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 id="2147484211" r:id="rId6"/>
    <p:sldMasterId id="2147484236" r:id="rId7"/>
  </p:sldMasterIdLst>
  <p:notesMasterIdLst>
    <p:notesMasterId r:id="rId44"/>
  </p:notesMasterIdLst>
  <p:handoutMasterIdLst>
    <p:handoutMasterId r:id="rId45"/>
  </p:handoutMasterIdLst>
  <p:sldIdLst>
    <p:sldId id="1135" r:id="rId8"/>
    <p:sldId id="1054" r:id="rId9"/>
    <p:sldId id="1215" r:id="rId10"/>
    <p:sldId id="1192" r:id="rId11"/>
    <p:sldId id="1193" r:id="rId12"/>
    <p:sldId id="1194" r:id="rId13"/>
    <p:sldId id="1195" r:id="rId14"/>
    <p:sldId id="1196" r:id="rId15"/>
    <p:sldId id="1197" r:id="rId16"/>
    <p:sldId id="1198" r:id="rId17"/>
    <p:sldId id="1217" r:id="rId18"/>
    <p:sldId id="1189" r:id="rId19"/>
    <p:sldId id="1190" r:id="rId20"/>
    <p:sldId id="1186" r:id="rId21"/>
    <p:sldId id="1155" r:id="rId22"/>
    <p:sldId id="1171" r:id="rId23"/>
    <p:sldId id="1157" r:id="rId24"/>
    <p:sldId id="1184" r:id="rId25"/>
    <p:sldId id="1158" r:id="rId26"/>
    <p:sldId id="1159" r:id="rId27"/>
    <p:sldId id="1203" r:id="rId28"/>
    <p:sldId id="1209" r:id="rId29"/>
    <p:sldId id="1211" r:id="rId30"/>
    <p:sldId id="1212" r:id="rId31"/>
    <p:sldId id="1208" r:id="rId32"/>
    <p:sldId id="1165" r:id="rId33"/>
    <p:sldId id="1166" r:id="rId34"/>
    <p:sldId id="1167" r:id="rId35"/>
    <p:sldId id="1168" r:id="rId36"/>
    <p:sldId id="1169" r:id="rId37"/>
    <p:sldId id="1206" r:id="rId38"/>
    <p:sldId id="1187" r:id="rId39"/>
    <p:sldId id="1213" r:id="rId40"/>
    <p:sldId id="1150" r:id="rId41"/>
    <p:sldId id="1210" r:id="rId42"/>
    <p:sldId id="1076"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215"/>
            <p14:sldId id="1192"/>
            <p14:sldId id="1193"/>
            <p14:sldId id="1194"/>
            <p14:sldId id="1195"/>
            <p14:sldId id="1196"/>
            <p14:sldId id="1197"/>
            <p14:sldId id="1198"/>
            <p14:sldId id="1217"/>
            <p14:sldId id="1189"/>
            <p14:sldId id="1190"/>
            <p14:sldId id="1186"/>
            <p14:sldId id="1155"/>
            <p14:sldId id="1171"/>
            <p14:sldId id="1157"/>
            <p14:sldId id="1184"/>
            <p14:sldId id="1158"/>
            <p14:sldId id="1159"/>
            <p14:sldId id="1203"/>
            <p14:sldId id="1209"/>
            <p14:sldId id="1211"/>
            <p14:sldId id="1212"/>
            <p14:sldId id="1208"/>
            <p14:sldId id="1165"/>
            <p14:sldId id="1166"/>
            <p14:sldId id="1167"/>
            <p14:sldId id="1168"/>
            <p14:sldId id="1169"/>
            <p14:sldId id="1206"/>
            <p14:sldId id="1187"/>
            <p14:sldId id="1213"/>
          </p14:sldIdLst>
        </p14:section>
        <p14:section name="Special content" id="{6925D2A1-AD53-4951-AB34-79DFA02CD676}">
          <p14:sldIdLst>
            <p14:sldId id="1150"/>
            <p14:sldId id="121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50"/>
    <a:srgbClr val="7F7F7F"/>
    <a:srgbClr val="FFFFFF"/>
    <a:srgbClr val="7FBA00"/>
    <a:srgbClr val="007233"/>
    <a:srgbClr val="0072C6"/>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9" autoAdjust="0"/>
    <p:restoredTop sz="83314" autoAdjust="0"/>
  </p:normalViewPr>
  <p:slideViewPr>
    <p:cSldViewPr snapToGrid="0">
      <p:cViewPr varScale="1">
        <p:scale>
          <a:sx n="92" d="100"/>
          <a:sy n="92" d="100"/>
        </p:scale>
        <p:origin x="1152"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10:53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10:51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10:51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AAAFB1-E796-4E64-A163-0E5FE26F3E73}"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28073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AAAFB1-E796-4E64-A163-0E5FE26F3E73}"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17219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AAAFB1-E796-4E64-A163-0E5FE26F3E73}"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89533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61001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6/23/2013</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err="1" smtClean="0">
                <a:solidFill>
                  <a:prstClr val="black"/>
                </a:solidFill>
              </a:rPr>
              <a:t>TechReady</a:t>
            </a:r>
            <a:r>
              <a:rPr lang="en-US" dirty="0" smtClean="0">
                <a:solidFill>
                  <a:prstClr val="black"/>
                </a:solidFill>
              </a:rPr>
              <a:t> 14</a:t>
            </a:r>
          </a:p>
        </p:txBody>
      </p:sp>
    </p:spTree>
    <p:extLst>
      <p:ext uri="{BB962C8B-B14F-4D97-AF65-F5344CB8AC3E}">
        <p14:creationId xmlns:p14="http://schemas.microsoft.com/office/powerpoint/2010/main" val="387450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10:53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21461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10:53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10:51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 typeface="Arial" pitchFamily="34" charset="0"/>
              <a:buNone/>
              <a:tabLst/>
              <a:defRPr/>
            </a:pPr>
            <a:endParaRPr kumimoji="0" lang="en-US" sz="800" b="0" i="0" u="none" strike="noStrike" kern="1200" cap="none" spc="0" normalizeH="0" baseline="0" noProof="0" dirty="0" smtClean="0">
              <a:ln>
                <a:noFill/>
              </a:ln>
              <a:gradFill>
                <a:gsLst>
                  <a:gs pos="0">
                    <a:srgbClr val="595959"/>
                  </a:gs>
                  <a:gs pos="86000">
                    <a:srgbClr val="595959"/>
                  </a:gs>
                </a:gsLst>
                <a:lin ang="5400000" scaled="0"/>
              </a:gra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9192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 typeface="Arial" pitchFamily="34" charset="0"/>
              <a:buNone/>
              <a:tabLst/>
              <a:defRPr/>
            </a:pPr>
            <a:endParaRPr kumimoji="0" lang="en-US" sz="800" b="0" i="0" u="none" strike="noStrike" kern="1200" cap="none" spc="0" normalizeH="0" baseline="0" noProof="0" dirty="0" smtClean="0">
              <a:ln>
                <a:noFill/>
              </a:ln>
              <a:gradFill>
                <a:gsLst>
                  <a:gs pos="0">
                    <a:srgbClr val="595959"/>
                  </a:gs>
                  <a:gs pos="86000">
                    <a:srgbClr val="595959"/>
                  </a:gs>
                </a:gsLst>
                <a:lin ang="5400000" scaled="0"/>
              </a:gra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7547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 typeface="Arial" pitchFamily="34" charset="0"/>
              <a:buNone/>
              <a:tabLst/>
              <a:defRPr/>
            </a:pPr>
            <a:endParaRPr kumimoji="0" lang="en-US" sz="800" b="0" i="0" u="none" strike="noStrike" kern="1200" cap="none" spc="0" normalizeH="0" baseline="0" noProof="0" dirty="0" smtClean="0">
              <a:ln>
                <a:noFill/>
              </a:ln>
              <a:gradFill>
                <a:gsLst>
                  <a:gs pos="0">
                    <a:srgbClr val="595959"/>
                  </a:gs>
                  <a:gs pos="86000">
                    <a:srgbClr val="595959"/>
                  </a:gs>
                </a:gsLst>
                <a:lin ang="5400000" scaled="0"/>
              </a:gra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1699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 typeface="Arial" pitchFamily="34" charset="0"/>
              <a:buNone/>
              <a:tabLst/>
              <a:defRPr/>
            </a:pPr>
            <a:endParaRPr kumimoji="0" lang="en-US" sz="800" b="0" i="0" u="none" strike="noStrike" kern="1200" cap="none" spc="0" normalizeH="0" baseline="0" noProof="0" dirty="0" smtClean="0">
              <a:ln>
                <a:noFill/>
              </a:ln>
              <a:gradFill>
                <a:gsLst>
                  <a:gs pos="0">
                    <a:srgbClr val="595959"/>
                  </a:gs>
                  <a:gs pos="86000">
                    <a:srgbClr val="595959"/>
                  </a:gs>
                </a:gsLst>
                <a:lin ang="5400000" scaled="0"/>
              </a:gra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459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 typeface="Arial" pitchFamily="34" charset="0"/>
              <a:buNone/>
              <a:tabLst/>
              <a:defRPr/>
            </a:pPr>
            <a:endParaRPr kumimoji="0" lang="en-US" sz="800" b="0" i="0" u="none" strike="noStrike" kern="1200" cap="none" spc="0" normalizeH="0" baseline="0" noProof="0" dirty="0" smtClean="0">
              <a:ln>
                <a:noFill/>
              </a:ln>
              <a:gradFill>
                <a:gsLst>
                  <a:gs pos="0">
                    <a:srgbClr val="595959"/>
                  </a:gs>
                  <a:gs pos="86000">
                    <a:srgbClr val="595959"/>
                  </a:gs>
                </a:gsLst>
                <a:lin ang="5400000" scaled="0"/>
              </a:gra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6229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 typeface="Arial" pitchFamily="34" charset="0"/>
              <a:buNone/>
              <a:tabLst/>
              <a:defRPr/>
            </a:pPr>
            <a:endParaRPr kumimoji="0" lang="en-US" sz="800" b="0" i="0" u="none" strike="noStrike" kern="1200" cap="none" spc="0" normalizeH="0" baseline="0" noProof="0" dirty="0" smtClean="0">
              <a:ln>
                <a:noFill/>
              </a:ln>
              <a:gradFill>
                <a:gsLst>
                  <a:gs pos="0">
                    <a:srgbClr val="595959"/>
                  </a:gs>
                  <a:gs pos="86000">
                    <a:srgbClr val="595959"/>
                  </a:gs>
                </a:gsLst>
                <a:lin ang="5400000" scaled="0"/>
              </a:gra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3732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63" rtl="0" eaLnBrk="1" fontAlgn="auto" latinLnBrk="0" hangingPunct="1">
              <a:lnSpc>
                <a:spcPct val="90000"/>
              </a:lnSpc>
              <a:spcBef>
                <a:spcPts val="0"/>
              </a:spcBef>
              <a:spcAft>
                <a:spcPts val="333"/>
              </a:spcAft>
              <a:buClrTx/>
              <a:buSzTx/>
              <a:buFont typeface="Arial" pitchFamily="34" charset="0"/>
              <a:buNone/>
              <a:tabLst/>
              <a:defRPr/>
            </a:pPr>
            <a:endParaRPr kumimoji="0" lang="en-US" sz="800" b="0" i="0" u="none" strike="noStrike" kern="1200" cap="none" spc="0" normalizeH="0" baseline="0" noProof="0" dirty="0" smtClean="0">
              <a:ln>
                <a:noFill/>
              </a:ln>
              <a:gradFill>
                <a:gsLst>
                  <a:gs pos="0">
                    <a:srgbClr val="595959"/>
                  </a:gs>
                  <a:gs pos="86000">
                    <a:srgbClr val="595959"/>
                  </a:gs>
                </a:gsLst>
                <a:lin ang="5400000" scaled="0"/>
              </a:gradFill>
              <a:effectLst/>
              <a:uLnTx/>
              <a:uFillTx/>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596581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7067" y="1958467"/>
            <a:ext cx="11382339" cy="2762352"/>
          </a:xfrm>
        </p:spPr>
        <p:txBody>
          <a:bodyPr anchor="ctr" anchorCtr="0">
            <a:spAutoFit/>
            <a:scene3d>
              <a:camera prst="orthographicFront"/>
              <a:lightRig rig="flat" dir="t"/>
            </a:scene3d>
            <a:sp3d>
              <a:contourClr>
                <a:schemeClr val="bg2"/>
              </a:contourClr>
            </a:sp3d>
          </a:bodyPr>
          <a:lstStyle>
            <a:lvl1pPr marL="0" indent="0" algn="l">
              <a:buFont typeface="Arial" pitchFamily="34" charset="0"/>
              <a:buNone/>
              <a:defRPr kumimoji="0" lang="en-US" sz="8975" b="0" i="0" u="none" strike="noStrike" kern="1200" cap="none" spc="-122"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spTree>
    <p:extLst>
      <p:ext uri="{BB962C8B-B14F-4D97-AF65-F5344CB8AC3E}">
        <p14:creationId xmlns:p14="http://schemas.microsoft.com/office/powerpoint/2010/main" val="91874982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350236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664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31217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234301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55026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16068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370610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2667232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66489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41096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22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78267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1013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3001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642898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278063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sz="5507"/>
            </a:lvl1pPr>
          </a:lstStyle>
          <a:p>
            <a:r>
              <a:rPr lang="en-US" smtClean="0"/>
              <a:t>Click to edit Master title style</a:t>
            </a:r>
            <a:endParaRPr lang="en-US" dirty="0"/>
          </a:p>
        </p:txBody>
      </p:sp>
    </p:spTree>
    <p:extLst>
      <p:ext uri="{BB962C8B-B14F-4D97-AF65-F5344CB8AC3E}">
        <p14:creationId xmlns:p14="http://schemas.microsoft.com/office/powerpoint/2010/main" val="289589140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659" y="2891072"/>
            <a:ext cx="11382339" cy="1035882"/>
          </a:xfrm>
        </p:spPr>
        <p:txBody>
          <a:bodyPr anchor="b" anchorCtr="0">
            <a:spAutoFit/>
          </a:bodyPr>
          <a:lstStyle>
            <a:lvl1pPr>
              <a:lnSpc>
                <a:spcPct val="100000"/>
              </a:lnSpc>
              <a:defRPr sz="6731"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29661" y="4383236"/>
            <a:ext cx="5565153" cy="1287005"/>
          </a:xfrm>
        </p:spPr>
        <p:txBody>
          <a:bodyPr/>
          <a:lstStyle>
            <a:lvl1pPr marL="0" indent="0">
              <a:lnSpc>
                <a:spcPct val="100000"/>
              </a:lnSpc>
              <a:spcBef>
                <a:spcPts val="612"/>
              </a:spcBef>
              <a:buFont typeface="Arial" pitchFamily="34" charset="0"/>
              <a:buNone/>
              <a:defRPr sz="2448">
                <a:solidFill>
                  <a:schemeClr val="bg1">
                    <a:alpha val="98000"/>
                  </a:schemeClr>
                </a:solidFill>
                <a:latin typeface="+mj-lt"/>
              </a:defRPr>
            </a:lvl1pPr>
            <a:lvl2pPr marL="469536" indent="0">
              <a:buFont typeface="Arial" pitchFamily="34" charset="0"/>
              <a:buNone/>
              <a:defRPr/>
            </a:lvl2pPr>
            <a:lvl3pPr marL="872691" indent="0">
              <a:buFont typeface="Arial" pitchFamily="34" charset="0"/>
              <a:buNone/>
              <a:defRPr/>
            </a:lvl3pPr>
            <a:lvl4pPr marL="1283940" indent="0">
              <a:buFont typeface="Arial" pitchFamily="34" charset="0"/>
              <a:buNone/>
              <a:defRPr/>
            </a:lvl4pPr>
            <a:lvl5pPr marL="1636902" indent="0">
              <a:buFont typeface="Arial" pitchFamily="34" charset="0"/>
              <a:buNone/>
              <a:defRPr/>
            </a:lvl5pPr>
          </a:lstStyle>
          <a:p>
            <a:pPr lvl="0"/>
            <a:r>
              <a:rPr lang="en-US" dirty="0" smtClean="0"/>
              <a:t>Name </a:t>
            </a:r>
          </a:p>
          <a:p>
            <a:pPr lvl="0"/>
            <a:r>
              <a:rPr lang="en-US" dirty="0" smtClean="0"/>
              <a:t>Title</a:t>
            </a:r>
          </a:p>
          <a:p>
            <a:pPr lvl="0"/>
            <a:r>
              <a:rPr lang="en-US" dirty="0" smtClean="0"/>
              <a:t>Microsoft Corporation</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143" y="1"/>
            <a:ext cx="3621652" cy="868492"/>
          </a:xfrm>
          <a:prstGeom prst="rect">
            <a:avLst/>
          </a:prstGeom>
        </p:spPr>
      </p:pic>
      <p:pic>
        <p:nvPicPr>
          <p:cNvPr id="8" name="Picture 308" descr="Quick Star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17245" y="0"/>
            <a:ext cx="2147794" cy="1777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4921" y="6070711"/>
            <a:ext cx="2512440" cy="923814"/>
          </a:xfrm>
          <a:prstGeom prst="rect">
            <a:avLst/>
          </a:prstGeom>
        </p:spPr>
      </p:pic>
    </p:spTree>
    <p:extLst>
      <p:ext uri="{BB962C8B-B14F-4D97-AF65-F5344CB8AC3E}">
        <p14:creationId xmlns:p14="http://schemas.microsoft.com/office/powerpoint/2010/main" val="38461046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527067" y="2866350"/>
            <a:ext cx="11382339" cy="1267779"/>
          </a:xfrm>
        </p:spPr>
        <p:txBody>
          <a:bodyPr anchor="b"/>
          <a:lstStyle>
            <a:lvl1pPr marL="0" indent="0">
              <a:lnSpc>
                <a:spcPct val="100000"/>
              </a:lnSpc>
              <a:buNone/>
              <a:defRPr lang="en-US" sz="8975" i="0" kern="1200" spc="-102" baseline="0" dirty="0" smtClean="0">
                <a:solidFill>
                  <a:schemeClr val="bg1">
                    <a:alpha val="99000"/>
                  </a:schemeClr>
                </a:soli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523182" y="4383236"/>
            <a:ext cx="7666297" cy="461111"/>
          </a:xfrm>
        </p:spPr>
        <p:txBody>
          <a:bodyPr/>
          <a:lstStyle>
            <a:lvl1pPr marL="0" indent="0">
              <a:lnSpc>
                <a:spcPct val="100000"/>
              </a:lnSpc>
              <a:buNone/>
              <a:defRPr lang="en-US" sz="3264" kern="1200" spc="-102" baseline="0" dirty="0">
                <a:solidFill>
                  <a:schemeClr val="bg1">
                    <a:alpha val="99000"/>
                  </a:schemeClr>
                </a:solidFill>
                <a:latin typeface="+mj-lt"/>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143" y="1"/>
            <a:ext cx="3621652" cy="868492"/>
          </a:xfrm>
          <a:prstGeom prst="rect">
            <a:avLst/>
          </a:prstGeom>
        </p:spPr>
      </p:pic>
    </p:spTree>
    <p:extLst>
      <p:ext uri="{BB962C8B-B14F-4D97-AF65-F5344CB8AC3E}">
        <p14:creationId xmlns:p14="http://schemas.microsoft.com/office/powerpoint/2010/main" val="252844158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7067" y="1958467"/>
            <a:ext cx="11382339" cy="2762352"/>
          </a:xfrm>
        </p:spPr>
        <p:txBody>
          <a:bodyPr anchor="ctr" anchorCtr="0">
            <a:spAutoFit/>
            <a:scene3d>
              <a:camera prst="orthographicFront"/>
              <a:lightRig rig="flat" dir="t"/>
            </a:scene3d>
            <a:sp3d>
              <a:contourClr>
                <a:schemeClr val="bg2"/>
              </a:contourClr>
            </a:sp3d>
          </a:bodyPr>
          <a:lstStyle>
            <a:lvl1pPr marL="0" indent="0" algn="l">
              <a:buFont typeface="Arial" pitchFamily="34" charset="0"/>
              <a:buNone/>
              <a:defRPr kumimoji="0" lang="en-US" sz="8975" b="0" i="0" u="none" strike="noStrike" kern="1200" cap="none" spc="-122"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spTree>
    <p:extLst>
      <p:ext uri="{BB962C8B-B14F-4D97-AF65-F5344CB8AC3E}">
        <p14:creationId xmlns:p14="http://schemas.microsoft.com/office/powerpoint/2010/main" val="198066262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323309" y="1476622"/>
            <a:ext cx="11581887" cy="543018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spcCol="0"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32559" rtl="0" eaLnBrk="1" latinLnBrk="0" hangingPunct="1">
              <a:lnSpc>
                <a:spcPct val="90000"/>
              </a:lnSpc>
              <a:spcBef>
                <a:spcPct val="0"/>
              </a:spcBef>
              <a:buNone/>
              <a:defRPr lang="en-US" sz="5507"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544385" y="3476084"/>
            <a:ext cx="7086425" cy="1285828"/>
          </a:xfrm>
        </p:spPr>
        <p:txBody>
          <a:bodyPr lIns="182880" tIns="182880" anchor="ctr" anchorCtr="0"/>
          <a:lstStyle>
            <a:lvl1pPr marL="586111" indent="-582873">
              <a:spcAft>
                <a:spcPts val="1224"/>
              </a:spcAft>
              <a:buNone/>
              <a:defRPr lang="en-US" sz="4488" kern="1200" spc="-102" baseline="0" dirty="0" smtClean="0">
                <a:gradFill>
                  <a:gsLst>
                    <a:gs pos="0">
                      <a:srgbClr val="595959"/>
                    </a:gs>
                    <a:gs pos="86000">
                      <a:srgbClr val="595959"/>
                    </a:gs>
                  </a:gsLst>
                  <a:lin ang="5400000" scaled="0"/>
                </a:gradFill>
                <a:latin typeface="Segoe UI Light" pitchFamily="34" charset="0"/>
                <a:ea typeface="+mn-ea"/>
                <a:cs typeface="+mn-cs"/>
              </a:defRPr>
            </a:lvl1pPr>
            <a:lvl2pPr marL="352962" indent="-349724">
              <a:buFont typeface="Arial" pitchFamily="34" charset="0"/>
              <a:buNone/>
              <a:defRPr lang="en-US" sz="2448" kern="1200" spc="-51" baseline="0" dirty="0">
                <a:gradFill>
                  <a:gsLst>
                    <a:gs pos="0">
                      <a:srgbClr val="595959"/>
                    </a:gs>
                    <a:gs pos="86000">
                      <a:srgbClr val="595959"/>
                    </a:gs>
                  </a:gsLst>
                  <a:lin ang="5400000" scaled="0"/>
                </a:gradFill>
                <a:latin typeface="+mn-lt"/>
                <a:ea typeface="+mn-ea"/>
                <a:cs typeface="+mn-cs"/>
              </a:defRPr>
            </a:lvl2pPr>
          </a:lstStyle>
          <a:p>
            <a:pPr marL="3238" lvl="0" indent="0" algn="l" defTabSz="932559" rtl="0" eaLnBrk="1" latinLnBrk="0" hangingPunct="1">
              <a:lnSpc>
                <a:spcPct val="90000"/>
              </a:lnSpc>
              <a:spcBef>
                <a:spcPts val="0"/>
              </a:spcBef>
              <a:spcAft>
                <a:spcPts val="918"/>
              </a:spcAft>
              <a:buSzPct val="80000"/>
            </a:pPr>
            <a:r>
              <a:rPr lang="en-US" smtClean="0"/>
              <a:t>Click to edit Master text styles</a:t>
            </a:r>
          </a:p>
          <a:p>
            <a:pPr marL="3238" lvl="1" indent="0" algn="l" defTabSz="932559" rtl="0" eaLnBrk="1" latinLnBrk="0" hangingPunct="1">
              <a:lnSpc>
                <a:spcPct val="90000"/>
              </a:lnSpc>
              <a:spcBef>
                <a:spcPts val="0"/>
              </a:spcBef>
              <a:spcAft>
                <a:spcPts val="918"/>
              </a:spcAft>
              <a:buSzPct val="80000"/>
            </a:pPr>
            <a:r>
              <a:rPr lang="en-US" smtClean="0"/>
              <a:t>Second level</a:t>
            </a:r>
          </a:p>
        </p:txBody>
      </p:sp>
      <p:pic>
        <p:nvPicPr>
          <p:cNvPr id="6" name="Picture 5"/>
          <p:cNvPicPr>
            <a:picLocks noChangeAspect="1"/>
          </p:cNvPicPr>
          <p:nvPr userDrawn="1"/>
        </p:nvPicPr>
        <p:blipFill>
          <a:blip r:embed="rId2" cstate="print">
            <a:duotone>
              <a:prstClr val="black"/>
              <a:srgbClr val="1E84C6">
                <a:tint val="45000"/>
                <a:satMod val="400000"/>
              </a:srgbClr>
            </a:duotone>
            <a:extLst>
              <a:ext uri="{28A0092B-C50C-407E-A947-70E740481C1C}">
                <a14:useLocalDpi xmlns:a14="http://schemas.microsoft.com/office/drawing/2010/main" val="0"/>
              </a:ext>
            </a:extLst>
          </a:blip>
          <a:stretch>
            <a:fillRect/>
          </a:stretch>
        </p:blipFill>
        <p:spPr>
          <a:xfrm>
            <a:off x="769574" y="2759450"/>
            <a:ext cx="2092260" cy="2363590"/>
          </a:xfrm>
          <a:prstGeom prst="rect">
            <a:avLst/>
          </a:prstGeom>
        </p:spPr>
      </p:pic>
    </p:spTree>
    <p:extLst>
      <p:ext uri="{BB962C8B-B14F-4D97-AF65-F5344CB8AC3E}">
        <p14:creationId xmlns:p14="http://schemas.microsoft.com/office/powerpoint/2010/main" val="83514898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sz="5507"/>
            </a:lvl1pPr>
          </a:lstStyle>
          <a:p>
            <a:r>
              <a:rPr lang="en-US" smtClean="0"/>
              <a:t>Click to edit Master title style</a:t>
            </a:r>
            <a:endParaRPr lang="en-US" dirty="0"/>
          </a:p>
        </p:txBody>
      </p:sp>
      <p:sp>
        <p:nvSpPr>
          <p:cNvPr id="4" name="Content Placeholder 3"/>
          <p:cNvSpPr>
            <a:spLocks noGrp="1"/>
          </p:cNvSpPr>
          <p:nvPr>
            <p:ph sz="quarter" idx="10"/>
          </p:nvPr>
        </p:nvSpPr>
        <p:spPr>
          <a:xfrm>
            <a:off x="529660" y="1492815"/>
            <a:ext cx="11382339" cy="2103154"/>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758278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lgn="l" defTabSz="932559" rtl="0" eaLnBrk="1" latinLnBrk="0" hangingPunct="1">
              <a:lnSpc>
                <a:spcPct val="90000"/>
              </a:lnSpc>
              <a:spcBef>
                <a:spcPct val="0"/>
              </a:spcBef>
              <a:buNone/>
              <a:defRPr lang="en-US" sz="5507"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29660" y="1492815"/>
            <a:ext cx="11382339" cy="2103154"/>
          </a:xfrm>
        </p:spPr>
        <p:txBody>
          <a:bodyPr>
            <a:spAutoFit/>
          </a:bodyPr>
          <a:lstStyle>
            <a:lvl1pPr marL="0" indent="0">
              <a:buFontTx/>
              <a:buNone/>
              <a:defRPr/>
            </a:lvl1pPr>
            <a:lvl2pPr marL="469536" indent="0">
              <a:buFontTx/>
              <a:buNone/>
              <a:defRPr/>
            </a:lvl2pPr>
            <a:lvl3pPr marL="932597" indent="0">
              <a:buFontTx/>
              <a:buNone/>
              <a:defRPr/>
            </a:lvl3pPr>
            <a:lvl4pPr marL="1397276" indent="0">
              <a:buFontTx/>
              <a:buNone/>
              <a:defRPr/>
            </a:lvl4pPr>
            <a:lvl5pPr marL="1873289"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90201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sz="5507"/>
            </a:lvl1pPr>
          </a:lstStyle>
          <a:p>
            <a:r>
              <a:rPr lang="en-US" smtClean="0"/>
              <a:t>Click to edit Master title style</a:t>
            </a:r>
            <a:endParaRPr lang="en-US" dirty="0"/>
          </a:p>
        </p:txBody>
      </p:sp>
    </p:spTree>
    <p:extLst>
      <p:ext uri="{BB962C8B-B14F-4D97-AF65-F5344CB8AC3E}">
        <p14:creationId xmlns:p14="http://schemas.microsoft.com/office/powerpoint/2010/main" val="240475865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36753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7870104" y="2178570"/>
            <a:ext cx="3570222" cy="2156143"/>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233109992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8460427" y="2048070"/>
            <a:ext cx="2315180" cy="221280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dirty="0">
              <a:solidFill>
                <a:srgbClr val="292929"/>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78531081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8065176" y="2287582"/>
            <a:ext cx="3241462" cy="1973135"/>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390822826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8084600" y="1971077"/>
            <a:ext cx="3074556" cy="2360313"/>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pPr defTabSz="932559"/>
            <a:endParaRPr lang="en-US" sz="1632" dirty="0">
              <a:solidFill>
                <a:srgbClr val="292929"/>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7807033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9063237" y="1942924"/>
            <a:ext cx="1303554" cy="3309975"/>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409631930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518188" y="6204681"/>
            <a:ext cx="11400102" cy="430425"/>
          </a:xfrm>
          <a:prstGeom prst="rect">
            <a:avLst/>
          </a:prstGeom>
          <a:noFill/>
          <a:ln w="12700">
            <a:noFill/>
            <a:miter lim="800000"/>
            <a:headEnd type="none" w="sm" len="sm"/>
            <a:tailEnd type="none" w="sm" len="sm"/>
          </a:ln>
          <a:effectLst/>
        </p:spPr>
        <p:txBody>
          <a:bodyPr vert="horz" wrap="square" lIns="93245" tIns="46623" rIns="93245" bIns="46623" numCol="1" anchor="t" anchorCtr="0" compatLnSpc="1">
            <a:prstTxWarp prst="textNoShape">
              <a:avLst/>
            </a:prstTxWarp>
            <a:spAutoFit/>
          </a:bodyPr>
          <a:lstStyle/>
          <a:p>
            <a:pPr algn="ctr" defTabSz="932290" eaLnBrk="0" hangingPunct="0"/>
            <a:r>
              <a:rPr lang="en-US" sz="714" dirty="0">
                <a:solidFill>
                  <a:srgbClr val="FFFFFF">
                    <a:alpha val="99000"/>
                  </a:srgbClr>
                </a:solidFill>
                <a:cs typeface="Arial" charset="0"/>
              </a:rPr>
              <a:t>© 2012 Microsoft Corporation. All rights reserved. Microsoft, Windows, Windows Vista and other product names are or may be registered trademarks and/or trademarks in the U.S. and/or other countries.</a:t>
            </a:r>
          </a:p>
          <a:p>
            <a:pPr algn="ctr" defTabSz="932290" eaLnBrk="0" hangingPunct="0"/>
            <a:r>
              <a:rPr lang="en-US" sz="714"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93185" y="2204283"/>
            <a:ext cx="5243796" cy="1928121"/>
          </a:xfrm>
          <a:prstGeom prst="rect">
            <a:avLst/>
          </a:prstGeom>
        </p:spPr>
      </p:pic>
    </p:spTree>
    <p:extLst>
      <p:ext uri="{BB962C8B-B14F-4D97-AF65-F5344CB8AC3E}">
        <p14:creationId xmlns:p14="http://schemas.microsoft.com/office/powerpoint/2010/main" val="87067915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1"/>
            <a:ext cx="11375536" cy="2103154"/>
          </a:xfrm>
        </p:spPr>
        <p:txBody>
          <a:bodyPr/>
          <a:lstStyle>
            <a:lvl1pPr marL="469536" indent="-469536">
              <a:buClr>
                <a:srgbClr val="FFFFFF"/>
              </a:buClr>
              <a:buSzPct val="70000"/>
              <a:buFontTx/>
              <a:buBlip>
                <a:blip r:embed="rId2"/>
              </a:buBlip>
              <a:defRPr>
                <a:gradFill>
                  <a:gsLst>
                    <a:gs pos="0">
                      <a:srgbClr val="FFFFFF"/>
                    </a:gs>
                    <a:gs pos="86000">
                      <a:srgbClr val="FFFFFF"/>
                    </a:gs>
                  </a:gsLst>
                  <a:lin ang="5400000" scaled="0"/>
                </a:gradFill>
              </a:defRPr>
            </a:lvl1pPr>
            <a:lvl2pPr marL="872691" indent="-403154">
              <a:buClr>
                <a:srgbClr val="FFFFFF"/>
              </a:buClr>
              <a:buSzPct val="70000"/>
              <a:buFontTx/>
              <a:buBlip>
                <a:blip r:embed="rId2"/>
              </a:buBlip>
              <a:defRPr>
                <a:gradFill>
                  <a:gsLst>
                    <a:gs pos="0">
                      <a:srgbClr val="FFFFFF"/>
                    </a:gs>
                    <a:gs pos="86000">
                      <a:srgbClr val="FFFFFF"/>
                    </a:gs>
                  </a:gsLst>
                  <a:lin ang="5400000" scaled="0"/>
                </a:gradFill>
              </a:defRPr>
            </a:lvl2pPr>
            <a:lvl3pPr marL="1283940" indent="-411249">
              <a:buClr>
                <a:srgbClr val="FFFFFF"/>
              </a:buClr>
              <a:buSzPct val="70000"/>
              <a:buFontTx/>
              <a:buBlip>
                <a:blip r:embed="rId2"/>
              </a:buBlip>
              <a:defRPr>
                <a:gradFill>
                  <a:gsLst>
                    <a:gs pos="0">
                      <a:srgbClr val="FFFFFF"/>
                    </a:gs>
                    <a:gs pos="86000">
                      <a:srgbClr val="FFFFFF"/>
                    </a:gs>
                  </a:gsLst>
                  <a:lin ang="5400000" scaled="0"/>
                </a:gradFill>
              </a:defRPr>
            </a:lvl3pPr>
            <a:lvl4pPr marL="1636902" indent="-352962">
              <a:buClr>
                <a:srgbClr val="FFFFFF"/>
              </a:buClr>
              <a:buSzPct val="70000"/>
              <a:buFontTx/>
              <a:buBlip>
                <a:blip r:embed="rId2"/>
              </a:buBlip>
              <a:defRPr>
                <a:gradFill>
                  <a:gsLst>
                    <a:gs pos="0">
                      <a:srgbClr val="FFFFFF"/>
                    </a:gs>
                    <a:gs pos="86000">
                      <a:srgbClr val="FFFFFF"/>
                    </a:gs>
                  </a:gsLst>
                  <a:lin ang="5400000" scaled="0"/>
                </a:gradFill>
              </a:defRPr>
            </a:lvl4pPr>
            <a:lvl5pPr marL="1980149" indent="-343247">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812" y="6269446"/>
            <a:ext cx="2611840" cy="626333"/>
          </a:xfrm>
          <a:prstGeom prst="rect">
            <a:avLst/>
          </a:prstGeom>
        </p:spPr>
      </p:pic>
    </p:spTree>
    <p:extLst>
      <p:ext uri="{BB962C8B-B14F-4D97-AF65-F5344CB8AC3E}">
        <p14:creationId xmlns:p14="http://schemas.microsoft.com/office/powerpoint/2010/main" val="336106546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1"/>
            <a:ext cx="11375536" cy="2103154"/>
          </a:xfrm>
        </p:spPr>
        <p:txBody>
          <a:bodyPr/>
          <a:lstStyle>
            <a:lvl1pPr marL="469536" indent="-469536">
              <a:buClr>
                <a:srgbClr val="FFFFFF"/>
              </a:buClr>
              <a:buSzPct val="70000"/>
              <a:buFontTx/>
              <a:buBlip>
                <a:blip r:embed="rId2"/>
              </a:buBlip>
              <a:defRPr>
                <a:gradFill>
                  <a:gsLst>
                    <a:gs pos="0">
                      <a:srgbClr val="FFFFFF"/>
                    </a:gs>
                    <a:gs pos="86000">
                      <a:srgbClr val="FFFFFF"/>
                    </a:gs>
                  </a:gsLst>
                  <a:lin ang="5400000" scaled="0"/>
                </a:gradFill>
              </a:defRPr>
            </a:lvl1pPr>
            <a:lvl2pPr marL="872691" indent="-403154">
              <a:buClr>
                <a:srgbClr val="FFFFFF"/>
              </a:buClr>
              <a:buSzPct val="70000"/>
              <a:buFontTx/>
              <a:buBlip>
                <a:blip r:embed="rId2"/>
              </a:buBlip>
              <a:defRPr>
                <a:gradFill>
                  <a:gsLst>
                    <a:gs pos="0">
                      <a:srgbClr val="FFFFFF"/>
                    </a:gs>
                    <a:gs pos="86000">
                      <a:srgbClr val="FFFFFF"/>
                    </a:gs>
                  </a:gsLst>
                  <a:lin ang="5400000" scaled="0"/>
                </a:gradFill>
              </a:defRPr>
            </a:lvl2pPr>
            <a:lvl3pPr marL="1283940" indent="-411249">
              <a:buClr>
                <a:srgbClr val="FFFFFF"/>
              </a:buClr>
              <a:buSzPct val="70000"/>
              <a:buFontTx/>
              <a:buBlip>
                <a:blip r:embed="rId2"/>
              </a:buBlip>
              <a:defRPr>
                <a:gradFill>
                  <a:gsLst>
                    <a:gs pos="0">
                      <a:srgbClr val="FFFFFF"/>
                    </a:gs>
                    <a:gs pos="86000">
                      <a:srgbClr val="FFFFFF"/>
                    </a:gs>
                  </a:gsLst>
                  <a:lin ang="5400000" scaled="0"/>
                </a:gradFill>
              </a:defRPr>
            </a:lvl3pPr>
            <a:lvl4pPr marL="1636902" indent="-352962">
              <a:buClr>
                <a:srgbClr val="FFFFFF"/>
              </a:buClr>
              <a:buSzPct val="70000"/>
              <a:buFontTx/>
              <a:buBlip>
                <a:blip r:embed="rId2"/>
              </a:buBlip>
              <a:defRPr>
                <a:gradFill>
                  <a:gsLst>
                    <a:gs pos="0">
                      <a:srgbClr val="FFFFFF"/>
                    </a:gs>
                    <a:gs pos="86000">
                      <a:srgbClr val="FFFFFF"/>
                    </a:gs>
                  </a:gsLst>
                  <a:lin ang="5400000" scaled="0"/>
                </a:gradFill>
              </a:defRPr>
            </a:lvl4pPr>
            <a:lvl5pPr marL="1980149" indent="-343247">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363077"/>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6627499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29661" y="1942925"/>
            <a:ext cx="11375535" cy="1541267"/>
          </a:xfrm>
        </p:spPr>
        <p:txBody>
          <a:bodyPr/>
          <a:lstStyle>
            <a:lvl1pPr>
              <a:lnSpc>
                <a:spcPct val="90000"/>
              </a:lnSpc>
              <a:defRPr sz="2448"/>
            </a:lvl1pPr>
            <a:lvl2pPr>
              <a:lnSpc>
                <a:spcPct val="90000"/>
              </a:lnSpc>
              <a:defRPr sz="2040"/>
            </a:lvl2pPr>
            <a:lvl3pPr>
              <a:lnSpc>
                <a:spcPct val="90000"/>
              </a:lnSpc>
              <a:defRPr sz="1836"/>
            </a:lvl3pPr>
            <a:lvl4pPr>
              <a:lnSpc>
                <a:spcPct val="90000"/>
              </a:lnSpc>
              <a:defRPr sz="1836"/>
            </a:lvl4pPr>
            <a:lvl5pPr>
              <a:lnSpc>
                <a:spcPct val="90000"/>
              </a:lnSpc>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54059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sz="5507"/>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1059425"/>
          </a:xfrm>
        </p:spPr>
        <p:txBody>
          <a:bodyPr/>
          <a:lstStyle>
            <a:lvl1pPr marL="3238" indent="0">
              <a:spcBef>
                <a:spcPts val="0"/>
              </a:spcBef>
              <a:spcAft>
                <a:spcPts val="918"/>
              </a:spcAft>
              <a:buSzPct val="80000"/>
              <a:buFont typeface="Arial" pitchFamily="34" charset="0"/>
              <a:buNone/>
              <a:defRPr sz="4080" spc="-102" baseline="0">
                <a:gradFill>
                  <a:gsLst>
                    <a:gs pos="0">
                      <a:srgbClr val="595959"/>
                    </a:gs>
                    <a:gs pos="86000">
                      <a:srgbClr val="595959"/>
                    </a:gs>
                  </a:gsLst>
                  <a:lin ang="5400000" scaled="0"/>
                </a:gradFill>
                <a:latin typeface="Segoe UI Light" pitchFamily="34" charset="0"/>
              </a:defRPr>
            </a:lvl1pPr>
            <a:lvl2pPr marL="3238" indent="0">
              <a:spcBef>
                <a:spcPts val="0"/>
              </a:spcBef>
              <a:buSzPct val="80000"/>
              <a:buFont typeface="Arial" pitchFamily="34" charset="0"/>
              <a:buNone/>
              <a:defRPr sz="2040" spc="-51" baseline="0">
                <a:gradFill>
                  <a:gsLst>
                    <a:gs pos="0">
                      <a:srgbClr val="595959"/>
                    </a:gs>
                    <a:gs pos="86000">
                      <a:srgbClr val="595959"/>
                    </a:gs>
                  </a:gsLst>
                  <a:lin ang="5400000" scaled="0"/>
                </a:gradFill>
              </a:defRPr>
            </a:lvl2pPr>
            <a:lvl3pPr marL="1283940" indent="-4112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3486892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1" y="1476622"/>
            <a:ext cx="5597871" cy="1739725"/>
          </a:xfrm>
        </p:spPr>
        <p:txBody>
          <a:bodyPr/>
          <a:lstStyle>
            <a:lvl1pPr marL="346742" indent="-346742">
              <a:lnSpc>
                <a:spcPct val="90000"/>
              </a:lnSpc>
              <a:defRPr sz="2856"/>
            </a:lvl1pPr>
            <a:lvl2pPr marL="686737" indent="-331900">
              <a:lnSpc>
                <a:spcPct val="90000"/>
              </a:lnSpc>
              <a:defRPr sz="2448"/>
            </a:lvl2pPr>
            <a:lvl3pPr marL="972765" indent="-294123">
              <a:lnSpc>
                <a:spcPct val="90000"/>
              </a:lnSpc>
              <a:defRPr sz="2040"/>
            </a:lvl3pPr>
            <a:lvl4pPr marL="1252048" indent="-279282">
              <a:lnSpc>
                <a:spcPct val="90000"/>
              </a:lnSpc>
              <a:defRPr sz="1836"/>
            </a:lvl4pPr>
            <a:lvl5pPr marL="1546170" indent="-286028">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1" cy="1739725"/>
          </a:xfrm>
        </p:spPr>
        <p:txBody>
          <a:bodyPr/>
          <a:lstStyle>
            <a:lvl1pPr marL="354837" indent="-354837">
              <a:lnSpc>
                <a:spcPct val="90000"/>
              </a:lnSpc>
              <a:defRPr sz="2856"/>
            </a:lvl1pPr>
            <a:lvl2pPr marL="686737" indent="-346742">
              <a:lnSpc>
                <a:spcPct val="90000"/>
              </a:lnSpc>
              <a:defRPr sz="2448"/>
            </a:lvl2pPr>
            <a:lvl3pPr marL="980860" indent="-308964">
              <a:lnSpc>
                <a:spcPct val="90000"/>
              </a:lnSpc>
              <a:defRPr sz="2040"/>
            </a:lvl3pPr>
            <a:lvl4pPr marL="1252048" indent="-271187">
              <a:lnSpc>
                <a:spcPct val="90000"/>
              </a:lnSpc>
              <a:defRPr sz="1836"/>
            </a:lvl4pPr>
            <a:lvl5pPr marL="1546170" indent="-27928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299710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Architecture</a:t>
            </a:r>
            <a:endParaRPr lang="en-US" dirty="0"/>
          </a:p>
        </p:txBody>
      </p:sp>
    </p:spTree>
    <p:extLst>
      <p:ext uri="{BB962C8B-B14F-4D97-AF65-F5344CB8AC3E}">
        <p14:creationId xmlns:p14="http://schemas.microsoft.com/office/powerpoint/2010/main" val="383788528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274639" y="1211264"/>
            <a:ext cx="11887200" cy="21031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15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3806025"/>
            <a:ext cx="10726460" cy="847278"/>
          </a:xfrm>
        </p:spPr>
        <p:txBody>
          <a:bodyPr anchor="b"/>
          <a:lstStyle>
            <a:lvl1pPr>
              <a:defRPr sz="6117"/>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376554"/>
          </a:xfrm>
        </p:spPr>
        <p:txBody>
          <a:bodyPr/>
          <a:lstStyle>
            <a:lvl1pPr marL="0" indent="0">
              <a:buNone/>
              <a:defRPr sz="2447">
                <a:solidFill>
                  <a:schemeClr val="tx1">
                    <a:tint val="75000"/>
                  </a:schemeClr>
                </a:solidFill>
              </a:defRPr>
            </a:lvl1pPr>
            <a:lvl2pPr marL="466159" indent="0">
              <a:buNone/>
              <a:defRPr sz="2039">
                <a:solidFill>
                  <a:schemeClr val="tx1">
                    <a:tint val="75000"/>
                  </a:schemeClr>
                </a:solidFill>
              </a:defRPr>
            </a:lvl2pPr>
            <a:lvl3pPr marL="932317" indent="0">
              <a:buNone/>
              <a:defRPr sz="1835">
                <a:solidFill>
                  <a:schemeClr val="tx1">
                    <a:tint val="75000"/>
                  </a:schemeClr>
                </a:solidFill>
              </a:defRPr>
            </a:lvl3pPr>
            <a:lvl4pPr marL="1398476" indent="0">
              <a:buNone/>
              <a:defRPr sz="1632">
                <a:solidFill>
                  <a:schemeClr val="tx1">
                    <a:tint val="75000"/>
                  </a:schemeClr>
                </a:solidFill>
              </a:defRPr>
            </a:lvl4pPr>
            <a:lvl5pPr marL="1864633" indent="0">
              <a:buNone/>
              <a:defRPr sz="1632">
                <a:solidFill>
                  <a:schemeClr val="tx1">
                    <a:tint val="75000"/>
                  </a:schemeClr>
                </a:solidFill>
              </a:defRPr>
            </a:lvl5pPr>
            <a:lvl6pPr marL="2330792" indent="0">
              <a:buNone/>
              <a:defRPr sz="1632">
                <a:solidFill>
                  <a:schemeClr val="tx1">
                    <a:tint val="75000"/>
                  </a:schemeClr>
                </a:solidFill>
              </a:defRPr>
            </a:lvl6pPr>
            <a:lvl7pPr marL="2796950" indent="0">
              <a:buNone/>
              <a:defRPr sz="1632">
                <a:solidFill>
                  <a:schemeClr val="tx1">
                    <a:tint val="75000"/>
                  </a:schemeClr>
                </a:solidFill>
              </a:defRPr>
            </a:lvl7pPr>
            <a:lvl8pPr marL="3263109" indent="0">
              <a:buNone/>
              <a:defRPr sz="1632">
                <a:solidFill>
                  <a:schemeClr val="tx1">
                    <a:tint val="75000"/>
                  </a:schemeClr>
                </a:solidFill>
              </a:defRPr>
            </a:lvl8pPr>
            <a:lvl9pPr marL="3729267"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8" y="6482891"/>
            <a:ext cx="2798207" cy="372394"/>
          </a:xfrm>
          <a:prstGeom prst="rect">
            <a:avLst/>
          </a:prstGeom>
        </p:spPr>
        <p:txBody>
          <a:bodyPr/>
          <a:lstStyle/>
          <a:p>
            <a:pPr defTabSz="932559"/>
            <a:fld id="{2C6BDDAA-D41C-47FD-91B0-1044676673EC}" type="datetimeFigureOut">
              <a:rPr lang="en-US" smtClean="0">
                <a:solidFill>
                  <a:srgbClr val="292929"/>
                </a:solidFill>
              </a:rPr>
              <a:pPr defTabSz="932559"/>
              <a:t>6/23/2013</a:t>
            </a:fld>
            <a:endParaRPr lang="en-US">
              <a:solidFill>
                <a:srgbClr val="292929"/>
              </a:solidFill>
            </a:endParaRPr>
          </a:p>
        </p:txBody>
      </p:sp>
      <p:sp>
        <p:nvSpPr>
          <p:cNvPr id="5" name="Footer Placeholder 4"/>
          <p:cNvSpPr>
            <a:spLocks noGrp="1"/>
          </p:cNvSpPr>
          <p:nvPr>
            <p:ph type="ftr" sz="quarter" idx="11"/>
          </p:nvPr>
        </p:nvSpPr>
        <p:spPr>
          <a:xfrm>
            <a:off x="4119584" y="6482891"/>
            <a:ext cx="4197310" cy="372394"/>
          </a:xfrm>
          <a:prstGeom prst="rect">
            <a:avLst/>
          </a:prstGeom>
        </p:spPr>
        <p:txBody>
          <a:bodyPr/>
          <a:lstStyle/>
          <a:p>
            <a:pPr defTabSz="932559"/>
            <a:endParaRPr lang="en-US">
              <a:solidFill>
                <a:srgbClr val="292929"/>
              </a:solidFill>
            </a:endParaRPr>
          </a:p>
        </p:txBody>
      </p:sp>
      <p:sp>
        <p:nvSpPr>
          <p:cNvPr id="6" name="Slide Number Placeholder 5"/>
          <p:cNvSpPr>
            <a:spLocks noGrp="1"/>
          </p:cNvSpPr>
          <p:nvPr>
            <p:ph type="sldNum" sz="quarter" idx="12"/>
          </p:nvPr>
        </p:nvSpPr>
        <p:spPr>
          <a:xfrm>
            <a:off x="8783260" y="6482891"/>
            <a:ext cx="2798207" cy="372394"/>
          </a:xfrm>
          <a:prstGeom prst="rect">
            <a:avLst/>
          </a:prstGeom>
        </p:spPr>
        <p:txBody>
          <a:bodyPr/>
          <a:lstStyle/>
          <a:p>
            <a:pPr defTabSz="932559"/>
            <a:fld id="{056BF4E2-125E-4D4D-8D34-06EE8E03EC0D}" type="slidenum">
              <a:rPr lang="en-US" smtClean="0">
                <a:solidFill>
                  <a:srgbClr val="292929"/>
                </a:solidFill>
              </a:rPr>
              <a:pPr defTabSz="932559"/>
              <a:t>‹#›</a:t>
            </a:fld>
            <a:endParaRPr lang="en-US">
              <a:solidFill>
                <a:srgbClr val="292929"/>
              </a:solidFill>
            </a:endParaRPr>
          </a:p>
        </p:txBody>
      </p:sp>
    </p:spTree>
    <p:extLst>
      <p:ext uri="{BB962C8B-B14F-4D97-AF65-F5344CB8AC3E}">
        <p14:creationId xmlns:p14="http://schemas.microsoft.com/office/powerpoint/2010/main" val="3056918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rot="16200000">
            <a:off x="1646488" y="3165298"/>
            <a:ext cx="78483" cy="722220"/>
          </a:xfrm>
          <a:prstGeom prst="rect">
            <a:avLst/>
          </a:prstGeom>
        </p:spPr>
        <p:txBody>
          <a:bodyPr vert="eaVert"/>
          <a:lstStyle>
            <a:lvl1pPr marL="0" indent="0">
              <a:buNone/>
              <a:defRPr sz="510">
                <a:latin typeface="Segoe UI" panose="020B0502040204020203" pitchFamily="34" charset="0"/>
                <a:cs typeface="Segoe UI" panose="020B0502040204020203" pitchFamily="34" charset="0"/>
              </a:defRPr>
            </a:lvl1pPr>
          </a:lstStyle>
          <a:p>
            <a:pPr lvl="0"/>
            <a:r>
              <a:rPr lang="en-US" dirty="0" smtClean="0"/>
              <a:t>0</a:t>
            </a:r>
            <a:endParaRPr lang="en-US" dirty="0"/>
          </a:p>
        </p:txBody>
      </p:sp>
      <p:sp>
        <p:nvSpPr>
          <p:cNvPr id="10" name="TextBox 9"/>
          <p:cNvSpPr txBox="1"/>
          <p:nvPr userDrawn="1"/>
        </p:nvSpPr>
        <p:spPr>
          <a:xfrm>
            <a:off x="2966619" y="1254391"/>
            <a:ext cx="7008472" cy="350330"/>
          </a:xfrm>
          <a:prstGeom prst="rect">
            <a:avLst/>
          </a:prstGeom>
          <a:noFill/>
        </p:spPr>
        <p:txBody>
          <a:bodyPr wrap="square" rtlCol="0">
            <a:spAutoFit/>
          </a:bodyPr>
          <a:lstStyle/>
          <a:p>
            <a:pPr defTabSz="929848"/>
            <a:r>
              <a:rPr lang="en-US" sz="1632" dirty="0">
                <a:solidFill>
                  <a:prstClr val="black"/>
                </a:solidFill>
                <a:latin typeface="Segoe UI Light" panose="020B0502040204020203" pitchFamily="34" charset="0"/>
                <a:cs typeface="Segoe UI Light" panose="020B0502040204020203" pitchFamily="34" charset="0"/>
              </a:rPr>
              <a:t>You have not purchased anything.</a:t>
            </a:r>
          </a:p>
        </p:txBody>
      </p:sp>
      <p:grpSp>
        <p:nvGrpSpPr>
          <p:cNvPr id="11" name="Group 10"/>
          <p:cNvGrpSpPr/>
          <p:nvPr userDrawn="1"/>
        </p:nvGrpSpPr>
        <p:grpSpPr>
          <a:xfrm>
            <a:off x="2966617" y="1846984"/>
            <a:ext cx="2550753" cy="254262"/>
            <a:chOff x="2181224" y="2247900"/>
            <a:chExt cx="1875458" cy="249299"/>
          </a:xfrm>
        </p:grpSpPr>
        <p:sp>
          <p:nvSpPr>
            <p:cNvPr id="12" name="TextBox 11"/>
            <p:cNvSpPr txBox="1"/>
            <p:nvPr/>
          </p:nvSpPr>
          <p:spPr>
            <a:xfrm>
              <a:off x="2181224" y="2247900"/>
              <a:ext cx="1684958" cy="249299"/>
            </a:xfrm>
            <a:prstGeom prst="rect">
              <a:avLst/>
            </a:prstGeom>
            <a:noFill/>
          </p:spPr>
          <p:txBody>
            <a:bodyPr wrap="square" rtlCol="0">
              <a:spAutoFit/>
            </a:bodyPr>
            <a:lstStyle/>
            <a:p>
              <a:pPr defTabSz="929848"/>
              <a:r>
                <a:rPr lang="en-US" sz="1020" dirty="0">
                  <a:solidFill>
                    <a:prstClr val="black">
                      <a:lumMod val="65000"/>
                      <a:lumOff val="35000"/>
                    </a:prstClr>
                  </a:solidFill>
                  <a:cs typeface="Segoe UI" panose="020B0502040204020203" pitchFamily="34" charset="0"/>
                </a:rPr>
                <a:t>PURCHASE A SERVICE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182" y="2275760"/>
              <a:ext cx="190500" cy="190500"/>
            </a:xfrm>
            <a:prstGeom prst="rect">
              <a:avLst/>
            </a:prstGeom>
          </p:spPr>
        </p:pic>
      </p:grpSp>
    </p:spTree>
    <p:extLst>
      <p:ext uri="{BB962C8B-B14F-4D97-AF65-F5344CB8AC3E}">
        <p14:creationId xmlns:p14="http://schemas.microsoft.com/office/powerpoint/2010/main" val="220476827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rot="16200000">
            <a:off x="1646488" y="3165298"/>
            <a:ext cx="78483" cy="722220"/>
          </a:xfrm>
          <a:prstGeom prst="rect">
            <a:avLst/>
          </a:prstGeom>
        </p:spPr>
        <p:txBody>
          <a:bodyPr vert="eaVert"/>
          <a:lstStyle>
            <a:lvl1pPr marL="0" indent="0">
              <a:buNone/>
              <a:defRPr sz="510">
                <a:latin typeface="Segoe UI" panose="020B0502040204020203" pitchFamily="34" charset="0"/>
                <a:cs typeface="Segoe UI" panose="020B0502040204020203" pitchFamily="34" charset="0"/>
              </a:defRPr>
            </a:lvl1pPr>
          </a:lstStyle>
          <a:p>
            <a:pPr lvl="0"/>
            <a:r>
              <a:rPr lang="en-US" dirty="0" smtClean="0"/>
              <a:t>1</a:t>
            </a:r>
            <a:endParaRPr lang="en-US" dirty="0"/>
          </a:p>
        </p:txBody>
      </p:sp>
      <p:graphicFrame>
        <p:nvGraphicFramePr>
          <p:cNvPr id="2" name="Table 1"/>
          <p:cNvGraphicFramePr>
            <a:graphicFrameLocks noGrp="1"/>
          </p:cNvGraphicFramePr>
          <p:nvPr userDrawn="1">
            <p:extLst/>
          </p:nvPr>
        </p:nvGraphicFramePr>
        <p:xfrm>
          <a:off x="3086454" y="1322511"/>
          <a:ext cx="8054556" cy="653470"/>
        </p:xfrm>
        <a:graphic>
          <a:graphicData uri="http://schemas.openxmlformats.org/drawingml/2006/table">
            <a:tbl>
              <a:tblPr firstRow="1" bandRow="1">
                <a:tableStyleId>{5C22544A-7EE6-4342-B048-85BDC9FD1C3A}</a:tableStyleId>
              </a:tblPr>
              <a:tblGrid>
                <a:gridCol w="2013639"/>
                <a:gridCol w="2013639"/>
                <a:gridCol w="2013639"/>
                <a:gridCol w="2013639"/>
              </a:tblGrid>
              <a:tr h="275248">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NAME</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12700" cmpd="sng">
                      <a:noFill/>
                    </a:lnL>
                    <a:lnR w="6350" cap="flat" cmpd="sng" algn="ctr">
                      <a:solidFill>
                        <a:schemeClr val="tx1">
                          <a:lumMod val="65000"/>
                          <a:lumOff val="35000"/>
                        </a:schemeClr>
                      </a:solidFill>
                      <a:prstDash val="solid"/>
                      <a:round/>
                      <a:headEnd type="none" w="med" len="med"/>
                      <a:tailEnd type="none" w="med" len="med"/>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STATUS</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SUBSCRIPTION</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LOCATION</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6350" cap="flat" cmpd="sng" algn="ctr">
                      <a:solidFill>
                        <a:schemeClr val="tx1">
                          <a:lumMod val="65000"/>
                          <a:lumOff val="35000"/>
                        </a:schemeClr>
                      </a:solidFill>
                      <a:prstDash val="solid"/>
                      <a:round/>
                      <a:headEnd type="none" w="med" len="med"/>
                      <a:tailEnd type="none" w="med" len="med"/>
                    </a:lnL>
                    <a:lnR w="12700" cmpd="sng">
                      <a:noFill/>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378222">
                <a:tc>
                  <a:txBody>
                    <a:bodyPr/>
                    <a:lstStyle/>
                    <a:p>
                      <a:r>
                        <a:rPr lang="en-US" sz="900" dirty="0" err="1" smtClean="0">
                          <a:latin typeface="Segoe UI" panose="020B0502040204020203" pitchFamily="34" charset="0"/>
                          <a:cs typeface="Segoe UI" panose="020B0502040204020203" pitchFamily="34" charset="0"/>
                        </a:rPr>
                        <a:t>MongoDB</a:t>
                      </a:r>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smtClean="0">
                          <a:latin typeface="Segoe UI" panose="020B0502040204020203" pitchFamily="34" charset="0"/>
                          <a:cs typeface="Segoe UI" panose="020B0502040204020203" pitchFamily="34" charset="0"/>
                        </a:rPr>
                        <a:t>Windows Azure MSDN</a:t>
                      </a:r>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smtClean="0">
                          <a:latin typeface="Segoe UI" panose="020B0502040204020203" pitchFamily="34" charset="0"/>
                          <a:cs typeface="Segoe UI" panose="020B0502040204020203" pitchFamily="34" charset="0"/>
                        </a:rPr>
                        <a:t>Out</a:t>
                      </a:r>
                      <a:r>
                        <a:rPr lang="en-US" sz="900" baseline="0" dirty="0" smtClean="0">
                          <a:latin typeface="Segoe UI" panose="020B0502040204020203" pitchFamily="34" charset="0"/>
                          <a:cs typeface="Segoe UI" panose="020B0502040204020203" pitchFamily="34" charset="0"/>
                        </a:rPr>
                        <a:t>side Windows Azure</a:t>
                      </a:r>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7927673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659" y="2891072"/>
            <a:ext cx="11382339" cy="1035882"/>
          </a:xfrm>
        </p:spPr>
        <p:txBody>
          <a:bodyPr anchor="b" anchorCtr="0">
            <a:spAutoFit/>
          </a:bodyPr>
          <a:lstStyle>
            <a:lvl1pPr>
              <a:lnSpc>
                <a:spcPct val="100000"/>
              </a:lnSpc>
              <a:defRPr sz="6731"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29661" y="4383236"/>
            <a:ext cx="5565153" cy="1287005"/>
          </a:xfrm>
        </p:spPr>
        <p:txBody>
          <a:bodyPr/>
          <a:lstStyle>
            <a:lvl1pPr marL="0" indent="0">
              <a:lnSpc>
                <a:spcPct val="100000"/>
              </a:lnSpc>
              <a:spcBef>
                <a:spcPts val="612"/>
              </a:spcBef>
              <a:buFont typeface="Arial" pitchFamily="34" charset="0"/>
              <a:buNone/>
              <a:defRPr sz="2448">
                <a:solidFill>
                  <a:schemeClr val="bg1">
                    <a:alpha val="98000"/>
                  </a:schemeClr>
                </a:solidFill>
                <a:latin typeface="+mj-lt"/>
              </a:defRPr>
            </a:lvl1pPr>
            <a:lvl2pPr marL="469536" indent="0">
              <a:buFont typeface="Arial" pitchFamily="34" charset="0"/>
              <a:buNone/>
              <a:defRPr/>
            </a:lvl2pPr>
            <a:lvl3pPr marL="872691" indent="0">
              <a:buFont typeface="Arial" pitchFamily="34" charset="0"/>
              <a:buNone/>
              <a:defRPr/>
            </a:lvl3pPr>
            <a:lvl4pPr marL="1283940" indent="0">
              <a:buFont typeface="Arial" pitchFamily="34" charset="0"/>
              <a:buNone/>
              <a:defRPr/>
            </a:lvl4pPr>
            <a:lvl5pPr marL="1636902" indent="0">
              <a:buFont typeface="Arial" pitchFamily="34" charset="0"/>
              <a:buNone/>
              <a:defRPr/>
            </a:lvl5pPr>
          </a:lstStyle>
          <a:p>
            <a:pPr lvl="0"/>
            <a:r>
              <a:rPr lang="en-US" dirty="0" smtClean="0"/>
              <a:t>Name </a:t>
            </a:r>
          </a:p>
          <a:p>
            <a:pPr lvl="0"/>
            <a:r>
              <a:rPr lang="en-US" dirty="0" smtClean="0"/>
              <a:t>Title</a:t>
            </a:r>
          </a:p>
          <a:p>
            <a:pPr lvl="0"/>
            <a:r>
              <a:rPr lang="en-US" dirty="0" smtClean="0"/>
              <a:t>Microsoft Corporation</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143" y="1"/>
            <a:ext cx="3621652" cy="868492"/>
          </a:xfrm>
          <a:prstGeom prst="rect">
            <a:avLst/>
          </a:prstGeom>
        </p:spPr>
      </p:pic>
      <p:pic>
        <p:nvPicPr>
          <p:cNvPr id="8" name="Picture 308" descr="Quick Star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17245" y="0"/>
            <a:ext cx="2147794" cy="1777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4921" y="6070711"/>
            <a:ext cx="2512440" cy="923814"/>
          </a:xfrm>
          <a:prstGeom prst="rect">
            <a:avLst/>
          </a:prstGeom>
        </p:spPr>
      </p:pic>
    </p:spTree>
    <p:extLst>
      <p:ext uri="{BB962C8B-B14F-4D97-AF65-F5344CB8AC3E}">
        <p14:creationId xmlns:p14="http://schemas.microsoft.com/office/powerpoint/2010/main" val="112363522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527067" y="2866350"/>
            <a:ext cx="11382339" cy="1267779"/>
          </a:xfrm>
        </p:spPr>
        <p:txBody>
          <a:bodyPr anchor="b"/>
          <a:lstStyle>
            <a:lvl1pPr marL="0" indent="0">
              <a:lnSpc>
                <a:spcPct val="100000"/>
              </a:lnSpc>
              <a:buNone/>
              <a:defRPr lang="en-US" sz="8975" i="0" kern="1200" spc="-102" baseline="0" dirty="0" smtClean="0">
                <a:solidFill>
                  <a:schemeClr val="bg1">
                    <a:alpha val="99000"/>
                  </a:schemeClr>
                </a:soli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523182" y="4383236"/>
            <a:ext cx="7666297" cy="461111"/>
          </a:xfrm>
        </p:spPr>
        <p:txBody>
          <a:bodyPr/>
          <a:lstStyle>
            <a:lvl1pPr marL="0" indent="0">
              <a:lnSpc>
                <a:spcPct val="100000"/>
              </a:lnSpc>
              <a:buNone/>
              <a:defRPr lang="en-US" sz="3264" kern="1200" spc="-102" baseline="0" dirty="0">
                <a:solidFill>
                  <a:schemeClr val="bg1">
                    <a:alpha val="99000"/>
                  </a:schemeClr>
                </a:solidFill>
                <a:latin typeface="+mj-lt"/>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143" y="1"/>
            <a:ext cx="3621652" cy="868492"/>
          </a:xfrm>
          <a:prstGeom prst="rect">
            <a:avLst/>
          </a:prstGeom>
        </p:spPr>
      </p:pic>
    </p:spTree>
    <p:extLst>
      <p:ext uri="{BB962C8B-B14F-4D97-AF65-F5344CB8AC3E}">
        <p14:creationId xmlns:p14="http://schemas.microsoft.com/office/powerpoint/2010/main" val="2449528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7067" y="1958467"/>
            <a:ext cx="11382339" cy="2762352"/>
          </a:xfrm>
        </p:spPr>
        <p:txBody>
          <a:bodyPr anchor="ctr" anchorCtr="0">
            <a:spAutoFit/>
            <a:scene3d>
              <a:camera prst="orthographicFront"/>
              <a:lightRig rig="flat" dir="t"/>
            </a:scene3d>
            <a:sp3d>
              <a:contourClr>
                <a:schemeClr val="bg2"/>
              </a:contourClr>
            </a:sp3d>
          </a:bodyPr>
          <a:lstStyle>
            <a:lvl1pPr marL="0" indent="0" algn="l">
              <a:buFont typeface="Arial" pitchFamily="34" charset="0"/>
              <a:buNone/>
              <a:defRPr kumimoji="0" lang="en-US" sz="8975" b="0" i="0" u="none" strike="noStrike" kern="1200" cap="none" spc="-122"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spTree>
    <p:extLst>
      <p:ext uri="{BB962C8B-B14F-4D97-AF65-F5344CB8AC3E}">
        <p14:creationId xmlns:p14="http://schemas.microsoft.com/office/powerpoint/2010/main" val="96905910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323309" y="1476622"/>
            <a:ext cx="11581887" cy="543018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spcCol="0"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932559" rtl="0" eaLnBrk="1" latinLnBrk="0" hangingPunct="1">
              <a:lnSpc>
                <a:spcPct val="90000"/>
              </a:lnSpc>
              <a:spcBef>
                <a:spcPct val="0"/>
              </a:spcBef>
              <a:buNone/>
              <a:defRPr lang="en-US" sz="5507"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544385" y="3476084"/>
            <a:ext cx="7086425" cy="1285828"/>
          </a:xfrm>
        </p:spPr>
        <p:txBody>
          <a:bodyPr lIns="182880" tIns="182880" anchor="ctr" anchorCtr="0"/>
          <a:lstStyle>
            <a:lvl1pPr marL="586111" indent="-582873">
              <a:spcAft>
                <a:spcPts val="1224"/>
              </a:spcAft>
              <a:buNone/>
              <a:defRPr lang="en-US" sz="4488" kern="1200" spc="-102" baseline="0" dirty="0" smtClean="0">
                <a:gradFill>
                  <a:gsLst>
                    <a:gs pos="0">
                      <a:srgbClr val="595959"/>
                    </a:gs>
                    <a:gs pos="86000">
                      <a:srgbClr val="595959"/>
                    </a:gs>
                  </a:gsLst>
                  <a:lin ang="5400000" scaled="0"/>
                </a:gradFill>
                <a:latin typeface="Segoe UI Light" pitchFamily="34" charset="0"/>
                <a:ea typeface="+mn-ea"/>
                <a:cs typeface="+mn-cs"/>
              </a:defRPr>
            </a:lvl1pPr>
            <a:lvl2pPr marL="352962" indent="-349724">
              <a:buFont typeface="Arial" pitchFamily="34" charset="0"/>
              <a:buNone/>
              <a:defRPr lang="en-US" sz="2448" kern="1200" spc="-51" baseline="0" dirty="0">
                <a:gradFill>
                  <a:gsLst>
                    <a:gs pos="0">
                      <a:srgbClr val="595959"/>
                    </a:gs>
                    <a:gs pos="86000">
                      <a:srgbClr val="595959"/>
                    </a:gs>
                  </a:gsLst>
                  <a:lin ang="5400000" scaled="0"/>
                </a:gradFill>
                <a:latin typeface="+mn-lt"/>
                <a:ea typeface="+mn-ea"/>
                <a:cs typeface="+mn-cs"/>
              </a:defRPr>
            </a:lvl2pPr>
          </a:lstStyle>
          <a:p>
            <a:pPr marL="3238" lvl="0" indent="0" algn="l" defTabSz="932559" rtl="0" eaLnBrk="1" latinLnBrk="0" hangingPunct="1">
              <a:lnSpc>
                <a:spcPct val="90000"/>
              </a:lnSpc>
              <a:spcBef>
                <a:spcPts val="0"/>
              </a:spcBef>
              <a:spcAft>
                <a:spcPts val="918"/>
              </a:spcAft>
              <a:buSzPct val="80000"/>
            </a:pPr>
            <a:r>
              <a:rPr lang="en-US" smtClean="0"/>
              <a:t>Click to edit Master text styles</a:t>
            </a:r>
          </a:p>
          <a:p>
            <a:pPr marL="3238" lvl="1" indent="0" algn="l" defTabSz="932559" rtl="0" eaLnBrk="1" latinLnBrk="0" hangingPunct="1">
              <a:lnSpc>
                <a:spcPct val="90000"/>
              </a:lnSpc>
              <a:spcBef>
                <a:spcPts val="0"/>
              </a:spcBef>
              <a:spcAft>
                <a:spcPts val="918"/>
              </a:spcAft>
              <a:buSzPct val="80000"/>
            </a:pPr>
            <a:r>
              <a:rPr lang="en-US" smtClean="0"/>
              <a:t>Second level</a:t>
            </a:r>
          </a:p>
        </p:txBody>
      </p:sp>
      <p:pic>
        <p:nvPicPr>
          <p:cNvPr id="6" name="Picture 5"/>
          <p:cNvPicPr>
            <a:picLocks noChangeAspect="1"/>
          </p:cNvPicPr>
          <p:nvPr userDrawn="1"/>
        </p:nvPicPr>
        <p:blipFill>
          <a:blip r:embed="rId2" cstate="print">
            <a:duotone>
              <a:prstClr val="black"/>
              <a:srgbClr val="1E84C6">
                <a:tint val="45000"/>
                <a:satMod val="400000"/>
              </a:srgbClr>
            </a:duotone>
            <a:extLst>
              <a:ext uri="{28A0092B-C50C-407E-A947-70E740481C1C}">
                <a14:useLocalDpi xmlns:a14="http://schemas.microsoft.com/office/drawing/2010/main" val="0"/>
              </a:ext>
            </a:extLst>
          </a:blip>
          <a:stretch>
            <a:fillRect/>
          </a:stretch>
        </p:blipFill>
        <p:spPr>
          <a:xfrm>
            <a:off x="769574" y="2759450"/>
            <a:ext cx="2092260" cy="2363590"/>
          </a:xfrm>
          <a:prstGeom prst="rect">
            <a:avLst/>
          </a:prstGeom>
        </p:spPr>
      </p:pic>
    </p:spTree>
    <p:extLst>
      <p:ext uri="{BB962C8B-B14F-4D97-AF65-F5344CB8AC3E}">
        <p14:creationId xmlns:p14="http://schemas.microsoft.com/office/powerpoint/2010/main" val="148162367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sz="5507"/>
            </a:lvl1pPr>
          </a:lstStyle>
          <a:p>
            <a:r>
              <a:rPr lang="en-US" smtClean="0"/>
              <a:t>Click to edit Master title style</a:t>
            </a:r>
            <a:endParaRPr lang="en-US" dirty="0"/>
          </a:p>
        </p:txBody>
      </p:sp>
      <p:sp>
        <p:nvSpPr>
          <p:cNvPr id="4" name="Content Placeholder 3"/>
          <p:cNvSpPr>
            <a:spLocks noGrp="1"/>
          </p:cNvSpPr>
          <p:nvPr>
            <p:ph sz="quarter" idx="10"/>
          </p:nvPr>
        </p:nvSpPr>
        <p:spPr>
          <a:xfrm>
            <a:off x="529660" y="1492815"/>
            <a:ext cx="11382339" cy="2103154"/>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968047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lgn="l" defTabSz="932559" rtl="0" eaLnBrk="1" latinLnBrk="0" hangingPunct="1">
              <a:lnSpc>
                <a:spcPct val="90000"/>
              </a:lnSpc>
              <a:spcBef>
                <a:spcPct val="0"/>
              </a:spcBef>
              <a:buNone/>
              <a:defRPr lang="en-US" sz="5507"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29660" y="1492815"/>
            <a:ext cx="11382339" cy="2103154"/>
          </a:xfrm>
        </p:spPr>
        <p:txBody>
          <a:bodyPr>
            <a:spAutoFit/>
          </a:bodyPr>
          <a:lstStyle>
            <a:lvl1pPr marL="0" indent="0">
              <a:buFontTx/>
              <a:buNone/>
              <a:defRPr/>
            </a:lvl1pPr>
            <a:lvl2pPr marL="469536" indent="0">
              <a:buFontTx/>
              <a:buNone/>
              <a:defRPr/>
            </a:lvl2pPr>
            <a:lvl3pPr marL="932597" indent="0">
              <a:buFontTx/>
              <a:buNone/>
              <a:defRPr/>
            </a:lvl3pPr>
            <a:lvl4pPr marL="1397276" indent="0">
              <a:buFontTx/>
              <a:buNone/>
              <a:defRPr/>
            </a:lvl4pPr>
            <a:lvl5pPr marL="1873289"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60756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lvl1pPr>
              <a:defRPr sz="5507"/>
            </a:lvl1pPr>
          </a:lstStyle>
          <a:p>
            <a:r>
              <a:rPr lang="en-US" smtClean="0"/>
              <a:t>Click to edit Master title style</a:t>
            </a:r>
            <a:endParaRPr lang="en-US" dirty="0"/>
          </a:p>
        </p:txBody>
      </p:sp>
    </p:spTree>
    <p:extLst>
      <p:ext uri="{BB962C8B-B14F-4D97-AF65-F5344CB8AC3E}">
        <p14:creationId xmlns:p14="http://schemas.microsoft.com/office/powerpoint/2010/main" val="212844589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96415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7870104" y="2178570"/>
            <a:ext cx="3570222" cy="2156143"/>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391918465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8460427" y="2048070"/>
            <a:ext cx="2315180" cy="2212801"/>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836" dirty="0">
              <a:solidFill>
                <a:srgbClr val="292929"/>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177054595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8065176" y="2287582"/>
            <a:ext cx="3241462" cy="1973135"/>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932559"/>
              <a:endParaRPr lang="en-US" sz="1632" dirty="0">
                <a:solidFill>
                  <a:srgbClr val="292929"/>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138659336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8084600" y="1971077"/>
            <a:ext cx="3074556" cy="2360313"/>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pPr defTabSz="932559"/>
            <a:endParaRPr lang="en-US" sz="1632" dirty="0">
              <a:solidFill>
                <a:srgbClr val="292929"/>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191273379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7508" y="1476622"/>
            <a:ext cx="4290730" cy="1553823"/>
          </a:xfrm>
        </p:spPr>
        <p:txBody>
          <a:bodyPr anchor="ctr" anchorCtr="0">
            <a:noAutofit/>
          </a:bodyPr>
          <a:lstStyle>
            <a:lvl1pPr>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8" y="5742561"/>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927508" y="4243345"/>
            <a:ext cx="9052808" cy="1299911"/>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731" b="0" i="0" u="none" strike="noStrike" kern="1200" cap="none" spc="-655"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9063237" y="1942924"/>
            <a:ext cx="1303554" cy="3309975"/>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836" dirty="0">
                <a:solidFill>
                  <a:srgbClr val="292929"/>
                </a:solidFill>
              </a:endParaRPr>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87" y="123880"/>
            <a:ext cx="2611840" cy="6263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1040" y="6104627"/>
            <a:ext cx="2420202" cy="889898"/>
          </a:xfrm>
          <a:prstGeom prst="rect">
            <a:avLst/>
          </a:prstGeom>
        </p:spPr>
      </p:pic>
    </p:spTree>
    <p:extLst>
      <p:ext uri="{BB962C8B-B14F-4D97-AF65-F5344CB8AC3E}">
        <p14:creationId xmlns:p14="http://schemas.microsoft.com/office/powerpoint/2010/main" val="249403867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518188" y="6204681"/>
            <a:ext cx="11400102" cy="430425"/>
          </a:xfrm>
          <a:prstGeom prst="rect">
            <a:avLst/>
          </a:prstGeom>
          <a:noFill/>
          <a:ln w="12700">
            <a:noFill/>
            <a:miter lim="800000"/>
            <a:headEnd type="none" w="sm" len="sm"/>
            <a:tailEnd type="none" w="sm" len="sm"/>
          </a:ln>
          <a:effectLst/>
        </p:spPr>
        <p:txBody>
          <a:bodyPr vert="horz" wrap="square" lIns="93245" tIns="46623" rIns="93245" bIns="46623" numCol="1" anchor="t" anchorCtr="0" compatLnSpc="1">
            <a:prstTxWarp prst="textNoShape">
              <a:avLst/>
            </a:prstTxWarp>
            <a:spAutoFit/>
          </a:bodyPr>
          <a:lstStyle/>
          <a:p>
            <a:pPr algn="ctr" defTabSz="932290" eaLnBrk="0" hangingPunct="0"/>
            <a:r>
              <a:rPr lang="en-US" sz="714" dirty="0">
                <a:solidFill>
                  <a:srgbClr val="FFFFFF">
                    <a:alpha val="99000"/>
                  </a:srgbClr>
                </a:solidFill>
                <a:cs typeface="Arial" charset="0"/>
              </a:rPr>
              <a:t>© 2012 Microsoft Corporation. All rights reserved. Microsoft, Windows, Windows Vista and other product names are or may be registered trademarks and/or trademarks in the U.S. and/or other countries.</a:t>
            </a:r>
          </a:p>
          <a:p>
            <a:pPr algn="ctr" defTabSz="932290" eaLnBrk="0" hangingPunct="0"/>
            <a:r>
              <a:rPr lang="en-US" sz="714"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93185" y="2204283"/>
            <a:ext cx="5243796" cy="1928121"/>
          </a:xfrm>
          <a:prstGeom prst="rect">
            <a:avLst/>
          </a:prstGeom>
        </p:spPr>
      </p:pic>
    </p:spTree>
    <p:extLst>
      <p:ext uri="{BB962C8B-B14F-4D97-AF65-F5344CB8AC3E}">
        <p14:creationId xmlns:p14="http://schemas.microsoft.com/office/powerpoint/2010/main" val="299332134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1"/>
            <a:ext cx="11375536" cy="2103154"/>
          </a:xfrm>
        </p:spPr>
        <p:txBody>
          <a:bodyPr/>
          <a:lstStyle>
            <a:lvl1pPr marL="469536" indent="-469536">
              <a:buClr>
                <a:srgbClr val="FFFFFF"/>
              </a:buClr>
              <a:buSzPct val="70000"/>
              <a:buFontTx/>
              <a:buBlip>
                <a:blip r:embed="rId2"/>
              </a:buBlip>
              <a:defRPr>
                <a:gradFill>
                  <a:gsLst>
                    <a:gs pos="0">
                      <a:srgbClr val="FFFFFF"/>
                    </a:gs>
                    <a:gs pos="86000">
                      <a:srgbClr val="FFFFFF"/>
                    </a:gs>
                  </a:gsLst>
                  <a:lin ang="5400000" scaled="0"/>
                </a:gradFill>
              </a:defRPr>
            </a:lvl1pPr>
            <a:lvl2pPr marL="872691" indent="-403154">
              <a:buClr>
                <a:srgbClr val="FFFFFF"/>
              </a:buClr>
              <a:buSzPct val="70000"/>
              <a:buFontTx/>
              <a:buBlip>
                <a:blip r:embed="rId2"/>
              </a:buBlip>
              <a:defRPr>
                <a:gradFill>
                  <a:gsLst>
                    <a:gs pos="0">
                      <a:srgbClr val="FFFFFF"/>
                    </a:gs>
                    <a:gs pos="86000">
                      <a:srgbClr val="FFFFFF"/>
                    </a:gs>
                  </a:gsLst>
                  <a:lin ang="5400000" scaled="0"/>
                </a:gradFill>
              </a:defRPr>
            </a:lvl2pPr>
            <a:lvl3pPr marL="1283940" indent="-411249">
              <a:buClr>
                <a:srgbClr val="FFFFFF"/>
              </a:buClr>
              <a:buSzPct val="70000"/>
              <a:buFontTx/>
              <a:buBlip>
                <a:blip r:embed="rId2"/>
              </a:buBlip>
              <a:defRPr>
                <a:gradFill>
                  <a:gsLst>
                    <a:gs pos="0">
                      <a:srgbClr val="FFFFFF"/>
                    </a:gs>
                    <a:gs pos="86000">
                      <a:srgbClr val="FFFFFF"/>
                    </a:gs>
                  </a:gsLst>
                  <a:lin ang="5400000" scaled="0"/>
                </a:gradFill>
              </a:defRPr>
            </a:lvl3pPr>
            <a:lvl4pPr marL="1636902" indent="-352962">
              <a:buClr>
                <a:srgbClr val="FFFFFF"/>
              </a:buClr>
              <a:buSzPct val="70000"/>
              <a:buFontTx/>
              <a:buBlip>
                <a:blip r:embed="rId2"/>
              </a:buBlip>
              <a:defRPr>
                <a:gradFill>
                  <a:gsLst>
                    <a:gs pos="0">
                      <a:srgbClr val="FFFFFF"/>
                    </a:gs>
                    <a:gs pos="86000">
                      <a:srgbClr val="FFFFFF"/>
                    </a:gs>
                  </a:gsLst>
                  <a:lin ang="5400000" scaled="0"/>
                </a:gradFill>
              </a:defRPr>
            </a:lvl4pPr>
            <a:lvl5pPr marL="1980149" indent="-343247">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812" y="6269446"/>
            <a:ext cx="2611840" cy="626333"/>
          </a:xfrm>
          <a:prstGeom prst="rect">
            <a:avLst/>
          </a:prstGeom>
        </p:spPr>
      </p:pic>
    </p:spTree>
    <p:extLst>
      <p:ext uri="{BB962C8B-B14F-4D97-AF65-F5344CB8AC3E}">
        <p14:creationId xmlns:p14="http://schemas.microsoft.com/office/powerpoint/2010/main" val="144310660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1"/>
            <a:ext cx="11375536" cy="2103154"/>
          </a:xfrm>
        </p:spPr>
        <p:txBody>
          <a:bodyPr/>
          <a:lstStyle>
            <a:lvl1pPr marL="469536" indent="-469536">
              <a:buClr>
                <a:srgbClr val="FFFFFF"/>
              </a:buClr>
              <a:buSzPct val="70000"/>
              <a:buFontTx/>
              <a:buBlip>
                <a:blip r:embed="rId2"/>
              </a:buBlip>
              <a:defRPr>
                <a:gradFill>
                  <a:gsLst>
                    <a:gs pos="0">
                      <a:srgbClr val="FFFFFF"/>
                    </a:gs>
                    <a:gs pos="86000">
                      <a:srgbClr val="FFFFFF"/>
                    </a:gs>
                  </a:gsLst>
                  <a:lin ang="5400000" scaled="0"/>
                </a:gradFill>
              </a:defRPr>
            </a:lvl1pPr>
            <a:lvl2pPr marL="872691" indent="-403154">
              <a:buClr>
                <a:srgbClr val="FFFFFF"/>
              </a:buClr>
              <a:buSzPct val="70000"/>
              <a:buFontTx/>
              <a:buBlip>
                <a:blip r:embed="rId2"/>
              </a:buBlip>
              <a:defRPr>
                <a:gradFill>
                  <a:gsLst>
                    <a:gs pos="0">
                      <a:srgbClr val="FFFFFF"/>
                    </a:gs>
                    <a:gs pos="86000">
                      <a:srgbClr val="FFFFFF"/>
                    </a:gs>
                  </a:gsLst>
                  <a:lin ang="5400000" scaled="0"/>
                </a:gradFill>
              </a:defRPr>
            </a:lvl2pPr>
            <a:lvl3pPr marL="1283940" indent="-411249">
              <a:buClr>
                <a:srgbClr val="FFFFFF"/>
              </a:buClr>
              <a:buSzPct val="70000"/>
              <a:buFontTx/>
              <a:buBlip>
                <a:blip r:embed="rId2"/>
              </a:buBlip>
              <a:defRPr>
                <a:gradFill>
                  <a:gsLst>
                    <a:gs pos="0">
                      <a:srgbClr val="FFFFFF"/>
                    </a:gs>
                    <a:gs pos="86000">
                      <a:srgbClr val="FFFFFF"/>
                    </a:gs>
                  </a:gsLst>
                  <a:lin ang="5400000" scaled="0"/>
                </a:gradFill>
              </a:defRPr>
            </a:lvl3pPr>
            <a:lvl4pPr marL="1636902" indent="-352962">
              <a:buClr>
                <a:srgbClr val="FFFFFF"/>
              </a:buClr>
              <a:buSzPct val="70000"/>
              <a:buFontTx/>
              <a:buBlip>
                <a:blip r:embed="rId2"/>
              </a:buBlip>
              <a:defRPr>
                <a:gradFill>
                  <a:gsLst>
                    <a:gs pos="0">
                      <a:srgbClr val="FFFFFF"/>
                    </a:gs>
                    <a:gs pos="86000">
                      <a:srgbClr val="FFFFFF"/>
                    </a:gs>
                  </a:gsLst>
                  <a:lin ang="5400000" scaled="0"/>
                </a:gradFill>
              </a:defRPr>
            </a:lvl4pPr>
            <a:lvl5pPr marL="1980149" indent="-343247">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363077"/>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2235547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29661" y="1942925"/>
            <a:ext cx="11375535" cy="1541267"/>
          </a:xfrm>
        </p:spPr>
        <p:txBody>
          <a:bodyPr/>
          <a:lstStyle>
            <a:lvl1pPr>
              <a:lnSpc>
                <a:spcPct val="90000"/>
              </a:lnSpc>
              <a:defRPr sz="2448"/>
            </a:lvl1pPr>
            <a:lvl2pPr>
              <a:lnSpc>
                <a:spcPct val="90000"/>
              </a:lnSpc>
              <a:defRPr sz="2040"/>
            </a:lvl2pPr>
            <a:lvl3pPr>
              <a:lnSpc>
                <a:spcPct val="90000"/>
              </a:lnSpc>
              <a:defRPr sz="1836"/>
            </a:lvl3pPr>
            <a:lvl4pPr>
              <a:lnSpc>
                <a:spcPct val="90000"/>
              </a:lnSpc>
              <a:defRPr sz="1836"/>
            </a:lvl4pPr>
            <a:lvl5pPr>
              <a:lnSpc>
                <a:spcPct val="90000"/>
              </a:lnSpc>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39715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1" y="1476622"/>
            <a:ext cx="5597871" cy="1739725"/>
          </a:xfrm>
        </p:spPr>
        <p:txBody>
          <a:bodyPr/>
          <a:lstStyle>
            <a:lvl1pPr marL="346742" indent="-346742">
              <a:lnSpc>
                <a:spcPct val="90000"/>
              </a:lnSpc>
              <a:defRPr sz="2856"/>
            </a:lvl1pPr>
            <a:lvl2pPr marL="686737" indent="-331900">
              <a:lnSpc>
                <a:spcPct val="90000"/>
              </a:lnSpc>
              <a:defRPr sz="2448"/>
            </a:lvl2pPr>
            <a:lvl3pPr marL="972765" indent="-294123">
              <a:lnSpc>
                <a:spcPct val="90000"/>
              </a:lnSpc>
              <a:defRPr sz="2040"/>
            </a:lvl3pPr>
            <a:lvl4pPr marL="1252048" indent="-279282">
              <a:lnSpc>
                <a:spcPct val="90000"/>
              </a:lnSpc>
              <a:defRPr sz="1836"/>
            </a:lvl4pPr>
            <a:lvl5pPr marL="1546170" indent="-286028">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1" cy="1739725"/>
          </a:xfrm>
        </p:spPr>
        <p:txBody>
          <a:bodyPr/>
          <a:lstStyle>
            <a:lvl1pPr marL="354837" indent="-354837">
              <a:lnSpc>
                <a:spcPct val="90000"/>
              </a:lnSpc>
              <a:defRPr sz="2856"/>
            </a:lvl1pPr>
            <a:lvl2pPr marL="686737" indent="-346742">
              <a:lnSpc>
                <a:spcPct val="90000"/>
              </a:lnSpc>
              <a:defRPr sz="2448"/>
            </a:lvl2pPr>
            <a:lvl3pPr marL="980860" indent="-308964">
              <a:lnSpc>
                <a:spcPct val="90000"/>
              </a:lnSpc>
              <a:defRPr sz="2040"/>
            </a:lvl3pPr>
            <a:lvl4pPr marL="1252048" indent="-271187">
              <a:lnSpc>
                <a:spcPct val="90000"/>
              </a:lnSpc>
              <a:defRPr sz="1836"/>
            </a:lvl4pPr>
            <a:lvl5pPr marL="1546170" indent="-27928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839913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Architecture</a:t>
            </a:r>
            <a:endParaRPr lang="en-US" dirty="0"/>
          </a:p>
        </p:txBody>
      </p:sp>
    </p:spTree>
    <p:extLst>
      <p:ext uri="{BB962C8B-B14F-4D97-AF65-F5344CB8AC3E}">
        <p14:creationId xmlns:p14="http://schemas.microsoft.com/office/powerpoint/2010/main" val="790667071"/>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274639" y="1211264"/>
            <a:ext cx="11887200" cy="21031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682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3806025"/>
            <a:ext cx="10726460" cy="847278"/>
          </a:xfrm>
        </p:spPr>
        <p:txBody>
          <a:bodyPr anchor="b"/>
          <a:lstStyle>
            <a:lvl1pPr>
              <a:defRPr sz="6117"/>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376554"/>
          </a:xfrm>
        </p:spPr>
        <p:txBody>
          <a:bodyPr/>
          <a:lstStyle>
            <a:lvl1pPr marL="0" indent="0">
              <a:buNone/>
              <a:defRPr sz="2447">
                <a:solidFill>
                  <a:schemeClr val="tx1">
                    <a:tint val="75000"/>
                  </a:schemeClr>
                </a:solidFill>
              </a:defRPr>
            </a:lvl1pPr>
            <a:lvl2pPr marL="466159" indent="0">
              <a:buNone/>
              <a:defRPr sz="2039">
                <a:solidFill>
                  <a:schemeClr val="tx1">
                    <a:tint val="75000"/>
                  </a:schemeClr>
                </a:solidFill>
              </a:defRPr>
            </a:lvl2pPr>
            <a:lvl3pPr marL="932317" indent="0">
              <a:buNone/>
              <a:defRPr sz="1835">
                <a:solidFill>
                  <a:schemeClr val="tx1">
                    <a:tint val="75000"/>
                  </a:schemeClr>
                </a:solidFill>
              </a:defRPr>
            </a:lvl3pPr>
            <a:lvl4pPr marL="1398476" indent="0">
              <a:buNone/>
              <a:defRPr sz="1632">
                <a:solidFill>
                  <a:schemeClr val="tx1">
                    <a:tint val="75000"/>
                  </a:schemeClr>
                </a:solidFill>
              </a:defRPr>
            </a:lvl4pPr>
            <a:lvl5pPr marL="1864633" indent="0">
              <a:buNone/>
              <a:defRPr sz="1632">
                <a:solidFill>
                  <a:schemeClr val="tx1">
                    <a:tint val="75000"/>
                  </a:schemeClr>
                </a:solidFill>
              </a:defRPr>
            </a:lvl5pPr>
            <a:lvl6pPr marL="2330792" indent="0">
              <a:buNone/>
              <a:defRPr sz="1632">
                <a:solidFill>
                  <a:schemeClr val="tx1">
                    <a:tint val="75000"/>
                  </a:schemeClr>
                </a:solidFill>
              </a:defRPr>
            </a:lvl6pPr>
            <a:lvl7pPr marL="2796950" indent="0">
              <a:buNone/>
              <a:defRPr sz="1632">
                <a:solidFill>
                  <a:schemeClr val="tx1">
                    <a:tint val="75000"/>
                  </a:schemeClr>
                </a:solidFill>
              </a:defRPr>
            </a:lvl7pPr>
            <a:lvl8pPr marL="3263109" indent="0">
              <a:buNone/>
              <a:defRPr sz="1632">
                <a:solidFill>
                  <a:schemeClr val="tx1">
                    <a:tint val="75000"/>
                  </a:schemeClr>
                </a:solidFill>
              </a:defRPr>
            </a:lvl8pPr>
            <a:lvl9pPr marL="3729267"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8" y="6482891"/>
            <a:ext cx="2798207" cy="372394"/>
          </a:xfrm>
          <a:prstGeom prst="rect">
            <a:avLst/>
          </a:prstGeom>
        </p:spPr>
        <p:txBody>
          <a:bodyPr/>
          <a:lstStyle/>
          <a:p>
            <a:pPr defTabSz="932559"/>
            <a:fld id="{2C6BDDAA-D41C-47FD-91B0-1044676673EC}" type="datetimeFigureOut">
              <a:rPr lang="en-US" smtClean="0">
                <a:solidFill>
                  <a:srgbClr val="292929"/>
                </a:solidFill>
              </a:rPr>
              <a:pPr defTabSz="932559"/>
              <a:t>6/23/2013</a:t>
            </a:fld>
            <a:endParaRPr lang="en-US">
              <a:solidFill>
                <a:srgbClr val="292929"/>
              </a:solidFill>
            </a:endParaRPr>
          </a:p>
        </p:txBody>
      </p:sp>
      <p:sp>
        <p:nvSpPr>
          <p:cNvPr id="5" name="Footer Placeholder 4"/>
          <p:cNvSpPr>
            <a:spLocks noGrp="1"/>
          </p:cNvSpPr>
          <p:nvPr>
            <p:ph type="ftr" sz="quarter" idx="11"/>
          </p:nvPr>
        </p:nvSpPr>
        <p:spPr>
          <a:xfrm>
            <a:off x="4119584" y="6482891"/>
            <a:ext cx="4197310" cy="372394"/>
          </a:xfrm>
          <a:prstGeom prst="rect">
            <a:avLst/>
          </a:prstGeom>
        </p:spPr>
        <p:txBody>
          <a:bodyPr/>
          <a:lstStyle/>
          <a:p>
            <a:pPr defTabSz="932559"/>
            <a:endParaRPr lang="en-US">
              <a:solidFill>
                <a:srgbClr val="292929"/>
              </a:solidFill>
            </a:endParaRPr>
          </a:p>
        </p:txBody>
      </p:sp>
      <p:sp>
        <p:nvSpPr>
          <p:cNvPr id="6" name="Slide Number Placeholder 5"/>
          <p:cNvSpPr>
            <a:spLocks noGrp="1"/>
          </p:cNvSpPr>
          <p:nvPr>
            <p:ph type="sldNum" sz="quarter" idx="12"/>
          </p:nvPr>
        </p:nvSpPr>
        <p:spPr>
          <a:xfrm>
            <a:off x="8783260" y="6482891"/>
            <a:ext cx="2798207" cy="372394"/>
          </a:xfrm>
          <a:prstGeom prst="rect">
            <a:avLst/>
          </a:prstGeom>
        </p:spPr>
        <p:txBody>
          <a:bodyPr/>
          <a:lstStyle/>
          <a:p>
            <a:pPr defTabSz="932559"/>
            <a:fld id="{056BF4E2-125E-4D4D-8D34-06EE8E03EC0D}" type="slidenum">
              <a:rPr lang="en-US" smtClean="0">
                <a:solidFill>
                  <a:srgbClr val="292929"/>
                </a:solidFill>
              </a:rPr>
              <a:pPr defTabSz="932559"/>
              <a:t>‹#›</a:t>
            </a:fld>
            <a:endParaRPr lang="en-US">
              <a:solidFill>
                <a:srgbClr val="292929"/>
              </a:solidFill>
            </a:endParaRPr>
          </a:p>
        </p:txBody>
      </p:sp>
    </p:spTree>
    <p:extLst>
      <p:ext uri="{BB962C8B-B14F-4D97-AF65-F5344CB8AC3E}">
        <p14:creationId xmlns:p14="http://schemas.microsoft.com/office/powerpoint/2010/main" val="31466090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rot="16200000">
            <a:off x="1646488" y="3165298"/>
            <a:ext cx="78483" cy="722220"/>
          </a:xfrm>
          <a:prstGeom prst="rect">
            <a:avLst/>
          </a:prstGeom>
        </p:spPr>
        <p:txBody>
          <a:bodyPr vert="eaVert"/>
          <a:lstStyle>
            <a:lvl1pPr marL="0" indent="0">
              <a:buNone/>
              <a:defRPr sz="510">
                <a:latin typeface="Segoe UI" panose="020B0502040204020203" pitchFamily="34" charset="0"/>
                <a:cs typeface="Segoe UI" panose="020B0502040204020203" pitchFamily="34" charset="0"/>
              </a:defRPr>
            </a:lvl1pPr>
          </a:lstStyle>
          <a:p>
            <a:pPr lvl="0"/>
            <a:r>
              <a:rPr lang="en-US" dirty="0" smtClean="0"/>
              <a:t>0</a:t>
            </a:r>
            <a:endParaRPr lang="en-US" dirty="0"/>
          </a:p>
        </p:txBody>
      </p:sp>
      <p:sp>
        <p:nvSpPr>
          <p:cNvPr id="10" name="TextBox 9"/>
          <p:cNvSpPr txBox="1"/>
          <p:nvPr userDrawn="1"/>
        </p:nvSpPr>
        <p:spPr>
          <a:xfrm>
            <a:off x="2966619" y="1254391"/>
            <a:ext cx="7008472" cy="350330"/>
          </a:xfrm>
          <a:prstGeom prst="rect">
            <a:avLst/>
          </a:prstGeom>
          <a:noFill/>
        </p:spPr>
        <p:txBody>
          <a:bodyPr wrap="square" rtlCol="0">
            <a:spAutoFit/>
          </a:bodyPr>
          <a:lstStyle/>
          <a:p>
            <a:pPr defTabSz="929848"/>
            <a:r>
              <a:rPr lang="en-US" sz="1632" dirty="0">
                <a:solidFill>
                  <a:prstClr val="black"/>
                </a:solidFill>
                <a:latin typeface="Segoe UI Light" panose="020B0502040204020203" pitchFamily="34" charset="0"/>
                <a:cs typeface="Segoe UI Light" panose="020B0502040204020203" pitchFamily="34" charset="0"/>
              </a:rPr>
              <a:t>You have not purchased anything.</a:t>
            </a:r>
          </a:p>
        </p:txBody>
      </p:sp>
      <p:grpSp>
        <p:nvGrpSpPr>
          <p:cNvPr id="11" name="Group 10"/>
          <p:cNvGrpSpPr/>
          <p:nvPr userDrawn="1"/>
        </p:nvGrpSpPr>
        <p:grpSpPr>
          <a:xfrm>
            <a:off x="2966617" y="1846984"/>
            <a:ext cx="2550753" cy="254262"/>
            <a:chOff x="2181224" y="2247900"/>
            <a:chExt cx="1875458" cy="249299"/>
          </a:xfrm>
        </p:grpSpPr>
        <p:sp>
          <p:nvSpPr>
            <p:cNvPr id="12" name="TextBox 11"/>
            <p:cNvSpPr txBox="1"/>
            <p:nvPr/>
          </p:nvSpPr>
          <p:spPr>
            <a:xfrm>
              <a:off x="2181224" y="2247900"/>
              <a:ext cx="1684958" cy="249299"/>
            </a:xfrm>
            <a:prstGeom prst="rect">
              <a:avLst/>
            </a:prstGeom>
            <a:noFill/>
          </p:spPr>
          <p:txBody>
            <a:bodyPr wrap="square" rtlCol="0">
              <a:spAutoFit/>
            </a:bodyPr>
            <a:lstStyle/>
            <a:p>
              <a:pPr defTabSz="929848"/>
              <a:r>
                <a:rPr lang="en-US" sz="1020" dirty="0">
                  <a:solidFill>
                    <a:prstClr val="black">
                      <a:lumMod val="65000"/>
                      <a:lumOff val="35000"/>
                    </a:prstClr>
                  </a:solidFill>
                  <a:cs typeface="Segoe UI" panose="020B0502040204020203" pitchFamily="34" charset="0"/>
                </a:rPr>
                <a:t>PURCHASE A SERVICE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182" y="2275760"/>
              <a:ext cx="190500" cy="190500"/>
            </a:xfrm>
            <a:prstGeom prst="rect">
              <a:avLst/>
            </a:prstGeom>
          </p:spPr>
        </p:pic>
      </p:grpSp>
    </p:spTree>
    <p:extLst>
      <p:ext uri="{BB962C8B-B14F-4D97-AF65-F5344CB8AC3E}">
        <p14:creationId xmlns:p14="http://schemas.microsoft.com/office/powerpoint/2010/main" val="399339666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rot="16200000">
            <a:off x="1646488" y="3165298"/>
            <a:ext cx="78483" cy="722220"/>
          </a:xfrm>
          <a:prstGeom prst="rect">
            <a:avLst/>
          </a:prstGeom>
        </p:spPr>
        <p:txBody>
          <a:bodyPr vert="eaVert"/>
          <a:lstStyle>
            <a:lvl1pPr marL="0" indent="0">
              <a:buNone/>
              <a:defRPr sz="510">
                <a:latin typeface="Segoe UI" panose="020B0502040204020203" pitchFamily="34" charset="0"/>
                <a:cs typeface="Segoe UI" panose="020B0502040204020203" pitchFamily="34" charset="0"/>
              </a:defRPr>
            </a:lvl1pPr>
          </a:lstStyle>
          <a:p>
            <a:pPr lvl="0"/>
            <a:r>
              <a:rPr lang="en-US" dirty="0" smtClean="0"/>
              <a:t>1</a:t>
            </a:r>
            <a:endParaRPr lang="en-US" dirty="0"/>
          </a:p>
        </p:txBody>
      </p:sp>
      <p:graphicFrame>
        <p:nvGraphicFramePr>
          <p:cNvPr id="2" name="Table 1"/>
          <p:cNvGraphicFramePr>
            <a:graphicFrameLocks noGrp="1"/>
          </p:cNvGraphicFramePr>
          <p:nvPr userDrawn="1">
            <p:extLst/>
          </p:nvPr>
        </p:nvGraphicFramePr>
        <p:xfrm>
          <a:off x="3086454" y="1322511"/>
          <a:ext cx="8054556" cy="653470"/>
        </p:xfrm>
        <a:graphic>
          <a:graphicData uri="http://schemas.openxmlformats.org/drawingml/2006/table">
            <a:tbl>
              <a:tblPr firstRow="1" bandRow="1">
                <a:tableStyleId>{5C22544A-7EE6-4342-B048-85BDC9FD1C3A}</a:tableStyleId>
              </a:tblPr>
              <a:tblGrid>
                <a:gridCol w="2013639"/>
                <a:gridCol w="2013639"/>
                <a:gridCol w="2013639"/>
                <a:gridCol w="2013639"/>
              </a:tblGrid>
              <a:tr h="275248">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NAME</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12700" cmpd="sng">
                      <a:noFill/>
                    </a:lnL>
                    <a:lnR w="6350" cap="flat" cmpd="sng" algn="ctr">
                      <a:solidFill>
                        <a:schemeClr val="tx1">
                          <a:lumMod val="65000"/>
                          <a:lumOff val="35000"/>
                        </a:schemeClr>
                      </a:solidFill>
                      <a:prstDash val="solid"/>
                      <a:round/>
                      <a:headEnd type="none" w="med" len="med"/>
                      <a:tailEnd type="none" w="med" len="med"/>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STATUS</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SUBSCRIPTION</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smtClean="0">
                          <a:solidFill>
                            <a:schemeClr val="tx1">
                              <a:lumMod val="65000"/>
                              <a:lumOff val="35000"/>
                            </a:schemeClr>
                          </a:solidFill>
                          <a:latin typeface="Segoe UI" panose="020B0502040204020203" pitchFamily="34" charset="0"/>
                          <a:cs typeface="Segoe UI" panose="020B0502040204020203" pitchFamily="34" charset="0"/>
                        </a:rPr>
                        <a:t>LOCATION</a:t>
                      </a:r>
                      <a:endParaRPr lang="en-US" sz="900" b="0" dirty="0">
                        <a:solidFill>
                          <a:schemeClr val="tx1">
                            <a:lumMod val="65000"/>
                            <a:lumOff val="35000"/>
                          </a:schemeClr>
                        </a:solidFill>
                        <a:latin typeface="Segoe UI" panose="020B0502040204020203" pitchFamily="34" charset="0"/>
                        <a:cs typeface="Segoe UI" panose="020B0502040204020203" pitchFamily="34" charset="0"/>
                      </a:endParaRPr>
                    </a:p>
                  </a:txBody>
                  <a:tcPr marL="124365" marR="124365" marT="46630" marB="46630">
                    <a:lnL w="6350" cap="flat" cmpd="sng" algn="ctr">
                      <a:solidFill>
                        <a:schemeClr val="tx1">
                          <a:lumMod val="65000"/>
                          <a:lumOff val="35000"/>
                        </a:schemeClr>
                      </a:solidFill>
                      <a:prstDash val="solid"/>
                      <a:round/>
                      <a:headEnd type="none" w="med" len="med"/>
                      <a:tailEnd type="none" w="med" len="med"/>
                    </a:lnL>
                    <a:lnR w="12700" cmpd="sng">
                      <a:noFill/>
                    </a:lnR>
                    <a:lnT w="12700" cmpd="sng">
                      <a:noFill/>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378222">
                <a:tc>
                  <a:txBody>
                    <a:bodyPr/>
                    <a:lstStyle/>
                    <a:p>
                      <a:r>
                        <a:rPr lang="en-US" sz="900" dirty="0" err="1" smtClean="0">
                          <a:latin typeface="Segoe UI" panose="020B0502040204020203" pitchFamily="34" charset="0"/>
                          <a:cs typeface="Segoe UI" panose="020B0502040204020203" pitchFamily="34" charset="0"/>
                        </a:rPr>
                        <a:t>MongoDB</a:t>
                      </a:r>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smtClean="0">
                          <a:latin typeface="Segoe UI" panose="020B0502040204020203" pitchFamily="34" charset="0"/>
                          <a:cs typeface="Segoe UI" panose="020B0502040204020203" pitchFamily="34" charset="0"/>
                        </a:rPr>
                        <a:t>Windows Azure MSDN</a:t>
                      </a:r>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smtClean="0">
                          <a:latin typeface="Segoe UI" panose="020B0502040204020203" pitchFamily="34" charset="0"/>
                          <a:cs typeface="Segoe UI" panose="020B0502040204020203" pitchFamily="34" charset="0"/>
                        </a:rPr>
                        <a:t>Out</a:t>
                      </a:r>
                      <a:r>
                        <a:rPr lang="en-US" sz="900" baseline="0" dirty="0" smtClean="0">
                          <a:latin typeface="Segoe UI" panose="020B0502040204020203" pitchFamily="34" charset="0"/>
                          <a:cs typeface="Segoe UI" panose="020B0502040204020203" pitchFamily="34" charset="0"/>
                        </a:rPr>
                        <a:t>side Windows Azure</a:t>
                      </a:r>
                      <a:endParaRPr lang="en-US" sz="900" dirty="0">
                        <a:latin typeface="Segoe UI" panose="020B0502040204020203" pitchFamily="34" charset="0"/>
                        <a:cs typeface="Segoe UI" panose="020B0502040204020203" pitchFamily="34" charset="0"/>
                      </a:endParaRPr>
                    </a:p>
                  </a:txBody>
                  <a:tcPr marL="124365" marR="124365" marT="46630" marB="46630">
                    <a:lnL w="12700" cmpd="sng">
                      <a:noFill/>
                    </a:lnL>
                    <a:lnR w="12700" cmpd="sng">
                      <a:noFill/>
                    </a:lnR>
                    <a:lnT w="38100" cap="flat" cmpd="sng" algn="ctr">
                      <a:solidFill>
                        <a:schemeClr val="tx1">
                          <a:lumMod val="65000"/>
                          <a:lumOff val="3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244015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8.pn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image" Target="../media/image8.pn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theme" Target="../theme/theme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1"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74486484"/>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067" y="233152"/>
            <a:ext cx="11382339"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27067" y="1492167"/>
            <a:ext cx="11382339" cy="210315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26842" y="6385225"/>
            <a:ext cx="2540817" cy="609302"/>
          </a:xfrm>
          <a:prstGeom prst="rect">
            <a:avLst/>
          </a:prstGeom>
        </p:spPr>
      </p:pic>
    </p:spTree>
    <p:extLst>
      <p:ext uri="{BB962C8B-B14F-4D97-AF65-F5344CB8AC3E}">
        <p14:creationId xmlns:p14="http://schemas.microsoft.com/office/powerpoint/2010/main" val="2523921092"/>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Lst>
  <p:transition>
    <p:fade/>
  </p:transition>
  <p:timing>
    <p:tnLst>
      <p:par>
        <p:cTn id="1" dur="indefinite" restart="never" nodeType="tmRoot"/>
      </p:par>
    </p:tnLst>
  </p:timing>
  <p:txStyles>
    <p:titleStyle>
      <a:lvl1pPr algn="l" defTabSz="932559" rtl="0" eaLnBrk="1" latinLnBrk="0" hangingPunct="1">
        <a:lnSpc>
          <a:spcPct val="90000"/>
        </a:lnSpc>
        <a:spcBef>
          <a:spcPct val="0"/>
        </a:spcBef>
        <a:buNone/>
        <a:defRPr lang="en-US" sz="5507" b="0" kern="1200" cap="none" spc="-102" baseline="0" dirty="0" smtClean="0">
          <a:ln w="3175">
            <a:solidFill>
              <a:schemeClr val="bg1">
                <a:alpha val="0"/>
              </a:schemeClr>
            </a:solid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51343" indent="-351343" algn="l" defTabSz="932559" rtl="0" eaLnBrk="1" latinLnBrk="0" hangingPunct="1">
        <a:lnSpc>
          <a:spcPct val="100000"/>
        </a:lnSpc>
        <a:spcBef>
          <a:spcPts val="1224"/>
        </a:spcBef>
        <a:buSzPct val="80000"/>
        <a:buFont typeface="Arial" pitchFamily="34" charset="0"/>
        <a:buChar char="•"/>
        <a:defRPr sz="3264"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17642" indent="-348105" algn="l" defTabSz="932559" rtl="0" eaLnBrk="1" latinLnBrk="0" hangingPunct="1">
        <a:lnSpc>
          <a:spcPct val="100000"/>
        </a:lnSpc>
        <a:spcBef>
          <a:spcPts val="306"/>
        </a:spcBef>
        <a:buSzPct val="80000"/>
        <a:buFont typeface="Arial" pitchFamily="34" charset="0"/>
        <a:buChar char="•"/>
        <a:defRPr sz="2856"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83940" indent="-351343" algn="l" defTabSz="932559" rtl="0" eaLnBrk="1" latinLnBrk="0" hangingPunct="1">
        <a:lnSpc>
          <a:spcPct val="100000"/>
        </a:lnSpc>
        <a:spcBef>
          <a:spcPts val="306"/>
        </a:spcBef>
        <a:buSzPct val="80000"/>
        <a:buFont typeface="Arial" pitchFamily="34" charset="0"/>
        <a:buChar char="•"/>
        <a:defRPr sz="2448"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50238" indent="-352962" algn="l" defTabSz="932559" rtl="0" eaLnBrk="1" latinLnBrk="0" hangingPunct="1">
        <a:lnSpc>
          <a:spcPct val="100000"/>
        </a:lnSpc>
        <a:spcBef>
          <a:spcPts val="306"/>
        </a:spcBef>
        <a:buSzPct val="80000"/>
        <a:buFont typeface="Arial" pitchFamily="34" charset="0"/>
        <a:buChar char="•"/>
        <a:defRPr sz="204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216536" indent="-343247" algn="l" defTabSz="932559" rtl="0" eaLnBrk="1" latinLnBrk="0" hangingPunct="1">
        <a:lnSpc>
          <a:spcPct val="100000"/>
        </a:lnSpc>
        <a:spcBef>
          <a:spcPts val="306"/>
        </a:spcBef>
        <a:buSzPct val="80000"/>
        <a:buFont typeface="Arial" pitchFamily="34" charset="0"/>
        <a:buChar char="•"/>
        <a:defRPr sz="204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067" y="233152"/>
            <a:ext cx="11382339"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27067" y="1492167"/>
            <a:ext cx="11382339" cy="210315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26842" y="6385225"/>
            <a:ext cx="2540817" cy="609302"/>
          </a:xfrm>
          <a:prstGeom prst="rect">
            <a:avLst/>
          </a:prstGeom>
        </p:spPr>
      </p:pic>
    </p:spTree>
    <p:extLst>
      <p:ext uri="{BB962C8B-B14F-4D97-AF65-F5344CB8AC3E}">
        <p14:creationId xmlns:p14="http://schemas.microsoft.com/office/powerpoint/2010/main" val="3446104709"/>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5" r:id="rId18"/>
    <p:sldLayoutId id="2147484256" r:id="rId19"/>
    <p:sldLayoutId id="2147484257" r:id="rId20"/>
    <p:sldLayoutId id="2147484258" r:id="rId21"/>
    <p:sldLayoutId id="2147484259" r:id="rId22"/>
    <p:sldLayoutId id="2147484260" r:id="rId23"/>
  </p:sldLayoutIdLst>
  <p:transition>
    <p:fade/>
  </p:transition>
  <p:timing>
    <p:tnLst>
      <p:par>
        <p:cTn id="1" dur="indefinite" restart="never" nodeType="tmRoot"/>
      </p:par>
    </p:tnLst>
  </p:timing>
  <p:txStyles>
    <p:titleStyle>
      <a:lvl1pPr algn="l" defTabSz="932559" rtl="0" eaLnBrk="1" latinLnBrk="0" hangingPunct="1">
        <a:lnSpc>
          <a:spcPct val="90000"/>
        </a:lnSpc>
        <a:spcBef>
          <a:spcPct val="0"/>
        </a:spcBef>
        <a:buNone/>
        <a:defRPr lang="en-US" sz="5507" b="0" kern="1200" cap="none" spc="-102" baseline="0" dirty="0" smtClean="0">
          <a:ln w="3175">
            <a:solidFill>
              <a:schemeClr val="bg1">
                <a:alpha val="0"/>
              </a:schemeClr>
            </a:solid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51343" indent="-351343" algn="l" defTabSz="932559" rtl="0" eaLnBrk="1" latinLnBrk="0" hangingPunct="1">
        <a:lnSpc>
          <a:spcPct val="100000"/>
        </a:lnSpc>
        <a:spcBef>
          <a:spcPts val="1224"/>
        </a:spcBef>
        <a:buSzPct val="80000"/>
        <a:buFont typeface="Arial" pitchFamily="34" charset="0"/>
        <a:buChar char="•"/>
        <a:defRPr sz="3264"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17642" indent="-348105" algn="l" defTabSz="932559" rtl="0" eaLnBrk="1" latinLnBrk="0" hangingPunct="1">
        <a:lnSpc>
          <a:spcPct val="100000"/>
        </a:lnSpc>
        <a:spcBef>
          <a:spcPts val="306"/>
        </a:spcBef>
        <a:buSzPct val="80000"/>
        <a:buFont typeface="Arial" pitchFamily="34" charset="0"/>
        <a:buChar char="•"/>
        <a:defRPr sz="2856"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83940" indent="-351343" algn="l" defTabSz="932559" rtl="0" eaLnBrk="1" latinLnBrk="0" hangingPunct="1">
        <a:lnSpc>
          <a:spcPct val="100000"/>
        </a:lnSpc>
        <a:spcBef>
          <a:spcPts val="306"/>
        </a:spcBef>
        <a:buSzPct val="80000"/>
        <a:buFont typeface="Arial" pitchFamily="34" charset="0"/>
        <a:buChar char="•"/>
        <a:defRPr sz="2448"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50238" indent="-352962" algn="l" defTabSz="932559" rtl="0" eaLnBrk="1" latinLnBrk="0" hangingPunct="1">
        <a:lnSpc>
          <a:spcPct val="100000"/>
        </a:lnSpc>
        <a:spcBef>
          <a:spcPts val="306"/>
        </a:spcBef>
        <a:buSzPct val="80000"/>
        <a:buFont typeface="Arial" pitchFamily="34" charset="0"/>
        <a:buChar char="•"/>
        <a:defRPr sz="204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216536" indent="-343247" algn="l" defTabSz="932559" rtl="0" eaLnBrk="1" latinLnBrk="0" hangingPunct="1">
        <a:lnSpc>
          <a:spcPct val="100000"/>
        </a:lnSpc>
        <a:spcBef>
          <a:spcPts val="306"/>
        </a:spcBef>
        <a:buSzPct val="80000"/>
        <a:buFont typeface="Arial" pitchFamily="34" charset="0"/>
        <a:buChar char="•"/>
        <a:defRPr sz="204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39.png"/><Relationship Id="rId3" Type="http://schemas.openxmlformats.org/officeDocument/2006/relationships/notesSlide" Target="../notesSlides/notesSlide9.xml"/><Relationship Id="rId7" Type="http://schemas.openxmlformats.org/officeDocument/2006/relationships/image" Target="../media/image37.jpeg"/><Relationship Id="rId12" Type="http://schemas.openxmlformats.org/officeDocument/2006/relationships/image" Target="../media/image32.png"/><Relationship Id="rId2" Type="http://schemas.openxmlformats.org/officeDocument/2006/relationships/slideLayout" Target="../slideLayouts/slideLayout25.xml"/><Relationship Id="rId1" Type="http://schemas.openxmlformats.org/officeDocument/2006/relationships/tags" Target="../tags/tag7.xml"/><Relationship Id="rId6" Type="http://schemas.microsoft.com/office/2007/relationships/hdphoto" Target="../media/hdphoto2.wdp"/><Relationship Id="rId11" Type="http://schemas.openxmlformats.org/officeDocument/2006/relationships/image" Target="../media/image31.jpe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20.JPG"/><Relationship Id="rId9" Type="http://schemas.openxmlformats.org/officeDocument/2006/relationships/image" Target="../media/image23.png"/><Relationship Id="rId1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44.png"/><Relationship Id="rId12" Type="http://schemas.microsoft.com/office/2007/relationships/hdphoto" Target="../media/hdphoto5.wdp"/><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3.wdp"/><Relationship Id="rId11" Type="http://schemas.openxmlformats.org/officeDocument/2006/relationships/image" Target="../media/image47.png"/><Relationship Id="rId5" Type="http://schemas.openxmlformats.org/officeDocument/2006/relationships/image" Target="../media/image43.png"/><Relationship Id="rId15" Type="http://schemas.microsoft.com/office/2007/relationships/hdphoto" Target="../media/hdphoto6.wdp"/><Relationship Id="rId10" Type="http://schemas.openxmlformats.org/officeDocument/2006/relationships/image" Target="../media/image46.png"/><Relationship Id="rId4" Type="http://schemas.openxmlformats.org/officeDocument/2006/relationships/image" Target="../media/image42.png"/><Relationship Id="rId9" Type="http://schemas.microsoft.com/office/2007/relationships/hdphoto" Target="../media/hdphoto4.wdp"/><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3.png"/><Relationship Id="rId3" Type="http://schemas.openxmlformats.org/officeDocument/2006/relationships/image" Target="../media/image51.png"/><Relationship Id="rId21" Type="http://schemas.openxmlformats.org/officeDocument/2006/relationships/image" Target="../media/image65.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2.png"/><Relationship Id="rId2" Type="http://schemas.openxmlformats.org/officeDocument/2006/relationships/image" Target="../media/image50.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microsoft.com/office/2007/relationships/hdphoto" Target="../media/hdphoto6.wdp"/><Relationship Id="rId23" Type="http://schemas.openxmlformats.org/officeDocument/2006/relationships/image" Target="../media/image67.png"/><Relationship Id="rId10" Type="http://schemas.openxmlformats.org/officeDocument/2006/relationships/image" Target="../media/image58.png"/><Relationship Id="rId19" Type="http://schemas.openxmlformats.org/officeDocument/2006/relationships/image" Target="../media/image64.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49.png"/><Relationship Id="rId22"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image" Target="../media/image77.png"/><Relationship Id="rId18" Type="http://schemas.openxmlformats.org/officeDocument/2006/relationships/image" Target="../media/image82.jpeg"/><Relationship Id="rId26" Type="http://schemas.openxmlformats.org/officeDocument/2006/relationships/image" Target="../media/image90.png"/><Relationship Id="rId3" Type="http://schemas.openxmlformats.org/officeDocument/2006/relationships/image" Target="../media/image68.png"/><Relationship Id="rId21" Type="http://schemas.openxmlformats.org/officeDocument/2006/relationships/image" Target="../media/image85.gif"/><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slideLayout" Target="../slideLayouts/slideLayout17.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tags" Target="../tags/tag8.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jp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image" Target="../media/image74.png"/><Relationship Id="rId19" Type="http://schemas.openxmlformats.org/officeDocument/2006/relationships/image" Target="../media/image83.png"/><Relationship Id="rId4" Type="http://schemas.microsoft.com/office/2007/relationships/hdphoto" Target="../media/hdphoto7.wdp"/><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1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1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8.png"/><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8.png"/><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2.xml"/><Relationship Id="rId5" Type="http://schemas.openxmlformats.org/officeDocument/2006/relationships/image" Target="../media/image99.emf"/><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7.PNG"/><Relationship Id="rId7" Type="http://schemas.openxmlformats.org/officeDocument/2006/relationships/image" Target="../media/image103.png"/><Relationship Id="rId2" Type="http://schemas.openxmlformats.org/officeDocument/2006/relationships/image" Target="../media/image100.emf"/><Relationship Id="rId1" Type="http://schemas.openxmlformats.org/officeDocument/2006/relationships/slideLayout" Target="../slideLayouts/slideLayout16.xml"/><Relationship Id="rId6" Type="http://schemas.openxmlformats.org/officeDocument/2006/relationships/image" Target="../media/image102.png"/><Relationship Id="rId5" Type="http://schemas.openxmlformats.org/officeDocument/2006/relationships/image" Target="../media/image99.emf"/><Relationship Id="rId10" Type="http://schemas.openxmlformats.org/officeDocument/2006/relationships/image" Target="../media/image106.png"/><Relationship Id="rId4" Type="http://schemas.openxmlformats.org/officeDocument/2006/relationships/image" Target="../media/image101.WMF"/><Relationship Id="rId9" Type="http://schemas.openxmlformats.org/officeDocument/2006/relationships/image" Target="../media/image105.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7.PNG"/><Relationship Id="rId7" Type="http://schemas.openxmlformats.org/officeDocument/2006/relationships/image" Target="../media/image103.png"/><Relationship Id="rId2" Type="http://schemas.openxmlformats.org/officeDocument/2006/relationships/image" Target="../media/image100.emf"/><Relationship Id="rId1" Type="http://schemas.openxmlformats.org/officeDocument/2006/relationships/slideLayout" Target="../slideLayouts/slideLayout16.xml"/><Relationship Id="rId6" Type="http://schemas.openxmlformats.org/officeDocument/2006/relationships/image" Target="../media/image102.png"/><Relationship Id="rId11" Type="http://schemas.openxmlformats.org/officeDocument/2006/relationships/image" Target="../media/image107.WMF"/><Relationship Id="rId5" Type="http://schemas.openxmlformats.org/officeDocument/2006/relationships/image" Target="../media/image99.emf"/><Relationship Id="rId10" Type="http://schemas.openxmlformats.org/officeDocument/2006/relationships/image" Target="../media/image106.png"/><Relationship Id="rId4" Type="http://schemas.openxmlformats.org/officeDocument/2006/relationships/image" Target="../media/image101.WMF"/><Relationship Id="rId9" Type="http://schemas.openxmlformats.org/officeDocument/2006/relationships/image" Target="../media/image105.png"/></Relationships>
</file>

<file path=ppt/slides/_rels/slide25.xml.rels><?xml version="1.0" encoding="UTF-8" standalone="yes"?>
<Relationships xmlns="http://schemas.openxmlformats.org/package/2006/relationships"><Relationship Id="rId3" Type="http://schemas.openxmlformats.org/officeDocument/2006/relationships/hyperlink" Target="http://www.windowsazure.com/en-us/develop/java/java-home" TargetMode="External"/><Relationship Id="rId2" Type="http://schemas.openxmlformats.org/officeDocument/2006/relationships/hyperlink" Target="https://nuget.org/packages/windowsazure.mediaservices" TargetMode="External"/><Relationship Id="rId1" Type="http://schemas.openxmlformats.org/officeDocument/2006/relationships/slideLayout" Target="../slideLayouts/slideLayout16.xml"/><Relationship Id="rId6" Type="http://schemas.openxmlformats.org/officeDocument/2006/relationships/image" Target="../media/image108.png"/><Relationship Id="rId5" Type="http://schemas.openxmlformats.org/officeDocument/2006/relationships/hyperlink" Target="https://github.com/windowsazure/azure-sdk-for-java/" TargetMode="External"/><Relationship Id="rId4" Type="http://schemas.openxmlformats.org/officeDocument/2006/relationships/hyperlink" Target="https://github.com/WindowsAzure/azure-sdk-for-media-servic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blog-ndrouin.azurewebsites.net/?p=1721" TargetMode="External"/><Relationship Id="rId2" Type="http://schemas.openxmlformats.org/officeDocument/2006/relationships/hyperlink" Target="http://mingfeiy.com/demo-how-to-create-hls-and-smooth-streaming-assets-using-dynamic-packaging/" TargetMode="Externa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blog-ndrouin.azurewebsites.net/?p=1721" TargetMode="External"/><Relationship Id="rId2" Type="http://schemas.openxmlformats.org/officeDocument/2006/relationships/hyperlink" Target="http://mingfeiy.com/demo-how-to-create-hls-and-smooth-streaming-assets-using-dynamic-packaging/"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13.png"/><Relationship Id="rId4" Type="http://schemas.openxmlformats.org/officeDocument/2006/relationships/image" Target="../media/image1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1.jpe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8.png"/><Relationship Id="rId2" Type="http://schemas.openxmlformats.org/officeDocument/2006/relationships/slideLayout" Target="../slideLayouts/slideLayout25.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0.JP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7.xml"/><Relationship Id="rId7" Type="http://schemas.openxmlformats.org/officeDocument/2006/relationships/image" Target="../media/image29.jpeg"/><Relationship Id="rId12" Type="http://schemas.openxmlformats.org/officeDocument/2006/relationships/image" Target="../media/image21.jpeg"/><Relationship Id="rId2" Type="http://schemas.openxmlformats.org/officeDocument/2006/relationships/slideLayout" Target="../slideLayouts/slideLayout25.xml"/><Relationship Id="rId1" Type="http://schemas.openxmlformats.org/officeDocument/2006/relationships/tags" Target="../tags/tag5.xml"/><Relationship Id="rId6" Type="http://schemas.microsoft.com/office/2007/relationships/hdphoto" Target="../media/hdphoto2.wdp"/><Relationship Id="rId11" Type="http://schemas.openxmlformats.org/officeDocument/2006/relationships/image" Target="../media/image31.jpe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20.JP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jpg"/><Relationship Id="rId3" Type="http://schemas.openxmlformats.org/officeDocument/2006/relationships/notesSlide" Target="../notesSlides/notesSlide8.xml"/><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slideLayout" Target="../slideLayouts/slideLayout25.xml"/><Relationship Id="rId1" Type="http://schemas.openxmlformats.org/officeDocument/2006/relationships/tags" Target="../tags/tag6.xml"/><Relationship Id="rId6" Type="http://schemas.microsoft.com/office/2007/relationships/hdphoto" Target="../media/hdphoto2.wdp"/><Relationship Id="rId11" Type="http://schemas.openxmlformats.org/officeDocument/2006/relationships/image" Target="../media/image21.jpe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0.JPG"/><Relationship Id="rId9" Type="http://schemas.openxmlformats.org/officeDocument/2006/relationships/image" Target="../media/image31.jpe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65493" y="1143968"/>
            <a:ext cx="11503868" cy="4606184"/>
            <a:chOff x="378396" y="1121639"/>
            <a:chExt cx="11279326" cy="4516277"/>
          </a:xfrm>
        </p:grpSpPr>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8396" y="1121639"/>
              <a:ext cx="5514059" cy="4516277"/>
            </a:xfrm>
            <a:prstGeom prst="rect">
              <a:avLst/>
            </a:prstGeom>
          </p:spPr>
        </p:pic>
        <p:pic>
          <p:nvPicPr>
            <p:cNvPr id="31" name="Picture 3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43663" y="1121639"/>
              <a:ext cx="5514059" cy="4516277"/>
            </a:xfrm>
            <a:prstGeom prst="rect">
              <a:avLst/>
            </a:prstGeom>
          </p:spPr>
        </p:pic>
      </p:grpSp>
      <p:sp>
        <p:nvSpPr>
          <p:cNvPr id="7" name="Freeform 6"/>
          <p:cNvSpPr/>
          <p:nvPr/>
        </p:nvSpPr>
        <p:spPr bwMode="auto">
          <a:xfrm>
            <a:off x="1059451" y="-15544"/>
            <a:ext cx="11377761" cy="6232899"/>
          </a:xfrm>
          <a:custGeom>
            <a:avLst/>
            <a:gdLst>
              <a:gd name="connsiteX0" fmla="*/ 0 w 11155680"/>
              <a:gd name="connsiteY0" fmla="*/ 6004560 h 6111240"/>
              <a:gd name="connsiteX1" fmla="*/ 3261360 w 11155680"/>
              <a:gd name="connsiteY1" fmla="*/ 4572000 h 6111240"/>
              <a:gd name="connsiteX2" fmla="*/ 5852160 w 11155680"/>
              <a:gd name="connsiteY2" fmla="*/ 1295400 h 6111240"/>
              <a:gd name="connsiteX3" fmla="*/ 11155680 w 11155680"/>
              <a:gd name="connsiteY3" fmla="*/ 0 h 6111240"/>
              <a:gd name="connsiteX4" fmla="*/ 11155680 w 11155680"/>
              <a:gd name="connsiteY4" fmla="*/ 6111240 h 6111240"/>
              <a:gd name="connsiteX5" fmla="*/ 0 w 11155680"/>
              <a:gd name="connsiteY5" fmla="*/ 6004560 h 611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5680" h="6111240">
                <a:moveTo>
                  <a:pt x="0" y="6004560"/>
                </a:moveTo>
                <a:lnTo>
                  <a:pt x="3261360" y="4572000"/>
                </a:lnTo>
                <a:lnTo>
                  <a:pt x="5852160" y="1295400"/>
                </a:lnTo>
                <a:lnTo>
                  <a:pt x="11155680" y="0"/>
                </a:lnTo>
                <a:lnTo>
                  <a:pt x="11155680" y="6111240"/>
                </a:lnTo>
                <a:lnTo>
                  <a:pt x="0" y="6004560"/>
                </a:lnTo>
                <a:close/>
              </a:path>
            </a:pathLst>
          </a:custGeom>
          <a:solidFill>
            <a:schemeClr val="accent2">
              <a:alpha val="4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altLang="zh-CN" dirty="0" smtClean="0"/>
              <a:t>Evolution of online video </a:t>
            </a:r>
            <a:endParaRPr lang="en-US" dirty="0"/>
          </a:p>
        </p:txBody>
      </p:sp>
      <p:sp>
        <p:nvSpPr>
          <p:cNvPr id="3" name="Text Placeholder 2"/>
          <p:cNvSpPr>
            <a:spLocks noGrp="1"/>
          </p:cNvSpPr>
          <p:nvPr>
            <p:ph type="body" sz="quarter" idx="10"/>
          </p:nvPr>
        </p:nvSpPr>
        <p:spPr/>
        <p:txBody>
          <a:bodyPr/>
          <a:lstStyle/>
          <a:p>
            <a:endParaRPr lang="en-US" dirty="0"/>
          </a:p>
        </p:txBody>
      </p:sp>
      <p:sp>
        <p:nvSpPr>
          <p:cNvPr id="29" name="TextBox 28"/>
          <p:cNvSpPr txBox="1"/>
          <p:nvPr/>
        </p:nvSpPr>
        <p:spPr>
          <a:xfrm>
            <a:off x="565439" y="5156280"/>
            <a:ext cx="622903"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&lt;1Gps</a:t>
            </a:r>
          </a:p>
        </p:txBody>
      </p:sp>
      <p:pic>
        <p:nvPicPr>
          <p:cNvPr id="54276" name="Picture 4" descr="http://cache.gizmodo.com/assets/images/4/2009/08/504x_504x_sonynetflix.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8864" l="4167" r="100000"/>
                    </a14:imgEffect>
                  </a14:imgLayer>
                </a14:imgProps>
              </a:ext>
              <a:ext uri="{28A0092B-C50C-407E-A947-70E740481C1C}">
                <a14:useLocalDpi xmlns:a14="http://schemas.microsoft.com/office/drawing/2010/main" val="0"/>
              </a:ext>
            </a:extLst>
          </a:blip>
          <a:srcRect/>
          <a:stretch>
            <a:fillRect/>
          </a:stretch>
        </p:blipFill>
        <p:spPr bwMode="auto">
          <a:xfrm>
            <a:off x="2756080" y="5428799"/>
            <a:ext cx="1065482" cy="74414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027226" y="4364277"/>
            <a:ext cx="832172"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444Gbps</a:t>
            </a:r>
          </a:p>
        </p:txBody>
      </p:sp>
      <p:pic>
        <p:nvPicPr>
          <p:cNvPr id="56322" name="Picture 2" descr="NBC Olympics"/>
          <p:cNvPicPr>
            <a:picLocks noChangeAspect="1" noChangeArrowheads="1"/>
          </p:cNvPicPr>
          <p:nvPr/>
        </p:nvPicPr>
        <p:blipFill rotWithShape="1">
          <a:blip r:embed="rId7">
            <a:extLst>
              <a:ext uri="{28A0092B-C50C-407E-A947-70E740481C1C}">
                <a14:useLocalDpi xmlns:a14="http://schemas.microsoft.com/office/drawing/2010/main" val="0"/>
              </a:ext>
            </a:extLst>
          </a:blip>
          <a:srcRect t="21679" b="21983"/>
          <a:stretch/>
        </p:blipFill>
        <p:spPr bwMode="auto">
          <a:xfrm>
            <a:off x="5336545" y="2145775"/>
            <a:ext cx="6217356" cy="2331508"/>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bwMode="auto">
          <a:xfrm>
            <a:off x="875891" y="1437765"/>
            <a:ext cx="6895275" cy="1922598"/>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4" name="TextBox 33"/>
          <p:cNvSpPr txBox="1"/>
          <p:nvPr/>
        </p:nvSpPr>
        <p:spPr>
          <a:xfrm>
            <a:off x="2456487" y="1745976"/>
            <a:ext cx="4393081" cy="1344619"/>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3,500 hours of live coverage</a:t>
            </a:r>
          </a:p>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102.6 million videos </a:t>
            </a:r>
          </a:p>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15M unique mobile users</a:t>
            </a:r>
          </a:p>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First live streaming event in the cloud</a:t>
            </a:r>
          </a:p>
        </p:txBody>
      </p:sp>
      <p:pic>
        <p:nvPicPr>
          <p:cNvPr id="56324" name="Picture 4" descr="http://www.mediabistro.com/tvnewser/files/2012/08/london-olympics-nbc-logo-246x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364" y="1582866"/>
            <a:ext cx="1219209" cy="14868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rotWithShape="1">
          <a:blip r:embed="rId9"/>
          <a:srcRect r="49441"/>
          <a:stretch/>
        </p:blipFill>
        <p:spPr>
          <a:xfrm>
            <a:off x="1811540" y="5411451"/>
            <a:ext cx="677904" cy="676376"/>
          </a:xfrm>
          <a:prstGeom prst="rect">
            <a:avLst/>
          </a:prstGeom>
        </p:spPr>
      </p:pic>
      <p:pic>
        <p:nvPicPr>
          <p:cNvPr id="39" name="Picture 8" descr="http://www.askdavetaylor.com/1-blog-pics/nbc-olympics-video-silverlight.png"/>
          <p:cNvPicPr>
            <a:picLocks noChangeAspect="1" noChangeArrowheads="1"/>
          </p:cNvPicPr>
          <p:nvPr/>
        </p:nvPicPr>
        <p:blipFill rotWithShape="1">
          <a:blip r:embed="rId10">
            <a:extLst>
              <a:ext uri="{28A0092B-C50C-407E-A947-70E740481C1C}">
                <a14:useLocalDpi xmlns:a14="http://schemas.microsoft.com/office/drawing/2010/main" val="0"/>
              </a:ext>
            </a:extLst>
          </a:blip>
          <a:srcRect l="6381" t="7843" r="60317" b="26927"/>
          <a:stretch/>
        </p:blipFill>
        <p:spPr bwMode="auto">
          <a:xfrm>
            <a:off x="4007164" y="5428799"/>
            <a:ext cx="674469" cy="7312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http://www.xda-developers.com/wp-content/uploads/2012/01/a-hulu1.jpg?f39ce1"/>
          <p:cNvPicPr>
            <a:picLocks noChangeAspect="1" noChangeArrowheads="1"/>
          </p:cNvPicPr>
          <p:nvPr/>
        </p:nvPicPr>
        <p:blipFill rotWithShape="1">
          <a:blip r:embed="rId11">
            <a:extLst>
              <a:ext uri="{28A0092B-C50C-407E-A947-70E740481C1C}">
                <a14:useLocalDpi xmlns:a14="http://schemas.microsoft.com/office/drawing/2010/main" val="0"/>
              </a:ext>
            </a:extLst>
          </a:blip>
          <a:srcRect l="8302" t="25543" r="10098" b="35523"/>
          <a:stretch/>
        </p:blipFill>
        <p:spPr bwMode="auto">
          <a:xfrm>
            <a:off x="4681634" y="5796800"/>
            <a:ext cx="724817" cy="34582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12"/>
          <a:stretch>
            <a:fillRect/>
          </a:stretch>
        </p:blipFill>
        <p:spPr>
          <a:xfrm>
            <a:off x="5457124" y="5535394"/>
            <a:ext cx="999505" cy="600543"/>
          </a:xfrm>
          <a:prstGeom prst="rect">
            <a:avLst/>
          </a:prstGeom>
        </p:spPr>
      </p:pic>
      <p:cxnSp>
        <p:nvCxnSpPr>
          <p:cNvPr id="42" name="Straight Connector 41"/>
          <p:cNvCxnSpPr/>
          <p:nvPr/>
        </p:nvCxnSpPr>
        <p:spPr>
          <a:xfrm>
            <a:off x="531948" y="6276567"/>
            <a:ext cx="11370961"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43" name="Isosceles Triangle 42"/>
          <p:cNvSpPr/>
          <p:nvPr/>
        </p:nvSpPr>
        <p:spPr bwMode="auto">
          <a:xfrm>
            <a:off x="875891" y="6128536"/>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TextBox 43"/>
          <p:cNvSpPr txBox="1"/>
          <p:nvPr/>
        </p:nvSpPr>
        <p:spPr>
          <a:xfrm>
            <a:off x="743074" y="6528950"/>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1999</a:t>
            </a:r>
          </a:p>
        </p:txBody>
      </p:sp>
      <p:sp>
        <p:nvSpPr>
          <p:cNvPr id="45" name="Isosceles Triangle 44"/>
          <p:cNvSpPr/>
          <p:nvPr/>
        </p:nvSpPr>
        <p:spPr bwMode="auto">
          <a:xfrm>
            <a:off x="1993534"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6" name="TextBox 45"/>
          <p:cNvSpPr txBox="1"/>
          <p:nvPr/>
        </p:nvSpPr>
        <p:spPr>
          <a:xfrm>
            <a:off x="1816307" y="6528951"/>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2004</a:t>
            </a:r>
          </a:p>
        </p:txBody>
      </p:sp>
      <p:sp>
        <p:nvSpPr>
          <p:cNvPr id="47" name="Isosceles Triangle 46"/>
          <p:cNvSpPr/>
          <p:nvPr/>
        </p:nvSpPr>
        <p:spPr bwMode="auto">
          <a:xfrm>
            <a:off x="3096368"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8" name="TextBox 47"/>
          <p:cNvSpPr txBox="1"/>
          <p:nvPr/>
        </p:nvSpPr>
        <p:spPr>
          <a:xfrm>
            <a:off x="2919141" y="6530406"/>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2007</a:t>
            </a:r>
          </a:p>
        </p:txBody>
      </p:sp>
      <p:sp>
        <p:nvSpPr>
          <p:cNvPr id="49" name="Isosceles Triangle 48"/>
          <p:cNvSpPr/>
          <p:nvPr/>
        </p:nvSpPr>
        <p:spPr bwMode="auto">
          <a:xfrm>
            <a:off x="4168922"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Isosceles Triangle 49"/>
          <p:cNvSpPr/>
          <p:nvPr/>
        </p:nvSpPr>
        <p:spPr bwMode="auto">
          <a:xfrm>
            <a:off x="5286565"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1" name="Isosceles Triangle 50"/>
          <p:cNvSpPr/>
          <p:nvPr/>
        </p:nvSpPr>
        <p:spPr bwMode="auto">
          <a:xfrm>
            <a:off x="6389399"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2" name="TextBox 51"/>
          <p:cNvSpPr txBox="1"/>
          <p:nvPr/>
        </p:nvSpPr>
        <p:spPr>
          <a:xfrm>
            <a:off x="4007165"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2008</a:t>
            </a:r>
          </a:p>
        </p:txBody>
      </p:sp>
      <p:sp>
        <p:nvSpPr>
          <p:cNvPr id="53" name="TextBox 52"/>
          <p:cNvSpPr txBox="1"/>
          <p:nvPr/>
        </p:nvSpPr>
        <p:spPr>
          <a:xfrm>
            <a:off x="5175920" y="6522272"/>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2009</a:t>
            </a:r>
          </a:p>
        </p:txBody>
      </p:sp>
      <p:sp>
        <p:nvSpPr>
          <p:cNvPr id="54" name="TextBox 53"/>
          <p:cNvSpPr txBox="1"/>
          <p:nvPr/>
        </p:nvSpPr>
        <p:spPr>
          <a:xfrm>
            <a:off x="6263944"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2012</a:t>
            </a:r>
          </a:p>
        </p:txBody>
      </p:sp>
      <p:sp>
        <p:nvSpPr>
          <p:cNvPr id="55" name="Isosceles Triangle 54"/>
          <p:cNvSpPr/>
          <p:nvPr/>
        </p:nvSpPr>
        <p:spPr bwMode="auto">
          <a:xfrm>
            <a:off x="8416760" y="6143338"/>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6" name="TextBox 55"/>
          <p:cNvSpPr txBox="1"/>
          <p:nvPr/>
        </p:nvSpPr>
        <p:spPr>
          <a:xfrm>
            <a:off x="8210202" y="6522273"/>
            <a:ext cx="750164"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Future</a:t>
            </a:r>
          </a:p>
        </p:txBody>
      </p:sp>
      <p:pic>
        <p:nvPicPr>
          <p:cNvPr id="57" name="Picture 4" descr="http://www.mediabistro.com/tvnewser/files/2012/08/london-olympics-nbc-logo-246x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5783" y="5486415"/>
            <a:ext cx="516787" cy="63022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6677033" y="1054900"/>
            <a:ext cx="712822"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&gt;1Tbps</a:t>
            </a:r>
          </a:p>
        </p:txBody>
      </p:sp>
      <p:sp>
        <p:nvSpPr>
          <p:cNvPr id="2" name="Oval 1"/>
          <p:cNvSpPr/>
          <p:nvPr/>
        </p:nvSpPr>
        <p:spPr bwMode="auto">
          <a:xfrm>
            <a:off x="986784" y="6062711"/>
            <a:ext cx="151733" cy="151733"/>
          </a:xfrm>
          <a:prstGeom prst="ellipse">
            <a:avLst/>
          </a:prstGeom>
          <a:solidFill>
            <a:srgbClr val="00B6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9" name="Oval 58"/>
          <p:cNvSpPr/>
          <p:nvPr/>
        </p:nvSpPr>
        <p:spPr bwMode="auto">
          <a:xfrm>
            <a:off x="4309470" y="4585845"/>
            <a:ext cx="151733" cy="151733"/>
          </a:xfrm>
          <a:prstGeom prst="ellipse">
            <a:avLst/>
          </a:prstGeom>
          <a:solidFill>
            <a:srgbClr val="00B6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0" name="Oval 59"/>
          <p:cNvSpPr/>
          <p:nvPr/>
        </p:nvSpPr>
        <p:spPr bwMode="auto">
          <a:xfrm>
            <a:off x="6951037" y="1261976"/>
            <a:ext cx="151733" cy="151733"/>
          </a:xfrm>
          <a:prstGeom prst="ellipse">
            <a:avLst/>
          </a:prstGeom>
          <a:solidFill>
            <a:srgbClr val="00B6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 name="Freeform 4"/>
          <p:cNvSpPr/>
          <p:nvPr/>
        </p:nvSpPr>
        <p:spPr bwMode="auto">
          <a:xfrm>
            <a:off x="1043908" y="13646"/>
            <a:ext cx="11346674" cy="6265883"/>
          </a:xfrm>
          <a:custGeom>
            <a:avLst/>
            <a:gdLst>
              <a:gd name="connsiteX0" fmla="*/ 0 w 11125200"/>
              <a:gd name="connsiteY0" fmla="*/ 6021660 h 6143580"/>
              <a:gd name="connsiteX1" fmla="*/ 0 w 11125200"/>
              <a:gd name="connsiteY1" fmla="*/ 6021660 h 6143580"/>
              <a:gd name="connsiteX2" fmla="*/ 182880 w 11125200"/>
              <a:gd name="connsiteY2" fmla="*/ 5945460 h 6143580"/>
              <a:gd name="connsiteX3" fmla="*/ 243840 w 11125200"/>
              <a:gd name="connsiteY3" fmla="*/ 5899740 h 6143580"/>
              <a:gd name="connsiteX4" fmla="*/ 457200 w 11125200"/>
              <a:gd name="connsiteY4" fmla="*/ 5869260 h 6143580"/>
              <a:gd name="connsiteX5" fmla="*/ 548640 w 11125200"/>
              <a:gd name="connsiteY5" fmla="*/ 5854020 h 6143580"/>
              <a:gd name="connsiteX6" fmla="*/ 655320 w 11125200"/>
              <a:gd name="connsiteY6" fmla="*/ 5838780 h 6143580"/>
              <a:gd name="connsiteX7" fmla="*/ 701040 w 11125200"/>
              <a:gd name="connsiteY7" fmla="*/ 5808300 h 6143580"/>
              <a:gd name="connsiteX8" fmla="*/ 838200 w 11125200"/>
              <a:gd name="connsiteY8" fmla="*/ 5762580 h 6143580"/>
              <a:gd name="connsiteX9" fmla="*/ 975360 w 11125200"/>
              <a:gd name="connsiteY9" fmla="*/ 5686380 h 6143580"/>
              <a:gd name="connsiteX10" fmla="*/ 1021080 w 11125200"/>
              <a:gd name="connsiteY10" fmla="*/ 5655900 h 6143580"/>
              <a:gd name="connsiteX11" fmla="*/ 1188720 w 11125200"/>
              <a:gd name="connsiteY11" fmla="*/ 5640660 h 6143580"/>
              <a:gd name="connsiteX12" fmla="*/ 1249680 w 11125200"/>
              <a:gd name="connsiteY12" fmla="*/ 5610180 h 6143580"/>
              <a:gd name="connsiteX13" fmla="*/ 1295400 w 11125200"/>
              <a:gd name="connsiteY13" fmla="*/ 5594940 h 6143580"/>
              <a:gd name="connsiteX14" fmla="*/ 1447800 w 11125200"/>
              <a:gd name="connsiteY14" fmla="*/ 5518740 h 6143580"/>
              <a:gd name="connsiteX15" fmla="*/ 1508760 w 11125200"/>
              <a:gd name="connsiteY15" fmla="*/ 5488260 h 6143580"/>
              <a:gd name="connsiteX16" fmla="*/ 1615440 w 11125200"/>
              <a:gd name="connsiteY16" fmla="*/ 5457780 h 6143580"/>
              <a:gd name="connsiteX17" fmla="*/ 1706880 w 11125200"/>
              <a:gd name="connsiteY17" fmla="*/ 5427300 h 6143580"/>
              <a:gd name="connsiteX18" fmla="*/ 1905000 w 11125200"/>
              <a:gd name="connsiteY18" fmla="*/ 5366340 h 6143580"/>
              <a:gd name="connsiteX19" fmla="*/ 2042160 w 11125200"/>
              <a:gd name="connsiteY19" fmla="*/ 5320620 h 6143580"/>
              <a:gd name="connsiteX20" fmla="*/ 2148840 w 11125200"/>
              <a:gd name="connsiteY20" fmla="*/ 5274900 h 6143580"/>
              <a:gd name="connsiteX21" fmla="*/ 2240280 w 11125200"/>
              <a:gd name="connsiteY21" fmla="*/ 5259660 h 6143580"/>
              <a:gd name="connsiteX22" fmla="*/ 2286000 w 11125200"/>
              <a:gd name="connsiteY22" fmla="*/ 5229180 h 6143580"/>
              <a:gd name="connsiteX23" fmla="*/ 2423160 w 11125200"/>
              <a:gd name="connsiteY23" fmla="*/ 5183460 h 6143580"/>
              <a:gd name="connsiteX24" fmla="*/ 2468880 w 11125200"/>
              <a:gd name="connsiteY24" fmla="*/ 5168220 h 6143580"/>
              <a:gd name="connsiteX25" fmla="*/ 2621280 w 11125200"/>
              <a:gd name="connsiteY25" fmla="*/ 5076780 h 6143580"/>
              <a:gd name="connsiteX26" fmla="*/ 2727960 w 11125200"/>
              <a:gd name="connsiteY26" fmla="*/ 5000580 h 6143580"/>
              <a:gd name="connsiteX27" fmla="*/ 2788920 w 11125200"/>
              <a:gd name="connsiteY27" fmla="*/ 4954860 h 6143580"/>
              <a:gd name="connsiteX28" fmla="*/ 2880360 w 11125200"/>
              <a:gd name="connsiteY28" fmla="*/ 4893900 h 6143580"/>
              <a:gd name="connsiteX29" fmla="*/ 2926080 w 11125200"/>
              <a:gd name="connsiteY29" fmla="*/ 4848180 h 6143580"/>
              <a:gd name="connsiteX30" fmla="*/ 3017520 w 11125200"/>
              <a:gd name="connsiteY30" fmla="*/ 4787220 h 6143580"/>
              <a:gd name="connsiteX31" fmla="*/ 3063240 w 11125200"/>
              <a:gd name="connsiteY31" fmla="*/ 4756740 h 6143580"/>
              <a:gd name="connsiteX32" fmla="*/ 3185160 w 11125200"/>
              <a:gd name="connsiteY32" fmla="*/ 4665300 h 6143580"/>
              <a:gd name="connsiteX33" fmla="*/ 3215640 w 11125200"/>
              <a:gd name="connsiteY33" fmla="*/ 4619580 h 6143580"/>
              <a:gd name="connsiteX34" fmla="*/ 3276600 w 11125200"/>
              <a:gd name="connsiteY34" fmla="*/ 4558620 h 6143580"/>
              <a:gd name="connsiteX35" fmla="*/ 3276600 w 11125200"/>
              <a:gd name="connsiteY35" fmla="*/ 4558620 h 6143580"/>
              <a:gd name="connsiteX36" fmla="*/ 3352800 w 11125200"/>
              <a:gd name="connsiteY36" fmla="*/ 4451940 h 6143580"/>
              <a:gd name="connsiteX37" fmla="*/ 3398520 w 11125200"/>
              <a:gd name="connsiteY37" fmla="*/ 4421460 h 6143580"/>
              <a:gd name="connsiteX38" fmla="*/ 3459480 w 11125200"/>
              <a:gd name="connsiteY38" fmla="*/ 4375740 h 6143580"/>
              <a:gd name="connsiteX39" fmla="*/ 3535680 w 11125200"/>
              <a:gd name="connsiteY39" fmla="*/ 4314780 h 6143580"/>
              <a:gd name="connsiteX40" fmla="*/ 3566160 w 11125200"/>
              <a:gd name="connsiteY40" fmla="*/ 4269060 h 6143580"/>
              <a:gd name="connsiteX41" fmla="*/ 3672840 w 11125200"/>
              <a:gd name="connsiteY41" fmla="*/ 4162380 h 6143580"/>
              <a:gd name="connsiteX42" fmla="*/ 3764280 w 11125200"/>
              <a:gd name="connsiteY42" fmla="*/ 4070940 h 6143580"/>
              <a:gd name="connsiteX43" fmla="*/ 3794760 w 11125200"/>
              <a:gd name="connsiteY43" fmla="*/ 4025220 h 6143580"/>
              <a:gd name="connsiteX44" fmla="*/ 3855720 w 11125200"/>
              <a:gd name="connsiteY44" fmla="*/ 3979500 h 6143580"/>
              <a:gd name="connsiteX45" fmla="*/ 3947160 w 11125200"/>
              <a:gd name="connsiteY45" fmla="*/ 3903300 h 6143580"/>
              <a:gd name="connsiteX46" fmla="*/ 4023360 w 11125200"/>
              <a:gd name="connsiteY46" fmla="*/ 3811860 h 6143580"/>
              <a:gd name="connsiteX47" fmla="*/ 4099560 w 11125200"/>
              <a:gd name="connsiteY47" fmla="*/ 3705180 h 6143580"/>
              <a:gd name="connsiteX48" fmla="*/ 4175760 w 11125200"/>
              <a:gd name="connsiteY48" fmla="*/ 3628980 h 6143580"/>
              <a:gd name="connsiteX49" fmla="*/ 4236720 w 11125200"/>
              <a:gd name="connsiteY49" fmla="*/ 3522300 h 6143580"/>
              <a:gd name="connsiteX50" fmla="*/ 4389120 w 11125200"/>
              <a:gd name="connsiteY50" fmla="*/ 3308940 h 6143580"/>
              <a:gd name="connsiteX51" fmla="*/ 4480560 w 11125200"/>
              <a:gd name="connsiteY51" fmla="*/ 3187020 h 6143580"/>
              <a:gd name="connsiteX52" fmla="*/ 4556760 w 11125200"/>
              <a:gd name="connsiteY52" fmla="*/ 3110820 h 6143580"/>
              <a:gd name="connsiteX53" fmla="*/ 4693920 w 11125200"/>
              <a:gd name="connsiteY53" fmla="*/ 2943180 h 6143580"/>
              <a:gd name="connsiteX54" fmla="*/ 4739640 w 11125200"/>
              <a:gd name="connsiteY54" fmla="*/ 2897460 h 6143580"/>
              <a:gd name="connsiteX55" fmla="*/ 4846320 w 11125200"/>
              <a:gd name="connsiteY55" fmla="*/ 2745060 h 6143580"/>
              <a:gd name="connsiteX56" fmla="*/ 4892040 w 11125200"/>
              <a:gd name="connsiteY56" fmla="*/ 2714580 h 6143580"/>
              <a:gd name="connsiteX57" fmla="*/ 4907280 w 11125200"/>
              <a:gd name="connsiteY57" fmla="*/ 2638380 h 6143580"/>
              <a:gd name="connsiteX58" fmla="*/ 5013960 w 11125200"/>
              <a:gd name="connsiteY58" fmla="*/ 2485980 h 6143580"/>
              <a:gd name="connsiteX59" fmla="*/ 5059680 w 11125200"/>
              <a:gd name="connsiteY59" fmla="*/ 2440260 h 6143580"/>
              <a:gd name="connsiteX60" fmla="*/ 5090160 w 11125200"/>
              <a:gd name="connsiteY60" fmla="*/ 2394540 h 6143580"/>
              <a:gd name="connsiteX61" fmla="*/ 5135880 w 11125200"/>
              <a:gd name="connsiteY61" fmla="*/ 2333580 h 6143580"/>
              <a:gd name="connsiteX62" fmla="*/ 5212080 w 11125200"/>
              <a:gd name="connsiteY62" fmla="*/ 2196420 h 6143580"/>
              <a:gd name="connsiteX63" fmla="*/ 5242560 w 11125200"/>
              <a:gd name="connsiteY63" fmla="*/ 2150700 h 6143580"/>
              <a:gd name="connsiteX64" fmla="*/ 5257800 w 11125200"/>
              <a:gd name="connsiteY64" fmla="*/ 2104980 h 6143580"/>
              <a:gd name="connsiteX65" fmla="*/ 5349240 w 11125200"/>
              <a:gd name="connsiteY65" fmla="*/ 2044020 h 6143580"/>
              <a:gd name="connsiteX66" fmla="*/ 5379720 w 11125200"/>
              <a:gd name="connsiteY66" fmla="*/ 1983060 h 6143580"/>
              <a:gd name="connsiteX67" fmla="*/ 5394960 w 11125200"/>
              <a:gd name="connsiteY67" fmla="*/ 1937340 h 6143580"/>
              <a:gd name="connsiteX68" fmla="*/ 5455920 w 11125200"/>
              <a:gd name="connsiteY68" fmla="*/ 1845900 h 6143580"/>
              <a:gd name="connsiteX69" fmla="*/ 5516880 w 11125200"/>
              <a:gd name="connsiteY69" fmla="*/ 1739220 h 6143580"/>
              <a:gd name="connsiteX70" fmla="*/ 5562600 w 11125200"/>
              <a:gd name="connsiteY70" fmla="*/ 1678260 h 6143580"/>
              <a:gd name="connsiteX71" fmla="*/ 5608320 w 11125200"/>
              <a:gd name="connsiteY71" fmla="*/ 1632540 h 6143580"/>
              <a:gd name="connsiteX72" fmla="*/ 5654040 w 11125200"/>
              <a:gd name="connsiteY72" fmla="*/ 1525860 h 6143580"/>
              <a:gd name="connsiteX73" fmla="*/ 5684520 w 11125200"/>
              <a:gd name="connsiteY73" fmla="*/ 1480140 h 6143580"/>
              <a:gd name="connsiteX74" fmla="*/ 5699760 w 11125200"/>
              <a:gd name="connsiteY74" fmla="*/ 1434420 h 6143580"/>
              <a:gd name="connsiteX75" fmla="*/ 5730240 w 11125200"/>
              <a:gd name="connsiteY75" fmla="*/ 1388700 h 6143580"/>
              <a:gd name="connsiteX76" fmla="*/ 5760720 w 11125200"/>
              <a:gd name="connsiteY76" fmla="*/ 1327740 h 6143580"/>
              <a:gd name="connsiteX77" fmla="*/ 5806440 w 11125200"/>
              <a:gd name="connsiteY77" fmla="*/ 1297260 h 6143580"/>
              <a:gd name="connsiteX78" fmla="*/ 5821680 w 11125200"/>
              <a:gd name="connsiteY78" fmla="*/ 1282020 h 6143580"/>
              <a:gd name="connsiteX79" fmla="*/ 5791200 w 11125200"/>
              <a:gd name="connsiteY79" fmla="*/ 1297260 h 6143580"/>
              <a:gd name="connsiteX80" fmla="*/ 6492240 w 11125200"/>
              <a:gd name="connsiteY80" fmla="*/ 1266780 h 6143580"/>
              <a:gd name="connsiteX81" fmla="*/ 6537960 w 11125200"/>
              <a:gd name="connsiteY81" fmla="*/ 1251540 h 6143580"/>
              <a:gd name="connsiteX82" fmla="*/ 6766560 w 11125200"/>
              <a:gd name="connsiteY82" fmla="*/ 1160100 h 6143580"/>
              <a:gd name="connsiteX83" fmla="*/ 6934200 w 11125200"/>
              <a:gd name="connsiteY83" fmla="*/ 1129620 h 6143580"/>
              <a:gd name="connsiteX84" fmla="*/ 7025640 w 11125200"/>
              <a:gd name="connsiteY84" fmla="*/ 1114380 h 6143580"/>
              <a:gd name="connsiteX85" fmla="*/ 7132320 w 11125200"/>
              <a:gd name="connsiteY85" fmla="*/ 1053420 h 6143580"/>
              <a:gd name="connsiteX86" fmla="*/ 7269480 w 11125200"/>
              <a:gd name="connsiteY86" fmla="*/ 1022940 h 6143580"/>
              <a:gd name="connsiteX87" fmla="*/ 7315200 w 11125200"/>
              <a:gd name="connsiteY87" fmla="*/ 1007700 h 6143580"/>
              <a:gd name="connsiteX88" fmla="*/ 7345680 w 11125200"/>
              <a:gd name="connsiteY88" fmla="*/ 961980 h 6143580"/>
              <a:gd name="connsiteX89" fmla="*/ 7421880 w 11125200"/>
              <a:gd name="connsiteY89" fmla="*/ 916260 h 6143580"/>
              <a:gd name="connsiteX90" fmla="*/ 7528560 w 11125200"/>
              <a:gd name="connsiteY90" fmla="*/ 885780 h 6143580"/>
              <a:gd name="connsiteX91" fmla="*/ 7680960 w 11125200"/>
              <a:gd name="connsiteY91" fmla="*/ 824820 h 6143580"/>
              <a:gd name="connsiteX92" fmla="*/ 7726680 w 11125200"/>
              <a:gd name="connsiteY92" fmla="*/ 794340 h 6143580"/>
              <a:gd name="connsiteX93" fmla="*/ 7787640 w 11125200"/>
              <a:gd name="connsiteY93" fmla="*/ 779100 h 6143580"/>
              <a:gd name="connsiteX94" fmla="*/ 7909560 w 11125200"/>
              <a:gd name="connsiteY94" fmla="*/ 748620 h 6143580"/>
              <a:gd name="connsiteX95" fmla="*/ 8077200 w 11125200"/>
              <a:gd name="connsiteY95" fmla="*/ 672420 h 6143580"/>
              <a:gd name="connsiteX96" fmla="*/ 8229600 w 11125200"/>
              <a:gd name="connsiteY96" fmla="*/ 657180 h 6143580"/>
              <a:gd name="connsiteX97" fmla="*/ 8305800 w 11125200"/>
              <a:gd name="connsiteY97" fmla="*/ 641940 h 6143580"/>
              <a:gd name="connsiteX98" fmla="*/ 8412480 w 11125200"/>
              <a:gd name="connsiteY98" fmla="*/ 626700 h 6143580"/>
              <a:gd name="connsiteX99" fmla="*/ 8458200 w 11125200"/>
              <a:gd name="connsiteY99" fmla="*/ 596220 h 6143580"/>
              <a:gd name="connsiteX100" fmla="*/ 8747760 w 11125200"/>
              <a:gd name="connsiteY100" fmla="*/ 550500 h 6143580"/>
              <a:gd name="connsiteX101" fmla="*/ 8793480 w 11125200"/>
              <a:gd name="connsiteY101" fmla="*/ 535260 h 6143580"/>
              <a:gd name="connsiteX102" fmla="*/ 8869680 w 11125200"/>
              <a:gd name="connsiteY102" fmla="*/ 504780 h 6143580"/>
              <a:gd name="connsiteX103" fmla="*/ 9037320 w 11125200"/>
              <a:gd name="connsiteY103" fmla="*/ 459060 h 6143580"/>
              <a:gd name="connsiteX104" fmla="*/ 9174480 w 11125200"/>
              <a:gd name="connsiteY104" fmla="*/ 398100 h 6143580"/>
              <a:gd name="connsiteX105" fmla="*/ 9220200 w 11125200"/>
              <a:gd name="connsiteY105" fmla="*/ 367620 h 6143580"/>
              <a:gd name="connsiteX106" fmla="*/ 9387840 w 11125200"/>
              <a:gd name="connsiteY106" fmla="*/ 321900 h 6143580"/>
              <a:gd name="connsiteX107" fmla="*/ 9555480 w 11125200"/>
              <a:gd name="connsiteY107" fmla="*/ 276180 h 6143580"/>
              <a:gd name="connsiteX108" fmla="*/ 9662160 w 11125200"/>
              <a:gd name="connsiteY108" fmla="*/ 260940 h 6143580"/>
              <a:gd name="connsiteX109" fmla="*/ 9753600 w 11125200"/>
              <a:gd name="connsiteY109" fmla="*/ 245700 h 6143580"/>
              <a:gd name="connsiteX110" fmla="*/ 10287000 w 11125200"/>
              <a:gd name="connsiteY110" fmla="*/ 230460 h 6143580"/>
              <a:gd name="connsiteX111" fmla="*/ 10378440 w 11125200"/>
              <a:gd name="connsiteY111" fmla="*/ 215220 h 6143580"/>
              <a:gd name="connsiteX112" fmla="*/ 10668000 w 11125200"/>
              <a:gd name="connsiteY112" fmla="*/ 184740 h 6143580"/>
              <a:gd name="connsiteX113" fmla="*/ 10759440 w 11125200"/>
              <a:gd name="connsiteY113" fmla="*/ 154260 h 6143580"/>
              <a:gd name="connsiteX114" fmla="*/ 10805160 w 11125200"/>
              <a:gd name="connsiteY114" fmla="*/ 139020 h 6143580"/>
              <a:gd name="connsiteX115" fmla="*/ 10866120 w 11125200"/>
              <a:gd name="connsiteY115" fmla="*/ 108540 h 6143580"/>
              <a:gd name="connsiteX116" fmla="*/ 10911840 w 11125200"/>
              <a:gd name="connsiteY116" fmla="*/ 78060 h 6143580"/>
              <a:gd name="connsiteX117" fmla="*/ 10972800 w 11125200"/>
              <a:gd name="connsiteY117" fmla="*/ 62820 h 6143580"/>
              <a:gd name="connsiteX118" fmla="*/ 11079480 w 11125200"/>
              <a:gd name="connsiteY118" fmla="*/ 1860 h 6143580"/>
              <a:gd name="connsiteX119" fmla="*/ 11125200 w 11125200"/>
              <a:gd name="connsiteY119" fmla="*/ 1860 h 6143580"/>
              <a:gd name="connsiteX120" fmla="*/ 11079480 w 11125200"/>
              <a:gd name="connsiteY120" fmla="*/ 6143580 h 61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25200" h="6143580">
                <a:moveTo>
                  <a:pt x="0" y="6021660"/>
                </a:moveTo>
                <a:lnTo>
                  <a:pt x="0" y="6021660"/>
                </a:lnTo>
                <a:cubicBezTo>
                  <a:pt x="60960" y="5996260"/>
                  <a:pt x="123812" y="5974994"/>
                  <a:pt x="182880" y="5945460"/>
                </a:cubicBezTo>
                <a:cubicBezTo>
                  <a:pt x="205598" y="5934101"/>
                  <a:pt x="219367" y="5906538"/>
                  <a:pt x="243840" y="5899740"/>
                </a:cubicBezTo>
                <a:cubicBezTo>
                  <a:pt x="313061" y="5880512"/>
                  <a:pt x="386153" y="5879917"/>
                  <a:pt x="457200" y="5869260"/>
                </a:cubicBezTo>
                <a:cubicBezTo>
                  <a:pt x="487759" y="5864676"/>
                  <a:pt x="518099" y="5858719"/>
                  <a:pt x="548640" y="5854020"/>
                </a:cubicBezTo>
                <a:cubicBezTo>
                  <a:pt x="584143" y="5848558"/>
                  <a:pt x="619760" y="5843860"/>
                  <a:pt x="655320" y="5838780"/>
                </a:cubicBezTo>
                <a:cubicBezTo>
                  <a:pt x="670560" y="5828620"/>
                  <a:pt x="684657" y="5816491"/>
                  <a:pt x="701040" y="5808300"/>
                </a:cubicBezTo>
                <a:cubicBezTo>
                  <a:pt x="758428" y="5779606"/>
                  <a:pt x="779993" y="5777132"/>
                  <a:pt x="838200" y="5762580"/>
                </a:cubicBezTo>
                <a:cubicBezTo>
                  <a:pt x="958104" y="5672652"/>
                  <a:pt x="835663" y="5756228"/>
                  <a:pt x="975360" y="5686380"/>
                </a:cubicBezTo>
                <a:cubicBezTo>
                  <a:pt x="991743" y="5678189"/>
                  <a:pt x="1003170" y="5659738"/>
                  <a:pt x="1021080" y="5655900"/>
                </a:cubicBezTo>
                <a:cubicBezTo>
                  <a:pt x="1075945" y="5644143"/>
                  <a:pt x="1132840" y="5645740"/>
                  <a:pt x="1188720" y="5640660"/>
                </a:cubicBezTo>
                <a:cubicBezTo>
                  <a:pt x="1209040" y="5630500"/>
                  <a:pt x="1228798" y="5619129"/>
                  <a:pt x="1249680" y="5610180"/>
                </a:cubicBezTo>
                <a:cubicBezTo>
                  <a:pt x="1264445" y="5603852"/>
                  <a:pt x="1280814" y="5601672"/>
                  <a:pt x="1295400" y="5594940"/>
                </a:cubicBezTo>
                <a:cubicBezTo>
                  <a:pt x="1346969" y="5571139"/>
                  <a:pt x="1397000" y="5544140"/>
                  <a:pt x="1447800" y="5518740"/>
                </a:cubicBezTo>
                <a:cubicBezTo>
                  <a:pt x="1468120" y="5508580"/>
                  <a:pt x="1486916" y="5494501"/>
                  <a:pt x="1508760" y="5488260"/>
                </a:cubicBezTo>
                <a:cubicBezTo>
                  <a:pt x="1544320" y="5478100"/>
                  <a:pt x="1580092" y="5468656"/>
                  <a:pt x="1615440" y="5457780"/>
                </a:cubicBezTo>
                <a:cubicBezTo>
                  <a:pt x="1646148" y="5448331"/>
                  <a:pt x="1675711" y="5435092"/>
                  <a:pt x="1706880" y="5427300"/>
                </a:cubicBezTo>
                <a:cubicBezTo>
                  <a:pt x="1769096" y="5411746"/>
                  <a:pt x="1852656" y="5392512"/>
                  <a:pt x="1905000" y="5366340"/>
                </a:cubicBezTo>
                <a:cubicBezTo>
                  <a:pt x="2006402" y="5315639"/>
                  <a:pt x="1923987" y="5350163"/>
                  <a:pt x="2042160" y="5320620"/>
                </a:cubicBezTo>
                <a:cubicBezTo>
                  <a:pt x="2210373" y="5278567"/>
                  <a:pt x="1930761" y="5340324"/>
                  <a:pt x="2148840" y="5274900"/>
                </a:cubicBezTo>
                <a:cubicBezTo>
                  <a:pt x="2178437" y="5266021"/>
                  <a:pt x="2209800" y="5264740"/>
                  <a:pt x="2240280" y="5259660"/>
                </a:cubicBezTo>
                <a:cubicBezTo>
                  <a:pt x="2255520" y="5249500"/>
                  <a:pt x="2269093" y="5236225"/>
                  <a:pt x="2286000" y="5229180"/>
                </a:cubicBezTo>
                <a:cubicBezTo>
                  <a:pt x="2330486" y="5210644"/>
                  <a:pt x="2377440" y="5198700"/>
                  <a:pt x="2423160" y="5183460"/>
                </a:cubicBezTo>
                <a:cubicBezTo>
                  <a:pt x="2438400" y="5178380"/>
                  <a:pt x="2454512" y="5175404"/>
                  <a:pt x="2468880" y="5168220"/>
                </a:cubicBezTo>
                <a:cubicBezTo>
                  <a:pt x="2539794" y="5132763"/>
                  <a:pt x="2547718" y="5131951"/>
                  <a:pt x="2621280" y="5076780"/>
                </a:cubicBezTo>
                <a:cubicBezTo>
                  <a:pt x="2820506" y="4927360"/>
                  <a:pt x="2571967" y="5112003"/>
                  <a:pt x="2727960" y="5000580"/>
                </a:cubicBezTo>
                <a:cubicBezTo>
                  <a:pt x="2748629" y="4985817"/>
                  <a:pt x="2768112" y="4969426"/>
                  <a:pt x="2788920" y="4954860"/>
                </a:cubicBezTo>
                <a:cubicBezTo>
                  <a:pt x="2818930" y="4933853"/>
                  <a:pt x="2854457" y="4919803"/>
                  <a:pt x="2880360" y="4893900"/>
                </a:cubicBezTo>
                <a:cubicBezTo>
                  <a:pt x="2895600" y="4878660"/>
                  <a:pt x="2909067" y="4861412"/>
                  <a:pt x="2926080" y="4848180"/>
                </a:cubicBezTo>
                <a:cubicBezTo>
                  <a:pt x="2954996" y="4825690"/>
                  <a:pt x="2987040" y="4807540"/>
                  <a:pt x="3017520" y="4787220"/>
                </a:cubicBezTo>
                <a:cubicBezTo>
                  <a:pt x="3032760" y="4777060"/>
                  <a:pt x="3050288" y="4769692"/>
                  <a:pt x="3063240" y="4756740"/>
                </a:cubicBezTo>
                <a:cubicBezTo>
                  <a:pt x="3140264" y="4679716"/>
                  <a:pt x="3098497" y="4708631"/>
                  <a:pt x="3185160" y="4665300"/>
                </a:cubicBezTo>
                <a:cubicBezTo>
                  <a:pt x="3195320" y="4650060"/>
                  <a:pt x="3202688" y="4632532"/>
                  <a:pt x="3215640" y="4619580"/>
                </a:cubicBezTo>
                <a:cubicBezTo>
                  <a:pt x="3289202" y="4546018"/>
                  <a:pt x="3241763" y="4628293"/>
                  <a:pt x="3276600" y="4558620"/>
                </a:cubicBezTo>
                <a:lnTo>
                  <a:pt x="3276600" y="4558620"/>
                </a:lnTo>
                <a:cubicBezTo>
                  <a:pt x="3302000" y="4523060"/>
                  <a:pt x="3323767" y="4484602"/>
                  <a:pt x="3352800" y="4451940"/>
                </a:cubicBezTo>
                <a:cubicBezTo>
                  <a:pt x="3364969" y="4438250"/>
                  <a:pt x="3383615" y="4432106"/>
                  <a:pt x="3398520" y="4421460"/>
                </a:cubicBezTo>
                <a:cubicBezTo>
                  <a:pt x="3419189" y="4406697"/>
                  <a:pt x="3441519" y="4393701"/>
                  <a:pt x="3459480" y="4375740"/>
                </a:cubicBezTo>
                <a:cubicBezTo>
                  <a:pt x="3528414" y="4306806"/>
                  <a:pt x="3446673" y="4344449"/>
                  <a:pt x="3535680" y="4314780"/>
                </a:cubicBezTo>
                <a:cubicBezTo>
                  <a:pt x="3545840" y="4299540"/>
                  <a:pt x="3553907" y="4282674"/>
                  <a:pt x="3566160" y="4269060"/>
                </a:cubicBezTo>
                <a:cubicBezTo>
                  <a:pt x="3599802" y="4231680"/>
                  <a:pt x="3642666" y="4202612"/>
                  <a:pt x="3672840" y="4162380"/>
                </a:cubicBezTo>
                <a:cubicBezTo>
                  <a:pt x="3729550" y="4086767"/>
                  <a:pt x="3697426" y="4115509"/>
                  <a:pt x="3764280" y="4070940"/>
                </a:cubicBezTo>
                <a:cubicBezTo>
                  <a:pt x="3774440" y="4055700"/>
                  <a:pt x="3781808" y="4038172"/>
                  <a:pt x="3794760" y="4025220"/>
                </a:cubicBezTo>
                <a:cubicBezTo>
                  <a:pt x="3812721" y="4007259"/>
                  <a:pt x="3835886" y="3995367"/>
                  <a:pt x="3855720" y="3979500"/>
                </a:cubicBezTo>
                <a:cubicBezTo>
                  <a:pt x="3886702" y="3954715"/>
                  <a:pt x="3916680" y="3928700"/>
                  <a:pt x="3947160" y="3903300"/>
                </a:cubicBezTo>
                <a:cubicBezTo>
                  <a:pt x="4012550" y="3772521"/>
                  <a:pt x="3937196" y="3898024"/>
                  <a:pt x="4023360" y="3811860"/>
                </a:cubicBezTo>
                <a:cubicBezTo>
                  <a:pt x="4102264" y="3732956"/>
                  <a:pt x="4038986" y="3774407"/>
                  <a:pt x="4099560" y="3705180"/>
                </a:cubicBezTo>
                <a:cubicBezTo>
                  <a:pt x="4123214" y="3678147"/>
                  <a:pt x="4150360" y="3654380"/>
                  <a:pt x="4175760" y="3628980"/>
                </a:cubicBezTo>
                <a:cubicBezTo>
                  <a:pt x="4202922" y="3547493"/>
                  <a:pt x="4175210" y="3614564"/>
                  <a:pt x="4236720" y="3522300"/>
                </a:cubicBezTo>
                <a:cubicBezTo>
                  <a:pt x="4430962" y="3230937"/>
                  <a:pt x="4201923" y="3549621"/>
                  <a:pt x="4389120" y="3308940"/>
                </a:cubicBezTo>
                <a:cubicBezTo>
                  <a:pt x="4464765" y="3211683"/>
                  <a:pt x="4359993" y="3320983"/>
                  <a:pt x="4480560" y="3187020"/>
                </a:cubicBezTo>
                <a:cubicBezTo>
                  <a:pt x="4504590" y="3160320"/>
                  <a:pt x="4533106" y="3137853"/>
                  <a:pt x="4556760" y="3110820"/>
                </a:cubicBezTo>
                <a:cubicBezTo>
                  <a:pt x="4604304" y="3056484"/>
                  <a:pt x="4642867" y="2994233"/>
                  <a:pt x="4693920" y="2943180"/>
                </a:cubicBezTo>
                <a:cubicBezTo>
                  <a:pt x="4709160" y="2927940"/>
                  <a:pt x="4726708" y="2914702"/>
                  <a:pt x="4739640" y="2897460"/>
                </a:cubicBezTo>
                <a:cubicBezTo>
                  <a:pt x="4810278" y="2803276"/>
                  <a:pt x="4757870" y="2833510"/>
                  <a:pt x="4846320" y="2745060"/>
                </a:cubicBezTo>
                <a:cubicBezTo>
                  <a:pt x="4859272" y="2732108"/>
                  <a:pt x="4876800" y="2724740"/>
                  <a:pt x="4892040" y="2714580"/>
                </a:cubicBezTo>
                <a:cubicBezTo>
                  <a:pt x="4897120" y="2689180"/>
                  <a:pt x="4896561" y="2661961"/>
                  <a:pt x="4907280" y="2638380"/>
                </a:cubicBezTo>
                <a:cubicBezTo>
                  <a:pt x="4915741" y="2619765"/>
                  <a:pt x="4992431" y="2511097"/>
                  <a:pt x="5013960" y="2485980"/>
                </a:cubicBezTo>
                <a:cubicBezTo>
                  <a:pt x="5027986" y="2469616"/>
                  <a:pt x="5045882" y="2456817"/>
                  <a:pt x="5059680" y="2440260"/>
                </a:cubicBezTo>
                <a:cubicBezTo>
                  <a:pt x="5071406" y="2426189"/>
                  <a:pt x="5079514" y="2409445"/>
                  <a:pt x="5090160" y="2394540"/>
                </a:cubicBezTo>
                <a:cubicBezTo>
                  <a:pt x="5104923" y="2373871"/>
                  <a:pt x="5120640" y="2353900"/>
                  <a:pt x="5135880" y="2333580"/>
                </a:cubicBezTo>
                <a:cubicBezTo>
                  <a:pt x="5162704" y="2253107"/>
                  <a:pt x="5142209" y="2301226"/>
                  <a:pt x="5212080" y="2196420"/>
                </a:cubicBezTo>
                <a:cubicBezTo>
                  <a:pt x="5222240" y="2181180"/>
                  <a:pt x="5236768" y="2168076"/>
                  <a:pt x="5242560" y="2150700"/>
                </a:cubicBezTo>
                <a:cubicBezTo>
                  <a:pt x="5247640" y="2135460"/>
                  <a:pt x="5246441" y="2116339"/>
                  <a:pt x="5257800" y="2104980"/>
                </a:cubicBezTo>
                <a:cubicBezTo>
                  <a:pt x="5283703" y="2079077"/>
                  <a:pt x="5349240" y="2044020"/>
                  <a:pt x="5349240" y="2044020"/>
                </a:cubicBezTo>
                <a:cubicBezTo>
                  <a:pt x="5359400" y="2023700"/>
                  <a:pt x="5370771" y="2003942"/>
                  <a:pt x="5379720" y="1983060"/>
                </a:cubicBezTo>
                <a:cubicBezTo>
                  <a:pt x="5386048" y="1968295"/>
                  <a:pt x="5387158" y="1951383"/>
                  <a:pt x="5394960" y="1937340"/>
                </a:cubicBezTo>
                <a:cubicBezTo>
                  <a:pt x="5412750" y="1905318"/>
                  <a:pt x="5439537" y="1878665"/>
                  <a:pt x="5455920" y="1845900"/>
                </a:cubicBezTo>
                <a:cubicBezTo>
                  <a:pt x="5485685" y="1786370"/>
                  <a:pt x="5480978" y="1789482"/>
                  <a:pt x="5516880" y="1739220"/>
                </a:cubicBezTo>
                <a:cubicBezTo>
                  <a:pt x="5531643" y="1718551"/>
                  <a:pt x="5546070" y="1697545"/>
                  <a:pt x="5562600" y="1678260"/>
                </a:cubicBezTo>
                <a:cubicBezTo>
                  <a:pt x="5576626" y="1661896"/>
                  <a:pt x="5595793" y="1650078"/>
                  <a:pt x="5608320" y="1632540"/>
                </a:cubicBezTo>
                <a:cubicBezTo>
                  <a:pt x="5661174" y="1558544"/>
                  <a:pt x="5620875" y="1592191"/>
                  <a:pt x="5654040" y="1525860"/>
                </a:cubicBezTo>
                <a:cubicBezTo>
                  <a:pt x="5662231" y="1509477"/>
                  <a:pt x="5676329" y="1496523"/>
                  <a:pt x="5684520" y="1480140"/>
                </a:cubicBezTo>
                <a:cubicBezTo>
                  <a:pt x="5691704" y="1465772"/>
                  <a:pt x="5692576" y="1448788"/>
                  <a:pt x="5699760" y="1434420"/>
                </a:cubicBezTo>
                <a:cubicBezTo>
                  <a:pt x="5707951" y="1418037"/>
                  <a:pt x="5721153" y="1404603"/>
                  <a:pt x="5730240" y="1388700"/>
                </a:cubicBezTo>
                <a:cubicBezTo>
                  <a:pt x="5741512" y="1368975"/>
                  <a:pt x="5746176" y="1345193"/>
                  <a:pt x="5760720" y="1327740"/>
                </a:cubicBezTo>
                <a:cubicBezTo>
                  <a:pt x="5772446" y="1313669"/>
                  <a:pt x="5791787" y="1308250"/>
                  <a:pt x="5806440" y="1297260"/>
                </a:cubicBezTo>
                <a:cubicBezTo>
                  <a:pt x="5812187" y="1292949"/>
                  <a:pt x="5816600" y="1287100"/>
                  <a:pt x="5821680" y="1282020"/>
                </a:cubicBezTo>
                <a:lnTo>
                  <a:pt x="5791200" y="1297260"/>
                </a:lnTo>
                <a:cubicBezTo>
                  <a:pt x="5887924" y="1294415"/>
                  <a:pt x="6308002" y="1291345"/>
                  <a:pt x="6492240" y="1266780"/>
                </a:cubicBezTo>
                <a:cubicBezTo>
                  <a:pt x="6508163" y="1264657"/>
                  <a:pt x="6522988" y="1257362"/>
                  <a:pt x="6537960" y="1251540"/>
                </a:cubicBezTo>
                <a:cubicBezTo>
                  <a:pt x="6614450" y="1221794"/>
                  <a:pt x="6685607" y="1173592"/>
                  <a:pt x="6766560" y="1160100"/>
                </a:cubicBezTo>
                <a:cubicBezTo>
                  <a:pt x="7036007" y="1115192"/>
                  <a:pt x="6699899" y="1172220"/>
                  <a:pt x="6934200" y="1129620"/>
                </a:cubicBezTo>
                <a:cubicBezTo>
                  <a:pt x="6964602" y="1124092"/>
                  <a:pt x="6995160" y="1119460"/>
                  <a:pt x="7025640" y="1114380"/>
                </a:cubicBezTo>
                <a:cubicBezTo>
                  <a:pt x="7061200" y="1094060"/>
                  <a:pt x="7093971" y="1067801"/>
                  <a:pt x="7132320" y="1053420"/>
                </a:cubicBezTo>
                <a:cubicBezTo>
                  <a:pt x="7176173" y="1036975"/>
                  <a:pt x="7224043" y="1034299"/>
                  <a:pt x="7269480" y="1022940"/>
                </a:cubicBezTo>
                <a:cubicBezTo>
                  <a:pt x="7285065" y="1019044"/>
                  <a:pt x="7299960" y="1012780"/>
                  <a:pt x="7315200" y="1007700"/>
                </a:cubicBezTo>
                <a:cubicBezTo>
                  <a:pt x="7325360" y="992460"/>
                  <a:pt x="7331773" y="973900"/>
                  <a:pt x="7345680" y="961980"/>
                </a:cubicBezTo>
                <a:cubicBezTo>
                  <a:pt x="7368170" y="942703"/>
                  <a:pt x="7395386" y="929507"/>
                  <a:pt x="7421880" y="916260"/>
                </a:cubicBezTo>
                <a:cubicBezTo>
                  <a:pt x="7443744" y="905328"/>
                  <a:pt x="7509028" y="890663"/>
                  <a:pt x="7528560" y="885780"/>
                </a:cubicBezTo>
                <a:cubicBezTo>
                  <a:pt x="7652543" y="792792"/>
                  <a:pt x="7517868" y="879184"/>
                  <a:pt x="7680960" y="824820"/>
                </a:cubicBezTo>
                <a:cubicBezTo>
                  <a:pt x="7698336" y="819028"/>
                  <a:pt x="7709845" y="801555"/>
                  <a:pt x="7726680" y="794340"/>
                </a:cubicBezTo>
                <a:cubicBezTo>
                  <a:pt x="7745932" y="786089"/>
                  <a:pt x="7767501" y="784854"/>
                  <a:pt x="7787640" y="779100"/>
                </a:cubicBezTo>
                <a:cubicBezTo>
                  <a:pt x="7896986" y="747858"/>
                  <a:pt x="7754638" y="779604"/>
                  <a:pt x="7909560" y="748620"/>
                </a:cubicBezTo>
                <a:cubicBezTo>
                  <a:pt x="7974347" y="709748"/>
                  <a:pt x="7999921" y="686910"/>
                  <a:pt x="8077200" y="672420"/>
                </a:cubicBezTo>
                <a:cubicBezTo>
                  <a:pt x="8127379" y="663011"/>
                  <a:pt x="8178994" y="663927"/>
                  <a:pt x="8229600" y="657180"/>
                </a:cubicBezTo>
                <a:cubicBezTo>
                  <a:pt x="8255276" y="653757"/>
                  <a:pt x="8280249" y="646198"/>
                  <a:pt x="8305800" y="641940"/>
                </a:cubicBezTo>
                <a:cubicBezTo>
                  <a:pt x="8341232" y="636035"/>
                  <a:pt x="8376920" y="631780"/>
                  <a:pt x="8412480" y="626700"/>
                </a:cubicBezTo>
                <a:cubicBezTo>
                  <a:pt x="8427720" y="616540"/>
                  <a:pt x="8440589" y="601252"/>
                  <a:pt x="8458200" y="596220"/>
                </a:cubicBezTo>
                <a:cubicBezTo>
                  <a:pt x="8531713" y="575216"/>
                  <a:pt x="8666416" y="560668"/>
                  <a:pt x="8747760" y="550500"/>
                </a:cubicBezTo>
                <a:cubicBezTo>
                  <a:pt x="8763000" y="545420"/>
                  <a:pt x="8778438" y="540901"/>
                  <a:pt x="8793480" y="535260"/>
                </a:cubicBezTo>
                <a:cubicBezTo>
                  <a:pt x="8819095" y="525654"/>
                  <a:pt x="8843477" y="512641"/>
                  <a:pt x="8869680" y="504780"/>
                </a:cubicBezTo>
                <a:cubicBezTo>
                  <a:pt x="8973717" y="473569"/>
                  <a:pt x="8925856" y="509725"/>
                  <a:pt x="9037320" y="459060"/>
                </a:cubicBezTo>
                <a:cubicBezTo>
                  <a:pt x="9198439" y="385824"/>
                  <a:pt x="9037436" y="432361"/>
                  <a:pt x="9174480" y="398100"/>
                </a:cubicBezTo>
                <a:cubicBezTo>
                  <a:pt x="9189720" y="387940"/>
                  <a:pt x="9203462" y="375059"/>
                  <a:pt x="9220200" y="367620"/>
                </a:cubicBezTo>
                <a:cubicBezTo>
                  <a:pt x="9304272" y="330255"/>
                  <a:pt x="9305887" y="342388"/>
                  <a:pt x="9387840" y="321900"/>
                </a:cubicBezTo>
                <a:cubicBezTo>
                  <a:pt x="9487040" y="297100"/>
                  <a:pt x="9382148" y="300942"/>
                  <a:pt x="9555480" y="276180"/>
                </a:cubicBezTo>
                <a:lnTo>
                  <a:pt x="9662160" y="260940"/>
                </a:lnTo>
                <a:cubicBezTo>
                  <a:pt x="9692701" y="256241"/>
                  <a:pt x="9722736" y="247206"/>
                  <a:pt x="9753600" y="245700"/>
                </a:cubicBezTo>
                <a:cubicBezTo>
                  <a:pt x="9931261" y="237034"/>
                  <a:pt x="10109200" y="235540"/>
                  <a:pt x="10287000" y="230460"/>
                </a:cubicBezTo>
                <a:cubicBezTo>
                  <a:pt x="10317480" y="225380"/>
                  <a:pt x="10347679" y="218150"/>
                  <a:pt x="10378440" y="215220"/>
                </a:cubicBezTo>
                <a:cubicBezTo>
                  <a:pt x="10542515" y="199594"/>
                  <a:pt x="10556380" y="218226"/>
                  <a:pt x="10668000" y="184740"/>
                </a:cubicBezTo>
                <a:cubicBezTo>
                  <a:pt x="10698774" y="175508"/>
                  <a:pt x="10728960" y="164420"/>
                  <a:pt x="10759440" y="154260"/>
                </a:cubicBezTo>
                <a:cubicBezTo>
                  <a:pt x="10774680" y="149180"/>
                  <a:pt x="10790792" y="146204"/>
                  <a:pt x="10805160" y="139020"/>
                </a:cubicBezTo>
                <a:cubicBezTo>
                  <a:pt x="10825480" y="128860"/>
                  <a:pt x="10846395" y="119812"/>
                  <a:pt x="10866120" y="108540"/>
                </a:cubicBezTo>
                <a:cubicBezTo>
                  <a:pt x="10882023" y="99453"/>
                  <a:pt x="10895005" y="85275"/>
                  <a:pt x="10911840" y="78060"/>
                </a:cubicBezTo>
                <a:cubicBezTo>
                  <a:pt x="10931092" y="69809"/>
                  <a:pt x="10952480" y="67900"/>
                  <a:pt x="10972800" y="62820"/>
                </a:cubicBezTo>
                <a:cubicBezTo>
                  <a:pt x="11002348" y="43121"/>
                  <a:pt x="11045643" y="11528"/>
                  <a:pt x="11079480" y="1860"/>
                </a:cubicBezTo>
                <a:cubicBezTo>
                  <a:pt x="11094134" y="-2327"/>
                  <a:pt x="11109960" y="1860"/>
                  <a:pt x="11125200" y="1860"/>
                </a:cubicBezTo>
                <a:lnTo>
                  <a:pt x="11079480" y="6143580"/>
                </a:ln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03"/>
            <a:endParaRPr lang="en-US" sz="1836">
              <a:solidFill>
                <a:srgbClr val="FFFFFF"/>
              </a:solidFill>
            </a:endParaRPr>
          </a:p>
        </p:txBody>
      </p:sp>
      <p:sp>
        <p:nvSpPr>
          <p:cNvPr id="6" name="Freeform 5"/>
          <p:cNvSpPr/>
          <p:nvPr/>
        </p:nvSpPr>
        <p:spPr bwMode="auto">
          <a:xfrm>
            <a:off x="1043908" y="2067270"/>
            <a:ext cx="5999748" cy="4087911"/>
          </a:xfrm>
          <a:custGeom>
            <a:avLst/>
            <a:gdLst>
              <a:gd name="connsiteX0" fmla="*/ 0 w 5882640"/>
              <a:gd name="connsiteY0" fmla="*/ 4008120 h 4008120"/>
              <a:gd name="connsiteX1" fmla="*/ 0 w 5882640"/>
              <a:gd name="connsiteY1" fmla="*/ 4008120 h 4008120"/>
              <a:gd name="connsiteX2" fmla="*/ 2819400 w 5882640"/>
              <a:gd name="connsiteY2" fmla="*/ 2987040 h 4008120"/>
              <a:gd name="connsiteX3" fmla="*/ 2895600 w 5882640"/>
              <a:gd name="connsiteY3" fmla="*/ 2941320 h 4008120"/>
              <a:gd name="connsiteX4" fmla="*/ 3048000 w 5882640"/>
              <a:gd name="connsiteY4" fmla="*/ 2834640 h 4008120"/>
              <a:gd name="connsiteX5" fmla="*/ 3093720 w 5882640"/>
              <a:gd name="connsiteY5" fmla="*/ 2804160 h 4008120"/>
              <a:gd name="connsiteX6" fmla="*/ 3139440 w 5882640"/>
              <a:gd name="connsiteY6" fmla="*/ 2758440 h 4008120"/>
              <a:gd name="connsiteX7" fmla="*/ 3185160 w 5882640"/>
              <a:gd name="connsiteY7" fmla="*/ 2727960 h 4008120"/>
              <a:gd name="connsiteX8" fmla="*/ 3230880 w 5882640"/>
              <a:gd name="connsiteY8" fmla="*/ 2682240 h 4008120"/>
              <a:gd name="connsiteX9" fmla="*/ 3322320 w 5882640"/>
              <a:gd name="connsiteY9" fmla="*/ 2621280 h 4008120"/>
              <a:gd name="connsiteX10" fmla="*/ 3352800 w 5882640"/>
              <a:gd name="connsiteY10" fmla="*/ 2575560 h 4008120"/>
              <a:gd name="connsiteX11" fmla="*/ 3398520 w 5882640"/>
              <a:gd name="connsiteY11" fmla="*/ 2560320 h 4008120"/>
              <a:gd name="connsiteX12" fmla="*/ 3368040 w 5882640"/>
              <a:gd name="connsiteY12" fmla="*/ 2514600 h 4008120"/>
              <a:gd name="connsiteX13" fmla="*/ 5882640 w 5882640"/>
              <a:gd name="connsiteY13" fmla="*/ 0 h 40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2640" h="4008120">
                <a:moveTo>
                  <a:pt x="0" y="4008120"/>
                </a:moveTo>
                <a:lnTo>
                  <a:pt x="0" y="4008120"/>
                </a:lnTo>
                <a:lnTo>
                  <a:pt x="2819400" y="2987040"/>
                </a:lnTo>
                <a:cubicBezTo>
                  <a:pt x="2847195" y="2976800"/>
                  <a:pt x="2870610" y="2957223"/>
                  <a:pt x="2895600" y="2941320"/>
                </a:cubicBezTo>
                <a:cubicBezTo>
                  <a:pt x="3024063" y="2859571"/>
                  <a:pt x="2946717" y="2906985"/>
                  <a:pt x="3048000" y="2834640"/>
                </a:cubicBezTo>
                <a:cubicBezTo>
                  <a:pt x="3062905" y="2823994"/>
                  <a:pt x="3079649" y="2815886"/>
                  <a:pt x="3093720" y="2804160"/>
                </a:cubicBezTo>
                <a:cubicBezTo>
                  <a:pt x="3110277" y="2790362"/>
                  <a:pt x="3122883" y="2772238"/>
                  <a:pt x="3139440" y="2758440"/>
                </a:cubicBezTo>
                <a:cubicBezTo>
                  <a:pt x="3153511" y="2746714"/>
                  <a:pt x="3171089" y="2739686"/>
                  <a:pt x="3185160" y="2727960"/>
                </a:cubicBezTo>
                <a:cubicBezTo>
                  <a:pt x="3201717" y="2714162"/>
                  <a:pt x="3213867" y="2695472"/>
                  <a:pt x="3230880" y="2682240"/>
                </a:cubicBezTo>
                <a:cubicBezTo>
                  <a:pt x="3259796" y="2659750"/>
                  <a:pt x="3322320" y="2621280"/>
                  <a:pt x="3322320" y="2621280"/>
                </a:cubicBezTo>
                <a:cubicBezTo>
                  <a:pt x="3332480" y="2606040"/>
                  <a:pt x="3338497" y="2587002"/>
                  <a:pt x="3352800" y="2575560"/>
                </a:cubicBezTo>
                <a:cubicBezTo>
                  <a:pt x="3365344" y="2565525"/>
                  <a:pt x="3394624" y="2575905"/>
                  <a:pt x="3398520" y="2560320"/>
                </a:cubicBezTo>
                <a:cubicBezTo>
                  <a:pt x="3402962" y="2542551"/>
                  <a:pt x="3368040" y="2514600"/>
                  <a:pt x="3368040" y="2514600"/>
                </a:cubicBezTo>
                <a:lnTo>
                  <a:pt x="5882640" y="0"/>
                </a:ln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03"/>
            <a:endParaRPr lang="en-US" sz="1836">
              <a:solidFill>
                <a:srgbClr val="FFFFFF"/>
              </a:solidFill>
            </a:endParaRPr>
          </a:p>
        </p:txBody>
      </p:sp>
      <p:pic>
        <p:nvPicPr>
          <p:cNvPr id="8" name="Picture 7"/>
          <p:cNvPicPr>
            <a:picLocks noChangeAspect="1"/>
          </p:cNvPicPr>
          <p:nvPr/>
        </p:nvPicPr>
        <p:blipFill rotWithShape="1">
          <a:blip r:embed="rId13"/>
          <a:srcRect l="2078" t="6152" r="2327" b="21992"/>
          <a:stretch/>
        </p:blipFill>
        <p:spPr>
          <a:xfrm>
            <a:off x="359999" y="3470294"/>
            <a:ext cx="4898648" cy="1333894"/>
          </a:xfrm>
          <a:prstGeom prst="rect">
            <a:avLst/>
          </a:prstGeom>
          <a:ln>
            <a:noFill/>
          </a:ln>
          <a:effectLst>
            <a:outerShdw blurRad="190500" algn="tl" rotWithShape="0">
              <a:srgbClr val="000000">
                <a:alpha val="70000"/>
              </a:srgbClr>
            </a:outerShdw>
          </a:effectLst>
        </p:spPr>
      </p:pic>
      <p:pic>
        <p:nvPicPr>
          <p:cNvPr id="61" name="Picture 2" descr="http://p.twimg.com/A4-NOmBCAAEwNIc.jpg"/>
          <p:cNvPicPr>
            <a:picLocks noChangeAspect="1" noChangeArrowheads="1"/>
          </p:cNvPicPr>
          <p:nvPr/>
        </p:nvPicPr>
        <p:blipFill rotWithShape="1">
          <a:blip r:embed="rId14">
            <a:extLst>
              <a:ext uri="{28A0092B-C50C-407E-A947-70E740481C1C}">
                <a14:useLocalDpi xmlns:a14="http://schemas.microsoft.com/office/drawing/2010/main" val="0"/>
              </a:ext>
            </a:extLst>
          </a:blip>
          <a:srcRect t="13155" r="16017" b="47632"/>
          <a:stretch/>
        </p:blipFill>
        <p:spPr bwMode="auto">
          <a:xfrm>
            <a:off x="565438" y="5437156"/>
            <a:ext cx="867055" cy="609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1037534706"/>
      </p:ext>
    </p:extLst>
  </p:cSld>
  <p:clrMapOvr>
    <a:masterClrMapping/>
  </p:clrMapOvr>
  <mc:AlternateContent xmlns:mc="http://schemas.openxmlformats.org/markup-compatibility/2006" xmlns:p14="http://schemas.microsoft.com/office/powerpoint/2010/main">
    <mc:Choice Requires="p14">
      <p:transition p14:dur="0" advTm="79685"/>
    </mc:Choice>
    <mc:Fallback xmlns="">
      <p:transition advTm="7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fade">
                                      <p:cBhvr>
                                        <p:cTn id="10" dur="500"/>
                                        <p:tgtEl>
                                          <p:spTgt spid="563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56322"/>
                                        </p:tgtEl>
                                        <p:attrNameLst>
                                          <p:attrName>style.visibility</p:attrName>
                                        </p:attrNameLst>
                                      </p:cBhvr>
                                      <p:to>
                                        <p:strVal val="visible"/>
                                      </p:to>
                                    </p:set>
                                    <p:animEffect transition="in" filter="fade">
                                      <p:cBhvr>
                                        <p:cTn id="19" dur="500"/>
                                        <p:tgtEl>
                                          <p:spTgt spid="5632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animBg="1"/>
      <p:bldP spid="34" grpId="0"/>
      <p:bldP spid="58" grpId="0"/>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sz="quarter" idx="10"/>
          </p:nvPr>
        </p:nvSpPr>
        <p:spPr>
          <a:xfrm>
            <a:off x="274638" y="1927869"/>
            <a:ext cx="5553406" cy="4001095"/>
          </a:xfrm>
        </p:spPr>
        <p:txBody>
          <a:bodyPr/>
          <a:lstStyle/>
          <a:p>
            <a:r>
              <a:rPr lang="en-US" dirty="0"/>
              <a:t>Infrastructure costs</a:t>
            </a:r>
          </a:p>
          <a:p>
            <a:r>
              <a:rPr lang="en-US" dirty="0"/>
              <a:t>Managing costs</a:t>
            </a:r>
          </a:p>
          <a:p>
            <a:r>
              <a:rPr lang="en-US" dirty="0"/>
              <a:t>Monetizing contents</a:t>
            </a:r>
          </a:p>
          <a:p>
            <a:r>
              <a:rPr lang="en-US" dirty="0"/>
              <a:t>Digital Rights Management </a:t>
            </a:r>
          </a:p>
          <a:p>
            <a:r>
              <a:rPr lang="en-US" dirty="0"/>
              <a:t>Security </a:t>
            </a:r>
          </a:p>
        </p:txBody>
      </p:sp>
      <p:sp>
        <p:nvSpPr>
          <p:cNvPr id="4" name="Curved Right Arrow 3"/>
          <p:cNvSpPr/>
          <p:nvPr/>
        </p:nvSpPr>
        <p:spPr bwMode="auto">
          <a:xfrm rot="10950685">
            <a:off x="9468323" y="1397136"/>
            <a:ext cx="1854306" cy="3725572"/>
          </a:xfrm>
          <a:prstGeom prst="curvedRightArrow">
            <a:avLst>
              <a:gd name="adj1" fmla="val 25000"/>
              <a:gd name="adj2" fmla="val 36485"/>
              <a:gd name="adj3" fmla="val 22122"/>
            </a:avLst>
          </a:prstGeom>
          <a:solidFill>
            <a:schemeClr val="tx2">
              <a:alpha val="2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 name="Curved Right Arrow 4"/>
          <p:cNvSpPr/>
          <p:nvPr/>
        </p:nvSpPr>
        <p:spPr bwMode="auto">
          <a:xfrm>
            <a:off x="6794920" y="1560662"/>
            <a:ext cx="1854306" cy="3725572"/>
          </a:xfrm>
          <a:prstGeom prst="curvedRightArrow">
            <a:avLst>
              <a:gd name="adj1" fmla="val 25000"/>
              <a:gd name="adj2" fmla="val 36485"/>
              <a:gd name="adj3" fmla="val 22122"/>
            </a:avLst>
          </a:prstGeom>
          <a:solidFill>
            <a:schemeClr val="tx2">
              <a:alpha val="2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 name="Curved Right Arrow 5"/>
          <p:cNvSpPr/>
          <p:nvPr/>
        </p:nvSpPr>
        <p:spPr bwMode="auto">
          <a:xfrm rot="10800000">
            <a:off x="9191677" y="1440546"/>
            <a:ext cx="2170294" cy="3570136"/>
          </a:xfrm>
          <a:prstGeom prst="curvedRightArrow">
            <a:avLst>
              <a:gd name="adj1" fmla="val 23536"/>
              <a:gd name="adj2" fmla="val 40587"/>
              <a:gd name="adj3" fmla="val 27804"/>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Curved Right Arrow 6"/>
          <p:cNvSpPr/>
          <p:nvPr/>
        </p:nvSpPr>
        <p:spPr bwMode="auto">
          <a:xfrm>
            <a:off x="6839911" y="1904070"/>
            <a:ext cx="1653881" cy="3106612"/>
          </a:xfrm>
          <a:prstGeom prst="curvedRightArrow">
            <a:avLst>
              <a:gd name="adj1" fmla="val 25000"/>
              <a:gd name="adj2" fmla="val 36485"/>
              <a:gd name="adj3" fmla="val 22122"/>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977" y="3559069"/>
            <a:ext cx="1476622" cy="80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91714" y="1162219"/>
            <a:ext cx="1466907" cy="84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766" y="1542111"/>
            <a:ext cx="1785225" cy="127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691714" y="3927708"/>
            <a:ext cx="2382809" cy="1742429"/>
            <a:chOff x="3957124" y="2500381"/>
            <a:chExt cx="4101527" cy="2999242"/>
          </a:xfrm>
        </p:grpSpPr>
        <p:pic>
          <p:nvPicPr>
            <p:cNvPr id="12" name="Picture 4" descr="http://www.xda-developers.com/wp-content/uploads/2012/06/microsoft-surface-pro-windows-8-tbalet-0.jpg?f39ce1"/>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40" b="93162" l="5625" r="95417"/>
                      </a14:imgEffect>
                    </a14:imgLayer>
                  </a14:imgProps>
                </a:ext>
                <a:ext uri="{28A0092B-C50C-407E-A947-70E740481C1C}">
                  <a14:useLocalDpi xmlns:a14="http://schemas.microsoft.com/office/drawing/2010/main" val="0"/>
                </a:ext>
              </a:extLst>
            </a:blip>
            <a:srcRect/>
            <a:stretch>
              <a:fillRect/>
            </a:stretch>
          </p:blipFill>
          <p:spPr bwMode="auto">
            <a:xfrm>
              <a:off x="3957124" y="2500381"/>
              <a:ext cx="4101527" cy="29992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mingfeiy.com/wp-content/uploads/2012/08/Ad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68494">
              <a:off x="5309854" y="2818842"/>
              <a:ext cx="1948525" cy="131708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6" descr="http://www.notebookcheck.net/typo3temp/pics/88a53b46af.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2167" l="1000" r="94000"/>
                    </a14:imgEffect>
                  </a14:imgLayer>
                </a14:imgProps>
              </a:ext>
              <a:ext uri="{28A0092B-C50C-407E-A947-70E740481C1C}">
                <a14:useLocalDpi xmlns:a14="http://schemas.microsoft.com/office/drawing/2010/main" val="0"/>
              </a:ext>
            </a:extLst>
          </a:blip>
          <a:srcRect/>
          <a:stretch>
            <a:fillRect/>
          </a:stretch>
        </p:blipFill>
        <p:spPr bwMode="auto">
          <a:xfrm>
            <a:off x="10186767" y="3438012"/>
            <a:ext cx="2238885" cy="16791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71996" y="5609840"/>
            <a:ext cx="348338" cy="348338"/>
          </a:xfrm>
          <a:prstGeom prst="rect">
            <a:avLst/>
          </a:prstGeom>
        </p:spPr>
      </p:pic>
      <p:pic>
        <p:nvPicPr>
          <p:cNvPr id="17" name="Picture 2" descr="http://files.softicons.com/download/system-icons/android-friends-icons-by-rich-d/png/512/Android.png"/>
          <p:cNvPicPr>
            <a:picLocks noChangeAspect="1" noChangeArrowheads="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045798" y="5621239"/>
            <a:ext cx="289381" cy="2893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46450" y="5609839"/>
            <a:ext cx="350486" cy="358106"/>
          </a:xfrm>
          <a:prstGeom prst="rect">
            <a:avLst/>
          </a:prstGeom>
          <a:noFill/>
          <a:ln>
            <a:noFill/>
          </a:ln>
        </p:spPr>
      </p:pic>
      <p:sp>
        <p:nvSpPr>
          <p:cNvPr id="19" name="TextBox 18"/>
          <p:cNvSpPr txBox="1"/>
          <p:nvPr/>
        </p:nvSpPr>
        <p:spPr>
          <a:xfrm>
            <a:off x="7976845" y="5685432"/>
            <a:ext cx="3996385"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solidFill>
                  <a:srgbClr val="7F7F7F"/>
                </a:solidFill>
              </a:rPr>
              <a:t>Multiple formats, multiple bitrates</a:t>
            </a:r>
          </a:p>
        </p:txBody>
      </p:sp>
      <p:sp>
        <p:nvSpPr>
          <p:cNvPr id="20" name="Rectangle 19"/>
          <p:cNvSpPr/>
          <p:nvPr/>
        </p:nvSpPr>
        <p:spPr>
          <a:xfrm rot="21340432">
            <a:off x="6922217" y="2982597"/>
            <a:ext cx="4499612" cy="734534"/>
          </a:xfrm>
          <a:prstGeom prst="rect">
            <a:avLst/>
          </a:prstGeom>
          <a:noFill/>
        </p:spPr>
        <p:style>
          <a:lnRef idx="0">
            <a:scrgbClr r="0" g="0" b="0"/>
          </a:lnRef>
          <a:fillRef idx="1001">
            <a:schemeClr val="lt1"/>
          </a:fillRef>
          <a:effectRef idx="0">
            <a:scrgbClr r="0" g="0" b="0"/>
          </a:effectRef>
          <a:fontRef idx="major"/>
        </p:style>
        <p:txBody>
          <a:bodyPr wrap="none">
            <a:spAutoFit/>
          </a:bodyPr>
          <a:lstStyle/>
          <a:p>
            <a:pPr algn="ctr" defTabSz="932503"/>
            <a:r>
              <a:rPr lang="en-US" sz="2040" b="1" dirty="0">
                <a:solidFill>
                  <a:srgbClr val="FFFFFF">
                    <a:lumMod val="50000"/>
                  </a:srgbClr>
                </a:solidFill>
                <a:latin typeface="Segoe UI"/>
              </a:rPr>
              <a:t>High Quality videos for any device</a:t>
            </a:r>
          </a:p>
          <a:p>
            <a:pPr algn="ctr" defTabSz="932503"/>
            <a:r>
              <a:rPr lang="en-US" sz="2040" b="1" dirty="0">
                <a:solidFill>
                  <a:srgbClr val="FFFFFF">
                    <a:lumMod val="50000"/>
                  </a:srgbClr>
                </a:solidFill>
                <a:latin typeface="Segoe UI"/>
              </a:rPr>
              <a:t>Anywhere and Anytime </a:t>
            </a:r>
          </a:p>
        </p:txBody>
      </p:sp>
      <p:pic>
        <p:nvPicPr>
          <p:cNvPr id="22" name="Picture 21"/>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artisticPhotocopy/>
                    </a14:imgEffect>
                    <a14:imgEffect>
                      <a14:saturation sat="0"/>
                    </a14:imgEffect>
                  </a14:imgLayer>
                </a14:imgProps>
              </a:ext>
              <a:ext uri="{28A0092B-C50C-407E-A947-70E740481C1C}">
                <a14:useLocalDpi xmlns:a14="http://schemas.microsoft.com/office/drawing/2010/main"/>
              </a:ext>
            </a:extLst>
          </a:blip>
          <a:stretch>
            <a:fillRect/>
          </a:stretch>
        </p:blipFill>
        <p:spPr>
          <a:xfrm>
            <a:off x="6714135" y="5629642"/>
            <a:ext cx="251552" cy="325538"/>
          </a:xfrm>
          <a:prstGeom prst="rect">
            <a:avLst/>
          </a:prstGeom>
          <a:solidFill>
            <a:srgbClr val="002050"/>
          </a:solidFill>
        </p:spPr>
      </p:pic>
    </p:spTree>
    <p:extLst>
      <p:ext uri="{BB962C8B-B14F-4D97-AF65-F5344CB8AC3E}">
        <p14:creationId xmlns:p14="http://schemas.microsoft.com/office/powerpoint/2010/main" val="883329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500"/>
                                        <p:tgtEl>
                                          <p:spTgt spid="3">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animEffect transition="in" filter="fade">
                                      <p:cBhvr>
                                        <p:cTn id="59" dur="500"/>
                                        <p:tgtEl>
                                          <p:spTgt spid="3">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500"/>
                                        <p:tgtEl>
                                          <p:spTgt spid="3">
                                            <p:txEl>
                                              <p:pRg st="2" end="2"/>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fade">
                                      <p:cBhvr>
                                        <p:cTn id="6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P spid="5" grpId="0" animBg="1"/>
      <p:bldP spid="6" grpId="0" animBg="1"/>
      <p:bldP spid="7"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Windows Azure Media </a:t>
            </a:r>
            <a:r>
              <a:rPr lang="en-US" dirty="0" smtClean="0"/>
              <a:t>Services?</a:t>
            </a:r>
            <a:endParaRPr lang="en-US" dirty="0"/>
          </a:p>
        </p:txBody>
      </p:sp>
    </p:spTree>
    <p:extLst>
      <p:ext uri="{BB962C8B-B14F-4D97-AF65-F5344CB8AC3E}">
        <p14:creationId xmlns:p14="http://schemas.microsoft.com/office/powerpoint/2010/main" val="1998073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1961" y="233150"/>
            <a:ext cx="11370961" cy="565027"/>
          </a:xfrm>
        </p:spPr>
        <p:txBody>
          <a:bodyPr/>
          <a:lstStyle/>
          <a:p>
            <a:r>
              <a:rPr lang="en-US" sz="4080" dirty="0"/>
              <a:t>Media Services Architecture</a:t>
            </a:r>
            <a:endParaRPr lang="en-US" sz="2448" dirty="0">
              <a:solidFill>
                <a:schemeClr val="accent4">
                  <a:alpha val="99000"/>
                </a:schemeClr>
              </a:solidFill>
            </a:endParaRPr>
          </a:p>
        </p:txBody>
      </p:sp>
      <p:sp>
        <p:nvSpPr>
          <p:cNvPr id="5" name="Rectangle 4"/>
          <p:cNvSpPr/>
          <p:nvPr/>
        </p:nvSpPr>
        <p:spPr>
          <a:xfrm>
            <a:off x="533589" y="1875338"/>
            <a:ext cx="9053776" cy="381624"/>
          </a:xfrm>
          <a:prstGeom prst="rect">
            <a:avLst/>
          </a:prstGeom>
          <a:solidFill>
            <a:srgbClr val="FFFFFF">
              <a:lumMod val="50000"/>
            </a:srgbClr>
          </a:solidFill>
          <a:ln w="25400" cap="flat" cmpd="sng" algn="ctr">
            <a:noFill/>
            <a:prstDash val="solid"/>
          </a:ln>
          <a:effectLst/>
        </p:spPr>
        <p:txBody>
          <a:bodyPr lIns="93251" tIns="46626" rIns="93251" bIns="46626" rtlCol="0" anchor="ctr"/>
          <a:lstStyle/>
          <a:p>
            <a:pPr algn="ctr" defTabSz="1243123">
              <a:defRPr/>
            </a:pPr>
            <a:r>
              <a:rPr lang="en-US" sz="2040" kern="0" spc="-102" dirty="0">
                <a:ln w="3175">
                  <a:noFill/>
                </a:ln>
                <a:gradFill flip="none" rotWithShape="1">
                  <a:gsLst>
                    <a:gs pos="0">
                      <a:srgbClr val="FFFFFF"/>
                    </a:gs>
                    <a:gs pos="86000">
                      <a:srgbClr val="FFFFFF"/>
                    </a:gs>
                  </a:gsLst>
                  <a:lin ang="5400000" scaled="0"/>
                  <a:tileRect/>
                </a:gradFill>
                <a:cs typeface="Calibri" pitchFamily="34" charset="0"/>
              </a:rPr>
              <a:t>REST APIs</a:t>
            </a:r>
          </a:p>
        </p:txBody>
      </p:sp>
      <p:sp>
        <p:nvSpPr>
          <p:cNvPr id="6" name="Rectangle 5"/>
          <p:cNvSpPr/>
          <p:nvPr/>
        </p:nvSpPr>
        <p:spPr>
          <a:xfrm>
            <a:off x="518001" y="1033564"/>
            <a:ext cx="9059236" cy="729935"/>
          </a:xfrm>
          <a:prstGeom prst="rect">
            <a:avLst/>
          </a:prstGeom>
          <a:solidFill>
            <a:srgbClr val="FFBE0A"/>
          </a:solidFill>
          <a:ln w="25400" cap="flat" cmpd="sng" algn="ctr">
            <a:noFill/>
            <a:prstDash val="solid"/>
          </a:ln>
          <a:effectLst/>
        </p:spPr>
        <p:txBody>
          <a:bodyPr lIns="93251" tIns="46626" rIns="93251" bIns="46626" rtlCol="0" anchor="ctr"/>
          <a:lstStyle/>
          <a:p>
            <a:pPr algn="ctr" defTabSz="1243123"/>
            <a:r>
              <a:rPr lang="en-US" sz="2040" spc="-102" dirty="0">
                <a:ln w="3175">
                  <a:noFill/>
                </a:ln>
                <a:solidFill>
                  <a:srgbClr val="000000"/>
                </a:solidFill>
                <a:cs typeface="Calibri" pitchFamily="34" charset="0"/>
              </a:rPr>
              <a:t>“Build-On” Media Partners and Customers</a:t>
            </a:r>
          </a:p>
        </p:txBody>
      </p:sp>
      <p:sp>
        <p:nvSpPr>
          <p:cNvPr id="7" name="Rectangle 6"/>
          <p:cNvSpPr/>
          <p:nvPr/>
        </p:nvSpPr>
        <p:spPr>
          <a:xfrm rot="16200000">
            <a:off x="8933037" y="3897459"/>
            <a:ext cx="2179528" cy="674581"/>
          </a:xfrm>
          <a:prstGeom prst="rect">
            <a:avLst/>
          </a:prstGeom>
          <a:solidFill>
            <a:schemeClr val="accent6"/>
          </a:solidFill>
          <a:ln w="25400" cap="flat" cmpd="sng" algn="ctr">
            <a:noFill/>
            <a:prstDash val="solid"/>
            <a:headEnd type="none" w="med" len="med"/>
            <a:tailEnd type="none" w="med" len="med"/>
          </a:ln>
          <a:effectLst/>
        </p:spPr>
        <p:txBody>
          <a:bodyPr vert="horz" wrap="square" lIns="124307" tIns="62154" rIns="124307" bIns="62154" numCol="1" rtlCol="0" anchor="ctr" anchorCtr="0" compatLnSpc="1">
            <a:prstTxWarp prst="textNoShape">
              <a:avLst/>
            </a:prstTxWarp>
          </a:bodyPr>
          <a:lstStyle/>
          <a:p>
            <a:pPr algn="ctr" defTabSz="1243123" fontAlgn="base">
              <a:spcBef>
                <a:spcPct val="0"/>
              </a:spcBef>
              <a:spcAft>
                <a:spcPct val="0"/>
              </a:spcAft>
            </a:pPr>
            <a:r>
              <a:rPr lang="en-US" sz="2040" kern="0" spc="-102" dirty="0">
                <a:ln w="3175">
                  <a:noFill/>
                </a:ln>
                <a:solidFill>
                  <a:srgbClr val="FFFFFF"/>
                </a:solidFill>
                <a:cs typeface="Calibri" pitchFamily="34" charset="0"/>
              </a:rPr>
              <a:t>Azure CDN</a:t>
            </a:r>
          </a:p>
        </p:txBody>
      </p:sp>
      <p:sp>
        <p:nvSpPr>
          <p:cNvPr id="8" name="Rectangle 7"/>
          <p:cNvSpPr/>
          <p:nvPr/>
        </p:nvSpPr>
        <p:spPr>
          <a:xfrm>
            <a:off x="533575" y="2409235"/>
            <a:ext cx="9045318" cy="2698721"/>
          </a:xfrm>
          <a:prstGeom prst="rect">
            <a:avLst/>
          </a:prstGeom>
          <a:solidFill>
            <a:srgbClr val="000000">
              <a:lumMod val="75000"/>
              <a:lumOff val="25000"/>
            </a:srgbClr>
          </a:solidFill>
          <a:ln w="25400" cap="flat" cmpd="sng" algn="ctr">
            <a:noFill/>
            <a:prstDash val="solid"/>
          </a:ln>
          <a:effectLst/>
        </p:spPr>
        <p:txBody>
          <a:bodyPr lIns="93251" tIns="46626" rIns="93251" bIns="46626" rtlCol="0" anchor="ctr"/>
          <a:lstStyle/>
          <a:p>
            <a:pPr algn="ctr" defTabSz="1243123">
              <a:defRPr/>
            </a:pPr>
            <a:endParaRPr lang="en-US" sz="1020" kern="0" dirty="0">
              <a:solidFill>
                <a:srgbClr val="000000"/>
              </a:solidFill>
              <a:ea typeface="Segoe UI" pitchFamily="34" charset="0"/>
              <a:cs typeface="Calibri" pitchFamily="34" charset="0"/>
            </a:endParaRPr>
          </a:p>
        </p:txBody>
      </p:sp>
      <p:sp>
        <p:nvSpPr>
          <p:cNvPr id="9" name="TextBox 8"/>
          <p:cNvSpPr txBox="1"/>
          <p:nvPr/>
        </p:nvSpPr>
        <p:spPr>
          <a:xfrm>
            <a:off x="622631" y="2419704"/>
            <a:ext cx="2252043" cy="350322"/>
          </a:xfrm>
          <a:prstGeom prst="rect">
            <a:avLst/>
          </a:prstGeom>
          <a:noFill/>
        </p:spPr>
        <p:txBody>
          <a:bodyPr wrap="square" lIns="93251" tIns="46626" rIns="93251" bIns="46626" rtlCol="0">
            <a:spAutoFit/>
          </a:bodyPr>
          <a:lstStyle/>
          <a:p>
            <a:pPr algn="ctr" defTabSz="1243123"/>
            <a:r>
              <a:rPr lang="en-US" sz="1632" spc="-102" dirty="0">
                <a:ln w="3175">
                  <a:noFill/>
                </a:ln>
                <a:gradFill flip="none" rotWithShape="1">
                  <a:gsLst>
                    <a:gs pos="0">
                      <a:srgbClr val="FFFFFF"/>
                    </a:gs>
                    <a:gs pos="86000">
                      <a:srgbClr val="FFFFFF"/>
                    </a:gs>
                  </a:gsLst>
                  <a:lin ang="5400000" scaled="0"/>
                  <a:tileRect/>
                </a:gradFill>
                <a:cs typeface="Calibri" pitchFamily="34" charset="0"/>
              </a:rPr>
              <a:t>Media Services</a:t>
            </a:r>
          </a:p>
        </p:txBody>
      </p:sp>
      <p:sp>
        <p:nvSpPr>
          <p:cNvPr id="10" name="Rectangle 9"/>
          <p:cNvSpPr/>
          <p:nvPr/>
        </p:nvSpPr>
        <p:spPr>
          <a:xfrm>
            <a:off x="10453526" y="5439988"/>
            <a:ext cx="1429620" cy="544240"/>
          </a:xfrm>
          <a:prstGeom prst="rect">
            <a:avLst/>
          </a:prstGeom>
          <a:solidFill>
            <a:srgbClr val="008FCF"/>
          </a:solidFill>
          <a:ln w="38100" cap="flat" cmpd="sng" algn="ctr">
            <a:noFill/>
            <a:prstDash val="solid"/>
          </a:ln>
          <a:effectLst/>
        </p:spPr>
        <p:txBody>
          <a:bodyPr lIns="93251" tIns="46626" rIns="93251" bIns="46626" rtlCol="0" anchor="ctr"/>
          <a:lstStyle/>
          <a:p>
            <a:pPr defTabSz="1243123">
              <a:lnSpc>
                <a:spcPct val="90000"/>
              </a:lnSpc>
              <a:defRPr/>
            </a:pPr>
            <a:r>
              <a:rPr lang="en-US" sz="1122" b="1" kern="0" dirty="0">
                <a:gradFill>
                  <a:gsLst>
                    <a:gs pos="0">
                      <a:srgbClr val="FFFFFF"/>
                    </a:gs>
                    <a:gs pos="100000">
                      <a:srgbClr val="FFFFFF"/>
                    </a:gs>
                  </a:gsLst>
                  <a:lin ang="5400000" scaled="0"/>
                </a:gradFill>
                <a:cs typeface="Calibri" pitchFamily="34" charset="0"/>
              </a:rPr>
              <a:t>Adaptive Streaming</a:t>
            </a:r>
          </a:p>
          <a:p>
            <a:pPr defTabSz="1243123">
              <a:lnSpc>
                <a:spcPct val="90000"/>
              </a:lnSpc>
              <a:defRPr/>
            </a:pPr>
            <a:r>
              <a:rPr lang="en-US" sz="1122" b="1" kern="0" dirty="0">
                <a:gradFill>
                  <a:gsLst>
                    <a:gs pos="0">
                      <a:srgbClr val="FFFFFF"/>
                    </a:gs>
                    <a:gs pos="100000">
                      <a:srgbClr val="FFFFFF"/>
                    </a:gs>
                  </a:gsLst>
                  <a:lin ang="5400000" scaled="0"/>
                </a:gradFill>
                <a:cs typeface="Calibri" pitchFamily="34" charset="0"/>
              </a:rPr>
              <a:t>Porting Kits</a:t>
            </a:r>
          </a:p>
        </p:txBody>
      </p:sp>
      <p:sp>
        <p:nvSpPr>
          <p:cNvPr id="11" name="Rectangle 10"/>
          <p:cNvSpPr/>
          <p:nvPr/>
        </p:nvSpPr>
        <p:spPr>
          <a:xfrm>
            <a:off x="1777826" y="2724520"/>
            <a:ext cx="1093685" cy="919229"/>
          </a:xfrm>
          <a:prstGeom prst="rect">
            <a:avLst/>
          </a:prstGeom>
          <a:solidFill>
            <a:schemeClr val="accent6"/>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12" name="Rectangle 11"/>
          <p:cNvSpPr/>
          <p:nvPr/>
        </p:nvSpPr>
        <p:spPr>
          <a:xfrm rot="16200000">
            <a:off x="9015301" y="1706014"/>
            <a:ext cx="2015020" cy="674581"/>
          </a:xfrm>
          <a:prstGeom prst="rect">
            <a:avLst/>
          </a:prstGeom>
          <a:solidFill>
            <a:srgbClr val="FFBE0A"/>
          </a:solidFill>
          <a:ln w="25400" cap="flat" cmpd="sng" algn="ctr">
            <a:noFill/>
            <a:prstDash val="solid"/>
            <a:headEnd type="none" w="med" len="med"/>
            <a:tailEnd type="none" w="med" len="med"/>
          </a:ln>
          <a:effectLst/>
        </p:spPr>
        <p:txBody>
          <a:bodyPr vert="horz" wrap="square" lIns="124307" tIns="62154" rIns="124307" bIns="62154" numCol="1" rtlCol="0" anchor="ctr" anchorCtr="0" compatLnSpc="1">
            <a:prstTxWarp prst="textNoShape">
              <a:avLst/>
            </a:prstTxWarp>
          </a:bodyPr>
          <a:lstStyle/>
          <a:p>
            <a:pPr algn="ctr" defTabSz="1243123" fontAlgn="base">
              <a:spcBef>
                <a:spcPct val="0"/>
              </a:spcBef>
              <a:spcAft>
                <a:spcPct val="0"/>
              </a:spcAft>
              <a:defRPr/>
            </a:pPr>
            <a:r>
              <a:rPr lang="en-US" sz="2040" spc="-102" dirty="0">
                <a:ln w="3175">
                  <a:noFill/>
                </a:ln>
                <a:solidFill>
                  <a:srgbClr val="000000"/>
                </a:solidFill>
                <a:cs typeface="Calibri" pitchFamily="34" charset="0"/>
              </a:rPr>
              <a:t>Partner  CDNs </a:t>
            </a:r>
          </a:p>
        </p:txBody>
      </p:sp>
      <p:sp>
        <p:nvSpPr>
          <p:cNvPr id="13" name="TextBox 12"/>
          <p:cNvSpPr txBox="1"/>
          <p:nvPr/>
        </p:nvSpPr>
        <p:spPr>
          <a:xfrm>
            <a:off x="9685508" y="5414041"/>
            <a:ext cx="674583" cy="270276"/>
          </a:xfrm>
          <a:prstGeom prst="rect">
            <a:avLst/>
          </a:prstGeom>
          <a:solidFill>
            <a:srgbClr val="00B0F0"/>
          </a:solidFill>
        </p:spPr>
        <p:txBody>
          <a:bodyPr wrap="square" lIns="0" tIns="46626" rIns="0" bIns="46626" rtlCol="0" anchor="ctr" anchorCtr="1">
            <a:spAutoFit/>
          </a:bodyPr>
          <a:lstStyle/>
          <a:p>
            <a:pPr algn="ctr" defTabSz="932505">
              <a:defRPr/>
            </a:pPr>
            <a:r>
              <a:rPr lang="en-US" sz="1122" kern="0" dirty="0">
                <a:solidFill>
                  <a:srgbClr val="FFFFFF"/>
                </a:solidFill>
                <a:cs typeface="Calibri" pitchFamily="34" charset="0"/>
              </a:rPr>
              <a:t>Origin</a:t>
            </a:r>
          </a:p>
        </p:txBody>
      </p:sp>
      <p:sp>
        <p:nvSpPr>
          <p:cNvPr id="14" name="TextBox 13"/>
          <p:cNvSpPr txBox="1"/>
          <p:nvPr/>
        </p:nvSpPr>
        <p:spPr>
          <a:xfrm>
            <a:off x="9685506" y="5715658"/>
            <a:ext cx="674583" cy="270276"/>
          </a:xfrm>
          <a:prstGeom prst="rect">
            <a:avLst/>
          </a:prstGeom>
          <a:solidFill>
            <a:srgbClr val="00B0F0"/>
          </a:solidFill>
        </p:spPr>
        <p:txBody>
          <a:bodyPr wrap="square" lIns="0" tIns="46626" rIns="0" bIns="46626" rtlCol="0" anchor="ctr" anchorCtr="1">
            <a:spAutoFit/>
          </a:bodyPr>
          <a:lstStyle/>
          <a:p>
            <a:pPr algn="ctr" defTabSz="932505">
              <a:defRPr/>
            </a:pPr>
            <a:r>
              <a:rPr lang="en-US" sz="1122" kern="0" dirty="0">
                <a:solidFill>
                  <a:srgbClr val="FFFFFF"/>
                </a:solidFill>
                <a:cs typeface="Calibri" pitchFamily="34" charset="0"/>
              </a:rPr>
              <a:t>Caching</a:t>
            </a:r>
          </a:p>
        </p:txBody>
      </p:sp>
      <p:sp>
        <p:nvSpPr>
          <p:cNvPr id="15" name="Rectangle 14"/>
          <p:cNvSpPr/>
          <p:nvPr/>
        </p:nvSpPr>
        <p:spPr bwMode="auto">
          <a:xfrm>
            <a:off x="514344" y="5221750"/>
            <a:ext cx="9038202" cy="777169"/>
          </a:xfrm>
          <a:prstGeom prst="rect">
            <a:avLst/>
          </a:prstGeom>
          <a:solidFill>
            <a:srgbClr val="008FBA"/>
          </a:solidFill>
          <a:ln w="9525" cap="flat" cmpd="sng" algn="ctr">
            <a:noFill/>
            <a:prstDash val="solid"/>
            <a:headEnd type="none" w="med" len="med"/>
            <a:tailEnd type="none" w="med" len="med"/>
          </a:ln>
          <a:effectLst/>
        </p:spPr>
        <p:txBody>
          <a:bodyPr vert="horz" wrap="square" lIns="93247" tIns="46624" rIns="93247" bIns="46624" numCol="1" rtlCol="0" anchor="ctr" anchorCtr="0" compatLnSpc="1">
            <a:prstTxWarp prst="textNoShape">
              <a:avLst/>
            </a:prstTxWarp>
          </a:bodyPr>
          <a:lstStyle/>
          <a:p>
            <a:pPr algn="ctr" defTabSz="932198" fontAlgn="base">
              <a:spcBef>
                <a:spcPct val="0"/>
              </a:spcBef>
              <a:spcAft>
                <a:spcPct val="0"/>
              </a:spcAft>
              <a:defRPr/>
            </a:pPr>
            <a:endParaRPr lang="en-US" sz="1836" kern="0" dirty="0">
              <a:gradFill>
                <a:gsLst>
                  <a:gs pos="0">
                    <a:srgbClr val="FFFFFF"/>
                  </a:gs>
                  <a:gs pos="100000">
                    <a:srgbClr val="FFFFFF"/>
                  </a:gs>
                </a:gsLst>
                <a:lin ang="5400000" scaled="0"/>
              </a:gradFill>
            </a:endParaRPr>
          </a:p>
        </p:txBody>
      </p:sp>
      <p:sp>
        <p:nvSpPr>
          <p:cNvPr id="16" name="Rectangle 15"/>
          <p:cNvSpPr/>
          <p:nvPr/>
        </p:nvSpPr>
        <p:spPr>
          <a:xfrm>
            <a:off x="1780988" y="3739765"/>
            <a:ext cx="1093685" cy="919229"/>
          </a:xfrm>
          <a:prstGeom prst="rect">
            <a:avLst/>
          </a:prstGeom>
          <a:solidFill>
            <a:schemeClr val="accent6"/>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17" name="TextBox 16"/>
          <p:cNvSpPr txBox="1"/>
          <p:nvPr/>
        </p:nvSpPr>
        <p:spPr>
          <a:xfrm>
            <a:off x="1834709" y="2766607"/>
            <a:ext cx="925869" cy="352226"/>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Secure </a:t>
            </a:r>
          </a:p>
          <a:p>
            <a:pPr defTabSz="932505">
              <a:defRPr/>
            </a:pPr>
            <a:r>
              <a:rPr lang="en-US" sz="1122" kern="0" dirty="0">
                <a:gradFill>
                  <a:gsLst>
                    <a:gs pos="0">
                      <a:srgbClr val="FFFFFF"/>
                    </a:gs>
                    <a:gs pos="86000">
                      <a:srgbClr val="FFFFFF"/>
                    </a:gs>
                  </a:gsLst>
                  <a:lin ang="5400000" scaled="0"/>
                </a:gradFill>
              </a:rPr>
              <a:t>Media Ingest</a:t>
            </a:r>
          </a:p>
        </p:txBody>
      </p:sp>
      <p:sp>
        <p:nvSpPr>
          <p:cNvPr id="18" name="TextBox 17"/>
          <p:cNvSpPr txBox="1"/>
          <p:nvPr/>
        </p:nvSpPr>
        <p:spPr>
          <a:xfrm>
            <a:off x="1831546" y="3759646"/>
            <a:ext cx="925869" cy="352226"/>
          </a:xfrm>
          <a:prstGeom prst="rect">
            <a:avLst/>
          </a:prstGeom>
          <a:solidFill>
            <a:schemeClr val="accent6"/>
          </a:solid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Media Job </a:t>
            </a:r>
          </a:p>
          <a:p>
            <a:pPr defTabSz="932505">
              <a:defRPr/>
            </a:pPr>
            <a:r>
              <a:rPr lang="en-US" sz="1122" kern="0" dirty="0">
                <a:gradFill>
                  <a:gsLst>
                    <a:gs pos="0">
                      <a:srgbClr val="FFFFFF"/>
                    </a:gs>
                    <a:gs pos="86000">
                      <a:srgbClr val="FFFFFF"/>
                    </a:gs>
                  </a:gsLst>
                  <a:lin ang="5400000" scaled="0"/>
                </a:gradFill>
              </a:rPr>
              <a:t>Scheduling</a:t>
            </a:r>
          </a:p>
        </p:txBody>
      </p:sp>
      <p:sp>
        <p:nvSpPr>
          <p:cNvPr id="19" name="Rectangle 18"/>
          <p:cNvSpPr/>
          <p:nvPr/>
        </p:nvSpPr>
        <p:spPr>
          <a:xfrm>
            <a:off x="2973877" y="2724520"/>
            <a:ext cx="1093685" cy="919229"/>
          </a:xfrm>
          <a:prstGeom prst="rect">
            <a:avLst/>
          </a:prstGeom>
          <a:solidFill>
            <a:schemeClr val="accent6"/>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20" name="Rectangle 19"/>
          <p:cNvSpPr/>
          <p:nvPr/>
        </p:nvSpPr>
        <p:spPr>
          <a:xfrm>
            <a:off x="4171169" y="3739765"/>
            <a:ext cx="1093685" cy="919229"/>
          </a:xfrm>
          <a:prstGeom prst="rect">
            <a:avLst/>
          </a:prstGeom>
          <a:solidFill>
            <a:schemeClr val="accent6"/>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21" name="TextBox 20"/>
          <p:cNvSpPr txBox="1"/>
          <p:nvPr/>
        </p:nvSpPr>
        <p:spPr>
          <a:xfrm>
            <a:off x="3005994" y="2774158"/>
            <a:ext cx="925869" cy="176114"/>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Encoding</a:t>
            </a:r>
          </a:p>
        </p:txBody>
      </p:sp>
      <p:sp>
        <p:nvSpPr>
          <p:cNvPr id="22" name="TextBox 21"/>
          <p:cNvSpPr txBox="1"/>
          <p:nvPr/>
        </p:nvSpPr>
        <p:spPr>
          <a:xfrm>
            <a:off x="4199249" y="3786902"/>
            <a:ext cx="925869" cy="352226"/>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Content</a:t>
            </a:r>
            <a:br>
              <a:rPr lang="en-US" sz="1122" kern="0" dirty="0">
                <a:gradFill>
                  <a:gsLst>
                    <a:gs pos="0">
                      <a:srgbClr val="FFFFFF"/>
                    </a:gs>
                    <a:gs pos="86000">
                      <a:srgbClr val="FFFFFF"/>
                    </a:gs>
                  </a:gsLst>
                  <a:lin ang="5400000" scaled="0"/>
                </a:gradFill>
              </a:rPr>
            </a:br>
            <a:r>
              <a:rPr lang="en-US" sz="1122" kern="0" dirty="0">
                <a:gradFill>
                  <a:gsLst>
                    <a:gs pos="0">
                      <a:srgbClr val="FFFFFF"/>
                    </a:gs>
                    <a:gs pos="86000">
                      <a:srgbClr val="FFFFFF"/>
                    </a:gs>
                  </a:gsLst>
                  <a:lin ang="5400000" scaled="0"/>
                </a:gradFill>
              </a:rPr>
              <a:t>Protection</a:t>
            </a:r>
          </a:p>
        </p:txBody>
      </p:sp>
      <p:sp>
        <p:nvSpPr>
          <p:cNvPr id="23" name="Rectangle 22"/>
          <p:cNvSpPr/>
          <p:nvPr/>
        </p:nvSpPr>
        <p:spPr>
          <a:xfrm>
            <a:off x="1797670" y="4728287"/>
            <a:ext cx="7052424" cy="337438"/>
          </a:xfrm>
          <a:prstGeom prst="rect">
            <a:avLst/>
          </a:prstGeom>
          <a:solidFill>
            <a:srgbClr val="FFC000"/>
          </a:solidFill>
          <a:ln w="25400" cap="flat" cmpd="sng" algn="ctr">
            <a:noFill/>
            <a:prstDash val="solid"/>
          </a:ln>
          <a:effectLst/>
        </p:spPr>
        <p:txBody>
          <a:bodyPr lIns="93251" tIns="46626" rIns="93251" bIns="46626" rtlCol="0" anchor="ctr"/>
          <a:lstStyle/>
          <a:p>
            <a:pPr defTabSz="1243123">
              <a:defRPr/>
            </a:pPr>
            <a:endParaRPr lang="en-US" sz="1122" u="sng" kern="0" dirty="0">
              <a:solidFill>
                <a:srgbClr val="FFFFFF"/>
              </a:solidFill>
              <a:ea typeface="Segoe UI" pitchFamily="34" charset="0"/>
              <a:cs typeface="Calibri" pitchFamily="34" charset="0"/>
            </a:endParaRPr>
          </a:p>
        </p:txBody>
      </p:sp>
      <p:sp>
        <p:nvSpPr>
          <p:cNvPr id="24" name="Rectangle 23"/>
          <p:cNvSpPr/>
          <p:nvPr/>
        </p:nvSpPr>
        <p:spPr>
          <a:xfrm>
            <a:off x="4169906" y="2724520"/>
            <a:ext cx="1093685" cy="919229"/>
          </a:xfrm>
          <a:prstGeom prst="rect">
            <a:avLst/>
          </a:prstGeom>
          <a:solidFill>
            <a:schemeClr val="accent6"/>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25" name="TextBox 24"/>
          <p:cNvSpPr txBox="1"/>
          <p:nvPr/>
        </p:nvSpPr>
        <p:spPr>
          <a:xfrm>
            <a:off x="4187287" y="2771640"/>
            <a:ext cx="925869" cy="352226"/>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On-Demand</a:t>
            </a:r>
          </a:p>
          <a:p>
            <a:pPr defTabSz="932505">
              <a:defRPr/>
            </a:pPr>
            <a:r>
              <a:rPr lang="en-US" sz="1122" kern="0" dirty="0">
                <a:gradFill>
                  <a:gsLst>
                    <a:gs pos="0">
                      <a:srgbClr val="FFFFFF"/>
                    </a:gs>
                    <a:gs pos="86000">
                      <a:srgbClr val="FFFFFF"/>
                    </a:gs>
                  </a:gsLst>
                  <a:lin ang="5400000" scaled="0"/>
                </a:gradFill>
              </a:rPr>
              <a:t>Origin</a:t>
            </a:r>
          </a:p>
        </p:txBody>
      </p:sp>
      <p:sp>
        <p:nvSpPr>
          <p:cNvPr id="26" name="Rectangle 25"/>
          <p:cNvSpPr/>
          <p:nvPr/>
        </p:nvSpPr>
        <p:spPr>
          <a:xfrm>
            <a:off x="6561987" y="2724520"/>
            <a:ext cx="1093685" cy="919229"/>
          </a:xfrm>
          <a:prstGeom prst="rect">
            <a:avLst/>
          </a:prstGeom>
          <a:solidFill>
            <a:schemeClr val="bg1">
              <a:lumMod val="85000"/>
              <a:lumOff val="15000"/>
            </a:schemeClr>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27" name="TextBox 26"/>
          <p:cNvSpPr txBox="1"/>
          <p:nvPr/>
        </p:nvSpPr>
        <p:spPr>
          <a:xfrm>
            <a:off x="6594709" y="2786648"/>
            <a:ext cx="925869" cy="176114"/>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Live Origin</a:t>
            </a:r>
          </a:p>
        </p:txBody>
      </p:sp>
      <p:sp>
        <p:nvSpPr>
          <p:cNvPr id="28" name="Rectangle 27"/>
          <p:cNvSpPr/>
          <p:nvPr/>
        </p:nvSpPr>
        <p:spPr>
          <a:xfrm>
            <a:off x="6561338" y="3739765"/>
            <a:ext cx="1093685" cy="919229"/>
          </a:xfrm>
          <a:prstGeom prst="rect">
            <a:avLst/>
          </a:prstGeom>
          <a:solidFill>
            <a:schemeClr val="bg1">
              <a:lumMod val="85000"/>
              <a:lumOff val="15000"/>
            </a:schemeClr>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29" name="TextBox 28"/>
          <p:cNvSpPr txBox="1"/>
          <p:nvPr/>
        </p:nvSpPr>
        <p:spPr>
          <a:xfrm>
            <a:off x="6604014" y="3769427"/>
            <a:ext cx="925869" cy="176114"/>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Analytics</a:t>
            </a:r>
          </a:p>
        </p:txBody>
      </p:sp>
      <p:sp>
        <p:nvSpPr>
          <p:cNvPr id="30" name="Rectangle 29"/>
          <p:cNvSpPr/>
          <p:nvPr/>
        </p:nvSpPr>
        <p:spPr>
          <a:xfrm>
            <a:off x="7758040" y="2724520"/>
            <a:ext cx="1093685" cy="919229"/>
          </a:xfrm>
          <a:prstGeom prst="rect">
            <a:avLst/>
          </a:prstGeom>
          <a:solidFill>
            <a:schemeClr val="bg1">
              <a:lumMod val="85000"/>
              <a:lumOff val="15000"/>
            </a:schemeClr>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31" name="Rectangle 30"/>
          <p:cNvSpPr/>
          <p:nvPr/>
        </p:nvSpPr>
        <p:spPr>
          <a:xfrm>
            <a:off x="7756410" y="3739765"/>
            <a:ext cx="1093685" cy="919229"/>
          </a:xfrm>
          <a:prstGeom prst="rect">
            <a:avLst/>
          </a:prstGeom>
          <a:solidFill>
            <a:schemeClr val="bg1">
              <a:lumMod val="85000"/>
              <a:lumOff val="15000"/>
            </a:schemeClr>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32" name="TextBox 31"/>
          <p:cNvSpPr txBox="1"/>
          <p:nvPr/>
        </p:nvSpPr>
        <p:spPr>
          <a:xfrm>
            <a:off x="7815751" y="3788900"/>
            <a:ext cx="925869" cy="352226"/>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Identity Management</a:t>
            </a:r>
          </a:p>
        </p:txBody>
      </p:sp>
      <p:sp>
        <p:nvSpPr>
          <p:cNvPr id="33" name="Rectangle 32"/>
          <p:cNvSpPr/>
          <p:nvPr/>
        </p:nvSpPr>
        <p:spPr>
          <a:xfrm>
            <a:off x="5365958" y="2724520"/>
            <a:ext cx="1093685" cy="919229"/>
          </a:xfrm>
          <a:prstGeom prst="rect">
            <a:avLst/>
          </a:prstGeom>
          <a:solidFill>
            <a:schemeClr val="bg1">
              <a:lumMod val="85000"/>
              <a:lumOff val="15000"/>
            </a:schemeClr>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34" name="Rectangle 33"/>
          <p:cNvSpPr/>
          <p:nvPr/>
        </p:nvSpPr>
        <p:spPr>
          <a:xfrm>
            <a:off x="5366254" y="3739765"/>
            <a:ext cx="1093685" cy="919229"/>
          </a:xfrm>
          <a:prstGeom prst="rect">
            <a:avLst/>
          </a:prstGeom>
          <a:solidFill>
            <a:schemeClr val="bg1">
              <a:lumMod val="85000"/>
              <a:lumOff val="15000"/>
            </a:schemeClr>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35" name="TextBox 34"/>
          <p:cNvSpPr txBox="1"/>
          <p:nvPr/>
        </p:nvSpPr>
        <p:spPr>
          <a:xfrm>
            <a:off x="5406526" y="2778352"/>
            <a:ext cx="925869" cy="176114"/>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Live Ingest</a:t>
            </a:r>
          </a:p>
        </p:txBody>
      </p:sp>
      <p:sp>
        <p:nvSpPr>
          <p:cNvPr id="36" name="TextBox 35"/>
          <p:cNvSpPr txBox="1"/>
          <p:nvPr/>
        </p:nvSpPr>
        <p:spPr>
          <a:xfrm>
            <a:off x="5406512" y="3772297"/>
            <a:ext cx="1048559" cy="176114"/>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Live Encoding</a:t>
            </a:r>
          </a:p>
        </p:txBody>
      </p:sp>
      <p:sp>
        <p:nvSpPr>
          <p:cNvPr id="37" name="TextBox 36"/>
          <p:cNvSpPr txBox="1"/>
          <p:nvPr/>
        </p:nvSpPr>
        <p:spPr>
          <a:xfrm>
            <a:off x="10478941" y="845222"/>
            <a:ext cx="1453906" cy="192135"/>
          </a:xfrm>
          <a:prstGeom prst="rect">
            <a:avLst/>
          </a:prstGeom>
          <a:noFill/>
        </p:spPr>
        <p:txBody>
          <a:bodyPr wrap="square" lIns="0" tIns="0" rIns="0" bIns="0" rtlCol="0">
            <a:spAutoFit/>
          </a:bodyPr>
          <a:lstStyle/>
          <a:p>
            <a:pPr defTabSz="932505">
              <a:defRPr/>
            </a:pPr>
            <a:r>
              <a:rPr lang="en-US" sz="1224" kern="0" dirty="0">
                <a:gradFill>
                  <a:gsLst>
                    <a:gs pos="0">
                      <a:srgbClr val="FFFFFF"/>
                    </a:gs>
                    <a:gs pos="86000">
                      <a:srgbClr val="FFFFFF"/>
                    </a:gs>
                  </a:gsLst>
                  <a:lin ang="5400000" scaled="0"/>
                </a:gradFill>
              </a:rPr>
              <a:t>Client Libraries</a:t>
            </a:r>
            <a:endParaRPr lang="en-US" sz="1632" kern="0" dirty="0">
              <a:gradFill>
                <a:gsLst>
                  <a:gs pos="0">
                    <a:srgbClr val="FFFFFF"/>
                  </a:gs>
                  <a:gs pos="86000">
                    <a:srgbClr val="FFFFFF"/>
                  </a:gs>
                </a:gsLst>
                <a:lin ang="5400000" scaled="0"/>
              </a:gradFill>
            </a:endParaRPr>
          </a:p>
        </p:txBody>
      </p:sp>
      <p:pic>
        <p:nvPicPr>
          <p:cNvPr id="38" name="Picture 29" descr="Calendar alt 512x512.png"/>
          <p:cNvPicPr>
            <a:picLocks noChangeAspect="1"/>
          </p:cNvPicPr>
          <p:nvPr/>
        </p:nvPicPr>
        <p:blipFill>
          <a:blip r:embed="rId2"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1877466" y="4251386"/>
            <a:ext cx="331682" cy="331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 name="Picture 12" descr="Cloud upload 512x512.png"/>
          <p:cNvPicPr>
            <a:picLocks noChangeAspect="1"/>
          </p:cNvPicPr>
          <p:nvPr/>
        </p:nvPicPr>
        <p:blipFill>
          <a:blip r:embed="rId3"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1831546" y="3207189"/>
            <a:ext cx="429994" cy="429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31" descr="Radio 512x512.png"/>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6621319" y="3224843"/>
            <a:ext cx="340647" cy="340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Picture 17" descr="Shield 512x512.png"/>
          <p:cNvPicPr>
            <a:picLocks noChangeAspect="1"/>
          </p:cNvPicPr>
          <p:nvPr/>
        </p:nvPicPr>
        <p:blipFill>
          <a:blip r:embed="rId5"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4208248" y="4285019"/>
            <a:ext cx="332999" cy="33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Picture 27" descr="Z axis rotation 512x512.png"/>
          <p:cNvPicPr>
            <a:picLocks noChangeAspect="1"/>
          </p:cNvPicPr>
          <p:nvPr/>
        </p:nvPicPr>
        <p:blipFill>
          <a:blip r:embed="rId6"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5383562" y="4270426"/>
            <a:ext cx="352979" cy="352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 name="Picture 2" descr="Chart 512x512.png"/>
          <p:cNvPicPr>
            <a:picLocks noChangeAspect="1"/>
          </p:cNvPicPr>
          <p:nvPr/>
        </p:nvPicPr>
        <p:blipFill>
          <a:blip r:embed="rId7"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6604006" y="4286662"/>
            <a:ext cx="318521" cy="318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Picture 35" descr="Eye 512x512.png"/>
          <p:cNvPicPr>
            <a:picLocks noChangeAspect="1"/>
          </p:cNvPicPr>
          <p:nvPr/>
        </p:nvPicPr>
        <p:blipFill>
          <a:blip r:embed="rId8"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7800645" y="3194066"/>
            <a:ext cx="431895" cy="431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5" name="Group 44"/>
          <p:cNvGrpSpPr/>
          <p:nvPr/>
        </p:nvGrpSpPr>
        <p:grpSpPr>
          <a:xfrm>
            <a:off x="10453527" y="1040760"/>
            <a:ext cx="1442264" cy="722742"/>
            <a:chOff x="10271950" y="1020442"/>
            <a:chExt cx="1414113" cy="708635"/>
          </a:xfrm>
          <a:solidFill>
            <a:srgbClr val="008FCF"/>
          </a:solidFill>
        </p:grpSpPr>
        <p:sp>
          <p:nvSpPr>
            <p:cNvPr id="46" name="Rectangle 45"/>
            <p:cNvSpPr/>
            <p:nvPr/>
          </p:nvSpPr>
          <p:spPr>
            <a:xfrm>
              <a:off x="10271950" y="1020442"/>
              <a:ext cx="1401715" cy="708635"/>
            </a:xfrm>
            <a:prstGeom prst="rect">
              <a:avLst/>
            </a:prstGeom>
            <a:grpFill/>
            <a:ln w="38100" cap="flat" cmpd="sng" algn="ctr">
              <a:noFill/>
              <a:prstDash val="solid"/>
            </a:ln>
            <a:effectLst/>
          </p:spPr>
          <p:txBody>
            <a:bodyPr rtlCol="0" anchor="ctr"/>
            <a:lstStyle/>
            <a:p>
              <a:pPr defTabSz="1243123">
                <a:lnSpc>
                  <a:spcPct val="90000"/>
                </a:lnSpc>
              </a:pPr>
              <a:endParaRPr lang="en-US" sz="1122" b="1" kern="0" dirty="0">
                <a:gradFill>
                  <a:gsLst>
                    <a:gs pos="0">
                      <a:srgbClr val="FFFFFF"/>
                    </a:gs>
                    <a:gs pos="100000">
                      <a:srgbClr val="FFFFFF"/>
                    </a:gs>
                  </a:gsLst>
                  <a:lin ang="5400000" scaled="0"/>
                </a:gradFill>
                <a:cs typeface="Calibri" pitchFamily="34" charset="0"/>
              </a:endParaRPr>
            </a:p>
          </p:txBody>
        </p:sp>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83855" y="1131716"/>
              <a:ext cx="1402208" cy="467403"/>
            </a:xfrm>
            <a:prstGeom prst="rect">
              <a:avLst/>
            </a:prstGeom>
            <a:grpFill/>
          </p:spPr>
        </p:pic>
      </p:grpSp>
      <p:grpSp>
        <p:nvGrpSpPr>
          <p:cNvPr id="48" name="Group 47"/>
          <p:cNvGrpSpPr/>
          <p:nvPr/>
        </p:nvGrpSpPr>
        <p:grpSpPr>
          <a:xfrm>
            <a:off x="10453513" y="4278101"/>
            <a:ext cx="1516064" cy="542420"/>
            <a:chOff x="10253324" y="4158950"/>
            <a:chExt cx="1486472" cy="531833"/>
          </a:xfrm>
          <a:solidFill>
            <a:srgbClr val="008FCF"/>
          </a:solidFill>
        </p:grpSpPr>
        <p:sp>
          <p:nvSpPr>
            <p:cNvPr id="49" name="Rectangle 48"/>
            <p:cNvSpPr/>
            <p:nvPr/>
          </p:nvSpPr>
          <p:spPr>
            <a:xfrm>
              <a:off x="10253324" y="4158950"/>
              <a:ext cx="1401715" cy="531833"/>
            </a:xfrm>
            <a:prstGeom prst="rect">
              <a:avLst/>
            </a:prstGeom>
            <a:grpFill/>
            <a:ln w="38100" cap="flat" cmpd="sng" algn="ctr">
              <a:noFill/>
              <a:prstDash val="solid"/>
            </a:ln>
            <a:effectLst/>
          </p:spPr>
          <p:txBody>
            <a:bodyPr rtlCol="0" anchor="ctr"/>
            <a:lstStyle/>
            <a:p>
              <a:pPr defTabSz="1243123">
                <a:lnSpc>
                  <a:spcPct val="90000"/>
                </a:lnSpc>
              </a:pPr>
              <a:endParaRPr lang="en-US" sz="1122" b="1" kern="0" dirty="0">
                <a:gradFill>
                  <a:gsLst>
                    <a:gs pos="0">
                      <a:srgbClr val="FFFFFF"/>
                    </a:gs>
                    <a:gs pos="100000">
                      <a:srgbClr val="FFFFFF"/>
                    </a:gs>
                  </a:gsLst>
                  <a:lin ang="5400000" scaled="0"/>
                </a:gradFill>
                <a:cs typeface="Calibri" pitchFamily="34" charset="0"/>
              </a:endParaRPr>
            </a:p>
          </p:txBody>
        </p:sp>
        <p:sp>
          <p:nvSpPr>
            <p:cNvPr id="50" name="TextBox 49"/>
            <p:cNvSpPr txBox="1"/>
            <p:nvPr/>
          </p:nvSpPr>
          <p:spPr>
            <a:xfrm>
              <a:off x="10831999" y="4317808"/>
              <a:ext cx="907797" cy="219740"/>
            </a:xfrm>
            <a:prstGeom prst="rect">
              <a:avLst/>
            </a:prstGeom>
            <a:noFill/>
          </p:spPr>
          <p:txBody>
            <a:bodyPr wrap="square" lIns="0" tIns="0" rIns="0" bIns="0" rtlCol="0">
              <a:spAutoFit/>
            </a:bodyPr>
            <a:lstStyle/>
            <a:p>
              <a:pPr defTabSz="932505">
                <a:defRPr/>
              </a:pPr>
              <a:r>
                <a:rPr lang="en-US" sz="1428" kern="0" dirty="0">
                  <a:gradFill>
                    <a:gsLst>
                      <a:gs pos="0">
                        <a:srgbClr val="FFFFFF"/>
                      </a:gs>
                      <a:gs pos="86000">
                        <a:srgbClr val="FFFFFF"/>
                      </a:gs>
                    </a:gsLst>
                    <a:lin ang="5400000" scaled="0"/>
                  </a:gradFill>
                </a:rPr>
                <a:t>Android</a:t>
              </a:r>
            </a:p>
          </p:txBody>
        </p:sp>
      </p:grpSp>
      <p:grpSp>
        <p:nvGrpSpPr>
          <p:cNvPr id="51" name="Group 50"/>
          <p:cNvGrpSpPr/>
          <p:nvPr/>
        </p:nvGrpSpPr>
        <p:grpSpPr>
          <a:xfrm>
            <a:off x="10453526" y="2999587"/>
            <a:ext cx="1429620" cy="562649"/>
            <a:chOff x="10271950" y="3124106"/>
            <a:chExt cx="1401715" cy="551667"/>
          </a:xfrm>
          <a:solidFill>
            <a:srgbClr val="008FCF"/>
          </a:solidFill>
        </p:grpSpPr>
        <p:sp>
          <p:nvSpPr>
            <p:cNvPr id="52" name="Rectangle 51"/>
            <p:cNvSpPr/>
            <p:nvPr/>
          </p:nvSpPr>
          <p:spPr>
            <a:xfrm>
              <a:off x="10271950" y="3124106"/>
              <a:ext cx="1401715" cy="551667"/>
            </a:xfrm>
            <a:prstGeom prst="rect">
              <a:avLst/>
            </a:prstGeom>
            <a:grpFill/>
            <a:ln w="38100" cap="flat" cmpd="sng" algn="ctr">
              <a:noFill/>
              <a:prstDash val="solid"/>
            </a:ln>
            <a:effectLst/>
          </p:spPr>
          <p:txBody>
            <a:bodyPr rtlCol="0" anchor="ctr"/>
            <a:lstStyle/>
            <a:p>
              <a:pPr defTabSz="1243123">
                <a:lnSpc>
                  <a:spcPct val="90000"/>
                </a:lnSpc>
              </a:pPr>
              <a:endParaRPr lang="en-US" sz="1122" b="1" kern="0" dirty="0">
                <a:gradFill>
                  <a:gsLst>
                    <a:gs pos="0">
                      <a:srgbClr val="FFFFFF"/>
                    </a:gs>
                    <a:gs pos="100000">
                      <a:srgbClr val="FFFFFF"/>
                    </a:gs>
                  </a:gsLst>
                  <a:lin ang="5400000" scaled="0"/>
                </a:gradFill>
                <a:cs typeface="Calibri" pitchFamily="34" charset="0"/>
              </a:endParaRPr>
            </a:p>
          </p:txBody>
        </p:sp>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50277" y="3247521"/>
              <a:ext cx="337570" cy="337570"/>
            </a:xfrm>
            <a:prstGeom prst="rect">
              <a:avLst/>
            </a:prstGeom>
            <a:grpFill/>
            <a:ln>
              <a:noFill/>
            </a:ln>
          </p:spPr>
        </p:pic>
        <p:sp>
          <p:nvSpPr>
            <p:cNvPr id="54" name="TextBox 53"/>
            <p:cNvSpPr txBox="1"/>
            <p:nvPr/>
          </p:nvSpPr>
          <p:spPr>
            <a:xfrm>
              <a:off x="10747242" y="3276232"/>
              <a:ext cx="907797" cy="219740"/>
            </a:xfrm>
            <a:prstGeom prst="rect">
              <a:avLst/>
            </a:prstGeom>
            <a:grpFill/>
          </p:spPr>
          <p:txBody>
            <a:bodyPr wrap="square" lIns="0" tIns="0" rIns="0" bIns="0" rtlCol="0">
              <a:spAutoFit/>
            </a:bodyPr>
            <a:lstStyle/>
            <a:p>
              <a:pPr defTabSz="932505">
                <a:defRPr/>
              </a:pPr>
              <a:r>
                <a:rPr lang="en-US" sz="1428" kern="0" dirty="0">
                  <a:gradFill>
                    <a:gsLst>
                      <a:gs pos="0">
                        <a:srgbClr val="FFFFFF"/>
                      </a:gs>
                      <a:gs pos="86000">
                        <a:srgbClr val="FFFFFF"/>
                      </a:gs>
                    </a:gsLst>
                    <a:lin ang="5400000" scaled="0"/>
                  </a:gradFill>
                </a:rPr>
                <a:t>HTML 5</a:t>
              </a:r>
            </a:p>
          </p:txBody>
        </p:sp>
      </p:grpSp>
      <p:sp>
        <p:nvSpPr>
          <p:cNvPr id="55" name="TextBox 54"/>
          <p:cNvSpPr txBox="1"/>
          <p:nvPr/>
        </p:nvSpPr>
        <p:spPr>
          <a:xfrm>
            <a:off x="7786676" y="2775766"/>
            <a:ext cx="925869" cy="176114"/>
          </a:xfrm>
          <a:prstGeom prst="rect">
            <a:avLst/>
          </a:prstGeom>
          <a:noFill/>
        </p:spPr>
        <p:txBody>
          <a:bodyPr wrap="square" lIns="0" tIns="0" rIns="0" bIns="0" rtlCol="0">
            <a:spAutoFit/>
          </a:bodyPr>
          <a:lstStyle/>
          <a:p>
            <a:pPr defTabSz="932505">
              <a:defRPr/>
            </a:pPr>
            <a:r>
              <a:rPr lang="en-US" sz="1122" kern="0" dirty="0">
                <a:gradFill>
                  <a:gsLst>
                    <a:gs pos="0">
                      <a:srgbClr val="FFFFFF"/>
                    </a:gs>
                    <a:gs pos="86000">
                      <a:srgbClr val="FFFFFF"/>
                    </a:gs>
                  </a:gsLst>
                  <a:lin ang="5400000" scaled="0"/>
                </a:gradFill>
              </a:rPr>
              <a:t>Advertising</a:t>
            </a:r>
          </a:p>
        </p:txBody>
      </p:sp>
      <p:grpSp>
        <p:nvGrpSpPr>
          <p:cNvPr id="56" name="Group 55"/>
          <p:cNvGrpSpPr/>
          <p:nvPr/>
        </p:nvGrpSpPr>
        <p:grpSpPr>
          <a:xfrm>
            <a:off x="10453527" y="4858447"/>
            <a:ext cx="1432834" cy="543614"/>
            <a:chOff x="10250172" y="4730382"/>
            <a:chExt cx="1404867" cy="533003"/>
          </a:xfrm>
          <a:solidFill>
            <a:srgbClr val="008FCF"/>
          </a:solidFill>
        </p:grpSpPr>
        <p:sp>
          <p:nvSpPr>
            <p:cNvPr id="57" name="Rectangle 56"/>
            <p:cNvSpPr/>
            <p:nvPr/>
          </p:nvSpPr>
          <p:spPr>
            <a:xfrm>
              <a:off x="10250172" y="4730382"/>
              <a:ext cx="1401715" cy="533003"/>
            </a:xfrm>
            <a:prstGeom prst="rect">
              <a:avLst/>
            </a:prstGeom>
            <a:grpFill/>
            <a:ln w="38100" cap="flat" cmpd="sng" algn="ctr">
              <a:noFill/>
              <a:prstDash val="solid"/>
            </a:ln>
            <a:effectLst/>
          </p:spPr>
          <p:txBody>
            <a:bodyPr rtlCol="0" anchor="ctr"/>
            <a:lstStyle/>
            <a:p>
              <a:pPr defTabSz="1243123">
                <a:lnSpc>
                  <a:spcPct val="90000"/>
                </a:lnSpc>
              </a:pPr>
              <a:endParaRPr lang="en-US" sz="1122" b="1" kern="0" dirty="0">
                <a:gradFill>
                  <a:gsLst>
                    <a:gs pos="0">
                      <a:srgbClr val="FFFFFF"/>
                    </a:gs>
                    <a:gs pos="100000">
                      <a:srgbClr val="FFFFFF"/>
                    </a:gs>
                  </a:gsLst>
                  <a:lin ang="5400000" scaled="0"/>
                </a:gradFill>
                <a:cs typeface="Calibri" pitchFamily="34" charset="0"/>
              </a:endParaRPr>
            </a:p>
          </p:txBody>
        </p:sp>
        <p:sp>
          <p:nvSpPr>
            <p:cNvPr id="58" name="TextBox 57"/>
            <p:cNvSpPr txBox="1"/>
            <p:nvPr/>
          </p:nvSpPr>
          <p:spPr>
            <a:xfrm>
              <a:off x="10747242" y="4872233"/>
              <a:ext cx="907797" cy="219740"/>
            </a:xfrm>
            <a:prstGeom prst="rect">
              <a:avLst/>
            </a:prstGeom>
            <a:grpFill/>
          </p:spPr>
          <p:txBody>
            <a:bodyPr wrap="square" lIns="0" tIns="0" rIns="0" bIns="0" rtlCol="0">
              <a:spAutoFit/>
            </a:bodyPr>
            <a:lstStyle/>
            <a:p>
              <a:pPr defTabSz="932505">
                <a:defRPr/>
              </a:pPr>
              <a:r>
                <a:rPr lang="en-US" sz="1428" kern="0" dirty="0">
                  <a:gradFill>
                    <a:gsLst>
                      <a:gs pos="0">
                        <a:srgbClr val="FFFFFF"/>
                      </a:gs>
                      <a:gs pos="86000">
                        <a:srgbClr val="FFFFFF"/>
                      </a:gs>
                    </a:gsLst>
                    <a:lin ang="5400000" scaled="0"/>
                  </a:gradFill>
                </a:rPr>
                <a:t>Flash</a:t>
              </a:r>
            </a:p>
          </p:txBody>
        </p:sp>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41337" y="4812050"/>
              <a:ext cx="341539" cy="341539"/>
            </a:xfrm>
            <a:prstGeom prst="rect">
              <a:avLst/>
            </a:prstGeom>
            <a:grpFill/>
          </p:spPr>
        </p:pic>
      </p:grpSp>
      <p:grpSp>
        <p:nvGrpSpPr>
          <p:cNvPr id="60" name="Group 59"/>
          <p:cNvGrpSpPr/>
          <p:nvPr/>
        </p:nvGrpSpPr>
        <p:grpSpPr>
          <a:xfrm>
            <a:off x="10453526" y="2382990"/>
            <a:ext cx="1429620" cy="578668"/>
            <a:chOff x="10275018" y="2466034"/>
            <a:chExt cx="1401715" cy="567373"/>
          </a:xfrm>
          <a:solidFill>
            <a:srgbClr val="008FCF"/>
          </a:solidFill>
        </p:grpSpPr>
        <p:sp>
          <p:nvSpPr>
            <p:cNvPr id="61" name="Rectangle 60"/>
            <p:cNvSpPr/>
            <p:nvPr/>
          </p:nvSpPr>
          <p:spPr>
            <a:xfrm>
              <a:off x="10275018" y="2466034"/>
              <a:ext cx="1401715" cy="567373"/>
            </a:xfrm>
            <a:prstGeom prst="rect">
              <a:avLst/>
            </a:prstGeom>
            <a:grpFill/>
            <a:ln w="38100" cap="flat" cmpd="sng" algn="ctr">
              <a:noFill/>
              <a:prstDash val="solid"/>
            </a:ln>
            <a:effectLst/>
          </p:spPr>
          <p:txBody>
            <a:bodyPr rtlCol="0" anchor="ctr"/>
            <a:lstStyle/>
            <a:p>
              <a:pPr defTabSz="1243123">
                <a:lnSpc>
                  <a:spcPct val="90000"/>
                </a:lnSpc>
              </a:pPr>
              <a:endParaRPr lang="en-US" sz="1122" b="1" kern="0" dirty="0">
                <a:gradFill>
                  <a:gsLst>
                    <a:gs pos="0">
                      <a:srgbClr val="FFFFFF"/>
                    </a:gs>
                    <a:gs pos="100000">
                      <a:srgbClr val="FFFFFF"/>
                    </a:gs>
                  </a:gsLst>
                  <a:lin ang="5400000" scaled="0"/>
                </a:gradFill>
                <a:cs typeface="Calibri" pitchFamily="34" charset="0"/>
              </a:endParaRPr>
            </a:p>
          </p:txBody>
        </p:sp>
        <p:sp>
          <p:nvSpPr>
            <p:cNvPr id="62" name="TextBox 61"/>
            <p:cNvSpPr txBox="1"/>
            <p:nvPr/>
          </p:nvSpPr>
          <p:spPr>
            <a:xfrm>
              <a:off x="10736278" y="2660293"/>
              <a:ext cx="859443" cy="219740"/>
            </a:xfrm>
            <a:prstGeom prst="rect">
              <a:avLst/>
            </a:prstGeom>
            <a:grpFill/>
          </p:spPr>
          <p:txBody>
            <a:bodyPr wrap="square" lIns="0" tIns="0" rIns="0" bIns="0" rtlCol="0">
              <a:spAutoFit/>
            </a:bodyPr>
            <a:lstStyle/>
            <a:p>
              <a:pPr defTabSz="932505">
                <a:defRPr/>
              </a:pPr>
              <a:r>
                <a:rPr lang="en-US" sz="1428" kern="0" dirty="0">
                  <a:gradFill>
                    <a:gsLst>
                      <a:gs pos="0">
                        <a:srgbClr val="FFFFFF"/>
                      </a:gs>
                      <a:gs pos="86000">
                        <a:srgbClr val="FFFFFF"/>
                      </a:gs>
                    </a:gsLst>
                    <a:lin ang="5400000" scaled="0"/>
                  </a:gradFill>
                </a:rPr>
                <a:t>XBOX 360</a:t>
              </a:r>
            </a:p>
          </p:txBody>
        </p:sp>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42571" y="2615587"/>
              <a:ext cx="346903" cy="346903"/>
            </a:xfrm>
            <a:prstGeom prst="rect">
              <a:avLst/>
            </a:prstGeom>
            <a:grpFill/>
          </p:spPr>
        </p:pic>
      </p:grpSp>
      <p:grpSp>
        <p:nvGrpSpPr>
          <p:cNvPr id="64" name="Group 63"/>
          <p:cNvGrpSpPr/>
          <p:nvPr/>
        </p:nvGrpSpPr>
        <p:grpSpPr>
          <a:xfrm>
            <a:off x="10453513" y="3600138"/>
            <a:ext cx="1563673" cy="640010"/>
            <a:chOff x="10283855" y="1789951"/>
            <a:chExt cx="1533152" cy="627518"/>
          </a:xfrm>
          <a:solidFill>
            <a:srgbClr val="008FCF"/>
          </a:solidFill>
        </p:grpSpPr>
        <p:sp>
          <p:nvSpPr>
            <p:cNvPr id="65" name="Rectangle 64"/>
            <p:cNvSpPr/>
            <p:nvPr/>
          </p:nvSpPr>
          <p:spPr>
            <a:xfrm>
              <a:off x="10283855" y="1789951"/>
              <a:ext cx="1401715" cy="627518"/>
            </a:xfrm>
            <a:prstGeom prst="rect">
              <a:avLst/>
            </a:prstGeom>
            <a:grpFill/>
            <a:ln w="38100" cap="flat" cmpd="sng" algn="ctr">
              <a:noFill/>
              <a:prstDash val="solid"/>
            </a:ln>
            <a:effectLst/>
          </p:spPr>
          <p:txBody>
            <a:bodyPr rtlCol="0" anchor="ctr"/>
            <a:lstStyle/>
            <a:p>
              <a:pPr defTabSz="1243123">
                <a:lnSpc>
                  <a:spcPct val="90000"/>
                </a:lnSpc>
              </a:pPr>
              <a:endParaRPr lang="en-US" sz="1122" b="1" kern="0" dirty="0">
                <a:gradFill>
                  <a:gsLst>
                    <a:gs pos="0">
                      <a:srgbClr val="FFFFFF"/>
                    </a:gs>
                    <a:gs pos="100000">
                      <a:srgbClr val="FFFFFF"/>
                    </a:gs>
                  </a:gsLst>
                  <a:lin ang="5400000" scaled="0"/>
                </a:gradFill>
                <a:cs typeface="Calibri" pitchFamily="34" charset="0"/>
              </a:endParaRPr>
            </a:p>
          </p:txBody>
        </p:sp>
        <p:sp>
          <p:nvSpPr>
            <p:cNvPr id="66" name="TextBox 65"/>
            <p:cNvSpPr txBox="1"/>
            <p:nvPr/>
          </p:nvSpPr>
          <p:spPr>
            <a:xfrm>
              <a:off x="10724220" y="1895583"/>
              <a:ext cx="1092787" cy="439479"/>
            </a:xfrm>
            <a:prstGeom prst="rect">
              <a:avLst/>
            </a:prstGeom>
            <a:noFill/>
          </p:spPr>
          <p:txBody>
            <a:bodyPr wrap="square" lIns="0" tIns="0" rIns="0" bIns="0" rtlCol="0">
              <a:spAutoFit/>
            </a:bodyPr>
            <a:lstStyle/>
            <a:p>
              <a:pPr defTabSz="932505">
                <a:defRPr/>
              </a:pPr>
              <a:r>
                <a:rPr lang="en-US" sz="1428" kern="0" dirty="0">
                  <a:gradFill>
                    <a:gsLst>
                      <a:gs pos="0">
                        <a:srgbClr val="FFFFFF"/>
                      </a:gs>
                      <a:gs pos="86000">
                        <a:srgbClr val="FFFFFF"/>
                      </a:gs>
                    </a:gsLst>
                    <a:lin ang="5400000" scaled="0"/>
                  </a:gradFill>
                </a:rPr>
                <a:t>Windows</a:t>
              </a:r>
            </a:p>
            <a:p>
              <a:pPr defTabSz="932505">
                <a:defRPr/>
              </a:pPr>
              <a:r>
                <a:rPr lang="en-US" sz="1428" kern="0" dirty="0">
                  <a:gradFill>
                    <a:gsLst>
                      <a:gs pos="0">
                        <a:srgbClr val="FFFFFF"/>
                      </a:gs>
                      <a:gs pos="86000">
                        <a:srgbClr val="FFFFFF"/>
                      </a:gs>
                    </a:gsLst>
                    <a:lin ang="5400000" scaled="0"/>
                  </a:gradFill>
                </a:rPr>
                <a:t>Phone</a:t>
              </a:r>
            </a:p>
          </p:txBody>
        </p:sp>
        <p:pic>
          <p:nvPicPr>
            <p:cNvPr id="67" name="Picture 66"/>
            <p:cNvPicPr>
              <a:picLocks noChangeAspect="1"/>
            </p:cNvPicPr>
            <p:nvPr/>
          </p:nvPicPr>
          <p:blipFill>
            <a:blip r:embed="rId13"/>
            <a:stretch>
              <a:fillRect/>
            </a:stretch>
          </p:blipFill>
          <p:spPr>
            <a:xfrm>
              <a:off x="10340189" y="1963408"/>
              <a:ext cx="295238" cy="295238"/>
            </a:xfrm>
            <a:prstGeom prst="rect">
              <a:avLst/>
            </a:prstGeom>
            <a:grpFill/>
          </p:spPr>
        </p:pic>
      </p:grpSp>
      <p:grpSp>
        <p:nvGrpSpPr>
          <p:cNvPr id="68" name="Group 67"/>
          <p:cNvGrpSpPr/>
          <p:nvPr/>
        </p:nvGrpSpPr>
        <p:grpSpPr>
          <a:xfrm>
            <a:off x="10453527" y="1801429"/>
            <a:ext cx="1432834" cy="543614"/>
            <a:chOff x="10259958" y="3647412"/>
            <a:chExt cx="1404867" cy="533003"/>
          </a:xfrm>
          <a:solidFill>
            <a:srgbClr val="008FCF"/>
          </a:solidFill>
        </p:grpSpPr>
        <p:sp>
          <p:nvSpPr>
            <p:cNvPr id="69" name="Rectangle 68"/>
            <p:cNvSpPr/>
            <p:nvPr/>
          </p:nvSpPr>
          <p:spPr>
            <a:xfrm>
              <a:off x="10259958" y="3647412"/>
              <a:ext cx="1401715" cy="533003"/>
            </a:xfrm>
            <a:prstGeom prst="rect">
              <a:avLst/>
            </a:prstGeom>
            <a:grpFill/>
            <a:ln w="38100" cap="flat" cmpd="sng" algn="ctr">
              <a:noFill/>
              <a:prstDash val="solid"/>
            </a:ln>
            <a:effectLst/>
          </p:spPr>
          <p:txBody>
            <a:bodyPr rtlCol="0" anchor="ctr"/>
            <a:lstStyle/>
            <a:p>
              <a:pPr defTabSz="1243123">
                <a:lnSpc>
                  <a:spcPct val="90000"/>
                </a:lnSpc>
              </a:pPr>
              <a:endParaRPr lang="en-US" sz="1122" b="1" kern="0" dirty="0">
                <a:gradFill>
                  <a:gsLst>
                    <a:gs pos="0">
                      <a:srgbClr val="FFFFFF"/>
                    </a:gs>
                    <a:gs pos="100000">
                      <a:srgbClr val="FFFFFF"/>
                    </a:gs>
                  </a:gsLst>
                  <a:lin ang="5400000" scaled="0"/>
                </a:gradFill>
                <a:cs typeface="Calibri" pitchFamily="34" charset="0"/>
              </a:endParaRPr>
            </a:p>
          </p:txBody>
        </p:sp>
        <p:sp>
          <p:nvSpPr>
            <p:cNvPr id="70" name="TextBox 69"/>
            <p:cNvSpPr txBox="1"/>
            <p:nvPr/>
          </p:nvSpPr>
          <p:spPr>
            <a:xfrm>
              <a:off x="10757028" y="3789263"/>
              <a:ext cx="907797" cy="219740"/>
            </a:xfrm>
            <a:prstGeom prst="rect">
              <a:avLst/>
            </a:prstGeom>
            <a:grpFill/>
          </p:spPr>
          <p:txBody>
            <a:bodyPr wrap="square" lIns="0" tIns="0" rIns="0" bIns="0" rtlCol="0">
              <a:spAutoFit/>
            </a:bodyPr>
            <a:lstStyle/>
            <a:p>
              <a:pPr defTabSz="932505">
                <a:defRPr/>
              </a:pPr>
              <a:r>
                <a:rPr lang="en-US" sz="1428" kern="0" dirty="0">
                  <a:gradFill>
                    <a:gsLst>
                      <a:gs pos="0">
                        <a:srgbClr val="FFFFFF"/>
                      </a:gs>
                      <a:gs pos="86000">
                        <a:srgbClr val="FFFFFF"/>
                      </a:gs>
                    </a:gsLst>
                    <a:lin ang="5400000" scaled="0"/>
                  </a:gradFill>
                </a:rPr>
                <a:t>iOS</a:t>
              </a:r>
            </a:p>
          </p:txBody>
        </p:sp>
        <p:pic>
          <p:nvPicPr>
            <p:cNvPr id="71" name="Picture 70"/>
            <p:cNvPicPr>
              <a:picLocks noChangeAspect="1"/>
            </p:cNvPicPr>
            <p:nvPr/>
          </p:nvPicPr>
          <p:blipFill>
            <a:blip r:embed="rId14" cstate="screen">
              <a:lum bright="70000" contrast="-70000"/>
              <a:extLst>
                <a:ext uri="{BEBA8EAE-BF5A-486C-A8C5-ECC9F3942E4B}">
                  <a14:imgProps xmlns:a14="http://schemas.microsoft.com/office/drawing/2010/main">
                    <a14:imgLayer r:embed="rId15">
                      <a14:imgEffect>
                        <a14:artisticPhotocopy/>
                      </a14:imgEffect>
                      <a14:imgEffect>
                        <a14:saturation sat="0"/>
                      </a14:imgEffect>
                    </a14:imgLayer>
                  </a14:imgProps>
                </a:ext>
                <a:ext uri="{28A0092B-C50C-407E-A947-70E740481C1C}">
                  <a14:useLocalDpi xmlns:a14="http://schemas.microsoft.com/office/drawing/2010/main"/>
                </a:ext>
              </a:extLst>
            </a:blip>
            <a:stretch>
              <a:fillRect/>
            </a:stretch>
          </p:blipFill>
          <p:spPr>
            <a:xfrm>
              <a:off x="10382085" y="3754321"/>
              <a:ext cx="246642" cy="319184"/>
            </a:xfrm>
            <a:prstGeom prst="rect">
              <a:avLst/>
            </a:prstGeom>
            <a:grpFill/>
          </p:spPr>
        </p:pic>
      </p:grpSp>
      <p:pic>
        <p:nvPicPr>
          <p:cNvPr id="72" name="Picture 7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3754" y="5242216"/>
            <a:ext cx="3051287" cy="732010"/>
          </a:xfrm>
          <a:prstGeom prst="rect">
            <a:avLst/>
          </a:prstGeom>
        </p:spPr>
      </p:pic>
      <p:pic>
        <p:nvPicPr>
          <p:cNvPr id="73" name="Picture 19" descr="Vcard 512x512.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22912" y="4247996"/>
            <a:ext cx="429310" cy="429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 name="Picture 11" descr="Logout 512x512.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83549" y="3224255"/>
            <a:ext cx="359360" cy="35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 name="Picture 7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45443" y="3232546"/>
            <a:ext cx="411285" cy="377956"/>
          </a:xfrm>
          <a:prstGeom prst="rect">
            <a:avLst/>
          </a:prstGeom>
        </p:spPr>
      </p:pic>
      <p:pic>
        <p:nvPicPr>
          <p:cNvPr id="76" name="Picture 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3755" y="2450106"/>
            <a:ext cx="279827" cy="316243"/>
          </a:xfrm>
          <a:prstGeom prst="rect">
            <a:avLst/>
          </a:prstGeom>
        </p:spPr>
      </p:pic>
      <p:pic>
        <p:nvPicPr>
          <p:cNvPr id="77" name="Picture 21" descr="Movie 512x512.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97768" y="3241744"/>
            <a:ext cx="369794" cy="369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 name="Picture 14" descr="Hammer 512x512.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48794" y="4725762"/>
            <a:ext cx="360355" cy="360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 name="Picture 2" descr="http://cdn.androidpolice.com/wp-content/themes/ap1/images/android1.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520954" y="4368807"/>
            <a:ext cx="373888" cy="426697"/>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bwMode="auto">
          <a:xfrm>
            <a:off x="2109987" y="6192299"/>
            <a:ext cx="379573" cy="23663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1" name="TextBox 80"/>
          <p:cNvSpPr txBox="1"/>
          <p:nvPr/>
        </p:nvSpPr>
        <p:spPr>
          <a:xfrm>
            <a:off x="2652291" y="6192314"/>
            <a:ext cx="968851" cy="259298"/>
          </a:xfrm>
          <a:prstGeom prst="rect">
            <a:avLst/>
          </a:prstGeom>
          <a:noFill/>
        </p:spPr>
        <p:txBody>
          <a:bodyPr wrap="square" lIns="0" tIns="0" rIns="0" bIns="0" rtlCol="0">
            <a:spAutoFit/>
          </a:bodyPr>
          <a:lstStyle/>
          <a:p>
            <a:pPr defTabSz="932559">
              <a:lnSpc>
                <a:spcPct val="90000"/>
              </a:lnSpc>
              <a:spcBef>
                <a:spcPct val="20000"/>
              </a:spcBef>
              <a:buSzPct val="80000"/>
            </a:pPr>
            <a:r>
              <a:rPr lang="en-US" sz="1836" dirty="0"/>
              <a:t>Released</a:t>
            </a:r>
          </a:p>
        </p:txBody>
      </p:sp>
      <p:sp>
        <p:nvSpPr>
          <p:cNvPr id="82" name="Rectangle 81"/>
          <p:cNvSpPr/>
          <p:nvPr/>
        </p:nvSpPr>
        <p:spPr bwMode="auto">
          <a:xfrm>
            <a:off x="4450813" y="6208536"/>
            <a:ext cx="379573" cy="236631"/>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3" name="TextBox 82"/>
          <p:cNvSpPr txBox="1"/>
          <p:nvPr/>
        </p:nvSpPr>
        <p:spPr>
          <a:xfrm>
            <a:off x="4993123" y="6208551"/>
            <a:ext cx="1506129" cy="259298"/>
          </a:xfrm>
          <a:prstGeom prst="rect">
            <a:avLst/>
          </a:prstGeom>
          <a:noFill/>
        </p:spPr>
        <p:txBody>
          <a:bodyPr wrap="square" lIns="0" tIns="0" rIns="0" bIns="0" rtlCol="0">
            <a:spAutoFit/>
          </a:bodyPr>
          <a:lstStyle/>
          <a:p>
            <a:pPr defTabSz="932559">
              <a:lnSpc>
                <a:spcPct val="90000"/>
              </a:lnSpc>
              <a:spcBef>
                <a:spcPct val="20000"/>
              </a:spcBef>
              <a:buSzPct val="80000"/>
            </a:pPr>
            <a:r>
              <a:rPr lang="en-US" sz="1836" dirty="0"/>
              <a:t>Coming Soon</a:t>
            </a:r>
          </a:p>
        </p:txBody>
      </p:sp>
      <p:sp>
        <p:nvSpPr>
          <p:cNvPr id="84" name="Rectangle 83"/>
          <p:cNvSpPr/>
          <p:nvPr/>
        </p:nvSpPr>
        <p:spPr bwMode="auto">
          <a:xfrm>
            <a:off x="6998123" y="6222455"/>
            <a:ext cx="379573" cy="236631"/>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5" name="TextBox 84"/>
          <p:cNvSpPr txBox="1"/>
          <p:nvPr/>
        </p:nvSpPr>
        <p:spPr>
          <a:xfrm>
            <a:off x="7540428" y="6222471"/>
            <a:ext cx="968851" cy="259298"/>
          </a:xfrm>
          <a:prstGeom prst="rect">
            <a:avLst/>
          </a:prstGeom>
          <a:noFill/>
        </p:spPr>
        <p:txBody>
          <a:bodyPr wrap="square" lIns="0" tIns="0" rIns="0" bIns="0" rtlCol="0">
            <a:spAutoFit/>
          </a:bodyPr>
          <a:lstStyle/>
          <a:p>
            <a:pPr defTabSz="932559">
              <a:lnSpc>
                <a:spcPct val="90000"/>
              </a:lnSpc>
              <a:spcBef>
                <a:spcPct val="20000"/>
              </a:spcBef>
              <a:buSzPct val="80000"/>
            </a:pPr>
            <a:r>
              <a:rPr lang="en-US" sz="1836" dirty="0"/>
              <a:t>Partners</a:t>
            </a:r>
          </a:p>
        </p:txBody>
      </p:sp>
      <p:sp>
        <p:nvSpPr>
          <p:cNvPr id="86" name="TextBox 85"/>
          <p:cNvSpPr txBox="1"/>
          <p:nvPr/>
        </p:nvSpPr>
        <p:spPr>
          <a:xfrm>
            <a:off x="2324668" y="4780745"/>
            <a:ext cx="6416951" cy="224114"/>
          </a:xfrm>
          <a:prstGeom prst="rect">
            <a:avLst/>
          </a:prstGeom>
          <a:noFill/>
        </p:spPr>
        <p:txBody>
          <a:bodyPr wrap="square" lIns="0" tIns="0" rIns="0" bIns="0" rtlCol="0">
            <a:spAutoFit/>
          </a:bodyPr>
          <a:lstStyle/>
          <a:p>
            <a:pPr defTabSz="932505">
              <a:defRPr/>
            </a:pPr>
            <a:r>
              <a:rPr lang="en-US" sz="1428" kern="0" dirty="0">
                <a:solidFill>
                  <a:schemeClr val="bg1"/>
                </a:solidFill>
              </a:rPr>
              <a:t>Partner Technologies (Media Processors, Origin Servers, Live Encoders etc.)</a:t>
            </a:r>
          </a:p>
        </p:txBody>
      </p:sp>
      <p:sp>
        <p:nvSpPr>
          <p:cNvPr id="87" name="Rectangle 86"/>
          <p:cNvSpPr/>
          <p:nvPr/>
        </p:nvSpPr>
        <p:spPr>
          <a:xfrm>
            <a:off x="2986923" y="3742991"/>
            <a:ext cx="1093685" cy="919229"/>
          </a:xfrm>
          <a:prstGeom prst="rect">
            <a:avLst/>
          </a:prstGeom>
          <a:solidFill>
            <a:schemeClr val="accent6"/>
          </a:solidFill>
          <a:ln w="25400" cap="flat" cmpd="sng" algn="ctr">
            <a:noFill/>
            <a:prstDash val="solid"/>
          </a:ln>
          <a:effectLst/>
        </p:spPr>
        <p:txBody>
          <a:bodyPr lIns="93251" tIns="46626" rIns="93251" bIns="46626" rtlCol="0" anchor="ctr"/>
          <a:lstStyle/>
          <a:p>
            <a:pPr defTabSz="1243123"/>
            <a:endParaRPr lang="en-US" sz="1122" u="sng" kern="0" dirty="0">
              <a:solidFill>
                <a:srgbClr val="FFFFFF"/>
              </a:solidFill>
              <a:ea typeface="Segoe UI" pitchFamily="34" charset="0"/>
              <a:cs typeface="Calibri" pitchFamily="34" charset="0"/>
            </a:endParaRPr>
          </a:p>
        </p:txBody>
      </p:sp>
      <p:sp>
        <p:nvSpPr>
          <p:cNvPr id="88" name="TextBox 87"/>
          <p:cNvSpPr txBox="1"/>
          <p:nvPr/>
        </p:nvSpPr>
        <p:spPr>
          <a:xfrm>
            <a:off x="3019040" y="3792630"/>
            <a:ext cx="1043654" cy="352226"/>
          </a:xfrm>
          <a:prstGeom prst="rect">
            <a:avLst/>
          </a:prstGeom>
          <a:noFill/>
        </p:spPr>
        <p:txBody>
          <a:bodyPr wrap="square" lIns="0" tIns="0" rIns="0" bIns="0" rtlCol="0">
            <a:spAutoFit/>
          </a:bodyPr>
          <a:lstStyle/>
          <a:p>
            <a:pPr defTabSz="932505">
              <a:defRPr/>
            </a:pPr>
            <a:r>
              <a:rPr lang="en-US" sz="1122" kern="0" dirty="0" smtClean="0">
                <a:gradFill>
                  <a:gsLst>
                    <a:gs pos="0">
                      <a:srgbClr val="FFFFFF"/>
                    </a:gs>
                    <a:gs pos="86000">
                      <a:srgbClr val="FFFFFF"/>
                    </a:gs>
                  </a:gsLst>
                  <a:lin ang="5400000" scaled="0"/>
                </a:gradFill>
              </a:rPr>
              <a:t>Static/Dynamic Packaging</a:t>
            </a:r>
            <a:endParaRPr lang="en-US" sz="1122" kern="0" dirty="0">
              <a:gradFill>
                <a:gsLst>
                  <a:gs pos="0">
                    <a:srgbClr val="FFFFFF"/>
                  </a:gs>
                  <a:gs pos="86000">
                    <a:srgbClr val="FFFFFF"/>
                  </a:gs>
                </a:gsLst>
                <a:lin ang="5400000" scaled="0"/>
              </a:gradFill>
            </a:endParaRPr>
          </a:p>
        </p:txBody>
      </p:sp>
      <p:pic>
        <p:nvPicPr>
          <p:cNvPr id="89" name="Picture 8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58489" y="4251017"/>
            <a:ext cx="411285" cy="377956"/>
          </a:xfrm>
          <a:prstGeom prst="rect">
            <a:avLst/>
          </a:prstGeom>
        </p:spPr>
      </p:pic>
      <p:sp>
        <p:nvSpPr>
          <p:cNvPr id="90" name="TextBox 89"/>
          <p:cNvSpPr txBox="1"/>
          <p:nvPr/>
        </p:nvSpPr>
        <p:spPr>
          <a:xfrm>
            <a:off x="3624675" y="5482156"/>
            <a:ext cx="4325984"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bg1"/>
                </a:solidFill>
              </a:rPr>
              <a:t>(Fabric, Storage, Compute, Database)</a:t>
            </a:r>
          </a:p>
        </p:txBody>
      </p:sp>
    </p:spTree>
    <p:extLst>
      <p:ext uri="{BB962C8B-B14F-4D97-AF65-F5344CB8AC3E}">
        <p14:creationId xmlns:p14="http://schemas.microsoft.com/office/powerpoint/2010/main" val="40336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par>
                                <p:cTn id="112" presetID="10"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10" presetClass="entr" presetSubtype="0" fill="hold"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childTnLst>
                                </p:cTn>
                              </p:par>
                              <p:par>
                                <p:cTn id="118" presetID="10" presetClass="entr" presetSubtype="0" fill="hold"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par>
                                <p:cTn id="121" presetID="10" presetClass="entr" presetSubtype="0" fill="hold"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par>
                                <p:cTn id="124" presetID="10" presetClass="entr" presetSubtype="0" fill="hold"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500"/>
                                        <p:tgtEl>
                                          <p:spTgt spid="42"/>
                                        </p:tgtEl>
                                      </p:cBhvr>
                                    </p:animEffect>
                                  </p:childTnLst>
                                </p:cTn>
                              </p:par>
                              <p:par>
                                <p:cTn id="127" presetID="10" presetClass="entr" presetSubtype="0"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par>
                                <p:cTn id="130" presetID="10" presetClass="entr" presetSubtype="0"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par>
                                <p:cTn id="136" presetID="10" presetClass="entr" presetSubtype="0" fill="hold" nodeType="with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fade">
                                      <p:cBhvr>
                                        <p:cTn id="138" dur="500"/>
                                        <p:tgtEl>
                                          <p:spTgt spid="73"/>
                                        </p:tgtEl>
                                      </p:cBhvr>
                                    </p:animEffect>
                                  </p:childTnLst>
                                </p:cTn>
                              </p:par>
                              <p:par>
                                <p:cTn id="139" presetID="10" presetClass="entr" presetSubtype="0" fill="hold" nodeType="with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fade">
                                      <p:cBhvr>
                                        <p:cTn id="141" dur="500"/>
                                        <p:tgtEl>
                                          <p:spTgt spid="74"/>
                                        </p:tgtEl>
                                      </p:cBhvr>
                                    </p:animEffect>
                                  </p:childTnLst>
                                </p:cTn>
                              </p:par>
                              <p:par>
                                <p:cTn id="142" presetID="10" presetClass="entr" presetSubtype="0" fill="hold" nodeType="with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fade">
                                      <p:cBhvr>
                                        <p:cTn id="144" dur="500"/>
                                        <p:tgtEl>
                                          <p:spTgt spid="75"/>
                                        </p:tgtEl>
                                      </p:cBhvr>
                                    </p:animEffect>
                                  </p:childTnLst>
                                </p:cTn>
                              </p:par>
                              <p:par>
                                <p:cTn id="145" presetID="10" presetClass="entr" presetSubtype="0" fill="hold" nodeType="withEffect">
                                  <p:stCondLst>
                                    <p:cond delay="0"/>
                                  </p:stCondLst>
                                  <p:childTnLst>
                                    <p:set>
                                      <p:cBhvr>
                                        <p:cTn id="146" dur="1" fill="hold">
                                          <p:stCondLst>
                                            <p:cond delay="0"/>
                                          </p:stCondLst>
                                        </p:cTn>
                                        <p:tgtEl>
                                          <p:spTgt spid="77"/>
                                        </p:tgtEl>
                                        <p:attrNameLst>
                                          <p:attrName>style.visibility</p:attrName>
                                        </p:attrNameLst>
                                      </p:cBhvr>
                                      <p:to>
                                        <p:strVal val="visible"/>
                                      </p:to>
                                    </p:set>
                                    <p:animEffect transition="in" filter="fade">
                                      <p:cBhvr>
                                        <p:cTn id="147" dur="500"/>
                                        <p:tgtEl>
                                          <p:spTgt spid="77"/>
                                        </p:tgtEl>
                                      </p:cBhvr>
                                    </p:animEffect>
                                  </p:childTnLst>
                                </p:cTn>
                              </p:par>
                              <p:par>
                                <p:cTn id="148" presetID="10" presetClass="entr" presetSubtype="0" fill="hold" nodeType="with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fade">
                                      <p:cBhvr>
                                        <p:cTn id="150" dur="500"/>
                                        <p:tgtEl>
                                          <p:spTgt spid="7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6"/>
                                        </p:tgtEl>
                                        <p:attrNameLst>
                                          <p:attrName>style.visibility</p:attrName>
                                        </p:attrNameLst>
                                      </p:cBhvr>
                                      <p:to>
                                        <p:strVal val="visible"/>
                                      </p:to>
                                    </p:set>
                                    <p:animEffect transition="in" filter="fade">
                                      <p:cBhvr>
                                        <p:cTn id="153" dur="500"/>
                                        <p:tgtEl>
                                          <p:spTgt spid="8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fade">
                                      <p:cBhvr>
                                        <p:cTn id="156" dur="500"/>
                                        <p:tgtEl>
                                          <p:spTgt spid="8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fade">
                                      <p:cBhvr>
                                        <p:cTn id="159" dur="500"/>
                                        <p:tgtEl>
                                          <p:spTgt spid="88"/>
                                        </p:tgtEl>
                                      </p:cBhvr>
                                    </p:animEffect>
                                  </p:childTnLst>
                                </p:cTn>
                              </p:par>
                              <p:par>
                                <p:cTn id="160" presetID="10" presetClass="entr" presetSubtype="0" fill="hold" nodeType="with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fade">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Effect transition="in" filter="fade">
                                      <p:cBhvr>
                                        <p:cTn id="167" dur="500"/>
                                        <p:tgtEl>
                                          <p:spTgt spid="6"/>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2"/>
                                        </p:tgtEl>
                                        <p:attrNameLst>
                                          <p:attrName>style.visibility</p:attrName>
                                        </p:attrNameLst>
                                      </p:cBhvr>
                                      <p:to>
                                        <p:strVal val="visible"/>
                                      </p:to>
                                    </p:set>
                                    <p:animEffect transition="in" filter="fade">
                                      <p:cBhvr>
                                        <p:cTn id="172" dur="500"/>
                                        <p:tgtEl>
                                          <p:spTgt spid="1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
                                        </p:tgtEl>
                                        <p:attrNameLst>
                                          <p:attrName>style.visibility</p:attrName>
                                        </p:attrNameLst>
                                      </p:cBhvr>
                                      <p:to>
                                        <p:strVal val="visible"/>
                                      </p:to>
                                    </p:set>
                                    <p:animEffect transition="in" filter="fade">
                                      <p:cBhvr>
                                        <p:cTn id="175" dur="500"/>
                                        <p:tgtEl>
                                          <p:spTgt spid="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
                                        </p:tgtEl>
                                        <p:attrNameLst>
                                          <p:attrName>style.visibility</p:attrName>
                                        </p:attrNameLst>
                                      </p:cBhvr>
                                      <p:to>
                                        <p:strVal val="visible"/>
                                      </p:to>
                                    </p:set>
                                    <p:animEffect transition="in" filter="fade">
                                      <p:cBhvr>
                                        <p:cTn id="178" dur="500"/>
                                        <p:tgtEl>
                                          <p:spTgt spid="1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fade">
                                      <p:cBhvr>
                                        <p:cTn id="181" dur="500"/>
                                        <p:tgtEl>
                                          <p:spTgt spid="1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0"/>
                                        </p:tgtEl>
                                        <p:attrNameLst>
                                          <p:attrName>style.visibility</p:attrName>
                                        </p:attrNameLst>
                                      </p:cBhvr>
                                      <p:to>
                                        <p:strVal val="visible"/>
                                      </p:to>
                                    </p:set>
                                    <p:animEffect transition="in" filter="fade">
                                      <p:cBhvr>
                                        <p:cTn id="186" dur="500"/>
                                        <p:tgtEl>
                                          <p:spTgt spid="1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37"/>
                                        </p:tgtEl>
                                        <p:attrNameLst>
                                          <p:attrName>style.visibility</p:attrName>
                                        </p:attrNameLst>
                                      </p:cBhvr>
                                      <p:to>
                                        <p:strVal val="visible"/>
                                      </p:to>
                                    </p:set>
                                    <p:animEffect transition="in" filter="fade">
                                      <p:cBhvr>
                                        <p:cTn id="189" dur="500"/>
                                        <p:tgtEl>
                                          <p:spTgt spid="37"/>
                                        </p:tgtEl>
                                      </p:cBhvr>
                                    </p:animEffect>
                                  </p:childTnLst>
                                </p:cTn>
                              </p:par>
                              <p:par>
                                <p:cTn id="190" presetID="10" presetClass="entr" presetSubtype="0" fill="hold" nodeType="with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fade">
                                      <p:cBhvr>
                                        <p:cTn id="192" dur="500"/>
                                        <p:tgtEl>
                                          <p:spTgt spid="45"/>
                                        </p:tgtEl>
                                      </p:cBhvr>
                                    </p:animEffect>
                                  </p:childTnLst>
                                </p:cTn>
                              </p:par>
                              <p:par>
                                <p:cTn id="193" presetID="10" presetClass="entr" presetSubtype="0" fill="hold" nodeType="withEffect">
                                  <p:stCondLst>
                                    <p:cond delay="0"/>
                                  </p:stCondLst>
                                  <p:childTnLst>
                                    <p:set>
                                      <p:cBhvr>
                                        <p:cTn id="194" dur="1" fill="hold">
                                          <p:stCondLst>
                                            <p:cond delay="0"/>
                                          </p:stCondLst>
                                        </p:cTn>
                                        <p:tgtEl>
                                          <p:spTgt spid="48"/>
                                        </p:tgtEl>
                                        <p:attrNameLst>
                                          <p:attrName>style.visibility</p:attrName>
                                        </p:attrNameLst>
                                      </p:cBhvr>
                                      <p:to>
                                        <p:strVal val="visible"/>
                                      </p:to>
                                    </p:set>
                                    <p:animEffect transition="in" filter="fade">
                                      <p:cBhvr>
                                        <p:cTn id="195" dur="500"/>
                                        <p:tgtEl>
                                          <p:spTgt spid="48"/>
                                        </p:tgtEl>
                                      </p:cBhvr>
                                    </p:animEffect>
                                  </p:childTnLst>
                                </p:cTn>
                              </p:par>
                              <p:par>
                                <p:cTn id="196" presetID="10" presetClass="entr" presetSubtype="0" fill="hold" nodeType="withEffect">
                                  <p:stCondLst>
                                    <p:cond delay="0"/>
                                  </p:stCondLst>
                                  <p:childTnLst>
                                    <p:set>
                                      <p:cBhvr>
                                        <p:cTn id="197" dur="1" fill="hold">
                                          <p:stCondLst>
                                            <p:cond delay="0"/>
                                          </p:stCondLst>
                                        </p:cTn>
                                        <p:tgtEl>
                                          <p:spTgt spid="51"/>
                                        </p:tgtEl>
                                        <p:attrNameLst>
                                          <p:attrName>style.visibility</p:attrName>
                                        </p:attrNameLst>
                                      </p:cBhvr>
                                      <p:to>
                                        <p:strVal val="visible"/>
                                      </p:to>
                                    </p:set>
                                    <p:animEffect transition="in" filter="fade">
                                      <p:cBhvr>
                                        <p:cTn id="198" dur="500"/>
                                        <p:tgtEl>
                                          <p:spTgt spid="51"/>
                                        </p:tgtEl>
                                      </p:cBhvr>
                                    </p:animEffect>
                                  </p:childTnLst>
                                </p:cTn>
                              </p:par>
                              <p:par>
                                <p:cTn id="199" presetID="10" presetClass="entr" presetSubtype="0" fill="hold" nodeType="withEffect">
                                  <p:stCondLst>
                                    <p:cond delay="0"/>
                                  </p:stCondLst>
                                  <p:childTnLst>
                                    <p:set>
                                      <p:cBhvr>
                                        <p:cTn id="200" dur="1" fill="hold">
                                          <p:stCondLst>
                                            <p:cond delay="0"/>
                                          </p:stCondLst>
                                        </p:cTn>
                                        <p:tgtEl>
                                          <p:spTgt spid="56"/>
                                        </p:tgtEl>
                                        <p:attrNameLst>
                                          <p:attrName>style.visibility</p:attrName>
                                        </p:attrNameLst>
                                      </p:cBhvr>
                                      <p:to>
                                        <p:strVal val="visible"/>
                                      </p:to>
                                    </p:set>
                                    <p:animEffect transition="in" filter="fade">
                                      <p:cBhvr>
                                        <p:cTn id="201" dur="500"/>
                                        <p:tgtEl>
                                          <p:spTgt spid="56"/>
                                        </p:tgtEl>
                                      </p:cBhvr>
                                    </p:animEffect>
                                  </p:childTnLst>
                                </p:cTn>
                              </p:par>
                              <p:par>
                                <p:cTn id="202" presetID="10" presetClass="entr" presetSubtype="0" fill="hold" nodeType="withEffect">
                                  <p:stCondLst>
                                    <p:cond delay="0"/>
                                  </p:stCondLst>
                                  <p:childTnLst>
                                    <p:set>
                                      <p:cBhvr>
                                        <p:cTn id="203" dur="1" fill="hold">
                                          <p:stCondLst>
                                            <p:cond delay="0"/>
                                          </p:stCondLst>
                                        </p:cTn>
                                        <p:tgtEl>
                                          <p:spTgt spid="60"/>
                                        </p:tgtEl>
                                        <p:attrNameLst>
                                          <p:attrName>style.visibility</p:attrName>
                                        </p:attrNameLst>
                                      </p:cBhvr>
                                      <p:to>
                                        <p:strVal val="visible"/>
                                      </p:to>
                                    </p:set>
                                    <p:animEffect transition="in" filter="fade">
                                      <p:cBhvr>
                                        <p:cTn id="204" dur="500"/>
                                        <p:tgtEl>
                                          <p:spTgt spid="60"/>
                                        </p:tgtEl>
                                      </p:cBhvr>
                                    </p:animEffect>
                                  </p:childTnLst>
                                </p:cTn>
                              </p:par>
                              <p:par>
                                <p:cTn id="205" presetID="10" presetClass="entr" presetSubtype="0" fill="hold" nodeType="withEffect">
                                  <p:stCondLst>
                                    <p:cond delay="0"/>
                                  </p:stCondLst>
                                  <p:childTnLst>
                                    <p:set>
                                      <p:cBhvr>
                                        <p:cTn id="206" dur="1" fill="hold">
                                          <p:stCondLst>
                                            <p:cond delay="0"/>
                                          </p:stCondLst>
                                        </p:cTn>
                                        <p:tgtEl>
                                          <p:spTgt spid="64"/>
                                        </p:tgtEl>
                                        <p:attrNameLst>
                                          <p:attrName>style.visibility</p:attrName>
                                        </p:attrNameLst>
                                      </p:cBhvr>
                                      <p:to>
                                        <p:strVal val="visible"/>
                                      </p:to>
                                    </p:set>
                                    <p:animEffect transition="in" filter="fade">
                                      <p:cBhvr>
                                        <p:cTn id="207" dur="500"/>
                                        <p:tgtEl>
                                          <p:spTgt spid="64"/>
                                        </p:tgtEl>
                                      </p:cBhvr>
                                    </p:animEffect>
                                  </p:childTnLst>
                                </p:cTn>
                              </p:par>
                              <p:par>
                                <p:cTn id="208" presetID="10" presetClass="entr" presetSubtype="0" fill="hold" nodeType="withEffect">
                                  <p:stCondLst>
                                    <p:cond delay="0"/>
                                  </p:stCondLst>
                                  <p:childTnLst>
                                    <p:set>
                                      <p:cBhvr>
                                        <p:cTn id="209" dur="1" fill="hold">
                                          <p:stCondLst>
                                            <p:cond delay="0"/>
                                          </p:stCondLst>
                                        </p:cTn>
                                        <p:tgtEl>
                                          <p:spTgt spid="68"/>
                                        </p:tgtEl>
                                        <p:attrNameLst>
                                          <p:attrName>style.visibility</p:attrName>
                                        </p:attrNameLst>
                                      </p:cBhvr>
                                      <p:to>
                                        <p:strVal val="visible"/>
                                      </p:to>
                                    </p:set>
                                    <p:animEffect transition="in" filter="fade">
                                      <p:cBhvr>
                                        <p:cTn id="210" dur="500"/>
                                        <p:tgtEl>
                                          <p:spTgt spid="68"/>
                                        </p:tgtEl>
                                      </p:cBhvr>
                                    </p:animEffect>
                                  </p:childTnLst>
                                </p:cTn>
                              </p:par>
                              <p:par>
                                <p:cTn id="211" presetID="10" presetClass="entr" presetSubtype="0" fill="hold" nodeType="withEffect">
                                  <p:stCondLst>
                                    <p:cond delay="0"/>
                                  </p:stCondLst>
                                  <p:childTnLst>
                                    <p:set>
                                      <p:cBhvr>
                                        <p:cTn id="212" dur="1" fill="hold">
                                          <p:stCondLst>
                                            <p:cond delay="0"/>
                                          </p:stCondLst>
                                        </p:cTn>
                                        <p:tgtEl>
                                          <p:spTgt spid="79"/>
                                        </p:tgtEl>
                                        <p:attrNameLst>
                                          <p:attrName>style.visibility</p:attrName>
                                        </p:attrNameLst>
                                      </p:cBhvr>
                                      <p:to>
                                        <p:strVal val="visible"/>
                                      </p:to>
                                    </p:set>
                                    <p:animEffect transition="in" filter="fade">
                                      <p:cBhvr>
                                        <p:cTn id="21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animBg="1"/>
      <p:bldP spid="24" grpId="0" animBg="1"/>
      <p:bldP spid="25" grpId="0"/>
      <p:bldP spid="26" grpId="0" animBg="1"/>
      <p:bldP spid="27" grpId="0"/>
      <p:bldP spid="28" grpId="0" animBg="1"/>
      <p:bldP spid="29" grpId="0"/>
      <p:bldP spid="30" grpId="0" animBg="1"/>
      <p:bldP spid="31" grpId="0" animBg="1"/>
      <p:bldP spid="32" grpId="0"/>
      <p:bldP spid="33" grpId="0" animBg="1"/>
      <p:bldP spid="34" grpId="0" animBg="1"/>
      <p:bldP spid="35" grpId="0"/>
      <p:bldP spid="36" grpId="0"/>
      <p:bldP spid="37" grpId="0"/>
      <p:bldP spid="55" grpId="0"/>
      <p:bldP spid="80" grpId="0" animBg="1"/>
      <p:bldP spid="81" grpId="0"/>
      <p:bldP spid="82" grpId="0" animBg="1"/>
      <p:bldP spid="83" grpId="0"/>
      <p:bldP spid="84" grpId="0" animBg="1"/>
      <p:bldP spid="85" grpId="0"/>
      <p:bldP spid="86" grpId="0"/>
      <p:bldP spid="87" grpId="0" animBg="1"/>
      <p:bldP spid="88"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4" descr="http://www.clker.com/cliparts/p/D/P/J/g/0/gray-world-map-hi.pn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92586" y="315976"/>
            <a:ext cx="4361980" cy="234092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p:cNvPicPr>
            <a:picLocks noChangeAspect="1"/>
          </p:cNvPicPr>
          <p:nvPr/>
        </p:nvPicPr>
        <p:blipFill>
          <a:blip r:embed="rId5"/>
          <a:stretch>
            <a:fillRect/>
          </a:stretch>
        </p:blipFill>
        <p:spPr>
          <a:xfrm>
            <a:off x="2503" y="200525"/>
            <a:ext cx="12431473" cy="6147533"/>
          </a:xfrm>
          <a:prstGeom prst="rect">
            <a:avLst/>
          </a:prstGeom>
        </p:spPr>
      </p:pic>
      <p:sp>
        <p:nvSpPr>
          <p:cNvPr id="52" name="Content Placeholder 2"/>
          <p:cNvSpPr txBox="1">
            <a:spLocks/>
          </p:cNvSpPr>
          <p:nvPr>
            <p:custDataLst>
              <p:tags r:id="rId1"/>
            </p:custDataLst>
          </p:nvPr>
        </p:nvSpPr>
        <p:spPr>
          <a:xfrm>
            <a:off x="5043656" y="2080901"/>
            <a:ext cx="4371569" cy="1152223"/>
          </a:xfrm>
          <a:prstGeom prst="rect">
            <a:avLst/>
          </a:prstGeom>
        </p:spPr>
        <p:txBody>
          <a:bodyPr vert="horz" wrap="square" lIns="0" tIns="0" rIns="0" bIns="0" rtlCol="0">
            <a:spAutoFit/>
          </a:bodyPr>
          <a:lstStyle>
            <a:lvl1pPr marL="0" indent="0" algn="l" defTabSz="914363" rtl="0" eaLnBrk="1" latinLnBrk="0" hangingPunct="1">
              <a:lnSpc>
                <a:spcPct val="100000"/>
              </a:lnSpc>
              <a:spcBef>
                <a:spcPts val="1200"/>
              </a:spcBef>
              <a:buSzPct val="80000"/>
              <a:buFontTx/>
              <a:buNone/>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460375" indent="0" algn="l" defTabSz="914363" rtl="0" eaLnBrk="1" latinLnBrk="0" hangingPunct="1">
              <a:lnSpc>
                <a:spcPct val="100000"/>
              </a:lnSpc>
              <a:spcBef>
                <a:spcPts val="300"/>
              </a:spcBef>
              <a:buSzPct val="80000"/>
              <a:buFontTx/>
              <a:buNone/>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914400" indent="0" algn="l" defTabSz="914363" rtl="0" eaLnBrk="1" latinLnBrk="0" hangingPunct="1">
              <a:lnSpc>
                <a:spcPct val="100000"/>
              </a:lnSpc>
              <a:spcBef>
                <a:spcPts val="300"/>
              </a:spcBef>
              <a:buSzPct val="80000"/>
              <a:buFontTx/>
              <a:buNone/>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370013" indent="0" algn="l" defTabSz="914363" rtl="0" eaLnBrk="1" latinLnBrk="0" hangingPunct="1">
              <a:lnSpc>
                <a:spcPct val="100000"/>
              </a:lnSpc>
              <a:spcBef>
                <a:spcPts val="300"/>
              </a:spcBef>
              <a:buSzPct val="80000"/>
              <a:buFontTx/>
              <a:buNone/>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1836738" indent="0" algn="l" defTabSz="914363" rtl="0" eaLnBrk="1" latinLnBrk="0" hangingPunct="1">
              <a:lnSpc>
                <a:spcPct val="100000"/>
              </a:lnSpc>
              <a:spcBef>
                <a:spcPts val="300"/>
              </a:spcBef>
              <a:buSzPct val="80000"/>
              <a:buFontTx/>
              <a:buNone/>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47" b="1" dirty="0">
                <a:solidFill>
                  <a:schemeClr val="tx1">
                    <a:alpha val="99000"/>
                  </a:schemeClr>
                </a:solidFill>
                <a:latin typeface="Segoe UI Light" pitchFamily="34" charset="0"/>
              </a:rPr>
              <a:t>Your choice of components for building custom media workflows that scale in the cloud</a:t>
            </a:r>
            <a:endParaRPr lang="en-US" sz="2855" b="1" dirty="0">
              <a:solidFill>
                <a:schemeClr val="tx1">
                  <a:alpha val="99000"/>
                </a:schemeClr>
              </a:solidFill>
              <a:latin typeface="Segoe UI Light" pitchFamily="34" charset="0"/>
            </a:endParaRPr>
          </a:p>
        </p:txBody>
      </p:sp>
      <p:sp>
        <p:nvSpPr>
          <p:cNvPr id="109" name="Rectangle 108"/>
          <p:cNvSpPr/>
          <p:nvPr/>
        </p:nvSpPr>
        <p:spPr>
          <a:xfrm>
            <a:off x="12488" y="221722"/>
            <a:ext cx="5641337" cy="1246197"/>
          </a:xfrm>
          <a:prstGeom prst="rect">
            <a:avLst/>
          </a:prstGeom>
        </p:spPr>
        <p:txBody>
          <a:bodyPr wrap="square">
            <a:spAutoFit/>
          </a:bodyPr>
          <a:lstStyle/>
          <a:p>
            <a:pPr algn="ctr"/>
            <a:r>
              <a:rPr lang="en-US" sz="1835" dirty="0">
                <a:solidFill>
                  <a:schemeClr val="tx1">
                    <a:lumMod val="65000"/>
                    <a:lumOff val="35000"/>
                  </a:schemeClr>
                </a:solidFill>
              </a:rPr>
              <a:t>Components and technologies from Microsoft and 3</a:t>
            </a:r>
            <a:r>
              <a:rPr lang="en-US" sz="1835" baseline="30000" dirty="0">
                <a:solidFill>
                  <a:schemeClr val="tx1">
                    <a:lumMod val="65000"/>
                    <a:lumOff val="35000"/>
                  </a:schemeClr>
                </a:solidFill>
              </a:rPr>
              <a:t>rd</a:t>
            </a:r>
            <a:r>
              <a:rPr lang="en-US" sz="1835" dirty="0">
                <a:solidFill>
                  <a:schemeClr val="tx1">
                    <a:lumMod val="65000"/>
                    <a:lumOff val="35000"/>
                  </a:schemeClr>
                </a:solidFill>
              </a:rPr>
              <a:t> parties that are ready-to-use and integrated into a single platform that simplifies the creation of an end-to-end media solution</a:t>
            </a:r>
          </a:p>
        </p:txBody>
      </p:sp>
      <p:sp>
        <p:nvSpPr>
          <p:cNvPr id="22" name="TextBox 21"/>
          <p:cNvSpPr txBox="1"/>
          <p:nvPr/>
        </p:nvSpPr>
        <p:spPr>
          <a:xfrm>
            <a:off x="3669917" y="5705375"/>
            <a:ext cx="838765" cy="395493"/>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Content Protection</a:t>
            </a:r>
          </a:p>
        </p:txBody>
      </p:sp>
      <p:sp>
        <p:nvSpPr>
          <p:cNvPr id="38" name="Oval 37"/>
          <p:cNvSpPr/>
          <p:nvPr/>
        </p:nvSpPr>
        <p:spPr>
          <a:xfrm>
            <a:off x="3596231" y="4615347"/>
            <a:ext cx="986139" cy="986137"/>
          </a:xfrm>
          <a:prstGeom prst="ellipse">
            <a:avLst/>
          </a:prstGeom>
          <a:solidFill>
            <a:schemeClr val="tx2">
              <a:lumMod val="9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sp>
        <p:nvSpPr>
          <p:cNvPr id="23" name="Freeform 92"/>
          <p:cNvSpPr>
            <a:spLocks noEditPoints="1"/>
          </p:cNvSpPr>
          <p:nvPr/>
        </p:nvSpPr>
        <p:spPr bwMode="black">
          <a:xfrm>
            <a:off x="3946169" y="4913401"/>
            <a:ext cx="286263" cy="390030"/>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36" tIns="46618" rIns="93236" bIns="46618" numCol="1" anchor="t" anchorCtr="0" compatLnSpc="1">
            <a:prstTxWarp prst="textNoShape">
              <a:avLst/>
            </a:prstTxWarp>
          </a:bodyPr>
          <a:lstStyle/>
          <a:p>
            <a:endParaRPr lang="en-US" sz="1835" dirty="0"/>
          </a:p>
        </p:txBody>
      </p:sp>
      <p:grpSp>
        <p:nvGrpSpPr>
          <p:cNvPr id="93" name="Group 92"/>
          <p:cNvGrpSpPr/>
          <p:nvPr/>
        </p:nvGrpSpPr>
        <p:grpSpPr>
          <a:xfrm>
            <a:off x="2511285" y="4615347"/>
            <a:ext cx="990581" cy="1486304"/>
            <a:chOff x="2839238" y="3910596"/>
            <a:chExt cx="1074770" cy="1612625"/>
          </a:xfrm>
        </p:grpSpPr>
        <p:sp>
          <p:nvSpPr>
            <p:cNvPr id="25" name="TextBox 24"/>
            <p:cNvSpPr txBox="1"/>
            <p:nvPr/>
          </p:nvSpPr>
          <p:spPr>
            <a:xfrm>
              <a:off x="2839238" y="5085573"/>
              <a:ext cx="1024409" cy="437648"/>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Format</a:t>
              </a:r>
              <a:br>
                <a:rPr lang="en-US" sz="1428" dirty="0"/>
              </a:br>
              <a:r>
                <a:rPr lang="en-US" sz="1428" dirty="0"/>
                <a:t>Conversion</a:t>
              </a:r>
            </a:p>
          </p:txBody>
        </p:sp>
        <p:grpSp>
          <p:nvGrpSpPr>
            <p:cNvPr id="48" name="Group 47"/>
            <p:cNvGrpSpPr/>
            <p:nvPr/>
          </p:nvGrpSpPr>
          <p:grpSpPr>
            <a:xfrm>
              <a:off x="2844058" y="3910596"/>
              <a:ext cx="1069950" cy="1069950"/>
              <a:chOff x="5928501" y="4540604"/>
              <a:chExt cx="1069950" cy="1069950"/>
            </a:xfrm>
          </p:grpSpPr>
          <p:sp>
            <p:nvSpPr>
              <p:cNvPr id="41" name="Oval 40"/>
              <p:cNvSpPr/>
              <p:nvPr/>
            </p:nvSpPr>
            <p:spPr>
              <a:xfrm>
                <a:off x="5928501" y="4540604"/>
                <a:ext cx="1069950" cy="1069950"/>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grpSp>
            <p:nvGrpSpPr>
              <p:cNvPr id="24" name="Group 23"/>
              <p:cNvGrpSpPr/>
              <p:nvPr/>
            </p:nvGrpSpPr>
            <p:grpSpPr>
              <a:xfrm>
                <a:off x="6082263" y="4954045"/>
                <a:ext cx="762426" cy="243068"/>
                <a:chOff x="4058754" y="3661508"/>
                <a:chExt cx="762426" cy="243068"/>
              </a:xfrm>
              <a:solidFill>
                <a:srgbClr val="FFFFFF"/>
              </a:solidFill>
            </p:grpSpPr>
            <p:sp>
              <p:nvSpPr>
                <p:cNvPr id="26" name="Freeform 131"/>
                <p:cNvSpPr>
                  <a:spLocks/>
                </p:cNvSpPr>
                <p:nvPr/>
              </p:nvSpPr>
              <p:spPr bwMode="black">
                <a:xfrm>
                  <a:off x="4466856" y="3665655"/>
                  <a:ext cx="354324" cy="227305"/>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grpFill/>
                <a:ln>
                  <a:noFill/>
                </a:ln>
              </p:spPr>
              <p:txBody>
                <a:bodyPr vert="horz" wrap="square" lIns="83922" tIns="41961" rIns="83922" bIns="41961" numCol="1" anchor="t" anchorCtr="0" compatLnSpc="1">
                  <a:prstTxWarp prst="textNoShape">
                    <a:avLst/>
                  </a:prstTxWarp>
                </a:bodyPr>
                <a:lstStyle/>
                <a:p>
                  <a:endParaRPr lang="en-US" sz="1632" dirty="0"/>
                </a:p>
              </p:txBody>
            </p:sp>
            <p:sp>
              <p:nvSpPr>
                <p:cNvPr id="27" name="Freeform 132"/>
                <p:cNvSpPr>
                  <a:spLocks/>
                </p:cNvSpPr>
                <p:nvPr/>
              </p:nvSpPr>
              <p:spPr bwMode="black">
                <a:xfrm>
                  <a:off x="4058754" y="3661508"/>
                  <a:ext cx="364282" cy="243068"/>
                </a:xfrm>
                <a:custGeom>
                  <a:avLst/>
                  <a:gdLst>
                    <a:gd name="T0" fmla="*/ 156 w 439"/>
                    <a:gd name="T1" fmla="*/ 0 h 293"/>
                    <a:gd name="T2" fmla="*/ 113 w 439"/>
                    <a:gd name="T3" fmla="*/ 57 h 293"/>
                    <a:gd name="T4" fmla="*/ 111 w 439"/>
                    <a:gd name="T5" fmla="*/ 57 h 293"/>
                    <a:gd name="T6" fmla="*/ 111 w 439"/>
                    <a:gd name="T7" fmla="*/ 59 h 293"/>
                    <a:gd name="T8" fmla="*/ 111 w 439"/>
                    <a:gd name="T9" fmla="*/ 61 h 293"/>
                    <a:gd name="T10" fmla="*/ 111 w 439"/>
                    <a:gd name="T11" fmla="*/ 61 h 293"/>
                    <a:gd name="T12" fmla="*/ 111 w 439"/>
                    <a:gd name="T13" fmla="*/ 123 h 293"/>
                    <a:gd name="T14" fmla="*/ 0 w 439"/>
                    <a:gd name="T15" fmla="*/ 123 h 293"/>
                    <a:gd name="T16" fmla="*/ 0 w 439"/>
                    <a:gd name="T17" fmla="*/ 161 h 293"/>
                    <a:gd name="T18" fmla="*/ 111 w 439"/>
                    <a:gd name="T19" fmla="*/ 161 h 293"/>
                    <a:gd name="T20" fmla="*/ 111 w 439"/>
                    <a:gd name="T21" fmla="*/ 234 h 293"/>
                    <a:gd name="T22" fmla="*/ 111 w 439"/>
                    <a:gd name="T23" fmla="*/ 234 h 293"/>
                    <a:gd name="T24" fmla="*/ 111 w 439"/>
                    <a:gd name="T25" fmla="*/ 234 h 293"/>
                    <a:gd name="T26" fmla="*/ 111 w 439"/>
                    <a:gd name="T27" fmla="*/ 239 h 293"/>
                    <a:gd name="T28" fmla="*/ 115 w 439"/>
                    <a:gd name="T29" fmla="*/ 239 h 293"/>
                    <a:gd name="T30" fmla="*/ 156 w 439"/>
                    <a:gd name="T31" fmla="*/ 293 h 293"/>
                    <a:gd name="T32" fmla="*/ 439 w 439"/>
                    <a:gd name="T33" fmla="*/ 293 h 293"/>
                    <a:gd name="T34" fmla="*/ 437 w 439"/>
                    <a:gd name="T35" fmla="*/ 239 h 293"/>
                    <a:gd name="T36" fmla="*/ 437 w 439"/>
                    <a:gd name="T37" fmla="*/ 239 h 293"/>
                    <a:gd name="T38" fmla="*/ 437 w 439"/>
                    <a:gd name="T39" fmla="*/ 57 h 293"/>
                    <a:gd name="T40" fmla="*/ 437 w 439"/>
                    <a:gd name="T41" fmla="*/ 57 h 293"/>
                    <a:gd name="T42" fmla="*/ 439 w 439"/>
                    <a:gd name="T43" fmla="*/ 0 h 293"/>
                    <a:gd name="T44" fmla="*/ 156 w 439"/>
                    <a:gd name="T4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93">
                      <a:moveTo>
                        <a:pt x="156" y="0"/>
                      </a:moveTo>
                      <a:lnTo>
                        <a:pt x="113" y="57"/>
                      </a:lnTo>
                      <a:lnTo>
                        <a:pt x="111" y="57"/>
                      </a:lnTo>
                      <a:lnTo>
                        <a:pt x="111" y="59"/>
                      </a:lnTo>
                      <a:lnTo>
                        <a:pt x="111" y="61"/>
                      </a:lnTo>
                      <a:lnTo>
                        <a:pt x="111" y="61"/>
                      </a:lnTo>
                      <a:lnTo>
                        <a:pt x="111" y="123"/>
                      </a:lnTo>
                      <a:lnTo>
                        <a:pt x="0" y="123"/>
                      </a:lnTo>
                      <a:lnTo>
                        <a:pt x="0" y="161"/>
                      </a:lnTo>
                      <a:lnTo>
                        <a:pt x="111" y="161"/>
                      </a:lnTo>
                      <a:lnTo>
                        <a:pt x="111" y="234"/>
                      </a:lnTo>
                      <a:lnTo>
                        <a:pt x="111" y="234"/>
                      </a:lnTo>
                      <a:lnTo>
                        <a:pt x="111" y="234"/>
                      </a:lnTo>
                      <a:lnTo>
                        <a:pt x="111" y="239"/>
                      </a:lnTo>
                      <a:lnTo>
                        <a:pt x="115" y="239"/>
                      </a:lnTo>
                      <a:lnTo>
                        <a:pt x="156" y="293"/>
                      </a:lnTo>
                      <a:lnTo>
                        <a:pt x="439" y="293"/>
                      </a:lnTo>
                      <a:lnTo>
                        <a:pt x="437" y="239"/>
                      </a:lnTo>
                      <a:lnTo>
                        <a:pt x="437" y="239"/>
                      </a:lnTo>
                      <a:lnTo>
                        <a:pt x="437" y="57"/>
                      </a:lnTo>
                      <a:lnTo>
                        <a:pt x="437" y="57"/>
                      </a:lnTo>
                      <a:lnTo>
                        <a:pt x="439" y="0"/>
                      </a:lnTo>
                      <a:lnTo>
                        <a:pt x="156" y="0"/>
                      </a:lnTo>
                      <a:close/>
                    </a:path>
                  </a:pathLst>
                </a:custGeom>
                <a:grpFill/>
                <a:ln>
                  <a:noFill/>
                </a:ln>
              </p:spPr>
              <p:txBody>
                <a:bodyPr vert="horz" wrap="square" lIns="83922" tIns="41961" rIns="83922" bIns="41961" numCol="1" anchor="t" anchorCtr="0" compatLnSpc="1">
                  <a:prstTxWarp prst="textNoShape">
                    <a:avLst/>
                  </a:prstTxWarp>
                </a:bodyPr>
                <a:lstStyle/>
                <a:p>
                  <a:endParaRPr lang="en-US" sz="1632" dirty="0"/>
                </a:p>
              </p:txBody>
            </p:sp>
          </p:grpSp>
        </p:grpSp>
      </p:grpSp>
      <p:grpSp>
        <p:nvGrpSpPr>
          <p:cNvPr id="78" name="Group 77"/>
          <p:cNvGrpSpPr/>
          <p:nvPr/>
        </p:nvGrpSpPr>
        <p:grpSpPr>
          <a:xfrm>
            <a:off x="386522" y="4615349"/>
            <a:ext cx="986139" cy="1290252"/>
            <a:chOff x="1713976" y="3950937"/>
            <a:chExt cx="1069950" cy="1399910"/>
          </a:xfrm>
        </p:grpSpPr>
        <p:sp>
          <p:nvSpPr>
            <p:cNvPr id="17" name="TextBox 16"/>
            <p:cNvSpPr txBox="1"/>
            <p:nvPr/>
          </p:nvSpPr>
          <p:spPr>
            <a:xfrm>
              <a:off x="1798749" y="5132023"/>
              <a:ext cx="900404" cy="218824"/>
            </a:xfrm>
            <a:prstGeom prst="rect">
              <a:avLst/>
            </a:prstGeom>
            <a:noFill/>
          </p:spPr>
          <p:txBody>
            <a:bodyPr wrap="square" lIns="0" tIns="0" rIns="0" bIns="0" rtlCol="0">
              <a:spAutoFit/>
            </a:bodyPr>
            <a:lstStyle/>
            <a:p>
              <a:pPr algn="ctr">
                <a:lnSpc>
                  <a:spcPct val="90000"/>
                </a:lnSpc>
                <a:spcBef>
                  <a:spcPct val="20000"/>
                </a:spcBef>
                <a:buSzPct val="80000"/>
              </a:pPr>
              <a:r>
                <a:rPr lang="en-US" sz="1428" dirty="0">
                  <a:solidFill>
                    <a:srgbClr val="E8F4FC"/>
                  </a:solidFill>
                </a:rPr>
                <a:t>Ingest</a:t>
              </a:r>
            </a:p>
          </p:txBody>
        </p:sp>
        <p:grpSp>
          <p:nvGrpSpPr>
            <p:cNvPr id="47" name="Group 46"/>
            <p:cNvGrpSpPr/>
            <p:nvPr/>
          </p:nvGrpSpPr>
          <p:grpSpPr>
            <a:xfrm>
              <a:off x="1713976" y="3950937"/>
              <a:ext cx="1069950" cy="1069950"/>
              <a:chOff x="1757348" y="3906906"/>
              <a:chExt cx="1069950" cy="1069950"/>
            </a:xfrm>
          </p:grpSpPr>
          <p:sp>
            <p:nvSpPr>
              <p:cNvPr id="43" name="Oval 42"/>
              <p:cNvSpPr/>
              <p:nvPr/>
            </p:nvSpPr>
            <p:spPr>
              <a:xfrm>
                <a:off x="1757348" y="3906906"/>
                <a:ext cx="1069950" cy="1069950"/>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37" name="Picture 36"/>
              <p:cNvPicPr>
                <a:picLocks noChangeAspect="1"/>
              </p:cNvPicPr>
              <p:nvPr/>
            </p:nvPicPr>
            <p:blipFill>
              <a:blip r:embed="rId6"/>
              <a:stretch>
                <a:fillRect/>
              </a:stretch>
            </p:blipFill>
            <p:spPr>
              <a:xfrm>
                <a:off x="1965480" y="4211941"/>
                <a:ext cx="653687" cy="459880"/>
              </a:xfrm>
              <a:prstGeom prst="rect">
                <a:avLst/>
              </a:prstGeom>
            </p:spPr>
          </p:pic>
        </p:grpSp>
      </p:grpSp>
      <p:grpSp>
        <p:nvGrpSpPr>
          <p:cNvPr id="92" name="Group 91"/>
          <p:cNvGrpSpPr/>
          <p:nvPr/>
        </p:nvGrpSpPr>
        <p:grpSpPr>
          <a:xfrm>
            <a:off x="5723930" y="4615349"/>
            <a:ext cx="995229" cy="1542649"/>
            <a:chOff x="7470450" y="3910596"/>
            <a:chExt cx="1079812" cy="1673759"/>
          </a:xfrm>
        </p:grpSpPr>
        <p:sp>
          <p:nvSpPr>
            <p:cNvPr id="29" name="TextBox 28"/>
            <p:cNvSpPr txBox="1"/>
            <p:nvPr/>
          </p:nvSpPr>
          <p:spPr>
            <a:xfrm>
              <a:off x="7470450" y="5098102"/>
              <a:ext cx="1079812" cy="486253"/>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Live</a:t>
              </a:r>
            </a:p>
            <a:p>
              <a:r>
                <a:rPr lang="en-US" sz="1428" dirty="0"/>
                <a:t>Streaming</a:t>
              </a:r>
            </a:p>
          </p:txBody>
        </p:sp>
        <p:grpSp>
          <p:nvGrpSpPr>
            <p:cNvPr id="55" name="Group 54"/>
            <p:cNvGrpSpPr/>
            <p:nvPr/>
          </p:nvGrpSpPr>
          <p:grpSpPr>
            <a:xfrm>
              <a:off x="7475381" y="3910596"/>
              <a:ext cx="1069950" cy="1069950"/>
              <a:chOff x="8449447" y="3621530"/>
              <a:chExt cx="1069950" cy="1069950"/>
            </a:xfrm>
          </p:grpSpPr>
          <p:sp>
            <p:nvSpPr>
              <p:cNvPr id="44" name="Oval 43"/>
              <p:cNvSpPr/>
              <p:nvPr/>
            </p:nvSpPr>
            <p:spPr>
              <a:xfrm>
                <a:off x="8449447" y="3621530"/>
                <a:ext cx="1069950" cy="1069950"/>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51" name="Picture 50"/>
              <p:cNvPicPr>
                <a:picLocks noChangeAspect="1"/>
              </p:cNvPicPr>
              <p:nvPr/>
            </p:nvPicPr>
            <p:blipFill>
              <a:blip r:embed="rId7"/>
              <a:stretch>
                <a:fillRect/>
              </a:stretch>
            </p:blipFill>
            <p:spPr>
              <a:xfrm rot="2700000">
                <a:off x="8845058" y="3960072"/>
                <a:ext cx="403989" cy="417919"/>
              </a:xfrm>
              <a:prstGeom prst="rect">
                <a:avLst/>
              </a:prstGeom>
            </p:spPr>
          </p:pic>
        </p:grpSp>
      </p:grpSp>
      <p:sp>
        <p:nvSpPr>
          <p:cNvPr id="33" name="TextBox 32"/>
          <p:cNvSpPr txBox="1"/>
          <p:nvPr/>
        </p:nvSpPr>
        <p:spPr>
          <a:xfrm>
            <a:off x="10036006" y="5687685"/>
            <a:ext cx="993861" cy="201683"/>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Distribution</a:t>
            </a:r>
          </a:p>
        </p:txBody>
      </p:sp>
      <p:grpSp>
        <p:nvGrpSpPr>
          <p:cNvPr id="90" name="Group 89"/>
          <p:cNvGrpSpPr/>
          <p:nvPr/>
        </p:nvGrpSpPr>
        <p:grpSpPr>
          <a:xfrm>
            <a:off x="6802922" y="4615350"/>
            <a:ext cx="986139" cy="1303475"/>
            <a:chOff x="2607343" y="3949351"/>
            <a:chExt cx="1069951" cy="1414258"/>
          </a:xfrm>
        </p:grpSpPr>
        <p:sp>
          <p:nvSpPr>
            <p:cNvPr id="19" name="TextBox 18"/>
            <p:cNvSpPr txBox="1"/>
            <p:nvPr/>
          </p:nvSpPr>
          <p:spPr>
            <a:xfrm>
              <a:off x="2607344" y="5144785"/>
              <a:ext cx="1069950" cy="218824"/>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Advertising</a:t>
              </a:r>
            </a:p>
          </p:txBody>
        </p:sp>
        <p:grpSp>
          <p:nvGrpSpPr>
            <p:cNvPr id="89" name="Group 88"/>
            <p:cNvGrpSpPr/>
            <p:nvPr/>
          </p:nvGrpSpPr>
          <p:grpSpPr>
            <a:xfrm>
              <a:off x="2607343" y="3949351"/>
              <a:ext cx="1069950" cy="1069950"/>
              <a:chOff x="2530747" y="2894025"/>
              <a:chExt cx="1069950" cy="1069950"/>
            </a:xfrm>
          </p:grpSpPr>
          <p:sp>
            <p:nvSpPr>
              <p:cNvPr id="80" name="Oval 79"/>
              <p:cNvSpPr/>
              <p:nvPr/>
            </p:nvSpPr>
            <p:spPr>
              <a:xfrm>
                <a:off x="2530747" y="2894025"/>
                <a:ext cx="1069950" cy="1069950"/>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87" name="Picture 86"/>
              <p:cNvPicPr>
                <a:picLocks noChangeAspect="1"/>
              </p:cNvPicPr>
              <p:nvPr/>
            </p:nvPicPr>
            <p:blipFill>
              <a:blip r:embed="rId8"/>
              <a:stretch>
                <a:fillRect/>
              </a:stretch>
            </p:blipFill>
            <p:spPr>
              <a:xfrm>
                <a:off x="2778280" y="3140980"/>
                <a:ext cx="574884" cy="576041"/>
              </a:xfrm>
              <a:prstGeom prst="rect">
                <a:avLst/>
              </a:prstGeom>
            </p:spPr>
          </p:pic>
        </p:grpSp>
      </p:grpSp>
      <p:sp>
        <p:nvSpPr>
          <p:cNvPr id="20" name="TextBox 19"/>
          <p:cNvSpPr txBox="1"/>
          <p:nvPr/>
        </p:nvSpPr>
        <p:spPr>
          <a:xfrm>
            <a:off x="4655535" y="5698284"/>
            <a:ext cx="995228" cy="439416"/>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On-Demand</a:t>
            </a:r>
          </a:p>
          <a:p>
            <a:r>
              <a:rPr lang="en-US" sz="1428" dirty="0"/>
              <a:t>Streaming</a:t>
            </a:r>
          </a:p>
        </p:txBody>
      </p:sp>
      <p:sp>
        <p:nvSpPr>
          <p:cNvPr id="40" name="Oval 39"/>
          <p:cNvSpPr/>
          <p:nvPr/>
        </p:nvSpPr>
        <p:spPr>
          <a:xfrm>
            <a:off x="4660080" y="4615348"/>
            <a:ext cx="986139" cy="986138"/>
          </a:xfrm>
          <a:prstGeom prst="ellipse">
            <a:avLst/>
          </a:prstGeom>
          <a:solidFill>
            <a:schemeClr val="bg2">
              <a:lumMod val="10000"/>
              <a:lumOff val="9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sp>
        <p:nvSpPr>
          <p:cNvPr id="21" name="Freeform 101"/>
          <p:cNvSpPr>
            <a:spLocks/>
          </p:cNvSpPr>
          <p:nvPr/>
        </p:nvSpPr>
        <p:spPr bwMode="black">
          <a:xfrm flipH="1">
            <a:off x="5067526" y="4910715"/>
            <a:ext cx="263607" cy="395405"/>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rgbClr val="FFFFFF"/>
          </a:solidFill>
          <a:ln>
            <a:noFill/>
          </a:ln>
          <a:extLst/>
        </p:spPr>
        <p:txBody>
          <a:bodyPr vert="horz" wrap="square" lIns="93236" tIns="46618" rIns="93236" bIns="46618" numCol="1" anchor="t" anchorCtr="0" compatLnSpc="1">
            <a:prstTxWarp prst="textNoShape">
              <a:avLst/>
            </a:prstTxWarp>
          </a:bodyPr>
          <a:lstStyle/>
          <a:p>
            <a:endParaRPr lang="en-US" sz="1835" dirty="0"/>
          </a:p>
        </p:txBody>
      </p:sp>
      <p:sp>
        <p:nvSpPr>
          <p:cNvPr id="54" name="TextBox 53"/>
          <p:cNvSpPr txBox="1"/>
          <p:nvPr/>
        </p:nvSpPr>
        <p:spPr>
          <a:xfrm>
            <a:off x="1513362" y="5705378"/>
            <a:ext cx="829874" cy="201683"/>
          </a:xfrm>
          <a:prstGeom prst="rect">
            <a:avLst/>
          </a:prstGeom>
          <a:noFill/>
        </p:spPr>
        <p:txBody>
          <a:bodyPr wrap="square" lIns="0" tIns="0" rIns="0" bIns="0" rtlCol="0">
            <a:spAutoFit/>
          </a:bodyPr>
          <a:lstStyle/>
          <a:p>
            <a:pPr algn="ctr">
              <a:lnSpc>
                <a:spcPct val="90000"/>
              </a:lnSpc>
              <a:spcBef>
                <a:spcPct val="20000"/>
              </a:spcBef>
              <a:buSzPct val="80000"/>
            </a:pPr>
            <a:r>
              <a:rPr lang="en-US" sz="1428" dirty="0">
                <a:solidFill>
                  <a:srgbClr val="E8F4FC"/>
                </a:solidFill>
              </a:rPr>
              <a:t>Encoding</a:t>
            </a:r>
          </a:p>
        </p:txBody>
      </p:sp>
      <p:sp>
        <p:nvSpPr>
          <p:cNvPr id="42" name="Oval 41"/>
          <p:cNvSpPr/>
          <p:nvPr/>
        </p:nvSpPr>
        <p:spPr>
          <a:xfrm>
            <a:off x="1435230" y="4615349"/>
            <a:ext cx="986139" cy="986138"/>
          </a:xfrm>
          <a:prstGeom prst="ellipse">
            <a:avLst/>
          </a:prstGeom>
          <a:solidFill>
            <a:schemeClr val="bg2">
              <a:lumMod val="10000"/>
              <a:lumOff val="9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34" name="Picture 133"/>
          <p:cNvPicPr>
            <a:picLocks noChangeAspect="1"/>
          </p:cNvPicPr>
          <p:nvPr/>
        </p:nvPicPr>
        <p:blipFill>
          <a:blip r:embed="rId9"/>
          <a:stretch>
            <a:fillRect/>
          </a:stretch>
        </p:blipFill>
        <p:spPr>
          <a:xfrm>
            <a:off x="1665867" y="4847420"/>
            <a:ext cx="524865" cy="521996"/>
          </a:xfrm>
          <a:prstGeom prst="rect">
            <a:avLst/>
          </a:prstGeom>
        </p:spPr>
      </p:pic>
      <p:grpSp>
        <p:nvGrpSpPr>
          <p:cNvPr id="11" name="Group 10"/>
          <p:cNvGrpSpPr/>
          <p:nvPr/>
        </p:nvGrpSpPr>
        <p:grpSpPr>
          <a:xfrm>
            <a:off x="386242" y="3685476"/>
            <a:ext cx="1019904" cy="430469"/>
            <a:chOff x="604851" y="3353764"/>
            <a:chExt cx="999997" cy="422067"/>
          </a:xfrm>
          <a:solidFill>
            <a:schemeClr val="tx1"/>
          </a:solidFill>
        </p:grpSpPr>
        <p:sp>
          <p:nvSpPr>
            <p:cNvPr id="85" name="Rounded Rectangle 84"/>
            <p:cNvSpPr/>
            <p:nvPr/>
          </p:nvSpPr>
          <p:spPr>
            <a:xfrm>
              <a:off x="604851" y="3353764"/>
              <a:ext cx="999997" cy="422067"/>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536" y="3419255"/>
              <a:ext cx="918053" cy="2913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Group 56"/>
          <p:cNvGrpSpPr/>
          <p:nvPr/>
        </p:nvGrpSpPr>
        <p:grpSpPr>
          <a:xfrm>
            <a:off x="3583105" y="3191259"/>
            <a:ext cx="1019904" cy="436289"/>
            <a:chOff x="4154955" y="3513430"/>
            <a:chExt cx="999997" cy="427773"/>
          </a:xfrm>
          <a:solidFill>
            <a:schemeClr val="tx1"/>
          </a:solidFill>
        </p:grpSpPr>
        <p:sp>
          <p:nvSpPr>
            <p:cNvPr id="99" name="Rounded Rectangle 98"/>
            <p:cNvSpPr/>
            <p:nvPr/>
          </p:nvSpPr>
          <p:spPr>
            <a:xfrm>
              <a:off x="4154955" y="3513430"/>
              <a:ext cx="999997" cy="427773"/>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81" name="Picture 17" descr="http://www.wohler.com/images/rg/civolution-logo-web-o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0616" y="3554998"/>
              <a:ext cx="868675" cy="349202"/>
            </a:xfrm>
            <a:prstGeom prst="rect">
              <a:avLst/>
            </a:prstGeom>
            <a:grpFill/>
            <a:extLst/>
          </p:spPr>
        </p:pic>
      </p:grpSp>
      <p:grpSp>
        <p:nvGrpSpPr>
          <p:cNvPr id="64" name="Group 63"/>
          <p:cNvGrpSpPr/>
          <p:nvPr/>
        </p:nvGrpSpPr>
        <p:grpSpPr>
          <a:xfrm>
            <a:off x="3585633" y="3672496"/>
            <a:ext cx="1019904" cy="430007"/>
            <a:chOff x="3533974" y="3104798"/>
            <a:chExt cx="999997" cy="451219"/>
          </a:xfrm>
          <a:solidFill>
            <a:schemeClr val="tx1"/>
          </a:solidFill>
        </p:grpSpPr>
        <p:sp>
          <p:nvSpPr>
            <p:cNvPr id="100" name="Rounded Rectangle 99"/>
            <p:cNvSpPr/>
            <p:nvPr/>
          </p:nvSpPr>
          <p:spPr>
            <a:xfrm>
              <a:off x="3533974" y="3104798"/>
              <a:ext cx="999997" cy="451219"/>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2095" y="3135933"/>
              <a:ext cx="757950" cy="3889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55"/>
          <p:cNvGrpSpPr/>
          <p:nvPr/>
        </p:nvGrpSpPr>
        <p:grpSpPr>
          <a:xfrm>
            <a:off x="4651004" y="3677381"/>
            <a:ext cx="1019904" cy="426759"/>
            <a:chOff x="5378657" y="3523658"/>
            <a:chExt cx="999997" cy="418429"/>
          </a:xfrm>
          <a:solidFill>
            <a:schemeClr val="tx1"/>
          </a:solidFill>
        </p:grpSpPr>
        <p:sp>
          <p:nvSpPr>
            <p:cNvPr id="101" name="Rounded Rectangle 100"/>
            <p:cNvSpPr/>
            <p:nvPr/>
          </p:nvSpPr>
          <p:spPr>
            <a:xfrm>
              <a:off x="5378657" y="3523658"/>
              <a:ext cx="999997" cy="418429"/>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10291" y="3595071"/>
              <a:ext cx="955776" cy="275603"/>
            </a:xfrm>
            <a:prstGeom prst="rect">
              <a:avLst/>
            </a:prstGeom>
            <a:grpFill/>
          </p:spPr>
        </p:pic>
      </p:grpSp>
      <p:grpSp>
        <p:nvGrpSpPr>
          <p:cNvPr id="12" name="Group 11"/>
          <p:cNvGrpSpPr/>
          <p:nvPr/>
        </p:nvGrpSpPr>
        <p:grpSpPr>
          <a:xfrm>
            <a:off x="383907" y="4180239"/>
            <a:ext cx="1019905" cy="325596"/>
            <a:chOff x="602563" y="3849260"/>
            <a:chExt cx="999998" cy="319241"/>
          </a:xfrm>
          <a:solidFill>
            <a:schemeClr val="tx1"/>
          </a:solidFill>
        </p:grpSpPr>
        <p:sp>
          <p:nvSpPr>
            <p:cNvPr id="132" name="Rounded Rectangle 131"/>
            <p:cNvSpPr/>
            <p:nvPr/>
          </p:nvSpPr>
          <p:spPr>
            <a:xfrm>
              <a:off x="602563"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038"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6463" y="3904908"/>
              <a:ext cx="875943" cy="207947"/>
            </a:xfrm>
            <a:prstGeom prst="rect">
              <a:avLst/>
            </a:prstGeom>
            <a:grpFill/>
            <a:extLst/>
          </p:spPr>
        </p:pic>
      </p:grpSp>
      <p:grpSp>
        <p:nvGrpSpPr>
          <p:cNvPr id="30" name="Group 29"/>
          <p:cNvGrpSpPr/>
          <p:nvPr/>
        </p:nvGrpSpPr>
        <p:grpSpPr>
          <a:xfrm>
            <a:off x="1447410" y="4180239"/>
            <a:ext cx="1019905" cy="325596"/>
            <a:chOff x="1718045" y="3849260"/>
            <a:chExt cx="999998" cy="319241"/>
          </a:xfrm>
          <a:solidFill>
            <a:schemeClr val="tx1"/>
          </a:solidFill>
        </p:grpSpPr>
        <p:sp>
          <p:nvSpPr>
            <p:cNvPr id="138" name="Rounded Rectangle 137"/>
            <p:cNvSpPr/>
            <p:nvPr/>
          </p:nvSpPr>
          <p:spPr>
            <a:xfrm>
              <a:off x="1718045"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39"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1945" y="3904908"/>
              <a:ext cx="875943" cy="207947"/>
            </a:xfrm>
            <a:prstGeom prst="rect">
              <a:avLst/>
            </a:prstGeom>
            <a:grpFill/>
            <a:extLst/>
          </p:spPr>
        </p:pic>
      </p:grpSp>
      <p:grpSp>
        <p:nvGrpSpPr>
          <p:cNvPr id="35" name="Group 34"/>
          <p:cNvGrpSpPr/>
          <p:nvPr/>
        </p:nvGrpSpPr>
        <p:grpSpPr>
          <a:xfrm>
            <a:off x="3589571" y="4180239"/>
            <a:ext cx="1019905" cy="325596"/>
            <a:chOff x="4150905" y="3849260"/>
            <a:chExt cx="999998" cy="319241"/>
          </a:xfrm>
          <a:solidFill>
            <a:schemeClr val="tx1"/>
          </a:solidFill>
        </p:grpSpPr>
        <p:sp>
          <p:nvSpPr>
            <p:cNvPr id="141" name="Rounded Rectangle 140"/>
            <p:cNvSpPr/>
            <p:nvPr/>
          </p:nvSpPr>
          <p:spPr>
            <a:xfrm>
              <a:off x="4150905"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42"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24805" y="3904908"/>
              <a:ext cx="875943" cy="207947"/>
            </a:xfrm>
            <a:prstGeom prst="rect">
              <a:avLst/>
            </a:prstGeom>
            <a:grpFill/>
            <a:extLst/>
          </p:spPr>
        </p:pic>
      </p:grpSp>
      <p:grpSp>
        <p:nvGrpSpPr>
          <p:cNvPr id="36" name="Group 35"/>
          <p:cNvGrpSpPr/>
          <p:nvPr/>
        </p:nvGrpSpPr>
        <p:grpSpPr>
          <a:xfrm>
            <a:off x="4651565" y="4180239"/>
            <a:ext cx="1019905" cy="325596"/>
            <a:chOff x="5379208" y="3849260"/>
            <a:chExt cx="999998" cy="319241"/>
          </a:xfrm>
          <a:solidFill>
            <a:schemeClr val="tx1"/>
          </a:solidFill>
        </p:grpSpPr>
        <p:sp>
          <p:nvSpPr>
            <p:cNvPr id="144" name="Rounded Rectangle 143"/>
            <p:cNvSpPr/>
            <p:nvPr/>
          </p:nvSpPr>
          <p:spPr>
            <a:xfrm>
              <a:off x="5379208"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45"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108" y="3904908"/>
              <a:ext cx="875943" cy="207947"/>
            </a:xfrm>
            <a:prstGeom prst="rect">
              <a:avLst/>
            </a:prstGeom>
            <a:grpFill/>
            <a:extLst/>
          </p:spPr>
        </p:pic>
      </p:grpSp>
      <p:grpSp>
        <p:nvGrpSpPr>
          <p:cNvPr id="49" name="Group 48"/>
          <p:cNvGrpSpPr/>
          <p:nvPr/>
        </p:nvGrpSpPr>
        <p:grpSpPr>
          <a:xfrm>
            <a:off x="6798256" y="4180239"/>
            <a:ext cx="1019905" cy="325596"/>
            <a:chOff x="7847684" y="3849260"/>
            <a:chExt cx="999998" cy="319241"/>
          </a:xfrm>
          <a:solidFill>
            <a:schemeClr val="tx1"/>
          </a:solidFill>
        </p:grpSpPr>
        <p:sp>
          <p:nvSpPr>
            <p:cNvPr id="150" name="Rounded Rectangle 149"/>
            <p:cNvSpPr/>
            <p:nvPr/>
          </p:nvSpPr>
          <p:spPr>
            <a:xfrm>
              <a:off x="7847684"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51"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1584" y="3904908"/>
              <a:ext cx="875943" cy="207947"/>
            </a:xfrm>
            <a:prstGeom prst="rect">
              <a:avLst/>
            </a:prstGeom>
            <a:grpFill/>
            <a:extLst/>
          </p:spPr>
        </p:pic>
      </p:grpSp>
      <p:grpSp>
        <p:nvGrpSpPr>
          <p:cNvPr id="45" name="Group 44"/>
          <p:cNvGrpSpPr/>
          <p:nvPr/>
        </p:nvGrpSpPr>
        <p:grpSpPr>
          <a:xfrm>
            <a:off x="5725665" y="4180239"/>
            <a:ext cx="1019905" cy="325596"/>
            <a:chOff x="6619381" y="3849260"/>
            <a:chExt cx="999998" cy="319241"/>
          </a:xfrm>
          <a:solidFill>
            <a:schemeClr val="tx1"/>
          </a:solidFill>
        </p:grpSpPr>
        <p:sp>
          <p:nvSpPr>
            <p:cNvPr id="154" name="Rounded Rectangle 153"/>
            <p:cNvSpPr/>
            <p:nvPr/>
          </p:nvSpPr>
          <p:spPr>
            <a:xfrm>
              <a:off x="6619381"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55"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93281" y="3904908"/>
              <a:ext cx="875943" cy="207947"/>
            </a:xfrm>
            <a:prstGeom prst="rect">
              <a:avLst/>
            </a:prstGeom>
            <a:grpFill/>
            <a:extLst/>
          </p:spPr>
        </p:pic>
      </p:grpSp>
      <p:grpSp>
        <p:nvGrpSpPr>
          <p:cNvPr id="32" name="Group 31"/>
          <p:cNvGrpSpPr/>
          <p:nvPr/>
        </p:nvGrpSpPr>
        <p:grpSpPr>
          <a:xfrm>
            <a:off x="2518490" y="4180239"/>
            <a:ext cx="1019905" cy="325596"/>
            <a:chOff x="2934475" y="3849260"/>
            <a:chExt cx="999998" cy="319241"/>
          </a:xfrm>
          <a:solidFill>
            <a:schemeClr val="tx1"/>
          </a:solidFill>
        </p:grpSpPr>
        <p:sp>
          <p:nvSpPr>
            <p:cNvPr id="157" name="Rounded Rectangle 156"/>
            <p:cNvSpPr/>
            <p:nvPr/>
          </p:nvSpPr>
          <p:spPr>
            <a:xfrm>
              <a:off x="2934475"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58"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08375" y="3904908"/>
              <a:ext cx="875943" cy="207947"/>
            </a:xfrm>
            <a:prstGeom prst="rect">
              <a:avLst/>
            </a:prstGeom>
            <a:grpFill/>
            <a:extLst/>
          </p:spPr>
        </p:pic>
      </p:grpSp>
      <p:sp>
        <p:nvSpPr>
          <p:cNvPr id="120" name="TextBox 119"/>
          <p:cNvSpPr txBox="1"/>
          <p:nvPr/>
        </p:nvSpPr>
        <p:spPr>
          <a:xfrm>
            <a:off x="10087780" y="4650192"/>
            <a:ext cx="688626" cy="862450"/>
          </a:xfrm>
          <a:prstGeom prst="rect">
            <a:avLst/>
          </a:prstGeom>
          <a:noFill/>
        </p:spPr>
        <p:txBody>
          <a:bodyPr wrap="square" rtlCol="0">
            <a:spAutoFit/>
          </a:bodyPr>
          <a:lstStyle/>
          <a:p>
            <a:r>
              <a:rPr lang="en-US" sz="4895" dirty="0" smtClean="0">
                <a:latin typeface="Webdings" pitchFamily="18" charset="2"/>
                <a:sym typeface="Webdings"/>
              </a:rPr>
              <a:t></a:t>
            </a:r>
            <a:endParaRPr lang="en-US" sz="4895" dirty="0">
              <a:latin typeface="Webdings" pitchFamily="18" charset="2"/>
            </a:endParaRPr>
          </a:p>
        </p:txBody>
      </p:sp>
      <p:pic>
        <p:nvPicPr>
          <p:cNvPr id="12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3204" y="3689186"/>
            <a:ext cx="1002100" cy="4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Oval 125"/>
          <p:cNvSpPr/>
          <p:nvPr/>
        </p:nvSpPr>
        <p:spPr>
          <a:xfrm>
            <a:off x="10018394" y="4622538"/>
            <a:ext cx="986138" cy="986138"/>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sp>
        <p:nvSpPr>
          <p:cNvPr id="5" name="AutoShape 2" descr="data:image/jpeg;base64,/9j/4AAQSkZJRgABAQAAAQABAAD/2wCEAAkGBhQQERUTExQVFRQWFxcTGBYYFxgdHhgdFxgXIBYhHRceIiYgGyUrHhUcIjsiIygpLS8sHB4xNTAqNSYrLykBCQoKDQwNGQ8PGjUlHyQ0KiosKS0qLCwqLCo1NSkwLykqKi8qLCwsLCwsLDQpLCwsLCkpLCwsNCwsKiwpKSwpKf/AABEIACoAnQMBIgACEQEDEQH/xAAbAAADAAMBAQAAAAAAAAAAAAAABQYDBAcCAf/EADwQAAEDAgQCBgcFCAMAAAAAAAECAxEABAUSITEGQRNRYXGRoSIyQnKBsdEHI1OSwSQzNGKCwuHwFBUX/8QAGAEBAQEBAQAAAAAAAAAAAAAAAAIBAwT/xAAhEQACAgICAgMBAAAAAAAAAAAAAQIRAxIhMRNRMkHBYf/aAAwDAQACEQMRAD8A65Wu5ftpMFxAI3BWkEfCa2K59dYYLnEnW1EpBKjIidECN66xin2ebJNxqi4/7Nr8Vv8AOj61madChKSFDrBBHiKl/wDzxr8VzwT9KwW3FDdmhVultay2pSQSR6UnXbYVWqfxJ8jj81RZUVM3HGyEhIDaluqAJQNcsiYKo1PwrJhnGaHHOjcQppZMCdRPIToR8anSRXlhdWUVFKcb4jbtYCpUs7IH6nltS2346SFAOsraB2VuO+IHlRQk1aNeSCdNlG1dIWSErSojcBQMd4G1Zah2VC0xKRHRPbEbEOajwVTTi7HzbqaSnfMHFDrSnl8dfCt05SRKyrVt/RRkxWBOItHQONz76frSrirFAi0JSf3oCEnsUNT+WpB+yFuLNStCol1XYMyI8hWxhaMnl1dI6ZRUkv7QkZtGVZJ9aRP5f0mn7mNNJZD5V92RIPM9gHXOkVLhJdlrJGXTN6ipNXHvtC3WW59af8R50+scZaeaLqVeiJzToUxvPVRwkuxHJGXTN6vhMampZ3jpJUQ0ytxI3Vt5QfOK37PiJu6ZdyylQbUShW+x+BppJdmLJF8JjZu5SoEpUlQG5BBjnyrEm/SZ0VoYNIPs+H7Ov348hT8Yejt/350kqdFQltFMyXbOdtaAYKkqTPVmBE+dc3YwFSrxVv0kKE+nryTPXNdOqZtsDdGIrfIHRnNBzCdUgDSqxyqznlhs0eMK4OcZeQ4X8wSZKYVrpHX21qYAIvbtUSpIcKe/NVpNTuB4M41dvurAyLnLqDuudu6tUrTsx40nHUmeGbl9BWtllLqjAUo7iZPWIk+MVtY3b3d3lzWuVSdlDcg8jKtqYXHDtxbPKdsyClW7ZjviCQCJ25ivTeGXty4lT6+hQgyAgifgBPiTV7K9kclB1q7/AAUtWN4H+nVblxWkBURIAA58oraxy+u3WVB62SlA1zc0wdwcxpvjuEXBdD9u6cwEdGo6dsTprzBpdc4df3cNu5Wm51iNY7AST5UUk6fBrg0mlYretFOYc27zZWpM/wAhI+SvlWWws1Ykt51fsthKfej0fkT/AFVaNYShLHQD1MpR4zJPbrNYOG8J/wCMwEH1pKlHt5eUVPk4ZSwu1fX2Q1gpd4u3tleq2VA90yZ7gMtO+N2Qp+1T7JlMdmZI+VOcLwAM3L7sCFxk7J1X5iK1+JMHcfeYWgApQZVJA9pJ27hW7py/hnjag77GGN2qDbOJyjKlCoEerA0jq2rnLr6jbso3TncIHb939fOun4kyVtOJTqVIUkd5Bipi14PUu06JyEOJcUtBkHcJGscjlrMcklyVlg5Pj0ek4lehOQWaMoGXLGkDlGbWkSMFvEpcQllSUuRKRHsmRzp00nE0J6MBJA9EOEoJA7ydfCmeF4C62wtC3153NZBPoHsnzrdtfRGjn7FOFvXtu2G0WggbnmonmYVSovuC9zKbDS1g5kDqUgyYk7704YtsRtx0aAl1I0So5TA+JB59tbeBcMrS4p+5VndUCImYzCDJ7jGm1bslb4M1lKkrMf2efw6/f/tTVTUzgmAv2twQlQNur0jO/YI3B7RpFUtcZ8ys9GK1GmfaKKKk6hRRRQBRRRQBRRRQBRRRQBRRRQBRRRQBRRRQBRRRQBRRRQH/2Q=="/>
          <p:cNvSpPr>
            <a:spLocks noChangeAspect="1" noChangeArrowheads="1"/>
          </p:cNvSpPr>
          <p:nvPr/>
        </p:nvSpPr>
        <p:spPr bwMode="auto">
          <a:xfrm>
            <a:off x="161131" y="-138296"/>
            <a:ext cx="302694" cy="3026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36" tIns="46618" rIns="93236" bIns="46618" numCol="1" anchor="t" anchorCtr="0" compatLnSpc="1">
            <a:prstTxWarp prst="textNoShape">
              <a:avLst/>
            </a:prstTxWarp>
          </a:bodyPr>
          <a:lstStyle/>
          <a:p>
            <a:endParaRPr lang="en-US" sz="1835" dirty="0"/>
          </a:p>
        </p:txBody>
      </p:sp>
      <p:sp>
        <p:nvSpPr>
          <p:cNvPr id="28" name="AutoShape 8" descr="data:image/jpeg;base64,/9j/4AAQSkZJRgABAQAAAQABAAD/2wCEAAkGBhQQERUTExQVFRQWFxcTGBYYFxgdHhgdFxgXIBYhHRceIiYgGyUrHhUcIjsiIygpLS8sHB4xNTAqNSYrLykBCQoKDQwNGQ8PGjUlHyQ0KiosKS0qLCwqLCo1NSkwLykqKi8qLCwsLCwsLDQpLCwsLCkpLCwsNCwsKiwpKSwpKf/AABEIACoAnQMBIgACEQEDEQH/xAAbAAADAAMBAQAAAAAAAAAAAAAABQYDBAcCAf/EADwQAAEDAgQCBgcFCAMAAAAAAAECAxEABAUSITEGQRNRYXGRoSIyQnKBsdEHI1OSwSQzNGKCwuHwFBUX/8QAGAEBAQEBAQAAAAAAAAAAAAAAAAIBAwT/xAAhEQACAgICAgMBAAAAAAAAAAAAAQIRAxIhMRNRMkHBYf/aAAwDAQACEQMRAD8A65Wu5ftpMFxAI3BWkEfCa2K59dYYLnEnW1EpBKjIidECN66xin2ebJNxqi4/7Nr8Vv8AOj61madChKSFDrBBHiKl/wDzxr8VzwT9KwW3FDdmhVultay2pSQSR6UnXbYVWqfxJ8jj81RZUVM3HGyEhIDaluqAJQNcsiYKo1PwrJhnGaHHOjcQppZMCdRPIToR8anSRXlhdWUVFKcb4jbtYCpUs7IH6nltS2346SFAOsraB2VuO+IHlRQk1aNeSCdNlG1dIWSErSojcBQMd4G1Zah2VC0xKRHRPbEbEOajwVTTi7HzbqaSnfMHFDrSnl8dfCt05SRKyrVt/RRkxWBOItHQONz76frSrirFAi0JSf3oCEnsUNT+WpB+yFuLNStCol1XYMyI8hWxhaMnl1dI6ZRUkv7QkZtGVZJ9aRP5f0mn7mNNJZD5V92RIPM9gHXOkVLhJdlrJGXTN6ipNXHvtC3WW59af8R50+scZaeaLqVeiJzToUxvPVRwkuxHJGXTN6vhMampZ3jpJUQ0ytxI3Vt5QfOK37PiJu6ZdyylQbUShW+x+BppJdmLJF8JjZu5SoEpUlQG5BBjnyrEm/SZ0VoYNIPs+H7Ov348hT8Yejt/350kqdFQltFMyXbOdtaAYKkqTPVmBE+dc3YwFSrxVv0kKE+nryTPXNdOqZtsDdGIrfIHRnNBzCdUgDSqxyqznlhs0eMK4OcZeQ4X8wSZKYVrpHX21qYAIvbtUSpIcKe/NVpNTuB4M41dvurAyLnLqDuudu6tUrTsx40nHUmeGbl9BWtllLqjAUo7iZPWIk+MVtY3b3d3lzWuVSdlDcg8jKtqYXHDtxbPKdsyClW7ZjviCQCJ25ivTeGXty4lT6+hQgyAgifgBPiTV7K9kclB1q7/AAUtWN4H+nVblxWkBURIAA58oraxy+u3WVB62SlA1zc0wdwcxpvjuEXBdD9u6cwEdGo6dsTprzBpdc4df3cNu5Wm51iNY7AST5UUk6fBrg0mlYretFOYc27zZWpM/wAhI+SvlWWws1Ykt51fsthKfej0fkT/AFVaNYShLHQD1MpR4zJPbrNYOG8J/wCMwEH1pKlHt5eUVPk4ZSwu1fX2Q1gpd4u3tleq2VA90yZ7gMtO+N2Qp+1T7JlMdmZI+VOcLwAM3L7sCFxk7J1X5iK1+JMHcfeYWgApQZVJA9pJ27hW7py/hnjag77GGN2qDbOJyjKlCoEerA0jq2rnLr6jbso3TncIHb939fOun4kyVtOJTqVIUkd5Bipi14PUu06JyEOJcUtBkHcJGscjlrMcklyVlg5Pj0ek4lehOQWaMoGXLGkDlGbWkSMFvEpcQllSUuRKRHsmRzp00nE0J6MBJA9EOEoJA7ydfCmeF4C62wtC3153NZBPoHsnzrdtfRGjn7FOFvXtu2G0WggbnmonmYVSovuC9zKbDS1g5kDqUgyYk7704YtsRtx0aAl1I0So5TA+JB59tbeBcMrS4p+5VndUCImYzCDJ7jGm1bslb4M1lKkrMf2efw6/f/tTVTUzgmAv2twQlQNur0jO/YI3B7RpFUtcZ8ys9GK1GmfaKKKk6hRRRQBRRRQBRRRQBRRRQBRRRQBRRRQBRRRQBRRRQBRRRQH/2Q=="/>
          <p:cNvSpPr>
            <a:spLocks noChangeAspect="1" noChangeArrowheads="1"/>
          </p:cNvSpPr>
          <p:nvPr/>
        </p:nvSpPr>
        <p:spPr bwMode="auto">
          <a:xfrm>
            <a:off x="471919" y="172490"/>
            <a:ext cx="302694" cy="3026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36" tIns="46618" rIns="93236" bIns="46618" numCol="1" anchor="t" anchorCtr="0" compatLnSpc="1">
            <a:prstTxWarp prst="textNoShape">
              <a:avLst/>
            </a:prstTxWarp>
          </a:bodyPr>
          <a:lstStyle/>
          <a:p>
            <a:endParaRPr lang="en-US" sz="1835" dirty="0"/>
          </a:p>
        </p:txBody>
      </p:sp>
      <p:sp>
        <p:nvSpPr>
          <p:cNvPr id="31" name="TextBox 30"/>
          <p:cNvSpPr txBox="1"/>
          <p:nvPr/>
        </p:nvSpPr>
        <p:spPr>
          <a:xfrm>
            <a:off x="6808470" y="3700991"/>
            <a:ext cx="1009692" cy="414222"/>
          </a:xfrm>
          <a:prstGeom prst="rect">
            <a:avLst/>
          </a:prstGeom>
          <a:solidFill>
            <a:schemeClr val="tx1"/>
          </a:solidFill>
        </p:spPr>
        <p:txBody>
          <a:bodyPr wrap="square" rtlCol="0">
            <a:spAutoFit/>
          </a:bodyPr>
          <a:lstStyle/>
          <a:p>
            <a:pPr algn="ctr"/>
            <a:r>
              <a:rPr lang="en-US" sz="2039" b="1" dirty="0">
                <a:solidFill>
                  <a:schemeClr val="bg1"/>
                </a:solidFill>
                <a:latin typeface="Angsana New" pitchFamily="18" charset="-34"/>
                <a:cs typeface="Angsana New" pitchFamily="18" charset="-34"/>
              </a:rPr>
              <a:t>Freewheel</a:t>
            </a:r>
          </a:p>
        </p:txBody>
      </p:sp>
      <p:sp>
        <p:nvSpPr>
          <p:cNvPr id="10" name="TextBox 9"/>
          <p:cNvSpPr txBox="1"/>
          <p:nvPr/>
        </p:nvSpPr>
        <p:spPr>
          <a:xfrm>
            <a:off x="6246780" y="1056782"/>
            <a:ext cx="3006826" cy="691634"/>
          </a:xfrm>
          <a:prstGeom prst="rect">
            <a:avLst/>
          </a:prstGeom>
          <a:noFill/>
        </p:spPr>
        <p:txBody>
          <a:bodyPr wrap="square" lIns="0" tIns="0" rIns="0" bIns="0" rtlCol="0">
            <a:spAutoFit/>
          </a:bodyPr>
          <a:lstStyle/>
          <a:p>
            <a:pPr algn="ctr">
              <a:lnSpc>
                <a:spcPct val="90000"/>
              </a:lnSpc>
              <a:spcBef>
                <a:spcPct val="20000"/>
              </a:spcBef>
              <a:buSzPct val="80000"/>
            </a:pPr>
            <a:r>
              <a:rPr lang="en-US" sz="2448" b="1" dirty="0">
                <a:solidFill>
                  <a:schemeClr val="bg1"/>
                </a:solidFill>
              </a:rPr>
              <a:t>Windows Azure Media Services</a:t>
            </a:r>
          </a:p>
        </p:txBody>
      </p:sp>
      <p:grpSp>
        <p:nvGrpSpPr>
          <p:cNvPr id="71" name="Group 70"/>
          <p:cNvGrpSpPr/>
          <p:nvPr/>
        </p:nvGrpSpPr>
        <p:grpSpPr>
          <a:xfrm>
            <a:off x="5734373" y="3689187"/>
            <a:ext cx="1019905" cy="423222"/>
            <a:chOff x="5630383" y="3617177"/>
            <a:chExt cx="999998" cy="414961"/>
          </a:xfrm>
          <a:solidFill>
            <a:schemeClr val="tx1"/>
          </a:solidFill>
        </p:grpSpPr>
        <p:sp>
          <p:nvSpPr>
            <p:cNvPr id="113" name="Rounded Rectangle 112"/>
            <p:cNvSpPr/>
            <p:nvPr/>
          </p:nvSpPr>
          <p:spPr>
            <a:xfrm>
              <a:off x="5630383" y="3617177"/>
              <a:ext cx="999998" cy="41496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14"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28336" y="3712898"/>
              <a:ext cx="804093" cy="25225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6" name="Rounded Rectangle 115"/>
          <p:cNvSpPr/>
          <p:nvPr/>
        </p:nvSpPr>
        <p:spPr>
          <a:xfrm>
            <a:off x="8906123" y="4165074"/>
            <a:ext cx="1019905" cy="325596"/>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17"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81495" y="4221829"/>
            <a:ext cx="893381" cy="212087"/>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8913846" y="4179639"/>
            <a:ext cx="1019905" cy="325596"/>
            <a:chOff x="9007574" y="3827890"/>
            <a:chExt cx="999998" cy="319241"/>
          </a:xfrm>
          <a:solidFill>
            <a:schemeClr val="tx1"/>
          </a:solidFill>
        </p:grpSpPr>
        <p:sp>
          <p:nvSpPr>
            <p:cNvPr id="127" name="Rounded Rectangle 126"/>
            <p:cNvSpPr/>
            <p:nvPr/>
          </p:nvSpPr>
          <p:spPr>
            <a:xfrm>
              <a:off x="9007574" y="382789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31"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81474" y="3883538"/>
              <a:ext cx="875943" cy="207947"/>
            </a:xfrm>
            <a:prstGeom prst="rect">
              <a:avLst/>
            </a:prstGeom>
            <a:grpFill/>
            <a:extLst/>
          </p:spPr>
        </p:pic>
      </p:grpSp>
      <p:sp>
        <p:nvSpPr>
          <p:cNvPr id="152" name="TextBox 151"/>
          <p:cNvSpPr txBox="1"/>
          <p:nvPr/>
        </p:nvSpPr>
        <p:spPr>
          <a:xfrm>
            <a:off x="8893865" y="5695115"/>
            <a:ext cx="1100892" cy="448164"/>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Content</a:t>
            </a:r>
          </a:p>
          <a:p>
            <a:r>
              <a:rPr lang="en-US" sz="1428" dirty="0"/>
              <a:t>Management</a:t>
            </a:r>
          </a:p>
        </p:txBody>
      </p:sp>
      <p:grpSp>
        <p:nvGrpSpPr>
          <p:cNvPr id="59" name="Group 58"/>
          <p:cNvGrpSpPr/>
          <p:nvPr/>
        </p:nvGrpSpPr>
        <p:grpSpPr>
          <a:xfrm>
            <a:off x="8953468" y="4625722"/>
            <a:ext cx="986138" cy="986138"/>
            <a:chOff x="9784528" y="4544389"/>
            <a:chExt cx="966890" cy="966890"/>
          </a:xfrm>
        </p:grpSpPr>
        <p:sp>
          <p:nvSpPr>
            <p:cNvPr id="133" name="Oval 132"/>
            <p:cNvSpPr/>
            <p:nvPr/>
          </p:nvSpPr>
          <p:spPr>
            <a:xfrm>
              <a:off x="9784528" y="4544389"/>
              <a:ext cx="966890" cy="966890"/>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6" name="Picture 5"/>
            <p:cNvPicPr>
              <a:picLocks noChangeAspect="1"/>
            </p:cNvPicPr>
            <p:nvPr/>
          </p:nvPicPr>
          <p:blipFill rotWithShape="1">
            <a:blip r:embed="rId17">
              <a:extLst>
                <a:ext uri="{28A0092B-C50C-407E-A947-70E740481C1C}">
                  <a14:useLocalDpi xmlns:a14="http://schemas.microsoft.com/office/drawing/2010/main" val="0"/>
                </a:ext>
              </a:extLst>
            </a:blip>
            <a:srcRect l="47929" t="-1" b="-12451"/>
            <a:stretch/>
          </p:blipFill>
          <p:spPr>
            <a:xfrm>
              <a:off x="10014851" y="4758855"/>
              <a:ext cx="551343" cy="595337"/>
            </a:xfrm>
            <a:prstGeom prst="rect">
              <a:avLst/>
            </a:prstGeom>
          </p:spPr>
        </p:pic>
      </p:grpSp>
      <p:pic>
        <p:nvPicPr>
          <p:cNvPr id="16" name="Picture 15"/>
          <p:cNvPicPr>
            <a:picLocks noChangeAspect="1"/>
          </p:cNvPicPr>
          <p:nvPr/>
        </p:nvPicPr>
        <p:blipFill rotWithShape="1">
          <a:blip r:embed="rId18">
            <a:extLst>
              <a:ext uri="{28A0092B-C50C-407E-A947-70E740481C1C}">
                <a14:useLocalDpi xmlns:a14="http://schemas.microsoft.com/office/drawing/2010/main" val="0"/>
              </a:ext>
            </a:extLst>
          </a:blip>
          <a:srcRect b="8882"/>
          <a:stretch/>
        </p:blipFill>
        <p:spPr>
          <a:xfrm>
            <a:off x="8938855" y="3689185"/>
            <a:ext cx="983845" cy="406327"/>
          </a:xfrm>
          <a:prstGeom prst="rect">
            <a:avLst/>
          </a:prstGeom>
          <a:solidFill>
            <a:schemeClr val="tx1"/>
          </a:solidFill>
        </p:spPr>
      </p:pic>
      <p:grpSp>
        <p:nvGrpSpPr>
          <p:cNvPr id="79" name="Group 78"/>
          <p:cNvGrpSpPr/>
          <p:nvPr/>
        </p:nvGrpSpPr>
        <p:grpSpPr>
          <a:xfrm>
            <a:off x="1459000" y="3685476"/>
            <a:ext cx="1019905" cy="424429"/>
            <a:chOff x="1428070" y="3613539"/>
            <a:chExt cx="999998" cy="416145"/>
          </a:xfrm>
          <a:solidFill>
            <a:schemeClr val="tx1"/>
          </a:solidFill>
        </p:grpSpPr>
        <p:sp>
          <p:nvSpPr>
            <p:cNvPr id="161" name="Rounded Rectangle 160"/>
            <p:cNvSpPr/>
            <p:nvPr/>
          </p:nvSpPr>
          <p:spPr>
            <a:xfrm>
              <a:off x="1428070" y="3613539"/>
              <a:ext cx="999998" cy="416145"/>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63"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6023" y="3709260"/>
              <a:ext cx="804093" cy="25225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4" name="Oval 163"/>
          <p:cNvSpPr/>
          <p:nvPr/>
        </p:nvSpPr>
        <p:spPr>
          <a:xfrm>
            <a:off x="7880888" y="4611905"/>
            <a:ext cx="986138" cy="986138"/>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grpSp>
        <p:nvGrpSpPr>
          <p:cNvPr id="165" name="Group 164"/>
          <p:cNvGrpSpPr/>
          <p:nvPr/>
        </p:nvGrpSpPr>
        <p:grpSpPr>
          <a:xfrm>
            <a:off x="7864005" y="4180238"/>
            <a:ext cx="1019905" cy="325596"/>
            <a:chOff x="7847684" y="3849260"/>
            <a:chExt cx="999998" cy="319241"/>
          </a:xfrm>
          <a:solidFill>
            <a:schemeClr val="tx1"/>
          </a:solidFill>
        </p:grpSpPr>
        <p:sp>
          <p:nvSpPr>
            <p:cNvPr id="166" name="Rounded Rectangle 165"/>
            <p:cNvSpPr/>
            <p:nvPr/>
          </p:nvSpPr>
          <p:spPr>
            <a:xfrm>
              <a:off x="7847684" y="384926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67"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1584" y="3904908"/>
              <a:ext cx="875943" cy="207947"/>
            </a:xfrm>
            <a:prstGeom prst="rect">
              <a:avLst/>
            </a:prstGeom>
            <a:grpFill/>
            <a:extLst/>
          </p:spPr>
        </p:pic>
      </p:grpSp>
      <p:sp>
        <p:nvSpPr>
          <p:cNvPr id="172" name="TextBox 171"/>
          <p:cNvSpPr txBox="1"/>
          <p:nvPr/>
        </p:nvSpPr>
        <p:spPr>
          <a:xfrm>
            <a:off x="7901471" y="5717139"/>
            <a:ext cx="986138" cy="201683"/>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Analytics</a:t>
            </a:r>
          </a:p>
        </p:txBody>
      </p:sp>
      <p:sp>
        <p:nvSpPr>
          <p:cNvPr id="173" name="TextBox 172"/>
          <p:cNvSpPr txBox="1"/>
          <p:nvPr/>
        </p:nvSpPr>
        <p:spPr>
          <a:xfrm>
            <a:off x="11063179" y="5693320"/>
            <a:ext cx="986138" cy="201683"/>
          </a:xfrm>
          <a:prstGeom prst="rect">
            <a:avLst/>
          </a:prstGeom>
          <a:noFill/>
        </p:spPr>
        <p:txBody>
          <a:bodyPr wrap="square" lIns="0" tIns="0" rIns="0" bIns="0" rtlCol="0">
            <a:spAutoFit/>
          </a:bodyPr>
          <a:lstStyle>
            <a:defPPr>
              <a:defRPr lang="en-US"/>
            </a:defPPr>
            <a:lvl1pPr algn="ctr">
              <a:lnSpc>
                <a:spcPct val="90000"/>
              </a:lnSpc>
              <a:spcBef>
                <a:spcPct val="20000"/>
              </a:spcBef>
              <a:buSzPct val="80000"/>
              <a:defRPr sz="1400">
                <a:solidFill>
                  <a:srgbClr val="E8F4FC"/>
                </a:solidFill>
              </a:defRPr>
            </a:lvl1pPr>
          </a:lstStyle>
          <a:p>
            <a:r>
              <a:rPr lang="en-US" sz="1428" dirty="0"/>
              <a:t>Players</a:t>
            </a:r>
          </a:p>
        </p:txBody>
      </p:sp>
      <p:pic>
        <p:nvPicPr>
          <p:cNvPr id="61" name="Picture 60"/>
          <p:cNvPicPr>
            <a:picLocks noChangeAspect="1"/>
          </p:cNvPicPr>
          <p:nvPr/>
        </p:nvPicPr>
        <p:blipFill rotWithShape="1">
          <a:blip r:embed="rId19">
            <a:extLst>
              <a:ext uri="{28A0092B-C50C-407E-A947-70E740481C1C}">
                <a14:useLocalDpi xmlns:a14="http://schemas.microsoft.com/office/drawing/2010/main" val="0"/>
              </a:ext>
            </a:extLst>
          </a:blip>
          <a:srcRect l="52043" t="-772"/>
          <a:stretch/>
        </p:blipFill>
        <p:spPr>
          <a:xfrm>
            <a:off x="8126493" y="4821396"/>
            <a:ext cx="550864" cy="566391"/>
          </a:xfrm>
          <a:prstGeom prst="rect">
            <a:avLst/>
          </a:prstGeom>
        </p:spPr>
      </p:pic>
      <p:grpSp>
        <p:nvGrpSpPr>
          <p:cNvPr id="77" name="Group 76"/>
          <p:cNvGrpSpPr/>
          <p:nvPr/>
        </p:nvGrpSpPr>
        <p:grpSpPr>
          <a:xfrm>
            <a:off x="11069061" y="4621982"/>
            <a:ext cx="986138" cy="986138"/>
            <a:chOff x="10827403" y="4531767"/>
            <a:chExt cx="966890" cy="966890"/>
          </a:xfrm>
        </p:grpSpPr>
        <p:sp>
          <p:nvSpPr>
            <p:cNvPr id="171" name="Oval 170"/>
            <p:cNvSpPr/>
            <p:nvPr/>
          </p:nvSpPr>
          <p:spPr>
            <a:xfrm>
              <a:off x="10827403" y="4531767"/>
              <a:ext cx="966890" cy="966890"/>
            </a:xfrm>
            <a:prstGeom prst="ellipse">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62" name="Picture 61"/>
            <p:cNvPicPr>
              <a:picLocks noChangeAspect="1"/>
            </p:cNvPicPr>
            <p:nvPr/>
          </p:nvPicPr>
          <p:blipFill rotWithShape="1">
            <a:blip r:embed="rId20">
              <a:extLst>
                <a:ext uri="{28A0092B-C50C-407E-A947-70E740481C1C}">
                  <a14:useLocalDpi xmlns:a14="http://schemas.microsoft.com/office/drawing/2010/main" val="0"/>
                </a:ext>
              </a:extLst>
            </a:blip>
            <a:srcRect l="49296" b="5"/>
            <a:stretch/>
          </p:blipFill>
          <p:spPr>
            <a:xfrm>
              <a:off x="11047907" y="4761621"/>
              <a:ext cx="514348" cy="507182"/>
            </a:xfrm>
            <a:prstGeom prst="rect">
              <a:avLst/>
            </a:prstGeom>
          </p:spPr>
        </p:pic>
      </p:grpSp>
      <p:grpSp>
        <p:nvGrpSpPr>
          <p:cNvPr id="73" name="Group 72"/>
          <p:cNvGrpSpPr/>
          <p:nvPr/>
        </p:nvGrpSpPr>
        <p:grpSpPr>
          <a:xfrm>
            <a:off x="7864373" y="3687010"/>
            <a:ext cx="1019904" cy="426759"/>
            <a:chOff x="7708416" y="3603468"/>
            <a:chExt cx="999997" cy="418429"/>
          </a:xfrm>
          <a:solidFill>
            <a:schemeClr val="tx1"/>
          </a:solidFill>
        </p:grpSpPr>
        <p:sp>
          <p:nvSpPr>
            <p:cNvPr id="175" name="Rounded Rectangle 174"/>
            <p:cNvSpPr/>
            <p:nvPr/>
          </p:nvSpPr>
          <p:spPr>
            <a:xfrm>
              <a:off x="7708416" y="3603468"/>
              <a:ext cx="999997" cy="418429"/>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69" name="Picture 6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73850" y="3709260"/>
              <a:ext cx="884050" cy="240289"/>
            </a:xfrm>
            <a:prstGeom prst="rect">
              <a:avLst/>
            </a:prstGeom>
            <a:grpFill/>
          </p:spPr>
        </p:pic>
      </p:grpSp>
      <p:grpSp>
        <p:nvGrpSpPr>
          <p:cNvPr id="75" name="Group 74"/>
          <p:cNvGrpSpPr/>
          <p:nvPr/>
        </p:nvGrpSpPr>
        <p:grpSpPr>
          <a:xfrm>
            <a:off x="11047422" y="3687010"/>
            <a:ext cx="1019904" cy="422895"/>
            <a:chOff x="10808553" y="3603468"/>
            <a:chExt cx="999997" cy="414641"/>
          </a:xfrm>
          <a:solidFill>
            <a:schemeClr val="tx1"/>
          </a:solidFill>
        </p:grpSpPr>
        <p:sp>
          <p:nvSpPr>
            <p:cNvPr id="177" name="Rounded Rectangle 176"/>
            <p:cNvSpPr/>
            <p:nvPr/>
          </p:nvSpPr>
          <p:spPr>
            <a:xfrm>
              <a:off x="10808553" y="3603468"/>
              <a:ext cx="999997" cy="4146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70" name="Picture 69"/>
            <p:cNvPicPr>
              <a:picLocks noChangeAspect="1"/>
            </p:cNvPicPr>
            <p:nvPr/>
          </p:nvPicPr>
          <p:blipFill>
            <a:blip r:embed="rId22"/>
            <a:stretch>
              <a:fillRect/>
            </a:stretch>
          </p:blipFill>
          <p:spPr>
            <a:xfrm>
              <a:off x="10857176" y="3677015"/>
              <a:ext cx="903065" cy="270166"/>
            </a:xfrm>
            <a:prstGeom prst="rect">
              <a:avLst/>
            </a:prstGeom>
            <a:grpFill/>
          </p:spPr>
        </p:pic>
      </p:grpSp>
      <p:grpSp>
        <p:nvGrpSpPr>
          <p:cNvPr id="178" name="Group 177"/>
          <p:cNvGrpSpPr/>
          <p:nvPr/>
        </p:nvGrpSpPr>
        <p:grpSpPr>
          <a:xfrm>
            <a:off x="9980245" y="4174491"/>
            <a:ext cx="1019905" cy="325596"/>
            <a:chOff x="9007574" y="3827890"/>
            <a:chExt cx="999998" cy="319241"/>
          </a:xfrm>
          <a:solidFill>
            <a:schemeClr val="tx1"/>
          </a:solidFill>
        </p:grpSpPr>
        <p:sp>
          <p:nvSpPr>
            <p:cNvPr id="179" name="Rounded Rectangle 178"/>
            <p:cNvSpPr/>
            <p:nvPr/>
          </p:nvSpPr>
          <p:spPr>
            <a:xfrm>
              <a:off x="9007574" y="382789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80"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81474" y="3883538"/>
              <a:ext cx="875943" cy="207947"/>
            </a:xfrm>
            <a:prstGeom prst="rect">
              <a:avLst/>
            </a:prstGeom>
            <a:grpFill/>
            <a:extLst/>
          </p:spPr>
        </p:pic>
      </p:grpSp>
      <p:grpSp>
        <p:nvGrpSpPr>
          <p:cNvPr id="181" name="Group 180"/>
          <p:cNvGrpSpPr/>
          <p:nvPr/>
        </p:nvGrpSpPr>
        <p:grpSpPr>
          <a:xfrm>
            <a:off x="11040706" y="4174490"/>
            <a:ext cx="1019905" cy="325596"/>
            <a:chOff x="9007574" y="3827890"/>
            <a:chExt cx="999998" cy="319241"/>
          </a:xfrm>
          <a:solidFill>
            <a:schemeClr val="tx1"/>
          </a:solidFill>
        </p:grpSpPr>
        <p:sp>
          <p:nvSpPr>
            <p:cNvPr id="182" name="Rounded Rectangle 181"/>
            <p:cNvSpPr/>
            <p:nvPr/>
          </p:nvSpPr>
          <p:spPr>
            <a:xfrm>
              <a:off x="9007574" y="3827890"/>
              <a:ext cx="999998" cy="319241"/>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83" name="Picture 14" descr="http://upload.wikimedia.org/wikipedia/commons/e/e6/Microsoft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81474" y="3883538"/>
              <a:ext cx="875943" cy="207947"/>
            </a:xfrm>
            <a:prstGeom prst="rect">
              <a:avLst/>
            </a:prstGeom>
            <a:grpFill/>
            <a:extLst/>
          </p:spPr>
        </p:pic>
      </p:grpSp>
      <p:grpSp>
        <p:nvGrpSpPr>
          <p:cNvPr id="2" name="Group 1"/>
          <p:cNvGrpSpPr/>
          <p:nvPr/>
        </p:nvGrpSpPr>
        <p:grpSpPr>
          <a:xfrm>
            <a:off x="9973576" y="3197443"/>
            <a:ext cx="1019904" cy="436289"/>
            <a:chOff x="5119993" y="3019638"/>
            <a:chExt cx="999997" cy="427773"/>
          </a:xfrm>
          <a:solidFill>
            <a:schemeClr val="tx1"/>
          </a:solidFill>
        </p:grpSpPr>
        <p:sp>
          <p:nvSpPr>
            <p:cNvPr id="137" name="Rounded Rectangle 136"/>
            <p:cNvSpPr/>
            <p:nvPr/>
          </p:nvSpPr>
          <p:spPr>
            <a:xfrm>
              <a:off x="5119993" y="3019638"/>
              <a:ext cx="999997" cy="427773"/>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25"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63843" y="3119599"/>
              <a:ext cx="912295" cy="25359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pic>
        <p:nvPicPr>
          <p:cNvPr id="3" name="Picture 2"/>
          <p:cNvPicPr>
            <a:picLocks noChangeAspect="1"/>
          </p:cNvPicPr>
          <p:nvPr/>
        </p:nvPicPr>
        <p:blipFill rotWithShape="1">
          <a:blip r:embed="rId24">
            <a:extLst>
              <a:ext uri="{28A0092B-C50C-407E-A947-70E740481C1C}">
                <a14:useLocalDpi xmlns:a14="http://schemas.microsoft.com/office/drawing/2010/main" val="0"/>
              </a:ext>
            </a:extLst>
          </a:blip>
          <a:srcRect t="7998" r="10457" b="6686"/>
          <a:stretch/>
        </p:blipFill>
        <p:spPr>
          <a:xfrm>
            <a:off x="9980363" y="2756715"/>
            <a:ext cx="1004942" cy="380321"/>
          </a:xfrm>
          <a:prstGeom prst="rect">
            <a:avLst/>
          </a:prstGeom>
        </p:spPr>
      </p:pic>
      <p:grpSp>
        <p:nvGrpSpPr>
          <p:cNvPr id="123" name="Group 122"/>
          <p:cNvGrpSpPr/>
          <p:nvPr/>
        </p:nvGrpSpPr>
        <p:grpSpPr>
          <a:xfrm>
            <a:off x="1459001" y="2668350"/>
            <a:ext cx="1019904" cy="463617"/>
            <a:chOff x="1438461" y="3084775"/>
            <a:chExt cx="999997" cy="484697"/>
          </a:xfrm>
          <a:solidFill>
            <a:schemeClr val="tx1"/>
          </a:solidFill>
        </p:grpSpPr>
        <p:sp>
          <p:nvSpPr>
            <p:cNvPr id="128" name="Rounded Rectangle 127"/>
            <p:cNvSpPr/>
            <p:nvPr/>
          </p:nvSpPr>
          <p:spPr>
            <a:xfrm>
              <a:off x="1438461" y="3084775"/>
              <a:ext cx="999997" cy="484697"/>
            </a:xfrm>
            <a:prstGeom prst="roundRect">
              <a:avLst>
                <a:gd name="adj" fmla="val 0"/>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130" name="Picture 7" descr="http://www.rswebsites.co.uk/mediafilm/wp-content/uploads/2012/03/dolby-digital1.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493398" y="3162447"/>
              <a:ext cx="890124" cy="329352"/>
            </a:xfrm>
            <a:prstGeom prst="rect">
              <a:avLst/>
            </a:prstGeom>
            <a:grpFill/>
            <a:extLst/>
          </p:spPr>
        </p:pic>
      </p:grpSp>
      <p:grpSp>
        <p:nvGrpSpPr>
          <p:cNvPr id="8" name="Group 7"/>
          <p:cNvGrpSpPr/>
          <p:nvPr/>
        </p:nvGrpSpPr>
        <p:grpSpPr>
          <a:xfrm>
            <a:off x="1459002" y="3176913"/>
            <a:ext cx="1019904" cy="463617"/>
            <a:chOff x="1459002" y="3176913"/>
            <a:chExt cx="1019904" cy="463617"/>
          </a:xfrm>
        </p:grpSpPr>
        <p:sp>
          <p:nvSpPr>
            <p:cNvPr id="96" name="Rounded Rectangle 95"/>
            <p:cNvSpPr/>
            <p:nvPr/>
          </p:nvSpPr>
          <p:spPr>
            <a:xfrm>
              <a:off x="1459002" y="3176913"/>
              <a:ext cx="1019904" cy="463617"/>
            </a:xfrm>
            <a:prstGeom prst="roundRect">
              <a:avLst>
                <a:gd name="adj" fmla="val 0"/>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dirty="0"/>
            </a:p>
          </p:txBody>
        </p:sp>
        <p:pic>
          <p:nvPicPr>
            <p:cNvPr id="7" name="Picture 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22782" y="3287450"/>
              <a:ext cx="888006" cy="202973"/>
            </a:xfrm>
            <a:prstGeom prst="rect">
              <a:avLst/>
            </a:prstGeom>
          </p:spPr>
        </p:pic>
      </p:grpSp>
    </p:spTree>
    <p:extLst>
      <p:ext uri="{BB962C8B-B14F-4D97-AF65-F5344CB8AC3E}">
        <p14:creationId xmlns:p14="http://schemas.microsoft.com/office/powerpoint/2010/main" val="390308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Video On Demand</a:t>
            </a:r>
            <a:br>
              <a:rPr lang="en-US" dirty="0"/>
            </a:br>
            <a:r>
              <a:rPr lang="en-US" dirty="0"/>
              <a:t>Services</a:t>
            </a:r>
          </a:p>
        </p:txBody>
      </p:sp>
    </p:spTree>
    <p:extLst>
      <p:ext uri="{BB962C8B-B14F-4D97-AF65-F5344CB8AC3E}">
        <p14:creationId xmlns:p14="http://schemas.microsoft.com/office/powerpoint/2010/main" val="291190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Video-On-Demand Workflow</a:t>
            </a:r>
            <a:br>
              <a:rPr lang="en-US" dirty="0"/>
            </a:br>
            <a:endParaRPr lang="en-US" dirty="0"/>
          </a:p>
        </p:txBody>
      </p:sp>
      <p:sp>
        <p:nvSpPr>
          <p:cNvPr id="3" name="Title 1"/>
          <p:cNvSpPr txBox="1">
            <a:spLocks/>
          </p:cNvSpPr>
          <p:nvPr/>
        </p:nvSpPr>
        <p:spPr>
          <a:xfrm>
            <a:off x="529660" y="233151"/>
            <a:ext cx="11375536" cy="762786"/>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3500" dirty="0"/>
          </a:p>
        </p:txBody>
      </p:sp>
      <p:sp>
        <p:nvSpPr>
          <p:cNvPr id="4" name="Content Placeholder 2"/>
          <p:cNvSpPr txBox="1">
            <a:spLocks/>
          </p:cNvSpPr>
          <p:nvPr/>
        </p:nvSpPr>
        <p:spPr>
          <a:xfrm>
            <a:off x="5266351" y="1311578"/>
            <a:ext cx="3541273" cy="4776484"/>
          </a:xfrm>
          <a:prstGeom prst="rect">
            <a:avLst/>
          </a:prstGeom>
        </p:spPr>
        <p:txBody>
          <a:bodyPr vert="horz" wrap="square" lIns="93260" tIns="9326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chemeClr val="accent2"/>
              </a:buClr>
              <a:buSzPct val="110000"/>
              <a:buNone/>
            </a:pPr>
            <a:r>
              <a:rPr lang="en-US" dirty="0" smtClean="0">
                <a:solidFill>
                  <a:schemeClr val="tx1">
                    <a:lumMod val="75000"/>
                    <a:lumOff val="25000"/>
                  </a:schemeClr>
                </a:solidFill>
              </a:rPr>
              <a:t>Ingest</a:t>
            </a:r>
          </a:p>
          <a:p>
            <a:pPr marL="0" indent="0">
              <a:lnSpc>
                <a:spcPct val="150000"/>
              </a:lnSpc>
              <a:buClr>
                <a:schemeClr val="accent2"/>
              </a:buClr>
              <a:buSzPct val="110000"/>
              <a:buNone/>
            </a:pPr>
            <a:r>
              <a:rPr lang="en-US" dirty="0" smtClean="0">
                <a:solidFill>
                  <a:schemeClr val="tx1">
                    <a:lumMod val="75000"/>
                    <a:lumOff val="25000"/>
                  </a:schemeClr>
                </a:solidFill>
              </a:rPr>
              <a:t>Encode</a:t>
            </a:r>
          </a:p>
          <a:p>
            <a:pPr marL="0" indent="0">
              <a:lnSpc>
                <a:spcPct val="150000"/>
              </a:lnSpc>
              <a:buClr>
                <a:schemeClr val="accent2"/>
              </a:buClr>
              <a:buSzPct val="110000"/>
              <a:buNone/>
            </a:pPr>
            <a:r>
              <a:rPr lang="en-US" dirty="0" smtClean="0">
                <a:solidFill>
                  <a:schemeClr val="tx1">
                    <a:lumMod val="75000"/>
                    <a:lumOff val="25000"/>
                  </a:schemeClr>
                </a:solidFill>
              </a:rPr>
              <a:t>Package</a:t>
            </a:r>
          </a:p>
          <a:p>
            <a:pPr marL="0" indent="0">
              <a:lnSpc>
                <a:spcPct val="150000"/>
              </a:lnSpc>
              <a:buClr>
                <a:schemeClr val="accent2"/>
              </a:buClr>
              <a:buSzPct val="110000"/>
              <a:buNone/>
            </a:pPr>
            <a:r>
              <a:rPr lang="en-US" dirty="0" smtClean="0">
                <a:solidFill>
                  <a:schemeClr val="tx1">
                    <a:lumMod val="75000"/>
                    <a:lumOff val="25000"/>
                  </a:schemeClr>
                </a:solidFill>
              </a:rPr>
              <a:t>Encrypt</a:t>
            </a:r>
          </a:p>
          <a:p>
            <a:pPr marL="0" indent="0">
              <a:lnSpc>
                <a:spcPct val="150000"/>
              </a:lnSpc>
              <a:buClr>
                <a:schemeClr val="accent2"/>
              </a:buClr>
              <a:buSzPct val="110000"/>
              <a:buNone/>
            </a:pPr>
            <a:r>
              <a:rPr lang="en-US" dirty="0" smtClean="0">
                <a:solidFill>
                  <a:schemeClr val="tx1">
                    <a:lumMod val="75000"/>
                    <a:lumOff val="25000"/>
                  </a:schemeClr>
                </a:solidFill>
              </a:rPr>
              <a:t>Deliver</a:t>
            </a:r>
          </a:p>
          <a:p>
            <a:pPr>
              <a:buClr>
                <a:schemeClr val="accent2"/>
              </a:buClr>
              <a:buSzPct val="110000"/>
            </a:pPr>
            <a:endParaRPr lang="en-US" dirty="0" smtClean="0">
              <a:solidFill>
                <a:schemeClr val="accent2"/>
              </a:solidFill>
            </a:endParaRPr>
          </a:p>
        </p:txBody>
      </p:sp>
      <p:pic>
        <p:nvPicPr>
          <p:cNvPr id="5" name="Picture 12" descr="Cloud upload 512x51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7029" y="1611520"/>
            <a:ext cx="660469" cy="660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193" y="2717825"/>
            <a:ext cx="536238" cy="536238"/>
          </a:xfrm>
          <a:prstGeom prst="rect">
            <a:avLst/>
          </a:prstGeom>
        </p:spPr>
      </p:pic>
      <p:grpSp>
        <p:nvGrpSpPr>
          <p:cNvPr id="7" name="Group 6"/>
          <p:cNvGrpSpPr/>
          <p:nvPr/>
        </p:nvGrpSpPr>
        <p:grpSpPr>
          <a:xfrm>
            <a:off x="4541450" y="4674391"/>
            <a:ext cx="656048" cy="656048"/>
            <a:chOff x="1106074" y="2130481"/>
            <a:chExt cx="2569999" cy="2569999"/>
          </a:xfrm>
        </p:grpSpPr>
        <p:pic>
          <p:nvPicPr>
            <p:cNvPr id="8" name="Picture 7" descr="Shield 512x51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074" y="2130481"/>
              <a:ext cx="2569999" cy="2569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1" descr="Key 512x51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383" y="2788553"/>
              <a:ext cx="1237826" cy="1237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0" name="Picture 21" descr="Movie 512x51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0094" y="5752426"/>
            <a:ext cx="514337" cy="5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 descr="3d 512x51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2674" y="3616874"/>
            <a:ext cx="635530" cy="635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591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Step 1: Ingest Content</a:t>
            </a:r>
            <a:endParaRPr lang="en-US" dirty="0">
              <a:latin typeface="+mn-lt"/>
            </a:endParaRPr>
          </a:p>
        </p:txBody>
      </p:sp>
      <p:sp>
        <p:nvSpPr>
          <p:cNvPr id="3" name="Content Placeholder 2"/>
          <p:cNvSpPr>
            <a:spLocks noGrp="1"/>
          </p:cNvSpPr>
          <p:nvPr>
            <p:ph sz="quarter" idx="10"/>
          </p:nvPr>
        </p:nvSpPr>
        <p:spPr>
          <a:xfrm>
            <a:off x="414951" y="3446012"/>
            <a:ext cx="11608302" cy="2197525"/>
          </a:xfrm>
        </p:spPr>
        <p:txBody>
          <a:bodyPr/>
          <a:lstStyle/>
          <a:p>
            <a:pPr marL="0" indent="0">
              <a:buNone/>
            </a:pPr>
            <a:r>
              <a:rPr lang="en-US" sz="2800" dirty="0" smtClean="0">
                <a:latin typeface="+mn-lt"/>
              </a:rPr>
              <a:t>Different options of Ingesting a Mezzanine Asset</a:t>
            </a:r>
          </a:p>
          <a:p>
            <a:pPr lvl="1" indent="-342900"/>
            <a:r>
              <a:rPr lang="en-US" dirty="0"/>
              <a:t>Pre-encrypt files prior to uploading (AES 256)</a:t>
            </a:r>
          </a:p>
          <a:p>
            <a:pPr lvl="1" indent="-342900"/>
            <a:r>
              <a:rPr lang="en-US" dirty="0"/>
              <a:t>Secure HTTPS upload</a:t>
            </a:r>
          </a:p>
          <a:p>
            <a:pPr lvl="1" indent="-342900"/>
            <a:r>
              <a:rPr lang="en-US" dirty="0"/>
              <a:t>Network level peering for fast HTTP into Azure</a:t>
            </a:r>
          </a:p>
          <a:p>
            <a:pPr lvl="1" indent="-342900"/>
            <a:r>
              <a:rPr lang="en-US" dirty="0"/>
              <a:t>Fast upload using UDP with </a:t>
            </a:r>
            <a:r>
              <a:rPr lang="en-US" dirty="0" err="1" smtClean="0"/>
              <a:t>Aspera</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823" y="1806647"/>
            <a:ext cx="1094395" cy="109439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478" y="1966542"/>
            <a:ext cx="1180952" cy="774603"/>
          </a:xfrm>
          <a:prstGeom prst="rect">
            <a:avLst/>
          </a:prstGeom>
        </p:spPr>
      </p:pic>
      <p:cxnSp>
        <p:nvCxnSpPr>
          <p:cNvPr id="13" name="Straight Arrow Connector 12"/>
          <p:cNvCxnSpPr>
            <a:stCxn id="11" idx="3"/>
            <a:endCxn id="14" idx="1"/>
          </p:cNvCxnSpPr>
          <p:nvPr/>
        </p:nvCxnSpPr>
        <p:spPr>
          <a:xfrm flipV="1">
            <a:off x="4151218" y="2353844"/>
            <a:ext cx="3927260" cy="1"/>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5311548" y="2144892"/>
            <a:ext cx="1606600" cy="48256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INGEST</a:t>
            </a:r>
          </a:p>
        </p:txBody>
      </p:sp>
      <p:sp>
        <p:nvSpPr>
          <p:cNvPr id="23" name="TextBox 22"/>
          <p:cNvSpPr txBox="1"/>
          <p:nvPr/>
        </p:nvSpPr>
        <p:spPr>
          <a:xfrm>
            <a:off x="8435170" y="2527151"/>
            <a:ext cx="1229376"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Azure Blob</a:t>
            </a:r>
          </a:p>
        </p:txBody>
      </p:sp>
      <p:sp>
        <p:nvSpPr>
          <p:cNvPr id="4" name="Rounded Rectangle 3"/>
          <p:cNvSpPr/>
          <p:nvPr/>
        </p:nvSpPr>
        <p:spPr bwMode="auto">
          <a:xfrm>
            <a:off x="9241766" y="1808993"/>
            <a:ext cx="1603642" cy="5448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ASSET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0035" y="1841981"/>
            <a:ext cx="652182" cy="652182"/>
          </a:xfrm>
          <a:prstGeom prst="rect">
            <a:avLst/>
          </a:prstGeom>
        </p:spPr>
      </p:pic>
    </p:spTree>
    <p:extLst>
      <p:ext uri="{BB962C8B-B14F-4D97-AF65-F5344CB8AC3E}">
        <p14:creationId xmlns:p14="http://schemas.microsoft.com/office/powerpoint/2010/main" val="117219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P spid="2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174132" y="2348453"/>
            <a:ext cx="2643598" cy="35032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96240" y="296071"/>
            <a:ext cx="11889564" cy="917575"/>
          </a:xfrm>
        </p:spPr>
        <p:txBody>
          <a:bodyPr/>
          <a:lstStyle/>
          <a:p>
            <a:r>
              <a:rPr lang="en-US" dirty="0" smtClean="0">
                <a:latin typeface="+mn-lt"/>
              </a:rPr>
              <a:t>Step 2: Encode, Package or Encrypt</a:t>
            </a:r>
            <a:endParaRPr lang="en-US" dirty="0">
              <a:latin typeface="+mn-l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349" y="2347208"/>
            <a:ext cx="693164" cy="69316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160" y="2372110"/>
            <a:ext cx="693164" cy="69316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686" y="2347208"/>
            <a:ext cx="693164" cy="693164"/>
          </a:xfrm>
          <a:prstGeom prst="rect">
            <a:avLst/>
          </a:prstGeom>
        </p:spPr>
      </p:pic>
      <p:cxnSp>
        <p:nvCxnSpPr>
          <p:cNvPr id="24" name="Straight Arrow Connector 23"/>
          <p:cNvCxnSpPr/>
          <p:nvPr/>
        </p:nvCxnSpPr>
        <p:spPr>
          <a:xfrm flipV="1">
            <a:off x="4923386" y="2472173"/>
            <a:ext cx="3706088" cy="46166"/>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bwMode="auto">
          <a:xfrm>
            <a:off x="5842622" y="2348453"/>
            <a:ext cx="1702466" cy="30631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Encode</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959" y="2125591"/>
            <a:ext cx="872129" cy="872129"/>
          </a:xfrm>
          <a:prstGeom prst="rect">
            <a:avLst/>
          </a:prstGeom>
        </p:spPr>
      </p:pic>
      <p:pic>
        <p:nvPicPr>
          <p:cNvPr id="32" name="Picture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685496" y="2215073"/>
            <a:ext cx="693164" cy="693164"/>
          </a:xfrm>
          <a:prstGeom prst="rect">
            <a:avLst/>
          </a:prstGeom>
        </p:spPr>
      </p:pic>
      <p:pic>
        <p:nvPicPr>
          <p:cNvPr id="34" name="Picture 3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85977" y="2171757"/>
            <a:ext cx="693164" cy="693164"/>
          </a:xfrm>
          <a:prstGeom prst="rect">
            <a:avLst/>
          </a:prstGeom>
        </p:spPr>
      </p:pic>
      <p:pic>
        <p:nvPicPr>
          <p:cNvPr id="35" name="Picture 34"/>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86458" y="2139302"/>
            <a:ext cx="693164" cy="693164"/>
          </a:xfrm>
          <a:prstGeom prst="rect">
            <a:avLst/>
          </a:prstGeom>
        </p:spPr>
      </p:pic>
      <p:grpSp>
        <p:nvGrpSpPr>
          <p:cNvPr id="4" name="Group 3"/>
          <p:cNvGrpSpPr/>
          <p:nvPr/>
        </p:nvGrpSpPr>
        <p:grpSpPr>
          <a:xfrm>
            <a:off x="9459811" y="2146149"/>
            <a:ext cx="1594678" cy="964061"/>
            <a:chOff x="8918634" y="2161071"/>
            <a:chExt cx="1594678" cy="964061"/>
          </a:xfrm>
        </p:grpSpPr>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634" y="2161071"/>
              <a:ext cx="1180952" cy="774603"/>
            </a:xfrm>
            <a:prstGeom prst="rect">
              <a:avLst/>
            </a:prstGeom>
          </p:spPr>
        </p:pic>
        <p:sp>
          <p:nvSpPr>
            <p:cNvPr id="39" name="TextBox 38"/>
            <p:cNvSpPr txBox="1"/>
            <p:nvPr/>
          </p:nvSpPr>
          <p:spPr>
            <a:xfrm>
              <a:off x="9283936" y="2635767"/>
              <a:ext cx="1229376"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Azure Blob</a:t>
              </a:r>
            </a:p>
          </p:txBody>
        </p:sp>
      </p:grpSp>
      <p:grpSp>
        <p:nvGrpSpPr>
          <p:cNvPr id="40" name="Group 39"/>
          <p:cNvGrpSpPr/>
          <p:nvPr/>
        </p:nvGrpSpPr>
        <p:grpSpPr>
          <a:xfrm>
            <a:off x="683276" y="2208879"/>
            <a:ext cx="1594678" cy="964061"/>
            <a:chOff x="8918634" y="2161071"/>
            <a:chExt cx="1594678" cy="964061"/>
          </a:xfrm>
        </p:grpSpPr>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634" y="2161071"/>
              <a:ext cx="1180952" cy="774603"/>
            </a:xfrm>
            <a:prstGeom prst="rect">
              <a:avLst/>
            </a:prstGeom>
          </p:spPr>
        </p:pic>
        <p:sp>
          <p:nvSpPr>
            <p:cNvPr id="42" name="TextBox 41"/>
            <p:cNvSpPr txBox="1"/>
            <p:nvPr/>
          </p:nvSpPr>
          <p:spPr>
            <a:xfrm>
              <a:off x="9283936" y="2635767"/>
              <a:ext cx="1229376"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Azure Blob</a:t>
              </a:r>
            </a:p>
          </p:txBody>
        </p:sp>
      </p:grpSp>
      <p:sp>
        <p:nvSpPr>
          <p:cNvPr id="37" name="TextBox 36"/>
          <p:cNvSpPr txBox="1"/>
          <p:nvPr/>
        </p:nvSpPr>
        <p:spPr>
          <a:xfrm>
            <a:off x="2079625" y="1969580"/>
            <a:ext cx="89511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Queue</a:t>
            </a:r>
          </a:p>
        </p:txBody>
      </p:sp>
      <p:sp>
        <p:nvSpPr>
          <p:cNvPr id="5" name="Content Placeholder 4"/>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40214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74320" y="3846863"/>
            <a:ext cx="10028239" cy="2920800"/>
          </a:xfrm>
        </p:spPr>
        <p:txBody>
          <a:bodyPr/>
          <a:lstStyle/>
          <a:p>
            <a:pPr marL="0" indent="0">
              <a:buNone/>
            </a:pPr>
            <a:r>
              <a:rPr lang="en-US" sz="2400" dirty="0">
                <a:latin typeface="+mn-lt"/>
              </a:rPr>
              <a:t>Windows Azure Media Encoder</a:t>
            </a:r>
          </a:p>
          <a:p>
            <a:r>
              <a:rPr lang="en-US" sz="2000" dirty="0">
                <a:latin typeface="+mn-lt"/>
              </a:rPr>
              <a:t>Supports encoding to H.264 or VC-1 video</a:t>
            </a:r>
          </a:p>
          <a:p>
            <a:r>
              <a:rPr lang="en-US" sz="2000" dirty="0">
                <a:latin typeface="+mn-lt"/>
              </a:rPr>
              <a:t>Encodes audio to AAC-LC, HE-AAC, Dolby DD+, WMA</a:t>
            </a:r>
          </a:p>
          <a:p>
            <a:r>
              <a:rPr lang="en-US" sz="2000" dirty="0">
                <a:latin typeface="+mn-lt"/>
              </a:rPr>
              <a:t>Packages to </a:t>
            </a:r>
            <a:r>
              <a:rPr lang="en-US" sz="2000" dirty="0" smtClean="0">
                <a:latin typeface="+mn-lt"/>
              </a:rPr>
              <a:t>Smooth </a:t>
            </a:r>
            <a:r>
              <a:rPr lang="en-US" sz="2000" dirty="0">
                <a:latin typeface="+mn-lt"/>
              </a:rPr>
              <a:t>Streaming, HLS, DASH</a:t>
            </a:r>
          </a:p>
          <a:p>
            <a:r>
              <a:rPr lang="en-US" sz="2000" dirty="0">
                <a:latin typeface="+mn-lt"/>
              </a:rPr>
              <a:t>Encrypts with PlayReady, Common Encryption, AES</a:t>
            </a:r>
          </a:p>
          <a:p>
            <a:pPr marL="0" indent="0">
              <a:buNone/>
            </a:pPr>
            <a:endParaRPr lang="en-US" sz="1800" dirty="0">
              <a:latin typeface="+mn-lt"/>
            </a:endParaRPr>
          </a:p>
          <a:p>
            <a:pPr marL="0" indent="0">
              <a:buNone/>
            </a:pPr>
            <a:r>
              <a:rPr lang="en-US" sz="2400" dirty="0">
                <a:latin typeface="+mn-lt"/>
              </a:rPr>
              <a:t>Encoding with third-parties</a:t>
            </a:r>
          </a:p>
          <a:p>
            <a:r>
              <a:rPr lang="en-US" sz="2000" dirty="0">
                <a:latin typeface="+mn-lt"/>
              </a:rPr>
              <a:t>Partner SDK for enabling ‘build-in’ encoders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282" y="1483672"/>
            <a:ext cx="693164" cy="69316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282" y="2143936"/>
            <a:ext cx="693164" cy="69316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282" y="2832959"/>
            <a:ext cx="693164" cy="693164"/>
          </a:xfrm>
          <a:prstGeom prst="rect">
            <a:avLst/>
          </a:prstGeom>
        </p:spPr>
      </p:pic>
      <p:cxnSp>
        <p:nvCxnSpPr>
          <p:cNvPr id="19" name="Straight Arrow Connector 18"/>
          <p:cNvCxnSpPr/>
          <p:nvPr/>
        </p:nvCxnSpPr>
        <p:spPr>
          <a:xfrm flipV="1">
            <a:off x="4081770" y="1830253"/>
            <a:ext cx="3927260" cy="1"/>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5222178" y="1706534"/>
            <a:ext cx="1702466" cy="30631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Encode</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515" y="1483672"/>
            <a:ext cx="872129" cy="872129"/>
          </a:xfrm>
          <a:prstGeom prst="rect">
            <a:avLst/>
          </a:prstGeom>
        </p:spPr>
      </p:pic>
      <p:cxnSp>
        <p:nvCxnSpPr>
          <p:cNvPr id="24" name="Straight Arrow Connector 23"/>
          <p:cNvCxnSpPr/>
          <p:nvPr/>
        </p:nvCxnSpPr>
        <p:spPr>
          <a:xfrm flipV="1">
            <a:off x="4081770" y="2509294"/>
            <a:ext cx="3927260" cy="1"/>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bwMode="auto">
          <a:xfrm>
            <a:off x="5222178" y="2385575"/>
            <a:ext cx="1702466" cy="30631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Encode</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515" y="2162713"/>
            <a:ext cx="872129" cy="872129"/>
          </a:xfrm>
          <a:prstGeom prst="rect">
            <a:avLst/>
          </a:prstGeom>
        </p:spPr>
      </p:pic>
      <p:cxnSp>
        <p:nvCxnSpPr>
          <p:cNvPr id="28" name="Straight Arrow Connector 27"/>
          <p:cNvCxnSpPr/>
          <p:nvPr/>
        </p:nvCxnSpPr>
        <p:spPr>
          <a:xfrm flipV="1">
            <a:off x="4081770" y="3197596"/>
            <a:ext cx="3927260" cy="1"/>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bwMode="auto">
          <a:xfrm>
            <a:off x="5222178" y="3073877"/>
            <a:ext cx="1702466" cy="30631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Encode</a:t>
            </a: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515" y="2851015"/>
            <a:ext cx="872129" cy="872129"/>
          </a:xfrm>
          <a:prstGeom prst="rect">
            <a:avLst/>
          </a:prstGeom>
        </p:spPr>
      </p:pic>
      <p:pic>
        <p:nvPicPr>
          <p:cNvPr id="31" name="Picture 30"/>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02354" y="1548169"/>
            <a:ext cx="693164" cy="693164"/>
          </a:xfrm>
          <a:prstGeom prst="rect">
            <a:avLst/>
          </a:prstGeom>
        </p:spPr>
      </p:pic>
      <p:pic>
        <p:nvPicPr>
          <p:cNvPr id="32" name="Picture 31"/>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5052" y="2252195"/>
            <a:ext cx="693164" cy="693164"/>
          </a:xfrm>
          <a:prstGeom prst="rect">
            <a:avLst/>
          </a:prstGeom>
        </p:spPr>
      </p:pic>
      <p:pic>
        <p:nvPicPr>
          <p:cNvPr id="33" name="Picture 3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5052" y="2880450"/>
            <a:ext cx="693164" cy="693164"/>
          </a:xfrm>
          <a:prstGeom prst="rect">
            <a:avLst/>
          </a:prstGeom>
        </p:spPr>
      </p:pic>
      <p:pic>
        <p:nvPicPr>
          <p:cNvPr id="34" name="Picture 3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65533" y="2208879"/>
            <a:ext cx="693164" cy="693164"/>
          </a:xfrm>
          <a:prstGeom prst="rect">
            <a:avLst/>
          </a:prstGeom>
        </p:spPr>
      </p:pic>
      <p:pic>
        <p:nvPicPr>
          <p:cNvPr id="35" name="Picture 34"/>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66014" y="2176424"/>
            <a:ext cx="693164" cy="693164"/>
          </a:xfrm>
          <a:prstGeom prst="rect">
            <a:avLst/>
          </a:prstGeom>
        </p:spPr>
      </p:pic>
      <p:grpSp>
        <p:nvGrpSpPr>
          <p:cNvPr id="4" name="Group 3"/>
          <p:cNvGrpSpPr/>
          <p:nvPr/>
        </p:nvGrpSpPr>
        <p:grpSpPr>
          <a:xfrm>
            <a:off x="8918634" y="2161071"/>
            <a:ext cx="1594678" cy="964061"/>
            <a:chOff x="8918634" y="2161071"/>
            <a:chExt cx="1594678" cy="964061"/>
          </a:xfrm>
        </p:grpSpPr>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634" y="2161071"/>
              <a:ext cx="1180952" cy="774603"/>
            </a:xfrm>
            <a:prstGeom prst="rect">
              <a:avLst/>
            </a:prstGeom>
          </p:spPr>
        </p:pic>
        <p:sp>
          <p:nvSpPr>
            <p:cNvPr id="39" name="TextBox 38"/>
            <p:cNvSpPr txBox="1"/>
            <p:nvPr/>
          </p:nvSpPr>
          <p:spPr>
            <a:xfrm>
              <a:off x="9283936" y="2635767"/>
              <a:ext cx="1229376"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Azure Blob</a:t>
              </a:r>
            </a:p>
          </p:txBody>
        </p:sp>
      </p:grpSp>
      <p:grpSp>
        <p:nvGrpSpPr>
          <p:cNvPr id="40" name="Group 39"/>
          <p:cNvGrpSpPr/>
          <p:nvPr/>
        </p:nvGrpSpPr>
        <p:grpSpPr>
          <a:xfrm>
            <a:off x="2054393" y="2143936"/>
            <a:ext cx="1594678" cy="964061"/>
            <a:chOff x="8918634" y="2161071"/>
            <a:chExt cx="1594678" cy="964061"/>
          </a:xfrm>
        </p:grpSpPr>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634" y="2161071"/>
              <a:ext cx="1180952" cy="774603"/>
            </a:xfrm>
            <a:prstGeom prst="rect">
              <a:avLst/>
            </a:prstGeom>
          </p:spPr>
        </p:pic>
        <p:sp>
          <p:nvSpPr>
            <p:cNvPr id="42" name="TextBox 41"/>
            <p:cNvSpPr txBox="1"/>
            <p:nvPr/>
          </p:nvSpPr>
          <p:spPr>
            <a:xfrm>
              <a:off x="9283936" y="2635767"/>
              <a:ext cx="1229376"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Azure Blob</a:t>
              </a:r>
            </a:p>
          </p:txBody>
        </p:sp>
      </p:grpSp>
      <p:sp>
        <p:nvSpPr>
          <p:cNvPr id="37" name="TextBox 36"/>
          <p:cNvSpPr txBox="1"/>
          <p:nvPr/>
        </p:nvSpPr>
        <p:spPr>
          <a:xfrm>
            <a:off x="4880680" y="1167597"/>
            <a:ext cx="2385461"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Encoding Reserved Units </a:t>
            </a:r>
          </a:p>
        </p:txBody>
      </p:sp>
      <p:sp>
        <p:nvSpPr>
          <p:cNvPr id="38" name="Title 1"/>
          <p:cNvSpPr txBox="1">
            <a:spLocks/>
          </p:cNvSpPr>
          <p:nvPr/>
        </p:nvSpPr>
        <p:spPr>
          <a:xfrm>
            <a:off x="396240" y="296071"/>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mtClean="0">
                <a:latin typeface="+mn-lt"/>
              </a:rPr>
              <a:t>Step 2: Encode, Package or Encrypt</a:t>
            </a:r>
            <a:endParaRPr lang="en-US">
              <a:latin typeface="+mn-lt"/>
            </a:endParaRPr>
          </a:p>
        </p:txBody>
      </p:sp>
    </p:spTree>
    <p:extLst>
      <p:ext uri="{BB962C8B-B14F-4D97-AF65-F5344CB8AC3E}">
        <p14:creationId xmlns:p14="http://schemas.microsoft.com/office/powerpoint/2010/main" val="275449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35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0" end="0"/>
                                            </p:txEl>
                                          </p:spTgt>
                                        </p:tgtEl>
                                        <p:attrNameLst>
                                          <p:attrName>style.visibility</p:attrName>
                                        </p:attrNameLst>
                                      </p:cBhvr>
                                      <p:to>
                                        <p:strVal val="visible"/>
                                      </p:to>
                                    </p:set>
                                    <p:animEffect transition="in" filter="fade">
                                      <p:cBhvr>
                                        <p:cTn id="77" dur="500"/>
                                        <p:tgtEl>
                                          <p:spTgt spid="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 end="1"/>
                                            </p:txEl>
                                          </p:spTgt>
                                        </p:tgtEl>
                                        <p:attrNameLst>
                                          <p:attrName>style.visibility</p:attrName>
                                        </p:attrNameLst>
                                      </p:cBhvr>
                                      <p:to>
                                        <p:strVal val="visible"/>
                                      </p:to>
                                    </p:set>
                                    <p:animEffect transition="in" filter="fade">
                                      <p:cBhvr>
                                        <p:cTn id="82" dur="500"/>
                                        <p:tgtEl>
                                          <p:spTgt spid="3">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animEffect transition="in" filter="fade">
                                      <p:cBhvr>
                                        <p:cTn id="87" dur="500"/>
                                        <p:tgtEl>
                                          <p:spTgt spid="3">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3" end="3"/>
                                            </p:txEl>
                                          </p:spTgt>
                                        </p:tgtEl>
                                        <p:attrNameLst>
                                          <p:attrName>style.visibility</p:attrName>
                                        </p:attrNameLst>
                                      </p:cBhvr>
                                      <p:to>
                                        <p:strVal val="visible"/>
                                      </p:to>
                                    </p:set>
                                    <p:animEffect transition="in" filter="fade">
                                      <p:cBhvr>
                                        <p:cTn id="92" dur="500"/>
                                        <p:tgtEl>
                                          <p:spTgt spid="3">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fade">
                                      <p:cBhvr>
                                        <p:cTn id="97" dur="500"/>
                                        <p:tgtEl>
                                          <p:spTgt spid="3">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Effect transition="in" filter="fade">
                                      <p:cBhvr>
                                        <p:cTn id="102" dur="500"/>
                                        <p:tgtEl>
                                          <p:spTgt spid="3">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txEl>
                                              <p:pRg st="7" end="7"/>
                                            </p:txEl>
                                          </p:spTgt>
                                        </p:tgtEl>
                                        <p:attrNameLst>
                                          <p:attrName>style.visibility</p:attrName>
                                        </p:attrNameLst>
                                      </p:cBhvr>
                                      <p:to>
                                        <p:strVal val="visible"/>
                                      </p:to>
                                    </p:set>
                                    <p:animEffect transition="in" filter="fade">
                                      <p:cBhvr>
                                        <p:cTn id="10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5" grpId="0" animBg="1"/>
      <p:bldP spid="29"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Building Media Workflows in the Cloud with Windows Azure Media Services</a:t>
            </a:r>
            <a:endParaRPr lang="en-US" sz="4000" dirty="0"/>
          </a:p>
        </p:txBody>
      </p:sp>
      <p:sp>
        <p:nvSpPr>
          <p:cNvPr id="5" name="Text Placeholder 4"/>
          <p:cNvSpPr>
            <a:spLocks noGrp="1"/>
          </p:cNvSpPr>
          <p:nvPr>
            <p:ph type="body" sz="quarter" idx="12"/>
          </p:nvPr>
        </p:nvSpPr>
        <p:spPr/>
        <p:txBody>
          <a:bodyPr/>
          <a:lstStyle/>
          <a:p>
            <a:r>
              <a:rPr lang="en-US" sz="2800" dirty="0" smtClean="0"/>
              <a:t>Xavier Pouyat</a:t>
            </a:r>
            <a:endParaRPr lang="en-US" sz="2800" dirty="0"/>
          </a:p>
          <a:p>
            <a:r>
              <a:rPr lang="en-US" sz="2800" dirty="0" smtClean="0"/>
              <a:t>xpouyat@microsoft.com</a:t>
            </a:r>
          </a:p>
          <a:p>
            <a:r>
              <a:rPr lang="en-US" sz="2800" dirty="0" smtClean="0"/>
              <a:t>Senior Program Manager</a:t>
            </a:r>
          </a:p>
          <a:p>
            <a:r>
              <a:rPr lang="en-US" sz="2800" dirty="0" smtClean="0"/>
              <a:t>Microsoft</a:t>
            </a:r>
            <a:endParaRPr lang="en-US" sz="2800" dirty="0"/>
          </a:p>
        </p:txBody>
      </p:sp>
      <p:sp>
        <p:nvSpPr>
          <p:cNvPr id="14" name="Text Placeholder 13"/>
          <p:cNvSpPr>
            <a:spLocks noGrp="1"/>
          </p:cNvSpPr>
          <p:nvPr>
            <p:ph type="body" sz="quarter" idx="13"/>
          </p:nvPr>
        </p:nvSpPr>
        <p:spPr/>
        <p:txBody>
          <a:bodyPr/>
          <a:lstStyle/>
          <a:p>
            <a:r>
              <a:rPr lang="en-US" dirty="0"/>
              <a:t>WAD-B317</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Step 3: Deliver Content</a:t>
            </a:r>
            <a:endParaRPr lang="en-US" dirty="0">
              <a:latin typeface="+mn-lt"/>
            </a:endParaRPr>
          </a:p>
        </p:txBody>
      </p:sp>
      <p:sp>
        <p:nvSpPr>
          <p:cNvPr id="3" name="Content Placeholder 2"/>
          <p:cNvSpPr>
            <a:spLocks noGrp="1"/>
          </p:cNvSpPr>
          <p:nvPr>
            <p:ph sz="quarter" idx="10"/>
          </p:nvPr>
        </p:nvSpPr>
        <p:spPr>
          <a:xfrm>
            <a:off x="481552" y="3174760"/>
            <a:ext cx="9296401" cy="3564053"/>
          </a:xfrm>
        </p:spPr>
        <p:txBody>
          <a:bodyPr/>
          <a:lstStyle/>
          <a:p>
            <a:pPr marL="0" indent="0">
              <a:lnSpc>
                <a:spcPct val="150000"/>
              </a:lnSpc>
              <a:buClr>
                <a:schemeClr val="accent2"/>
              </a:buClr>
              <a:buSzPct val="110000"/>
              <a:buNone/>
            </a:pPr>
            <a:r>
              <a:rPr lang="en-US" sz="2400" dirty="0">
                <a:latin typeface="+mn-lt"/>
              </a:rPr>
              <a:t>Managed streaming service… it just works!</a:t>
            </a:r>
          </a:p>
          <a:p>
            <a:pPr lvl="1">
              <a:lnSpc>
                <a:spcPct val="150000"/>
              </a:lnSpc>
            </a:pPr>
            <a:r>
              <a:rPr lang="en-US" sz="2000" dirty="0"/>
              <a:t>Guaranteed bandwidth</a:t>
            </a:r>
          </a:p>
          <a:p>
            <a:pPr lvl="1">
              <a:lnSpc>
                <a:spcPct val="150000"/>
              </a:lnSpc>
            </a:pPr>
            <a:r>
              <a:rPr lang="en-US" sz="2000" dirty="0"/>
              <a:t>Auto recovery, redundancy and failover</a:t>
            </a:r>
          </a:p>
          <a:p>
            <a:pPr lvl="1">
              <a:lnSpc>
                <a:spcPct val="150000"/>
              </a:lnSpc>
            </a:pPr>
            <a:r>
              <a:rPr lang="en-US" sz="2000" dirty="0"/>
              <a:t>High Availability</a:t>
            </a:r>
          </a:p>
          <a:p>
            <a:pPr marL="0" indent="0">
              <a:lnSpc>
                <a:spcPct val="150000"/>
              </a:lnSpc>
              <a:buClr>
                <a:schemeClr val="accent2"/>
              </a:buClr>
              <a:buSzPct val="110000"/>
              <a:buNone/>
            </a:pPr>
            <a:r>
              <a:rPr lang="en-US" sz="2400" dirty="0">
                <a:latin typeface="+mn-lt"/>
              </a:rPr>
              <a:t>Azure and 3rd party CDN support</a:t>
            </a:r>
          </a:p>
          <a:p>
            <a:pPr marL="0" indent="0">
              <a:lnSpc>
                <a:spcPct val="150000"/>
              </a:lnSpc>
              <a:buClr>
                <a:schemeClr val="accent2"/>
              </a:buClr>
              <a:buSzPct val="110000"/>
              <a:buNone/>
            </a:pPr>
            <a:r>
              <a:rPr lang="en-US" sz="2400" dirty="0">
                <a:latin typeface="+mn-lt"/>
              </a:rPr>
              <a:t>IP </a:t>
            </a:r>
            <a:r>
              <a:rPr lang="en-US" sz="2400" dirty="0" smtClean="0">
                <a:latin typeface="+mn-lt"/>
              </a:rPr>
              <a:t>Whitelisting</a:t>
            </a:r>
            <a:r>
              <a:rPr lang="en-US" sz="2400" dirty="0">
                <a:latin typeface="+mn-lt"/>
              </a:rPr>
              <a:t> </a:t>
            </a:r>
          </a:p>
        </p:txBody>
      </p:sp>
      <p:grpSp>
        <p:nvGrpSpPr>
          <p:cNvPr id="4" name="Group 3"/>
          <p:cNvGrpSpPr/>
          <p:nvPr/>
        </p:nvGrpSpPr>
        <p:grpSpPr>
          <a:xfrm>
            <a:off x="577245" y="1660889"/>
            <a:ext cx="4433667" cy="873895"/>
            <a:chOff x="4302255" y="1808993"/>
            <a:chExt cx="6599962" cy="1207523"/>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255" y="2012934"/>
              <a:ext cx="832802" cy="832803"/>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478" y="1966542"/>
              <a:ext cx="1180952" cy="774603"/>
            </a:xfrm>
            <a:prstGeom prst="rect">
              <a:avLst/>
            </a:prstGeom>
          </p:spPr>
        </p:pic>
        <p:cxnSp>
          <p:nvCxnSpPr>
            <p:cNvPr id="40" name="Straight Arrow Connector 39"/>
            <p:cNvCxnSpPr>
              <a:endCxn id="24" idx="1"/>
            </p:cNvCxnSpPr>
            <p:nvPr/>
          </p:nvCxnSpPr>
          <p:spPr>
            <a:xfrm flipV="1">
              <a:off x="5141823" y="2353844"/>
              <a:ext cx="2936654" cy="32329"/>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bwMode="auto">
            <a:xfrm>
              <a:off x="5893192" y="2144892"/>
              <a:ext cx="1606600" cy="48256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Ingest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p:cNvSpPr txBox="1"/>
            <p:nvPr/>
          </p:nvSpPr>
          <p:spPr>
            <a:xfrm>
              <a:off x="8435170" y="2527151"/>
              <a:ext cx="1229376"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Azure Blob</a:t>
              </a:r>
            </a:p>
          </p:txBody>
        </p:sp>
        <p:sp>
          <p:nvSpPr>
            <p:cNvPr id="43" name="Rounded Rectangle 42"/>
            <p:cNvSpPr/>
            <p:nvPr/>
          </p:nvSpPr>
          <p:spPr bwMode="auto">
            <a:xfrm>
              <a:off x="9241766" y="1808993"/>
              <a:ext cx="1603642" cy="5448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Asset</a:t>
              </a:r>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0035" y="1841981"/>
              <a:ext cx="652182" cy="652182"/>
            </a:xfrm>
            <a:prstGeom prst="rect">
              <a:avLst/>
            </a:prstGeom>
          </p:spPr>
        </p:pic>
      </p:grpSp>
      <p:cxnSp>
        <p:nvCxnSpPr>
          <p:cNvPr id="45" name="Straight Arrow Connector 44"/>
          <p:cNvCxnSpPr/>
          <p:nvPr/>
        </p:nvCxnSpPr>
        <p:spPr>
          <a:xfrm>
            <a:off x="4968116" y="1798783"/>
            <a:ext cx="2912758" cy="9700"/>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bwMode="auto">
          <a:xfrm>
            <a:off x="5511696" y="1684763"/>
            <a:ext cx="1702466" cy="30631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Encode</a:t>
            </a: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33" y="1461901"/>
            <a:ext cx="872129" cy="872129"/>
          </a:xfrm>
          <a:prstGeom prst="rect">
            <a:avLst/>
          </a:prstGeom>
        </p:spPr>
      </p:pic>
      <p:pic>
        <p:nvPicPr>
          <p:cNvPr id="48" name="Picture 47"/>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936896" y="1551383"/>
            <a:ext cx="693164" cy="693164"/>
          </a:xfrm>
          <a:prstGeom prst="rect">
            <a:avLst/>
          </a:prstGeom>
        </p:spPr>
      </p:pic>
      <p:pic>
        <p:nvPicPr>
          <p:cNvPr id="49" name="Picture 48"/>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37377" y="1508067"/>
            <a:ext cx="693164" cy="693164"/>
          </a:xfrm>
          <a:prstGeom prst="rect">
            <a:avLst/>
          </a:prstGeom>
        </p:spPr>
      </p:pic>
      <p:pic>
        <p:nvPicPr>
          <p:cNvPr id="50" name="Picture 49"/>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37858" y="1475612"/>
            <a:ext cx="693164" cy="693164"/>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280" y="1916355"/>
            <a:ext cx="793330" cy="560587"/>
          </a:xfrm>
          <a:prstGeom prst="rect">
            <a:avLst/>
          </a:prstGeom>
        </p:spPr>
      </p:pic>
      <p:cxnSp>
        <p:nvCxnSpPr>
          <p:cNvPr id="56" name="Straight Arrow Connector 55"/>
          <p:cNvCxnSpPr/>
          <p:nvPr/>
        </p:nvCxnSpPr>
        <p:spPr>
          <a:xfrm>
            <a:off x="9107300" y="1817344"/>
            <a:ext cx="1926460" cy="4850"/>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bwMode="auto">
          <a:xfrm>
            <a:off x="9455302" y="1633866"/>
            <a:ext cx="1079268" cy="34923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Stream</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0" name="Picture 59"/>
          <p:cNvPicPr>
            <a:picLocks noChangeAspect="1"/>
          </p:cNvPicPr>
          <p:nvPr/>
        </p:nvPicPr>
        <p:blipFill>
          <a:blip r:embed="rId5"/>
          <a:stretch>
            <a:fillRect/>
          </a:stretch>
        </p:blipFill>
        <p:spPr>
          <a:xfrm>
            <a:off x="11033760" y="1596931"/>
            <a:ext cx="489202" cy="701894"/>
          </a:xfrm>
          <a:prstGeom prst="rect">
            <a:avLst/>
          </a:prstGeom>
        </p:spPr>
      </p:pic>
      <p:sp>
        <p:nvSpPr>
          <p:cNvPr id="61" name="TextBox 60"/>
          <p:cNvSpPr txBox="1"/>
          <p:nvPr/>
        </p:nvSpPr>
        <p:spPr>
          <a:xfrm>
            <a:off x="10760897" y="2176643"/>
            <a:ext cx="1412631"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Origin Server</a:t>
            </a:r>
          </a:p>
        </p:txBody>
      </p:sp>
      <p:pic>
        <p:nvPicPr>
          <p:cNvPr id="62" name="Picture 61"/>
          <p:cNvPicPr>
            <a:picLocks noChangeAspect="1"/>
          </p:cNvPicPr>
          <p:nvPr/>
        </p:nvPicPr>
        <p:blipFill>
          <a:blip r:embed="rId5"/>
          <a:stretch>
            <a:fillRect/>
          </a:stretch>
        </p:blipFill>
        <p:spPr>
          <a:xfrm>
            <a:off x="11135760" y="1508067"/>
            <a:ext cx="489202" cy="701894"/>
          </a:xfrm>
          <a:prstGeom prst="rect">
            <a:avLst/>
          </a:prstGeom>
        </p:spPr>
      </p:pic>
      <p:pic>
        <p:nvPicPr>
          <p:cNvPr id="64" name="Picture 63"/>
          <p:cNvPicPr>
            <a:picLocks noChangeAspect="1"/>
          </p:cNvPicPr>
          <p:nvPr/>
        </p:nvPicPr>
        <p:blipFill>
          <a:blip r:embed="rId5"/>
          <a:stretch>
            <a:fillRect/>
          </a:stretch>
        </p:blipFill>
        <p:spPr>
          <a:xfrm>
            <a:off x="11244968" y="1407942"/>
            <a:ext cx="489202" cy="701894"/>
          </a:xfrm>
          <a:prstGeom prst="rect">
            <a:avLst/>
          </a:prstGeom>
        </p:spPr>
      </p:pic>
    </p:spTree>
    <p:extLst>
      <p:ext uri="{BB962C8B-B14F-4D97-AF65-F5344CB8AC3E}">
        <p14:creationId xmlns:p14="http://schemas.microsoft.com/office/powerpoint/2010/main" val="280437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7" grpId="0" animBg="1"/>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Pricing and SLA</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56572820"/>
              </p:ext>
            </p:extLst>
          </p:nvPr>
        </p:nvGraphicFramePr>
        <p:xfrm>
          <a:off x="749764" y="1278800"/>
          <a:ext cx="10260911" cy="2518029"/>
        </p:xfrm>
        <a:graphic>
          <a:graphicData uri="http://schemas.openxmlformats.org/drawingml/2006/table">
            <a:tbl>
              <a:tblPr firstRow="1" firstCol="1">
                <a:tableStyleId>{E929F9F4-4A8F-4326-A1B4-22849713DDAB}</a:tableStyleId>
              </a:tblPr>
              <a:tblGrid>
                <a:gridCol w="1434019"/>
                <a:gridCol w="2705863"/>
                <a:gridCol w="2926679"/>
                <a:gridCol w="3194350"/>
              </a:tblGrid>
              <a:tr h="652822">
                <a:tc>
                  <a:txBody>
                    <a:bodyPr/>
                    <a:lstStyle/>
                    <a:p>
                      <a:r>
                        <a:rPr lang="en-US" sz="1800" dirty="0" smtClean="0"/>
                        <a:t>Encoding Service</a:t>
                      </a:r>
                      <a:endParaRPr lang="en-US" sz="1800" dirty="0"/>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smtClean="0"/>
                        <a:t>Free Trial</a:t>
                      </a:r>
                    </a:p>
                    <a:p>
                      <a:pPr algn="ctr"/>
                      <a:r>
                        <a:rPr lang="en-US" sz="1600" baseline="0" dirty="0" smtClean="0"/>
                        <a:t>(3mths)</a:t>
                      </a:r>
                      <a:endParaRPr lang="en-US" sz="1200" baseline="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smtClean="0"/>
                        <a:t>Shared</a:t>
                      </a:r>
                      <a:endParaRPr lang="en-US" sz="1600" i="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smtClean="0"/>
                        <a:t>Reserved</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649">
                <a:tc>
                  <a:txBody>
                    <a:bodyPr/>
                    <a:lstStyle/>
                    <a:p>
                      <a:r>
                        <a:rPr lang="en-US" sz="1600" b="1" baseline="0" dirty="0" smtClean="0">
                          <a:solidFill>
                            <a:schemeClr val="bg2">
                              <a:lumMod val="90000"/>
                              <a:lumOff val="10000"/>
                            </a:schemeClr>
                          </a:solidFill>
                        </a:rPr>
                        <a:t>Encoding Price</a:t>
                      </a:r>
                      <a:endParaRPr lang="en-US" sz="1600" b="1" baseline="0" dirty="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Free</a:t>
                      </a:r>
                    </a:p>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(100GB limit)</a:t>
                      </a:r>
                      <a:endParaRPr lang="en-US" sz="1600" b="1" dirty="0" smtClean="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€1.482 Per GB </a:t>
                      </a:r>
                      <a:endParaRPr lang="en-US" sz="1600" b="1" dirty="0" smtClean="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€1.482 Per GB + </a:t>
                      </a:r>
                    </a:p>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€73.73 per month/RU </a:t>
                      </a:r>
                      <a:endParaRPr lang="en-US" sz="1600" b="1" dirty="0" smtClean="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4558">
                <a:tc>
                  <a:txBody>
                    <a:bodyPr/>
                    <a:lstStyle/>
                    <a:p>
                      <a:r>
                        <a:rPr lang="en-US" sz="1600" b="1" dirty="0" smtClean="0">
                          <a:solidFill>
                            <a:schemeClr val="bg2">
                              <a:lumMod val="90000"/>
                              <a:lumOff val="10000"/>
                            </a:schemeClr>
                          </a:solidFill>
                        </a:rPr>
                        <a:t>Encoding</a:t>
                      </a:r>
                    </a:p>
                    <a:p>
                      <a:r>
                        <a:rPr lang="en-US" sz="1600" b="1" dirty="0" smtClean="0">
                          <a:solidFill>
                            <a:schemeClr val="bg2">
                              <a:lumMod val="90000"/>
                              <a:lumOff val="10000"/>
                            </a:schemeClr>
                          </a:solidFill>
                        </a:rPr>
                        <a:t>SLA</a:t>
                      </a:r>
                      <a:endParaRPr lang="en-US" sz="1200" b="1" dirty="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chemeClr val="bg2">
                              <a:lumMod val="90000"/>
                              <a:lumOff val="10000"/>
                            </a:schemeClr>
                          </a:solidFill>
                        </a:rPr>
                        <a:t>NA</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chemeClr val="bg2">
                              <a:lumMod val="90000"/>
                              <a:lumOff val="10000"/>
                            </a:schemeClr>
                          </a:solidFill>
                        </a:rPr>
                        <a:t>Availability</a:t>
                      </a:r>
                      <a:r>
                        <a:rPr lang="en-US" sz="1600" b="1" kern="1200" baseline="0" dirty="0" smtClean="0">
                          <a:solidFill>
                            <a:schemeClr val="bg2">
                              <a:lumMod val="90000"/>
                              <a:lumOff val="10000"/>
                            </a:schemeClr>
                          </a:solidFill>
                        </a:rPr>
                        <a:t> = </a:t>
                      </a:r>
                      <a:r>
                        <a:rPr lang="en-US" sz="1600" b="1" kern="1200" dirty="0" smtClean="0">
                          <a:solidFill>
                            <a:schemeClr val="bg2">
                              <a:lumMod val="90000"/>
                              <a:lumOff val="10000"/>
                            </a:schemeClr>
                          </a:solidFill>
                        </a:rPr>
                        <a:t>99.9%</a:t>
                      </a:r>
                    </a:p>
                    <a:p>
                      <a:pPr marL="171450" marR="0" indent="-171450" algn="l" defTabSz="914253"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bg2">
                              <a:lumMod val="90000"/>
                              <a:lumOff val="10000"/>
                            </a:schemeClr>
                          </a:solidFill>
                        </a:rPr>
                        <a:t>Measured as REST API availability</a:t>
                      </a:r>
                    </a:p>
                    <a:p>
                      <a:pPr marL="171450" marR="0" indent="-171450" algn="l" defTabSz="914253"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bg2">
                              <a:lumMod val="90000"/>
                              <a:lumOff val="10000"/>
                            </a:schemeClr>
                          </a:solidFill>
                        </a:rPr>
                        <a:t>No guarantee</a:t>
                      </a:r>
                      <a:r>
                        <a:rPr lang="en-US" sz="1200" b="1" kern="1200" baseline="0" dirty="0" smtClean="0">
                          <a:solidFill>
                            <a:schemeClr val="bg2">
                              <a:lumMod val="90000"/>
                              <a:lumOff val="10000"/>
                            </a:schemeClr>
                          </a:solidFill>
                        </a:rPr>
                        <a:t> on wait time between tasks</a:t>
                      </a:r>
                      <a:endParaRPr lang="en-US" sz="1200" b="1" kern="1200" dirty="0" smtClean="0">
                        <a:solidFill>
                          <a:schemeClr val="bg2">
                            <a:lumMod val="90000"/>
                            <a:lumOff val="10000"/>
                          </a:schemeClr>
                        </a:solidFill>
                        <a:latin typeface="+mn-lt"/>
                        <a:ea typeface="+mn-ea"/>
                        <a:cs typeface="+mn-cs"/>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chemeClr val="bg2">
                              <a:lumMod val="90000"/>
                              <a:lumOff val="10000"/>
                            </a:schemeClr>
                          </a:solidFill>
                        </a:rPr>
                        <a:t>Availability</a:t>
                      </a:r>
                      <a:r>
                        <a:rPr lang="en-US" sz="1600" b="1" kern="1200" baseline="0" dirty="0" smtClean="0">
                          <a:solidFill>
                            <a:schemeClr val="bg2">
                              <a:lumMod val="90000"/>
                              <a:lumOff val="10000"/>
                            </a:schemeClr>
                          </a:solidFill>
                        </a:rPr>
                        <a:t> = 99.9%</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bg2">
                              <a:lumMod val="90000"/>
                              <a:lumOff val="10000"/>
                            </a:schemeClr>
                          </a:solidFill>
                        </a:rPr>
                        <a:t>Measured as REST API availability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baseline="0" dirty="0" smtClean="0">
                          <a:solidFill>
                            <a:schemeClr val="bg2">
                              <a:lumMod val="90000"/>
                              <a:lumOff val="10000"/>
                            </a:schemeClr>
                          </a:solidFill>
                        </a:rPr>
                        <a:t>Media tasks running concurrently = Number of reserved units</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62974026"/>
              </p:ext>
            </p:extLst>
          </p:nvPr>
        </p:nvGraphicFramePr>
        <p:xfrm>
          <a:off x="749764" y="4143864"/>
          <a:ext cx="10260911" cy="2331508"/>
        </p:xfrm>
        <a:graphic>
          <a:graphicData uri="http://schemas.openxmlformats.org/drawingml/2006/table">
            <a:tbl>
              <a:tblPr firstRow="1" firstCol="1">
                <a:tableStyleId>{E929F9F4-4A8F-4326-A1B4-22849713DDAB}</a:tableStyleId>
              </a:tblPr>
              <a:tblGrid>
                <a:gridCol w="1434019"/>
                <a:gridCol w="2705863"/>
                <a:gridCol w="2926679"/>
                <a:gridCol w="3194350"/>
              </a:tblGrid>
              <a:tr h="652822">
                <a:tc>
                  <a:txBody>
                    <a:bodyPr/>
                    <a:lstStyle/>
                    <a:p>
                      <a:r>
                        <a:rPr lang="en-US" sz="1800" dirty="0" smtClean="0"/>
                        <a:t>Streaming Service</a:t>
                      </a:r>
                      <a:endParaRPr lang="en-US" sz="1800" dirty="0"/>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smtClean="0"/>
                        <a:t>Free Trial</a:t>
                      </a:r>
                    </a:p>
                    <a:p>
                      <a:pPr algn="ctr"/>
                      <a:r>
                        <a:rPr lang="en-US" sz="1600" baseline="0" dirty="0" smtClean="0"/>
                        <a:t>(3mths)</a:t>
                      </a:r>
                      <a:endParaRPr lang="en-US" sz="1200" baseline="0" dirty="0" smtClean="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smtClean="0"/>
                        <a:t>Shared</a:t>
                      </a:r>
                      <a:endParaRPr lang="en-US" sz="1600" i="0" dirty="0"/>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aseline="0" dirty="0" smtClean="0"/>
                        <a:t>Reserved</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649">
                <a:tc>
                  <a:txBody>
                    <a:bodyPr/>
                    <a:lstStyle/>
                    <a:p>
                      <a:r>
                        <a:rPr lang="en-US" sz="1600" b="1" baseline="0" dirty="0" smtClean="0">
                          <a:solidFill>
                            <a:schemeClr val="bg2">
                              <a:lumMod val="90000"/>
                              <a:lumOff val="10000"/>
                            </a:schemeClr>
                          </a:solidFill>
                        </a:rPr>
                        <a:t>Streaming Price</a:t>
                      </a:r>
                      <a:endParaRPr lang="en-US" sz="1600" b="1" baseline="0" dirty="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Free</a:t>
                      </a:r>
                    </a:p>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(100GB limit)</a:t>
                      </a:r>
                      <a:endParaRPr lang="en-US" sz="1600" b="1" dirty="0" smtClean="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Standard Egress Rates </a:t>
                      </a:r>
                      <a:endParaRPr lang="en-US" sz="1600" b="1" dirty="0" smtClean="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Standard egress rates +</a:t>
                      </a:r>
                      <a:endParaRPr lang="en-US" sz="1600" b="1" dirty="0" smtClean="0">
                        <a:solidFill>
                          <a:schemeClr val="bg2">
                            <a:lumMod val="90000"/>
                            <a:lumOff val="10000"/>
                          </a:schemeClr>
                        </a:solidFill>
                      </a:endParaRPr>
                    </a:p>
                    <a:p>
                      <a:pPr marL="0" marR="0" indent="0" algn="ctr" defTabSz="914253" rtl="0" eaLnBrk="1" fontAlgn="auto" latinLnBrk="0" hangingPunct="1">
                        <a:lnSpc>
                          <a:spcPct val="100000"/>
                        </a:lnSpc>
                        <a:spcBef>
                          <a:spcPts val="0"/>
                        </a:spcBef>
                        <a:spcAft>
                          <a:spcPts val="0"/>
                        </a:spcAft>
                        <a:buClrTx/>
                        <a:buSzTx/>
                        <a:buFontTx/>
                        <a:buNone/>
                        <a:tabLst/>
                        <a:defRPr/>
                      </a:pPr>
                      <a:r>
                        <a:rPr lang="en-US" sz="1600" b="1" baseline="0" dirty="0" smtClean="0">
                          <a:solidFill>
                            <a:schemeClr val="bg2">
                              <a:lumMod val="90000"/>
                              <a:lumOff val="10000"/>
                            </a:schemeClr>
                          </a:solidFill>
                        </a:rPr>
                        <a:t> €148.20 per month </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8037">
                <a:tc>
                  <a:txBody>
                    <a:bodyPr/>
                    <a:lstStyle/>
                    <a:p>
                      <a:r>
                        <a:rPr lang="en-US" sz="1600" b="1" dirty="0" smtClean="0">
                          <a:solidFill>
                            <a:schemeClr val="bg2">
                              <a:lumMod val="90000"/>
                              <a:lumOff val="10000"/>
                            </a:schemeClr>
                          </a:solidFill>
                        </a:rPr>
                        <a:t>Streaming</a:t>
                      </a:r>
                    </a:p>
                    <a:p>
                      <a:r>
                        <a:rPr lang="en-US" sz="1600" b="1" dirty="0" smtClean="0">
                          <a:solidFill>
                            <a:schemeClr val="bg2">
                              <a:lumMod val="90000"/>
                              <a:lumOff val="10000"/>
                            </a:schemeClr>
                          </a:solidFill>
                        </a:rPr>
                        <a:t>SLA</a:t>
                      </a:r>
                      <a:endParaRPr lang="en-US" sz="1200" b="1" dirty="0">
                        <a:solidFill>
                          <a:schemeClr val="bg2">
                            <a:lumMod val="90000"/>
                            <a:lumOff val="10000"/>
                          </a:schemeClr>
                        </a:solidFill>
                      </a:endParaRP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chemeClr val="bg2">
                              <a:lumMod val="90000"/>
                              <a:lumOff val="10000"/>
                            </a:schemeClr>
                          </a:solidFill>
                        </a:rPr>
                        <a:t>NA</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chemeClr val="bg2">
                              <a:lumMod val="90000"/>
                              <a:lumOff val="10000"/>
                            </a:schemeClr>
                          </a:solidFill>
                        </a:rPr>
                        <a:t>Availability</a:t>
                      </a:r>
                      <a:r>
                        <a:rPr lang="en-US" sz="1600" b="1" kern="1200" baseline="0" dirty="0" smtClean="0">
                          <a:solidFill>
                            <a:schemeClr val="bg2">
                              <a:lumMod val="90000"/>
                              <a:lumOff val="10000"/>
                            </a:schemeClr>
                          </a:solidFill>
                        </a:rPr>
                        <a:t> = </a:t>
                      </a:r>
                      <a:r>
                        <a:rPr lang="en-US" sz="1600" b="1" kern="1200" dirty="0" smtClean="0">
                          <a:solidFill>
                            <a:schemeClr val="bg2">
                              <a:lumMod val="90000"/>
                              <a:lumOff val="10000"/>
                            </a:schemeClr>
                          </a:solidFill>
                        </a:rPr>
                        <a:t>NA</a:t>
                      </a:r>
                    </a:p>
                    <a:p>
                      <a:pPr marL="285750" marR="0" indent="-285750" algn="l" defTabSz="914253"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bg2">
                              <a:lumMod val="90000"/>
                              <a:lumOff val="10000"/>
                            </a:schemeClr>
                          </a:solidFill>
                          <a:latin typeface="+mn-lt"/>
                          <a:ea typeface="+mn-ea"/>
                          <a:cs typeface="+mn-cs"/>
                        </a:rPr>
                        <a:t>No bandwidth guarantee</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253"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chemeClr val="bg2">
                              <a:lumMod val="90000"/>
                              <a:lumOff val="10000"/>
                            </a:schemeClr>
                          </a:solidFill>
                        </a:rPr>
                        <a:t>Availability</a:t>
                      </a:r>
                      <a:r>
                        <a:rPr lang="en-US" sz="1600" b="1" kern="1200" baseline="0" dirty="0" smtClean="0">
                          <a:solidFill>
                            <a:schemeClr val="bg2">
                              <a:lumMod val="90000"/>
                              <a:lumOff val="10000"/>
                            </a:schemeClr>
                          </a:solidFill>
                        </a:rPr>
                        <a:t> = </a:t>
                      </a:r>
                      <a:r>
                        <a:rPr lang="en-US" sz="1600" b="1" baseline="0" dirty="0" smtClean="0">
                          <a:solidFill>
                            <a:schemeClr val="bg2">
                              <a:lumMod val="90000"/>
                              <a:lumOff val="10000"/>
                            </a:schemeClr>
                          </a:solidFill>
                        </a:rPr>
                        <a:t>99.9%</a:t>
                      </a:r>
                      <a:endParaRPr lang="en-US" sz="1200" b="1" baseline="0" dirty="0" smtClean="0">
                        <a:solidFill>
                          <a:schemeClr val="bg2">
                            <a:lumMod val="90000"/>
                            <a:lumOff val="10000"/>
                          </a:schemeClr>
                        </a:solidFill>
                      </a:endParaRPr>
                    </a:p>
                    <a:p>
                      <a:pPr marL="171450" marR="0" indent="-171450" algn="l" defTabSz="914253"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bg2">
                              <a:lumMod val="90000"/>
                              <a:lumOff val="10000"/>
                            </a:schemeClr>
                          </a:solidFill>
                        </a:rPr>
                        <a:t>Measured as server availability based on response time</a:t>
                      </a:r>
                    </a:p>
                    <a:p>
                      <a:pPr marL="171450" marR="0" indent="-171450" algn="l" defTabSz="914253"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bg2">
                              <a:lumMod val="90000"/>
                              <a:lumOff val="10000"/>
                            </a:schemeClr>
                          </a:solidFill>
                        </a:rPr>
                        <a:t>Peak bandwidth of 200 Mbps per Reserved Unit allocated for Origin</a:t>
                      </a:r>
                    </a:p>
                  </a:txBody>
                  <a:tcPr marL="93260" marR="93260" marT="46630" marB="466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560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smtClean="0"/>
              <a:t>Using Windows Azure Media Services Portal</a:t>
            </a:r>
            <a:endParaRPr lang="en-US" dirty="0"/>
          </a:p>
        </p:txBody>
      </p:sp>
    </p:spTree>
    <p:extLst>
      <p:ext uri="{BB962C8B-B14F-4D97-AF65-F5344CB8AC3E}">
        <p14:creationId xmlns:p14="http://schemas.microsoft.com/office/powerpoint/2010/main" val="67005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16" y="153883"/>
            <a:ext cx="11889564" cy="917575"/>
          </a:xfrm>
        </p:spPr>
        <p:txBody>
          <a:bodyPr/>
          <a:lstStyle/>
          <a:p>
            <a:r>
              <a:rPr lang="en-US" dirty="0" smtClean="0"/>
              <a:t>New Feature - Dynamic packaging</a:t>
            </a:r>
            <a:r>
              <a:rPr lang="en-US" sz="2000" dirty="0" smtClean="0"/>
              <a:t/>
            </a:r>
            <a:br>
              <a:rPr lang="en-US" sz="2000" dirty="0" smtClean="0"/>
            </a:br>
            <a:r>
              <a:rPr lang="en-US" sz="2000" dirty="0"/>
              <a:t>Allows you to re-use your encoded content and bring it to various streaming formats without repackaging the content.</a:t>
            </a:r>
          </a:p>
        </p:txBody>
      </p:sp>
      <p:pic>
        <p:nvPicPr>
          <p:cNvPr id="3" name="Picture 2"/>
          <p:cNvPicPr>
            <a:picLocks noChangeAspect="1"/>
          </p:cNvPicPr>
          <p:nvPr/>
        </p:nvPicPr>
        <p:blipFill>
          <a:blip r:embed="rId2"/>
          <a:stretch>
            <a:fillRect/>
          </a:stretch>
        </p:blipFill>
        <p:spPr>
          <a:xfrm>
            <a:off x="7268554" y="2785049"/>
            <a:ext cx="420780" cy="343373"/>
          </a:xfrm>
          <a:prstGeom prst="rect">
            <a:avLst/>
          </a:prstGeom>
        </p:spPr>
      </p:pic>
      <p:pic>
        <p:nvPicPr>
          <p:cNvPr id="4" name="Picture 3"/>
          <p:cNvPicPr>
            <a:picLocks noChangeAspect="1"/>
          </p:cNvPicPr>
          <p:nvPr/>
        </p:nvPicPr>
        <p:blipFill>
          <a:blip r:embed="rId2"/>
          <a:stretch>
            <a:fillRect/>
          </a:stretch>
        </p:blipFill>
        <p:spPr>
          <a:xfrm>
            <a:off x="7305907" y="1790673"/>
            <a:ext cx="420780" cy="343373"/>
          </a:xfrm>
          <a:prstGeom prst="rect">
            <a:avLst/>
          </a:prstGeom>
        </p:spPr>
      </p:pic>
      <p:pic>
        <p:nvPicPr>
          <p:cNvPr id="5" name="Picture 4"/>
          <p:cNvPicPr>
            <a:picLocks noChangeAspect="1"/>
          </p:cNvPicPr>
          <p:nvPr/>
        </p:nvPicPr>
        <p:blipFill>
          <a:blip r:embed="rId2"/>
          <a:stretch>
            <a:fillRect/>
          </a:stretch>
        </p:blipFill>
        <p:spPr>
          <a:xfrm>
            <a:off x="4970320" y="1863337"/>
            <a:ext cx="841559" cy="6867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360" y="2067463"/>
            <a:ext cx="1094395" cy="10943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4355" y="2020680"/>
            <a:ext cx="891377" cy="1208745"/>
          </a:xfrm>
          <a:prstGeom prst="rect">
            <a:avLst/>
          </a:prstGeom>
        </p:spPr>
      </p:pic>
      <p:sp>
        <p:nvSpPr>
          <p:cNvPr id="8" name="TextBox 7"/>
          <p:cNvSpPr txBox="1"/>
          <p:nvPr/>
        </p:nvSpPr>
        <p:spPr>
          <a:xfrm>
            <a:off x="2057032" y="3161858"/>
            <a:ext cx="1511439" cy="338554"/>
          </a:xfrm>
          <a:prstGeom prst="rect">
            <a:avLst/>
          </a:prstGeom>
          <a:noFill/>
        </p:spPr>
        <p:txBody>
          <a:bodyPr wrap="none" rtlCol="0">
            <a:spAutoFit/>
          </a:bodyPr>
          <a:lstStyle>
            <a:defPPr>
              <a:defRPr lang="en-US"/>
            </a:defPPr>
            <a:lvl1pPr>
              <a:defRPr sz="1600" b="1">
                <a:latin typeface="Trebuchet MS" panose="020B0603020202020204" pitchFamily="34" charset="0"/>
              </a:defRPr>
            </a:lvl1pPr>
          </a:lstStyle>
          <a:p>
            <a:r>
              <a:rPr lang="en-US" dirty="0">
                <a:solidFill>
                  <a:schemeClr val="tx1">
                    <a:lumMod val="65000"/>
                    <a:lumOff val="35000"/>
                  </a:schemeClr>
                </a:solidFill>
              </a:rPr>
              <a:t>Video sources</a:t>
            </a:r>
          </a:p>
        </p:txBody>
      </p:sp>
      <p:cxnSp>
        <p:nvCxnSpPr>
          <p:cNvPr id="9" name="Straight Arrow Connector 8"/>
          <p:cNvCxnSpPr/>
          <p:nvPr/>
        </p:nvCxnSpPr>
        <p:spPr>
          <a:xfrm flipV="1">
            <a:off x="3414569" y="2612264"/>
            <a:ext cx="831619" cy="12789"/>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4090324" y="3161858"/>
            <a:ext cx="1933543" cy="338554"/>
          </a:xfrm>
          <a:prstGeom prst="rect">
            <a:avLst/>
          </a:prstGeom>
          <a:noFill/>
        </p:spPr>
        <p:txBody>
          <a:bodyPr wrap="none" rtlCol="0">
            <a:spAutoFit/>
          </a:bodyPr>
          <a:lstStyle/>
          <a:p>
            <a:r>
              <a:rPr lang="en-US" sz="1600" b="1" dirty="0" smtClean="0">
                <a:solidFill>
                  <a:schemeClr val="tx1">
                    <a:lumMod val="65000"/>
                    <a:lumOff val="35000"/>
                  </a:schemeClr>
                </a:solidFill>
                <a:latin typeface="Trebuchet MS" panose="020B0603020202020204" pitchFamily="34" charset="0"/>
              </a:rPr>
              <a:t>Multi-bitrates Mp4</a:t>
            </a:r>
            <a:endParaRPr lang="en-US" sz="1600" b="1" dirty="0">
              <a:solidFill>
                <a:schemeClr val="tx1">
                  <a:lumMod val="65000"/>
                  <a:lumOff val="35000"/>
                </a:schemeClr>
              </a:solidFill>
              <a:latin typeface="Trebuchet MS" panose="020B0603020202020204" pitchFamily="34" charset="0"/>
            </a:endParaRPr>
          </a:p>
        </p:txBody>
      </p:sp>
      <p:sp>
        <p:nvSpPr>
          <p:cNvPr id="13" name="TextBox 12"/>
          <p:cNvSpPr txBox="1"/>
          <p:nvPr/>
        </p:nvSpPr>
        <p:spPr>
          <a:xfrm>
            <a:off x="8797623" y="3304212"/>
            <a:ext cx="1452642" cy="338554"/>
          </a:xfrm>
          <a:prstGeom prst="rect">
            <a:avLst/>
          </a:prstGeom>
          <a:noFill/>
        </p:spPr>
        <p:txBody>
          <a:bodyPr wrap="none" rtlCol="0">
            <a:spAutoFit/>
          </a:bodyPr>
          <a:lstStyle/>
          <a:p>
            <a:r>
              <a:rPr lang="en-US" sz="1600" b="1" dirty="0" smtClean="0">
                <a:solidFill>
                  <a:schemeClr val="tx1">
                    <a:lumMod val="65000"/>
                    <a:lumOff val="35000"/>
                  </a:schemeClr>
                </a:solidFill>
                <a:latin typeface="Trebuchet MS" panose="020B0603020202020204" pitchFamily="34" charset="0"/>
              </a:rPr>
              <a:t>Origin Server</a:t>
            </a:r>
            <a:endParaRPr lang="en-US" sz="1600" b="1" dirty="0">
              <a:solidFill>
                <a:schemeClr val="tx1">
                  <a:lumMod val="65000"/>
                  <a:lumOff val="35000"/>
                </a:schemeClr>
              </a:solidFill>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01" y="1827187"/>
            <a:ext cx="629796" cy="629796"/>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117" y="2808881"/>
            <a:ext cx="629796" cy="629796"/>
          </a:xfrm>
          <a:prstGeom prst="rect">
            <a:avLst/>
          </a:prstGeom>
        </p:spPr>
      </p:pic>
      <p:sp>
        <p:nvSpPr>
          <p:cNvPr id="16" name="TextBox 15"/>
          <p:cNvSpPr txBox="1"/>
          <p:nvPr/>
        </p:nvSpPr>
        <p:spPr>
          <a:xfrm>
            <a:off x="7389292" y="2134046"/>
            <a:ext cx="431528" cy="261610"/>
          </a:xfrm>
          <a:prstGeom prst="rect">
            <a:avLst/>
          </a:prstGeom>
          <a:noFill/>
        </p:spPr>
        <p:txBody>
          <a:bodyPr wrap="none" rtlCol="0">
            <a:spAutoFit/>
          </a:bodyPr>
          <a:lstStyle/>
          <a:p>
            <a:r>
              <a:rPr lang="en-US" sz="1100" b="1" dirty="0" smtClean="0">
                <a:solidFill>
                  <a:schemeClr val="tx1">
                    <a:lumMod val="65000"/>
                    <a:lumOff val="35000"/>
                  </a:schemeClr>
                </a:solidFill>
                <a:latin typeface="Trebuchet MS" panose="020B0603020202020204" pitchFamily="34" charset="0"/>
              </a:rPr>
              <a:t>HLS</a:t>
            </a:r>
            <a:endParaRPr lang="en-US" sz="1100" b="1" dirty="0">
              <a:solidFill>
                <a:schemeClr val="tx1">
                  <a:lumMod val="65000"/>
                  <a:lumOff val="35000"/>
                </a:schemeClr>
              </a:solidFill>
              <a:latin typeface="Trebuchet MS" panose="020B0603020202020204" pitchFamily="34" charset="0"/>
            </a:endParaRPr>
          </a:p>
        </p:txBody>
      </p:sp>
      <p:sp>
        <p:nvSpPr>
          <p:cNvPr id="17" name="TextBox 16"/>
          <p:cNvSpPr txBox="1"/>
          <p:nvPr/>
        </p:nvSpPr>
        <p:spPr>
          <a:xfrm>
            <a:off x="7293802" y="3080807"/>
            <a:ext cx="848309" cy="430887"/>
          </a:xfrm>
          <a:prstGeom prst="rect">
            <a:avLst/>
          </a:prstGeom>
          <a:noFill/>
        </p:spPr>
        <p:txBody>
          <a:bodyPr wrap="none" rtlCol="0">
            <a:spAutoFit/>
          </a:bodyPr>
          <a:lstStyle/>
          <a:p>
            <a:r>
              <a:rPr lang="en-US" sz="1050" b="1" dirty="0" smtClean="0">
                <a:solidFill>
                  <a:schemeClr val="tx1">
                    <a:lumMod val="65000"/>
                    <a:lumOff val="35000"/>
                  </a:schemeClr>
                </a:solidFill>
                <a:latin typeface="Trebuchet MS" panose="020B0603020202020204" pitchFamily="34" charset="0"/>
              </a:rPr>
              <a:t>Smooth </a:t>
            </a:r>
          </a:p>
          <a:p>
            <a:r>
              <a:rPr lang="en-US" sz="1050" b="1" dirty="0" smtClean="0">
                <a:solidFill>
                  <a:schemeClr val="tx1">
                    <a:lumMod val="65000"/>
                    <a:lumOff val="35000"/>
                  </a:schemeClr>
                </a:solidFill>
                <a:latin typeface="Trebuchet MS" panose="020B0603020202020204" pitchFamily="34" charset="0"/>
              </a:rPr>
              <a:t>Streaming</a:t>
            </a:r>
            <a:endParaRPr lang="en-US" sz="1050" b="1" dirty="0">
              <a:solidFill>
                <a:schemeClr val="tx1">
                  <a:lumMod val="65000"/>
                  <a:lumOff val="35000"/>
                </a:schemeClr>
              </a:solidFill>
              <a:latin typeface="Trebuchet MS" panose="020B0603020202020204" pitchFamily="34" charset="0"/>
            </a:endParaRPr>
          </a:p>
        </p:txBody>
      </p:sp>
      <p:sp>
        <p:nvSpPr>
          <p:cNvPr id="19" name="Rectangle 18"/>
          <p:cNvSpPr/>
          <p:nvPr/>
        </p:nvSpPr>
        <p:spPr>
          <a:xfrm>
            <a:off x="3470708" y="2317275"/>
            <a:ext cx="760144" cy="307777"/>
          </a:xfrm>
          <a:prstGeom prst="rect">
            <a:avLst/>
          </a:prstGeom>
        </p:spPr>
        <p:txBody>
          <a:bodyPr wrap="none">
            <a:spAutoFit/>
          </a:bodyPr>
          <a:lstStyle/>
          <a:p>
            <a:r>
              <a:rPr lang="en-US" sz="1400" dirty="0" smtClean="0">
                <a:solidFill>
                  <a:schemeClr val="tx1">
                    <a:lumMod val="65000"/>
                    <a:lumOff val="35000"/>
                  </a:schemeClr>
                </a:solidFill>
                <a:latin typeface="Trebuchet MS" panose="020B0603020202020204" pitchFamily="34" charset="0"/>
              </a:rPr>
              <a:t>Encode</a:t>
            </a:r>
            <a:endParaRPr lang="en-US" sz="1400" dirty="0"/>
          </a:p>
        </p:txBody>
      </p:sp>
      <p:sp>
        <p:nvSpPr>
          <p:cNvPr id="20" name="Rectangle 19"/>
          <p:cNvSpPr/>
          <p:nvPr/>
        </p:nvSpPr>
        <p:spPr>
          <a:xfrm rot="20153923">
            <a:off x="5982162" y="2097554"/>
            <a:ext cx="830292" cy="307777"/>
          </a:xfrm>
          <a:prstGeom prst="rect">
            <a:avLst/>
          </a:prstGeom>
        </p:spPr>
        <p:txBody>
          <a:bodyPr wrap="none">
            <a:spAutoFit/>
          </a:bodyPr>
          <a:lstStyle/>
          <a:p>
            <a:r>
              <a:rPr lang="en-US" sz="1400" dirty="0" smtClean="0">
                <a:solidFill>
                  <a:schemeClr val="tx1">
                    <a:lumMod val="65000"/>
                    <a:lumOff val="35000"/>
                  </a:schemeClr>
                </a:solidFill>
                <a:latin typeface="Trebuchet MS" panose="020B0603020202020204" pitchFamily="34" charset="0"/>
              </a:rPr>
              <a:t>Package</a:t>
            </a:r>
            <a:endParaRPr lang="en-US" sz="1400" dirty="0"/>
          </a:p>
        </p:txBody>
      </p:sp>
      <p:pic>
        <p:nvPicPr>
          <p:cNvPr id="21" name="Picture 20"/>
          <p:cNvPicPr>
            <a:picLocks noChangeAspect="1"/>
          </p:cNvPicPr>
          <p:nvPr/>
        </p:nvPicPr>
        <p:blipFill>
          <a:blip r:embed="rId2"/>
          <a:stretch>
            <a:fillRect/>
          </a:stretch>
        </p:blipFill>
        <p:spPr>
          <a:xfrm>
            <a:off x="4921116" y="4464437"/>
            <a:ext cx="841559" cy="68674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156" y="4668563"/>
            <a:ext cx="1094395" cy="109439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151" y="4621780"/>
            <a:ext cx="891377" cy="1208745"/>
          </a:xfrm>
          <a:prstGeom prst="rect">
            <a:avLst/>
          </a:prstGeom>
        </p:spPr>
      </p:pic>
      <p:sp>
        <p:nvSpPr>
          <p:cNvPr id="24" name="TextBox 23"/>
          <p:cNvSpPr txBox="1"/>
          <p:nvPr/>
        </p:nvSpPr>
        <p:spPr>
          <a:xfrm>
            <a:off x="2007828" y="5762958"/>
            <a:ext cx="1511439" cy="338554"/>
          </a:xfrm>
          <a:prstGeom prst="rect">
            <a:avLst/>
          </a:prstGeom>
          <a:noFill/>
        </p:spPr>
        <p:txBody>
          <a:bodyPr wrap="none" rtlCol="0">
            <a:spAutoFit/>
          </a:bodyPr>
          <a:lstStyle>
            <a:defPPr>
              <a:defRPr lang="en-US"/>
            </a:defPPr>
            <a:lvl1pPr>
              <a:defRPr sz="1600" b="1">
                <a:latin typeface="Trebuchet MS" panose="020B0603020202020204" pitchFamily="34" charset="0"/>
              </a:defRPr>
            </a:lvl1pPr>
          </a:lstStyle>
          <a:p>
            <a:r>
              <a:rPr lang="en-US" dirty="0">
                <a:solidFill>
                  <a:schemeClr val="tx1">
                    <a:lumMod val="65000"/>
                    <a:lumOff val="35000"/>
                  </a:schemeClr>
                </a:solidFill>
              </a:rPr>
              <a:t>Video sources</a:t>
            </a:r>
          </a:p>
        </p:txBody>
      </p:sp>
      <p:sp>
        <p:nvSpPr>
          <p:cNvPr id="26" name="TextBox 25"/>
          <p:cNvSpPr txBox="1"/>
          <p:nvPr/>
        </p:nvSpPr>
        <p:spPr>
          <a:xfrm>
            <a:off x="4041120" y="5762958"/>
            <a:ext cx="1933543" cy="338554"/>
          </a:xfrm>
          <a:prstGeom prst="rect">
            <a:avLst/>
          </a:prstGeom>
          <a:noFill/>
        </p:spPr>
        <p:txBody>
          <a:bodyPr wrap="none" rtlCol="0">
            <a:spAutoFit/>
          </a:bodyPr>
          <a:lstStyle/>
          <a:p>
            <a:r>
              <a:rPr lang="en-US" sz="1600" b="1" dirty="0" smtClean="0">
                <a:solidFill>
                  <a:schemeClr val="tx1">
                    <a:lumMod val="65000"/>
                    <a:lumOff val="35000"/>
                  </a:schemeClr>
                </a:solidFill>
                <a:latin typeface="Trebuchet MS" panose="020B0603020202020204" pitchFamily="34" charset="0"/>
              </a:rPr>
              <a:t>Multi-bitrates Mp4</a:t>
            </a:r>
            <a:endParaRPr lang="en-US" sz="1600" b="1" dirty="0">
              <a:solidFill>
                <a:schemeClr val="tx1">
                  <a:lumMod val="65000"/>
                  <a:lumOff val="35000"/>
                </a:schemeClr>
              </a:solidFill>
              <a:latin typeface="Trebuchet MS" panose="020B0603020202020204" pitchFamily="34" charset="0"/>
            </a:endParaRPr>
          </a:p>
        </p:txBody>
      </p:sp>
      <p:pic>
        <p:nvPicPr>
          <p:cNvPr id="27" name="Picture 26"/>
          <p:cNvPicPr>
            <a:picLocks noChangeAspect="1"/>
          </p:cNvPicPr>
          <p:nvPr/>
        </p:nvPicPr>
        <p:blipFill>
          <a:blip r:embed="rId5"/>
          <a:stretch>
            <a:fillRect/>
          </a:stretch>
        </p:blipFill>
        <p:spPr>
          <a:xfrm>
            <a:off x="6902566" y="4752405"/>
            <a:ext cx="734790" cy="1054257"/>
          </a:xfrm>
          <a:prstGeom prst="rect">
            <a:avLst/>
          </a:prstGeom>
        </p:spPr>
      </p:pic>
      <p:sp>
        <p:nvSpPr>
          <p:cNvPr id="29" name="TextBox 28"/>
          <p:cNvSpPr txBox="1"/>
          <p:nvPr/>
        </p:nvSpPr>
        <p:spPr>
          <a:xfrm>
            <a:off x="6856941" y="5907888"/>
            <a:ext cx="1452642" cy="338554"/>
          </a:xfrm>
          <a:prstGeom prst="rect">
            <a:avLst/>
          </a:prstGeom>
          <a:noFill/>
        </p:spPr>
        <p:txBody>
          <a:bodyPr wrap="none" rtlCol="0">
            <a:spAutoFit/>
          </a:bodyPr>
          <a:lstStyle/>
          <a:p>
            <a:r>
              <a:rPr lang="en-US" sz="1600" b="1" dirty="0" smtClean="0">
                <a:solidFill>
                  <a:schemeClr val="tx1">
                    <a:lumMod val="65000"/>
                    <a:lumOff val="35000"/>
                  </a:schemeClr>
                </a:solidFill>
                <a:latin typeface="Trebuchet MS" panose="020B0603020202020204" pitchFamily="34" charset="0"/>
              </a:rPr>
              <a:t>Origin Server</a:t>
            </a:r>
            <a:endParaRPr lang="en-US" sz="1600" b="1" dirty="0">
              <a:solidFill>
                <a:schemeClr val="tx1">
                  <a:lumMod val="65000"/>
                  <a:lumOff val="35000"/>
                </a:schemeClr>
              </a:solidFill>
              <a:latin typeface="Trebuchet MS" panose="020B0603020202020204" pitchFamily="34"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787" y="4510017"/>
            <a:ext cx="462324" cy="462324"/>
          </a:xfrm>
          <a:prstGeom prst="rect">
            <a:avLst/>
          </a:prstGeom>
        </p:spPr>
      </p:pic>
      <p:sp>
        <p:nvSpPr>
          <p:cNvPr id="32" name="TextBox 31"/>
          <p:cNvSpPr txBox="1"/>
          <p:nvPr/>
        </p:nvSpPr>
        <p:spPr>
          <a:xfrm>
            <a:off x="8182578" y="4625962"/>
            <a:ext cx="431528" cy="261610"/>
          </a:xfrm>
          <a:prstGeom prst="rect">
            <a:avLst/>
          </a:prstGeom>
          <a:noFill/>
        </p:spPr>
        <p:txBody>
          <a:bodyPr wrap="none" rtlCol="0">
            <a:spAutoFit/>
          </a:bodyPr>
          <a:lstStyle/>
          <a:p>
            <a:r>
              <a:rPr lang="en-US" sz="1100" b="1" dirty="0" smtClean="0">
                <a:solidFill>
                  <a:schemeClr val="tx1">
                    <a:lumMod val="65000"/>
                    <a:lumOff val="35000"/>
                  </a:schemeClr>
                </a:solidFill>
                <a:latin typeface="Trebuchet MS" panose="020B0603020202020204" pitchFamily="34" charset="0"/>
              </a:rPr>
              <a:t>HLS</a:t>
            </a:r>
            <a:endParaRPr lang="en-US" sz="1100" b="1" dirty="0">
              <a:solidFill>
                <a:schemeClr val="tx1">
                  <a:lumMod val="65000"/>
                  <a:lumOff val="35000"/>
                </a:schemeClr>
              </a:solidFill>
              <a:latin typeface="Trebuchet MS" panose="020B0603020202020204" pitchFamily="34" charset="0"/>
            </a:endParaRPr>
          </a:p>
        </p:txBody>
      </p:sp>
      <p:sp>
        <p:nvSpPr>
          <p:cNvPr id="33" name="TextBox 32"/>
          <p:cNvSpPr txBox="1"/>
          <p:nvPr/>
        </p:nvSpPr>
        <p:spPr>
          <a:xfrm>
            <a:off x="8127472" y="5032312"/>
            <a:ext cx="848309" cy="430887"/>
          </a:xfrm>
          <a:prstGeom prst="rect">
            <a:avLst/>
          </a:prstGeom>
          <a:noFill/>
        </p:spPr>
        <p:txBody>
          <a:bodyPr wrap="none" rtlCol="0">
            <a:spAutoFit/>
          </a:bodyPr>
          <a:lstStyle/>
          <a:p>
            <a:r>
              <a:rPr lang="en-US" sz="1050" b="1" dirty="0" smtClean="0">
                <a:solidFill>
                  <a:schemeClr val="tx1">
                    <a:lumMod val="65000"/>
                    <a:lumOff val="35000"/>
                  </a:schemeClr>
                </a:solidFill>
                <a:latin typeface="Trebuchet MS" panose="020B0603020202020204" pitchFamily="34" charset="0"/>
              </a:rPr>
              <a:t>Smooth </a:t>
            </a:r>
          </a:p>
          <a:p>
            <a:r>
              <a:rPr lang="en-US" sz="1050" b="1" dirty="0" smtClean="0">
                <a:solidFill>
                  <a:schemeClr val="tx1">
                    <a:lumMod val="65000"/>
                    <a:lumOff val="35000"/>
                  </a:schemeClr>
                </a:solidFill>
                <a:latin typeface="Trebuchet MS" panose="020B0603020202020204" pitchFamily="34" charset="0"/>
              </a:rPr>
              <a:t>Streaming</a:t>
            </a:r>
            <a:endParaRPr lang="en-US" sz="1050" b="1" dirty="0">
              <a:solidFill>
                <a:schemeClr val="tx1">
                  <a:lumMod val="65000"/>
                  <a:lumOff val="35000"/>
                </a:schemeClr>
              </a:solidFill>
              <a:latin typeface="Trebuchet MS" panose="020B0603020202020204" pitchFamily="34" charset="0"/>
            </a:endParaRPr>
          </a:p>
        </p:txBody>
      </p:sp>
      <p:sp>
        <p:nvSpPr>
          <p:cNvPr id="34" name="Rectangle 33"/>
          <p:cNvSpPr/>
          <p:nvPr/>
        </p:nvSpPr>
        <p:spPr>
          <a:xfrm>
            <a:off x="6784697" y="4423368"/>
            <a:ext cx="2191084" cy="1854029"/>
          </a:xfrm>
          <a:prstGeom prst="rect">
            <a:avLst/>
          </a:pr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71078" y="4914378"/>
            <a:ext cx="760144" cy="307777"/>
          </a:xfrm>
          <a:prstGeom prst="rect">
            <a:avLst/>
          </a:prstGeom>
        </p:spPr>
        <p:txBody>
          <a:bodyPr wrap="none">
            <a:spAutoFit/>
          </a:bodyPr>
          <a:lstStyle/>
          <a:p>
            <a:r>
              <a:rPr lang="en-US" sz="1400" dirty="0" smtClean="0">
                <a:solidFill>
                  <a:schemeClr val="tx1">
                    <a:lumMod val="65000"/>
                    <a:lumOff val="35000"/>
                  </a:schemeClr>
                </a:solidFill>
                <a:latin typeface="Trebuchet MS" panose="020B0603020202020204" pitchFamily="34" charset="0"/>
              </a:rPr>
              <a:t>Encode</a:t>
            </a:r>
            <a:endParaRPr lang="en-US" sz="1400" dirty="0"/>
          </a:p>
        </p:txBody>
      </p:sp>
      <p:sp>
        <p:nvSpPr>
          <p:cNvPr id="36" name="Rectangle 35"/>
          <p:cNvSpPr/>
          <p:nvPr/>
        </p:nvSpPr>
        <p:spPr>
          <a:xfrm>
            <a:off x="5802580" y="4652261"/>
            <a:ext cx="971356" cy="523220"/>
          </a:xfrm>
          <a:prstGeom prst="rect">
            <a:avLst/>
          </a:prstGeom>
        </p:spPr>
        <p:txBody>
          <a:bodyPr wrap="none">
            <a:spAutoFit/>
          </a:bodyPr>
          <a:lstStyle/>
          <a:p>
            <a:pPr algn="ctr"/>
            <a:r>
              <a:rPr lang="en-US" sz="1400" dirty="0" smtClean="0">
                <a:solidFill>
                  <a:schemeClr val="tx1">
                    <a:lumMod val="65000"/>
                    <a:lumOff val="35000"/>
                  </a:schemeClr>
                </a:solidFill>
                <a:latin typeface="Trebuchet MS" panose="020B0603020202020204" pitchFamily="34" charset="0"/>
              </a:rPr>
              <a:t>Dynamic</a:t>
            </a:r>
          </a:p>
          <a:p>
            <a:pPr algn="ctr"/>
            <a:r>
              <a:rPr lang="en-US" sz="1400" dirty="0" smtClean="0">
                <a:solidFill>
                  <a:schemeClr val="tx1">
                    <a:lumMod val="65000"/>
                    <a:lumOff val="35000"/>
                  </a:schemeClr>
                </a:solidFill>
                <a:latin typeface="Trebuchet MS" panose="020B0603020202020204" pitchFamily="34" charset="0"/>
              </a:rPr>
              <a:t>Packaging</a:t>
            </a:r>
            <a:endParaRPr lang="en-US" sz="1400" dirty="0"/>
          </a:p>
        </p:txBody>
      </p:sp>
      <p:sp>
        <p:nvSpPr>
          <p:cNvPr id="37" name="TextBox 36"/>
          <p:cNvSpPr txBox="1"/>
          <p:nvPr/>
        </p:nvSpPr>
        <p:spPr>
          <a:xfrm>
            <a:off x="335796" y="1604804"/>
            <a:ext cx="3204532" cy="338554"/>
          </a:xfrm>
          <a:prstGeom prst="rect">
            <a:avLst/>
          </a:prstGeom>
          <a:noFill/>
        </p:spPr>
        <p:txBody>
          <a:bodyPr wrap="none" rtlCol="0">
            <a:spAutoFit/>
          </a:bodyPr>
          <a:lstStyle/>
          <a:p>
            <a:r>
              <a:rPr lang="en-US" sz="1600" dirty="0">
                <a:latin typeface="Trebuchet MS" panose="020B0603020202020204" pitchFamily="34" charset="0"/>
              </a:rPr>
              <a:t>Traditional Encode and Package</a:t>
            </a:r>
          </a:p>
        </p:txBody>
      </p:sp>
      <p:sp>
        <p:nvSpPr>
          <p:cNvPr id="38" name="TextBox 37"/>
          <p:cNvSpPr txBox="1"/>
          <p:nvPr/>
        </p:nvSpPr>
        <p:spPr>
          <a:xfrm>
            <a:off x="335796" y="4266316"/>
            <a:ext cx="1989647" cy="338554"/>
          </a:xfrm>
          <a:prstGeom prst="rect">
            <a:avLst/>
          </a:prstGeom>
          <a:noFill/>
        </p:spPr>
        <p:txBody>
          <a:bodyPr wrap="none" rtlCol="0">
            <a:spAutoFit/>
          </a:bodyPr>
          <a:lstStyle/>
          <a:p>
            <a:r>
              <a:rPr lang="en-US" sz="1600" dirty="0">
                <a:latin typeface="Trebuchet MS" panose="020B0603020202020204" pitchFamily="34" charset="0"/>
              </a:rPr>
              <a:t>Dynamic Packaging</a:t>
            </a:r>
          </a:p>
        </p:txBody>
      </p:sp>
      <p:cxnSp>
        <p:nvCxnSpPr>
          <p:cNvPr id="39" name="Straight Arrow Connector 38"/>
          <p:cNvCxnSpPr/>
          <p:nvPr/>
        </p:nvCxnSpPr>
        <p:spPr>
          <a:xfrm rot="20153923" flipV="1">
            <a:off x="5986714" y="2379236"/>
            <a:ext cx="831619" cy="12789"/>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V="1">
            <a:off x="3449850" y="5209366"/>
            <a:ext cx="831619" cy="12789"/>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a:off x="5851667" y="5209368"/>
            <a:ext cx="933030" cy="10391"/>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44" name="Rectangle 43"/>
          <p:cNvSpPr/>
          <p:nvPr/>
        </p:nvSpPr>
        <p:spPr>
          <a:xfrm rot="2351307">
            <a:off x="5869599" y="2790090"/>
            <a:ext cx="830292" cy="307777"/>
          </a:xfrm>
          <a:prstGeom prst="rect">
            <a:avLst/>
          </a:prstGeom>
        </p:spPr>
        <p:txBody>
          <a:bodyPr wrap="none">
            <a:spAutoFit/>
          </a:bodyPr>
          <a:lstStyle/>
          <a:p>
            <a:r>
              <a:rPr lang="en-US" sz="1400" dirty="0" smtClean="0">
                <a:solidFill>
                  <a:schemeClr val="tx1">
                    <a:lumMod val="65000"/>
                    <a:lumOff val="35000"/>
                  </a:schemeClr>
                </a:solidFill>
                <a:latin typeface="Trebuchet MS" panose="020B0603020202020204" pitchFamily="34" charset="0"/>
              </a:rPr>
              <a:t>Package</a:t>
            </a:r>
            <a:endParaRPr lang="en-US" sz="1400" dirty="0"/>
          </a:p>
        </p:txBody>
      </p:sp>
      <p:cxnSp>
        <p:nvCxnSpPr>
          <p:cNvPr id="45" name="Straight Arrow Connector 44"/>
          <p:cNvCxnSpPr/>
          <p:nvPr/>
        </p:nvCxnSpPr>
        <p:spPr>
          <a:xfrm rot="2351307" flipV="1">
            <a:off x="5938033" y="2810196"/>
            <a:ext cx="831619" cy="12789"/>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50" name="Straight Arrow Connector 49"/>
          <p:cNvCxnSpPr/>
          <p:nvPr/>
        </p:nvCxnSpPr>
        <p:spPr>
          <a:xfrm>
            <a:off x="7853372" y="2189824"/>
            <a:ext cx="2644324" cy="171914"/>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1026" name="Picture 2" descr="http://upload.wikimedia.org/wikipedia/commons/6/6c/I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2963" y="1755677"/>
            <a:ext cx="513162" cy="337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6/66/Android_robo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886209" y="2146889"/>
            <a:ext cx="348375" cy="414375"/>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p:cNvCxnSpPr/>
          <p:nvPr/>
        </p:nvCxnSpPr>
        <p:spPr>
          <a:xfrm flipV="1">
            <a:off x="7853372" y="1953193"/>
            <a:ext cx="2663903" cy="223305"/>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1030" name="Picture 6" descr="http://images.wikia.com/darksouls/images/9/91/Icon_xbox36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86209" y="2754274"/>
            <a:ext cx="368370" cy="3683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c/c7/Windows_logo_-_20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44360" y="3229425"/>
            <a:ext cx="291226" cy="319284"/>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V="1">
            <a:off x="8634202" y="4403730"/>
            <a:ext cx="1587727" cy="377715"/>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63" name="Straight Arrow Connector 62"/>
          <p:cNvCxnSpPr/>
          <p:nvPr/>
        </p:nvCxnSpPr>
        <p:spPr>
          <a:xfrm>
            <a:off x="8621240" y="4778008"/>
            <a:ext cx="1600689" cy="41377"/>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69" name="Picture 2" descr="http://upload.wikimedia.org/wikipedia/commons/6/6c/I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0361" y="4235079"/>
            <a:ext cx="513162" cy="3373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upload.wikimedia.org/wikipedia/commons/6/66/Android_robo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313511" y="4626291"/>
            <a:ext cx="348375" cy="41437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http://images.wikia.com/darksouls/images/9/91/Icon_xbox36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3511" y="5273873"/>
            <a:ext cx="368370" cy="36837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upload.wikimedia.org/wikipedia/commons/c/c7/Windows_logo_-_20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01806" y="5749024"/>
            <a:ext cx="291226" cy="319284"/>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p:nvPr/>
        </p:nvCxnSpPr>
        <p:spPr>
          <a:xfrm flipV="1">
            <a:off x="7923598" y="2914661"/>
            <a:ext cx="2663903" cy="223305"/>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77" name="Straight Arrow Connector 76"/>
          <p:cNvCxnSpPr/>
          <p:nvPr/>
        </p:nvCxnSpPr>
        <p:spPr>
          <a:xfrm>
            <a:off x="7923598" y="3151429"/>
            <a:ext cx="2644324" cy="171914"/>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11" name="Picture 10"/>
          <p:cNvPicPr>
            <a:picLocks noChangeAspect="1"/>
          </p:cNvPicPr>
          <p:nvPr/>
        </p:nvPicPr>
        <p:blipFill>
          <a:blip r:embed="rId5"/>
          <a:stretch>
            <a:fillRect/>
          </a:stretch>
        </p:blipFill>
        <p:spPr>
          <a:xfrm>
            <a:off x="9158052" y="1899318"/>
            <a:ext cx="640781" cy="1473748"/>
          </a:xfrm>
          <a:prstGeom prst="rect">
            <a:avLst/>
          </a:prstGeom>
        </p:spPr>
      </p:pic>
      <p:cxnSp>
        <p:nvCxnSpPr>
          <p:cNvPr id="81" name="Straight Arrow Connector 80"/>
          <p:cNvCxnSpPr/>
          <p:nvPr/>
        </p:nvCxnSpPr>
        <p:spPr>
          <a:xfrm>
            <a:off x="8740723" y="5187886"/>
            <a:ext cx="1509542" cy="266137"/>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83" name="Straight Arrow Connector 82"/>
          <p:cNvCxnSpPr/>
          <p:nvPr/>
        </p:nvCxnSpPr>
        <p:spPr>
          <a:xfrm>
            <a:off x="8693036" y="5164793"/>
            <a:ext cx="1630939" cy="713546"/>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942" y="5023705"/>
            <a:ext cx="462324" cy="462324"/>
          </a:xfrm>
          <a:prstGeom prst="rect">
            <a:avLst/>
          </a:prstGeom>
        </p:spPr>
      </p:pic>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99" y="5546334"/>
            <a:ext cx="462324" cy="462324"/>
          </a:xfrm>
          <a:prstGeom prst="rect">
            <a:avLst/>
          </a:prstGeom>
        </p:spPr>
      </p:pic>
      <p:sp>
        <p:nvSpPr>
          <p:cNvPr id="64" name="TextBox 63"/>
          <p:cNvSpPr txBox="1"/>
          <p:nvPr/>
        </p:nvSpPr>
        <p:spPr>
          <a:xfrm>
            <a:off x="8154266" y="5494167"/>
            <a:ext cx="530915" cy="415498"/>
          </a:xfrm>
          <a:prstGeom prst="rect">
            <a:avLst/>
          </a:prstGeom>
          <a:noFill/>
        </p:spPr>
        <p:txBody>
          <a:bodyPr wrap="none" rtlCol="0">
            <a:spAutoFit/>
          </a:bodyPr>
          <a:lstStyle/>
          <a:p>
            <a:r>
              <a:rPr lang="en-US" sz="1050" b="1" dirty="0" smtClean="0">
                <a:solidFill>
                  <a:schemeClr val="tx1">
                    <a:lumMod val="65000"/>
                    <a:lumOff val="35000"/>
                  </a:schemeClr>
                </a:solidFill>
                <a:latin typeface="Trebuchet MS" panose="020B0603020202020204" pitchFamily="34" charset="0"/>
              </a:rPr>
              <a:t>MPEG</a:t>
            </a:r>
          </a:p>
          <a:p>
            <a:r>
              <a:rPr lang="en-US" sz="1050" b="1" dirty="0" smtClean="0">
                <a:solidFill>
                  <a:schemeClr val="tx1">
                    <a:lumMod val="65000"/>
                    <a:lumOff val="35000"/>
                  </a:schemeClr>
                </a:solidFill>
                <a:latin typeface="Trebuchet MS" panose="020B0603020202020204" pitchFamily="34" charset="0"/>
              </a:rPr>
              <a:t>DASH</a:t>
            </a:r>
            <a:endParaRPr lang="en-US" sz="1050" b="1" dirty="0">
              <a:solidFill>
                <a:schemeClr val="tx1">
                  <a:lumMod val="65000"/>
                  <a:lumOff val="35000"/>
                </a:schemeClr>
              </a:solidFill>
              <a:latin typeface="Trebuchet MS" panose="020B0603020202020204" pitchFamily="34" charset="0"/>
            </a:endParaRPr>
          </a:p>
        </p:txBody>
      </p:sp>
      <p:cxnSp>
        <p:nvCxnSpPr>
          <p:cNvPr id="66" name="Straight Arrow Connector 65"/>
          <p:cNvCxnSpPr/>
          <p:nvPr/>
        </p:nvCxnSpPr>
        <p:spPr>
          <a:xfrm>
            <a:off x="8621240" y="5802347"/>
            <a:ext cx="1750422" cy="687977"/>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68" name="Picture 23"/>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10407591" y="6325082"/>
            <a:ext cx="320662" cy="30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750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22" presetClass="entr" presetSubtype="8"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par>
                                <p:cTn id="80" presetID="22" presetClass="entr" presetSubtype="8" fill="hold"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par>
                                <p:cTn id="83" presetID="22" presetClass="entr" presetSubtype="8"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ipe(left)">
                                      <p:cBhvr>
                                        <p:cTn id="85" dur="500"/>
                                        <p:tgtEl>
                                          <p:spTgt spid="76"/>
                                        </p:tgtEl>
                                      </p:cBhvr>
                                    </p:animEffect>
                                  </p:childTnLst>
                                </p:cTn>
                              </p:par>
                              <p:par>
                                <p:cTn id="86" presetID="22" presetClass="entr" presetSubtype="8" fill="hold"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wipe(left)">
                                      <p:cBhvr>
                                        <p:cTn id="88" dur="500"/>
                                        <p:tgtEl>
                                          <p:spTgt spid="77"/>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1026"/>
                                        </p:tgtEl>
                                        <p:attrNameLst>
                                          <p:attrName>style.visibility</p:attrName>
                                        </p:attrNameLst>
                                      </p:cBhvr>
                                      <p:to>
                                        <p:strVal val="visible"/>
                                      </p:to>
                                    </p:set>
                                    <p:animEffect transition="in" filter="fade">
                                      <p:cBhvr>
                                        <p:cTn id="92" dur="500"/>
                                        <p:tgtEl>
                                          <p:spTgt spid="1026"/>
                                        </p:tgtEl>
                                      </p:cBhvr>
                                    </p:animEffect>
                                  </p:childTnLst>
                                </p:cTn>
                              </p:par>
                              <p:par>
                                <p:cTn id="93" presetID="10" presetClass="entr" presetSubtype="0" fill="hold" nodeType="withEffect">
                                  <p:stCondLst>
                                    <p:cond delay="0"/>
                                  </p:stCondLst>
                                  <p:childTnLst>
                                    <p:set>
                                      <p:cBhvr>
                                        <p:cTn id="94" dur="1" fill="hold">
                                          <p:stCondLst>
                                            <p:cond delay="0"/>
                                          </p:stCondLst>
                                        </p:cTn>
                                        <p:tgtEl>
                                          <p:spTgt spid="1028"/>
                                        </p:tgtEl>
                                        <p:attrNameLst>
                                          <p:attrName>style.visibility</p:attrName>
                                        </p:attrNameLst>
                                      </p:cBhvr>
                                      <p:to>
                                        <p:strVal val="visible"/>
                                      </p:to>
                                    </p:set>
                                    <p:animEffect transition="in" filter="fade">
                                      <p:cBhvr>
                                        <p:cTn id="95" dur="500"/>
                                        <p:tgtEl>
                                          <p:spTgt spid="1028"/>
                                        </p:tgtEl>
                                      </p:cBhvr>
                                    </p:animEffect>
                                  </p:childTnLst>
                                </p:cTn>
                              </p:par>
                              <p:par>
                                <p:cTn id="96" presetID="10" presetClass="entr" presetSubtype="0" fill="hold" nodeType="withEffect">
                                  <p:stCondLst>
                                    <p:cond delay="0"/>
                                  </p:stCondLst>
                                  <p:childTnLst>
                                    <p:set>
                                      <p:cBhvr>
                                        <p:cTn id="97" dur="1" fill="hold">
                                          <p:stCondLst>
                                            <p:cond delay="0"/>
                                          </p:stCondLst>
                                        </p:cTn>
                                        <p:tgtEl>
                                          <p:spTgt spid="1030"/>
                                        </p:tgtEl>
                                        <p:attrNameLst>
                                          <p:attrName>style.visibility</p:attrName>
                                        </p:attrNameLst>
                                      </p:cBhvr>
                                      <p:to>
                                        <p:strVal val="visible"/>
                                      </p:to>
                                    </p:set>
                                    <p:animEffect transition="in" filter="fade">
                                      <p:cBhvr>
                                        <p:cTn id="98" dur="500"/>
                                        <p:tgtEl>
                                          <p:spTgt spid="1030"/>
                                        </p:tgtEl>
                                      </p:cBhvr>
                                    </p:animEffect>
                                  </p:childTnLst>
                                </p:cTn>
                              </p:par>
                              <p:par>
                                <p:cTn id="99" presetID="10" presetClass="entr" presetSubtype="0" fill="hold" nodeType="withEffect">
                                  <p:stCondLst>
                                    <p:cond delay="0"/>
                                  </p:stCondLst>
                                  <p:childTnLst>
                                    <p:set>
                                      <p:cBhvr>
                                        <p:cTn id="100" dur="1" fill="hold">
                                          <p:stCondLst>
                                            <p:cond delay="0"/>
                                          </p:stCondLst>
                                        </p:cTn>
                                        <p:tgtEl>
                                          <p:spTgt spid="1032"/>
                                        </p:tgtEl>
                                        <p:attrNameLst>
                                          <p:attrName>style.visibility</p:attrName>
                                        </p:attrNameLst>
                                      </p:cBhvr>
                                      <p:to>
                                        <p:strVal val="visible"/>
                                      </p:to>
                                    </p:set>
                                    <p:animEffect transition="in" filter="fade">
                                      <p:cBhvr>
                                        <p:cTn id="101" dur="500"/>
                                        <p:tgtEl>
                                          <p:spTgt spid="10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left)">
                                      <p:cBhvr>
                                        <p:cTn id="119" dur="500"/>
                                        <p:tgtEl>
                                          <p:spTgt spid="4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500"/>
                                        <p:tgtEl>
                                          <p:spTgt spid="22"/>
                                        </p:tgtEl>
                                      </p:cBhvr>
                                    </p:animEffect>
                                  </p:childTnLst>
                                </p:cTn>
                              </p:par>
                              <p:par>
                                <p:cTn id="128" presetID="10" presetClass="entr" presetSubtype="0" fill="hold"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500"/>
                                        <p:tgtEl>
                                          <p:spTgt spid="2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500"/>
                                        <p:tgtEl>
                                          <p:spTgt spid="2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500"/>
                                        <p:tgtEl>
                                          <p:spTgt spid="2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wipe(left)">
                                      <p:cBhvr>
                                        <p:cTn id="149" dur="500"/>
                                        <p:tgtEl>
                                          <p:spTgt spid="4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fade">
                                      <p:cBhvr>
                                        <p:cTn id="152" dur="500"/>
                                        <p:tgtEl>
                                          <p:spTgt spid="3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fade">
                                      <p:cBhvr>
                                        <p:cTn id="157" dur="500"/>
                                        <p:tgtEl>
                                          <p:spTgt spid="30"/>
                                        </p:tgtEl>
                                      </p:cBhvr>
                                    </p:animEffect>
                                  </p:childTnLst>
                                </p:cTn>
                              </p:par>
                              <p:par>
                                <p:cTn id="158" presetID="10" presetClass="entr" presetSubtype="0" fill="hold" nodeType="with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500"/>
                                        <p:tgtEl>
                                          <p:spTgt spid="6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4"/>
                                        </p:tgtEl>
                                        <p:attrNameLst>
                                          <p:attrName>style.visibility</p:attrName>
                                        </p:attrNameLst>
                                      </p:cBhvr>
                                      <p:to>
                                        <p:strVal val="visible"/>
                                      </p:to>
                                    </p:set>
                                    <p:animEffect transition="in" filter="fade">
                                      <p:cBhvr>
                                        <p:cTn id="163" dur="500"/>
                                        <p:tgtEl>
                                          <p:spTgt spid="6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2"/>
                                        </p:tgtEl>
                                        <p:attrNameLst>
                                          <p:attrName>style.visibility</p:attrName>
                                        </p:attrNameLst>
                                      </p:cBhvr>
                                      <p:to>
                                        <p:strVal val="visible"/>
                                      </p:to>
                                    </p:set>
                                    <p:animEffect transition="in" filter="fade">
                                      <p:cBhvr>
                                        <p:cTn id="166" dur="500"/>
                                        <p:tgtEl>
                                          <p:spTgt spid="32"/>
                                        </p:tgtEl>
                                      </p:cBhvr>
                                    </p:animEffect>
                                  </p:childTnLst>
                                </p:cTn>
                              </p:par>
                              <p:par>
                                <p:cTn id="167" presetID="10" presetClass="entr" presetSubtype="0" fill="hold" nodeType="with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fade">
                                      <p:cBhvr>
                                        <p:cTn id="169" dur="500"/>
                                        <p:tgtEl>
                                          <p:spTgt spid="5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3"/>
                                        </p:tgtEl>
                                        <p:attrNameLst>
                                          <p:attrName>style.visibility</p:attrName>
                                        </p:attrNameLst>
                                      </p:cBhvr>
                                      <p:to>
                                        <p:strVal val="visible"/>
                                      </p:to>
                                    </p:set>
                                    <p:animEffect transition="in" filter="fade">
                                      <p:cBhvr>
                                        <p:cTn id="172" dur="500"/>
                                        <p:tgtEl>
                                          <p:spTgt spid="33"/>
                                        </p:tgtEl>
                                      </p:cBhvr>
                                    </p:animEffect>
                                  </p:childTnLst>
                                </p:cTn>
                              </p:par>
                            </p:childTnLst>
                          </p:cTn>
                        </p:par>
                        <p:par>
                          <p:cTn id="173" fill="hold">
                            <p:stCondLst>
                              <p:cond delay="500"/>
                            </p:stCondLst>
                            <p:childTnLst>
                              <p:par>
                                <p:cTn id="174" presetID="22" presetClass="entr" presetSubtype="8" fill="hold" nodeType="afterEffect">
                                  <p:stCondLst>
                                    <p:cond delay="0"/>
                                  </p:stCondLst>
                                  <p:childTnLst>
                                    <p:set>
                                      <p:cBhvr>
                                        <p:cTn id="175" dur="1" fill="hold">
                                          <p:stCondLst>
                                            <p:cond delay="0"/>
                                          </p:stCondLst>
                                        </p:cTn>
                                        <p:tgtEl>
                                          <p:spTgt spid="62"/>
                                        </p:tgtEl>
                                        <p:attrNameLst>
                                          <p:attrName>style.visibility</p:attrName>
                                        </p:attrNameLst>
                                      </p:cBhvr>
                                      <p:to>
                                        <p:strVal val="visible"/>
                                      </p:to>
                                    </p:set>
                                    <p:animEffect transition="in" filter="wipe(left)">
                                      <p:cBhvr>
                                        <p:cTn id="176" dur="500"/>
                                        <p:tgtEl>
                                          <p:spTgt spid="62"/>
                                        </p:tgtEl>
                                      </p:cBhvr>
                                    </p:animEffect>
                                  </p:childTnLst>
                                </p:cTn>
                              </p:par>
                              <p:par>
                                <p:cTn id="177" presetID="22" presetClass="entr" presetSubtype="8" fill="hold" nodeType="with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wipe(left)">
                                      <p:cBhvr>
                                        <p:cTn id="179" dur="500"/>
                                        <p:tgtEl>
                                          <p:spTgt spid="63"/>
                                        </p:tgtEl>
                                      </p:cBhvr>
                                    </p:animEffect>
                                  </p:childTnLst>
                                </p:cTn>
                              </p:par>
                              <p:par>
                                <p:cTn id="180" presetID="22" presetClass="entr" presetSubtype="8" fill="hold" nodeType="with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left)">
                                      <p:cBhvr>
                                        <p:cTn id="182" dur="500"/>
                                        <p:tgtEl>
                                          <p:spTgt spid="81"/>
                                        </p:tgtEl>
                                      </p:cBhvr>
                                    </p:animEffect>
                                  </p:childTnLst>
                                </p:cTn>
                              </p:par>
                              <p:par>
                                <p:cTn id="183" presetID="22" presetClass="entr" presetSubtype="8" fill="hold" nodeType="withEffect">
                                  <p:stCondLst>
                                    <p:cond delay="0"/>
                                  </p:stCondLst>
                                  <p:childTnLst>
                                    <p:set>
                                      <p:cBhvr>
                                        <p:cTn id="184" dur="1" fill="hold">
                                          <p:stCondLst>
                                            <p:cond delay="0"/>
                                          </p:stCondLst>
                                        </p:cTn>
                                        <p:tgtEl>
                                          <p:spTgt spid="83"/>
                                        </p:tgtEl>
                                        <p:attrNameLst>
                                          <p:attrName>style.visibility</p:attrName>
                                        </p:attrNameLst>
                                      </p:cBhvr>
                                      <p:to>
                                        <p:strVal val="visible"/>
                                      </p:to>
                                    </p:set>
                                    <p:animEffect transition="in" filter="wipe(left)">
                                      <p:cBhvr>
                                        <p:cTn id="185" dur="500"/>
                                        <p:tgtEl>
                                          <p:spTgt spid="83"/>
                                        </p:tgtEl>
                                      </p:cBhvr>
                                    </p:animEffect>
                                  </p:childTnLst>
                                </p:cTn>
                              </p:par>
                              <p:par>
                                <p:cTn id="186" presetID="22" presetClass="entr" presetSubtype="8" fill="hold" nodeType="withEffect">
                                  <p:stCondLst>
                                    <p:cond delay="0"/>
                                  </p:stCondLst>
                                  <p:childTnLst>
                                    <p:set>
                                      <p:cBhvr>
                                        <p:cTn id="187" dur="1" fill="hold">
                                          <p:stCondLst>
                                            <p:cond delay="0"/>
                                          </p:stCondLst>
                                        </p:cTn>
                                        <p:tgtEl>
                                          <p:spTgt spid="66"/>
                                        </p:tgtEl>
                                        <p:attrNameLst>
                                          <p:attrName>style.visibility</p:attrName>
                                        </p:attrNameLst>
                                      </p:cBhvr>
                                      <p:to>
                                        <p:strVal val="visible"/>
                                      </p:to>
                                    </p:set>
                                    <p:animEffect transition="in" filter="wipe(left)">
                                      <p:cBhvr>
                                        <p:cTn id="188" dur="500"/>
                                        <p:tgtEl>
                                          <p:spTgt spid="66"/>
                                        </p:tgtEl>
                                      </p:cBhvr>
                                    </p:animEffect>
                                  </p:childTnLst>
                                </p:cTn>
                              </p:par>
                            </p:childTnLst>
                          </p:cTn>
                        </p:par>
                        <p:par>
                          <p:cTn id="189" fill="hold">
                            <p:stCondLst>
                              <p:cond delay="1000"/>
                            </p:stCondLst>
                            <p:childTnLst>
                              <p:par>
                                <p:cTn id="190" presetID="10" presetClass="entr" presetSubtype="0" fill="hold" nodeType="after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500"/>
                                        <p:tgtEl>
                                          <p:spTgt spid="69"/>
                                        </p:tgtEl>
                                      </p:cBhvr>
                                    </p:animEffect>
                                  </p:childTnLst>
                                </p:cTn>
                              </p:par>
                              <p:par>
                                <p:cTn id="193" presetID="10" presetClass="entr" presetSubtype="0" fill="hold" nodeType="withEffect">
                                  <p:stCondLst>
                                    <p:cond delay="0"/>
                                  </p:stCondLst>
                                  <p:childTnLst>
                                    <p:set>
                                      <p:cBhvr>
                                        <p:cTn id="194" dur="1" fill="hold">
                                          <p:stCondLst>
                                            <p:cond delay="0"/>
                                          </p:stCondLst>
                                        </p:cTn>
                                        <p:tgtEl>
                                          <p:spTgt spid="70"/>
                                        </p:tgtEl>
                                        <p:attrNameLst>
                                          <p:attrName>style.visibility</p:attrName>
                                        </p:attrNameLst>
                                      </p:cBhvr>
                                      <p:to>
                                        <p:strVal val="visible"/>
                                      </p:to>
                                    </p:set>
                                    <p:animEffect transition="in" filter="fade">
                                      <p:cBhvr>
                                        <p:cTn id="195" dur="500"/>
                                        <p:tgtEl>
                                          <p:spTgt spid="70"/>
                                        </p:tgtEl>
                                      </p:cBhvr>
                                    </p:animEffect>
                                  </p:childTnLst>
                                </p:cTn>
                              </p:par>
                              <p:par>
                                <p:cTn id="196" presetID="10" presetClass="entr" presetSubtype="0" fill="hold" nodeType="withEffect">
                                  <p:stCondLst>
                                    <p:cond delay="0"/>
                                  </p:stCondLst>
                                  <p:childTnLst>
                                    <p:set>
                                      <p:cBhvr>
                                        <p:cTn id="197" dur="1" fill="hold">
                                          <p:stCondLst>
                                            <p:cond delay="0"/>
                                          </p:stCondLst>
                                        </p:cTn>
                                        <p:tgtEl>
                                          <p:spTgt spid="71"/>
                                        </p:tgtEl>
                                        <p:attrNameLst>
                                          <p:attrName>style.visibility</p:attrName>
                                        </p:attrNameLst>
                                      </p:cBhvr>
                                      <p:to>
                                        <p:strVal val="visible"/>
                                      </p:to>
                                    </p:set>
                                    <p:animEffect transition="in" filter="fade">
                                      <p:cBhvr>
                                        <p:cTn id="198" dur="500"/>
                                        <p:tgtEl>
                                          <p:spTgt spid="71"/>
                                        </p:tgtEl>
                                      </p:cBhvr>
                                    </p:animEffect>
                                  </p:childTnLst>
                                </p:cTn>
                              </p:par>
                              <p:par>
                                <p:cTn id="199" presetID="10" presetClass="entr" presetSubtype="0" fill="hold" nodeType="withEffect">
                                  <p:stCondLst>
                                    <p:cond delay="0"/>
                                  </p:stCondLst>
                                  <p:childTnLst>
                                    <p:set>
                                      <p:cBhvr>
                                        <p:cTn id="200" dur="1" fill="hold">
                                          <p:stCondLst>
                                            <p:cond delay="0"/>
                                          </p:stCondLst>
                                        </p:cTn>
                                        <p:tgtEl>
                                          <p:spTgt spid="72"/>
                                        </p:tgtEl>
                                        <p:attrNameLst>
                                          <p:attrName>style.visibility</p:attrName>
                                        </p:attrNameLst>
                                      </p:cBhvr>
                                      <p:to>
                                        <p:strVal val="visible"/>
                                      </p:to>
                                    </p:set>
                                    <p:animEffect transition="in" filter="fade">
                                      <p:cBhvr>
                                        <p:cTn id="201" dur="500"/>
                                        <p:tgtEl>
                                          <p:spTgt spid="72"/>
                                        </p:tgtEl>
                                      </p:cBhvr>
                                    </p:animEffect>
                                  </p:childTnLst>
                                </p:cTn>
                              </p:par>
                              <p:par>
                                <p:cTn id="202" presetID="10" presetClass="entr" presetSubtype="0" fill="hold" nodeType="withEffect">
                                  <p:stCondLst>
                                    <p:cond delay="0"/>
                                  </p:stCondLst>
                                  <p:childTnLst>
                                    <p:set>
                                      <p:cBhvr>
                                        <p:cTn id="203" dur="1" fill="hold">
                                          <p:stCondLst>
                                            <p:cond delay="0"/>
                                          </p:stCondLst>
                                        </p:cTn>
                                        <p:tgtEl>
                                          <p:spTgt spid="68"/>
                                        </p:tgtEl>
                                        <p:attrNameLst>
                                          <p:attrName>style.visibility</p:attrName>
                                        </p:attrNameLst>
                                      </p:cBhvr>
                                      <p:to>
                                        <p:strVal val="visible"/>
                                      </p:to>
                                    </p:set>
                                    <p:animEffect transition="in" filter="fade">
                                      <p:cBhvr>
                                        <p:cTn id="20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6" grpId="0"/>
      <p:bldP spid="17" grpId="0"/>
      <p:bldP spid="19" grpId="0"/>
      <p:bldP spid="20" grpId="0"/>
      <p:bldP spid="24" grpId="0"/>
      <p:bldP spid="26" grpId="0"/>
      <p:bldP spid="29" grpId="0"/>
      <p:bldP spid="32" grpId="0"/>
      <p:bldP spid="33" grpId="0"/>
      <p:bldP spid="34" grpId="0" animBg="1"/>
      <p:bldP spid="35" grpId="0"/>
      <p:bldP spid="36" grpId="0"/>
      <p:bldP spid="37" grpId="0"/>
      <p:bldP spid="38" grpId="0"/>
      <p:bldP spid="44"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16" y="153883"/>
            <a:ext cx="11889564" cy="917575"/>
          </a:xfrm>
        </p:spPr>
        <p:txBody>
          <a:bodyPr/>
          <a:lstStyle/>
          <a:p>
            <a:r>
              <a:rPr lang="en-US" dirty="0" smtClean="0"/>
              <a:t>New Feature - Dynamic packaging</a:t>
            </a:r>
            <a:r>
              <a:rPr lang="en-US" sz="2000" dirty="0" smtClean="0"/>
              <a:t/>
            </a:r>
            <a:br>
              <a:rPr lang="en-US" sz="2000" dirty="0" smtClean="0"/>
            </a:br>
            <a:r>
              <a:rPr lang="en-US" sz="2000" dirty="0"/>
              <a:t>Allows you to re-use your encoded content and bring it to various streaming formats without repackaging the content.</a:t>
            </a:r>
          </a:p>
        </p:txBody>
      </p:sp>
      <p:grpSp>
        <p:nvGrpSpPr>
          <p:cNvPr id="3" name="Group 2"/>
          <p:cNvGrpSpPr/>
          <p:nvPr/>
        </p:nvGrpSpPr>
        <p:grpSpPr>
          <a:xfrm>
            <a:off x="335796" y="4235079"/>
            <a:ext cx="10447727" cy="2390330"/>
            <a:chOff x="335796" y="4235079"/>
            <a:chExt cx="10447727" cy="2390330"/>
          </a:xfrm>
        </p:grpSpPr>
        <p:pic>
          <p:nvPicPr>
            <p:cNvPr id="21" name="Picture 20"/>
            <p:cNvPicPr>
              <a:picLocks noChangeAspect="1"/>
            </p:cNvPicPr>
            <p:nvPr/>
          </p:nvPicPr>
          <p:blipFill>
            <a:blip r:embed="rId2"/>
            <a:stretch>
              <a:fillRect/>
            </a:stretch>
          </p:blipFill>
          <p:spPr>
            <a:xfrm>
              <a:off x="4921116" y="4464437"/>
              <a:ext cx="841559" cy="68674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156" y="4668563"/>
              <a:ext cx="1094395" cy="109439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151" y="4621780"/>
              <a:ext cx="891377" cy="1208745"/>
            </a:xfrm>
            <a:prstGeom prst="rect">
              <a:avLst/>
            </a:prstGeom>
          </p:spPr>
        </p:pic>
        <p:sp>
          <p:nvSpPr>
            <p:cNvPr id="24" name="TextBox 23"/>
            <p:cNvSpPr txBox="1"/>
            <p:nvPr/>
          </p:nvSpPr>
          <p:spPr>
            <a:xfrm>
              <a:off x="2007828" y="5762958"/>
              <a:ext cx="1511439" cy="338554"/>
            </a:xfrm>
            <a:prstGeom prst="rect">
              <a:avLst/>
            </a:prstGeom>
            <a:noFill/>
          </p:spPr>
          <p:txBody>
            <a:bodyPr wrap="none" rtlCol="0">
              <a:spAutoFit/>
            </a:bodyPr>
            <a:lstStyle>
              <a:defPPr>
                <a:defRPr lang="en-US"/>
              </a:defPPr>
              <a:lvl1pPr>
                <a:defRPr sz="1600" b="1">
                  <a:latin typeface="Trebuchet MS" panose="020B0603020202020204" pitchFamily="34" charset="0"/>
                </a:defRPr>
              </a:lvl1pPr>
            </a:lstStyle>
            <a:p>
              <a:r>
                <a:rPr lang="en-US" dirty="0">
                  <a:solidFill>
                    <a:schemeClr val="tx1">
                      <a:lumMod val="65000"/>
                      <a:lumOff val="35000"/>
                    </a:schemeClr>
                  </a:solidFill>
                </a:rPr>
                <a:t>Video sources</a:t>
              </a:r>
            </a:p>
          </p:txBody>
        </p:sp>
        <p:sp>
          <p:nvSpPr>
            <p:cNvPr id="26" name="TextBox 25"/>
            <p:cNvSpPr txBox="1"/>
            <p:nvPr/>
          </p:nvSpPr>
          <p:spPr>
            <a:xfrm>
              <a:off x="4041120" y="5762958"/>
              <a:ext cx="1933543" cy="338554"/>
            </a:xfrm>
            <a:prstGeom prst="rect">
              <a:avLst/>
            </a:prstGeom>
            <a:noFill/>
          </p:spPr>
          <p:txBody>
            <a:bodyPr wrap="none" rtlCol="0">
              <a:spAutoFit/>
            </a:bodyPr>
            <a:lstStyle/>
            <a:p>
              <a:r>
                <a:rPr lang="en-US" sz="1600" b="1" dirty="0" smtClean="0">
                  <a:solidFill>
                    <a:schemeClr val="tx1">
                      <a:lumMod val="65000"/>
                      <a:lumOff val="35000"/>
                    </a:schemeClr>
                  </a:solidFill>
                  <a:latin typeface="Trebuchet MS" panose="020B0603020202020204" pitchFamily="34" charset="0"/>
                </a:rPr>
                <a:t>Multi-bitrates Mp4</a:t>
              </a:r>
              <a:endParaRPr lang="en-US" sz="1600" b="1" dirty="0">
                <a:solidFill>
                  <a:schemeClr val="tx1">
                    <a:lumMod val="65000"/>
                    <a:lumOff val="35000"/>
                  </a:schemeClr>
                </a:solidFill>
                <a:latin typeface="Trebuchet MS" panose="020B0603020202020204" pitchFamily="34" charset="0"/>
              </a:endParaRPr>
            </a:p>
          </p:txBody>
        </p:sp>
        <p:pic>
          <p:nvPicPr>
            <p:cNvPr id="27" name="Picture 26"/>
            <p:cNvPicPr>
              <a:picLocks noChangeAspect="1"/>
            </p:cNvPicPr>
            <p:nvPr/>
          </p:nvPicPr>
          <p:blipFill>
            <a:blip r:embed="rId5"/>
            <a:stretch>
              <a:fillRect/>
            </a:stretch>
          </p:blipFill>
          <p:spPr>
            <a:xfrm>
              <a:off x="6902566" y="4752405"/>
              <a:ext cx="734790" cy="1054257"/>
            </a:xfrm>
            <a:prstGeom prst="rect">
              <a:avLst/>
            </a:prstGeom>
          </p:spPr>
        </p:pic>
        <p:sp>
          <p:nvSpPr>
            <p:cNvPr id="29" name="TextBox 28"/>
            <p:cNvSpPr txBox="1"/>
            <p:nvPr/>
          </p:nvSpPr>
          <p:spPr>
            <a:xfrm>
              <a:off x="6856941" y="5907888"/>
              <a:ext cx="1452642" cy="338554"/>
            </a:xfrm>
            <a:prstGeom prst="rect">
              <a:avLst/>
            </a:prstGeom>
            <a:noFill/>
          </p:spPr>
          <p:txBody>
            <a:bodyPr wrap="none" rtlCol="0">
              <a:spAutoFit/>
            </a:bodyPr>
            <a:lstStyle/>
            <a:p>
              <a:r>
                <a:rPr lang="en-US" sz="1600" b="1" dirty="0" smtClean="0">
                  <a:solidFill>
                    <a:schemeClr val="tx1">
                      <a:lumMod val="65000"/>
                      <a:lumOff val="35000"/>
                    </a:schemeClr>
                  </a:solidFill>
                  <a:latin typeface="Trebuchet MS" panose="020B0603020202020204" pitchFamily="34" charset="0"/>
                </a:rPr>
                <a:t>Origin Server</a:t>
              </a:r>
              <a:endParaRPr lang="en-US" sz="1600" b="1" dirty="0">
                <a:solidFill>
                  <a:schemeClr val="tx1">
                    <a:lumMod val="65000"/>
                    <a:lumOff val="35000"/>
                  </a:schemeClr>
                </a:solidFill>
                <a:latin typeface="Trebuchet MS" panose="020B0603020202020204" pitchFamily="34"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787" y="4510017"/>
              <a:ext cx="462324" cy="462324"/>
            </a:xfrm>
            <a:prstGeom prst="rect">
              <a:avLst/>
            </a:prstGeom>
          </p:spPr>
        </p:pic>
        <p:sp>
          <p:nvSpPr>
            <p:cNvPr id="32" name="TextBox 31"/>
            <p:cNvSpPr txBox="1"/>
            <p:nvPr/>
          </p:nvSpPr>
          <p:spPr>
            <a:xfrm>
              <a:off x="8182578" y="4625962"/>
              <a:ext cx="431528" cy="261610"/>
            </a:xfrm>
            <a:prstGeom prst="rect">
              <a:avLst/>
            </a:prstGeom>
            <a:noFill/>
          </p:spPr>
          <p:txBody>
            <a:bodyPr wrap="none" rtlCol="0">
              <a:spAutoFit/>
            </a:bodyPr>
            <a:lstStyle/>
            <a:p>
              <a:r>
                <a:rPr lang="en-US" sz="1100" b="1" dirty="0" smtClean="0">
                  <a:solidFill>
                    <a:schemeClr val="tx1">
                      <a:lumMod val="65000"/>
                      <a:lumOff val="35000"/>
                    </a:schemeClr>
                  </a:solidFill>
                  <a:latin typeface="Trebuchet MS" panose="020B0603020202020204" pitchFamily="34" charset="0"/>
                </a:rPr>
                <a:t>HLS</a:t>
              </a:r>
              <a:endParaRPr lang="en-US" sz="1100" b="1" dirty="0">
                <a:solidFill>
                  <a:schemeClr val="tx1">
                    <a:lumMod val="65000"/>
                    <a:lumOff val="35000"/>
                  </a:schemeClr>
                </a:solidFill>
                <a:latin typeface="Trebuchet MS" panose="020B0603020202020204" pitchFamily="34" charset="0"/>
              </a:endParaRPr>
            </a:p>
          </p:txBody>
        </p:sp>
        <p:sp>
          <p:nvSpPr>
            <p:cNvPr id="33" name="TextBox 32"/>
            <p:cNvSpPr txBox="1"/>
            <p:nvPr/>
          </p:nvSpPr>
          <p:spPr>
            <a:xfrm>
              <a:off x="8127472" y="5032312"/>
              <a:ext cx="848309" cy="430887"/>
            </a:xfrm>
            <a:prstGeom prst="rect">
              <a:avLst/>
            </a:prstGeom>
            <a:noFill/>
          </p:spPr>
          <p:txBody>
            <a:bodyPr wrap="none" rtlCol="0">
              <a:spAutoFit/>
            </a:bodyPr>
            <a:lstStyle/>
            <a:p>
              <a:r>
                <a:rPr lang="en-US" sz="1050" b="1" dirty="0" smtClean="0">
                  <a:solidFill>
                    <a:schemeClr val="tx1">
                      <a:lumMod val="65000"/>
                      <a:lumOff val="35000"/>
                    </a:schemeClr>
                  </a:solidFill>
                  <a:latin typeface="Trebuchet MS" panose="020B0603020202020204" pitchFamily="34" charset="0"/>
                </a:rPr>
                <a:t>Smooth </a:t>
              </a:r>
            </a:p>
            <a:p>
              <a:r>
                <a:rPr lang="en-US" sz="1050" b="1" dirty="0" smtClean="0">
                  <a:solidFill>
                    <a:schemeClr val="tx1">
                      <a:lumMod val="65000"/>
                      <a:lumOff val="35000"/>
                    </a:schemeClr>
                  </a:solidFill>
                  <a:latin typeface="Trebuchet MS" panose="020B0603020202020204" pitchFamily="34" charset="0"/>
                </a:rPr>
                <a:t>Streaming</a:t>
              </a:r>
              <a:endParaRPr lang="en-US" sz="1050" b="1" dirty="0">
                <a:solidFill>
                  <a:schemeClr val="tx1">
                    <a:lumMod val="65000"/>
                    <a:lumOff val="35000"/>
                  </a:schemeClr>
                </a:solidFill>
                <a:latin typeface="Trebuchet MS" panose="020B0603020202020204" pitchFamily="34" charset="0"/>
              </a:endParaRPr>
            </a:p>
          </p:txBody>
        </p:sp>
        <p:sp>
          <p:nvSpPr>
            <p:cNvPr id="34" name="Rectangle 33"/>
            <p:cNvSpPr/>
            <p:nvPr/>
          </p:nvSpPr>
          <p:spPr>
            <a:xfrm>
              <a:off x="6784697" y="4423368"/>
              <a:ext cx="2191084" cy="1854029"/>
            </a:xfrm>
            <a:prstGeom prst="rect">
              <a:avLst/>
            </a:pr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71078" y="4914378"/>
              <a:ext cx="760144" cy="307777"/>
            </a:xfrm>
            <a:prstGeom prst="rect">
              <a:avLst/>
            </a:prstGeom>
          </p:spPr>
          <p:txBody>
            <a:bodyPr wrap="none">
              <a:spAutoFit/>
            </a:bodyPr>
            <a:lstStyle/>
            <a:p>
              <a:r>
                <a:rPr lang="en-US" sz="1400" dirty="0" smtClean="0">
                  <a:solidFill>
                    <a:schemeClr val="tx1">
                      <a:lumMod val="65000"/>
                      <a:lumOff val="35000"/>
                    </a:schemeClr>
                  </a:solidFill>
                  <a:latin typeface="Trebuchet MS" panose="020B0603020202020204" pitchFamily="34" charset="0"/>
                </a:rPr>
                <a:t>Encode</a:t>
              </a:r>
              <a:endParaRPr lang="en-US" sz="1400" dirty="0"/>
            </a:p>
          </p:txBody>
        </p:sp>
        <p:sp>
          <p:nvSpPr>
            <p:cNvPr id="36" name="Rectangle 35"/>
            <p:cNvSpPr/>
            <p:nvPr/>
          </p:nvSpPr>
          <p:spPr>
            <a:xfrm>
              <a:off x="5802580" y="4652261"/>
              <a:ext cx="971356" cy="523220"/>
            </a:xfrm>
            <a:prstGeom prst="rect">
              <a:avLst/>
            </a:prstGeom>
          </p:spPr>
          <p:txBody>
            <a:bodyPr wrap="none">
              <a:spAutoFit/>
            </a:bodyPr>
            <a:lstStyle/>
            <a:p>
              <a:pPr algn="ctr"/>
              <a:r>
                <a:rPr lang="en-US" sz="1400" dirty="0" smtClean="0">
                  <a:solidFill>
                    <a:schemeClr val="tx1">
                      <a:lumMod val="65000"/>
                      <a:lumOff val="35000"/>
                    </a:schemeClr>
                  </a:solidFill>
                  <a:latin typeface="Trebuchet MS" panose="020B0603020202020204" pitchFamily="34" charset="0"/>
                </a:rPr>
                <a:t>Dynamic</a:t>
              </a:r>
            </a:p>
            <a:p>
              <a:pPr algn="ctr"/>
              <a:r>
                <a:rPr lang="en-US" sz="1400" dirty="0" smtClean="0">
                  <a:solidFill>
                    <a:schemeClr val="tx1">
                      <a:lumMod val="65000"/>
                      <a:lumOff val="35000"/>
                    </a:schemeClr>
                  </a:solidFill>
                  <a:latin typeface="Trebuchet MS" panose="020B0603020202020204" pitchFamily="34" charset="0"/>
                </a:rPr>
                <a:t>Packaging</a:t>
              </a:r>
              <a:endParaRPr lang="en-US" sz="1400" dirty="0"/>
            </a:p>
          </p:txBody>
        </p:sp>
        <p:sp>
          <p:nvSpPr>
            <p:cNvPr id="38" name="TextBox 37"/>
            <p:cNvSpPr txBox="1"/>
            <p:nvPr/>
          </p:nvSpPr>
          <p:spPr>
            <a:xfrm>
              <a:off x="335796" y="4266316"/>
              <a:ext cx="1989647" cy="338554"/>
            </a:xfrm>
            <a:prstGeom prst="rect">
              <a:avLst/>
            </a:prstGeom>
            <a:noFill/>
          </p:spPr>
          <p:txBody>
            <a:bodyPr wrap="none" rtlCol="0">
              <a:spAutoFit/>
            </a:bodyPr>
            <a:lstStyle/>
            <a:p>
              <a:r>
                <a:rPr lang="en-US" sz="1600" dirty="0">
                  <a:latin typeface="Trebuchet MS" panose="020B0603020202020204" pitchFamily="34" charset="0"/>
                </a:rPr>
                <a:t>Dynamic Packaging</a:t>
              </a:r>
            </a:p>
          </p:txBody>
        </p:sp>
        <p:cxnSp>
          <p:nvCxnSpPr>
            <p:cNvPr id="40" name="Straight Arrow Connector 39"/>
            <p:cNvCxnSpPr/>
            <p:nvPr/>
          </p:nvCxnSpPr>
          <p:spPr>
            <a:xfrm flipV="1">
              <a:off x="3449850" y="5209366"/>
              <a:ext cx="831619" cy="12789"/>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a:off x="5851667" y="5209368"/>
              <a:ext cx="933030" cy="10391"/>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62" name="Straight Arrow Connector 61"/>
            <p:cNvCxnSpPr/>
            <p:nvPr/>
          </p:nvCxnSpPr>
          <p:spPr>
            <a:xfrm flipV="1">
              <a:off x="8634202" y="4403730"/>
              <a:ext cx="1587727" cy="377715"/>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63" name="Straight Arrow Connector 62"/>
            <p:cNvCxnSpPr/>
            <p:nvPr/>
          </p:nvCxnSpPr>
          <p:spPr>
            <a:xfrm>
              <a:off x="8621240" y="4778008"/>
              <a:ext cx="1600689" cy="41377"/>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69" name="Picture 2" descr="http://upload.wikimedia.org/wikipedia/commons/6/6c/I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0361" y="4235079"/>
              <a:ext cx="513162" cy="3373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upload.wikimedia.org/wikipedia/commons/6/66/Android_robo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313511" y="4626291"/>
              <a:ext cx="348375" cy="41437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http://images.wikia.com/darksouls/images/9/91/Icon_xbox36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3511" y="5273873"/>
              <a:ext cx="368370" cy="36837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upload.wikimedia.org/wikipedia/commons/c/c7/Windows_logo_-_20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01806" y="5749024"/>
              <a:ext cx="291226" cy="319284"/>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a:off x="8740723" y="5187886"/>
              <a:ext cx="1509542" cy="266137"/>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83" name="Straight Arrow Connector 82"/>
            <p:cNvCxnSpPr/>
            <p:nvPr/>
          </p:nvCxnSpPr>
          <p:spPr>
            <a:xfrm>
              <a:off x="8693036" y="5164793"/>
              <a:ext cx="1630939" cy="713546"/>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942" y="5023705"/>
              <a:ext cx="462324" cy="462324"/>
            </a:xfrm>
            <a:prstGeom prst="rect">
              <a:avLst/>
            </a:prstGeom>
          </p:spPr>
        </p:pic>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99" y="5546334"/>
              <a:ext cx="462324" cy="462324"/>
            </a:xfrm>
            <a:prstGeom prst="rect">
              <a:avLst/>
            </a:prstGeom>
          </p:spPr>
        </p:pic>
        <p:sp>
          <p:nvSpPr>
            <p:cNvPr id="64" name="TextBox 63"/>
            <p:cNvSpPr txBox="1"/>
            <p:nvPr/>
          </p:nvSpPr>
          <p:spPr>
            <a:xfrm>
              <a:off x="8154266" y="5494167"/>
              <a:ext cx="530915" cy="415498"/>
            </a:xfrm>
            <a:prstGeom prst="rect">
              <a:avLst/>
            </a:prstGeom>
            <a:noFill/>
          </p:spPr>
          <p:txBody>
            <a:bodyPr wrap="none" rtlCol="0">
              <a:spAutoFit/>
            </a:bodyPr>
            <a:lstStyle/>
            <a:p>
              <a:r>
                <a:rPr lang="en-US" sz="1050" b="1" dirty="0" smtClean="0">
                  <a:solidFill>
                    <a:schemeClr val="tx1">
                      <a:lumMod val="65000"/>
                      <a:lumOff val="35000"/>
                    </a:schemeClr>
                  </a:solidFill>
                  <a:latin typeface="Trebuchet MS" panose="020B0603020202020204" pitchFamily="34" charset="0"/>
                </a:rPr>
                <a:t>MPEG</a:t>
              </a:r>
            </a:p>
            <a:p>
              <a:r>
                <a:rPr lang="en-US" sz="1050" b="1" dirty="0" smtClean="0">
                  <a:solidFill>
                    <a:schemeClr val="tx1">
                      <a:lumMod val="65000"/>
                      <a:lumOff val="35000"/>
                    </a:schemeClr>
                  </a:solidFill>
                  <a:latin typeface="Trebuchet MS" panose="020B0603020202020204" pitchFamily="34" charset="0"/>
                </a:rPr>
                <a:t>DASH</a:t>
              </a:r>
              <a:endParaRPr lang="en-US" sz="1050" b="1" dirty="0">
                <a:solidFill>
                  <a:schemeClr val="tx1">
                    <a:lumMod val="65000"/>
                    <a:lumOff val="35000"/>
                  </a:schemeClr>
                </a:solidFill>
                <a:latin typeface="Trebuchet MS" panose="020B0603020202020204" pitchFamily="34" charset="0"/>
              </a:endParaRPr>
            </a:p>
          </p:txBody>
        </p:sp>
        <p:cxnSp>
          <p:nvCxnSpPr>
            <p:cNvPr id="66" name="Straight Arrow Connector 65"/>
            <p:cNvCxnSpPr/>
            <p:nvPr/>
          </p:nvCxnSpPr>
          <p:spPr>
            <a:xfrm>
              <a:off x="8621240" y="5802347"/>
              <a:ext cx="1750422" cy="687977"/>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pic>
          <p:nvPicPr>
            <p:cNvPr id="68" name="Picture 23"/>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10407591" y="6325082"/>
              <a:ext cx="320662" cy="30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86521" y="4843143"/>
            <a:ext cx="11197339" cy="1401887"/>
            <a:chOff x="416183" y="2107429"/>
            <a:chExt cx="11197339" cy="1401887"/>
          </a:xfrm>
        </p:grpSpPr>
        <p:sp>
          <p:nvSpPr>
            <p:cNvPr id="61" name="TextBox 60"/>
            <p:cNvSpPr txBox="1"/>
            <p:nvPr/>
          </p:nvSpPr>
          <p:spPr>
            <a:xfrm>
              <a:off x="416183" y="2107429"/>
              <a:ext cx="8085290" cy="707886"/>
            </a:xfrm>
            <a:prstGeom prst="rect">
              <a:avLst/>
            </a:prstGeom>
            <a:noFill/>
          </p:spPr>
          <p:txBody>
            <a:bodyPr wrap="none" rtlCol="0">
              <a:spAutoFit/>
            </a:bodyPr>
            <a:lstStyle/>
            <a:p>
              <a:r>
                <a:rPr lang="en-US" sz="2000" dirty="0" smtClean="0">
                  <a:latin typeface="Calibri" panose="020F0502020204030204" pitchFamily="34" charset="0"/>
                </a:rPr>
                <a:t>Input format: Mp4 or Smooth Streaming </a:t>
              </a:r>
            </a:p>
            <a:p>
              <a:r>
                <a:rPr lang="en-US" sz="2000" dirty="0" smtClean="0">
                  <a:latin typeface="Calibri" panose="020F0502020204030204" pitchFamily="34" charset="0"/>
                </a:rPr>
                <a:t>Output format: Smooth Streaming, Http-Live-Streaming v4 and MPEG-DASH</a:t>
              </a:r>
              <a:endParaRPr lang="en-US" sz="2000" dirty="0">
                <a:latin typeface="Calibri" panose="020F0502020204030204" pitchFamily="34" charset="0"/>
              </a:endParaRPr>
            </a:p>
          </p:txBody>
        </p:sp>
        <p:pic>
          <p:nvPicPr>
            <p:cNvPr id="65" name="Picture 64"/>
            <p:cNvPicPr>
              <a:picLocks noChangeAspect="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06664" y="2910583"/>
              <a:ext cx="598128" cy="598733"/>
            </a:xfrm>
            <a:prstGeom prst="rect">
              <a:avLst/>
            </a:prstGeom>
          </p:spPr>
        </p:pic>
        <p:sp>
          <p:nvSpPr>
            <p:cNvPr id="67" name="Rectangle 66"/>
            <p:cNvSpPr/>
            <p:nvPr/>
          </p:nvSpPr>
          <p:spPr>
            <a:xfrm>
              <a:off x="1183615" y="2962535"/>
              <a:ext cx="10429907" cy="461665"/>
            </a:xfrm>
            <a:prstGeom prst="rect">
              <a:avLst/>
            </a:prstGeom>
          </p:spPr>
          <p:txBody>
            <a:bodyPr wrap="none">
              <a:spAutoFit/>
            </a:bodyPr>
            <a:lstStyle/>
            <a:p>
              <a:r>
                <a:rPr lang="en-US" sz="2400" dirty="0" smtClean="0">
                  <a:solidFill>
                    <a:srgbClr val="FFFF00"/>
                  </a:solidFill>
                  <a:latin typeface="Calibri" panose="020F0502020204030204" pitchFamily="34" charset="0"/>
                </a:rPr>
                <a:t>You need to have at least 1 reserved streaming unit to enable dynamic packaging! </a:t>
              </a:r>
              <a:endParaRPr lang="en-US" sz="2400" dirty="0">
                <a:solidFill>
                  <a:srgbClr val="FFFF00"/>
                </a:solidFill>
              </a:endParaRPr>
            </a:p>
          </p:txBody>
        </p:sp>
      </p:grpSp>
    </p:spTree>
    <p:extLst>
      <p:ext uri="{BB962C8B-B14F-4D97-AF65-F5344CB8AC3E}">
        <p14:creationId xmlns:p14="http://schemas.microsoft.com/office/powerpoint/2010/main" val="2874516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21496E-6 -4.25329E-6 L 0.00255 -0.34089 " pathEditMode="relative" rAng="0" ptsTypes="AA">
                                      <p:cBhvr>
                                        <p:cTn id="6" dur="2000" fill="hold"/>
                                        <p:tgtEl>
                                          <p:spTgt spid="3"/>
                                        </p:tgtEl>
                                        <p:attrNameLst>
                                          <p:attrName>ppt_x</p:attrName>
                                          <p:attrName>ppt_y</p:attrName>
                                        </p:attrNameLst>
                                      </p:cBhvr>
                                      <p:rCtr x="128" y="-1704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33676" y="257085"/>
            <a:ext cx="11370961" cy="1030377"/>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mtClean="0"/>
              <a:t>Media Services APIs and SDKs </a:t>
            </a:r>
            <a:br>
              <a:rPr lang="en-US" smtClean="0"/>
            </a:br>
            <a:r>
              <a:rPr lang="en-US" smtClean="0">
                <a:solidFill>
                  <a:schemeClr val="accent4">
                    <a:alpha val="99000"/>
                  </a:schemeClr>
                </a:solidFill>
              </a:rPr>
              <a:t/>
            </a:r>
            <a:br>
              <a:rPr lang="en-US" smtClean="0">
                <a:solidFill>
                  <a:schemeClr val="accent4">
                    <a:alpha val="99000"/>
                  </a:schemeClr>
                </a:solidFill>
              </a:rPr>
            </a:br>
            <a:endParaRPr lang="en-US">
              <a:solidFill>
                <a:schemeClr val="accent4">
                  <a:alpha val="99000"/>
                </a:schemeClr>
              </a:solidFill>
            </a:endParaRPr>
          </a:p>
        </p:txBody>
      </p:sp>
      <p:sp>
        <p:nvSpPr>
          <p:cNvPr id="4" name="Text Placeholder 2"/>
          <p:cNvSpPr txBox="1">
            <a:spLocks/>
          </p:cNvSpPr>
          <p:nvPr/>
        </p:nvSpPr>
        <p:spPr>
          <a:xfrm>
            <a:off x="425622" y="1287462"/>
            <a:ext cx="11370961" cy="4700047"/>
          </a:xfrm>
          <a:prstGeom prst="rect">
            <a:avLst/>
          </a:prstGeom>
        </p:spPr>
        <p:txBody>
          <a:bodyPr vert="horz" wrap="square" lIns="93260" tIns="9326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tx1">
                    <a:lumMod val="90000"/>
                    <a:lumOff val="10000"/>
                  </a:schemeClr>
                </a:solidFill>
              </a:rPr>
              <a:t>REST API for all platforms</a:t>
            </a:r>
          </a:p>
          <a:p>
            <a:pPr marL="0" indent="0">
              <a:buNone/>
            </a:pPr>
            <a:r>
              <a:rPr lang="en-US" dirty="0" smtClean="0">
                <a:solidFill>
                  <a:schemeClr val="tx1">
                    <a:lumMod val="90000"/>
                    <a:lumOff val="10000"/>
                  </a:schemeClr>
                </a:solidFill>
              </a:rPr>
              <a:t>.NET library </a:t>
            </a:r>
          </a:p>
          <a:p>
            <a:pPr marL="0" indent="0">
              <a:buNone/>
            </a:pPr>
            <a:r>
              <a:rPr lang="en-US" sz="1632" dirty="0" smtClean="0">
                <a:solidFill>
                  <a:schemeClr val="tx1">
                    <a:lumMod val="90000"/>
                    <a:lumOff val="10000"/>
                  </a:schemeClr>
                </a:solidFill>
                <a:hlinkClick r:id="rId2"/>
              </a:rPr>
              <a:t>https://nuget.org/packages/windowsazure.mediaservices</a:t>
            </a:r>
            <a:r>
              <a:rPr lang="en-US" sz="1632" dirty="0" smtClean="0">
                <a:solidFill>
                  <a:schemeClr val="tx1">
                    <a:lumMod val="90000"/>
                    <a:lumOff val="10000"/>
                  </a:schemeClr>
                </a:solidFill>
              </a:rPr>
              <a:t> </a:t>
            </a:r>
            <a:endParaRPr lang="en-US" dirty="0" smtClean="0">
              <a:solidFill>
                <a:schemeClr val="tx1">
                  <a:lumMod val="90000"/>
                  <a:lumOff val="10000"/>
                </a:schemeClr>
              </a:solidFill>
            </a:endParaRPr>
          </a:p>
          <a:p>
            <a:pPr marL="0" indent="0">
              <a:buNone/>
            </a:pPr>
            <a:endParaRPr lang="en-US" sz="2800" dirty="0" smtClean="0">
              <a:solidFill>
                <a:schemeClr val="tx1">
                  <a:lumMod val="90000"/>
                  <a:lumOff val="10000"/>
                </a:schemeClr>
              </a:solidFill>
            </a:endParaRPr>
          </a:p>
          <a:p>
            <a:pPr marL="0" indent="0">
              <a:buNone/>
            </a:pPr>
            <a:r>
              <a:rPr lang="en-US" dirty="0" smtClean="0">
                <a:solidFill>
                  <a:schemeClr val="tx1">
                    <a:lumMod val="90000"/>
                    <a:lumOff val="10000"/>
                  </a:schemeClr>
                </a:solidFill>
              </a:rPr>
              <a:t>JAVA library</a:t>
            </a:r>
          </a:p>
          <a:p>
            <a:pPr marL="0" indent="0">
              <a:buNone/>
            </a:pPr>
            <a:r>
              <a:rPr lang="en-US" sz="1632" dirty="0" smtClean="0">
                <a:solidFill>
                  <a:schemeClr val="tx1">
                    <a:lumMod val="90000"/>
                    <a:lumOff val="10000"/>
                  </a:schemeClr>
                </a:solidFill>
                <a:hlinkClick r:id="rId3"/>
              </a:rPr>
              <a:t>http://www.windowsazure.com/en-us/develop/java/java-home</a:t>
            </a:r>
            <a:r>
              <a:rPr lang="en-US" sz="1632" dirty="0" smtClean="0">
                <a:solidFill>
                  <a:schemeClr val="tx1">
                    <a:lumMod val="90000"/>
                    <a:lumOff val="10000"/>
                  </a:schemeClr>
                </a:solidFill>
              </a:rPr>
              <a:t>  Windows / Mac / Linux</a:t>
            </a:r>
          </a:p>
          <a:p>
            <a:pPr marL="0" indent="0">
              <a:buNone/>
            </a:pPr>
            <a:endParaRPr lang="en-US" sz="1632" dirty="0">
              <a:solidFill>
                <a:schemeClr val="tx1">
                  <a:lumMod val="90000"/>
                  <a:lumOff val="10000"/>
                </a:schemeClr>
              </a:solidFill>
            </a:endParaRPr>
          </a:p>
          <a:p>
            <a:pPr marL="0" indent="0">
              <a:buNone/>
            </a:pPr>
            <a:endParaRPr lang="en-US" sz="1632" dirty="0" smtClean="0">
              <a:solidFill>
                <a:schemeClr val="tx1">
                  <a:lumMod val="90000"/>
                  <a:lumOff val="10000"/>
                </a:schemeClr>
              </a:solidFill>
            </a:endParaRPr>
          </a:p>
          <a:p>
            <a:pPr marL="0" indent="0">
              <a:buNone/>
            </a:pPr>
            <a:r>
              <a:rPr lang="en-US" sz="2800" dirty="0">
                <a:solidFill>
                  <a:schemeClr val="tx1">
                    <a:lumMod val="90000"/>
                    <a:lumOff val="10000"/>
                  </a:schemeClr>
                </a:solidFill>
              </a:rPr>
              <a:t>Open Source libraries available with source code on </a:t>
            </a:r>
            <a:r>
              <a:rPr lang="en-US" sz="2800" dirty="0" err="1">
                <a:solidFill>
                  <a:schemeClr val="tx1">
                    <a:lumMod val="90000"/>
                    <a:lumOff val="10000"/>
                  </a:schemeClr>
                </a:solidFill>
              </a:rPr>
              <a:t>GitHub</a:t>
            </a:r>
            <a:endParaRPr lang="en-US" sz="2800" dirty="0">
              <a:solidFill>
                <a:schemeClr val="tx1">
                  <a:lumMod val="90000"/>
                  <a:lumOff val="10000"/>
                </a:schemeClr>
              </a:solidFill>
            </a:endParaRPr>
          </a:p>
          <a:p>
            <a:pPr marL="0" indent="0">
              <a:buNone/>
            </a:pPr>
            <a:r>
              <a:rPr lang="en-US" sz="1632" dirty="0">
                <a:solidFill>
                  <a:schemeClr val="tx1">
                    <a:lumMod val="90000"/>
                    <a:lumOff val="10000"/>
                  </a:schemeClr>
                </a:solidFill>
                <a:hlinkClick r:id="rId4"/>
              </a:rPr>
              <a:t>https://</a:t>
            </a:r>
            <a:r>
              <a:rPr lang="en-US" sz="1632" dirty="0" smtClean="0">
                <a:solidFill>
                  <a:schemeClr val="tx1">
                    <a:lumMod val="90000"/>
                    <a:lumOff val="10000"/>
                  </a:schemeClr>
                </a:solidFill>
                <a:hlinkClick r:id="rId4"/>
              </a:rPr>
              <a:t>github.com/WindowsAzure/azure-sdk-for-media-services</a:t>
            </a:r>
            <a:endParaRPr lang="en-US" sz="1632" dirty="0" smtClean="0">
              <a:solidFill>
                <a:schemeClr val="tx1">
                  <a:lumMod val="90000"/>
                  <a:lumOff val="10000"/>
                </a:schemeClr>
              </a:solidFill>
            </a:endParaRPr>
          </a:p>
          <a:p>
            <a:pPr marL="0" indent="0">
              <a:buNone/>
            </a:pPr>
            <a:r>
              <a:rPr lang="en-US" sz="1632" dirty="0">
                <a:solidFill>
                  <a:schemeClr val="tx1">
                    <a:lumMod val="90000"/>
                    <a:lumOff val="10000"/>
                  </a:schemeClr>
                </a:solidFill>
                <a:hlinkClick r:id="rId5"/>
              </a:rPr>
              <a:t>https://github.com/windowsazure/azure-sdk-for-java/</a:t>
            </a:r>
            <a:r>
              <a:rPr lang="en-US" sz="1632" dirty="0">
                <a:solidFill>
                  <a:schemeClr val="tx1">
                    <a:lumMod val="90000"/>
                    <a:lumOff val="10000"/>
                  </a:schemeClr>
                </a:solidFill>
              </a:rPr>
              <a:t> </a:t>
            </a:r>
          </a:p>
        </p:txBody>
      </p:sp>
      <p:pic>
        <p:nvPicPr>
          <p:cNvPr id="1026" name="Picture 2" descr="http://matthewhartman.github.io/base/images/githu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7770" y="489097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bwMode="auto">
          <a:xfrm>
            <a:off x="8812249" y="3154517"/>
            <a:ext cx="3370521" cy="1574668"/>
          </a:xfrm>
          <a:prstGeom prst="wedgeEllipseCallout">
            <a:avLst>
              <a:gd name="adj1" fmla="val 3457"/>
              <a:gd name="adj2" fmla="val 61150"/>
            </a:avLst>
          </a:prstGeom>
          <a:solidFill>
            <a:schemeClr val="tx1"/>
          </a:solidFill>
          <a:ln w="381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B0F0"/>
              </a:solidFill>
              <a:latin typeface="Calibri" panose="020F0502020204030204" pitchFamily="34" charset="0"/>
              <a:ea typeface="Segoe UI" pitchFamily="34" charset="0"/>
              <a:cs typeface="Segoe UI" pitchFamily="34" charset="0"/>
            </a:endParaRPr>
          </a:p>
        </p:txBody>
      </p:sp>
      <p:sp>
        <p:nvSpPr>
          <p:cNvPr id="6" name="TextBox 5"/>
          <p:cNvSpPr txBox="1"/>
          <p:nvPr/>
        </p:nvSpPr>
        <p:spPr>
          <a:xfrm>
            <a:off x="8998207" y="3334290"/>
            <a:ext cx="3076426" cy="1292662"/>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a:solidFill>
                  <a:srgbClr val="00B0F0"/>
                </a:solidFill>
                <a:latin typeface="Calibri" panose="020F0502020204030204" pitchFamily="34" charset="0"/>
                <a:ea typeface="Segoe UI" pitchFamily="34" charset="0"/>
                <a:cs typeface="Segoe UI" pitchFamily="34" charset="0"/>
              </a:rPr>
              <a:t>We released .NET Open Source on </a:t>
            </a:r>
            <a:r>
              <a:rPr lang="en-US" sz="2400" b="1" dirty="0" err="1" smtClean="0">
                <a:solidFill>
                  <a:srgbClr val="00B0F0"/>
                </a:solidFill>
                <a:latin typeface="Calibri" panose="020F0502020204030204" pitchFamily="34" charset="0"/>
                <a:ea typeface="Segoe UI" pitchFamily="34" charset="0"/>
                <a:cs typeface="Segoe UI" pitchFamily="34" charset="0"/>
              </a:rPr>
              <a:t>GitHub</a:t>
            </a:r>
            <a:endParaRPr lang="en-US" sz="2400" b="1"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9358017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Code Walkthrough</a:t>
            </a:r>
            <a:endParaRPr lang="en-US" dirty="0"/>
          </a:p>
        </p:txBody>
      </p:sp>
    </p:spTree>
    <p:extLst>
      <p:ext uri="{BB962C8B-B14F-4D97-AF65-F5344CB8AC3E}">
        <p14:creationId xmlns:p14="http://schemas.microsoft.com/office/powerpoint/2010/main" val="2057684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Upload, Encode, and </a:t>
            </a:r>
            <a:r>
              <a:rPr lang="en-US" dirty="0"/>
              <a:t>D</a:t>
            </a:r>
            <a:r>
              <a:rPr lang="en-US" dirty="0" smtClean="0"/>
              <a:t>ynamic packaging</a:t>
            </a:r>
            <a:endParaRPr lang="en-US" dirty="0"/>
          </a:p>
        </p:txBody>
      </p:sp>
      <p:sp>
        <p:nvSpPr>
          <p:cNvPr id="4" name="Text Placeholder 3"/>
          <p:cNvSpPr>
            <a:spLocks noGrp="1"/>
          </p:cNvSpPr>
          <p:nvPr>
            <p:ph type="body" sz="quarter" idx="10"/>
          </p:nvPr>
        </p:nvSpPr>
        <p:spPr>
          <a:xfrm>
            <a:off x="274638" y="1221157"/>
            <a:ext cx="11887199" cy="3462486"/>
          </a:xfrm>
        </p:spPr>
        <p:txBody>
          <a:bodyPr/>
          <a:lstStyle/>
          <a:p>
            <a:endParaRPr lang="en-US" dirty="0" smtClean="0"/>
          </a:p>
          <a:p>
            <a:r>
              <a:rPr lang="en-US" dirty="0" smtClean="0"/>
              <a:t>Full demo code at:</a:t>
            </a:r>
          </a:p>
          <a:p>
            <a:r>
              <a:rPr lang="en-US" sz="2400" dirty="0" smtClean="0"/>
              <a:t>Demo - </a:t>
            </a:r>
            <a:r>
              <a:rPr lang="en-US" sz="2400" i="1" dirty="0">
                <a:hlinkClick r:id="rId2" tooltip="Permalink to Demo – how to create HLS and Smooth Streaming assets using dynamic packaging"/>
              </a:rPr>
              <a:t>how to create HLS and Smooth Streaming assets using dynamic </a:t>
            </a:r>
            <a:r>
              <a:rPr lang="en-US" sz="2400" i="1" dirty="0" smtClean="0">
                <a:hlinkClick r:id="rId2" tooltip="Permalink to Demo – how to create HLS and Smooth Streaming assets using dynamic packaging"/>
              </a:rPr>
              <a:t>packaging</a:t>
            </a:r>
            <a:r>
              <a:rPr lang="en-US" sz="2400" i="1" dirty="0" smtClean="0"/>
              <a:t> </a:t>
            </a:r>
            <a:r>
              <a:rPr lang="en-US" sz="2400" dirty="0" smtClean="0"/>
              <a:t>By Mingfei Yan</a:t>
            </a:r>
            <a:endParaRPr lang="en-US" sz="2400" dirty="0"/>
          </a:p>
          <a:p>
            <a:endParaRPr lang="en-US" dirty="0" smtClean="0"/>
          </a:p>
          <a:p>
            <a:r>
              <a:rPr lang="en-US" dirty="0" smtClean="0"/>
              <a:t>Other readings:</a:t>
            </a:r>
          </a:p>
          <a:p>
            <a:r>
              <a:rPr lang="en-US" sz="2400" dirty="0" smtClean="0">
                <a:hlinkClick r:id="rId3"/>
              </a:rPr>
              <a:t>Dynamic packaging and Encoding and Reserved units</a:t>
            </a:r>
            <a:r>
              <a:rPr lang="en-US" sz="2400" dirty="0" smtClean="0"/>
              <a:t> By Nick Drouin</a:t>
            </a:r>
          </a:p>
        </p:txBody>
      </p:sp>
    </p:spTree>
    <p:extLst>
      <p:ext uri="{BB962C8B-B14F-4D97-AF65-F5344CB8AC3E}">
        <p14:creationId xmlns:p14="http://schemas.microsoft.com/office/powerpoint/2010/main" val="3935859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1619480" y="842374"/>
            <a:ext cx="3690650" cy="2977587"/>
          </a:xfrm>
          <a:prstGeom prst="roundRect">
            <a:avLst/>
          </a:prstGeom>
          <a:noFill/>
          <a:ln w="285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Magnetic Disk 23"/>
          <p:cNvSpPr/>
          <p:nvPr/>
        </p:nvSpPr>
        <p:spPr>
          <a:xfrm>
            <a:off x="1922433" y="4264951"/>
            <a:ext cx="3721579" cy="258520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32597"/>
            <a:endParaRPr lang="en-US" sz="1836" dirty="0">
              <a:solidFill>
                <a:prstClr val="white"/>
              </a:solidFill>
              <a:cs typeface="Segoe UI" panose="020B0502040204020203" pitchFamily="34" charset="0"/>
            </a:endParaRPr>
          </a:p>
        </p:txBody>
      </p:sp>
      <p:sp>
        <p:nvSpPr>
          <p:cNvPr id="25" name="Rectangle 24"/>
          <p:cNvSpPr/>
          <p:nvPr/>
        </p:nvSpPr>
        <p:spPr>
          <a:xfrm>
            <a:off x="2388356" y="4494899"/>
            <a:ext cx="2812363" cy="360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600" dirty="0">
                <a:solidFill>
                  <a:prstClr val="white"/>
                </a:solidFill>
                <a:cs typeface="Segoe UI" panose="020B0502040204020203" pitchFamily="34" charset="0"/>
              </a:rPr>
              <a:t>Storage REST</a:t>
            </a:r>
          </a:p>
        </p:txBody>
      </p:sp>
      <p:sp>
        <p:nvSpPr>
          <p:cNvPr id="26" name="Rectangle 25"/>
          <p:cNvSpPr/>
          <p:nvPr/>
        </p:nvSpPr>
        <p:spPr>
          <a:xfrm>
            <a:off x="2073394" y="3164738"/>
            <a:ext cx="2255430"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600" dirty="0">
                <a:solidFill>
                  <a:prstClr val="white"/>
                </a:solidFill>
                <a:cs typeface="Segoe UI" panose="020B0502040204020203" pitchFamily="34" charset="0"/>
              </a:rPr>
              <a:t>Storage SDK</a:t>
            </a:r>
          </a:p>
        </p:txBody>
      </p:sp>
      <p:sp>
        <p:nvSpPr>
          <p:cNvPr id="27" name="Rectangle 26"/>
          <p:cNvSpPr/>
          <p:nvPr/>
        </p:nvSpPr>
        <p:spPr>
          <a:xfrm>
            <a:off x="1962789" y="2727159"/>
            <a:ext cx="2995152"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600" dirty="0">
                <a:solidFill>
                  <a:prstClr val="white"/>
                </a:solidFill>
                <a:cs typeface="Segoe UI" panose="020B0502040204020203" pitchFamily="34" charset="0"/>
              </a:rPr>
              <a:t>Media Services SDK</a:t>
            </a:r>
          </a:p>
        </p:txBody>
      </p:sp>
      <p:sp>
        <p:nvSpPr>
          <p:cNvPr id="28" name="Flowchart: Magnetic Disk 27"/>
          <p:cNvSpPr/>
          <p:nvPr/>
        </p:nvSpPr>
        <p:spPr>
          <a:xfrm>
            <a:off x="8197900" y="4596440"/>
            <a:ext cx="1607111" cy="157156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defTabSz="932597"/>
            <a:r>
              <a:rPr lang="en-US" sz="1600" dirty="0">
                <a:solidFill>
                  <a:prstClr val="white"/>
                </a:solidFill>
                <a:cs typeface="Segoe UI" panose="020B0502040204020203" pitchFamily="34" charset="0"/>
              </a:rPr>
              <a:t>Media Services Data</a:t>
            </a:r>
          </a:p>
        </p:txBody>
      </p:sp>
      <p:sp>
        <p:nvSpPr>
          <p:cNvPr id="29" name="Rectangle 28"/>
          <p:cNvSpPr/>
          <p:nvPr/>
        </p:nvSpPr>
        <p:spPr>
          <a:xfrm>
            <a:off x="6342142" y="3741405"/>
            <a:ext cx="3084525"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600" dirty="0">
                <a:solidFill>
                  <a:prstClr val="white"/>
                </a:solidFill>
                <a:cs typeface="Segoe UI" panose="020B0502040204020203" pitchFamily="34" charset="0"/>
              </a:rPr>
              <a:t>Media Service REST</a:t>
            </a:r>
          </a:p>
        </p:txBody>
      </p:sp>
      <p:sp>
        <p:nvSpPr>
          <p:cNvPr id="30" name="Rectangle 29"/>
          <p:cNvSpPr/>
          <p:nvPr/>
        </p:nvSpPr>
        <p:spPr>
          <a:xfrm>
            <a:off x="6342142" y="2734777"/>
            <a:ext cx="3084525"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600" dirty="0">
                <a:solidFill>
                  <a:prstClr val="white"/>
                </a:solidFill>
                <a:cs typeface="Segoe UI" panose="020B0502040204020203" pitchFamily="34" charset="0"/>
              </a:rPr>
              <a:t>Access Control Service REST</a:t>
            </a:r>
          </a:p>
        </p:txBody>
      </p:sp>
      <p:sp>
        <p:nvSpPr>
          <p:cNvPr id="48" name="Rectangle 47"/>
          <p:cNvSpPr/>
          <p:nvPr/>
        </p:nvSpPr>
        <p:spPr>
          <a:xfrm>
            <a:off x="1962789" y="2190576"/>
            <a:ext cx="2995152" cy="357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00" dirty="0">
                <a:solidFill>
                  <a:prstClr val="white"/>
                </a:solidFill>
                <a:cs typeface="Segoe UI" panose="020B0502040204020203" pitchFamily="34" charset="0"/>
              </a:rPr>
              <a:t>Demo.exe</a:t>
            </a:r>
          </a:p>
        </p:txBody>
      </p:sp>
      <p:cxnSp>
        <p:nvCxnSpPr>
          <p:cNvPr id="50" name="Straight Arrow Connector 49"/>
          <p:cNvCxnSpPr/>
          <p:nvPr/>
        </p:nvCxnSpPr>
        <p:spPr>
          <a:xfrm>
            <a:off x="2738079" y="3554939"/>
            <a:ext cx="0" cy="1723841"/>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p:cNvCxnSpPr>
            <a:stCxn id="27" idx="3"/>
            <a:endCxn id="30" idx="1"/>
          </p:cNvCxnSpPr>
          <p:nvPr/>
        </p:nvCxnSpPr>
        <p:spPr>
          <a:xfrm>
            <a:off x="4957943" y="2905935"/>
            <a:ext cx="1384199" cy="7618"/>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p:cNvCxnSpPr>
            <a:stCxn id="27" idx="3"/>
            <a:endCxn id="29" idx="1"/>
          </p:cNvCxnSpPr>
          <p:nvPr/>
        </p:nvCxnSpPr>
        <p:spPr>
          <a:xfrm>
            <a:off x="4957943" y="2905935"/>
            <a:ext cx="1384199" cy="1014246"/>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a:stCxn id="29" idx="1"/>
            <a:endCxn id="25" idx="3"/>
          </p:cNvCxnSpPr>
          <p:nvPr/>
        </p:nvCxnSpPr>
        <p:spPr>
          <a:xfrm flipH="1">
            <a:off x="5200717" y="3920181"/>
            <a:ext cx="1141423" cy="754998"/>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a:xfrm>
            <a:off x="2198990" y="2925835"/>
            <a:ext cx="3402" cy="476183"/>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76" name="TextBox 75"/>
          <p:cNvSpPr txBox="1"/>
          <p:nvPr/>
        </p:nvSpPr>
        <p:spPr>
          <a:xfrm>
            <a:off x="5644012" y="990247"/>
            <a:ext cx="6090511" cy="1200329"/>
          </a:xfrm>
          <a:prstGeom prst="rect">
            <a:avLst/>
          </a:prstGeom>
          <a:noFill/>
        </p:spPr>
        <p:txBody>
          <a:bodyPr wrap="square" rtlCol="0">
            <a:spAutoFit/>
          </a:bodyPr>
          <a:lstStyle/>
          <a:p>
            <a:pPr marL="457200" indent="-457200" defTabSz="932597">
              <a:buFont typeface="Arial" panose="020B0604020202020204" pitchFamily="34" charset="0"/>
              <a:buChar char="•"/>
            </a:pPr>
            <a:r>
              <a:rPr lang="en-US" sz="2400" dirty="0"/>
              <a:t>Get authorization</a:t>
            </a:r>
          </a:p>
          <a:p>
            <a:pPr marL="457200" indent="-457200" defTabSz="932597">
              <a:buFont typeface="Arial" panose="020B0604020202020204" pitchFamily="34" charset="0"/>
              <a:buChar char="•"/>
            </a:pPr>
            <a:r>
              <a:rPr lang="en-US" sz="2400" dirty="0"/>
              <a:t>Create an Asset and </a:t>
            </a:r>
            <a:r>
              <a:rPr lang="en-US" sz="2400" dirty="0" err="1"/>
              <a:t>AssetFile</a:t>
            </a:r>
            <a:r>
              <a:rPr lang="en-US" sz="2400" dirty="0"/>
              <a:t>(s)</a:t>
            </a:r>
          </a:p>
          <a:p>
            <a:pPr marL="457200" indent="-457200" defTabSz="932597">
              <a:buFont typeface="Arial" panose="020B0604020202020204" pitchFamily="34" charset="0"/>
              <a:buChar char="•"/>
            </a:pPr>
            <a:r>
              <a:rPr lang="en-US" sz="2400" dirty="0"/>
              <a:t>Upload a file</a:t>
            </a:r>
          </a:p>
        </p:txBody>
      </p:sp>
      <p:cxnSp>
        <p:nvCxnSpPr>
          <p:cNvPr id="78" name="Straight Arrow Connector 77"/>
          <p:cNvCxnSpPr/>
          <p:nvPr/>
        </p:nvCxnSpPr>
        <p:spPr>
          <a:xfrm>
            <a:off x="9100866" y="4098954"/>
            <a:ext cx="10084" cy="756501"/>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grpSp>
        <p:nvGrpSpPr>
          <p:cNvPr id="12" name="Group 11"/>
          <p:cNvGrpSpPr/>
          <p:nvPr/>
        </p:nvGrpSpPr>
        <p:grpSpPr>
          <a:xfrm>
            <a:off x="2698438" y="992264"/>
            <a:ext cx="1315771" cy="1218178"/>
            <a:chOff x="2602627" y="588084"/>
            <a:chExt cx="1524007" cy="1410969"/>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757" y="588084"/>
              <a:ext cx="1094395" cy="1094395"/>
            </a:xfrm>
            <a:prstGeom prst="rect">
              <a:avLst/>
            </a:prstGeom>
          </p:spPr>
        </p:pic>
        <p:sp>
          <p:nvSpPr>
            <p:cNvPr id="9" name="TextBox 8"/>
            <p:cNvSpPr txBox="1"/>
            <p:nvPr/>
          </p:nvSpPr>
          <p:spPr>
            <a:xfrm>
              <a:off x="2602627" y="1481988"/>
              <a:ext cx="1524007"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Source Asset</a:t>
              </a:r>
            </a:p>
          </p:txBody>
        </p:sp>
      </p:grpSp>
      <p:grpSp>
        <p:nvGrpSpPr>
          <p:cNvPr id="10" name="Group 9"/>
          <p:cNvGrpSpPr/>
          <p:nvPr/>
        </p:nvGrpSpPr>
        <p:grpSpPr>
          <a:xfrm>
            <a:off x="1962789" y="5379000"/>
            <a:ext cx="1170195" cy="1038920"/>
            <a:chOff x="1693058" y="5000713"/>
            <a:chExt cx="1524007" cy="1353041"/>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360" y="5000713"/>
              <a:ext cx="1094395" cy="1094395"/>
            </a:xfrm>
            <a:prstGeom prst="rect">
              <a:avLst/>
            </a:prstGeom>
          </p:spPr>
        </p:pic>
        <p:sp>
          <p:nvSpPr>
            <p:cNvPr id="33" name="TextBox 32"/>
            <p:cNvSpPr txBox="1"/>
            <p:nvPr/>
          </p:nvSpPr>
          <p:spPr>
            <a:xfrm>
              <a:off x="1693058" y="5836688"/>
              <a:ext cx="1524007" cy="517066"/>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Source Asset</a:t>
              </a:r>
            </a:p>
          </p:txBody>
        </p:sp>
      </p:grpSp>
      <p:sp>
        <p:nvSpPr>
          <p:cNvPr id="13" name="Rectangle 12"/>
          <p:cNvSpPr/>
          <p:nvPr/>
        </p:nvSpPr>
        <p:spPr>
          <a:xfrm>
            <a:off x="221531" y="150959"/>
            <a:ext cx="7816179" cy="584775"/>
          </a:xfrm>
          <a:prstGeom prst="rect">
            <a:avLst/>
          </a:prstGeom>
        </p:spPr>
        <p:txBody>
          <a:bodyPr wrap="none">
            <a:spAutoFit/>
          </a:bodyPr>
          <a:lstStyle/>
          <a:p>
            <a:r>
              <a:rPr lang="en-US" sz="3200" dirty="0"/>
              <a:t>Code </a:t>
            </a:r>
            <a:r>
              <a:rPr lang="en-US" sz="3200" dirty="0" smtClean="0"/>
              <a:t>Walkthrough for dynamic </a:t>
            </a:r>
            <a:r>
              <a:rPr lang="en-US" sz="3200" dirty="0"/>
              <a:t>packaging</a:t>
            </a:r>
          </a:p>
        </p:txBody>
      </p:sp>
    </p:spTree>
    <p:extLst>
      <p:ext uri="{BB962C8B-B14F-4D97-AF65-F5344CB8AC3E}">
        <p14:creationId xmlns:p14="http://schemas.microsoft.com/office/powerpoint/2010/main" val="406119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par>
                                <p:cTn id="8" presetID="1" presetClass="entr" presetSubtype="0" fill="hold" nodeType="withEffect">
                                  <p:stCondLst>
                                    <p:cond delay="0"/>
                                  </p:stCondLst>
                                  <p:childTnLst>
                                    <p:set>
                                      <p:cBhvr>
                                        <p:cTn id="9"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1000"/>
                                        <p:tgtEl>
                                          <p:spTgt spid="57"/>
                                        </p:tgtEl>
                                      </p:cBhvr>
                                    </p:animEffect>
                                  </p:childTnLst>
                                </p:cTn>
                              </p:par>
                              <p:par>
                                <p:cTn id="15" presetID="1" presetClass="entr" presetSubtype="0" fill="hold" nodeType="withEffect">
                                  <p:stCondLst>
                                    <p:cond delay="0"/>
                                  </p:stCondLst>
                                  <p:childTnLst>
                                    <p:set>
                                      <p:cBhvr>
                                        <p:cTn id="16" dur="1" fill="hold">
                                          <p:stCondLst>
                                            <p:cond delay="0"/>
                                          </p:stCondLst>
                                        </p:cTn>
                                        <p:tgtEl>
                                          <p:spTgt spid="76">
                                            <p:txEl>
                                              <p:pRg st="1" end="1"/>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right)">
                                      <p:cBhvr>
                                        <p:cTn id="22" dur="1000"/>
                                        <p:tgtEl>
                                          <p:spTgt spid="59"/>
                                        </p:tgtEl>
                                      </p:cBhvr>
                                    </p:animEffect>
                                  </p:childTnLst>
                                </p:cTn>
                              </p:par>
                              <p:par>
                                <p:cTn id="23" presetID="22" presetClass="entr" presetSubtype="1"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up)">
                                      <p:cBhvr>
                                        <p:cTn id="25" dur="10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5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76">
                                            <p:txEl>
                                              <p:pRg st="2" end="2"/>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1000"/>
                                        <p:tgtEl>
                                          <p:spTgt spid="57"/>
                                        </p:tgtEl>
                                      </p:cBhvr>
                                    </p:animEffect>
                                  </p:childTnLst>
                                </p:cTn>
                              </p:par>
                              <p:par>
                                <p:cTn id="36" presetID="1" presetClass="exit" presetSubtype="0" fill="hold" nodeType="withEffect">
                                  <p:stCondLst>
                                    <p:cond delay="0"/>
                                  </p:stCondLst>
                                  <p:childTnLst>
                                    <p:set>
                                      <p:cBhvr>
                                        <p:cTn id="37" dur="1" fill="hold">
                                          <p:stCondLst>
                                            <p:cond delay="0"/>
                                          </p:stCondLst>
                                        </p:cTn>
                                        <p:tgtEl>
                                          <p:spTgt spid="5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78"/>
                                        </p:tgtEl>
                                        <p:attrNameLst>
                                          <p:attrName>style.visibility</p:attrName>
                                        </p:attrNameLst>
                                      </p:cBhvr>
                                      <p:to>
                                        <p:strVal val="hidden"/>
                                      </p:to>
                                    </p:se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right)">
                                      <p:cBhvr>
                                        <p:cTn id="43" dur="1000"/>
                                        <p:tgtEl>
                                          <p:spTgt spid="59"/>
                                        </p:tgtEl>
                                      </p:cBhvr>
                                    </p:animEffect>
                                  </p:childTnLst>
                                </p:cTn>
                              </p:par>
                            </p:childTnLst>
                          </p:cTn>
                        </p:par>
                        <p:par>
                          <p:cTn id="44" fill="hold">
                            <p:stCondLst>
                              <p:cond delay="2000"/>
                            </p:stCondLst>
                            <p:childTnLst>
                              <p:par>
                                <p:cTn id="45" presetID="22" presetClass="entr" presetSubtype="1" fill="hold" nodeType="afterEffect">
                                  <p:stCondLst>
                                    <p:cond delay="100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1000"/>
                                        <p:tgtEl>
                                          <p:spTgt spid="61"/>
                                        </p:tgtEl>
                                      </p:cBhvr>
                                    </p:animEffect>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up)">
                                      <p:cBhvr>
                                        <p:cTn id="51" dur="1000"/>
                                        <p:tgtEl>
                                          <p:spTgt spid="50"/>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bwMode="auto">
          <a:xfrm>
            <a:off x="1619480" y="1749899"/>
            <a:ext cx="3690650" cy="1260588"/>
          </a:xfrm>
          <a:prstGeom prst="roundRect">
            <a:avLst/>
          </a:prstGeom>
          <a:noFill/>
          <a:ln w="285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Magnetic Disk 23"/>
          <p:cNvSpPr/>
          <p:nvPr/>
        </p:nvSpPr>
        <p:spPr>
          <a:xfrm>
            <a:off x="1900399" y="3960055"/>
            <a:ext cx="3721579" cy="258520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25" name="Rectangle 24"/>
          <p:cNvSpPr/>
          <p:nvPr/>
        </p:nvSpPr>
        <p:spPr>
          <a:xfrm>
            <a:off x="2366322" y="4190003"/>
            <a:ext cx="2812363" cy="360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Storage REST</a:t>
            </a:r>
          </a:p>
        </p:txBody>
      </p:sp>
      <p:sp>
        <p:nvSpPr>
          <p:cNvPr id="27" name="Rectangle 26"/>
          <p:cNvSpPr/>
          <p:nvPr/>
        </p:nvSpPr>
        <p:spPr>
          <a:xfrm>
            <a:off x="1940755" y="2422263"/>
            <a:ext cx="2995152"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Media Services SDK</a:t>
            </a:r>
          </a:p>
        </p:txBody>
      </p:sp>
      <p:sp>
        <p:nvSpPr>
          <p:cNvPr id="29" name="Rectangle 28"/>
          <p:cNvSpPr/>
          <p:nvPr/>
        </p:nvSpPr>
        <p:spPr>
          <a:xfrm>
            <a:off x="6320108" y="3436509"/>
            <a:ext cx="3084525"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Media Service REST</a:t>
            </a:r>
          </a:p>
        </p:txBody>
      </p:sp>
      <p:grpSp>
        <p:nvGrpSpPr>
          <p:cNvPr id="45" name="Group 44"/>
          <p:cNvGrpSpPr/>
          <p:nvPr/>
        </p:nvGrpSpPr>
        <p:grpSpPr>
          <a:xfrm>
            <a:off x="6344689" y="4325090"/>
            <a:ext cx="1162704" cy="665607"/>
            <a:chOff x="5053301" y="4833378"/>
            <a:chExt cx="1140009" cy="652615"/>
          </a:xfrm>
        </p:grpSpPr>
        <p:sp>
          <p:nvSpPr>
            <p:cNvPr id="33" name="Rectangle 32"/>
            <p:cNvSpPr/>
            <p:nvPr/>
          </p:nvSpPr>
          <p:spPr>
            <a:xfrm>
              <a:off x="5053301" y="4833378"/>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37" name="Rectangle 36"/>
            <p:cNvSpPr/>
            <p:nvPr/>
          </p:nvSpPr>
          <p:spPr>
            <a:xfrm>
              <a:off x="5130996" y="4884636"/>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38" name="Rectangle 37"/>
            <p:cNvSpPr/>
            <p:nvPr/>
          </p:nvSpPr>
          <p:spPr>
            <a:xfrm>
              <a:off x="5204953" y="4935894"/>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39" name="Rectangle 38"/>
            <p:cNvSpPr/>
            <p:nvPr/>
          </p:nvSpPr>
          <p:spPr>
            <a:xfrm>
              <a:off x="5278910" y="4990068"/>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defTabSz="932597"/>
              <a:r>
                <a:rPr lang="en-US" sz="1836" dirty="0">
                  <a:solidFill>
                    <a:prstClr val="white"/>
                  </a:solidFill>
                  <a:latin typeface="Segoe UI" panose="020B0502040204020203" pitchFamily="34" charset="0"/>
                  <a:cs typeface="Segoe UI" panose="020B0502040204020203" pitchFamily="34" charset="0"/>
                </a:rPr>
                <a:t>Encode</a:t>
              </a:r>
            </a:p>
          </p:txBody>
        </p:sp>
      </p:grpSp>
      <p:sp>
        <p:nvSpPr>
          <p:cNvPr id="48" name="Rectangle 47"/>
          <p:cNvSpPr/>
          <p:nvPr/>
        </p:nvSpPr>
        <p:spPr>
          <a:xfrm>
            <a:off x="1940755" y="1913760"/>
            <a:ext cx="2995152" cy="357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Demo.exe</a:t>
            </a:r>
          </a:p>
        </p:txBody>
      </p:sp>
      <p:cxnSp>
        <p:nvCxnSpPr>
          <p:cNvPr id="57" name="Straight Arrow Connector 56"/>
          <p:cNvCxnSpPr>
            <a:stCxn id="27" idx="3"/>
            <a:endCxn id="29" idx="1"/>
          </p:cNvCxnSpPr>
          <p:nvPr/>
        </p:nvCxnSpPr>
        <p:spPr>
          <a:xfrm>
            <a:off x="4935909" y="2601039"/>
            <a:ext cx="1384199" cy="1014246"/>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5631405" y="835039"/>
            <a:ext cx="5690437" cy="892552"/>
          </a:xfrm>
          <a:prstGeom prst="rect">
            <a:avLst/>
          </a:prstGeom>
          <a:noFill/>
        </p:spPr>
        <p:txBody>
          <a:bodyPr wrap="square" rtlCol="0">
            <a:spAutoFit/>
          </a:bodyPr>
          <a:lstStyle/>
          <a:p>
            <a:pPr defTabSz="932597"/>
            <a:r>
              <a:rPr lang="en-US" sz="2600" dirty="0"/>
              <a:t>Create a job</a:t>
            </a:r>
          </a:p>
          <a:p>
            <a:pPr defTabSz="932597"/>
            <a:r>
              <a:rPr lang="en-US" sz="2600" dirty="0"/>
              <a:t>Encode an asset to </a:t>
            </a:r>
            <a:r>
              <a:rPr lang="en-US" sz="2600" dirty="0" smtClean="0"/>
              <a:t>multi-bitrate Mp4</a:t>
            </a:r>
            <a:endParaRPr lang="en-US" sz="2600" dirty="0"/>
          </a:p>
        </p:txBody>
      </p:sp>
      <p:sp>
        <p:nvSpPr>
          <p:cNvPr id="72" name="Flowchart: Magnetic Disk 71"/>
          <p:cNvSpPr/>
          <p:nvPr/>
        </p:nvSpPr>
        <p:spPr>
          <a:xfrm>
            <a:off x="8161161" y="4196715"/>
            <a:ext cx="1321188" cy="157156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defTabSz="932597"/>
            <a:r>
              <a:rPr lang="en-US" sz="1836" dirty="0">
                <a:solidFill>
                  <a:prstClr val="white"/>
                </a:solidFill>
                <a:latin typeface="Segoe UI" panose="020B0502040204020203" pitchFamily="34" charset="0"/>
                <a:cs typeface="Segoe UI" panose="020B0502040204020203" pitchFamily="34" charset="0"/>
              </a:rPr>
              <a:t>Media Services Data</a:t>
            </a:r>
          </a:p>
        </p:txBody>
      </p:sp>
      <p:cxnSp>
        <p:nvCxnSpPr>
          <p:cNvPr id="73" name="Straight Arrow Connector 72"/>
          <p:cNvCxnSpPr/>
          <p:nvPr/>
        </p:nvCxnSpPr>
        <p:spPr>
          <a:xfrm>
            <a:off x="8836461" y="3808130"/>
            <a:ext cx="0" cy="621736"/>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9969" y="4740735"/>
            <a:ext cx="728910" cy="728910"/>
          </a:xfrm>
          <a:prstGeom prst="rect">
            <a:avLst/>
          </a:prstGeom>
        </p:spPr>
      </p:pic>
      <p:cxnSp>
        <p:nvCxnSpPr>
          <p:cNvPr id="68" name="Straight Arrow Connector 67"/>
          <p:cNvCxnSpPr/>
          <p:nvPr/>
        </p:nvCxnSpPr>
        <p:spPr>
          <a:xfrm flipV="1">
            <a:off x="2731411" y="4594946"/>
            <a:ext cx="3775318" cy="505797"/>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grpSp>
        <p:nvGrpSpPr>
          <p:cNvPr id="41" name="Group 40"/>
          <p:cNvGrpSpPr/>
          <p:nvPr/>
        </p:nvGrpSpPr>
        <p:grpSpPr>
          <a:xfrm>
            <a:off x="1702777" y="4716002"/>
            <a:ext cx="1315771" cy="1218178"/>
            <a:chOff x="2602627" y="588084"/>
            <a:chExt cx="1524007" cy="1410969"/>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757" y="588084"/>
              <a:ext cx="1094395" cy="1094395"/>
            </a:xfrm>
            <a:prstGeom prst="rect">
              <a:avLst/>
            </a:prstGeom>
          </p:spPr>
        </p:pic>
        <p:sp>
          <p:nvSpPr>
            <p:cNvPr id="43" name="TextBox 42"/>
            <p:cNvSpPr txBox="1"/>
            <p:nvPr/>
          </p:nvSpPr>
          <p:spPr>
            <a:xfrm>
              <a:off x="2602627" y="1481988"/>
              <a:ext cx="1524007"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Source Asset</a:t>
              </a:r>
            </a:p>
          </p:txBody>
        </p:sp>
      </p:grpSp>
      <p:grpSp>
        <p:nvGrpSpPr>
          <p:cNvPr id="44" name="Group 43"/>
          <p:cNvGrpSpPr/>
          <p:nvPr/>
        </p:nvGrpSpPr>
        <p:grpSpPr>
          <a:xfrm>
            <a:off x="3254151" y="5100743"/>
            <a:ext cx="1561966" cy="1587372"/>
            <a:chOff x="2602627" y="588084"/>
            <a:chExt cx="1809166" cy="1838592"/>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757" y="588084"/>
              <a:ext cx="1094395" cy="1094395"/>
            </a:xfrm>
            <a:prstGeom prst="rect">
              <a:avLst/>
            </a:prstGeom>
          </p:spPr>
        </p:pic>
        <p:sp>
          <p:nvSpPr>
            <p:cNvPr id="47" name="TextBox 46"/>
            <p:cNvSpPr txBox="1"/>
            <p:nvPr/>
          </p:nvSpPr>
          <p:spPr>
            <a:xfrm>
              <a:off x="2602627" y="1481989"/>
              <a:ext cx="1809166" cy="944687"/>
            </a:xfrm>
            <a:prstGeom prst="rect">
              <a:avLst/>
            </a:prstGeom>
            <a:noFill/>
          </p:spPr>
          <p:txBody>
            <a:bodyPr wrap="none" lIns="182880" tIns="146304" rIns="182880" bIns="146304" rtlCol="0">
              <a:spAutoFit/>
            </a:bodyPr>
            <a:lstStyle/>
            <a:p>
              <a:pPr algn="ctr">
                <a:lnSpc>
                  <a:spcPct val="90000"/>
                </a:lnSpc>
                <a:spcAft>
                  <a:spcPts val="600"/>
                </a:spcAft>
              </a:pPr>
              <a:r>
                <a:rPr lang="en-US" sz="1600" dirty="0">
                  <a:latin typeface="Segoe UI" panose="020B0502040204020203" pitchFamily="34" charset="0"/>
                  <a:cs typeface="Segoe UI" panose="020B0502040204020203" pitchFamily="34" charset="0"/>
                </a:rPr>
                <a:t>Multi-Bitrate </a:t>
              </a:r>
              <a:endParaRPr lang="en-US" sz="1600" dirty="0" smtClean="0">
                <a:latin typeface="Segoe UI" panose="020B0502040204020203" pitchFamily="34" charset="0"/>
                <a:cs typeface="Segoe UI" panose="020B0502040204020203" pitchFamily="34" charset="0"/>
              </a:endParaRPr>
            </a:p>
            <a:p>
              <a:pPr algn="ctr">
                <a:lnSpc>
                  <a:spcPct val="90000"/>
                </a:lnSpc>
                <a:spcAft>
                  <a:spcPts val="600"/>
                </a:spcAft>
              </a:pPr>
              <a:r>
                <a:rPr lang="en-US" sz="1600" dirty="0" smtClean="0"/>
                <a:t>Mp4</a:t>
              </a:r>
            </a:p>
          </p:txBody>
        </p:sp>
      </p:grpSp>
      <p:cxnSp>
        <p:nvCxnSpPr>
          <p:cNvPr id="50" name="Straight Arrow Connector 49"/>
          <p:cNvCxnSpPr/>
          <p:nvPr/>
        </p:nvCxnSpPr>
        <p:spPr>
          <a:xfrm flipH="1">
            <a:off x="4290647" y="4957890"/>
            <a:ext cx="2281566" cy="560865"/>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51" name="Rectangle 50"/>
          <p:cNvSpPr/>
          <p:nvPr/>
        </p:nvSpPr>
        <p:spPr>
          <a:xfrm>
            <a:off x="221531" y="150959"/>
            <a:ext cx="7816179" cy="584775"/>
          </a:xfrm>
          <a:prstGeom prst="rect">
            <a:avLst/>
          </a:prstGeom>
        </p:spPr>
        <p:txBody>
          <a:bodyPr wrap="none">
            <a:spAutoFit/>
          </a:bodyPr>
          <a:lstStyle/>
          <a:p>
            <a:r>
              <a:rPr lang="en-US" sz="3200" dirty="0"/>
              <a:t>Code </a:t>
            </a:r>
            <a:r>
              <a:rPr lang="en-US" sz="3200" dirty="0" smtClean="0"/>
              <a:t>Walkthrough for dynamic packaging</a:t>
            </a:r>
            <a:endParaRPr lang="en-US" sz="3200" dirty="0"/>
          </a:p>
        </p:txBody>
      </p:sp>
    </p:spTree>
    <p:extLst>
      <p:ext uri="{BB962C8B-B14F-4D97-AF65-F5344CB8AC3E}">
        <p14:creationId xmlns:p14="http://schemas.microsoft.com/office/powerpoint/2010/main" val="198593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left)">
                                      <p:cBhvr>
                                        <p:cTn id="9" dur="1000"/>
                                        <p:tgtEl>
                                          <p:spTgt spid="5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up)">
                                      <p:cBhvr>
                                        <p:cTn id="13" dur="10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9">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childTnLst>
                                </p:cTn>
                              </p:par>
                            </p:childTnLst>
                          </p:cTn>
                        </p:par>
                        <p:par>
                          <p:cTn id="20" fill="hold">
                            <p:stCondLst>
                              <p:cond delay="0"/>
                            </p:stCondLst>
                            <p:childTnLst>
                              <p:par>
                                <p:cTn id="21" presetID="26" presetClass="emph" presetSubtype="0" fill="hold" nodeType="afterEffect">
                                  <p:stCondLst>
                                    <p:cond delay="0"/>
                                  </p:stCondLst>
                                  <p:childTnLst>
                                    <p:animEffect transition="out" filter="fade">
                                      <p:cBhvr>
                                        <p:cTn id="22" dur="1000" tmFilter="0, 0; .2, .5; .8, .5; 1, 0"/>
                                        <p:tgtEl>
                                          <p:spTgt spid="74"/>
                                        </p:tgtEl>
                                      </p:cBhvr>
                                    </p:animEffect>
                                    <p:animScale>
                                      <p:cBhvr>
                                        <p:cTn id="23" dur="500" autoRev="1" fill="hold"/>
                                        <p:tgtEl>
                                          <p:spTgt spid="74"/>
                                        </p:tgtEl>
                                      </p:cBhvr>
                                      <p:by x="105000" y="105000"/>
                                    </p:animScale>
                                  </p:childTnLst>
                                </p:cTn>
                              </p:par>
                              <p:par>
                                <p:cTn id="24" presetID="1" presetClass="exit" presetSubtype="0" fill="hold" nodeType="withEffect">
                                  <p:stCondLst>
                                    <p:cond delay="0"/>
                                  </p:stCondLst>
                                  <p:childTnLst>
                                    <p:set>
                                      <p:cBhvr>
                                        <p:cTn id="25" dur="1" fill="hold">
                                          <p:stCondLst>
                                            <p:cond delay="0"/>
                                          </p:stCondLst>
                                        </p:cTn>
                                        <p:tgtEl>
                                          <p:spTgt spid="57"/>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1000"/>
                                        <p:tgtEl>
                                          <p:spTgt spid="68"/>
                                        </p:tgtEl>
                                      </p:cBhvr>
                                    </p:animEffect>
                                  </p:childTnLst>
                                </p:cTn>
                              </p:par>
                            </p:childTnLst>
                          </p:cTn>
                        </p:par>
                        <p:par>
                          <p:cTn id="33" fill="hold">
                            <p:stCondLst>
                              <p:cond delay="1000"/>
                            </p:stCondLst>
                            <p:childTnLst>
                              <p:par>
                                <p:cTn id="34" presetID="22" presetClass="entr" presetSubtype="2" fill="hold" nodeType="afterEffect">
                                  <p:stCondLst>
                                    <p:cond delay="150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1000"/>
                                        <p:tgtEl>
                                          <p:spTgt spid="50"/>
                                        </p:tgtEl>
                                      </p:cBhvr>
                                    </p:animEffect>
                                  </p:childTnLst>
                                </p:cTn>
                              </p:par>
                              <p:par>
                                <p:cTn id="37" presetID="1" presetClass="exit" presetSubtype="0" fill="hold" nodeType="withEffect">
                                  <p:stCondLst>
                                    <p:cond delay="0"/>
                                  </p:stCondLst>
                                  <p:childTnLst>
                                    <p:set>
                                      <p:cBhvr>
                                        <p:cTn id="38" dur="1" fill="hold">
                                          <p:stCondLst>
                                            <p:cond delay="0"/>
                                          </p:stCondLst>
                                        </p:cTn>
                                        <p:tgtEl>
                                          <p:spTgt spid="50"/>
                                        </p:tgtEl>
                                        <p:attrNameLst>
                                          <p:attrName>style.visibility</p:attrName>
                                        </p:attrNameLst>
                                      </p:cBhvr>
                                      <p:to>
                                        <p:strVal val="hidden"/>
                                      </p:to>
                                    </p:se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502" y="2033671"/>
            <a:ext cx="12027367" cy="2970408"/>
          </a:xfrm>
          <a:prstGeom prst="homePlate">
            <a:avLst/>
          </a:prstGeom>
          <a:solidFill>
            <a:schemeClr val="accent1">
              <a:alpha val="30196"/>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idx="4294967295"/>
          </p:nvPr>
        </p:nvSpPr>
        <p:spPr>
          <a:xfrm>
            <a:off x="0" y="233363"/>
            <a:ext cx="11374438" cy="762000"/>
          </a:xfrm>
        </p:spPr>
        <p:txBody>
          <a:bodyPr/>
          <a:lstStyle/>
          <a:p>
            <a:r>
              <a:rPr lang="en-US" dirty="0" smtClean="0"/>
              <a:t>Agenda</a:t>
            </a:r>
            <a:endParaRPr lang="en-US" dirty="0"/>
          </a:p>
        </p:txBody>
      </p:sp>
      <p:sp>
        <p:nvSpPr>
          <p:cNvPr id="5" name="Text Placeholder 4"/>
          <p:cNvSpPr>
            <a:spLocks noGrp="1"/>
          </p:cNvSpPr>
          <p:nvPr>
            <p:ph type="body" sz="quarter" idx="4294967295"/>
          </p:nvPr>
        </p:nvSpPr>
        <p:spPr>
          <a:xfrm>
            <a:off x="4608513" y="2138363"/>
            <a:ext cx="7827962" cy="4175759"/>
          </a:xfrm>
        </p:spPr>
        <p:txBody>
          <a:bodyPr/>
          <a:lstStyle/>
          <a:p>
            <a:pPr marL="460375" indent="-457200">
              <a:lnSpc>
                <a:spcPct val="100000"/>
              </a:lnSpc>
              <a:buFont typeface="Wingdings" panose="05000000000000000000" pitchFamily="2" charset="2"/>
              <a:buChar char="§"/>
            </a:pPr>
            <a:r>
              <a:rPr lang="en-US" sz="2856" dirty="0">
                <a:solidFill>
                  <a:schemeClr val="tx1">
                    <a:lumMod val="75000"/>
                    <a:lumOff val="25000"/>
                  </a:schemeClr>
                </a:solidFill>
              </a:rPr>
              <a:t>What’s Windows Azure Media Services?</a:t>
            </a:r>
          </a:p>
          <a:p>
            <a:pPr marL="460375" indent="-457200">
              <a:lnSpc>
                <a:spcPct val="100000"/>
              </a:lnSpc>
              <a:buFont typeface="Wingdings" panose="05000000000000000000" pitchFamily="2" charset="2"/>
              <a:buChar char="§"/>
            </a:pPr>
            <a:r>
              <a:rPr lang="en-US" sz="2856" dirty="0">
                <a:solidFill>
                  <a:schemeClr val="tx1">
                    <a:lumMod val="75000"/>
                    <a:lumOff val="25000"/>
                  </a:schemeClr>
                </a:solidFill>
              </a:rPr>
              <a:t>Video-on-demand </a:t>
            </a:r>
            <a:r>
              <a:rPr lang="en-US" sz="2856" dirty="0" smtClean="0">
                <a:solidFill>
                  <a:schemeClr val="tx1">
                    <a:lumMod val="75000"/>
                    <a:lumOff val="25000"/>
                  </a:schemeClr>
                </a:solidFill>
              </a:rPr>
              <a:t>service</a:t>
            </a:r>
          </a:p>
          <a:p>
            <a:pPr marL="3175" indent="0">
              <a:lnSpc>
                <a:spcPct val="100000"/>
              </a:lnSpc>
              <a:buNone/>
            </a:pPr>
            <a:r>
              <a:rPr lang="en-US" sz="2000" dirty="0">
                <a:solidFill>
                  <a:schemeClr val="tx1">
                    <a:lumMod val="75000"/>
                    <a:lumOff val="25000"/>
                  </a:schemeClr>
                </a:solidFill>
              </a:rPr>
              <a:t>	</a:t>
            </a:r>
            <a:r>
              <a:rPr lang="en-US" sz="2000" dirty="0" smtClean="0">
                <a:solidFill>
                  <a:schemeClr val="tx1">
                    <a:lumMod val="75000"/>
                    <a:lumOff val="25000"/>
                  </a:schemeClr>
                </a:solidFill>
              </a:rPr>
              <a:t>Demo</a:t>
            </a:r>
            <a:r>
              <a:rPr lang="en-US" sz="2000" dirty="0">
                <a:solidFill>
                  <a:schemeClr val="tx1">
                    <a:lumMod val="75000"/>
                    <a:lumOff val="25000"/>
                  </a:schemeClr>
                </a:solidFill>
              </a:rPr>
              <a:t>: Windows Azure Media Services Portal</a:t>
            </a:r>
          </a:p>
          <a:p>
            <a:pPr marL="460375" indent="-457200">
              <a:lnSpc>
                <a:spcPct val="100000"/>
              </a:lnSpc>
              <a:buFont typeface="Wingdings" panose="05000000000000000000" pitchFamily="2" charset="2"/>
              <a:buChar char="§"/>
            </a:pPr>
            <a:r>
              <a:rPr lang="en-US" sz="2856" dirty="0" smtClean="0">
                <a:solidFill>
                  <a:schemeClr val="tx1">
                    <a:lumMod val="75000"/>
                    <a:lumOff val="25000"/>
                  </a:schemeClr>
                </a:solidFill>
              </a:rPr>
              <a:t>New </a:t>
            </a:r>
            <a:r>
              <a:rPr lang="en-US" sz="2856" dirty="0">
                <a:solidFill>
                  <a:schemeClr val="tx1">
                    <a:lumMod val="75000"/>
                    <a:lumOff val="25000"/>
                  </a:schemeClr>
                </a:solidFill>
              </a:rPr>
              <a:t>Feature - Dynamic packaging </a:t>
            </a:r>
            <a:endParaRPr lang="en-US" sz="2856" dirty="0" smtClean="0">
              <a:solidFill>
                <a:schemeClr val="tx1">
                  <a:lumMod val="75000"/>
                  <a:lumOff val="25000"/>
                </a:schemeClr>
              </a:solidFill>
            </a:endParaRPr>
          </a:p>
          <a:p>
            <a:pPr marL="917575" lvl="4" indent="0">
              <a:lnSpc>
                <a:spcPct val="100000"/>
              </a:lnSpc>
              <a:buNone/>
            </a:pPr>
            <a:r>
              <a:rPr lang="en-US" dirty="0" smtClean="0">
                <a:solidFill>
                  <a:schemeClr val="tx1">
                    <a:lumMod val="75000"/>
                    <a:lumOff val="25000"/>
                  </a:schemeClr>
                </a:solidFill>
              </a:rPr>
              <a:t>Demo</a:t>
            </a:r>
            <a:r>
              <a:rPr lang="en-US" dirty="0">
                <a:solidFill>
                  <a:schemeClr val="tx1">
                    <a:lumMod val="75000"/>
                    <a:lumOff val="25000"/>
                  </a:schemeClr>
                </a:solidFill>
              </a:rPr>
              <a:t>: using .NET SDK to upload, encode and stream with dynamic packaging</a:t>
            </a:r>
          </a:p>
          <a:p>
            <a:pPr marL="460375" indent="-457200">
              <a:buFont typeface="Wingdings" panose="05000000000000000000" pitchFamily="2" charset="2"/>
              <a:buChar char="§"/>
            </a:pPr>
            <a:endParaRPr lang="en-US" sz="2856" dirty="0" smtClean="0">
              <a:solidFill>
                <a:schemeClr val="tx1">
                  <a:lumMod val="75000"/>
                  <a:lumOff val="25000"/>
                </a:schemeClr>
              </a:solidFill>
            </a:endParaRPr>
          </a:p>
          <a:p>
            <a:pPr marL="460375" indent="-457200">
              <a:buFont typeface="Wingdings" panose="05000000000000000000" pitchFamily="2" charset="2"/>
              <a:buChar char="§"/>
            </a:pPr>
            <a:r>
              <a:rPr lang="en-US" sz="2856" dirty="0" smtClean="0">
                <a:solidFill>
                  <a:schemeClr val="tx1">
                    <a:lumMod val="75000"/>
                    <a:lumOff val="25000"/>
                  </a:schemeClr>
                </a:solidFill>
              </a:rPr>
              <a:t>Summary</a:t>
            </a:r>
            <a:endParaRPr lang="en-US" sz="2856" dirty="0">
              <a:solidFill>
                <a:schemeClr val="tx1">
                  <a:lumMod val="75000"/>
                  <a:lumOff val="25000"/>
                </a:schemeClr>
              </a:solidFill>
            </a:endParaRPr>
          </a:p>
          <a:p>
            <a:pPr marL="460375" indent="-457200">
              <a:buFont typeface="Wingdings" panose="05000000000000000000" pitchFamily="2" charset="2"/>
              <a:buChar char="§"/>
            </a:pPr>
            <a:endParaRPr lang="en-US" sz="2856" dirty="0">
              <a:solidFill>
                <a:schemeClr val="tx1">
                  <a:lumMod val="75000"/>
                  <a:lumOff val="25000"/>
                </a:schemeClr>
              </a:solidFill>
            </a:endParaRPr>
          </a:p>
        </p:txBody>
      </p:sp>
      <p:pic>
        <p:nvPicPr>
          <p:cNvPr id="6" name="Picture 11" descr="Cloud 512x512.png"/>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39606" y="1936345"/>
            <a:ext cx="2960459" cy="2680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7"/>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1966818" y="2961055"/>
            <a:ext cx="805460" cy="80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498964" y="1240990"/>
            <a:ext cx="4631781" cy="531812"/>
          </a:xfrm>
          <a:prstGeom prst="rect">
            <a:avLst/>
          </a:prstGeom>
        </p:spPr>
        <p:txBody>
          <a:bodyPr wrap="none" lIns="182880">
            <a:spAutoFit/>
          </a:bodyPr>
          <a:lstStyle/>
          <a:p>
            <a:pPr marL="460375" indent="-457200" defTabSz="932503">
              <a:buFont typeface="Wingdings" panose="05000000000000000000" pitchFamily="2" charset="2"/>
              <a:buChar char="§"/>
            </a:pPr>
            <a:r>
              <a:rPr lang="en-US" altLang="zh-CN" sz="2856" spc="-102" dirty="0">
                <a:ln>
                  <a:solidFill>
                    <a:srgbClr val="000000">
                      <a:alpha val="0"/>
                    </a:srgbClr>
                  </a:solidFill>
                </a:ln>
                <a:solidFill>
                  <a:srgbClr val="FFFFFF">
                    <a:lumMod val="75000"/>
                    <a:lumOff val="25000"/>
                  </a:srgbClr>
                </a:solidFill>
                <a:latin typeface="Segoe UI Light" pitchFamily="34" charset="0"/>
              </a:rPr>
              <a:t>Overview of media industry</a:t>
            </a:r>
          </a:p>
        </p:txBody>
      </p:sp>
    </p:spTree>
    <p:extLst>
      <p:ext uri="{BB962C8B-B14F-4D97-AF65-F5344CB8AC3E}">
        <p14:creationId xmlns:p14="http://schemas.microsoft.com/office/powerpoint/2010/main" val="1368276017"/>
      </p:ext>
    </p:extLst>
  </p:cSld>
  <p:clrMapOvr>
    <a:masterClrMapping/>
  </p:clrMapOvr>
  <p:transition advTm="8415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500"/>
                                        <p:tgtEl>
                                          <p:spTgt spid="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1574960" y="931412"/>
            <a:ext cx="3690650" cy="1260588"/>
          </a:xfrm>
          <a:prstGeom prst="roundRect">
            <a:avLst/>
          </a:prstGeom>
          <a:noFill/>
          <a:ln w="285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Magnetic Disk 23"/>
          <p:cNvSpPr/>
          <p:nvPr/>
        </p:nvSpPr>
        <p:spPr>
          <a:xfrm>
            <a:off x="1900399" y="3173449"/>
            <a:ext cx="3721579" cy="259063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25" name="Rectangle 24"/>
          <p:cNvSpPr/>
          <p:nvPr/>
        </p:nvSpPr>
        <p:spPr>
          <a:xfrm>
            <a:off x="2366322" y="3403397"/>
            <a:ext cx="2812363" cy="360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Storage REST</a:t>
            </a:r>
          </a:p>
        </p:txBody>
      </p:sp>
      <p:sp>
        <p:nvSpPr>
          <p:cNvPr id="27" name="Rectangle 26"/>
          <p:cNvSpPr/>
          <p:nvPr/>
        </p:nvSpPr>
        <p:spPr>
          <a:xfrm>
            <a:off x="1940755" y="1635657"/>
            <a:ext cx="2995152"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Media Services SDK</a:t>
            </a:r>
          </a:p>
        </p:txBody>
      </p:sp>
      <p:sp>
        <p:nvSpPr>
          <p:cNvPr id="29" name="Rectangle 28"/>
          <p:cNvSpPr/>
          <p:nvPr/>
        </p:nvSpPr>
        <p:spPr>
          <a:xfrm>
            <a:off x="7197303" y="2185789"/>
            <a:ext cx="3084525" cy="35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Media Service REST</a:t>
            </a:r>
          </a:p>
        </p:txBody>
      </p:sp>
      <p:sp>
        <p:nvSpPr>
          <p:cNvPr id="48" name="Rectangle 47"/>
          <p:cNvSpPr/>
          <p:nvPr/>
        </p:nvSpPr>
        <p:spPr>
          <a:xfrm>
            <a:off x="1940755" y="1149948"/>
            <a:ext cx="2995152" cy="357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Demo.exe</a:t>
            </a:r>
          </a:p>
        </p:txBody>
      </p:sp>
      <p:sp>
        <p:nvSpPr>
          <p:cNvPr id="53" name="Rounded Rectangle 52"/>
          <p:cNvSpPr/>
          <p:nvPr/>
        </p:nvSpPr>
        <p:spPr>
          <a:xfrm>
            <a:off x="9618359" y="5419343"/>
            <a:ext cx="1063885" cy="462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Smooth</a:t>
            </a:r>
          </a:p>
        </p:txBody>
      </p:sp>
      <p:cxnSp>
        <p:nvCxnSpPr>
          <p:cNvPr id="57" name="Straight Arrow Connector 56"/>
          <p:cNvCxnSpPr>
            <a:stCxn id="27" idx="3"/>
            <a:endCxn id="29" idx="1"/>
          </p:cNvCxnSpPr>
          <p:nvPr/>
        </p:nvCxnSpPr>
        <p:spPr>
          <a:xfrm>
            <a:off x="4935907" y="1814432"/>
            <a:ext cx="2261396" cy="550132"/>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69" name="Rounded Rectangle 68"/>
          <p:cNvSpPr/>
          <p:nvPr/>
        </p:nvSpPr>
        <p:spPr>
          <a:xfrm>
            <a:off x="9618360" y="4831187"/>
            <a:ext cx="1063885" cy="462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HLS</a:t>
            </a:r>
          </a:p>
        </p:txBody>
      </p:sp>
      <p:cxnSp>
        <p:nvCxnSpPr>
          <p:cNvPr id="3" name="Straight Arrow Connector 2"/>
          <p:cNvCxnSpPr>
            <a:endCxn id="53" idx="1"/>
          </p:cNvCxnSpPr>
          <p:nvPr/>
        </p:nvCxnSpPr>
        <p:spPr>
          <a:xfrm>
            <a:off x="5215933" y="5387198"/>
            <a:ext cx="4402426" cy="263331"/>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endCxn id="69" idx="1"/>
          </p:cNvCxnSpPr>
          <p:nvPr/>
        </p:nvCxnSpPr>
        <p:spPr>
          <a:xfrm flipV="1">
            <a:off x="5189463" y="5062373"/>
            <a:ext cx="4428897" cy="139530"/>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grpSp>
        <p:nvGrpSpPr>
          <p:cNvPr id="46" name="Group 45"/>
          <p:cNvGrpSpPr/>
          <p:nvPr/>
        </p:nvGrpSpPr>
        <p:grpSpPr>
          <a:xfrm>
            <a:off x="6601570" y="4875013"/>
            <a:ext cx="1162704" cy="665607"/>
            <a:chOff x="5082467" y="5824169"/>
            <a:chExt cx="1140009" cy="652615"/>
          </a:xfrm>
        </p:grpSpPr>
        <p:sp>
          <p:nvSpPr>
            <p:cNvPr id="41" name="Rectangle 40"/>
            <p:cNvSpPr/>
            <p:nvPr/>
          </p:nvSpPr>
          <p:spPr>
            <a:xfrm>
              <a:off x="5082467" y="5824169"/>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42" name="Rectangle 41"/>
            <p:cNvSpPr/>
            <p:nvPr/>
          </p:nvSpPr>
          <p:spPr>
            <a:xfrm>
              <a:off x="5160162" y="5875427"/>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43" name="Rectangle 42"/>
            <p:cNvSpPr/>
            <p:nvPr/>
          </p:nvSpPr>
          <p:spPr>
            <a:xfrm>
              <a:off x="5234119" y="5926685"/>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Segoe UI" panose="020B0502040204020203" pitchFamily="34" charset="0"/>
                <a:cs typeface="Segoe UI" panose="020B0502040204020203" pitchFamily="34" charset="0"/>
              </a:endParaRPr>
            </a:p>
          </p:txBody>
        </p:sp>
        <p:sp>
          <p:nvSpPr>
            <p:cNvPr id="44" name="Rectangle 43"/>
            <p:cNvSpPr/>
            <p:nvPr/>
          </p:nvSpPr>
          <p:spPr>
            <a:xfrm>
              <a:off x="5308076" y="5980859"/>
              <a:ext cx="914400" cy="49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prstClr val="white"/>
                  </a:solidFill>
                  <a:latin typeface="Segoe UI" panose="020B0502040204020203" pitchFamily="34" charset="0"/>
                  <a:cs typeface="Segoe UI" panose="020B0502040204020203" pitchFamily="34" charset="0"/>
                </a:rPr>
                <a:t>Origin</a:t>
              </a:r>
            </a:p>
          </p:txBody>
        </p:sp>
      </p:grpSp>
      <p:sp>
        <p:nvSpPr>
          <p:cNvPr id="54" name="Flowchart: Magnetic Disk 53"/>
          <p:cNvSpPr/>
          <p:nvPr/>
        </p:nvSpPr>
        <p:spPr>
          <a:xfrm>
            <a:off x="8194681" y="2649541"/>
            <a:ext cx="1321188" cy="157156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defTabSz="932597"/>
            <a:r>
              <a:rPr lang="en-US" sz="1836" dirty="0">
                <a:solidFill>
                  <a:prstClr val="white"/>
                </a:solidFill>
                <a:latin typeface="Segoe UI" panose="020B0502040204020203" pitchFamily="34" charset="0"/>
                <a:cs typeface="Segoe UI" panose="020B0502040204020203" pitchFamily="34" charset="0"/>
              </a:rPr>
              <a:t>Media Services Data</a:t>
            </a:r>
          </a:p>
        </p:txBody>
      </p:sp>
      <p:cxnSp>
        <p:nvCxnSpPr>
          <p:cNvPr id="56" name="Straight Arrow Connector 55"/>
          <p:cNvCxnSpPr/>
          <p:nvPr/>
        </p:nvCxnSpPr>
        <p:spPr>
          <a:xfrm>
            <a:off x="8947970" y="2543338"/>
            <a:ext cx="0" cy="621736"/>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a:stCxn id="54" idx="3"/>
          </p:cNvCxnSpPr>
          <p:nvPr/>
        </p:nvCxnSpPr>
        <p:spPr>
          <a:xfrm flipH="1">
            <a:off x="7777557" y="4221106"/>
            <a:ext cx="1077718" cy="856186"/>
          </a:xfrm>
          <a:prstGeom prst="straightConnector1">
            <a:avLst/>
          </a:prstGeom>
          <a:ln w="3810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6320108" y="972552"/>
            <a:ext cx="6003190" cy="1200329"/>
          </a:xfrm>
          <a:prstGeom prst="rect">
            <a:avLst/>
          </a:prstGeom>
          <a:noFill/>
        </p:spPr>
        <p:txBody>
          <a:bodyPr wrap="square" rtlCol="0">
            <a:spAutoFit/>
          </a:bodyPr>
          <a:lstStyle/>
          <a:p>
            <a:pPr defTabSz="932597"/>
            <a:r>
              <a:rPr lang="en-US" sz="2400" dirty="0"/>
              <a:t>Create a locator</a:t>
            </a:r>
          </a:p>
          <a:p>
            <a:pPr defTabSz="932597"/>
            <a:r>
              <a:rPr lang="en-US" sz="2400" dirty="0"/>
              <a:t>Provision origins</a:t>
            </a:r>
          </a:p>
          <a:p>
            <a:pPr defTabSz="932597"/>
            <a:r>
              <a:rPr lang="en-US" sz="2400" dirty="0" smtClean="0"/>
              <a:t>Dynamic packaging and serve </a:t>
            </a:r>
            <a:r>
              <a:rPr lang="en-US" sz="2400" dirty="0"/>
              <a:t>requests</a:t>
            </a:r>
          </a:p>
        </p:txBody>
      </p:sp>
      <p:grpSp>
        <p:nvGrpSpPr>
          <p:cNvPr id="37" name="Group 36"/>
          <p:cNvGrpSpPr/>
          <p:nvPr/>
        </p:nvGrpSpPr>
        <p:grpSpPr>
          <a:xfrm>
            <a:off x="1983428" y="4132432"/>
            <a:ext cx="1315771" cy="1218178"/>
            <a:chOff x="2602627" y="588084"/>
            <a:chExt cx="1524007" cy="1410969"/>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757" y="588084"/>
              <a:ext cx="1094395" cy="1094395"/>
            </a:xfrm>
            <a:prstGeom prst="rect">
              <a:avLst/>
            </a:prstGeom>
          </p:spPr>
        </p:pic>
        <p:sp>
          <p:nvSpPr>
            <p:cNvPr id="39" name="TextBox 38"/>
            <p:cNvSpPr txBox="1"/>
            <p:nvPr/>
          </p:nvSpPr>
          <p:spPr>
            <a:xfrm>
              <a:off x="2602627" y="1481988"/>
              <a:ext cx="1524007"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Source Asset</a:t>
              </a:r>
            </a:p>
          </p:txBody>
        </p:sp>
      </p:grpSp>
      <p:grpSp>
        <p:nvGrpSpPr>
          <p:cNvPr id="40" name="Group 39"/>
          <p:cNvGrpSpPr/>
          <p:nvPr/>
        </p:nvGrpSpPr>
        <p:grpSpPr>
          <a:xfrm>
            <a:off x="3810971" y="4207629"/>
            <a:ext cx="1561966" cy="1587372"/>
            <a:chOff x="2602627" y="588084"/>
            <a:chExt cx="1809166" cy="1838592"/>
          </a:xfrm>
        </p:grpSpPr>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757" y="588084"/>
              <a:ext cx="1094395" cy="1094395"/>
            </a:xfrm>
            <a:prstGeom prst="rect">
              <a:avLst/>
            </a:prstGeom>
          </p:spPr>
        </p:pic>
        <p:sp>
          <p:nvSpPr>
            <p:cNvPr id="47" name="TextBox 46"/>
            <p:cNvSpPr txBox="1"/>
            <p:nvPr/>
          </p:nvSpPr>
          <p:spPr>
            <a:xfrm>
              <a:off x="2602627" y="1481989"/>
              <a:ext cx="1809166" cy="944687"/>
            </a:xfrm>
            <a:prstGeom prst="rect">
              <a:avLst/>
            </a:prstGeom>
            <a:noFill/>
          </p:spPr>
          <p:txBody>
            <a:bodyPr wrap="none" lIns="182880" tIns="146304" rIns="182880" bIns="146304" rtlCol="0">
              <a:spAutoFit/>
            </a:bodyPr>
            <a:lstStyle/>
            <a:p>
              <a:pPr algn="ctr">
                <a:lnSpc>
                  <a:spcPct val="90000"/>
                </a:lnSpc>
                <a:spcAft>
                  <a:spcPts val="600"/>
                </a:spcAft>
              </a:pPr>
              <a:r>
                <a:rPr lang="en-US" sz="1600" dirty="0">
                  <a:latin typeface="Segoe UI" panose="020B0502040204020203" pitchFamily="34" charset="0"/>
                  <a:cs typeface="Segoe UI" panose="020B0502040204020203" pitchFamily="34" charset="0"/>
                </a:rPr>
                <a:t>Multi-Bitrate </a:t>
              </a:r>
              <a:endParaRPr lang="en-US" sz="1600" dirty="0" smtClean="0">
                <a:latin typeface="Segoe UI" panose="020B0502040204020203" pitchFamily="34" charset="0"/>
                <a:cs typeface="Segoe UI" panose="020B0502040204020203" pitchFamily="34" charset="0"/>
              </a:endParaRPr>
            </a:p>
            <a:p>
              <a:pPr algn="ctr">
                <a:lnSpc>
                  <a:spcPct val="90000"/>
                </a:lnSpc>
                <a:spcAft>
                  <a:spcPts val="600"/>
                </a:spcAft>
              </a:pPr>
              <a:r>
                <a:rPr lang="en-US" sz="1600" dirty="0" smtClean="0"/>
                <a:t>Mp4</a:t>
              </a:r>
            </a:p>
          </p:txBody>
        </p:sp>
      </p:grpSp>
      <p:sp>
        <p:nvSpPr>
          <p:cNvPr id="49" name="Rectangle 48"/>
          <p:cNvSpPr/>
          <p:nvPr/>
        </p:nvSpPr>
        <p:spPr>
          <a:xfrm>
            <a:off x="221531" y="150959"/>
            <a:ext cx="7816179" cy="584775"/>
          </a:xfrm>
          <a:prstGeom prst="rect">
            <a:avLst/>
          </a:prstGeom>
        </p:spPr>
        <p:txBody>
          <a:bodyPr wrap="none">
            <a:spAutoFit/>
          </a:bodyPr>
          <a:lstStyle/>
          <a:p>
            <a:r>
              <a:rPr lang="en-US" sz="3200" dirty="0"/>
              <a:t>Code </a:t>
            </a:r>
            <a:r>
              <a:rPr lang="en-US" sz="3200" dirty="0" smtClean="0"/>
              <a:t>Walkthrough for dynamic </a:t>
            </a:r>
            <a:r>
              <a:rPr lang="en-US" sz="3200" dirty="0"/>
              <a:t>packaging</a:t>
            </a:r>
          </a:p>
        </p:txBody>
      </p:sp>
      <p:sp>
        <p:nvSpPr>
          <p:cNvPr id="2" name="TextBox 1"/>
          <p:cNvSpPr txBox="1"/>
          <p:nvPr/>
        </p:nvSpPr>
        <p:spPr>
          <a:xfrm>
            <a:off x="10569356" y="5385661"/>
            <a:ext cx="165173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/manifest</a:t>
            </a:r>
          </a:p>
        </p:txBody>
      </p:sp>
      <p:sp>
        <p:nvSpPr>
          <p:cNvPr id="30" name="TextBox 29"/>
          <p:cNvSpPr txBox="1"/>
          <p:nvPr/>
        </p:nvSpPr>
        <p:spPr>
          <a:xfrm>
            <a:off x="10569356" y="4659343"/>
            <a:ext cx="1753942" cy="815608"/>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/manifest</a:t>
            </a:r>
          </a:p>
          <a:p>
            <a:pPr>
              <a:lnSpc>
                <a:spcPct val="90000"/>
              </a:lnSpc>
              <a:spcAft>
                <a:spcPts val="600"/>
              </a:spcAft>
            </a:pPr>
            <a:r>
              <a:rPr lang="en-US" sz="1600" dirty="0" smtClean="0">
                <a:gradFill>
                  <a:gsLst>
                    <a:gs pos="2917">
                      <a:schemeClr val="tx1"/>
                    </a:gs>
                    <a:gs pos="30000">
                      <a:schemeClr val="tx1"/>
                    </a:gs>
                  </a:gsLst>
                  <a:lin ang="5400000" scaled="0"/>
                </a:gradFill>
              </a:rPr>
              <a:t>(format=m3u8)</a:t>
            </a:r>
          </a:p>
        </p:txBody>
      </p:sp>
      <p:sp>
        <p:nvSpPr>
          <p:cNvPr id="7" name="Rounded Rectangle 6"/>
          <p:cNvSpPr/>
          <p:nvPr/>
        </p:nvSpPr>
        <p:spPr bwMode="auto">
          <a:xfrm>
            <a:off x="360219" y="1766943"/>
            <a:ext cx="11427560" cy="4986566"/>
          </a:xfrm>
          <a:prstGeom prst="roundRect">
            <a:avLst>
              <a:gd name="adj" fmla="val 2368"/>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1">
                    <a:lumMod val="95000"/>
                    <a:lumOff val="5000"/>
                  </a:schemeClr>
                </a:solidFill>
                <a:latin typeface="Calibri" panose="020F0502020204030204" pitchFamily="34" charset="0"/>
              </a:rPr>
              <a:t>Origin Streaming Locator</a:t>
            </a:r>
            <a:endParaRPr lang="en-US" sz="2400" dirty="0" smtClean="0">
              <a:solidFill>
                <a:schemeClr val="bg1">
                  <a:lumMod val="95000"/>
                  <a:lumOff val="5000"/>
                </a:schemeClr>
              </a:solidFill>
              <a:ea typeface="Segoe UI" pitchFamily="34" charset="0"/>
              <a:cs typeface="Segoe UI" pitchFamily="34" charset="0"/>
            </a:endParaRPr>
          </a:p>
        </p:txBody>
      </p:sp>
      <p:sp>
        <p:nvSpPr>
          <p:cNvPr id="6" name="Rectangle 5"/>
          <p:cNvSpPr/>
          <p:nvPr/>
        </p:nvSpPr>
        <p:spPr>
          <a:xfrm>
            <a:off x="633898" y="2238851"/>
            <a:ext cx="10280959" cy="1384995"/>
          </a:xfrm>
          <a:prstGeom prst="rect">
            <a:avLst/>
          </a:prstGeom>
        </p:spPr>
        <p:txBody>
          <a:bodyPr wrap="square">
            <a:spAutoFit/>
          </a:bodyPr>
          <a:lstStyle/>
          <a:p>
            <a:r>
              <a:rPr lang="en-US" sz="2800" dirty="0">
                <a:solidFill>
                  <a:schemeClr val="bg2">
                    <a:lumMod val="75000"/>
                    <a:lumOff val="25000"/>
                  </a:schemeClr>
                </a:solidFill>
                <a:latin typeface="Calibri" panose="020F0502020204030204" pitchFamily="34" charset="0"/>
              </a:rPr>
              <a:t>http://</a:t>
            </a:r>
            <a:r>
              <a:rPr lang="en-US" sz="2800" dirty="0" smtClean="0">
                <a:solidFill>
                  <a:schemeClr val="bg2">
                    <a:lumMod val="75000"/>
                    <a:lumOff val="25000"/>
                  </a:schemeClr>
                </a:solidFill>
                <a:latin typeface="Calibri" panose="020F0502020204030204" pitchFamily="34" charset="0"/>
              </a:rPr>
              <a:t>teched.origin.mediaservices.windows.net</a:t>
            </a:r>
          </a:p>
          <a:p>
            <a:r>
              <a:rPr lang="en-US" sz="2800" dirty="0" smtClean="0">
                <a:solidFill>
                  <a:schemeClr val="bg2">
                    <a:lumMod val="75000"/>
                    <a:lumOff val="25000"/>
                  </a:schemeClr>
                </a:solidFill>
                <a:latin typeface="Calibri" panose="020F0502020204030204" pitchFamily="34" charset="0"/>
              </a:rPr>
              <a:t>/3f82cf6f-41ee-4cc4-8d9e-2c85bf827604/</a:t>
            </a:r>
          </a:p>
          <a:p>
            <a:r>
              <a:rPr lang="en-US" sz="2800" dirty="0" smtClean="0">
                <a:solidFill>
                  <a:schemeClr val="bg2">
                    <a:lumMod val="75000"/>
                    <a:lumOff val="25000"/>
                  </a:schemeClr>
                </a:solidFill>
                <a:latin typeface="Calibri" panose="020F0502020204030204" pitchFamily="34" charset="0"/>
              </a:rPr>
              <a:t>azure_1900.ism/manifest</a:t>
            </a:r>
            <a:endParaRPr lang="en-US" sz="2800" dirty="0">
              <a:solidFill>
                <a:schemeClr val="bg2">
                  <a:lumMod val="75000"/>
                  <a:lumOff val="25000"/>
                </a:schemeClr>
              </a:solidFill>
              <a:latin typeface="Calibri" panose="020F0502020204030204" pitchFamily="34" charset="0"/>
            </a:endParaRPr>
          </a:p>
        </p:txBody>
      </p:sp>
      <p:cxnSp>
        <p:nvCxnSpPr>
          <p:cNvPr id="11" name="Straight Arrow Connector 10"/>
          <p:cNvCxnSpPr>
            <a:endCxn id="12" idx="1"/>
          </p:cNvCxnSpPr>
          <p:nvPr/>
        </p:nvCxnSpPr>
        <p:spPr>
          <a:xfrm>
            <a:off x="7100493" y="2898548"/>
            <a:ext cx="2423809" cy="9445"/>
          </a:xfrm>
          <a:prstGeom prst="straightConnector1">
            <a:avLst/>
          </a:prstGeom>
          <a:ln w="47625">
            <a:solidFill>
              <a:schemeClr val="accent2">
                <a:lumMod val="75000"/>
              </a:schemeClr>
            </a:solidFill>
            <a:headEnd type="ova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9524302" y="2594061"/>
            <a:ext cx="10265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latin typeface="Calibri" panose="020F0502020204030204" pitchFamily="34" charset="0"/>
              </a:rPr>
              <a:t>GUID</a:t>
            </a:r>
          </a:p>
        </p:txBody>
      </p:sp>
      <p:cxnSp>
        <p:nvCxnSpPr>
          <p:cNvPr id="52" name="Straight Arrow Connector 51"/>
          <p:cNvCxnSpPr/>
          <p:nvPr/>
        </p:nvCxnSpPr>
        <p:spPr>
          <a:xfrm>
            <a:off x="7100493" y="3410193"/>
            <a:ext cx="2423809" cy="9445"/>
          </a:xfrm>
          <a:prstGeom prst="straightConnector1">
            <a:avLst/>
          </a:prstGeom>
          <a:ln w="47625">
            <a:solidFill>
              <a:schemeClr val="accent2">
                <a:lumMod val="75000"/>
              </a:schemeClr>
            </a:solidFill>
            <a:headEnd type="oval"/>
            <a:tailEnd type="triangle"/>
          </a:ln>
        </p:spPr>
        <p:style>
          <a:lnRef idx="3">
            <a:schemeClr val="accent2"/>
          </a:lnRef>
          <a:fillRef idx="0">
            <a:schemeClr val="accent2"/>
          </a:fillRef>
          <a:effectRef idx="2">
            <a:schemeClr val="accent2"/>
          </a:effectRef>
          <a:fontRef idx="minor">
            <a:schemeClr val="tx1"/>
          </a:fontRef>
        </p:style>
      </p:cxnSp>
      <p:sp>
        <p:nvSpPr>
          <p:cNvPr id="55" name="TextBox 54"/>
          <p:cNvSpPr txBox="1"/>
          <p:nvPr/>
        </p:nvSpPr>
        <p:spPr>
          <a:xfrm>
            <a:off x="9524302" y="3161565"/>
            <a:ext cx="22961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latin typeface="Calibri" panose="020F0502020204030204" pitchFamily="34" charset="0"/>
              </a:rPr>
              <a:t>File Name/type</a:t>
            </a:r>
          </a:p>
        </p:txBody>
      </p:sp>
      <p:sp>
        <p:nvSpPr>
          <p:cNvPr id="18" name="TextBox 17"/>
          <p:cNvSpPr txBox="1"/>
          <p:nvPr/>
        </p:nvSpPr>
        <p:spPr>
          <a:xfrm>
            <a:off x="5330892" y="3632362"/>
            <a:ext cx="18285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lumMod val="95000"/>
                    <a:lumOff val="5000"/>
                  </a:schemeClr>
                </a:solidFill>
                <a:latin typeface="Calibri" panose="020F0502020204030204" pitchFamily="34" charset="0"/>
              </a:rPr>
              <a:t>SAS Locator</a:t>
            </a:r>
          </a:p>
        </p:txBody>
      </p:sp>
      <p:sp>
        <p:nvSpPr>
          <p:cNvPr id="19" name="Rectangle 18"/>
          <p:cNvSpPr/>
          <p:nvPr/>
        </p:nvSpPr>
        <p:spPr>
          <a:xfrm>
            <a:off x="608378" y="4129808"/>
            <a:ext cx="6635305" cy="2431435"/>
          </a:xfrm>
          <a:prstGeom prst="rect">
            <a:avLst/>
          </a:prstGeom>
        </p:spPr>
        <p:txBody>
          <a:bodyPr wrap="square">
            <a:spAutoFit/>
          </a:bodyPr>
          <a:lstStyle/>
          <a:p>
            <a:r>
              <a:rPr lang="en-US" sz="2400" dirty="0">
                <a:solidFill>
                  <a:schemeClr val="bg2">
                    <a:lumMod val="75000"/>
                    <a:lumOff val="25000"/>
                  </a:schemeClr>
                </a:solidFill>
                <a:latin typeface="Calibri" panose="020F0502020204030204" pitchFamily="34" charset="0"/>
              </a:rPr>
              <a:t>https://techedmedia.blob.core.windows.net</a:t>
            </a:r>
            <a:r>
              <a:rPr lang="en-US" sz="2400" dirty="0" smtClean="0">
                <a:solidFill>
                  <a:schemeClr val="bg2">
                    <a:lumMod val="75000"/>
                    <a:lumOff val="25000"/>
                  </a:schemeClr>
                </a:solidFill>
                <a:latin typeface="Calibri" panose="020F0502020204030204" pitchFamily="34" charset="0"/>
              </a:rPr>
              <a:t>/</a:t>
            </a:r>
          </a:p>
          <a:p>
            <a:r>
              <a:rPr lang="en-US" sz="2400" dirty="0" smtClean="0">
                <a:solidFill>
                  <a:schemeClr val="bg2">
                    <a:lumMod val="75000"/>
                    <a:lumOff val="25000"/>
                  </a:schemeClr>
                </a:solidFill>
                <a:latin typeface="Calibri" panose="020F0502020204030204" pitchFamily="34" charset="0"/>
              </a:rPr>
              <a:t>asset-b4c12696-2b39-4d67-acf7-b68985ba0915/</a:t>
            </a:r>
          </a:p>
          <a:p>
            <a:r>
              <a:rPr lang="en-US" sz="2400" dirty="0" smtClean="0">
                <a:solidFill>
                  <a:schemeClr val="bg2">
                    <a:lumMod val="75000"/>
                    <a:lumOff val="25000"/>
                  </a:schemeClr>
                </a:solidFill>
                <a:latin typeface="Calibri" panose="020F0502020204030204" pitchFamily="34" charset="0"/>
              </a:rPr>
              <a:t>azure_650.mp4?</a:t>
            </a:r>
          </a:p>
          <a:p>
            <a:r>
              <a:rPr lang="en-US" sz="2000" dirty="0" err="1" smtClean="0">
                <a:solidFill>
                  <a:schemeClr val="bg2">
                    <a:lumMod val="75000"/>
                    <a:lumOff val="25000"/>
                  </a:schemeClr>
                </a:solidFill>
                <a:latin typeface="Calibri" panose="020F0502020204030204" pitchFamily="34" charset="0"/>
              </a:rPr>
              <a:t>sv</a:t>
            </a:r>
            <a:r>
              <a:rPr lang="en-US" sz="2000" dirty="0" smtClean="0">
                <a:solidFill>
                  <a:schemeClr val="bg2">
                    <a:lumMod val="75000"/>
                    <a:lumOff val="25000"/>
                  </a:schemeClr>
                </a:solidFill>
                <a:latin typeface="Calibri" panose="020F0502020204030204" pitchFamily="34" charset="0"/>
              </a:rPr>
              <a:t>=2012-02-12&amp;se=2014-05-26T11%3A47%3A37Z&amp;sr=</a:t>
            </a:r>
            <a:r>
              <a:rPr lang="en-US" sz="2000" dirty="0" err="1" smtClean="0">
                <a:solidFill>
                  <a:schemeClr val="bg2">
                    <a:lumMod val="75000"/>
                    <a:lumOff val="25000"/>
                  </a:schemeClr>
                </a:solidFill>
                <a:latin typeface="Calibri" panose="020F0502020204030204" pitchFamily="34" charset="0"/>
              </a:rPr>
              <a:t>c&amp;si</a:t>
            </a:r>
            <a:r>
              <a:rPr lang="en-US" sz="2000" dirty="0" smtClean="0">
                <a:solidFill>
                  <a:schemeClr val="bg2">
                    <a:lumMod val="75000"/>
                    <a:lumOff val="25000"/>
                  </a:schemeClr>
                </a:solidFill>
                <a:latin typeface="Calibri" panose="020F0502020204030204" pitchFamily="34" charset="0"/>
              </a:rPr>
              <a:t>=28869964-40a1-41de-a58b-d4c67bfc6164&amp;sig=gYDilJeX4IfqexW9nzZg%2Bg2yVviIYKsk3LUd5W5S%2FEQ%3D</a:t>
            </a:r>
            <a:endParaRPr lang="en-US" sz="2400" dirty="0">
              <a:solidFill>
                <a:schemeClr val="bg2">
                  <a:lumMod val="75000"/>
                  <a:lumOff val="25000"/>
                </a:schemeClr>
              </a:solidFill>
              <a:latin typeface="Calibri" panose="020F0502020204030204" pitchFamily="34" charset="0"/>
            </a:endParaRPr>
          </a:p>
        </p:txBody>
      </p:sp>
      <p:cxnSp>
        <p:nvCxnSpPr>
          <p:cNvPr id="58" name="Straight Arrow Connector 57"/>
          <p:cNvCxnSpPr/>
          <p:nvPr/>
        </p:nvCxnSpPr>
        <p:spPr>
          <a:xfrm>
            <a:off x="7054546" y="4716801"/>
            <a:ext cx="2423809" cy="9445"/>
          </a:xfrm>
          <a:prstGeom prst="straightConnector1">
            <a:avLst/>
          </a:prstGeom>
          <a:ln w="47625">
            <a:solidFill>
              <a:schemeClr val="accent2">
                <a:lumMod val="75000"/>
              </a:schemeClr>
            </a:solidFill>
            <a:headEnd type="oval"/>
            <a:tailEnd type="triangle"/>
          </a:ln>
        </p:spPr>
        <p:style>
          <a:lnRef idx="3">
            <a:schemeClr val="accent2"/>
          </a:lnRef>
          <a:fillRef idx="0">
            <a:schemeClr val="accent2"/>
          </a:fillRef>
          <a:effectRef idx="2">
            <a:schemeClr val="accent2"/>
          </a:effectRef>
          <a:fontRef idx="minor">
            <a:schemeClr val="tx1"/>
          </a:fontRef>
        </p:style>
      </p:cxnSp>
      <p:sp>
        <p:nvSpPr>
          <p:cNvPr id="59" name="TextBox 58"/>
          <p:cNvSpPr txBox="1"/>
          <p:nvPr/>
        </p:nvSpPr>
        <p:spPr>
          <a:xfrm>
            <a:off x="9478354" y="4398630"/>
            <a:ext cx="159377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latin typeface="Calibri" panose="020F0502020204030204" pitchFamily="34" charset="0"/>
              </a:rPr>
              <a:t>Container</a:t>
            </a:r>
          </a:p>
        </p:txBody>
      </p:sp>
      <p:cxnSp>
        <p:nvCxnSpPr>
          <p:cNvPr id="60" name="Straight Arrow Connector 59"/>
          <p:cNvCxnSpPr/>
          <p:nvPr/>
        </p:nvCxnSpPr>
        <p:spPr>
          <a:xfrm>
            <a:off x="7054545" y="5170377"/>
            <a:ext cx="2423809" cy="9445"/>
          </a:xfrm>
          <a:prstGeom prst="straightConnector1">
            <a:avLst/>
          </a:prstGeom>
          <a:ln w="47625">
            <a:solidFill>
              <a:schemeClr val="accent2">
                <a:lumMod val="75000"/>
              </a:schemeClr>
            </a:solidFill>
            <a:headEnd type="oval"/>
            <a:tailEnd type="triangle"/>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9491637" y="4941683"/>
            <a:ext cx="22961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latin typeface="Calibri" panose="020F0502020204030204" pitchFamily="34" charset="0"/>
              </a:rPr>
              <a:t>File Name/type</a:t>
            </a:r>
          </a:p>
        </p:txBody>
      </p:sp>
      <p:sp>
        <p:nvSpPr>
          <p:cNvPr id="20" name="Right Brace 19"/>
          <p:cNvSpPr/>
          <p:nvPr/>
        </p:nvSpPr>
        <p:spPr>
          <a:xfrm>
            <a:off x="7017973" y="5438925"/>
            <a:ext cx="375403" cy="1134322"/>
          </a:xfrm>
          <a:prstGeom prst="rightBrace">
            <a:avLst/>
          </a:prstGeom>
          <a:ln w="25400">
            <a:solidFill>
              <a:srgbClr val="C00000"/>
            </a:solidFill>
            <a:headEnd type="none"/>
            <a:tailEnd type="non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2" name="TextBox 61"/>
          <p:cNvSpPr txBox="1"/>
          <p:nvPr/>
        </p:nvSpPr>
        <p:spPr>
          <a:xfrm>
            <a:off x="7297972" y="5725659"/>
            <a:ext cx="33928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latin typeface="Calibri" panose="020F0502020204030204" pitchFamily="34" charset="0"/>
              </a:rPr>
              <a:t>Shared Access Signature</a:t>
            </a:r>
          </a:p>
        </p:txBody>
      </p:sp>
    </p:spTree>
    <p:extLst>
      <p:ext uri="{BB962C8B-B14F-4D97-AF65-F5344CB8AC3E}">
        <p14:creationId xmlns:p14="http://schemas.microsoft.com/office/powerpoint/2010/main" val="3539551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left)">
                                      <p:cBhvr>
                                        <p:cTn id="9" dur="1000"/>
                                        <p:tgtEl>
                                          <p:spTgt spid="5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10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500"/>
                                        <p:tgtEl>
                                          <p:spTgt spid="6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52"/>
                                        </p:tgtEl>
                                      </p:cBhvr>
                                    </p:animEffect>
                                    <p:set>
                                      <p:cBhvr>
                                        <p:cTn id="95" dur="1" fill="hold">
                                          <p:stCondLst>
                                            <p:cond delay="499"/>
                                          </p:stCondLst>
                                        </p:cTn>
                                        <p:tgtEl>
                                          <p:spTgt spid="5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58"/>
                                        </p:tgtEl>
                                      </p:cBhvr>
                                    </p:animEffect>
                                    <p:set>
                                      <p:cBhvr>
                                        <p:cTn id="104" dur="1" fill="hold">
                                          <p:stCondLst>
                                            <p:cond delay="499"/>
                                          </p:stCondLst>
                                        </p:cTn>
                                        <p:tgtEl>
                                          <p:spTgt spid="5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9"/>
                                        </p:tgtEl>
                                      </p:cBhvr>
                                    </p:animEffect>
                                    <p:set>
                                      <p:cBhvr>
                                        <p:cTn id="107" dur="1" fill="hold">
                                          <p:stCondLst>
                                            <p:cond delay="499"/>
                                          </p:stCondLst>
                                        </p:cTn>
                                        <p:tgtEl>
                                          <p:spTgt spid="59"/>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60"/>
                                        </p:tgtEl>
                                      </p:cBhvr>
                                    </p:animEffect>
                                    <p:set>
                                      <p:cBhvr>
                                        <p:cTn id="110" dur="1" fill="hold">
                                          <p:stCondLst>
                                            <p:cond delay="499"/>
                                          </p:stCondLst>
                                        </p:cTn>
                                        <p:tgtEl>
                                          <p:spTgt spid="6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61"/>
                                        </p:tgtEl>
                                      </p:cBhvr>
                                    </p:animEffect>
                                    <p:set>
                                      <p:cBhvr>
                                        <p:cTn id="113" dur="1" fill="hold">
                                          <p:stCondLst>
                                            <p:cond delay="499"/>
                                          </p:stCondLst>
                                        </p:cTn>
                                        <p:tgtEl>
                                          <p:spTgt spid="61"/>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62"/>
                                        </p:tgtEl>
                                      </p:cBhvr>
                                    </p:animEffect>
                                    <p:set>
                                      <p:cBhvr>
                                        <p:cTn id="119" dur="1" fill="hold">
                                          <p:stCondLst>
                                            <p:cond delay="499"/>
                                          </p:stCondLst>
                                        </p:cTn>
                                        <p:tgtEl>
                                          <p:spTgt spid="6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7">
                                            <p:txEl>
                                              <p:pRg st="1" end="1"/>
                                            </p:txEl>
                                          </p:spTgt>
                                        </p:tgtEl>
                                        <p:attrNameLst>
                                          <p:attrName>style.visibility</p:attrName>
                                        </p:attrNameLst>
                                      </p:cBhvr>
                                      <p:to>
                                        <p:strVal val="visible"/>
                                      </p:to>
                                    </p:set>
                                  </p:childTnLst>
                                </p:cTn>
                              </p:par>
                              <p:par>
                                <p:cTn id="127" presetID="1" presetClass="exit" presetSubtype="0" fill="hold" nodeType="withEffect">
                                  <p:stCondLst>
                                    <p:cond delay="0"/>
                                  </p:stCondLst>
                                  <p:childTnLst>
                                    <p:set>
                                      <p:cBhvr>
                                        <p:cTn id="128" dur="1" fill="hold">
                                          <p:stCondLst>
                                            <p:cond delay="0"/>
                                          </p:stCondLst>
                                        </p:cTn>
                                        <p:tgtEl>
                                          <p:spTgt spid="57"/>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56"/>
                                        </p:tgtEl>
                                        <p:attrNameLst>
                                          <p:attrName>style.visibility</p:attrName>
                                        </p:attrNameLst>
                                      </p:cBhvr>
                                      <p:to>
                                        <p:strVal val="hidden"/>
                                      </p:to>
                                    </p:set>
                                  </p:childTnLst>
                                </p:cTn>
                              </p:par>
                            </p:childTnLst>
                          </p:cTn>
                        </p:par>
                        <p:par>
                          <p:cTn id="131" fill="hold">
                            <p:stCondLst>
                              <p:cond delay="0"/>
                            </p:stCondLst>
                            <p:childTnLst>
                              <p:par>
                                <p:cTn id="132" presetID="22" presetClass="entr" presetSubtype="2" fill="hold"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1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7">
                                            <p:txEl>
                                              <p:pRg st="2" end="2"/>
                                            </p:txEl>
                                          </p:spTgt>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51"/>
                                        </p:tgtEl>
                                        <p:attrNameLst>
                                          <p:attrName>style.visibility</p:attrName>
                                        </p:attrNameLst>
                                      </p:cBhvr>
                                      <p:to>
                                        <p:strVal val="hidden"/>
                                      </p:to>
                                    </p:set>
                                  </p:childTnLst>
                                </p:cTn>
                              </p:par>
                            </p:childTnLst>
                          </p:cTn>
                        </p:par>
                        <p:par>
                          <p:cTn id="141" fill="hold">
                            <p:stCondLst>
                              <p:cond delay="0"/>
                            </p:stCondLst>
                            <p:childTnLst>
                              <p:par>
                                <p:cTn id="142" presetID="22" presetClass="entr" presetSubtype="8" fill="hold" nodeType="afterEffect">
                                  <p:stCondLst>
                                    <p:cond delay="1000"/>
                                  </p:stCondLst>
                                  <p:childTnLst>
                                    <p:set>
                                      <p:cBhvr>
                                        <p:cTn id="143" dur="1" fill="hold">
                                          <p:stCondLst>
                                            <p:cond delay="0"/>
                                          </p:stCondLst>
                                        </p:cTn>
                                        <p:tgtEl>
                                          <p:spTgt spid="32"/>
                                        </p:tgtEl>
                                        <p:attrNameLst>
                                          <p:attrName>style.visibility</p:attrName>
                                        </p:attrNameLst>
                                      </p:cBhvr>
                                      <p:to>
                                        <p:strVal val="visible"/>
                                      </p:to>
                                    </p:set>
                                    <p:animEffect transition="in" filter="wipe(left)">
                                      <p:cBhvr>
                                        <p:cTn id="144" dur="1000"/>
                                        <p:tgtEl>
                                          <p:spTgt spid="32"/>
                                        </p:tgtEl>
                                      </p:cBhvr>
                                    </p:animEffect>
                                  </p:childTnLst>
                                </p:cTn>
                              </p:par>
                              <p:par>
                                <p:cTn id="145" presetID="22" presetClass="entr" presetSubtype="8" fill="hold" nodeType="withEffect">
                                  <p:stCondLst>
                                    <p:cond delay="1000"/>
                                  </p:stCondLst>
                                  <p:childTnLst>
                                    <p:set>
                                      <p:cBhvr>
                                        <p:cTn id="146" dur="1" fill="hold">
                                          <p:stCondLst>
                                            <p:cond delay="0"/>
                                          </p:stCondLst>
                                        </p:cTn>
                                        <p:tgtEl>
                                          <p:spTgt spid="3"/>
                                        </p:tgtEl>
                                        <p:attrNameLst>
                                          <p:attrName>style.visibility</p:attrName>
                                        </p:attrNameLst>
                                      </p:cBhvr>
                                      <p:to>
                                        <p:strVal val="visible"/>
                                      </p:to>
                                    </p:set>
                                    <p:animEffect transition="in" filter="wipe(left)">
                                      <p:cBhvr>
                                        <p:cTn id="147" dur="1000"/>
                                        <p:tgtEl>
                                          <p:spTgt spid="3"/>
                                        </p:tgtEl>
                                      </p:cBhvr>
                                    </p:animEffect>
                                  </p:childTnLst>
                                </p:cTn>
                              </p:par>
                              <p:par>
                                <p:cTn id="148" presetID="10" presetClass="entr" presetSubtype="0" fill="hold" grpId="0" nodeType="withEffect">
                                  <p:stCondLst>
                                    <p:cond delay="1000"/>
                                  </p:stCondLst>
                                  <p:childTnLst>
                                    <p:set>
                                      <p:cBhvr>
                                        <p:cTn id="149" dur="1" fill="hold">
                                          <p:stCondLst>
                                            <p:cond delay="0"/>
                                          </p:stCondLst>
                                        </p:cTn>
                                        <p:tgtEl>
                                          <p:spTgt spid="30"/>
                                        </p:tgtEl>
                                        <p:attrNameLst>
                                          <p:attrName>style.visibility</p:attrName>
                                        </p:attrNameLst>
                                      </p:cBhvr>
                                      <p:to>
                                        <p:strVal val="visible"/>
                                      </p:to>
                                    </p:set>
                                    <p:animEffect transition="in" filter="fade">
                                      <p:cBhvr>
                                        <p:cTn id="150" dur="500"/>
                                        <p:tgtEl>
                                          <p:spTgt spid="30"/>
                                        </p:tgtEl>
                                      </p:cBhvr>
                                    </p:animEffect>
                                  </p:childTnLst>
                                </p:cTn>
                              </p:par>
                              <p:par>
                                <p:cTn id="151" presetID="10" presetClass="entr" presetSubtype="0" fill="hold" grpId="0" nodeType="withEffect">
                                  <p:stCondLst>
                                    <p:cond delay="1000"/>
                                  </p:stCondLst>
                                  <p:childTnLst>
                                    <p:set>
                                      <p:cBhvr>
                                        <p:cTn id="152" dur="1" fill="hold">
                                          <p:stCondLst>
                                            <p:cond delay="0"/>
                                          </p:stCondLst>
                                        </p:cTn>
                                        <p:tgtEl>
                                          <p:spTgt spid="2"/>
                                        </p:tgtEl>
                                        <p:attrNameLst>
                                          <p:attrName>style.visibility</p:attrName>
                                        </p:attrNameLst>
                                      </p:cBhvr>
                                      <p:to>
                                        <p:strVal val="visible"/>
                                      </p:to>
                                    </p:set>
                                    <p:animEffect transition="in" filter="fade">
                                      <p:cBhvr>
                                        <p:cTn id="153" dur="500"/>
                                        <p:tgtEl>
                                          <p:spTgt spid="2"/>
                                        </p:tgtEl>
                                      </p:cBhvr>
                                    </p:animEffect>
                                  </p:childTnLst>
                                </p:cTn>
                              </p:par>
                            </p:childTnLst>
                          </p:cTn>
                        </p:par>
                        <p:par>
                          <p:cTn id="154" fill="hold">
                            <p:stCondLst>
                              <p:cond delay="2000"/>
                            </p:stCondLst>
                            <p:childTnLst>
                              <p:par>
                                <p:cTn id="155" presetID="1" presetClass="entr" presetSubtype="0" fill="hold" grpId="0" nodeType="afterEffect">
                                  <p:stCondLst>
                                    <p:cond delay="0"/>
                                  </p:stCondLst>
                                  <p:childTnLst>
                                    <p:set>
                                      <p:cBhvr>
                                        <p:cTn id="156" dur="1" fill="hold">
                                          <p:stCondLst>
                                            <p:cond delay="0"/>
                                          </p:stCondLst>
                                        </p:cTn>
                                        <p:tgtEl>
                                          <p:spTgt spid="69"/>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9" grpId="0" animBg="1"/>
      <p:bldP spid="2" grpId="0"/>
      <p:bldP spid="30" grpId="0"/>
      <p:bldP spid="7" grpId="0" animBg="1"/>
      <p:bldP spid="7" grpId="1" animBg="1"/>
      <p:bldP spid="6" grpId="0"/>
      <p:bldP spid="6" grpId="1"/>
      <p:bldP spid="12" grpId="0"/>
      <p:bldP spid="12" grpId="1"/>
      <p:bldP spid="55" grpId="0"/>
      <p:bldP spid="55" grpId="1"/>
      <p:bldP spid="18" grpId="0"/>
      <p:bldP spid="18" grpId="1"/>
      <p:bldP spid="19" grpId="0"/>
      <p:bldP spid="19" grpId="1"/>
      <p:bldP spid="59" grpId="0"/>
      <p:bldP spid="59" grpId="1"/>
      <p:bldP spid="61" grpId="0"/>
      <p:bldP spid="61" grpId="1"/>
      <p:bldP spid="20" grpId="0" animBg="1"/>
      <p:bldP spid="20" grpId="1" animBg="1"/>
      <p:bldP spid="62" grpId="0"/>
      <p:bldP spid="6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Upload, Encode, and </a:t>
            </a:r>
            <a:r>
              <a:rPr lang="en-US" dirty="0"/>
              <a:t>D</a:t>
            </a:r>
            <a:r>
              <a:rPr lang="en-US" dirty="0" smtClean="0"/>
              <a:t>ynamic packaging</a:t>
            </a:r>
            <a:endParaRPr lang="en-US" dirty="0"/>
          </a:p>
        </p:txBody>
      </p:sp>
      <p:sp>
        <p:nvSpPr>
          <p:cNvPr id="4" name="Text Placeholder 3"/>
          <p:cNvSpPr>
            <a:spLocks noGrp="1"/>
          </p:cNvSpPr>
          <p:nvPr>
            <p:ph type="body" sz="quarter" idx="10"/>
          </p:nvPr>
        </p:nvSpPr>
        <p:spPr>
          <a:xfrm>
            <a:off x="274638" y="1221157"/>
            <a:ext cx="11887199" cy="3462486"/>
          </a:xfrm>
        </p:spPr>
        <p:txBody>
          <a:bodyPr/>
          <a:lstStyle/>
          <a:p>
            <a:endParaRPr lang="en-US" dirty="0" smtClean="0"/>
          </a:p>
          <a:p>
            <a:r>
              <a:rPr lang="en-US" dirty="0" smtClean="0"/>
              <a:t>Full demo code at:</a:t>
            </a:r>
          </a:p>
          <a:p>
            <a:r>
              <a:rPr lang="en-US" sz="2400" dirty="0" smtClean="0"/>
              <a:t>Demo - </a:t>
            </a:r>
            <a:r>
              <a:rPr lang="en-US" sz="2400" i="1" dirty="0">
                <a:hlinkClick r:id="rId2" tooltip="Permalink to Demo – how to create HLS and Smooth Streaming assets using dynamic packaging"/>
              </a:rPr>
              <a:t>how to create HLS and Smooth Streaming assets using dynamic </a:t>
            </a:r>
            <a:r>
              <a:rPr lang="en-US" sz="2400" i="1" dirty="0" smtClean="0">
                <a:hlinkClick r:id="rId2" tooltip="Permalink to Demo – how to create HLS and Smooth Streaming assets using dynamic packaging"/>
              </a:rPr>
              <a:t>packaging</a:t>
            </a:r>
            <a:r>
              <a:rPr lang="en-US" sz="2400" i="1" dirty="0" smtClean="0"/>
              <a:t> </a:t>
            </a:r>
            <a:r>
              <a:rPr lang="en-US" sz="2400" dirty="0" smtClean="0"/>
              <a:t>By Mingfei Yan</a:t>
            </a:r>
            <a:endParaRPr lang="en-US" sz="2400" dirty="0"/>
          </a:p>
          <a:p>
            <a:endParaRPr lang="en-US" dirty="0" smtClean="0"/>
          </a:p>
          <a:p>
            <a:r>
              <a:rPr lang="en-US" dirty="0" smtClean="0"/>
              <a:t>Other readings:</a:t>
            </a:r>
          </a:p>
          <a:p>
            <a:r>
              <a:rPr lang="en-US" sz="2400" dirty="0" smtClean="0">
                <a:hlinkClick r:id="rId3"/>
              </a:rPr>
              <a:t>Dynamic packaging and Encoding and Reserved units</a:t>
            </a:r>
            <a:r>
              <a:rPr lang="en-US" sz="2400" dirty="0" smtClean="0"/>
              <a:t> By Nick Drouin</a:t>
            </a:r>
          </a:p>
        </p:txBody>
      </p:sp>
    </p:spTree>
    <p:extLst>
      <p:ext uri="{BB962C8B-B14F-4D97-AF65-F5344CB8AC3E}">
        <p14:creationId xmlns:p14="http://schemas.microsoft.com/office/powerpoint/2010/main" val="353098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2" name="Text Placeholder 1"/>
          <p:cNvSpPr>
            <a:spLocks noGrp="1"/>
          </p:cNvSpPr>
          <p:nvPr>
            <p:ph type="body" sz="quarter" idx="4294967295"/>
          </p:nvPr>
        </p:nvSpPr>
        <p:spPr>
          <a:xfrm>
            <a:off x="0" y="2625725"/>
            <a:ext cx="11379200" cy="738664"/>
          </a:xfrm>
        </p:spPr>
        <p:txBody>
          <a:bodyPr/>
          <a:lstStyle/>
          <a:p>
            <a:pPr marL="0" indent="0">
              <a:buNone/>
            </a:pPr>
            <a:endParaRPr lang="en-US" dirty="0"/>
          </a:p>
        </p:txBody>
      </p:sp>
      <p:pic>
        <p:nvPicPr>
          <p:cNvPr id="3" name="Picture 308" descr="Quick S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 y="0"/>
            <a:ext cx="2146931" cy="177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1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Takeaways</a:t>
            </a:r>
            <a:endParaRPr lang="en-US" dirty="0"/>
          </a:p>
        </p:txBody>
      </p:sp>
      <p:sp>
        <p:nvSpPr>
          <p:cNvPr id="6" name="Text Placeholder 5"/>
          <p:cNvSpPr>
            <a:spLocks noGrp="1"/>
          </p:cNvSpPr>
          <p:nvPr>
            <p:ph sz="quarter" idx="10"/>
          </p:nvPr>
        </p:nvSpPr>
        <p:spPr>
          <a:xfrm>
            <a:off x="274638" y="1797242"/>
            <a:ext cx="11887200" cy="4249154"/>
          </a:xfrm>
        </p:spPr>
        <p:txBody>
          <a:bodyPr vert="horz" wrap="square" lIns="93260" tIns="93260" rIns="0" bIns="0" rtlCol="0">
            <a:spAutoFit/>
          </a:bodyPr>
          <a:lstStyle/>
          <a:p>
            <a:pPr marL="0" indent="0">
              <a:buNone/>
            </a:pPr>
            <a:r>
              <a:rPr lang="en-US" sz="3600" dirty="0"/>
              <a:t>Media Services are </a:t>
            </a:r>
            <a:r>
              <a:rPr lang="en-US" sz="3600" b="1" dirty="0">
                <a:solidFill>
                  <a:srgbClr val="16A5D9"/>
                </a:solidFill>
              </a:rPr>
              <a:t>easy, flexible, and powerful</a:t>
            </a:r>
          </a:p>
          <a:p>
            <a:pPr marL="0" indent="0">
              <a:buNone/>
            </a:pPr>
            <a:r>
              <a:rPr lang="en-US" sz="3600" dirty="0"/>
              <a:t>Customers can reach </a:t>
            </a:r>
            <a:r>
              <a:rPr lang="en-US" sz="3600" b="1" dirty="0">
                <a:solidFill>
                  <a:srgbClr val="16A5D9"/>
                </a:solidFill>
              </a:rPr>
              <a:t>any device using any protocols</a:t>
            </a:r>
          </a:p>
          <a:p>
            <a:pPr marL="0" indent="0">
              <a:buNone/>
            </a:pPr>
            <a:r>
              <a:rPr lang="en-US" sz="3600" dirty="0"/>
              <a:t>Partner Ecosystem, easily </a:t>
            </a:r>
            <a:r>
              <a:rPr lang="en-US" sz="3600" b="1" dirty="0">
                <a:solidFill>
                  <a:srgbClr val="16A5D9"/>
                </a:solidFill>
              </a:rPr>
              <a:t>build-in or build-on</a:t>
            </a:r>
          </a:p>
          <a:p>
            <a:pPr marL="0" indent="0">
              <a:buNone/>
            </a:pPr>
            <a:r>
              <a:rPr lang="en-US" sz="3600" dirty="0"/>
              <a:t>Content protection and authentication </a:t>
            </a:r>
            <a:r>
              <a:rPr lang="en-US" sz="3600" b="1" dirty="0">
                <a:solidFill>
                  <a:srgbClr val="16A5D9"/>
                </a:solidFill>
              </a:rPr>
              <a:t>across all clients</a:t>
            </a:r>
          </a:p>
          <a:p>
            <a:pPr marL="0" indent="0">
              <a:buNone/>
            </a:pPr>
            <a:r>
              <a:rPr lang="en-US" sz="3600" dirty="0"/>
              <a:t>Ad workflow ensured to </a:t>
            </a:r>
            <a:r>
              <a:rPr lang="en-US" sz="3600" b="1" dirty="0">
                <a:solidFill>
                  <a:srgbClr val="16A5D9"/>
                </a:solidFill>
              </a:rPr>
              <a:t>work across all clients</a:t>
            </a:r>
          </a:p>
          <a:p>
            <a:pPr marL="0" indent="0">
              <a:buNone/>
            </a:pPr>
            <a:r>
              <a:rPr lang="en-US" sz="3600" dirty="0"/>
              <a:t>Pay for what you use</a:t>
            </a:r>
            <a:r>
              <a:rPr lang="en-US" sz="3600" dirty="0">
                <a:solidFill>
                  <a:schemeClr val="tx2"/>
                </a:solidFill>
              </a:rPr>
              <a:t>, </a:t>
            </a:r>
            <a:r>
              <a:rPr lang="en-US" sz="3600" b="1" dirty="0">
                <a:solidFill>
                  <a:srgbClr val="16A5D9"/>
                </a:solidFill>
              </a:rPr>
              <a:t>easy to understand billing</a:t>
            </a:r>
          </a:p>
          <a:p>
            <a:pPr marL="0" indent="0">
              <a:buNone/>
            </a:pPr>
            <a:r>
              <a:rPr lang="en-US" sz="3600" dirty="0"/>
              <a:t>Any media, </a:t>
            </a:r>
            <a:r>
              <a:rPr lang="en-US" sz="3600" dirty="0">
                <a:solidFill>
                  <a:schemeClr val="tx2"/>
                </a:solidFill>
              </a:rPr>
              <a:t>on any device</a:t>
            </a:r>
            <a:r>
              <a:rPr lang="en-US" sz="3600" dirty="0"/>
              <a:t>, delivered </a:t>
            </a:r>
            <a:r>
              <a:rPr lang="en-US" sz="3600" b="1" dirty="0">
                <a:solidFill>
                  <a:srgbClr val="16A5D9"/>
                </a:solidFill>
              </a:rPr>
              <a:t>from the cloud</a:t>
            </a:r>
          </a:p>
        </p:txBody>
      </p:sp>
      <p:sp>
        <p:nvSpPr>
          <p:cNvPr id="9" name="Freeform 25"/>
          <p:cNvSpPr>
            <a:spLocks noEditPoints="1"/>
          </p:cNvSpPr>
          <p:nvPr/>
        </p:nvSpPr>
        <p:spPr bwMode="black">
          <a:xfrm flipH="1">
            <a:off x="10722703" y="348775"/>
            <a:ext cx="1175838" cy="1001193"/>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pPr defTabSz="932559"/>
            <a:endParaRPr lang="en-US" sz="1632">
              <a:solidFill>
                <a:srgbClr val="292929"/>
              </a:solidFill>
            </a:endParaRPr>
          </a:p>
        </p:txBody>
      </p:sp>
    </p:spTree>
    <p:extLst>
      <p:ext uri="{BB962C8B-B14F-4D97-AF65-F5344CB8AC3E}">
        <p14:creationId xmlns:p14="http://schemas.microsoft.com/office/powerpoint/2010/main" val="12838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24541891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5493" y="1143968"/>
            <a:ext cx="11503868" cy="4606184"/>
            <a:chOff x="378396" y="1121639"/>
            <a:chExt cx="11279326" cy="4516277"/>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8396" y="1121639"/>
              <a:ext cx="5514059" cy="4516277"/>
            </a:xfrm>
            <a:prstGeom prst="rect">
              <a:avLst/>
            </a:prstGeom>
          </p:spPr>
        </p:pic>
        <p:pic>
          <p:nvPicPr>
            <p:cNvPr id="29" name="Picture 2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43663" y="1121639"/>
              <a:ext cx="5514059" cy="4516277"/>
            </a:xfrm>
            <a:prstGeom prst="rect">
              <a:avLst/>
            </a:prstGeom>
          </p:spPr>
        </p:pic>
      </p:grpSp>
      <p:sp>
        <p:nvSpPr>
          <p:cNvPr id="5" name="Rectangle 4"/>
          <p:cNvSpPr/>
          <p:nvPr/>
        </p:nvSpPr>
        <p:spPr bwMode="auto">
          <a:xfrm>
            <a:off x="1816307" y="2137814"/>
            <a:ext cx="6895275" cy="1922598"/>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altLang="zh-CN" dirty="0" smtClean="0"/>
              <a:t>Evolution of online video </a:t>
            </a:r>
            <a:endParaRPr lang="en-US" dirty="0"/>
          </a:p>
        </p:txBody>
      </p:sp>
      <p:sp>
        <p:nvSpPr>
          <p:cNvPr id="28" name="TextBox 27"/>
          <p:cNvSpPr txBox="1"/>
          <p:nvPr/>
        </p:nvSpPr>
        <p:spPr>
          <a:xfrm>
            <a:off x="4479368" y="2625019"/>
            <a:ext cx="4110568" cy="992459"/>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Victoria’s Secret fashion show 1999</a:t>
            </a:r>
          </a:p>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First major online broadcast</a:t>
            </a:r>
          </a:p>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28.8 kbps</a:t>
            </a:r>
          </a:p>
        </p:txBody>
      </p:sp>
      <p:cxnSp>
        <p:nvCxnSpPr>
          <p:cNvPr id="30" name="Straight Connector 29"/>
          <p:cNvCxnSpPr/>
          <p:nvPr/>
        </p:nvCxnSpPr>
        <p:spPr>
          <a:xfrm>
            <a:off x="531948" y="6276567"/>
            <a:ext cx="11370961"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31" name="Isosceles Triangle 30"/>
          <p:cNvSpPr/>
          <p:nvPr/>
        </p:nvSpPr>
        <p:spPr bwMode="auto">
          <a:xfrm>
            <a:off x="875891" y="6128536"/>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2" name="TextBox 31"/>
          <p:cNvSpPr txBox="1"/>
          <p:nvPr/>
        </p:nvSpPr>
        <p:spPr>
          <a:xfrm>
            <a:off x="743074" y="6528950"/>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1999</a:t>
            </a:r>
          </a:p>
        </p:txBody>
      </p:sp>
      <p:sp>
        <p:nvSpPr>
          <p:cNvPr id="33" name="Isosceles Triangle 32"/>
          <p:cNvSpPr/>
          <p:nvPr/>
        </p:nvSpPr>
        <p:spPr bwMode="auto">
          <a:xfrm>
            <a:off x="1993534"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4" name="TextBox 33"/>
          <p:cNvSpPr txBox="1"/>
          <p:nvPr/>
        </p:nvSpPr>
        <p:spPr>
          <a:xfrm>
            <a:off x="1816307" y="6528951"/>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2004</a:t>
            </a:r>
          </a:p>
        </p:txBody>
      </p:sp>
      <p:sp>
        <p:nvSpPr>
          <p:cNvPr id="35" name="Isosceles Triangle 34"/>
          <p:cNvSpPr/>
          <p:nvPr/>
        </p:nvSpPr>
        <p:spPr bwMode="auto">
          <a:xfrm>
            <a:off x="3096368"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6" name="TextBox 35"/>
          <p:cNvSpPr txBox="1"/>
          <p:nvPr/>
        </p:nvSpPr>
        <p:spPr>
          <a:xfrm>
            <a:off x="2919141" y="6530406"/>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2007</a:t>
            </a:r>
          </a:p>
        </p:txBody>
      </p:sp>
      <p:sp>
        <p:nvSpPr>
          <p:cNvPr id="37" name="Isosceles Triangle 36"/>
          <p:cNvSpPr/>
          <p:nvPr/>
        </p:nvSpPr>
        <p:spPr bwMode="auto">
          <a:xfrm>
            <a:off x="4168922"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Isosceles Triangle 37"/>
          <p:cNvSpPr/>
          <p:nvPr/>
        </p:nvSpPr>
        <p:spPr bwMode="auto">
          <a:xfrm>
            <a:off x="5286565"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9" name="Isosceles Triangle 38"/>
          <p:cNvSpPr/>
          <p:nvPr/>
        </p:nvSpPr>
        <p:spPr bwMode="auto">
          <a:xfrm>
            <a:off x="6389399"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TextBox 39"/>
          <p:cNvSpPr txBox="1"/>
          <p:nvPr/>
        </p:nvSpPr>
        <p:spPr>
          <a:xfrm>
            <a:off x="4007165"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2008</a:t>
            </a:r>
          </a:p>
        </p:txBody>
      </p:sp>
      <p:sp>
        <p:nvSpPr>
          <p:cNvPr id="41" name="TextBox 40"/>
          <p:cNvSpPr txBox="1"/>
          <p:nvPr/>
        </p:nvSpPr>
        <p:spPr>
          <a:xfrm>
            <a:off x="5175920" y="6522272"/>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2009</a:t>
            </a:r>
          </a:p>
        </p:txBody>
      </p:sp>
      <p:sp>
        <p:nvSpPr>
          <p:cNvPr id="42" name="TextBox 41"/>
          <p:cNvSpPr txBox="1"/>
          <p:nvPr/>
        </p:nvSpPr>
        <p:spPr>
          <a:xfrm>
            <a:off x="6263944"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2012</a:t>
            </a:r>
          </a:p>
        </p:txBody>
      </p:sp>
      <p:sp>
        <p:nvSpPr>
          <p:cNvPr id="43" name="Isosceles Triangle 42"/>
          <p:cNvSpPr/>
          <p:nvPr/>
        </p:nvSpPr>
        <p:spPr bwMode="auto">
          <a:xfrm>
            <a:off x="8416760" y="6143338"/>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TextBox 43"/>
          <p:cNvSpPr txBox="1"/>
          <p:nvPr/>
        </p:nvSpPr>
        <p:spPr>
          <a:xfrm>
            <a:off x="8210202" y="6522273"/>
            <a:ext cx="750164"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Future</a:t>
            </a:r>
          </a:p>
        </p:txBody>
      </p:sp>
      <p:pic>
        <p:nvPicPr>
          <p:cNvPr id="53250" name="Picture 2" descr="http://p.twimg.com/A4-NOmBCAAEwNIc.jpg"/>
          <p:cNvPicPr>
            <a:picLocks noChangeAspect="1" noChangeArrowheads="1"/>
          </p:cNvPicPr>
          <p:nvPr/>
        </p:nvPicPr>
        <p:blipFill rotWithShape="1">
          <a:blip r:embed="rId5">
            <a:extLst>
              <a:ext uri="{28A0092B-C50C-407E-A947-70E740481C1C}">
                <a14:useLocalDpi xmlns:a14="http://schemas.microsoft.com/office/drawing/2010/main" val="0"/>
              </a:ext>
            </a:extLst>
          </a:blip>
          <a:srcRect t="13155" b="45421"/>
          <a:stretch/>
        </p:blipFill>
        <p:spPr bwMode="auto">
          <a:xfrm>
            <a:off x="1993534" y="2368380"/>
            <a:ext cx="2392105" cy="1486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p:cNvPicPr>
            <a:picLocks noChangeAspect="1"/>
          </p:cNvPicPr>
          <p:nvPr/>
        </p:nvPicPr>
        <p:blipFill rotWithShape="1">
          <a:blip r:embed="rId6"/>
          <a:srcRect b="16865"/>
          <a:stretch/>
        </p:blipFill>
        <p:spPr>
          <a:xfrm>
            <a:off x="1955139" y="2365971"/>
            <a:ext cx="2467229" cy="1494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324241786"/>
      </p:ext>
    </p:extLst>
  </p:cSld>
  <p:clrMapOvr>
    <a:masterClrMapping/>
  </p:clrMapOvr>
  <mc:AlternateContent xmlns:mc="http://schemas.openxmlformats.org/markup-compatibility/2006" xmlns:p14="http://schemas.microsoft.com/office/powerpoint/2010/main">
    <mc:Choice Requires="p14">
      <p:transition p14:dur="0" advTm="79685"/>
    </mc:Choice>
    <mc:Fallback xmlns="">
      <p:transition advTm="79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53250"/>
                                        </p:tgtEl>
                                        <p:attrNameLst>
                                          <p:attrName>style.visibility</p:attrName>
                                        </p:attrNameLst>
                                      </p:cBhvr>
                                      <p:to>
                                        <p:strVal val="visible"/>
                                      </p:to>
                                    </p:set>
                                    <p:animEffect transition="in" filter="fade">
                                      <p:cBhvr>
                                        <p:cTn id="13" dur="500"/>
                                        <p:tgtEl>
                                          <p:spTgt spid="532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65493" y="1143968"/>
            <a:ext cx="11503868" cy="4606184"/>
            <a:chOff x="378396" y="1121639"/>
            <a:chExt cx="11279326" cy="4516277"/>
          </a:xfrm>
        </p:grpSpPr>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8396" y="1121639"/>
              <a:ext cx="5514059" cy="4516277"/>
            </a:xfrm>
            <a:prstGeom prst="rect">
              <a:avLst/>
            </a:prstGeom>
          </p:spPr>
        </p:pic>
        <p:pic>
          <p:nvPicPr>
            <p:cNvPr id="31" name="Picture 3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43663" y="1121639"/>
              <a:ext cx="5514059" cy="4516277"/>
            </a:xfrm>
            <a:prstGeom prst="rect">
              <a:avLst/>
            </a:prstGeom>
          </p:spPr>
        </p:pic>
      </p:grpSp>
      <p:sp>
        <p:nvSpPr>
          <p:cNvPr id="4" name="Title 3"/>
          <p:cNvSpPr>
            <a:spLocks noGrp="1"/>
          </p:cNvSpPr>
          <p:nvPr>
            <p:ph type="title"/>
          </p:nvPr>
        </p:nvSpPr>
        <p:spPr/>
        <p:txBody>
          <a:bodyPr/>
          <a:lstStyle/>
          <a:p>
            <a:r>
              <a:rPr lang="en-US" altLang="zh-CN" dirty="0" smtClean="0"/>
              <a:t>Evolution of online video </a:t>
            </a:r>
            <a:endParaRPr lang="en-US" dirty="0"/>
          </a:p>
        </p:txBody>
      </p:sp>
      <p:sp>
        <p:nvSpPr>
          <p:cNvPr id="2" name="Text Placeholder 1"/>
          <p:cNvSpPr>
            <a:spLocks noGrp="1"/>
          </p:cNvSpPr>
          <p:nvPr>
            <p:ph type="body" sz="quarter" idx="10"/>
          </p:nvPr>
        </p:nvSpPr>
        <p:spPr/>
        <p:txBody>
          <a:bodyPr/>
          <a:lstStyle/>
          <a:p>
            <a:endParaRPr lang="en-US"/>
          </a:p>
        </p:txBody>
      </p:sp>
      <p:sp>
        <p:nvSpPr>
          <p:cNvPr id="32" name="Rectangle 31"/>
          <p:cNvSpPr/>
          <p:nvPr/>
        </p:nvSpPr>
        <p:spPr bwMode="auto">
          <a:xfrm>
            <a:off x="1816307" y="2137814"/>
            <a:ext cx="6895275" cy="1922598"/>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3" name="Picture 32"/>
          <p:cNvPicPr>
            <a:picLocks noChangeAspect="1"/>
          </p:cNvPicPr>
          <p:nvPr/>
        </p:nvPicPr>
        <p:blipFill>
          <a:blip r:embed="rId5"/>
          <a:stretch>
            <a:fillRect/>
          </a:stretch>
        </p:blipFill>
        <p:spPr>
          <a:xfrm>
            <a:off x="1990118" y="2273369"/>
            <a:ext cx="3273826" cy="1651485"/>
          </a:xfrm>
          <a:prstGeom prst="rect">
            <a:avLst/>
          </a:prstGeom>
        </p:spPr>
      </p:pic>
      <p:pic>
        <p:nvPicPr>
          <p:cNvPr id="34" name="Picture 33"/>
          <p:cNvPicPr>
            <a:picLocks noChangeAspect="1"/>
          </p:cNvPicPr>
          <p:nvPr/>
        </p:nvPicPr>
        <p:blipFill>
          <a:blip r:embed="rId6"/>
          <a:stretch>
            <a:fillRect/>
          </a:stretch>
        </p:blipFill>
        <p:spPr>
          <a:xfrm>
            <a:off x="5437754" y="2210141"/>
            <a:ext cx="3189473" cy="1775011"/>
          </a:xfrm>
          <a:prstGeom prst="rect">
            <a:avLst/>
          </a:prstGeom>
        </p:spPr>
      </p:pic>
      <p:cxnSp>
        <p:nvCxnSpPr>
          <p:cNvPr id="35" name="Straight Connector 34"/>
          <p:cNvCxnSpPr/>
          <p:nvPr/>
        </p:nvCxnSpPr>
        <p:spPr>
          <a:xfrm>
            <a:off x="531948" y="6276567"/>
            <a:ext cx="11370961"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36" name="Isosceles Triangle 35"/>
          <p:cNvSpPr/>
          <p:nvPr/>
        </p:nvSpPr>
        <p:spPr bwMode="auto">
          <a:xfrm>
            <a:off x="875891" y="6128536"/>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TextBox 36"/>
          <p:cNvSpPr txBox="1"/>
          <p:nvPr/>
        </p:nvSpPr>
        <p:spPr>
          <a:xfrm>
            <a:off x="743074" y="6528950"/>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1999</a:t>
            </a:r>
          </a:p>
        </p:txBody>
      </p:sp>
      <p:sp>
        <p:nvSpPr>
          <p:cNvPr id="38" name="Isosceles Triangle 37"/>
          <p:cNvSpPr/>
          <p:nvPr/>
        </p:nvSpPr>
        <p:spPr bwMode="auto">
          <a:xfrm>
            <a:off x="1993534"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9" name="TextBox 38"/>
          <p:cNvSpPr txBox="1"/>
          <p:nvPr/>
        </p:nvSpPr>
        <p:spPr>
          <a:xfrm>
            <a:off x="1816307" y="6528951"/>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2004</a:t>
            </a:r>
          </a:p>
        </p:txBody>
      </p:sp>
      <p:sp>
        <p:nvSpPr>
          <p:cNvPr id="40" name="Isosceles Triangle 39"/>
          <p:cNvSpPr/>
          <p:nvPr/>
        </p:nvSpPr>
        <p:spPr bwMode="auto">
          <a:xfrm>
            <a:off x="3096368"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1" name="TextBox 40"/>
          <p:cNvSpPr txBox="1"/>
          <p:nvPr/>
        </p:nvSpPr>
        <p:spPr>
          <a:xfrm>
            <a:off x="2919141" y="6530406"/>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2007</a:t>
            </a:r>
          </a:p>
        </p:txBody>
      </p:sp>
      <p:sp>
        <p:nvSpPr>
          <p:cNvPr id="42" name="Isosceles Triangle 41"/>
          <p:cNvSpPr/>
          <p:nvPr/>
        </p:nvSpPr>
        <p:spPr bwMode="auto">
          <a:xfrm>
            <a:off x="4168922"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3" name="Isosceles Triangle 42"/>
          <p:cNvSpPr/>
          <p:nvPr/>
        </p:nvSpPr>
        <p:spPr bwMode="auto">
          <a:xfrm>
            <a:off x="5286565"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Isosceles Triangle 43"/>
          <p:cNvSpPr/>
          <p:nvPr/>
        </p:nvSpPr>
        <p:spPr bwMode="auto">
          <a:xfrm>
            <a:off x="6389399"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5" name="TextBox 44"/>
          <p:cNvSpPr txBox="1"/>
          <p:nvPr/>
        </p:nvSpPr>
        <p:spPr>
          <a:xfrm>
            <a:off x="4007165"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2008</a:t>
            </a:r>
          </a:p>
        </p:txBody>
      </p:sp>
      <p:sp>
        <p:nvSpPr>
          <p:cNvPr id="46" name="TextBox 45"/>
          <p:cNvSpPr txBox="1"/>
          <p:nvPr/>
        </p:nvSpPr>
        <p:spPr>
          <a:xfrm>
            <a:off x="5175920" y="6522272"/>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2009</a:t>
            </a:r>
          </a:p>
        </p:txBody>
      </p:sp>
      <p:sp>
        <p:nvSpPr>
          <p:cNvPr id="47" name="TextBox 46"/>
          <p:cNvSpPr txBox="1"/>
          <p:nvPr/>
        </p:nvSpPr>
        <p:spPr>
          <a:xfrm>
            <a:off x="6263944"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2012</a:t>
            </a:r>
          </a:p>
        </p:txBody>
      </p:sp>
      <p:sp>
        <p:nvSpPr>
          <p:cNvPr id="48" name="Isosceles Triangle 47"/>
          <p:cNvSpPr/>
          <p:nvPr/>
        </p:nvSpPr>
        <p:spPr bwMode="auto">
          <a:xfrm>
            <a:off x="8416760" y="6143338"/>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TextBox 48"/>
          <p:cNvSpPr txBox="1"/>
          <p:nvPr/>
        </p:nvSpPr>
        <p:spPr>
          <a:xfrm>
            <a:off x="8210202" y="6522273"/>
            <a:ext cx="750164"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Future</a:t>
            </a:r>
          </a:p>
        </p:txBody>
      </p:sp>
      <p:sp>
        <p:nvSpPr>
          <p:cNvPr id="50" name="TextBox 49"/>
          <p:cNvSpPr txBox="1"/>
          <p:nvPr/>
        </p:nvSpPr>
        <p:spPr>
          <a:xfrm>
            <a:off x="565439" y="5156280"/>
            <a:ext cx="622903"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&lt;1Gps</a:t>
            </a:r>
          </a:p>
        </p:txBody>
      </p:sp>
      <p:pic>
        <p:nvPicPr>
          <p:cNvPr id="27" name="Picture 2" descr="http://p.twimg.com/A4-NOmBCAAEwNIc.jpg"/>
          <p:cNvPicPr>
            <a:picLocks noChangeAspect="1" noChangeArrowheads="1"/>
          </p:cNvPicPr>
          <p:nvPr/>
        </p:nvPicPr>
        <p:blipFill rotWithShape="1">
          <a:blip r:embed="rId7">
            <a:extLst>
              <a:ext uri="{28A0092B-C50C-407E-A947-70E740481C1C}">
                <a14:useLocalDpi xmlns:a14="http://schemas.microsoft.com/office/drawing/2010/main" val="0"/>
              </a:ext>
            </a:extLst>
          </a:blip>
          <a:srcRect t="13155" r="16017" b="47632"/>
          <a:stretch/>
        </p:blipFill>
        <p:spPr bwMode="auto">
          <a:xfrm>
            <a:off x="565438" y="5437156"/>
            <a:ext cx="867055" cy="609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2058069528"/>
      </p:ext>
    </p:extLst>
  </p:cSld>
  <p:clrMapOvr>
    <a:masterClrMapping/>
  </p:clrMapOvr>
  <mc:AlternateContent xmlns:mc="http://schemas.openxmlformats.org/markup-compatibility/2006" xmlns:p14="http://schemas.microsoft.com/office/powerpoint/2010/main">
    <mc:Choice Requires="p14">
      <p:transition p14:dur="0" advTm="79685"/>
    </mc:Choice>
    <mc:Fallback xmlns="">
      <p:transition advTm="7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65493" y="1143968"/>
            <a:ext cx="11503868" cy="4606184"/>
            <a:chOff x="378396" y="1121639"/>
            <a:chExt cx="11279326" cy="4516277"/>
          </a:xfrm>
        </p:grpSpPr>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8396" y="1121639"/>
              <a:ext cx="5514059" cy="4516277"/>
            </a:xfrm>
            <a:prstGeom prst="rect">
              <a:avLst/>
            </a:prstGeom>
          </p:spPr>
        </p:pic>
        <p:pic>
          <p:nvPicPr>
            <p:cNvPr id="31" name="Picture 3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43663" y="1121639"/>
              <a:ext cx="5514059" cy="4516277"/>
            </a:xfrm>
            <a:prstGeom prst="rect">
              <a:avLst/>
            </a:prstGeom>
          </p:spPr>
        </p:pic>
      </p:grpSp>
      <p:sp>
        <p:nvSpPr>
          <p:cNvPr id="4" name="Title 3"/>
          <p:cNvSpPr>
            <a:spLocks noGrp="1"/>
          </p:cNvSpPr>
          <p:nvPr>
            <p:ph type="title"/>
          </p:nvPr>
        </p:nvSpPr>
        <p:spPr/>
        <p:txBody>
          <a:bodyPr/>
          <a:lstStyle/>
          <a:p>
            <a:r>
              <a:rPr lang="en-US" altLang="zh-CN" dirty="0" smtClean="0"/>
              <a:t>Evolution of online video </a:t>
            </a:r>
            <a:endParaRPr lang="en-US" dirty="0"/>
          </a:p>
        </p:txBody>
      </p:sp>
      <p:sp>
        <p:nvSpPr>
          <p:cNvPr id="2" name="Text Placeholder 1"/>
          <p:cNvSpPr>
            <a:spLocks noGrp="1"/>
          </p:cNvSpPr>
          <p:nvPr>
            <p:ph type="body" sz="quarter" idx="10"/>
          </p:nvPr>
        </p:nvSpPr>
        <p:spPr/>
        <p:txBody>
          <a:bodyPr/>
          <a:lstStyle/>
          <a:p>
            <a:endParaRPr lang="en-US"/>
          </a:p>
        </p:txBody>
      </p:sp>
      <p:sp>
        <p:nvSpPr>
          <p:cNvPr id="32" name="Rectangle 31"/>
          <p:cNvSpPr/>
          <p:nvPr/>
        </p:nvSpPr>
        <p:spPr bwMode="auto">
          <a:xfrm>
            <a:off x="1816307" y="2137814"/>
            <a:ext cx="6895275" cy="1922598"/>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3250" name="Picture 2" descr="http://blogs.forrester.com/f/b/users/NFENWICK/netflix-log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319" y="2194628"/>
            <a:ext cx="2957441" cy="1808968"/>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http://cdn4.digitaltrends.com/wp-content/uploads/2010/11/netflix-loading-buffering-screen-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565" y="2393201"/>
            <a:ext cx="3281539" cy="136907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7"/>
          <a:srcRect r="49441"/>
          <a:stretch/>
        </p:blipFill>
        <p:spPr>
          <a:xfrm>
            <a:off x="1811540" y="5411451"/>
            <a:ext cx="677904" cy="676376"/>
          </a:xfrm>
          <a:prstGeom prst="rect">
            <a:avLst/>
          </a:prstGeom>
        </p:spPr>
      </p:pic>
      <p:cxnSp>
        <p:nvCxnSpPr>
          <p:cNvPr id="34" name="Straight Connector 33"/>
          <p:cNvCxnSpPr/>
          <p:nvPr/>
        </p:nvCxnSpPr>
        <p:spPr>
          <a:xfrm>
            <a:off x="531948" y="6276567"/>
            <a:ext cx="11370961"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35" name="Isosceles Triangle 34"/>
          <p:cNvSpPr/>
          <p:nvPr/>
        </p:nvSpPr>
        <p:spPr bwMode="auto">
          <a:xfrm>
            <a:off x="875891" y="6128536"/>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6" name="TextBox 35"/>
          <p:cNvSpPr txBox="1"/>
          <p:nvPr/>
        </p:nvSpPr>
        <p:spPr>
          <a:xfrm>
            <a:off x="743074" y="6528950"/>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1999</a:t>
            </a:r>
          </a:p>
        </p:txBody>
      </p:sp>
      <p:sp>
        <p:nvSpPr>
          <p:cNvPr id="37" name="Isosceles Triangle 36"/>
          <p:cNvSpPr/>
          <p:nvPr/>
        </p:nvSpPr>
        <p:spPr bwMode="auto">
          <a:xfrm>
            <a:off x="1993534"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TextBox 37"/>
          <p:cNvSpPr txBox="1"/>
          <p:nvPr/>
        </p:nvSpPr>
        <p:spPr>
          <a:xfrm>
            <a:off x="1816307" y="6528951"/>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2004</a:t>
            </a:r>
          </a:p>
        </p:txBody>
      </p:sp>
      <p:sp>
        <p:nvSpPr>
          <p:cNvPr id="39" name="Isosceles Triangle 38"/>
          <p:cNvSpPr/>
          <p:nvPr/>
        </p:nvSpPr>
        <p:spPr bwMode="auto">
          <a:xfrm>
            <a:off x="3096368"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TextBox 39"/>
          <p:cNvSpPr txBox="1"/>
          <p:nvPr/>
        </p:nvSpPr>
        <p:spPr>
          <a:xfrm>
            <a:off x="2919141" y="6530406"/>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2007</a:t>
            </a:r>
          </a:p>
        </p:txBody>
      </p:sp>
      <p:sp>
        <p:nvSpPr>
          <p:cNvPr id="41" name="Isosceles Triangle 40"/>
          <p:cNvSpPr/>
          <p:nvPr/>
        </p:nvSpPr>
        <p:spPr bwMode="auto">
          <a:xfrm>
            <a:off x="4168922"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Isosceles Triangle 41"/>
          <p:cNvSpPr/>
          <p:nvPr/>
        </p:nvSpPr>
        <p:spPr bwMode="auto">
          <a:xfrm>
            <a:off x="5286565"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3" name="Isosceles Triangle 42"/>
          <p:cNvSpPr/>
          <p:nvPr/>
        </p:nvSpPr>
        <p:spPr bwMode="auto">
          <a:xfrm>
            <a:off x="6389399"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TextBox 43"/>
          <p:cNvSpPr txBox="1"/>
          <p:nvPr/>
        </p:nvSpPr>
        <p:spPr>
          <a:xfrm>
            <a:off x="4007165"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2008</a:t>
            </a:r>
          </a:p>
        </p:txBody>
      </p:sp>
      <p:sp>
        <p:nvSpPr>
          <p:cNvPr id="45" name="TextBox 44"/>
          <p:cNvSpPr txBox="1"/>
          <p:nvPr/>
        </p:nvSpPr>
        <p:spPr>
          <a:xfrm>
            <a:off x="5175920" y="6522272"/>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2009</a:t>
            </a:r>
          </a:p>
        </p:txBody>
      </p:sp>
      <p:sp>
        <p:nvSpPr>
          <p:cNvPr id="46" name="TextBox 45"/>
          <p:cNvSpPr txBox="1"/>
          <p:nvPr/>
        </p:nvSpPr>
        <p:spPr>
          <a:xfrm>
            <a:off x="6263944"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2012</a:t>
            </a:r>
          </a:p>
        </p:txBody>
      </p:sp>
      <p:sp>
        <p:nvSpPr>
          <p:cNvPr id="47" name="Isosceles Triangle 46"/>
          <p:cNvSpPr/>
          <p:nvPr/>
        </p:nvSpPr>
        <p:spPr bwMode="auto">
          <a:xfrm>
            <a:off x="8416760" y="6143338"/>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8" name="TextBox 47"/>
          <p:cNvSpPr txBox="1"/>
          <p:nvPr/>
        </p:nvSpPr>
        <p:spPr>
          <a:xfrm>
            <a:off x="8210202" y="6522273"/>
            <a:ext cx="750164"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Future</a:t>
            </a:r>
          </a:p>
        </p:txBody>
      </p:sp>
      <p:sp>
        <p:nvSpPr>
          <p:cNvPr id="49" name="TextBox 48"/>
          <p:cNvSpPr txBox="1"/>
          <p:nvPr/>
        </p:nvSpPr>
        <p:spPr>
          <a:xfrm>
            <a:off x="565439" y="5156280"/>
            <a:ext cx="622903"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&lt;1Gps</a:t>
            </a:r>
          </a:p>
        </p:txBody>
      </p:sp>
      <p:pic>
        <p:nvPicPr>
          <p:cNvPr id="27" name="Picture 2" descr="http://p.twimg.com/A4-NOmBCAAEwNIc.jpg"/>
          <p:cNvPicPr>
            <a:picLocks noChangeAspect="1" noChangeArrowheads="1"/>
          </p:cNvPicPr>
          <p:nvPr/>
        </p:nvPicPr>
        <p:blipFill rotWithShape="1">
          <a:blip r:embed="rId8">
            <a:extLst>
              <a:ext uri="{28A0092B-C50C-407E-A947-70E740481C1C}">
                <a14:useLocalDpi xmlns:a14="http://schemas.microsoft.com/office/drawing/2010/main" val="0"/>
              </a:ext>
            </a:extLst>
          </a:blip>
          <a:srcRect t="13155" r="16017" b="47632"/>
          <a:stretch/>
        </p:blipFill>
        <p:spPr bwMode="auto">
          <a:xfrm>
            <a:off x="565438" y="5437156"/>
            <a:ext cx="867055" cy="609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2366857333"/>
      </p:ext>
    </p:extLst>
  </p:cSld>
  <p:clrMapOvr>
    <a:masterClrMapping/>
  </p:clrMapOvr>
  <mc:AlternateContent xmlns:mc="http://schemas.openxmlformats.org/markup-compatibility/2006" xmlns:p14="http://schemas.microsoft.com/office/powerpoint/2010/main">
    <mc:Choice Requires="p14">
      <p:transition p14:dur="0" advTm="79685"/>
    </mc:Choice>
    <mc:Fallback xmlns="">
      <p:transition advTm="7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53250"/>
                                        </p:tgtEl>
                                        <p:attrNameLst>
                                          <p:attrName>style.visibility</p:attrName>
                                        </p:attrNameLst>
                                      </p:cBhvr>
                                      <p:to>
                                        <p:strVal val="visible"/>
                                      </p:to>
                                    </p:set>
                                    <p:animEffect transition="in" filter="fade">
                                      <p:cBhvr>
                                        <p:cTn id="13" dur="500"/>
                                        <p:tgtEl>
                                          <p:spTgt spid="53250"/>
                                        </p:tgtEl>
                                      </p:cBhvr>
                                    </p:animEffect>
                                  </p:childTnLst>
                                </p:cTn>
                              </p:par>
                              <p:par>
                                <p:cTn id="14" presetID="10" presetClass="entr" presetSubtype="0" fill="hold" nodeType="withEffect">
                                  <p:stCondLst>
                                    <p:cond delay="0"/>
                                  </p:stCondLst>
                                  <p:childTnLst>
                                    <p:set>
                                      <p:cBhvr>
                                        <p:cTn id="15" dur="1" fill="hold">
                                          <p:stCondLst>
                                            <p:cond delay="0"/>
                                          </p:stCondLst>
                                        </p:cTn>
                                        <p:tgtEl>
                                          <p:spTgt spid="53254"/>
                                        </p:tgtEl>
                                        <p:attrNameLst>
                                          <p:attrName>style.visibility</p:attrName>
                                        </p:attrNameLst>
                                      </p:cBhvr>
                                      <p:to>
                                        <p:strVal val="visible"/>
                                      </p:to>
                                    </p:set>
                                    <p:animEffect transition="in" filter="fade">
                                      <p:cBhvr>
                                        <p:cTn id="16"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65493" y="1143968"/>
            <a:ext cx="11503868" cy="4606184"/>
            <a:chOff x="378396" y="1121639"/>
            <a:chExt cx="11279326" cy="4516277"/>
          </a:xfrm>
        </p:grpSpPr>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8396" y="1121639"/>
              <a:ext cx="5514059" cy="4516277"/>
            </a:xfrm>
            <a:prstGeom prst="rect">
              <a:avLst/>
            </a:prstGeom>
          </p:spPr>
        </p:pic>
        <p:pic>
          <p:nvPicPr>
            <p:cNvPr id="31" name="Picture 3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43663" y="1121639"/>
              <a:ext cx="5514059" cy="4516277"/>
            </a:xfrm>
            <a:prstGeom prst="rect">
              <a:avLst/>
            </a:prstGeom>
          </p:spPr>
        </p:pic>
      </p:grpSp>
      <p:sp>
        <p:nvSpPr>
          <p:cNvPr id="4" name="Title 3"/>
          <p:cNvSpPr>
            <a:spLocks noGrp="1"/>
          </p:cNvSpPr>
          <p:nvPr>
            <p:ph type="title"/>
          </p:nvPr>
        </p:nvSpPr>
        <p:spPr/>
        <p:txBody>
          <a:bodyPr/>
          <a:lstStyle/>
          <a:p>
            <a:r>
              <a:rPr lang="en-US" altLang="zh-CN" dirty="0" smtClean="0"/>
              <a:t>Evolution of online video </a:t>
            </a:r>
            <a:endParaRPr lang="en-US" dirty="0"/>
          </a:p>
        </p:txBody>
      </p:sp>
      <p:sp>
        <p:nvSpPr>
          <p:cNvPr id="2" name="Text Placeholder 1"/>
          <p:cNvSpPr>
            <a:spLocks noGrp="1"/>
          </p:cNvSpPr>
          <p:nvPr>
            <p:ph type="body" sz="quarter" idx="10"/>
          </p:nvPr>
        </p:nvSpPr>
        <p:spPr/>
        <p:txBody>
          <a:bodyPr/>
          <a:lstStyle/>
          <a:p>
            <a:endParaRPr lang="en-US"/>
          </a:p>
        </p:txBody>
      </p:sp>
      <p:sp>
        <p:nvSpPr>
          <p:cNvPr id="32" name="Rectangle 31"/>
          <p:cNvSpPr/>
          <p:nvPr/>
        </p:nvSpPr>
        <p:spPr bwMode="auto">
          <a:xfrm>
            <a:off x="1816307" y="2137813"/>
            <a:ext cx="7626424" cy="2353909"/>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4276" name="Picture 4" descr="http://cache.gizmodo.com/assets/images/4/2009/08/504x_504x_sonynetflix.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8864" l="4167" r="100000"/>
                    </a14:imgEffect>
                  </a14:imgLayer>
                </a14:imgProps>
              </a:ext>
              <a:ext uri="{28A0092B-C50C-407E-A947-70E740481C1C}">
                <a14:useLocalDpi xmlns:a14="http://schemas.microsoft.com/office/drawing/2010/main" val="0"/>
              </a:ext>
            </a:extLst>
          </a:blip>
          <a:srcRect/>
          <a:stretch>
            <a:fillRect/>
          </a:stretch>
        </p:blipFill>
        <p:spPr bwMode="auto">
          <a:xfrm>
            <a:off x="2756080" y="5428799"/>
            <a:ext cx="1065482" cy="744146"/>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descr="http://www.askdavetaylor.com/1-blog-pics/nbc-olympics-video-silverlight.png"/>
          <p:cNvPicPr>
            <a:picLocks noChangeAspect="1" noChangeArrowheads="1"/>
          </p:cNvPicPr>
          <p:nvPr/>
        </p:nvPicPr>
        <p:blipFill rotWithShape="1">
          <a:blip r:embed="rId7">
            <a:extLst>
              <a:ext uri="{28A0092B-C50C-407E-A947-70E740481C1C}">
                <a14:useLocalDpi xmlns:a14="http://schemas.microsoft.com/office/drawing/2010/main" val="0"/>
              </a:ext>
            </a:extLst>
          </a:blip>
          <a:srcRect l="6381" t="7843" r="60317" b="26927"/>
          <a:stretch/>
        </p:blipFill>
        <p:spPr bwMode="auto">
          <a:xfrm>
            <a:off x="1993534" y="2288533"/>
            <a:ext cx="1891643" cy="205092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062404" y="2573341"/>
            <a:ext cx="5046000" cy="1344619"/>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2,200 hours of live and 4,400 hours of VOD</a:t>
            </a:r>
          </a:p>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150 million viewers for live streaming</a:t>
            </a:r>
          </a:p>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237 million views for on-demand </a:t>
            </a:r>
          </a:p>
          <a:p>
            <a:pPr defTabSz="932503">
              <a:lnSpc>
                <a:spcPct val="90000"/>
              </a:lnSpc>
              <a:spcBef>
                <a:spcPct val="20000"/>
              </a:spcBef>
              <a:buSzPct val="80000"/>
            </a:pPr>
            <a:endParaRPr lang="en-US" sz="2040" dirty="0">
              <a:gradFill>
                <a:gsLst>
                  <a:gs pos="0">
                    <a:srgbClr val="292929">
                      <a:lumMod val="90000"/>
                      <a:lumOff val="10000"/>
                    </a:srgbClr>
                  </a:gs>
                  <a:gs pos="86000">
                    <a:srgbClr val="292929">
                      <a:lumMod val="90000"/>
                      <a:lumOff val="10000"/>
                    </a:srgbClr>
                  </a:gs>
                </a:gsLst>
                <a:lin ang="5400000" scaled="0"/>
              </a:gradFill>
            </a:endParaRPr>
          </a:p>
        </p:txBody>
      </p:sp>
      <p:pic>
        <p:nvPicPr>
          <p:cNvPr id="37" name="Picture 36"/>
          <p:cNvPicPr>
            <a:picLocks noChangeAspect="1"/>
          </p:cNvPicPr>
          <p:nvPr/>
        </p:nvPicPr>
        <p:blipFill rotWithShape="1">
          <a:blip r:embed="rId8"/>
          <a:srcRect r="49441"/>
          <a:stretch/>
        </p:blipFill>
        <p:spPr>
          <a:xfrm>
            <a:off x="1811540" y="5411451"/>
            <a:ext cx="677904" cy="676376"/>
          </a:xfrm>
          <a:prstGeom prst="rect">
            <a:avLst/>
          </a:prstGeom>
        </p:spPr>
      </p:pic>
      <p:cxnSp>
        <p:nvCxnSpPr>
          <p:cNvPr id="38" name="Straight Connector 37"/>
          <p:cNvCxnSpPr/>
          <p:nvPr/>
        </p:nvCxnSpPr>
        <p:spPr>
          <a:xfrm>
            <a:off x="531948" y="6276567"/>
            <a:ext cx="11370961"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39" name="Isosceles Triangle 38"/>
          <p:cNvSpPr/>
          <p:nvPr/>
        </p:nvSpPr>
        <p:spPr bwMode="auto">
          <a:xfrm>
            <a:off x="875891" y="6128536"/>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TextBox 39"/>
          <p:cNvSpPr txBox="1"/>
          <p:nvPr/>
        </p:nvSpPr>
        <p:spPr>
          <a:xfrm>
            <a:off x="743074" y="6528950"/>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1999</a:t>
            </a:r>
          </a:p>
        </p:txBody>
      </p:sp>
      <p:sp>
        <p:nvSpPr>
          <p:cNvPr id="41" name="Isosceles Triangle 40"/>
          <p:cNvSpPr/>
          <p:nvPr/>
        </p:nvSpPr>
        <p:spPr bwMode="auto">
          <a:xfrm>
            <a:off x="1993534"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TextBox 41"/>
          <p:cNvSpPr txBox="1"/>
          <p:nvPr/>
        </p:nvSpPr>
        <p:spPr>
          <a:xfrm>
            <a:off x="1816307" y="6528951"/>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2004</a:t>
            </a:r>
          </a:p>
        </p:txBody>
      </p:sp>
      <p:sp>
        <p:nvSpPr>
          <p:cNvPr id="43" name="Isosceles Triangle 42"/>
          <p:cNvSpPr/>
          <p:nvPr/>
        </p:nvSpPr>
        <p:spPr bwMode="auto">
          <a:xfrm>
            <a:off x="3096368"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TextBox 43"/>
          <p:cNvSpPr txBox="1"/>
          <p:nvPr/>
        </p:nvSpPr>
        <p:spPr>
          <a:xfrm>
            <a:off x="2919141" y="6530406"/>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2007</a:t>
            </a:r>
          </a:p>
        </p:txBody>
      </p:sp>
      <p:sp>
        <p:nvSpPr>
          <p:cNvPr id="45" name="Isosceles Triangle 44"/>
          <p:cNvSpPr/>
          <p:nvPr/>
        </p:nvSpPr>
        <p:spPr bwMode="auto">
          <a:xfrm>
            <a:off x="4168922"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6" name="Isosceles Triangle 45"/>
          <p:cNvSpPr/>
          <p:nvPr/>
        </p:nvSpPr>
        <p:spPr bwMode="auto">
          <a:xfrm>
            <a:off x="5286565"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7" name="Isosceles Triangle 46"/>
          <p:cNvSpPr/>
          <p:nvPr/>
        </p:nvSpPr>
        <p:spPr bwMode="auto">
          <a:xfrm>
            <a:off x="6389399"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8" name="TextBox 47"/>
          <p:cNvSpPr txBox="1"/>
          <p:nvPr/>
        </p:nvSpPr>
        <p:spPr>
          <a:xfrm>
            <a:off x="4007165"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2008</a:t>
            </a:r>
          </a:p>
        </p:txBody>
      </p:sp>
      <p:sp>
        <p:nvSpPr>
          <p:cNvPr id="49" name="TextBox 48"/>
          <p:cNvSpPr txBox="1"/>
          <p:nvPr/>
        </p:nvSpPr>
        <p:spPr>
          <a:xfrm>
            <a:off x="5175920" y="6522272"/>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2009</a:t>
            </a:r>
          </a:p>
        </p:txBody>
      </p:sp>
      <p:sp>
        <p:nvSpPr>
          <p:cNvPr id="50" name="TextBox 49"/>
          <p:cNvSpPr txBox="1"/>
          <p:nvPr/>
        </p:nvSpPr>
        <p:spPr>
          <a:xfrm>
            <a:off x="6263944"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2012</a:t>
            </a:r>
          </a:p>
        </p:txBody>
      </p:sp>
      <p:sp>
        <p:nvSpPr>
          <p:cNvPr id="51" name="Isosceles Triangle 50"/>
          <p:cNvSpPr/>
          <p:nvPr/>
        </p:nvSpPr>
        <p:spPr bwMode="auto">
          <a:xfrm>
            <a:off x="8416760" y="6143338"/>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2" name="TextBox 51"/>
          <p:cNvSpPr txBox="1"/>
          <p:nvPr/>
        </p:nvSpPr>
        <p:spPr>
          <a:xfrm>
            <a:off x="8210202" y="6522273"/>
            <a:ext cx="750164"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Future</a:t>
            </a:r>
          </a:p>
        </p:txBody>
      </p:sp>
      <p:sp>
        <p:nvSpPr>
          <p:cNvPr id="58" name="TextBox 57"/>
          <p:cNvSpPr txBox="1"/>
          <p:nvPr/>
        </p:nvSpPr>
        <p:spPr>
          <a:xfrm>
            <a:off x="565439" y="5156280"/>
            <a:ext cx="622903"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&lt;1Gps</a:t>
            </a:r>
          </a:p>
        </p:txBody>
      </p:sp>
      <p:pic>
        <p:nvPicPr>
          <p:cNvPr id="29" name="Picture 2" descr="http://p.twimg.com/A4-NOmBCAAEwNIc.jpg"/>
          <p:cNvPicPr>
            <a:picLocks noChangeAspect="1" noChangeArrowheads="1"/>
          </p:cNvPicPr>
          <p:nvPr/>
        </p:nvPicPr>
        <p:blipFill rotWithShape="1">
          <a:blip r:embed="rId9">
            <a:extLst>
              <a:ext uri="{28A0092B-C50C-407E-A947-70E740481C1C}">
                <a14:useLocalDpi xmlns:a14="http://schemas.microsoft.com/office/drawing/2010/main" val="0"/>
              </a:ext>
            </a:extLst>
          </a:blip>
          <a:srcRect t="13155" r="16017" b="47632"/>
          <a:stretch/>
        </p:blipFill>
        <p:spPr bwMode="auto">
          <a:xfrm>
            <a:off x="565438" y="5437156"/>
            <a:ext cx="867055" cy="609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461267089"/>
      </p:ext>
    </p:extLst>
  </p:cSld>
  <p:clrMapOvr>
    <a:masterClrMapping/>
  </p:clrMapOvr>
  <mc:AlternateContent xmlns:mc="http://schemas.openxmlformats.org/markup-compatibility/2006" xmlns:p14="http://schemas.microsoft.com/office/powerpoint/2010/main">
    <mc:Choice Requires="p14">
      <p:transition p14:dur="0" advTm="79685"/>
    </mc:Choice>
    <mc:Fallback xmlns="">
      <p:transition advTm="7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54280"/>
                                        </p:tgtEl>
                                        <p:attrNameLst>
                                          <p:attrName>style.visibility</p:attrName>
                                        </p:attrNameLst>
                                      </p:cBhvr>
                                      <p:to>
                                        <p:strVal val="visible"/>
                                      </p:to>
                                    </p:set>
                                    <p:animEffect transition="in" filter="fade">
                                      <p:cBhvr>
                                        <p:cTn id="13" dur="500"/>
                                        <p:tgtEl>
                                          <p:spTgt spid="542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65493" y="1143968"/>
            <a:ext cx="11503868" cy="4606184"/>
            <a:chOff x="378396" y="1121639"/>
            <a:chExt cx="11279326" cy="4516277"/>
          </a:xfrm>
        </p:grpSpPr>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8396" y="1121639"/>
              <a:ext cx="5514059" cy="4516277"/>
            </a:xfrm>
            <a:prstGeom prst="rect">
              <a:avLst/>
            </a:prstGeom>
          </p:spPr>
        </p:pic>
        <p:pic>
          <p:nvPicPr>
            <p:cNvPr id="31" name="Picture 3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43663" y="1121639"/>
              <a:ext cx="5514059" cy="4516277"/>
            </a:xfrm>
            <a:prstGeom prst="rect">
              <a:avLst/>
            </a:prstGeom>
          </p:spPr>
        </p:pic>
      </p:grpSp>
      <p:sp>
        <p:nvSpPr>
          <p:cNvPr id="55" name="Freeform 54"/>
          <p:cNvSpPr/>
          <p:nvPr/>
        </p:nvSpPr>
        <p:spPr bwMode="auto">
          <a:xfrm>
            <a:off x="1059452" y="4631929"/>
            <a:ext cx="3404002" cy="1523252"/>
          </a:xfrm>
          <a:custGeom>
            <a:avLst/>
            <a:gdLst>
              <a:gd name="connsiteX0" fmla="*/ 0 w 11155680"/>
              <a:gd name="connsiteY0" fmla="*/ 6004560 h 6111240"/>
              <a:gd name="connsiteX1" fmla="*/ 3261360 w 11155680"/>
              <a:gd name="connsiteY1" fmla="*/ 4572000 h 6111240"/>
              <a:gd name="connsiteX2" fmla="*/ 5852160 w 11155680"/>
              <a:gd name="connsiteY2" fmla="*/ 1295400 h 6111240"/>
              <a:gd name="connsiteX3" fmla="*/ 11155680 w 11155680"/>
              <a:gd name="connsiteY3" fmla="*/ 0 h 6111240"/>
              <a:gd name="connsiteX4" fmla="*/ 11155680 w 11155680"/>
              <a:gd name="connsiteY4" fmla="*/ 6111240 h 6111240"/>
              <a:gd name="connsiteX5" fmla="*/ 0 w 11155680"/>
              <a:gd name="connsiteY5" fmla="*/ 6004560 h 6111240"/>
              <a:gd name="connsiteX0" fmla="*/ 0 w 11155680"/>
              <a:gd name="connsiteY0" fmla="*/ 6004560 h 6111240"/>
              <a:gd name="connsiteX1" fmla="*/ 3261360 w 11155680"/>
              <a:gd name="connsiteY1" fmla="*/ 4572000 h 6111240"/>
              <a:gd name="connsiteX2" fmla="*/ 3261360 w 11155680"/>
              <a:gd name="connsiteY2" fmla="*/ 4556760 h 6111240"/>
              <a:gd name="connsiteX3" fmla="*/ 11155680 w 11155680"/>
              <a:gd name="connsiteY3" fmla="*/ 0 h 6111240"/>
              <a:gd name="connsiteX4" fmla="*/ 11155680 w 11155680"/>
              <a:gd name="connsiteY4" fmla="*/ 6111240 h 6111240"/>
              <a:gd name="connsiteX5" fmla="*/ 0 w 11155680"/>
              <a:gd name="connsiteY5" fmla="*/ 6004560 h 6111240"/>
              <a:gd name="connsiteX0" fmla="*/ 0 w 11155680"/>
              <a:gd name="connsiteY0" fmla="*/ 1447800 h 1554480"/>
              <a:gd name="connsiteX1" fmla="*/ 3261360 w 11155680"/>
              <a:gd name="connsiteY1" fmla="*/ 15240 h 1554480"/>
              <a:gd name="connsiteX2" fmla="*/ 3261360 w 11155680"/>
              <a:gd name="connsiteY2" fmla="*/ 0 h 1554480"/>
              <a:gd name="connsiteX3" fmla="*/ 3337560 w 11155680"/>
              <a:gd name="connsiteY3" fmla="*/ 30480 h 1554480"/>
              <a:gd name="connsiteX4" fmla="*/ 11155680 w 11155680"/>
              <a:gd name="connsiteY4" fmla="*/ 1554480 h 1554480"/>
              <a:gd name="connsiteX5" fmla="*/ 0 w 11155680"/>
              <a:gd name="connsiteY5" fmla="*/ 1447800 h 1554480"/>
              <a:gd name="connsiteX0" fmla="*/ 0 w 3337560"/>
              <a:gd name="connsiteY0" fmla="*/ 1447800 h 1493520"/>
              <a:gd name="connsiteX1" fmla="*/ 3261360 w 3337560"/>
              <a:gd name="connsiteY1" fmla="*/ 15240 h 1493520"/>
              <a:gd name="connsiteX2" fmla="*/ 3261360 w 3337560"/>
              <a:gd name="connsiteY2" fmla="*/ 0 h 1493520"/>
              <a:gd name="connsiteX3" fmla="*/ 3337560 w 3337560"/>
              <a:gd name="connsiteY3" fmla="*/ 30480 h 1493520"/>
              <a:gd name="connsiteX4" fmla="*/ 3337560 w 3337560"/>
              <a:gd name="connsiteY4" fmla="*/ 1493520 h 1493520"/>
              <a:gd name="connsiteX5" fmla="*/ 0 w 3337560"/>
              <a:gd name="connsiteY5" fmla="*/ 1447800 h 1493520"/>
              <a:gd name="connsiteX0" fmla="*/ 0 w 3337560"/>
              <a:gd name="connsiteY0" fmla="*/ 1447800 h 1493520"/>
              <a:gd name="connsiteX1" fmla="*/ 3261360 w 3337560"/>
              <a:gd name="connsiteY1" fmla="*/ 15240 h 1493520"/>
              <a:gd name="connsiteX2" fmla="*/ 3261360 w 3337560"/>
              <a:gd name="connsiteY2" fmla="*/ 0 h 1493520"/>
              <a:gd name="connsiteX3" fmla="*/ 3307080 w 3337560"/>
              <a:gd name="connsiteY3" fmla="*/ 30480 h 1493520"/>
              <a:gd name="connsiteX4" fmla="*/ 3337560 w 3337560"/>
              <a:gd name="connsiteY4" fmla="*/ 1493520 h 1493520"/>
              <a:gd name="connsiteX5" fmla="*/ 0 w 3337560"/>
              <a:gd name="connsiteY5" fmla="*/ 144780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60" h="1493520">
                <a:moveTo>
                  <a:pt x="0" y="1447800"/>
                </a:moveTo>
                <a:lnTo>
                  <a:pt x="3261360" y="15240"/>
                </a:lnTo>
                <a:lnTo>
                  <a:pt x="3261360" y="0"/>
                </a:lnTo>
                <a:lnTo>
                  <a:pt x="3307080" y="30480"/>
                </a:lnTo>
                <a:lnTo>
                  <a:pt x="3337560" y="1493520"/>
                </a:lnTo>
                <a:lnTo>
                  <a:pt x="0" y="1447800"/>
                </a:lnTo>
                <a:close/>
              </a:path>
            </a:pathLst>
          </a:custGeom>
          <a:solidFill>
            <a:schemeClr val="accent2">
              <a:alpha val="4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altLang="zh-CN" dirty="0" smtClean="0"/>
              <a:t>Evolution of online video </a:t>
            </a:r>
            <a:endParaRPr lang="en-US" dirty="0"/>
          </a:p>
        </p:txBody>
      </p:sp>
      <p:sp>
        <p:nvSpPr>
          <p:cNvPr id="2" name="Text Placeholder 1"/>
          <p:cNvSpPr>
            <a:spLocks noGrp="1"/>
          </p:cNvSpPr>
          <p:nvPr>
            <p:ph type="body" sz="quarter" idx="10"/>
          </p:nvPr>
        </p:nvSpPr>
        <p:spPr/>
        <p:txBody>
          <a:bodyPr/>
          <a:lstStyle/>
          <a:p>
            <a:endParaRPr lang="en-US" dirty="0"/>
          </a:p>
        </p:txBody>
      </p:sp>
      <p:sp>
        <p:nvSpPr>
          <p:cNvPr id="32" name="Rectangle 31"/>
          <p:cNvSpPr/>
          <p:nvPr/>
        </p:nvSpPr>
        <p:spPr bwMode="auto">
          <a:xfrm>
            <a:off x="1816307" y="1873817"/>
            <a:ext cx="7626424" cy="2353909"/>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4276" name="Picture 4" descr="http://cache.gizmodo.com/assets/images/4/2009/08/504x_504x_sonynetflix.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8864" l="4167" r="100000"/>
                    </a14:imgEffect>
                  </a14:imgLayer>
                </a14:imgProps>
              </a:ext>
              <a:ext uri="{28A0092B-C50C-407E-A947-70E740481C1C}">
                <a14:useLocalDpi xmlns:a14="http://schemas.microsoft.com/office/drawing/2010/main" val="0"/>
              </a:ext>
            </a:extLst>
          </a:blip>
          <a:srcRect/>
          <a:stretch>
            <a:fillRect/>
          </a:stretch>
        </p:blipFill>
        <p:spPr bwMode="auto">
          <a:xfrm>
            <a:off x="2756080" y="5428799"/>
            <a:ext cx="1065482" cy="744146"/>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http://www.infinityandbeyond.tabert.com/wp-content/uploads/2008/07/xboxlive_netfli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1494" y="2053115"/>
            <a:ext cx="3550371" cy="1995309"/>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http://www-bgr-com.vimg.net/wp-content/uploads/2011/04/hulu111042819500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0029" y="1938732"/>
            <a:ext cx="3897744" cy="21939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9"/>
          <a:srcRect r="49441"/>
          <a:stretch/>
        </p:blipFill>
        <p:spPr>
          <a:xfrm>
            <a:off x="1811540" y="5411451"/>
            <a:ext cx="677904" cy="676376"/>
          </a:xfrm>
          <a:prstGeom prst="rect">
            <a:avLst/>
          </a:prstGeom>
        </p:spPr>
      </p:pic>
      <p:pic>
        <p:nvPicPr>
          <p:cNvPr id="38" name="Picture 8" descr="http://www.askdavetaylor.com/1-blog-pics/nbc-olympics-video-silverlight.png"/>
          <p:cNvPicPr>
            <a:picLocks noChangeAspect="1" noChangeArrowheads="1"/>
          </p:cNvPicPr>
          <p:nvPr/>
        </p:nvPicPr>
        <p:blipFill rotWithShape="1">
          <a:blip r:embed="rId10">
            <a:extLst>
              <a:ext uri="{28A0092B-C50C-407E-A947-70E740481C1C}">
                <a14:useLocalDpi xmlns:a14="http://schemas.microsoft.com/office/drawing/2010/main" val="0"/>
              </a:ext>
            </a:extLst>
          </a:blip>
          <a:srcRect l="6381" t="7843" r="60317" b="26927"/>
          <a:stretch/>
        </p:blipFill>
        <p:spPr bwMode="auto">
          <a:xfrm>
            <a:off x="4007164" y="5428799"/>
            <a:ext cx="674469" cy="7312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xda-developers.com/wp-content/uploads/2012/01/a-hulu1.jpg?f39ce1"/>
          <p:cNvPicPr>
            <a:picLocks noChangeAspect="1" noChangeArrowheads="1"/>
          </p:cNvPicPr>
          <p:nvPr/>
        </p:nvPicPr>
        <p:blipFill rotWithShape="1">
          <a:blip r:embed="rId11">
            <a:extLst>
              <a:ext uri="{28A0092B-C50C-407E-A947-70E740481C1C}">
                <a14:useLocalDpi xmlns:a14="http://schemas.microsoft.com/office/drawing/2010/main" val="0"/>
              </a:ext>
            </a:extLst>
          </a:blip>
          <a:srcRect l="8302" t="25543" r="10098" b="35523"/>
          <a:stretch/>
        </p:blipFill>
        <p:spPr bwMode="auto">
          <a:xfrm>
            <a:off x="4681634" y="5796800"/>
            <a:ext cx="724817" cy="345827"/>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p:cNvCxnSpPr/>
          <p:nvPr/>
        </p:nvCxnSpPr>
        <p:spPr>
          <a:xfrm>
            <a:off x="531948" y="6276567"/>
            <a:ext cx="11370961"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41" name="Isosceles Triangle 40"/>
          <p:cNvSpPr/>
          <p:nvPr/>
        </p:nvSpPr>
        <p:spPr bwMode="auto">
          <a:xfrm>
            <a:off x="875891" y="6128536"/>
            <a:ext cx="325672" cy="266458"/>
          </a:xfrm>
          <a:prstGeom prst="triangle">
            <a:avLst/>
          </a:prstGeom>
          <a:solidFill>
            <a:schemeClr val="accent2">
              <a:alpha val="99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TextBox 41"/>
          <p:cNvSpPr txBox="1"/>
          <p:nvPr/>
        </p:nvSpPr>
        <p:spPr>
          <a:xfrm>
            <a:off x="743074" y="6528950"/>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1999</a:t>
            </a:r>
          </a:p>
        </p:txBody>
      </p:sp>
      <p:sp>
        <p:nvSpPr>
          <p:cNvPr id="43" name="Isosceles Triangle 42"/>
          <p:cNvSpPr/>
          <p:nvPr/>
        </p:nvSpPr>
        <p:spPr bwMode="auto">
          <a:xfrm>
            <a:off x="1993534" y="6150740"/>
            <a:ext cx="325672" cy="266458"/>
          </a:xfrm>
          <a:prstGeom prst="triangle">
            <a:avLst/>
          </a:prstGeom>
          <a:solidFill>
            <a:schemeClr val="accent2">
              <a:alpha val="99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TextBox 43"/>
          <p:cNvSpPr txBox="1"/>
          <p:nvPr/>
        </p:nvSpPr>
        <p:spPr>
          <a:xfrm>
            <a:off x="1816307" y="6528951"/>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2004</a:t>
            </a:r>
          </a:p>
        </p:txBody>
      </p:sp>
      <p:sp>
        <p:nvSpPr>
          <p:cNvPr id="45" name="Isosceles Triangle 44"/>
          <p:cNvSpPr/>
          <p:nvPr/>
        </p:nvSpPr>
        <p:spPr bwMode="auto">
          <a:xfrm>
            <a:off x="3096368" y="6150740"/>
            <a:ext cx="325672" cy="266458"/>
          </a:xfrm>
          <a:prstGeom prst="triangle">
            <a:avLst/>
          </a:prstGeom>
          <a:solidFill>
            <a:schemeClr val="accent2">
              <a:alpha val="99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6" name="TextBox 45"/>
          <p:cNvSpPr txBox="1"/>
          <p:nvPr/>
        </p:nvSpPr>
        <p:spPr>
          <a:xfrm>
            <a:off x="2919141" y="6530406"/>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2007</a:t>
            </a:r>
          </a:p>
        </p:txBody>
      </p:sp>
      <p:sp>
        <p:nvSpPr>
          <p:cNvPr id="47" name="Isosceles Triangle 46"/>
          <p:cNvSpPr/>
          <p:nvPr/>
        </p:nvSpPr>
        <p:spPr bwMode="auto">
          <a:xfrm>
            <a:off x="4168922" y="6150740"/>
            <a:ext cx="325672" cy="266458"/>
          </a:xfrm>
          <a:prstGeom prst="triangle">
            <a:avLst/>
          </a:prstGeom>
          <a:solidFill>
            <a:schemeClr val="accent2">
              <a:alpha val="99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8" name="Isosceles Triangle 47"/>
          <p:cNvSpPr/>
          <p:nvPr/>
        </p:nvSpPr>
        <p:spPr bwMode="auto">
          <a:xfrm>
            <a:off x="5286565" y="6172945"/>
            <a:ext cx="325672" cy="266458"/>
          </a:xfrm>
          <a:prstGeom prst="triangle">
            <a:avLst/>
          </a:prstGeom>
          <a:solidFill>
            <a:schemeClr val="accent2">
              <a:alpha val="99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Isosceles Triangle 48"/>
          <p:cNvSpPr/>
          <p:nvPr/>
        </p:nvSpPr>
        <p:spPr bwMode="auto">
          <a:xfrm>
            <a:off x="6389399" y="6172945"/>
            <a:ext cx="325672" cy="266458"/>
          </a:xfrm>
          <a:prstGeom prst="triangle">
            <a:avLst/>
          </a:prstGeom>
          <a:solidFill>
            <a:schemeClr val="accent2">
              <a:alpha val="99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TextBox 49"/>
          <p:cNvSpPr txBox="1"/>
          <p:nvPr/>
        </p:nvSpPr>
        <p:spPr>
          <a:xfrm>
            <a:off x="4007165"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2008</a:t>
            </a:r>
          </a:p>
        </p:txBody>
      </p:sp>
      <p:sp>
        <p:nvSpPr>
          <p:cNvPr id="51" name="TextBox 50"/>
          <p:cNvSpPr txBox="1"/>
          <p:nvPr/>
        </p:nvSpPr>
        <p:spPr>
          <a:xfrm>
            <a:off x="5175920" y="6522272"/>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2009</a:t>
            </a:r>
          </a:p>
        </p:txBody>
      </p:sp>
      <p:sp>
        <p:nvSpPr>
          <p:cNvPr id="52" name="TextBox 51"/>
          <p:cNvSpPr txBox="1"/>
          <p:nvPr/>
        </p:nvSpPr>
        <p:spPr>
          <a:xfrm>
            <a:off x="6263944"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2012</a:t>
            </a:r>
          </a:p>
        </p:txBody>
      </p:sp>
      <p:sp>
        <p:nvSpPr>
          <p:cNvPr id="53" name="Isosceles Triangle 52"/>
          <p:cNvSpPr/>
          <p:nvPr/>
        </p:nvSpPr>
        <p:spPr bwMode="auto">
          <a:xfrm>
            <a:off x="8416760" y="6143338"/>
            <a:ext cx="325672" cy="266458"/>
          </a:xfrm>
          <a:prstGeom prst="triangle">
            <a:avLst/>
          </a:prstGeom>
          <a:solidFill>
            <a:schemeClr val="accent2">
              <a:alpha val="99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4" name="TextBox 53"/>
          <p:cNvSpPr txBox="1"/>
          <p:nvPr/>
        </p:nvSpPr>
        <p:spPr>
          <a:xfrm>
            <a:off x="8210202" y="6522273"/>
            <a:ext cx="750164"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Future</a:t>
            </a:r>
          </a:p>
        </p:txBody>
      </p:sp>
      <p:sp>
        <p:nvSpPr>
          <p:cNvPr id="56" name="TextBox 55"/>
          <p:cNvSpPr txBox="1"/>
          <p:nvPr/>
        </p:nvSpPr>
        <p:spPr>
          <a:xfrm>
            <a:off x="565439" y="5156280"/>
            <a:ext cx="622903"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&lt;1Gps</a:t>
            </a:r>
          </a:p>
        </p:txBody>
      </p:sp>
      <p:sp>
        <p:nvSpPr>
          <p:cNvPr id="57" name="TextBox 56"/>
          <p:cNvSpPr txBox="1"/>
          <p:nvPr/>
        </p:nvSpPr>
        <p:spPr>
          <a:xfrm>
            <a:off x="4027226" y="4364277"/>
            <a:ext cx="832172"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444Gbps</a:t>
            </a:r>
          </a:p>
        </p:txBody>
      </p:sp>
      <p:sp>
        <p:nvSpPr>
          <p:cNvPr id="58" name="Oval 57"/>
          <p:cNvSpPr/>
          <p:nvPr/>
        </p:nvSpPr>
        <p:spPr bwMode="auto">
          <a:xfrm>
            <a:off x="986784" y="6062711"/>
            <a:ext cx="151733" cy="151733"/>
          </a:xfrm>
          <a:prstGeom prst="ellipse">
            <a:avLst/>
          </a:prstGeom>
          <a:solidFill>
            <a:srgbClr val="00B6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9" name="Oval 58"/>
          <p:cNvSpPr/>
          <p:nvPr/>
        </p:nvSpPr>
        <p:spPr bwMode="auto">
          <a:xfrm>
            <a:off x="4309470" y="4585845"/>
            <a:ext cx="151733" cy="151733"/>
          </a:xfrm>
          <a:prstGeom prst="ellipse">
            <a:avLst/>
          </a:prstGeom>
          <a:solidFill>
            <a:srgbClr val="00B6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4" name="Picture 2" descr="http://p.twimg.com/A4-NOmBCAAEwNIc.jpg"/>
          <p:cNvPicPr>
            <a:picLocks noChangeAspect="1" noChangeArrowheads="1"/>
          </p:cNvPicPr>
          <p:nvPr/>
        </p:nvPicPr>
        <p:blipFill rotWithShape="1">
          <a:blip r:embed="rId12">
            <a:extLst>
              <a:ext uri="{28A0092B-C50C-407E-A947-70E740481C1C}">
                <a14:useLocalDpi xmlns:a14="http://schemas.microsoft.com/office/drawing/2010/main" val="0"/>
              </a:ext>
            </a:extLst>
          </a:blip>
          <a:srcRect t="13155" r="16017" b="47632"/>
          <a:stretch/>
        </p:blipFill>
        <p:spPr bwMode="auto">
          <a:xfrm>
            <a:off x="565438" y="5437156"/>
            <a:ext cx="867055" cy="609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2015017376"/>
      </p:ext>
    </p:extLst>
  </p:cSld>
  <p:clrMapOvr>
    <a:masterClrMapping/>
  </p:clrMapOvr>
  <mc:AlternateContent xmlns:mc="http://schemas.openxmlformats.org/markup-compatibility/2006" xmlns:p14="http://schemas.microsoft.com/office/powerpoint/2010/main">
    <mc:Choice Requires="p14">
      <p:transition p14:dur="0" advTm="79685"/>
    </mc:Choice>
    <mc:Fallback xmlns="">
      <p:transition advTm="7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58372"/>
                                        </p:tgtEl>
                                        <p:attrNameLst>
                                          <p:attrName>style.visibility</p:attrName>
                                        </p:attrNameLst>
                                      </p:cBhvr>
                                      <p:to>
                                        <p:strVal val="visible"/>
                                      </p:to>
                                    </p:set>
                                    <p:animEffect transition="in" filter="fade">
                                      <p:cBhvr>
                                        <p:cTn id="16" dur="500"/>
                                        <p:tgtEl>
                                          <p:spTgt spid="58372"/>
                                        </p:tgtEl>
                                      </p:cBhvr>
                                    </p:animEffect>
                                  </p:childTnLst>
                                </p:cTn>
                              </p:par>
                              <p:par>
                                <p:cTn id="17" presetID="10" presetClass="entr" presetSubtype="0" fill="hold" nodeType="withEffect">
                                  <p:stCondLst>
                                    <p:cond delay="0"/>
                                  </p:stCondLst>
                                  <p:childTnLst>
                                    <p:set>
                                      <p:cBhvr>
                                        <p:cTn id="18" dur="1" fill="hold">
                                          <p:stCondLst>
                                            <p:cond delay="0"/>
                                          </p:stCondLst>
                                        </p:cTn>
                                        <p:tgtEl>
                                          <p:spTgt spid="58374"/>
                                        </p:tgtEl>
                                        <p:attrNameLst>
                                          <p:attrName>style.visibility</p:attrName>
                                        </p:attrNameLst>
                                      </p:cBhvr>
                                      <p:to>
                                        <p:strVal val="visible"/>
                                      </p:to>
                                    </p:set>
                                    <p:animEffect transition="in" filter="fade">
                                      <p:cBhvr>
                                        <p:cTn id="19" dur="500"/>
                                        <p:tgtEl>
                                          <p:spTgt spid="5837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2" grpId="0" animBg="1"/>
      <p:bldP spid="56" grpId="0"/>
      <p:bldP spid="57" grpId="0"/>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65493" y="1143968"/>
            <a:ext cx="11503868" cy="4606184"/>
            <a:chOff x="378396" y="1121639"/>
            <a:chExt cx="11279326" cy="4516277"/>
          </a:xfrm>
        </p:grpSpPr>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78396" y="1121639"/>
              <a:ext cx="5514059" cy="4516277"/>
            </a:xfrm>
            <a:prstGeom prst="rect">
              <a:avLst/>
            </a:prstGeom>
          </p:spPr>
        </p:pic>
        <p:pic>
          <p:nvPicPr>
            <p:cNvPr id="31" name="Picture 3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43663" y="1121639"/>
              <a:ext cx="5514059" cy="4516277"/>
            </a:xfrm>
            <a:prstGeom prst="rect">
              <a:avLst/>
            </a:prstGeom>
          </p:spPr>
        </p:pic>
      </p:grpSp>
      <p:sp>
        <p:nvSpPr>
          <p:cNvPr id="53" name="Freeform 52"/>
          <p:cNvSpPr/>
          <p:nvPr/>
        </p:nvSpPr>
        <p:spPr bwMode="auto">
          <a:xfrm>
            <a:off x="1059452" y="4631929"/>
            <a:ext cx="3404002" cy="1523252"/>
          </a:xfrm>
          <a:custGeom>
            <a:avLst/>
            <a:gdLst>
              <a:gd name="connsiteX0" fmla="*/ 0 w 11155680"/>
              <a:gd name="connsiteY0" fmla="*/ 6004560 h 6111240"/>
              <a:gd name="connsiteX1" fmla="*/ 3261360 w 11155680"/>
              <a:gd name="connsiteY1" fmla="*/ 4572000 h 6111240"/>
              <a:gd name="connsiteX2" fmla="*/ 5852160 w 11155680"/>
              <a:gd name="connsiteY2" fmla="*/ 1295400 h 6111240"/>
              <a:gd name="connsiteX3" fmla="*/ 11155680 w 11155680"/>
              <a:gd name="connsiteY3" fmla="*/ 0 h 6111240"/>
              <a:gd name="connsiteX4" fmla="*/ 11155680 w 11155680"/>
              <a:gd name="connsiteY4" fmla="*/ 6111240 h 6111240"/>
              <a:gd name="connsiteX5" fmla="*/ 0 w 11155680"/>
              <a:gd name="connsiteY5" fmla="*/ 6004560 h 6111240"/>
              <a:gd name="connsiteX0" fmla="*/ 0 w 11155680"/>
              <a:gd name="connsiteY0" fmla="*/ 6004560 h 6111240"/>
              <a:gd name="connsiteX1" fmla="*/ 3261360 w 11155680"/>
              <a:gd name="connsiteY1" fmla="*/ 4572000 h 6111240"/>
              <a:gd name="connsiteX2" fmla="*/ 3261360 w 11155680"/>
              <a:gd name="connsiteY2" fmla="*/ 4556760 h 6111240"/>
              <a:gd name="connsiteX3" fmla="*/ 11155680 w 11155680"/>
              <a:gd name="connsiteY3" fmla="*/ 0 h 6111240"/>
              <a:gd name="connsiteX4" fmla="*/ 11155680 w 11155680"/>
              <a:gd name="connsiteY4" fmla="*/ 6111240 h 6111240"/>
              <a:gd name="connsiteX5" fmla="*/ 0 w 11155680"/>
              <a:gd name="connsiteY5" fmla="*/ 6004560 h 6111240"/>
              <a:gd name="connsiteX0" fmla="*/ 0 w 11155680"/>
              <a:gd name="connsiteY0" fmla="*/ 1447800 h 1554480"/>
              <a:gd name="connsiteX1" fmla="*/ 3261360 w 11155680"/>
              <a:gd name="connsiteY1" fmla="*/ 15240 h 1554480"/>
              <a:gd name="connsiteX2" fmla="*/ 3261360 w 11155680"/>
              <a:gd name="connsiteY2" fmla="*/ 0 h 1554480"/>
              <a:gd name="connsiteX3" fmla="*/ 3337560 w 11155680"/>
              <a:gd name="connsiteY3" fmla="*/ 30480 h 1554480"/>
              <a:gd name="connsiteX4" fmla="*/ 11155680 w 11155680"/>
              <a:gd name="connsiteY4" fmla="*/ 1554480 h 1554480"/>
              <a:gd name="connsiteX5" fmla="*/ 0 w 11155680"/>
              <a:gd name="connsiteY5" fmla="*/ 1447800 h 1554480"/>
              <a:gd name="connsiteX0" fmla="*/ 0 w 3337560"/>
              <a:gd name="connsiteY0" fmla="*/ 1447800 h 1493520"/>
              <a:gd name="connsiteX1" fmla="*/ 3261360 w 3337560"/>
              <a:gd name="connsiteY1" fmla="*/ 15240 h 1493520"/>
              <a:gd name="connsiteX2" fmla="*/ 3261360 w 3337560"/>
              <a:gd name="connsiteY2" fmla="*/ 0 h 1493520"/>
              <a:gd name="connsiteX3" fmla="*/ 3337560 w 3337560"/>
              <a:gd name="connsiteY3" fmla="*/ 30480 h 1493520"/>
              <a:gd name="connsiteX4" fmla="*/ 3337560 w 3337560"/>
              <a:gd name="connsiteY4" fmla="*/ 1493520 h 1493520"/>
              <a:gd name="connsiteX5" fmla="*/ 0 w 3337560"/>
              <a:gd name="connsiteY5" fmla="*/ 1447800 h 1493520"/>
              <a:gd name="connsiteX0" fmla="*/ 0 w 3337560"/>
              <a:gd name="connsiteY0" fmla="*/ 1447800 h 1493520"/>
              <a:gd name="connsiteX1" fmla="*/ 3261360 w 3337560"/>
              <a:gd name="connsiteY1" fmla="*/ 15240 h 1493520"/>
              <a:gd name="connsiteX2" fmla="*/ 3261360 w 3337560"/>
              <a:gd name="connsiteY2" fmla="*/ 0 h 1493520"/>
              <a:gd name="connsiteX3" fmla="*/ 3307080 w 3337560"/>
              <a:gd name="connsiteY3" fmla="*/ 30480 h 1493520"/>
              <a:gd name="connsiteX4" fmla="*/ 3337560 w 3337560"/>
              <a:gd name="connsiteY4" fmla="*/ 1493520 h 1493520"/>
              <a:gd name="connsiteX5" fmla="*/ 0 w 3337560"/>
              <a:gd name="connsiteY5" fmla="*/ 144780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60" h="1493520">
                <a:moveTo>
                  <a:pt x="0" y="1447800"/>
                </a:moveTo>
                <a:lnTo>
                  <a:pt x="3261360" y="15240"/>
                </a:lnTo>
                <a:lnTo>
                  <a:pt x="3261360" y="0"/>
                </a:lnTo>
                <a:lnTo>
                  <a:pt x="3307080" y="30480"/>
                </a:lnTo>
                <a:lnTo>
                  <a:pt x="3337560" y="1493520"/>
                </a:lnTo>
                <a:lnTo>
                  <a:pt x="0" y="1447800"/>
                </a:lnTo>
                <a:close/>
              </a:path>
            </a:pathLst>
          </a:custGeom>
          <a:solidFill>
            <a:schemeClr val="accent2">
              <a:alpha val="4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altLang="zh-CN" dirty="0" smtClean="0"/>
              <a:t>Evolution of online video </a:t>
            </a:r>
            <a:endParaRPr lang="en-US" dirty="0"/>
          </a:p>
        </p:txBody>
      </p:sp>
      <p:sp>
        <p:nvSpPr>
          <p:cNvPr id="3" name="Text Placeholder 2"/>
          <p:cNvSpPr>
            <a:spLocks noGrp="1"/>
          </p:cNvSpPr>
          <p:nvPr>
            <p:ph type="body" sz="quarter" idx="10"/>
          </p:nvPr>
        </p:nvSpPr>
        <p:spPr/>
        <p:txBody>
          <a:bodyPr/>
          <a:lstStyle/>
          <a:p>
            <a:endParaRPr lang="en-US" dirty="0"/>
          </a:p>
        </p:txBody>
      </p:sp>
      <p:pic>
        <p:nvPicPr>
          <p:cNvPr id="54276" name="Picture 4" descr="http://cache.gizmodo.com/assets/images/4/2009/08/504x_504x_sonynetflix.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8864" l="4167" r="100000"/>
                    </a14:imgEffect>
                  </a14:imgLayer>
                </a14:imgProps>
              </a:ext>
              <a:ext uri="{28A0092B-C50C-407E-A947-70E740481C1C}">
                <a14:useLocalDpi xmlns:a14="http://schemas.microsoft.com/office/drawing/2010/main" val="0"/>
              </a:ext>
            </a:extLst>
          </a:blip>
          <a:srcRect/>
          <a:stretch>
            <a:fillRect/>
          </a:stretch>
        </p:blipFill>
        <p:spPr bwMode="auto">
          <a:xfrm>
            <a:off x="2756080" y="5428799"/>
            <a:ext cx="1065482" cy="744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7"/>
          <a:srcRect r="49441"/>
          <a:stretch/>
        </p:blipFill>
        <p:spPr>
          <a:xfrm>
            <a:off x="1811540" y="5411451"/>
            <a:ext cx="677904" cy="676376"/>
          </a:xfrm>
          <a:prstGeom prst="rect">
            <a:avLst/>
          </a:prstGeom>
        </p:spPr>
      </p:pic>
      <p:pic>
        <p:nvPicPr>
          <p:cNvPr id="38" name="Picture 8" descr="http://www.askdavetaylor.com/1-blog-pics/nbc-olympics-video-silverlight.png"/>
          <p:cNvPicPr>
            <a:picLocks noChangeAspect="1" noChangeArrowheads="1"/>
          </p:cNvPicPr>
          <p:nvPr/>
        </p:nvPicPr>
        <p:blipFill rotWithShape="1">
          <a:blip r:embed="rId8">
            <a:extLst>
              <a:ext uri="{28A0092B-C50C-407E-A947-70E740481C1C}">
                <a14:useLocalDpi xmlns:a14="http://schemas.microsoft.com/office/drawing/2010/main" val="0"/>
              </a:ext>
            </a:extLst>
          </a:blip>
          <a:srcRect l="6381" t="7843" r="60317" b="26927"/>
          <a:stretch/>
        </p:blipFill>
        <p:spPr bwMode="auto">
          <a:xfrm>
            <a:off x="4007164" y="5428799"/>
            <a:ext cx="674469" cy="7312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xda-developers.com/wp-content/uploads/2012/01/a-hulu1.jpg?f39ce1"/>
          <p:cNvPicPr>
            <a:picLocks noChangeAspect="1" noChangeArrowheads="1"/>
          </p:cNvPicPr>
          <p:nvPr/>
        </p:nvPicPr>
        <p:blipFill rotWithShape="1">
          <a:blip r:embed="rId9">
            <a:extLst>
              <a:ext uri="{28A0092B-C50C-407E-A947-70E740481C1C}">
                <a14:useLocalDpi xmlns:a14="http://schemas.microsoft.com/office/drawing/2010/main" val="0"/>
              </a:ext>
            </a:extLst>
          </a:blip>
          <a:srcRect l="8302" t="25543" r="10098" b="35523"/>
          <a:stretch/>
        </p:blipFill>
        <p:spPr bwMode="auto">
          <a:xfrm>
            <a:off x="4681634" y="5796800"/>
            <a:ext cx="724817" cy="34582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bwMode="auto">
          <a:xfrm>
            <a:off x="1816307" y="2137814"/>
            <a:ext cx="6895275" cy="1922598"/>
          </a:xfrm>
          <a:prstGeom prst="rect">
            <a:avLst/>
          </a:prstGeom>
          <a:ln>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10"/>
          <a:stretch>
            <a:fillRect/>
          </a:stretch>
        </p:blipFill>
        <p:spPr>
          <a:xfrm>
            <a:off x="6345531" y="2391581"/>
            <a:ext cx="2312079" cy="1389190"/>
          </a:xfrm>
          <a:prstGeom prst="rect">
            <a:avLst/>
          </a:prstGeom>
        </p:spPr>
      </p:pic>
      <p:cxnSp>
        <p:nvCxnSpPr>
          <p:cNvPr id="36" name="Straight Connector 35"/>
          <p:cNvCxnSpPr/>
          <p:nvPr/>
        </p:nvCxnSpPr>
        <p:spPr>
          <a:xfrm>
            <a:off x="531948" y="6276567"/>
            <a:ext cx="11370961"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37" name="Isosceles Triangle 36"/>
          <p:cNvSpPr/>
          <p:nvPr/>
        </p:nvSpPr>
        <p:spPr bwMode="auto">
          <a:xfrm>
            <a:off x="875891" y="6128536"/>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TextBox 39"/>
          <p:cNvSpPr txBox="1"/>
          <p:nvPr/>
        </p:nvSpPr>
        <p:spPr>
          <a:xfrm>
            <a:off x="743074" y="6528950"/>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1999</a:t>
            </a:r>
          </a:p>
        </p:txBody>
      </p:sp>
      <p:sp>
        <p:nvSpPr>
          <p:cNvPr id="41" name="Isosceles Triangle 40"/>
          <p:cNvSpPr/>
          <p:nvPr/>
        </p:nvSpPr>
        <p:spPr bwMode="auto">
          <a:xfrm>
            <a:off x="1993534"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TextBox 41"/>
          <p:cNvSpPr txBox="1"/>
          <p:nvPr/>
        </p:nvSpPr>
        <p:spPr>
          <a:xfrm>
            <a:off x="1816307" y="6528951"/>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2004</a:t>
            </a:r>
          </a:p>
        </p:txBody>
      </p:sp>
      <p:sp>
        <p:nvSpPr>
          <p:cNvPr id="43" name="Isosceles Triangle 42"/>
          <p:cNvSpPr/>
          <p:nvPr/>
        </p:nvSpPr>
        <p:spPr bwMode="auto">
          <a:xfrm>
            <a:off x="3096368"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4" name="TextBox 43"/>
          <p:cNvSpPr txBox="1"/>
          <p:nvPr/>
        </p:nvSpPr>
        <p:spPr>
          <a:xfrm>
            <a:off x="2919141" y="6530406"/>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2007</a:t>
            </a:r>
          </a:p>
        </p:txBody>
      </p:sp>
      <p:sp>
        <p:nvSpPr>
          <p:cNvPr id="45" name="Isosceles Triangle 44"/>
          <p:cNvSpPr/>
          <p:nvPr/>
        </p:nvSpPr>
        <p:spPr bwMode="auto">
          <a:xfrm>
            <a:off x="4168922" y="6150740"/>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6" name="Isosceles Triangle 45"/>
          <p:cNvSpPr/>
          <p:nvPr/>
        </p:nvSpPr>
        <p:spPr bwMode="auto">
          <a:xfrm>
            <a:off x="5286565"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7" name="Isosceles Triangle 46"/>
          <p:cNvSpPr/>
          <p:nvPr/>
        </p:nvSpPr>
        <p:spPr bwMode="auto">
          <a:xfrm>
            <a:off x="6389399" y="6172945"/>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8" name="TextBox 47"/>
          <p:cNvSpPr txBox="1"/>
          <p:nvPr/>
        </p:nvSpPr>
        <p:spPr>
          <a:xfrm>
            <a:off x="4007165"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2008</a:t>
            </a:r>
          </a:p>
        </p:txBody>
      </p:sp>
      <p:sp>
        <p:nvSpPr>
          <p:cNvPr id="49" name="TextBox 48"/>
          <p:cNvSpPr txBox="1"/>
          <p:nvPr/>
        </p:nvSpPr>
        <p:spPr>
          <a:xfrm>
            <a:off x="5175920" y="6522272"/>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2009</a:t>
            </a:r>
          </a:p>
        </p:txBody>
      </p:sp>
      <p:sp>
        <p:nvSpPr>
          <p:cNvPr id="50" name="TextBox 49"/>
          <p:cNvSpPr txBox="1"/>
          <p:nvPr/>
        </p:nvSpPr>
        <p:spPr>
          <a:xfrm>
            <a:off x="6263944" y="6522273"/>
            <a:ext cx="575490"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2012</a:t>
            </a:r>
          </a:p>
        </p:txBody>
      </p:sp>
      <p:sp>
        <p:nvSpPr>
          <p:cNvPr id="51" name="Isosceles Triangle 50"/>
          <p:cNvSpPr/>
          <p:nvPr/>
        </p:nvSpPr>
        <p:spPr bwMode="auto">
          <a:xfrm>
            <a:off x="8416760" y="6143338"/>
            <a:ext cx="325672" cy="266458"/>
          </a:xfrm>
          <a:prstGeom prst="triangle">
            <a:avLst/>
          </a:prstGeom>
          <a:solidFill>
            <a:schemeClr val="accent2"/>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2" name="TextBox 51"/>
          <p:cNvSpPr txBox="1"/>
          <p:nvPr/>
        </p:nvSpPr>
        <p:spPr>
          <a:xfrm>
            <a:off x="8210202" y="6522273"/>
            <a:ext cx="750164" cy="288137"/>
          </a:xfrm>
          <a:prstGeom prst="rect">
            <a:avLst/>
          </a:prstGeom>
          <a:noFill/>
        </p:spPr>
        <p:txBody>
          <a:bodyPr wrap="none" lIns="0" tIns="0" rIns="0" bIns="0" rtlCol="0">
            <a:spAutoFit/>
          </a:bodyPr>
          <a:lstStyle/>
          <a:p>
            <a:pPr defTabSz="932503">
              <a:lnSpc>
                <a:spcPct val="90000"/>
              </a:lnSpc>
              <a:spcBef>
                <a:spcPct val="20000"/>
              </a:spcBef>
              <a:buSzPct val="80000"/>
            </a:pPr>
            <a:r>
              <a:rPr lang="en-US" sz="2040" dirty="0">
                <a:gradFill>
                  <a:gsLst>
                    <a:gs pos="0">
                      <a:srgbClr val="292929">
                        <a:lumMod val="90000"/>
                        <a:lumOff val="10000"/>
                      </a:srgbClr>
                    </a:gs>
                    <a:gs pos="86000">
                      <a:srgbClr val="292929">
                        <a:lumMod val="90000"/>
                        <a:lumOff val="10000"/>
                      </a:srgbClr>
                    </a:gs>
                  </a:gsLst>
                  <a:lin ang="5400000" scaled="0"/>
                </a:gradFill>
              </a:rPr>
              <a:t>Future</a:t>
            </a:r>
          </a:p>
        </p:txBody>
      </p:sp>
      <p:sp>
        <p:nvSpPr>
          <p:cNvPr id="54" name="TextBox 53"/>
          <p:cNvSpPr txBox="1"/>
          <p:nvPr/>
        </p:nvSpPr>
        <p:spPr>
          <a:xfrm>
            <a:off x="565439" y="5156280"/>
            <a:ext cx="622903"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&lt;1Gps</a:t>
            </a:r>
          </a:p>
        </p:txBody>
      </p:sp>
      <p:sp>
        <p:nvSpPr>
          <p:cNvPr id="55" name="TextBox 54"/>
          <p:cNvSpPr txBox="1"/>
          <p:nvPr/>
        </p:nvSpPr>
        <p:spPr>
          <a:xfrm>
            <a:off x="4027226" y="4364277"/>
            <a:ext cx="832172" cy="230524"/>
          </a:xfrm>
          <a:prstGeom prst="rect">
            <a:avLst/>
          </a:prstGeom>
          <a:noFill/>
        </p:spPr>
        <p:txBody>
          <a:bodyPr wrap="none" lIns="0" tIns="0" rIns="0" bIns="0" rtlCol="0">
            <a:spAutoFit/>
          </a:bodyPr>
          <a:lstStyle/>
          <a:p>
            <a:pPr defTabSz="932503">
              <a:lnSpc>
                <a:spcPct val="90000"/>
              </a:lnSpc>
              <a:spcBef>
                <a:spcPct val="20000"/>
              </a:spcBef>
              <a:buSzPct val="80000"/>
            </a:pPr>
            <a:r>
              <a:rPr lang="en-US" sz="1632" dirty="0">
                <a:gradFill>
                  <a:gsLst>
                    <a:gs pos="0">
                      <a:srgbClr val="292929">
                        <a:lumMod val="90000"/>
                        <a:lumOff val="10000"/>
                      </a:srgbClr>
                    </a:gs>
                    <a:gs pos="86000">
                      <a:srgbClr val="292929">
                        <a:lumMod val="90000"/>
                        <a:lumOff val="10000"/>
                      </a:srgbClr>
                    </a:gs>
                  </a:gsLst>
                  <a:lin ang="5400000" scaled="0"/>
                </a:gradFill>
              </a:rPr>
              <a:t>444Gbps</a:t>
            </a:r>
          </a:p>
        </p:txBody>
      </p:sp>
      <p:sp>
        <p:nvSpPr>
          <p:cNvPr id="56" name="Oval 55"/>
          <p:cNvSpPr/>
          <p:nvPr/>
        </p:nvSpPr>
        <p:spPr bwMode="auto">
          <a:xfrm>
            <a:off x="986784" y="6062711"/>
            <a:ext cx="151733" cy="151733"/>
          </a:xfrm>
          <a:prstGeom prst="ellipse">
            <a:avLst/>
          </a:prstGeom>
          <a:solidFill>
            <a:srgbClr val="00B6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7" name="Oval 56"/>
          <p:cNvSpPr/>
          <p:nvPr/>
        </p:nvSpPr>
        <p:spPr bwMode="auto">
          <a:xfrm>
            <a:off x="4309470" y="4585845"/>
            <a:ext cx="151733" cy="151733"/>
          </a:xfrm>
          <a:prstGeom prst="ellipse">
            <a:avLst/>
          </a:prstGeom>
          <a:solidFill>
            <a:srgbClr val="00B6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8" name="Picture 2" descr="http://p.twimg.com/A4-NOmBCAAEwNIc.jpg"/>
          <p:cNvPicPr>
            <a:picLocks noChangeAspect="1" noChangeArrowheads="1"/>
          </p:cNvPicPr>
          <p:nvPr/>
        </p:nvPicPr>
        <p:blipFill rotWithShape="1">
          <a:blip r:embed="rId11">
            <a:extLst>
              <a:ext uri="{28A0092B-C50C-407E-A947-70E740481C1C}">
                <a14:useLocalDpi xmlns:a14="http://schemas.microsoft.com/office/drawing/2010/main" val="0"/>
              </a:ext>
            </a:extLst>
          </a:blip>
          <a:srcRect t="13155" r="16017" b="47632"/>
          <a:stretch/>
        </p:blipFill>
        <p:spPr bwMode="auto">
          <a:xfrm>
            <a:off x="565438" y="5437156"/>
            <a:ext cx="867055" cy="609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9" name="Picture 4" descr="cid:image001.png@01C9DD74.C6A4E550"/>
          <p:cNvPicPr>
            <a:picLocks noChangeAspect="1" noChangeArrowheads="1"/>
          </p:cNvPicPr>
          <p:nvPr/>
        </p:nvPicPr>
        <p:blipFill>
          <a:blip r:embed="rId12" cstate="print"/>
          <a:srcRect/>
          <a:stretch>
            <a:fillRect/>
          </a:stretch>
        </p:blipFill>
        <p:spPr bwMode="auto">
          <a:xfrm>
            <a:off x="2045336" y="2367238"/>
            <a:ext cx="1961828" cy="1394508"/>
          </a:xfrm>
          <a:prstGeom prst="rect">
            <a:avLst/>
          </a:prstGeom>
          <a:noFill/>
          <a:ln w="9525">
            <a:noFill/>
            <a:miter lim="800000"/>
            <a:headEnd/>
            <a:tailEnd/>
          </a:ln>
        </p:spPr>
      </p:pic>
      <p:pic>
        <p:nvPicPr>
          <p:cNvPr id="5" name="Picture 4"/>
          <p:cNvPicPr>
            <a:picLocks noChangeAspect="1"/>
          </p:cNvPicPr>
          <p:nvPr/>
        </p:nvPicPr>
        <p:blipFill rotWithShape="1">
          <a:blip r:embed="rId13">
            <a:extLst>
              <a:ext uri="{28A0092B-C50C-407E-A947-70E740481C1C}">
                <a14:useLocalDpi xmlns:a14="http://schemas.microsoft.com/office/drawing/2010/main" val="0"/>
              </a:ext>
            </a:extLst>
          </a:blip>
          <a:srcRect r="34661" b="29061"/>
          <a:stretch/>
        </p:blipFill>
        <p:spPr>
          <a:xfrm>
            <a:off x="2512320" y="2723113"/>
            <a:ext cx="1873016" cy="1205334"/>
          </a:xfrm>
          <a:prstGeom prst="rect">
            <a:avLst/>
          </a:prstGeom>
        </p:spPr>
      </p:pic>
      <p:pic>
        <p:nvPicPr>
          <p:cNvPr id="62" name="Picture 61" descr="Screen shot 2010-11-24 at 3.27.52 PM.png"/>
          <p:cNvPicPr>
            <a:picLocks noChangeAspect="1"/>
          </p:cNvPicPr>
          <p:nvPr/>
        </p:nvPicPr>
        <p:blipFill rotWithShape="1">
          <a:blip r:embed="rId14">
            <a:extLst>
              <a:ext uri="{28A0092B-C50C-407E-A947-70E740481C1C}">
                <a14:useLocalDpi xmlns:a14="http://schemas.microsoft.com/office/drawing/2010/main" val="0"/>
              </a:ext>
            </a:extLst>
          </a:blip>
          <a:srcRect r="43792" b="24173"/>
          <a:stretch/>
        </p:blipFill>
        <p:spPr>
          <a:xfrm>
            <a:off x="3870860" y="2262163"/>
            <a:ext cx="1239409" cy="1045024"/>
          </a:xfrm>
          <a:prstGeom prst="rect">
            <a:avLst/>
          </a:prstGeom>
        </p:spPr>
      </p:pic>
      <p:pic>
        <p:nvPicPr>
          <p:cNvPr id="61" name="Picture 2" descr="C:\Users\xpouyat\AppData\Local\Microsoft\Windows\Temporary Internet Files\Content.Outlook\9QM33G6J\Sky7.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08196" y="2667494"/>
            <a:ext cx="2008025" cy="1255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9408924"/>
      </p:ext>
    </p:extLst>
  </p:cSld>
  <p:clrMapOvr>
    <a:masterClrMapping/>
  </p:clrMapOvr>
  <mc:AlternateContent xmlns:mc="http://schemas.openxmlformats.org/markup-compatibility/2006" xmlns:p14="http://schemas.microsoft.com/office/powerpoint/2010/main">
    <mc:Choice Requires="p14">
      <p:transition p14:dur="0" advTm="79685"/>
    </mc:Choice>
    <mc:Fallback xmlns="">
      <p:transition advTm="7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1"/>
</p:tagLst>
</file>

<file path=ppt/tags/tag2.xml><?xml version="1.0" encoding="utf-8"?>
<p:tagLst xmlns:a="http://schemas.openxmlformats.org/drawingml/2006/main" xmlns:r="http://schemas.openxmlformats.org/officeDocument/2006/relationships" xmlns:p="http://schemas.openxmlformats.org/presentationml/2006/main">
  <p:tag name="TIMING" val="|65.1"/>
</p:tagLst>
</file>

<file path=ppt/tags/tag3.xml><?xml version="1.0" encoding="utf-8"?>
<p:tagLst xmlns:a="http://schemas.openxmlformats.org/drawingml/2006/main" xmlns:r="http://schemas.openxmlformats.org/officeDocument/2006/relationships" xmlns:p="http://schemas.openxmlformats.org/presentationml/2006/main">
  <p:tag name="TIMING" val="|65.1"/>
</p:tagLst>
</file>

<file path=ppt/tags/tag4.xml><?xml version="1.0" encoding="utf-8"?>
<p:tagLst xmlns:a="http://schemas.openxmlformats.org/drawingml/2006/main" xmlns:r="http://schemas.openxmlformats.org/officeDocument/2006/relationships" xmlns:p="http://schemas.openxmlformats.org/presentationml/2006/main">
  <p:tag name="TIMING" val="|65.1"/>
</p:tagLst>
</file>

<file path=ppt/tags/tag5.xml><?xml version="1.0" encoding="utf-8"?>
<p:tagLst xmlns:a="http://schemas.openxmlformats.org/drawingml/2006/main" xmlns:r="http://schemas.openxmlformats.org/officeDocument/2006/relationships" xmlns:p="http://schemas.openxmlformats.org/presentationml/2006/main">
  <p:tag name="TIMING" val="|65.1"/>
</p:tagLst>
</file>

<file path=ppt/tags/tag6.xml><?xml version="1.0" encoding="utf-8"?>
<p:tagLst xmlns:a="http://schemas.openxmlformats.org/drawingml/2006/main" xmlns:r="http://schemas.openxmlformats.org/officeDocument/2006/relationships" xmlns:p="http://schemas.openxmlformats.org/presentationml/2006/main">
  <p:tag name="TIMING" val="|65.1"/>
</p:tagLst>
</file>

<file path=ppt/tags/tag7.xml><?xml version="1.0" encoding="utf-8"?>
<p:tagLst xmlns:a="http://schemas.openxmlformats.org/drawingml/2006/main" xmlns:r="http://schemas.openxmlformats.org/officeDocument/2006/relationships" xmlns:p="http://schemas.openxmlformats.org/presentationml/2006/main">
  <p:tag name="TIMING" val="|65.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acWcdo6o06rs3wuUsMGmg"/>
</p:tagLst>
</file>

<file path=ppt/theme/_rels/theme3.xml.rels><?xml version="1.0" encoding="UTF-8" standalone="yes"?>
<Relationships xmlns="http://schemas.openxmlformats.org/package/2006/relationships"><Relationship Id="rId1" Type="http://schemas.openxmlformats.org/officeDocument/2006/relationships/image" Target="../media/image7.png"/></Relationships>
</file>

<file path=ppt/theme/_rels/theme4.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1_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4.xml><?xml version="1.0" encoding="utf-8"?>
<a:theme xmlns:a="http://schemas.openxmlformats.org/drawingml/2006/main" name="11_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8097</TotalTime>
  <Words>2459</Words>
  <Application>Microsoft Office PowerPoint</Application>
  <PresentationFormat>Custom</PresentationFormat>
  <Paragraphs>450</Paragraphs>
  <Slides>36</Slides>
  <Notes>17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36</vt:i4>
      </vt:variant>
    </vt:vector>
  </HeadingPairs>
  <TitlesOfParts>
    <vt:vector size="51" baseType="lpstr">
      <vt:lpstr>ＭＳ Ｐゴシック</vt:lpstr>
      <vt:lpstr>Angsana New</vt:lpstr>
      <vt:lpstr>Arial</vt:lpstr>
      <vt:lpstr>Avenir LT Pro 45 Book</vt:lpstr>
      <vt:lpstr>Calibri</vt:lpstr>
      <vt:lpstr>Consolas</vt:lpstr>
      <vt:lpstr>Segoe UI</vt:lpstr>
      <vt:lpstr>Segoe UI Light</vt:lpstr>
      <vt:lpstr>Trebuchet MS</vt:lpstr>
      <vt:lpstr>Webdings</vt:lpstr>
      <vt:lpstr>Wingdings</vt:lpstr>
      <vt:lpstr>TechEd_2013_Template_16x9</vt:lpstr>
      <vt:lpstr>4_5-30405_Build_Template_16x9_White_Background</vt:lpstr>
      <vt:lpstr>1_MS1444_Windows Azure Template 16x9_r08b</vt:lpstr>
      <vt:lpstr>11_MS1444_Windows Azure Template 16x9_r08b</vt:lpstr>
      <vt:lpstr>PowerPoint Presentation</vt:lpstr>
      <vt:lpstr>Building Media Workflows in the Cloud with Windows Azure Media Services</vt:lpstr>
      <vt:lpstr>Agenda</vt:lpstr>
      <vt:lpstr>Evolution of online video </vt:lpstr>
      <vt:lpstr>Evolution of online video </vt:lpstr>
      <vt:lpstr>Evolution of online video </vt:lpstr>
      <vt:lpstr>Evolution of online video </vt:lpstr>
      <vt:lpstr>Evolution of online video </vt:lpstr>
      <vt:lpstr>Evolution of online video </vt:lpstr>
      <vt:lpstr>Evolution of online video </vt:lpstr>
      <vt:lpstr>Challenges</vt:lpstr>
      <vt:lpstr>What is Windows Azure Media Services?</vt:lpstr>
      <vt:lpstr>Media Services Architecture</vt:lpstr>
      <vt:lpstr>PowerPoint Presentation</vt:lpstr>
      <vt:lpstr>Video On Demand Services</vt:lpstr>
      <vt:lpstr>Video-On-Demand Workflow </vt:lpstr>
      <vt:lpstr>Step 1: Ingest Content</vt:lpstr>
      <vt:lpstr>Step 2: Encode, Package or Encrypt</vt:lpstr>
      <vt:lpstr>PowerPoint Presentation</vt:lpstr>
      <vt:lpstr>Step 3: Deliver Content</vt:lpstr>
      <vt:lpstr>Pricing and SLA</vt:lpstr>
      <vt:lpstr>Demo</vt:lpstr>
      <vt:lpstr>New Feature - Dynamic packaging Allows you to re-use your encoded content and bring it to various streaming formats without repackaging the content.</vt:lpstr>
      <vt:lpstr>New Feature - Dynamic packaging Allows you to re-use your encoded content and bring it to various streaming formats without repackaging the content.</vt:lpstr>
      <vt:lpstr>PowerPoint Presentation</vt:lpstr>
      <vt:lpstr>Code Walkthrough</vt:lpstr>
      <vt:lpstr>Upload, Encode, and Dynamic packaging</vt:lpstr>
      <vt:lpstr>PowerPoint Presentation</vt:lpstr>
      <vt:lpstr>PowerPoint Presentation</vt:lpstr>
      <vt:lpstr>PowerPoint Presentation</vt:lpstr>
      <vt:lpstr>Upload, Encode, and Dynamic packaging</vt:lpstr>
      <vt:lpstr>Summary</vt:lpstr>
      <vt:lpstr>Key Takeaways</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WAD-B317; Building Media Workflows in the Cloud with Windows Azure Media Services</dc:title>
  <dc:subject>TechEd 2013</dc:subject>
  <dc:creator>Xavier Pouyat</dc:creator>
  <cp:keywords>TechEd 2013</cp:keywords>
  <dc:description>Template by: Jordan Cayabyab, Artitudes Design, Inc.
Formatting by: Priscila Mandryk, Silver Fox Productions Inc.
Audience Type: Internal/External</dc:description>
  <cp:lastModifiedBy>Shows</cp:lastModifiedBy>
  <cp:revision>164</cp:revision>
  <dcterms:created xsi:type="dcterms:W3CDTF">2013-05-15T01:49:46Z</dcterms:created>
  <dcterms:modified xsi:type="dcterms:W3CDTF">2013-06-23T08:53:48Z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