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 id="2147484224" r:id="rId6"/>
    <p:sldMasterId id="2147484257" r:id="rId7"/>
  </p:sldMasterIdLst>
  <p:notesMasterIdLst>
    <p:notesMasterId r:id="rId34"/>
  </p:notesMasterIdLst>
  <p:handoutMasterIdLst>
    <p:handoutMasterId r:id="rId35"/>
  </p:handoutMasterIdLst>
  <p:sldIdLst>
    <p:sldId id="1135" r:id="rId8"/>
    <p:sldId id="1203" r:id="rId9"/>
    <p:sldId id="1263" r:id="rId10"/>
    <p:sldId id="1277" r:id="rId11"/>
    <p:sldId id="1264" r:id="rId12"/>
    <p:sldId id="1266" r:id="rId13"/>
    <p:sldId id="1267" r:id="rId14"/>
    <p:sldId id="1268" r:id="rId15"/>
    <p:sldId id="1269" r:id="rId16"/>
    <p:sldId id="1270" r:id="rId17"/>
    <p:sldId id="1271" r:id="rId18"/>
    <p:sldId id="1280" r:id="rId19"/>
    <p:sldId id="1278" r:id="rId20"/>
    <p:sldId id="1274" r:id="rId21"/>
    <p:sldId id="1282" r:id="rId22"/>
    <p:sldId id="1283" r:id="rId23"/>
    <p:sldId id="1284" r:id="rId24"/>
    <p:sldId id="1285" r:id="rId25"/>
    <p:sldId id="1286" r:id="rId26"/>
    <p:sldId id="1287" r:id="rId27"/>
    <p:sldId id="1281" r:id="rId28"/>
    <p:sldId id="1273" r:id="rId29"/>
    <p:sldId id="1249" r:id="rId30"/>
    <p:sldId id="1250" r:id="rId31"/>
    <p:sldId id="1288" r:id="rId32"/>
    <p:sldId id="1253"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203"/>
            <p14:sldId id="1263"/>
            <p14:sldId id="1277"/>
            <p14:sldId id="1264"/>
            <p14:sldId id="1266"/>
            <p14:sldId id="1267"/>
            <p14:sldId id="1268"/>
            <p14:sldId id="1269"/>
            <p14:sldId id="1270"/>
            <p14:sldId id="1271"/>
            <p14:sldId id="1280"/>
            <p14:sldId id="1278"/>
            <p14:sldId id="1274"/>
            <p14:sldId id="1282"/>
            <p14:sldId id="1283"/>
            <p14:sldId id="1284"/>
            <p14:sldId id="1285"/>
            <p14:sldId id="1286"/>
            <p14:sldId id="1287"/>
            <p14:sldId id="1281"/>
            <p14:sldId id="1273"/>
            <p14:sldId id="1249"/>
            <p14:sldId id="1250"/>
            <p14:sldId id="1288"/>
            <p14:sldId id="1253"/>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66" autoAdjust="0"/>
    <p:restoredTop sz="86792" autoAdjust="0"/>
  </p:normalViewPr>
  <p:slideViewPr>
    <p:cSldViewPr snapToGrid="0">
      <p:cViewPr varScale="1">
        <p:scale>
          <a:sx n="96" d="100"/>
          <a:sy n="96" d="100"/>
        </p:scale>
        <p:origin x="276"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6/25/2013 12:36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6/25/2013 12:35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6/25/2013 12:35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20</a:t>
            </a:fld>
            <a:endParaRPr lang="en-US" dirty="0"/>
          </a:p>
        </p:txBody>
      </p:sp>
    </p:spTree>
    <p:extLst>
      <p:ext uri="{BB962C8B-B14F-4D97-AF65-F5344CB8AC3E}">
        <p14:creationId xmlns:p14="http://schemas.microsoft.com/office/powerpoint/2010/main" val="176108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80317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6/25/2013 12:36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451315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080953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12:36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2385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6/25/2013 12:36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8456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33058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Tree>
    <p:extLst>
      <p:ext uri="{BB962C8B-B14F-4D97-AF65-F5344CB8AC3E}">
        <p14:creationId xmlns:p14="http://schemas.microsoft.com/office/powerpoint/2010/main" val="7774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6</a:t>
            </a:fld>
            <a:endParaRPr lang="en-US" dirty="0"/>
          </a:p>
        </p:txBody>
      </p:sp>
    </p:spTree>
    <p:extLst>
      <p:ext uri="{BB962C8B-B14F-4D97-AF65-F5344CB8AC3E}">
        <p14:creationId xmlns:p14="http://schemas.microsoft.com/office/powerpoint/2010/main" val="52991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7</a:t>
            </a:fld>
            <a:endParaRPr lang="en-US" dirty="0"/>
          </a:p>
        </p:txBody>
      </p:sp>
    </p:spTree>
    <p:extLst>
      <p:ext uri="{BB962C8B-B14F-4D97-AF65-F5344CB8AC3E}">
        <p14:creationId xmlns:p14="http://schemas.microsoft.com/office/powerpoint/2010/main" val="41946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8</a:t>
            </a:fld>
            <a:endParaRPr lang="en-US" dirty="0"/>
          </a:p>
        </p:txBody>
      </p:sp>
    </p:spTree>
    <p:extLst>
      <p:ext uri="{BB962C8B-B14F-4D97-AF65-F5344CB8AC3E}">
        <p14:creationId xmlns:p14="http://schemas.microsoft.com/office/powerpoint/2010/main" val="250130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9</a:t>
            </a:fld>
            <a:endParaRPr lang="en-US" dirty="0"/>
          </a:p>
        </p:txBody>
      </p:sp>
    </p:spTree>
    <p:extLst>
      <p:ext uri="{BB962C8B-B14F-4D97-AF65-F5344CB8AC3E}">
        <p14:creationId xmlns:p14="http://schemas.microsoft.com/office/powerpoint/2010/main" val="423351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73158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000"/>
              </a:spcAft>
              <a:tabLst>
                <a:tab pos="1828800" algn="l"/>
              </a:tabLst>
            </a:pPr>
            <a:endParaRPr lang="en-US" sz="1600" dirty="0" smtClean="0">
              <a:solidFill>
                <a:schemeClr val="bg1">
                  <a:alpha val="99000"/>
                </a:schemeClr>
              </a:solidFill>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pPr/>
              <a:t>15</a:t>
            </a:fld>
            <a:endParaRPr lang="en-US" dirty="0"/>
          </a:p>
        </p:txBody>
      </p:sp>
    </p:spTree>
    <p:extLst>
      <p:ext uri="{BB962C8B-B14F-4D97-AF65-F5344CB8AC3E}">
        <p14:creationId xmlns:p14="http://schemas.microsoft.com/office/powerpoint/2010/main" val="3449392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4525"/>
          </a:xfrm>
          <a:prstGeom prst="rect">
            <a:avLst/>
          </a:prstGeom>
        </p:spPr>
      </p:pic>
      <p:sp>
        <p:nvSpPr>
          <p:cNvPr id="5" name="Text Placeholder 4"/>
          <p:cNvSpPr>
            <a:spLocks noGrp="1"/>
          </p:cNvSpPr>
          <p:nvPr>
            <p:ph type="body" sz="quarter" idx="10"/>
          </p:nvPr>
        </p:nvSpPr>
        <p:spPr>
          <a:xfrm>
            <a:off x="5235859" y="3336648"/>
            <a:ext cx="6348790" cy="1147686"/>
          </a:xfrm>
        </p:spPr>
        <p:txBody>
          <a:bodyPr/>
          <a:lstStyle>
            <a:lvl1pPr marL="3238" indent="0">
              <a:spcBef>
                <a:spcPts val="0"/>
              </a:spcBef>
              <a:spcAft>
                <a:spcPts val="918"/>
              </a:spcAft>
              <a:buSzPct val="80000"/>
              <a:buFont typeface="Arial" pitchFamily="34" charset="0"/>
              <a:buNone/>
              <a:defRPr sz="4080" spc="-102" baseline="0">
                <a:solidFill>
                  <a:schemeClr val="bg1"/>
                </a:solidFill>
                <a:latin typeface="Segoe UI Light" pitchFamily="34" charset="0"/>
              </a:defRPr>
            </a:lvl1pPr>
            <a:lvl2pPr marL="3238" indent="0">
              <a:spcBef>
                <a:spcPts val="0"/>
              </a:spcBef>
              <a:buSzPct val="80000"/>
              <a:buFont typeface="Arial" pitchFamily="34" charset="0"/>
              <a:buNone/>
              <a:defRPr sz="2040" spc="-51" baseline="0">
                <a:solidFill>
                  <a:schemeClr val="bg1"/>
                </a:solidFill>
              </a:defRPr>
            </a:lvl2pPr>
            <a:lvl3pPr marL="1283940" indent="-411249">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Tree>
    <p:extLst>
      <p:ext uri="{BB962C8B-B14F-4D97-AF65-F5344CB8AC3E}">
        <p14:creationId xmlns:p14="http://schemas.microsoft.com/office/powerpoint/2010/main" val="458629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12460899" cy="6994525"/>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Tree>
    <p:extLst>
      <p:ext uri="{BB962C8B-B14F-4D97-AF65-F5344CB8AC3E}">
        <p14:creationId xmlns:p14="http://schemas.microsoft.com/office/powerpoint/2010/main" val="1963370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2" hasCustomPrompt="1"/>
          </p:nvPr>
        </p:nvSpPr>
        <p:spPr>
          <a:xfrm>
            <a:off x="274639" y="3150057"/>
            <a:ext cx="5348239" cy="896046"/>
          </a:xfrm>
          <a:noFill/>
        </p:spPr>
        <p:txBody>
          <a:bodyPr lIns="107564" tIns="80673" rIns="107564" bIns="80673">
            <a:noAutofit/>
          </a:bodyPr>
          <a:lstStyle>
            <a:lvl1pPr marL="0" indent="0">
              <a:spcBef>
                <a:spcPts val="0"/>
              </a:spcBef>
              <a:buNone/>
              <a:defRPr lang="en-US" sz="3600" kern="1200" spc="-52" baseline="0" dirty="0" smtClean="0">
                <a:gradFill>
                  <a:gsLst>
                    <a:gs pos="1250">
                      <a:schemeClr val="accent1"/>
                    </a:gs>
                    <a:gs pos="100000">
                      <a:schemeClr val="accent1"/>
                    </a:gs>
                  </a:gsLst>
                  <a:lin ang="5400000" scaled="0"/>
                </a:gradFill>
                <a:latin typeface="+mj-lt"/>
                <a:ea typeface="+mn-ea"/>
                <a:cs typeface="+mn-cs"/>
              </a:defRPr>
            </a:lvl1pPr>
          </a:lstStyle>
          <a:p>
            <a:pPr marL="0" marR="0" lvl="0" indent="0" algn="l" defTabSz="685365" rtl="0" eaLnBrk="1" fontAlgn="auto" latinLnBrk="0" hangingPunct="1">
              <a:lnSpc>
                <a:spcPct val="90000"/>
              </a:lnSpc>
              <a:spcBef>
                <a:spcPts val="0"/>
              </a:spcBef>
              <a:spcAft>
                <a:spcPts val="0"/>
              </a:spcAft>
              <a:buClrTx/>
              <a:buSzPct val="90000"/>
              <a:buFont typeface="Arial" pitchFamily="34" charset="0"/>
              <a:buNone/>
              <a:tabLst/>
            </a:pPr>
            <a:r>
              <a:rPr lang="en-US" dirty="0" smtClean="0"/>
              <a:t>Speaker name</a:t>
            </a:r>
          </a:p>
        </p:txBody>
      </p:sp>
      <p:sp>
        <p:nvSpPr>
          <p:cNvPr id="14" name="Title 1"/>
          <p:cNvSpPr>
            <a:spLocks noGrp="1"/>
          </p:cNvSpPr>
          <p:nvPr>
            <p:ph type="title" hasCustomPrompt="1"/>
          </p:nvPr>
        </p:nvSpPr>
        <p:spPr>
          <a:xfrm>
            <a:off x="274639" y="2133822"/>
            <a:ext cx="10058336" cy="966764"/>
          </a:xfrm>
          <a:noFill/>
        </p:spPr>
        <p:txBody>
          <a:bodyPr lIns="107564" tIns="67227" rIns="107564" bIns="67227" anchor="t" anchorCtr="0"/>
          <a:lstStyle>
            <a:lvl1pPr algn="l" defTabSz="685365" rtl="0" eaLnBrk="1" latinLnBrk="0" hangingPunct="1">
              <a:lnSpc>
                <a:spcPct val="90000"/>
              </a:lnSpc>
              <a:spcBef>
                <a:spcPct val="0"/>
              </a:spcBef>
              <a:buNone/>
              <a:defRPr lang="en-US" sz="6000" b="0" kern="1200" cap="none" spc="-113" baseline="0" dirty="0">
                <a:ln w="3175">
                  <a:noFill/>
                </a:ln>
                <a:gradFill>
                  <a:gsLst>
                    <a:gs pos="1250">
                      <a:schemeClr val="accent1"/>
                    </a:gs>
                    <a:gs pos="100000">
                      <a:schemeClr val="accent1"/>
                    </a:gs>
                  </a:gsLst>
                  <a:lin ang="5400000" scaled="0"/>
                </a:gradFill>
                <a:effectLst/>
                <a:latin typeface="+mj-lt"/>
                <a:ea typeface="+mn-ea"/>
                <a:cs typeface="Arial" charset="0"/>
              </a:defRPr>
            </a:lvl1pPr>
          </a:lstStyle>
          <a:p>
            <a:r>
              <a:rPr lang="en-US" dirty="0" smtClean="0"/>
              <a:t>Presentation title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 y="73151"/>
            <a:ext cx="3584448" cy="1318329"/>
          </a:xfrm>
          <a:prstGeom prst="rect">
            <a:avLst/>
          </a:prstGeom>
        </p:spPr>
      </p:pic>
    </p:spTree>
    <p:extLst>
      <p:ext uri="{BB962C8B-B14F-4D97-AF65-F5344CB8AC3E}">
        <p14:creationId xmlns:p14="http://schemas.microsoft.com/office/powerpoint/2010/main" val="3194946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274639" y="3150057"/>
            <a:ext cx="5348239" cy="896046"/>
          </a:xfrm>
          <a:noFill/>
        </p:spPr>
        <p:txBody>
          <a:bodyPr lIns="107564" tIns="80673" rIns="107564" bIns="80673">
            <a:noAutofit/>
          </a:bodyPr>
          <a:lstStyle>
            <a:lvl1pPr marL="0" indent="0">
              <a:spcBef>
                <a:spcPts val="0"/>
              </a:spcBef>
              <a:buNone/>
              <a:defRPr lang="en-US" sz="3600" kern="1200" spc="-52" baseline="0" dirty="0" smtClean="0">
                <a:gradFill>
                  <a:gsLst>
                    <a:gs pos="1250">
                      <a:schemeClr val="accent1"/>
                    </a:gs>
                    <a:gs pos="100000">
                      <a:schemeClr val="accent1"/>
                    </a:gs>
                  </a:gsLst>
                  <a:lin ang="5400000" scaled="0"/>
                </a:gradFill>
                <a:latin typeface="+mj-lt"/>
                <a:ea typeface="+mn-ea"/>
                <a:cs typeface="+mn-cs"/>
              </a:defRPr>
            </a:lvl1pPr>
          </a:lstStyle>
          <a:p>
            <a:pPr marL="0" marR="0" lvl="0" indent="0" algn="l" defTabSz="685365" rtl="0" eaLnBrk="1" fontAlgn="auto" latinLnBrk="0" hangingPunct="1">
              <a:lnSpc>
                <a:spcPct val="90000"/>
              </a:lnSpc>
              <a:spcBef>
                <a:spcPts val="0"/>
              </a:spcBef>
              <a:spcAft>
                <a:spcPts val="0"/>
              </a:spcAft>
              <a:buClrTx/>
              <a:buSzPct val="90000"/>
              <a:buFont typeface="Arial" pitchFamily="34" charset="0"/>
              <a:buNone/>
              <a:tabLst/>
            </a:pPr>
            <a:r>
              <a:rPr lang="en-US" dirty="0" smtClean="0"/>
              <a:t>Speaker name</a:t>
            </a:r>
          </a:p>
        </p:txBody>
      </p:sp>
      <p:sp>
        <p:nvSpPr>
          <p:cNvPr id="8" name="Title 1"/>
          <p:cNvSpPr>
            <a:spLocks noGrp="1"/>
          </p:cNvSpPr>
          <p:nvPr>
            <p:ph type="title" hasCustomPrompt="1"/>
          </p:nvPr>
        </p:nvSpPr>
        <p:spPr>
          <a:xfrm>
            <a:off x="274639" y="2133822"/>
            <a:ext cx="10058336" cy="966764"/>
          </a:xfrm>
          <a:noFill/>
        </p:spPr>
        <p:txBody>
          <a:bodyPr lIns="107564" tIns="67227" rIns="107564" bIns="67227" anchor="t" anchorCtr="0"/>
          <a:lstStyle>
            <a:lvl1pPr algn="l" defTabSz="685365" rtl="0" eaLnBrk="1" latinLnBrk="0" hangingPunct="1">
              <a:lnSpc>
                <a:spcPct val="90000"/>
              </a:lnSpc>
              <a:spcBef>
                <a:spcPct val="0"/>
              </a:spcBef>
              <a:buNone/>
              <a:defRPr lang="en-US" sz="6000" b="0" kern="1200" cap="none" spc="-113" baseline="0" dirty="0">
                <a:ln w="3175">
                  <a:noFill/>
                </a:ln>
                <a:gradFill>
                  <a:gsLst>
                    <a:gs pos="1250">
                      <a:schemeClr val="accent1"/>
                    </a:gs>
                    <a:gs pos="100000">
                      <a:schemeClr val="accent1"/>
                    </a:gs>
                  </a:gsLst>
                  <a:lin ang="5400000" scaled="0"/>
                </a:gradFill>
                <a:effectLst/>
                <a:latin typeface="+mj-lt"/>
                <a:ea typeface="+mn-ea"/>
                <a:cs typeface="Arial" charset="0"/>
              </a:defRPr>
            </a:lvl1pPr>
          </a:lstStyle>
          <a:p>
            <a:r>
              <a:rPr lang="en-US" dirty="0" smtClean="0"/>
              <a:t>Presentation title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 y="73151"/>
            <a:ext cx="3584448" cy="1318329"/>
          </a:xfrm>
          <a:prstGeom prst="rect">
            <a:avLst/>
          </a:prstGeom>
        </p:spPr>
      </p:pic>
    </p:spTree>
    <p:extLst>
      <p:ext uri="{BB962C8B-B14F-4D97-AF65-F5344CB8AC3E}">
        <p14:creationId xmlns:p14="http://schemas.microsoft.com/office/powerpoint/2010/main" val="352426768"/>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pos="173">
          <p15:clr>
            <a:srgbClr val="FBAE40"/>
          </p15:clr>
        </p15:guide>
        <p15:guide id="2" pos="7661">
          <p15:clr>
            <a:srgbClr val="FBAE40"/>
          </p15:clr>
        </p15:guide>
        <p15:guide id="3" orient="horz" pos="4219">
          <p15:clr>
            <a:srgbClr val="FBAE40"/>
          </p15:clr>
        </p15:guide>
        <p15:guide id="4" orient="horz" pos="187">
          <p15:clr>
            <a:srgbClr val="FBAE40"/>
          </p15:clr>
        </p15:guide>
        <p15:guide id="5" orient="horz" pos="763">
          <p15:clr>
            <a:srgbClr val="FBAE40"/>
          </p15:clr>
        </p15:guide>
        <p15:guide id="6" orient="horz" pos="1339">
          <p15:clr>
            <a:srgbClr val="FBAE40"/>
          </p15:clr>
        </p15:guide>
        <p15:guide id="7"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318519"/>
            <a:ext cx="11378776" cy="917255"/>
          </a:xfrm>
        </p:spPr>
        <p:txBody>
          <a:bodyPr anchor="b" anchorCtr="0">
            <a:spAutoFit/>
          </a:bodyPr>
          <a:lstStyle>
            <a:lvl1pPr>
              <a:defRPr sz="5290" spc="-11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620901"/>
          </a:xfrm>
        </p:spPr>
        <p:txBody>
          <a:bodyPr>
            <a:spAutoFit/>
          </a:bodyPr>
          <a:lstStyle>
            <a:lvl1pPr marL="0" indent="0">
              <a:spcBef>
                <a:spcPts val="0"/>
              </a:spcBef>
              <a:buNone/>
              <a:defRPr sz="2351" spc="-52"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63214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33907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823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883942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319055"/>
            <a:ext cx="11378776" cy="917255"/>
          </a:xfrm>
        </p:spPr>
        <p:txBody>
          <a:bodyPr anchor="b" anchorCtr="0">
            <a:spAutoFit/>
          </a:bodyPr>
          <a:lstStyle>
            <a:lvl1pPr>
              <a:defRPr sz="5290" spc="-11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620901"/>
          </a:xfrm>
        </p:spPr>
        <p:txBody>
          <a:bodyPr>
            <a:spAutoFit/>
          </a:bodyPr>
          <a:lstStyle>
            <a:lvl1pPr marL="0" indent="0">
              <a:spcBef>
                <a:spcPts val="0"/>
              </a:spcBef>
              <a:buNone/>
              <a:defRPr sz="2351" spc="-52"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52187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4"/>
            <a:ext cx="11375537" cy="734125"/>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7" cy="1697642"/>
          </a:xfrm>
          <a:prstGeom prst="rect">
            <a:avLst/>
          </a:prstGeom>
        </p:spPr>
        <p:txBody>
          <a:bodyPr>
            <a:spAutoFit/>
          </a:bodyPr>
          <a:lstStyle>
            <a:lvl1pPr marL="212996" indent="-212996">
              <a:buFont typeface="Wingdings" pitchFamily="2" charset="2"/>
              <a:buChar char=""/>
              <a:defRPr sz="2939"/>
            </a:lvl1pPr>
            <a:lvl2pPr marL="387913" indent="-174918">
              <a:buFont typeface="Wingdings" pitchFamily="2" charset="2"/>
              <a:buChar char=""/>
              <a:defRPr sz="1764" spc="-38" baseline="0">
                <a:latin typeface="+mn-lt"/>
              </a:defRPr>
            </a:lvl2pPr>
            <a:lvl3pPr marL="555692" indent="-167778">
              <a:buFont typeface="Wingdings" pitchFamily="2" charset="2"/>
              <a:buChar char=""/>
              <a:tabLst/>
              <a:defRPr sz="1470" spc="-38" baseline="0">
                <a:latin typeface="+mn-lt"/>
              </a:defRPr>
            </a:lvl3pPr>
            <a:lvl4pPr marL="685392" indent="-129701">
              <a:buFont typeface="Wingdings" pitchFamily="2" charset="2"/>
              <a:buChar char=""/>
              <a:defRPr sz="1323" spc="-38" baseline="0">
                <a:latin typeface="+mn-lt"/>
              </a:defRPr>
            </a:lvl4pPr>
            <a:lvl5pPr marL="815094" indent="-129701">
              <a:buFont typeface="Wingdings" pitchFamily="2" charset="2"/>
              <a:buChar char=""/>
              <a:tabLst/>
              <a:defRPr sz="1323" spc="-38"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620391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5"/>
            <a:ext cx="11375537" cy="1647919"/>
          </a:xfrm>
          <a:prstGeom prst="rect">
            <a:avLst/>
          </a:prstGeom>
        </p:spPr>
        <p:txBody>
          <a:bodyPr>
            <a:spAutoFit/>
          </a:bodyPr>
          <a:lstStyle>
            <a:lvl1pPr marL="0" indent="0">
              <a:spcBef>
                <a:spcPts val="1799"/>
              </a:spcBef>
              <a:buNone/>
              <a:defRPr sz="2939">
                <a:gradFill>
                  <a:gsLst>
                    <a:gs pos="100000">
                      <a:schemeClr val="tx2"/>
                    </a:gs>
                    <a:gs pos="0">
                      <a:schemeClr val="tx2"/>
                    </a:gs>
                  </a:gsLst>
                  <a:lin ang="5400000" scaled="0"/>
                </a:gradFill>
                <a:latin typeface="+mj-lt"/>
              </a:defRPr>
            </a:lvl1pPr>
            <a:lvl2pPr marL="0" indent="0">
              <a:buNone/>
              <a:defRPr sz="1470" spc="-38" baseline="0">
                <a:gradFill>
                  <a:gsLst>
                    <a:gs pos="100000">
                      <a:schemeClr val="tx1"/>
                    </a:gs>
                    <a:gs pos="6000">
                      <a:schemeClr val="tx1"/>
                    </a:gs>
                  </a:gsLst>
                  <a:lin ang="5400000" scaled="0"/>
                </a:gradFill>
              </a:defRPr>
            </a:lvl2pPr>
            <a:lvl3pPr marL="173728" indent="0">
              <a:buNone/>
              <a:defRPr sz="1470" spc="-38" baseline="0">
                <a:gradFill>
                  <a:gsLst>
                    <a:gs pos="100000">
                      <a:schemeClr val="tx1"/>
                    </a:gs>
                    <a:gs pos="6000">
                      <a:schemeClr val="tx1"/>
                    </a:gs>
                  </a:gsLst>
                  <a:lin ang="5400000" scaled="0"/>
                </a:gradFill>
              </a:defRPr>
            </a:lvl3pPr>
            <a:lvl4pPr marL="342697" indent="0">
              <a:buNone/>
              <a:defRPr sz="1323" spc="-38" baseline="0">
                <a:gradFill>
                  <a:gsLst>
                    <a:gs pos="100000">
                      <a:schemeClr val="tx1"/>
                    </a:gs>
                    <a:gs pos="6000">
                      <a:schemeClr val="tx1"/>
                    </a:gs>
                  </a:gsLst>
                  <a:lin ang="5400000" scaled="0"/>
                </a:gradFill>
              </a:defRPr>
            </a:lvl4pPr>
            <a:lvl5pPr marL="519995" indent="0">
              <a:buNone/>
              <a:defRPr sz="1323" spc="-38"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4"/>
            <a:ext cx="11375537" cy="734125"/>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378779553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5"/>
            <a:ext cx="11375537" cy="1647919"/>
          </a:xfrm>
          <a:prstGeom prst="rect">
            <a:avLst/>
          </a:prstGeom>
        </p:spPr>
        <p:txBody>
          <a:bodyPr>
            <a:spAutoFit/>
          </a:bodyPr>
          <a:lstStyle>
            <a:lvl1pPr marL="0" indent="0">
              <a:spcBef>
                <a:spcPts val="1799"/>
              </a:spcBef>
              <a:buNone/>
              <a:defRPr sz="2939">
                <a:gradFill>
                  <a:gsLst>
                    <a:gs pos="100000">
                      <a:schemeClr val="tx1"/>
                    </a:gs>
                    <a:gs pos="0">
                      <a:schemeClr val="tx1"/>
                    </a:gs>
                  </a:gsLst>
                  <a:lin ang="5400000" scaled="0"/>
                </a:gradFill>
                <a:latin typeface="+mj-lt"/>
              </a:defRPr>
            </a:lvl1pPr>
            <a:lvl2pPr marL="0" indent="0">
              <a:buNone/>
              <a:defRPr sz="1470" spc="-38" baseline="0">
                <a:gradFill>
                  <a:gsLst>
                    <a:gs pos="100000">
                      <a:schemeClr val="tx1"/>
                    </a:gs>
                    <a:gs pos="0">
                      <a:schemeClr val="tx1"/>
                    </a:gs>
                  </a:gsLst>
                  <a:lin ang="5400000" scaled="0"/>
                </a:gradFill>
              </a:defRPr>
            </a:lvl2pPr>
            <a:lvl3pPr marL="173728" indent="0">
              <a:buNone/>
              <a:defRPr sz="1470" spc="-38" baseline="0">
                <a:gradFill>
                  <a:gsLst>
                    <a:gs pos="100000">
                      <a:schemeClr val="tx1"/>
                    </a:gs>
                    <a:gs pos="0">
                      <a:schemeClr val="tx1"/>
                    </a:gs>
                  </a:gsLst>
                  <a:lin ang="5400000" scaled="0"/>
                </a:gradFill>
              </a:defRPr>
            </a:lvl3pPr>
            <a:lvl4pPr marL="342697" indent="0">
              <a:buNone/>
              <a:defRPr sz="1323" spc="-38" baseline="0">
                <a:gradFill>
                  <a:gsLst>
                    <a:gs pos="100000">
                      <a:schemeClr val="tx1"/>
                    </a:gs>
                    <a:gs pos="0">
                      <a:schemeClr val="tx1"/>
                    </a:gs>
                  </a:gsLst>
                  <a:lin ang="5400000" scaled="0"/>
                </a:gradFill>
              </a:defRPr>
            </a:lvl4pPr>
            <a:lvl5pPr marL="519995" indent="0">
              <a:buNone/>
              <a:defRPr sz="1323" spc="-38"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5037326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4"/>
            <a:ext cx="11375537" cy="734125"/>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9" y="1211264"/>
            <a:ext cx="5477312" cy="1697642"/>
          </a:xfrm>
        </p:spPr>
        <p:txBody>
          <a:bodyPr wrap="square">
            <a:spAutoFit/>
          </a:bodyPr>
          <a:lstStyle>
            <a:lvl1pPr marL="218945" indent="-218945">
              <a:spcBef>
                <a:spcPts val="899"/>
              </a:spcBef>
              <a:buClr>
                <a:schemeClr val="tx1"/>
              </a:buClr>
              <a:buFont typeface="Wingdings" pitchFamily="2" charset="2"/>
              <a:buChar char=""/>
              <a:defRPr/>
            </a:lvl1pPr>
            <a:lvl2pPr marL="390293" indent="-171348">
              <a:defRPr sz="1764" spc="-38" baseline="0"/>
            </a:lvl2pPr>
            <a:lvl3pPr marL="514045" indent="-123751">
              <a:tabLst/>
              <a:defRPr sz="1470" spc="-38" baseline="0"/>
            </a:lvl3pPr>
            <a:lvl4pPr marL="647315" indent="-133271">
              <a:defRPr sz="1323" spc="-38" baseline="0"/>
            </a:lvl4pPr>
            <a:lvl5pPr marL="771067" indent="-123751">
              <a:tabLst/>
              <a:defRPr sz="1323" spc="-38"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3" y="1211263"/>
            <a:ext cx="5495487" cy="1697642"/>
          </a:xfrm>
        </p:spPr>
        <p:txBody>
          <a:bodyPr wrap="square">
            <a:spAutoFit/>
          </a:bodyPr>
          <a:lstStyle>
            <a:lvl1pPr marL="254642" indent="-254642">
              <a:spcBef>
                <a:spcPts val="899"/>
              </a:spcBef>
              <a:buFont typeface="Wingdings" pitchFamily="2" charset="2"/>
              <a:buChar char=""/>
              <a:defRPr lang="en-US" sz="2939" kern="1200" spc="-52" baseline="0" dirty="0" smtClean="0">
                <a:gradFill>
                  <a:gsLst>
                    <a:gs pos="1250">
                      <a:schemeClr val="tx1"/>
                    </a:gs>
                    <a:gs pos="100000">
                      <a:schemeClr val="tx1"/>
                    </a:gs>
                  </a:gsLst>
                  <a:lin ang="5400000" scaled="0"/>
                </a:gradFill>
                <a:latin typeface="+mj-lt"/>
                <a:ea typeface="+mn-ea"/>
                <a:cs typeface="+mn-cs"/>
              </a:defRPr>
            </a:lvl1pPr>
            <a:lvl2pPr marL="475968" indent="-257022">
              <a:defRPr lang="en-US" sz="1764" kern="1200" spc="-38" baseline="0" dirty="0" smtClean="0">
                <a:gradFill>
                  <a:gsLst>
                    <a:gs pos="1250">
                      <a:schemeClr val="tx1"/>
                    </a:gs>
                    <a:gs pos="100000">
                      <a:schemeClr val="tx1"/>
                    </a:gs>
                  </a:gsLst>
                  <a:lin ang="5400000" scaled="0"/>
                </a:gradFill>
                <a:latin typeface="+mn-lt"/>
                <a:ea typeface="+mn-ea"/>
                <a:cs typeface="+mn-cs"/>
              </a:defRPr>
            </a:lvl2pPr>
            <a:lvl3pPr marL="647315" indent="-257022">
              <a:defRPr lang="en-US" sz="1470" kern="1200" spc="-38" baseline="0" dirty="0" smtClean="0">
                <a:gradFill>
                  <a:gsLst>
                    <a:gs pos="1250">
                      <a:schemeClr val="tx1"/>
                    </a:gs>
                    <a:gs pos="100000">
                      <a:schemeClr val="tx1"/>
                    </a:gs>
                  </a:gsLst>
                  <a:lin ang="5400000" scaled="0"/>
                </a:gradFill>
                <a:latin typeface="+mn-lt"/>
                <a:ea typeface="+mn-ea"/>
                <a:cs typeface="+mn-cs"/>
              </a:defRPr>
            </a:lvl3pPr>
            <a:lvl4pPr marL="771067" indent="-257022">
              <a:defRPr lang="en-US" sz="1323" kern="1200" spc="-38" baseline="0" dirty="0" smtClean="0">
                <a:gradFill>
                  <a:gsLst>
                    <a:gs pos="1250">
                      <a:schemeClr val="tx1"/>
                    </a:gs>
                    <a:gs pos="100000">
                      <a:schemeClr val="tx1"/>
                    </a:gs>
                  </a:gsLst>
                  <a:lin ang="5400000" scaled="0"/>
                </a:gradFill>
                <a:latin typeface="+mn-lt"/>
                <a:ea typeface="+mn-ea"/>
                <a:cs typeface="+mn-cs"/>
              </a:defRPr>
            </a:lvl4pPr>
            <a:lvl5pPr marL="904338" indent="-257022">
              <a:defRPr lang="en-US" sz="1323" kern="1200" spc="-38" baseline="0" dirty="0">
                <a:gradFill>
                  <a:gsLst>
                    <a:gs pos="1250">
                      <a:schemeClr val="tx1"/>
                    </a:gs>
                    <a:gs pos="100000">
                      <a:schemeClr val="tx1"/>
                    </a:gs>
                  </a:gsLst>
                  <a:lin ang="5400000" scaled="0"/>
                </a:gradFill>
                <a:latin typeface="+mn-lt"/>
                <a:ea typeface="+mn-ea"/>
                <a:cs typeface="+mn-cs"/>
              </a:defRPr>
            </a:lvl5pPr>
          </a:lstStyle>
          <a:p>
            <a:pPr marL="218945" marR="0" lvl="0" indent="-218945" algn="l" defTabSz="685365"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390293" marR="0" lvl="1" indent="-171348" algn="l" defTabSz="68536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514045" marR="0" lvl="2" indent="-123751" algn="l" defTabSz="68536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647315" marR="0" lvl="3" indent="-133271" algn="l" defTabSz="68536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771067" marR="0" lvl="4" indent="-123751" algn="l" defTabSz="68536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190777752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4"/>
            <a:ext cx="11375537" cy="734125"/>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1647919"/>
          </a:xfrm>
        </p:spPr>
        <p:txBody>
          <a:bodyPr>
            <a:spAutoFit/>
          </a:bodyPr>
          <a:lstStyle>
            <a:lvl1pPr marL="0" indent="0">
              <a:spcBef>
                <a:spcPts val="899"/>
              </a:spcBef>
              <a:buNone/>
              <a:defRPr sz="2939">
                <a:gradFill>
                  <a:gsLst>
                    <a:gs pos="100000">
                      <a:schemeClr val="tx2"/>
                    </a:gs>
                    <a:gs pos="0">
                      <a:schemeClr val="tx2"/>
                    </a:gs>
                  </a:gsLst>
                  <a:lin ang="5400000" scaled="0"/>
                </a:gradFill>
                <a:latin typeface="+mj-lt"/>
              </a:defRPr>
            </a:lvl1pPr>
            <a:lvl2pPr marL="0" indent="0">
              <a:buNone/>
              <a:defRPr sz="1470" spc="-38" baseline="0"/>
            </a:lvl2pPr>
            <a:lvl3pPr marL="174918" indent="0">
              <a:buNone/>
              <a:defRPr sz="1470" spc="-38" baseline="0"/>
            </a:lvl3pPr>
            <a:lvl4pPr marL="342697" indent="0">
              <a:buNone/>
              <a:defRPr sz="1323" spc="-38" baseline="0"/>
            </a:lvl4pPr>
            <a:lvl5pPr marL="519995" indent="0">
              <a:buNone/>
              <a:defRPr sz="1323" spc="-38"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5"/>
            <a:ext cx="5504574" cy="1647919"/>
          </a:xfrm>
        </p:spPr>
        <p:txBody>
          <a:bodyPr>
            <a:spAutoFit/>
          </a:bodyPr>
          <a:lstStyle>
            <a:lvl1pPr marL="0" indent="0">
              <a:spcBef>
                <a:spcPts val="899"/>
              </a:spcBef>
              <a:buNone/>
              <a:defRPr lang="en-US" sz="2939" kern="1200" spc="-52" baseline="0" dirty="0" smtClean="0">
                <a:gradFill>
                  <a:gsLst>
                    <a:gs pos="100000">
                      <a:schemeClr val="tx2"/>
                    </a:gs>
                    <a:gs pos="0">
                      <a:schemeClr val="tx2"/>
                    </a:gs>
                  </a:gsLst>
                  <a:lin ang="5400000" scaled="0"/>
                </a:gradFill>
                <a:latin typeface="+mj-lt"/>
                <a:ea typeface="+mn-ea"/>
                <a:cs typeface="+mn-cs"/>
              </a:defRPr>
            </a:lvl1pPr>
            <a:lvl2pPr marL="2380"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470" kern="1200" spc="-38" baseline="0" dirty="0" smtClean="0">
                <a:gradFill>
                  <a:gsLst>
                    <a:gs pos="1250">
                      <a:schemeClr val="tx1"/>
                    </a:gs>
                    <a:gs pos="100000">
                      <a:schemeClr val="tx1"/>
                    </a:gs>
                  </a:gsLst>
                  <a:lin ang="5400000" scaled="0"/>
                </a:gradFill>
                <a:latin typeface="+mn-lt"/>
                <a:ea typeface="+mn-ea"/>
                <a:cs typeface="+mn-cs"/>
              </a:defRPr>
            </a:lvl2pPr>
            <a:lvl3pPr marL="174918"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470" kern="1200" spc="-38" baseline="0" dirty="0" smtClean="0">
                <a:gradFill>
                  <a:gsLst>
                    <a:gs pos="1250">
                      <a:schemeClr val="tx1"/>
                    </a:gs>
                    <a:gs pos="100000">
                      <a:schemeClr val="tx1"/>
                    </a:gs>
                  </a:gsLst>
                  <a:lin ang="5400000" scaled="0"/>
                </a:gradFill>
                <a:latin typeface="+mn-lt"/>
                <a:ea typeface="+mn-ea"/>
                <a:cs typeface="+mn-cs"/>
              </a:defRPr>
            </a:lvl3pPr>
            <a:lvl4pPr marL="345076"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323" kern="1200" spc="-38" baseline="0" dirty="0" smtClean="0">
                <a:gradFill>
                  <a:gsLst>
                    <a:gs pos="1250">
                      <a:schemeClr val="tx1"/>
                    </a:gs>
                    <a:gs pos="100000">
                      <a:schemeClr val="tx1"/>
                    </a:gs>
                  </a:gsLst>
                  <a:lin ang="5400000" scaled="0"/>
                </a:gradFill>
                <a:latin typeface="+mn-lt"/>
                <a:ea typeface="+mn-ea"/>
                <a:cs typeface="+mn-cs"/>
              </a:defRPr>
            </a:lvl4pPr>
            <a:lvl5pPr marL="515234"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323" kern="1200" spc="-38" baseline="0" dirty="0">
                <a:gradFill>
                  <a:gsLst>
                    <a:gs pos="1250">
                      <a:schemeClr val="tx1"/>
                    </a:gs>
                    <a:gs pos="100000">
                      <a:schemeClr val="tx1"/>
                    </a:gs>
                  </a:gsLst>
                  <a:lin ang="5400000" scaled="0"/>
                </a:gradFill>
                <a:latin typeface="+mn-lt"/>
                <a:ea typeface="+mn-ea"/>
                <a:cs typeface="+mn-cs"/>
              </a:defRPr>
            </a:lvl5pPr>
          </a:lstStyle>
          <a:p>
            <a:pPr marL="0" marR="0" lvl="0" indent="0" algn="l" defTabSz="685365"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162866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4"/>
            <a:ext cx="11375537" cy="734125"/>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5"/>
            <a:ext cx="5486400" cy="1647919"/>
          </a:xfrm>
        </p:spPr>
        <p:txBody>
          <a:bodyPr>
            <a:spAutoFit/>
          </a:bodyPr>
          <a:lstStyle>
            <a:lvl1pPr marL="0" indent="0">
              <a:spcBef>
                <a:spcPts val="899"/>
              </a:spcBef>
              <a:buNone/>
              <a:defRPr sz="2939">
                <a:gradFill>
                  <a:gsLst>
                    <a:gs pos="1000">
                      <a:schemeClr val="tx1"/>
                    </a:gs>
                    <a:gs pos="98000">
                      <a:schemeClr val="tx1"/>
                    </a:gs>
                  </a:gsLst>
                  <a:lin ang="5400000" scaled="0"/>
                </a:gradFill>
                <a:latin typeface="+mj-lt"/>
              </a:defRPr>
            </a:lvl1pPr>
            <a:lvl2pPr marL="0" indent="0">
              <a:buNone/>
              <a:defRPr sz="1470" spc="-38" baseline="0">
                <a:gradFill>
                  <a:gsLst>
                    <a:gs pos="1000">
                      <a:schemeClr val="tx1"/>
                    </a:gs>
                    <a:gs pos="98000">
                      <a:schemeClr val="tx1"/>
                    </a:gs>
                  </a:gsLst>
                  <a:lin ang="5400000" scaled="0"/>
                </a:gradFill>
              </a:defRPr>
            </a:lvl2pPr>
            <a:lvl3pPr marL="174918" indent="0">
              <a:buNone/>
              <a:defRPr sz="1470" spc="-38" baseline="0">
                <a:gradFill>
                  <a:gsLst>
                    <a:gs pos="1000">
                      <a:schemeClr val="tx1"/>
                    </a:gs>
                    <a:gs pos="98000">
                      <a:schemeClr val="tx1"/>
                    </a:gs>
                  </a:gsLst>
                  <a:lin ang="5400000" scaled="0"/>
                </a:gradFill>
              </a:defRPr>
            </a:lvl3pPr>
            <a:lvl4pPr marL="342697" indent="0">
              <a:buNone/>
              <a:defRPr sz="1323" spc="-38" baseline="0">
                <a:gradFill>
                  <a:gsLst>
                    <a:gs pos="1000">
                      <a:schemeClr val="tx1"/>
                    </a:gs>
                    <a:gs pos="98000">
                      <a:schemeClr val="tx1"/>
                    </a:gs>
                  </a:gsLst>
                  <a:lin ang="5400000" scaled="0"/>
                </a:gradFill>
              </a:defRPr>
            </a:lvl4pPr>
            <a:lvl5pPr marL="519995" indent="0">
              <a:buNone/>
              <a:defRPr sz="1323" spc="-38"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5"/>
            <a:ext cx="5504574" cy="1647919"/>
          </a:xfrm>
        </p:spPr>
        <p:txBody>
          <a:bodyPr>
            <a:spAutoFit/>
          </a:bodyPr>
          <a:lstStyle>
            <a:lvl1pPr marL="0" indent="0">
              <a:spcBef>
                <a:spcPts val="899"/>
              </a:spcBef>
              <a:buNone/>
              <a:defRPr lang="en-US" sz="2939" kern="1200" spc="-52" baseline="0" dirty="0" smtClean="0">
                <a:gradFill>
                  <a:gsLst>
                    <a:gs pos="1000">
                      <a:schemeClr val="tx1"/>
                    </a:gs>
                    <a:gs pos="98000">
                      <a:schemeClr val="tx1"/>
                    </a:gs>
                  </a:gsLst>
                  <a:lin ang="5400000" scaled="0"/>
                </a:gradFill>
                <a:latin typeface="+mj-lt"/>
                <a:ea typeface="+mn-ea"/>
                <a:cs typeface="+mn-cs"/>
              </a:defRPr>
            </a:lvl1pPr>
            <a:lvl2pPr marL="2380"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470" kern="1200" spc="-38" baseline="0" dirty="0" smtClean="0">
                <a:gradFill>
                  <a:gsLst>
                    <a:gs pos="1000">
                      <a:schemeClr val="tx1"/>
                    </a:gs>
                    <a:gs pos="98000">
                      <a:schemeClr val="tx1"/>
                    </a:gs>
                  </a:gsLst>
                  <a:lin ang="5400000" scaled="0"/>
                </a:gradFill>
                <a:latin typeface="+mn-lt"/>
                <a:ea typeface="+mn-ea"/>
                <a:cs typeface="+mn-cs"/>
              </a:defRPr>
            </a:lvl2pPr>
            <a:lvl3pPr marL="174918"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470" kern="1200" spc="-38" baseline="0" dirty="0" smtClean="0">
                <a:gradFill>
                  <a:gsLst>
                    <a:gs pos="1000">
                      <a:schemeClr val="tx1"/>
                    </a:gs>
                    <a:gs pos="98000">
                      <a:schemeClr val="tx1"/>
                    </a:gs>
                  </a:gsLst>
                  <a:lin ang="5400000" scaled="0"/>
                </a:gradFill>
                <a:latin typeface="+mn-lt"/>
                <a:ea typeface="+mn-ea"/>
                <a:cs typeface="+mn-cs"/>
              </a:defRPr>
            </a:lvl3pPr>
            <a:lvl4pPr marL="345076"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323" kern="1200" spc="-38" baseline="0" dirty="0" smtClean="0">
                <a:gradFill>
                  <a:gsLst>
                    <a:gs pos="1000">
                      <a:schemeClr val="tx1"/>
                    </a:gs>
                    <a:gs pos="98000">
                      <a:schemeClr val="tx1"/>
                    </a:gs>
                  </a:gsLst>
                  <a:lin ang="5400000" scaled="0"/>
                </a:gradFill>
                <a:latin typeface="+mn-lt"/>
                <a:ea typeface="+mn-ea"/>
                <a:cs typeface="+mn-cs"/>
              </a:defRPr>
            </a:lvl4pPr>
            <a:lvl5pPr marL="515234" marR="0" indent="0" algn="l" defTabSz="685365" rtl="0" eaLnBrk="1" fontAlgn="auto" latinLnBrk="0" hangingPunct="1">
              <a:lnSpc>
                <a:spcPct val="90000"/>
              </a:lnSpc>
              <a:spcBef>
                <a:spcPct val="20000"/>
              </a:spcBef>
              <a:spcAft>
                <a:spcPts val="0"/>
              </a:spcAft>
              <a:buClrTx/>
              <a:buSzPct val="90000"/>
              <a:buFont typeface="Arial" pitchFamily="34" charset="0"/>
              <a:buNone/>
              <a:tabLst/>
              <a:defRPr lang="en-US" sz="1323" kern="1200" spc="-38" baseline="0" dirty="0">
                <a:gradFill>
                  <a:gsLst>
                    <a:gs pos="1000">
                      <a:schemeClr val="tx1"/>
                    </a:gs>
                    <a:gs pos="98000">
                      <a:schemeClr val="tx1"/>
                    </a:gs>
                  </a:gsLst>
                  <a:lin ang="5400000" scaled="0"/>
                </a:gradFill>
                <a:latin typeface="+mn-lt"/>
                <a:ea typeface="+mn-ea"/>
                <a:cs typeface="+mn-cs"/>
              </a:defRPr>
            </a:lvl5pPr>
          </a:lstStyle>
          <a:p>
            <a:pPr marL="0" marR="0" lvl="0" indent="0" algn="l" defTabSz="685365"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40299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685365" rtl="0" eaLnBrk="1" latinLnBrk="0" hangingPunct="1">
              <a:lnSpc>
                <a:spcPct val="90000"/>
              </a:lnSpc>
              <a:spcBef>
                <a:spcPct val="0"/>
              </a:spcBef>
              <a:buNone/>
              <a:defRPr lang="en-US" sz="3968" b="0" kern="1200" cap="none" spc="-75"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972280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28611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7"/>
            <a:ext cx="11375537" cy="946413"/>
          </a:xfrm>
          <a:prstGeom prst="rect">
            <a:avLst/>
          </a:prstGeom>
        </p:spPr>
        <p:txBody>
          <a:bodyPr lIns="107498" tIns="67186" rIns="107498" bIns="67186"/>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3968">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104905263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2"/>
            <a:ext cx="11378776" cy="1924729"/>
          </a:xfrm>
        </p:spPr>
        <p:txBody>
          <a:bodyPr>
            <a:spAutoFit/>
          </a:bodyPr>
          <a:lstStyle>
            <a:lvl1pPr marL="0" indent="0">
              <a:buNone/>
              <a:defRPr sz="2424">
                <a:gradFill>
                  <a:gsLst>
                    <a:gs pos="1250">
                      <a:schemeClr val="tx1"/>
                    </a:gs>
                    <a:gs pos="100000">
                      <a:schemeClr val="tx1"/>
                    </a:gs>
                  </a:gsLst>
                  <a:lin ang="5400000" scaled="0"/>
                </a:gradFill>
                <a:latin typeface="Consolas" pitchFamily="49" charset="0"/>
                <a:cs typeface="Consolas" pitchFamily="49" charset="0"/>
              </a:defRPr>
            </a:lvl1pPr>
            <a:lvl2pPr marL="254642" indent="0">
              <a:buNone/>
              <a:defRPr>
                <a:gradFill>
                  <a:gsLst>
                    <a:gs pos="1250">
                      <a:schemeClr val="tx1"/>
                    </a:gs>
                    <a:gs pos="100000">
                      <a:schemeClr val="tx1"/>
                    </a:gs>
                  </a:gsLst>
                  <a:lin ang="5400000" scaled="0"/>
                </a:gradFill>
                <a:latin typeface="Consolas" pitchFamily="49" charset="0"/>
                <a:cs typeface="Consolas" pitchFamily="49" charset="0"/>
              </a:defRPr>
            </a:lvl2pPr>
            <a:lvl3pPr marL="429561" indent="0">
              <a:buNone/>
              <a:defRPr>
                <a:gradFill>
                  <a:gsLst>
                    <a:gs pos="1250">
                      <a:schemeClr val="tx1"/>
                    </a:gs>
                    <a:gs pos="100000">
                      <a:schemeClr val="tx1"/>
                    </a:gs>
                  </a:gsLst>
                  <a:lin ang="5400000" scaled="0"/>
                </a:gradFill>
                <a:latin typeface="Consolas" pitchFamily="49" charset="0"/>
                <a:cs typeface="Consolas" pitchFamily="49" charset="0"/>
              </a:defRPr>
            </a:lvl3pPr>
            <a:lvl4pPr marL="598529" indent="0">
              <a:buNone/>
              <a:defRPr>
                <a:gradFill>
                  <a:gsLst>
                    <a:gs pos="1250">
                      <a:schemeClr val="tx1"/>
                    </a:gs>
                    <a:gs pos="100000">
                      <a:schemeClr val="tx1"/>
                    </a:gs>
                  </a:gsLst>
                  <a:lin ang="5400000" scaled="0"/>
                </a:gradFill>
                <a:latin typeface="Consolas" pitchFamily="49" charset="0"/>
                <a:cs typeface="Consolas" pitchFamily="49" charset="0"/>
              </a:defRPr>
            </a:lvl4pPr>
            <a:lvl5pPr marL="77225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131506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4"/>
            <a:ext cx="11378776" cy="734125"/>
          </a:xfrm>
        </p:spPr>
        <p:txBody>
          <a:bodyPr>
            <a:spAutoFit/>
          </a:bodyPr>
          <a:lstStyle>
            <a:lvl1pPr>
              <a:defRPr sz="3968"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7" cy="1955295"/>
          </a:xfrm>
          <a:prstGeom prst="rect">
            <a:avLst/>
          </a:prstGeom>
        </p:spPr>
        <p:txBody>
          <a:bodyPr>
            <a:spAutoFit/>
          </a:bodyPr>
          <a:lstStyle>
            <a:lvl1pPr marL="257022" indent="-257022">
              <a:buClr>
                <a:srgbClr val="FFFFFF"/>
              </a:buClr>
              <a:buSzPct val="90000"/>
              <a:buFont typeface="Arial" pitchFamily="34" charset="0"/>
              <a:buChar char="•"/>
              <a:defRPr sz="2645">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208" indent="-214186">
              <a:buClr>
                <a:srgbClr val="FFFFFF"/>
              </a:buClr>
              <a:buSzPct val="90000"/>
              <a:buFont typeface="Arial" pitchFamily="34" charset="0"/>
              <a:buChar char="•"/>
              <a:defRPr sz="2351">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392" indent="-214186">
              <a:buClr>
                <a:srgbClr val="FFFFFF"/>
              </a:buClr>
              <a:buSzPct val="90000"/>
              <a:buFont typeface="Arial" pitchFamily="34" charset="0"/>
              <a:buChar char="•"/>
              <a:defRPr sz="2058">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6741" indent="-171348">
              <a:buClr>
                <a:srgbClr val="FFFFFF"/>
              </a:buClr>
              <a:buSzPct val="90000"/>
              <a:buFont typeface="Arial" pitchFamily="34" charset="0"/>
              <a:buChar char="•"/>
              <a:defRPr sz="1764">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089" indent="-171348">
              <a:buClr>
                <a:srgbClr val="FFFFFF"/>
              </a:buClr>
              <a:buSzPct val="90000"/>
              <a:buFont typeface="Arial" pitchFamily="34" charset="0"/>
              <a:buChar char="•"/>
              <a:defRPr sz="147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1"/>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19"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53248708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2539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949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7301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6_Custom Layout">
    <p:bg>
      <p:bgPr>
        <a:solidFill>
          <a:srgbClr val="0054A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274" y="295274"/>
            <a:ext cx="11889564" cy="734240"/>
          </a:xfrm>
        </p:spPr>
        <p:txBody>
          <a:bodyPr/>
          <a:lstStyle>
            <a:lvl1pPr>
              <a:defRPr>
                <a:solidFill>
                  <a:schemeClr val="bg1">
                    <a:alpha val="99000"/>
                  </a:schemeClr>
                </a:solidFill>
              </a:defRPr>
            </a:lvl1pPr>
          </a:lstStyle>
          <a:p>
            <a:r>
              <a:rPr lang="en-US" dirty="0" smtClean="0"/>
              <a:t>Slide title</a:t>
            </a:r>
            <a:endParaRPr lang="en-US" dirty="0"/>
          </a:p>
        </p:txBody>
      </p:sp>
      <p:sp>
        <p:nvSpPr>
          <p:cNvPr id="6" name="Picture Placeholder 3"/>
          <p:cNvSpPr>
            <a:spLocks noGrp="1"/>
          </p:cNvSpPr>
          <p:nvPr>
            <p:ph type="pic" sz="quarter" idx="12" hasCustomPrompt="1"/>
          </p:nvPr>
        </p:nvSpPr>
        <p:spPr>
          <a:xfrm>
            <a:off x="272277" y="2125662"/>
            <a:ext cx="3711575" cy="1109663"/>
          </a:xfrm>
        </p:spPr>
        <p:txBody>
          <a:bodyPr/>
          <a:lstStyle>
            <a:lvl1pPr algn="ctr">
              <a:defRPr>
                <a:solidFill>
                  <a:srgbClr val="FFFFFF"/>
                </a:solidFill>
              </a:defRPr>
            </a:lvl1pPr>
          </a:lstStyle>
          <a:p>
            <a:r>
              <a:rPr lang="en-US" dirty="0" smtClean="0"/>
              <a:t>Click to insert picture</a:t>
            </a:r>
            <a:endParaRPr lang="en-US" dirty="0"/>
          </a:p>
        </p:txBody>
      </p:sp>
      <p:pic>
        <p:nvPicPr>
          <p:cNvPr id="12" name="Picture 11" descr="WinAzure_rgb_Wht_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06" y="6423313"/>
            <a:ext cx="1737341" cy="416792"/>
          </a:xfrm>
          <a:prstGeom prst="rect">
            <a:avLst/>
          </a:prstGeom>
        </p:spPr>
      </p:pic>
      <p:sp>
        <p:nvSpPr>
          <p:cNvPr id="16" name="TextBox 15"/>
          <p:cNvSpPr txBox="1"/>
          <p:nvPr/>
        </p:nvSpPr>
        <p:spPr>
          <a:xfrm>
            <a:off x="9235732" y="7123999"/>
            <a:ext cx="2926049" cy="413125"/>
          </a:xfrm>
          <a:prstGeom prst="rect">
            <a:avLst/>
          </a:prstGeom>
          <a:noFill/>
        </p:spPr>
        <p:txBody>
          <a:bodyPr wrap="square" lIns="182800" tIns="146242" rIns="182800" bIns="146242" rtlCol="0">
            <a:spAutoFit/>
          </a:bodyPr>
          <a:lstStyle/>
          <a:p>
            <a:pPr defTabSz="1243777">
              <a:lnSpc>
                <a:spcPct val="90000"/>
              </a:lnSpc>
            </a:pPr>
            <a:r>
              <a:rPr lang="en-US" sz="816" dirty="0" smtClean="0">
                <a:solidFill>
                  <a:srgbClr val="FFFFFF"/>
                </a:solidFill>
              </a:rPr>
              <a:t>Presentation title     ©Copyright 2012     09 / 14 /12</a:t>
            </a:r>
          </a:p>
        </p:txBody>
      </p:sp>
      <p:sp>
        <p:nvSpPr>
          <p:cNvPr id="15" name="Slide Number Placeholder 5"/>
          <p:cNvSpPr txBox="1">
            <a:spLocks/>
          </p:cNvSpPr>
          <p:nvPr/>
        </p:nvSpPr>
        <p:spPr>
          <a:xfrm>
            <a:off x="11905895" y="7213442"/>
            <a:ext cx="438755" cy="232711"/>
          </a:xfrm>
          <a:prstGeom prst="rect">
            <a:avLst/>
          </a:prstGeom>
        </p:spPr>
        <p:txBody>
          <a:bodyPr lIns="91401" tIns="45700" rIns="91401" bIns="45700"/>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816" dirty="0" smtClean="0">
                <a:solidFill>
                  <a:srgbClr val="FFFFFF"/>
                </a:solidFill>
              </a:rPr>
              <a:t>2</a:t>
            </a:r>
            <a:endParaRPr lang="en-US" sz="816" dirty="0">
              <a:solidFill>
                <a:srgbClr val="FFFFFF"/>
              </a:solidFill>
            </a:endParaRPr>
          </a:p>
        </p:txBody>
      </p:sp>
      <p:sp>
        <p:nvSpPr>
          <p:cNvPr id="20" name="Text Placeholder 4"/>
          <p:cNvSpPr>
            <a:spLocks noGrp="1"/>
          </p:cNvSpPr>
          <p:nvPr>
            <p:ph type="body" sz="quarter" idx="13" hasCustomPrompt="1"/>
          </p:nvPr>
        </p:nvSpPr>
        <p:spPr>
          <a:xfrm>
            <a:off x="272276" y="1028704"/>
            <a:ext cx="6217916" cy="732769"/>
          </a:xfrm>
          <a:noFill/>
        </p:spPr>
        <p:txBody>
          <a:bodyPr lIns="143388" tIns="107537" rIns="143388" bIns="107537">
            <a:noAutofit/>
          </a:bodyPr>
          <a:lstStyle>
            <a:lvl1pPr marL="0" indent="0">
              <a:spcBef>
                <a:spcPts val="0"/>
              </a:spcBef>
              <a:buNone/>
              <a:defRPr sz="3570" spc="0" baseline="0">
                <a:solidFill>
                  <a:schemeClr val="bg1">
                    <a:alpha val="99000"/>
                  </a:schemeClr>
                </a:solidFill>
                <a:latin typeface="+mj-lt"/>
              </a:defRPr>
            </a:lvl1pPr>
          </a:lstStyle>
          <a:p>
            <a:pPr lvl="0"/>
            <a:r>
              <a:rPr lang="en-US" dirty="0" smtClean="0"/>
              <a:t>Secondary title</a:t>
            </a:r>
          </a:p>
        </p:txBody>
      </p:sp>
    </p:spTree>
    <p:extLst>
      <p:ext uri="{BB962C8B-B14F-4D97-AF65-F5344CB8AC3E}">
        <p14:creationId xmlns:p14="http://schemas.microsoft.com/office/powerpoint/2010/main" val="279651730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p:nvSpPr>
        <p:spPr bwMode="auto">
          <a:xfrm>
            <a:off x="-1" y="6705308"/>
            <a:ext cx="12436475" cy="28921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837756" y="115471"/>
            <a:ext cx="1507780" cy="755092"/>
          </a:xfrm>
          <a:prstGeom prst="rect">
            <a:avLst/>
          </a:prstGeom>
        </p:spPr>
      </p:pic>
      <p:sp>
        <p:nvSpPr>
          <p:cNvPr id="13" name="Rectangle 12"/>
          <p:cNvSpPr/>
          <p:nvPr userDrawn="1"/>
        </p:nvSpPr>
        <p:spPr bwMode="auto">
          <a:xfrm>
            <a:off x="1" y="1"/>
            <a:ext cx="12436475" cy="466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63108083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947375"/>
          </a:xfrm>
        </p:spPr>
        <p:txBody>
          <a:bodyPr/>
          <a:lstStyle>
            <a:lvl1pPr>
              <a:defRPr sz="5507"/>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1258486"/>
          </a:xfrm>
        </p:spPr>
        <p:txBody>
          <a:bodyPr/>
          <a:lstStyle>
            <a:lvl1pPr marL="3238" indent="0">
              <a:spcBef>
                <a:spcPts val="0"/>
              </a:spcBef>
              <a:spcAft>
                <a:spcPts val="918"/>
              </a:spcAft>
              <a:buSzPct val="80000"/>
              <a:buFont typeface="Arial" pitchFamily="34" charset="0"/>
              <a:buNone/>
              <a:defRPr sz="4080" spc="-102" baseline="0">
                <a:gradFill>
                  <a:gsLst>
                    <a:gs pos="0">
                      <a:srgbClr val="595959"/>
                    </a:gs>
                    <a:gs pos="86000">
                      <a:srgbClr val="595959"/>
                    </a:gs>
                  </a:gsLst>
                  <a:lin ang="5400000" scaled="0"/>
                </a:gradFill>
                <a:latin typeface="Segoe UI Light" pitchFamily="34" charset="0"/>
              </a:defRPr>
            </a:lvl1pPr>
            <a:lvl2pPr marL="3238" indent="0">
              <a:spcBef>
                <a:spcPts val="0"/>
              </a:spcBef>
              <a:buSzPct val="80000"/>
              <a:buFont typeface="Arial" pitchFamily="34" charset="0"/>
              <a:buNone/>
              <a:defRPr sz="2040" spc="-51" baseline="0">
                <a:gradFill>
                  <a:gsLst>
                    <a:gs pos="0">
                      <a:srgbClr val="595959"/>
                    </a:gs>
                    <a:gs pos="86000">
                      <a:srgbClr val="595959"/>
                    </a:gs>
                  </a:gsLst>
                  <a:lin ang="5400000" scaled="0"/>
                </a:gradFill>
              </a:defRPr>
            </a:lvl2pPr>
            <a:lvl3pPr marL="1283940" indent="-4112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6234575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9185273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485135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3654838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06391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98853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24348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99947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0147735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7559908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285652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10990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831524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473417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114110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594163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624803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53577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54293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84935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8874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50448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846318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8687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311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inAzure_rgb_Wht_S.png"/>
          <p:cNvPicPr>
            <a:picLocks noChangeAspect="1"/>
          </p:cNvPicPr>
          <p:nvPr userDrawn="1"/>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6101" y="6423310"/>
            <a:ext cx="1737341" cy="416792"/>
          </a:xfrm>
          <a:prstGeom prst="rect">
            <a:avLst/>
          </a:prstGeom>
        </p:spPr>
      </p:pic>
      <p:sp>
        <p:nvSpPr>
          <p:cNvPr id="7" name="Slide Number Placeholder 6"/>
          <p:cNvSpPr>
            <a:spLocks noGrp="1"/>
          </p:cNvSpPr>
          <p:nvPr>
            <p:ph type="sldNum" sz="quarter" idx="4"/>
          </p:nvPr>
        </p:nvSpPr>
        <p:spPr>
          <a:xfrm>
            <a:off x="8912225" y="6483350"/>
            <a:ext cx="2901950" cy="371475"/>
          </a:xfrm>
          <a:prstGeom prst="rect">
            <a:avLst/>
          </a:prstGeom>
        </p:spPr>
        <p:txBody>
          <a:bodyPr vert="horz" lIns="91432" tIns="45715" rIns="91432" bIns="45715" rtlCol="0" anchor="ctr"/>
          <a:lstStyle>
            <a:lvl1pPr algn="r">
              <a:defRPr sz="1000">
                <a:solidFill>
                  <a:schemeClr val="tx1">
                    <a:tint val="75000"/>
                  </a:schemeClr>
                </a:solidFill>
              </a:defRPr>
            </a:lvl1pPr>
          </a:lstStyle>
          <a:p>
            <a:pPr defTabSz="932563"/>
            <a:fld id="{FFB82908-4842-4340-9D73-01C813DDC308}" type="slidenum">
              <a:rPr lang="en-US" smtClean="0">
                <a:solidFill>
                  <a:srgbClr val="505050">
                    <a:tint val="75000"/>
                  </a:srgbClr>
                </a:solidFill>
              </a:rPr>
              <a:pPr defTabSz="932563"/>
              <a:t>‹#›</a:t>
            </a:fld>
            <a:endParaRPr lang="en-US" dirty="0">
              <a:solidFill>
                <a:srgbClr val="505050">
                  <a:tint val="75000"/>
                </a:srgbClr>
              </a:solidFill>
            </a:endParaRPr>
          </a:p>
        </p:txBody>
      </p:sp>
    </p:spTree>
    <p:extLst>
      <p:ext uri="{BB962C8B-B14F-4D97-AF65-F5344CB8AC3E}">
        <p14:creationId xmlns:p14="http://schemas.microsoft.com/office/powerpoint/2010/main" val="38529804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259100" y="233167"/>
            <a:ext cx="11916129" cy="678031"/>
          </a:xfrm>
        </p:spPr>
        <p:txBody>
          <a:bodyPr/>
          <a:lstStyle>
            <a:lvl1pPr>
              <a:defRPr sz="4896"/>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718058" y="6631000"/>
            <a:ext cx="9080602" cy="235427"/>
          </a:xfrm>
          <a:prstGeom prst="rect">
            <a:avLst/>
          </a:prstGeom>
        </p:spPr>
        <p:txBody>
          <a:bodyPr lIns="121899" tIns="60949" rIns="121899" bIns="60949"/>
          <a:lstStyle/>
          <a:p>
            <a:pPr defTabSz="932563"/>
            <a:r>
              <a:rPr lang="en-US" smtClean="0">
                <a:solidFill>
                  <a:srgbClr val="000000"/>
                </a:solidFill>
              </a:rPr>
              <a:t>Project Copper  |  28 September 2011</a:t>
            </a:r>
            <a:endParaRPr lang="en-US" dirty="0">
              <a:solidFill>
                <a:srgbClr val="000000"/>
              </a:solidFill>
            </a:endParaRPr>
          </a:p>
        </p:txBody>
      </p:sp>
      <p:sp>
        <p:nvSpPr>
          <p:cNvPr id="5" name="Slide Number Placeholder 4"/>
          <p:cNvSpPr>
            <a:spLocks noGrp="1"/>
          </p:cNvSpPr>
          <p:nvPr>
            <p:ph type="sldNum" sz="quarter" idx="11"/>
          </p:nvPr>
        </p:nvSpPr>
        <p:spPr>
          <a:xfrm>
            <a:off x="259095" y="6591762"/>
            <a:ext cx="380003" cy="313903"/>
          </a:xfrm>
          <a:prstGeom prst="rect">
            <a:avLst/>
          </a:prstGeom>
        </p:spPr>
        <p:txBody>
          <a:bodyPr lIns="121899" tIns="60949" rIns="121899" bIns="60949"/>
          <a:lstStyle/>
          <a:p>
            <a:pPr defTabSz="932563"/>
            <a:fld id="{40E66EAE-ED76-480A-B12B-B80DD0270597}" type="slidenum">
              <a:rPr lang="en-US" smtClean="0">
                <a:solidFill>
                  <a:srgbClr val="000000"/>
                </a:solidFill>
              </a:rPr>
              <a:pPr defTabSz="932563"/>
              <a:t>‹#›</a:t>
            </a:fld>
            <a:endParaRPr lang="en-US">
              <a:solidFill>
                <a:srgbClr val="000000"/>
              </a:solidFill>
            </a:endParaRPr>
          </a:p>
        </p:txBody>
      </p:sp>
    </p:spTree>
    <p:extLst>
      <p:ext uri="{BB962C8B-B14F-4D97-AF65-F5344CB8AC3E}">
        <p14:creationId xmlns:p14="http://schemas.microsoft.com/office/powerpoint/2010/main" val="263818860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410795"/>
            <a:ext cx="11375536" cy="762786"/>
          </a:xfrm>
        </p:spPr>
        <p:txBody>
          <a:bodyPr/>
          <a:lstStyle>
            <a:lvl1pPr>
              <a:defRPr sz="5507">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397809"/>
            <a:ext cx="11375536" cy="1147686"/>
          </a:xfrm>
        </p:spPr>
        <p:txBody>
          <a:bodyPr/>
          <a:lstStyle>
            <a:lvl1pPr marL="3238" indent="0">
              <a:spcBef>
                <a:spcPts val="0"/>
              </a:spcBef>
              <a:spcAft>
                <a:spcPts val="918"/>
              </a:spcAft>
              <a:buSzPct val="80000"/>
              <a:buFont typeface="Arial" pitchFamily="34" charset="0"/>
              <a:buNone/>
              <a:defRPr sz="4080" spc="-102" baseline="0">
                <a:solidFill>
                  <a:schemeClr val="bg1"/>
                </a:solidFill>
                <a:latin typeface="Segoe UI Light" pitchFamily="34" charset="0"/>
              </a:defRPr>
            </a:lvl1pPr>
            <a:lvl2pPr marL="3238" indent="0">
              <a:spcBef>
                <a:spcPts val="0"/>
              </a:spcBef>
              <a:buSzPct val="80000"/>
              <a:buFont typeface="Arial" pitchFamily="34" charset="0"/>
              <a:buNone/>
              <a:defRPr sz="2040" spc="-51" baseline="0">
                <a:solidFill>
                  <a:schemeClr val="bg1"/>
                </a:solidFill>
              </a:defRPr>
            </a:lvl2pPr>
            <a:lvl3pPr marL="1283940" indent="-4112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155" y="6561933"/>
            <a:ext cx="1220681" cy="140861"/>
          </a:xfrm>
          <a:prstGeom prst="rect">
            <a:avLst/>
          </a:prstGeom>
        </p:spPr>
      </p:pic>
      <p:sp>
        <p:nvSpPr>
          <p:cNvPr id="8" name="Rectangle 7"/>
          <p:cNvSpPr/>
          <p:nvPr userDrawn="1"/>
        </p:nvSpPr>
        <p:spPr bwMode="auto">
          <a:xfrm>
            <a:off x="1" y="1"/>
            <a:ext cx="12436475" cy="466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9222"/>
          <a:stretch/>
        </p:blipFill>
        <p:spPr>
          <a:xfrm rot="10800000">
            <a:off x="11586511" y="-8442"/>
            <a:ext cx="863190" cy="85131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0338893" y="-8441"/>
            <a:ext cx="1699926" cy="85131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9091274" y="-8441"/>
            <a:ext cx="1699926" cy="851316"/>
          </a:xfrm>
          <a:prstGeom prst="rect">
            <a:avLst/>
          </a:prstGeom>
        </p:spPr>
      </p:pic>
    </p:spTree>
    <p:extLst>
      <p:ext uri="{BB962C8B-B14F-4D97-AF65-F5344CB8AC3E}">
        <p14:creationId xmlns:p14="http://schemas.microsoft.com/office/powerpoint/2010/main" val="83150781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909194" y="1079950"/>
            <a:ext cx="2472592" cy="2130688"/>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
        <p:nvSpPr>
          <p:cNvPr id="16" name="Hexagon 15"/>
          <p:cNvSpPr/>
          <p:nvPr userDrawn="1"/>
        </p:nvSpPr>
        <p:spPr bwMode="auto">
          <a:xfrm rot="19780699">
            <a:off x="1753743" y="3325015"/>
            <a:ext cx="3078192" cy="27973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
        <p:nvSpPr>
          <p:cNvPr id="17" name="Hexagon 16"/>
          <p:cNvSpPr/>
          <p:nvPr userDrawn="1"/>
        </p:nvSpPr>
        <p:spPr bwMode="auto">
          <a:xfrm rot="19780699">
            <a:off x="696642" y="1441905"/>
            <a:ext cx="1122486" cy="96727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
        <p:nvSpPr>
          <p:cNvPr id="18" name="Hexagon 17"/>
          <p:cNvSpPr/>
          <p:nvPr userDrawn="1"/>
        </p:nvSpPr>
        <p:spPr bwMode="auto">
          <a:xfrm rot="19780699">
            <a:off x="4883595" y="1510672"/>
            <a:ext cx="3472280" cy="2992141"/>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
        <p:nvSpPr>
          <p:cNvPr id="6" name="Rectangle 5"/>
          <p:cNvSpPr/>
          <p:nvPr userDrawn="1"/>
        </p:nvSpPr>
        <p:spPr bwMode="auto">
          <a:xfrm>
            <a:off x="1" y="1"/>
            <a:ext cx="12436475" cy="466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p:blipFill>
        <p:spPr>
          <a:xfrm rot="10800000">
            <a:off x="11586511" y="-8442"/>
            <a:ext cx="863190" cy="851316"/>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338893" y="-8441"/>
            <a:ext cx="1699926" cy="851316"/>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9091274" y="-8441"/>
            <a:ext cx="1699926" cy="851316"/>
          </a:xfrm>
          <a:prstGeom prst="rect">
            <a:avLst/>
          </a:prstGeom>
        </p:spPr>
      </p:pic>
    </p:spTree>
    <p:extLst>
      <p:ext uri="{BB962C8B-B14F-4D97-AF65-F5344CB8AC3E}">
        <p14:creationId xmlns:p14="http://schemas.microsoft.com/office/powerpoint/2010/main" val="361758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sz="5507"/>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1147686"/>
          </a:xfrm>
        </p:spPr>
        <p:txBody>
          <a:bodyPr/>
          <a:lstStyle>
            <a:lvl1pPr marL="3238" indent="0">
              <a:spcBef>
                <a:spcPts val="0"/>
              </a:spcBef>
              <a:spcAft>
                <a:spcPts val="918"/>
              </a:spcAft>
              <a:buSzPct val="80000"/>
              <a:buFont typeface="Arial" pitchFamily="34" charset="0"/>
              <a:buNone/>
              <a:defRPr sz="4080" spc="-102" baseline="0">
                <a:gradFill>
                  <a:gsLst>
                    <a:gs pos="0">
                      <a:srgbClr val="595959"/>
                    </a:gs>
                    <a:gs pos="86000">
                      <a:srgbClr val="595959"/>
                    </a:gs>
                  </a:gsLst>
                  <a:lin ang="5400000" scaled="0"/>
                </a:gradFill>
                <a:latin typeface="Segoe UI Light" pitchFamily="34" charset="0"/>
              </a:defRPr>
            </a:lvl1pPr>
            <a:lvl2pPr marL="3238" indent="0">
              <a:spcBef>
                <a:spcPts val="0"/>
              </a:spcBef>
              <a:buSzPct val="80000"/>
              <a:buFont typeface="Arial" pitchFamily="34" charset="0"/>
              <a:buNone/>
              <a:defRPr sz="2040" spc="-51" baseline="0">
                <a:gradFill>
                  <a:gsLst>
                    <a:gs pos="0">
                      <a:srgbClr val="595959"/>
                    </a:gs>
                    <a:gs pos="86000">
                      <a:srgbClr val="595959"/>
                    </a:gs>
                  </a:gsLst>
                  <a:lin ang="5400000" scaled="0"/>
                </a:gradFill>
              </a:defRPr>
            </a:lvl2pPr>
            <a:lvl3pPr marL="1283940" indent="-4112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65027254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8654342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869982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909421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68461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93986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18992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41607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08720458"/>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0870828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3900629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723316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317026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60627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069008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597975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703997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40340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0411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96039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54756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531039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431686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87931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heme" Target="../theme/theme4.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254" r:id="rId23"/>
    <p:sldLayoutId id="2147484256"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4"/>
            <a:ext cx="11375537" cy="734125"/>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4"/>
            <a:ext cx="11378776" cy="1995983"/>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8747619"/>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20" r:id="rId22"/>
    <p:sldLayoutId id="2147484221" r:id="rId23"/>
    <p:sldLayoutId id="2147484222" r:id="rId24"/>
  </p:sldLayoutIdLst>
  <p:transition>
    <p:fade/>
  </p:transition>
  <p:timing>
    <p:tnLst>
      <p:par>
        <p:cTn id="1" dur="indefinite" restart="never" nodeType="tmRoot"/>
      </p:par>
    </p:tnLst>
  </p:timing>
  <p:hf hdr="0" dt="0"/>
  <p:txStyles>
    <p:titleStyle>
      <a:lvl1pPr algn="l" defTabSz="685365" rtl="0" eaLnBrk="1" latinLnBrk="0" hangingPunct="1">
        <a:lnSpc>
          <a:spcPct val="90000"/>
        </a:lnSpc>
        <a:spcBef>
          <a:spcPct val="0"/>
        </a:spcBef>
        <a:buNone/>
        <a:defRPr lang="en-US" sz="3968"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642" marR="0" indent="-254642" algn="l" defTabSz="685365" rtl="0" eaLnBrk="1" fontAlgn="auto" latinLnBrk="0" hangingPunct="1">
        <a:lnSpc>
          <a:spcPct val="90000"/>
        </a:lnSpc>
        <a:spcBef>
          <a:spcPct val="20000"/>
        </a:spcBef>
        <a:spcAft>
          <a:spcPts val="0"/>
        </a:spcAft>
        <a:buClrTx/>
        <a:buSzPct val="90000"/>
        <a:buFont typeface="Arial" pitchFamily="34" charset="0"/>
        <a:buChar char="•"/>
        <a:tabLst/>
        <a:defRPr sz="2939" kern="1200" spc="-52" baseline="0">
          <a:gradFill>
            <a:gsLst>
              <a:gs pos="1250">
                <a:schemeClr val="tx1"/>
              </a:gs>
              <a:gs pos="100000">
                <a:schemeClr val="tx1"/>
              </a:gs>
            </a:gsLst>
            <a:lin ang="5400000" scaled="0"/>
          </a:gradFill>
          <a:latin typeface="+mj-lt"/>
          <a:ea typeface="+mn-ea"/>
          <a:cs typeface="+mn-cs"/>
        </a:defRPr>
      </a:lvl1pPr>
      <a:lvl2pPr marL="429561" marR="0" indent="-174918" algn="l" defTabSz="685365" rtl="0" eaLnBrk="1" fontAlgn="auto" latinLnBrk="0" hangingPunct="1">
        <a:lnSpc>
          <a:spcPct val="90000"/>
        </a:lnSpc>
        <a:spcBef>
          <a:spcPct val="20000"/>
        </a:spcBef>
        <a:spcAft>
          <a:spcPts val="0"/>
        </a:spcAft>
        <a:buClrTx/>
        <a:buSzPct val="90000"/>
        <a:buFont typeface="Wingdings" pitchFamily="2" charset="2"/>
        <a:buChar char=""/>
        <a:tabLst/>
        <a:defRPr sz="2058" kern="1200" spc="0" baseline="0">
          <a:gradFill>
            <a:gsLst>
              <a:gs pos="1250">
                <a:schemeClr val="tx1"/>
              </a:gs>
              <a:gs pos="100000">
                <a:schemeClr val="tx1"/>
              </a:gs>
            </a:gsLst>
            <a:lin ang="5400000" scaled="0"/>
          </a:gradFill>
          <a:latin typeface="+mn-lt"/>
          <a:ea typeface="+mn-ea"/>
          <a:cs typeface="+mn-cs"/>
        </a:defRPr>
      </a:lvl2pPr>
      <a:lvl3pPr marL="598529" marR="0" indent="-168969" algn="l" defTabSz="685365" rtl="0" eaLnBrk="1" fontAlgn="auto" latinLnBrk="0" hangingPunct="1">
        <a:lnSpc>
          <a:spcPct val="90000"/>
        </a:lnSpc>
        <a:spcBef>
          <a:spcPct val="20000"/>
        </a:spcBef>
        <a:spcAft>
          <a:spcPts val="0"/>
        </a:spcAft>
        <a:buClrTx/>
        <a:buSzPct val="90000"/>
        <a:buFont typeface="Wingdings" pitchFamily="2" charset="2"/>
        <a:buChar char=""/>
        <a:tabLst>
          <a:tab pos="598529" algn="l"/>
        </a:tabLst>
        <a:defRPr sz="2058" kern="1200" spc="0" baseline="0">
          <a:gradFill>
            <a:gsLst>
              <a:gs pos="1250">
                <a:schemeClr val="tx1"/>
              </a:gs>
              <a:gs pos="100000">
                <a:schemeClr val="tx1"/>
              </a:gs>
            </a:gsLst>
            <a:lin ang="5400000" scaled="0"/>
          </a:gradFill>
          <a:latin typeface="+mn-lt"/>
          <a:ea typeface="+mn-ea"/>
          <a:cs typeface="+mn-cs"/>
        </a:defRPr>
      </a:lvl3pPr>
      <a:lvl4pPr marL="772257" marR="0" indent="-173728" algn="l" defTabSz="685365" rtl="0" eaLnBrk="1" fontAlgn="auto" latinLnBrk="0" hangingPunct="1">
        <a:lnSpc>
          <a:spcPct val="90000"/>
        </a:lnSpc>
        <a:spcBef>
          <a:spcPct val="20000"/>
        </a:spcBef>
        <a:spcAft>
          <a:spcPts val="0"/>
        </a:spcAft>
        <a:buClrTx/>
        <a:buSzPct val="90000"/>
        <a:buFont typeface="Wingdings" pitchFamily="2" charset="2"/>
        <a:buChar char=""/>
        <a:tabLst/>
        <a:defRPr sz="1764" kern="1200" spc="0" baseline="0">
          <a:gradFill>
            <a:gsLst>
              <a:gs pos="1250">
                <a:schemeClr val="tx1"/>
              </a:gs>
              <a:gs pos="100000">
                <a:schemeClr val="tx1"/>
              </a:gs>
            </a:gsLst>
            <a:lin ang="5400000" scaled="0"/>
          </a:gradFill>
          <a:latin typeface="+mn-lt"/>
          <a:ea typeface="+mn-ea"/>
          <a:cs typeface="+mn-cs"/>
        </a:defRPr>
      </a:lvl4pPr>
      <a:lvl5pPr marL="941226" marR="0" indent="-168969" algn="l" defTabSz="685365" rtl="0" eaLnBrk="1" fontAlgn="auto" latinLnBrk="0" hangingPunct="1">
        <a:lnSpc>
          <a:spcPct val="90000"/>
        </a:lnSpc>
        <a:spcBef>
          <a:spcPct val="20000"/>
        </a:spcBef>
        <a:spcAft>
          <a:spcPts val="0"/>
        </a:spcAft>
        <a:buClrTx/>
        <a:buSzPct val="90000"/>
        <a:buFont typeface="Wingdings" pitchFamily="2" charset="2"/>
        <a:buChar char=""/>
        <a:tabLst>
          <a:tab pos="941226" algn="l"/>
        </a:tabLst>
        <a:defRPr sz="1764" kern="1200" spc="0" baseline="0">
          <a:gradFill>
            <a:gsLst>
              <a:gs pos="1250">
                <a:schemeClr val="tx1"/>
              </a:gs>
              <a:gs pos="100000">
                <a:schemeClr val="tx1"/>
              </a:gs>
            </a:gsLst>
            <a:lin ang="5400000" scaled="0"/>
          </a:gradFill>
          <a:latin typeface="+mn-lt"/>
          <a:ea typeface="+mn-ea"/>
          <a:cs typeface="+mn-cs"/>
        </a:defRPr>
      </a:lvl5pPr>
      <a:lvl6pPr marL="1884754" indent="-171342" algn="l" defTabSz="685365" rtl="0" eaLnBrk="1" latinLnBrk="0" hangingPunct="1">
        <a:spcBef>
          <a:spcPct val="20000"/>
        </a:spcBef>
        <a:buFont typeface="Arial" pitchFamily="34" charset="0"/>
        <a:buChar char="•"/>
        <a:defRPr sz="1470" kern="1200">
          <a:solidFill>
            <a:schemeClr val="tx1"/>
          </a:solidFill>
          <a:latin typeface="+mn-lt"/>
          <a:ea typeface="+mn-ea"/>
          <a:cs typeface="+mn-cs"/>
        </a:defRPr>
      </a:lvl6pPr>
      <a:lvl7pPr marL="2227437" indent="-171342" algn="l" defTabSz="685365" rtl="0" eaLnBrk="1" latinLnBrk="0" hangingPunct="1">
        <a:spcBef>
          <a:spcPct val="20000"/>
        </a:spcBef>
        <a:buFont typeface="Arial" pitchFamily="34" charset="0"/>
        <a:buChar char="•"/>
        <a:defRPr sz="1470" kern="1200">
          <a:solidFill>
            <a:schemeClr val="tx1"/>
          </a:solidFill>
          <a:latin typeface="+mn-lt"/>
          <a:ea typeface="+mn-ea"/>
          <a:cs typeface="+mn-cs"/>
        </a:defRPr>
      </a:lvl7pPr>
      <a:lvl8pPr marL="2570120" indent="-171342" algn="l" defTabSz="685365" rtl="0" eaLnBrk="1" latinLnBrk="0" hangingPunct="1">
        <a:spcBef>
          <a:spcPct val="20000"/>
        </a:spcBef>
        <a:buFont typeface="Arial" pitchFamily="34" charset="0"/>
        <a:buChar char="•"/>
        <a:defRPr sz="1470" kern="1200">
          <a:solidFill>
            <a:schemeClr val="tx1"/>
          </a:solidFill>
          <a:latin typeface="+mn-lt"/>
          <a:ea typeface="+mn-ea"/>
          <a:cs typeface="+mn-cs"/>
        </a:defRPr>
      </a:lvl8pPr>
      <a:lvl9pPr marL="2912803" indent="-171342" algn="l" defTabSz="685365" rtl="0" eaLnBrk="1" latinLnBrk="0" hangingPunct="1">
        <a:spcBef>
          <a:spcPct val="20000"/>
        </a:spcBef>
        <a:buFont typeface="Arial" pitchFamily="34" charset="0"/>
        <a:buChar char="•"/>
        <a:defRPr sz="1470" kern="1200">
          <a:solidFill>
            <a:schemeClr val="tx1"/>
          </a:solidFill>
          <a:latin typeface="+mn-lt"/>
          <a:ea typeface="+mn-ea"/>
          <a:cs typeface="+mn-cs"/>
        </a:defRPr>
      </a:lvl9pPr>
    </p:bodyStyle>
    <p:otherStyle>
      <a:defPPr>
        <a:defRPr lang="en-US"/>
      </a:defPPr>
      <a:lvl1pPr marL="0" algn="l" defTabSz="685365" rtl="0" eaLnBrk="1" latinLnBrk="0" hangingPunct="1">
        <a:defRPr sz="1323" kern="1200">
          <a:solidFill>
            <a:schemeClr val="tx1"/>
          </a:solidFill>
          <a:latin typeface="+mn-lt"/>
          <a:ea typeface="+mn-ea"/>
          <a:cs typeface="+mn-cs"/>
        </a:defRPr>
      </a:lvl1pPr>
      <a:lvl2pPr marL="342683" algn="l" defTabSz="685365" rtl="0" eaLnBrk="1" latinLnBrk="0" hangingPunct="1">
        <a:defRPr sz="1323" kern="1200">
          <a:solidFill>
            <a:schemeClr val="tx1"/>
          </a:solidFill>
          <a:latin typeface="+mn-lt"/>
          <a:ea typeface="+mn-ea"/>
          <a:cs typeface="+mn-cs"/>
        </a:defRPr>
      </a:lvl2pPr>
      <a:lvl3pPr marL="685365" algn="l" defTabSz="685365" rtl="0" eaLnBrk="1" latinLnBrk="0" hangingPunct="1">
        <a:defRPr sz="1323" kern="1200">
          <a:solidFill>
            <a:schemeClr val="tx1"/>
          </a:solidFill>
          <a:latin typeface="+mn-lt"/>
          <a:ea typeface="+mn-ea"/>
          <a:cs typeface="+mn-cs"/>
        </a:defRPr>
      </a:lvl3pPr>
      <a:lvl4pPr marL="1028048" algn="l" defTabSz="685365" rtl="0" eaLnBrk="1" latinLnBrk="0" hangingPunct="1">
        <a:defRPr sz="1323" kern="1200">
          <a:solidFill>
            <a:schemeClr val="tx1"/>
          </a:solidFill>
          <a:latin typeface="+mn-lt"/>
          <a:ea typeface="+mn-ea"/>
          <a:cs typeface="+mn-cs"/>
        </a:defRPr>
      </a:lvl4pPr>
      <a:lvl5pPr marL="1370730" algn="l" defTabSz="685365" rtl="0" eaLnBrk="1" latinLnBrk="0" hangingPunct="1">
        <a:defRPr sz="1323" kern="1200">
          <a:solidFill>
            <a:schemeClr val="tx1"/>
          </a:solidFill>
          <a:latin typeface="+mn-lt"/>
          <a:ea typeface="+mn-ea"/>
          <a:cs typeface="+mn-cs"/>
        </a:defRPr>
      </a:lvl5pPr>
      <a:lvl6pPr marL="1713414" algn="l" defTabSz="685365" rtl="0" eaLnBrk="1" latinLnBrk="0" hangingPunct="1">
        <a:defRPr sz="1323" kern="1200">
          <a:solidFill>
            <a:schemeClr val="tx1"/>
          </a:solidFill>
          <a:latin typeface="+mn-lt"/>
          <a:ea typeface="+mn-ea"/>
          <a:cs typeface="+mn-cs"/>
        </a:defRPr>
      </a:lvl6pPr>
      <a:lvl7pPr marL="2056096" algn="l" defTabSz="685365" rtl="0" eaLnBrk="1" latinLnBrk="0" hangingPunct="1">
        <a:defRPr sz="1323" kern="1200">
          <a:solidFill>
            <a:schemeClr val="tx1"/>
          </a:solidFill>
          <a:latin typeface="+mn-lt"/>
          <a:ea typeface="+mn-ea"/>
          <a:cs typeface="+mn-cs"/>
        </a:defRPr>
      </a:lvl7pPr>
      <a:lvl8pPr marL="2398778" algn="l" defTabSz="685365" rtl="0" eaLnBrk="1" latinLnBrk="0" hangingPunct="1">
        <a:defRPr sz="1323" kern="1200">
          <a:solidFill>
            <a:schemeClr val="tx1"/>
          </a:solidFill>
          <a:latin typeface="+mn-lt"/>
          <a:ea typeface="+mn-ea"/>
          <a:cs typeface="+mn-cs"/>
        </a:defRPr>
      </a:lvl8pPr>
      <a:lvl9pPr marL="2741462" algn="l" defTabSz="685365" rtl="0" eaLnBrk="1" latinLnBrk="0" hangingPunct="1">
        <a:defRPr sz="13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4270723"/>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 id="2147484242" r:id="rId18"/>
    <p:sldLayoutId id="2147484243" r:id="rId19"/>
    <p:sldLayoutId id="2147484244" r:id="rId20"/>
    <p:sldLayoutId id="2147484245" r:id="rId21"/>
    <p:sldLayoutId id="2147484246" r:id="rId22"/>
    <p:sldLayoutId id="2147484247" r:id="rId23"/>
    <p:sldLayoutId id="2147484248" r:id="rId24"/>
    <p:sldLayoutId id="2147484249" r:id="rId25"/>
    <p:sldLayoutId id="2147484251" r:id="rId26"/>
    <p:sldLayoutId id="2147484252" r:id="rId27"/>
    <p:sldLayoutId id="2147484253" r:id="rId28"/>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7487937"/>
      </p:ext>
    </p:extLst>
  </p:cSld>
  <p:clrMap bg1="dk1" tx1="lt1" bg2="dk2"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 id="2147484275" r:id="rId18"/>
    <p:sldLayoutId id="2147484276" r:id="rId19"/>
    <p:sldLayoutId id="2147484277" r:id="rId20"/>
    <p:sldLayoutId id="2147484278" r:id="rId21"/>
    <p:sldLayoutId id="2147484279" r:id="rId22"/>
    <p:sldLayoutId id="214748428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wdp"/><Relationship Id="rId3" Type="http://schemas.openxmlformats.org/officeDocument/2006/relationships/image" Target="../media/image27.png"/><Relationship Id="rId7" Type="http://schemas.microsoft.com/office/2007/relationships/hdphoto" Target="../media/hdphoto2.wdp"/><Relationship Id="rId12" Type="http://schemas.openxmlformats.org/officeDocument/2006/relationships/image" Target="../media/image20.png"/><Relationship Id="rId2" Type="http://schemas.openxmlformats.org/officeDocument/2006/relationships/image" Target="../media/image25.png"/><Relationship Id="rId16"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22.png"/><Relationship Id="rId5" Type="http://schemas.openxmlformats.org/officeDocument/2006/relationships/image" Target="../media/image31.png"/><Relationship Id="rId1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34.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4.xml"/><Relationship Id="rId6" Type="http://schemas.openxmlformats.org/officeDocument/2006/relationships/hyperlink" Target="http://www.windowsazure.com/" TargetMode="External"/><Relationship Id="rId5" Type="http://schemas.openxmlformats.org/officeDocument/2006/relationships/image" Target="../media/image48.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4.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9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a:stCxn id="65" idx="4"/>
            <a:endCxn id="14348" idx="0"/>
          </p:cNvCxnSpPr>
          <p:nvPr/>
        </p:nvCxnSpPr>
        <p:spPr>
          <a:xfrm rot="5400000">
            <a:off x="6786877" y="1836085"/>
            <a:ext cx="1227950" cy="1303461"/>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344" name="Group 14343"/>
          <p:cNvGrpSpPr/>
          <p:nvPr/>
        </p:nvGrpSpPr>
        <p:grpSpPr>
          <a:xfrm>
            <a:off x="3719197" y="3196411"/>
            <a:ext cx="5017060" cy="636485"/>
            <a:chOff x="3733800" y="2866656"/>
            <a:chExt cx="4919133" cy="624062"/>
          </a:xfrm>
        </p:grpSpPr>
        <p:sp>
          <p:nvSpPr>
            <p:cNvPr id="4"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2290" fontAlgn="base">
                <a:spcBef>
                  <a:spcPct val="0"/>
                </a:spcBef>
                <a:spcAft>
                  <a:spcPct val="0"/>
                </a:spcAft>
              </a:pPr>
              <a:r>
                <a:rPr lang="en-US" sz="2244" dirty="0">
                  <a:gradFill>
                    <a:gsLst>
                      <a:gs pos="0">
                        <a:srgbClr val="FFFFFF"/>
                      </a:gs>
                      <a:gs pos="100000">
                        <a:srgbClr val="FFFFFF"/>
                      </a:gs>
                    </a:gsLst>
                    <a:lin ang="5400000" scaled="0"/>
                  </a:gradFill>
                </a:rPr>
                <a:t> Network Load Balancer</a:t>
              </a:r>
            </a:p>
          </p:txBody>
        </p:sp>
        <p:pic>
          <p:nvPicPr>
            <p:cNvPr id="14343" name="Picture 143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pic>
        <p:nvPicPr>
          <p:cNvPr id="14345" name="Picture 143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217" y="291659"/>
            <a:ext cx="1721645" cy="1516312"/>
          </a:xfrm>
          <a:prstGeom prst="rect">
            <a:avLst/>
          </a:prstGeom>
        </p:spPr>
      </p:pic>
      <p:pic>
        <p:nvPicPr>
          <p:cNvPr id="14346" name="Picture 143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814" y="833482"/>
            <a:ext cx="1619503" cy="995822"/>
          </a:xfrm>
          <a:prstGeom prst="rect">
            <a:avLst/>
          </a:prstGeom>
        </p:spPr>
      </p:pic>
      <p:pic>
        <p:nvPicPr>
          <p:cNvPr id="14347" name="Picture 143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9677" y="713309"/>
            <a:ext cx="578190" cy="1090678"/>
          </a:xfrm>
          <a:prstGeom prst="rect">
            <a:avLst/>
          </a:prstGeom>
        </p:spPr>
      </p:pic>
      <p:sp>
        <p:nvSpPr>
          <p:cNvPr id="14348" name="Oval 14347"/>
          <p:cNvSpPr/>
          <p:nvPr/>
        </p:nvSpPr>
        <p:spPr bwMode="auto">
          <a:xfrm>
            <a:off x="6572209" y="3101790"/>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48" name="Elbow Connector 47"/>
          <p:cNvCxnSpPr>
            <a:stCxn id="66" idx="4"/>
            <a:endCxn id="50" idx="0"/>
          </p:cNvCxnSpPr>
          <p:nvPr/>
        </p:nvCxnSpPr>
        <p:spPr>
          <a:xfrm rot="16200000" flipH="1">
            <a:off x="4415111" y="1658848"/>
            <a:ext cx="1227950" cy="1657934"/>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5681142" y="3101790"/>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4" name="Oval 53"/>
          <p:cNvSpPr/>
          <p:nvPr/>
        </p:nvSpPr>
        <p:spPr bwMode="auto">
          <a:xfrm>
            <a:off x="6130704" y="3101790"/>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14359" name="Straight Arrow Connector 14358"/>
          <p:cNvCxnSpPr>
            <a:stCxn id="73" idx="4"/>
            <a:endCxn id="54" idx="0"/>
          </p:cNvCxnSpPr>
          <p:nvPr/>
        </p:nvCxnSpPr>
        <p:spPr>
          <a:xfrm flipH="1">
            <a:off x="6307616" y="1873840"/>
            <a:ext cx="334" cy="1227950"/>
          </a:xfrm>
          <a:prstGeom prst="straightConnector1">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auto">
          <a:xfrm>
            <a:off x="7875670" y="1520016"/>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 name="Oval 65"/>
          <p:cNvSpPr/>
          <p:nvPr/>
        </p:nvSpPr>
        <p:spPr bwMode="auto">
          <a:xfrm>
            <a:off x="4023208" y="1520016"/>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 name="Oval 72"/>
          <p:cNvSpPr/>
          <p:nvPr/>
        </p:nvSpPr>
        <p:spPr bwMode="auto">
          <a:xfrm>
            <a:off x="6131037" y="1520016"/>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44" name="Group 43"/>
          <p:cNvGrpSpPr/>
          <p:nvPr/>
        </p:nvGrpSpPr>
        <p:grpSpPr>
          <a:xfrm>
            <a:off x="5200040" y="3937921"/>
            <a:ext cx="2030633" cy="941239"/>
            <a:chOff x="5096089" y="3861057"/>
            <a:chExt cx="1990997" cy="922867"/>
          </a:xfrm>
        </p:grpSpPr>
        <p:sp>
          <p:nvSpPr>
            <p:cNvPr id="11" name="Down Arrow 10"/>
            <p:cNvSpPr/>
            <p:nvPr/>
          </p:nvSpPr>
          <p:spPr bwMode="auto">
            <a:xfrm>
              <a:off x="5096089" y="3861057"/>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 name="Down Arrow 77"/>
            <p:cNvSpPr/>
            <p:nvPr/>
          </p:nvSpPr>
          <p:spPr bwMode="auto">
            <a:xfrm>
              <a:off x="6800215" y="3861057"/>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79" name="Group 78"/>
          <p:cNvGrpSpPr/>
          <p:nvPr/>
        </p:nvGrpSpPr>
        <p:grpSpPr>
          <a:xfrm>
            <a:off x="-687737" y="4930563"/>
            <a:ext cx="13806190" cy="2347184"/>
            <a:chOff x="-703661" y="4378191"/>
            <a:chExt cx="13536709" cy="2301370"/>
          </a:xfrm>
        </p:grpSpPr>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6" y="5181600"/>
              <a:ext cx="1607803" cy="694552"/>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855" y="5181600"/>
              <a:ext cx="1607803" cy="694552"/>
            </a:xfrm>
            <a:prstGeom prst="rect">
              <a:avLst/>
            </a:prstGeom>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100" name="Picture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101" name="Pictur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grpSp>
        <p:nvGrpSpPr>
          <p:cNvPr id="102" name="Group 101"/>
          <p:cNvGrpSpPr/>
          <p:nvPr/>
        </p:nvGrpSpPr>
        <p:grpSpPr>
          <a:xfrm>
            <a:off x="4526427" y="4930591"/>
            <a:ext cx="3377464" cy="708379"/>
            <a:chOff x="4408729" y="4834352"/>
            <a:chExt cx="3311540" cy="694552"/>
          </a:xfrm>
        </p:grpSpPr>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104" name="Picture 10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sp>
        <p:nvSpPr>
          <p:cNvPr id="113" name="TextBox 112"/>
          <p:cNvSpPr txBox="1"/>
          <p:nvPr/>
        </p:nvSpPr>
        <p:spPr>
          <a:xfrm>
            <a:off x="348277" y="4505547"/>
            <a:ext cx="370782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Windows Azure Datacenter</a:t>
            </a:r>
          </a:p>
        </p:txBody>
      </p:sp>
      <p:sp>
        <p:nvSpPr>
          <p:cNvPr id="52" name="TextBox 51"/>
          <p:cNvSpPr txBox="1"/>
          <p:nvPr/>
        </p:nvSpPr>
        <p:spPr>
          <a:xfrm>
            <a:off x="9043802" y="3233884"/>
            <a:ext cx="3145023" cy="576274"/>
          </a:xfrm>
          <a:prstGeom prst="rect">
            <a:avLst/>
          </a:prstGeom>
          <a:noFill/>
        </p:spPr>
        <p:txBody>
          <a:bodyPr wrap="square" lIns="0" tIns="0" rIns="0" bIns="0" rtlCol="0">
            <a:spAutoFit/>
          </a:bodyPr>
          <a:lstStyle>
            <a:defPPr>
              <a:defRPr lang="en-US"/>
            </a:defPPr>
            <a:lvl1pPr marL="228600" indent="-228600">
              <a:lnSpc>
                <a:spcPct val="90000"/>
              </a:lnSpc>
              <a:spcAft>
                <a:spcPts val="600"/>
              </a:spcAft>
              <a:buSzPct val="80000"/>
              <a:buAutoNum type="arabicParenR"/>
              <a:defRPr sz="1400" b="1">
                <a:solidFill>
                  <a:schemeClr val="bg1"/>
                </a:solidFill>
              </a:defRPr>
            </a:lvl1pPr>
          </a:lstStyle>
          <a:p>
            <a:pPr marL="296294" indent="-296294">
              <a:buNone/>
            </a:pPr>
            <a:r>
              <a:rPr lang="en-US" sz="2040" b="0" dirty="0">
                <a:solidFill>
                  <a:srgbClr val="92D050"/>
                </a:solidFill>
                <a:sym typeface="Wingdings" pitchFamily="2" charset="2"/>
              </a:rPr>
              <a:t> </a:t>
            </a:r>
            <a:r>
              <a:rPr lang="en-US" sz="2040" b="0" dirty="0">
                <a:solidFill>
                  <a:schemeClr val="tx1"/>
                </a:solidFill>
              </a:rPr>
              <a:t>Network load-balancer  configured for traffic</a:t>
            </a:r>
          </a:p>
        </p:txBody>
      </p:sp>
      <p:sp>
        <p:nvSpPr>
          <p:cNvPr id="53" name="TextBox 52"/>
          <p:cNvSpPr txBox="1"/>
          <p:nvPr/>
        </p:nvSpPr>
        <p:spPr>
          <a:xfrm>
            <a:off x="316450" y="383904"/>
            <a:ext cx="3635901" cy="1021364"/>
          </a:xfrm>
          <a:prstGeom prst="rect">
            <a:avLst/>
          </a:prstGeom>
          <a:noFill/>
        </p:spPr>
        <p:txBody>
          <a:bodyPr wrap="square" lIns="0" tIns="0" rIns="0" bIns="0" rtlCol="0">
            <a:spAutoFit/>
          </a:bodyPr>
          <a:lstStyle/>
          <a:p>
            <a:pPr>
              <a:lnSpc>
                <a:spcPct val="90000"/>
              </a:lnSpc>
              <a:spcAft>
                <a:spcPts val="612"/>
              </a:spcAft>
              <a:buSzPct val="80000"/>
            </a:pPr>
            <a:r>
              <a:rPr lang="en-US" sz="2040" dirty="0">
                <a:solidFill>
                  <a:srgbClr val="92D050"/>
                </a:solidFill>
                <a:sym typeface="Wingdings" pitchFamily="2" charset="2"/>
              </a:rPr>
              <a:t> </a:t>
            </a:r>
            <a:r>
              <a:rPr lang="en-US" sz="2040" dirty="0"/>
              <a:t>Provision Role Instances</a:t>
            </a:r>
          </a:p>
          <a:p>
            <a:pPr>
              <a:lnSpc>
                <a:spcPct val="90000"/>
              </a:lnSpc>
              <a:spcAft>
                <a:spcPts val="612"/>
              </a:spcAft>
              <a:buSzPct val="80000"/>
            </a:pPr>
            <a:r>
              <a:rPr lang="en-US" sz="2040" dirty="0">
                <a:solidFill>
                  <a:srgbClr val="92D050"/>
                </a:solidFill>
                <a:sym typeface="Wingdings" pitchFamily="2" charset="2"/>
              </a:rPr>
              <a:t> </a:t>
            </a:r>
            <a:r>
              <a:rPr lang="en-US" sz="2040" dirty="0"/>
              <a:t>Deploy App Code</a:t>
            </a:r>
          </a:p>
          <a:p>
            <a:pPr>
              <a:lnSpc>
                <a:spcPct val="90000"/>
              </a:lnSpc>
              <a:spcAft>
                <a:spcPts val="612"/>
              </a:spcAft>
              <a:buSzPct val="80000"/>
            </a:pPr>
            <a:r>
              <a:rPr lang="en-US" sz="2040" dirty="0">
                <a:solidFill>
                  <a:srgbClr val="92D050"/>
                </a:solidFill>
                <a:sym typeface="Wingdings" pitchFamily="2" charset="2"/>
              </a:rPr>
              <a:t> </a:t>
            </a:r>
            <a:r>
              <a:rPr lang="en-US" sz="2040" dirty="0">
                <a:solidFill>
                  <a:srgbClr val="92D050"/>
                </a:solidFill>
              </a:rPr>
              <a:t>Configure Network</a:t>
            </a:r>
          </a:p>
        </p:txBody>
      </p:sp>
      <p:grpSp>
        <p:nvGrpSpPr>
          <p:cNvPr id="55" name="Group 54"/>
          <p:cNvGrpSpPr/>
          <p:nvPr/>
        </p:nvGrpSpPr>
        <p:grpSpPr>
          <a:xfrm>
            <a:off x="4526427" y="5751053"/>
            <a:ext cx="3377464" cy="708379"/>
            <a:chOff x="4408729" y="4834352"/>
            <a:chExt cx="3311540" cy="694552"/>
          </a:xfrm>
        </p:grpSpPr>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spTree>
    <p:extLst>
      <p:ext uri="{BB962C8B-B14F-4D97-AF65-F5344CB8AC3E}">
        <p14:creationId xmlns:p14="http://schemas.microsoft.com/office/powerpoint/2010/main" val="1957422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500"/>
                                        <p:tgtEl>
                                          <p:spTgt spid="1434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childTnLst>
                          </p:cTn>
                        </p:par>
                        <p:par>
                          <p:cTn id="12" fill="hold">
                            <p:stCondLst>
                              <p:cond delay="750"/>
                            </p:stCondLst>
                            <p:childTnLst>
                              <p:par>
                                <p:cTn id="13" presetID="10" presetClass="entr" presetSubtype="0" fill="hold" nodeType="afterEffect">
                                  <p:stCondLst>
                                    <p:cond delay="250"/>
                                  </p:stCondLst>
                                  <p:childTnLst>
                                    <p:set>
                                      <p:cBhvr>
                                        <p:cTn id="14" dur="1" fill="hold">
                                          <p:stCondLst>
                                            <p:cond delay="0"/>
                                          </p:stCondLst>
                                        </p:cTn>
                                        <p:tgtEl>
                                          <p:spTgt spid="14346"/>
                                        </p:tgtEl>
                                        <p:attrNameLst>
                                          <p:attrName>style.visibility</p:attrName>
                                        </p:attrNameLst>
                                      </p:cBhvr>
                                      <p:to>
                                        <p:strVal val="visible"/>
                                      </p:to>
                                    </p:set>
                                    <p:animEffect transition="in" filter="fade">
                                      <p:cBhvr>
                                        <p:cTn id="15" dur="250"/>
                                        <p:tgtEl>
                                          <p:spTgt spid="14346"/>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4345"/>
                                        </p:tgtEl>
                                        <p:attrNameLst>
                                          <p:attrName>style.visibility</p:attrName>
                                        </p:attrNameLst>
                                      </p:cBhvr>
                                      <p:to>
                                        <p:strVal val="visible"/>
                                      </p:to>
                                    </p:set>
                                    <p:animEffect transition="in" filter="fade">
                                      <p:cBhvr>
                                        <p:cTn id="19" dur="250"/>
                                        <p:tgtEl>
                                          <p:spTgt spid="1434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347"/>
                                        </p:tgtEl>
                                        <p:attrNameLst>
                                          <p:attrName>style.visibility</p:attrName>
                                        </p:attrNameLst>
                                      </p:cBhvr>
                                      <p:to>
                                        <p:strVal val="visible"/>
                                      </p:to>
                                    </p:set>
                                    <p:animEffect transition="in" filter="fade">
                                      <p:cBhvr>
                                        <p:cTn id="23" dur="250"/>
                                        <p:tgtEl>
                                          <p:spTgt spid="14347"/>
                                        </p:tgtEl>
                                      </p:cBhvr>
                                    </p:animEffect>
                                  </p:childTnLst>
                                </p:cTn>
                              </p:par>
                            </p:childTnLst>
                          </p:cTn>
                        </p:par>
                        <p:par>
                          <p:cTn id="24" fill="hold">
                            <p:stCondLst>
                              <p:cond delay="1750"/>
                            </p:stCondLst>
                            <p:childTnLst>
                              <p:par>
                                <p:cTn id="25" presetID="1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ppt_y</p:attrName>
                                        </p:attrNameLst>
                                      </p:cBhvr>
                                      <p:tavLst>
                                        <p:tav tm="0">
                                          <p:val>
                                            <p:strVal val="#ppt_y-#ppt_h*1.125000"/>
                                          </p:val>
                                        </p:tav>
                                        <p:tav tm="100000">
                                          <p:val>
                                            <p:strVal val="#ppt_y"/>
                                          </p:val>
                                        </p:tav>
                                      </p:tavLst>
                                    </p:anim>
                                    <p:animEffect transition="in" filter="wipe(down)">
                                      <p:cBhvr>
                                        <p:cTn id="28" dur="500"/>
                                        <p:tgtEl>
                                          <p:spTgt spid="44"/>
                                        </p:tgtEl>
                                      </p:cBhvr>
                                    </p:animEffect>
                                  </p:childTnLst>
                                </p:cTn>
                              </p:par>
                            </p:childTnLst>
                          </p:cTn>
                        </p:par>
                        <p:par>
                          <p:cTn id="29" fill="hold">
                            <p:stCondLst>
                              <p:cond delay="2250"/>
                            </p:stCondLst>
                            <p:childTnLst>
                              <p:par>
                                <p:cTn id="30" presetID="2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2750"/>
                            </p:stCondLst>
                            <p:childTnLst>
                              <p:par>
                                <p:cTn id="34" presetID="22" presetClass="entr" presetSubtype="1" fill="hold" nodeType="afterEffect">
                                  <p:stCondLst>
                                    <p:cond delay="0"/>
                                  </p:stCondLst>
                                  <p:childTnLst>
                                    <p:set>
                                      <p:cBhvr>
                                        <p:cTn id="35" dur="1" fill="hold">
                                          <p:stCondLst>
                                            <p:cond delay="0"/>
                                          </p:stCondLst>
                                        </p:cTn>
                                        <p:tgtEl>
                                          <p:spTgt spid="14359"/>
                                        </p:tgtEl>
                                        <p:attrNameLst>
                                          <p:attrName>style.visibility</p:attrName>
                                        </p:attrNameLst>
                                      </p:cBhvr>
                                      <p:to>
                                        <p:strVal val="visible"/>
                                      </p:to>
                                    </p:set>
                                    <p:animEffect transition="in" filter="wipe(up)">
                                      <p:cBhvr>
                                        <p:cTn id="36" dur="250"/>
                                        <p:tgtEl>
                                          <p:spTgt spid="14359"/>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250"/>
                                        <p:tgtEl>
                                          <p:spTgt spid="12"/>
                                        </p:tgtEl>
                                      </p:cBhvr>
                                    </p:animEffect>
                                  </p:childTnLst>
                                </p:cTn>
                              </p:par>
                              <p:par>
                                <p:cTn id="41" presetID="10" presetClass="exit" presetSubtype="0" fill="hold" grpId="0" nodeType="withEffect">
                                  <p:stCondLst>
                                    <p:cond delay="0"/>
                                  </p:stCondLst>
                                  <p:childTnLst>
                                    <p:animEffect transition="out" filter="fade">
                                      <p:cBhvr>
                                        <p:cTn id="42" dur="250"/>
                                        <p:tgtEl>
                                          <p:spTgt spid="52"/>
                                        </p:tgtEl>
                                      </p:cBhvr>
                                    </p:animEffect>
                                    <p:set>
                                      <p:cBhvr>
                                        <p:cTn id="43" dur="1" fill="hold">
                                          <p:stCondLst>
                                            <p:cond delay="24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4485" y="4933352"/>
            <a:ext cx="1639810" cy="708379"/>
          </a:xfrm>
          <a:prstGeom prst="rect">
            <a:avLst/>
          </a:prstGeom>
        </p:spPr>
      </p:pic>
      <p:cxnSp>
        <p:nvCxnSpPr>
          <p:cNvPr id="12" name="Elbow Connector 11"/>
          <p:cNvCxnSpPr>
            <a:stCxn id="65" idx="4"/>
            <a:endCxn id="14348" idx="0"/>
          </p:cNvCxnSpPr>
          <p:nvPr/>
        </p:nvCxnSpPr>
        <p:spPr>
          <a:xfrm rot="5400000">
            <a:off x="6786877" y="1836085"/>
            <a:ext cx="1227950" cy="1303461"/>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344" name="Group 14343"/>
          <p:cNvGrpSpPr/>
          <p:nvPr/>
        </p:nvGrpSpPr>
        <p:grpSpPr>
          <a:xfrm>
            <a:off x="3719197" y="3196411"/>
            <a:ext cx="5017060" cy="636485"/>
            <a:chOff x="3733800" y="2866656"/>
            <a:chExt cx="4919133" cy="624062"/>
          </a:xfrm>
        </p:grpSpPr>
        <p:sp>
          <p:nvSpPr>
            <p:cNvPr id="4"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2290" fontAlgn="base">
                <a:spcBef>
                  <a:spcPct val="0"/>
                </a:spcBef>
                <a:spcAft>
                  <a:spcPct val="0"/>
                </a:spcAft>
              </a:pPr>
              <a:r>
                <a:rPr lang="en-US" sz="2244" dirty="0">
                  <a:gradFill>
                    <a:gsLst>
                      <a:gs pos="0">
                        <a:srgbClr val="FFFFFF"/>
                      </a:gs>
                      <a:gs pos="100000">
                        <a:srgbClr val="FFFFFF"/>
                      </a:gs>
                    </a:gsLst>
                    <a:lin ang="5400000" scaled="0"/>
                  </a:gradFill>
                </a:rPr>
                <a:t> Network Load Balancer</a:t>
              </a:r>
            </a:p>
          </p:txBody>
        </p:sp>
        <p:pic>
          <p:nvPicPr>
            <p:cNvPr id="14343" name="Picture 143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sp>
        <p:nvSpPr>
          <p:cNvPr id="14348" name="Oval 14347"/>
          <p:cNvSpPr/>
          <p:nvPr/>
        </p:nvSpPr>
        <p:spPr bwMode="auto">
          <a:xfrm>
            <a:off x="6572209" y="3101790"/>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48" name="Elbow Connector 47"/>
          <p:cNvCxnSpPr>
            <a:stCxn id="66" idx="4"/>
            <a:endCxn id="50" idx="0"/>
          </p:cNvCxnSpPr>
          <p:nvPr/>
        </p:nvCxnSpPr>
        <p:spPr>
          <a:xfrm rot="16200000" flipH="1">
            <a:off x="4415111" y="1658848"/>
            <a:ext cx="1227950" cy="1657934"/>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5681142" y="3101790"/>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4" name="Oval 53"/>
          <p:cNvSpPr/>
          <p:nvPr/>
        </p:nvSpPr>
        <p:spPr bwMode="auto">
          <a:xfrm>
            <a:off x="6130704" y="3101790"/>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14359" name="Straight Arrow Connector 14358"/>
          <p:cNvCxnSpPr>
            <a:stCxn id="73" idx="4"/>
            <a:endCxn id="54" idx="0"/>
          </p:cNvCxnSpPr>
          <p:nvPr/>
        </p:nvCxnSpPr>
        <p:spPr>
          <a:xfrm flipH="1">
            <a:off x="6307616" y="1873840"/>
            <a:ext cx="334" cy="1227950"/>
          </a:xfrm>
          <a:prstGeom prst="straightConnector1">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auto">
          <a:xfrm>
            <a:off x="7875670" y="1520016"/>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 name="Oval 65"/>
          <p:cNvSpPr/>
          <p:nvPr/>
        </p:nvSpPr>
        <p:spPr bwMode="auto">
          <a:xfrm>
            <a:off x="4023208" y="1520016"/>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 name="Oval 72"/>
          <p:cNvSpPr/>
          <p:nvPr/>
        </p:nvSpPr>
        <p:spPr bwMode="auto">
          <a:xfrm>
            <a:off x="6131037" y="1520016"/>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1" name="Down Arrow 10"/>
          <p:cNvSpPr/>
          <p:nvPr/>
        </p:nvSpPr>
        <p:spPr bwMode="auto">
          <a:xfrm>
            <a:off x="5200040" y="3937921"/>
            <a:ext cx="292582" cy="941239"/>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 name="Down Arrow 77"/>
          <p:cNvSpPr/>
          <p:nvPr/>
        </p:nvSpPr>
        <p:spPr bwMode="auto">
          <a:xfrm>
            <a:off x="6938091" y="3937921"/>
            <a:ext cx="292582" cy="941239"/>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79" name="Group 78"/>
          <p:cNvGrpSpPr/>
          <p:nvPr/>
        </p:nvGrpSpPr>
        <p:grpSpPr>
          <a:xfrm>
            <a:off x="-687737" y="4930563"/>
            <a:ext cx="13806190" cy="2347184"/>
            <a:chOff x="-703661" y="4378191"/>
            <a:chExt cx="13536709" cy="2301370"/>
          </a:xfrm>
        </p:grpSpPr>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85"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726" y="5181600"/>
              <a:ext cx="1607803" cy="694552"/>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855" y="5181600"/>
              <a:ext cx="1607803" cy="694552"/>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97" name="Pictur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98" name="Pictur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101" name="Picture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27" y="4930591"/>
            <a:ext cx="1639810" cy="708379"/>
          </a:xfrm>
          <a:prstGeom prst="rect">
            <a:avLst/>
          </a:prstGeom>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081" y="4930591"/>
            <a:ext cx="1639810" cy="708379"/>
          </a:xfrm>
          <a:prstGeom prst="rect">
            <a:avLst/>
          </a:prstGeom>
        </p:spPr>
      </p:pic>
      <p:sp>
        <p:nvSpPr>
          <p:cNvPr id="113" name="TextBox 112"/>
          <p:cNvSpPr txBox="1"/>
          <p:nvPr/>
        </p:nvSpPr>
        <p:spPr>
          <a:xfrm>
            <a:off x="348277" y="4505547"/>
            <a:ext cx="370782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Windows Azure Datacenter</a:t>
            </a:r>
          </a:p>
        </p:txBody>
      </p:sp>
      <p:grpSp>
        <p:nvGrpSpPr>
          <p:cNvPr id="2" name="Group 1"/>
          <p:cNvGrpSpPr/>
          <p:nvPr/>
        </p:nvGrpSpPr>
        <p:grpSpPr>
          <a:xfrm>
            <a:off x="6289022" y="4956177"/>
            <a:ext cx="1590738" cy="659893"/>
            <a:chOff x="6143874" y="4848820"/>
            <a:chExt cx="1603514" cy="665193"/>
          </a:xfrm>
        </p:grpSpPr>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3874" y="4848820"/>
              <a:ext cx="1603514" cy="665193"/>
            </a:xfrm>
            <a:prstGeom prst="rect">
              <a:avLst/>
            </a:prstGeom>
          </p:spPr>
        </p:pic>
        <p:pic>
          <p:nvPicPr>
            <p:cNvPr id="51" name="Picture 50"/>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73511" y="4899227"/>
              <a:ext cx="540279" cy="540279"/>
            </a:xfrm>
            <a:prstGeom prst="rect">
              <a:avLst/>
            </a:prstGeom>
          </p:spPr>
        </p:pic>
      </p:grpSp>
      <p:grpSp>
        <p:nvGrpSpPr>
          <p:cNvPr id="3" name="Group 2"/>
          <p:cNvGrpSpPr/>
          <p:nvPr/>
        </p:nvGrpSpPr>
        <p:grpSpPr>
          <a:xfrm>
            <a:off x="8003387" y="4932729"/>
            <a:ext cx="1639810" cy="708379"/>
            <a:chOff x="9644337" y="5637733"/>
            <a:chExt cx="1607803" cy="694552"/>
          </a:xfrm>
        </p:grpSpPr>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4337" y="5637733"/>
              <a:ext cx="1607803" cy="694552"/>
            </a:xfrm>
            <a:prstGeom prst="rect">
              <a:avLst/>
            </a:prstGeom>
          </p:spPr>
        </p:pic>
        <p:pic>
          <p:nvPicPr>
            <p:cNvPr id="52" name="Picture 51"/>
            <p:cNvPicPr>
              <a:picLocks noChangeAspect="1"/>
            </p:cNvPicPr>
            <p:nvPr/>
          </p:nvPicPr>
          <p:blipFill>
            <a:blip r:embed="rId9" cstate="print">
              <a:duotone>
                <a:prstClr val="black"/>
                <a:schemeClr val="bg1">
                  <a:tint val="45000"/>
                  <a:satMod val="400000"/>
                </a:scheme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201230" y="5736690"/>
              <a:ext cx="494017" cy="494017"/>
            </a:xfrm>
            <a:prstGeom prst="rect">
              <a:avLst/>
            </a:prstGeom>
          </p:spPr>
        </p:pic>
      </p:grpSp>
      <p:cxnSp>
        <p:nvCxnSpPr>
          <p:cNvPr id="57" name="Elbow Connector 56"/>
          <p:cNvCxnSpPr>
            <a:stCxn id="59" idx="4"/>
            <a:endCxn id="58" idx="0"/>
          </p:cNvCxnSpPr>
          <p:nvPr/>
        </p:nvCxnSpPr>
        <p:spPr>
          <a:xfrm rot="16200000" flipH="1">
            <a:off x="7477462" y="3544840"/>
            <a:ext cx="951894" cy="1738054"/>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a:off x="8645524" y="4889814"/>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9" name="Oval 58"/>
          <p:cNvSpPr/>
          <p:nvPr/>
        </p:nvSpPr>
        <p:spPr bwMode="auto">
          <a:xfrm>
            <a:off x="6907470" y="3584096"/>
            <a:ext cx="353824" cy="35382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3" name="Pictur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3387" y="4932729"/>
            <a:ext cx="1639810" cy="708379"/>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5358" y="4932729"/>
            <a:ext cx="1639810" cy="708379"/>
          </a:xfrm>
          <a:prstGeom prst="rect">
            <a:avLst/>
          </a:prstGeom>
        </p:spPr>
      </p:pic>
      <p:grpSp>
        <p:nvGrpSpPr>
          <p:cNvPr id="68" name="Group 67"/>
          <p:cNvGrpSpPr/>
          <p:nvPr/>
        </p:nvGrpSpPr>
        <p:grpSpPr>
          <a:xfrm>
            <a:off x="8033155" y="4963240"/>
            <a:ext cx="1593894" cy="657689"/>
            <a:chOff x="2097374" y="3719871"/>
            <a:chExt cx="1562783" cy="644852"/>
          </a:xfrm>
        </p:grpSpPr>
        <p:sp>
          <p:nvSpPr>
            <p:cNvPr id="69" name="Rounded Rectangle 68"/>
            <p:cNvSpPr/>
            <p:nvPr/>
          </p:nvSpPr>
          <p:spPr bwMode="auto">
            <a:xfrm>
              <a:off x="2097374" y="3719871"/>
              <a:ext cx="1562783" cy="644852"/>
            </a:xfrm>
            <a:prstGeom prst="roundRect">
              <a:avLst>
                <a:gd name="adj" fmla="val 11704"/>
              </a:avLst>
            </a:prstGeom>
            <a:solidFill>
              <a:srgbClr val="85BCE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12" cstate="print">
              <a:duotone>
                <a:prstClr val="black"/>
                <a:schemeClr val="bg1">
                  <a:tint val="45000"/>
                  <a:satMod val="400000"/>
                </a:schemeClr>
              </a:duotone>
              <a:extLst>
                <a:ext uri="{BEBA8EAE-BF5A-486C-A8C5-ECC9F3942E4B}">
                  <a14:imgProps xmlns:a14="http://schemas.microsoft.com/office/drawing/2010/main">
                    <a14:imgLayer r:embed="rId13">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615591" y="3772205"/>
              <a:ext cx="526347" cy="526347"/>
            </a:xfrm>
            <a:prstGeom prst="rect">
              <a:avLst/>
            </a:prstGeom>
          </p:spPr>
        </p:pic>
      </p:grpSp>
      <p:grpSp>
        <p:nvGrpSpPr>
          <p:cNvPr id="67" name="Group 66"/>
          <p:cNvGrpSpPr/>
          <p:nvPr/>
        </p:nvGrpSpPr>
        <p:grpSpPr>
          <a:xfrm>
            <a:off x="4526427" y="5751053"/>
            <a:ext cx="3377464" cy="708379"/>
            <a:chOff x="4408729" y="4834352"/>
            <a:chExt cx="3311540" cy="694552"/>
          </a:xfrm>
        </p:grpSpPr>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pic>
        <p:nvPicPr>
          <p:cNvPr id="75" name="Picture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52217" y="291659"/>
            <a:ext cx="1721645" cy="1516312"/>
          </a:xfrm>
          <a:prstGeom prst="rect">
            <a:avLst/>
          </a:prstGeom>
        </p:spPr>
      </p:pic>
      <p:pic>
        <p:nvPicPr>
          <p:cNvPr id="76" name="Picture 7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92814" y="833482"/>
            <a:ext cx="1619503" cy="995822"/>
          </a:xfrm>
          <a:prstGeom prst="rect">
            <a:avLst/>
          </a:prstGeom>
        </p:spPr>
      </p:pic>
      <p:pic>
        <p:nvPicPr>
          <p:cNvPr id="77" name="Picture 7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69677" y="713309"/>
            <a:ext cx="578190" cy="1090678"/>
          </a:xfrm>
          <a:prstGeom prst="rect">
            <a:avLst/>
          </a:prstGeom>
        </p:spPr>
      </p:pic>
    </p:spTree>
    <p:extLst>
      <p:ext uri="{BB962C8B-B14F-4D97-AF65-F5344CB8AC3E}">
        <p14:creationId xmlns:p14="http://schemas.microsoft.com/office/powerpoint/2010/main" val="3706930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grpId="0" nodeType="afterEffect">
                                  <p:stCondLst>
                                    <p:cond delay="250"/>
                                  </p:stCondLst>
                                  <p:childTnLst>
                                    <p:animEffect transition="out" filter="fade">
                                      <p:cBhvr>
                                        <p:cTn id="10" dur="500"/>
                                        <p:tgtEl>
                                          <p:spTgt spid="78"/>
                                        </p:tgtEl>
                                      </p:cBhvr>
                                    </p:animEffect>
                                    <p:set>
                                      <p:cBhvr>
                                        <p:cTn id="11" dur="1" fill="hold">
                                          <p:stCondLst>
                                            <p:cond delay="499"/>
                                          </p:stCondLst>
                                        </p:cTn>
                                        <p:tgtEl>
                                          <p:spTgt spid="78"/>
                                        </p:tgtEl>
                                        <p:attrNameLst>
                                          <p:attrName>style.visibility</p:attrName>
                                        </p:attrNameLst>
                                      </p:cBhvr>
                                      <p:to>
                                        <p:strVal val="hidden"/>
                                      </p:to>
                                    </p:se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3000"/>
                            </p:stCondLst>
                            <p:childTnLst>
                              <p:par>
                                <p:cTn id="21" presetID="42" presetClass="entr" presetSubtype="0" fill="hold" nodeType="after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10" presetClass="exit" presetSubtype="0" fill="hold" nodeType="afterEffect">
                                  <p:stCondLst>
                                    <p:cond delay="750"/>
                                  </p:stCondLst>
                                  <p:childTnLst>
                                    <p:animEffect transition="out" filter="fade">
                                      <p:cBhvr>
                                        <p:cTn id="28" dur="500"/>
                                        <p:tgtEl>
                                          <p:spTgt spid="68"/>
                                        </p:tgtEl>
                                      </p:cBhvr>
                                    </p:animEffect>
                                    <p:set>
                                      <p:cBhvr>
                                        <p:cTn id="29" dur="1" fill="hold">
                                          <p:stCondLst>
                                            <p:cond delay="499"/>
                                          </p:stCondLst>
                                        </p:cTn>
                                        <p:tgtEl>
                                          <p:spTgt spid="68"/>
                                        </p:tgtEl>
                                        <p:attrNameLst>
                                          <p:attrName>style.visibility</p:attrName>
                                        </p:attrNameLst>
                                      </p:cBhvr>
                                      <p:to>
                                        <p:strVal val="hidden"/>
                                      </p:to>
                                    </p:se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6500"/>
                            </p:stCondLst>
                            <p:childTnLst>
                              <p:par>
                                <p:cTn id="39" presetID="10" presetClass="exit" presetSubtype="0" fill="hold" nodeType="after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4"/>
                                        </p:tgtEl>
                                      </p:cBhvr>
                                    </p:animEffect>
                                    <p:set>
                                      <p:cBhvr>
                                        <p:cTn id="44"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Cloud Services</a:t>
            </a:r>
            <a:endParaRPr lang="en-US" dirty="0"/>
          </a:p>
        </p:txBody>
      </p:sp>
      <p:sp>
        <p:nvSpPr>
          <p:cNvPr id="3" name="Text Placeholder 2"/>
          <p:cNvSpPr>
            <a:spLocks noGrp="1"/>
          </p:cNvSpPr>
          <p:nvPr>
            <p:ph type="body" sz="quarter" idx="12"/>
          </p:nvPr>
        </p:nvSpPr>
        <p:spPr/>
        <p:txBody>
          <a:bodyPr/>
          <a:lstStyle/>
          <a:p>
            <a:r>
              <a:rPr lang="en-US" dirty="0" smtClean="0"/>
              <a:t>Role API</a:t>
            </a:r>
            <a:endParaRPr lang="en-US" dirty="0"/>
          </a:p>
        </p:txBody>
      </p:sp>
    </p:spTree>
    <p:extLst>
      <p:ext uri="{BB962C8B-B14F-4D97-AF65-F5344CB8AC3E}">
        <p14:creationId xmlns:p14="http://schemas.microsoft.com/office/powerpoint/2010/main" val="39500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Cloud Services</a:t>
            </a:r>
            <a:endParaRPr lang="en-US" dirty="0"/>
          </a:p>
        </p:txBody>
      </p:sp>
      <p:sp>
        <p:nvSpPr>
          <p:cNvPr id="3" name="Text Placeholder 2"/>
          <p:cNvSpPr>
            <a:spLocks noGrp="1"/>
          </p:cNvSpPr>
          <p:nvPr>
            <p:ph type="body" sz="quarter" idx="12"/>
          </p:nvPr>
        </p:nvSpPr>
        <p:spPr/>
        <p:txBody>
          <a:bodyPr/>
          <a:lstStyle/>
          <a:p>
            <a:r>
              <a:rPr lang="en-US" dirty="0" smtClean="0"/>
              <a:t> Management</a:t>
            </a:r>
            <a:endParaRPr lang="en-US" dirty="0"/>
          </a:p>
        </p:txBody>
      </p:sp>
    </p:spTree>
    <p:extLst>
      <p:ext uri="{BB962C8B-B14F-4D97-AF65-F5344CB8AC3E}">
        <p14:creationId xmlns:p14="http://schemas.microsoft.com/office/powerpoint/2010/main" val="1398660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660650"/>
            <a:ext cx="4859338" cy="1525588"/>
          </a:xfrm>
        </p:spPr>
        <p:txBody>
          <a:bodyPr/>
          <a:lstStyle/>
          <a:p>
            <a:pPr algn="r"/>
            <a:r>
              <a:rPr lang="en-US" dirty="0" smtClean="0">
                <a:solidFill>
                  <a:schemeClr val="tx2"/>
                </a:solidFill>
              </a:rPr>
              <a:t>application</a:t>
            </a:r>
            <a:br>
              <a:rPr lang="en-US" dirty="0" smtClean="0">
                <a:solidFill>
                  <a:schemeClr val="tx2"/>
                </a:solidFill>
              </a:rPr>
            </a:br>
            <a:r>
              <a:rPr lang="en-US" dirty="0" smtClean="0">
                <a:solidFill>
                  <a:schemeClr val="tx2"/>
                </a:solidFill>
              </a:rPr>
              <a:t>building</a:t>
            </a:r>
            <a:r>
              <a:rPr lang="en-US" dirty="0">
                <a:solidFill>
                  <a:schemeClr val="tx2"/>
                </a:solidFill>
              </a:rPr>
              <a:t> </a:t>
            </a:r>
            <a:r>
              <a:rPr lang="en-US" dirty="0" smtClean="0">
                <a:solidFill>
                  <a:schemeClr val="tx2"/>
                </a:solidFill>
              </a:rPr>
              <a:t>blocks</a:t>
            </a:r>
            <a:endParaRPr lang="en-US" dirty="0">
              <a:solidFill>
                <a:schemeClr val="tx2"/>
              </a:solidFill>
            </a:endParaRPr>
          </a:p>
        </p:txBody>
      </p:sp>
      <p:grpSp>
        <p:nvGrpSpPr>
          <p:cNvPr id="37" name="Group 36"/>
          <p:cNvGrpSpPr/>
          <p:nvPr/>
        </p:nvGrpSpPr>
        <p:grpSpPr>
          <a:xfrm>
            <a:off x="5794477" y="635113"/>
            <a:ext cx="1934313" cy="1807931"/>
            <a:chOff x="5665775" y="2466267"/>
            <a:chExt cx="1896557" cy="1772642"/>
          </a:xfrm>
        </p:grpSpPr>
        <p:sp>
          <p:nvSpPr>
            <p:cNvPr id="17" name="Rectangle 16"/>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9822554" y="4409316"/>
            <a:ext cx="1934313" cy="1807931"/>
            <a:chOff x="1685919" y="596839"/>
            <a:chExt cx="1896557" cy="1772642"/>
          </a:xfrm>
        </p:grpSpPr>
        <p:sp>
          <p:nvSpPr>
            <p:cNvPr id="8" name="Rectangle 7"/>
            <p:cNvSpPr/>
            <p:nvPr/>
          </p:nvSpPr>
          <p:spPr bwMode="auto">
            <a:xfrm>
              <a:off x="1685919" y="59683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794477" y="2516229"/>
            <a:ext cx="1934313" cy="1807931"/>
            <a:chOff x="3671322" y="4341709"/>
            <a:chExt cx="1896557" cy="1772642"/>
          </a:xfrm>
        </p:grpSpPr>
        <p:sp>
          <p:nvSpPr>
            <p:cNvPr id="26" name="Rectangle 25"/>
            <p:cNvSpPr/>
            <p:nvPr/>
          </p:nvSpPr>
          <p:spPr bwMode="auto">
            <a:xfrm>
              <a:off x="3671322"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7810165" y="4409316"/>
            <a:ext cx="1934313" cy="1807931"/>
            <a:chOff x="3671323" y="596839"/>
            <a:chExt cx="1896557" cy="1772642"/>
          </a:xfrm>
        </p:grpSpPr>
        <p:sp>
          <p:nvSpPr>
            <p:cNvPr id="11" name="Rectangle 10"/>
            <p:cNvSpPr/>
            <p:nvPr/>
          </p:nvSpPr>
          <p:spPr bwMode="auto">
            <a:xfrm>
              <a:off x="3671323" y="59683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822554" y="2516229"/>
            <a:ext cx="1934313" cy="1807931"/>
            <a:chOff x="9645631" y="2476591"/>
            <a:chExt cx="1896557" cy="1772642"/>
          </a:xfrm>
          <a:solidFill>
            <a:srgbClr val="92D050"/>
          </a:solidFill>
        </p:grpSpPr>
        <p:sp>
          <p:nvSpPr>
            <p:cNvPr id="23" name="Rectangle 22"/>
            <p:cNvSpPr/>
            <p:nvPr/>
          </p:nvSpPr>
          <p:spPr bwMode="auto">
            <a:xfrm>
              <a:off x="9645631" y="2476591"/>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grpFill/>
            <a:extLst/>
          </p:spPr>
        </p:pic>
      </p:grpSp>
      <p:grpSp>
        <p:nvGrpSpPr>
          <p:cNvPr id="5" name="Group 4"/>
          <p:cNvGrpSpPr/>
          <p:nvPr/>
        </p:nvGrpSpPr>
        <p:grpSpPr>
          <a:xfrm>
            <a:off x="5794477" y="4409316"/>
            <a:ext cx="1934313" cy="1807931"/>
            <a:chOff x="5665775" y="596839"/>
            <a:chExt cx="1896557" cy="1772642"/>
          </a:xfrm>
          <a:solidFill>
            <a:srgbClr val="92D050"/>
          </a:solidFill>
        </p:grpSpPr>
        <p:sp>
          <p:nvSpPr>
            <p:cNvPr id="14" name="Rectangle 13"/>
            <p:cNvSpPr/>
            <p:nvPr/>
          </p:nvSpPr>
          <p:spPr bwMode="auto">
            <a:xfrm>
              <a:off x="5665775"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grpFill/>
            <a:extLst/>
          </p:spPr>
        </p:pic>
      </p:grpSp>
      <p:grpSp>
        <p:nvGrpSpPr>
          <p:cNvPr id="35" name="Group 34"/>
          <p:cNvGrpSpPr/>
          <p:nvPr/>
        </p:nvGrpSpPr>
        <p:grpSpPr>
          <a:xfrm>
            <a:off x="7810165" y="2516229"/>
            <a:ext cx="1934313" cy="1807931"/>
            <a:chOff x="7651179" y="2466267"/>
            <a:chExt cx="1896557" cy="1772642"/>
          </a:xfrm>
        </p:grpSpPr>
        <p:sp>
          <p:nvSpPr>
            <p:cNvPr id="20" name="Rectangle 19"/>
            <p:cNvSpPr/>
            <p:nvPr/>
          </p:nvSpPr>
          <p:spPr bwMode="auto">
            <a:xfrm>
              <a:off x="7651179"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9822554" y="635113"/>
            <a:ext cx="1934313" cy="1807931"/>
            <a:chOff x="7651178" y="4341709"/>
            <a:chExt cx="1896557" cy="1772642"/>
          </a:xfrm>
        </p:grpSpPr>
        <p:sp>
          <p:nvSpPr>
            <p:cNvPr id="32" name="Rectangle 31"/>
            <p:cNvSpPr/>
            <p:nvPr/>
          </p:nvSpPr>
          <p:spPr bwMode="auto">
            <a:xfrm>
              <a:off x="7651178"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810165" y="635113"/>
            <a:ext cx="1934313" cy="1807931"/>
            <a:chOff x="5665775" y="2466267"/>
            <a:chExt cx="1896557" cy="1772642"/>
          </a:xfrm>
        </p:grpSpPr>
        <p:sp>
          <p:nvSpPr>
            <p:cNvPr id="31" name="Rectangle 30"/>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32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3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3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4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45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cache</a:t>
            </a:r>
            <a:endParaRPr lang="en-US" dirty="0"/>
          </a:p>
        </p:txBody>
      </p:sp>
      <p:sp>
        <p:nvSpPr>
          <p:cNvPr id="13" name="Content Placeholder 2"/>
          <p:cNvSpPr>
            <a:spLocks noGrp="1"/>
          </p:cNvSpPr>
          <p:nvPr>
            <p:ph sz="quarter" idx="10"/>
          </p:nvPr>
        </p:nvSpPr>
        <p:spPr>
          <a:xfrm>
            <a:off x="4880029" y="2912404"/>
            <a:ext cx="7199695" cy="2231528"/>
          </a:xfrm>
        </p:spPr>
        <p:txBody>
          <a:bodyPr/>
          <a:lstStyle/>
          <a:p>
            <a:pPr marL="469536" indent="-466298">
              <a:lnSpc>
                <a:spcPct val="100000"/>
              </a:lnSpc>
              <a:buFont typeface="Wingdings" pitchFamily="2" charset="2"/>
              <a:buChar char="ß"/>
            </a:pPr>
            <a:r>
              <a:rPr lang="en-US" sz="2856" dirty="0">
                <a:solidFill>
                  <a:schemeClr val="tx1">
                    <a:alpha val="99000"/>
                  </a:schemeClr>
                </a:solidFill>
              </a:rPr>
              <a:t>Low latency, in-memory distributed cache</a:t>
            </a:r>
          </a:p>
          <a:p>
            <a:pPr marL="469536" indent="-466298">
              <a:lnSpc>
                <a:spcPct val="100000"/>
              </a:lnSpc>
              <a:buFont typeface="Wingdings" pitchFamily="2" charset="2"/>
              <a:buChar char="ß"/>
            </a:pPr>
            <a:r>
              <a:rPr lang="en-US" sz="2856" dirty="0">
                <a:solidFill>
                  <a:schemeClr val="tx1">
                    <a:alpha val="99000"/>
                  </a:schemeClr>
                </a:solidFill>
              </a:rPr>
              <a:t>Dynamically grow and shrink cache size</a:t>
            </a:r>
          </a:p>
          <a:p>
            <a:pPr marL="469536" indent="-466298">
              <a:lnSpc>
                <a:spcPct val="100000"/>
              </a:lnSpc>
              <a:buFont typeface="Wingdings" pitchFamily="2" charset="2"/>
              <a:buChar char="ß"/>
            </a:pPr>
            <a:r>
              <a:rPr lang="en-US" sz="2856" dirty="0">
                <a:solidFill>
                  <a:schemeClr val="tx1">
                    <a:alpha val="99000"/>
                  </a:schemeClr>
                </a:solidFill>
              </a:rPr>
              <a:t>High availability support</a:t>
            </a:r>
          </a:p>
          <a:p>
            <a:pPr marL="469536" indent="-466298">
              <a:lnSpc>
                <a:spcPct val="100000"/>
              </a:lnSpc>
              <a:buFont typeface="Wingdings" pitchFamily="2" charset="2"/>
              <a:buChar char="ß"/>
            </a:pPr>
            <a:r>
              <a:rPr lang="en-US" sz="2856" dirty="0" err="1">
                <a:solidFill>
                  <a:schemeClr val="tx1">
                    <a:alpha val="99000"/>
                  </a:schemeClr>
                </a:solidFill>
              </a:rPr>
              <a:t>Memcached</a:t>
            </a:r>
            <a:r>
              <a:rPr lang="en-US" sz="2856" dirty="0">
                <a:solidFill>
                  <a:schemeClr val="tx1">
                    <a:alpha val="99000"/>
                  </a:schemeClr>
                </a:solidFill>
              </a:rPr>
              <a:t> protocol 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887" y="2381116"/>
            <a:ext cx="3116384" cy="3116384"/>
          </a:xfrm>
          <a:prstGeom prst="rect">
            <a:avLst/>
          </a:prstGeom>
        </p:spPr>
      </p:pic>
    </p:spTree>
    <p:extLst>
      <p:ext uri="{BB962C8B-B14F-4D97-AF65-F5344CB8AC3E}">
        <p14:creationId xmlns:p14="http://schemas.microsoft.com/office/powerpoint/2010/main" val="2430624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50"/>
                                        <p:tgtEl>
                                          <p:spTgt spid="1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50"/>
                                        <p:tgtEl>
                                          <p:spTgt spid="13">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25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502" y="0"/>
            <a:ext cx="12431473" cy="466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13" name="TextBox 112"/>
          <p:cNvSpPr txBox="1"/>
          <p:nvPr/>
        </p:nvSpPr>
        <p:spPr>
          <a:xfrm>
            <a:off x="1489671" y="2512853"/>
            <a:ext cx="370782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Web Roles</a:t>
            </a:r>
          </a:p>
        </p:txBody>
      </p:sp>
      <p:grpSp>
        <p:nvGrpSpPr>
          <p:cNvPr id="24" name="Group 23"/>
          <p:cNvGrpSpPr/>
          <p:nvPr/>
        </p:nvGrpSpPr>
        <p:grpSpPr>
          <a:xfrm>
            <a:off x="1477504" y="2896799"/>
            <a:ext cx="2255247" cy="1515731"/>
            <a:chOff x="1446212" y="3738997"/>
            <a:chExt cx="2211227" cy="1486146"/>
          </a:xfrm>
        </p:grpSpPr>
        <p:sp>
          <p:nvSpPr>
            <p:cNvPr id="71" name="Rounded Rectangle 70"/>
            <p:cNvSpPr/>
            <p:nvPr/>
          </p:nvSpPr>
          <p:spPr bwMode="auto">
            <a:xfrm>
              <a:off x="1446212"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grpSp>
        <p:nvGrpSpPr>
          <p:cNvPr id="25" name="Group 24"/>
          <p:cNvGrpSpPr/>
          <p:nvPr/>
        </p:nvGrpSpPr>
        <p:grpSpPr>
          <a:xfrm>
            <a:off x="3886729" y="2896799"/>
            <a:ext cx="2255247" cy="1515731"/>
            <a:chOff x="3808412" y="3738997"/>
            <a:chExt cx="2211227" cy="1486146"/>
          </a:xfrm>
        </p:grpSpPr>
        <p:sp>
          <p:nvSpPr>
            <p:cNvPr id="75" name="Rounded Rectangle 74"/>
            <p:cNvSpPr/>
            <p:nvPr/>
          </p:nvSpPr>
          <p:spPr bwMode="auto">
            <a:xfrm>
              <a:off x="3808412"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grpSp>
        <p:nvGrpSpPr>
          <p:cNvPr id="26" name="Group 25"/>
          <p:cNvGrpSpPr/>
          <p:nvPr/>
        </p:nvGrpSpPr>
        <p:grpSpPr>
          <a:xfrm>
            <a:off x="6291440" y="2896799"/>
            <a:ext cx="2255247" cy="1515731"/>
            <a:chOff x="6166186" y="3738997"/>
            <a:chExt cx="2211227" cy="1486146"/>
          </a:xfrm>
        </p:grpSpPr>
        <p:sp>
          <p:nvSpPr>
            <p:cNvPr id="77" name="Rounded Rectangle 76"/>
            <p:cNvSpPr/>
            <p:nvPr/>
          </p:nvSpPr>
          <p:spPr bwMode="auto">
            <a:xfrm>
              <a:off x="6166186"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05" name="Picture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012" y="3864023"/>
              <a:ext cx="692412" cy="626332"/>
            </a:xfrm>
            <a:prstGeom prst="rect">
              <a:avLst/>
            </a:prstGeom>
          </p:spPr>
        </p:pic>
      </p:grpSp>
      <p:grpSp>
        <p:nvGrpSpPr>
          <p:cNvPr id="27" name="Group 26"/>
          <p:cNvGrpSpPr/>
          <p:nvPr/>
        </p:nvGrpSpPr>
        <p:grpSpPr>
          <a:xfrm>
            <a:off x="8700666" y="2896799"/>
            <a:ext cx="2255247" cy="1515731"/>
            <a:chOff x="8528386" y="3738997"/>
            <a:chExt cx="2211227" cy="1486146"/>
          </a:xfrm>
        </p:grpSpPr>
        <p:sp>
          <p:nvSpPr>
            <p:cNvPr id="106" name="Rounded Rectangle 105"/>
            <p:cNvSpPr/>
            <p:nvPr/>
          </p:nvSpPr>
          <p:spPr bwMode="auto">
            <a:xfrm>
              <a:off x="8528386"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07" name="Picture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3864023"/>
              <a:ext cx="692412" cy="626332"/>
            </a:xfrm>
            <a:prstGeom prst="rect">
              <a:avLst/>
            </a:prstGeom>
          </p:spPr>
        </p:pic>
      </p:grpSp>
      <p:grpSp>
        <p:nvGrpSpPr>
          <p:cNvPr id="28" name="Group 27"/>
          <p:cNvGrpSpPr/>
          <p:nvPr/>
        </p:nvGrpSpPr>
        <p:grpSpPr>
          <a:xfrm>
            <a:off x="1477504" y="3663114"/>
            <a:ext cx="9478409" cy="749416"/>
            <a:chOff x="1446212" y="4490355"/>
            <a:chExt cx="9293401" cy="734788"/>
          </a:xfrm>
        </p:grpSpPr>
        <p:sp>
          <p:nvSpPr>
            <p:cNvPr id="21" name="Round Same Side Corner Rectangle 20"/>
            <p:cNvSpPr/>
            <p:nvPr/>
          </p:nvSpPr>
          <p:spPr bwMode="auto">
            <a:xfrm rot="10800000" flipV="1">
              <a:off x="1446212"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endParaRPr lang="en-US" sz="1836" dirty="0">
                <a:solidFill>
                  <a:schemeClr val="tx2"/>
                </a:solidFill>
              </a:endParaRPr>
            </a:p>
          </p:txBody>
        </p:sp>
        <p:sp>
          <p:nvSpPr>
            <p:cNvPr id="118" name="Round Same Side Corner Rectangle 117"/>
            <p:cNvSpPr/>
            <p:nvPr/>
          </p:nvSpPr>
          <p:spPr bwMode="auto">
            <a:xfrm rot="10800000" flipV="1">
              <a:off x="3803986"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endParaRPr lang="en-US" sz="1836" dirty="0">
                <a:solidFill>
                  <a:schemeClr val="tx2"/>
                </a:solidFill>
              </a:endParaRPr>
            </a:p>
          </p:txBody>
        </p:sp>
        <p:sp>
          <p:nvSpPr>
            <p:cNvPr id="120" name="Round Same Side Corner Rectangle 119"/>
            <p:cNvSpPr/>
            <p:nvPr/>
          </p:nvSpPr>
          <p:spPr bwMode="auto">
            <a:xfrm rot="10800000" flipV="1">
              <a:off x="6161760"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endParaRPr lang="en-US" sz="1836" dirty="0">
                <a:solidFill>
                  <a:schemeClr val="tx2"/>
                </a:solidFill>
              </a:endParaRPr>
            </a:p>
          </p:txBody>
        </p:sp>
        <p:sp>
          <p:nvSpPr>
            <p:cNvPr id="122" name="Round Same Side Corner Rectangle 121"/>
            <p:cNvSpPr/>
            <p:nvPr/>
          </p:nvSpPr>
          <p:spPr bwMode="auto">
            <a:xfrm rot="10800000" flipV="1">
              <a:off x="8528386"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endParaRPr lang="en-US" sz="1836" dirty="0">
                <a:solidFill>
                  <a:schemeClr val="tx2"/>
                </a:solidFill>
              </a:endParaRPr>
            </a:p>
          </p:txBody>
        </p:sp>
      </p:grpSp>
      <p:grpSp>
        <p:nvGrpSpPr>
          <p:cNvPr id="29" name="Group 28"/>
          <p:cNvGrpSpPr/>
          <p:nvPr/>
        </p:nvGrpSpPr>
        <p:grpSpPr>
          <a:xfrm>
            <a:off x="1637451" y="3811812"/>
            <a:ext cx="9318461" cy="461111"/>
            <a:chOff x="1603037" y="4636150"/>
            <a:chExt cx="9136575" cy="452111"/>
          </a:xfrm>
        </p:grpSpPr>
        <p:sp>
          <p:nvSpPr>
            <p:cNvPr id="22" name="TextBox 21"/>
            <p:cNvSpPr txBox="1"/>
            <p:nvPr/>
          </p:nvSpPr>
          <p:spPr>
            <a:xfrm>
              <a:off x="1603037" y="4636150"/>
              <a:ext cx="2054401" cy="452111"/>
            </a:xfrm>
            <a:prstGeom prst="rect">
              <a:avLst/>
            </a:prstGeom>
            <a:noFill/>
          </p:spPr>
          <p:txBody>
            <a:bodyPr wrap="square" lIns="0" tIns="0" rIns="0" bIns="0" rtlCol="0">
              <a:spAutoFit/>
            </a:bodyPr>
            <a:lstStyle/>
            <a:p>
              <a:pPr>
                <a:lnSpc>
                  <a:spcPct val="90000"/>
                </a:lnSpc>
                <a:spcBef>
                  <a:spcPct val="20000"/>
                </a:spcBef>
                <a:buSzPct val="80000"/>
              </a:pPr>
              <a:r>
                <a:rPr lang="en-US" sz="3264" dirty="0">
                  <a:solidFill>
                    <a:schemeClr val="tx2"/>
                  </a:solidFill>
                </a:rPr>
                <a:t>300MB</a:t>
              </a:r>
            </a:p>
          </p:txBody>
        </p:sp>
        <p:sp>
          <p:nvSpPr>
            <p:cNvPr id="119" name="TextBox 118"/>
            <p:cNvSpPr txBox="1"/>
            <p:nvPr/>
          </p:nvSpPr>
          <p:spPr>
            <a:xfrm>
              <a:off x="3960811" y="4636150"/>
              <a:ext cx="2058827" cy="452111"/>
            </a:xfrm>
            <a:prstGeom prst="rect">
              <a:avLst/>
            </a:prstGeom>
            <a:noFill/>
          </p:spPr>
          <p:txBody>
            <a:bodyPr wrap="square" lIns="0" tIns="0" rIns="0" bIns="0" rtlCol="0">
              <a:spAutoFit/>
            </a:bodyPr>
            <a:lstStyle/>
            <a:p>
              <a:pPr>
                <a:lnSpc>
                  <a:spcPct val="90000"/>
                </a:lnSpc>
                <a:spcBef>
                  <a:spcPct val="20000"/>
                </a:spcBef>
                <a:buSzPct val="80000"/>
              </a:pPr>
              <a:r>
                <a:rPr lang="en-US" sz="3264" dirty="0">
                  <a:solidFill>
                    <a:schemeClr val="tx2"/>
                  </a:solidFill>
                </a:rPr>
                <a:t>300MB</a:t>
              </a:r>
            </a:p>
          </p:txBody>
        </p:sp>
        <p:sp>
          <p:nvSpPr>
            <p:cNvPr id="121" name="TextBox 120"/>
            <p:cNvSpPr txBox="1"/>
            <p:nvPr/>
          </p:nvSpPr>
          <p:spPr>
            <a:xfrm>
              <a:off x="6318585" y="4636150"/>
              <a:ext cx="2054401" cy="452111"/>
            </a:xfrm>
            <a:prstGeom prst="rect">
              <a:avLst/>
            </a:prstGeom>
            <a:noFill/>
          </p:spPr>
          <p:txBody>
            <a:bodyPr wrap="square" lIns="0" tIns="0" rIns="0" bIns="0" rtlCol="0">
              <a:spAutoFit/>
            </a:bodyPr>
            <a:lstStyle/>
            <a:p>
              <a:pPr>
                <a:lnSpc>
                  <a:spcPct val="90000"/>
                </a:lnSpc>
                <a:spcBef>
                  <a:spcPct val="20000"/>
                </a:spcBef>
                <a:buSzPct val="80000"/>
              </a:pPr>
              <a:r>
                <a:rPr lang="en-US" sz="3264" dirty="0">
                  <a:solidFill>
                    <a:schemeClr val="tx2"/>
                  </a:solidFill>
                </a:rPr>
                <a:t>300MB</a:t>
              </a:r>
            </a:p>
          </p:txBody>
        </p:sp>
        <p:sp>
          <p:nvSpPr>
            <p:cNvPr id="123" name="TextBox 122"/>
            <p:cNvSpPr txBox="1"/>
            <p:nvPr/>
          </p:nvSpPr>
          <p:spPr>
            <a:xfrm>
              <a:off x="8676359" y="4636150"/>
              <a:ext cx="2063253" cy="452111"/>
            </a:xfrm>
            <a:prstGeom prst="rect">
              <a:avLst/>
            </a:prstGeom>
            <a:noFill/>
          </p:spPr>
          <p:txBody>
            <a:bodyPr wrap="square" lIns="0" tIns="0" rIns="0" bIns="0" rtlCol="0">
              <a:spAutoFit/>
            </a:bodyPr>
            <a:lstStyle/>
            <a:p>
              <a:pPr>
                <a:lnSpc>
                  <a:spcPct val="90000"/>
                </a:lnSpc>
                <a:spcBef>
                  <a:spcPct val="20000"/>
                </a:spcBef>
                <a:buSzPct val="80000"/>
              </a:pPr>
              <a:r>
                <a:rPr lang="en-US" sz="3264" dirty="0">
                  <a:solidFill>
                    <a:schemeClr val="tx2"/>
                  </a:solidFill>
                </a:rPr>
                <a:t>300MB</a:t>
              </a:r>
            </a:p>
          </p:txBody>
        </p:sp>
      </p:grpSp>
      <p:sp>
        <p:nvSpPr>
          <p:cNvPr id="30" name="Rounded Rectangle 29"/>
          <p:cNvSpPr/>
          <p:nvPr/>
        </p:nvSpPr>
        <p:spPr bwMode="auto">
          <a:xfrm>
            <a:off x="1118296" y="3695234"/>
            <a:ext cx="10125407" cy="1549975"/>
          </a:xfrm>
          <a:prstGeom prst="roundRect">
            <a:avLst>
              <a:gd name="adj" fmla="val 12627"/>
            </a:avLst>
          </a:prstGeom>
          <a:noFill/>
          <a:ln w="57150">
            <a:solidFill>
              <a:srgbClr val="00AEEF"/>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25" name="TextBox 124"/>
          <p:cNvSpPr txBox="1"/>
          <p:nvPr/>
        </p:nvSpPr>
        <p:spPr>
          <a:xfrm>
            <a:off x="1489670" y="4651893"/>
            <a:ext cx="5446614" cy="409841"/>
          </a:xfrm>
          <a:prstGeom prst="rect">
            <a:avLst/>
          </a:prstGeom>
          <a:noFill/>
        </p:spPr>
        <p:txBody>
          <a:bodyPr wrap="square" lIns="0" tIns="0" rIns="0" bIns="0" rtlCol="0">
            <a:spAutoFit/>
          </a:bodyPr>
          <a:lstStyle/>
          <a:p>
            <a:pPr>
              <a:lnSpc>
                <a:spcPct val="80000"/>
              </a:lnSpc>
              <a:buSzPct val="80000"/>
            </a:pPr>
            <a:r>
              <a:rPr lang="en-US" sz="3264" dirty="0">
                <a:gradFill>
                  <a:gsLst>
                    <a:gs pos="0">
                      <a:srgbClr val="FFFFFF"/>
                    </a:gs>
                    <a:gs pos="100000">
                      <a:srgbClr val="FFFFFF"/>
                    </a:gs>
                  </a:gsLst>
                  <a:lin ang="5400000" scaled="0"/>
                </a:gradFill>
              </a:rPr>
              <a:t>1.2GB Distributed Cache</a:t>
            </a:r>
          </a:p>
        </p:txBody>
      </p:sp>
      <p:sp>
        <p:nvSpPr>
          <p:cNvPr id="31" name="Title 3"/>
          <p:cNvSpPr txBox="1">
            <a:spLocks/>
          </p:cNvSpPr>
          <p:nvPr/>
        </p:nvSpPr>
        <p:spPr>
          <a:xfrm>
            <a:off x="531948" y="410794"/>
            <a:ext cx="11370961" cy="76278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lang="en-US" sz="6731" dirty="0">
                <a:solidFill>
                  <a:schemeClr val="tx1"/>
                </a:solidFill>
              </a:rPr>
              <a:t>distributed cache</a:t>
            </a:r>
          </a:p>
        </p:txBody>
      </p:sp>
    </p:spTree>
    <p:extLst>
      <p:ext uri="{BB962C8B-B14F-4D97-AF65-F5344CB8AC3E}">
        <p14:creationId xmlns:p14="http://schemas.microsoft.com/office/powerpoint/2010/main" val="1515639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50"/>
                                        <p:tgtEl>
                                          <p:spTgt spid="2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50"/>
                                        <p:tgtEl>
                                          <p:spTgt spid="2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2000"/>
                                        <p:tgtEl>
                                          <p:spTgt spid="30"/>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30" grpId="0" animBg="1"/>
      <p:bldP spid="1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1128774" y="2763353"/>
            <a:ext cx="10125407" cy="2685565"/>
          </a:xfrm>
          <a:prstGeom prst="roundRect">
            <a:avLst>
              <a:gd name="adj" fmla="val 12627"/>
            </a:avLst>
          </a:prstGeom>
          <a:noFill/>
          <a:ln w="57150">
            <a:solidFill>
              <a:srgbClr val="00AEEF"/>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 name="Rectangle 8"/>
          <p:cNvSpPr/>
          <p:nvPr/>
        </p:nvSpPr>
        <p:spPr bwMode="auto">
          <a:xfrm>
            <a:off x="2502" y="0"/>
            <a:ext cx="12431473" cy="466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7" name="Group 6"/>
          <p:cNvGrpSpPr/>
          <p:nvPr/>
        </p:nvGrpSpPr>
        <p:grpSpPr>
          <a:xfrm>
            <a:off x="2648808" y="2430282"/>
            <a:ext cx="7199921" cy="333071"/>
            <a:chOff x="2594654" y="5225143"/>
            <a:chExt cx="7059387" cy="326570"/>
          </a:xfrm>
        </p:grpSpPr>
        <p:cxnSp>
          <p:nvCxnSpPr>
            <p:cNvPr id="5" name="Straight Connector 4"/>
            <p:cNvCxnSpPr/>
            <p:nvPr/>
          </p:nvCxnSpPr>
          <p:spPr>
            <a:xfrm>
              <a:off x="2594654"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1412"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97283"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654041"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3546219" y="4829298"/>
            <a:ext cx="5446614" cy="409841"/>
          </a:xfrm>
          <a:prstGeom prst="rect">
            <a:avLst/>
          </a:prstGeom>
          <a:noFill/>
        </p:spPr>
        <p:txBody>
          <a:bodyPr wrap="square" lIns="0" tIns="0" rIns="0" bIns="0" rtlCol="0">
            <a:spAutoFit/>
          </a:bodyPr>
          <a:lstStyle/>
          <a:p>
            <a:pPr algn="ctr">
              <a:lnSpc>
                <a:spcPct val="80000"/>
              </a:lnSpc>
              <a:buSzPct val="80000"/>
            </a:pPr>
            <a:r>
              <a:rPr lang="en-US" sz="3264" dirty="0">
                <a:gradFill>
                  <a:gsLst>
                    <a:gs pos="0">
                      <a:srgbClr val="FFFFFF"/>
                    </a:gs>
                    <a:gs pos="100000">
                      <a:srgbClr val="FFFFFF"/>
                    </a:gs>
                  </a:gsLst>
                  <a:lin ang="5400000" scaled="0"/>
                </a:gradFill>
              </a:rPr>
              <a:t>24GB Distributed Cache</a:t>
            </a:r>
          </a:p>
        </p:txBody>
      </p:sp>
      <p:sp>
        <p:nvSpPr>
          <p:cNvPr id="86" name="TextBox 85"/>
          <p:cNvSpPr txBox="1"/>
          <p:nvPr/>
        </p:nvSpPr>
        <p:spPr>
          <a:xfrm>
            <a:off x="1489671" y="530605"/>
            <a:ext cx="370782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Web Roles</a:t>
            </a:r>
          </a:p>
        </p:txBody>
      </p:sp>
      <p:grpSp>
        <p:nvGrpSpPr>
          <p:cNvPr id="87" name="Group 86"/>
          <p:cNvGrpSpPr/>
          <p:nvPr/>
        </p:nvGrpSpPr>
        <p:grpSpPr>
          <a:xfrm>
            <a:off x="1477504" y="914551"/>
            <a:ext cx="2255247" cy="1515731"/>
            <a:chOff x="1446212" y="3738997"/>
            <a:chExt cx="2211227" cy="1486146"/>
          </a:xfrm>
        </p:grpSpPr>
        <p:sp>
          <p:nvSpPr>
            <p:cNvPr id="88" name="Rounded Rectangle 87"/>
            <p:cNvSpPr/>
            <p:nvPr/>
          </p:nvSpPr>
          <p:spPr bwMode="auto">
            <a:xfrm>
              <a:off x="1446212"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grpSp>
        <p:nvGrpSpPr>
          <p:cNvPr id="90" name="Group 89"/>
          <p:cNvGrpSpPr/>
          <p:nvPr/>
        </p:nvGrpSpPr>
        <p:grpSpPr>
          <a:xfrm>
            <a:off x="3886729" y="914551"/>
            <a:ext cx="2255247" cy="1515731"/>
            <a:chOff x="3808412" y="3738997"/>
            <a:chExt cx="2211227" cy="1486146"/>
          </a:xfrm>
        </p:grpSpPr>
        <p:sp>
          <p:nvSpPr>
            <p:cNvPr id="91" name="Rounded Rectangle 90"/>
            <p:cNvSpPr/>
            <p:nvPr/>
          </p:nvSpPr>
          <p:spPr bwMode="auto">
            <a:xfrm>
              <a:off x="3808412"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grpSp>
        <p:nvGrpSpPr>
          <p:cNvPr id="93" name="Group 92"/>
          <p:cNvGrpSpPr/>
          <p:nvPr/>
        </p:nvGrpSpPr>
        <p:grpSpPr>
          <a:xfrm>
            <a:off x="6291440" y="914551"/>
            <a:ext cx="2255247" cy="1515731"/>
            <a:chOff x="6166186" y="3738997"/>
            <a:chExt cx="2211227" cy="1486146"/>
          </a:xfrm>
        </p:grpSpPr>
        <p:sp>
          <p:nvSpPr>
            <p:cNvPr id="94" name="Rounded Rectangle 93"/>
            <p:cNvSpPr/>
            <p:nvPr/>
          </p:nvSpPr>
          <p:spPr bwMode="auto">
            <a:xfrm>
              <a:off x="6166186"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012" y="3864023"/>
              <a:ext cx="692412" cy="626332"/>
            </a:xfrm>
            <a:prstGeom prst="rect">
              <a:avLst/>
            </a:prstGeom>
          </p:spPr>
        </p:pic>
      </p:grpSp>
      <p:grpSp>
        <p:nvGrpSpPr>
          <p:cNvPr id="96" name="Group 95"/>
          <p:cNvGrpSpPr/>
          <p:nvPr/>
        </p:nvGrpSpPr>
        <p:grpSpPr>
          <a:xfrm>
            <a:off x="8700666" y="914551"/>
            <a:ext cx="2255247" cy="1515731"/>
            <a:chOff x="8528386" y="3738997"/>
            <a:chExt cx="2211227" cy="1486146"/>
          </a:xfrm>
        </p:grpSpPr>
        <p:sp>
          <p:nvSpPr>
            <p:cNvPr id="97" name="Rounded Rectangle 96"/>
            <p:cNvSpPr/>
            <p:nvPr/>
          </p:nvSpPr>
          <p:spPr bwMode="auto">
            <a:xfrm>
              <a:off x="8528386"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98" name="Pictur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3864023"/>
              <a:ext cx="692412" cy="626332"/>
            </a:xfrm>
            <a:prstGeom prst="rect">
              <a:avLst/>
            </a:prstGeom>
          </p:spPr>
        </p:pic>
      </p:grpSp>
      <p:grpSp>
        <p:nvGrpSpPr>
          <p:cNvPr id="15" name="Group 14"/>
          <p:cNvGrpSpPr/>
          <p:nvPr/>
        </p:nvGrpSpPr>
        <p:grpSpPr>
          <a:xfrm>
            <a:off x="3870780" y="3088631"/>
            <a:ext cx="2255247" cy="1515731"/>
            <a:chOff x="3854418" y="3028345"/>
            <a:chExt cx="2211227" cy="1486146"/>
          </a:xfrm>
        </p:grpSpPr>
        <p:grpSp>
          <p:nvGrpSpPr>
            <p:cNvPr id="128" name="Group 127"/>
            <p:cNvGrpSpPr/>
            <p:nvPr/>
          </p:nvGrpSpPr>
          <p:grpSpPr>
            <a:xfrm>
              <a:off x="3854418" y="3028345"/>
              <a:ext cx="2211227" cy="1486146"/>
              <a:chOff x="1446212" y="3738997"/>
              <a:chExt cx="2211227" cy="1486146"/>
            </a:xfrm>
          </p:grpSpPr>
          <p:sp>
            <p:nvSpPr>
              <p:cNvPr id="129" name="Rounded Rectangle 128"/>
              <p:cNvSpPr/>
              <p:nvPr/>
            </p:nvSpPr>
            <p:spPr bwMode="auto">
              <a:xfrm>
                <a:off x="14462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30" name="Picture 1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sp>
          <p:nvSpPr>
            <p:cNvPr id="142" name="TextBox 141"/>
            <p:cNvSpPr txBox="1"/>
            <p:nvPr/>
          </p:nvSpPr>
          <p:spPr>
            <a:xfrm>
              <a:off x="4034171" y="3895182"/>
              <a:ext cx="1869627" cy="452047"/>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12GB Cache</a:t>
              </a:r>
            </a:p>
            <a:p>
              <a:pPr>
                <a:lnSpc>
                  <a:spcPct val="80000"/>
                </a:lnSpc>
                <a:buSzPct val="80000"/>
              </a:pPr>
              <a:r>
                <a:rPr lang="en-US" sz="1836" dirty="0">
                  <a:gradFill>
                    <a:gsLst>
                      <a:gs pos="0">
                        <a:srgbClr val="FFFFFF"/>
                      </a:gs>
                      <a:gs pos="100000">
                        <a:srgbClr val="FFFFFF"/>
                      </a:gs>
                    </a:gsLst>
                    <a:lin ang="5400000" scaled="0"/>
                  </a:gradFill>
                </a:rPr>
                <a:t>Worker Role</a:t>
              </a:r>
            </a:p>
          </p:txBody>
        </p:sp>
      </p:grpSp>
      <p:grpSp>
        <p:nvGrpSpPr>
          <p:cNvPr id="16" name="Group 15"/>
          <p:cNvGrpSpPr/>
          <p:nvPr/>
        </p:nvGrpSpPr>
        <p:grpSpPr>
          <a:xfrm>
            <a:off x="6280005" y="3088631"/>
            <a:ext cx="2255247" cy="1515731"/>
            <a:chOff x="6216618" y="3028345"/>
            <a:chExt cx="2211227" cy="1486146"/>
          </a:xfrm>
        </p:grpSpPr>
        <p:grpSp>
          <p:nvGrpSpPr>
            <p:cNvPr id="131" name="Group 130"/>
            <p:cNvGrpSpPr/>
            <p:nvPr/>
          </p:nvGrpSpPr>
          <p:grpSpPr>
            <a:xfrm>
              <a:off x="6216618" y="3028345"/>
              <a:ext cx="2211227" cy="1486146"/>
              <a:chOff x="3808412" y="3738997"/>
              <a:chExt cx="2211227" cy="1486146"/>
            </a:xfrm>
          </p:grpSpPr>
          <p:sp>
            <p:nvSpPr>
              <p:cNvPr id="132" name="Rounded Rectangle 131"/>
              <p:cNvSpPr/>
              <p:nvPr/>
            </p:nvSpPr>
            <p:spPr bwMode="auto">
              <a:xfrm>
                <a:off x="38084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33" name="Picture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sp>
          <p:nvSpPr>
            <p:cNvPr id="143" name="TextBox 142"/>
            <p:cNvSpPr txBox="1"/>
            <p:nvPr/>
          </p:nvSpPr>
          <p:spPr>
            <a:xfrm>
              <a:off x="6391945" y="3895182"/>
              <a:ext cx="1869627" cy="452047"/>
            </a:xfrm>
            <a:prstGeom prst="rect">
              <a:avLst/>
            </a:prstGeom>
            <a:noFill/>
          </p:spPr>
          <p:txBody>
            <a:bodyPr wrap="square" lIns="0" tIns="0" rIns="0" bIns="0" rtlCol="0">
              <a:spAutoFit/>
            </a:bodyPr>
            <a:lstStyle/>
            <a:p>
              <a:pPr lvl="0">
                <a:lnSpc>
                  <a:spcPct val="80000"/>
                </a:lnSpc>
                <a:buSzPct val="80000"/>
              </a:pPr>
              <a:r>
                <a:rPr lang="en-US" sz="1836" dirty="0">
                  <a:gradFill>
                    <a:gsLst>
                      <a:gs pos="0">
                        <a:srgbClr val="FFFFFF"/>
                      </a:gs>
                      <a:gs pos="100000">
                        <a:srgbClr val="FFFFFF"/>
                      </a:gs>
                    </a:gsLst>
                    <a:lin ang="5400000" scaled="0"/>
                  </a:gradFill>
                </a:rPr>
                <a:t>12GB Cache</a:t>
              </a:r>
            </a:p>
            <a:p>
              <a:pPr lvl="0">
                <a:lnSpc>
                  <a:spcPct val="80000"/>
                </a:lnSpc>
                <a:buSzPct val="80000"/>
              </a:pPr>
              <a:r>
                <a:rPr lang="en-US" sz="1836" dirty="0">
                  <a:gradFill>
                    <a:gsLst>
                      <a:gs pos="0">
                        <a:srgbClr val="FFFFFF"/>
                      </a:gs>
                      <a:gs pos="100000">
                        <a:srgbClr val="FFFFFF"/>
                      </a:gs>
                    </a:gsLst>
                    <a:lin ang="5400000" scaled="0"/>
                  </a:gradFill>
                </a:rPr>
                <a:t>Worker Role</a:t>
              </a:r>
            </a:p>
          </p:txBody>
        </p:sp>
      </p:grpSp>
      <p:grpSp>
        <p:nvGrpSpPr>
          <p:cNvPr id="2" name="Group 1"/>
          <p:cNvGrpSpPr/>
          <p:nvPr/>
        </p:nvGrpSpPr>
        <p:grpSpPr>
          <a:xfrm>
            <a:off x="2593300" y="5764651"/>
            <a:ext cx="7797600" cy="950802"/>
            <a:chOff x="2540230" y="5652132"/>
            <a:chExt cx="7645400" cy="932243"/>
          </a:xfrm>
        </p:grpSpPr>
        <p:grpSp>
          <p:nvGrpSpPr>
            <p:cNvPr id="14" name="Group 13"/>
            <p:cNvGrpSpPr/>
            <p:nvPr/>
          </p:nvGrpSpPr>
          <p:grpSpPr>
            <a:xfrm>
              <a:off x="2540230" y="5652132"/>
              <a:ext cx="7645400" cy="932243"/>
              <a:chOff x="2540230" y="5754872"/>
              <a:chExt cx="7645400" cy="932243"/>
            </a:xfrm>
          </p:grpSpPr>
          <p:sp>
            <p:nvSpPr>
              <p:cNvPr id="146" name="Rectangle 145"/>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47" name="TextBox 146"/>
              <p:cNvSpPr txBox="1"/>
              <p:nvPr/>
            </p:nvSpPr>
            <p:spPr>
              <a:xfrm>
                <a:off x="9195030" y="5754872"/>
                <a:ext cx="990600" cy="932243"/>
              </a:xfrm>
              <a:prstGeom prst="rect">
                <a:avLst/>
              </a:prstGeom>
              <a:noFill/>
            </p:spPr>
            <p:txBody>
              <a:bodyPr wrap="square" lIns="0" tIns="0" rIns="0" bIns="0" rtlCol="0">
                <a:spAutoFit/>
              </a:bodyPr>
              <a:lstStyle/>
              <a:p>
                <a:pPr algn="ctr">
                  <a:lnSpc>
                    <a:spcPct val="90000"/>
                  </a:lnSpc>
                  <a:spcBef>
                    <a:spcPct val="20000"/>
                  </a:spcBef>
                  <a:buSzPct val="80000"/>
                </a:pPr>
                <a:r>
                  <a:rPr lang="en-US" sz="6731" dirty="0">
                    <a:latin typeface="Segoe UI Light" pitchFamily="34" charset="0"/>
                  </a:rPr>
                  <a:t>2</a:t>
                </a:r>
              </a:p>
            </p:txBody>
          </p:sp>
          <p:sp>
            <p:nvSpPr>
              <p:cNvPr id="148" name="Rectangle 147"/>
              <p:cNvSpPr/>
              <p:nvPr/>
            </p:nvSpPr>
            <p:spPr bwMode="auto">
              <a:xfrm>
                <a:off x="2543998" y="6093146"/>
                <a:ext cx="1113441" cy="26246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37" name="Rectangle 36"/>
            <p:cNvSpPr/>
            <p:nvPr/>
          </p:nvSpPr>
          <p:spPr bwMode="auto">
            <a:xfrm>
              <a:off x="3663377" y="5837953"/>
              <a:ext cx="135293" cy="528676"/>
            </a:xfrm>
            <a:prstGeom prst="rect">
              <a:avLst/>
            </a:prstGeom>
            <a:solidFill>
              <a:schemeClr val="tx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grpSp>
    </p:spTree>
    <p:extLst>
      <p:ext uri="{BB962C8B-B14F-4D97-AF65-F5344CB8AC3E}">
        <p14:creationId xmlns:p14="http://schemas.microsoft.com/office/powerpoint/2010/main" val="3881845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1" presetClass="entr" presetSubtype="1" fill="hold" grpId="0" nodeType="after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heel(1)">
                                      <p:cBhvr>
                                        <p:cTn id="15" dur="1500"/>
                                        <p:tgtEl>
                                          <p:spTgt spid="30"/>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1128774" y="2763353"/>
            <a:ext cx="10125407" cy="2685565"/>
          </a:xfrm>
          <a:prstGeom prst="roundRect">
            <a:avLst>
              <a:gd name="adj" fmla="val 12627"/>
            </a:avLst>
          </a:prstGeom>
          <a:noFill/>
          <a:ln w="57150">
            <a:solidFill>
              <a:srgbClr val="00AEEF"/>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 name="Rectangle 8"/>
          <p:cNvSpPr/>
          <p:nvPr/>
        </p:nvSpPr>
        <p:spPr bwMode="auto">
          <a:xfrm>
            <a:off x="2502" y="0"/>
            <a:ext cx="12431473" cy="466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7" name="Group 6"/>
          <p:cNvGrpSpPr/>
          <p:nvPr/>
        </p:nvGrpSpPr>
        <p:grpSpPr>
          <a:xfrm>
            <a:off x="2648808" y="2430282"/>
            <a:ext cx="7199921" cy="333071"/>
            <a:chOff x="2594654" y="5225143"/>
            <a:chExt cx="7059387" cy="326570"/>
          </a:xfrm>
        </p:grpSpPr>
        <p:cxnSp>
          <p:nvCxnSpPr>
            <p:cNvPr id="5" name="Straight Connector 4"/>
            <p:cNvCxnSpPr/>
            <p:nvPr/>
          </p:nvCxnSpPr>
          <p:spPr>
            <a:xfrm>
              <a:off x="2594654"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1412"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97283"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654041"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3546219" y="4829298"/>
            <a:ext cx="5446614" cy="409841"/>
          </a:xfrm>
          <a:prstGeom prst="rect">
            <a:avLst/>
          </a:prstGeom>
          <a:noFill/>
        </p:spPr>
        <p:txBody>
          <a:bodyPr wrap="square" lIns="0" tIns="0" rIns="0" bIns="0" rtlCol="0">
            <a:spAutoFit/>
          </a:bodyPr>
          <a:lstStyle/>
          <a:p>
            <a:pPr algn="ctr">
              <a:lnSpc>
                <a:spcPct val="80000"/>
              </a:lnSpc>
              <a:buSzPct val="80000"/>
            </a:pPr>
            <a:r>
              <a:rPr lang="en-US" sz="3264" dirty="0">
                <a:gradFill>
                  <a:gsLst>
                    <a:gs pos="0">
                      <a:srgbClr val="FFFFFF"/>
                    </a:gs>
                    <a:gs pos="100000">
                      <a:srgbClr val="FFFFFF"/>
                    </a:gs>
                  </a:gsLst>
                  <a:lin ang="5400000" scaled="0"/>
                </a:gradFill>
              </a:rPr>
              <a:t>24GB Distributed Cache</a:t>
            </a:r>
          </a:p>
        </p:txBody>
      </p:sp>
      <p:sp>
        <p:nvSpPr>
          <p:cNvPr id="86" name="TextBox 85"/>
          <p:cNvSpPr txBox="1"/>
          <p:nvPr/>
        </p:nvSpPr>
        <p:spPr>
          <a:xfrm>
            <a:off x="1489671" y="530605"/>
            <a:ext cx="370782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Web Roles</a:t>
            </a:r>
          </a:p>
        </p:txBody>
      </p:sp>
      <p:grpSp>
        <p:nvGrpSpPr>
          <p:cNvPr id="87" name="Group 86"/>
          <p:cNvGrpSpPr/>
          <p:nvPr/>
        </p:nvGrpSpPr>
        <p:grpSpPr>
          <a:xfrm>
            <a:off x="1477504" y="914551"/>
            <a:ext cx="2255247" cy="1515731"/>
            <a:chOff x="1446212" y="3738997"/>
            <a:chExt cx="2211227" cy="1486146"/>
          </a:xfrm>
        </p:grpSpPr>
        <p:sp>
          <p:nvSpPr>
            <p:cNvPr id="88" name="Rounded Rectangle 87"/>
            <p:cNvSpPr/>
            <p:nvPr/>
          </p:nvSpPr>
          <p:spPr bwMode="auto">
            <a:xfrm>
              <a:off x="1446212"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grpSp>
        <p:nvGrpSpPr>
          <p:cNvPr id="90" name="Group 89"/>
          <p:cNvGrpSpPr/>
          <p:nvPr/>
        </p:nvGrpSpPr>
        <p:grpSpPr>
          <a:xfrm>
            <a:off x="3886729" y="914551"/>
            <a:ext cx="2255247" cy="1515731"/>
            <a:chOff x="3808412" y="3738997"/>
            <a:chExt cx="2211227" cy="1486146"/>
          </a:xfrm>
        </p:grpSpPr>
        <p:sp>
          <p:nvSpPr>
            <p:cNvPr id="91" name="Rounded Rectangle 90"/>
            <p:cNvSpPr/>
            <p:nvPr/>
          </p:nvSpPr>
          <p:spPr bwMode="auto">
            <a:xfrm>
              <a:off x="3808412"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grpSp>
        <p:nvGrpSpPr>
          <p:cNvPr id="93" name="Group 92"/>
          <p:cNvGrpSpPr/>
          <p:nvPr/>
        </p:nvGrpSpPr>
        <p:grpSpPr>
          <a:xfrm>
            <a:off x="6291440" y="914551"/>
            <a:ext cx="2255247" cy="1515731"/>
            <a:chOff x="6166186" y="3738997"/>
            <a:chExt cx="2211227" cy="1486146"/>
          </a:xfrm>
        </p:grpSpPr>
        <p:sp>
          <p:nvSpPr>
            <p:cNvPr id="94" name="Rounded Rectangle 93"/>
            <p:cNvSpPr/>
            <p:nvPr/>
          </p:nvSpPr>
          <p:spPr bwMode="auto">
            <a:xfrm>
              <a:off x="6166186"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012" y="3864023"/>
              <a:ext cx="692412" cy="626332"/>
            </a:xfrm>
            <a:prstGeom prst="rect">
              <a:avLst/>
            </a:prstGeom>
          </p:spPr>
        </p:pic>
      </p:grpSp>
      <p:grpSp>
        <p:nvGrpSpPr>
          <p:cNvPr id="96" name="Group 95"/>
          <p:cNvGrpSpPr/>
          <p:nvPr/>
        </p:nvGrpSpPr>
        <p:grpSpPr>
          <a:xfrm>
            <a:off x="8700666" y="914551"/>
            <a:ext cx="2255247" cy="1515731"/>
            <a:chOff x="8528386" y="3738997"/>
            <a:chExt cx="2211227" cy="1486146"/>
          </a:xfrm>
        </p:grpSpPr>
        <p:sp>
          <p:nvSpPr>
            <p:cNvPr id="97" name="Rounded Rectangle 96"/>
            <p:cNvSpPr/>
            <p:nvPr/>
          </p:nvSpPr>
          <p:spPr bwMode="auto">
            <a:xfrm>
              <a:off x="8528386" y="3738997"/>
              <a:ext cx="2211227" cy="1486146"/>
            </a:xfrm>
            <a:prstGeom prst="roundRect">
              <a:avLst>
                <a:gd name="adj" fmla="val 568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98" name="Pictur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3864023"/>
              <a:ext cx="692412" cy="626332"/>
            </a:xfrm>
            <a:prstGeom prst="rect">
              <a:avLst/>
            </a:prstGeom>
          </p:spPr>
        </p:pic>
      </p:grpSp>
      <p:grpSp>
        <p:nvGrpSpPr>
          <p:cNvPr id="15" name="Group 14"/>
          <p:cNvGrpSpPr/>
          <p:nvPr/>
        </p:nvGrpSpPr>
        <p:grpSpPr>
          <a:xfrm>
            <a:off x="3870780" y="3088631"/>
            <a:ext cx="2255247" cy="1515731"/>
            <a:chOff x="3854418" y="3028345"/>
            <a:chExt cx="2211227" cy="1486146"/>
          </a:xfrm>
        </p:grpSpPr>
        <p:grpSp>
          <p:nvGrpSpPr>
            <p:cNvPr id="128" name="Group 127"/>
            <p:cNvGrpSpPr/>
            <p:nvPr/>
          </p:nvGrpSpPr>
          <p:grpSpPr>
            <a:xfrm>
              <a:off x="3854418" y="3028345"/>
              <a:ext cx="2211227" cy="1486146"/>
              <a:chOff x="1446212" y="3738997"/>
              <a:chExt cx="2211227" cy="1486146"/>
            </a:xfrm>
          </p:grpSpPr>
          <p:sp>
            <p:nvSpPr>
              <p:cNvPr id="129" name="Rounded Rectangle 128"/>
              <p:cNvSpPr/>
              <p:nvPr/>
            </p:nvSpPr>
            <p:spPr bwMode="auto">
              <a:xfrm>
                <a:off x="14462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30" name="Picture 1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sp>
          <p:nvSpPr>
            <p:cNvPr id="142" name="TextBox 141"/>
            <p:cNvSpPr txBox="1"/>
            <p:nvPr/>
          </p:nvSpPr>
          <p:spPr>
            <a:xfrm>
              <a:off x="4034171" y="3895182"/>
              <a:ext cx="1869627" cy="452047"/>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12GB Cache</a:t>
              </a:r>
            </a:p>
            <a:p>
              <a:pPr>
                <a:lnSpc>
                  <a:spcPct val="80000"/>
                </a:lnSpc>
                <a:buSzPct val="80000"/>
              </a:pPr>
              <a:r>
                <a:rPr lang="en-US" sz="1836" dirty="0">
                  <a:gradFill>
                    <a:gsLst>
                      <a:gs pos="0">
                        <a:srgbClr val="FFFFFF"/>
                      </a:gs>
                      <a:gs pos="100000">
                        <a:srgbClr val="FFFFFF"/>
                      </a:gs>
                    </a:gsLst>
                    <a:lin ang="5400000" scaled="0"/>
                  </a:gradFill>
                </a:rPr>
                <a:t>Worker Role</a:t>
              </a:r>
            </a:p>
          </p:txBody>
        </p:sp>
      </p:grpSp>
      <p:grpSp>
        <p:nvGrpSpPr>
          <p:cNvPr id="16" name="Group 15"/>
          <p:cNvGrpSpPr/>
          <p:nvPr/>
        </p:nvGrpSpPr>
        <p:grpSpPr>
          <a:xfrm>
            <a:off x="6280005" y="3088631"/>
            <a:ext cx="2255247" cy="1515731"/>
            <a:chOff x="6216618" y="3028345"/>
            <a:chExt cx="2211227" cy="1486146"/>
          </a:xfrm>
        </p:grpSpPr>
        <p:grpSp>
          <p:nvGrpSpPr>
            <p:cNvPr id="131" name="Group 130"/>
            <p:cNvGrpSpPr/>
            <p:nvPr/>
          </p:nvGrpSpPr>
          <p:grpSpPr>
            <a:xfrm>
              <a:off x="6216618" y="3028345"/>
              <a:ext cx="2211227" cy="1486146"/>
              <a:chOff x="3808412" y="3738997"/>
              <a:chExt cx="2211227" cy="1486146"/>
            </a:xfrm>
          </p:grpSpPr>
          <p:sp>
            <p:nvSpPr>
              <p:cNvPr id="132" name="Rounded Rectangle 131"/>
              <p:cNvSpPr/>
              <p:nvPr/>
            </p:nvSpPr>
            <p:spPr bwMode="auto">
              <a:xfrm>
                <a:off x="38084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33" name="Picture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sp>
          <p:nvSpPr>
            <p:cNvPr id="143" name="TextBox 142"/>
            <p:cNvSpPr txBox="1"/>
            <p:nvPr/>
          </p:nvSpPr>
          <p:spPr>
            <a:xfrm>
              <a:off x="6391945" y="3895182"/>
              <a:ext cx="1869627" cy="452047"/>
            </a:xfrm>
            <a:prstGeom prst="rect">
              <a:avLst/>
            </a:prstGeom>
            <a:noFill/>
          </p:spPr>
          <p:txBody>
            <a:bodyPr wrap="square" lIns="0" tIns="0" rIns="0" bIns="0" rtlCol="0">
              <a:spAutoFit/>
            </a:bodyPr>
            <a:lstStyle/>
            <a:p>
              <a:pPr lvl="0">
                <a:lnSpc>
                  <a:spcPct val="80000"/>
                </a:lnSpc>
                <a:buSzPct val="80000"/>
              </a:pPr>
              <a:r>
                <a:rPr lang="en-US" sz="1836" dirty="0">
                  <a:gradFill>
                    <a:gsLst>
                      <a:gs pos="0">
                        <a:srgbClr val="FFFFFF"/>
                      </a:gs>
                      <a:gs pos="100000">
                        <a:srgbClr val="FFFFFF"/>
                      </a:gs>
                    </a:gsLst>
                    <a:lin ang="5400000" scaled="0"/>
                  </a:gradFill>
                </a:rPr>
                <a:t>12GB Cache</a:t>
              </a:r>
            </a:p>
            <a:p>
              <a:pPr lvl="0">
                <a:lnSpc>
                  <a:spcPct val="80000"/>
                </a:lnSpc>
                <a:buSzPct val="80000"/>
              </a:pPr>
              <a:r>
                <a:rPr lang="en-US" sz="1836" dirty="0">
                  <a:gradFill>
                    <a:gsLst>
                      <a:gs pos="0">
                        <a:srgbClr val="FFFFFF"/>
                      </a:gs>
                      <a:gs pos="100000">
                        <a:srgbClr val="FFFFFF"/>
                      </a:gs>
                    </a:gsLst>
                    <a:lin ang="5400000" scaled="0"/>
                  </a:gradFill>
                </a:rPr>
                <a:t>Worker Role</a:t>
              </a:r>
            </a:p>
          </p:txBody>
        </p:sp>
      </p:grpSp>
      <p:grpSp>
        <p:nvGrpSpPr>
          <p:cNvPr id="14" name="Group 13"/>
          <p:cNvGrpSpPr/>
          <p:nvPr/>
        </p:nvGrpSpPr>
        <p:grpSpPr>
          <a:xfrm>
            <a:off x="2593300" y="5764651"/>
            <a:ext cx="7797600" cy="950802"/>
            <a:chOff x="2540230" y="5754872"/>
            <a:chExt cx="7645400" cy="932243"/>
          </a:xfrm>
        </p:grpSpPr>
        <p:sp>
          <p:nvSpPr>
            <p:cNvPr id="146" name="Rectangle 145"/>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47" name="TextBox 146"/>
            <p:cNvSpPr txBox="1"/>
            <p:nvPr/>
          </p:nvSpPr>
          <p:spPr>
            <a:xfrm>
              <a:off x="9195030" y="5754872"/>
              <a:ext cx="990600" cy="932243"/>
            </a:xfrm>
            <a:prstGeom prst="rect">
              <a:avLst/>
            </a:prstGeom>
            <a:noFill/>
          </p:spPr>
          <p:txBody>
            <a:bodyPr wrap="square" lIns="0" tIns="0" rIns="0" bIns="0" rtlCol="0">
              <a:spAutoFit/>
            </a:bodyPr>
            <a:lstStyle/>
            <a:p>
              <a:pPr algn="ctr">
                <a:lnSpc>
                  <a:spcPct val="90000"/>
                </a:lnSpc>
                <a:spcBef>
                  <a:spcPct val="20000"/>
                </a:spcBef>
                <a:buSzPct val="80000"/>
              </a:pPr>
              <a:r>
                <a:rPr lang="en-US" sz="6731" dirty="0">
                  <a:latin typeface="Segoe UI Light" pitchFamily="34" charset="0"/>
                </a:rPr>
                <a:t>4</a:t>
              </a:r>
            </a:p>
          </p:txBody>
        </p:sp>
        <p:sp>
          <p:nvSpPr>
            <p:cNvPr id="148" name="Rectangle 147"/>
            <p:cNvSpPr/>
            <p:nvPr/>
          </p:nvSpPr>
          <p:spPr bwMode="auto">
            <a:xfrm>
              <a:off x="2543998" y="6093146"/>
              <a:ext cx="2705335"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37" name="Group 36"/>
          <p:cNvGrpSpPr/>
          <p:nvPr/>
        </p:nvGrpSpPr>
        <p:grpSpPr>
          <a:xfrm>
            <a:off x="1446068" y="3088631"/>
            <a:ext cx="2255247" cy="1515731"/>
            <a:chOff x="3854418" y="3028345"/>
            <a:chExt cx="2211227" cy="1486146"/>
          </a:xfrm>
        </p:grpSpPr>
        <p:grpSp>
          <p:nvGrpSpPr>
            <p:cNvPr id="38" name="Group 37"/>
            <p:cNvGrpSpPr/>
            <p:nvPr/>
          </p:nvGrpSpPr>
          <p:grpSpPr>
            <a:xfrm>
              <a:off x="3854418" y="3028345"/>
              <a:ext cx="2211227" cy="1486146"/>
              <a:chOff x="1446212" y="3738997"/>
              <a:chExt cx="2211227" cy="1486146"/>
            </a:xfrm>
          </p:grpSpPr>
          <p:sp>
            <p:nvSpPr>
              <p:cNvPr id="40" name="Rounded Rectangle 39"/>
              <p:cNvSpPr/>
              <p:nvPr/>
            </p:nvSpPr>
            <p:spPr bwMode="auto">
              <a:xfrm>
                <a:off x="14462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sp>
          <p:nvSpPr>
            <p:cNvPr id="39" name="TextBox 38"/>
            <p:cNvSpPr txBox="1"/>
            <p:nvPr/>
          </p:nvSpPr>
          <p:spPr>
            <a:xfrm>
              <a:off x="4034171" y="3895182"/>
              <a:ext cx="1869627" cy="452047"/>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12GB Cache</a:t>
              </a:r>
            </a:p>
            <a:p>
              <a:pPr>
                <a:lnSpc>
                  <a:spcPct val="80000"/>
                </a:lnSpc>
                <a:buSzPct val="80000"/>
              </a:pPr>
              <a:r>
                <a:rPr lang="en-US" sz="1836" dirty="0">
                  <a:gradFill>
                    <a:gsLst>
                      <a:gs pos="0">
                        <a:srgbClr val="FFFFFF"/>
                      </a:gs>
                      <a:gs pos="100000">
                        <a:srgbClr val="FFFFFF"/>
                      </a:gs>
                    </a:gsLst>
                    <a:lin ang="5400000" scaled="0"/>
                  </a:gradFill>
                </a:rPr>
                <a:t>Worker Role</a:t>
              </a:r>
            </a:p>
          </p:txBody>
        </p:sp>
      </p:grpSp>
      <p:grpSp>
        <p:nvGrpSpPr>
          <p:cNvPr id="42" name="Group 41"/>
          <p:cNvGrpSpPr/>
          <p:nvPr/>
        </p:nvGrpSpPr>
        <p:grpSpPr>
          <a:xfrm>
            <a:off x="8688590" y="3088631"/>
            <a:ext cx="2255247" cy="1515731"/>
            <a:chOff x="6216618" y="3028345"/>
            <a:chExt cx="2211227" cy="1486146"/>
          </a:xfrm>
        </p:grpSpPr>
        <p:grpSp>
          <p:nvGrpSpPr>
            <p:cNvPr id="43" name="Group 42"/>
            <p:cNvGrpSpPr/>
            <p:nvPr/>
          </p:nvGrpSpPr>
          <p:grpSpPr>
            <a:xfrm>
              <a:off x="6216618" y="3028345"/>
              <a:ext cx="2211227" cy="1486146"/>
              <a:chOff x="3808412" y="3738997"/>
              <a:chExt cx="2211227" cy="1486146"/>
            </a:xfrm>
          </p:grpSpPr>
          <p:sp>
            <p:nvSpPr>
              <p:cNvPr id="45" name="Rounded Rectangle 44"/>
              <p:cNvSpPr/>
              <p:nvPr/>
            </p:nvSpPr>
            <p:spPr bwMode="auto">
              <a:xfrm>
                <a:off x="38084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sp>
          <p:nvSpPr>
            <p:cNvPr id="44" name="TextBox 43"/>
            <p:cNvSpPr txBox="1"/>
            <p:nvPr/>
          </p:nvSpPr>
          <p:spPr>
            <a:xfrm>
              <a:off x="6391945" y="3895182"/>
              <a:ext cx="1869627" cy="452047"/>
            </a:xfrm>
            <a:prstGeom prst="rect">
              <a:avLst/>
            </a:prstGeom>
            <a:noFill/>
          </p:spPr>
          <p:txBody>
            <a:bodyPr wrap="square" lIns="0" tIns="0" rIns="0" bIns="0" rtlCol="0">
              <a:spAutoFit/>
            </a:bodyPr>
            <a:lstStyle/>
            <a:p>
              <a:pPr lvl="0">
                <a:lnSpc>
                  <a:spcPct val="80000"/>
                </a:lnSpc>
                <a:buSzPct val="80000"/>
              </a:pPr>
              <a:r>
                <a:rPr lang="en-US" sz="1836" dirty="0">
                  <a:gradFill>
                    <a:gsLst>
                      <a:gs pos="0">
                        <a:srgbClr val="FFFFFF"/>
                      </a:gs>
                      <a:gs pos="100000">
                        <a:srgbClr val="FFFFFF"/>
                      </a:gs>
                    </a:gsLst>
                    <a:lin ang="5400000" scaled="0"/>
                  </a:gradFill>
                </a:rPr>
                <a:t>12GB Cache</a:t>
              </a:r>
            </a:p>
            <a:p>
              <a:pPr lvl="0">
                <a:lnSpc>
                  <a:spcPct val="80000"/>
                </a:lnSpc>
                <a:buSzPct val="80000"/>
              </a:pPr>
              <a:r>
                <a:rPr lang="en-US" sz="1836" dirty="0">
                  <a:gradFill>
                    <a:gsLst>
                      <a:gs pos="0">
                        <a:srgbClr val="FFFFFF"/>
                      </a:gs>
                      <a:gs pos="100000">
                        <a:srgbClr val="FFFFFF"/>
                      </a:gs>
                    </a:gsLst>
                    <a:lin ang="5400000" scaled="0"/>
                  </a:gradFill>
                </a:rPr>
                <a:t>Worker Role</a:t>
              </a:r>
            </a:p>
          </p:txBody>
        </p:sp>
      </p:grpSp>
      <p:sp>
        <p:nvSpPr>
          <p:cNvPr id="47" name="TextBox 46"/>
          <p:cNvSpPr txBox="1"/>
          <p:nvPr/>
        </p:nvSpPr>
        <p:spPr>
          <a:xfrm>
            <a:off x="3544475" y="4827554"/>
            <a:ext cx="5446614" cy="409841"/>
          </a:xfrm>
          <a:prstGeom prst="rect">
            <a:avLst/>
          </a:prstGeom>
          <a:noFill/>
        </p:spPr>
        <p:txBody>
          <a:bodyPr wrap="square" lIns="0" tIns="0" rIns="0" bIns="0" rtlCol="0">
            <a:spAutoFit/>
          </a:bodyPr>
          <a:lstStyle/>
          <a:p>
            <a:pPr algn="ctr">
              <a:lnSpc>
                <a:spcPct val="80000"/>
              </a:lnSpc>
              <a:buSzPct val="80000"/>
            </a:pPr>
            <a:r>
              <a:rPr lang="en-US" sz="3264" dirty="0">
                <a:gradFill>
                  <a:gsLst>
                    <a:gs pos="0">
                      <a:srgbClr val="FFFFFF"/>
                    </a:gs>
                    <a:gs pos="100000">
                      <a:srgbClr val="FFFFFF"/>
                    </a:gs>
                  </a:gsLst>
                  <a:lin ang="5400000" scaled="0"/>
                </a:gradFill>
              </a:rPr>
              <a:t>48GB Distributed Cache</a:t>
            </a:r>
          </a:p>
        </p:txBody>
      </p:sp>
      <p:sp>
        <p:nvSpPr>
          <p:cNvPr id="48" name="Rectangle 47"/>
          <p:cNvSpPr/>
          <p:nvPr/>
        </p:nvSpPr>
        <p:spPr bwMode="auto">
          <a:xfrm>
            <a:off x="5344869" y="5954171"/>
            <a:ext cx="137986" cy="539201"/>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15557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p:tgtEl>
                                          <p:spTgt spid="37"/>
                                        </p:tgtEl>
                                        <p:attrNameLst>
                                          <p:attrName>ppt_x</p:attrName>
                                        </p:attrNameLst>
                                      </p:cBhvr>
                                      <p:tavLst>
                                        <p:tav tm="0">
                                          <p:val>
                                            <p:strVal val="#ppt_x+#ppt_w*1.125000"/>
                                          </p:val>
                                        </p:tav>
                                        <p:tav tm="100000">
                                          <p:val>
                                            <p:strVal val="#ppt_x"/>
                                          </p:val>
                                        </p:tav>
                                      </p:tavLst>
                                    </p:anim>
                                    <p:animEffect transition="in" filter="wipe(left)">
                                      <p:cBhvr>
                                        <p:cTn id="8" dur="1250"/>
                                        <p:tgtEl>
                                          <p:spTgt spid="37"/>
                                        </p:tgtEl>
                                      </p:cBhvr>
                                    </p:animEffect>
                                  </p:childTnLst>
                                </p:cTn>
                              </p:par>
                              <p:par>
                                <p:cTn id="9" presetID="12" presetClass="entr" presetSubtype="8"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250"/>
                                        <p:tgtEl>
                                          <p:spTgt spid="42"/>
                                        </p:tgtEl>
                                        <p:attrNameLst>
                                          <p:attrName>ppt_x</p:attrName>
                                        </p:attrNameLst>
                                      </p:cBhvr>
                                      <p:tavLst>
                                        <p:tav tm="0">
                                          <p:val>
                                            <p:strVal val="#ppt_x-#ppt_w*1.125000"/>
                                          </p:val>
                                        </p:tav>
                                        <p:tav tm="100000">
                                          <p:val>
                                            <p:strVal val="#ppt_x"/>
                                          </p:val>
                                        </p:tav>
                                      </p:tavLst>
                                    </p:anim>
                                    <p:animEffect transition="in" filter="wipe(right)">
                                      <p:cBhvr>
                                        <p:cTn id="12" dur="1250"/>
                                        <p:tgtEl>
                                          <p:spTgt spid="42"/>
                                        </p:tgtEl>
                                      </p:cBhvr>
                                    </p:animEffect>
                                  </p:childTnLst>
                                </p:cTn>
                              </p:par>
                            </p:childTnLst>
                          </p:cTn>
                        </p:par>
                        <p:par>
                          <p:cTn id="13" fill="hold">
                            <p:stCondLst>
                              <p:cond delay="1250"/>
                            </p:stCondLst>
                            <p:childTnLst>
                              <p:par>
                                <p:cTn id="14" presetID="10" presetClass="exit" presetSubtype="0" fill="hold" grpId="0" nodeType="afterEffect">
                                  <p:stCondLst>
                                    <p:cond delay="0"/>
                                  </p:stCondLst>
                                  <p:childTnLst>
                                    <p:animEffect transition="out" filter="fade">
                                      <p:cBhvr>
                                        <p:cTn id="15" dur="500"/>
                                        <p:tgtEl>
                                          <p:spTgt spid="83"/>
                                        </p:tgtEl>
                                      </p:cBhvr>
                                    </p:animEffect>
                                    <p:set>
                                      <p:cBhvr>
                                        <p:cTn id="16" dur="1" fill="hold">
                                          <p:stCondLst>
                                            <p:cond delay="499"/>
                                          </p:stCondLst>
                                        </p:cTn>
                                        <p:tgtEl>
                                          <p:spTgt spid="83"/>
                                        </p:tgtEl>
                                        <p:attrNameLst>
                                          <p:attrName>style.visibility</p:attrName>
                                        </p:attrNameLst>
                                      </p:cBhvr>
                                      <p:to>
                                        <p:strVal val="hidden"/>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Cache</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55878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Build Your First Cloud App: An Introduction to Windows Azure Cloud Services </a:t>
            </a:r>
          </a:p>
        </p:txBody>
      </p:sp>
      <p:sp>
        <p:nvSpPr>
          <p:cNvPr id="3" name="Text Placeholder 2"/>
          <p:cNvSpPr>
            <a:spLocks noGrp="1"/>
          </p:cNvSpPr>
          <p:nvPr>
            <p:ph type="body" sz="quarter" idx="12"/>
          </p:nvPr>
        </p:nvSpPr>
        <p:spPr/>
        <p:txBody>
          <a:bodyPr/>
          <a:lstStyle/>
          <a:p>
            <a:r>
              <a:rPr lang="en-US" dirty="0" smtClean="0"/>
              <a:t>David Aiken</a:t>
            </a:r>
          </a:p>
          <a:p>
            <a:r>
              <a:rPr lang="en-US" dirty="0" smtClean="0"/>
              <a:t>Technical Product Manager</a:t>
            </a:r>
          </a:p>
          <a:p>
            <a:r>
              <a:rPr lang="en-US" dirty="0" smtClean="0"/>
              <a:t>Windows Azure</a:t>
            </a:r>
            <a:endParaRPr lang="en-US" dirty="0"/>
          </a:p>
        </p:txBody>
      </p:sp>
      <p:sp>
        <p:nvSpPr>
          <p:cNvPr id="4" name="Text Placeholder 3"/>
          <p:cNvSpPr>
            <a:spLocks noGrp="1"/>
          </p:cNvSpPr>
          <p:nvPr>
            <p:ph type="body" sz="quarter" idx="13"/>
          </p:nvPr>
        </p:nvSpPr>
        <p:spPr/>
        <p:txBody>
          <a:bodyPr/>
          <a:lstStyle/>
          <a:p>
            <a:r>
              <a:rPr lang="en-US" dirty="0"/>
              <a:t>WAD-B321</a:t>
            </a:r>
          </a:p>
        </p:txBody>
      </p:sp>
    </p:spTree>
    <p:extLst>
      <p:ext uri="{BB962C8B-B14F-4D97-AF65-F5344CB8AC3E}">
        <p14:creationId xmlns:p14="http://schemas.microsoft.com/office/powerpoint/2010/main" val="227665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242030" y="2326686"/>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lang="en-US" sz="5507" dirty="0">
                <a:solidFill>
                  <a:schemeClr val="tx2"/>
                </a:solidFill>
              </a:rPr>
              <a:t>Virtual Machines</a:t>
            </a:r>
          </a:p>
        </p:txBody>
      </p:sp>
      <p:sp>
        <p:nvSpPr>
          <p:cNvPr id="13" name="Content Placeholder 2"/>
          <p:cNvSpPr>
            <a:spLocks noGrp="1"/>
          </p:cNvSpPr>
          <p:nvPr>
            <p:ph type="body" sz="quarter" idx="4294967295"/>
          </p:nvPr>
        </p:nvSpPr>
        <p:spPr>
          <a:xfrm>
            <a:off x="5096090" y="3379128"/>
            <a:ext cx="6475412" cy="1678921"/>
          </a:xfrm>
        </p:spPr>
        <p:txBody>
          <a:bodyPr/>
          <a:lstStyle/>
          <a:p>
            <a:pPr marL="469536" indent="-466298">
              <a:lnSpc>
                <a:spcPct val="100000"/>
              </a:lnSpc>
              <a:buFont typeface="Wingdings" pitchFamily="2" charset="2"/>
              <a:buChar char="ß"/>
            </a:pPr>
            <a:r>
              <a:rPr lang="en-US" sz="2856" dirty="0">
                <a:solidFill>
                  <a:schemeClr val="tx2">
                    <a:alpha val="99000"/>
                  </a:schemeClr>
                </a:solidFill>
              </a:rPr>
              <a:t>Windows Server and Linux</a:t>
            </a:r>
          </a:p>
          <a:p>
            <a:pPr marL="469536" indent="-466298">
              <a:lnSpc>
                <a:spcPct val="100000"/>
              </a:lnSpc>
              <a:buFont typeface="Wingdings" pitchFamily="2" charset="2"/>
              <a:buChar char="ß"/>
            </a:pPr>
            <a:r>
              <a:rPr lang="en-US" sz="2856" dirty="0">
                <a:solidFill>
                  <a:schemeClr val="tx2">
                    <a:alpha val="99000"/>
                  </a:schemeClr>
                </a:solidFill>
              </a:rPr>
              <a:t>Flexible Workload Support</a:t>
            </a:r>
          </a:p>
          <a:p>
            <a:pPr marL="469536" indent="-466298">
              <a:lnSpc>
                <a:spcPct val="100000"/>
              </a:lnSpc>
              <a:buFont typeface="Wingdings" pitchFamily="2" charset="2"/>
              <a:buChar char="ß"/>
            </a:pPr>
            <a:r>
              <a:rPr lang="en-US" sz="2856" dirty="0">
                <a:solidFill>
                  <a:schemeClr val="tx2">
                    <a:alpha val="99000"/>
                  </a:schemeClr>
                </a:solidFill>
              </a:rPr>
              <a:t>Virtual Private Networking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861" y="2221604"/>
            <a:ext cx="2836445" cy="2836445"/>
          </a:xfrm>
          <a:prstGeom prst="rect">
            <a:avLst/>
          </a:prstGeom>
        </p:spPr>
      </p:pic>
    </p:spTree>
    <p:extLst>
      <p:ext uri="{BB962C8B-B14F-4D97-AF65-F5344CB8AC3E}">
        <p14:creationId xmlns:p14="http://schemas.microsoft.com/office/powerpoint/2010/main" val="2681762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Cloud Services + VM</a:t>
            </a:r>
            <a:endParaRPr lang="en-US" dirty="0"/>
          </a:p>
        </p:txBody>
      </p:sp>
      <p:sp>
        <p:nvSpPr>
          <p:cNvPr id="3" name="Text Placeholder 2"/>
          <p:cNvSpPr>
            <a:spLocks noGrp="1"/>
          </p:cNvSpPr>
          <p:nvPr>
            <p:ph type="body" sz="quarter" idx="12"/>
          </p:nvPr>
        </p:nvSpPr>
        <p:spPr/>
        <p:txBody>
          <a:bodyPr/>
          <a:lstStyle/>
          <a:p>
            <a:r>
              <a:rPr lang="en-US" dirty="0" smtClean="0"/>
              <a:t>Virtual Networks</a:t>
            </a:r>
            <a:endParaRPr lang="en-US" dirty="0"/>
          </a:p>
        </p:txBody>
      </p:sp>
    </p:spTree>
    <p:extLst>
      <p:ext uri="{BB962C8B-B14F-4D97-AF65-F5344CB8AC3E}">
        <p14:creationId xmlns:p14="http://schemas.microsoft.com/office/powerpoint/2010/main" val="3439917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309813"/>
            <a:ext cx="12430125" cy="2260600"/>
          </a:xfrm>
        </p:spPr>
        <p:txBody>
          <a:bodyPr/>
          <a:lstStyle/>
          <a:p>
            <a:pPr algn="ctr"/>
            <a:r>
              <a:rPr lang="en-US" sz="8159" dirty="0"/>
              <a:t>focus on apps, </a:t>
            </a:r>
            <a:br>
              <a:rPr lang="en-US" sz="8159" dirty="0"/>
            </a:br>
            <a:r>
              <a:rPr lang="en-US" sz="8159" dirty="0"/>
              <a:t>not infrastructure</a:t>
            </a:r>
          </a:p>
        </p:txBody>
      </p:sp>
    </p:spTree>
    <p:extLst>
      <p:ext uri="{BB962C8B-B14F-4D97-AF65-F5344CB8AC3E}">
        <p14:creationId xmlns:p14="http://schemas.microsoft.com/office/powerpoint/2010/main" val="3105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96078"/>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5163" y="342952"/>
            <a:ext cx="11887878" cy="917575"/>
          </a:xfrm>
        </p:spPr>
        <p:txBody>
          <a:bodyPr/>
          <a:lstStyle/>
          <a:p>
            <a:r>
              <a:rPr lang="en-US" dirty="0" smtClean="0"/>
              <a:t>Track Resources &amp; Calls To Action</a:t>
            </a:r>
            <a:endParaRPr lang="en-US" dirty="0"/>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101054" y="2629784"/>
            <a:ext cx="3655651" cy="2741739"/>
          </a:xfrm>
          <a:prstGeom prst="rect">
            <a:avLst/>
          </a:prstGeom>
        </p:spPr>
      </p:pic>
      <p:sp>
        <p:nvSpPr>
          <p:cNvPr id="4" name="TextBox 3"/>
          <p:cNvSpPr txBox="1"/>
          <p:nvPr/>
        </p:nvSpPr>
        <p:spPr>
          <a:xfrm>
            <a:off x="108503" y="6429722"/>
            <a:ext cx="11840355" cy="549685"/>
          </a:xfrm>
          <a:prstGeom prst="rect">
            <a:avLst/>
          </a:prstGeom>
          <a:noFill/>
        </p:spPr>
        <p:txBody>
          <a:bodyPr wrap="square" lIns="182854" tIns="146283" rIns="182854" bIns="146283" rtlCol="0">
            <a:spAutoFit/>
          </a:bodyPr>
          <a:lstStyle/>
          <a:p>
            <a:pPr defTabSz="932563">
              <a:lnSpc>
                <a:spcPct val="90000"/>
              </a:lnSpc>
              <a:spcAft>
                <a:spcPts val="600"/>
              </a:spcAft>
            </a:pPr>
            <a:r>
              <a:rPr lang="en-US" sz="918"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918" dirty="0" err="1">
                <a:gradFill>
                  <a:gsLst>
                    <a:gs pos="2917">
                      <a:srgbClr val="FFFFFF"/>
                    </a:gs>
                    <a:gs pos="30000">
                      <a:srgbClr val="FFFFFF"/>
                    </a:gs>
                  </a:gsLst>
                  <a:lin ang="5400000" scaled="0"/>
                </a:gradFill>
              </a:rPr>
              <a:t>Lagonda</a:t>
            </a:r>
            <a:r>
              <a:rPr lang="en-US" sz="918" dirty="0">
                <a:gradFill>
                  <a:gsLst>
                    <a:gs pos="2917">
                      <a:srgbClr val="FFFFFF"/>
                    </a:gs>
                    <a:gs pos="30000">
                      <a:srgbClr val="FFFFFF"/>
                    </a:gs>
                  </a:gsLst>
                  <a:lin ang="5400000" scaled="0"/>
                </a:gradFill>
              </a:rPr>
              <a:t> Limited. Image copyright </a:t>
            </a:r>
            <a:r>
              <a:rPr lang="en-US" sz="918" dirty="0" err="1">
                <a:gradFill>
                  <a:gsLst>
                    <a:gs pos="2917">
                      <a:srgbClr val="FFFFFF"/>
                    </a:gs>
                    <a:gs pos="30000">
                      <a:srgbClr val="FFFFFF"/>
                    </a:gs>
                  </a:gsLst>
                  <a:lin ang="5400000" scaled="0"/>
                </a:gradFill>
              </a:rPr>
              <a:t>Evox</a:t>
            </a:r>
            <a:r>
              <a:rPr lang="en-US" sz="918" dirty="0">
                <a:gradFill>
                  <a:gsLst>
                    <a:gs pos="2917">
                      <a:srgbClr val="FFFFFF"/>
                    </a:gs>
                    <a:gs pos="30000">
                      <a:srgbClr val="FFFFFF"/>
                    </a:gs>
                  </a:gsLst>
                  <a:lin ang="5400000" scaled="0"/>
                </a:gradFill>
              </a:rPr>
              <a:t> Images. All rights reserved. </a:t>
            </a:r>
          </a:p>
        </p:txBody>
      </p:sp>
      <p:sp>
        <p:nvSpPr>
          <p:cNvPr id="10" name="Rectangle 9"/>
          <p:cNvSpPr/>
          <p:nvPr/>
        </p:nvSpPr>
        <p:spPr bwMode="invGray">
          <a:xfrm>
            <a:off x="323987" y="1310182"/>
            <a:ext cx="12249769" cy="1588744"/>
          </a:xfrm>
          <a:prstGeom prst="rect">
            <a:avLst/>
          </a:prstGeom>
        </p:spPr>
        <p:txBody>
          <a:bodyPr wrap="square">
            <a:spAutoFit/>
          </a:bodyPr>
          <a:lstStyle/>
          <a:p>
            <a:pPr defTabSz="932563">
              <a:lnSpc>
                <a:spcPct val="90000"/>
              </a:lnSpc>
              <a:spcBef>
                <a:spcPct val="20000"/>
              </a:spcBef>
              <a:buSzPct val="105000"/>
            </a:pPr>
            <a:r>
              <a:rPr lang="en-US" sz="3599" dirty="0">
                <a:gradFill>
                  <a:gsLst>
                    <a:gs pos="1250">
                      <a:srgbClr val="FFFFFF"/>
                    </a:gs>
                    <a:gs pos="100000">
                      <a:srgbClr val="FFFFFF"/>
                    </a:gs>
                  </a:gsLst>
                  <a:lin ang="5400000" scaled="0"/>
                </a:gradFill>
                <a:latin typeface="Segoe UI Light"/>
              </a:rPr>
              <a:t>Get Started with Windows Azure</a:t>
            </a:r>
          </a:p>
          <a:p>
            <a:pPr marL="571390" indent="-571390" defTabSz="932563">
              <a:lnSpc>
                <a:spcPct val="90000"/>
              </a:lnSpc>
              <a:spcBef>
                <a:spcPct val="20000"/>
              </a:spcBef>
              <a:buSzPct val="105000"/>
              <a:buBlip>
                <a:blip r:embed="rId5"/>
              </a:buBlip>
            </a:pPr>
            <a:r>
              <a:rPr lang="en-US" sz="2856" dirty="0">
                <a:solidFill>
                  <a:srgbClr val="FFFFFF"/>
                </a:solidFill>
                <a:latin typeface="Segoe UI Light"/>
              </a:rPr>
              <a:t>Develop and Test in VMs, Build Websites, Extend on-premises applications</a:t>
            </a:r>
          </a:p>
          <a:p>
            <a:pPr marL="571390" indent="-571390" defTabSz="932563">
              <a:lnSpc>
                <a:spcPct val="90000"/>
              </a:lnSpc>
              <a:spcBef>
                <a:spcPct val="20000"/>
              </a:spcBef>
              <a:buSzPct val="105000"/>
              <a:buBlip>
                <a:blip r:embed="rId5"/>
              </a:buBlip>
            </a:pPr>
            <a:r>
              <a:rPr lang="en-US" sz="2856" dirty="0">
                <a:solidFill>
                  <a:srgbClr val="FFFFFF"/>
                </a:solidFill>
                <a:latin typeface="Segoe UI Light"/>
                <a:hlinkClick r:id="rId6"/>
              </a:rPr>
              <a:t>http://www.windowsazure.com</a:t>
            </a:r>
            <a:r>
              <a:rPr lang="en-US" sz="2856" dirty="0">
                <a:solidFill>
                  <a:srgbClr val="FFFFFF"/>
                </a:solidFill>
                <a:latin typeface="Segoe UI Light"/>
              </a:rPr>
              <a:t> </a:t>
            </a:r>
          </a:p>
        </p:txBody>
      </p:sp>
      <p:sp>
        <p:nvSpPr>
          <p:cNvPr id="9" name="Rectangle 8"/>
          <p:cNvSpPr/>
          <p:nvPr/>
        </p:nvSpPr>
        <p:spPr bwMode="invGray">
          <a:xfrm>
            <a:off x="1837960" y="5354661"/>
            <a:ext cx="10436490" cy="1579981"/>
          </a:xfrm>
          <a:prstGeom prst="rect">
            <a:avLst/>
          </a:prstGeom>
        </p:spPr>
        <p:txBody>
          <a:bodyPr wrap="square">
            <a:spAutoFit/>
          </a:bodyPr>
          <a:lstStyle/>
          <a:p>
            <a:pPr marL="571390" indent="-571390" defTabSz="932563">
              <a:lnSpc>
                <a:spcPct val="90000"/>
              </a:lnSpc>
              <a:spcBef>
                <a:spcPct val="20000"/>
              </a:spcBef>
              <a:buSzPct val="105000"/>
              <a:buBlip>
                <a:blip r:embed="rId5"/>
              </a:buBlip>
            </a:pPr>
            <a:r>
              <a:rPr lang="en-US" sz="3264" dirty="0">
                <a:solidFill>
                  <a:srgbClr val="FFFFFF"/>
                </a:solidFill>
                <a:latin typeface="Segoe UI Light"/>
              </a:rPr>
              <a:t>Drop by the Windows Azure booth to participate in the 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02" y="5136467"/>
            <a:ext cx="1784213" cy="1293256"/>
          </a:xfrm>
          <a:prstGeom prst="rect">
            <a:avLst/>
          </a:prstGeom>
        </p:spPr>
      </p:pic>
      <p:sp>
        <p:nvSpPr>
          <p:cNvPr id="7" name="Rectangle 6"/>
          <p:cNvSpPr/>
          <p:nvPr/>
        </p:nvSpPr>
        <p:spPr bwMode="invGray">
          <a:xfrm>
            <a:off x="300653" y="3038444"/>
            <a:ext cx="11456052" cy="2092168"/>
          </a:xfrm>
          <a:prstGeom prst="rect">
            <a:avLst/>
          </a:prstGeom>
          <a:noFill/>
        </p:spPr>
        <p:txBody>
          <a:bodyPr wrap="square">
            <a:spAutoFit/>
          </a:bodyPr>
          <a:lstStyle/>
          <a:p>
            <a:pPr defTabSz="932563">
              <a:lnSpc>
                <a:spcPct val="90000"/>
              </a:lnSpc>
              <a:spcBef>
                <a:spcPct val="20000"/>
              </a:spcBef>
              <a:buSzPct val="105000"/>
            </a:pPr>
            <a:r>
              <a:rPr lang="en-US" sz="3672" dirty="0">
                <a:solidFill>
                  <a:srgbClr val="FFFFFF"/>
                </a:solidFill>
                <a:latin typeface="Segoe UI Light"/>
              </a:rPr>
              <a:t>MSDN Subscribers: you’ve got it, now use it</a:t>
            </a:r>
          </a:p>
          <a:p>
            <a:pPr marL="571390" indent="-571390" defTabSz="932563">
              <a:lnSpc>
                <a:spcPct val="90000"/>
              </a:lnSpc>
              <a:spcBef>
                <a:spcPct val="20000"/>
              </a:spcBef>
              <a:buSzPct val="105000"/>
              <a:buBlip>
                <a:blip r:embed="rId5"/>
              </a:buBlip>
            </a:pPr>
            <a:r>
              <a:rPr lang="en-US" sz="2856" dirty="0">
                <a:solidFill>
                  <a:srgbClr val="FFFFFF"/>
                </a:solidFill>
                <a:latin typeface="Segoe UI Light"/>
              </a:rPr>
              <a:t>Activate your MSDN Benefit &amp; try it by 9/30</a:t>
            </a:r>
          </a:p>
          <a:p>
            <a:pPr marL="571390" indent="-571390" defTabSz="932563">
              <a:lnSpc>
                <a:spcPct val="90000"/>
              </a:lnSpc>
              <a:spcBef>
                <a:spcPct val="20000"/>
              </a:spcBef>
              <a:buSzPct val="105000"/>
              <a:buBlip>
                <a:blip r:embed="rId5"/>
              </a:buBlip>
            </a:pPr>
            <a:r>
              <a:rPr lang="en-US" sz="2856" dirty="0">
                <a:solidFill>
                  <a:srgbClr val="FFFFFF"/>
                </a:solidFill>
                <a:latin typeface="Segoe UI Light"/>
              </a:rPr>
              <a:t>You could win* an Aston Martin V8 Vantage!</a:t>
            </a:r>
          </a:p>
          <a:p>
            <a:pPr marL="571390" indent="-571390" defTabSz="932563">
              <a:lnSpc>
                <a:spcPct val="90000"/>
              </a:lnSpc>
              <a:spcBef>
                <a:spcPct val="20000"/>
              </a:spcBef>
              <a:buSzPct val="105000"/>
              <a:buBlip>
                <a:blip r:embed="rId5"/>
              </a:buBlip>
            </a:pPr>
            <a:r>
              <a:rPr lang="en-US" sz="2856" dirty="0">
                <a:solidFill>
                  <a:srgbClr val="FFFFFF"/>
                </a:solidFill>
                <a:latin typeface="Segoe UI Light"/>
              </a:rPr>
              <a:t>Go to: </a:t>
            </a:r>
            <a:r>
              <a:rPr lang="en-US" sz="2856" u="sng" dirty="0">
                <a:solidFill>
                  <a:srgbClr val="FFFFFF"/>
                </a:solidFill>
                <a:latin typeface="Segoe UI Light"/>
              </a:rPr>
              <a:t>http://aka.ms/AzureContest</a:t>
            </a:r>
          </a:p>
        </p:txBody>
      </p:sp>
    </p:spTree>
    <p:extLst>
      <p:ext uri="{BB962C8B-B14F-4D97-AF65-F5344CB8AC3E}">
        <p14:creationId xmlns:p14="http://schemas.microsoft.com/office/powerpoint/2010/main" val="393445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89525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8521138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2821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47688" y="3038475"/>
            <a:ext cx="11888787" cy="917575"/>
          </a:xfrm>
        </p:spPr>
        <p:txBody>
          <a:bodyPr/>
          <a:lstStyle/>
          <a:p>
            <a:r>
              <a:rPr lang="en-US" dirty="0" smtClean="0"/>
              <a:t>What on earth is a cloud service?</a:t>
            </a:r>
            <a:endParaRPr lang="en-US" dirty="0"/>
          </a:p>
        </p:txBody>
      </p:sp>
    </p:spTree>
    <p:extLst>
      <p:ext uri="{BB962C8B-B14F-4D97-AF65-F5344CB8AC3E}">
        <p14:creationId xmlns:p14="http://schemas.microsoft.com/office/powerpoint/2010/main" val="20599324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Cloud Services</a:t>
            </a:r>
            <a:endParaRPr lang="en-US" dirty="0"/>
          </a:p>
        </p:txBody>
      </p:sp>
      <p:sp>
        <p:nvSpPr>
          <p:cNvPr id="3" name="Text Placeholder 2"/>
          <p:cNvSpPr>
            <a:spLocks noGrp="1"/>
          </p:cNvSpPr>
          <p:nvPr>
            <p:ph type="body" sz="quarter" idx="12"/>
          </p:nvPr>
        </p:nvSpPr>
        <p:spPr/>
        <p:txBody>
          <a:bodyPr/>
          <a:lstStyle/>
          <a:p>
            <a:r>
              <a:rPr lang="en-US" dirty="0" smtClean="0"/>
              <a:t>Development</a:t>
            </a:r>
            <a:endParaRPr lang="en-US" dirty="0"/>
          </a:p>
        </p:txBody>
      </p:sp>
    </p:spTree>
    <p:extLst>
      <p:ext uri="{BB962C8B-B14F-4D97-AF65-F5344CB8AC3E}">
        <p14:creationId xmlns:p14="http://schemas.microsoft.com/office/powerpoint/2010/main" val="1900115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242030" y="2326686"/>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lang="en-US" sz="5507" dirty="0">
                <a:solidFill>
                  <a:schemeClr val="tx1"/>
                </a:solidFill>
              </a:rPr>
              <a:t>Cloud Services</a:t>
            </a:r>
          </a:p>
        </p:txBody>
      </p:sp>
      <p:sp>
        <p:nvSpPr>
          <p:cNvPr id="13" name="Content Placeholder 2"/>
          <p:cNvSpPr>
            <a:spLocks noGrp="1"/>
          </p:cNvSpPr>
          <p:nvPr>
            <p:ph type="body" sz="quarter" idx="4294967295"/>
          </p:nvPr>
        </p:nvSpPr>
        <p:spPr>
          <a:xfrm>
            <a:off x="5262934" y="3366530"/>
            <a:ext cx="7019682" cy="1733550"/>
          </a:xfrm>
        </p:spPr>
        <p:txBody>
          <a:bodyPr/>
          <a:lstStyle/>
          <a:p>
            <a:pPr marL="469536" indent="-466298">
              <a:lnSpc>
                <a:spcPct val="100000"/>
              </a:lnSpc>
              <a:buFont typeface="Wingdings" pitchFamily="2" charset="2"/>
              <a:buChar char="ß"/>
            </a:pPr>
            <a:r>
              <a:rPr lang="en-US" sz="2856" dirty="0">
                <a:solidFill>
                  <a:schemeClr val="tx1"/>
                </a:solidFill>
              </a:rPr>
              <a:t>Build infinitely scalable apps and services</a:t>
            </a:r>
          </a:p>
          <a:p>
            <a:pPr marL="469536" indent="-466298">
              <a:lnSpc>
                <a:spcPct val="100000"/>
              </a:lnSpc>
              <a:buFont typeface="Wingdings" pitchFamily="2" charset="2"/>
              <a:buChar char="ß"/>
            </a:pPr>
            <a:r>
              <a:rPr lang="en-US" sz="2856" dirty="0">
                <a:solidFill>
                  <a:schemeClr val="tx1"/>
                </a:solidFill>
              </a:rPr>
              <a:t>Support rich multi-tier architectures</a:t>
            </a:r>
          </a:p>
          <a:p>
            <a:pPr marL="469536" indent="-466298">
              <a:lnSpc>
                <a:spcPct val="100000"/>
              </a:lnSpc>
              <a:buFont typeface="Wingdings" pitchFamily="2" charset="2"/>
              <a:buChar char="ß"/>
            </a:pPr>
            <a:r>
              <a:rPr lang="en-US" sz="2856" dirty="0">
                <a:solidFill>
                  <a:schemeClr val="tx1"/>
                </a:solidFill>
              </a:rPr>
              <a:t>Automated application 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860" y="2153602"/>
            <a:ext cx="3127368" cy="3127368"/>
          </a:xfrm>
          <a:prstGeom prst="rect">
            <a:avLst/>
          </a:prstGeom>
        </p:spPr>
      </p:pic>
    </p:spTree>
    <p:extLst>
      <p:ext uri="{BB962C8B-B14F-4D97-AF65-F5344CB8AC3E}">
        <p14:creationId xmlns:p14="http://schemas.microsoft.com/office/powerpoint/2010/main" val="3843996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378" y="1318889"/>
            <a:ext cx="2610821" cy="626341"/>
          </a:xfrm>
          <a:prstGeom prst="rect">
            <a:avLst/>
          </a:prstGeom>
        </p:spPr>
      </p:pic>
      <p:sp>
        <p:nvSpPr>
          <p:cNvPr id="18" name="Rounded Rectangle 17"/>
          <p:cNvSpPr/>
          <p:nvPr/>
        </p:nvSpPr>
        <p:spPr bwMode="auto">
          <a:xfrm>
            <a:off x="5645064" y="1481773"/>
            <a:ext cx="2356556" cy="875019"/>
          </a:xfrm>
          <a:prstGeom prst="roundRect">
            <a:avLst>
              <a:gd name="adj" fmla="val 32755"/>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chemeClr val="tx1"/>
              </a:solidFill>
            </a:endParaRPr>
          </a:p>
        </p:txBody>
      </p:sp>
      <p:sp>
        <p:nvSpPr>
          <p:cNvPr id="19" name="Rounded Rectangle 18"/>
          <p:cNvSpPr/>
          <p:nvPr/>
        </p:nvSpPr>
        <p:spPr bwMode="auto">
          <a:xfrm>
            <a:off x="4323345" y="1178732"/>
            <a:ext cx="2325274" cy="1055422"/>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chemeClr val="tx1"/>
              </a:solidFill>
            </a:endParaRPr>
          </a:p>
        </p:txBody>
      </p:sp>
      <p:sp>
        <p:nvSpPr>
          <p:cNvPr id="20" name="Rounded Rectangle 19"/>
          <p:cNvSpPr/>
          <p:nvPr/>
        </p:nvSpPr>
        <p:spPr bwMode="auto">
          <a:xfrm>
            <a:off x="4929931" y="814580"/>
            <a:ext cx="2508330" cy="1647419"/>
          </a:xfrm>
          <a:prstGeom prst="roundRect">
            <a:avLst>
              <a:gd name="adj" fmla="val 19746"/>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chemeClr val="tx1"/>
              </a:solidFill>
            </a:endParaRPr>
          </a:p>
        </p:txBody>
      </p:sp>
      <p:sp>
        <p:nvSpPr>
          <p:cNvPr id="21" name="Rounded Rectangle 20"/>
          <p:cNvSpPr/>
          <p:nvPr/>
        </p:nvSpPr>
        <p:spPr bwMode="auto">
          <a:xfrm>
            <a:off x="4581894" y="1284732"/>
            <a:ext cx="1301062" cy="607895"/>
          </a:xfrm>
          <a:prstGeom prst="roundRect">
            <a:avLst>
              <a:gd name="adj" fmla="val 34453"/>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chemeClr val="tx1"/>
              </a:solidFill>
            </a:endParaRPr>
          </a:p>
        </p:txBody>
      </p:sp>
      <p:sp>
        <p:nvSpPr>
          <p:cNvPr id="22" name="Rounded Rectangle 21"/>
          <p:cNvSpPr/>
          <p:nvPr/>
        </p:nvSpPr>
        <p:spPr bwMode="auto">
          <a:xfrm>
            <a:off x="5277641" y="1502610"/>
            <a:ext cx="1733300" cy="1129067"/>
          </a:xfrm>
          <a:prstGeom prst="roundRect">
            <a:avLst>
              <a:gd name="adj" fmla="val 27395"/>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810" y="5059148"/>
            <a:ext cx="2404854" cy="1390788"/>
          </a:xfrm>
          <a:prstGeom prst="rect">
            <a:avLst/>
          </a:prstGeom>
        </p:spPr>
      </p:pic>
      <p:grpSp>
        <p:nvGrpSpPr>
          <p:cNvPr id="16" name="Group 15"/>
          <p:cNvGrpSpPr/>
          <p:nvPr/>
        </p:nvGrpSpPr>
        <p:grpSpPr>
          <a:xfrm>
            <a:off x="5412192" y="5182639"/>
            <a:ext cx="1598749" cy="999219"/>
            <a:chOff x="2075433" y="3557736"/>
            <a:chExt cx="1567543" cy="979715"/>
          </a:xfrm>
        </p:grpSpPr>
        <p:sp>
          <p:nvSpPr>
            <p:cNvPr id="14" name="Rounded Rectangle 13"/>
            <p:cNvSpPr/>
            <p:nvPr/>
          </p:nvSpPr>
          <p:spPr bwMode="auto">
            <a:xfrm>
              <a:off x="2075433" y="3557736"/>
              <a:ext cx="1567543" cy="979715"/>
            </a:xfrm>
            <a:prstGeom prst="roundRect">
              <a:avLst>
                <a:gd name="adj" fmla="val 2011"/>
              </a:avLst>
            </a:prstGeom>
            <a:solidFill>
              <a:srgbClr val="85BCE6">
                <a:alpha val="60000"/>
              </a:srgb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pic>
          <p:nvPicPr>
            <p:cNvPr id="11" name="Picture 10"/>
            <p:cNvPicPr>
              <a:picLocks noChangeAspect="1"/>
            </p:cNvPicPr>
            <p:nvPr/>
          </p:nvPicPr>
          <p:blipFill>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15" name="TextBox 14"/>
            <p:cNvSpPr txBox="1"/>
            <p:nvPr/>
          </p:nvSpPr>
          <p:spPr>
            <a:xfrm>
              <a:off x="2762201" y="3846372"/>
              <a:ext cx="765081" cy="401905"/>
            </a:xfrm>
            <a:prstGeom prst="rect">
              <a:avLst/>
            </a:prstGeom>
            <a:noFill/>
          </p:spPr>
          <p:txBody>
            <a:bodyPr wrap="none" lIns="0" tIns="0" rIns="0" bIns="0" rtlCol="0">
              <a:spAutoFit/>
            </a:bodyPr>
            <a:lstStyle/>
            <a:p>
              <a:pPr>
                <a:lnSpc>
                  <a:spcPct val="80000"/>
                </a:lnSpc>
                <a:buSzPct val="80000"/>
              </a:pPr>
              <a:r>
                <a:rPr lang="en-US" sz="1632" dirty="0"/>
                <a:t>service</a:t>
              </a:r>
              <a:br>
                <a:rPr lang="en-US" sz="1632" dirty="0"/>
              </a:br>
              <a:r>
                <a:rPr lang="en-US" sz="1632" dirty="0"/>
                <a:t>package</a:t>
              </a:r>
            </a:p>
          </p:txBody>
        </p:sp>
      </p:grpSp>
      <p:sp>
        <p:nvSpPr>
          <p:cNvPr id="10" name="Up Arrow 9"/>
          <p:cNvSpPr/>
          <p:nvPr/>
        </p:nvSpPr>
        <p:spPr bwMode="auto">
          <a:xfrm>
            <a:off x="5540836" y="2790536"/>
            <a:ext cx="1321188" cy="2266256"/>
          </a:xfrm>
          <a:prstGeom prst="upArrow">
            <a:avLst/>
          </a:prstGeom>
          <a:solidFill>
            <a:srgbClr val="7ECCFF">
              <a:alpha val="2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grpSp>
        <p:nvGrpSpPr>
          <p:cNvPr id="26" name="Group 25"/>
          <p:cNvGrpSpPr/>
          <p:nvPr/>
        </p:nvGrpSpPr>
        <p:grpSpPr>
          <a:xfrm>
            <a:off x="5412192" y="1121054"/>
            <a:ext cx="1598749" cy="999219"/>
            <a:chOff x="2075433" y="3557736"/>
            <a:chExt cx="1567543" cy="979715"/>
          </a:xfrm>
        </p:grpSpPr>
        <p:sp>
          <p:nvSpPr>
            <p:cNvPr id="27" name="Rounded Rectangle 26"/>
            <p:cNvSpPr/>
            <p:nvPr/>
          </p:nvSpPr>
          <p:spPr bwMode="auto">
            <a:xfrm>
              <a:off x="2075433" y="3557736"/>
              <a:ext cx="1567543" cy="979715"/>
            </a:xfrm>
            <a:prstGeom prst="roundRect">
              <a:avLst>
                <a:gd name="adj" fmla="val 2011"/>
              </a:avLst>
            </a:prstGeom>
            <a:solidFill>
              <a:srgbClr val="85BCE6"/>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pic>
          <p:nvPicPr>
            <p:cNvPr id="28" name="Picture 27"/>
            <p:cNvPicPr>
              <a:picLocks noChangeAspect="1"/>
            </p:cNvPicPr>
            <p:nvPr/>
          </p:nvPicPr>
          <p:blipFill>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9" name="TextBox 28"/>
            <p:cNvSpPr txBox="1"/>
            <p:nvPr/>
          </p:nvSpPr>
          <p:spPr>
            <a:xfrm>
              <a:off x="2762201" y="3846372"/>
              <a:ext cx="765081" cy="401905"/>
            </a:xfrm>
            <a:prstGeom prst="rect">
              <a:avLst/>
            </a:prstGeom>
            <a:noFill/>
          </p:spPr>
          <p:txBody>
            <a:bodyPr wrap="none" lIns="0" tIns="0" rIns="0" bIns="0" rtlCol="0">
              <a:spAutoFit/>
            </a:bodyPr>
            <a:lstStyle/>
            <a:p>
              <a:pPr>
                <a:lnSpc>
                  <a:spcPct val="80000"/>
                </a:lnSpc>
                <a:buSzPct val="80000"/>
              </a:pPr>
              <a:r>
                <a:rPr lang="en-US" sz="1632" dirty="0"/>
                <a:t>service</a:t>
              </a:r>
              <a:br>
                <a:rPr lang="en-US" sz="1632" dirty="0"/>
              </a:br>
              <a:r>
                <a:rPr lang="en-US" sz="1632" dirty="0"/>
                <a:t>package</a:t>
              </a:r>
            </a:p>
          </p:txBody>
        </p:sp>
      </p:grpSp>
    </p:spTree>
    <p:extLst>
      <p:ext uri="{BB962C8B-B14F-4D97-AF65-F5344CB8AC3E}">
        <p14:creationId xmlns:p14="http://schemas.microsoft.com/office/powerpoint/2010/main" val="163569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500"/>
                                        <p:tgtEl>
                                          <p:spTgt spid="22"/>
                                        </p:tgtEl>
                                      </p:cBhvr>
                                    </p:animEffect>
                                    <p:anim calcmode="lin" valueType="num">
                                      <p:cBhvr>
                                        <p:cTn id="13" dur="1500" fill="hold"/>
                                        <p:tgtEl>
                                          <p:spTgt spid="22"/>
                                        </p:tgtEl>
                                        <p:attrNameLst>
                                          <p:attrName>ppt_x</p:attrName>
                                        </p:attrNameLst>
                                      </p:cBhvr>
                                      <p:tavLst>
                                        <p:tav tm="0">
                                          <p:val>
                                            <p:strVal val="#ppt_x"/>
                                          </p:val>
                                        </p:tav>
                                        <p:tav tm="100000">
                                          <p:val>
                                            <p:strVal val="#ppt_x"/>
                                          </p:val>
                                        </p:tav>
                                      </p:tavLst>
                                    </p:anim>
                                    <p:anim calcmode="lin" valueType="num">
                                      <p:cBhvr>
                                        <p:cTn id="14" dur="15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500"/>
                                        <p:tgtEl>
                                          <p:spTgt spid="20"/>
                                        </p:tgtEl>
                                      </p:cBhvr>
                                    </p:animEffect>
                                  </p:childTnLst>
                                </p:cTn>
                              </p:par>
                              <p:par>
                                <p:cTn id="18" presetID="42" presetClass="entr" presetSubtype="0" fill="hold" grpId="0" nodeType="withEffect">
                                  <p:stCondLst>
                                    <p:cond delay="10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500"/>
                                        <p:tgtEl>
                                          <p:spTgt spid="21"/>
                                        </p:tgtEl>
                                      </p:cBhvr>
                                    </p:animEffect>
                                    <p:anim calcmode="lin" valueType="num">
                                      <p:cBhvr>
                                        <p:cTn id="21" dur="1500" fill="hold"/>
                                        <p:tgtEl>
                                          <p:spTgt spid="21"/>
                                        </p:tgtEl>
                                        <p:attrNameLst>
                                          <p:attrName>ppt_x</p:attrName>
                                        </p:attrNameLst>
                                      </p:cBhvr>
                                      <p:tavLst>
                                        <p:tav tm="0">
                                          <p:val>
                                            <p:strVal val="#ppt_x"/>
                                          </p:val>
                                        </p:tav>
                                        <p:tav tm="100000">
                                          <p:val>
                                            <p:strVal val="#ppt_x"/>
                                          </p:val>
                                        </p:tav>
                                      </p:tavLst>
                                    </p:anim>
                                    <p:anim calcmode="lin" valueType="num">
                                      <p:cBhvr>
                                        <p:cTn id="22" dur="15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64" presetClass="path" presetSubtype="0" accel="50000" decel="50000" fill="hold" nodeType="afterEffect">
                                  <p:stCondLst>
                                    <p:cond delay="0"/>
                                  </p:stCondLst>
                                  <p:childTnLst>
                                    <p:animMotion origin="layout" path="M -3.16311E-6 1.48148E-6 L -3.16311E-6 -0.58033 " pathEditMode="relative" rAng="0" ptsTypes="AA">
                                      <p:cBhvr>
                                        <p:cTn id="39" dur="3000" fill="hold"/>
                                        <p:tgtEl>
                                          <p:spTgt spid="16"/>
                                        </p:tgtEl>
                                        <p:attrNameLst>
                                          <p:attrName>ppt_x</p:attrName>
                                          <p:attrName>ppt_y</p:attrName>
                                        </p:attrNameLst>
                                      </p:cBhvr>
                                      <p:rCtr x="0" y="-29028"/>
                                    </p:animMotion>
                                  </p:childTnLst>
                                </p:cTn>
                              </p:par>
                              <p:par>
                                <p:cTn id="40" presetID="10" presetClass="exit" presetSubtype="0" fill="hold" grpId="1" nodeType="withEffect">
                                  <p:stCondLst>
                                    <p:cond delay="500"/>
                                  </p:stCondLst>
                                  <p:childTnLst>
                                    <p:animEffect transition="out" filter="fade">
                                      <p:cBhvr>
                                        <p:cTn id="41" dur="3500"/>
                                        <p:tgtEl>
                                          <p:spTgt spid="10"/>
                                        </p:tgtEl>
                                      </p:cBhvr>
                                    </p:animEffect>
                                    <p:set>
                                      <p:cBhvr>
                                        <p:cTn id="42" dur="1" fill="hold">
                                          <p:stCondLst>
                                            <p:cond delay="3499"/>
                                          </p:stCondLst>
                                        </p:cTn>
                                        <p:tgtEl>
                                          <p:spTgt spid="10"/>
                                        </p:tgtEl>
                                        <p:attrNameLst>
                                          <p:attrName>style.visibility</p:attrName>
                                        </p:attrNameLst>
                                      </p:cBhvr>
                                      <p:to>
                                        <p:strVal val="hidden"/>
                                      </p:to>
                                    </p:set>
                                  </p:childTnLst>
                                </p:cTn>
                              </p:par>
                              <p:par>
                                <p:cTn id="43" presetID="10" presetClass="entr" presetSubtype="0" fill="hold" nodeType="withEffect">
                                  <p:stCondLst>
                                    <p:cond delay="275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xit" presetSubtype="0" fill="hold" nodeType="withEffect">
                                  <p:stCondLst>
                                    <p:cond delay="275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7500"/>
                            </p:stCondLst>
                            <p:childTnLst>
                              <p:par>
                                <p:cTn id="50" presetID="42" presetClass="exit" presetSubtype="0" fill="hold" nodeType="afterEffect">
                                  <p:stCondLst>
                                    <p:cond delay="0"/>
                                  </p:stCondLst>
                                  <p:childTnLst>
                                    <p:animEffect transition="out" filter="fade">
                                      <p:cBhvr>
                                        <p:cTn id="51" dur="500"/>
                                        <p:tgtEl>
                                          <p:spTgt spid="4"/>
                                        </p:tgtEl>
                                      </p:cBhvr>
                                    </p:animEffect>
                                    <p:anim calcmode="lin" valueType="num">
                                      <p:cBhvr>
                                        <p:cTn id="52" dur="500"/>
                                        <p:tgtEl>
                                          <p:spTgt spid="4"/>
                                        </p:tgtEl>
                                        <p:attrNameLst>
                                          <p:attrName>ppt_x</p:attrName>
                                        </p:attrNameLst>
                                      </p:cBhvr>
                                      <p:tavLst>
                                        <p:tav tm="0">
                                          <p:val>
                                            <p:strVal val="ppt_x"/>
                                          </p:val>
                                        </p:tav>
                                        <p:tav tm="100000">
                                          <p:val>
                                            <p:strVal val="ppt_x"/>
                                          </p:val>
                                        </p:tav>
                                      </p:tavLst>
                                    </p:anim>
                                    <p:anim calcmode="lin" valueType="num">
                                      <p:cBhvr>
                                        <p:cTn id="53" dur="500"/>
                                        <p:tgtEl>
                                          <p:spTgt spid="4"/>
                                        </p:tgtEl>
                                        <p:attrNameLst>
                                          <p:attrName>ppt_y</p:attrName>
                                        </p:attrNameLst>
                                      </p:cBhvr>
                                      <p:tavLst>
                                        <p:tav tm="0">
                                          <p:val>
                                            <p:strVal val="ppt_y"/>
                                          </p:val>
                                        </p:tav>
                                        <p:tav tm="100000">
                                          <p:val>
                                            <p:strVal val="ppt_y+.1"/>
                                          </p:val>
                                        </p:tav>
                                      </p:tavLst>
                                    </p:anim>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00"/>
                                        <p:tgtEl>
                                          <p:spTgt spid="22"/>
                                        </p:tgtEl>
                                      </p:cBhvr>
                                    </p:animEffect>
                                    <p:set>
                                      <p:cBhvr>
                                        <p:cTn id="60" dur="1" fill="hold">
                                          <p:stCondLst>
                                            <p:cond delay="999"/>
                                          </p:stCondLst>
                                        </p:cTn>
                                        <p:tgtEl>
                                          <p:spTgt spid="2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750"/>
                                        <p:tgtEl>
                                          <p:spTgt spid="21"/>
                                        </p:tgtEl>
                                      </p:cBhvr>
                                    </p:animEffect>
                                    <p:set>
                                      <p:cBhvr>
                                        <p:cTn id="66" dur="1" fill="hold">
                                          <p:stCondLst>
                                            <p:cond delay="74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25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64008" y="4825940"/>
            <a:ext cx="1513634" cy="1391415"/>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336" y="4825940"/>
            <a:ext cx="1513634" cy="1391415"/>
          </a:xfrm>
          <a:prstGeom prst="rect">
            <a:avLst/>
          </a:prstGeom>
        </p:spPr>
      </p:pic>
      <p:grpSp>
        <p:nvGrpSpPr>
          <p:cNvPr id="17" name="Group 16"/>
          <p:cNvGrpSpPr/>
          <p:nvPr/>
        </p:nvGrpSpPr>
        <p:grpSpPr>
          <a:xfrm>
            <a:off x="5412192" y="1121054"/>
            <a:ext cx="1598749" cy="999219"/>
            <a:chOff x="2075433" y="3557736"/>
            <a:chExt cx="1567543" cy="979715"/>
          </a:xfrm>
        </p:grpSpPr>
        <p:sp>
          <p:nvSpPr>
            <p:cNvPr id="18" name="Rounded Rectangle 17"/>
            <p:cNvSpPr/>
            <p:nvPr/>
          </p:nvSpPr>
          <p:spPr bwMode="auto">
            <a:xfrm>
              <a:off x="2075433" y="3557736"/>
              <a:ext cx="1567543" cy="979715"/>
            </a:xfrm>
            <a:prstGeom prst="roundRect">
              <a:avLst>
                <a:gd name="adj" fmla="val 2011"/>
              </a:avLst>
            </a:prstGeom>
            <a:solidFill>
              <a:srgbClr val="85BCE6"/>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pic>
          <p:nvPicPr>
            <p:cNvPr id="19" name="Picture 18"/>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0" name="TextBox 19"/>
            <p:cNvSpPr txBox="1"/>
            <p:nvPr/>
          </p:nvSpPr>
          <p:spPr>
            <a:xfrm>
              <a:off x="2762201" y="3846372"/>
              <a:ext cx="765081" cy="401905"/>
            </a:xfrm>
            <a:prstGeom prst="rect">
              <a:avLst/>
            </a:prstGeom>
            <a:noFill/>
          </p:spPr>
          <p:txBody>
            <a:bodyPr wrap="none" lIns="0" tIns="0" rIns="0" bIns="0" rtlCol="0">
              <a:spAutoFit/>
            </a:bodyPr>
            <a:lstStyle/>
            <a:p>
              <a:pPr>
                <a:lnSpc>
                  <a:spcPct val="80000"/>
                </a:lnSpc>
                <a:buSzPct val="80000"/>
              </a:pPr>
              <a:r>
                <a:rPr lang="en-US" sz="1632" dirty="0"/>
                <a:t>service</a:t>
              </a:r>
              <a:br>
                <a:rPr lang="en-US" sz="1632" dirty="0"/>
              </a:br>
              <a:r>
                <a:rPr lang="en-US" sz="1632" dirty="0"/>
                <a:t>package</a:t>
              </a:r>
            </a:p>
          </p:txBody>
        </p:sp>
      </p:grpSp>
      <p:grpSp>
        <p:nvGrpSpPr>
          <p:cNvPr id="39" name="Group 38"/>
          <p:cNvGrpSpPr/>
          <p:nvPr/>
        </p:nvGrpSpPr>
        <p:grpSpPr>
          <a:xfrm>
            <a:off x="4477226" y="2832352"/>
            <a:ext cx="1795199" cy="3615527"/>
            <a:chOff x="4327712" y="2777068"/>
            <a:chExt cx="1760159" cy="3544956"/>
          </a:xfrm>
        </p:grpSpPr>
        <p:sp>
          <p:nvSpPr>
            <p:cNvPr id="26" name="TextBox 25"/>
            <p:cNvSpPr txBox="1"/>
            <p:nvPr/>
          </p:nvSpPr>
          <p:spPr>
            <a:xfrm>
              <a:off x="4327712" y="6096000"/>
              <a:ext cx="1760159" cy="226024"/>
            </a:xfrm>
            <a:prstGeom prst="rect">
              <a:avLst/>
            </a:prstGeom>
            <a:noFill/>
          </p:spPr>
          <p:txBody>
            <a:bodyPr wrap="square" lIns="0" tIns="0" rIns="0" bIns="0" rtlCol="0">
              <a:spAutoFit/>
            </a:bodyPr>
            <a:lstStyle/>
            <a:p>
              <a:pPr algn="ctr">
                <a:lnSpc>
                  <a:spcPct val="90000"/>
                </a:lnSpc>
                <a:spcBef>
                  <a:spcPct val="20000"/>
                </a:spcBef>
                <a:buSzPct val="80000"/>
              </a:pPr>
              <a:r>
                <a:rPr lang="en-US" sz="1632" dirty="0"/>
                <a:t>Server Rack 1</a:t>
              </a:r>
            </a:p>
          </p:txBody>
        </p:sp>
        <p:grpSp>
          <p:nvGrpSpPr>
            <p:cNvPr id="37" name="Group 36"/>
            <p:cNvGrpSpPr/>
            <p:nvPr/>
          </p:nvGrpSpPr>
          <p:grpSpPr>
            <a:xfrm>
              <a:off x="4327712" y="2777068"/>
              <a:ext cx="1721223" cy="3229828"/>
              <a:chOff x="4327712" y="2777068"/>
              <a:chExt cx="1721223" cy="3229828"/>
            </a:xfrm>
          </p:grpSpPr>
          <p:sp>
            <p:nvSpPr>
              <p:cNvPr id="36" name="Round Same Side Corner Rectangle 35"/>
              <p:cNvSpPr/>
              <p:nvPr/>
            </p:nvSpPr>
            <p:spPr bwMode="auto">
              <a:xfrm rot="10800000">
                <a:off x="4511220"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38" name="Round Same Side Corner Rectangle 37"/>
              <p:cNvSpPr/>
              <p:nvPr/>
            </p:nvSpPr>
            <p:spPr bwMode="auto">
              <a:xfrm rot="10800000">
                <a:off x="5637212"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15" name="Rounded Rectangle 14"/>
              <p:cNvSpPr/>
              <p:nvPr/>
            </p:nvSpPr>
            <p:spPr bwMode="auto">
              <a:xfrm>
                <a:off x="4327712" y="2777068"/>
                <a:ext cx="1721223" cy="3152950"/>
              </a:xfrm>
              <a:prstGeom prst="roundRect">
                <a:avLst>
                  <a:gd name="adj" fmla="val 5729"/>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grpSp>
        <p:grpSp>
          <p:nvGrpSpPr>
            <p:cNvPr id="30" name="Group 29"/>
            <p:cNvGrpSpPr/>
            <p:nvPr/>
          </p:nvGrpSpPr>
          <p:grpSpPr>
            <a:xfrm>
              <a:off x="4375954" y="2829700"/>
              <a:ext cx="1607803" cy="2946577"/>
              <a:chOff x="4375954" y="2829700"/>
              <a:chExt cx="1607803" cy="2946577"/>
            </a:xfrm>
          </p:grpSpPr>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2829700"/>
                <a:ext cx="1607803" cy="694552"/>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3580375"/>
                <a:ext cx="1607803" cy="694552"/>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4331050"/>
                <a:ext cx="1607803" cy="694552"/>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5081725"/>
                <a:ext cx="1607803" cy="694552"/>
              </a:xfrm>
              <a:prstGeom prst="rect">
                <a:avLst/>
              </a:prstGeom>
            </p:spPr>
          </p:pic>
        </p:grpSp>
      </p:grpSp>
      <p:grpSp>
        <p:nvGrpSpPr>
          <p:cNvPr id="41" name="Group 40"/>
          <p:cNvGrpSpPr/>
          <p:nvPr/>
        </p:nvGrpSpPr>
        <p:grpSpPr>
          <a:xfrm>
            <a:off x="6211519" y="2832352"/>
            <a:ext cx="1795199" cy="3615527"/>
            <a:chOff x="4327712" y="2777068"/>
            <a:chExt cx="1760159" cy="3544956"/>
          </a:xfrm>
        </p:grpSpPr>
        <p:sp>
          <p:nvSpPr>
            <p:cNvPr id="42" name="TextBox 41"/>
            <p:cNvSpPr txBox="1"/>
            <p:nvPr/>
          </p:nvSpPr>
          <p:spPr>
            <a:xfrm>
              <a:off x="4327712" y="6096000"/>
              <a:ext cx="1760159" cy="226024"/>
            </a:xfrm>
            <a:prstGeom prst="rect">
              <a:avLst/>
            </a:prstGeom>
            <a:noFill/>
          </p:spPr>
          <p:txBody>
            <a:bodyPr wrap="square" lIns="0" tIns="0" rIns="0" bIns="0" rtlCol="0">
              <a:spAutoFit/>
            </a:bodyPr>
            <a:lstStyle/>
            <a:p>
              <a:pPr algn="ctr">
                <a:lnSpc>
                  <a:spcPct val="90000"/>
                </a:lnSpc>
                <a:spcBef>
                  <a:spcPct val="20000"/>
                </a:spcBef>
                <a:buSzPct val="80000"/>
              </a:pPr>
              <a:r>
                <a:rPr lang="en-US" sz="1632" dirty="0"/>
                <a:t>Server Rack 2</a:t>
              </a:r>
            </a:p>
          </p:txBody>
        </p:sp>
        <p:grpSp>
          <p:nvGrpSpPr>
            <p:cNvPr id="43" name="Group 42"/>
            <p:cNvGrpSpPr/>
            <p:nvPr/>
          </p:nvGrpSpPr>
          <p:grpSpPr>
            <a:xfrm>
              <a:off x="4327712" y="2777068"/>
              <a:ext cx="1721223" cy="3229828"/>
              <a:chOff x="4327712" y="2777068"/>
              <a:chExt cx="1721223" cy="3229828"/>
            </a:xfrm>
          </p:grpSpPr>
          <p:sp>
            <p:nvSpPr>
              <p:cNvPr id="49" name="Round Same Side Corner Rectangle 48"/>
              <p:cNvSpPr/>
              <p:nvPr/>
            </p:nvSpPr>
            <p:spPr bwMode="auto">
              <a:xfrm rot="10800000">
                <a:off x="4511220"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0" name="Round Same Side Corner Rectangle 49"/>
              <p:cNvSpPr/>
              <p:nvPr/>
            </p:nvSpPr>
            <p:spPr bwMode="auto">
              <a:xfrm rot="10800000">
                <a:off x="5637212"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1" name="Rounded Rectangle 50"/>
              <p:cNvSpPr/>
              <p:nvPr/>
            </p:nvSpPr>
            <p:spPr bwMode="auto">
              <a:xfrm>
                <a:off x="4327712" y="2777068"/>
                <a:ext cx="1721223" cy="3152950"/>
              </a:xfrm>
              <a:prstGeom prst="roundRect">
                <a:avLst>
                  <a:gd name="adj" fmla="val 5729"/>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grpSp>
        <p:grpSp>
          <p:nvGrpSpPr>
            <p:cNvPr id="44" name="Group 43"/>
            <p:cNvGrpSpPr/>
            <p:nvPr/>
          </p:nvGrpSpPr>
          <p:grpSpPr>
            <a:xfrm>
              <a:off x="4375954" y="2829700"/>
              <a:ext cx="1607803" cy="2946577"/>
              <a:chOff x="4375954" y="2829700"/>
              <a:chExt cx="1607803" cy="2946577"/>
            </a:xfrm>
          </p:grpSpPr>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2829700"/>
                <a:ext cx="1607803" cy="694552"/>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3580375"/>
                <a:ext cx="1607803" cy="69455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4331050"/>
                <a:ext cx="1607803" cy="694552"/>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5081725"/>
                <a:ext cx="1607803" cy="694552"/>
              </a:xfrm>
              <a:prstGeom prst="rect">
                <a:avLst/>
              </a:prstGeom>
            </p:spPr>
          </p:pic>
        </p:grpSp>
      </p:gr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7336" y="4825940"/>
            <a:ext cx="1513634" cy="1391415"/>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164008" y="4825940"/>
            <a:ext cx="1513634" cy="1391415"/>
          </a:xfrm>
          <a:prstGeom prst="rect">
            <a:avLst/>
          </a:prstGeom>
        </p:spPr>
      </p:pic>
      <p:grpSp>
        <p:nvGrpSpPr>
          <p:cNvPr id="57" name="Group 56"/>
          <p:cNvGrpSpPr/>
          <p:nvPr/>
        </p:nvGrpSpPr>
        <p:grpSpPr>
          <a:xfrm>
            <a:off x="2897153" y="5262744"/>
            <a:ext cx="6637426" cy="859158"/>
            <a:chOff x="2691988" y="4355929"/>
            <a:chExt cx="6507871" cy="842388"/>
          </a:xfrm>
        </p:grpSpPr>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1408" y="4355929"/>
              <a:ext cx="466583" cy="422054"/>
            </a:xfrm>
            <a:prstGeom prst="rect">
              <a:avLst/>
            </a:prstGeom>
          </p:spPr>
        </p:pic>
        <p:sp>
          <p:nvSpPr>
            <p:cNvPr id="53" name="TextBox 52"/>
            <p:cNvSpPr txBox="1"/>
            <p:nvPr/>
          </p:nvSpPr>
          <p:spPr>
            <a:xfrm>
              <a:off x="2691988" y="5028783"/>
              <a:ext cx="1059329" cy="169534"/>
            </a:xfrm>
            <a:prstGeom prst="rect">
              <a:avLst/>
            </a:prstGeom>
            <a:noFill/>
          </p:spPr>
          <p:txBody>
            <a:bodyPr wrap="none" lIns="0" tIns="0" rIns="0" bIns="0" rtlCol="0">
              <a:spAutoFit/>
            </a:bodyPr>
            <a:lstStyle/>
            <a:p>
              <a:pPr algn="ctr">
                <a:lnSpc>
                  <a:spcPct val="90000"/>
                </a:lnSpc>
                <a:spcBef>
                  <a:spcPct val="20000"/>
                </a:spcBef>
                <a:buSzPct val="80000"/>
              </a:pPr>
              <a:r>
                <a:rPr lang="en-US" sz="1224" dirty="0"/>
                <a:t>virtual machine</a:t>
              </a:r>
            </a:p>
          </p:txBody>
        </p:sp>
        <p:sp>
          <p:nvSpPr>
            <p:cNvPr id="58" name="TextBox 57"/>
            <p:cNvSpPr txBox="1"/>
            <p:nvPr/>
          </p:nvSpPr>
          <p:spPr>
            <a:xfrm>
              <a:off x="8140530" y="5028783"/>
              <a:ext cx="1059329" cy="169534"/>
            </a:xfrm>
            <a:prstGeom prst="rect">
              <a:avLst/>
            </a:prstGeom>
            <a:noFill/>
          </p:spPr>
          <p:txBody>
            <a:bodyPr wrap="none" lIns="0" tIns="0" rIns="0" bIns="0" rtlCol="0">
              <a:spAutoFit/>
            </a:bodyPr>
            <a:lstStyle/>
            <a:p>
              <a:pPr algn="ctr">
                <a:lnSpc>
                  <a:spcPct val="90000"/>
                </a:lnSpc>
                <a:spcBef>
                  <a:spcPct val="20000"/>
                </a:spcBef>
                <a:buSzPct val="80000"/>
              </a:pPr>
              <a:r>
                <a:rPr lang="en-US" sz="1224" dirty="0"/>
                <a:t>virtual machine</a:t>
              </a:r>
            </a:p>
          </p:txBody>
        </p:sp>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0049" y="4355929"/>
              <a:ext cx="466583" cy="422054"/>
            </a:xfrm>
            <a:prstGeom prst="rect">
              <a:avLst/>
            </a:prstGeom>
          </p:spPr>
        </p:pic>
      </p:grpSp>
      <p:grpSp>
        <p:nvGrpSpPr>
          <p:cNvPr id="60" name="Group 59"/>
          <p:cNvGrpSpPr/>
          <p:nvPr/>
        </p:nvGrpSpPr>
        <p:grpSpPr>
          <a:xfrm>
            <a:off x="4526427" y="3651650"/>
            <a:ext cx="3374105" cy="708379"/>
            <a:chOff x="4408729" y="3580375"/>
            <a:chExt cx="3308246" cy="694552"/>
          </a:xfrm>
        </p:grpSpPr>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9172" y="3580375"/>
              <a:ext cx="1607803" cy="694552"/>
            </a:xfrm>
            <a:prstGeom prst="rect">
              <a:avLst/>
            </a:prstGeom>
          </p:spPr>
        </p:pic>
      </p:grpSp>
      <p:sp>
        <p:nvSpPr>
          <p:cNvPr id="61" name="TextBox 60"/>
          <p:cNvSpPr txBox="1"/>
          <p:nvPr/>
        </p:nvSpPr>
        <p:spPr>
          <a:xfrm>
            <a:off x="316450" y="383904"/>
            <a:ext cx="3635901" cy="1021364"/>
          </a:xfrm>
          <a:prstGeom prst="rect">
            <a:avLst/>
          </a:prstGeom>
          <a:noFill/>
        </p:spPr>
        <p:txBody>
          <a:bodyPr wrap="square" lIns="0" tIns="0" rIns="0" bIns="0" rtlCol="0">
            <a:spAutoFit/>
          </a:bodyPr>
          <a:lstStyle/>
          <a:p>
            <a:pPr>
              <a:lnSpc>
                <a:spcPct val="90000"/>
              </a:lnSpc>
              <a:spcAft>
                <a:spcPts val="612"/>
              </a:spcAft>
              <a:buSzPct val="80000"/>
            </a:pPr>
            <a:r>
              <a:rPr lang="en-US" sz="2040" dirty="0">
                <a:solidFill>
                  <a:srgbClr val="92D050"/>
                </a:solidFill>
                <a:sym typeface="Wingdings" pitchFamily="2" charset="2"/>
              </a:rPr>
              <a:t> </a:t>
            </a:r>
            <a:r>
              <a:rPr lang="en-US" sz="2040" dirty="0">
                <a:solidFill>
                  <a:srgbClr val="92D050"/>
                </a:solidFill>
              </a:rPr>
              <a:t>Provision Role Instances</a:t>
            </a:r>
          </a:p>
          <a:p>
            <a:pPr>
              <a:lnSpc>
                <a:spcPct val="90000"/>
              </a:lnSpc>
              <a:spcAft>
                <a:spcPts val="612"/>
              </a:spcAft>
              <a:buSzPct val="80000"/>
            </a:pPr>
            <a:r>
              <a:rPr lang="en-US" sz="2040" dirty="0">
                <a:solidFill>
                  <a:srgbClr val="92D050"/>
                </a:solidFill>
                <a:sym typeface="Wingdings" pitchFamily="2" charset="2"/>
              </a:rPr>
              <a:t> </a:t>
            </a:r>
            <a:r>
              <a:rPr lang="en-US" sz="2040" dirty="0"/>
              <a:t>Deploy App Code</a:t>
            </a:r>
          </a:p>
          <a:p>
            <a:pPr>
              <a:lnSpc>
                <a:spcPct val="90000"/>
              </a:lnSpc>
              <a:spcAft>
                <a:spcPts val="612"/>
              </a:spcAft>
              <a:buSzPct val="80000"/>
            </a:pPr>
            <a:r>
              <a:rPr lang="en-US" sz="2040" dirty="0">
                <a:solidFill>
                  <a:srgbClr val="92D050"/>
                </a:solidFill>
                <a:sym typeface="Wingdings" pitchFamily="2" charset="2"/>
              </a:rPr>
              <a:t> </a:t>
            </a:r>
            <a:r>
              <a:rPr lang="en-US" sz="2040" dirty="0"/>
              <a:t>Configure Network</a:t>
            </a:r>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8164008" y="2782012"/>
            <a:ext cx="1513634" cy="1391415"/>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2737336" y="2782012"/>
            <a:ext cx="1513634" cy="1391415"/>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737336" y="2782012"/>
            <a:ext cx="1513634" cy="1391415"/>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8164008" y="2782012"/>
            <a:ext cx="1513634" cy="1391415"/>
          </a:xfrm>
          <a:prstGeom prst="rect">
            <a:avLst/>
          </a:prstGeom>
        </p:spPr>
      </p:pic>
      <p:grpSp>
        <p:nvGrpSpPr>
          <p:cNvPr id="62" name="Group 61"/>
          <p:cNvGrpSpPr/>
          <p:nvPr/>
        </p:nvGrpSpPr>
        <p:grpSpPr>
          <a:xfrm>
            <a:off x="2908662" y="3218816"/>
            <a:ext cx="6656855" cy="859158"/>
            <a:chOff x="2703273" y="4355929"/>
            <a:chExt cx="6526921" cy="842388"/>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1408" y="4355929"/>
              <a:ext cx="466583" cy="422054"/>
            </a:xfrm>
            <a:prstGeom prst="rect">
              <a:avLst/>
            </a:prstGeom>
          </p:spPr>
        </p:pic>
        <p:sp>
          <p:nvSpPr>
            <p:cNvPr id="64" name="TextBox 63"/>
            <p:cNvSpPr txBox="1"/>
            <p:nvPr/>
          </p:nvSpPr>
          <p:spPr>
            <a:xfrm>
              <a:off x="2703273" y="5028783"/>
              <a:ext cx="1059329" cy="169534"/>
            </a:xfrm>
            <a:prstGeom prst="rect">
              <a:avLst/>
            </a:prstGeom>
            <a:noFill/>
          </p:spPr>
          <p:txBody>
            <a:bodyPr wrap="none" lIns="0" tIns="0" rIns="0" bIns="0" rtlCol="0">
              <a:spAutoFit/>
            </a:bodyPr>
            <a:lstStyle/>
            <a:p>
              <a:pPr>
                <a:lnSpc>
                  <a:spcPct val="90000"/>
                </a:lnSpc>
                <a:spcBef>
                  <a:spcPct val="20000"/>
                </a:spcBef>
                <a:buSzPct val="80000"/>
              </a:pPr>
              <a:r>
                <a:rPr lang="en-US" sz="1224" dirty="0"/>
                <a:t>virtual machine</a:t>
              </a:r>
            </a:p>
          </p:txBody>
        </p:sp>
        <p:sp>
          <p:nvSpPr>
            <p:cNvPr id="65" name="TextBox 64"/>
            <p:cNvSpPr txBox="1"/>
            <p:nvPr/>
          </p:nvSpPr>
          <p:spPr>
            <a:xfrm>
              <a:off x="8170865" y="5028783"/>
              <a:ext cx="1059329" cy="169534"/>
            </a:xfrm>
            <a:prstGeom prst="rect">
              <a:avLst/>
            </a:prstGeom>
            <a:noFill/>
          </p:spPr>
          <p:txBody>
            <a:bodyPr wrap="none" lIns="0" tIns="0" rIns="0" bIns="0" rtlCol="0">
              <a:spAutoFit/>
            </a:bodyPr>
            <a:lstStyle/>
            <a:p>
              <a:pPr>
                <a:lnSpc>
                  <a:spcPct val="90000"/>
                </a:lnSpc>
                <a:spcBef>
                  <a:spcPct val="20000"/>
                </a:spcBef>
                <a:buSzPct val="80000"/>
              </a:pPr>
              <a:r>
                <a:rPr lang="en-US" sz="1224" dirty="0"/>
                <a:t>virtual machine</a:t>
              </a:r>
            </a:p>
          </p:txBody>
        </p:sp>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0049" y="4355929"/>
              <a:ext cx="466583" cy="422054"/>
            </a:xfrm>
            <a:prstGeom prst="rect">
              <a:avLst/>
            </a:prstGeom>
          </p:spPr>
        </p:pic>
      </p:grpSp>
      <p:grpSp>
        <p:nvGrpSpPr>
          <p:cNvPr id="71" name="Group 70"/>
          <p:cNvGrpSpPr/>
          <p:nvPr/>
        </p:nvGrpSpPr>
        <p:grpSpPr>
          <a:xfrm>
            <a:off x="4526427" y="4418893"/>
            <a:ext cx="3374104" cy="708379"/>
            <a:chOff x="4408729" y="3580375"/>
            <a:chExt cx="3308245" cy="694552"/>
          </a:xfrm>
        </p:grpSpPr>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9171" y="3580375"/>
              <a:ext cx="1607803" cy="694552"/>
            </a:xfrm>
            <a:prstGeom prst="rect">
              <a:avLst/>
            </a:prstGeom>
          </p:spPr>
        </p:pic>
      </p:grpSp>
    </p:spTree>
    <p:extLst>
      <p:ext uri="{BB962C8B-B14F-4D97-AF65-F5344CB8AC3E}">
        <p14:creationId xmlns:p14="http://schemas.microsoft.com/office/powerpoint/2010/main" val="2697586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par>
                                <p:cTn id="12" presetID="10" presetClass="entr" presetSubtype="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childTnLst>
                                </p:cTn>
                              </p:par>
                            </p:childTnLst>
                          </p:cTn>
                        </p:par>
                        <p:par>
                          <p:cTn id="15" fill="hold">
                            <p:stCondLst>
                              <p:cond delay="2000"/>
                            </p:stCondLst>
                            <p:childTnLst>
                              <p:par>
                                <p:cTn id="16" presetID="22" presetClass="entr" presetSubtype="2" fill="hold" nodeType="after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par>
                                <p:cTn id="19" presetID="22" presetClass="entr" presetSubtype="8"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par>
                                <p:cTn id="22" presetID="22" presetClass="entr" presetSubtype="2" fill="hold" nodeType="withEffect">
                                  <p:stCondLst>
                                    <p:cond delay="500"/>
                                  </p:stCondLst>
                                  <p:childTnLst>
                                    <p:set>
                                      <p:cBhvr>
                                        <p:cTn id="23" dur="1" fill="hold">
                                          <p:stCondLst>
                                            <p:cond delay="0"/>
                                          </p:stCondLst>
                                        </p:cTn>
                                        <p:tgtEl>
                                          <p:spTgt spid="70"/>
                                        </p:tgtEl>
                                        <p:attrNameLst>
                                          <p:attrName>style.visibility</p:attrName>
                                        </p:attrNameLst>
                                      </p:cBhvr>
                                      <p:to>
                                        <p:strVal val="visible"/>
                                      </p:to>
                                    </p:set>
                                    <p:animEffect transition="in" filter="wipe(right)">
                                      <p:cBhvr>
                                        <p:cTn id="24" dur="500"/>
                                        <p:tgtEl>
                                          <p:spTgt spid="70"/>
                                        </p:tgtEl>
                                      </p:cBhvr>
                                    </p:animEffect>
                                  </p:childTnLst>
                                </p:cTn>
                              </p:par>
                              <p:par>
                                <p:cTn id="25" presetID="22" presetClass="entr" presetSubtype="8" fill="hold" nodeType="withEffect">
                                  <p:stCondLst>
                                    <p:cond delay="50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par>
                          <p:cTn id="35" fill="hold">
                            <p:stCondLst>
                              <p:cond delay="3500"/>
                            </p:stCondLst>
                            <p:childTnLst>
                              <p:par>
                                <p:cTn id="36" presetID="22" presetClass="entr" presetSubtype="4" fill="hold" nodeType="afterEffect">
                                  <p:stCondLst>
                                    <p:cond delay="1000"/>
                                  </p:stCondLst>
                                  <p:childTnLst>
                                    <p:set>
                                      <p:cBhvr>
                                        <p:cTn id="37" dur="1" fill="hold">
                                          <p:stCondLst>
                                            <p:cond delay="0"/>
                                          </p:stCondLst>
                                        </p:cTn>
                                        <p:tgtEl>
                                          <p:spTgt spid="54"/>
                                        </p:tgtEl>
                                        <p:attrNameLst>
                                          <p:attrName>style.visibility</p:attrName>
                                        </p:attrNameLst>
                                      </p:cBhvr>
                                      <p:to>
                                        <p:strVal val="visible"/>
                                      </p:to>
                                    </p:set>
                                    <p:animEffect transition="in" filter="wipe(down)">
                                      <p:cBhvr>
                                        <p:cTn id="38" dur="1000"/>
                                        <p:tgtEl>
                                          <p:spTgt spid="54"/>
                                        </p:tgtEl>
                                      </p:cBhvr>
                                    </p:animEffect>
                                  </p:childTnLst>
                                </p:cTn>
                              </p:par>
                              <p:par>
                                <p:cTn id="39" presetID="22" presetClass="entr" presetSubtype="4" fill="hold" nodeType="withEffect">
                                  <p:stCondLst>
                                    <p:cond delay="100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1000"/>
                                        <p:tgtEl>
                                          <p:spTgt spid="40"/>
                                        </p:tgtEl>
                                      </p:cBhvr>
                                    </p:animEffect>
                                  </p:childTnLst>
                                </p:cTn>
                              </p:par>
                              <p:par>
                                <p:cTn id="42" presetID="22" presetClass="entr" presetSubtype="4" fill="hold" nodeType="withEffect">
                                  <p:stCondLst>
                                    <p:cond delay="100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1000"/>
                                        <p:tgtEl>
                                          <p:spTgt spid="68"/>
                                        </p:tgtEl>
                                      </p:cBhvr>
                                    </p:animEffect>
                                  </p:childTnLst>
                                </p:cTn>
                              </p:par>
                              <p:par>
                                <p:cTn id="45" presetID="22" presetClass="entr" presetSubtype="4" fill="hold" nodeType="withEffect">
                                  <p:stCondLst>
                                    <p:cond delay="1000"/>
                                  </p:stCondLst>
                                  <p:childTnLst>
                                    <p:set>
                                      <p:cBhvr>
                                        <p:cTn id="46" dur="1" fill="hold">
                                          <p:stCondLst>
                                            <p:cond delay="0"/>
                                          </p:stCondLst>
                                        </p:cTn>
                                        <p:tgtEl>
                                          <p:spTgt spid="67"/>
                                        </p:tgtEl>
                                        <p:attrNameLst>
                                          <p:attrName>style.visibility</p:attrName>
                                        </p:attrNameLst>
                                      </p:cBhvr>
                                      <p:to>
                                        <p:strVal val="visible"/>
                                      </p:to>
                                    </p:set>
                                    <p:animEffect transition="in" filter="wipe(down)">
                                      <p:cBhvr>
                                        <p:cTn id="47" dur="1000"/>
                                        <p:tgtEl>
                                          <p:spTgt spid="67"/>
                                        </p:tgtEl>
                                      </p:cBhvr>
                                    </p:animEffect>
                                  </p:child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par>
                          <p:cTn id="51" fill="hold">
                            <p:stCondLst>
                              <p:cond delay="5500"/>
                            </p:stCondLst>
                            <p:childTnLst>
                              <p:par>
                                <p:cTn id="52" presetID="1" presetClass="entr" presetSubtype="0"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5500"/>
                            </p:stCondLst>
                            <p:childTnLst>
                              <p:par>
                                <p:cTn id="55" presetID="10" presetClass="exit" presetSubtype="0" fill="hold" nodeType="afterEffect">
                                  <p:stCondLst>
                                    <p:cond delay="0"/>
                                  </p:stCondLst>
                                  <p:childTnLst>
                                    <p:animEffect transition="out" filter="fade">
                                      <p:cBhvr>
                                        <p:cTn id="56" dur="250"/>
                                        <p:tgtEl>
                                          <p:spTgt spid="52"/>
                                        </p:tgtEl>
                                      </p:cBhvr>
                                    </p:animEffect>
                                    <p:set>
                                      <p:cBhvr>
                                        <p:cTn id="57" dur="1" fill="hold">
                                          <p:stCondLst>
                                            <p:cond delay="249"/>
                                          </p:stCondLst>
                                        </p:cTn>
                                        <p:tgtEl>
                                          <p:spTgt spid="5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50"/>
                                        <p:tgtEl>
                                          <p:spTgt spid="55"/>
                                        </p:tgtEl>
                                      </p:cBhvr>
                                    </p:animEffect>
                                    <p:set>
                                      <p:cBhvr>
                                        <p:cTn id="60" dur="1" fill="hold">
                                          <p:stCondLst>
                                            <p:cond delay="249"/>
                                          </p:stCondLst>
                                        </p:cTn>
                                        <p:tgtEl>
                                          <p:spTgt spid="55"/>
                                        </p:tgtEl>
                                        <p:attrNameLst>
                                          <p:attrName>style.visibility</p:attrName>
                                        </p:attrNameLst>
                                      </p:cBhvr>
                                      <p:to>
                                        <p:strVal val="hidden"/>
                                      </p:to>
                                    </p:set>
                                  </p:childTnLst>
                                </p:cTn>
                              </p:par>
                            </p:childTnLst>
                          </p:cTn>
                        </p:par>
                        <p:par>
                          <p:cTn id="61" fill="hold">
                            <p:stCondLst>
                              <p:cond delay="5750"/>
                            </p:stCondLst>
                            <p:childTnLst>
                              <p:par>
                                <p:cTn id="62" presetID="10" presetClass="exit" presetSubtype="0" fill="hold" nodeType="afterEffect">
                                  <p:stCondLst>
                                    <p:cond delay="0"/>
                                  </p:stCondLst>
                                  <p:childTnLst>
                                    <p:animEffect transition="out" filter="fade">
                                      <p:cBhvr>
                                        <p:cTn id="63" dur="250"/>
                                        <p:tgtEl>
                                          <p:spTgt spid="70"/>
                                        </p:tgtEl>
                                      </p:cBhvr>
                                    </p:animEffect>
                                    <p:set>
                                      <p:cBhvr>
                                        <p:cTn id="64" dur="1" fill="hold">
                                          <p:stCondLst>
                                            <p:cond delay="249"/>
                                          </p:stCondLst>
                                        </p:cTn>
                                        <p:tgtEl>
                                          <p:spTgt spid="7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50"/>
                                        <p:tgtEl>
                                          <p:spTgt spid="69"/>
                                        </p:tgtEl>
                                      </p:cBhvr>
                                    </p:animEffect>
                                    <p:set>
                                      <p:cBhvr>
                                        <p:cTn id="67" dur="1" fill="hold">
                                          <p:stCondLst>
                                            <p:cond delay="249"/>
                                          </p:stCondLst>
                                        </p:cTn>
                                        <p:tgtEl>
                                          <p:spTgt spid="6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50"/>
                                        <p:tgtEl>
                                          <p:spTgt spid="54"/>
                                        </p:tgtEl>
                                      </p:cBhvr>
                                    </p:animEffect>
                                    <p:set>
                                      <p:cBhvr>
                                        <p:cTn id="70" dur="1" fill="hold">
                                          <p:stCondLst>
                                            <p:cond delay="249"/>
                                          </p:stCondLst>
                                        </p:cTn>
                                        <p:tgtEl>
                                          <p:spTgt spid="5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50"/>
                                        <p:tgtEl>
                                          <p:spTgt spid="40"/>
                                        </p:tgtEl>
                                      </p:cBhvr>
                                    </p:animEffect>
                                    <p:set>
                                      <p:cBhvr>
                                        <p:cTn id="73" dur="1" fill="hold">
                                          <p:stCondLst>
                                            <p:cond delay="249"/>
                                          </p:stCondLst>
                                        </p:cTn>
                                        <p:tgtEl>
                                          <p:spTgt spid="4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50"/>
                                        <p:tgtEl>
                                          <p:spTgt spid="68"/>
                                        </p:tgtEl>
                                      </p:cBhvr>
                                    </p:animEffect>
                                    <p:set>
                                      <p:cBhvr>
                                        <p:cTn id="76" dur="1" fill="hold">
                                          <p:stCondLst>
                                            <p:cond delay="249"/>
                                          </p:stCondLst>
                                        </p:cTn>
                                        <p:tgtEl>
                                          <p:spTgt spid="6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50"/>
                                        <p:tgtEl>
                                          <p:spTgt spid="67"/>
                                        </p:tgtEl>
                                      </p:cBhvr>
                                    </p:animEffect>
                                    <p:set>
                                      <p:cBhvr>
                                        <p:cTn id="79" dur="1" fill="hold">
                                          <p:stCondLst>
                                            <p:cond delay="249"/>
                                          </p:stCondLst>
                                        </p:cTn>
                                        <p:tgtEl>
                                          <p:spTgt spid="6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50"/>
                                        <p:tgtEl>
                                          <p:spTgt spid="57"/>
                                        </p:tgtEl>
                                      </p:cBhvr>
                                    </p:animEffect>
                                    <p:set>
                                      <p:cBhvr>
                                        <p:cTn id="82" dur="1" fill="hold">
                                          <p:stCondLst>
                                            <p:cond delay="249"/>
                                          </p:stCondLst>
                                        </p:cTn>
                                        <p:tgtEl>
                                          <p:spTgt spid="5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50"/>
                                        <p:tgtEl>
                                          <p:spTgt spid="62"/>
                                        </p:tgtEl>
                                      </p:cBhvr>
                                    </p:animEffect>
                                    <p:set>
                                      <p:cBhvr>
                                        <p:cTn id="85" dur="1" fill="hold">
                                          <p:stCondLst>
                                            <p:cond delay="249"/>
                                          </p:stCondLst>
                                        </p:cTn>
                                        <p:tgtEl>
                                          <p:spTgt spid="62"/>
                                        </p:tgtEl>
                                        <p:attrNameLst>
                                          <p:attrName>style.visibility</p:attrName>
                                        </p:attrNameLst>
                                      </p:cBhvr>
                                      <p:to>
                                        <p:strVal val="hidden"/>
                                      </p:to>
                                    </p:set>
                                  </p:childTnLst>
                                </p:cTn>
                              </p:par>
                            </p:childTnLst>
                          </p:cTn>
                        </p:par>
                        <p:par>
                          <p:cTn id="86" fill="hold">
                            <p:stCondLst>
                              <p:cond delay="6000"/>
                            </p:stCondLst>
                            <p:childTnLst>
                              <p:par>
                                <p:cTn id="87" presetID="10" presetClass="exit" presetSubtype="0" fill="hold" nodeType="afterEffect">
                                  <p:stCondLst>
                                    <p:cond delay="0"/>
                                  </p:stCondLst>
                                  <p:childTnLst>
                                    <p:animEffect transition="out" filter="fade">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10" presetClass="exit" presetSubtype="0" fill="hold" nodeType="withEffect">
                                  <p:stCondLst>
                                    <p:cond delay="250"/>
                                  </p:stCondLst>
                                  <p:childTnLst>
                                    <p:animEffect transition="out" filter="fade">
                                      <p:cBhvr>
                                        <p:cTn id="91" dur="500"/>
                                        <p:tgtEl>
                                          <p:spTgt spid="41"/>
                                        </p:tgtEl>
                                      </p:cBhvr>
                                    </p:animEffect>
                                    <p:set>
                                      <p:cBhvr>
                                        <p:cTn id="9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412192" y="1121054"/>
            <a:ext cx="1598749" cy="999219"/>
            <a:chOff x="2075433" y="3557736"/>
            <a:chExt cx="1567543" cy="979715"/>
          </a:xfrm>
        </p:grpSpPr>
        <p:sp>
          <p:nvSpPr>
            <p:cNvPr id="18" name="Rounded Rectangle 17"/>
            <p:cNvSpPr/>
            <p:nvPr/>
          </p:nvSpPr>
          <p:spPr bwMode="auto">
            <a:xfrm>
              <a:off x="2075433" y="3557736"/>
              <a:ext cx="1567543" cy="979715"/>
            </a:xfrm>
            <a:prstGeom prst="roundRect">
              <a:avLst>
                <a:gd name="adj" fmla="val 2011"/>
              </a:avLst>
            </a:prstGeom>
            <a:solidFill>
              <a:srgbClr val="85BCE6"/>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pic>
          <p:nvPicPr>
            <p:cNvPr id="19" name="Picture 18"/>
            <p:cNvPicPr>
              <a:picLocks noChangeAspect="1"/>
            </p:cNvPicPr>
            <p:nvPr/>
          </p:nvPicPr>
          <p:blipFill>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0" name="TextBox 19"/>
            <p:cNvSpPr txBox="1"/>
            <p:nvPr/>
          </p:nvSpPr>
          <p:spPr>
            <a:xfrm>
              <a:off x="2762201" y="3846372"/>
              <a:ext cx="765081" cy="401905"/>
            </a:xfrm>
            <a:prstGeom prst="rect">
              <a:avLst/>
            </a:prstGeom>
            <a:noFill/>
          </p:spPr>
          <p:txBody>
            <a:bodyPr wrap="none" lIns="0" tIns="0" rIns="0" bIns="0" rtlCol="0">
              <a:spAutoFit/>
            </a:bodyPr>
            <a:lstStyle/>
            <a:p>
              <a:pPr>
                <a:lnSpc>
                  <a:spcPct val="80000"/>
                </a:lnSpc>
                <a:buSzPct val="80000"/>
              </a:pPr>
              <a:r>
                <a:rPr lang="en-US" sz="1632" dirty="0"/>
                <a:t>service</a:t>
              </a:r>
              <a:br>
                <a:rPr lang="en-US" sz="1632" dirty="0"/>
              </a:br>
              <a:r>
                <a:rPr lang="en-US" sz="1632" dirty="0"/>
                <a:t>package</a:t>
              </a:r>
            </a:p>
          </p:txBody>
        </p:sp>
      </p:grpSp>
      <p:grpSp>
        <p:nvGrpSpPr>
          <p:cNvPr id="2" name="Group 1"/>
          <p:cNvGrpSpPr/>
          <p:nvPr/>
        </p:nvGrpSpPr>
        <p:grpSpPr>
          <a:xfrm>
            <a:off x="-687737" y="4930563"/>
            <a:ext cx="13806190" cy="2347184"/>
            <a:chOff x="-703661" y="4378191"/>
            <a:chExt cx="13536709" cy="2301370"/>
          </a:xfrm>
        </p:grpSpPr>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grpSp>
        <p:nvGrpSpPr>
          <p:cNvPr id="88" name="Group 87"/>
          <p:cNvGrpSpPr/>
          <p:nvPr/>
        </p:nvGrpSpPr>
        <p:grpSpPr>
          <a:xfrm>
            <a:off x="4526427" y="3651650"/>
            <a:ext cx="3377464" cy="708379"/>
            <a:chOff x="4408729" y="3580375"/>
            <a:chExt cx="3311540" cy="694552"/>
          </a:xfrm>
        </p:grpSpPr>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466" y="3580375"/>
              <a:ext cx="1607803" cy="694552"/>
            </a:xfrm>
            <a:prstGeom prst="rect">
              <a:avLst/>
            </a:prstGeom>
          </p:spPr>
        </p:pic>
      </p:grpSp>
      <p:sp>
        <p:nvSpPr>
          <p:cNvPr id="92" name="TextBox 91"/>
          <p:cNvSpPr txBox="1"/>
          <p:nvPr/>
        </p:nvSpPr>
        <p:spPr>
          <a:xfrm>
            <a:off x="348277" y="4505547"/>
            <a:ext cx="370782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Windows Azure Datacenter</a:t>
            </a:r>
          </a:p>
        </p:txBody>
      </p:sp>
      <p:sp>
        <p:nvSpPr>
          <p:cNvPr id="39" name="TextBox 38"/>
          <p:cNvSpPr txBox="1"/>
          <p:nvPr/>
        </p:nvSpPr>
        <p:spPr>
          <a:xfrm>
            <a:off x="316450" y="383904"/>
            <a:ext cx="3635901" cy="1021364"/>
          </a:xfrm>
          <a:prstGeom prst="rect">
            <a:avLst/>
          </a:prstGeom>
          <a:noFill/>
        </p:spPr>
        <p:txBody>
          <a:bodyPr wrap="square" lIns="0" tIns="0" rIns="0" bIns="0" rtlCol="0">
            <a:spAutoFit/>
          </a:bodyPr>
          <a:lstStyle/>
          <a:p>
            <a:pPr>
              <a:lnSpc>
                <a:spcPct val="90000"/>
              </a:lnSpc>
              <a:spcAft>
                <a:spcPts val="612"/>
              </a:spcAft>
              <a:buSzPct val="80000"/>
            </a:pPr>
            <a:r>
              <a:rPr lang="en-US" sz="2040" dirty="0">
                <a:solidFill>
                  <a:srgbClr val="92D050"/>
                </a:solidFill>
                <a:sym typeface="Wingdings" pitchFamily="2" charset="2"/>
              </a:rPr>
              <a:t> </a:t>
            </a:r>
            <a:r>
              <a:rPr lang="en-US" sz="2040" dirty="0">
                <a:solidFill>
                  <a:srgbClr val="92D050"/>
                </a:solidFill>
              </a:rPr>
              <a:t>Provision Role Instances</a:t>
            </a:r>
          </a:p>
          <a:p>
            <a:pPr>
              <a:lnSpc>
                <a:spcPct val="90000"/>
              </a:lnSpc>
              <a:spcAft>
                <a:spcPts val="612"/>
              </a:spcAft>
              <a:buSzPct val="80000"/>
            </a:pPr>
            <a:r>
              <a:rPr lang="en-US" sz="2040" dirty="0">
                <a:solidFill>
                  <a:srgbClr val="92D050"/>
                </a:solidFill>
                <a:sym typeface="Wingdings" pitchFamily="2" charset="2"/>
              </a:rPr>
              <a:t> </a:t>
            </a:r>
            <a:r>
              <a:rPr lang="en-US" sz="2040" dirty="0"/>
              <a:t>Deploy App Code</a:t>
            </a:r>
          </a:p>
          <a:p>
            <a:pPr>
              <a:lnSpc>
                <a:spcPct val="90000"/>
              </a:lnSpc>
              <a:spcAft>
                <a:spcPts val="612"/>
              </a:spcAft>
              <a:buSzPct val="80000"/>
            </a:pPr>
            <a:r>
              <a:rPr lang="en-US" sz="2040" dirty="0">
                <a:solidFill>
                  <a:srgbClr val="92D050"/>
                </a:solidFill>
                <a:sym typeface="Wingdings" pitchFamily="2" charset="2"/>
              </a:rPr>
              <a:t> </a:t>
            </a:r>
            <a:r>
              <a:rPr lang="en-US" sz="2040" dirty="0"/>
              <a:t>Configure Network</a:t>
            </a:r>
          </a:p>
        </p:txBody>
      </p:sp>
      <p:grpSp>
        <p:nvGrpSpPr>
          <p:cNvPr id="42" name="Group 41"/>
          <p:cNvGrpSpPr/>
          <p:nvPr/>
        </p:nvGrpSpPr>
        <p:grpSpPr>
          <a:xfrm>
            <a:off x="4526427" y="4429865"/>
            <a:ext cx="3377464" cy="708379"/>
            <a:chOff x="4408729" y="3580375"/>
            <a:chExt cx="3311540" cy="694552"/>
          </a:xfrm>
        </p:grpSpPr>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466" y="3580375"/>
              <a:ext cx="1607803" cy="694552"/>
            </a:xfrm>
            <a:prstGeom prst="rect">
              <a:avLst/>
            </a:prstGeom>
          </p:spPr>
        </p:pic>
      </p:grpSp>
    </p:spTree>
    <p:extLst>
      <p:ext uri="{BB962C8B-B14F-4D97-AF65-F5344CB8AC3E}">
        <p14:creationId xmlns:p14="http://schemas.microsoft.com/office/powerpoint/2010/main" val="445820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path" presetSubtype="0" accel="50000" decel="50000" fill="hold" nodeType="withEffect">
                                  <p:stCondLst>
                                    <p:cond delay="0"/>
                                  </p:stCondLst>
                                  <p:childTnLst>
                                    <p:animMotion origin="layout" path="M -4.43678E-6 -2.64985E-6 L -4.43678E-6 0.18352 " pathEditMode="relative" rAng="0" ptsTypes="AA">
                                      <p:cBhvr>
                                        <p:cTn id="11" dur="2000" fill="hold"/>
                                        <p:tgtEl>
                                          <p:spTgt spid="88"/>
                                        </p:tgtEl>
                                        <p:attrNameLst>
                                          <p:attrName>ppt_x</p:attrName>
                                          <p:attrName>ppt_y</p:attrName>
                                        </p:attrNameLst>
                                      </p:cBhvr>
                                      <p:rCtr x="0" y="9165"/>
                                    </p:animMotion>
                                  </p:childTnLst>
                                </p:cTn>
                              </p:par>
                              <p:par>
                                <p:cTn id="12" presetID="10" presetClass="entr" presetSubtype="0" fill="hold" grpId="0" nodeType="withEffect">
                                  <p:stCondLst>
                                    <p:cond delay="25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42" presetClass="path" presetSubtype="0" accel="50000" decel="50000" fill="hold" nodeType="withEffect">
                                  <p:stCondLst>
                                    <p:cond delay="0"/>
                                  </p:stCondLst>
                                  <p:childTnLst>
                                    <p:animMotion origin="layout" path="M -4.43678E-6 5.25341E-7 L -4.43678E-6 0.18884 " pathEditMode="relative" rAng="0" ptsTypes="AA">
                                      <p:cBhvr>
                                        <p:cTn id="16" dur="2000" fill="hold"/>
                                        <p:tgtEl>
                                          <p:spTgt spid="42"/>
                                        </p:tgtEl>
                                        <p:attrNameLst>
                                          <p:attrName>ppt_x</p:attrName>
                                          <p:attrName>ppt_y</p:attrName>
                                        </p:attrNameLst>
                                      </p:cBhvr>
                                      <p:rCtr x="0" y="94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644865" y="1981971"/>
            <a:ext cx="1113149" cy="2726425"/>
            <a:chOff x="5556414" y="2061552"/>
            <a:chExt cx="1091422" cy="2554941"/>
          </a:xfrm>
        </p:grpSpPr>
        <p:sp>
          <p:nvSpPr>
            <p:cNvPr id="43" name="Down Arrow 42"/>
            <p:cNvSpPr/>
            <p:nvPr/>
          </p:nvSpPr>
          <p:spPr bwMode="auto">
            <a:xfrm>
              <a:off x="5556414" y="2061552"/>
              <a:ext cx="286871" cy="2554941"/>
            </a:xfrm>
            <a:prstGeom prst="downArrow">
              <a:avLst>
                <a:gd name="adj1" fmla="val 42122"/>
                <a:gd name="adj2" fmla="val 62085"/>
              </a:avLst>
            </a:prstGeom>
            <a:solidFill>
              <a:srgbClr val="85BCE6">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Down Arrow 43"/>
            <p:cNvSpPr/>
            <p:nvPr/>
          </p:nvSpPr>
          <p:spPr bwMode="auto">
            <a:xfrm>
              <a:off x="6360965" y="2061552"/>
              <a:ext cx="286871" cy="2554941"/>
            </a:xfrm>
            <a:prstGeom prst="downArrow">
              <a:avLst>
                <a:gd name="adj1" fmla="val 42122"/>
                <a:gd name="adj2" fmla="val 62085"/>
              </a:avLst>
            </a:prstGeom>
            <a:solidFill>
              <a:srgbClr val="85BCE6">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2" name="Group 1"/>
          <p:cNvGrpSpPr/>
          <p:nvPr/>
        </p:nvGrpSpPr>
        <p:grpSpPr>
          <a:xfrm>
            <a:off x="-687737" y="4930563"/>
            <a:ext cx="13806190" cy="2347184"/>
            <a:chOff x="-703661" y="4378191"/>
            <a:chExt cx="13536709" cy="2301370"/>
          </a:xfrm>
        </p:grpSpPr>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grpSp>
        <p:nvGrpSpPr>
          <p:cNvPr id="4" name="Group 3"/>
          <p:cNvGrpSpPr/>
          <p:nvPr/>
        </p:nvGrpSpPr>
        <p:grpSpPr>
          <a:xfrm>
            <a:off x="5438826" y="1230584"/>
            <a:ext cx="1539797" cy="751387"/>
            <a:chOff x="5375415" y="1342167"/>
            <a:chExt cx="1509742" cy="736721"/>
          </a:xfrm>
        </p:grpSpPr>
        <p:grpSp>
          <p:nvGrpSpPr>
            <p:cNvPr id="36" name="Group 35"/>
            <p:cNvGrpSpPr/>
            <p:nvPr/>
          </p:nvGrpSpPr>
          <p:grpSpPr>
            <a:xfrm>
              <a:off x="5375415" y="1342167"/>
              <a:ext cx="705283" cy="736721"/>
              <a:chOff x="2145364" y="3673700"/>
              <a:chExt cx="705283" cy="736721"/>
            </a:xfrm>
          </p:grpSpPr>
          <p:sp>
            <p:nvSpPr>
              <p:cNvPr id="37" name="Rounded Rectangle 36"/>
              <p:cNvSpPr/>
              <p:nvPr/>
            </p:nvSpPr>
            <p:spPr bwMode="auto">
              <a:xfrm>
                <a:off x="2145364" y="3673700"/>
                <a:ext cx="705283" cy="736721"/>
              </a:xfrm>
              <a:prstGeom prst="roundRect">
                <a:avLst>
                  <a:gd name="adj" fmla="val 11650"/>
                </a:avLst>
              </a:prstGeom>
              <a:solidFill>
                <a:srgbClr val="85BCE6">
                  <a:alpha val="30000"/>
                </a:srgb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8" name="Picture 37"/>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24769" y="3794243"/>
                <a:ext cx="526347" cy="526347"/>
              </a:xfrm>
              <a:prstGeom prst="rect">
                <a:avLst/>
              </a:prstGeom>
            </p:spPr>
          </p:pic>
        </p:grpSp>
        <p:grpSp>
          <p:nvGrpSpPr>
            <p:cNvPr id="40" name="Group 39"/>
            <p:cNvGrpSpPr/>
            <p:nvPr/>
          </p:nvGrpSpPr>
          <p:grpSpPr>
            <a:xfrm>
              <a:off x="6179874" y="1342167"/>
              <a:ext cx="705283" cy="736721"/>
              <a:chOff x="2089030" y="3673700"/>
              <a:chExt cx="705283" cy="736721"/>
            </a:xfrm>
          </p:grpSpPr>
          <p:sp>
            <p:nvSpPr>
              <p:cNvPr id="41" name="Rounded Rectangle 40"/>
              <p:cNvSpPr/>
              <p:nvPr/>
            </p:nvSpPr>
            <p:spPr bwMode="auto">
              <a:xfrm>
                <a:off x="2089030" y="3673700"/>
                <a:ext cx="705283" cy="736721"/>
              </a:xfrm>
              <a:prstGeom prst="roundRect">
                <a:avLst>
                  <a:gd name="adj" fmla="val 13578"/>
                </a:avLst>
              </a:prstGeom>
              <a:solidFill>
                <a:srgbClr val="85BCE6">
                  <a:alpha val="30000"/>
                </a:srgb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2" name="Picture 41"/>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71834" y="3794243"/>
                <a:ext cx="526347" cy="526347"/>
              </a:xfrm>
              <a:prstGeom prst="rect">
                <a:avLst/>
              </a:prstGeom>
            </p:spPr>
          </p:pic>
        </p:grpSp>
      </p:grpSp>
      <p:sp>
        <p:nvSpPr>
          <p:cNvPr id="50" name="TextBox 49"/>
          <p:cNvSpPr txBox="1"/>
          <p:nvPr/>
        </p:nvSpPr>
        <p:spPr>
          <a:xfrm>
            <a:off x="348277" y="4505547"/>
            <a:ext cx="370782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Windows Azure Datacenter</a:t>
            </a:r>
          </a:p>
        </p:txBody>
      </p:sp>
      <p:grpSp>
        <p:nvGrpSpPr>
          <p:cNvPr id="51" name="Group 50"/>
          <p:cNvGrpSpPr/>
          <p:nvPr/>
        </p:nvGrpSpPr>
        <p:grpSpPr>
          <a:xfrm>
            <a:off x="5412192" y="1121054"/>
            <a:ext cx="1598749" cy="999219"/>
            <a:chOff x="2075433" y="3557736"/>
            <a:chExt cx="1567543" cy="979715"/>
          </a:xfrm>
        </p:grpSpPr>
        <p:sp>
          <p:nvSpPr>
            <p:cNvPr id="52" name="Rounded Rectangle 51"/>
            <p:cNvSpPr/>
            <p:nvPr/>
          </p:nvSpPr>
          <p:spPr bwMode="auto">
            <a:xfrm>
              <a:off x="2075433" y="3557736"/>
              <a:ext cx="1567543" cy="979715"/>
            </a:xfrm>
            <a:prstGeom prst="roundRect">
              <a:avLst>
                <a:gd name="adj" fmla="val 2011"/>
              </a:avLst>
            </a:prstGeom>
            <a:solidFill>
              <a:srgbClr val="85BCE6"/>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3" name="Picture 52"/>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54" name="TextBox 53"/>
            <p:cNvSpPr txBox="1"/>
            <p:nvPr/>
          </p:nvSpPr>
          <p:spPr>
            <a:xfrm>
              <a:off x="2762201" y="3846372"/>
              <a:ext cx="765081" cy="401905"/>
            </a:xfrm>
            <a:prstGeom prst="rect">
              <a:avLst/>
            </a:prstGeom>
            <a:noFill/>
          </p:spPr>
          <p:txBody>
            <a:bodyPr wrap="none" lIns="0" tIns="0" rIns="0" bIns="0" rtlCol="0">
              <a:spAutoFit/>
            </a:bodyPr>
            <a:lstStyle/>
            <a:p>
              <a:pPr>
                <a:lnSpc>
                  <a:spcPct val="80000"/>
                </a:lnSpc>
                <a:buSzPct val="80000"/>
              </a:pPr>
              <a:r>
                <a:rPr lang="en-US" sz="1632" dirty="0"/>
                <a:t>service</a:t>
              </a:r>
              <a:br>
                <a:rPr lang="en-US" sz="1632" dirty="0"/>
              </a:br>
              <a:r>
                <a:rPr lang="en-US" sz="1632" dirty="0"/>
                <a:t>package</a:t>
              </a:r>
            </a:p>
          </p:txBody>
        </p:sp>
      </p:grpSp>
      <p:sp>
        <p:nvSpPr>
          <p:cNvPr id="49" name="TextBox 48"/>
          <p:cNvSpPr txBox="1"/>
          <p:nvPr/>
        </p:nvSpPr>
        <p:spPr>
          <a:xfrm>
            <a:off x="316450" y="383904"/>
            <a:ext cx="3635901" cy="1021364"/>
          </a:xfrm>
          <a:prstGeom prst="rect">
            <a:avLst/>
          </a:prstGeom>
          <a:noFill/>
        </p:spPr>
        <p:txBody>
          <a:bodyPr wrap="square" lIns="0" tIns="0" rIns="0" bIns="0" rtlCol="0">
            <a:spAutoFit/>
          </a:bodyPr>
          <a:lstStyle/>
          <a:p>
            <a:pPr>
              <a:lnSpc>
                <a:spcPct val="90000"/>
              </a:lnSpc>
              <a:spcAft>
                <a:spcPts val="612"/>
              </a:spcAft>
              <a:buSzPct val="80000"/>
            </a:pPr>
            <a:r>
              <a:rPr lang="en-US" sz="2040" dirty="0">
                <a:solidFill>
                  <a:srgbClr val="92D050"/>
                </a:solidFill>
                <a:sym typeface="Wingdings" pitchFamily="2" charset="2"/>
              </a:rPr>
              <a:t> </a:t>
            </a:r>
            <a:r>
              <a:rPr lang="en-US" sz="2040" dirty="0"/>
              <a:t>Provision Role Instances</a:t>
            </a:r>
          </a:p>
          <a:p>
            <a:pPr>
              <a:lnSpc>
                <a:spcPct val="90000"/>
              </a:lnSpc>
              <a:spcAft>
                <a:spcPts val="612"/>
              </a:spcAft>
              <a:buSzPct val="80000"/>
            </a:pPr>
            <a:r>
              <a:rPr lang="en-US" sz="2040" dirty="0">
                <a:solidFill>
                  <a:srgbClr val="92D050"/>
                </a:solidFill>
                <a:sym typeface="Wingdings" pitchFamily="2" charset="2"/>
              </a:rPr>
              <a:t> </a:t>
            </a:r>
            <a:r>
              <a:rPr lang="en-US" sz="2040" dirty="0">
                <a:solidFill>
                  <a:srgbClr val="92D050"/>
                </a:solidFill>
              </a:rPr>
              <a:t>Deploy App Code</a:t>
            </a:r>
          </a:p>
          <a:p>
            <a:pPr>
              <a:lnSpc>
                <a:spcPct val="90000"/>
              </a:lnSpc>
              <a:spcAft>
                <a:spcPts val="612"/>
              </a:spcAft>
              <a:buSzPct val="80000"/>
            </a:pPr>
            <a:r>
              <a:rPr lang="en-US" sz="2040" dirty="0">
                <a:solidFill>
                  <a:srgbClr val="92D050"/>
                </a:solidFill>
                <a:sym typeface="Wingdings" pitchFamily="2" charset="2"/>
              </a:rPr>
              <a:t> </a:t>
            </a:r>
            <a:r>
              <a:rPr lang="en-US" sz="2040" dirty="0"/>
              <a:t>Configure Network</a:t>
            </a:r>
          </a:p>
        </p:txBody>
      </p:sp>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427" y="4930591"/>
            <a:ext cx="1639810" cy="708379"/>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4081" y="4930591"/>
            <a:ext cx="1639810" cy="708379"/>
          </a:xfrm>
          <a:prstGeom prst="rect">
            <a:avLst/>
          </a:prstGeom>
        </p:spPr>
      </p:pic>
      <p:grpSp>
        <p:nvGrpSpPr>
          <p:cNvPr id="6" name="Group 5"/>
          <p:cNvGrpSpPr/>
          <p:nvPr/>
        </p:nvGrpSpPr>
        <p:grpSpPr>
          <a:xfrm>
            <a:off x="4526427" y="4930591"/>
            <a:ext cx="3377464" cy="708379"/>
            <a:chOff x="4408729" y="4834352"/>
            <a:chExt cx="3311540" cy="694552"/>
          </a:xfrm>
        </p:grpSpPr>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424" y="5749966"/>
            <a:ext cx="1639810" cy="708378"/>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4478" y="5749966"/>
            <a:ext cx="1639810" cy="708378"/>
          </a:xfrm>
          <a:prstGeom prst="rect">
            <a:avLst/>
          </a:prstGeom>
        </p:spPr>
      </p:pic>
      <p:grpSp>
        <p:nvGrpSpPr>
          <p:cNvPr id="60" name="Group 59"/>
          <p:cNvGrpSpPr/>
          <p:nvPr/>
        </p:nvGrpSpPr>
        <p:grpSpPr>
          <a:xfrm>
            <a:off x="4526427" y="5751053"/>
            <a:ext cx="3377464" cy="708379"/>
            <a:chOff x="4408729" y="4834352"/>
            <a:chExt cx="3311540" cy="694552"/>
          </a:xfrm>
        </p:grpSpPr>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spTree>
    <p:extLst>
      <p:ext uri="{BB962C8B-B14F-4D97-AF65-F5344CB8AC3E}">
        <p14:creationId xmlns:p14="http://schemas.microsoft.com/office/powerpoint/2010/main" val="1030825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250"/>
                                        <p:tgtEl>
                                          <p:spTgt spid="51"/>
                                        </p:tgtEl>
                                      </p:cBhvr>
                                    </p:animEffect>
                                    <p:set>
                                      <p:cBhvr>
                                        <p:cTn id="13" dur="1" fill="hold">
                                          <p:stCondLst>
                                            <p:cond delay="249"/>
                                          </p:stCondLst>
                                        </p:cTn>
                                        <p:tgtEl>
                                          <p:spTgt spid="51"/>
                                        </p:tgtEl>
                                        <p:attrNameLst>
                                          <p:attrName>style.visibility</p:attrName>
                                        </p:attrNameLst>
                                      </p:cBhvr>
                                      <p:to>
                                        <p:strVal val="hidden"/>
                                      </p:to>
                                    </p:set>
                                  </p:childTnLst>
                                </p:cTn>
                              </p:par>
                            </p:childTnLst>
                          </p:cTn>
                        </p:par>
                        <p:par>
                          <p:cTn id="14" fill="hold">
                            <p:stCondLst>
                              <p:cond delay="750"/>
                            </p:stCondLst>
                            <p:childTnLst>
                              <p:par>
                                <p:cTn id="15" presetID="42" presetClass="path" presetSubtype="0" accel="50000" decel="50000" fill="hold" nodeType="afterEffect">
                                  <p:stCondLst>
                                    <p:cond delay="750"/>
                                  </p:stCondLst>
                                  <p:childTnLst>
                                    <p:animMotion origin="layout" path="M 1.21125E-6 -2.75272E-7 L 1.21125E-6 0.53319 " pathEditMode="relative" rAng="0" ptsTypes="AA">
                                      <p:cBhvr>
                                        <p:cTn id="16" dur="1500" fill="hold"/>
                                        <p:tgtEl>
                                          <p:spTgt spid="4"/>
                                        </p:tgtEl>
                                        <p:attrNameLst>
                                          <p:attrName>ppt_x</p:attrName>
                                          <p:attrName>ppt_y</p:attrName>
                                        </p:attrNameLst>
                                      </p:cBhvr>
                                      <p:rCtr x="0" y="26648"/>
                                    </p:animMotion>
                                  </p:childTnLst>
                                </p:cTn>
                              </p:par>
                              <p:par>
                                <p:cTn id="17" presetID="10" presetClass="exit" presetSubtype="0" fill="hold" nodeType="withEffect">
                                  <p:stCondLst>
                                    <p:cond delay="0"/>
                                  </p:stCondLst>
                                  <p:childTnLst>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10" presetClass="exit" presetSubtype="0" fill="hold" nodeType="withEffect">
                                  <p:stCondLst>
                                    <p:cond delay="250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nodeType="withEffect">
                                  <p:stCondLst>
                                    <p:cond delay="3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300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KEEP 3-30070_Windows_Server_Management_Marketing_Template_16x9">
  <a:themeElements>
    <a:clrScheme name="Custom 6">
      <a:dk1>
        <a:srgbClr val="505050"/>
      </a:dk1>
      <a:lt1>
        <a:srgbClr val="EFEFEF"/>
      </a:lt1>
      <a:dk2>
        <a:srgbClr val="00188F"/>
      </a:dk2>
      <a:lt2>
        <a:srgbClr val="969696"/>
      </a:lt2>
      <a:accent1>
        <a:srgbClr val="00188F"/>
      </a:accent1>
      <a:accent2>
        <a:srgbClr val="00BCF2"/>
      </a:accent2>
      <a:accent3>
        <a:srgbClr val="6DC2E9"/>
      </a:accent3>
      <a:accent4>
        <a:srgbClr val="002050"/>
      </a:accent4>
      <a:accent5>
        <a:srgbClr val="4668C5"/>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ystem_Center_Marketing_Template_16x9.potx" id="{8F58127B-2DBD-4C1F-8F0E-1EA11AC3964C}" vid="{CBA365C4-D445-4E81-88F3-CDACCF814059}"/>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2742</TotalTime>
  <Words>1305</Words>
  <Application>Microsoft Office PowerPoint</Application>
  <PresentationFormat>Custom</PresentationFormat>
  <Paragraphs>155</Paragraphs>
  <Slides>26</Slides>
  <Notes>15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6" baseType="lpstr">
      <vt:lpstr>Arial</vt:lpstr>
      <vt:lpstr>Consolas</vt:lpstr>
      <vt:lpstr>Segoe UI</vt:lpstr>
      <vt:lpstr>Segoe UI Light</vt:lpstr>
      <vt:lpstr>Wingdings</vt:lpstr>
      <vt:lpstr>TechEd_2013_Template_16x9</vt:lpstr>
      <vt:lpstr>KEEP 3-30070_Windows_Server_Management_Marketing_Template_16x9</vt:lpstr>
      <vt:lpstr>1_TechEd_2013_Template_16x9</vt:lpstr>
      <vt:lpstr>2_TechEd_2013_Template_16x9</vt:lpstr>
      <vt:lpstr>think-cell Slide</vt:lpstr>
      <vt:lpstr>PowerPoint Presentation</vt:lpstr>
      <vt:lpstr>Build Your First Cloud App: An Introduction to Windows Azure Cloud Services </vt:lpstr>
      <vt:lpstr>What on earth is a cloud service?</vt:lpstr>
      <vt:lpstr>DEMO Cloud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Cloud Services</vt:lpstr>
      <vt:lpstr>Demo Cloud Services</vt:lpstr>
      <vt:lpstr>application building blocks</vt:lpstr>
      <vt:lpstr>cache</vt:lpstr>
      <vt:lpstr>PowerPoint Presentation</vt:lpstr>
      <vt:lpstr>PowerPoint Presentation</vt:lpstr>
      <vt:lpstr>PowerPoint Presentation</vt:lpstr>
      <vt:lpstr>Demo Cache</vt:lpstr>
      <vt:lpstr>PowerPoint Presentation</vt:lpstr>
      <vt:lpstr>Demo Cloud Services + VM</vt:lpstr>
      <vt:lpstr>focus on apps,  not infrastructure</vt:lpstr>
      <vt:lpstr>Track Resources &amp; Calls To Action</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WAD-B321: Build Your First Cloud App: An Introduction to Windows Azure Cloud Services</dc:title>
  <dc:subject>TechEd 2013</dc:subject>
  <dc:creator>David Aiken</dc:creator>
  <cp:keywords>TechEd 2013</cp:keywords>
  <dc:description>Template by: Jordan Cayabyab, Artitudes Design, Inc.
Formatting by: Priscila Mandryk, Silver Fox Productions, Inc.
Audience Type: Internal/External</dc:description>
  <cp:lastModifiedBy>Shows</cp:lastModifiedBy>
  <cp:revision>34</cp:revision>
  <dcterms:created xsi:type="dcterms:W3CDTF">2013-06-01T17:37:01Z</dcterms:created>
  <dcterms:modified xsi:type="dcterms:W3CDTF">2013-06-25T10:36:38Z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