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082" r:id="rId1"/>
  </p:sldMasterIdLst>
  <p:notesMasterIdLst>
    <p:notesMasterId r:id="rId38"/>
  </p:notesMasterIdLst>
  <p:handoutMasterIdLst>
    <p:handoutMasterId r:id="rId39"/>
  </p:handoutMasterIdLst>
  <p:sldIdLst>
    <p:sldId id="1135" r:id="rId2"/>
    <p:sldId id="1151" r:id="rId3"/>
    <p:sldId id="1202" r:id="rId4"/>
    <p:sldId id="1180" r:id="rId5"/>
    <p:sldId id="1158" r:id="rId6"/>
    <p:sldId id="1181" r:id="rId7"/>
    <p:sldId id="1159" r:id="rId8"/>
    <p:sldId id="1160" r:id="rId9"/>
    <p:sldId id="1183" r:id="rId10"/>
    <p:sldId id="1161" r:id="rId11"/>
    <p:sldId id="1162" r:id="rId12"/>
    <p:sldId id="1163" r:id="rId13"/>
    <p:sldId id="1184" r:id="rId14"/>
    <p:sldId id="1185" r:id="rId15"/>
    <p:sldId id="1186" r:id="rId16"/>
    <p:sldId id="1197" r:id="rId17"/>
    <p:sldId id="1166" r:id="rId18"/>
    <p:sldId id="1169" r:id="rId19"/>
    <p:sldId id="1203" r:id="rId20"/>
    <p:sldId id="1167" r:id="rId21"/>
    <p:sldId id="1204" r:id="rId22"/>
    <p:sldId id="1168" r:id="rId23"/>
    <p:sldId id="1172" r:id="rId24"/>
    <p:sldId id="1171" r:id="rId25"/>
    <p:sldId id="1198" r:id="rId26"/>
    <p:sldId id="1174" r:id="rId27"/>
    <p:sldId id="1175" r:id="rId28"/>
    <p:sldId id="1176" r:id="rId29"/>
    <p:sldId id="1199" r:id="rId30"/>
    <p:sldId id="1205" r:id="rId31"/>
    <p:sldId id="1200" r:id="rId32"/>
    <p:sldId id="1196" r:id="rId33"/>
    <p:sldId id="1206" r:id="rId34"/>
    <p:sldId id="1195" r:id="rId35"/>
    <p:sldId id="1207" r:id="rId36"/>
    <p:sldId id="1194" r:id="rId37"/>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chEd 2013 Template layouts" id="{6DD5C800-9A2C-4823-B056-4AFFC9A97500}">
          <p14:sldIdLst>
            <p14:sldId id="1135"/>
            <p14:sldId id="1151"/>
            <p14:sldId id="1202"/>
            <p14:sldId id="1180"/>
            <p14:sldId id="1158"/>
            <p14:sldId id="1181"/>
            <p14:sldId id="1159"/>
            <p14:sldId id="1160"/>
            <p14:sldId id="1183"/>
            <p14:sldId id="1161"/>
            <p14:sldId id="1162"/>
            <p14:sldId id="1163"/>
            <p14:sldId id="1184"/>
            <p14:sldId id="1185"/>
            <p14:sldId id="1186"/>
            <p14:sldId id="1197"/>
            <p14:sldId id="1166"/>
            <p14:sldId id="1169"/>
            <p14:sldId id="1203"/>
            <p14:sldId id="1167"/>
            <p14:sldId id="1204"/>
            <p14:sldId id="1168"/>
            <p14:sldId id="1172"/>
            <p14:sldId id="1171"/>
            <p14:sldId id="1198"/>
            <p14:sldId id="1174"/>
            <p14:sldId id="1175"/>
            <p14:sldId id="1176"/>
            <p14:sldId id="1199"/>
            <p14:sldId id="1205"/>
            <p14:sldId id="1200"/>
            <p14:sldId id="1196"/>
            <p14:sldId id="1206"/>
            <p14:sldId id="1195"/>
            <p14:sldId id="1207"/>
            <p14:sldId id="1194"/>
          </p14:sldIdLst>
        </p14:section>
        <p14:section name="Special content" id="{6925D2A1-AD53-4951-AB34-79DFA02CD676}">
          <p14:sldIdLst/>
        </p14:section>
      </p14:sectionLst>
    </p:ext>
    <p:ext uri="{EFAFB233-063F-42B5-8137-9DF3F51BA10A}">
      <p15:sldGuideLst xmlns:p15="http://schemas.microsoft.com/office/powerpoint/2012/main">
        <p15:guide id="1" orient="horz" pos="2203">
          <p15:clr>
            <a:srgbClr val="A4A3A4"/>
          </p15:clr>
        </p15:guide>
        <p15:guide id="2" pos="391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FBA00"/>
    <a:srgbClr val="007233"/>
    <a:srgbClr val="0072C6"/>
    <a:srgbClr val="B4009E"/>
    <a:srgbClr val="B0B186"/>
    <a:srgbClr val="FF66FF"/>
    <a:srgbClr val="000000"/>
    <a:srgbClr val="33CCCC"/>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6323" autoAdjust="0"/>
  </p:normalViewPr>
  <p:slideViewPr>
    <p:cSldViewPr snapToGrid="0">
      <p:cViewPr varScale="1">
        <p:scale>
          <a:sx n="87" d="100"/>
          <a:sy n="87" d="100"/>
        </p:scale>
        <p:origin x="402" y="84"/>
      </p:cViewPr>
      <p:guideLst>
        <p:guide orient="horz" pos="2203"/>
        <p:guide pos="3917"/>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822"/>
    </p:cViewPr>
  </p:sorterViewPr>
  <p:notesViewPr>
    <p:cSldViewPr snapToGrid="0" showGuides="1">
      <p:cViewPr>
        <p:scale>
          <a:sx n="41" d="100"/>
          <a:sy n="41" d="100"/>
        </p:scale>
        <p:origin x="-3792" y="-84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BDE6CA-7A28-4E92-9900-11FD2624EE4F}" type="doc">
      <dgm:prSet loTypeId="urn:microsoft.com/office/officeart/2005/8/layout/hList6" loCatId="list" qsTypeId="urn:microsoft.com/office/officeart/2005/8/quickstyle/simple2" qsCatId="simple" csTypeId="urn:microsoft.com/office/officeart/2005/8/colors/colorful5" csCatId="colorful" phldr="1"/>
      <dgm:spPr/>
      <dgm:t>
        <a:bodyPr/>
        <a:lstStyle/>
        <a:p>
          <a:endParaRPr lang="en-US"/>
        </a:p>
      </dgm:t>
    </dgm:pt>
    <dgm:pt modelId="{12B6B356-26CD-4274-BF17-1837EB958457}">
      <dgm:prSet phldrT="[Text]" custT="1"/>
      <dgm:spPr/>
      <dgm:t>
        <a:bodyPr/>
        <a:lstStyle/>
        <a:p>
          <a:r>
            <a:rPr lang="en-US" sz="4000" dirty="0" smtClean="0">
              <a:latin typeface="+mj-lt"/>
            </a:rPr>
            <a:t>Integrated Platform</a:t>
          </a:r>
          <a:endParaRPr lang="en-US" sz="4000" dirty="0">
            <a:latin typeface="+mj-lt"/>
          </a:endParaRPr>
        </a:p>
      </dgm:t>
    </dgm:pt>
    <dgm:pt modelId="{622EB03C-B003-4CE1-A265-CF055E2E5FD6}" type="parTrans" cxnId="{71CC544A-6F60-47D0-9060-01FBCAD0D63F}">
      <dgm:prSet/>
      <dgm:spPr/>
      <dgm:t>
        <a:bodyPr/>
        <a:lstStyle/>
        <a:p>
          <a:endParaRPr lang="en-US"/>
        </a:p>
      </dgm:t>
    </dgm:pt>
    <dgm:pt modelId="{C87EE44B-00D7-41FC-A620-1AEFB7EC8B81}" type="sibTrans" cxnId="{71CC544A-6F60-47D0-9060-01FBCAD0D63F}">
      <dgm:prSet/>
      <dgm:spPr/>
      <dgm:t>
        <a:bodyPr/>
        <a:lstStyle/>
        <a:p>
          <a:endParaRPr lang="en-US"/>
        </a:p>
      </dgm:t>
    </dgm:pt>
    <dgm:pt modelId="{89D17AE6-4CAB-43A7-8F6A-35D0788C31DC}">
      <dgm:prSet phldrT="[Text]" custT="1"/>
      <dgm:spPr/>
      <dgm:t>
        <a:bodyPr/>
        <a:lstStyle/>
        <a:p>
          <a:r>
            <a:rPr lang="en-US" sz="4000" dirty="0" smtClean="0">
              <a:latin typeface="+mj-lt"/>
            </a:rPr>
            <a:t>Modern Management</a:t>
          </a:r>
          <a:endParaRPr lang="en-US" sz="4000" dirty="0">
            <a:latin typeface="+mj-lt"/>
          </a:endParaRPr>
        </a:p>
      </dgm:t>
    </dgm:pt>
    <dgm:pt modelId="{1BF96CA5-CD57-4D1E-AAC4-731BEBD74F82}" type="parTrans" cxnId="{1C3B587A-DD0D-4055-A4A6-6504D3504030}">
      <dgm:prSet/>
      <dgm:spPr/>
      <dgm:t>
        <a:bodyPr/>
        <a:lstStyle/>
        <a:p>
          <a:endParaRPr lang="en-US"/>
        </a:p>
      </dgm:t>
    </dgm:pt>
    <dgm:pt modelId="{5318AC57-B6FD-402C-99BB-1F9D8183BEC4}" type="sibTrans" cxnId="{1C3B587A-DD0D-4055-A4A6-6504D3504030}">
      <dgm:prSet/>
      <dgm:spPr/>
      <dgm:t>
        <a:bodyPr/>
        <a:lstStyle/>
        <a:p>
          <a:endParaRPr lang="en-US"/>
        </a:p>
      </dgm:t>
    </dgm:pt>
    <dgm:pt modelId="{C5F54C55-2985-48B2-8423-B1B66025B170}">
      <dgm:prSet phldrT="[Text]" custT="1"/>
      <dgm:spPr/>
      <dgm:t>
        <a:bodyPr/>
        <a:lstStyle/>
        <a:p>
          <a:r>
            <a:rPr lang="en-US" sz="4000" dirty="0" smtClean="0">
              <a:latin typeface="+mj-lt"/>
            </a:rPr>
            <a:t>Flexible Virtualization</a:t>
          </a:r>
          <a:endParaRPr lang="en-US" sz="4000" dirty="0">
            <a:latin typeface="+mj-lt"/>
          </a:endParaRPr>
        </a:p>
      </dgm:t>
    </dgm:pt>
    <dgm:pt modelId="{CFCAEC6D-E221-4FD8-90BE-99975177060A}" type="parTrans" cxnId="{5E6CA5BE-2776-4CC5-B148-9FC00E4B8269}">
      <dgm:prSet/>
      <dgm:spPr/>
    </dgm:pt>
    <dgm:pt modelId="{6FC16311-56E2-47D7-9D6F-409DD28BC693}" type="sibTrans" cxnId="{5E6CA5BE-2776-4CC5-B148-9FC00E4B8269}">
      <dgm:prSet/>
      <dgm:spPr/>
    </dgm:pt>
    <dgm:pt modelId="{8780EBCC-37B4-4F72-9B1D-654E8E2C7BFA}" type="pres">
      <dgm:prSet presAssocID="{F2BDE6CA-7A28-4E92-9900-11FD2624EE4F}" presName="Name0" presStyleCnt="0">
        <dgm:presLayoutVars>
          <dgm:dir/>
          <dgm:resizeHandles val="exact"/>
        </dgm:presLayoutVars>
      </dgm:prSet>
      <dgm:spPr/>
      <dgm:t>
        <a:bodyPr/>
        <a:lstStyle/>
        <a:p>
          <a:endParaRPr lang="en-US"/>
        </a:p>
      </dgm:t>
    </dgm:pt>
    <dgm:pt modelId="{7CD65988-0B3B-45E5-9604-4D34C9F32297}" type="pres">
      <dgm:prSet presAssocID="{12B6B356-26CD-4274-BF17-1837EB958457}" presName="node" presStyleLbl="node1" presStyleIdx="0" presStyleCnt="3">
        <dgm:presLayoutVars>
          <dgm:bulletEnabled val="1"/>
        </dgm:presLayoutVars>
      </dgm:prSet>
      <dgm:spPr/>
      <dgm:t>
        <a:bodyPr/>
        <a:lstStyle/>
        <a:p>
          <a:endParaRPr lang="en-US"/>
        </a:p>
      </dgm:t>
    </dgm:pt>
    <dgm:pt modelId="{089A646F-0C34-4F51-97AA-CCEF30B461BD}" type="pres">
      <dgm:prSet presAssocID="{C87EE44B-00D7-41FC-A620-1AEFB7EC8B81}" presName="sibTrans" presStyleCnt="0"/>
      <dgm:spPr/>
      <dgm:t>
        <a:bodyPr/>
        <a:lstStyle/>
        <a:p>
          <a:endParaRPr lang="en-US"/>
        </a:p>
      </dgm:t>
    </dgm:pt>
    <dgm:pt modelId="{119EF2E9-8FD3-4E5D-9400-7D776C496F0C}" type="pres">
      <dgm:prSet presAssocID="{C5F54C55-2985-48B2-8423-B1B66025B170}" presName="node" presStyleLbl="node1" presStyleIdx="1" presStyleCnt="3">
        <dgm:presLayoutVars>
          <dgm:bulletEnabled val="1"/>
        </dgm:presLayoutVars>
      </dgm:prSet>
      <dgm:spPr/>
      <dgm:t>
        <a:bodyPr/>
        <a:lstStyle/>
        <a:p>
          <a:endParaRPr lang="en-US"/>
        </a:p>
      </dgm:t>
    </dgm:pt>
    <dgm:pt modelId="{97618475-71D6-4D65-9A6F-BA5F8B21FFBF}" type="pres">
      <dgm:prSet presAssocID="{6FC16311-56E2-47D7-9D6F-409DD28BC693}" presName="sibTrans" presStyleCnt="0"/>
      <dgm:spPr/>
    </dgm:pt>
    <dgm:pt modelId="{DFC74735-02A0-48D2-A735-745C0EAE0A29}" type="pres">
      <dgm:prSet presAssocID="{89D17AE6-4CAB-43A7-8F6A-35D0788C31DC}" presName="node" presStyleLbl="node1" presStyleIdx="2" presStyleCnt="3">
        <dgm:presLayoutVars>
          <dgm:bulletEnabled val="1"/>
        </dgm:presLayoutVars>
      </dgm:prSet>
      <dgm:spPr/>
      <dgm:t>
        <a:bodyPr/>
        <a:lstStyle/>
        <a:p>
          <a:endParaRPr lang="en-US"/>
        </a:p>
      </dgm:t>
    </dgm:pt>
  </dgm:ptLst>
  <dgm:cxnLst>
    <dgm:cxn modelId="{B646FA7C-08BA-4369-95C0-C87384AB2B30}" type="presOf" srcId="{C5F54C55-2985-48B2-8423-B1B66025B170}" destId="{119EF2E9-8FD3-4E5D-9400-7D776C496F0C}" srcOrd="0" destOrd="0" presId="urn:microsoft.com/office/officeart/2005/8/layout/hList6"/>
    <dgm:cxn modelId="{5E6CA5BE-2776-4CC5-B148-9FC00E4B8269}" srcId="{F2BDE6CA-7A28-4E92-9900-11FD2624EE4F}" destId="{C5F54C55-2985-48B2-8423-B1B66025B170}" srcOrd="1" destOrd="0" parTransId="{CFCAEC6D-E221-4FD8-90BE-99975177060A}" sibTransId="{6FC16311-56E2-47D7-9D6F-409DD28BC693}"/>
    <dgm:cxn modelId="{BE768CBE-250B-49D8-8517-B9CE38CE13F0}" type="presOf" srcId="{12B6B356-26CD-4274-BF17-1837EB958457}" destId="{7CD65988-0B3B-45E5-9604-4D34C9F32297}" srcOrd="0" destOrd="0" presId="urn:microsoft.com/office/officeart/2005/8/layout/hList6"/>
    <dgm:cxn modelId="{1C3B587A-DD0D-4055-A4A6-6504D3504030}" srcId="{F2BDE6CA-7A28-4E92-9900-11FD2624EE4F}" destId="{89D17AE6-4CAB-43A7-8F6A-35D0788C31DC}" srcOrd="2" destOrd="0" parTransId="{1BF96CA5-CD57-4D1E-AAC4-731BEBD74F82}" sibTransId="{5318AC57-B6FD-402C-99BB-1F9D8183BEC4}"/>
    <dgm:cxn modelId="{D629340F-B735-4EC3-B78A-B0F2D87753CE}" type="presOf" srcId="{F2BDE6CA-7A28-4E92-9900-11FD2624EE4F}" destId="{8780EBCC-37B4-4F72-9B1D-654E8E2C7BFA}" srcOrd="0" destOrd="0" presId="urn:microsoft.com/office/officeart/2005/8/layout/hList6"/>
    <dgm:cxn modelId="{068C79A3-AFE8-47F1-8844-8AECFAA4B8E9}" type="presOf" srcId="{89D17AE6-4CAB-43A7-8F6A-35D0788C31DC}" destId="{DFC74735-02A0-48D2-A735-745C0EAE0A29}" srcOrd="0" destOrd="0" presId="urn:microsoft.com/office/officeart/2005/8/layout/hList6"/>
    <dgm:cxn modelId="{71CC544A-6F60-47D0-9060-01FBCAD0D63F}" srcId="{F2BDE6CA-7A28-4E92-9900-11FD2624EE4F}" destId="{12B6B356-26CD-4274-BF17-1837EB958457}" srcOrd="0" destOrd="0" parTransId="{622EB03C-B003-4CE1-A265-CF055E2E5FD6}" sibTransId="{C87EE44B-00D7-41FC-A620-1AEFB7EC8B81}"/>
    <dgm:cxn modelId="{108658F1-9B05-416D-A7D0-9B81999D59BB}" type="presParOf" srcId="{8780EBCC-37B4-4F72-9B1D-654E8E2C7BFA}" destId="{7CD65988-0B3B-45E5-9604-4D34C9F32297}" srcOrd="0" destOrd="0" presId="urn:microsoft.com/office/officeart/2005/8/layout/hList6"/>
    <dgm:cxn modelId="{7F0535EA-42E1-4FDE-9C79-0A4669156487}" type="presParOf" srcId="{8780EBCC-37B4-4F72-9B1D-654E8E2C7BFA}" destId="{089A646F-0C34-4F51-97AA-CCEF30B461BD}" srcOrd="1" destOrd="0" presId="urn:microsoft.com/office/officeart/2005/8/layout/hList6"/>
    <dgm:cxn modelId="{DA626350-30F1-4AF4-8197-2C8D355D8C76}" type="presParOf" srcId="{8780EBCC-37B4-4F72-9B1D-654E8E2C7BFA}" destId="{119EF2E9-8FD3-4E5D-9400-7D776C496F0C}" srcOrd="2" destOrd="0" presId="urn:microsoft.com/office/officeart/2005/8/layout/hList6"/>
    <dgm:cxn modelId="{8721B48A-27E6-467B-972D-D3807A2A41C4}" type="presParOf" srcId="{8780EBCC-37B4-4F72-9B1D-654E8E2C7BFA}" destId="{97618475-71D6-4D65-9A6F-BA5F8B21FFBF}" srcOrd="3" destOrd="0" presId="urn:microsoft.com/office/officeart/2005/8/layout/hList6"/>
    <dgm:cxn modelId="{5DD4AAD6-C039-4EE3-94CD-95DE6D05B13A}" type="presParOf" srcId="{8780EBCC-37B4-4F72-9B1D-654E8E2C7BFA}" destId="{DFC74735-02A0-48D2-A735-745C0EAE0A29}"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1DD8A3-EDC1-4F5D-A7FC-AB74B306E80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14EB683-80E9-4178-9E14-991E05BC225A}">
      <dgm:prSet/>
      <dgm:spPr>
        <a:solidFill>
          <a:schemeClr val="bg2"/>
        </a:solidFill>
        <a:ln>
          <a:solidFill>
            <a:schemeClr val="tx1"/>
          </a:solidFill>
        </a:ln>
      </dgm:spPr>
      <dgm:t>
        <a:bodyPr/>
        <a:lstStyle/>
        <a:p>
          <a:pPr rtl="0"/>
          <a:r>
            <a:rPr lang="en-US" dirty="0" smtClean="0"/>
            <a:t>Sequencer</a:t>
          </a:r>
          <a:endParaRPr lang="en-US" dirty="0"/>
        </a:p>
      </dgm:t>
    </dgm:pt>
    <dgm:pt modelId="{5C30C762-9CD9-45B0-87E7-1D95747965D5}" type="parTrans" cxnId="{66F7E457-EA2E-41C4-8811-D2A071CD179A}">
      <dgm:prSet/>
      <dgm:spPr/>
      <dgm:t>
        <a:bodyPr/>
        <a:lstStyle/>
        <a:p>
          <a:endParaRPr lang="en-US"/>
        </a:p>
      </dgm:t>
    </dgm:pt>
    <dgm:pt modelId="{606982CE-2A63-447E-B243-04389D0F0ABE}" type="sibTrans" cxnId="{66F7E457-EA2E-41C4-8811-D2A071CD179A}">
      <dgm:prSet/>
      <dgm:spPr/>
      <dgm:t>
        <a:bodyPr/>
        <a:lstStyle/>
        <a:p>
          <a:endParaRPr lang="en-US"/>
        </a:p>
      </dgm:t>
    </dgm:pt>
    <dgm:pt modelId="{D622CE97-7088-45D4-B482-3A286E04F548}">
      <dgm:prSet/>
      <dgm:spPr>
        <a:solidFill>
          <a:schemeClr val="tx2">
            <a:alpha val="90000"/>
          </a:schemeClr>
        </a:solidFill>
        <a:ln>
          <a:solidFill>
            <a:schemeClr val="tx1"/>
          </a:solidFill>
        </a:ln>
      </dgm:spPr>
      <dgm:t>
        <a:bodyPr/>
        <a:lstStyle/>
        <a:p>
          <a:pPr rtl="0"/>
          <a:r>
            <a:rPr lang="en-US" dirty="0" smtClean="0"/>
            <a:t>Similar UI from App-V 4.6 SP2</a:t>
          </a:r>
          <a:endParaRPr lang="en-US" dirty="0"/>
        </a:p>
      </dgm:t>
    </dgm:pt>
    <dgm:pt modelId="{69D45CAC-A24A-4137-A2B5-F454BE705DBF}" type="parTrans" cxnId="{AAE564BE-8D91-4FDF-B6BA-D4C86FE1AE51}">
      <dgm:prSet/>
      <dgm:spPr/>
      <dgm:t>
        <a:bodyPr/>
        <a:lstStyle/>
        <a:p>
          <a:endParaRPr lang="en-US"/>
        </a:p>
      </dgm:t>
    </dgm:pt>
    <dgm:pt modelId="{4740B4A3-9493-4E4B-BC52-7DB8AF532936}" type="sibTrans" cxnId="{AAE564BE-8D91-4FDF-B6BA-D4C86FE1AE51}">
      <dgm:prSet/>
      <dgm:spPr/>
      <dgm:t>
        <a:bodyPr/>
        <a:lstStyle/>
        <a:p>
          <a:endParaRPr lang="en-US"/>
        </a:p>
      </dgm:t>
    </dgm:pt>
    <dgm:pt modelId="{3C3C6487-28DF-499D-8256-858A2A96BC88}">
      <dgm:prSet/>
      <dgm:spPr>
        <a:solidFill>
          <a:schemeClr val="bg2"/>
        </a:solidFill>
        <a:ln>
          <a:solidFill>
            <a:schemeClr val="tx1"/>
          </a:solidFill>
        </a:ln>
      </dgm:spPr>
      <dgm:t>
        <a:bodyPr/>
        <a:lstStyle/>
        <a:p>
          <a:pPr rtl="0"/>
          <a:r>
            <a:rPr lang="en-US" dirty="0" smtClean="0"/>
            <a:t>Package Converter</a:t>
          </a:r>
          <a:endParaRPr lang="en-US" dirty="0"/>
        </a:p>
      </dgm:t>
    </dgm:pt>
    <dgm:pt modelId="{D3BDA15C-A79C-4792-B07E-055582C7F8B0}" type="parTrans" cxnId="{9F76A191-F03F-4863-B8A7-20BBA80C6836}">
      <dgm:prSet/>
      <dgm:spPr/>
      <dgm:t>
        <a:bodyPr/>
        <a:lstStyle/>
        <a:p>
          <a:endParaRPr lang="en-US"/>
        </a:p>
      </dgm:t>
    </dgm:pt>
    <dgm:pt modelId="{32F4D886-E131-4EFC-8C3F-24A97697DA0D}" type="sibTrans" cxnId="{9F76A191-F03F-4863-B8A7-20BBA80C6836}">
      <dgm:prSet/>
      <dgm:spPr/>
      <dgm:t>
        <a:bodyPr/>
        <a:lstStyle/>
        <a:p>
          <a:endParaRPr lang="en-US"/>
        </a:p>
      </dgm:t>
    </dgm:pt>
    <dgm:pt modelId="{C1959F1A-B0FB-443E-BB15-77FBB2DE80C8}">
      <dgm:prSet/>
      <dgm:spPr>
        <a:solidFill>
          <a:schemeClr val="tx2">
            <a:alpha val="90000"/>
          </a:schemeClr>
        </a:solidFill>
        <a:ln>
          <a:solidFill>
            <a:schemeClr val="tx1"/>
          </a:solidFill>
        </a:ln>
      </dgm:spPr>
      <dgm:t>
        <a:bodyPr/>
        <a:lstStyle/>
        <a:p>
          <a:pPr rtl="0"/>
          <a:r>
            <a:rPr lang="en-US" dirty="0" err="1" smtClean="0"/>
            <a:t>App-V</a:t>
          </a:r>
          <a:r>
            <a:rPr lang="en-US" dirty="0" smtClean="0"/>
            <a:t> 4.5+ packages</a:t>
          </a:r>
          <a:endParaRPr lang="en-US" dirty="0"/>
        </a:p>
      </dgm:t>
    </dgm:pt>
    <dgm:pt modelId="{A16CF755-100A-4EEC-9A88-D9E08006F86D}" type="parTrans" cxnId="{F76634C4-1275-4CD9-B0F6-0E0B3B9D22BE}">
      <dgm:prSet/>
      <dgm:spPr/>
      <dgm:t>
        <a:bodyPr/>
        <a:lstStyle/>
        <a:p>
          <a:endParaRPr lang="en-US"/>
        </a:p>
      </dgm:t>
    </dgm:pt>
    <dgm:pt modelId="{1C30A9BD-4BB1-44C0-808E-98165FFB91A1}" type="sibTrans" cxnId="{F76634C4-1275-4CD9-B0F6-0E0B3B9D22BE}">
      <dgm:prSet/>
      <dgm:spPr/>
      <dgm:t>
        <a:bodyPr/>
        <a:lstStyle/>
        <a:p>
          <a:endParaRPr lang="en-US"/>
        </a:p>
      </dgm:t>
    </dgm:pt>
    <dgm:pt modelId="{1EDC9643-4559-4E33-B9AF-B9D2AF2125A3}">
      <dgm:prSet/>
      <dgm:spPr>
        <a:solidFill>
          <a:schemeClr val="tx2">
            <a:alpha val="90000"/>
          </a:schemeClr>
        </a:solidFill>
        <a:ln>
          <a:solidFill>
            <a:schemeClr val="tx1"/>
          </a:solidFill>
        </a:ln>
      </dgm:spPr>
      <dgm:t>
        <a:bodyPr/>
        <a:lstStyle/>
        <a:p>
          <a:pPr rtl="0"/>
          <a:r>
            <a:rPr lang="en-US" dirty="0" smtClean="0"/>
            <a:t>Carry forward existing investments by converting packages</a:t>
          </a:r>
          <a:endParaRPr lang="en-US" dirty="0"/>
        </a:p>
      </dgm:t>
    </dgm:pt>
    <dgm:pt modelId="{C32C889F-CA23-441E-B3BE-FB1B34F8F720}" type="parTrans" cxnId="{35167727-88ED-4B17-856A-4AABF53C9782}">
      <dgm:prSet/>
      <dgm:spPr/>
      <dgm:t>
        <a:bodyPr/>
        <a:lstStyle/>
        <a:p>
          <a:endParaRPr lang="en-US"/>
        </a:p>
      </dgm:t>
    </dgm:pt>
    <dgm:pt modelId="{F741DFD6-9E37-4F41-BCF4-9BBA5563B1ED}" type="sibTrans" cxnId="{35167727-88ED-4B17-856A-4AABF53C9782}">
      <dgm:prSet/>
      <dgm:spPr/>
      <dgm:t>
        <a:bodyPr/>
        <a:lstStyle/>
        <a:p>
          <a:endParaRPr lang="en-US"/>
        </a:p>
      </dgm:t>
    </dgm:pt>
    <dgm:pt modelId="{D6DD39FE-0233-495D-9DBB-997A476596AC}">
      <dgm:prSet/>
      <dgm:spPr>
        <a:solidFill>
          <a:schemeClr val="tx2">
            <a:alpha val="90000"/>
          </a:schemeClr>
        </a:solidFill>
        <a:ln>
          <a:solidFill>
            <a:schemeClr val="tx1"/>
          </a:solidFill>
        </a:ln>
      </dgm:spPr>
      <dgm:t>
        <a:bodyPr/>
        <a:lstStyle/>
        <a:p>
          <a:pPr rtl="0"/>
          <a:r>
            <a:rPr lang="en-US" dirty="0" smtClean="0"/>
            <a:t>New package file format</a:t>
          </a:r>
          <a:endParaRPr lang="en-US" dirty="0"/>
        </a:p>
      </dgm:t>
    </dgm:pt>
    <dgm:pt modelId="{3F91D43C-50BC-44DC-A3F2-F791EFDD6D30}" type="parTrans" cxnId="{D8B38EC6-5031-4F72-97CE-AB6DD0C3B143}">
      <dgm:prSet/>
      <dgm:spPr/>
      <dgm:t>
        <a:bodyPr/>
        <a:lstStyle/>
        <a:p>
          <a:endParaRPr lang="en-US"/>
        </a:p>
      </dgm:t>
    </dgm:pt>
    <dgm:pt modelId="{F3D79A99-ECF6-430F-9BE7-A2A63E07DAD9}" type="sibTrans" cxnId="{D8B38EC6-5031-4F72-97CE-AB6DD0C3B143}">
      <dgm:prSet/>
      <dgm:spPr/>
      <dgm:t>
        <a:bodyPr/>
        <a:lstStyle/>
        <a:p>
          <a:endParaRPr lang="en-US"/>
        </a:p>
      </dgm:t>
    </dgm:pt>
    <dgm:pt modelId="{C71FE317-FA5C-47B1-AAA4-9AD8A84F7846}">
      <dgm:prSet/>
      <dgm:spPr>
        <a:solidFill>
          <a:schemeClr val="tx2">
            <a:alpha val="90000"/>
          </a:schemeClr>
        </a:solidFill>
        <a:ln>
          <a:solidFill>
            <a:schemeClr val="tx1"/>
          </a:solidFill>
        </a:ln>
      </dgm:spPr>
      <dgm:t>
        <a:bodyPr/>
        <a:lstStyle/>
        <a:p>
          <a:pPr rtl="0"/>
          <a:endParaRPr lang="en-US" dirty="0"/>
        </a:p>
      </dgm:t>
    </dgm:pt>
    <dgm:pt modelId="{DB666459-110B-4B04-8157-ADCCC8EA5A9D}" type="parTrans" cxnId="{5C8539FD-2F96-4D03-854F-08367DCB181D}">
      <dgm:prSet/>
      <dgm:spPr/>
      <dgm:t>
        <a:bodyPr/>
        <a:lstStyle/>
        <a:p>
          <a:endParaRPr lang="en-US"/>
        </a:p>
      </dgm:t>
    </dgm:pt>
    <dgm:pt modelId="{D3A325B6-ADAB-4AFF-9F60-75C0C84BB7C2}" type="sibTrans" cxnId="{5C8539FD-2F96-4D03-854F-08367DCB181D}">
      <dgm:prSet/>
      <dgm:spPr/>
      <dgm:t>
        <a:bodyPr/>
        <a:lstStyle/>
        <a:p>
          <a:endParaRPr lang="en-US"/>
        </a:p>
      </dgm:t>
    </dgm:pt>
    <dgm:pt modelId="{8E387277-C1DF-4351-A009-A5376CD0D788}">
      <dgm:prSet/>
      <dgm:spPr>
        <a:solidFill>
          <a:schemeClr val="tx2">
            <a:alpha val="90000"/>
          </a:schemeClr>
        </a:solidFill>
      </dgm:spPr>
      <dgm:t>
        <a:bodyPr/>
        <a:lstStyle/>
        <a:p>
          <a:r>
            <a:rPr lang="en-US" dirty="0" smtClean="0"/>
            <a:t>Can validate that packages are compatible before conversion</a:t>
          </a:r>
          <a:endParaRPr lang="en-US" dirty="0"/>
        </a:p>
      </dgm:t>
    </dgm:pt>
    <dgm:pt modelId="{577E4D2B-2EFB-42BB-A180-C43F486C48A9}" type="parTrans" cxnId="{9F365D2F-E923-4B09-B493-8586A2F49BAE}">
      <dgm:prSet/>
      <dgm:spPr/>
      <dgm:t>
        <a:bodyPr/>
        <a:lstStyle/>
        <a:p>
          <a:endParaRPr lang="en-US"/>
        </a:p>
      </dgm:t>
    </dgm:pt>
    <dgm:pt modelId="{09EBE29A-A97D-4184-A4E6-E53A3132D6FB}" type="sibTrans" cxnId="{9F365D2F-E923-4B09-B493-8586A2F49BAE}">
      <dgm:prSet/>
      <dgm:spPr/>
      <dgm:t>
        <a:bodyPr/>
        <a:lstStyle/>
        <a:p>
          <a:endParaRPr lang="en-US"/>
        </a:p>
      </dgm:t>
    </dgm:pt>
    <dgm:pt modelId="{A237F36E-7449-4802-ACAB-DF30C633B693}">
      <dgm:prSet/>
      <dgm:spPr>
        <a:solidFill>
          <a:schemeClr val="tx2">
            <a:alpha val="90000"/>
          </a:schemeClr>
        </a:solidFill>
        <a:ln>
          <a:solidFill>
            <a:schemeClr val="tx1"/>
          </a:solidFill>
        </a:ln>
      </dgm:spPr>
      <dgm:t>
        <a:bodyPr/>
        <a:lstStyle/>
        <a:p>
          <a:pPr rtl="0"/>
          <a:r>
            <a:rPr lang="en-US" dirty="0" smtClean="0"/>
            <a:t>PowerShell interface supports batch/ bulk conversion</a:t>
          </a:r>
          <a:endParaRPr lang="en-US" dirty="0"/>
        </a:p>
      </dgm:t>
    </dgm:pt>
    <dgm:pt modelId="{650E3B10-9DF1-4E11-AA4D-9DA64D49C655}" type="parTrans" cxnId="{E6140D02-5E4D-44EC-BBBA-3386CC4182EA}">
      <dgm:prSet/>
      <dgm:spPr/>
    </dgm:pt>
    <dgm:pt modelId="{FA710ED3-23BE-4FFD-BA73-D00DCEE3F8FA}" type="sibTrans" cxnId="{E6140D02-5E4D-44EC-BBBA-3386CC4182EA}">
      <dgm:prSet/>
      <dgm:spPr/>
    </dgm:pt>
    <dgm:pt modelId="{C6917B75-94F8-4DBD-B9E0-C3E75AC94FA9}" type="pres">
      <dgm:prSet presAssocID="{501DD8A3-EDC1-4F5D-A7FC-AB74B306E80C}" presName="linear" presStyleCnt="0">
        <dgm:presLayoutVars>
          <dgm:dir/>
          <dgm:animLvl val="lvl"/>
          <dgm:resizeHandles val="exact"/>
        </dgm:presLayoutVars>
      </dgm:prSet>
      <dgm:spPr/>
      <dgm:t>
        <a:bodyPr/>
        <a:lstStyle/>
        <a:p>
          <a:endParaRPr lang="en-US"/>
        </a:p>
      </dgm:t>
    </dgm:pt>
    <dgm:pt modelId="{608E753B-75C3-43DB-9637-D963C5B84CC8}" type="pres">
      <dgm:prSet presAssocID="{014EB683-80E9-4178-9E14-991E05BC225A}" presName="parentLin" presStyleCnt="0"/>
      <dgm:spPr/>
    </dgm:pt>
    <dgm:pt modelId="{A620D1F0-0135-43C1-85C1-7E380EB97D31}" type="pres">
      <dgm:prSet presAssocID="{014EB683-80E9-4178-9E14-991E05BC225A}" presName="parentLeftMargin" presStyleLbl="node1" presStyleIdx="0" presStyleCnt="2"/>
      <dgm:spPr/>
      <dgm:t>
        <a:bodyPr/>
        <a:lstStyle/>
        <a:p>
          <a:endParaRPr lang="en-US"/>
        </a:p>
      </dgm:t>
    </dgm:pt>
    <dgm:pt modelId="{59ABB8AE-14DF-40C6-9CC5-F66863EF951E}" type="pres">
      <dgm:prSet presAssocID="{014EB683-80E9-4178-9E14-991E05BC225A}" presName="parentText" presStyleLbl="node1" presStyleIdx="0" presStyleCnt="2">
        <dgm:presLayoutVars>
          <dgm:chMax val="0"/>
          <dgm:bulletEnabled val="1"/>
        </dgm:presLayoutVars>
      </dgm:prSet>
      <dgm:spPr>
        <a:prstGeom prst="rect">
          <a:avLst/>
        </a:prstGeom>
      </dgm:spPr>
      <dgm:t>
        <a:bodyPr/>
        <a:lstStyle/>
        <a:p>
          <a:endParaRPr lang="en-US"/>
        </a:p>
      </dgm:t>
    </dgm:pt>
    <dgm:pt modelId="{0FE9BCBF-F848-48B9-837A-7AFFDAD45737}" type="pres">
      <dgm:prSet presAssocID="{014EB683-80E9-4178-9E14-991E05BC225A}" presName="negativeSpace" presStyleCnt="0"/>
      <dgm:spPr/>
    </dgm:pt>
    <dgm:pt modelId="{D11E5EDE-A1C7-4531-9B65-2F9D4DD5E651}" type="pres">
      <dgm:prSet presAssocID="{014EB683-80E9-4178-9E14-991E05BC225A}" presName="childText" presStyleLbl="conFgAcc1" presStyleIdx="0" presStyleCnt="2">
        <dgm:presLayoutVars>
          <dgm:bulletEnabled val="1"/>
        </dgm:presLayoutVars>
      </dgm:prSet>
      <dgm:spPr>
        <a:prstGeom prst="rect">
          <a:avLst/>
        </a:prstGeom>
      </dgm:spPr>
      <dgm:t>
        <a:bodyPr/>
        <a:lstStyle/>
        <a:p>
          <a:endParaRPr lang="en-US"/>
        </a:p>
      </dgm:t>
    </dgm:pt>
    <dgm:pt modelId="{DD16009B-A383-4568-9834-ED8AAA09F7B5}" type="pres">
      <dgm:prSet presAssocID="{606982CE-2A63-447E-B243-04389D0F0ABE}" presName="spaceBetweenRectangles" presStyleCnt="0"/>
      <dgm:spPr/>
    </dgm:pt>
    <dgm:pt modelId="{4746859A-9BB3-46F2-A088-5AF9A9AE849F}" type="pres">
      <dgm:prSet presAssocID="{3C3C6487-28DF-499D-8256-858A2A96BC88}" presName="parentLin" presStyleCnt="0"/>
      <dgm:spPr/>
    </dgm:pt>
    <dgm:pt modelId="{F5CA922C-899E-4EF1-A82B-BA87CE1E83A1}" type="pres">
      <dgm:prSet presAssocID="{3C3C6487-28DF-499D-8256-858A2A96BC88}" presName="parentLeftMargin" presStyleLbl="node1" presStyleIdx="0" presStyleCnt="2"/>
      <dgm:spPr/>
      <dgm:t>
        <a:bodyPr/>
        <a:lstStyle/>
        <a:p>
          <a:endParaRPr lang="en-US"/>
        </a:p>
      </dgm:t>
    </dgm:pt>
    <dgm:pt modelId="{E93B1BC9-C0C1-4150-9B9A-57CF3BB9505B}" type="pres">
      <dgm:prSet presAssocID="{3C3C6487-28DF-499D-8256-858A2A96BC88}" presName="parentText" presStyleLbl="node1" presStyleIdx="1" presStyleCnt="2">
        <dgm:presLayoutVars>
          <dgm:chMax val="0"/>
          <dgm:bulletEnabled val="1"/>
        </dgm:presLayoutVars>
      </dgm:prSet>
      <dgm:spPr>
        <a:prstGeom prst="rect">
          <a:avLst/>
        </a:prstGeom>
      </dgm:spPr>
      <dgm:t>
        <a:bodyPr/>
        <a:lstStyle/>
        <a:p>
          <a:endParaRPr lang="en-US"/>
        </a:p>
      </dgm:t>
    </dgm:pt>
    <dgm:pt modelId="{F58E7471-0D41-404E-B87C-DA6508423D4B}" type="pres">
      <dgm:prSet presAssocID="{3C3C6487-28DF-499D-8256-858A2A96BC88}" presName="negativeSpace" presStyleCnt="0"/>
      <dgm:spPr/>
    </dgm:pt>
    <dgm:pt modelId="{B8F26B36-BAC0-426A-929E-3431DA975DBC}" type="pres">
      <dgm:prSet presAssocID="{3C3C6487-28DF-499D-8256-858A2A96BC88}" presName="childText" presStyleLbl="conFgAcc1" presStyleIdx="1" presStyleCnt="2">
        <dgm:presLayoutVars>
          <dgm:bulletEnabled val="1"/>
        </dgm:presLayoutVars>
      </dgm:prSet>
      <dgm:spPr/>
      <dgm:t>
        <a:bodyPr/>
        <a:lstStyle/>
        <a:p>
          <a:endParaRPr lang="en-US"/>
        </a:p>
      </dgm:t>
    </dgm:pt>
  </dgm:ptLst>
  <dgm:cxnLst>
    <dgm:cxn modelId="{F4C17149-85D4-4870-9DB5-8A61E71F68B1}" type="presOf" srcId="{3C3C6487-28DF-499D-8256-858A2A96BC88}" destId="{E93B1BC9-C0C1-4150-9B9A-57CF3BB9505B}" srcOrd="1" destOrd="0" presId="urn:microsoft.com/office/officeart/2005/8/layout/list1"/>
    <dgm:cxn modelId="{AC313E84-377E-4B96-B705-B16FBF48A637}" type="presOf" srcId="{D6DD39FE-0233-495D-9DBB-997A476596AC}" destId="{D11E5EDE-A1C7-4531-9B65-2F9D4DD5E651}" srcOrd="0" destOrd="1" presId="urn:microsoft.com/office/officeart/2005/8/layout/list1"/>
    <dgm:cxn modelId="{3FC8DC7A-B178-47BE-B4C9-4D917BCA3CDA}" type="presOf" srcId="{C71FE317-FA5C-47B1-AAA4-9AD8A84F7846}" destId="{B8F26B36-BAC0-426A-929E-3431DA975DBC}" srcOrd="0" destOrd="4" presId="urn:microsoft.com/office/officeart/2005/8/layout/list1"/>
    <dgm:cxn modelId="{35167727-88ED-4B17-856A-4AABF53C9782}" srcId="{3C3C6487-28DF-499D-8256-858A2A96BC88}" destId="{1EDC9643-4559-4E33-B9AF-B9D2AF2125A3}" srcOrd="0" destOrd="0" parTransId="{C32C889F-CA23-441E-B3BE-FB1B34F8F720}" sibTransId="{F741DFD6-9E37-4F41-BCF4-9BBA5563B1ED}"/>
    <dgm:cxn modelId="{D8B38EC6-5031-4F72-97CE-AB6DD0C3B143}" srcId="{014EB683-80E9-4178-9E14-991E05BC225A}" destId="{D6DD39FE-0233-495D-9DBB-997A476596AC}" srcOrd="1" destOrd="0" parTransId="{3F91D43C-50BC-44DC-A3F2-F791EFDD6D30}" sibTransId="{F3D79A99-ECF6-430F-9BE7-A2A63E07DAD9}"/>
    <dgm:cxn modelId="{2BAEDE4D-90E3-4539-B273-C37A76953850}" type="presOf" srcId="{1EDC9643-4559-4E33-B9AF-B9D2AF2125A3}" destId="{B8F26B36-BAC0-426A-929E-3431DA975DBC}" srcOrd="0" destOrd="0" presId="urn:microsoft.com/office/officeart/2005/8/layout/list1"/>
    <dgm:cxn modelId="{6907801C-C150-47AE-8242-61AAF62D2CF7}" type="presOf" srcId="{D622CE97-7088-45D4-B482-3A286E04F548}" destId="{D11E5EDE-A1C7-4531-9B65-2F9D4DD5E651}" srcOrd="0" destOrd="0" presId="urn:microsoft.com/office/officeart/2005/8/layout/list1"/>
    <dgm:cxn modelId="{AAE564BE-8D91-4FDF-B6BA-D4C86FE1AE51}" srcId="{014EB683-80E9-4178-9E14-991E05BC225A}" destId="{D622CE97-7088-45D4-B482-3A286E04F548}" srcOrd="0" destOrd="0" parTransId="{69D45CAC-A24A-4137-A2B5-F454BE705DBF}" sibTransId="{4740B4A3-9493-4E4B-BC52-7DB8AF532936}"/>
    <dgm:cxn modelId="{F76634C4-1275-4CD9-B0F6-0E0B3B9D22BE}" srcId="{3C3C6487-28DF-499D-8256-858A2A96BC88}" destId="{C1959F1A-B0FB-443E-BB15-77FBB2DE80C8}" srcOrd="1" destOrd="0" parTransId="{A16CF755-100A-4EEC-9A88-D9E08006F86D}" sibTransId="{1C30A9BD-4BB1-44C0-808E-98165FFB91A1}"/>
    <dgm:cxn modelId="{77D26DFD-1753-4249-A4C1-C191ED997AFE}" type="presOf" srcId="{C1959F1A-B0FB-443E-BB15-77FBB2DE80C8}" destId="{B8F26B36-BAC0-426A-929E-3431DA975DBC}" srcOrd="0" destOrd="1" presId="urn:microsoft.com/office/officeart/2005/8/layout/list1"/>
    <dgm:cxn modelId="{66F7E457-EA2E-41C4-8811-D2A071CD179A}" srcId="{501DD8A3-EDC1-4F5D-A7FC-AB74B306E80C}" destId="{014EB683-80E9-4178-9E14-991E05BC225A}" srcOrd="0" destOrd="0" parTransId="{5C30C762-9CD9-45B0-87E7-1D95747965D5}" sibTransId="{606982CE-2A63-447E-B243-04389D0F0ABE}"/>
    <dgm:cxn modelId="{7F43925A-DC2E-4939-8DE4-E2B3BC1E3BAB}" type="presOf" srcId="{8E387277-C1DF-4351-A009-A5376CD0D788}" destId="{B8F26B36-BAC0-426A-929E-3431DA975DBC}" srcOrd="0" destOrd="3" presId="urn:microsoft.com/office/officeart/2005/8/layout/list1"/>
    <dgm:cxn modelId="{BBEAD25C-533D-4A38-A1BF-676EB3C784F8}" type="presOf" srcId="{014EB683-80E9-4178-9E14-991E05BC225A}" destId="{A620D1F0-0135-43C1-85C1-7E380EB97D31}" srcOrd="0" destOrd="0" presId="urn:microsoft.com/office/officeart/2005/8/layout/list1"/>
    <dgm:cxn modelId="{8E668834-C461-46DD-88CA-9903BC220584}" type="presOf" srcId="{501DD8A3-EDC1-4F5D-A7FC-AB74B306E80C}" destId="{C6917B75-94F8-4DBD-B9E0-C3E75AC94FA9}" srcOrd="0" destOrd="0" presId="urn:microsoft.com/office/officeart/2005/8/layout/list1"/>
    <dgm:cxn modelId="{9F365D2F-E923-4B09-B493-8586A2F49BAE}" srcId="{3C3C6487-28DF-499D-8256-858A2A96BC88}" destId="{8E387277-C1DF-4351-A009-A5376CD0D788}" srcOrd="3" destOrd="0" parTransId="{577E4D2B-2EFB-42BB-A180-C43F486C48A9}" sibTransId="{09EBE29A-A97D-4184-A4E6-E53A3132D6FB}"/>
    <dgm:cxn modelId="{3CC00F6C-F609-48AC-A6EB-E0BB8A428857}" type="presOf" srcId="{A237F36E-7449-4802-ACAB-DF30C633B693}" destId="{B8F26B36-BAC0-426A-929E-3431DA975DBC}" srcOrd="0" destOrd="2" presId="urn:microsoft.com/office/officeart/2005/8/layout/list1"/>
    <dgm:cxn modelId="{FA5A74ED-D35A-467C-9FEB-FE50B10A21CB}" type="presOf" srcId="{3C3C6487-28DF-499D-8256-858A2A96BC88}" destId="{F5CA922C-899E-4EF1-A82B-BA87CE1E83A1}" srcOrd="0" destOrd="0" presId="urn:microsoft.com/office/officeart/2005/8/layout/list1"/>
    <dgm:cxn modelId="{9F76A191-F03F-4863-B8A7-20BBA80C6836}" srcId="{501DD8A3-EDC1-4F5D-A7FC-AB74B306E80C}" destId="{3C3C6487-28DF-499D-8256-858A2A96BC88}" srcOrd="1" destOrd="0" parTransId="{D3BDA15C-A79C-4792-B07E-055582C7F8B0}" sibTransId="{32F4D886-E131-4EFC-8C3F-24A97697DA0D}"/>
    <dgm:cxn modelId="{E6140D02-5E4D-44EC-BBBA-3386CC4182EA}" srcId="{3C3C6487-28DF-499D-8256-858A2A96BC88}" destId="{A237F36E-7449-4802-ACAB-DF30C633B693}" srcOrd="2" destOrd="0" parTransId="{650E3B10-9DF1-4E11-AA4D-9DA64D49C655}" sibTransId="{FA710ED3-23BE-4FFD-BA73-D00DCEE3F8FA}"/>
    <dgm:cxn modelId="{860DA0E6-1C8B-4878-AAD9-9B03CD657ADC}" type="presOf" srcId="{014EB683-80E9-4178-9E14-991E05BC225A}" destId="{59ABB8AE-14DF-40C6-9CC5-F66863EF951E}" srcOrd="1" destOrd="0" presId="urn:microsoft.com/office/officeart/2005/8/layout/list1"/>
    <dgm:cxn modelId="{5C8539FD-2F96-4D03-854F-08367DCB181D}" srcId="{3C3C6487-28DF-499D-8256-858A2A96BC88}" destId="{C71FE317-FA5C-47B1-AAA4-9AD8A84F7846}" srcOrd="4" destOrd="0" parTransId="{DB666459-110B-4B04-8157-ADCCC8EA5A9D}" sibTransId="{D3A325B6-ADAB-4AFF-9F60-75C0C84BB7C2}"/>
    <dgm:cxn modelId="{FEBF0872-326D-4E8F-8C1B-85E06801CAAE}" type="presParOf" srcId="{C6917B75-94F8-4DBD-B9E0-C3E75AC94FA9}" destId="{608E753B-75C3-43DB-9637-D963C5B84CC8}" srcOrd="0" destOrd="0" presId="urn:microsoft.com/office/officeart/2005/8/layout/list1"/>
    <dgm:cxn modelId="{11FFEA64-D730-4227-9CE8-60F1DD1A8407}" type="presParOf" srcId="{608E753B-75C3-43DB-9637-D963C5B84CC8}" destId="{A620D1F0-0135-43C1-85C1-7E380EB97D31}" srcOrd="0" destOrd="0" presId="urn:microsoft.com/office/officeart/2005/8/layout/list1"/>
    <dgm:cxn modelId="{A993DB74-5051-41EB-8D70-02BA7BCCB173}" type="presParOf" srcId="{608E753B-75C3-43DB-9637-D963C5B84CC8}" destId="{59ABB8AE-14DF-40C6-9CC5-F66863EF951E}" srcOrd="1" destOrd="0" presId="urn:microsoft.com/office/officeart/2005/8/layout/list1"/>
    <dgm:cxn modelId="{0C01E999-A65B-4DA3-97A7-EF078918FC2F}" type="presParOf" srcId="{C6917B75-94F8-4DBD-B9E0-C3E75AC94FA9}" destId="{0FE9BCBF-F848-48B9-837A-7AFFDAD45737}" srcOrd="1" destOrd="0" presId="urn:microsoft.com/office/officeart/2005/8/layout/list1"/>
    <dgm:cxn modelId="{AB95C9A8-D5F0-4A85-9CD1-729C7464BFE4}" type="presParOf" srcId="{C6917B75-94F8-4DBD-B9E0-C3E75AC94FA9}" destId="{D11E5EDE-A1C7-4531-9B65-2F9D4DD5E651}" srcOrd="2" destOrd="0" presId="urn:microsoft.com/office/officeart/2005/8/layout/list1"/>
    <dgm:cxn modelId="{622D999D-596F-46C3-9955-74DEB1E5F993}" type="presParOf" srcId="{C6917B75-94F8-4DBD-B9E0-C3E75AC94FA9}" destId="{DD16009B-A383-4568-9834-ED8AAA09F7B5}" srcOrd="3" destOrd="0" presId="urn:microsoft.com/office/officeart/2005/8/layout/list1"/>
    <dgm:cxn modelId="{F2C7920A-6F64-472B-B1D6-280878928BB0}" type="presParOf" srcId="{C6917B75-94F8-4DBD-B9E0-C3E75AC94FA9}" destId="{4746859A-9BB3-46F2-A088-5AF9A9AE849F}" srcOrd="4" destOrd="0" presId="urn:microsoft.com/office/officeart/2005/8/layout/list1"/>
    <dgm:cxn modelId="{B0E61A25-E14A-4562-9C59-25172BC40C94}" type="presParOf" srcId="{4746859A-9BB3-46F2-A088-5AF9A9AE849F}" destId="{F5CA922C-899E-4EF1-A82B-BA87CE1E83A1}" srcOrd="0" destOrd="0" presId="urn:microsoft.com/office/officeart/2005/8/layout/list1"/>
    <dgm:cxn modelId="{931E4AF6-60E0-4E72-8144-8EE6C359C1D2}" type="presParOf" srcId="{4746859A-9BB3-46F2-A088-5AF9A9AE849F}" destId="{E93B1BC9-C0C1-4150-9B9A-57CF3BB9505B}" srcOrd="1" destOrd="0" presId="urn:microsoft.com/office/officeart/2005/8/layout/list1"/>
    <dgm:cxn modelId="{2493E049-8FAD-4BF0-AD05-A958B95BBCEE}" type="presParOf" srcId="{C6917B75-94F8-4DBD-B9E0-C3E75AC94FA9}" destId="{F58E7471-0D41-404E-B87C-DA6508423D4B}" srcOrd="5" destOrd="0" presId="urn:microsoft.com/office/officeart/2005/8/layout/list1"/>
    <dgm:cxn modelId="{CC34C41B-A662-4056-88D0-C196B54119EB}" type="presParOf" srcId="{C6917B75-94F8-4DBD-B9E0-C3E75AC94FA9}" destId="{B8F26B36-BAC0-426A-929E-3431DA975DBC}"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30BC4D-B540-423B-8AB3-F65DF44016F8}" type="doc">
      <dgm:prSet loTypeId="urn:diagrams.loki3.com/BracketList" loCatId="list" qsTypeId="urn:microsoft.com/office/officeart/2005/8/quickstyle/simple4" qsCatId="simple" csTypeId="urn:microsoft.com/office/officeart/2005/8/colors/accent5_5" csCatId="accent5" phldr="1"/>
      <dgm:spPr/>
      <dgm:t>
        <a:bodyPr/>
        <a:lstStyle/>
        <a:p>
          <a:endParaRPr lang="en-US"/>
        </a:p>
      </dgm:t>
    </dgm:pt>
    <dgm:pt modelId="{D601B1AB-71B0-4937-AC0D-A7BF405DB2A4}">
      <dgm:prSet phldrT="[Text]"/>
      <dgm:spPr/>
      <dgm:t>
        <a:bodyPr/>
        <a:lstStyle/>
        <a:p>
          <a:r>
            <a:rPr lang="en-US" dirty="0" smtClean="0"/>
            <a:t>Use Dynamic Configuration</a:t>
          </a:r>
          <a:endParaRPr lang="en-US" dirty="0"/>
        </a:p>
      </dgm:t>
    </dgm:pt>
    <dgm:pt modelId="{011895D2-83CE-4D57-8217-986607DB93FB}" type="parTrans" cxnId="{30B83A6B-A714-49B1-B5D1-AEE7520F255C}">
      <dgm:prSet/>
      <dgm:spPr/>
      <dgm:t>
        <a:bodyPr/>
        <a:lstStyle/>
        <a:p>
          <a:endParaRPr lang="en-US"/>
        </a:p>
      </dgm:t>
    </dgm:pt>
    <dgm:pt modelId="{8512E327-D0BB-472A-8AD1-35D9A7358B98}" type="sibTrans" cxnId="{30B83A6B-A714-49B1-B5D1-AEE7520F255C}">
      <dgm:prSet/>
      <dgm:spPr/>
      <dgm:t>
        <a:bodyPr/>
        <a:lstStyle/>
        <a:p>
          <a:endParaRPr lang="en-US"/>
        </a:p>
      </dgm:t>
    </dgm:pt>
    <dgm:pt modelId="{A561D169-A750-4F98-A22B-C3961FE27158}">
      <dgm:prSet phldrT="[Text]"/>
      <dgm:spPr/>
      <dgm:t>
        <a:bodyPr/>
        <a:lstStyle/>
        <a:p>
          <a:r>
            <a:rPr lang="en-US" dirty="0" smtClean="0"/>
            <a:t>OSD Scripts are not converted</a:t>
          </a:r>
          <a:endParaRPr lang="en-US" dirty="0"/>
        </a:p>
      </dgm:t>
    </dgm:pt>
    <dgm:pt modelId="{F8983810-19A7-43CE-8D9D-EFB3E85EFFE9}" type="parTrans" cxnId="{D33CB3D1-8C35-4977-9FAE-6EBB15F5386B}">
      <dgm:prSet/>
      <dgm:spPr/>
      <dgm:t>
        <a:bodyPr/>
        <a:lstStyle/>
        <a:p>
          <a:endParaRPr lang="en-US"/>
        </a:p>
      </dgm:t>
    </dgm:pt>
    <dgm:pt modelId="{9963B468-5D67-43A5-AE15-1C5015EC7303}" type="sibTrans" cxnId="{D33CB3D1-8C35-4977-9FAE-6EBB15F5386B}">
      <dgm:prSet/>
      <dgm:spPr/>
      <dgm:t>
        <a:bodyPr/>
        <a:lstStyle/>
        <a:p>
          <a:endParaRPr lang="en-US"/>
        </a:p>
      </dgm:t>
    </dgm:pt>
    <dgm:pt modelId="{4907E5C1-60CC-4474-9B41-4FC71C60BCEA}">
      <dgm:prSet phldrT="[Text]"/>
      <dgm:spPr/>
      <dgm:t>
        <a:bodyPr/>
        <a:lstStyle/>
        <a:p>
          <a:r>
            <a:rPr lang="en-US" dirty="0" smtClean="0"/>
            <a:t>Use Virtual Application Connection</a:t>
          </a:r>
          <a:endParaRPr lang="en-US" dirty="0"/>
        </a:p>
      </dgm:t>
    </dgm:pt>
    <dgm:pt modelId="{9F0C0BB0-7830-4BC0-8599-1A330DA8168F}" type="parTrans" cxnId="{90A70E14-BD5D-4219-B8D3-DEC34C59E880}">
      <dgm:prSet/>
      <dgm:spPr/>
      <dgm:t>
        <a:bodyPr/>
        <a:lstStyle/>
        <a:p>
          <a:endParaRPr lang="en-US"/>
        </a:p>
      </dgm:t>
    </dgm:pt>
    <dgm:pt modelId="{C1D91E93-68CA-4643-A3A3-FB8A39F227D7}" type="sibTrans" cxnId="{90A70E14-BD5D-4219-B8D3-DEC34C59E880}">
      <dgm:prSet/>
      <dgm:spPr/>
      <dgm:t>
        <a:bodyPr/>
        <a:lstStyle/>
        <a:p>
          <a:endParaRPr lang="en-US"/>
        </a:p>
      </dgm:t>
    </dgm:pt>
    <dgm:pt modelId="{D42A9576-E57A-4715-B47F-474B0AD662EB}">
      <dgm:prSet phldrT="[Text]"/>
      <dgm:spPr/>
      <dgm:t>
        <a:bodyPr/>
        <a:lstStyle/>
        <a:p>
          <a:r>
            <a:rPr lang="en-US" dirty="0" smtClean="0"/>
            <a:t>DSC Configuration is not converted</a:t>
          </a:r>
          <a:endParaRPr lang="en-US" dirty="0"/>
        </a:p>
      </dgm:t>
    </dgm:pt>
    <dgm:pt modelId="{7A210740-3C8E-4255-8CB2-A6157A170ADA}" type="parTrans" cxnId="{55046400-6DE4-42E1-BD1E-A0D41D7080E8}">
      <dgm:prSet/>
      <dgm:spPr/>
      <dgm:t>
        <a:bodyPr/>
        <a:lstStyle/>
        <a:p>
          <a:endParaRPr lang="en-US"/>
        </a:p>
      </dgm:t>
    </dgm:pt>
    <dgm:pt modelId="{6BDBE3A1-2D01-407F-9B52-00A52F543930}" type="sibTrans" cxnId="{55046400-6DE4-42E1-BD1E-A0D41D7080E8}">
      <dgm:prSet/>
      <dgm:spPr/>
      <dgm:t>
        <a:bodyPr/>
        <a:lstStyle/>
        <a:p>
          <a:endParaRPr lang="en-US"/>
        </a:p>
      </dgm:t>
    </dgm:pt>
    <dgm:pt modelId="{A26D7AB4-8069-40F5-BC12-21DDF92892E2}">
      <dgm:prSet phldrT="[Text]"/>
      <dgm:spPr/>
      <dgm:t>
        <a:bodyPr/>
        <a:lstStyle/>
        <a:p>
          <a:r>
            <a:rPr lang="en-US" dirty="0" smtClean="0"/>
            <a:t>OSD Registry settings are not converted</a:t>
          </a:r>
          <a:endParaRPr lang="en-US" dirty="0"/>
        </a:p>
      </dgm:t>
    </dgm:pt>
    <dgm:pt modelId="{B7172A10-F7AD-43EA-8EFF-EDE7D12E6C2A}" type="parTrans" cxnId="{3FEBBE2F-EB50-456F-8CDF-D8D3913546CC}">
      <dgm:prSet/>
      <dgm:spPr/>
      <dgm:t>
        <a:bodyPr/>
        <a:lstStyle/>
        <a:p>
          <a:endParaRPr lang="en-US"/>
        </a:p>
      </dgm:t>
    </dgm:pt>
    <dgm:pt modelId="{D30B3E04-2F1C-48E0-900B-7EFF78BA822A}" type="sibTrans" cxnId="{3FEBBE2F-EB50-456F-8CDF-D8D3913546CC}">
      <dgm:prSet/>
      <dgm:spPr/>
      <dgm:t>
        <a:bodyPr/>
        <a:lstStyle/>
        <a:p>
          <a:endParaRPr lang="en-US"/>
        </a:p>
      </dgm:t>
    </dgm:pt>
    <dgm:pt modelId="{0D205887-0C4D-4CE3-A3B3-1016AFEFC915}">
      <dgm:prSet phldrT="[Text]"/>
      <dgm:spPr/>
      <dgm:t>
        <a:bodyPr/>
        <a:lstStyle/>
        <a:p>
          <a:r>
            <a:rPr lang="en-US" dirty="0" smtClean="0"/>
            <a:t>OSD Environment </a:t>
          </a:r>
          <a:r>
            <a:rPr lang="en-US" dirty="0" err="1" smtClean="0"/>
            <a:t>vars</a:t>
          </a:r>
          <a:r>
            <a:rPr lang="en-US" dirty="0" smtClean="0"/>
            <a:t> are not converted</a:t>
          </a:r>
          <a:endParaRPr lang="en-US" dirty="0"/>
        </a:p>
      </dgm:t>
    </dgm:pt>
    <dgm:pt modelId="{DCD36E14-089D-4D3D-B047-53038494C306}" type="parTrans" cxnId="{9F9C7E1D-37B8-4E2B-8AD3-54ED451759F0}">
      <dgm:prSet/>
      <dgm:spPr/>
    </dgm:pt>
    <dgm:pt modelId="{9F27A4C2-1E7C-4C17-9CA3-78901FA75445}" type="sibTrans" cxnId="{9F9C7E1D-37B8-4E2B-8AD3-54ED451759F0}">
      <dgm:prSet/>
      <dgm:spPr/>
    </dgm:pt>
    <dgm:pt modelId="{D18D39E1-0E19-408A-8349-5CCA36A4EE3D}" type="pres">
      <dgm:prSet presAssocID="{5630BC4D-B540-423B-8AB3-F65DF44016F8}" presName="Name0" presStyleCnt="0">
        <dgm:presLayoutVars>
          <dgm:dir/>
          <dgm:animLvl val="lvl"/>
          <dgm:resizeHandles val="exact"/>
        </dgm:presLayoutVars>
      </dgm:prSet>
      <dgm:spPr/>
      <dgm:t>
        <a:bodyPr/>
        <a:lstStyle/>
        <a:p>
          <a:endParaRPr lang="en-US"/>
        </a:p>
      </dgm:t>
    </dgm:pt>
    <dgm:pt modelId="{A631C711-E90D-4570-9D64-59F40432061C}" type="pres">
      <dgm:prSet presAssocID="{D601B1AB-71B0-4937-AC0D-A7BF405DB2A4}" presName="linNode" presStyleCnt="0"/>
      <dgm:spPr/>
    </dgm:pt>
    <dgm:pt modelId="{73AC2F34-4882-451E-8C55-C0B731E9CDC8}" type="pres">
      <dgm:prSet presAssocID="{D601B1AB-71B0-4937-AC0D-A7BF405DB2A4}" presName="parTx" presStyleLbl="revTx" presStyleIdx="0" presStyleCnt="2">
        <dgm:presLayoutVars>
          <dgm:chMax val="1"/>
          <dgm:bulletEnabled val="1"/>
        </dgm:presLayoutVars>
      </dgm:prSet>
      <dgm:spPr/>
      <dgm:t>
        <a:bodyPr/>
        <a:lstStyle/>
        <a:p>
          <a:endParaRPr lang="en-US"/>
        </a:p>
      </dgm:t>
    </dgm:pt>
    <dgm:pt modelId="{3C143D41-DD6D-430B-B9B2-385A048EC42F}" type="pres">
      <dgm:prSet presAssocID="{D601B1AB-71B0-4937-AC0D-A7BF405DB2A4}" presName="bracket" presStyleLbl="parChTrans1D1" presStyleIdx="0" presStyleCnt="2"/>
      <dgm:spPr/>
    </dgm:pt>
    <dgm:pt modelId="{9755F9DA-78AC-452E-96FE-794A4C0C9271}" type="pres">
      <dgm:prSet presAssocID="{D601B1AB-71B0-4937-AC0D-A7BF405DB2A4}" presName="spH" presStyleCnt="0"/>
      <dgm:spPr/>
    </dgm:pt>
    <dgm:pt modelId="{3C46FAD6-CA09-4EF3-B76A-357C51DDE664}" type="pres">
      <dgm:prSet presAssocID="{D601B1AB-71B0-4937-AC0D-A7BF405DB2A4}" presName="desTx" presStyleLbl="node1" presStyleIdx="0" presStyleCnt="2">
        <dgm:presLayoutVars>
          <dgm:bulletEnabled val="1"/>
        </dgm:presLayoutVars>
      </dgm:prSet>
      <dgm:spPr/>
      <dgm:t>
        <a:bodyPr/>
        <a:lstStyle/>
        <a:p>
          <a:endParaRPr lang="en-US"/>
        </a:p>
      </dgm:t>
    </dgm:pt>
    <dgm:pt modelId="{9BA5A2E4-5812-490D-A004-17F1879DA074}" type="pres">
      <dgm:prSet presAssocID="{8512E327-D0BB-472A-8AD1-35D9A7358B98}" presName="spV" presStyleCnt="0"/>
      <dgm:spPr/>
    </dgm:pt>
    <dgm:pt modelId="{D75A6A28-8BE0-4AD1-85BD-E3CD6AAFEE67}" type="pres">
      <dgm:prSet presAssocID="{4907E5C1-60CC-4474-9B41-4FC71C60BCEA}" presName="linNode" presStyleCnt="0"/>
      <dgm:spPr/>
    </dgm:pt>
    <dgm:pt modelId="{80161B7F-E3D8-43F3-8A1C-40095F05D2EF}" type="pres">
      <dgm:prSet presAssocID="{4907E5C1-60CC-4474-9B41-4FC71C60BCEA}" presName="parTx" presStyleLbl="revTx" presStyleIdx="1" presStyleCnt="2">
        <dgm:presLayoutVars>
          <dgm:chMax val="1"/>
          <dgm:bulletEnabled val="1"/>
        </dgm:presLayoutVars>
      </dgm:prSet>
      <dgm:spPr/>
      <dgm:t>
        <a:bodyPr/>
        <a:lstStyle/>
        <a:p>
          <a:endParaRPr lang="en-US"/>
        </a:p>
      </dgm:t>
    </dgm:pt>
    <dgm:pt modelId="{FC689ABD-9372-4542-AC1A-241E985B7A35}" type="pres">
      <dgm:prSet presAssocID="{4907E5C1-60CC-4474-9B41-4FC71C60BCEA}" presName="bracket" presStyleLbl="parChTrans1D1" presStyleIdx="1" presStyleCnt="2"/>
      <dgm:spPr/>
    </dgm:pt>
    <dgm:pt modelId="{30D68AA2-F764-472F-91B7-B068129601DE}" type="pres">
      <dgm:prSet presAssocID="{4907E5C1-60CC-4474-9B41-4FC71C60BCEA}" presName="spH" presStyleCnt="0"/>
      <dgm:spPr/>
    </dgm:pt>
    <dgm:pt modelId="{550F3EA5-BFCD-4242-B784-F422D9764D50}" type="pres">
      <dgm:prSet presAssocID="{4907E5C1-60CC-4474-9B41-4FC71C60BCEA}" presName="desTx" presStyleLbl="node1" presStyleIdx="1" presStyleCnt="2">
        <dgm:presLayoutVars>
          <dgm:bulletEnabled val="1"/>
        </dgm:presLayoutVars>
      </dgm:prSet>
      <dgm:spPr/>
      <dgm:t>
        <a:bodyPr/>
        <a:lstStyle/>
        <a:p>
          <a:endParaRPr lang="en-US"/>
        </a:p>
      </dgm:t>
    </dgm:pt>
  </dgm:ptLst>
  <dgm:cxnLst>
    <dgm:cxn modelId="{705E7E55-7890-4FE2-8E1A-F1CF87217AE7}" type="presOf" srcId="{4907E5C1-60CC-4474-9B41-4FC71C60BCEA}" destId="{80161B7F-E3D8-43F3-8A1C-40095F05D2EF}" srcOrd="0" destOrd="0" presId="urn:diagrams.loki3.com/BracketList"/>
    <dgm:cxn modelId="{7F7FD8D5-372A-44E4-B098-4AABCA465A5B}" type="presOf" srcId="{A26D7AB4-8069-40F5-BC12-21DDF92892E2}" destId="{3C46FAD6-CA09-4EF3-B76A-357C51DDE664}" srcOrd="0" destOrd="1" presId="urn:diagrams.loki3.com/BracketList"/>
    <dgm:cxn modelId="{CD473D6C-EFC0-4D31-A7D6-7BB1EC0C044C}" type="presOf" srcId="{5630BC4D-B540-423B-8AB3-F65DF44016F8}" destId="{D18D39E1-0E19-408A-8349-5CCA36A4EE3D}" srcOrd="0" destOrd="0" presId="urn:diagrams.loki3.com/BracketList"/>
    <dgm:cxn modelId="{3FEBBE2F-EB50-456F-8CDF-D8D3913546CC}" srcId="{D601B1AB-71B0-4937-AC0D-A7BF405DB2A4}" destId="{A26D7AB4-8069-40F5-BC12-21DDF92892E2}" srcOrd="1" destOrd="0" parTransId="{B7172A10-F7AD-43EA-8EFF-EDE7D12E6C2A}" sibTransId="{D30B3E04-2F1C-48E0-900B-7EFF78BA822A}"/>
    <dgm:cxn modelId="{747AB151-7F59-4C83-A8B7-2970883BFD27}" type="presOf" srcId="{D601B1AB-71B0-4937-AC0D-A7BF405DB2A4}" destId="{73AC2F34-4882-451E-8C55-C0B731E9CDC8}" srcOrd="0" destOrd="0" presId="urn:diagrams.loki3.com/BracketList"/>
    <dgm:cxn modelId="{90A70E14-BD5D-4219-B8D3-DEC34C59E880}" srcId="{5630BC4D-B540-423B-8AB3-F65DF44016F8}" destId="{4907E5C1-60CC-4474-9B41-4FC71C60BCEA}" srcOrd="1" destOrd="0" parTransId="{9F0C0BB0-7830-4BC0-8599-1A330DA8168F}" sibTransId="{C1D91E93-68CA-4643-A3A3-FB8A39F227D7}"/>
    <dgm:cxn modelId="{8109CFEE-346B-4801-B1A5-26281952EA90}" type="presOf" srcId="{A561D169-A750-4F98-A22B-C3961FE27158}" destId="{3C46FAD6-CA09-4EF3-B76A-357C51DDE664}" srcOrd="0" destOrd="0" presId="urn:diagrams.loki3.com/BracketList"/>
    <dgm:cxn modelId="{9F9C7E1D-37B8-4E2B-8AD3-54ED451759F0}" srcId="{D601B1AB-71B0-4937-AC0D-A7BF405DB2A4}" destId="{0D205887-0C4D-4CE3-A3B3-1016AFEFC915}" srcOrd="2" destOrd="0" parTransId="{DCD36E14-089D-4D3D-B047-53038494C306}" sibTransId="{9F27A4C2-1E7C-4C17-9CA3-78901FA75445}"/>
    <dgm:cxn modelId="{B80AD8B3-D76B-4729-94DC-F6074B69D873}" type="presOf" srcId="{0D205887-0C4D-4CE3-A3B3-1016AFEFC915}" destId="{3C46FAD6-CA09-4EF3-B76A-357C51DDE664}" srcOrd="0" destOrd="2" presId="urn:diagrams.loki3.com/BracketList"/>
    <dgm:cxn modelId="{D33CB3D1-8C35-4977-9FAE-6EBB15F5386B}" srcId="{D601B1AB-71B0-4937-AC0D-A7BF405DB2A4}" destId="{A561D169-A750-4F98-A22B-C3961FE27158}" srcOrd="0" destOrd="0" parTransId="{F8983810-19A7-43CE-8D9D-EFB3E85EFFE9}" sibTransId="{9963B468-5D67-43A5-AE15-1C5015EC7303}"/>
    <dgm:cxn modelId="{55046400-6DE4-42E1-BD1E-A0D41D7080E8}" srcId="{4907E5C1-60CC-4474-9B41-4FC71C60BCEA}" destId="{D42A9576-E57A-4715-B47F-474B0AD662EB}" srcOrd="0" destOrd="0" parTransId="{7A210740-3C8E-4255-8CB2-A6157A170ADA}" sibTransId="{6BDBE3A1-2D01-407F-9B52-00A52F543930}"/>
    <dgm:cxn modelId="{7B1FED80-A35B-4864-8F9E-23F67B5C7CCA}" type="presOf" srcId="{D42A9576-E57A-4715-B47F-474B0AD662EB}" destId="{550F3EA5-BFCD-4242-B784-F422D9764D50}" srcOrd="0" destOrd="0" presId="urn:diagrams.loki3.com/BracketList"/>
    <dgm:cxn modelId="{30B83A6B-A714-49B1-B5D1-AEE7520F255C}" srcId="{5630BC4D-B540-423B-8AB3-F65DF44016F8}" destId="{D601B1AB-71B0-4937-AC0D-A7BF405DB2A4}" srcOrd="0" destOrd="0" parTransId="{011895D2-83CE-4D57-8217-986607DB93FB}" sibTransId="{8512E327-D0BB-472A-8AD1-35D9A7358B98}"/>
    <dgm:cxn modelId="{384E4427-B5CF-4142-85C0-92EB48478711}" type="presParOf" srcId="{D18D39E1-0E19-408A-8349-5CCA36A4EE3D}" destId="{A631C711-E90D-4570-9D64-59F40432061C}" srcOrd="0" destOrd="0" presId="urn:diagrams.loki3.com/BracketList"/>
    <dgm:cxn modelId="{64A676C9-AF02-48AC-A25C-211AD3E88F8E}" type="presParOf" srcId="{A631C711-E90D-4570-9D64-59F40432061C}" destId="{73AC2F34-4882-451E-8C55-C0B731E9CDC8}" srcOrd="0" destOrd="0" presId="urn:diagrams.loki3.com/BracketList"/>
    <dgm:cxn modelId="{04D40363-DD22-4E15-A898-2214BB258231}" type="presParOf" srcId="{A631C711-E90D-4570-9D64-59F40432061C}" destId="{3C143D41-DD6D-430B-B9B2-385A048EC42F}" srcOrd="1" destOrd="0" presId="urn:diagrams.loki3.com/BracketList"/>
    <dgm:cxn modelId="{1B2F40ED-AD8F-4131-B065-1A692A76052F}" type="presParOf" srcId="{A631C711-E90D-4570-9D64-59F40432061C}" destId="{9755F9DA-78AC-452E-96FE-794A4C0C9271}" srcOrd="2" destOrd="0" presId="urn:diagrams.loki3.com/BracketList"/>
    <dgm:cxn modelId="{E80E613A-3161-4F40-8203-BAD435845DA3}" type="presParOf" srcId="{A631C711-E90D-4570-9D64-59F40432061C}" destId="{3C46FAD6-CA09-4EF3-B76A-357C51DDE664}" srcOrd="3" destOrd="0" presId="urn:diagrams.loki3.com/BracketList"/>
    <dgm:cxn modelId="{B8F19A13-832C-40C8-B827-48B34B154C87}" type="presParOf" srcId="{D18D39E1-0E19-408A-8349-5CCA36A4EE3D}" destId="{9BA5A2E4-5812-490D-A004-17F1879DA074}" srcOrd="1" destOrd="0" presId="urn:diagrams.loki3.com/BracketList"/>
    <dgm:cxn modelId="{35203956-8601-478A-B041-820A010356D7}" type="presParOf" srcId="{D18D39E1-0E19-408A-8349-5CCA36A4EE3D}" destId="{D75A6A28-8BE0-4AD1-85BD-E3CD6AAFEE67}" srcOrd="2" destOrd="0" presId="urn:diagrams.loki3.com/BracketList"/>
    <dgm:cxn modelId="{7DD6C27C-0775-44C7-A316-1535BB4827B8}" type="presParOf" srcId="{D75A6A28-8BE0-4AD1-85BD-E3CD6AAFEE67}" destId="{80161B7F-E3D8-43F3-8A1C-40095F05D2EF}" srcOrd="0" destOrd="0" presId="urn:diagrams.loki3.com/BracketList"/>
    <dgm:cxn modelId="{E399A716-8217-4527-9181-ED9F8CEB3725}" type="presParOf" srcId="{D75A6A28-8BE0-4AD1-85BD-E3CD6AAFEE67}" destId="{FC689ABD-9372-4542-AC1A-241E985B7A35}" srcOrd="1" destOrd="0" presId="urn:diagrams.loki3.com/BracketList"/>
    <dgm:cxn modelId="{1E98793B-5931-404F-98C5-BC096C4A6F84}" type="presParOf" srcId="{D75A6A28-8BE0-4AD1-85BD-E3CD6AAFEE67}" destId="{30D68AA2-F764-472F-91B7-B068129601DE}" srcOrd="2" destOrd="0" presId="urn:diagrams.loki3.com/BracketList"/>
    <dgm:cxn modelId="{A18AAC45-90DD-4BE0-8846-D164DC0009D4}" type="presParOf" srcId="{D75A6A28-8BE0-4AD1-85BD-E3CD6AAFEE67}" destId="{550F3EA5-BFCD-4242-B784-F422D9764D50}"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F9D40D-5861-4CA2-88F5-E83ED66B38FD}" type="doc">
      <dgm:prSet loTypeId="urn:microsoft.com/office/officeart/2005/8/layout/venn3" loCatId="relationship" qsTypeId="urn:microsoft.com/office/officeart/2005/8/quickstyle/simple1" qsCatId="simple" csTypeId="urn:microsoft.com/office/officeart/2005/8/colors/colorful1#1" csCatId="colorful" phldr="1"/>
      <dgm:spPr/>
      <dgm:t>
        <a:bodyPr/>
        <a:lstStyle/>
        <a:p>
          <a:endParaRPr lang="en-US"/>
        </a:p>
      </dgm:t>
    </dgm:pt>
    <dgm:pt modelId="{272FC1D8-80DA-411A-BAA6-23DBE4552671}">
      <dgm:prSet custT="1"/>
      <dgm:spPr>
        <a:ln>
          <a:noFill/>
        </a:ln>
      </dgm:spPr>
      <dgm:t>
        <a:bodyPr anchor="ctr"/>
        <a:lstStyle/>
        <a:p>
          <a:pPr rtl="0"/>
          <a:r>
            <a:rPr lang="en-US" sz="2400" b="0" dirty="0" smtClean="0">
              <a:latin typeface="+mj-lt"/>
            </a:rPr>
            <a:t>Extension Point is </a:t>
          </a:r>
          <a:r>
            <a:rPr lang="en-US" sz="2400" b="0" dirty="0" smtClean="0">
              <a:latin typeface="+mn-lt"/>
            </a:rPr>
            <a:t>registered natively </a:t>
          </a:r>
          <a:r>
            <a:rPr lang="en-US" sz="2400" b="0" dirty="0" smtClean="0">
              <a:latin typeface="+mj-lt"/>
            </a:rPr>
            <a:t>with Windows</a:t>
          </a:r>
          <a:endParaRPr lang="en-US" sz="2400" b="0" dirty="0">
            <a:latin typeface="+mj-lt"/>
          </a:endParaRPr>
        </a:p>
      </dgm:t>
    </dgm:pt>
    <dgm:pt modelId="{9A96F62A-E82E-40B6-8947-62999EFB1A94}" type="parTrans" cxnId="{1AA78572-5FE5-49AB-8F4E-04C6A57040F0}">
      <dgm:prSet/>
      <dgm:spPr/>
      <dgm:t>
        <a:bodyPr/>
        <a:lstStyle/>
        <a:p>
          <a:endParaRPr lang="en-US"/>
        </a:p>
      </dgm:t>
    </dgm:pt>
    <dgm:pt modelId="{094945E3-CEA3-4AAD-8828-D686836C9052}" type="sibTrans" cxnId="{1AA78572-5FE5-49AB-8F4E-04C6A57040F0}">
      <dgm:prSet/>
      <dgm:spPr/>
      <dgm:t>
        <a:bodyPr/>
        <a:lstStyle/>
        <a:p>
          <a:endParaRPr lang="en-US"/>
        </a:p>
      </dgm:t>
    </dgm:pt>
    <dgm:pt modelId="{F983F974-3D2F-4380-B752-3911FE679D01}">
      <dgm:prSet custT="1"/>
      <dgm:spPr>
        <a:ln>
          <a:noFill/>
        </a:ln>
      </dgm:spPr>
      <dgm:t>
        <a:bodyPr anchor="ctr"/>
        <a:lstStyle/>
        <a:p>
          <a:pPr algn="ctr" rtl="0"/>
          <a:r>
            <a:rPr lang="en-US" sz="2400" b="0" dirty="0" smtClean="0">
              <a:latin typeface="+mj-lt"/>
            </a:rPr>
            <a:t>Global Visibility</a:t>
          </a:r>
          <a:endParaRPr lang="en-US" sz="2400" b="0" dirty="0">
            <a:latin typeface="+mj-lt"/>
          </a:endParaRPr>
        </a:p>
      </dgm:t>
    </dgm:pt>
    <dgm:pt modelId="{EC7441B1-1EB6-4FB2-A00A-9BC86837F4CF}" type="parTrans" cxnId="{0266C033-21D3-4238-ACDD-F9F7F047D7A7}">
      <dgm:prSet/>
      <dgm:spPr/>
      <dgm:t>
        <a:bodyPr/>
        <a:lstStyle/>
        <a:p>
          <a:endParaRPr lang="en-US"/>
        </a:p>
      </dgm:t>
    </dgm:pt>
    <dgm:pt modelId="{D953E082-8306-4767-87ED-62784F490B1E}" type="sibTrans" cxnId="{0266C033-21D3-4238-ACDD-F9F7F047D7A7}">
      <dgm:prSet/>
      <dgm:spPr/>
      <dgm:t>
        <a:bodyPr/>
        <a:lstStyle/>
        <a:p>
          <a:endParaRPr lang="en-US"/>
        </a:p>
      </dgm:t>
    </dgm:pt>
    <dgm:pt modelId="{4D18B2FF-2950-464B-910A-40C74A4F7D6F}">
      <dgm:prSet custT="1"/>
      <dgm:spPr>
        <a:ln>
          <a:noFill/>
        </a:ln>
      </dgm:spPr>
      <dgm:t>
        <a:bodyPr anchor="ctr"/>
        <a:lstStyle/>
        <a:p>
          <a:pPr algn="ctr" rtl="0"/>
          <a:r>
            <a:rPr lang="en-US" sz="1800" dirty="0" smtClean="0"/>
            <a:t>Native –to– Virtual</a:t>
          </a:r>
          <a:endParaRPr lang="en-US" sz="1800" dirty="0"/>
        </a:p>
      </dgm:t>
    </dgm:pt>
    <dgm:pt modelId="{81CC256C-E40C-4233-9C1B-BDC23C63FF81}" type="parTrans" cxnId="{A62B88E6-A903-41C0-9FC1-5B21BD3A55F1}">
      <dgm:prSet/>
      <dgm:spPr/>
      <dgm:t>
        <a:bodyPr/>
        <a:lstStyle/>
        <a:p>
          <a:endParaRPr lang="en-US"/>
        </a:p>
      </dgm:t>
    </dgm:pt>
    <dgm:pt modelId="{6366A855-A7CE-4DA2-97EF-0EEBEA3E37F0}" type="sibTrans" cxnId="{A62B88E6-A903-41C0-9FC1-5B21BD3A55F1}">
      <dgm:prSet/>
      <dgm:spPr/>
      <dgm:t>
        <a:bodyPr/>
        <a:lstStyle/>
        <a:p>
          <a:endParaRPr lang="en-US"/>
        </a:p>
      </dgm:t>
    </dgm:pt>
    <dgm:pt modelId="{4DEF30D2-CEFA-4EFD-8C39-A152A86E670C}">
      <dgm:prSet custT="1"/>
      <dgm:spPr>
        <a:ln>
          <a:noFill/>
        </a:ln>
      </dgm:spPr>
      <dgm:t>
        <a:bodyPr anchor="ctr"/>
        <a:lstStyle/>
        <a:p>
          <a:pPr algn="ctr" rtl="0"/>
          <a:r>
            <a:rPr lang="en-US" sz="1800" dirty="0" smtClean="0"/>
            <a:t>Virtual –to– Virtual</a:t>
          </a:r>
          <a:endParaRPr lang="en-US" sz="1800" dirty="0"/>
        </a:p>
      </dgm:t>
    </dgm:pt>
    <dgm:pt modelId="{D77F444B-7DFE-41F4-8586-46F3CF1E6916}" type="parTrans" cxnId="{E2205325-87DA-4B3A-9843-67EAF2435F67}">
      <dgm:prSet/>
      <dgm:spPr/>
      <dgm:t>
        <a:bodyPr/>
        <a:lstStyle/>
        <a:p>
          <a:endParaRPr lang="en-US"/>
        </a:p>
      </dgm:t>
    </dgm:pt>
    <dgm:pt modelId="{370F75F3-3274-4482-A23C-4FDB09F06CED}" type="sibTrans" cxnId="{E2205325-87DA-4B3A-9843-67EAF2435F67}">
      <dgm:prSet/>
      <dgm:spPr/>
      <dgm:t>
        <a:bodyPr/>
        <a:lstStyle/>
        <a:p>
          <a:endParaRPr lang="en-US"/>
        </a:p>
      </dgm:t>
    </dgm:pt>
    <dgm:pt modelId="{CC8E139E-1477-4158-B2DB-BB7B2DE49748}">
      <dgm:prSet custT="1"/>
      <dgm:spPr>
        <a:ln>
          <a:noFill/>
        </a:ln>
      </dgm:spPr>
      <dgm:t>
        <a:bodyPr anchor="ctr"/>
        <a:lstStyle/>
        <a:p>
          <a:pPr algn="l" rtl="0"/>
          <a:r>
            <a:rPr lang="en-US" sz="2400" b="0" dirty="0" smtClean="0">
              <a:latin typeface="+mj-lt"/>
            </a:rPr>
            <a:t>Supported Subsystems</a:t>
          </a:r>
          <a:endParaRPr lang="en-US" sz="2400" b="0" dirty="0">
            <a:latin typeface="+mj-lt"/>
          </a:endParaRPr>
        </a:p>
      </dgm:t>
    </dgm:pt>
    <dgm:pt modelId="{7AF1F69A-A486-465E-88F9-B548F4A90A54}" type="parTrans" cxnId="{DBDE1A3C-7E36-4665-B433-03ABCF37BC5D}">
      <dgm:prSet/>
      <dgm:spPr/>
      <dgm:t>
        <a:bodyPr/>
        <a:lstStyle/>
        <a:p>
          <a:endParaRPr lang="en-US"/>
        </a:p>
      </dgm:t>
    </dgm:pt>
    <dgm:pt modelId="{DD008432-E5E9-44EB-9FE7-856840D20C42}" type="sibTrans" cxnId="{DBDE1A3C-7E36-4665-B433-03ABCF37BC5D}">
      <dgm:prSet/>
      <dgm:spPr/>
      <dgm:t>
        <a:bodyPr/>
        <a:lstStyle/>
        <a:p>
          <a:endParaRPr lang="en-US"/>
        </a:p>
      </dgm:t>
    </dgm:pt>
    <dgm:pt modelId="{AD345B5C-6EBD-496F-BBB9-DBBE65039053}">
      <dgm:prSet/>
      <dgm:spPr>
        <a:ln>
          <a:noFill/>
        </a:ln>
      </dgm:spPr>
      <dgm:t>
        <a:bodyPr anchor="ctr"/>
        <a:lstStyle/>
        <a:p>
          <a:pPr algn="l" rtl="0"/>
          <a:r>
            <a:rPr lang="en-US" sz="1600" dirty="0" smtClean="0"/>
            <a:t>Shortcuts</a:t>
          </a:r>
          <a:endParaRPr lang="en-US" sz="1600" dirty="0"/>
        </a:p>
      </dgm:t>
    </dgm:pt>
    <dgm:pt modelId="{71B0BBF6-D0C9-4FAA-AFC0-FC938E47CA2A}" type="parTrans" cxnId="{36CF4219-B17A-4752-A7FE-A968127C4578}">
      <dgm:prSet/>
      <dgm:spPr/>
      <dgm:t>
        <a:bodyPr/>
        <a:lstStyle/>
        <a:p>
          <a:endParaRPr lang="en-US"/>
        </a:p>
      </dgm:t>
    </dgm:pt>
    <dgm:pt modelId="{C8EF55AF-BDCF-41AA-9DC7-946AD441D825}" type="sibTrans" cxnId="{36CF4219-B17A-4752-A7FE-A968127C4578}">
      <dgm:prSet/>
      <dgm:spPr/>
      <dgm:t>
        <a:bodyPr/>
        <a:lstStyle/>
        <a:p>
          <a:endParaRPr lang="en-US"/>
        </a:p>
      </dgm:t>
    </dgm:pt>
    <dgm:pt modelId="{3DEE3797-1BF1-4D6D-B30C-27F710DD6C56}">
      <dgm:prSet/>
      <dgm:spPr>
        <a:ln>
          <a:noFill/>
        </a:ln>
      </dgm:spPr>
      <dgm:t>
        <a:bodyPr anchor="ctr"/>
        <a:lstStyle/>
        <a:p>
          <a:pPr algn="l" rtl="0"/>
          <a:r>
            <a:rPr lang="en-US" sz="1600" dirty="0" smtClean="0"/>
            <a:t>File Type Associations (FTA)</a:t>
          </a:r>
          <a:endParaRPr lang="en-US" sz="1600" dirty="0"/>
        </a:p>
      </dgm:t>
    </dgm:pt>
    <dgm:pt modelId="{84AFABFB-6A3C-446B-AC44-9972E8FF955B}" type="parTrans" cxnId="{5370F6E5-7E02-4116-AF34-65A3D17E9C9D}">
      <dgm:prSet/>
      <dgm:spPr/>
      <dgm:t>
        <a:bodyPr/>
        <a:lstStyle/>
        <a:p>
          <a:endParaRPr lang="en-US"/>
        </a:p>
      </dgm:t>
    </dgm:pt>
    <dgm:pt modelId="{72FE5881-20FF-4177-AAD4-8866C8A4A4EA}" type="sibTrans" cxnId="{5370F6E5-7E02-4116-AF34-65A3D17E9C9D}">
      <dgm:prSet/>
      <dgm:spPr/>
      <dgm:t>
        <a:bodyPr/>
        <a:lstStyle/>
        <a:p>
          <a:endParaRPr lang="en-US"/>
        </a:p>
      </dgm:t>
    </dgm:pt>
    <dgm:pt modelId="{9F745E95-A06C-4C82-8266-87E6DA3B5056}">
      <dgm:prSet/>
      <dgm:spPr>
        <a:ln>
          <a:noFill/>
        </a:ln>
      </dgm:spPr>
      <dgm:t>
        <a:bodyPr anchor="ctr"/>
        <a:lstStyle/>
        <a:p>
          <a:pPr algn="l" rtl="0"/>
          <a:r>
            <a:rPr lang="en-US" sz="1600" dirty="0" err="1" smtClean="0"/>
            <a:t>AppPath</a:t>
          </a:r>
          <a:endParaRPr lang="en-US" sz="1600" dirty="0"/>
        </a:p>
      </dgm:t>
    </dgm:pt>
    <dgm:pt modelId="{75D03F38-ABB7-443E-8F17-C6A20A2FF000}" type="parTrans" cxnId="{E3B45BD2-333E-4954-BFA8-1369C1CC8800}">
      <dgm:prSet/>
      <dgm:spPr/>
      <dgm:t>
        <a:bodyPr/>
        <a:lstStyle/>
        <a:p>
          <a:endParaRPr lang="en-US"/>
        </a:p>
      </dgm:t>
    </dgm:pt>
    <dgm:pt modelId="{30972761-65BD-4F3A-B851-3F1F40E3C6BB}" type="sibTrans" cxnId="{E3B45BD2-333E-4954-BFA8-1369C1CC8800}">
      <dgm:prSet/>
      <dgm:spPr/>
      <dgm:t>
        <a:bodyPr/>
        <a:lstStyle/>
        <a:p>
          <a:endParaRPr lang="en-US"/>
        </a:p>
      </dgm:t>
    </dgm:pt>
    <dgm:pt modelId="{F2846996-3249-4FCC-9A14-66C37CF55F7E}">
      <dgm:prSet/>
      <dgm:spPr>
        <a:ln>
          <a:noFill/>
        </a:ln>
      </dgm:spPr>
      <dgm:t>
        <a:bodyPr anchor="ctr"/>
        <a:lstStyle/>
        <a:p>
          <a:pPr algn="l" rtl="0"/>
          <a:r>
            <a:rPr lang="en-US" sz="1600" dirty="0" smtClean="0"/>
            <a:t>URL Protocols</a:t>
          </a:r>
          <a:endParaRPr lang="en-US" sz="1600" dirty="0"/>
        </a:p>
      </dgm:t>
    </dgm:pt>
    <dgm:pt modelId="{C7ECFB09-5E4A-4911-AA12-BAA8DAF61ED3}" type="parTrans" cxnId="{1551A5A2-8C1F-41DB-BD97-5062D6553FF3}">
      <dgm:prSet/>
      <dgm:spPr/>
      <dgm:t>
        <a:bodyPr/>
        <a:lstStyle/>
        <a:p>
          <a:endParaRPr lang="en-US"/>
        </a:p>
      </dgm:t>
    </dgm:pt>
    <dgm:pt modelId="{38134CF5-16EE-4F16-AFE8-1BC626854C62}" type="sibTrans" cxnId="{1551A5A2-8C1F-41DB-BD97-5062D6553FF3}">
      <dgm:prSet/>
      <dgm:spPr/>
      <dgm:t>
        <a:bodyPr/>
        <a:lstStyle/>
        <a:p>
          <a:endParaRPr lang="en-US"/>
        </a:p>
      </dgm:t>
    </dgm:pt>
    <dgm:pt modelId="{99B393B7-EE8C-430C-864C-0C05A1C5C32C}">
      <dgm:prSet/>
      <dgm:spPr>
        <a:ln>
          <a:noFill/>
        </a:ln>
      </dgm:spPr>
      <dgm:t>
        <a:bodyPr anchor="ctr"/>
        <a:lstStyle/>
        <a:p>
          <a:pPr algn="l" rtl="0"/>
          <a:r>
            <a:rPr lang="en-US" sz="1600" dirty="0" smtClean="0"/>
            <a:t>Software Clients</a:t>
          </a:r>
          <a:endParaRPr lang="en-US" sz="1600" dirty="0"/>
        </a:p>
      </dgm:t>
    </dgm:pt>
    <dgm:pt modelId="{FCE2A721-4702-4C9D-AB07-CA90118E7898}" type="parTrans" cxnId="{718B11EC-42C4-4591-8F50-488223B83586}">
      <dgm:prSet/>
      <dgm:spPr/>
      <dgm:t>
        <a:bodyPr/>
        <a:lstStyle/>
        <a:p>
          <a:endParaRPr lang="en-US"/>
        </a:p>
      </dgm:t>
    </dgm:pt>
    <dgm:pt modelId="{F63DBDA4-9B2C-4E40-B73A-E3F547CF6976}" type="sibTrans" cxnId="{718B11EC-42C4-4591-8F50-488223B83586}">
      <dgm:prSet/>
      <dgm:spPr/>
      <dgm:t>
        <a:bodyPr/>
        <a:lstStyle/>
        <a:p>
          <a:endParaRPr lang="en-US"/>
        </a:p>
      </dgm:t>
    </dgm:pt>
    <dgm:pt modelId="{EEF3D562-9A88-4D45-B8F5-AF5322B8DF7F}">
      <dgm:prSet/>
      <dgm:spPr>
        <a:ln>
          <a:noFill/>
        </a:ln>
      </dgm:spPr>
      <dgm:t>
        <a:bodyPr anchor="ctr"/>
        <a:lstStyle/>
        <a:p>
          <a:pPr algn="l" rtl="0"/>
          <a:r>
            <a:rPr lang="en-US" sz="1600" dirty="0" smtClean="0"/>
            <a:t>Set Program Access and Computer Defaults (SPAD)</a:t>
          </a:r>
          <a:endParaRPr lang="en-US" sz="1600" dirty="0"/>
        </a:p>
      </dgm:t>
    </dgm:pt>
    <dgm:pt modelId="{79FDA409-C5A9-4455-8B3D-32C8A3659317}" type="parTrans" cxnId="{277B3294-8C67-4C63-977D-055E9E57D2ED}">
      <dgm:prSet/>
      <dgm:spPr/>
      <dgm:t>
        <a:bodyPr/>
        <a:lstStyle/>
        <a:p>
          <a:endParaRPr lang="en-US"/>
        </a:p>
      </dgm:t>
    </dgm:pt>
    <dgm:pt modelId="{61ADA1CD-8D02-488F-9AF6-8944395645D6}" type="sibTrans" cxnId="{277B3294-8C67-4C63-977D-055E9E57D2ED}">
      <dgm:prSet/>
      <dgm:spPr/>
      <dgm:t>
        <a:bodyPr/>
        <a:lstStyle/>
        <a:p>
          <a:endParaRPr lang="en-US"/>
        </a:p>
      </dgm:t>
    </dgm:pt>
    <dgm:pt modelId="{1ED294C1-7009-41C3-BEB0-A4C0383E9EDD}">
      <dgm:prSet/>
      <dgm:spPr>
        <a:ln>
          <a:noFill/>
        </a:ln>
      </dgm:spPr>
      <dgm:t>
        <a:bodyPr anchor="ctr"/>
        <a:lstStyle/>
        <a:p>
          <a:pPr algn="l" rtl="0"/>
          <a:r>
            <a:rPr lang="en-US" sz="1600" dirty="0" smtClean="0"/>
            <a:t>COM Local Servers</a:t>
          </a:r>
          <a:endParaRPr lang="en-US" sz="1600" dirty="0"/>
        </a:p>
      </dgm:t>
    </dgm:pt>
    <dgm:pt modelId="{03453DD4-F72E-47C7-8FD7-A1D3DA75888C}" type="parTrans" cxnId="{3B86ED26-CD2A-4970-A565-3158AC482DCD}">
      <dgm:prSet/>
      <dgm:spPr/>
      <dgm:t>
        <a:bodyPr/>
        <a:lstStyle/>
        <a:p>
          <a:endParaRPr lang="en-US"/>
        </a:p>
      </dgm:t>
    </dgm:pt>
    <dgm:pt modelId="{71E08D70-DFF9-40AE-9E80-F9233764CA9E}" type="sibTrans" cxnId="{3B86ED26-CD2A-4970-A565-3158AC482DCD}">
      <dgm:prSet/>
      <dgm:spPr/>
      <dgm:t>
        <a:bodyPr/>
        <a:lstStyle/>
        <a:p>
          <a:endParaRPr lang="en-US"/>
        </a:p>
      </dgm:t>
    </dgm:pt>
    <dgm:pt modelId="{50454BA2-4030-4539-9726-A3BD02C518DD}" type="pres">
      <dgm:prSet presAssocID="{C1F9D40D-5861-4CA2-88F5-E83ED66B38FD}" presName="Name0" presStyleCnt="0">
        <dgm:presLayoutVars>
          <dgm:dir/>
          <dgm:resizeHandles val="exact"/>
        </dgm:presLayoutVars>
      </dgm:prSet>
      <dgm:spPr/>
      <dgm:t>
        <a:bodyPr/>
        <a:lstStyle/>
        <a:p>
          <a:endParaRPr lang="en-US"/>
        </a:p>
      </dgm:t>
    </dgm:pt>
    <dgm:pt modelId="{126EAC8C-8EF3-4BDB-934F-82A9565F2914}" type="pres">
      <dgm:prSet presAssocID="{272FC1D8-80DA-411A-BAA6-23DBE4552671}" presName="Name5" presStyleLbl="vennNode1" presStyleIdx="0" presStyleCnt="3">
        <dgm:presLayoutVars>
          <dgm:bulletEnabled val="1"/>
        </dgm:presLayoutVars>
      </dgm:prSet>
      <dgm:spPr/>
      <dgm:t>
        <a:bodyPr/>
        <a:lstStyle/>
        <a:p>
          <a:endParaRPr lang="en-US"/>
        </a:p>
      </dgm:t>
    </dgm:pt>
    <dgm:pt modelId="{C66D013F-43CE-4777-9AA0-9C962470A5D3}" type="pres">
      <dgm:prSet presAssocID="{094945E3-CEA3-4AAD-8828-D686836C9052}" presName="space" presStyleCnt="0"/>
      <dgm:spPr/>
      <dgm:t>
        <a:bodyPr/>
        <a:lstStyle/>
        <a:p>
          <a:endParaRPr lang="en-US"/>
        </a:p>
      </dgm:t>
    </dgm:pt>
    <dgm:pt modelId="{98BEAB86-9F8D-43F3-A7A9-C73454E2833F}" type="pres">
      <dgm:prSet presAssocID="{F983F974-3D2F-4380-B752-3911FE679D01}" presName="Name5" presStyleLbl="vennNode1" presStyleIdx="1" presStyleCnt="3">
        <dgm:presLayoutVars>
          <dgm:bulletEnabled val="1"/>
        </dgm:presLayoutVars>
      </dgm:prSet>
      <dgm:spPr/>
      <dgm:t>
        <a:bodyPr/>
        <a:lstStyle/>
        <a:p>
          <a:endParaRPr lang="en-US"/>
        </a:p>
      </dgm:t>
    </dgm:pt>
    <dgm:pt modelId="{159BFD98-3584-4EF0-8D3A-3588F79BED10}" type="pres">
      <dgm:prSet presAssocID="{D953E082-8306-4767-87ED-62784F490B1E}" presName="space" presStyleCnt="0"/>
      <dgm:spPr/>
      <dgm:t>
        <a:bodyPr/>
        <a:lstStyle/>
        <a:p>
          <a:endParaRPr lang="en-US"/>
        </a:p>
      </dgm:t>
    </dgm:pt>
    <dgm:pt modelId="{5CA80CD3-8F24-4D16-8EF5-A604D6AF34BC}" type="pres">
      <dgm:prSet presAssocID="{CC8E139E-1477-4158-B2DB-BB7B2DE49748}" presName="Name5" presStyleLbl="vennNode1" presStyleIdx="2" presStyleCnt="3" custAng="0" custLinFactNeighborX="7793">
        <dgm:presLayoutVars>
          <dgm:bulletEnabled val="1"/>
        </dgm:presLayoutVars>
      </dgm:prSet>
      <dgm:spPr/>
      <dgm:t>
        <a:bodyPr/>
        <a:lstStyle/>
        <a:p>
          <a:endParaRPr lang="en-US"/>
        </a:p>
      </dgm:t>
    </dgm:pt>
  </dgm:ptLst>
  <dgm:cxnLst>
    <dgm:cxn modelId="{B08DF501-3C0B-464C-906C-098BA01DF77E}" type="presOf" srcId="{3DEE3797-1BF1-4D6D-B30C-27F710DD6C56}" destId="{5CA80CD3-8F24-4D16-8EF5-A604D6AF34BC}" srcOrd="0" destOrd="2" presId="urn:microsoft.com/office/officeart/2005/8/layout/venn3"/>
    <dgm:cxn modelId="{DBDE1A3C-7E36-4665-B433-03ABCF37BC5D}" srcId="{C1F9D40D-5861-4CA2-88F5-E83ED66B38FD}" destId="{CC8E139E-1477-4158-B2DB-BB7B2DE49748}" srcOrd="2" destOrd="0" parTransId="{7AF1F69A-A486-465E-88F9-B548F4A90A54}" sibTransId="{DD008432-E5E9-44EB-9FE7-856840D20C42}"/>
    <dgm:cxn modelId="{A62B88E6-A903-41C0-9FC1-5B21BD3A55F1}" srcId="{F983F974-3D2F-4380-B752-3911FE679D01}" destId="{4D18B2FF-2950-464B-910A-40C74A4F7D6F}" srcOrd="0" destOrd="0" parTransId="{81CC256C-E40C-4233-9C1B-BDC23C63FF81}" sibTransId="{6366A855-A7CE-4DA2-97EF-0EEBEA3E37F0}"/>
    <dgm:cxn modelId="{E3B45BD2-333E-4954-BFA8-1369C1CC8800}" srcId="{CC8E139E-1477-4158-B2DB-BB7B2DE49748}" destId="{9F745E95-A06C-4C82-8266-87E6DA3B5056}" srcOrd="2" destOrd="0" parTransId="{75D03F38-ABB7-443E-8F17-C6A20A2FF000}" sibTransId="{30972761-65BD-4F3A-B851-3F1F40E3C6BB}"/>
    <dgm:cxn modelId="{1AA78572-5FE5-49AB-8F4E-04C6A57040F0}" srcId="{C1F9D40D-5861-4CA2-88F5-E83ED66B38FD}" destId="{272FC1D8-80DA-411A-BAA6-23DBE4552671}" srcOrd="0" destOrd="0" parTransId="{9A96F62A-E82E-40B6-8947-62999EFB1A94}" sibTransId="{094945E3-CEA3-4AAD-8828-D686836C9052}"/>
    <dgm:cxn modelId="{277B3294-8C67-4C63-977D-055E9E57D2ED}" srcId="{CC8E139E-1477-4158-B2DB-BB7B2DE49748}" destId="{EEF3D562-9A88-4D45-B8F5-AF5322B8DF7F}" srcOrd="5" destOrd="0" parTransId="{79FDA409-C5A9-4455-8B3D-32C8A3659317}" sibTransId="{61ADA1CD-8D02-488F-9AF6-8944395645D6}"/>
    <dgm:cxn modelId="{5571ECF0-17BE-4824-A197-870E30A3B68F}" type="presOf" srcId="{272FC1D8-80DA-411A-BAA6-23DBE4552671}" destId="{126EAC8C-8EF3-4BDB-934F-82A9565F2914}" srcOrd="0" destOrd="0" presId="urn:microsoft.com/office/officeart/2005/8/layout/venn3"/>
    <dgm:cxn modelId="{DE2D0E59-32D7-4344-B740-08203874A972}" type="presOf" srcId="{F2846996-3249-4FCC-9A14-66C37CF55F7E}" destId="{5CA80CD3-8F24-4D16-8EF5-A604D6AF34BC}" srcOrd="0" destOrd="4" presId="urn:microsoft.com/office/officeart/2005/8/layout/venn3"/>
    <dgm:cxn modelId="{B03D5B71-9AA7-430E-B4AC-6FC3FA02EC53}" type="presOf" srcId="{CC8E139E-1477-4158-B2DB-BB7B2DE49748}" destId="{5CA80CD3-8F24-4D16-8EF5-A604D6AF34BC}" srcOrd="0" destOrd="0" presId="urn:microsoft.com/office/officeart/2005/8/layout/venn3"/>
    <dgm:cxn modelId="{E907399E-C0F0-411C-8B91-2C9643FDA94A}" type="presOf" srcId="{4D18B2FF-2950-464B-910A-40C74A4F7D6F}" destId="{98BEAB86-9F8D-43F3-A7A9-C73454E2833F}" srcOrd="0" destOrd="1" presId="urn:microsoft.com/office/officeart/2005/8/layout/venn3"/>
    <dgm:cxn modelId="{3B86ED26-CD2A-4970-A565-3158AC482DCD}" srcId="{CC8E139E-1477-4158-B2DB-BB7B2DE49748}" destId="{1ED294C1-7009-41C3-BEB0-A4C0383E9EDD}" srcOrd="6" destOrd="0" parTransId="{03453DD4-F72E-47C7-8FD7-A1D3DA75888C}" sibTransId="{71E08D70-DFF9-40AE-9E80-F9233764CA9E}"/>
    <dgm:cxn modelId="{D17E110E-7E61-4DF2-B6F4-E6E99AF5F1CF}" type="presOf" srcId="{4DEF30D2-CEFA-4EFD-8C39-A152A86E670C}" destId="{98BEAB86-9F8D-43F3-A7A9-C73454E2833F}" srcOrd="0" destOrd="2" presId="urn:microsoft.com/office/officeart/2005/8/layout/venn3"/>
    <dgm:cxn modelId="{0266C033-21D3-4238-ACDD-F9F7F047D7A7}" srcId="{C1F9D40D-5861-4CA2-88F5-E83ED66B38FD}" destId="{F983F974-3D2F-4380-B752-3911FE679D01}" srcOrd="1" destOrd="0" parTransId="{EC7441B1-1EB6-4FB2-A00A-9BC86837F4CF}" sibTransId="{D953E082-8306-4767-87ED-62784F490B1E}"/>
    <dgm:cxn modelId="{07CADF66-4AAC-4B3D-842A-3D39E7993229}" type="presOf" srcId="{1ED294C1-7009-41C3-BEB0-A4C0383E9EDD}" destId="{5CA80CD3-8F24-4D16-8EF5-A604D6AF34BC}" srcOrd="0" destOrd="7" presId="urn:microsoft.com/office/officeart/2005/8/layout/venn3"/>
    <dgm:cxn modelId="{3A09EB13-33A4-40B9-990C-75BC851BB5FA}" type="presOf" srcId="{F983F974-3D2F-4380-B752-3911FE679D01}" destId="{98BEAB86-9F8D-43F3-A7A9-C73454E2833F}" srcOrd="0" destOrd="0" presId="urn:microsoft.com/office/officeart/2005/8/layout/venn3"/>
    <dgm:cxn modelId="{718B11EC-42C4-4591-8F50-488223B83586}" srcId="{CC8E139E-1477-4158-B2DB-BB7B2DE49748}" destId="{99B393B7-EE8C-430C-864C-0C05A1C5C32C}" srcOrd="4" destOrd="0" parTransId="{FCE2A721-4702-4C9D-AB07-CA90118E7898}" sibTransId="{F63DBDA4-9B2C-4E40-B73A-E3F547CF6976}"/>
    <dgm:cxn modelId="{36CF4219-B17A-4752-A7FE-A968127C4578}" srcId="{CC8E139E-1477-4158-B2DB-BB7B2DE49748}" destId="{AD345B5C-6EBD-496F-BBB9-DBBE65039053}" srcOrd="0" destOrd="0" parTransId="{71B0BBF6-D0C9-4FAA-AFC0-FC938E47CA2A}" sibTransId="{C8EF55AF-BDCF-41AA-9DC7-946AD441D825}"/>
    <dgm:cxn modelId="{968BFAE5-62B9-40F8-AD70-CCAA82916921}" type="presOf" srcId="{99B393B7-EE8C-430C-864C-0C05A1C5C32C}" destId="{5CA80CD3-8F24-4D16-8EF5-A604D6AF34BC}" srcOrd="0" destOrd="5" presId="urn:microsoft.com/office/officeart/2005/8/layout/venn3"/>
    <dgm:cxn modelId="{1551A5A2-8C1F-41DB-BD97-5062D6553FF3}" srcId="{CC8E139E-1477-4158-B2DB-BB7B2DE49748}" destId="{F2846996-3249-4FCC-9A14-66C37CF55F7E}" srcOrd="3" destOrd="0" parTransId="{C7ECFB09-5E4A-4911-AA12-BAA8DAF61ED3}" sibTransId="{38134CF5-16EE-4F16-AFE8-1BC626854C62}"/>
    <dgm:cxn modelId="{9727C15F-11CE-4E85-ACFF-B3CEF78993EE}" type="presOf" srcId="{C1F9D40D-5861-4CA2-88F5-E83ED66B38FD}" destId="{50454BA2-4030-4539-9726-A3BD02C518DD}" srcOrd="0" destOrd="0" presId="urn:microsoft.com/office/officeart/2005/8/layout/venn3"/>
    <dgm:cxn modelId="{F7EE253A-A09B-4E78-AD30-AFA88478CA62}" type="presOf" srcId="{AD345B5C-6EBD-496F-BBB9-DBBE65039053}" destId="{5CA80CD3-8F24-4D16-8EF5-A604D6AF34BC}" srcOrd="0" destOrd="1" presId="urn:microsoft.com/office/officeart/2005/8/layout/venn3"/>
    <dgm:cxn modelId="{FDCC8254-51FB-4AD1-800E-58D47057E3E8}" type="presOf" srcId="{9F745E95-A06C-4C82-8266-87E6DA3B5056}" destId="{5CA80CD3-8F24-4D16-8EF5-A604D6AF34BC}" srcOrd="0" destOrd="3" presId="urn:microsoft.com/office/officeart/2005/8/layout/venn3"/>
    <dgm:cxn modelId="{5370F6E5-7E02-4116-AF34-65A3D17E9C9D}" srcId="{CC8E139E-1477-4158-B2DB-BB7B2DE49748}" destId="{3DEE3797-1BF1-4D6D-B30C-27F710DD6C56}" srcOrd="1" destOrd="0" parTransId="{84AFABFB-6A3C-446B-AC44-9972E8FF955B}" sibTransId="{72FE5881-20FF-4177-AAD4-8866C8A4A4EA}"/>
    <dgm:cxn modelId="{E2205325-87DA-4B3A-9843-67EAF2435F67}" srcId="{F983F974-3D2F-4380-B752-3911FE679D01}" destId="{4DEF30D2-CEFA-4EFD-8C39-A152A86E670C}" srcOrd="1" destOrd="0" parTransId="{D77F444B-7DFE-41F4-8586-46F3CF1E6916}" sibTransId="{370F75F3-3274-4482-A23C-4FDB09F06CED}"/>
    <dgm:cxn modelId="{648C1FAB-1B51-4A57-AAE9-6D22743EAA20}" type="presOf" srcId="{EEF3D562-9A88-4D45-B8F5-AF5322B8DF7F}" destId="{5CA80CD3-8F24-4D16-8EF5-A604D6AF34BC}" srcOrd="0" destOrd="6" presId="urn:microsoft.com/office/officeart/2005/8/layout/venn3"/>
    <dgm:cxn modelId="{502DFE5F-0457-4296-BED9-583481521966}" type="presParOf" srcId="{50454BA2-4030-4539-9726-A3BD02C518DD}" destId="{126EAC8C-8EF3-4BDB-934F-82A9565F2914}" srcOrd="0" destOrd="0" presId="urn:microsoft.com/office/officeart/2005/8/layout/venn3"/>
    <dgm:cxn modelId="{ED7128FC-52E0-400C-8BC1-608777C96B92}" type="presParOf" srcId="{50454BA2-4030-4539-9726-A3BD02C518DD}" destId="{C66D013F-43CE-4777-9AA0-9C962470A5D3}" srcOrd="1" destOrd="0" presId="urn:microsoft.com/office/officeart/2005/8/layout/venn3"/>
    <dgm:cxn modelId="{A3896D4F-412D-4A4D-8CF2-FB3254CFE092}" type="presParOf" srcId="{50454BA2-4030-4539-9726-A3BD02C518DD}" destId="{98BEAB86-9F8D-43F3-A7A9-C73454E2833F}" srcOrd="2" destOrd="0" presId="urn:microsoft.com/office/officeart/2005/8/layout/venn3"/>
    <dgm:cxn modelId="{AB19EDBB-D096-4769-9996-9F6CA42FB1EE}" type="presParOf" srcId="{50454BA2-4030-4539-9726-A3BD02C518DD}" destId="{159BFD98-3584-4EF0-8D3A-3588F79BED10}" srcOrd="3" destOrd="0" presId="urn:microsoft.com/office/officeart/2005/8/layout/venn3"/>
    <dgm:cxn modelId="{0CF71021-FC80-4C98-86F0-56668A38AE47}" type="presParOf" srcId="{50454BA2-4030-4539-9726-A3BD02C518DD}" destId="{5CA80CD3-8F24-4D16-8EF5-A604D6AF34BC}" srcOrd="4" destOrd="0" presId="urn:microsoft.com/office/officeart/2005/8/layout/venn3"/>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30BC4D-B540-423B-8AB3-F65DF44016F8}" type="doc">
      <dgm:prSet loTypeId="urn:diagrams.loki3.com/BracketList" loCatId="list" qsTypeId="urn:microsoft.com/office/officeart/2005/8/quickstyle/simple4" qsCatId="simple" csTypeId="urn:microsoft.com/office/officeart/2005/8/colors/accent5_5" csCatId="accent5" phldr="1"/>
      <dgm:spPr/>
      <dgm:t>
        <a:bodyPr/>
        <a:lstStyle/>
        <a:p>
          <a:endParaRPr lang="en-US"/>
        </a:p>
      </dgm:t>
    </dgm:pt>
    <dgm:pt modelId="{D601B1AB-71B0-4937-AC0D-A7BF405DB2A4}">
      <dgm:prSet phldrT="[Text]"/>
      <dgm:spPr/>
      <dgm:t>
        <a:bodyPr/>
        <a:lstStyle/>
        <a:p>
          <a:r>
            <a:rPr lang="en-US" dirty="0" smtClean="0"/>
            <a:t>Why</a:t>
          </a:r>
          <a:endParaRPr lang="en-US" dirty="0"/>
        </a:p>
      </dgm:t>
    </dgm:pt>
    <dgm:pt modelId="{011895D2-83CE-4D57-8217-986607DB93FB}" type="parTrans" cxnId="{30B83A6B-A714-49B1-B5D1-AEE7520F255C}">
      <dgm:prSet/>
      <dgm:spPr/>
      <dgm:t>
        <a:bodyPr/>
        <a:lstStyle/>
        <a:p>
          <a:endParaRPr lang="en-US"/>
        </a:p>
      </dgm:t>
    </dgm:pt>
    <dgm:pt modelId="{8512E327-D0BB-472A-8AD1-35D9A7358B98}" type="sibTrans" cxnId="{30B83A6B-A714-49B1-B5D1-AEE7520F255C}">
      <dgm:prSet/>
      <dgm:spPr/>
      <dgm:t>
        <a:bodyPr/>
        <a:lstStyle/>
        <a:p>
          <a:endParaRPr lang="en-US"/>
        </a:p>
      </dgm:t>
    </dgm:pt>
    <dgm:pt modelId="{A561D169-A750-4F98-A22B-C3961FE27158}">
      <dgm:prSet phldrT="[Text]"/>
      <dgm:spPr/>
      <dgm:t>
        <a:bodyPr/>
        <a:lstStyle/>
        <a:p>
          <a:r>
            <a:rPr lang="en-US" dirty="0" smtClean="0"/>
            <a:t>Stage the migration</a:t>
          </a:r>
          <a:endParaRPr lang="en-US" dirty="0"/>
        </a:p>
      </dgm:t>
    </dgm:pt>
    <dgm:pt modelId="{F8983810-19A7-43CE-8D9D-EFB3E85EFFE9}" type="parTrans" cxnId="{D33CB3D1-8C35-4977-9FAE-6EBB15F5386B}">
      <dgm:prSet/>
      <dgm:spPr/>
      <dgm:t>
        <a:bodyPr/>
        <a:lstStyle/>
        <a:p>
          <a:endParaRPr lang="en-US"/>
        </a:p>
      </dgm:t>
    </dgm:pt>
    <dgm:pt modelId="{9963B468-5D67-43A5-AE15-1C5015EC7303}" type="sibTrans" cxnId="{D33CB3D1-8C35-4977-9FAE-6EBB15F5386B}">
      <dgm:prSet/>
      <dgm:spPr/>
      <dgm:t>
        <a:bodyPr/>
        <a:lstStyle/>
        <a:p>
          <a:endParaRPr lang="en-US"/>
        </a:p>
      </dgm:t>
    </dgm:pt>
    <dgm:pt modelId="{4907E5C1-60CC-4474-9B41-4FC71C60BCEA}">
      <dgm:prSet phldrT="[Text]"/>
      <dgm:spPr/>
      <dgm:t>
        <a:bodyPr/>
        <a:lstStyle/>
        <a:p>
          <a:r>
            <a:rPr lang="en-US" dirty="0" smtClean="0"/>
            <a:t>How</a:t>
          </a:r>
          <a:endParaRPr lang="en-US" dirty="0"/>
        </a:p>
      </dgm:t>
    </dgm:pt>
    <dgm:pt modelId="{9F0C0BB0-7830-4BC0-8599-1A330DA8168F}" type="parTrans" cxnId="{90A70E14-BD5D-4219-B8D3-DEC34C59E880}">
      <dgm:prSet/>
      <dgm:spPr/>
      <dgm:t>
        <a:bodyPr/>
        <a:lstStyle/>
        <a:p>
          <a:endParaRPr lang="en-US"/>
        </a:p>
      </dgm:t>
    </dgm:pt>
    <dgm:pt modelId="{C1D91E93-68CA-4643-A3A3-FB8A39F227D7}" type="sibTrans" cxnId="{90A70E14-BD5D-4219-B8D3-DEC34C59E880}">
      <dgm:prSet/>
      <dgm:spPr/>
      <dgm:t>
        <a:bodyPr/>
        <a:lstStyle/>
        <a:p>
          <a:endParaRPr lang="en-US"/>
        </a:p>
      </dgm:t>
    </dgm:pt>
    <dgm:pt modelId="{D42A9576-E57A-4715-B47F-474B0AD662EB}">
      <dgm:prSet phldrT="[Text]"/>
      <dgm:spPr/>
      <dgm:t>
        <a:bodyPr/>
        <a:lstStyle/>
        <a:p>
          <a:r>
            <a:rPr lang="en-US" dirty="0" smtClean="0"/>
            <a:t>Upgrade App-V 4.6 SP2, then Install App-V 5</a:t>
          </a:r>
          <a:endParaRPr lang="en-US" dirty="0"/>
        </a:p>
      </dgm:t>
    </dgm:pt>
    <dgm:pt modelId="{7A210740-3C8E-4255-8CB2-A6157A170ADA}" type="parTrans" cxnId="{55046400-6DE4-42E1-BD1E-A0D41D7080E8}">
      <dgm:prSet/>
      <dgm:spPr/>
      <dgm:t>
        <a:bodyPr/>
        <a:lstStyle/>
        <a:p>
          <a:endParaRPr lang="en-US"/>
        </a:p>
      </dgm:t>
    </dgm:pt>
    <dgm:pt modelId="{6BDBE3A1-2D01-407F-9B52-00A52F543930}" type="sibTrans" cxnId="{55046400-6DE4-42E1-BD1E-A0D41D7080E8}">
      <dgm:prSet/>
      <dgm:spPr/>
      <dgm:t>
        <a:bodyPr/>
        <a:lstStyle/>
        <a:p>
          <a:endParaRPr lang="en-US"/>
        </a:p>
      </dgm:t>
    </dgm:pt>
    <dgm:pt modelId="{58FF6D5B-F541-40EE-9FED-3DE888F49008}">
      <dgm:prSet phldrT="[Text]"/>
      <dgm:spPr/>
      <dgm:t>
        <a:bodyPr/>
        <a:lstStyle/>
        <a:p>
          <a:r>
            <a:rPr lang="en-US" dirty="0" smtClean="0"/>
            <a:t>Easiest with converted packages</a:t>
          </a:r>
          <a:endParaRPr lang="en-US" dirty="0"/>
        </a:p>
      </dgm:t>
    </dgm:pt>
    <dgm:pt modelId="{817A2A1C-625C-4A1D-B1BD-0CC16B1B67A3}" type="parTrans" cxnId="{6E0B7A53-BCAE-4837-8457-776E39666A68}">
      <dgm:prSet/>
      <dgm:spPr/>
    </dgm:pt>
    <dgm:pt modelId="{B301D0E3-7FCF-4CFC-BA34-B613AC4906B8}" type="sibTrans" cxnId="{6E0B7A53-BCAE-4837-8457-776E39666A68}">
      <dgm:prSet/>
      <dgm:spPr/>
    </dgm:pt>
    <dgm:pt modelId="{8B2AA42A-8A83-4336-B7FC-2B5EE2762A96}">
      <dgm:prSet phldrT="[Text]"/>
      <dgm:spPr/>
      <dgm:t>
        <a:bodyPr/>
        <a:lstStyle/>
        <a:p>
          <a:r>
            <a:rPr lang="en-US" dirty="0" smtClean="0"/>
            <a:t>Granular control</a:t>
          </a:r>
          <a:endParaRPr lang="en-US" dirty="0"/>
        </a:p>
      </dgm:t>
    </dgm:pt>
    <dgm:pt modelId="{E7390B3A-D3D9-49F3-B78D-5B54FCF7E475}" type="parTrans" cxnId="{CA6AC9AF-6ADF-4E5F-B55C-11499BC4CF25}">
      <dgm:prSet/>
      <dgm:spPr/>
    </dgm:pt>
    <dgm:pt modelId="{96832874-B828-42D5-BAFB-57C361D432D8}" type="sibTrans" cxnId="{CA6AC9AF-6ADF-4E5F-B55C-11499BC4CF25}">
      <dgm:prSet/>
      <dgm:spPr/>
    </dgm:pt>
    <dgm:pt modelId="{B1B1A53E-78B6-486B-AF7E-E77227427930}">
      <dgm:prSet phldrT="[Text]"/>
      <dgm:spPr/>
      <dgm:t>
        <a:bodyPr/>
        <a:lstStyle/>
        <a:p>
          <a:r>
            <a:rPr lang="en-US" dirty="0" smtClean="0"/>
            <a:t>Dynamic Configuration: </a:t>
          </a:r>
          <a:r>
            <a:rPr lang="en-US" dirty="0" err="1" smtClean="0"/>
            <a:t>ManagingAuthority</a:t>
          </a:r>
          <a:endParaRPr lang="en-US" dirty="0"/>
        </a:p>
      </dgm:t>
    </dgm:pt>
    <dgm:pt modelId="{69EF37F6-848F-4BB0-B841-64481960DA65}" type="parTrans" cxnId="{DB6A158F-02DB-49A0-810A-CC335502D628}">
      <dgm:prSet/>
      <dgm:spPr/>
    </dgm:pt>
    <dgm:pt modelId="{89E00FCF-4752-4004-BD1D-4E7C43EDCF12}" type="sibTrans" cxnId="{DB6A158F-02DB-49A0-810A-CC335502D628}">
      <dgm:prSet/>
      <dgm:spPr/>
    </dgm:pt>
    <dgm:pt modelId="{DF58AFAF-F8F8-44B2-BD0B-3CF38F105ED8}">
      <dgm:prSet phldrT="[Text]"/>
      <dgm:spPr/>
      <dgm:t>
        <a:bodyPr/>
        <a:lstStyle/>
        <a:p>
          <a:r>
            <a:rPr lang="en-US" dirty="0" smtClean="0"/>
            <a:t>Same Package name (GUID)</a:t>
          </a:r>
          <a:endParaRPr lang="en-US" dirty="0"/>
        </a:p>
      </dgm:t>
    </dgm:pt>
    <dgm:pt modelId="{151F57DE-37C0-4BEE-ACF7-52C70ECDD584}" type="parTrans" cxnId="{808A800A-000A-4013-8083-BDC2EC46EFEB}">
      <dgm:prSet/>
      <dgm:spPr/>
    </dgm:pt>
    <dgm:pt modelId="{A37830D6-065C-47E9-8C04-2FF8B2A224A5}" type="sibTrans" cxnId="{808A800A-000A-4013-8083-BDC2EC46EFEB}">
      <dgm:prSet/>
      <dgm:spPr/>
    </dgm:pt>
    <dgm:pt modelId="{842BB1AA-DCDA-433E-8C64-100B77598CED}">
      <dgm:prSet phldrT="[Text]"/>
      <dgm:spPr/>
      <dgm:t>
        <a:bodyPr/>
        <a:lstStyle/>
        <a:p>
          <a:r>
            <a:rPr lang="en-US" dirty="0" smtClean="0"/>
            <a:t>App-V 5 client </a:t>
          </a:r>
          <a:r>
            <a:rPr lang="en-US" dirty="0" err="1" smtClean="0"/>
            <a:t>config</a:t>
          </a:r>
          <a:r>
            <a:rPr lang="en-US" dirty="0" smtClean="0"/>
            <a:t>: </a:t>
          </a:r>
          <a:r>
            <a:rPr lang="en-US" dirty="0" err="1" smtClean="0"/>
            <a:t>MigrationMode</a:t>
          </a:r>
          <a:r>
            <a:rPr lang="en-US" dirty="0" smtClean="0"/>
            <a:t>=1</a:t>
          </a:r>
          <a:endParaRPr lang="en-US" dirty="0"/>
        </a:p>
      </dgm:t>
    </dgm:pt>
    <dgm:pt modelId="{BDC38A6C-3FB3-4C38-99C0-8F4C1822DD32}" type="parTrans" cxnId="{B71E0ACA-A96D-4827-A52D-10E289D17F51}">
      <dgm:prSet/>
      <dgm:spPr/>
    </dgm:pt>
    <dgm:pt modelId="{14DD08F1-526C-4095-BD9F-034C5134F072}" type="sibTrans" cxnId="{B71E0ACA-A96D-4827-A52D-10E289D17F51}">
      <dgm:prSet/>
      <dgm:spPr/>
    </dgm:pt>
    <dgm:pt modelId="{F92FFC79-6C26-42EA-9D7A-1626DBB31DBD}">
      <dgm:prSet phldrT="[Text]"/>
      <dgm:spPr/>
      <dgm:t>
        <a:bodyPr/>
        <a:lstStyle/>
        <a:p>
          <a:r>
            <a:rPr lang="en-US" dirty="0" smtClean="0"/>
            <a:t>TakeOverExtensionFrom46=true</a:t>
          </a:r>
          <a:endParaRPr lang="en-US" dirty="0"/>
        </a:p>
      </dgm:t>
    </dgm:pt>
    <dgm:pt modelId="{3A9BA797-5A46-466B-91DC-1E871892AA5C}" type="parTrans" cxnId="{D5B46A74-1120-4C95-9E1A-BEDB98BFCFD4}">
      <dgm:prSet/>
      <dgm:spPr/>
    </dgm:pt>
    <dgm:pt modelId="{DCD9605B-C1D6-4DAF-9C09-731A37C64290}" type="sibTrans" cxnId="{D5B46A74-1120-4C95-9E1A-BEDB98BFCFD4}">
      <dgm:prSet/>
      <dgm:spPr/>
    </dgm:pt>
    <dgm:pt modelId="{D18D39E1-0E19-408A-8349-5CCA36A4EE3D}" type="pres">
      <dgm:prSet presAssocID="{5630BC4D-B540-423B-8AB3-F65DF44016F8}" presName="Name0" presStyleCnt="0">
        <dgm:presLayoutVars>
          <dgm:dir/>
          <dgm:animLvl val="lvl"/>
          <dgm:resizeHandles val="exact"/>
        </dgm:presLayoutVars>
      </dgm:prSet>
      <dgm:spPr/>
      <dgm:t>
        <a:bodyPr/>
        <a:lstStyle/>
        <a:p>
          <a:endParaRPr lang="en-US"/>
        </a:p>
      </dgm:t>
    </dgm:pt>
    <dgm:pt modelId="{A631C711-E90D-4570-9D64-59F40432061C}" type="pres">
      <dgm:prSet presAssocID="{D601B1AB-71B0-4937-AC0D-A7BF405DB2A4}" presName="linNode" presStyleCnt="0"/>
      <dgm:spPr/>
    </dgm:pt>
    <dgm:pt modelId="{73AC2F34-4882-451E-8C55-C0B731E9CDC8}" type="pres">
      <dgm:prSet presAssocID="{D601B1AB-71B0-4937-AC0D-A7BF405DB2A4}" presName="parTx" presStyleLbl="revTx" presStyleIdx="0" presStyleCnt="2">
        <dgm:presLayoutVars>
          <dgm:chMax val="1"/>
          <dgm:bulletEnabled val="1"/>
        </dgm:presLayoutVars>
      </dgm:prSet>
      <dgm:spPr/>
      <dgm:t>
        <a:bodyPr/>
        <a:lstStyle/>
        <a:p>
          <a:endParaRPr lang="en-US"/>
        </a:p>
      </dgm:t>
    </dgm:pt>
    <dgm:pt modelId="{3C143D41-DD6D-430B-B9B2-385A048EC42F}" type="pres">
      <dgm:prSet presAssocID="{D601B1AB-71B0-4937-AC0D-A7BF405DB2A4}" presName="bracket" presStyleLbl="parChTrans1D1" presStyleIdx="0" presStyleCnt="2"/>
      <dgm:spPr/>
    </dgm:pt>
    <dgm:pt modelId="{9755F9DA-78AC-452E-96FE-794A4C0C9271}" type="pres">
      <dgm:prSet presAssocID="{D601B1AB-71B0-4937-AC0D-A7BF405DB2A4}" presName="spH" presStyleCnt="0"/>
      <dgm:spPr/>
    </dgm:pt>
    <dgm:pt modelId="{3C46FAD6-CA09-4EF3-B76A-357C51DDE664}" type="pres">
      <dgm:prSet presAssocID="{D601B1AB-71B0-4937-AC0D-A7BF405DB2A4}" presName="desTx" presStyleLbl="node1" presStyleIdx="0" presStyleCnt="2" custScaleX="246197">
        <dgm:presLayoutVars>
          <dgm:bulletEnabled val="1"/>
        </dgm:presLayoutVars>
      </dgm:prSet>
      <dgm:spPr/>
      <dgm:t>
        <a:bodyPr/>
        <a:lstStyle/>
        <a:p>
          <a:endParaRPr lang="en-US"/>
        </a:p>
      </dgm:t>
    </dgm:pt>
    <dgm:pt modelId="{9BA5A2E4-5812-490D-A004-17F1879DA074}" type="pres">
      <dgm:prSet presAssocID="{8512E327-D0BB-472A-8AD1-35D9A7358B98}" presName="spV" presStyleCnt="0"/>
      <dgm:spPr/>
    </dgm:pt>
    <dgm:pt modelId="{D75A6A28-8BE0-4AD1-85BD-E3CD6AAFEE67}" type="pres">
      <dgm:prSet presAssocID="{4907E5C1-60CC-4474-9B41-4FC71C60BCEA}" presName="linNode" presStyleCnt="0"/>
      <dgm:spPr/>
    </dgm:pt>
    <dgm:pt modelId="{80161B7F-E3D8-43F3-8A1C-40095F05D2EF}" type="pres">
      <dgm:prSet presAssocID="{4907E5C1-60CC-4474-9B41-4FC71C60BCEA}" presName="parTx" presStyleLbl="revTx" presStyleIdx="1" presStyleCnt="2">
        <dgm:presLayoutVars>
          <dgm:chMax val="1"/>
          <dgm:bulletEnabled val="1"/>
        </dgm:presLayoutVars>
      </dgm:prSet>
      <dgm:spPr/>
      <dgm:t>
        <a:bodyPr/>
        <a:lstStyle/>
        <a:p>
          <a:endParaRPr lang="en-US"/>
        </a:p>
      </dgm:t>
    </dgm:pt>
    <dgm:pt modelId="{FC689ABD-9372-4542-AC1A-241E985B7A35}" type="pres">
      <dgm:prSet presAssocID="{4907E5C1-60CC-4474-9B41-4FC71C60BCEA}" presName="bracket" presStyleLbl="parChTrans1D1" presStyleIdx="1" presStyleCnt="2"/>
      <dgm:spPr/>
    </dgm:pt>
    <dgm:pt modelId="{30D68AA2-F764-472F-91B7-B068129601DE}" type="pres">
      <dgm:prSet presAssocID="{4907E5C1-60CC-4474-9B41-4FC71C60BCEA}" presName="spH" presStyleCnt="0"/>
      <dgm:spPr/>
    </dgm:pt>
    <dgm:pt modelId="{550F3EA5-BFCD-4242-B784-F422D9764D50}" type="pres">
      <dgm:prSet presAssocID="{4907E5C1-60CC-4474-9B41-4FC71C60BCEA}" presName="desTx" presStyleLbl="node1" presStyleIdx="1" presStyleCnt="2" custScaleX="246197">
        <dgm:presLayoutVars>
          <dgm:bulletEnabled val="1"/>
        </dgm:presLayoutVars>
      </dgm:prSet>
      <dgm:spPr/>
      <dgm:t>
        <a:bodyPr/>
        <a:lstStyle/>
        <a:p>
          <a:endParaRPr lang="en-US"/>
        </a:p>
      </dgm:t>
    </dgm:pt>
  </dgm:ptLst>
  <dgm:cxnLst>
    <dgm:cxn modelId="{CA6AC9AF-6ADF-4E5F-B55C-11499BC4CF25}" srcId="{D601B1AB-71B0-4937-AC0D-A7BF405DB2A4}" destId="{8B2AA42A-8A83-4336-B7FC-2B5EE2762A96}" srcOrd="1" destOrd="0" parTransId="{E7390B3A-D3D9-49F3-B78D-5B54FCF7E475}" sibTransId="{96832874-B828-42D5-BAFB-57C361D432D8}"/>
    <dgm:cxn modelId="{C6A09323-C9CD-49E0-A410-C1FC15BB5B4A}" type="presOf" srcId="{A561D169-A750-4F98-A22B-C3961FE27158}" destId="{3C46FAD6-CA09-4EF3-B76A-357C51DDE664}" srcOrd="0" destOrd="0" presId="urn:diagrams.loki3.com/BracketList"/>
    <dgm:cxn modelId="{3ED7B95D-4C46-4695-8BA2-DA858ACFCEC3}" type="presOf" srcId="{842BB1AA-DCDA-433E-8C64-100B77598CED}" destId="{550F3EA5-BFCD-4242-B784-F422D9764D50}" srcOrd="0" destOrd="5" presId="urn:diagrams.loki3.com/BracketList"/>
    <dgm:cxn modelId="{25133195-B63C-426A-AD18-BEC54D823458}" type="presOf" srcId="{DF58AFAF-F8F8-44B2-BD0B-3CF38F105ED8}" destId="{550F3EA5-BFCD-4242-B784-F422D9764D50}" srcOrd="0" destOrd="4" presId="urn:diagrams.loki3.com/BracketList"/>
    <dgm:cxn modelId="{48C145F8-8330-41DD-AF5F-FAB35B11DFB5}" type="presOf" srcId="{58FF6D5B-F541-40EE-9FED-3DE888F49008}" destId="{550F3EA5-BFCD-4242-B784-F422D9764D50}" srcOrd="0" destOrd="1" presId="urn:diagrams.loki3.com/BracketList"/>
    <dgm:cxn modelId="{45029E5D-EE54-428A-BF4F-E8E7C144970D}" type="presOf" srcId="{8B2AA42A-8A83-4336-B7FC-2B5EE2762A96}" destId="{3C46FAD6-CA09-4EF3-B76A-357C51DDE664}" srcOrd="0" destOrd="1" presId="urn:diagrams.loki3.com/BracketList"/>
    <dgm:cxn modelId="{808A800A-000A-4013-8083-BDC2EC46EFEB}" srcId="{B1B1A53E-78B6-486B-AF7E-E77227427930}" destId="{DF58AFAF-F8F8-44B2-BD0B-3CF38F105ED8}" srcOrd="1" destOrd="0" parTransId="{151F57DE-37C0-4BEE-ACF7-52C70ECDD584}" sibTransId="{A37830D6-065C-47E9-8C04-2FF8B2A224A5}"/>
    <dgm:cxn modelId="{DB6A158F-02DB-49A0-810A-CC335502D628}" srcId="{4907E5C1-60CC-4474-9B41-4FC71C60BCEA}" destId="{B1B1A53E-78B6-486B-AF7E-E77227427930}" srcOrd="2" destOrd="0" parTransId="{69EF37F6-848F-4BB0-B841-64481960DA65}" sibTransId="{89E00FCF-4752-4004-BD1D-4E7C43EDCF12}"/>
    <dgm:cxn modelId="{90A70E14-BD5D-4219-B8D3-DEC34C59E880}" srcId="{5630BC4D-B540-423B-8AB3-F65DF44016F8}" destId="{4907E5C1-60CC-4474-9B41-4FC71C60BCEA}" srcOrd="1" destOrd="0" parTransId="{9F0C0BB0-7830-4BC0-8599-1A330DA8168F}" sibTransId="{C1D91E93-68CA-4643-A3A3-FB8A39F227D7}"/>
    <dgm:cxn modelId="{0A9C7D1F-C60D-42F5-A2DF-5322659BBEDC}" type="presOf" srcId="{F92FFC79-6C26-42EA-9D7A-1626DBB31DBD}" destId="{550F3EA5-BFCD-4242-B784-F422D9764D50}" srcOrd="0" destOrd="3" presId="urn:diagrams.loki3.com/BracketList"/>
    <dgm:cxn modelId="{7E6982BE-4E1D-4C51-9CEB-6D635B9FD63F}" type="presOf" srcId="{D42A9576-E57A-4715-B47F-474B0AD662EB}" destId="{550F3EA5-BFCD-4242-B784-F422D9764D50}" srcOrd="0" destOrd="0" presId="urn:diagrams.loki3.com/BracketList"/>
    <dgm:cxn modelId="{6E0B7A53-BCAE-4837-8457-776E39666A68}" srcId="{4907E5C1-60CC-4474-9B41-4FC71C60BCEA}" destId="{58FF6D5B-F541-40EE-9FED-3DE888F49008}" srcOrd="1" destOrd="0" parTransId="{817A2A1C-625C-4A1D-B1BD-0CC16B1B67A3}" sibTransId="{B301D0E3-7FCF-4CFC-BA34-B613AC4906B8}"/>
    <dgm:cxn modelId="{7AE85378-2E20-484C-B3A6-7E0B2C475829}" type="presOf" srcId="{4907E5C1-60CC-4474-9B41-4FC71C60BCEA}" destId="{80161B7F-E3D8-43F3-8A1C-40095F05D2EF}" srcOrd="0" destOrd="0" presId="urn:diagrams.loki3.com/BracketList"/>
    <dgm:cxn modelId="{2BE63222-4DE6-488B-A446-E6593B84333B}" type="presOf" srcId="{D601B1AB-71B0-4937-AC0D-A7BF405DB2A4}" destId="{73AC2F34-4882-451E-8C55-C0B731E9CDC8}" srcOrd="0" destOrd="0" presId="urn:diagrams.loki3.com/BracketList"/>
    <dgm:cxn modelId="{D33CB3D1-8C35-4977-9FAE-6EBB15F5386B}" srcId="{D601B1AB-71B0-4937-AC0D-A7BF405DB2A4}" destId="{A561D169-A750-4F98-A22B-C3961FE27158}" srcOrd="0" destOrd="0" parTransId="{F8983810-19A7-43CE-8D9D-EFB3E85EFFE9}" sibTransId="{9963B468-5D67-43A5-AE15-1C5015EC7303}"/>
    <dgm:cxn modelId="{D5B46A74-1120-4C95-9E1A-BEDB98BFCFD4}" srcId="{B1B1A53E-78B6-486B-AF7E-E77227427930}" destId="{F92FFC79-6C26-42EA-9D7A-1626DBB31DBD}" srcOrd="0" destOrd="0" parTransId="{3A9BA797-5A46-466B-91DC-1E871892AA5C}" sibTransId="{DCD9605B-C1D6-4DAF-9C09-731A37C64290}"/>
    <dgm:cxn modelId="{55046400-6DE4-42E1-BD1E-A0D41D7080E8}" srcId="{4907E5C1-60CC-4474-9B41-4FC71C60BCEA}" destId="{D42A9576-E57A-4715-B47F-474B0AD662EB}" srcOrd="0" destOrd="0" parTransId="{7A210740-3C8E-4255-8CB2-A6157A170ADA}" sibTransId="{6BDBE3A1-2D01-407F-9B52-00A52F543930}"/>
    <dgm:cxn modelId="{024A0C81-34AA-437A-BB34-DCF58ADBE9AA}" type="presOf" srcId="{5630BC4D-B540-423B-8AB3-F65DF44016F8}" destId="{D18D39E1-0E19-408A-8349-5CCA36A4EE3D}" srcOrd="0" destOrd="0" presId="urn:diagrams.loki3.com/BracketList"/>
    <dgm:cxn modelId="{12113ABE-E2CB-4848-9D9C-73C26BFD87DD}" type="presOf" srcId="{B1B1A53E-78B6-486B-AF7E-E77227427930}" destId="{550F3EA5-BFCD-4242-B784-F422D9764D50}" srcOrd="0" destOrd="2" presId="urn:diagrams.loki3.com/BracketList"/>
    <dgm:cxn modelId="{30B83A6B-A714-49B1-B5D1-AEE7520F255C}" srcId="{5630BC4D-B540-423B-8AB3-F65DF44016F8}" destId="{D601B1AB-71B0-4937-AC0D-A7BF405DB2A4}" srcOrd="0" destOrd="0" parTransId="{011895D2-83CE-4D57-8217-986607DB93FB}" sibTransId="{8512E327-D0BB-472A-8AD1-35D9A7358B98}"/>
    <dgm:cxn modelId="{B71E0ACA-A96D-4827-A52D-10E289D17F51}" srcId="{4907E5C1-60CC-4474-9B41-4FC71C60BCEA}" destId="{842BB1AA-DCDA-433E-8C64-100B77598CED}" srcOrd="3" destOrd="0" parTransId="{BDC38A6C-3FB3-4C38-99C0-8F4C1822DD32}" sibTransId="{14DD08F1-526C-4095-BD9F-034C5134F072}"/>
    <dgm:cxn modelId="{0699463A-AF0D-425C-992B-0345FCA3E0B4}" type="presParOf" srcId="{D18D39E1-0E19-408A-8349-5CCA36A4EE3D}" destId="{A631C711-E90D-4570-9D64-59F40432061C}" srcOrd="0" destOrd="0" presId="urn:diagrams.loki3.com/BracketList"/>
    <dgm:cxn modelId="{07DEA161-D5F8-409D-AF90-AACF65F1064B}" type="presParOf" srcId="{A631C711-E90D-4570-9D64-59F40432061C}" destId="{73AC2F34-4882-451E-8C55-C0B731E9CDC8}" srcOrd="0" destOrd="0" presId="urn:diagrams.loki3.com/BracketList"/>
    <dgm:cxn modelId="{0A2FE8ED-38AD-4D22-AD64-558003EE9FE7}" type="presParOf" srcId="{A631C711-E90D-4570-9D64-59F40432061C}" destId="{3C143D41-DD6D-430B-B9B2-385A048EC42F}" srcOrd="1" destOrd="0" presId="urn:diagrams.loki3.com/BracketList"/>
    <dgm:cxn modelId="{1BF68CB7-7C51-41AF-90D1-1F4891127861}" type="presParOf" srcId="{A631C711-E90D-4570-9D64-59F40432061C}" destId="{9755F9DA-78AC-452E-96FE-794A4C0C9271}" srcOrd="2" destOrd="0" presId="urn:diagrams.loki3.com/BracketList"/>
    <dgm:cxn modelId="{474FD417-8607-4C6B-9897-08014E4C721C}" type="presParOf" srcId="{A631C711-E90D-4570-9D64-59F40432061C}" destId="{3C46FAD6-CA09-4EF3-B76A-357C51DDE664}" srcOrd="3" destOrd="0" presId="urn:diagrams.loki3.com/BracketList"/>
    <dgm:cxn modelId="{7D9F9DEB-FED9-4EB6-9EFF-D96C2D6E7EF3}" type="presParOf" srcId="{D18D39E1-0E19-408A-8349-5CCA36A4EE3D}" destId="{9BA5A2E4-5812-490D-A004-17F1879DA074}" srcOrd="1" destOrd="0" presId="urn:diagrams.loki3.com/BracketList"/>
    <dgm:cxn modelId="{308C9F6A-3C37-4793-A32D-50677375E0CD}" type="presParOf" srcId="{D18D39E1-0E19-408A-8349-5CCA36A4EE3D}" destId="{D75A6A28-8BE0-4AD1-85BD-E3CD6AAFEE67}" srcOrd="2" destOrd="0" presId="urn:diagrams.loki3.com/BracketList"/>
    <dgm:cxn modelId="{FB01194B-089E-4BCE-8B00-01B9A8CE899D}" type="presParOf" srcId="{D75A6A28-8BE0-4AD1-85BD-E3CD6AAFEE67}" destId="{80161B7F-E3D8-43F3-8A1C-40095F05D2EF}" srcOrd="0" destOrd="0" presId="urn:diagrams.loki3.com/BracketList"/>
    <dgm:cxn modelId="{CD6699E4-0FDF-456B-9AE4-05F18F04178D}" type="presParOf" srcId="{D75A6A28-8BE0-4AD1-85BD-E3CD6AAFEE67}" destId="{FC689ABD-9372-4542-AC1A-241E985B7A35}" srcOrd="1" destOrd="0" presId="urn:diagrams.loki3.com/BracketList"/>
    <dgm:cxn modelId="{463A4468-DB22-4040-8B93-B130E931BB54}" type="presParOf" srcId="{D75A6A28-8BE0-4AD1-85BD-E3CD6AAFEE67}" destId="{30D68AA2-F764-472F-91B7-B068129601DE}" srcOrd="2" destOrd="0" presId="urn:diagrams.loki3.com/BracketList"/>
    <dgm:cxn modelId="{76C57CF3-3B26-4001-ACD7-58D7D62783DC}" type="presParOf" srcId="{D75A6A28-8BE0-4AD1-85BD-E3CD6AAFEE67}" destId="{550F3EA5-BFCD-4242-B784-F422D9764D50}"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gradFill>
                  <a:gsLst>
                    <a:gs pos="1250">
                      <a:schemeClr val="tx1"/>
                    </a:gs>
                    <a:gs pos="100000">
                      <a:schemeClr val="tx1"/>
                    </a:gs>
                  </a:gsLst>
                  <a:lin ang="5400000" scaled="0"/>
                </a:gradFill>
                <a:latin typeface="Segoe UI" pitchFamily="34" charset="0"/>
              </a:rPr>
              <a:t>TechEd 2013</a:t>
            </a:r>
            <a:endParaRPr lang="en-US" dirty="0">
              <a:gradFill>
                <a:gsLst>
                  <a:gs pos="1250">
                    <a:schemeClr val="tx1"/>
                  </a:gs>
                  <a:gs pos="100000">
                    <a:schemeClr val="tx1"/>
                  </a:gs>
                </a:gsLst>
                <a:lin ang="5400000" scaled="0"/>
              </a:gradFill>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6A60E7-2D53-4E43-BBED-95418411E14A}" type="datetime8">
              <a:rPr lang="en-US" smtClean="0">
                <a:latin typeface="Segoe UI" pitchFamily="34" charset="0"/>
              </a:rPr>
              <a:t>6/23/2013 2:50 AM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gradFill>
                  <a:gsLst>
                    <a:gs pos="1250">
                      <a:schemeClr val="tx1"/>
                    </a:gs>
                    <a:gs pos="100000">
                      <a:schemeClr val="tx1"/>
                    </a:gs>
                  </a:gsLst>
                  <a:lin ang="5400000" scaled="0"/>
                </a:gradFill>
                <a:latin typeface="Segoe UI" pitchFamily="34" charset="0"/>
              </a:defRPr>
            </a:lvl1pPr>
          </a:lstStyle>
          <a:p>
            <a:r>
              <a:rPr lang="en-US" dirty="0" smtClean="0"/>
              <a:t>TechEd 2013</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2DFDA5C7-BBAE-481E-8BF7-731156A2E2C1}" type="datetime8">
              <a:rPr lang="en-US" smtClean="0"/>
              <a:t>6/23/2013 2:43 AM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a:t>
            </a:fld>
            <a:endParaRPr lang="en-US" dirty="0"/>
          </a:p>
        </p:txBody>
      </p:sp>
      <p:sp>
        <p:nvSpPr>
          <p:cNvPr id="10" name="Date Placeholder 9"/>
          <p:cNvSpPr>
            <a:spLocks noGrp="1"/>
          </p:cNvSpPr>
          <p:nvPr>
            <p:ph type="dt" idx="13"/>
          </p:nvPr>
        </p:nvSpPr>
        <p:spPr/>
        <p:txBody>
          <a:bodyPr/>
          <a:lstStyle/>
          <a:p>
            <a:fld id="{B24D84E8-06E3-489F-9C67-A33EE59B08EB}" type="datetime8">
              <a:rPr lang="en-US" smtClean="0"/>
              <a:t>6/23/2013 2:43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r>
              <a:rPr lang="en-US" dirty="0" err="1" smtClean="0"/>
              <a:t>TechEd</a:t>
            </a:r>
            <a:r>
              <a:rPr lang="en-US" dirty="0" smtClean="0"/>
              <a:t> 2013</a:t>
            </a:r>
            <a:endParaRPr lang="en-US" dirty="0"/>
          </a:p>
        </p:txBody>
      </p:sp>
    </p:spTree>
    <p:extLst>
      <p:ext uri="{BB962C8B-B14F-4D97-AF65-F5344CB8AC3E}">
        <p14:creationId xmlns:p14="http://schemas.microsoft.com/office/powerpoint/2010/main" val="3127344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67975" indent="-167975">
              <a:buFont typeface="Arial" charset="0"/>
              <a:buChar char="•"/>
            </a:pP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17</a:t>
            </a:fld>
            <a:endParaRPr lang="en-US" dirty="0"/>
          </a:p>
        </p:txBody>
      </p:sp>
    </p:spTree>
    <p:extLst>
      <p:ext uri="{BB962C8B-B14F-4D97-AF65-F5344CB8AC3E}">
        <p14:creationId xmlns:p14="http://schemas.microsoft.com/office/powerpoint/2010/main" val="938525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67975" indent="-167975">
              <a:buFont typeface="Arial" charset="0"/>
              <a:buChar char="•"/>
            </a:pP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alpha val="99000"/>
                  </a:prstClr>
                </a:solidFill>
              </a:rPr>
              <a:pPr/>
              <a:t>18</a:t>
            </a:fld>
            <a:endParaRPr lang="en-US" dirty="0">
              <a:solidFill>
                <a:prstClr val="black">
                  <a:alpha val="99000"/>
                </a:prstClr>
              </a:solidFill>
            </a:endParaRPr>
          </a:p>
        </p:txBody>
      </p:sp>
    </p:spTree>
    <p:extLst>
      <p:ext uri="{BB962C8B-B14F-4D97-AF65-F5344CB8AC3E}">
        <p14:creationId xmlns:p14="http://schemas.microsoft.com/office/powerpoint/2010/main" val="3043488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27</a:t>
            </a:fld>
            <a:endParaRPr lang="en-US" dirty="0"/>
          </a:p>
        </p:txBody>
      </p:sp>
    </p:spTree>
    <p:extLst>
      <p:ext uri="{BB962C8B-B14F-4D97-AF65-F5344CB8AC3E}">
        <p14:creationId xmlns:p14="http://schemas.microsoft.com/office/powerpoint/2010/main" val="1830012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smtClean="0"/>
          </a:p>
        </p:txBody>
      </p:sp>
      <p:sp>
        <p:nvSpPr>
          <p:cNvPr id="4" name="Header Placeholder 3"/>
          <p:cNvSpPr>
            <a:spLocks noGrp="1"/>
          </p:cNvSpPr>
          <p:nvPr>
            <p:ph type="hdr" sz="quarter" idx="10"/>
          </p:nvPr>
        </p:nvSpPr>
        <p:spPr/>
        <p:txBody>
          <a:bodyPr/>
          <a:lstStyle/>
          <a:p>
            <a:r>
              <a:rPr lang="en-US" smtClean="0"/>
              <a:t>TechReady 16</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EF20813E-8D23-47BA-84F9-8784FCE2B293}" type="datetime1">
              <a:rPr lang="en-US" smtClean="0"/>
              <a:t>6/23/2013</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29</a:t>
            </a:fld>
            <a:endParaRPr lang="en-US" dirty="0"/>
          </a:p>
        </p:txBody>
      </p:sp>
    </p:spTree>
    <p:extLst>
      <p:ext uri="{BB962C8B-B14F-4D97-AF65-F5344CB8AC3E}">
        <p14:creationId xmlns:p14="http://schemas.microsoft.com/office/powerpoint/2010/main" val="521674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solidFill>
                  <a:prstClr val="black"/>
                </a:solidFill>
              </a:rPr>
              <a:pPr/>
              <a:t>32</a:t>
            </a:fld>
            <a:endParaRPr lang="en-US" dirty="0">
              <a:solidFill>
                <a:prstClr val="black"/>
              </a:solidFill>
            </a:endParaRPr>
          </a:p>
        </p:txBody>
      </p:sp>
      <p:sp>
        <p:nvSpPr>
          <p:cNvPr id="12" name="Date Placeholder 11"/>
          <p:cNvSpPr>
            <a:spLocks noGrp="1"/>
          </p:cNvSpPr>
          <p:nvPr>
            <p:ph type="dt" idx="14"/>
          </p:nvPr>
        </p:nvSpPr>
        <p:spPr/>
        <p:txBody>
          <a:bodyPr/>
          <a:lstStyle/>
          <a:p>
            <a:fld id="{64DAA8B1-71E0-4ED8-9A80-C398012240B1}" type="datetime8">
              <a:rPr lang="en-US" smtClean="0">
                <a:solidFill>
                  <a:prstClr val="black"/>
                </a:solidFill>
              </a:rPr>
              <a:pPr/>
              <a:t>6/23/2013 2:50 AM</a:t>
            </a:fld>
            <a:endParaRPr lang="en-US" dirty="0">
              <a:solidFill>
                <a:prstClr val="black"/>
              </a:solidFill>
            </a:endParaRPr>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gradFill>
                <a:gsLst>
                  <a:gs pos="1250">
                    <a:prstClr val="black"/>
                  </a:gs>
                  <a:gs pos="100000">
                    <a:prstClr val="black"/>
                  </a:gs>
                </a:gsLst>
                <a:lin ang="5400000" scaled="0"/>
              </a:gradFill>
            </a:endParaRPr>
          </a:p>
        </p:txBody>
      </p:sp>
    </p:spTree>
    <p:extLst>
      <p:ext uri="{BB962C8B-B14F-4D97-AF65-F5344CB8AC3E}">
        <p14:creationId xmlns:p14="http://schemas.microsoft.com/office/powerpoint/2010/main" val="678024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solidFill>
                  <a:prstClr val="black"/>
                </a:solidFill>
              </a:rPr>
              <a:pPr/>
              <a:t>33</a:t>
            </a:fld>
            <a:endParaRPr lang="en-US" dirty="0">
              <a:solidFill>
                <a:prstClr val="black"/>
              </a:solidFill>
            </a:endParaRPr>
          </a:p>
        </p:txBody>
      </p:sp>
      <p:sp>
        <p:nvSpPr>
          <p:cNvPr id="12" name="Date Placeholder 11"/>
          <p:cNvSpPr>
            <a:spLocks noGrp="1"/>
          </p:cNvSpPr>
          <p:nvPr>
            <p:ph type="dt" idx="14"/>
          </p:nvPr>
        </p:nvSpPr>
        <p:spPr/>
        <p:txBody>
          <a:bodyPr/>
          <a:lstStyle/>
          <a:p>
            <a:fld id="{64DAA8B1-71E0-4ED8-9A80-C398012240B1}" type="datetime8">
              <a:rPr lang="en-US" smtClean="0">
                <a:solidFill>
                  <a:prstClr val="black"/>
                </a:solidFill>
              </a:rPr>
              <a:pPr/>
              <a:t>6/23/2013 2:50 AM</a:t>
            </a:fld>
            <a:endParaRPr lang="en-US" dirty="0">
              <a:solidFill>
                <a:prstClr val="black"/>
              </a:solidFill>
            </a:endParaRPr>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gradFill>
                <a:gsLst>
                  <a:gs pos="1250">
                    <a:prstClr val="black"/>
                  </a:gs>
                  <a:gs pos="100000">
                    <a:prstClr val="black"/>
                  </a:gs>
                </a:gsLst>
                <a:lin ang="5400000" scaled="0"/>
              </a:gradFill>
            </a:endParaRPr>
          </a:p>
        </p:txBody>
      </p:sp>
    </p:spTree>
    <p:extLst>
      <p:ext uri="{BB962C8B-B14F-4D97-AF65-F5344CB8AC3E}">
        <p14:creationId xmlns:p14="http://schemas.microsoft.com/office/powerpoint/2010/main" val="4182974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solidFill>
                  <a:prstClr val="black"/>
                </a:solidFill>
              </a:rPr>
              <a:pPr/>
              <a:t>34</a:t>
            </a:fld>
            <a:endParaRPr lang="en-US" dirty="0">
              <a:solidFill>
                <a:prstClr val="black"/>
              </a:solidFill>
            </a:endParaRPr>
          </a:p>
        </p:txBody>
      </p:sp>
      <p:sp>
        <p:nvSpPr>
          <p:cNvPr id="12" name="Date Placeholder 11"/>
          <p:cNvSpPr>
            <a:spLocks noGrp="1"/>
          </p:cNvSpPr>
          <p:nvPr>
            <p:ph type="dt" idx="14"/>
          </p:nvPr>
        </p:nvSpPr>
        <p:spPr/>
        <p:txBody>
          <a:bodyPr/>
          <a:lstStyle/>
          <a:p>
            <a:fld id="{64DAA8B1-71E0-4ED8-9A80-C398012240B1}" type="datetime8">
              <a:rPr lang="en-US" smtClean="0">
                <a:solidFill>
                  <a:prstClr val="black"/>
                </a:solidFill>
              </a:rPr>
              <a:pPr/>
              <a:t>6/23/2013 2:50 AM</a:t>
            </a:fld>
            <a:endParaRPr lang="en-US" dirty="0">
              <a:solidFill>
                <a:prstClr val="black"/>
              </a:solidFill>
            </a:endParaRPr>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gradFill>
                <a:gsLst>
                  <a:gs pos="1250">
                    <a:prstClr val="black"/>
                  </a:gs>
                  <a:gs pos="100000">
                    <a:prstClr val="black"/>
                  </a:gs>
                </a:gsLst>
                <a:lin ang="5400000" scaled="0"/>
              </a:gradFill>
            </a:endParaRPr>
          </a:p>
        </p:txBody>
      </p:sp>
    </p:spTree>
    <p:extLst>
      <p:ext uri="{BB962C8B-B14F-4D97-AF65-F5344CB8AC3E}">
        <p14:creationId xmlns:p14="http://schemas.microsoft.com/office/powerpoint/2010/main" val="35944679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gradFill>
                <a:gsLst>
                  <a:gs pos="1250">
                    <a:prstClr val="black"/>
                  </a:gs>
                  <a:gs pos="100000">
                    <a:prstClr val="black"/>
                  </a:gs>
                </a:gsLst>
                <a:lin ang="5400000" scaled="0"/>
              </a:gra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6/23/2013 2:50 AM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2092723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36</a:t>
            </a:fld>
            <a:endParaRPr lang="en-US" dirty="0">
              <a:solidFill>
                <a:prstClr val="black"/>
              </a:solidFill>
            </a:endParaRPr>
          </a:p>
        </p:txBody>
      </p:sp>
      <p:sp>
        <p:nvSpPr>
          <p:cNvPr id="11" name="Date Placeholder 10"/>
          <p:cNvSpPr>
            <a:spLocks noGrp="1"/>
          </p:cNvSpPr>
          <p:nvPr>
            <p:ph type="dt" idx="14"/>
          </p:nvPr>
        </p:nvSpPr>
        <p:spPr/>
        <p:txBody>
          <a:bodyPr/>
          <a:lstStyle/>
          <a:p>
            <a:fld id="{88A14CBB-3B41-4EA9-BAC8-6B73863190D9}" type="datetime8">
              <a:rPr lang="en-US" smtClean="0"/>
              <a:t>6/23/2013 2:50 AM</a:t>
            </a:fld>
            <a:endParaRPr lang="en-US" dirty="0"/>
          </a:p>
        </p:txBody>
      </p:sp>
      <p:sp>
        <p:nvSpPr>
          <p:cNvPr id="12" name="Footer Placeholder 11"/>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3" name="Header Placeholder 12"/>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3876604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
        <p:nvSpPr>
          <p:cNvPr id="10" name="Date Placeholder 9"/>
          <p:cNvSpPr>
            <a:spLocks noGrp="1"/>
          </p:cNvSpPr>
          <p:nvPr>
            <p:ph type="dt" idx="13"/>
          </p:nvPr>
        </p:nvSpPr>
        <p:spPr/>
        <p:txBody>
          <a:bodyPr/>
          <a:lstStyle/>
          <a:p>
            <a:fld id="{677FBE4F-EDB0-402F-A0AC-9374915CF447}" type="datetime8">
              <a:rPr lang="en-US" smtClean="0"/>
              <a:t>6/23/2013 2:44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507881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TechReady 16</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3EC3972-151E-45F0-A8FD-54931343E929}" type="datetime1">
              <a:rPr lang="en-US" smtClean="0"/>
              <a:t>6/23/2013</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4</a:t>
            </a:fld>
            <a:endParaRPr lang="en-US" dirty="0"/>
          </a:p>
        </p:txBody>
      </p:sp>
    </p:spTree>
    <p:extLst>
      <p:ext uri="{BB962C8B-B14F-4D97-AF65-F5344CB8AC3E}">
        <p14:creationId xmlns:p14="http://schemas.microsoft.com/office/powerpoint/2010/main" val="2885488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741927-6463-459E-A476-6AA29362DB91}"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4197470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Tree>
    <p:extLst>
      <p:ext uri="{BB962C8B-B14F-4D97-AF65-F5344CB8AC3E}">
        <p14:creationId xmlns:p14="http://schemas.microsoft.com/office/powerpoint/2010/main" val="1503760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67975" indent="-167975">
              <a:buFont typeface="Arial" charset="0"/>
              <a:buChar char="•"/>
            </a:pPr>
            <a:endParaRPr lang="en-US" dirty="0"/>
          </a:p>
        </p:txBody>
      </p:sp>
      <p:sp>
        <p:nvSpPr>
          <p:cNvPr id="4" name="Header Placeholder 3"/>
          <p:cNvSpPr>
            <a:spLocks noGrp="1"/>
          </p:cNvSpPr>
          <p:nvPr>
            <p:ph type="hdr" sz="quarter" idx="10"/>
          </p:nvPr>
        </p:nvSpPr>
        <p:spPr/>
        <p:txBody>
          <a:bodyPr/>
          <a:lstStyle/>
          <a:p>
            <a:r>
              <a:rPr lang="en-US" smtClean="0"/>
              <a:t>TechReady13</a:t>
            </a:r>
          </a:p>
        </p:txBody>
      </p:sp>
      <p:sp>
        <p:nvSpPr>
          <p:cNvPr id="5" name="Date Placeholder 4"/>
          <p:cNvSpPr>
            <a:spLocks noGrp="1"/>
          </p:cNvSpPr>
          <p:nvPr>
            <p:ph type="dt" idx="11"/>
          </p:nvPr>
        </p:nvSpPr>
        <p:spPr/>
        <p:txBody>
          <a:bodyPr/>
          <a:lstStyle/>
          <a:p>
            <a:fld id="{8FECCDA3-E387-4EA4-A67F-87CFE5455F3D}" type="datetime1">
              <a:rPr lang="en-US" smtClean="0"/>
              <a:t>6/23/2013</a:t>
            </a:fld>
            <a:endParaRPr lang="en-US" dirty="0"/>
          </a:p>
        </p:txBody>
      </p:sp>
      <p:sp>
        <p:nvSpPr>
          <p:cNvPr id="6" name="Footer Placeholder 5"/>
          <p:cNvSpPr>
            <a:spLocks noGrp="1"/>
          </p:cNvSpPr>
          <p:nvPr>
            <p:ph type="ftr" sz="quarter" idx="12"/>
          </p:nvPr>
        </p:nvSpPr>
        <p:spPr/>
        <p:txBody>
          <a:bodyPr/>
          <a:lstStyle/>
          <a:p>
            <a:r>
              <a:rPr lang="en-US"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a:t>
            </a:r>
          </a:p>
          <a:p>
            <a:r>
              <a:rPr lang="en-US"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latin typeface="Segoe UI" pitchFamily="34" charset="0"/>
              </a:rPr>
            </a:br>
            <a:r>
              <a:rPr lang="en-US" smtClean="0">
                <a:solidFill>
                  <a:srgbClr val="000000"/>
                </a:solidFill>
                <a:latin typeface="Segoe UI" pitchFamily="34" charset="0"/>
              </a:rPr>
              <a:t>MICROSOFT MAKES NO WARRANTIES, EXPRESS, IMPLIED OR STATUTORY, AS TO THE INFORMATION IN THIS PRESENTATION.</a:t>
            </a:r>
            <a:endParaRPr lang="en-US" dirty="0" smtClean="0">
              <a:solidFill>
                <a:srgbClr val="000000"/>
              </a:solidFill>
              <a:latin typeface="Segoe UI" pitchFamily="34" charset="0"/>
            </a:endParaRPr>
          </a:p>
        </p:txBody>
      </p:sp>
      <p:sp>
        <p:nvSpPr>
          <p:cNvPr id="7" name="Slide Number Placeholder 6"/>
          <p:cNvSpPr>
            <a:spLocks noGrp="1"/>
          </p:cNvSpPr>
          <p:nvPr>
            <p:ph type="sldNum" sz="quarter" idx="13"/>
          </p:nvPr>
        </p:nvSpPr>
        <p:spPr/>
        <p:txBody>
          <a:bodyPr/>
          <a:lstStyle/>
          <a:p>
            <a:fld id="{8B263312-38AA-4E1E-B2B5-0F8F122B24FE}" type="slidenum">
              <a:rPr lang="en-US" smtClean="0"/>
              <a:pPr/>
              <a:t>8</a:t>
            </a:fld>
            <a:endParaRPr lang="en-US" dirty="0"/>
          </a:p>
        </p:txBody>
      </p:sp>
    </p:spTree>
    <p:extLst>
      <p:ext uri="{BB962C8B-B14F-4D97-AF65-F5344CB8AC3E}">
        <p14:creationId xmlns:p14="http://schemas.microsoft.com/office/powerpoint/2010/main" val="3597320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extLst>
      <p:ext uri="{BB962C8B-B14F-4D97-AF65-F5344CB8AC3E}">
        <p14:creationId xmlns:p14="http://schemas.microsoft.com/office/powerpoint/2010/main" val="256074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TechReady 16</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5AC66F3E-5B74-4351-B2A4-B9E5BCCF8E46}" type="datetime1">
              <a:rPr lang="en-US" smtClean="0"/>
              <a:t>6/23/2013</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14</a:t>
            </a:fld>
            <a:endParaRPr lang="en-US" dirty="0"/>
          </a:p>
        </p:txBody>
      </p:sp>
    </p:spTree>
    <p:extLst>
      <p:ext uri="{BB962C8B-B14F-4D97-AF65-F5344CB8AC3E}">
        <p14:creationId xmlns:p14="http://schemas.microsoft.com/office/powerpoint/2010/main" val="1618148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Header Placeholder 3"/>
          <p:cNvSpPr>
            <a:spLocks noGrp="1"/>
          </p:cNvSpPr>
          <p:nvPr>
            <p:ph type="hdr" sz="quarter" idx="10"/>
          </p:nvPr>
        </p:nvSpPr>
        <p:spPr/>
        <p:txBody>
          <a:bodyPr/>
          <a:lstStyle/>
          <a:p>
            <a:r>
              <a:rPr lang="en-US" smtClean="0"/>
              <a:t>TechReady 16</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EF20813E-8D23-47BA-84F9-8784FCE2B293}" type="datetime1">
              <a:rPr lang="en-US" smtClean="0"/>
              <a:t>6/23/2013</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15</a:t>
            </a:fld>
            <a:endParaRPr lang="en-US" dirty="0"/>
          </a:p>
        </p:txBody>
      </p:sp>
    </p:spTree>
    <p:extLst>
      <p:ext uri="{BB962C8B-B14F-4D97-AF65-F5344CB8AC3E}">
        <p14:creationId xmlns:p14="http://schemas.microsoft.com/office/powerpoint/2010/main" val="10677772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alkin">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10333037" y="482564"/>
            <a:ext cx="1646237" cy="351905"/>
          </a:xfrm>
          <a:prstGeom prst="rect">
            <a:avLst/>
          </a:prstGeom>
        </p:spPr>
      </p:pic>
    </p:spTree>
    <p:extLst>
      <p:ext uri="{BB962C8B-B14F-4D97-AF65-F5344CB8AC3E}">
        <p14:creationId xmlns:p14="http://schemas.microsoft.com/office/powerpoint/2010/main" val="343228261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247227168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92881"/>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600" indent="0">
              <a:buNone/>
              <a:defRPr sz="2000"/>
            </a:lvl3pPr>
            <a:lvl4pPr marL="457200" indent="0">
              <a:buNone/>
              <a:defRPr sz="1800"/>
            </a:lvl4pPr>
            <a:lvl5pPr marL="68580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3985228"/>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0"/>
          </p:nvPr>
        </p:nvSpPr>
        <p:spPr>
          <a:xfrm>
            <a:off x="274638" y="1214438"/>
            <a:ext cx="11887200" cy="548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5319683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8839873"/>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936257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9837130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1135705"/>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450787"/>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34457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orth America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7" name="Group 96"/>
          <p:cNvGrpSpPr/>
          <p:nvPr userDrawn="1"/>
        </p:nvGrpSpPr>
        <p:grpSpPr>
          <a:xfrm>
            <a:off x="6765997" y="4102100"/>
            <a:ext cx="2232026" cy="1533525"/>
            <a:chOff x="15328900" y="1957388"/>
            <a:chExt cx="2232026" cy="1533525"/>
          </a:xfrm>
        </p:grpSpPr>
        <p:sp>
          <p:nvSpPr>
            <p:cNvPr id="12" name="Freeform 5"/>
            <p:cNvSpPr>
              <a:spLocks/>
            </p:cNvSpPr>
            <p:nvPr userDrawn="1"/>
          </p:nvSpPr>
          <p:spPr bwMode="auto">
            <a:xfrm>
              <a:off x="16663988" y="3295650"/>
              <a:ext cx="85725" cy="39688"/>
            </a:xfrm>
            <a:custGeom>
              <a:avLst/>
              <a:gdLst>
                <a:gd name="T0" fmla="*/ 18 w 31"/>
                <a:gd name="T1" fmla="*/ 3 h 14"/>
                <a:gd name="T2" fmla="*/ 15 w 31"/>
                <a:gd name="T3" fmla="*/ 3 h 14"/>
                <a:gd name="T4" fmla="*/ 7 w 31"/>
                <a:gd name="T5" fmla="*/ 1 h 14"/>
                <a:gd name="T6" fmla="*/ 10 w 31"/>
                <a:gd name="T7" fmla="*/ 8 h 14"/>
                <a:gd name="T8" fmla="*/ 0 w 31"/>
                <a:gd name="T9" fmla="*/ 10 h 14"/>
                <a:gd name="T10" fmla="*/ 7 w 31"/>
                <a:gd name="T11" fmla="*/ 12 h 14"/>
                <a:gd name="T12" fmla="*/ 14 w 31"/>
                <a:gd name="T13" fmla="*/ 12 h 14"/>
                <a:gd name="T14" fmla="*/ 14 w 31"/>
                <a:gd name="T15" fmla="*/ 13 h 14"/>
                <a:gd name="T16" fmla="*/ 21 w 31"/>
                <a:gd name="T17" fmla="*/ 10 h 14"/>
                <a:gd name="T18" fmla="*/ 31 w 31"/>
                <a:gd name="T19" fmla="*/ 8 h 14"/>
                <a:gd name="T20" fmla="*/ 18 w 31"/>
                <a:gd name="T21"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14">
                  <a:moveTo>
                    <a:pt x="18" y="3"/>
                  </a:moveTo>
                  <a:cubicBezTo>
                    <a:pt x="17" y="3"/>
                    <a:pt x="16" y="3"/>
                    <a:pt x="15" y="3"/>
                  </a:cubicBezTo>
                  <a:cubicBezTo>
                    <a:pt x="12" y="2"/>
                    <a:pt x="8" y="0"/>
                    <a:pt x="7" y="1"/>
                  </a:cubicBezTo>
                  <a:cubicBezTo>
                    <a:pt x="5" y="3"/>
                    <a:pt x="10" y="6"/>
                    <a:pt x="10" y="8"/>
                  </a:cubicBezTo>
                  <a:cubicBezTo>
                    <a:pt x="10" y="10"/>
                    <a:pt x="1" y="8"/>
                    <a:pt x="0" y="10"/>
                  </a:cubicBezTo>
                  <a:cubicBezTo>
                    <a:pt x="0" y="11"/>
                    <a:pt x="3" y="13"/>
                    <a:pt x="7" y="12"/>
                  </a:cubicBezTo>
                  <a:cubicBezTo>
                    <a:pt x="10" y="10"/>
                    <a:pt x="12" y="12"/>
                    <a:pt x="14" y="12"/>
                  </a:cubicBezTo>
                  <a:cubicBezTo>
                    <a:pt x="14" y="13"/>
                    <a:pt x="14" y="13"/>
                    <a:pt x="14" y="13"/>
                  </a:cubicBezTo>
                  <a:cubicBezTo>
                    <a:pt x="16" y="14"/>
                    <a:pt x="17" y="12"/>
                    <a:pt x="21" y="10"/>
                  </a:cubicBezTo>
                  <a:cubicBezTo>
                    <a:pt x="25" y="9"/>
                    <a:pt x="31" y="12"/>
                    <a:pt x="31" y="8"/>
                  </a:cubicBezTo>
                  <a:cubicBezTo>
                    <a:pt x="31" y="5"/>
                    <a:pt x="20" y="2"/>
                    <a:pt x="18"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6"/>
            <p:cNvSpPr>
              <a:spLocks/>
            </p:cNvSpPr>
            <p:nvPr userDrawn="1"/>
          </p:nvSpPr>
          <p:spPr bwMode="auto">
            <a:xfrm>
              <a:off x="16481425" y="3373438"/>
              <a:ext cx="144463" cy="117475"/>
            </a:xfrm>
            <a:custGeom>
              <a:avLst/>
              <a:gdLst>
                <a:gd name="T0" fmla="*/ 10 w 52"/>
                <a:gd name="T1" fmla="*/ 3 h 42"/>
                <a:gd name="T2" fmla="*/ 5 w 52"/>
                <a:gd name="T3" fmla="*/ 6 h 42"/>
                <a:gd name="T4" fmla="*/ 3 w 52"/>
                <a:gd name="T5" fmla="*/ 9 h 42"/>
                <a:gd name="T6" fmla="*/ 2 w 52"/>
                <a:gd name="T7" fmla="*/ 10 h 42"/>
                <a:gd name="T8" fmla="*/ 0 w 52"/>
                <a:gd name="T9" fmla="*/ 11 h 42"/>
                <a:gd name="T10" fmla="*/ 1 w 52"/>
                <a:gd name="T11" fmla="*/ 13 h 42"/>
                <a:gd name="T12" fmla="*/ 7 w 52"/>
                <a:gd name="T13" fmla="*/ 19 h 42"/>
                <a:gd name="T14" fmla="*/ 9 w 52"/>
                <a:gd name="T15" fmla="*/ 21 h 42"/>
                <a:gd name="T16" fmla="*/ 8 w 52"/>
                <a:gd name="T17" fmla="*/ 23 h 42"/>
                <a:gd name="T18" fmla="*/ 10 w 52"/>
                <a:gd name="T19" fmla="*/ 27 h 42"/>
                <a:gd name="T20" fmla="*/ 13 w 52"/>
                <a:gd name="T21" fmla="*/ 27 h 42"/>
                <a:gd name="T22" fmla="*/ 15 w 52"/>
                <a:gd name="T23" fmla="*/ 29 h 42"/>
                <a:gd name="T24" fmla="*/ 18 w 52"/>
                <a:gd name="T25" fmla="*/ 32 h 42"/>
                <a:gd name="T26" fmla="*/ 21 w 52"/>
                <a:gd name="T27" fmla="*/ 34 h 42"/>
                <a:gd name="T28" fmla="*/ 23 w 52"/>
                <a:gd name="T29" fmla="*/ 34 h 42"/>
                <a:gd name="T30" fmla="*/ 29 w 52"/>
                <a:gd name="T31" fmla="*/ 37 h 42"/>
                <a:gd name="T32" fmla="*/ 33 w 52"/>
                <a:gd name="T33" fmla="*/ 40 h 42"/>
                <a:gd name="T34" fmla="*/ 37 w 52"/>
                <a:gd name="T35" fmla="*/ 39 h 42"/>
                <a:gd name="T36" fmla="*/ 35 w 52"/>
                <a:gd name="T37" fmla="*/ 36 h 42"/>
                <a:gd name="T38" fmla="*/ 38 w 52"/>
                <a:gd name="T39" fmla="*/ 34 h 42"/>
                <a:gd name="T40" fmla="*/ 44 w 52"/>
                <a:gd name="T41" fmla="*/ 32 h 42"/>
                <a:gd name="T42" fmla="*/ 45 w 52"/>
                <a:gd name="T43" fmla="*/ 35 h 42"/>
                <a:gd name="T44" fmla="*/ 48 w 52"/>
                <a:gd name="T45" fmla="*/ 41 h 42"/>
                <a:gd name="T46" fmla="*/ 52 w 52"/>
                <a:gd name="T47" fmla="*/ 37 h 42"/>
                <a:gd name="T48" fmla="*/ 52 w 52"/>
                <a:gd name="T49" fmla="*/ 36 h 42"/>
                <a:gd name="T50" fmla="*/ 49 w 52"/>
                <a:gd name="T51" fmla="*/ 32 h 42"/>
                <a:gd name="T52" fmla="*/ 42 w 52"/>
                <a:gd name="T53" fmla="*/ 28 h 42"/>
                <a:gd name="T54" fmla="*/ 35 w 52"/>
                <a:gd name="T55" fmla="*/ 31 h 42"/>
                <a:gd name="T56" fmla="*/ 27 w 52"/>
                <a:gd name="T57" fmla="*/ 31 h 42"/>
                <a:gd name="T58" fmla="*/ 24 w 52"/>
                <a:gd name="T59" fmla="*/ 28 h 42"/>
                <a:gd name="T60" fmla="*/ 19 w 52"/>
                <a:gd name="T61" fmla="*/ 22 h 42"/>
                <a:gd name="T62" fmla="*/ 18 w 52"/>
                <a:gd name="T63" fmla="*/ 21 h 42"/>
                <a:gd name="T64" fmla="*/ 20 w 52"/>
                <a:gd name="T65" fmla="*/ 14 h 42"/>
                <a:gd name="T66" fmla="*/ 20 w 52"/>
                <a:gd name="T67" fmla="*/ 6 h 42"/>
                <a:gd name="T68" fmla="*/ 21 w 52"/>
                <a:gd name="T69" fmla="*/ 0 h 42"/>
                <a:gd name="T70" fmla="*/ 21 w 52"/>
                <a:gd name="T71" fmla="*/ 0 h 42"/>
                <a:gd name="T72" fmla="*/ 15 w 52"/>
                <a:gd name="T73" fmla="*/ 2 h 42"/>
                <a:gd name="T74" fmla="*/ 10 w 52"/>
                <a:gd name="T75" fmla="*/ 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2" h="42">
                  <a:moveTo>
                    <a:pt x="10" y="3"/>
                  </a:moveTo>
                  <a:cubicBezTo>
                    <a:pt x="10" y="5"/>
                    <a:pt x="8" y="5"/>
                    <a:pt x="5" y="6"/>
                  </a:cubicBezTo>
                  <a:cubicBezTo>
                    <a:pt x="2" y="6"/>
                    <a:pt x="3" y="8"/>
                    <a:pt x="3" y="9"/>
                  </a:cubicBezTo>
                  <a:cubicBezTo>
                    <a:pt x="3" y="9"/>
                    <a:pt x="2" y="10"/>
                    <a:pt x="2" y="10"/>
                  </a:cubicBezTo>
                  <a:cubicBezTo>
                    <a:pt x="0" y="11"/>
                    <a:pt x="0" y="11"/>
                    <a:pt x="0" y="11"/>
                  </a:cubicBezTo>
                  <a:cubicBezTo>
                    <a:pt x="0" y="11"/>
                    <a:pt x="0" y="12"/>
                    <a:pt x="1" y="13"/>
                  </a:cubicBezTo>
                  <a:cubicBezTo>
                    <a:pt x="2" y="14"/>
                    <a:pt x="5" y="18"/>
                    <a:pt x="7" y="19"/>
                  </a:cubicBezTo>
                  <a:cubicBezTo>
                    <a:pt x="8" y="19"/>
                    <a:pt x="8" y="20"/>
                    <a:pt x="9" y="21"/>
                  </a:cubicBezTo>
                  <a:cubicBezTo>
                    <a:pt x="9" y="22"/>
                    <a:pt x="9" y="22"/>
                    <a:pt x="8" y="23"/>
                  </a:cubicBezTo>
                  <a:cubicBezTo>
                    <a:pt x="7" y="23"/>
                    <a:pt x="7" y="26"/>
                    <a:pt x="10" y="27"/>
                  </a:cubicBezTo>
                  <a:cubicBezTo>
                    <a:pt x="12" y="28"/>
                    <a:pt x="11" y="27"/>
                    <a:pt x="13" y="27"/>
                  </a:cubicBezTo>
                  <a:cubicBezTo>
                    <a:pt x="14" y="27"/>
                    <a:pt x="14" y="29"/>
                    <a:pt x="15" y="29"/>
                  </a:cubicBezTo>
                  <a:cubicBezTo>
                    <a:pt x="16" y="29"/>
                    <a:pt x="19" y="30"/>
                    <a:pt x="18" y="32"/>
                  </a:cubicBezTo>
                  <a:cubicBezTo>
                    <a:pt x="18" y="34"/>
                    <a:pt x="19" y="34"/>
                    <a:pt x="21" y="34"/>
                  </a:cubicBezTo>
                  <a:cubicBezTo>
                    <a:pt x="22" y="34"/>
                    <a:pt x="22" y="34"/>
                    <a:pt x="23" y="34"/>
                  </a:cubicBezTo>
                  <a:cubicBezTo>
                    <a:pt x="25" y="35"/>
                    <a:pt x="28" y="36"/>
                    <a:pt x="29" y="37"/>
                  </a:cubicBezTo>
                  <a:cubicBezTo>
                    <a:pt x="31" y="39"/>
                    <a:pt x="32" y="38"/>
                    <a:pt x="33" y="40"/>
                  </a:cubicBezTo>
                  <a:cubicBezTo>
                    <a:pt x="34" y="42"/>
                    <a:pt x="36" y="40"/>
                    <a:pt x="37" y="39"/>
                  </a:cubicBezTo>
                  <a:cubicBezTo>
                    <a:pt x="37" y="38"/>
                    <a:pt x="36" y="37"/>
                    <a:pt x="35" y="36"/>
                  </a:cubicBezTo>
                  <a:cubicBezTo>
                    <a:pt x="35" y="35"/>
                    <a:pt x="38" y="35"/>
                    <a:pt x="38" y="34"/>
                  </a:cubicBezTo>
                  <a:cubicBezTo>
                    <a:pt x="39" y="32"/>
                    <a:pt x="42" y="31"/>
                    <a:pt x="44" y="32"/>
                  </a:cubicBezTo>
                  <a:cubicBezTo>
                    <a:pt x="45" y="32"/>
                    <a:pt x="47" y="34"/>
                    <a:pt x="45" y="35"/>
                  </a:cubicBezTo>
                  <a:cubicBezTo>
                    <a:pt x="44" y="37"/>
                    <a:pt x="46" y="39"/>
                    <a:pt x="48" y="41"/>
                  </a:cubicBezTo>
                  <a:cubicBezTo>
                    <a:pt x="50" y="39"/>
                    <a:pt x="51" y="38"/>
                    <a:pt x="52" y="37"/>
                  </a:cubicBezTo>
                  <a:cubicBezTo>
                    <a:pt x="52" y="37"/>
                    <a:pt x="52" y="36"/>
                    <a:pt x="52" y="36"/>
                  </a:cubicBezTo>
                  <a:cubicBezTo>
                    <a:pt x="52" y="35"/>
                    <a:pt x="51" y="34"/>
                    <a:pt x="49" y="32"/>
                  </a:cubicBezTo>
                  <a:cubicBezTo>
                    <a:pt x="47" y="29"/>
                    <a:pt x="44" y="29"/>
                    <a:pt x="42" y="28"/>
                  </a:cubicBezTo>
                  <a:cubicBezTo>
                    <a:pt x="40" y="27"/>
                    <a:pt x="37" y="29"/>
                    <a:pt x="35" y="31"/>
                  </a:cubicBezTo>
                  <a:cubicBezTo>
                    <a:pt x="32" y="33"/>
                    <a:pt x="29" y="32"/>
                    <a:pt x="27" y="31"/>
                  </a:cubicBezTo>
                  <a:cubicBezTo>
                    <a:pt x="26" y="30"/>
                    <a:pt x="25" y="29"/>
                    <a:pt x="24" y="28"/>
                  </a:cubicBezTo>
                  <a:cubicBezTo>
                    <a:pt x="22" y="26"/>
                    <a:pt x="20" y="24"/>
                    <a:pt x="19" y="22"/>
                  </a:cubicBezTo>
                  <a:cubicBezTo>
                    <a:pt x="19" y="22"/>
                    <a:pt x="18" y="21"/>
                    <a:pt x="18" y="21"/>
                  </a:cubicBezTo>
                  <a:cubicBezTo>
                    <a:pt x="18" y="19"/>
                    <a:pt x="19" y="17"/>
                    <a:pt x="20" y="14"/>
                  </a:cubicBezTo>
                  <a:cubicBezTo>
                    <a:pt x="20" y="12"/>
                    <a:pt x="19" y="7"/>
                    <a:pt x="20" y="6"/>
                  </a:cubicBezTo>
                  <a:cubicBezTo>
                    <a:pt x="21" y="4"/>
                    <a:pt x="21" y="3"/>
                    <a:pt x="21" y="0"/>
                  </a:cubicBezTo>
                  <a:cubicBezTo>
                    <a:pt x="21" y="0"/>
                    <a:pt x="21" y="0"/>
                    <a:pt x="21" y="0"/>
                  </a:cubicBezTo>
                  <a:cubicBezTo>
                    <a:pt x="19" y="0"/>
                    <a:pt x="16" y="2"/>
                    <a:pt x="15" y="2"/>
                  </a:cubicBezTo>
                  <a:cubicBezTo>
                    <a:pt x="14" y="2"/>
                    <a:pt x="11" y="1"/>
                    <a:pt x="10"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userDrawn="1"/>
          </p:nvSpPr>
          <p:spPr bwMode="auto">
            <a:xfrm>
              <a:off x="16519525" y="3246438"/>
              <a:ext cx="150813" cy="55563"/>
            </a:xfrm>
            <a:custGeom>
              <a:avLst/>
              <a:gdLst>
                <a:gd name="T0" fmla="*/ 44 w 54"/>
                <a:gd name="T1" fmla="*/ 13 h 20"/>
                <a:gd name="T2" fmla="*/ 19 w 54"/>
                <a:gd name="T3" fmla="*/ 3 h 20"/>
                <a:gd name="T4" fmla="*/ 1 w 54"/>
                <a:gd name="T5" fmla="*/ 9 h 20"/>
                <a:gd name="T6" fmla="*/ 10 w 54"/>
                <a:gd name="T7" fmla="*/ 5 h 20"/>
                <a:gd name="T8" fmla="*/ 15 w 54"/>
                <a:gd name="T9" fmla="*/ 7 h 20"/>
                <a:gd name="T10" fmla="*/ 23 w 54"/>
                <a:gd name="T11" fmla="*/ 9 h 20"/>
                <a:gd name="T12" fmla="*/ 34 w 54"/>
                <a:gd name="T13" fmla="*/ 15 h 20"/>
                <a:gd name="T14" fmla="*/ 37 w 54"/>
                <a:gd name="T15" fmla="*/ 19 h 20"/>
                <a:gd name="T16" fmla="*/ 53 w 54"/>
                <a:gd name="T17" fmla="*/ 18 h 20"/>
                <a:gd name="T18" fmla="*/ 44 w 54"/>
                <a:gd name="T19" fmla="*/ 1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20">
                  <a:moveTo>
                    <a:pt x="44" y="13"/>
                  </a:moveTo>
                  <a:cubicBezTo>
                    <a:pt x="40" y="13"/>
                    <a:pt x="29" y="5"/>
                    <a:pt x="19" y="3"/>
                  </a:cubicBezTo>
                  <a:cubicBezTo>
                    <a:pt x="9" y="0"/>
                    <a:pt x="0" y="8"/>
                    <a:pt x="1" y="9"/>
                  </a:cubicBezTo>
                  <a:cubicBezTo>
                    <a:pt x="2" y="11"/>
                    <a:pt x="7" y="7"/>
                    <a:pt x="10" y="5"/>
                  </a:cubicBezTo>
                  <a:cubicBezTo>
                    <a:pt x="12" y="3"/>
                    <a:pt x="14" y="6"/>
                    <a:pt x="15" y="7"/>
                  </a:cubicBezTo>
                  <a:cubicBezTo>
                    <a:pt x="15" y="8"/>
                    <a:pt x="18" y="9"/>
                    <a:pt x="23" y="9"/>
                  </a:cubicBezTo>
                  <a:cubicBezTo>
                    <a:pt x="28" y="9"/>
                    <a:pt x="29" y="14"/>
                    <a:pt x="34" y="15"/>
                  </a:cubicBezTo>
                  <a:cubicBezTo>
                    <a:pt x="39" y="16"/>
                    <a:pt x="34" y="18"/>
                    <a:pt x="37" y="19"/>
                  </a:cubicBezTo>
                  <a:cubicBezTo>
                    <a:pt x="39" y="20"/>
                    <a:pt x="52" y="20"/>
                    <a:pt x="53" y="18"/>
                  </a:cubicBezTo>
                  <a:cubicBezTo>
                    <a:pt x="54" y="17"/>
                    <a:pt x="47" y="13"/>
                    <a:pt x="44"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8"/>
            <p:cNvSpPr>
              <a:spLocks/>
            </p:cNvSpPr>
            <p:nvPr userDrawn="1"/>
          </p:nvSpPr>
          <p:spPr bwMode="auto">
            <a:xfrm>
              <a:off x="16605250" y="3317875"/>
              <a:ext cx="33338" cy="17463"/>
            </a:xfrm>
            <a:custGeom>
              <a:avLst/>
              <a:gdLst>
                <a:gd name="T0" fmla="*/ 1 w 12"/>
                <a:gd name="T1" fmla="*/ 2 h 6"/>
                <a:gd name="T2" fmla="*/ 11 w 12"/>
                <a:gd name="T3" fmla="*/ 4 h 6"/>
                <a:gd name="T4" fmla="*/ 1 w 12"/>
                <a:gd name="T5" fmla="*/ 2 h 6"/>
              </a:gdLst>
              <a:ahLst/>
              <a:cxnLst>
                <a:cxn ang="0">
                  <a:pos x="T0" y="T1"/>
                </a:cxn>
                <a:cxn ang="0">
                  <a:pos x="T2" y="T3"/>
                </a:cxn>
                <a:cxn ang="0">
                  <a:pos x="T4" y="T5"/>
                </a:cxn>
              </a:cxnLst>
              <a:rect l="0" t="0" r="r" b="b"/>
              <a:pathLst>
                <a:path w="12" h="6">
                  <a:moveTo>
                    <a:pt x="1" y="2"/>
                  </a:moveTo>
                  <a:cubicBezTo>
                    <a:pt x="2" y="4"/>
                    <a:pt x="11" y="6"/>
                    <a:pt x="11" y="4"/>
                  </a:cubicBezTo>
                  <a:cubicBezTo>
                    <a:pt x="12" y="2"/>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9"/>
            <p:cNvSpPr>
              <a:spLocks/>
            </p:cNvSpPr>
            <p:nvPr userDrawn="1"/>
          </p:nvSpPr>
          <p:spPr bwMode="auto">
            <a:xfrm>
              <a:off x="16764000" y="3317875"/>
              <a:ext cx="33338" cy="17463"/>
            </a:xfrm>
            <a:custGeom>
              <a:avLst/>
              <a:gdLst>
                <a:gd name="T0" fmla="*/ 2 w 12"/>
                <a:gd name="T1" fmla="*/ 3 h 6"/>
                <a:gd name="T2" fmla="*/ 11 w 12"/>
                <a:gd name="T3" fmla="*/ 3 h 6"/>
                <a:gd name="T4" fmla="*/ 2 w 12"/>
                <a:gd name="T5" fmla="*/ 3 h 6"/>
              </a:gdLst>
              <a:ahLst/>
              <a:cxnLst>
                <a:cxn ang="0">
                  <a:pos x="T0" y="T1"/>
                </a:cxn>
                <a:cxn ang="0">
                  <a:pos x="T2" y="T3"/>
                </a:cxn>
                <a:cxn ang="0">
                  <a:pos x="T4" y="T5"/>
                </a:cxn>
              </a:cxnLst>
              <a:rect l="0" t="0" r="r" b="b"/>
              <a:pathLst>
                <a:path w="12" h="6">
                  <a:moveTo>
                    <a:pt x="2" y="3"/>
                  </a:moveTo>
                  <a:cubicBezTo>
                    <a:pt x="4" y="6"/>
                    <a:pt x="10" y="4"/>
                    <a:pt x="11" y="3"/>
                  </a:cubicBezTo>
                  <a:cubicBezTo>
                    <a:pt x="12" y="1"/>
                    <a:pt x="0"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p:cNvSpPr>
              <a:spLocks/>
            </p:cNvSpPr>
            <p:nvPr userDrawn="1"/>
          </p:nvSpPr>
          <p:spPr bwMode="auto">
            <a:xfrm>
              <a:off x="16692563" y="1957388"/>
              <a:ext cx="868363" cy="652463"/>
            </a:xfrm>
            <a:custGeom>
              <a:avLst/>
              <a:gdLst>
                <a:gd name="T0" fmla="*/ 275 w 313"/>
                <a:gd name="T1" fmla="*/ 28 h 235"/>
                <a:gd name="T2" fmla="*/ 251 w 313"/>
                <a:gd name="T3" fmla="*/ 38 h 235"/>
                <a:gd name="T4" fmla="*/ 250 w 313"/>
                <a:gd name="T5" fmla="*/ 24 h 235"/>
                <a:gd name="T6" fmla="*/ 224 w 313"/>
                <a:gd name="T7" fmla="*/ 22 h 235"/>
                <a:gd name="T8" fmla="*/ 250 w 313"/>
                <a:gd name="T9" fmla="*/ 18 h 235"/>
                <a:gd name="T10" fmla="*/ 247 w 313"/>
                <a:gd name="T11" fmla="*/ 8 h 235"/>
                <a:gd name="T12" fmla="*/ 211 w 313"/>
                <a:gd name="T13" fmla="*/ 1 h 235"/>
                <a:gd name="T14" fmla="*/ 178 w 313"/>
                <a:gd name="T15" fmla="*/ 5 h 235"/>
                <a:gd name="T16" fmla="*/ 152 w 313"/>
                <a:gd name="T17" fmla="*/ 5 h 235"/>
                <a:gd name="T18" fmla="*/ 131 w 313"/>
                <a:gd name="T19" fmla="*/ 15 h 235"/>
                <a:gd name="T20" fmla="*/ 126 w 313"/>
                <a:gd name="T21" fmla="*/ 18 h 235"/>
                <a:gd name="T22" fmla="*/ 112 w 313"/>
                <a:gd name="T23" fmla="*/ 22 h 235"/>
                <a:gd name="T24" fmla="*/ 98 w 313"/>
                <a:gd name="T25" fmla="*/ 27 h 235"/>
                <a:gd name="T26" fmla="*/ 73 w 313"/>
                <a:gd name="T27" fmla="*/ 22 h 235"/>
                <a:gd name="T28" fmla="*/ 60 w 313"/>
                <a:gd name="T29" fmla="*/ 32 h 235"/>
                <a:gd name="T30" fmla="*/ 40 w 313"/>
                <a:gd name="T31" fmla="*/ 45 h 235"/>
                <a:gd name="T32" fmla="*/ 0 w 313"/>
                <a:gd name="T33" fmla="*/ 65 h 235"/>
                <a:gd name="T34" fmla="*/ 25 w 313"/>
                <a:gd name="T35" fmla="*/ 72 h 235"/>
                <a:gd name="T36" fmla="*/ 7 w 313"/>
                <a:gd name="T37" fmla="*/ 79 h 235"/>
                <a:gd name="T38" fmla="*/ 22 w 313"/>
                <a:gd name="T39" fmla="*/ 89 h 235"/>
                <a:gd name="T40" fmla="*/ 43 w 313"/>
                <a:gd name="T41" fmla="*/ 88 h 235"/>
                <a:gd name="T42" fmla="*/ 73 w 313"/>
                <a:gd name="T43" fmla="*/ 96 h 235"/>
                <a:gd name="T44" fmla="*/ 89 w 313"/>
                <a:gd name="T45" fmla="*/ 117 h 235"/>
                <a:gd name="T46" fmla="*/ 91 w 313"/>
                <a:gd name="T47" fmla="*/ 136 h 235"/>
                <a:gd name="T48" fmla="*/ 111 w 313"/>
                <a:gd name="T49" fmla="*/ 142 h 235"/>
                <a:gd name="T50" fmla="*/ 109 w 313"/>
                <a:gd name="T51" fmla="*/ 149 h 235"/>
                <a:gd name="T52" fmla="*/ 106 w 313"/>
                <a:gd name="T53" fmla="*/ 162 h 235"/>
                <a:gd name="T54" fmla="*/ 102 w 313"/>
                <a:gd name="T55" fmla="*/ 178 h 235"/>
                <a:gd name="T56" fmla="*/ 106 w 313"/>
                <a:gd name="T57" fmla="*/ 198 h 235"/>
                <a:gd name="T58" fmla="*/ 116 w 313"/>
                <a:gd name="T59" fmla="*/ 211 h 235"/>
                <a:gd name="T60" fmla="*/ 130 w 313"/>
                <a:gd name="T61" fmla="*/ 227 h 235"/>
                <a:gd name="T62" fmla="*/ 150 w 313"/>
                <a:gd name="T63" fmla="*/ 234 h 235"/>
                <a:gd name="T64" fmla="*/ 156 w 313"/>
                <a:gd name="T65" fmla="*/ 214 h 235"/>
                <a:gd name="T66" fmla="*/ 164 w 313"/>
                <a:gd name="T67" fmla="*/ 204 h 235"/>
                <a:gd name="T68" fmla="*/ 165 w 313"/>
                <a:gd name="T69" fmla="*/ 195 h 235"/>
                <a:gd name="T70" fmla="*/ 174 w 313"/>
                <a:gd name="T71" fmla="*/ 188 h 235"/>
                <a:gd name="T72" fmla="*/ 182 w 313"/>
                <a:gd name="T73" fmla="*/ 186 h 235"/>
                <a:gd name="T74" fmla="*/ 209 w 313"/>
                <a:gd name="T75" fmla="*/ 168 h 235"/>
                <a:gd name="T76" fmla="*/ 226 w 313"/>
                <a:gd name="T77" fmla="*/ 163 h 235"/>
                <a:gd name="T78" fmla="*/ 261 w 313"/>
                <a:gd name="T79" fmla="*/ 148 h 235"/>
                <a:gd name="T80" fmla="*/ 242 w 313"/>
                <a:gd name="T81" fmla="*/ 144 h 235"/>
                <a:gd name="T82" fmla="*/ 262 w 313"/>
                <a:gd name="T83" fmla="*/ 145 h 235"/>
                <a:gd name="T84" fmla="*/ 258 w 313"/>
                <a:gd name="T85" fmla="*/ 128 h 235"/>
                <a:gd name="T86" fmla="*/ 248 w 313"/>
                <a:gd name="T87" fmla="*/ 119 h 235"/>
                <a:gd name="T88" fmla="*/ 270 w 313"/>
                <a:gd name="T89" fmla="*/ 116 h 235"/>
                <a:gd name="T90" fmla="*/ 276 w 313"/>
                <a:gd name="T91" fmla="*/ 105 h 235"/>
                <a:gd name="T92" fmla="*/ 273 w 313"/>
                <a:gd name="T93" fmla="*/ 88 h 235"/>
                <a:gd name="T94" fmla="*/ 267 w 313"/>
                <a:gd name="T95" fmla="*/ 81 h 235"/>
                <a:gd name="T96" fmla="*/ 269 w 313"/>
                <a:gd name="T97" fmla="*/ 74 h 235"/>
                <a:gd name="T98" fmla="*/ 262 w 313"/>
                <a:gd name="T99" fmla="*/ 71 h 235"/>
                <a:gd name="T100" fmla="*/ 283 w 313"/>
                <a:gd name="T101" fmla="*/ 49 h 235"/>
                <a:gd name="T102" fmla="*/ 278 w 313"/>
                <a:gd name="T103" fmla="*/ 43 h 235"/>
                <a:gd name="T104" fmla="*/ 284 w 313"/>
                <a:gd name="T105" fmla="*/ 38 h 235"/>
                <a:gd name="T106" fmla="*/ 313 w 313"/>
                <a:gd name="T107" fmla="*/ 2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3" h="235">
                  <a:moveTo>
                    <a:pt x="295" y="22"/>
                  </a:moveTo>
                  <a:cubicBezTo>
                    <a:pt x="290" y="22"/>
                    <a:pt x="285" y="23"/>
                    <a:pt x="285" y="27"/>
                  </a:cubicBezTo>
                  <a:cubicBezTo>
                    <a:pt x="285" y="31"/>
                    <a:pt x="278" y="26"/>
                    <a:pt x="275" y="28"/>
                  </a:cubicBezTo>
                  <a:cubicBezTo>
                    <a:pt x="272" y="29"/>
                    <a:pt x="273" y="24"/>
                    <a:pt x="270" y="26"/>
                  </a:cubicBezTo>
                  <a:cubicBezTo>
                    <a:pt x="267" y="27"/>
                    <a:pt x="264" y="31"/>
                    <a:pt x="260" y="33"/>
                  </a:cubicBezTo>
                  <a:cubicBezTo>
                    <a:pt x="256" y="34"/>
                    <a:pt x="254" y="38"/>
                    <a:pt x="251" y="38"/>
                  </a:cubicBezTo>
                  <a:cubicBezTo>
                    <a:pt x="249" y="38"/>
                    <a:pt x="256" y="31"/>
                    <a:pt x="260" y="28"/>
                  </a:cubicBezTo>
                  <a:cubicBezTo>
                    <a:pt x="264" y="24"/>
                    <a:pt x="262" y="20"/>
                    <a:pt x="257" y="20"/>
                  </a:cubicBezTo>
                  <a:cubicBezTo>
                    <a:pt x="252" y="21"/>
                    <a:pt x="253" y="24"/>
                    <a:pt x="250" y="24"/>
                  </a:cubicBezTo>
                  <a:cubicBezTo>
                    <a:pt x="247" y="25"/>
                    <a:pt x="234" y="31"/>
                    <a:pt x="234" y="29"/>
                  </a:cubicBezTo>
                  <a:cubicBezTo>
                    <a:pt x="233" y="27"/>
                    <a:pt x="245" y="24"/>
                    <a:pt x="244" y="23"/>
                  </a:cubicBezTo>
                  <a:cubicBezTo>
                    <a:pt x="244" y="21"/>
                    <a:pt x="230" y="21"/>
                    <a:pt x="224" y="22"/>
                  </a:cubicBezTo>
                  <a:cubicBezTo>
                    <a:pt x="217" y="23"/>
                    <a:pt x="206" y="27"/>
                    <a:pt x="206" y="25"/>
                  </a:cubicBezTo>
                  <a:cubicBezTo>
                    <a:pt x="206" y="23"/>
                    <a:pt x="219" y="20"/>
                    <a:pt x="226" y="20"/>
                  </a:cubicBezTo>
                  <a:cubicBezTo>
                    <a:pt x="233" y="19"/>
                    <a:pt x="245" y="20"/>
                    <a:pt x="250" y="18"/>
                  </a:cubicBezTo>
                  <a:cubicBezTo>
                    <a:pt x="255" y="16"/>
                    <a:pt x="263" y="16"/>
                    <a:pt x="264" y="14"/>
                  </a:cubicBezTo>
                  <a:cubicBezTo>
                    <a:pt x="265" y="12"/>
                    <a:pt x="258" y="10"/>
                    <a:pt x="254" y="10"/>
                  </a:cubicBezTo>
                  <a:cubicBezTo>
                    <a:pt x="251" y="10"/>
                    <a:pt x="247" y="10"/>
                    <a:pt x="247" y="8"/>
                  </a:cubicBezTo>
                  <a:cubicBezTo>
                    <a:pt x="248" y="6"/>
                    <a:pt x="242" y="6"/>
                    <a:pt x="241" y="5"/>
                  </a:cubicBezTo>
                  <a:cubicBezTo>
                    <a:pt x="241" y="3"/>
                    <a:pt x="229" y="4"/>
                    <a:pt x="227" y="3"/>
                  </a:cubicBezTo>
                  <a:cubicBezTo>
                    <a:pt x="225" y="1"/>
                    <a:pt x="217" y="0"/>
                    <a:pt x="211" y="1"/>
                  </a:cubicBezTo>
                  <a:cubicBezTo>
                    <a:pt x="205" y="1"/>
                    <a:pt x="193" y="1"/>
                    <a:pt x="190" y="2"/>
                  </a:cubicBezTo>
                  <a:cubicBezTo>
                    <a:pt x="187" y="2"/>
                    <a:pt x="185" y="3"/>
                    <a:pt x="183" y="3"/>
                  </a:cubicBezTo>
                  <a:cubicBezTo>
                    <a:pt x="180" y="3"/>
                    <a:pt x="176" y="4"/>
                    <a:pt x="178" y="5"/>
                  </a:cubicBezTo>
                  <a:cubicBezTo>
                    <a:pt x="181" y="8"/>
                    <a:pt x="174" y="9"/>
                    <a:pt x="174" y="7"/>
                  </a:cubicBezTo>
                  <a:cubicBezTo>
                    <a:pt x="175" y="5"/>
                    <a:pt x="168" y="4"/>
                    <a:pt x="166" y="5"/>
                  </a:cubicBezTo>
                  <a:cubicBezTo>
                    <a:pt x="164" y="7"/>
                    <a:pt x="154" y="4"/>
                    <a:pt x="152" y="5"/>
                  </a:cubicBezTo>
                  <a:cubicBezTo>
                    <a:pt x="151" y="7"/>
                    <a:pt x="139" y="7"/>
                    <a:pt x="135" y="7"/>
                  </a:cubicBezTo>
                  <a:cubicBezTo>
                    <a:pt x="132" y="8"/>
                    <a:pt x="141" y="11"/>
                    <a:pt x="141" y="12"/>
                  </a:cubicBezTo>
                  <a:cubicBezTo>
                    <a:pt x="140" y="14"/>
                    <a:pt x="129" y="12"/>
                    <a:pt x="131" y="15"/>
                  </a:cubicBezTo>
                  <a:cubicBezTo>
                    <a:pt x="134" y="18"/>
                    <a:pt x="141" y="20"/>
                    <a:pt x="144" y="23"/>
                  </a:cubicBezTo>
                  <a:cubicBezTo>
                    <a:pt x="148" y="27"/>
                    <a:pt x="142" y="24"/>
                    <a:pt x="138" y="22"/>
                  </a:cubicBezTo>
                  <a:cubicBezTo>
                    <a:pt x="134" y="19"/>
                    <a:pt x="129" y="20"/>
                    <a:pt x="126" y="18"/>
                  </a:cubicBezTo>
                  <a:cubicBezTo>
                    <a:pt x="124" y="15"/>
                    <a:pt x="115" y="13"/>
                    <a:pt x="113" y="15"/>
                  </a:cubicBezTo>
                  <a:cubicBezTo>
                    <a:pt x="110" y="16"/>
                    <a:pt x="119" y="20"/>
                    <a:pt x="119" y="22"/>
                  </a:cubicBezTo>
                  <a:cubicBezTo>
                    <a:pt x="119" y="24"/>
                    <a:pt x="113" y="21"/>
                    <a:pt x="112" y="22"/>
                  </a:cubicBezTo>
                  <a:cubicBezTo>
                    <a:pt x="111" y="23"/>
                    <a:pt x="105" y="17"/>
                    <a:pt x="102" y="17"/>
                  </a:cubicBezTo>
                  <a:cubicBezTo>
                    <a:pt x="99" y="17"/>
                    <a:pt x="102" y="20"/>
                    <a:pt x="102" y="23"/>
                  </a:cubicBezTo>
                  <a:cubicBezTo>
                    <a:pt x="102" y="27"/>
                    <a:pt x="96" y="29"/>
                    <a:pt x="98" y="27"/>
                  </a:cubicBezTo>
                  <a:cubicBezTo>
                    <a:pt x="99" y="24"/>
                    <a:pt x="98" y="18"/>
                    <a:pt x="95" y="16"/>
                  </a:cubicBezTo>
                  <a:cubicBezTo>
                    <a:pt x="92" y="15"/>
                    <a:pt x="84" y="19"/>
                    <a:pt x="79" y="19"/>
                  </a:cubicBezTo>
                  <a:cubicBezTo>
                    <a:pt x="75" y="19"/>
                    <a:pt x="70" y="20"/>
                    <a:pt x="73" y="22"/>
                  </a:cubicBezTo>
                  <a:cubicBezTo>
                    <a:pt x="77" y="24"/>
                    <a:pt x="73" y="25"/>
                    <a:pt x="70" y="23"/>
                  </a:cubicBezTo>
                  <a:cubicBezTo>
                    <a:pt x="67" y="21"/>
                    <a:pt x="56" y="23"/>
                    <a:pt x="58" y="25"/>
                  </a:cubicBezTo>
                  <a:cubicBezTo>
                    <a:pt x="61" y="26"/>
                    <a:pt x="61" y="31"/>
                    <a:pt x="60" y="32"/>
                  </a:cubicBezTo>
                  <a:cubicBezTo>
                    <a:pt x="59" y="34"/>
                    <a:pt x="54" y="31"/>
                    <a:pt x="50" y="31"/>
                  </a:cubicBezTo>
                  <a:cubicBezTo>
                    <a:pt x="46" y="31"/>
                    <a:pt x="26" y="41"/>
                    <a:pt x="27" y="43"/>
                  </a:cubicBezTo>
                  <a:cubicBezTo>
                    <a:pt x="28" y="46"/>
                    <a:pt x="37" y="44"/>
                    <a:pt x="40" y="45"/>
                  </a:cubicBezTo>
                  <a:cubicBezTo>
                    <a:pt x="42" y="47"/>
                    <a:pt x="39" y="53"/>
                    <a:pt x="35" y="55"/>
                  </a:cubicBezTo>
                  <a:cubicBezTo>
                    <a:pt x="32" y="57"/>
                    <a:pt x="20" y="55"/>
                    <a:pt x="19" y="58"/>
                  </a:cubicBezTo>
                  <a:cubicBezTo>
                    <a:pt x="19" y="60"/>
                    <a:pt x="0" y="61"/>
                    <a:pt x="0" y="65"/>
                  </a:cubicBezTo>
                  <a:cubicBezTo>
                    <a:pt x="0" y="67"/>
                    <a:pt x="1" y="69"/>
                    <a:pt x="3" y="69"/>
                  </a:cubicBezTo>
                  <a:cubicBezTo>
                    <a:pt x="5" y="70"/>
                    <a:pt x="9" y="69"/>
                    <a:pt x="11" y="71"/>
                  </a:cubicBezTo>
                  <a:cubicBezTo>
                    <a:pt x="14" y="74"/>
                    <a:pt x="20" y="74"/>
                    <a:pt x="25" y="72"/>
                  </a:cubicBezTo>
                  <a:cubicBezTo>
                    <a:pt x="30" y="71"/>
                    <a:pt x="33" y="73"/>
                    <a:pt x="33" y="76"/>
                  </a:cubicBezTo>
                  <a:cubicBezTo>
                    <a:pt x="33" y="78"/>
                    <a:pt x="23" y="74"/>
                    <a:pt x="19" y="76"/>
                  </a:cubicBezTo>
                  <a:cubicBezTo>
                    <a:pt x="16" y="78"/>
                    <a:pt x="6" y="77"/>
                    <a:pt x="7" y="79"/>
                  </a:cubicBezTo>
                  <a:cubicBezTo>
                    <a:pt x="7" y="81"/>
                    <a:pt x="12" y="81"/>
                    <a:pt x="16" y="81"/>
                  </a:cubicBezTo>
                  <a:cubicBezTo>
                    <a:pt x="20" y="82"/>
                    <a:pt x="16" y="84"/>
                    <a:pt x="16" y="85"/>
                  </a:cubicBezTo>
                  <a:cubicBezTo>
                    <a:pt x="16" y="87"/>
                    <a:pt x="18" y="87"/>
                    <a:pt x="22" y="89"/>
                  </a:cubicBezTo>
                  <a:cubicBezTo>
                    <a:pt x="26" y="91"/>
                    <a:pt x="33" y="92"/>
                    <a:pt x="31" y="90"/>
                  </a:cubicBezTo>
                  <a:cubicBezTo>
                    <a:pt x="28" y="87"/>
                    <a:pt x="35" y="88"/>
                    <a:pt x="36" y="89"/>
                  </a:cubicBezTo>
                  <a:cubicBezTo>
                    <a:pt x="37" y="90"/>
                    <a:pt x="40" y="87"/>
                    <a:pt x="43" y="88"/>
                  </a:cubicBezTo>
                  <a:cubicBezTo>
                    <a:pt x="45" y="89"/>
                    <a:pt x="46" y="85"/>
                    <a:pt x="49" y="87"/>
                  </a:cubicBezTo>
                  <a:cubicBezTo>
                    <a:pt x="51" y="88"/>
                    <a:pt x="62" y="89"/>
                    <a:pt x="65" y="91"/>
                  </a:cubicBezTo>
                  <a:cubicBezTo>
                    <a:pt x="69" y="93"/>
                    <a:pt x="74" y="93"/>
                    <a:pt x="73" y="96"/>
                  </a:cubicBezTo>
                  <a:cubicBezTo>
                    <a:pt x="73" y="99"/>
                    <a:pt x="76" y="101"/>
                    <a:pt x="81" y="103"/>
                  </a:cubicBezTo>
                  <a:cubicBezTo>
                    <a:pt x="85" y="105"/>
                    <a:pt x="85" y="109"/>
                    <a:pt x="85" y="111"/>
                  </a:cubicBezTo>
                  <a:cubicBezTo>
                    <a:pt x="85" y="114"/>
                    <a:pt x="90" y="116"/>
                    <a:pt x="89" y="117"/>
                  </a:cubicBezTo>
                  <a:cubicBezTo>
                    <a:pt x="88" y="118"/>
                    <a:pt x="89" y="120"/>
                    <a:pt x="91" y="122"/>
                  </a:cubicBezTo>
                  <a:cubicBezTo>
                    <a:pt x="94" y="125"/>
                    <a:pt x="87" y="126"/>
                    <a:pt x="89" y="129"/>
                  </a:cubicBezTo>
                  <a:cubicBezTo>
                    <a:pt x="90" y="131"/>
                    <a:pt x="86" y="135"/>
                    <a:pt x="91" y="136"/>
                  </a:cubicBezTo>
                  <a:cubicBezTo>
                    <a:pt x="96" y="136"/>
                    <a:pt x="95" y="132"/>
                    <a:pt x="99" y="132"/>
                  </a:cubicBezTo>
                  <a:cubicBezTo>
                    <a:pt x="103" y="132"/>
                    <a:pt x="99" y="135"/>
                    <a:pt x="101" y="137"/>
                  </a:cubicBezTo>
                  <a:cubicBezTo>
                    <a:pt x="103" y="139"/>
                    <a:pt x="107" y="139"/>
                    <a:pt x="111" y="142"/>
                  </a:cubicBezTo>
                  <a:cubicBezTo>
                    <a:pt x="114" y="145"/>
                    <a:pt x="112" y="147"/>
                    <a:pt x="108" y="144"/>
                  </a:cubicBezTo>
                  <a:cubicBezTo>
                    <a:pt x="105" y="142"/>
                    <a:pt x="95" y="142"/>
                    <a:pt x="95" y="143"/>
                  </a:cubicBezTo>
                  <a:cubicBezTo>
                    <a:pt x="95" y="144"/>
                    <a:pt x="106" y="150"/>
                    <a:pt x="109" y="149"/>
                  </a:cubicBezTo>
                  <a:cubicBezTo>
                    <a:pt x="111" y="149"/>
                    <a:pt x="115" y="153"/>
                    <a:pt x="113" y="155"/>
                  </a:cubicBezTo>
                  <a:cubicBezTo>
                    <a:pt x="112" y="156"/>
                    <a:pt x="112" y="160"/>
                    <a:pt x="112" y="162"/>
                  </a:cubicBezTo>
                  <a:cubicBezTo>
                    <a:pt x="112" y="164"/>
                    <a:pt x="108" y="162"/>
                    <a:pt x="106" y="162"/>
                  </a:cubicBezTo>
                  <a:cubicBezTo>
                    <a:pt x="103" y="162"/>
                    <a:pt x="102" y="163"/>
                    <a:pt x="102" y="166"/>
                  </a:cubicBezTo>
                  <a:cubicBezTo>
                    <a:pt x="102" y="168"/>
                    <a:pt x="98" y="170"/>
                    <a:pt x="97" y="173"/>
                  </a:cubicBezTo>
                  <a:cubicBezTo>
                    <a:pt x="97" y="177"/>
                    <a:pt x="100" y="176"/>
                    <a:pt x="102" y="178"/>
                  </a:cubicBezTo>
                  <a:cubicBezTo>
                    <a:pt x="104" y="179"/>
                    <a:pt x="99" y="180"/>
                    <a:pt x="98" y="182"/>
                  </a:cubicBezTo>
                  <a:cubicBezTo>
                    <a:pt x="98" y="185"/>
                    <a:pt x="103" y="189"/>
                    <a:pt x="105" y="190"/>
                  </a:cubicBezTo>
                  <a:cubicBezTo>
                    <a:pt x="107" y="191"/>
                    <a:pt x="106" y="196"/>
                    <a:pt x="106" y="198"/>
                  </a:cubicBezTo>
                  <a:cubicBezTo>
                    <a:pt x="107" y="201"/>
                    <a:pt x="110" y="198"/>
                    <a:pt x="109" y="201"/>
                  </a:cubicBezTo>
                  <a:cubicBezTo>
                    <a:pt x="109" y="205"/>
                    <a:pt x="112" y="204"/>
                    <a:pt x="112" y="206"/>
                  </a:cubicBezTo>
                  <a:cubicBezTo>
                    <a:pt x="112" y="208"/>
                    <a:pt x="117" y="208"/>
                    <a:pt x="116" y="211"/>
                  </a:cubicBezTo>
                  <a:cubicBezTo>
                    <a:pt x="115" y="213"/>
                    <a:pt x="117" y="215"/>
                    <a:pt x="118" y="217"/>
                  </a:cubicBezTo>
                  <a:cubicBezTo>
                    <a:pt x="119" y="218"/>
                    <a:pt x="123" y="221"/>
                    <a:pt x="124" y="223"/>
                  </a:cubicBezTo>
                  <a:cubicBezTo>
                    <a:pt x="125" y="225"/>
                    <a:pt x="127" y="228"/>
                    <a:pt x="130" y="227"/>
                  </a:cubicBezTo>
                  <a:cubicBezTo>
                    <a:pt x="133" y="226"/>
                    <a:pt x="133" y="229"/>
                    <a:pt x="135" y="228"/>
                  </a:cubicBezTo>
                  <a:cubicBezTo>
                    <a:pt x="137" y="228"/>
                    <a:pt x="140" y="229"/>
                    <a:pt x="141" y="231"/>
                  </a:cubicBezTo>
                  <a:cubicBezTo>
                    <a:pt x="141" y="233"/>
                    <a:pt x="148" y="234"/>
                    <a:pt x="150" y="234"/>
                  </a:cubicBezTo>
                  <a:cubicBezTo>
                    <a:pt x="152" y="235"/>
                    <a:pt x="152" y="231"/>
                    <a:pt x="154" y="230"/>
                  </a:cubicBezTo>
                  <a:cubicBezTo>
                    <a:pt x="155" y="230"/>
                    <a:pt x="155" y="223"/>
                    <a:pt x="156" y="222"/>
                  </a:cubicBezTo>
                  <a:cubicBezTo>
                    <a:pt x="158" y="222"/>
                    <a:pt x="157" y="215"/>
                    <a:pt x="156" y="214"/>
                  </a:cubicBezTo>
                  <a:cubicBezTo>
                    <a:pt x="154" y="214"/>
                    <a:pt x="155" y="211"/>
                    <a:pt x="158" y="212"/>
                  </a:cubicBezTo>
                  <a:cubicBezTo>
                    <a:pt x="162" y="212"/>
                    <a:pt x="161" y="209"/>
                    <a:pt x="162" y="208"/>
                  </a:cubicBezTo>
                  <a:cubicBezTo>
                    <a:pt x="164" y="208"/>
                    <a:pt x="163" y="205"/>
                    <a:pt x="164" y="204"/>
                  </a:cubicBezTo>
                  <a:cubicBezTo>
                    <a:pt x="166" y="204"/>
                    <a:pt x="165" y="202"/>
                    <a:pt x="164" y="201"/>
                  </a:cubicBezTo>
                  <a:cubicBezTo>
                    <a:pt x="164" y="200"/>
                    <a:pt x="165" y="199"/>
                    <a:pt x="166" y="198"/>
                  </a:cubicBezTo>
                  <a:cubicBezTo>
                    <a:pt x="168" y="198"/>
                    <a:pt x="168" y="195"/>
                    <a:pt x="165" y="195"/>
                  </a:cubicBezTo>
                  <a:cubicBezTo>
                    <a:pt x="163" y="194"/>
                    <a:pt x="164" y="191"/>
                    <a:pt x="166" y="193"/>
                  </a:cubicBezTo>
                  <a:cubicBezTo>
                    <a:pt x="169" y="194"/>
                    <a:pt x="170" y="193"/>
                    <a:pt x="169" y="191"/>
                  </a:cubicBezTo>
                  <a:cubicBezTo>
                    <a:pt x="168" y="189"/>
                    <a:pt x="171" y="189"/>
                    <a:pt x="174" y="188"/>
                  </a:cubicBezTo>
                  <a:cubicBezTo>
                    <a:pt x="177" y="188"/>
                    <a:pt x="179" y="186"/>
                    <a:pt x="178" y="184"/>
                  </a:cubicBezTo>
                  <a:cubicBezTo>
                    <a:pt x="177" y="181"/>
                    <a:pt x="182" y="182"/>
                    <a:pt x="181" y="184"/>
                  </a:cubicBezTo>
                  <a:cubicBezTo>
                    <a:pt x="180" y="186"/>
                    <a:pt x="180" y="188"/>
                    <a:pt x="182" y="186"/>
                  </a:cubicBezTo>
                  <a:cubicBezTo>
                    <a:pt x="183" y="185"/>
                    <a:pt x="186" y="186"/>
                    <a:pt x="191" y="184"/>
                  </a:cubicBezTo>
                  <a:cubicBezTo>
                    <a:pt x="196" y="183"/>
                    <a:pt x="201" y="179"/>
                    <a:pt x="203" y="175"/>
                  </a:cubicBezTo>
                  <a:cubicBezTo>
                    <a:pt x="204" y="171"/>
                    <a:pt x="210" y="171"/>
                    <a:pt x="209" y="168"/>
                  </a:cubicBezTo>
                  <a:cubicBezTo>
                    <a:pt x="208" y="166"/>
                    <a:pt x="210" y="164"/>
                    <a:pt x="214" y="166"/>
                  </a:cubicBezTo>
                  <a:cubicBezTo>
                    <a:pt x="218" y="168"/>
                    <a:pt x="215" y="165"/>
                    <a:pt x="219" y="165"/>
                  </a:cubicBezTo>
                  <a:cubicBezTo>
                    <a:pt x="223" y="165"/>
                    <a:pt x="222" y="164"/>
                    <a:pt x="226" y="163"/>
                  </a:cubicBezTo>
                  <a:cubicBezTo>
                    <a:pt x="230" y="163"/>
                    <a:pt x="241" y="161"/>
                    <a:pt x="245" y="158"/>
                  </a:cubicBezTo>
                  <a:cubicBezTo>
                    <a:pt x="248" y="155"/>
                    <a:pt x="256" y="153"/>
                    <a:pt x="259" y="151"/>
                  </a:cubicBezTo>
                  <a:cubicBezTo>
                    <a:pt x="262" y="149"/>
                    <a:pt x="263" y="147"/>
                    <a:pt x="261" y="148"/>
                  </a:cubicBezTo>
                  <a:cubicBezTo>
                    <a:pt x="259" y="149"/>
                    <a:pt x="255" y="149"/>
                    <a:pt x="252" y="149"/>
                  </a:cubicBezTo>
                  <a:cubicBezTo>
                    <a:pt x="249" y="148"/>
                    <a:pt x="244" y="145"/>
                    <a:pt x="241" y="147"/>
                  </a:cubicBezTo>
                  <a:cubicBezTo>
                    <a:pt x="237" y="149"/>
                    <a:pt x="239" y="144"/>
                    <a:pt x="242" y="144"/>
                  </a:cubicBezTo>
                  <a:cubicBezTo>
                    <a:pt x="245" y="144"/>
                    <a:pt x="244" y="142"/>
                    <a:pt x="243" y="139"/>
                  </a:cubicBezTo>
                  <a:cubicBezTo>
                    <a:pt x="242" y="136"/>
                    <a:pt x="248" y="138"/>
                    <a:pt x="250" y="142"/>
                  </a:cubicBezTo>
                  <a:cubicBezTo>
                    <a:pt x="253" y="145"/>
                    <a:pt x="257" y="147"/>
                    <a:pt x="262" y="145"/>
                  </a:cubicBezTo>
                  <a:cubicBezTo>
                    <a:pt x="266" y="144"/>
                    <a:pt x="262" y="141"/>
                    <a:pt x="263" y="139"/>
                  </a:cubicBezTo>
                  <a:cubicBezTo>
                    <a:pt x="265" y="136"/>
                    <a:pt x="251" y="129"/>
                    <a:pt x="250" y="127"/>
                  </a:cubicBezTo>
                  <a:cubicBezTo>
                    <a:pt x="249" y="124"/>
                    <a:pt x="254" y="126"/>
                    <a:pt x="258" y="128"/>
                  </a:cubicBezTo>
                  <a:cubicBezTo>
                    <a:pt x="262" y="129"/>
                    <a:pt x="262" y="125"/>
                    <a:pt x="262" y="122"/>
                  </a:cubicBezTo>
                  <a:cubicBezTo>
                    <a:pt x="262" y="120"/>
                    <a:pt x="254" y="120"/>
                    <a:pt x="250" y="122"/>
                  </a:cubicBezTo>
                  <a:cubicBezTo>
                    <a:pt x="246" y="124"/>
                    <a:pt x="243" y="120"/>
                    <a:pt x="248" y="119"/>
                  </a:cubicBezTo>
                  <a:cubicBezTo>
                    <a:pt x="253" y="118"/>
                    <a:pt x="248" y="116"/>
                    <a:pt x="250" y="115"/>
                  </a:cubicBezTo>
                  <a:cubicBezTo>
                    <a:pt x="251" y="113"/>
                    <a:pt x="258" y="119"/>
                    <a:pt x="261" y="118"/>
                  </a:cubicBezTo>
                  <a:cubicBezTo>
                    <a:pt x="265" y="117"/>
                    <a:pt x="267" y="118"/>
                    <a:pt x="270" y="116"/>
                  </a:cubicBezTo>
                  <a:cubicBezTo>
                    <a:pt x="273" y="114"/>
                    <a:pt x="265" y="112"/>
                    <a:pt x="263" y="110"/>
                  </a:cubicBezTo>
                  <a:cubicBezTo>
                    <a:pt x="261" y="108"/>
                    <a:pt x="271" y="108"/>
                    <a:pt x="274" y="108"/>
                  </a:cubicBezTo>
                  <a:cubicBezTo>
                    <a:pt x="277" y="109"/>
                    <a:pt x="278" y="104"/>
                    <a:pt x="276" y="105"/>
                  </a:cubicBezTo>
                  <a:cubicBezTo>
                    <a:pt x="273" y="106"/>
                    <a:pt x="265" y="102"/>
                    <a:pt x="267" y="99"/>
                  </a:cubicBezTo>
                  <a:cubicBezTo>
                    <a:pt x="268" y="97"/>
                    <a:pt x="272" y="100"/>
                    <a:pt x="275" y="98"/>
                  </a:cubicBezTo>
                  <a:cubicBezTo>
                    <a:pt x="279" y="96"/>
                    <a:pt x="276" y="88"/>
                    <a:pt x="273" y="88"/>
                  </a:cubicBezTo>
                  <a:cubicBezTo>
                    <a:pt x="270" y="88"/>
                    <a:pt x="264" y="87"/>
                    <a:pt x="264" y="86"/>
                  </a:cubicBezTo>
                  <a:cubicBezTo>
                    <a:pt x="264" y="85"/>
                    <a:pt x="259" y="84"/>
                    <a:pt x="260" y="82"/>
                  </a:cubicBezTo>
                  <a:cubicBezTo>
                    <a:pt x="262" y="81"/>
                    <a:pt x="264" y="84"/>
                    <a:pt x="267" y="81"/>
                  </a:cubicBezTo>
                  <a:cubicBezTo>
                    <a:pt x="271" y="79"/>
                    <a:pt x="278" y="82"/>
                    <a:pt x="281" y="81"/>
                  </a:cubicBezTo>
                  <a:cubicBezTo>
                    <a:pt x="284" y="81"/>
                    <a:pt x="280" y="75"/>
                    <a:pt x="278" y="76"/>
                  </a:cubicBezTo>
                  <a:cubicBezTo>
                    <a:pt x="276" y="77"/>
                    <a:pt x="270" y="77"/>
                    <a:pt x="269" y="74"/>
                  </a:cubicBezTo>
                  <a:cubicBezTo>
                    <a:pt x="269" y="71"/>
                    <a:pt x="275" y="74"/>
                    <a:pt x="276" y="72"/>
                  </a:cubicBezTo>
                  <a:cubicBezTo>
                    <a:pt x="277" y="71"/>
                    <a:pt x="268" y="67"/>
                    <a:pt x="266" y="70"/>
                  </a:cubicBezTo>
                  <a:cubicBezTo>
                    <a:pt x="265" y="73"/>
                    <a:pt x="259" y="72"/>
                    <a:pt x="262" y="71"/>
                  </a:cubicBezTo>
                  <a:cubicBezTo>
                    <a:pt x="265" y="69"/>
                    <a:pt x="265" y="64"/>
                    <a:pt x="265" y="61"/>
                  </a:cubicBezTo>
                  <a:cubicBezTo>
                    <a:pt x="265" y="58"/>
                    <a:pt x="275" y="58"/>
                    <a:pt x="274" y="54"/>
                  </a:cubicBezTo>
                  <a:cubicBezTo>
                    <a:pt x="273" y="50"/>
                    <a:pt x="279" y="49"/>
                    <a:pt x="283" y="49"/>
                  </a:cubicBezTo>
                  <a:cubicBezTo>
                    <a:pt x="286" y="49"/>
                    <a:pt x="283" y="44"/>
                    <a:pt x="279" y="45"/>
                  </a:cubicBezTo>
                  <a:cubicBezTo>
                    <a:pt x="276" y="45"/>
                    <a:pt x="272" y="49"/>
                    <a:pt x="271" y="48"/>
                  </a:cubicBezTo>
                  <a:cubicBezTo>
                    <a:pt x="269" y="46"/>
                    <a:pt x="275" y="43"/>
                    <a:pt x="278" y="43"/>
                  </a:cubicBezTo>
                  <a:cubicBezTo>
                    <a:pt x="281" y="43"/>
                    <a:pt x="288" y="43"/>
                    <a:pt x="291" y="41"/>
                  </a:cubicBezTo>
                  <a:cubicBezTo>
                    <a:pt x="293" y="40"/>
                    <a:pt x="286" y="39"/>
                    <a:pt x="281" y="39"/>
                  </a:cubicBezTo>
                  <a:cubicBezTo>
                    <a:pt x="276" y="40"/>
                    <a:pt x="276" y="38"/>
                    <a:pt x="284" y="38"/>
                  </a:cubicBezTo>
                  <a:cubicBezTo>
                    <a:pt x="291" y="37"/>
                    <a:pt x="290" y="36"/>
                    <a:pt x="295" y="35"/>
                  </a:cubicBezTo>
                  <a:cubicBezTo>
                    <a:pt x="300" y="35"/>
                    <a:pt x="298" y="33"/>
                    <a:pt x="301" y="32"/>
                  </a:cubicBezTo>
                  <a:cubicBezTo>
                    <a:pt x="305" y="32"/>
                    <a:pt x="313" y="29"/>
                    <a:pt x="313" y="27"/>
                  </a:cubicBezTo>
                  <a:cubicBezTo>
                    <a:pt x="313" y="25"/>
                    <a:pt x="301" y="22"/>
                    <a:pt x="295"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p:cNvSpPr>
              <a:spLocks/>
            </p:cNvSpPr>
            <p:nvPr userDrawn="1"/>
          </p:nvSpPr>
          <p:spPr bwMode="auto">
            <a:xfrm>
              <a:off x="16941800" y="2363788"/>
              <a:ext cx="47625" cy="33338"/>
            </a:xfrm>
            <a:custGeom>
              <a:avLst/>
              <a:gdLst>
                <a:gd name="T0" fmla="*/ 17 w 17"/>
                <a:gd name="T1" fmla="*/ 8 h 12"/>
                <a:gd name="T2" fmla="*/ 13 w 17"/>
                <a:gd name="T3" fmla="*/ 4 h 12"/>
                <a:gd name="T4" fmla="*/ 3 w 17"/>
                <a:gd name="T5" fmla="*/ 2 h 12"/>
                <a:gd name="T6" fmla="*/ 2 w 17"/>
                <a:gd name="T7" fmla="*/ 7 h 12"/>
                <a:gd name="T8" fmla="*/ 8 w 17"/>
                <a:gd name="T9" fmla="*/ 10 h 12"/>
                <a:gd name="T10" fmla="*/ 17 w 17"/>
                <a:gd name="T11" fmla="*/ 8 h 12"/>
              </a:gdLst>
              <a:ahLst/>
              <a:cxnLst>
                <a:cxn ang="0">
                  <a:pos x="T0" y="T1"/>
                </a:cxn>
                <a:cxn ang="0">
                  <a:pos x="T2" y="T3"/>
                </a:cxn>
                <a:cxn ang="0">
                  <a:pos x="T4" y="T5"/>
                </a:cxn>
                <a:cxn ang="0">
                  <a:pos x="T6" y="T7"/>
                </a:cxn>
                <a:cxn ang="0">
                  <a:pos x="T8" y="T9"/>
                </a:cxn>
                <a:cxn ang="0">
                  <a:pos x="T10" y="T11"/>
                </a:cxn>
              </a:cxnLst>
              <a:rect l="0" t="0" r="r" b="b"/>
              <a:pathLst>
                <a:path w="17" h="12">
                  <a:moveTo>
                    <a:pt x="17" y="8"/>
                  </a:moveTo>
                  <a:cubicBezTo>
                    <a:pt x="17" y="5"/>
                    <a:pt x="14" y="7"/>
                    <a:pt x="13" y="4"/>
                  </a:cubicBezTo>
                  <a:cubicBezTo>
                    <a:pt x="11" y="1"/>
                    <a:pt x="4" y="0"/>
                    <a:pt x="3" y="2"/>
                  </a:cubicBezTo>
                  <a:cubicBezTo>
                    <a:pt x="3" y="3"/>
                    <a:pt x="0" y="5"/>
                    <a:pt x="2" y="7"/>
                  </a:cubicBezTo>
                  <a:cubicBezTo>
                    <a:pt x="4" y="9"/>
                    <a:pt x="5" y="8"/>
                    <a:pt x="8" y="10"/>
                  </a:cubicBezTo>
                  <a:cubicBezTo>
                    <a:pt x="10" y="12"/>
                    <a:pt x="17" y="10"/>
                    <a:pt x="17"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p:cNvSpPr>
              <a:spLocks/>
            </p:cNvSpPr>
            <p:nvPr userDrawn="1"/>
          </p:nvSpPr>
          <p:spPr bwMode="auto">
            <a:xfrm>
              <a:off x="15928975" y="2246313"/>
              <a:ext cx="157163" cy="100013"/>
            </a:xfrm>
            <a:custGeom>
              <a:avLst/>
              <a:gdLst>
                <a:gd name="T0" fmla="*/ 9 w 57"/>
                <a:gd name="T1" fmla="*/ 28 h 36"/>
                <a:gd name="T2" fmla="*/ 16 w 57"/>
                <a:gd name="T3" fmla="*/ 36 h 36"/>
                <a:gd name="T4" fmla="*/ 20 w 57"/>
                <a:gd name="T5" fmla="*/ 34 h 36"/>
                <a:gd name="T6" fmla="*/ 25 w 57"/>
                <a:gd name="T7" fmla="*/ 33 h 36"/>
                <a:gd name="T8" fmla="*/ 30 w 57"/>
                <a:gd name="T9" fmla="*/ 29 h 36"/>
                <a:gd name="T10" fmla="*/ 34 w 57"/>
                <a:gd name="T11" fmla="*/ 24 h 36"/>
                <a:gd name="T12" fmla="*/ 39 w 57"/>
                <a:gd name="T13" fmla="*/ 19 h 36"/>
                <a:gd name="T14" fmla="*/ 55 w 57"/>
                <a:gd name="T15" fmla="*/ 12 h 36"/>
                <a:gd name="T16" fmla="*/ 49 w 57"/>
                <a:gd name="T17" fmla="*/ 7 h 36"/>
                <a:gd name="T18" fmla="*/ 38 w 57"/>
                <a:gd name="T19" fmla="*/ 5 h 36"/>
                <a:gd name="T20" fmla="*/ 35 w 57"/>
                <a:gd name="T21" fmla="*/ 4 h 36"/>
                <a:gd name="T22" fmla="*/ 25 w 57"/>
                <a:gd name="T23" fmla="*/ 1 h 36"/>
                <a:gd name="T24" fmla="*/ 9 w 57"/>
                <a:gd name="T25" fmla="*/ 4 h 36"/>
                <a:gd name="T26" fmla="*/ 11 w 57"/>
                <a:gd name="T27" fmla="*/ 9 h 36"/>
                <a:gd name="T28" fmla="*/ 7 w 57"/>
                <a:gd name="T29" fmla="*/ 16 h 36"/>
                <a:gd name="T30" fmla="*/ 3 w 57"/>
                <a:gd name="T31" fmla="*/ 24 h 36"/>
                <a:gd name="T32" fmla="*/ 9 w 57"/>
                <a:gd name="T33" fmla="*/ 2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36">
                  <a:moveTo>
                    <a:pt x="9" y="28"/>
                  </a:moveTo>
                  <a:cubicBezTo>
                    <a:pt x="13" y="29"/>
                    <a:pt x="14" y="36"/>
                    <a:pt x="16" y="36"/>
                  </a:cubicBezTo>
                  <a:cubicBezTo>
                    <a:pt x="18" y="36"/>
                    <a:pt x="17" y="34"/>
                    <a:pt x="20" y="34"/>
                  </a:cubicBezTo>
                  <a:cubicBezTo>
                    <a:pt x="23" y="34"/>
                    <a:pt x="22" y="33"/>
                    <a:pt x="25" y="33"/>
                  </a:cubicBezTo>
                  <a:cubicBezTo>
                    <a:pt x="27" y="33"/>
                    <a:pt x="30" y="32"/>
                    <a:pt x="30" y="29"/>
                  </a:cubicBezTo>
                  <a:cubicBezTo>
                    <a:pt x="30" y="26"/>
                    <a:pt x="32" y="25"/>
                    <a:pt x="34" y="24"/>
                  </a:cubicBezTo>
                  <a:cubicBezTo>
                    <a:pt x="37" y="23"/>
                    <a:pt x="35" y="20"/>
                    <a:pt x="39" y="19"/>
                  </a:cubicBezTo>
                  <a:cubicBezTo>
                    <a:pt x="42" y="18"/>
                    <a:pt x="53" y="14"/>
                    <a:pt x="55" y="12"/>
                  </a:cubicBezTo>
                  <a:cubicBezTo>
                    <a:pt x="57" y="11"/>
                    <a:pt x="53" y="9"/>
                    <a:pt x="49" y="7"/>
                  </a:cubicBezTo>
                  <a:cubicBezTo>
                    <a:pt x="44" y="4"/>
                    <a:pt x="41" y="3"/>
                    <a:pt x="38" y="5"/>
                  </a:cubicBezTo>
                  <a:cubicBezTo>
                    <a:pt x="35" y="7"/>
                    <a:pt x="37" y="3"/>
                    <a:pt x="35" y="4"/>
                  </a:cubicBezTo>
                  <a:cubicBezTo>
                    <a:pt x="32" y="5"/>
                    <a:pt x="26" y="2"/>
                    <a:pt x="25" y="1"/>
                  </a:cubicBezTo>
                  <a:cubicBezTo>
                    <a:pt x="24" y="0"/>
                    <a:pt x="12" y="4"/>
                    <a:pt x="9" y="4"/>
                  </a:cubicBezTo>
                  <a:cubicBezTo>
                    <a:pt x="6" y="4"/>
                    <a:pt x="9" y="7"/>
                    <a:pt x="11" y="9"/>
                  </a:cubicBezTo>
                  <a:cubicBezTo>
                    <a:pt x="13" y="10"/>
                    <a:pt x="6" y="15"/>
                    <a:pt x="7" y="16"/>
                  </a:cubicBezTo>
                  <a:cubicBezTo>
                    <a:pt x="9" y="17"/>
                    <a:pt x="6" y="20"/>
                    <a:pt x="3" y="24"/>
                  </a:cubicBezTo>
                  <a:cubicBezTo>
                    <a:pt x="0" y="28"/>
                    <a:pt x="5" y="27"/>
                    <a:pt x="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p:cNvSpPr>
              <a:spLocks/>
            </p:cNvSpPr>
            <p:nvPr userDrawn="1"/>
          </p:nvSpPr>
          <p:spPr bwMode="auto">
            <a:xfrm>
              <a:off x="16025813" y="2268538"/>
              <a:ext cx="263525" cy="141288"/>
            </a:xfrm>
            <a:custGeom>
              <a:avLst/>
              <a:gdLst>
                <a:gd name="T0" fmla="*/ 87 w 95"/>
                <a:gd name="T1" fmla="*/ 39 h 51"/>
                <a:gd name="T2" fmla="*/ 95 w 95"/>
                <a:gd name="T3" fmla="*/ 39 h 51"/>
                <a:gd name="T4" fmla="*/ 86 w 95"/>
                <a:gd name="T5" fmla="*/ 32 h 51"/>
                <a:gd name="T6" fmla="*/ 78 w 95"/>
                <a:gd name="T7" fmla="*/ 28 h 51"/>
                <a:gd name="T8" fmla="*/ 75 w 95"/>
                <a:gd name="T9" fmla="*/ 21 h 51"/>
                <a:gd name="T10" fmla="*/ 73 w 95"/>
                <a:gd name="T11" fmla="*/ 9 h 51"/>
                <a:gd name="T12" fmla="*/ 74 w 95"/>
                <a:gd name="T13" fmla="*/ 2 h 51"/>
                <a:gd name="T14" fmla="*/ 64 w 95"/>
                <a:gd name="T15" fmla="*/ 4 h 51"/>
                <a:gd name="T16" fmla="*/ 70 w 95"/>
                <a:gd name="T17" fmla="*/ 9 h 51"/>
                <a:gd name="T18" fmla="*/ 63 w 95"/>
                <a:gd name="T19" fmla="*/ 7 h 51"/>
                <a:gd name="T20" fmla="*/ 58 w 95"/>
                <a:gd name="T21" fmla="*/ 7 h 51"/>
                <a:gd name="T22" fmla="*/ 61 w 95"/>
                <a:gd name="T23" fmla="*/ 19 h 51"/>
                <a:gd name="T24" fmla="*/ 58 w 95"/>
                <a:gd name="T25" fmla="*/ 22 h 51"/>
                <a:gd name="T26" fmla="*/ 54 w 95"/>
                <a:gd name="T27" fmla="*/ 13 h 51"/>
                <a:gd name="T28" fmla="*/ 45 w 95"/>
                <a:gd name="T29" fmla="*/ 9 h 51"/>
                <a:gd name="T30" fmla="*/ 49 w 95"/>
                <a:gd name="T31" fmla="*/ 14 h 51"/>
                <a:gd name="T32" fmla="*/ 43 w 95"/>
                <a:gd name="T33" fmla="*/ 14 h 51"/>
                <a:gd name="T34" fmla="*/ 41 w 95"/>
                <a:gd name="T35" fmla="*/ 13 h 51"/>
                <a:gd name="T36" fmla="*/ 33 w 95"/>
                <a:gd name="T37" fmla="*/ 9 h 51"/>
                <a:gd name="T38" fmla="*/ 30 w 95"/>
                <a:gd name="T39" fmla="*/ 14 h 51"/>
                <a:gd name="T40" fmla="*/ 26 w 95"/>
                <a:gd name="T41" fmla="*/ 12 h 51"/>
                <a:gd name="T42" fmla="*/ 27 w 95"/>
                <a:gd name="T43" fmla="*/ 6 h 51"/>
                <a:gd name="T44" fmla="*/ 14 w 95"/>
                <a:gd name="T45" fmla="*/ 9 h 51"/>
                <a:gd name="T46" fmla="*/ 4 w 95"/>
                <a:gd name="T47" fmla="*/ 15 h 51"/>
                <a:gd name="T48" fmla="*/ 3 w 95"/>
                <a:gd name="T49" fmla="*/ 18 h 51"/>
                <a:gd name="T50" fmla="*/ 5 w 95"/>
                <a:gd name="T51" fmla="*/ 23 h 51"/>
                <a:gd name="T52" fmla="*/ 7 w 95"/>
                <a:gd name="T53" fmla="*/ 25 h 51"/>
                <a:gd name="T54" fmla="*/ 19 w 95"/>
                <a:gd name="T55" fmla="*/ 23 h 51"/>
                <a:gd name="T56" fmla="*/ 6 w 95"/>
                <a:gd name="T57" fmla="*/ 29 h 51"/>
                <a:gd name="T58" fmla="*/ 21 w 95"/>
                <a:gd name="T59" fmla="*/ 32 h 51"/>
                <a:gd name="T60" fmla="*/ 38 w 95"/>
                <a:gd name="T61" fmla="*/ 34 h 51"/>
                <a:gd name="T62" fmla="*/ 25 w 95"/>
                <a:gd name="T63" fmla="*/ 35 h 51"/>
                <a:gd name="T64" fmla="*/ 10 w 95"/>
                <a:gd name="T65" fmla="*/ 39 h 51"/>
                <a:gd name="T66" fmla="*/ 17 w 95"/>
                <a:gd name="T67" fmla="*/ 43 h 51"/>
                <a:gd name="T68" fmla="*/ 29 w 95"/>
                <a:gd name="T69" fmla="*/ 46 h 51"/>
                <a:gd name="T70" fmla="*/ 40 w 95"/>
                <a:gd name="T71" fmla="*/ 51 h 51"/>
                <a:gd name="T72" fmla="*/ 56 w 95"/>
                <a:gd name="T73" fmla="*/ 48 h 51"/>
                <a:gd name="T74" fmla="*/ 63 w 95"/>
                <a:gd name="T75" fmla="*/ 44 h 51"/>
                <a:gd name="T76" fmla="*/ 67 w 95"/>
                <a:gd name="T77" fmla="*/ 45 h 51"/>
                <a:gd name="T78" fmla="*/ 74 w 95"/>
                <a:gd name="T79" fmla="*/ 47 h 51"/>
                <a:gd name="T80" fmla="*/ 90 w 95"/>
                <a:gd name="T81" fmla="*/ 47 h 51"/>
                <a:gd name="T82" fmla="*/ 86 w 95"/>
                <a:gd name="T83" fmla="*/ 43 h 51"/>
                <a:gd name="T84" fmla="*/ 82 w 95"/>
                <a:gd name="T85" fmla="*/ 42 h 51"/>
                <a:gd name="T86" fmla="*/ 87 w 95"/>
                <a:gd name="T87" fmla="*/ 3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51">
                  <a:moveTo>
                    <a:pt x="87" y="39"/>
                  </a:moveTo>
                  <a:cubicBezTo>
                    <a:pt x="89" y="37"/>
                    <a:pt x="95" y="42"/>
                    <a:pt x="95" y="39"/>
                  </a:cubicBezTo>
                  <a:cubicBezTo>
                    <a:pt x="95" y="35"/>
                    <a:pt x="88" y="34"/>
                    <a:pt x="86" y="32"/>
                  </a:cubicBezTo>
                  <a:cubicBezTo>
                    <a:pt x="83" y="30"/>
                    <a:pt x="82" y="31"/>
                    <a:pt x="78" y="28"/>
                  </a:cubicBezTo>
                  <a:cubicBezTo>
                    <a:pt x="73" y="25"/>
                    <a:pt x="79" y="23"/>
                    <a:pt x="75" y="21"/>
                  </a:cubicBezTo>
                  <a:cubicBezTo>
                    <a:pt x="72" y="18"/>
                    <a:pt x="71" y="11"/>
                    <a:pt x="73" y="9"/>
                  </a:cubicBezTo>
                  <a:cubicBezTo>
                    <a:pt x="76" y="7"/>
                    <a:pt x="78" y="3"/>
                    <a:pt x="74" y="2"/>
                  </a:cubicBezTo>
                  <a:cubicBezTo>
                    <a:pt x="70" y="0"/>
                    <a:pt x="63" y="3"/>
                    <a:pt x="64" y="4"/>
                  </a:cubicBezTo>
                  <a:cubicBezTo>
                    <a:pt x="65" y="5"/>
                    <a:pt x="70" y="8"/>
                    <a:pt x="70" y="9"/>
                  </a:cubicBezTo>
                  <a:cubicBezTo>
                    <a:pt x="70" y="11"/>
                    <a:pt x="65" y="6"/>
                    <a:pt x="63" y="7"/>
                  </a:cubicBezTo>
                  <a:cubicBezTo>
                    <a:pt x="62" y="8"/>
                    <a:pt x="60" y="4"/>
                    <a:pt x="58" y="7"/>
                  </a:cubicBezTo>
                  <a:cubicBezTo>
                    <a:pt x="56" y="9"/>
                    <a:pt x="60" y="17"/>
                    <a:pt x="61" y="19"/>
                  </a:cubicBezTo>
                  <a:cubicBezTo>
                    <a:pt x="63" y="21"/>
                    <a:pt x="60" y="21"/>
                    <a:pt x="58" y="22"/>
                  </a:cubicBezTo>
                  <a:cubicBezTo>
                    <a:pt x="56" y="22"/>
                    <a:pt x="56" y="16"/>
                    <a:pt x="54" y="13"/>
                  </a:cubicBezTo>
                  <a:cubicBezTo>
                    <a:pt x="53" y="11"/>
                    <a:pt x="45" y="8"/>
                    <a:pt x="45" y="9"/>
                  </a:cubicBezTo>
                  <a:cubicBezTo>
                    <a:pt x="44" y="11"/>
                    <a:pt x="49" y="11"/>
                    <a:pt x="49" y="14"/>
                  </a:cubicBezTo>
                  <a:cubicBezTo>
                    <a:pt x="48" y="16"/>
                    <a:pt x="45" y="12"/>
                    <a:pt x="43" y="14"/>
                  </a:cubicBezTo>
                  <a:cubicBezTo>
                    <a:pt x="40" y="16"/>
                    <a:pt x="41" y="15"/>
                    <a:pt x="41" y="13"/>
                  </a:cubicBezTo>
                  <a:cubicBezTo>
                    <a:pt x="42" y="11"/>
                    <a:pt x="38" y="9"/>
                    <a:pt x="33" y="9"/>
                  </a:cubicBezTo>
                  <a:cubicBezTo>
                    <a:pt x="28" y="9"/>
                    <a:pt x="31" y="13"/>
                    <a:pt x="30" y="14"/>
                  </a:cubicBezTo>
                  <a:cubicBezTo>
                    <a:pt x="28" y="15"/>
                    <a:pt x="21" y="13"/>
                    <a:pt x="26" y="12"/>
                  </a:cubicBezTo>
                  <a:cubicBezTo>
                    <a:pt x="30" y="11"/>
                    <a:pt x="28" y="9"/>
                    <a:pt x="27" y="6"/>
                  </a:cubicBezTo>
                  <a:cubicBezTo>
                    <a:pt x="25" y="4"/>
                    <a:pt x="21" y="7"/>
                    <a:pt x="14" y="9"/>
                  </a:cubicBezTo>
                  <a:cubicBezTo>
                    <a:pt x="7" y="12"/>
                    <a:pt x="4" y="14"/>
                    <a:pt x="4" y="15"/>
                  </a:cubicBezTo>
                  <a:cubicBezTo>
                    <a:pt x="5" y="15"/>
                    <a:pt x="6" y="16"/>
                    <a:pt x="3" y="18"/>
                  </a:cubicBezTo>
                  <a:cubicBezTo>
                    <a:pt x="0" y="21"/>
                    <a:pt x="3" y="23"/>
                    <a:pt x="5" y="23"/>
                  </a:cubicBezTo>
                  <a:cubicBezTo>
                    <a:pt x="8" y="23"/>
                    <a:pt x="6" y="25"/>
                    <a:pt x="7" y="25"/>
                  </a:cubicBezTo>
                  <a:cubicBezTo>
                    <a:pt x="9" y="26"/>
                    <a:pt x="17" y="22"/>
                    <a:pt x="19" y="23"/>
                  </a:cubicBezTo>
                  <a:cubicBezTo>
                    <a:pt x="22" y="25"/>
                    <a:pt x="6" y="26"/>
                    <a:pt x="6" y="29"/>
                  </a:cubicBezTo>
                  <a:cubicBezTo>
                    <a:pt x="6" y="31"/>
                    <a:pt x="15" y="33"/>
                    <a:pt x="21" y="32"/>
                  </a:cubicBezTo>
                  <a:cubicBezTo>
                    <a:pt x="27" y="31"/>
                    <a:pt x="38" y="33"/>
                    <a:pt x="38" y="34"/>
                  </a:cubicBezTo>
                  <a:cubicBezTo>
                    <a:pt x="38" y="36"/>
                    <a:pt x="31" y="36"/>
                    <a:pt x="25" y="35"/>
                  </a:cubicBezTo>
                  <a:cubicBezTo>
                    <a:pt x="20" y="35"/>
                    <a:pt x="10" y="37"/>
                    <a:pt x="10" y="39"/>
                  </a:cubicBezTo>
                  <a:cubicBezTo>
                    <a:pt x="11" y="41"/>
                    <a:pt x="11" y="41"/>
                    <a:pt x="17" y="43"/>
                  </a:cubicBezTo>
                  <a:cubicBezTo>
                    <a:pt x="23" y="46"/>
                    <a:pt x="29" y="42"/>
                    <a:pt x="29" y="46"/>
                  </a:cubicBezTo>
                  <a:cubicBezTo>
                    <a:pt x="29" y="50"/>
                    <a:pt x="32" y="51"/>
                    <a:pt x="40" y="51"/>
                  </a:cubicBezTo>
                  <a:cubicBezTo>
                    <a:pt x="48" y="51"/>
                    <a:pt x="52" y="47"/>
                    <a:pt x="56" y="48"/>
                  </a:cubicBezTo>
                  <a:cubicBezTo>
                    <a:pt x="60" y="48"/>
                    <a:pt x="61" y="47"/>
                    <a:pt x="63" y="44"/>
                  </a:cubicBezTo>
                  <a:cubicBezTo>
                    <a:pt x="65" y="42"/>
                    <a:pt x="67" y="43"/>
                    <a:pt x="67" y="45"/>
                  </a:cubicBezTo>
                  <a:cubicBezTo>
                    <a:pt x="68" y="46"/>
                    <a:pt x="73" y="46"/>
                    <a:pt x="74" y="47"/>
                  </a:cubicBezTo>
                  <a:cubicBezTo>
                    <a:pt x="77" y="50"/>
                    <a:pt x="86" y="49"/>
                    <a:pt x="90" y="47"/>
                  </a:cubicBezTo>
                  <a:cubicBezTo>
                    <a:pt x="93" y="45"/>
                    <a:pt x="88" y="40"/>
                    <a:pt x="86" y="43"/>
                  </a:cubicBezTo>
                  <a:cubicBezTo>
                    <a:pt x="85" y="45"/>
                    <a:pt x="83" y="43"/>
                    <a:pt x="82" y="42"/>
                  </a:cubicBezTo>
                  <a:cubicBezTo>
                    <a:pt x="82" y="41"/>
                    <a:pt x="86" y="41"/>
                    <a:pt x="87" y="3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p:cNvSpPr>
              <a:spLocks/>
            </p:cNvSpPr>
            <p:nvPr userDrawn="1"/>
          </p:nvSpPr>
          <p:spPr bwMode="auto">
            <a:xfrm>
              <a:off x="16022638" y="2201863"/>
              <a:ext cx="28575" cy="22225"/>
            </a:xfrm>
            <a:custGeom>
              <a:avLst/>
              <a:gdLst>
                <a:gd name="T0" fmla="*/ 2 w 10"/>
                <a:gd name="T1" fmla="*/ 7 h 8"/>
                <a:gd name="T2" fmla="*/ 10 w 10"/>
                <a:gd name="T3" fmla="*/ 2 h 8"/>
                <a:gd name="T4" fmla="*/ 2 w 10"/>
                <a:gd name="T5" fmla="*/ 7 h 8"/>
              </a:gdLst>
              <a:ahLst/>
              <a:cxnLst>
                <a:cxn ang="0">
                  <a:pos x="T0" y="T1"/>
                </a:cxn>
                <a:cxn ang="0">
                  <a:pos x="T2" y="T3"/>
                </a:cxn>
                <a:cxn ang="0">
                  <a:pos x="T4" y="T5"/>
                </a:cxn>
              </a:cxnLst>
              <a:rect l="0" t="0" r="r" b="b"/>
              <a:pathLst>
                <a:path w="10" h="8">
                  <a:moveTo>
                    <a:pt x="2" y="7"/>
                  </a:moveTo>
                  <a:cubicBezTo>
                    <a:pt x="6" y="8"/>
                    <a:pt x="10" y="4"/>
                    <a:pt x="10" y="2"/>
                  </a:cubicBezTo>
                  <a:cubicBezTo>
                    <a:pt x="10" y="0"/>
                    <a:pt x="0" y="7"/>
                    <a:pt x="2"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p:cNvSpPr>
              <a:spLocks/>
            </p:cNvSpPr>
            <p:nvPr userDrawn="1"/>
          </p:nvSpPr>
          <p:spPr bwMode="auto">
            <a:xfrm>
              <a:off x="15973425" y="2157413"/>
              <a:ext cx="111125" cy="58738"/>
            </a:xfrm>
            <a:custGeom>
              <a:avLst/>
              <a:gdLst>
                <a:gd name="T0" fmla="*/ 1 w 40"/>
                <a:gd name="T1" fmla="*/ 17 h 21"/>
                <a:gd name="T2" fmla="*/ 3 w 40"/>
                <a:gd name="T3" fmla="*/ 20 h 21"/>
                <a:gd name="T4" fmla="*/ 7 w 40"/>
                <a:gd name="T5" fmla="*/ 19 h 21"/>
                <a:gd name="T6" fmla="*/ 11 w 40"/>
                <a:gd name="T7" fmla="*/ 17 h 21"/>
                <a:gd name="T8" fmla="*/ 15 w 40"/>
                <a:gd name="T9" fmla="*/ 21 h 21"/>
                <a:gd name="T10" fmla="*/ 19 w 40"/>
                <a:gd name="T11" fmla="*/ 17 h 21"/>
                <a:gd name="T12" fmla="*/ 22 w 40"/>
                <a:gd name="T13" fmla="*/ 14 h 21"/>
                <a:gd name="T14" fmla="*/ 25 w 40"/>
                <a:gd name="T15" fmla="*/ 10 h 21"/>
                <a:gd name="T16" fmla="*/ 27 w 40"/>
                <a:gd name="T17" fmla="*/ 14 h 21"/>
                <a:gd name="T18" fmla="*/ 32 w 40"/>
                <a:gd name="T19" fmla="*/ 13 h 21"/>
                <a:gd name="T20" fmla="*/ 36 w 40"/>
                <a:gd name="T21" fmla="*/ 11 h 21"/>
                <a:gd name="T22" fmla="*/ 36 w 40"/>
                <a:gd name="T23" fmla="*/ 7 h 21"/>
                <a:gd name="T24" fmla="*/ 39 w 40"/>
                <a:gd name="T25" fmla="*/ 5 h 21"/>
                <a:gd name="T26" fmla="*/ 35 w 40"/>
                <a:gd name="T27" fmla="*/ 2 h 21"/>
                <a:gd name="T28" fmla="*/ 32 w 40"/>
                <a:gd name="T29" fmla="*/ 4 h 21"/>
                <a:gd name="T30" fmla="*/ 25 w 40"/>
                <a:gd name="T31" fmla="*/ 4 h 21"/>
                <a:gd name="T32" fmla="*/ 16 w 40"/>
                <a:gd name="T33" fmla="*/ 8 h 21"/>
                <a:gd name="T34" fmla="*/ 8 w 40"/>
                <a:gd name="T35" fmla="*/ 13 h 21"/>
                <a:gd name="T36" fmla="*/ 1 w 40"/>
                <a:gd name="T3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0" h="21">
                  <a:moveTo>
                    <a:pt x="1" y="17"/>
                  </a:moveTo>
                  <a:cubicBezTo>
                    <a:pt x="3" y="17"/>
                    <a:pt x="1" y="21"/>
                    <a:pt x="3" y="20"/>
                  </a:cubicBezTo>
                  <a:cubicBezTo>
                    <a:pt x="5" y="19"/>
                    <a:pt x="6" y="19"/>
                    <a:pt x="7" y="19"/>
                  </a:cubicBezTo>
                  <a:cubicBezTo>
                    <a:pt x="9" y="20"/>
                    <a:pt x="10" y="18"/>
                    <a:pt x="11" y="17"/>
                  </a:cubicBezTo>
                  <a:cubicBezTo>
                    <a:pt x="12" y="15"/>
                    <a:pt x="12" y="21"/>
                    <a:pt x="15" y="21"/>
                  </a:cubicBezTo>
                  <a:cubicBezTo>
                    <a:pt x="17" y="21"/>
                    <a:pt x="17" y="15"/>
                    <a:pt x="19" y="17"/>
                  </a:cubicBezTo>
                  <a:cubicBezTo>
                    <a:pt x="21" y="18"/>
                    <a:pt x="22" y="16"/>
                    <a:pt x="22" y="14"/>
                  </a:cubicBezTo>
                  <a:cubicBezTo>
                    <a:pt x="23" y="13"/>
                    <a:pt x="23" y="10"/>
                    <a:pt x="25" y="10"/>
                  </a:cubicBezTo>
                  <a:cubicBezTo>
                    <a:pt x="28" y="9"/>
                    <a:pt x="26" y="12"/>
                    <a:pt x="27" y="14"/>
                  </a:cubicBezTo>
                  <a:cubicBezTo>
                    <a:pt x="28" y="17"/>
                    <a:pt x="31" y="14"/>
                    <a:pt x="32" y="13"/>
                  </a:cubicBezTo>
                  <a:cubicBezTo>
                    <a:pt x="32" y="12"/>
                    <a:pt x="36" y="13"/>
                    <a:pt x="36" y="11"/>
                  </a:cubicBezTo>
                  <a:cubicBezTo>
                    <a:pt x="35" y="9"/>
                    <a:pt x="37" y="9"/>
                    <a:pt x="36" y="7"/>
                  </a:cubicBezTo>
                  <a:cubicBezTo>
                    <a:pt x="35" y="5"/>
                    <a:pt x="38" y="6"/>
                    <a:pt x="39" y="5"/>
                  </a:cubicBezTo>
                  <a:cubicBezTo>
                    <a:pt x="40" y="3"/>
                    <a:pt x="37" y="4"/>
                    <a:pt x="35" y="2"/>
                  </a:cubicBezTo>
                  <a:cubicBezTo>
                    <a:pt x="33" y="0"/>
                    <a:pt x="32" y="3"/>
                    <a:pt x="32" y="4"/>
                  </a:cubicBezTo>
                  <a:cubicBezTo>
                    <a:pt x="32" y="6"/>
                    <a:pt x="27" y="5"/>
                    <a:pt x="25" y="4"/>
                  </a:cubicBezTo>
                  <a:cubicBezTo>
                    <a:pt x="22" y="3"/>
                    <a:pt x="19" y="7"/>
                    <a:pt x="16" y="8"/>
                  </a:cubicBezTo>
                  <a:cubicBezTo>
                    <a:pt x="12" y="10"/>
                    <a:pt x="12" y="13"/>
                    <a:pt x="8" y="13"/>
                  </a:cubicBezTo>
                  <a:cubicBezTo>
                    <a:pt x="5" y="13"/>
                    <a:pt x="0" y="16"/>
                    <a:pt x="1" y="1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p:cNvSpPr>
              <a:spLocks/>
            </p:cNvSpPr>
            <p:nvPr userDrawn="1"/>
          </p:nvSpPr>
          <p:spPr bwMode="auto">
            <a:xfrm>
              <a:off x="16051213" y="2182813"/>
              <a:ext cx="174625" cy="74613"/>
            </a:xfrm>
            <a:custGeom>
              <a:avLst/>
              <a:gdLst>
                <a:gd name="T0" fmla="*/ 9 w 63"/>
                <a:gd name="T1" fmla="*/ 7 h 27"/>
                <a:gd name="T2" fmla="*/ 10 w 63"/>
                <a:gd name="T3" fmla="*/ 10 h 27"/>
                <a:gd name="T4" fmla="*/ 9 w 63"/>
                <a:gd name="T5" fmla="*/ 11 h 27"/>
                <a:gd name="T6" fmla="*/ 5 w 63"/>
                <a:gd name="T7" fmla="*/ 14 h 27"/>
                <a:gd name="T8" fmla="*/ 10 w 63"/>
                <a:gd name="T9" fmla="*/ 14 h 27"/>
                <a:gd name="T10" fmla="*/ 1 w 63"/>
                <a:gd name="T11" fmla="*/ 17 h 27"/>
                <a:gd name="T12" fmla="*/ 8 w 63"/>
                <a:gd name="T13" fmla="*/ 19 h 27"/>
                <a:gd name="T14" fmla="*/ 15 w 63"/>
                <a:gd name="T15" fmla="*/ 18 h 27"/>
                <a:gd name="T16" fmla="*/ 19 w 63"/>
                <a:gd name="T17" fmla="*/ 17 h 27"/>
                <a:gd name="T18" fmla="*/ 29 w 63"/>
                <a:gd name="T19" fmla="*/ 18 h 27"/>
                <a:gd name="T20" fmla="*/ 21 w 63"/>
                <a:gd name="T21" fmla="*/ 22 h 27"/>
                <a:gd name="T22" fmla="*/ 21 w 63"/>
                <a:gd name="T23" fmla="*/ 26 h 27"/>
                <a:gd name="T24" fmla="*/ 39 w 63"/>
                <a:gd name="T25" fmla="*/ 21 h 27"/>
                <a:gd name="T26" fmla="*/ 46 w 63"/>
                <a:gd name="T27" fmla="*/ 20 h 27"/>
                <a:gd name="T28" fmla="*/ 58 w 63"/>
                <a:gd name="T29" fmla="*/ 20 h 27"/>
                <a:gd name="T30" fmla="*/ 60 w 63"/>
                <a:gd name="T31" fmla="*/ 9 h 27"/>
                <a:gd name="T32" fmla="*/ 54 w 63"/>
                <a:gd name="T33" fmla="*/ 11 h 27"/>
                <a:gd name="T34" fmla="*/ 48 w 63"/>
                <a:gd name="T35" fmla="*/ 6 h 27"/>
                <a:gd name="T36" fmla="*/ 45 w 63"/>
                <a:gd name="T37" fmla="*/ 1 h 27"/>
                <a:gd name="T38" fmla="*/ 39 w 63"/>
                <a:gd name="T39" fmla="*/ 7 h 27"/>
                <a:gd name="T40" fmla="*/ 40 w 63"/>
                <a:gd name="T41" fmla="*/ 10 h 27"/>
                <a:gd name="T42" fmla="*/ 44 w 63"/>
                <a:gd name="T43" fmla="*/ 14 h 27"/>
                <a:gd name="T44" fmla="*/ 32 w 63"/>
                <a:gd name="T45" fmla="*/ 12 h 27"/>
                <a:gd name="T46" fmla="*/ 20 w 63"/>
                <a:gd name="T47" fmla="*/ 6 h 27"/>
                <a:gd name="T48" fmla="*/ 14 w 63"/>
                <a:gd name="T49" fmla="*/ 3 h 27"/>
                <a:gd name="T50" fmla="*/ 9 w 63"/>
                <a:gd name="T51"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3" h="27">
                  <a:moveTo>
                    <a:pt x="9" y="7"/>
                  </a:moveTo>
                  <a:cubicBezTo>
                    <a:pt x="6" y="7"/>
                    <a:pt x="6" y="10"/>
                    <a:pt x="10" y="10"/>
                  </a:cubicBezTo>
                  <a:cubicBezTo>
                    <a:pt x="13" y="10"/>
                    <a:pt x="14" y="11"/>
                    <a:pt x="9" y="11"/>
                  </a:cubicBezTo>
                  <a:cubicBezTo>
                    <a:pt x="4" y="11"/>
                    <a:pt x="2" y="15"/>
                    <a:pt x="5" y="14"/>
                  </a:cubicBezTo>
                  <a:cubicBezTo>
                    <a:pt x="9" y="13"/>
                    <a:pt x="13" y="13"/>
                    <a:pt x="10" y="14"/>
                  </a:cubicBezTo>
                  <a:cubicBezTo>
                    <a:pt x="8" y="15"/>
                    <a:pt x="0" y="16"/>
                    <a:pt x="1" y="17"/>
                  </a:cubicBezTo>
                  <a:cubicBezTo>
                    <a:pt x="2" y="18"/>
                    <a:pt x="5" y="18"/>
                    <a:pt x="8" y="19"/>
                  </a:cubicBezTo>
                  <a:cubicBezTo>
                    <a:pt x="11" y="20"/>
                    <a:pt x="13" y="21"/>
                    <a:pt x="15" y="18"/>
                  </a:cubicBezTo>
                  <a:cubicBezTo>
                    <a:pt x="17" y="16"/>
                    <a:pt x="20" y="13"/>
                    <a:pt x="19" y="17"/>
                  </a:cubicBezTo>
                  <a:cubicBezTo>
                    <a:pt x="18" y="20"/>
                    <a:pt x="23" y="18"/>
                    <a:pt x="29" y="18"/>
                  </a:cubicBezTo>
                  <a:cubicBezTo>
                    <a:pt x="35" y="17"/>
                    <a:pt x="28" y="21"/>
                    <a:pt x="21" y="22"/>
                  </a:cubicBezTo>
                  <a:cubicBezTo>
                    <a:pt x="15" y="22"/>
                    <a:pt x="16" y="25"/>
                    <a:pt x="21" y="26"/>
                  </a:cubicBezTo>
                  <a:cubicBezTo>
                    <a:pt x="26" y="27"/>
                    <a:pt x="37" y="23"/>
                    <a:pt x="39" y="21"/>
                  </a:cubicBezTo>
                  <a:cubicBezTo>
                    <a:pt x="42" y="18"/>
                    <a:pt x="44" y="22"/>
                    <a:pt x="46" y="20"/>
                  </a:cubicBezTo>
                  <a:cubicBezTo>
                    <a:pt x="49" y="18"/>
                    <a:pt x="54" y="20"/>
                    <a:pt x="58" y="20"/>
                  </a:cubicBezTo>
                  <a:cubicBezTo>
                    <a:pt x="62" y="19"/>
                    <a:pt x="63" y="10"/>
                    <a:pt x="60" y="9"/>
                  </a:cubicBezTo>
                  <a:cubicBezTo>
                    <a:pt x="57" y="8"/>
                    <a:pt x="57" y="11"/>
                    <a:pt x="54" y="11"/>
                  </a:cubicBezTo>
                  <a:cubicBezTo>
                    <a:pt x="52" y="12"/>
                    <a:pt x="50" y="8"/>
                    <a:pt x="48" y="6"/>
                  </a:cubicBezTo>
                  <a:cubicBezTo>
                    <a:pt x="46" y="4"/>
                    <a:pt x="48" y="0"/>
                    <a:pt x="45" y="1"/>
                  </a:cubicBezTo>
                  <a:cubicBezTo>
                    <a:pt x="42" y="1"/>
                    <a:pt x="35" y="6"/>
                    <a:pt x="39" y="7"/>
                  </a:cubicBezTo>
                  <a:cubicBezTo>
                    <a:pt x="43" y="7"/>
                    <a:pt x="42" y="9"/>
                    <a:pt x="40" y="10"/>
                  </a:cubicBezTo>
                  <a:cubicBezTo>
                    <a:pt x="38" y="11"/>
                    <a:pt x="44" y="13"/>
                    <a:pt x="44" y="14"/>
                  </a:cubicBezTo>
                  <a:cubicBezTo>
                    <a:pt x="43" y="15"/>
                    <a:pt x="32" y="14"/>
                    <a:pt x="32" y="12"/>
                  </a:cubicBezTo>
                  <a:cubicBezTo>
                    <a:pt x="31" y="10"/>
                    <a:pt x="23" y="5"/>
                    <a:pt x="20" y="6"/>
                  </a:cubicBezTo>
                  <a:cubicBezTo>
                    <a:pt x="16" y="7"/>
                    <a:pt x="18" y="4"/>
                    <a:pt x="14" y="3"/>
                  </a:cubicBezTo>
                  <a:cubicBezTo>
                    <a:pt x="11" y="3"/>
                    <a:pt x="12" y="6"/>
                    <a:pt x="9"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p:cNvSpPr>
              <a:spLocks/>
            </p:cNvSpPr>
            <p:nvPr userDrawn="1"/>
          </p:nvSpPr>
          <p:spPr bwMode="auto">
            <a:xfrm>
              <a:off x="16086138" y="2149475"/>
              <a:ext cx="25400" cy="14288"/>
            </a:xfrm>
            <a:custGeom>
              <a:avLst/>
              <a:gdLst>
                <a:gd name="T0" fmla="*/ 8 w 9"/>
                <a:gd name="T1" fmla="*/ 2 h 5"/>
                <a:gd name="T2" fmla="*/ 1 w 9"/>
                <a:gd name="T3" fmla="*/ 1 h 5"/>
                <a:gd name="T4" fmla="*/ 8 w 9"/>
                <a:gd name="T5" fmla="*/ 2 h 5"/>
              </a:gdLst>
              <a:ahLst/>
              <a:cxnLst>
                <a:cxn ang="0">
                  <a:pos x="T0" y="T1"/>
                </a:cxn>
                <a:cxn ang="0">
                  <a:pos x="T2" y="T3"/>
                </a:cxn>
                <a:cxn ang="0">
                  <a:pos x="T4" y="T5"/>
                </a:cxn>
              </a:cxnLst>
              <a:rect l="0" t="0" r="r" b="b"/>
              <a:pathLst>
                <a:path w="9" h="5">
                  <a:moveTo>
                    <a:pt x="8" y="2"/>
                  </a:moveTo>
                  <a:cubicBezTo>
                    <a:pt x="9" y="0"/>
                    <a:pt x="0" y="0"/>
                    <a:pt x="1" y="1"/>
                  </a:cubicBezTo>
                  <a:cubicBezTo>
                    <a:pt x="2" y="3"/>
                    <a:pt x="6" y="5"/>
                    <a:pt x="8"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p:cNvSpPr>
              <a:spLocks/>
            </p:cNvSpPr>
            <p:nvPr userDrawn="1"/>
          </p:nvSpPr>
          <p:spPr bwMode="auto">
            <a:xfrm>
              <a:off x="16114713" y="2144713"/>
              <a:ext cx="52388" cy="26988"/>
            </a:xfrm>
            <a:custGeom>
              <a:avLst/>
              <a:gdLst>
                <a:gd name="T0" fmla="*/ 16 w 19"/>
                <a:gd name="T1" fmla="*/ 3 h 10"/>
                <a:gd name="T2" fmla="*/ 13 w 19"/>
                <a:gd name="T3" fmla="*/ 1 h 10"/>
                <a:gd name="T4" fmla="*/ 0 w 19"/>
                <a:gd name="T5" fmla="*/ 5 h 10"/>
                <a:gd name="T6" fmla="*/ 7 w 19"/>
                <a:gd name="T7" fmla="*/ 10 h 10"/>
                <a:gd name="T8" fmla="*/ 14 w 19"/>
                <a:gd name="T9" fmla="*/ 5 h 10"/>
                <a:gd name="T10" fmla="*/ 16 w 19"/>
                <a:gd name="T11" fmla="*/ 3 h 10"/>
              </a:gdLst>
              <a:ahLst/>
              <a:cxnLst>
                <a:cxn ang="0">
                  <a:pos x="T0" y="T1"/>
                </a:cxn>
                <a:cxn ang="0">
                  <a:pos x="T2" y="T3"/>
                </a:cxn>
                <a:cxn ang="0">
                  <a:pos x="T4" y="T5"/>
                </a:cxn>
                <a:cxn ang="0">
                  <a:pos x="T6" y="T7"/>
                </a:cxn>
                <a:cxn ang="0">
                  <a:pos x="T8" y="T9"/>
                </a:cxn>
                <a:cxn ang="0">
                  <a:pos x="T10" y="T11"/>
                </a:cxn>
              </a:cxnLst>
              <a:rect l="0" t="0" r="r" b="b"/>
              <a:pathLst>
                <a:path w="19" h="10">
                  <a:moveTo>
                    <a:pt x="16" y="3"/>
                  </a:moveTo>
                  <a:cubicBezTo>
                    <a:pt x="19" y="3"/>
                    <a:pt x="18" y="0"/>
                    <a:pt x="13" y="1"/>
                  </a:cubicBezTo>
                  <a:cubicBezTo>
                    <a:pt x="9" y="2"/>
                    <a:pt x="0" y="2"/>
                    <a:pt x="0" y="5"/>
                  </a:cubicBezTo>
                  <a:cubicBezTo>
                    <a:pt x="0" y="8"/>
                    <a:pt x="2" y="9"/>
                    <a:pt x="7" y="10"/>
                  </a:cubicBezTo>
                  <a:cubicBezTo>
                    <a:pt x="12" y="10"/>
                    <a:pt x="17" y="5"/>
                    <a:pt x="14" y="5"/>
                  </a:cubicBezTo>
                  <a:cubicBezTo>
                    <a:pt x="12" y="5"/>
                    <a:pt x="14" y="4"/>
                    <a:pt x="16"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p:cNvSpPr>
              <a:spLocks/>
            </p:cNvSpPr>
            <p:nvPr userDrawn="1"/>
          </p:nvSpPr>
          <p:spPr bwMode="auto">
            <a:xfrm>
              <a:off x="16103600" y="2124075"/>
              <a:ext cx="66675" cy="22225"/>
            </a:xfrm>
            <a:custGeom>
              <a:avLst/>
              <a:gdLst>
                <a:gd name="T0" fmla="*/ 9 w 24"/>
                <a:gd name="T1" fmla="*/ 6 h 8"/>
                <a:gd name="T2" fmla="*/ 15 w 24"/>
                <a:gd name="T3" fmla="*/ 5 h 8"/>
                <a:gd name="T4" fmla="*/ 24 w 24"/>
                <a:gd name="T5" fmla="*/ 4 h 8"/>
                <a:gd name="T6" fmla="*/ 13 w 24"/>
                <a:gd name="T7" fmla="*/ 1 h 8"/>
                <a:gd name="T8" fmla="*/ 3 w 24"/>
                <a:gd name="T9" fmla="*/ 5 h 8"/>
                <a:gd name="T10" fmla="*/ 9 w 24"/>
                <a:gd name="T11" fmla="*/ 6 h 8"/>
              </a:gdLst>
              <a:ahLst/>
              <a:cxnLst>
                <a:cxn ang="0">
                  <a:pos x="T0" y="T1"/>
                </a:cxn>
                <a:cxn ang="0">
                  <a:pos x="T2" y="T3"/>
                </a:cxn>
                <a:cxn ang="0">
                  <a:pos x="T4" y="T5"/>
                </a:cxn>
                <a:cxn ang="0">
                  <a:pos x="T6" y="T7"/>
                </a:cxn>
                <a:cxn ang="0">
                  <a:pos x="T8" y="T9"/>
                </a:cxn>
                <a:cxn ang="0">
                  <a:pos x="T10" y="T11"/>
                </a:cxn>
              </a:cxnLst>
              <a:rect l="0" t="0" r="r" b="b"/>
              <a:pathLst>
                <a:path w="24" h="8">
                  <a:moveTo>
                    <a:pt x="9" y="6"/>
                  </a:moveTo>
                  <a:cubicBezTo>
                    <a:pt x="12" y="7"/>
                    <a:pt x="14" y="4"/>
                    <a:pt x="15" y="5"/>
                  </a:cubicBezTo>
                  <a:cubicBezTo>
                    <a:pt x="17" y="7"/>
                    <a:pt x="24" y="8"/>
                    <a:pt x="24" y="4"/>
                  </a:cubicBezTo>
                  <a:cubicBezTo>
                    <a:pt x="24" y="0"/>
                    <a:pt x="15" y="0"/>
                    <a:pt x="13" y="1"/>
                  </a:cubicBezTo>
                  <a:cubicBezTo>
                    <a:pt x="11" y="3"/>
                    <a:pt x="0" y="3"/>
                    <a:pt x="3" y="5"/>
                  </a:cubicBezTo>
                  <a:cubicBezTo>
                    <a:pt x="5" y="7"/>
                    <a:pt x="7" y="5"/>
                    <a:pt x="9"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p:cNvSpPr>
              <a:spLocks/>
            </p:cNvSpPr>
            <p:nvPr userDrawn="1"/>
          </p:nvSpPr>
          <p:spPr bwMode="auto">
            <a:xfrm>
              <a:off x="16217900" y="2101850"/>
              <a:ext cx="101600" cy="55563"/>
            </a:xfrm>
            <a:custGeom>
              <a:avLst/>
              <a:gdLst>
                <a:gd name="T0" fmla="*/ 6 w 37"/>
                <a:gd name="T1" fmla="*/ 7 h 20"/>
                <a:gd name="T2" fmla="*/ 13 w 37"/>
                <a:gd name="T3" fmla="*/ 10 h 20"/>
                <a:gd name="T4" fmla="*/ 5 w 37"/>
                <a:gd name="T5" fmla="*/ 11 h 20"/>
                <a:gd name="T6" fmla="*/ 11 w 37"/>
                <a:gd name="T7" fmla="*/ 13 h 20"/>
                <a:gd name="T8" fmla="*/ 25 w 37"/>
                <a:gd name="T9" fmla="*/ 16 h 20"/>
                <a:gd name="T10" fmla="*/ 35 w 37"/>
                <a:gd name="T11" fmla="*/ 17 h 20"/>
                <a:gd name="T12" fmla="*/ 33 w 37"/>
                <a:gd name="T13" fmla="*/ 11 h 20"/>
                <a:gd name="T14" fmla="*/ 26 w 37"/>
                <a:gd name="T15" fmla="*/ 7 h 20"/>
                <a:gd name="T16" fmla="*/ 21 w 37"/>
                <a:gd name="T17" fmla="*/ 4 h 20"/>
                <a:gd name="T18" fmla="*/ 18 w 37"/>
                <a:gd name="T19" fmla="*/ 3 h 20"/>
                <a:gd name="T20" fmla="*/ 3 w 37"/>
                <a:gd name="T21" fmla="*/ 1 h 20"/>
                <a:gd name="T22" fmla="*/ 6 w 37"/>
                <a:gd name="T23"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20">
                  <a:moveTo>
                    <a:pt x="6" y="7"/>
                  </a:moveTo>
                  <a:cubicBezTo>
                    <a:pt x="9" y="5"/>
                    <a:pt x="14" y="8"/>
                    <a:pt x="13" y="10"/>
                  </a:cubicBezTo>
                  <a:cubicBezTo>
                    <a:pt x="12" y="12"/>
                    <a:pt x="4" y="10"/>
                    <a:pt x="5" y="11"/>
                  </a:cubicBezTo>
                  <a:cubicBezTo>
                    <a:pt x="5" y="12"/>
                    <a:pt x="6" y="15"/>
                    <a:pt x="11" y="13"/>
                  </a:cubicBezTo>
                  <a:cubicBezTo>
                    <a:pt x="17" y="12"/>
                    <a:pt x="21" y="13"/>
                    <a:pt x="25" y="16"/>
                  </a:cubicBezTo>
                  <a:cubicBezTo>
                    <a:pt x="29" y="19"/>
                    <a:pt x="32" y="20"/>
                    <a:pt x="35" y="17"/>
                  </a:cubicBezTo>
                  <a:cubicBezTo>
                    <a:pt x="37" y="14"/>
                    <a:pt x="31" y="13"/>
                    <a:pt x="33" y="11"/>
                  </a:cubicBezTo>
                  <a:cubicBezTo>
                    <a:pt x="34" y="9"/>
                    <a:pt x="29" y="7"/>
                    <a:pt x="26" y="7"/>
                  </a:cubicBezTo>
                  <a:cubicBezTo>
                    <a:pt x="24" y="7"/>
                    <a:pt x="23" y="3"/>
                    <a:pt x="21" y="4"/>
                  </a:cubicBezTo>
                  <a:cubicBezTo>
                    <a:pt x="19" y="5"/>
                    <a:pt x="18" y="6"/>
                    <a:pt x="18" y="3"/>
                  </a:cubicBezTo>
                  <a:cubicBezTo>
                    <a:pt x="18" y="0"/>
                    <a:pt x="6" y="0"/>
                    <a:pt x="3" y="1"/>
                  </a:cubicBezTo>
                  <a:cubicBezTo>
                    <a:pt x="0" y="2"/>
                    <a:pt x="4" y="9"/>
                    <a:pt x="6"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p:cNvSpPr>
              <a:spLocks/>
            </p:cNvSpPr>
            <p:nvPr userDrawn="1"/>
          </p:nvSpPr>
          <p:spPr bwMode="auto">
            <a:xfrm>
              <a:off x="16217900" y="2146300"/>
              <a:ext cx="26988" cy="33338"/>
            </a:xfrm>
            <a:custGeom>
              <a:avLst/>
              <a:gdLst>
                <a:gd name="T0" fmla="*/ 8 w 10"/>
                <a:gd name="T1" fmla="*/ 10 h 12"/>
                <a:gd name="T2" fmla="*/ 0 w 10"/>
                <a:gd name="T3" fmla="*/ 4 h 12"/>
                <a:gd name="T4" fmla="*/ 8 w 10"/>
                <a:gd name="T5" fmla="*/ 10 h 12"/>
              </a:gdLst>
              <a:ahLst/>
              <a:cxnLst>
                <a:cxn ang="0">
                  <a:pos x="T0" y="T1"/>
                </a:cxn>
                <a:cxn ang="0">
                  <a:pos x="T2" y="T3"/>
                </a:cxn>
                <a:cxn ang="0">
                  <a:pos x="T4" y="T5"/>
                </a:cxn>
              </a:cxnLst>
              <a:rect l="0" t="0" r="r" b="b"/>
              <a:pathLst>
                <a:path w="10" h="12">
                  <a:moveTo>
                    <a:pt x="8" y="10"/>
                  </a:moveTo>
                  <a:cubicBezTo>
                    <a:pt x="10" y="8"/>
                    <a:pt x="1" y="0"/>
                    <a:pt x="0" y="4"/>
                  </a:cubicBezTo>
                  <a:cubicBezTo>
                    <a:pt x="0" y="7"/>
                    <a:pt x="6" y="12"/>
                    <a:pt x="8" y="1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p:cNvSpPr>
              <a:spLocks/>
            </p:cNvSpPr>
            <p:nvPr userDrawn="1"/>
          </p:nvSpPr>
          <p:spPr bwMode="auto">
            <a:xfrm>
              <a:off x="16295688" y="2078038"/>
              <a:ext cx="30163" cy="22225"/>
            </a:xfrm>
            <a:custGeom>
              <a:avLst/>
              <a:gdLst>
                <a:gd name="T0" fmla="*/ 9 w 11"/>
                <a:gd name="T1" fmla="*/ 5 h 8"/>
                <a:gd name="T2" fmla="*/ 3 w 11"/>
                <a:gd name="T3" fmla="*/ 3 h 8"/>
                <a:gd name="T4" fmla="*/ 9 w 11"/>
                <a:gd name="T5" fmla="*/ 5 h 8"/>
              </a:gdLst>
              <a:ahLst/>
              <a:cxnLst>
                <a:cxn ang="0">
                  <a:pos x="T0" y="T1"/>
                </a:cxn>
                <a:cxn ang="0">
                  <a:pos x="T2" y="T3"/>
                </a:cxn>
                <a:cxn ang="0">
                  <a:pos x="T4" y="T5"/>
                </a:cxn>
              </a:cxnLst>
              <a:rect l="0" t="0" r="r" b="b"/>
              <a:pathLst>
                <a:path w="11" h="8">
                  <a:moveTo>
                    <a:pt x="9" y="5"/>
                  </a:moveTo>
                  <a:cubicBezTo>
                    <a:pt x="11" y="2"/>
                    <a:pt x="0" y="0"/>
                    <a:pt x="3" y="3"/>
                  </a:cubicBezTo>
                  <a:cubicBezTo>
                    <a:pt x="4" y="4"/>
                    <a:pt x="8" y="8"/>
                    <a:pt x="9"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p:cNvSpPr>
              <a:spLocks/>
            </p:cNvSpPr>
            <p:nvPr userDrawn="1"/>
          </p:nvSpPr>
          <p:spPr bwMode="auto">
            <a:xfrm>
              <a:off x="16233775" y="2219325"/>
              <a:ext cx="19050" cy="19050"/>
            </a:xfrm>
            <a:custGeom>
              <a:avLst/>
              <a:gdLst>
                <a:gd name="T0" fmla="*/ 6 w 7"/>
                <a:gd name="T1" fmla="*/ 6 h 7"/>
                <a:gd name="T2" fmla="*/ 1 w 7"/>
                <a:gd name="T3" fmla="*/ 3 h 7"/>
                <a:gd name="T4" fmla="*/ 6 w 7"/>
                <a:gd name="T5" fmla="*/ 6 h 7"/>
              </a:gdLst>
              <a:ahLst/>
              <a:cxnLst>
                <a:cxn ang="0">
                  <a:pos x="T0" y="T1"/>
                </a:cxn>
                <a:cxn ang="0">
                  <a:pos x="T2" y="T3"/>
                </a:cxn>
                <a:cxn ang="0">
                  <a:pos x="T4" y="T5"/>
                </a:cxn>
              </a:cxnLst>
              <a:rect l="0" t="0" r="r" b="b"/>
              <a:pathLst>
                <a:path w="7" h="7">
                  <a:moveTo>
                    <a:pt x="6" y="6"/>
                  </a:moveTo>
                  <a:cubicBezTo>
                    <a:pt x="7" y="4"/>
                    <a:pt x="2" y="0"/>
                    <a:pt x="1" y="3"/>
                  </a:cubicBezTo>
                  <a:cubicBezTo>
                    <a:pt x="0" y="6"/>
                    <a:pt x="4" y="7"/>
                    <a:pt x="6"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p:cNvSpPr>
              <a:spLocks/>
            </p:cNvSpPr>
            <p:nvPr userDrawn="1"/>
          </p:nvSpPr>
          <p:spPr bwMode="auto">
            <a:xfrm>
              <a:off x="16233775" y="2179638"/>
              <a:ext cx="111125" cy="65088"/>
            </a:xfrm>
            <a:custGeom>
              <a:avLst/>
              <a:gdLst>
                <a:gd name="T0" fmla="*/ 31 w 40"/>
                <a:gd name="T1" fmla="*/ 4 h 23"/>
                <a:gd name="T2" fmla="*/ 22 w 40"/>
                <a:gd name="T3" fmla="*/ 2 h 23"/>
                <a:gd name="T4" fmla="*/ 23 w 40"/>
                <a:gd name="T5" fmla="*/ 8 h 23"/>
                <a:gd name="T6" fmla="*/ 17 w 40"/>
                <a:gd name="T7" fmla="*/ 6 h 23"/>
                <a:gd name="T8" fmla="*/ 16 w 40"/>
                <a:gd name="T9" fmla="*/ 10 h 23"/>
                <a:gd name="T10" fmla="*/ 12 w 40"/>
                <a:gd name="T11" fmla="*/ 10 h 23"/>
                <a:gd name="T12" fmla="*/ 4 w 40"/>
                <a:gd name="T13" fmla="*/ 2 h 23"/>
                <a:gd name="T14" fmla="*/ 3 w 40"/>
                <a:gd name="T15" fmla="*/ 9 h 23"/>
                <a:gd name="T16" fmla="*/ 12 w 40"/>
                <a:gd name="T17" fmla="*/ 14 h 23"/>
                <a:gd name="T18" fmla="*/ 24 w 40"/>
                <a:gd name="T19" fmla="*/ 14 h 23"/>
                <a:gd name="T20" fmla="*/ 23 w 40"/>
                <a:gd name="T21" fmla="*/ 20 h 23"/>
                <a:gd name="T22" fmla="*/ 33 w 40"/>
                <a:gd name="T23" fmla="*/ 21 h 23"/>
                <a:gd name="T24" fmla="*/ 38 w 40"/>
                <a:gd name="T25" fmla="*/ 17 h 23"/>
                <a:gd name="T26" fmla="*/ 37 w 40"/>
                <a:gd name="T27" fmla="*/ 11 h 23"/>
                <a:gd name="T28" fmla="*/ 31 w 40"/>
                <a:gd name="T29"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23">
                  <a:moveTo>
                    <a:pt x="31" y="4"/>
                  </a:moveTo>
                  <a:cubicBezTo>
                    <a:pt x="31" y="6"/>
                    <a:pt x="26" y="3"/>
                    <a:pt x="22" y="2"/>
                  </a:cubicBezTo>
                  <a:cubicBezTo>
                    <a:pt x="18" y="0"/>
                    <a:pt x="20" y="5"/>
                    <a:pt x="23" y="8"/>
                  </a:cubicBezTo>
                  <a:cubicBezTo>
                    <a:pt x="27" y="10"/>
                    <a:pt x="22" y="9"/>
                    <a:pt x="17" y="6"/>
                  </a:cubicBezTo>
                  <a:cubicBezTo>
                    <a:pt x="13" y="3"/>
                    <a:pt x="14" y="8"/>
                    <a:pt x="16" y="10"/>
                  </a:cubicBezTo>
                  <a:cubicBezTo>
                    <a:pt x="18" y="11"/>
                    <a:pt x="15" y="14"/>
                    <a:pt x="12" y="10"/>
                  </a:cubicBezTo>
                  <a:cubicBezTo>
                    <a:pt x="10" y="6"/>
                    <a:pt x="8" y="2"/>
                    <a:pt x="4" y="2"/>
                  </a:cubicBezTo>
                  <a:cubicBezTo>
                    <a:pt x="0" y="2"/>
                    <a:pt x="2" y="6"/>
                    <a:pt x="3" y="9"/>
                  </a:cubicBezTo>
                  <a:cubicBezTo>
                    <a:pt x="6" y="11"/>
                    <a:pt x="8" y="12"/>
                    <a:pt x="12" y="14"/>
                  </a:cubicBezTo>
                  <a:cubicBezTo>
                    <a:pt x="15" y="16"/>
                    <a:pt x="21" y="13"/>
                    <a:pt x="24" y="14"/>
                  </a:cubicBezTo>
                  <a:cubicBezTo>
                    <a:pt x="27" y="15"/>
                    <a:pt x="21" y="18"/>
                    <a:pt x="23" y="20"/>
                  </a:cubicBezTo>
                  <a:cubicBezTo>
                    <a:pt x="25" y="23"/>
                    <a:pt x="30" y="21"/>
                    <a:pt x="33" y="21"/>
                  </a:cubicBezTo>
                  <a:cubicBezTo>
                    <a:pt x="37" y="21"/>
                    <a:pt x="35" y="18"/>
                    <a:pt x="38" y="17"/>
                  </a:cubicBezTo>
                  <a:cubicBezTo>
                    <a:pt x="40" y="15"/>
                    <a:pt x="35" y="15"/>
                    <a:pt x="37" y="11"/>
                  </a:cubicBezTo>
                  <a:cubicBezTo>
                    <a:pt x="39" y="8"/>
                    <a:pt x="32" y="1"/>
                    <a:pt x="31" y="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p:cNvSpPr>
              <a:spLocks/>
            </p:cNvSpPr>
            <p:nvPr userDrawn="1"/>
          </p:nvSpPr>
          <p:spPr bwMode="auto">
            <a:xfrm>
              <a:off x="16325850" y="2116138"/>
              <a:ext cx="55563" cy="36513"/>
            </a:xfrm>
            <a:custGeom>
              <a:avLst/>
              <a:gdLst>
                <a:gd name="T0" fmla="*/ 8 w 20"/>
                <a:gd name="T1" fmla="*/ 13 h 13"/>
                <a:gd name="T2" fmla="*/ 17 w 20"/>
                <a:gd name="T3" fmla="*/ 12 h 13"/>
                <a:gd name="T4" fmla="*/ 17 w 20"/>
                <a:gd name="T5" fmla="*/ 8 h 13"/>
                <a:gd name="T6" fmla="*/ 12 w 20"/>
                <a:gd name="T7" fmla="*/ 6 h 13"/>
                <a:gd name="T8" fmla="*/ 1 w 20"/>
                <a:gd name="T9" fmla="*/ 2 h 13"/>
                <a:gd name="T10" fmla="*/ 8 w 20"/>
                <a:gd name="T11" fmla="*/ 13 h 13"/>
              </a:gdLst>
              <a:ahLst/>
              <a:cxnLst>
                <a:cxn ang="0">
                  <a:pos x="T0" y="T1"/>
                </a:cxn>
                <a:cxn ang="0">
                  <a:pos x="T2" y="T3"/>
                </a:cxn>
                <a:cxn ang="0">
                  <a:pos x="T4" y="T5"/>
                </a:cxn>
                <a:cxn ang="0">
                  <a:pos x="T6" y="T7"/>
                </a:cxn>
                <a:cxn ang="0">
                  <a:pos x="T8" y="T9"/>
                </a:cxn>
                <a:cxn ang="0">
                  <a:pos x="T10" y="T11"/>
                </a:cxn>
              </a:cxnLst>
              <a:rect l="0" t="0" r="r" b="b"/>
              <a:pathLst>
                <a:path w="20" h="13">
                  <a:moveTo>
                    <a:pt x="8" y="13"/>
                  </a:moveTo>
                  <a:cubicBezTo>
                    <a:pt x="11" y="13"/>
                    <a:pt x="14" y="13"/>
                    <a:pt x="17" y="12"/>
                  </a:cubicBezTo>
                  <a:cubicBezTo>
                    <a:pt x="20" y="11"/>
                    <a:pt x="15" y="11"/>
                    <a:pt x="17" y="8"/>
                  </a:cubicBezTo>
                  <a:cubicBezTo>
                    <a:pt x="19" y="5"/>
                    <a:pt x="12" y="5"/>
                    <a:pt x="12" y="6"/>
                  </a:cubicBezTo>
                  <a:cubicBezTo>
                    <a:pt x="11" y="7"/>
                    <a:pt x="3" y="0"/>
                    <a:pt x="1" y="2"/>
                  </a:cubicBezTo>
                  <a:cubicBezTo>
                    <a:pt x="0" y="5"/>
                    <a:pt x="4" y="13"/>
                    <a:pt x="8"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6"/>
            <p:cNvSpPr>
              <a:spLocks/>
            </p:cNvSpPr>
            <p:nvPr userDrawn="1"/>
          </p:nvSpPr>
          <p:spPr bwMode="auto">
            <a:xfrm>
              <a:off x="16351250" y="2152650"/>
              <a:ext cx="49213" cy="22225"/>
            </a:xfrm>
            <a:custGeom>
              <a:avLst/>
              <a:gdLst>
                <a:gd name="T0" fmla="*/ 17 w 18"/>
                <a:gd name="T1" fmla="*/ 2 h 8"/>
                <a:gd name="T2" fmla="*/ 2 w 18"/>
                <a:gd name="T3" fmla="*/ 4 h 8"/>
                <a:gd name="T4" fmla="*/ 17 w 18"/>
                <a:gd name="T5" fmla="*/ 2 h 8"/>
              </a:gdLst>
              <a:ahLst/>
              <a:cxnLst>
                <a:cxn ang="0">
                  <a:pos x="T0" y="T1"/>
                </a:cxn>
                <a:cxn ang="0">
                  <a:pos x="T2" y="T3"/>
                </a:cxn>
                <a:cxn ang="0">
                  <a:pos x="T4" y="T5"/>
                </a:cxn>
              </a:cxnLst>
              <a:rect l="0" t="0" r="r" b="b"/>
              <a:pathLst>
                <a:path w="18" h="8">
                  <a:moveTo>
                    <a:pt x="17" y="2"/>
                  </a:moveTo>
                  <a:cubicBezTo>
                    <a:pt x="17" y="0"/>
                    <a:pt x="0" y="2"/>
                    <a:pt x="2" y="4"/>
                  </a:cubicBezTo>
                  <a:cubicBezTo>
                    <a:pt x="7" y="8"/>
                    <a:pt x="18" y="3"/>
                    <a:pt x="17"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7"/>
            <p:cNvSpPr>
              <a:spLocks/>
            </p:cNvSpPr>
            <p:nvPr userDrawn="1"/>
          </p:nvSpPr>
          <p:spPr bwMode="auto">
            <a:xfrm>
              <a:off x="16341725" y="2216150"/>
              <a:ext cx="61913" cy="33338"/>
            </a:xfrm>
            <a:custGeom>
              <a:avLst/>
              <a:gdLst>
                <a:gd name="T0" fmla="*/ 18 w 22"/>
                <a:gd name="T1" fmla="*/ 12 h 12"/>
                <a:gd name="T2" fmla="*/ 15 w 22"/>
                <a:gd name="T3" fmla="*/ 3 h 12"/>
                <a:gd name="T4" fmla="*/ 2 w 22"/>
                <a:gd name="T5" fmla="*/ 8 h 12"/>
                <a:gd name="T6" fmla="*/ 18 w 22"/>
                <a:gd name="T7" fmla="*/ 12 h 12"/>
              </a:gdLst>
              <a:ahLst/>
              <a:cxnLst>
                <a:cxn ang="0">
                  <a:pos x="T0" y="T1"/>
                </a:cxn>
                <a:cxn ang="0">
                  <a:pos x="T2" y="T3"/>
                </a:cxn>
                <a:cxn ang="0">
                  <a:pos x="T4" y="T5"/>
                </a:cxn>
                <a:cxn ang="0">
                  <a:pos x="T6" y="T7"/>
                </a:cxn>
              </a:cxnLst>
              <a:rect l="0" t="0" r="r" b="b"/>
              <a:pathLst>
                <a:path w="22" h="12">
                  <a:moveTo>
                    <a:pt x="18" y="12"/>
                  </a:moveTo>
                  <a:cubicBezTo>
                    <a:pt x="22" y="11"/>
                    <a:pt x="20" y="6"/>
                    <a:pt x="15" y="3"/>
                  </a:cubicBezTo>
                  <a:cubicBezTo>
                    <a:pt x="11" y="0"/>
                    <a:pt x="0" y="7"/>
                    <a:pt x="2" y="8"/>
                  </a:cubicBezTo>
                  <a:cubicBezTo>
                    <a:pt x="4" y="10"/>
                    <a:pt x="14" y="12"/>
                    <a:pt x="18" y="1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8"/>
            <p:cNvSpPr>
              <a:spLocks/>
            </p:cNvSpPr>
            <p:nvPr userDrawn="1"/>
          </p:nvSpPr>
          <p:spPr bwMode="auto">
            <a:xfrm>
              <a:off x="16259175" y="2257425"/>
              <a:ext cx="96838" cy="88900"/>
            </a:xfrm>
            <a:custGeom>
              <a:avLst/>
              <a:gdLst>
                <a:gd name="T0" fmla="*/ 19 w 35"/>
                <a:gd name="T1" fmla="*/ 28 h 32"/>
                <a:gd name="T2" fmla="*/ 28 w 35"/>
                <a:gd name="T3" fmla="*/ 26 h 32"/>
                <a:gd name="T4" fmla="*/ 35 w 35"/>
                <a:gd name="T5" fmla="*/ 13 h 32"/>
                <a:gd name="T6" fmla="*/ 31 w 35"/>
                <a:gd name="T7" fmla="*/ 13 h 32"/>
                <a:gd name="T8" fmla="*/ 31 w 35"/>
                <a:gd name="T9" fmla="*/ 15 h 32"/>
                <a:gd name="T10" fmla="*/ 24 w 35"/>
                <a:gd name="T11" fmla="*/ 12 h 32"/>
                <a:gd name="T12" fmla="*/ 31 w 35"/>
                <a:gd name="T13" fmla="*/ 7 h 32"/>
                <a:gd name="T14" fmla="*/ 27 w 35"/>
                <a:gd name="T15" fmla="*/ 2 h 32"/>
                <a:gd name="T16" fmla="*/ 21 w 35"/>
                <a:gd name="T17" fmla="*/ 4 h 32"/>
                <a:gd name="T18" fmla="*/ 18 w 35"/>
                <a:gd name="T19" fmla="*/ 5 h 32"/>
                <a:gd name="T20" fmla="*/ 9 w 35"/>
                <a:gd name="T21" fmla="*/ 9 h 32"/>
                <a:gd name="T22" fmla="*/ 15 w 35"/>
                <a:gd name="T23" fmla="*/ 13 h 32"/>
                <a:gd name="T24" fmla="*/ 4 w 35"/>
                <a:gd name="T25" fmla="*/ 12 h 32"/>
                <a:gd name="T26" fmla="*/ 8 w 35"/>
                <a:gd name="T27" fmla="*/ 20 h 32"/>
                <a:gd name="T28" fmla="*/ 19 w 35"/>
                <a:gd name="T2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32">
                  <a:moveTo>
                    <a:pt x="19" y="28"/>
                  </a:moveTo>
                  <a:cubicBezTo>
                    <a:pt x="24" y="32"/>
                    <a:pt x="22" y="26"/>
                    <a:pt x="28" y="26"/>
                  </a:cubicBezTo>
                  <a:cubicBezTo>
                    <a:pt x="33" y="26"/>
                    <a:pt x="34" y="17"/>
                    <a:pt x="35" y="13"/>
                  </a:cubicBezTo>
                  <a:cubicBezTo>
                    <a:pt x="35" y="10"/>
                    <a:pt x="30" y="10"/>
                    <a:pt x="31" y="13"/>
                  </a:cubicBezTo>
                  <a:cubicBezTo>
                    <a:pt x="33" y="15"/>
                    <a:pt x="31" y="18"/>
                    <a:pt x="31" y="15"/>
                  </a:cubicBezTo>
                  <a:cubicBezTo>
                    <a:pt x="30" y="12"/>
                    <a:pt x="26" y="15"/>
                    <a:pt x="24" y="12"/>
                  </a:cubicBezTo>
                  <a:cubicBezTo>
                    <a:pt x="23" y="10"/>
                    <a:pt x="29" y="10"/>
                    <a:pt x="31" y="7"/>
                  </a:cubicBezTo>
                  <a:cubicBezTo>
                    <a:pt x="33" y="4"/>
                    <a:pt x="26" y="4"/>
                    <a:pt x="27" y="2"/>
                  </a:cubicBezTo>
                  <a:cubicBezTo>
                    <a:pt x="29" y="0"/>
                    <a:pt x="17" y="2"/>
                    <a:pt x="21" y="4"/>
                  </a:cubicBezTo>
                  <a:cubicBezTo>
                    <a:pt x="24" y="5"/>
                    <a:pt x="21" y="7"/>
                    <a:pt x="18" y="5"/>
                  </a:cubicBezTo>
                  <a:cubicBezTo>
                    <a:pt x="15" y="2"/>
                    <a:pt x="6" y="6"/>
                    <a:pt x="9" y="9"/>
                  </a:cubicBezTo>
                  <a:cubicBezTo>
                    <a:pt x="11" y="11"/>
                    <a:pt x="19" y="7"/>
                    <a:pt x="15" y="13"/>
                  </a:cubicBezTo>
                  <a:cubicBezTo>
                    <a:pt x="10" y="19"/>
                    <a:pt x="8" y="12"/>
                    <a:pt x="4" y="12"/>
                  </a:cubicBezTo>
                  <a:cubicBezTo>
                    <a:pt x="0" y="13"/>
                    <a:pt x="2" y="18"/>
                    <a:pt x="8" y="20"/>
                  </a:cubicBezTo>
                  <a:cubicBezTo>
                    <a:pt x="14" y="22"/>
                    <a:pt x="14" y="25"/>
                    <a:pt x="1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9"/>
            <p:cNvSpPr>
              <a:spLocks/>
            </p:cNvSpPr>
            <p:nvPr userDrawn="1"/>
          </p:nvSpPr>
          <p:spPr bwMode="auto">
            <a:xfrm>
              <a:off x="16341725" y="2178050"/>
              <a:ext cx="250825" cy="74613"/>
            </a:xfrm>
            <a:custGeom>
              <a:avLst/>
              <a:gdLst>
                <a:gd name="T0" fmla="*/ 26 w 90"/>
                <a:gd name="T1" fmla="*/ 21 h 27"/>
                <a:gd name="T2" fmla="*/ 32 w 90"/>
                <a:gd name="T3" fmla="*/ 24 h 27"/>
                <a:gd name="T4" fmla="*/ 40 w 90"/>
                <a:gd name="T5" fmla="*/ 25 h 27"/>
                <a:gd name="T6" fmla="*/ 44 w 90"/>
                <a:gd name="T7" fmla="*/ 24 h 27"/>
                <a:gd name="T8" fmla="*/ 61 w 90"/>
                <a:gd name="T9" fmla="*/ 27 h 27"/>
                <a:gd name="T10" fmla="*/ 72 w 90"/>
                <a:gd name="T11" fmla="*/ 24 h 27"/>
                <a:gd name="T12" fmla="*/ 86 w 90"/>
                <a:gd name="T13" fmla="*/ 25 h 27"/>
                <a:gd name="T14" fmla="*/ 90 w 90"/>
                <a:gd name="T15" fmla="*/ 17 h 27"/>
                <a:gd name="T16" fmla="*/ 61 w 90"/>
                <a:gd name="T17" fmla="*/ 15 h 27"/>
                <a:gd name="T18" fmla="*/ 47 w 90"/>
                <a:gd name="T19" fmla="*/ 16 h 27"/>
                <a:gd name="T20" fmla="*/ 38 w 90"/>
                <a:gd name="T21" fmla="*/ 13 h 27"/>
                <a:gd name="T22" fmla="*/ 40 w 90"/>
                <a:gd name="T23" fmla="*/ 9 h 27"/>
                <a:gd name="T24" fmla="*/ 26 w 90"/>
                <a:gd name="T25" fmla="*/ 5 h 27"/>
                <a:gd name="T26" fmla="*/ 15 w 90"/>
                <a:gd name="T27" fmla="*/ 1 h 27"/>
                <a:gd name="T28" fmla="*/ 3 w 90"/>
                <a:gd name="T29" fmla="*/ 3 h 27"/>
                <a:gd name="T30" fmla="*/ 19 w 90"/>
                <a:gd name="T31" fmla="*/ 8 h 27"/>
                <a:gd name="T32" fmla="*/ 25 w 90"/>
                <a:gd name="T33" fmla="*/ 13 h 27"/>
                <a:gd name="T34" fmla="*/ 26 w 90"/>
                <a:gd name="T35" fmla="*/ 2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 h="27">
                  <a:moveTo>
                    <a:pt x="26" y="21"/>
                  </a:moveTo>
                  <a:cubicBezTo>
                    <a:pt x="27" y="26"/>
                    <a:pt x="29" y="22"/>
                    <a:pt x="32" y="24"/>
                  </a:cubicBezTo>
                  <a:cubicBezTo>
                    <a:pt x="34" y="26"/>
                    <a:pt x="38" y="27"/>
                    <a:pt x="40" y="25"/>
                  </a:cubicBezTo>
                  <a:cubicBezTo>
                    <a:pt x="42" y="24"/>
                    <a:pt x="43" y="22"/>
                    <a:pt x="44" y="24"/>
                  </a:cubicBezTo>
                  <a:cubicBezTo>
                    <a:pt x="45" y="26"/>
                    <a:pt x="50" y="27"/>
                    <a:pt x="61" y="27"/>
                  </a:cubicBezTo>
                  <a:cubicBezTo>
                    <a:pt x="72" y="27"/>
                    <a:pt x="69" y="22"/>
                    <a:pt x="72" y="24"/>
                  </a:cubicBezTo>
                  <a:cubicBezTo>
                    <a:pt x="75" y="26"/>
                    <a:pt x="82" y="26"/>
                    <a:pt x="86" y="25"/>
                  </a:cubicBezTo>
                  <a:cubicBezTo>
                    <a:pt x="89" y="25"/>
                    <a:pt x="90" y="20"/>
                    <a:pt x="90" y="17"/>
                  </a:cubicBezTo>
                  <a:cubicBezTo>
                    <a:pt x="90" y="15"/>
                    <a:pt x="66" y="13"/>
                    <a:pt x="61" y="15"/>
                  </a:cubicBezTo>
                  <a:cubicBezTo>
                    <a:pt x="57" y="18"/>
                    <a:pt x="50" y="14"/>
                    <a:pt x="47" y="16"/>
                  </a:cubicBezTo>
                  <a:cubicBezTo>
                    <a:pt x="43" y="18"/>
                    <a:pt x="45" y="14"/>
                    <a:pt x="38" y="13"/>
                  </a:cubicBezTo>
                  <a:cubicBezTo>
                    <a:pt x="32" y="13"/>
                    <a:pt x="39" y="10"/>
                    <a:pt x="40" y="9"/>
                  </a:cubicBezTo>
                  <a:cubicBezTo>
                    <a:pt x="41" y="7"/>
                    <a:pt x="31" y="4"/>
                    <a:pt x="26" y="5"/>
                  </a:cubicBezTo>
                  <a:cubicBezTo>
                    <a:pt x="22" y="5"/>
                    <a:pt x="20" y="3"/>
                    <a:pt x="15" y="1"/>
                  </a:cubicBezTo>
                  <a:cubicBezTo>
                    <a:pt x="11" y="0"/>
                    <a:pt x="0" y="0"/>
                    <a:pt x="3" y="3"/>
                  </a:cubicBezTo>
                  <a:cubicBezTo>
                    <a:pt x="4" y="5"/>
                    <a:pt x="17" y="10"/>
                    <a:pt x="19" y="8"/>
                  </a:cubicBezTo>
                  <a:cubicBezTo>
                    <a:pt x="20" y="6"/>
                    <a:pt x="23" y="11"/>
                    <a:pt x="25" y="13"/>
                  </a:cubicBezTo>
                  <a:cubicBezTo>
                    <a:pt x="27" y="16"/>
                    <a:pt x="24" y="17"/>
                    <a:pt x="26" y="2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0"/>
            <p:cNvSpPr>
              <a:spLocks/>
            </p:cNvSpPr>
            <p:nvPr userDrawn="1"/>
          </p:nvSpPr>
          <p:spPr bwMode="auto">
            <a:xfrm>
              <a:off x="16419513" y="2155825"/>
              <a:ext cx="36513" cy="22225"/>
            </a:xfrm>
            <a:custGeom>
              <a:avLst/>
              <a:gdLst>
                <a:gd name="T0" fmla="*/ 9 w 13"/>
                <a:gd name="T1" fmla="*/ 2 h 8"/>
                <a:gd name="T2" fmla="*/ 4 w 13"/>
                <a:gd name="T3" fmla="*/ 6 h 8"/>
                <a:gd name="T4" fmla="*/ 9 w 13"/>
                <a:gd name="T5" fmla="*/ 2 h 8"/>
              </a:gdLst>
              <a:ahLst/>
              <a:cxnLst>
                <a:cxn ang="0">
                  <a:pos x="T0" y="T1"/>
                </a:cxn>
                <a:cxn ang="0">
                  <a:pos x="T2" y="T3"/>
                </a:cxn>
                <a:cxn ang="0">
                  <a:pos x="T4" y="T5"/>
                </a:cxn>
              </a:cxnLst>
              <a:rect l="0" t="0" r="r" b="b"/>
              <a:pathLst>
                <a:path w="13" h="8">
                  <a:moveTo>
                    <a:pt x="9" y="2"/>
                  </a:moveTo>
                  <a:cubicBezTo>
                    <a:pt x="5" y="0"/>
                    <a:pt x="0" y="5"/>
                    <a:pt x="4" y="6"/>
                  </a:cubicBezTo>
                  <a:cubicBezTo>
                    <a:pt x="8" y="8"/>
                    <a:pt x="13"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1"/>
            <p:cNvSpPr>
              <a:spLocks/>
            </p:cNvSpPr>
            <p:nvPr userDrawn="1"/>
          </p:nvSpPr>
          <p:spPr bwMode="auto">
            <a:xfrm>
              <a:off x="16344900" y="2030413"/>
              <a:ext cx="166688" cy="119063"/>
            </a:xfrm>
            <a:custGeom>
              <a:avLst/>
              <a:gdLst>
                <a:gd name="T0" fmla="*/ 4 w 60"/>
                <a:gd name="T1" fmla="*/ 22 h 43"/>
                <a:gd name="T2" fmla="*/ 9 w 60"/>
                <a:gd name="T3" fmla="*/ 27 h 43"/>
                <a:gd name="T4" fmla="*/ 24 w 60"/>
                <a:gd name="T5" fmla="*/ 28 h 43"/>
                <a:gd name="T6" fmla="*/ 14 w 60"/>
                <a:gd name="T7" fmla="*/ 32 h 43"/>
                <a:gd name="T8" fmla="*/ 22 w 60"/>
                <a:gd name="T9" fmla="*/ 38 h 43"/>
                <a:gd name="T10" fmla="*/ 34 w 60"/>
                <a:gd name="T11" fmla="*/ 41 h 43"/>
                <a:gd name="T12" fmla="*/ 41 w 60"/>
                <a:gd name="T13" fmla="*/ 41 h 43"/>
                <a:gd name="T14" fmla="*/ 46 w 60"/>
                <a:gd name="T15" fmla="*/ 35 h 43"/>
                <a:gd name="T16" fmla="*/ 51 w 60"/>
                <a:gd name="T17" fmla="*/ 31 h 43"/>
                <a:gd name="T18" fmla="*/ 60 w 60"/>
                <a:gd name="T19" fmla="*/ 28 h 43"/>
                <a:gd name="T20" fmla="*/ 55 w 60"/>
                <a:gd name="T21" fmla="*/ 26 h 43"/>
                <a:gd name="T22" fmla="*/ 50 w 60"/>
                <a:gd name="T23" fmla="*/ 22 h 43"/>
                <a:gd name="T24" fmla="*/ 48 w 60"/>
                <a:gd name="T25" fmla="*/ 17 h 43"/>
                <a:gd name="T26" fmla="*/ 44 w 60"/>
                <a:gd name="T27" fmla="*/ 16 h 43"/>
                <a:gd name="T28" fmla="*/ 39 w 60"/>
                <a:gd name="T29" fmla="*/ 14 h 43"/>
                <a:gd name="T30" fmla="*/ 23 w 60"/>
                <a:gd name="T31" fmla="*/ 5 h 43"/>
                <a:gd name="T32" fmla="*/ 14 w 60"/>
                <a:gd name="T33" fmla="*/ 4 h 43"/>
                <a:gd name="T34" fmla="*/ 15 w 60"/>
                <a:gd name="T35" fmla="*/ 6 h 43"/>
                <a:gd name="T36" fmla="*/ 12 w 60"/>
                <a:gd name="T37" fmla="*/ 9 h 43"/>
                <a:gd name="T38" fmla="*/ 7 w 60"/>
                <a:gd name="T39" fmla="*/ 11 h 43"/>
                <a:gd name="T40" fmla="*/ 8 w 60"/>
                <a:gd name="T41" fmla="*/ 17 h 43"/>
                <a:gd name="T42" fmla="*/ 5 w 60"/>
                <a:gd name="T43" fmla="*/ 19 h 43"/>
                <a:gd name="T44" fmla="*/ 4 w 60"/>
                <a:gd name="T45" fmla="*/ 2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 h="43">
                  <a:moveTo>
                    <a:pt x="4" y="22"/>
                  </a:moveTo>
                  <a:cubicBezTo>
                    <a:pt x="7" y="24"/>
                    <a:pt x="5" y="26"/>
                    <a:pt x="9" y="27"/>
                  </a:cubicBezTo>
                  <a:cubicBezTo>
                    <a:pt x="12" y="29"/>
                    <a:pt x="23" y="25"/>
                    <a:pt x="24" y="28"/>
                  </a:cubicBezTo>
                  <a:cubicBezTo>
                    <a:pt x="24" y="30"/>
                    <a:pt x="13" y="31"/>
                    <a:pt x="14" y="32"/>
                  </a:cubicBezTo>
                  <a:cubicBezTo>
                    <a:pt x="16" y="34"/>
                    <a:pt x="23" y="36"/>
                    <a:pt x="22" y="38"/>
                  </a:cubicBezTo>
                  <a:cubicBezTo>
                    <a:pt x="21" y="39"/>
                    <a:pt x="33" y="43"/>
                    <a:pt x="34" y="41"/>
                  </a:cubicBezTo>
                  <a:cubicBezTo>
                    <a:pt x="35" y="39"/>
                    <a:pt x="38" y="40"/>
                    <a:pt x="41" y="41"/>
                  </a:cubicBezTo>
                  <a:cubicBezTo>
                    <a:pt x="44" y="42"/>
                    <a:pt x="44" y="34"/>
                    <a:pt x="46" y="35"/>
                  </a:cubicBezTo>
                  <a:cubicBezTo>
                    <a:pt x="48" y="36"/>
                    <a:pt x="48" y="32"/>
                    <a:pt x="51" y="31"/>
                  </a:cubicBezTo>
                  <a:cubicBezTo>
                    <a:pt x="55" y="29"/>
                    <a:pt x="60" y="29"/>
                    <a:pt x="60" y="28"/>
                  </a:cubicBezTo>
                  <a:cubicBezTo>
                    <a:pt x="60" y="27"/>
                    <a:pt x="59" y="25"/>
                    <a:pt x="55" y="26"/>
                  </a:cubicBezTo>
                  <a:cubicBezTo>
                    <a:pt x="51" y="26"/>
                    <a:pt x="48" y="24"/>
                    <a:pt x="50" y="22"/>
                  </a:cubicBezTo>
                  <a:cubicBezTo>
                    <a:pt x="52" y="20"/>
                    <a:pt x="46" y="19"/>
                    <a:pt x="48" y="17"/>
                  </a:cubicBezTo>
                  <a:cubicBezTo>
                    <a:pt x="50" y="16"/>
                    <a:pt x="44" y="14"/>
                    <a:pt x="44" y="16"/>
                  </a:cubicBezTo>
                  <a:cubicBezTo>
                    <a:pt x="45" y="19"/>
                    <a:pt x="40" y="17"/>
                    <a:pt x="39" y="14"/>
                  </a:cubicBezTo>
                  <a:cubicBezTo>
                    <a:pt x="39" y="12"/>
                    <a:pt x="29" y="11"/>
                    <a:pt x="23" y="5"/>
                  </a:cubicBezTo>
                  <a:cubicBezTo>
                    <a:pt x="17" y="0"/>
                    <a:pt x="11" y="4"/>
                    <a:pt x="14" y="4"/>
                  </a:cubicBezTo>
                  <a:cubicBezTo>
                    <a:pt x="18" y="5"/>
                    <a:pt x="18" y="7"/>
                    <a:pt x="15" y="6"/>
                  </a:cubicBezTo>
                  <a:cubicBezTo>
                    <a:pt x="12" y="6"/>
                    <a:pt x="7" y="7"/>
                    <a:pt x="12" y="9"/>
                  </a:cubicBezTo>
                  <a:cubicBezTo>
                    <a:pt x="16" y="10"/>
                    <a:pt x="11" y="11"/>
                    <a:pt x="7" y="11"/>
                  </a:cubicBezTo>
                  <a:cubicBezTo>
                    <a:pt x="3" y="11"/>
                    <a:pt x="3" y="16"/>
                    <a:pt x="8" y="17"/>
                  </a:cubicBezTo>
                  <a:cubicBezTo>
                    <a:pt x="13" y="17"/>
                    <a:pt x="9" y="20"/>
                    <a:pt x="5" y="19"/>
                  </a:cubicBezTo>
                  <a:cubicBezTo>
                    <a:pt x="1" y="18"/>
                    <a:pt x="0" y="20"/>
                    <a:pt x="4"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2"/>
            <p:cNvSpPr>
              <a:spLocks/>
            </p:cNvSpPr>
            <p:nvPr userDrawn="1"/>
          </p:nvSpPr>
          <p:spPr bwMode="auto">
            <a:xfrm>
              <a:off x="16405225" y="1971675"/>
              <a:ext cx="441325" cy="233363"/>
            </a:xfrm>
            <a:custGeom>
              <a:avLst/>
              <a:gdLst>
                <a:gd name="T0" fmla="*/ 12 w 159"/>
                <a:gd name="T1" fmla="*/ 21 h 84"/>
                <a:gd name="T2" fmla="*/ 12 w 159"/>
                <a:gd name="T3" fmla="*/ 27 h 84"/>
                <a:gd name="T4" fmla="*/ 30 w 159"/>
                <a:gd name="T5" fmla="*/ 30 h 84"/>
                <a:gd name="T6" fmla="*/ 46 w 159"/>
                <a:gd name="T7" fmla="*/ 34 h 84"/>
                <a:gd name="T8" fmla="*/ 68 w 159"/>
                <a:gd name="T9" fmla="*/ 28 h 84"/>
                <a:gd name="T10" fmla="*/ 51 w 159"/>
                <a:gd name="T11" fmla="*/ 36 h 84"/>
                <a:gd name="T12" fmla="*/ 49 w 159"/>
                <a:gd name="T13" fmla="*/ 40 h 84"/>
                <a:gd name="T14" fmla="*/ 33 w 159"/>
                <a:gd name="T15" fmla="*/ 45 h 84"/>
                <a:gd name="T16" fmla="*/ 53 w 159"/>
                <a:gd name="T17" fmla="*/ 57 h 84"/>
                <a:gd name="T18" fmla="*/ 26 w 159"/>
                <a:gd name="T19" fmla="*/ 60 h 84"/>
                <a:gd name="T20" fmla="*/ 37 w 159"/>
                <a:gd name="T21" fmla="*/ 64 h 84"/>
                <a:gd name="T22" fmla="*/ 36 w 159"/>
                <a:gd name="T23" fmla="*/ 70 h 84"/>
                <a:gd name="T24" fmla="*/ 26 w 159"/>
                <a:gd name="T25" fmla="*/ 70 h 84"/>
                <a:gd name="T26" fmla="*/ 16 w 159"/>
                <a:gd name="T27" fmla="*/ 79 h 84"/>
                <a:gd name="T28" fmla="*/ 41 w 159"/>
                <a:gd name="T29" fmla="*/ 81 h 84"/>
                <a:gd name="T30" fmla="*/ 60 w 159"/>
                <a:gd name="T31" fmla="*/ 82 h 84"/>
                <a:gd name="T32" fmla="*/ 73 w 159"/>
                <a:gd name="T33" fmla="*/ 80 h 84"/>
                <a:gd name="T34" fmla="*/ 70 w 159"/>
                <a:gd name="T35" fmla="*/ 75 h 84"/>
                <a:gd name="T36" fmla="*/ 59 w 159"/>
                <a:gd name="T37" fmla="*/ 70 h 84"/>
                <a:gd name="T38" fmla="*/ 73 w 159"/>
                <a:gd name="T39" fmla="*/ 65 h 84"/>
                <a:gd name="T40" fmla="*/ 93 w 159"/>
                <a:gd name="T41" fmla="*/ 54 h 84"/>
                <a:gd name="T42" fmla="*/ 91 w 159"/>
                <a:gd name="T43" fmla="*/ 48 h 84"/>
                <a:gd name="T44" fmla="*/ 107 w 159"/>
                <a:gd name="T45" fmla="*/ 44 h 84"/>
                <a:gd name="T46" fmla="*/ 128 w 159"/>
                <a:gd name="T47" fmla="*/ 31 h 84"/>
                <a:gd name="T48" fmla="*/ 130 w 159"/>
                <a:gd name="T49" fmla="*/ 22 h 84"/>
                <a:gd name="T50" fmla="*/ 157 w 159"/>
                <a:gd name="T51" fmla="*/ 15 h 84"/>
                <a:gd name="T52" fmla="*/ 151 w 159"/>
                <a:gd name="T53" fmla="*/ 7 h 84"/>
                <a:gd name="T54" fmla="*/ 133 w 159"/>
                <a:gd name="T55" fmla="*/ 7 h 84"/>
                <a:gd name="T56" fmla="*/ 117 w 159"/>
                <a:gd name="T57" fmla="*/ 2 h 84"/>
                <a:gd name="T58" fmla="*/ 100 w 159"/>
                <a:gd name="T59" fmla="*/ 4 h 84"/>
                <a:gd name="T60" fmla="*/ 83 w 159"/>
                <a:gd name="T61" fmla="*/ 3 h 84"/>
                <a:gd name="T62" fmla="*/ 66 w 159"/>
                <a:gd name="T63" fmla="*/ 5 h 84"/>
                <a:gd name="T64" fmla="*/ 60 w 159"/>
                <a:gd name="T65" fmla="*/ 8 h 84"/>
                <a:gd name="T66" fmla="*/ 45 w 159"/>
                <a:gd name="T67" fmla="*/ 12 h 84"/>
                <a:gd name="T68" fmla="*/ 31 w 159"/>
                <a:gd name="T69" fmla="*/ 14 h 84"/>
                <a:gd name="T70" fmla="*/ 20 w 159"/>
                <a:gd name="T71" fmla="*/ 15 h 84"/>
                <a:gd name="T72" fmla="*/ 5 w 159"/>
                <a:gd name="T73" fmla="*/ 1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84">
                  <a:moveTo>
                    <a:pt x="9" y="20"/>
                  </a:moveTo>
                  <a:cubicBezTo>
                    <a:pt x="12" y="18"/>
                    <a:pt x="15" y="20"/>
                    <a:pt x="12" y="21"/>
                  </a:cubicBezTo>
                  <a:cubicBezTo>
                    <a:pt x="9" y="22"/>
                    <a:pt x="10" y="23"/>
                    <a:pt x="14" y="23"/>
                  </a:cubicBezTo>
                  <a:cubicBezTo>
                    <a:pt x="18" y="23"/>
                    <a:pt x="12" y="24"/>
                    <a:pt x="12" y="27"/>
                  </a:cubicBezTo>
                  <a:cubicBezTo>
                    <a:pt x="12" y="29"/>
                    <a:pt x="17" y="27"/>
                    <a:pt x="17" y="30"/>
                  </a:cubicBezTo>
                  <a:cubicBezTo>
                    <a:pt x="17" y="32"/>
                    <a:pt x="27" y="33"/>
                    <a:pt x="30" y="30"/>
                  </a:cubicBezTo>
                  <a:cubicBezTo>
                    <a:pt x="33" y="27"/>
                    <a:pt x="32" y="31"/>
                    <a:pt x="32" y="33"/>
                  </a:cubicBezTo>
                  <a:cubicBezTo>
                    <a:pt x="31" y="35"/>
                    <a:pt x="46" y="36"/>
                    <a:pt x="46" y="34"/>
                  </a:cubicBezTo>
                  <a:cubicBezTo>
                    <a:pt x="47" y="32"/>
                    <a:pt x="49" y="32"/>
                    <a:pt x="52" y="33"/>
                  </a:cubicBezTo>
                  <a:cubicBezTo>
                    <a:pt x="54" y="34"/>
                    <a:pt x="68" y="31"/>
                    <a:pt x="68" y="28"/>
                  </a:cubicBezTo>
                  <a:cubicBezTo>
                    <a:pt x="68" y="25"/>
                    <a:pt x="72" y="29"/>
                    <a:pt x="68" y="32"/>
                  </a:cubicBezTo>
                  <a:cubicBezTo>
                    <a:pt x="64" y="35"/>
                    <a:pt x="55" y="35"/>
                    <a:pt x="51" y="36"/>
                  </a:cubicBezTo>
                  <a:cubicBezTo>
                    <a:pt x="47" y="37"/>
                    <a:pt x="54" y="40"/>
                    <a:pt x="58" y="43"/>
                  </a:cubicBezTo>
                  <a:cubicBezTo>
                    <a:pt x="61" y="46"/>
                    <a:pt x="53" y="44"/>
                    <a:pt x="49" y="40"/>
                  </a:cubicBezTo>
                  <a:cubicBezTo>
                    <a:pt x="45" y="36"/>
                    <a:pt x="37" y="36"/>
                    <a:pt x="33" y="37"/>
                  </a:cubicBezTo>
                  <a:cubicBezTo>
                    <a:pt x="29" y="37"/>
                    <a:pt x="30" y="45"/>
                    <a:pt x="33" y="45"/>
                  </a:cubicBezTo>
                  <a:cubicBezTo>
                    <a:pt x="36" y="45"/>
                    <a:pt x="39" y="46"/>
                    <a:pt x="43" y="51"/>
                  </a:cubicBezTo>
                  <a:cubicBezTo>
                    <a:pt x="46" y="56"/>
                    <a:pt x="53" y="55"/>
                    <a:pt x="53" y="57"/>
                  </a:cubicBezTo>
                  <a:cubicBezTo>
                    <a:pt x="53" y="59"/>
                    <a:pt x="44" y="55"/>
                    <a:pt x="39" y="54"/>
                  </a:cubicBezTo>
                  <a:cubicBezTo>
                    <a:pt x="34" y="53"/>
                    <a:pt x="26" y="57"/>
                    <a:pt x="26" y="60"/>
                  </a:cubicBezTo>
                  <a:cubicBezTo>
                    <a:pt x="25" y="64"/>
                    <a:pt x="33" y="63"/>
                    <a:pt x="38" y="60"/>
                  </a:cubicBezTo>
                  <a:cubicBezTo>
                    <a:pt x="43" y="57"/>
                    <a:pt x="39" y="61"/>
                    <a:pt x="37" y="64"/>
                  </a:cubicBezTo>
                  <a:cubicBezTo>
                    <a:pt x="34" y="66"/>
                    <a:pt x="43" y="68"/>
                    <a:pt x="43" y="70"/>
                  </a:cubicBezTo>
                  <a:cubicBezTo>
                    <a:pt x="43" y="73"/>
                    <a:pt x="36" y="72"/>
                    <a:pt x="36" y="70"/>
                  </a:cubicBezTo>
                  <a:cubicBezTo>
                    <a:pt x="35" y="67"/>
                    <a:pt x="33" y="65"/>
                    <a:pt x="27" y="65"/>
                  </a:cubicBezTo>
                  <a:cubicBezTo>
                    <a:pt x="21" y="66"/>
                    <a:pt x="23" y="70"/>
                    <a:pt x="26" y="70"/>
                  </a:cubicBezTo>
                  <a:cubicBezTo>
                    <a:pt x="30" y="71"/>
                    <a:pt x="30" y="73"/>
                    <a:pt x="26" y="73"/>
                  </a:cubicBezTo>
                  <a:cubicBezTo>
                    <a:pt x="22" y="73"/>
                    <a:pt x="13" y="76"/>
                    <a:pt x="16" y="79"/>
                  </a:cubicBezTo>
                  <a:cubicBezTo>
                    <a:pt x="19" y="81"/>
                    <a:pt x="30" y="79"/>
                    <a:pt x="32" y="80"/>
                  </a:cubicBezTo>
                  <a:cubicBezTo>
                    <a:pt x="34" y="82"/>
                    <a:pt x="40" y="83"/>
                    <a:pt x="41" y="81"/>
                  </a:cubicBezTo>
                  <a:cubicBezTo>
                    <a:pt x="43" y="79"/>
                    <a:pt x="47" y="80"/>
                    <a:pt x="52" y="80"/>
                  </a:cubicBezTo>
                  <a:cubicBezTo>
                    <a:pt x="56" y="80"/>
                    <a:pt x="58" y="80"/>
                    <a:pt x="60" y="82"/>
                  </a:cubicBezTo>
                  <a:cubicBezTo>
                    <a:pt x="62" y="84"/>
                    <a:pt x="65" y="83"/>
                    <a:pt x="68" y="81"/>
                  </a:cubicBezTo>
                  <a:cubicBezTo>
                    <a:pt x="70" y="80"/>
                    <a:pt x="70" y="80"/>
                    <a:pt x="73" y="80"/>
                  </a:cubicBezTo>
                  <a:cubicBezTo>
                    <a:pt x="77" y="80"/>
                    <a:pt x="77" y="78"/>
                    <a:pt x="76" y="75"/>
                  </a:cubicBezTo>
                  <a:cubicBezTo>
                    <a:pt x="74" y="73"/>
                    <a:pt x="70" y="77"/>
                    <a:pt x="70" y="75"/>
                  </a:cubicBezTo>
                  <a:cubicBezTo>
                    <a:pt x="69" y="73"/>
                    <a:pt x="65" y="72"/>
                    <a:pt x="59" y="73"/>
                  </a:cubicBezTo>
                  <a:cubicBezTo>
                    <a:pt x="53" y="74"/>
                    <a:pt x="55" y="69"/>
                    <a:pt x="59" y="70"/>
                  </a:cubicBezTo>
                  <a:cubicBezTo>
                    <a:pt x="63" y="71"/>
                    <a:pt x="68" y="71"/>
                    <a:pt x="73" y="70"/>
                  </a:cubicBezTo>
                  <a:cubicBezTo>
                    <a:pt x="77" y="69"/>
                    <a:pt x="73" y="67"/>
                    <a:pt x="73" y="65"/>
                  </a:cubicBezTo>
                  <a:cubicBezTo>
                    <a:pt x="73" y="63"/>
                    <a:pt x="79" y="64"/>
                    <a:pt x="83" y="64"/>
                  </a:cubicBezTo>
                  <a:cubicBezTo>
                    <a:pt x="87" y="64"/>
                    <a:pt x="93" y="57"/>
                    <a:pt x="93" y="54"/>
                  </a:cubicBezTo>
                  <a:cubicBezTo>
                    <a:pt x="93" y="50"/>
                    <a:pt x="84" y="51"/>
                    <a:pt x="80" y="51"/>
                  </a:cubicBezTo>
                  <a:cubicBezTo>
                    <a:pt x="75" y="51"/>
                    <a:pt x="83" y="47"/>
                    <a:pt x="91" y="48"/>
                  </a:cubicBezTo>
                  <a:cubicBezTo>
                    <a:pt x="100" y="48"/>
                    <a:pt x="96" y="44"/>
                    <a:pt x="98" y="43"/>
                  </a:cubicBezTo>
                  <a:cubicBezTo>
                    <a:pt x="99" y="42"/>
                    <a:pt x="103" y="45"/>
                    <a:pt x="107" y="44"/>
                  </a:cubicBezTo>
                  <a:cubicBezTo>
                    <a:pt x="112" y="43"/>
                    <a:pt x="109" y="39"/>
                    <a:pt x="112" y="39"/>
                  </a:cubicBezTo>
                  <a:cubicBezTo>
                    <a:pt x="114" y="39"/>
                    <a:pt x="119" y="36"/>
                    <a:pt x="128" y="31"/>
                  </a:cubicBezTo>
                  <a:cubicBezTo>
                    <a:pt x="137" y="25"/>
                    <a:pt x="144" y="26"/>
                    <a:pt x="145" y="23"/>
                  </a:cubicBezTo>
                  <a:cubicBezTo>
                    <a:pt x="145" y="20"/>
                    <a:pt x="132" y="23"/>
                    <a:pt x="130" y="22"/>
                  </a:cubicBezTo>
                  <a:cubicBezTo>
                    <a:pt x="127" y="22"/>
                    <a:pt x="139" y="19"/>
                    <a:pt x="142" y="20"/>
                  </a:cubicBezTo>
                  <a:cubicBezTo>
                    <a:pt x="144" y="20"/>
                    <a:pt x="148" y="20"/>
                    <a:pt x="157" y="15"/>
                  </a:cubicBezTo>
                  <a:cubicBezTo>
                    <a:pt x="159" y="10"/>
                    <a:pt x="159" y="10"/>
                    <a:pt x="159" y="10"/>
                  </a:cubicBezTo>
                  <a:cubicBezTo>
                    <a:pt x="155" y="11"/>
                    <a:pt x="151" y="10"/>
                    <a:pt x="151" y="7"/>
                  </a:cubicBezTo>
                  <a:cubicBezTo>
                    <a:pt x="151" y="5"/>
                    <a:pt x="145" y="7"/>
                    <a:pt x="145" y="5"/>
                  </a:cubicBezTo>
                  <a:cubicBezTo>
                    <a:pt x="145" y="4"/>
                    <a:pt x="139" y="5"/>
                    <a:pt x="133" y="7"/>
                  </a:cubicBezTo>
                  <a:cubicBezTo>
                    <a:pt x="127" y="9"/>
                    <a:pt x="133" y="5"/>
                    <a:pt x="135" y="4"/>
                  </a:cubicBezTo>
                  <a:cubicBezTo>
                    <a:pt x="138" y="3"/>
                    <a:pt x="120" y="4"/>
                    <a:pt x="117" y="2"/>
                  </a:cubicBezTo>
                  <a:cubicBezTo>
                    <a:pt x="115" y="0"/>
                    <a:pt x="111" y="5"/>
                    <a:pt x="108" y="3"/>
                  </a:cubicBezTo>
                  <a:cubicBezTo>
                    <a:pt x="106" y="0"/>
                    <a:pt x="99" y="2"/>
                    <a:pt x="100" y="4"/>
                  </a:cubicBezTo>
                  <a:cubicBezTo>
                    <a:pt x="100" y="6"/>
                    <a:pt x="98" y="6"/>
                    <a:pt x="96" y="4"/>
                  </a:cubicBezTo>
                  <a:cubicBezTo>
                    <a:pt x="93" y="2"/>
                    <a:pt x="88" y="4"/>
                    <a:pt x="83" y="3"/>
                  </a:cubicBezTo>
                  <a:cubicBezTo>
                    <a:pt x="78" y="3"/>
                    <a:pt x="80" y="7"/>
                    <a:pt x="75" y="5"/>
                  </a:cubicBezTo>
                  <a:cubicBezTo>
                    <a:pt x="70" y="3"/>
                    <a:pt x="64" y="4"/>
                    <a:pt x="66" y="5"/>
                  </a:cubicBezTo>
                  <a:cubicBezTo>
                    <a:pt x="67" y="5"/>
                    <a:pt x="65" y="7"/>
                    <a:pt x="63" y="6"/>
                  </a:cubicBezTo>
                  <a:cubicBezTo>
                    <a:pt x="61" y="5"/>
                    <a:pt x="59" y="6"/>
                    <a:pt x="60" y="8"/>
                  </a:cubicBezTo>
                  <a:cubicBezTo>
                    <a:pt x="61" y="11"/>
                    <a:pt x="51" y="8"/>
                    <a:pt x="51" y="10"/>
                  </a:cubicBezTo>
                  <a:cubicBezTo>
                    <a:pt x="51" y="13"/>
                    <a:pt x="48" y="14"/>
                    <a:pt x="45" y="12"/>
                  </a:cubicBezTo>
                  <a:cubicBezTo>
                    <a:pt x="43" y="10"/>
                    <a:pt x="34" y="9"/>
                    <a:pt x="36" y="11"/>
                  </a:cubicBezTo>
                  <a:cubicBezTo>
                    <a:pt x="39" y="13"/>
                    <a:pt x="29" y="12"/>
                    <a:pt x="31" y="14"/>
                  </a:cubicBezTo>
                  <a:cubicBezTo>
                    <a:pt x="34" y="16"/>
                    <a:pt x="28" y="18"/>
                    <a:pt x="28" y="16"/>
                  </a:cubicBezTo>
                  <a:cubicBezTo>
                    <a:pt x="28" y="15"/>
                    <a:pt x="22" y="13"/>
                    <a:pt x="20" y="15"/>
                  </a:cubicBezTo>
                  <a:cubicBezTo>
                    <a:pt x="18" y="17"/>
                    <a:pt x="17" y="20"/>
                    <a:pt x="16" y="18"/>
                  </a:cubicBezTo>
                  <a:cubicBezTo>
                    <a:pt x="15" y="17"/>
                    <a:pt x="10" y="18"/>
                    <a:pt x="5" y="19"/>
                  </a:cubicBezTo>
                  <a:cubicBezTo>
                    <a:pt x="0" y="21"/>
                    <a:pt x="6" y="22"/>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3"/>
            <p:cNvSpPr>
              <a:spLocks/>
            </p:cNvSpPr>
            <p:nvPr userDrawn="1"/>
          </p:nvSpPr>
          <p:spPr bwMode="auto">
            <a:xfrm>
              <a:off x="16581438" y="2554288"/>
              <a:ext cx="22225" cy="20638"/>
            </a:xfrm>
            <a:custGeom>
              <a:avLst/>
              <a:gdLst>
                <a:gd name="T0" fmla="*/ 3 w 8"/>
                <a:gd name="T1" fmla="*/ 6 h 7"/>
                <a:gd name="T2" fmla="*/ 4 w 8"/>
                <a:gd name="T3" fmla="*/ 1 h 7"/>
                <a:gd name="T4" fmla="*/ 3 w 8"/>
                <a:gd name="T5" fmla="*/ 6 h 7"/>
              </a:gdLst>
              <a:ahLst/>
              <a:cxnLst>
                <a:cxn ang="0">
                  <a:pos x="T0" y="T1"/>
                </a:cxn>
                <a:cxn ang="0">
                  <a:pos x="T2" y="T3"/>
                </a:cxn>
                <a:cxn ang="0">
                  <a:pos x="T4" y="T5"/>
                </a:cxn>
              </a:cxnLst>
              <a:rect l="0" t="0" r="r" b="b"/>
              <a:pathLst>
                <a:path w="8" h="7">
                  <a:moveTo>
                    <a:pt x="3" y="6"/>
                  </a:moveTo>
                  <a:cubicBezTo>
                    <a:pt x="5" y="6"/>
                    <a:pt x="8" y="0"/>
                    <a:pt x="4" y="1"/>
                  </a:cubicBezTo>
                  <a:cubicBezTo>
                    <a:pt x="0" y="1"/>
                    <a:pt x="1" y="7"/>
                    <a:pt x="3"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4"/>
            <p:cNvSpPr>
              <a:spLocks/>
            </p:cNvSpPr>
            <p:nvPr userDrawn="1"/>
          </p:nvSpPr>
          <p:spPr bwMode="auto">
            <a:xfrm>
              <a:off x="16522700" y="2538413"/>
              <a:ext cx="36513" cy="26988"/>
            </a:xfrm>
            <a:custGeom>
              <a:avLst/>
              <a:gdLst>
                <a:gd name="T0" fmla="*/ 4 w 13"/>
                <a:gd name="T1" fmla="*/ 7 h 10"/>
                <a:gd name="T2" fmla="*/ 13 w 13"/>
                <a:gd name="T3" fmla="*/ 2 h 10"/>
                <a:gd name="T4" fmla="*/ 4 w 13"/>
                <a:gd name="T5" fmla="*/ 7 h 10"/>
              </a:gdLst>
              <a:ahLst/>
              <a:cxnLst>
                <a:cxn ang="0">
                  <a:pos x="T0" y="T1"/>
                </a:cxn>
                <a:cxn ang="0">
                  <a:pos x="T2" y="T3"/>
                </a:cxn>
                <a:cxn ang="0">
                  <a:pos x="T4" y="T5"/>
                </a:cxn>
              </a:cxnLst>
              <a:rect l="0" t="0" r="r" b="b"/>
              <a:pathLst>
                <a:path w="13" h="10">
                  <a:moveTo>
                    <a:pt x="4" y="7"/>
                  </a:moveTo>
                  <a:cubicBezTo>
                    <a:pt x="8" y="10"/>
                    <a:pt x="13" y="3"/>
                    <a:pt x="13" y="2"/>
                  </a:cubicBezTo>
                  <a:cubicBezTo>
                    <a:pt x="12" y="0"/>
                    <a:pt x="0" y="5"/>
                    <a:pt x="4"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5"/>
            <p:cNvSpPr>
              <a:spLocks/>
            </p:cNvSpPr>
            <p:nvPr userDrawn="1"/>
          </p:nvSpPr>
          <p:spPr bwMode="auto">
            <a:xfrm>
              <a:off x="16481425" y="2471738"/>
              <a:ext cx="100013" cy="66675"/>
            </a:xfrm>
            <a:custGeom>
              <a:avLst/>
              <a:gdLst>
                <a:gd name="T0" fmla="*/ 36 w 36"/>
                <a:gd name="T1" fmla="*/ 19 h 24"/>
                <a:gd name="T2" fmla="*/ 29 w 36"/>
                <a:gd name="T3" fmla="*/ 13 h 24"/>
                <a:gd name="T4" fmla="*/ 19 w 36"/>
                <a:gd name="T5" fmla="*/ 7 h 24"/>
                <a:gd name="T6" fmla="*/ 12 w 36"/>
                <a:gd name="T7" fmla="*/ 2 h 24"/>
                <a:gd name="T8" fmla="*/ 7 w 36"/>
                <a:gd name="T9" fmla="*/ 6 h 24"/>
                <a:gd name="T10" fmla="*/ 5 w 36"/>
                <a:gd name="T11" fmla="*/ 13 h 24"/>
                <a:gd name="T12" fmla="*/ 1 w 36"/>
                <a:gd name="T13" fmla="*/ 20 h 24"/>
                <a:gd name="T14" fmla="*/ 7 w 36"/>
                <a:gd name="T15" fmla="*/ 19 h 24"/>
                <a:gd name="T16" fmla="*/ 10 w 36"/>
                <a:gd name="T17" fmla="*/ 24 h 24"/>
                <a:gd name="T18" fmla="*/ 19 w 36"/>
                <a:gd name="T19" fmla="*/ 19 h 24"/>
                <a:gd name="T20" fmla="*/ 25 w 36"/>
                <a:gd name="T21" fmla="*/ 19 h 24"/>
                <a:gd name="T22" fmla="*/ 36 w 36"/>
                <a:gd name="T23"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24">
                  <a:moveTo>
                    <a:pt x="36" y="19"/>
                  </a:moveTo>
                  <a:cubicBezTo>
                    <a:pt x="36" y="17"/>
                    <a:pt x="28" y="16"/>
                    <a:pt x="29" y="13"/>
                  </a:cubicBezTo>
                  <a:cubicBezTo>
                    <a:pt x="29" y="11"/>
                    <a:pt x="21" y="9"/>
                    <a:pt x="19" y="7"/>
                  </a:cubicBezTo>
                  <a:cubicBezTo>
                    <a:pt x="16" y="6"/>
                    <a:pt x="12" y="5"/>
                    <a:pt x="12" y="2"/>
                  </a:cubicBezTo>
                  <a:cubicBezTo>
                    <a:pt x="12" y="0"/>
                    <a:pt x="7" y="2"/>
                    <a:pt x="7" y="6"/>
                  </a:cubicBezTo>
                  <a:cubicBezTo>
                    <a:pt x="6" y="10"/>
                    <a:pt x="4" y="9"/>
                    <a:pt x="5" y="13"/>
                  </a:cubicBezTo>
                  <a:cubicBezTo>
                    <a:pt x="6" y="17"/>
                    <a:pt x="0" y="18"/>
                    <a:pt x="1" y="20"/>
                  </a:cubicBezTo>
                  <a:cubicBezTo>
                    <a:pt x="2" y="22"/>
                    <a:pt x="4" y="19"/>
                    <a:pt x="7" y="19"/>
                  </a:cubicBezTo>
                  <a:cubicBezTo>
                    <a:pt x="10" y="19"/>
                    <a:pt x="6" y="23"/>
                    <a:pt x="10" y="24"/>
                  </a:cubicBezTo>
                  <a:cubicBezTo>
                    <a:pt x="13" y="24"/>
                    <a:pt x="17" y="21"/>
                    <a:pt x="19" y="19"/>
                  </a:cubicBezTo>
                  <a:cubicBezTo>
                    <a:pt x="20" y="17"/>
                    <a:pt x="22" y="16"/>
                    <a:pt x="25" y="19"/>
                  </a:cubicBezTo>
                  <a:cubicBezTo>
                    <a:pt x="28" y="21"/>
                    <a:pt x="35" y="21"/>
                    <a:pt x="36" y="1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6"/>
            <p:cNvSpPr>
              <a:spLocks/>
            </p:cNvSpPr>
            <p:nvPr userDrawn="1"/>
          </p:nvSpPr>
          <p:spPr bwMode="auto">
            <a:xfrm>
              <a:off x="16438563" y="2268538"/>
              <a:ext cx="400050" cy="303213"/>
            </a:xfrm>
            <a:custGeom>
              <a:avLst/>
              <a:gdLst>
                <a:gd name="T0" fmla="*/ 97 w 144"/>
                <a:gd name="T1" fmla="*/ 24 h 109"/>
                <a:gd name="T2" fmla="*/ 84 w 144"/>
                <a:gd name="T3" fmla="*/ 20 h 109"/>
                <a:gd name="T4" fmla="*/ 66 w 144"/>
                <a:gd name="T5" fmla="*/ 12 h 109"/>
                <a:gd name="T6" fmla="*/ 58 w 144"/>
                <a:gd name="T7" fmla="*/ 15 h 109"/>
                <a:gd name="T8" fmla="*/ 49 w 144"/>
                <a:gd name="T9" fmla="*/ 9 h 109"/>
                <a:gd name="T10" fmla="*/ 36 w 144"/>
                <a:gd name="T11" fmla="*/ 3 h 109"/>
                <a:gd name="T12" fmla="*/ 27 w 144"/>
                <a:gd name="T13" fmla="*/ 15 h 109"/>
                <a:gd name="T14" fmla="*/ 29 w 144"/>
                <a:gd name="T15" fmla="*/ 23 h 109"/>
                <a:gd name="T16" fmla="*/ 19 w 144"/>
                <a:gd name="T17" fmla="*/ 14 h 109"/>
                <a:gd name="T18" fmla="*/ 27 w 144"/>
                <a:gd name="T19" fmla="*/ 2 h 109"/>
                <a:gd name="T20" fmla="*/ 2 w 144"/>
                <a:gd name="T21" fmla="*/ 24 h 109"/>
                <a:gd name="T22" fmla="*/ 12 w 144"/>
                <a:gd name="T23" fmla="*/ 29 h 109"/>
                <a:gd name="T24" fmla="*/ 14 w 144"/>
                <a:gd name="T25" fmla="*/ 34 h 109"/>
                <a:gd name="T26" fmla="*/ 30 w 144"/>
                <a:gd name="T27" fmla="*/ 37 h 109"/>
                <a:gd name="T28" fmla="*/ 46 w 144"/>
                <a:gd name="T29" fmla="*/ 37 h 109"/>
                <a:gd name="T30" fmla="*/ 57 w 144"/>
                <a:gd name="T31" fmla="*/ 35 h 109"/>
                <a:gd name="T32" fmla="*/ 65 w 144"/>
                <a:gd name="T33" fmla="*/ 37 h 109"/>
                <a:gd name="T34" fmla="*/ 75 w 144"/>
                <a:gd name="T35" fmla="*/ 44 h 109"/>
                <a:gd name="T36" fmla="*/ 78 w 144"/>
                <a:gd name="T37" fmla="*/ 46 h 109"/>
                <a:gd name="T38" fmla="*/ 91 w 144"/>
                <a:gd name="T39" fmla="*/ 56 h 109"/>
                <a:gd name="T40" fmla="*/ 99 w 144"/>
                <a:gd name="T41" fmla="*/ 65 h 109"/>
                <a:gd name="T42" fmla="*/ 99 w 144"/>
                <a:gd name="T43" fmla="*/ 72 h 109"/>
                <a:gd name="T44" fmla="*/ 85 w 144"/>
                <a:gd name="T45" fmla="*/ 76 h 109"/>
                <a:gd name="T46" fmla="*/ 66 w 144"/>
                <a:gd name="T47" fmla="*/ 80 h 109"/>
                <a:gd name="T48" fmla="*/ 75 w 144"/>
                <a:gd name="T49" fmla="*/ 87 h 109"/>
                <a:gd name="T50" fmla="*/ 87 w 144"/>
                <a:gd name="T51" fmla="*/ 85 h 109"/>
                <a:gd name="T52" fmla="*/ 96 w 144"/>
                <a:gd name="T53" fmla="*/ 97 h 109"/>
                <a:gd name="T54" fmla="*/ 124 w 144"/>
                <a:gd name="T55" fmla="*/ 107 h 109"/>
                <a:gd name="T56" fmla="*/ 119 w 144"/>
                <a:gd name="T57" fmla="*/ 95 h 109"/>
                <a:gd name="T58" fmla="*/ 130 w 144"/>
                <a:gd name="T59" fmla="*/ 90 h 109"/>
                <a:gd name="T60" fmla="*/ 116 w 144"/>
                <a:gd name="T61" fmla="*/ 75 h 109"/>
                <a:gd name="T62" fmla="*/ 125 w 144"/>
                <a:gd name="T63" fmla="*/ 72 h 109"/>
                <a:gd name="T64" fmla="*/ 138 w 144"/>
                <a:gd name="T65" fmla="*/ 78 h 109"/>
                <a:gd name="T66" fmla="*/ 144 w 144"/>
                <a:gd name="T67" fmla="*/ 65 h 109"/>
                <a:gd name="T68" fmla="*/ 130 w 144"/>
                <a:gd name="T69" fmla="*/ 56 h 109"/>
                <a:gd name="T70" fmla="*/ 114 w 144"/>
                <a:gd name="T71" fmla="*/ 47 h 109"/>
                <a:gd name="T72" fmla="*/ 115 w 144"/>
                <a:gd name="T73" fmla="*/ 43 h 109"/>
                <a:gd name="T74" fmla="*/ 116 w 144"/>
                <a:gd name="T75" fmla="*/ 36 h 109"/>
                <a:gd name="T76" fmla="*/ 113 w 144"/>
                <a:gd name="T77" fmla="*/ 34 h 109"/>
                <a:gd name="T78" fmla="*/ 101 w 144"/>
                <a:gd name="T79" fmla="*/ 29 h 109"/>
                <a:gd name="T80" fmla="*/ 93 w 144"/>
                <a:gd name="T81" fmla="*/ 28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9">
                  <a:moveTo>
                    <a:pt x="93" y="28"/>
                  </a:moveTo>
                  <a:cubicBezTo>
                    <a:pt x="95" y="28"/>
                    <a:pt x="98" y="26"/>
                    <a:pt x="97" y="24"/>
                  </a:cubicBezTo>
                  <a:cubicBezTo>
                    <a:pt x="97" y="22"/>
                    <a:pt x="91" y="22"/>
                    <a:pt x="90" y="25"/>
                  </a:cubicBezTo>
                  <a:cubicBezTo>
                    <a:pt x="88" y="27"/>
                    <a:pt x="84" y="22"/>
                    <a:pt x="84" y="20"/>
                  </a:cubicBezTo>
                  <a:cubicBezTo>
                    <a:pt x="84" y="18"/>
                    <a:pt x="76" y="20"/>
                    <a:pt x="77" y="16"/>
                  </a:cubicBezTo>
                  <a:cubicBezTo>
                    <a:pt x="78" y="13"/>
                    <a:pt x="69" y="12"/>
                    <a:pt x="66" y="12"/>
                  </a:cubicBezTo>
                  <a:cubicBezTo>
                    <a:pt x="64" y="12"/>
                    <a:pt x="60" y="14"/>
                    <a:pt x="61" y="16"/>
                  </a:cubicBezTo>
                  <a:cubicBezTo>
                    <a:pt x="61" y="19"/>
                    <a:pt x="58" y="18"/>
                    <a:pt x="58" y="15"/>
                  </a:cubicBezTo>
                  <a:cubicBezTo>
                    <a:pt x="57" y="13"/>
                    <a:pt x="51" y="18"/>
                    <a:pt x="49" y="18"/>
                  </a:cubicBezTo>
                  <a:cubicBezTo>
                    <a:pt x="47" y="18"/>
                    <a:pt x="50" y="11"/>
                    <a:pt x="49" y="9"/>
                  </a:cubicBezTo>
                  <a:cubicBezTo>
                    <a:pt x="49" y="7"/>
                    <a:pt x="47" y="6"/>
                    <a:pt x="46" y="3"/>
                  </a:cubicBezTo>
                  <a:cubicBezTo>
                    <a:pt x="44" y="0"/>
                    <a:pt x="38" y="1"/>
                    <a:pt x="36" y="3"/>
                  </a:cubicBezTo>
                  <a:cubicBezTo>
                    <a:pt x="34" y="5"/>
                    <a:pt x="28" y="4"/>
                    <a:pt x="25" y="7"/>
                  </a:cubicBezTo>
                  <a:cubicBezTo>
                    <a:pt x="22" y="11"/>
                    <a:pt x="25" y="14"/>
                    <a:pt x="27" y="15"/>
                  </a:cubicBezTo>
                  <a:cubicBezTo>
                    <a:pt x="28" y="16"/>
                    <a:pt x="22" y="18"/>
                    <a:pt x="24" y="20"/>
                  </a:cubicBezTo>
                  <a:cubicBezTo>
                    <a:pt x="26" y="21"/>
                    <a:pt x="29" y="21"/>
                    <a:pt x="29" y="23"/>
                  </a:cubicBezTo>
                  <a:cubicBezTo>
                    <a:pt x="29" y="26"/>
                    <a:pt x="22" y="23"/>
                    <a:pt x="21" y="20"/>
                  </a:cubicBezTo>
                  <a:cubicBezTo>
                    <a:pt x="19" y="18"/>
                    <a:pt x="21" y="15"/>
                    <a:pt x="19" y="14"/>
                  </a:cubicBezTo>
                  <a:cubicBezTo>
                    <a:pt x="18" y="12"/>
                    <a:pt x="19" y="9"/>
                    <a:pt x="22" y="6"/>
                  </a:cubicBezTo>
                  <a:cubicBezTo>
                    <a:pt x="25" y="3"/>
                    <a:pt x="27" y="4"/>
                    <a:pt x="27" y="2"/>
                  </a:cubicBezTo>
                  <a:cubicBezTo>
                    <a:pt x="27" y="0"/>
                    <a:pt x="15" y="0"/>
                    <a:pt x="7" y="7"/>
                  </a:cubicBezTo>
                  <a:cubicBezTo>
                    <a:pt x="0" y="14"/>
                    <a:pt x="2" y="23"/>
                    <a:pt x="2" y="24"/>
                  </a:cubicBezTo>
                  <a:cubicBezTo>
                    <a:pt x="3" y="26"/>
                    <a:pt x="10" y="25"/>
                    <a:pt x="13" y="26"/>
                  </a:cubicBezTo>
                  <a:cubicBezTo>
                    <a:pt x="17" y="28"/>
                    <a:pt x="15" y="29"/>
                    <a:pt x="12" y="29"/>
                  </a:cubicBezTo>
                  <a:cubicBezTo>
                    <a:pt x="9" y="28"/>
                    <a:pt x="4" y="27"/>
                    <a:pt x="5" y="29"/>
                  </a:cubicBezTo>
                  <a:cubicBezTo>
                    <a:pt x="5" y="31"/>
                    <a:pt x="11" y="35"/>
                    <a:pt x="14" y="34"/>
                  </a:cubicBezTo>
                  <a:cubicBezTo>
                    <a:pt x="18" y="33"/>
                    <a:pt x="18" y="33"/>
                    <a:pt x="20" y="36"/>
                  </a:cubicBezTo>
                  <a:cubicBezTo>
                    <a:pt x="21" y="38"/>
                    <a:pt x="26" y="37"/>
                    <a:pt x="30" y="37"/>
                  </a:cubicBezTo>
                  <a:cubicBezTo>
                    <a:pt x="34" y="37"/>
                    <a:pt x="39" y="39"/>
                    <a:pt x="41" y="39"/>
                  </a:cubicBezTo>
                  <a:cubicBezTo>
                    <a:pt x="43" y="39"/>
                    <a:pt x="46" y="38"/>
                    <a:pt x="46" y="37"/>
                  </a:cubicBezTo>
                  <a:cubicBezTo>
                    <a:pt x="47" y="36"/>
                    <a:pt x="56" y="39"/>
                    <a:pt x="58" y="38"/>
                  </a:cubicBezTo>
                  <a:cubicBezTo>
                    <a:pt x="61" y="38"/>
                    <a:pt x="59" y="36"/>
                    <a:pt x="57" y="35"/>
                  </a:cubicBezTo>
                  <a:cubicBezTo>
                    <a:pt x="56" y="35"/>
                    <a:pt x="56" y="32"/>
                    <a:pt x="59" y="33"/>
                  </a:cubicBezTo>
                  <a:cubicBezTo>
                    <a:pt x="61" y="34"/>
                    <a:pt x="64" y="35"/>
                    <a:pt x="65" y="37"/>
                  </a:cubicBezTo>
                  <a:cubicBezTo>
                    <a:pt x="65" y="38"/>
                    <a:pt x="67" y="38"/>
                    <a:pt x="67" y="39"/>
                  </a:cubicBezTo>
                  <a:cubicBezTo>
                    <a:pt x="68" y="41"/>
                    <a:pt x="75" y="43"/>
                    <a:pt x="75" y="44"/>
                  </a:cubicBezTo>
                  <a:cubicBezTo>
                    <a:pt x="75" y="46"/>
                    <a:pt x="68" y="47"/>
                    <a:pt x="70" y="49"/>
                  </a:cubicBezTo>
                  <a:cubicBezTo>
                    <a:pt x="72" y="50"/>
                    <a:pt x="75" y="47"/>
                    <a:pt x="78" y="46"/>
                  </a:cubicBezTo>
                  <a:cubicBezTo>
                    <a:pt x="81" y="46"/>
                    <a:pt x="81" y="52"/>
                    <a:pt x="83" y="51"/>
                  </a:cubicBezTo>
                  <a:cubicBezTo>
                    <a:pt x="86" y="50"/>
                    <a:pt x="88" y="53"/>
                    <a:pt x="91" y="56"/>
                  </a:cubicBezTo>
                  <a:cubicBezTo>
                    <a:pt x="93" y="60"/>
                    <a:pt x="90" y="64"/>
                    <a:pt x="91" y="65"/>
                  </a:cubicBezTo>
                  <a:cubicBezTo>
                    <a:pt x="91" y="67"/>
                    <a:pt x="96" y="66"/>
                    <a:pt x="99" y="65"/>
                  </a:cubicBezTo>
                  <a:cubicBezTo>
                    <a:pt x="102" y="63"/>
                    <a:pt x="105" y="66"/>
                    <a:pt x="107" y="68"/>
                  </a:cubicBezTo>
                  <a:cubicBezTo>
                    <a:pt x="109" y="70"/>
                    <a:pt x="98" y="74"/>
                    <a:pt x="99" y="72"/>
                  </a:cubicBezTo>
                  <a:cubicBezTo>
                    <a:pt x="100" y="70"/>
                    <a:pt x="93" y="65"/>
                    <a:pt x="86" y="67"/>
                  </a:cubicBezTo>
                  <a:cubicBezTo>
                    <a:pt x="80" y="70"/>
                    <a:pt x="84" y="74"/>
                    <a:pt x="85" y="76"/>
                  </a:cubicBezTo>
                  <a:cubicBezTo>
                    <a:pt x="86" y="78"/>
                    <a:pt x="79" y="80"/>
                    <a:pt x="73" y="78"/>
                  </a:cubicBezTo>
                  <a:cubicBezTo>
                    <a:pt x="67" y="76"/>
                    <a:pt x="69" y="80"/>
                    <a:pt x="66" y="80"/>
                  </a:cubicBezTo>
                  <a:cubicBezTo>
                    <a:pt x="64" y="80"/>
                    <a:pt x="61" y="84"/>
                    <a:pt x="63" y="86"/>
                  </a:cubicBezTo>
                  <a:cubicBezTo>
                    <a:pt x="66" y="89"/>
                    <a:pt x="71" y="86"/>
                    <a:pt x="75" y="87"/>
                  </a:cubicBezTo>
                  <a:cubicBezTo>
                    <a:pt x="79" y="87"/>
                    <a:pt x="79" y="88"/>
                    <a:pt x="80" y="86"/>
                  </a:cubicBezTo>
                  <a:cubicBezTo>
                    <a:pt x="80" y="83"/>
                    <a:pt x="84" y="85"/>
                    <a:pt x="87" y="85"/>
                  </a:cubicBezTo>
                  <a:cubicBezTo>
                    <a:pt x="90" y="86"/>
                    <a:pt x="90" y="90"/>
                    <a:pt x="93" y="90"/>
                  </a:cubicBezTo>
                  <a:cubicBezTo>
                    <a:pt x="97" y="91"/>
                    <a:pt x="94" y="95"/>
                    <a:pt x="96" y="97"/>
                  </a:cubicBezTo>
                  <a:cubicBezTo>
                    <a:pt x="98" y="100"/>
                    <a:pt x="106" y="98"/>
                    <a:pt x="108" y="101"/>
                  </a:cubicBezTo>
                  <a:cubicBezTo>
                    <a:pt x="111" y="104"/>
                    <a:pt x="123" y="109"/>
                    <a:pt x="124" y="107"/>
                  </a:cubicBezTo>
                  <a:cubicBezTo>
                    <a:pt x="126" y="105"/>
                    <a:pt x="114" y="94"/>
                    <a:pt x="111" y="93"/>
                  </a:cubicBezTo>
                  <a:cubicBezTo>
                    <a:pt x="108" y="92"/>
                    <a:pt x="114" y="91"/>
                    <a:pt x="119" y="95"/>
                  </a:cubicBezTo>
                  <a:cubicBezTo>
                    <a:pt x="123" y="98"/>
                    <a:pt x="129" y="100"/>
                    <a:pt x="132" y="96"/>
                  </a:cubicBezTo>
                  <a:cubicBezTo>
                    <a:pt x="136" y="92"/>
                    <a:pt x="130" y="93"/>
                    <a:pt x="130" y="90"/>
                  </a:cubicBezTo>
                  <a:cubicBezTo>
                    <a:pt x="130" y="87"/>
                    <a:pt x="128" y="83"/>
                    <a:pt x="125" y="83"/>
                  </a:cubicBezTo>
                  <a:cubicBezTo>
                    <a:pt x="121" y="83"/>
                    <a:pt x="113" y="76"/>
                    <a:pt x="116" y="75"/>
                  </a:cubicBezTo>
                  <a:cubicBezTo>
                    <a:pt x="119" y="74"/>
                    <a:pt x="115" y="72"/>
                    <a:pt x="118" y="69"/>
                  </a:cubicBezTo>
                  <a:cubicBezTo>
                    <a:pt x="120" y="67"/>
                    <a:pt x="122" y="72"/>
                    <a:pt x="125" y="72"/>
                  </a:cubicBezTo>
                  <a:cubicBezTo>
                    <a:pt x="127" y="72"/>
                    <a:pt x="128" y="75"/>
                    <a:pt x="132" y="79"/>
                  </a:cubicBezTo>
                  <a:cubicBezTo>
                    <a:pt x="137" y="83"/>
                    <a:pt x="137" y="80"/>
                    <a:pt x="138" y="78"/>
                  </a:cubicBezTo>
                  <a:cubicBezTo>
                    <a:pt x="138" y="75"/>
                    <a:pt x="143" y="77"/>
                    <a:pt x="143" y="75"/>
                  </a:cubicBezTo>
                  <a:cubicBezTo>
                    <a:pt x="144" y="65"/>
                    <a:pt x="144" y="65"/>
                    <a:pt x="144" y="65"/>
                  </a:cubicBezTo>
                  <a:cubicBezTo>
                    <a:pt x="140" y="65"/>
                    <a:pt x="139" y="62"/>
                    <a:pt x="139" y="61"/>
                  </a:cubicBezTo>
                  <a:cubicBezTo>
                    <a:pt x="139" y="59"/>
                    <a:pt x="132" y="55"/>
                    <a:pt x="130" y="56"/>
                  </a:cubicBezTo>
                  <a:cubicBezTo>
                    <a:pt x="128" y="57"/>
                    <a:pt x="124" y="53"/>
                    <a:pt x="121" y="53"/>
                  </a:cubicBezTo>
                  <a:cubicBezTo>
                    <a:pt x="118" y="53"/>
                    <a:pt x="114" y="50"/>
                    <a:pt x="114" y="47"/>
                  </a:cubicBezTo>
                  <a:cubicBezTo>
                    <a:pt x="115" y="44"/>
                    <a:pt x="120" y="48"/>
                    <a:pt x="121" y="46"/>
                  </a:cubicBezTo>
                  <a:cubicBezTo>
                    <a:pt x="122" y="43"/>
                    <a:pt x="116" y="44"/>
                    <a:pt x="115" y="43"/>
                  </a:cubicBezTo>
                  <a:cubicBezTo>
                    <a:pt x="115" y="41"/>
                    <a:pt x="117" y="41"/>
                    <a:pt x="118" y="40"/>
                  </a:cubicBezTo>
                  <a:cubicBezTo>
                    <a:pt x="120" y="39"/>
                    <a:pt x="117" y="37"/>
                    <a:pt x="116" y="36"/>
                  </a:cubicBezTo>
                  <a:cubicBezTo>
                    <a:pt x="114" y="35"/>
                    <a:pt x="114" y="38"/>
                    <a:pt x="112" y="38"/>
                  </a:cubicBezTo>
                  <a:cubicBezTo>
                    <a:pt x="110" y="38"/>
                    <a:pt x="112" y="35"/>
                    <a:pt x="113" y="34"/>
                  </a:cubicBezTo>
                  <a:cubicBezTo>
                    <a:pt x="114" y="32"/>
                    <a:pt x="108" y="30"/>
                    <a:pt x="105" y="31"/>
                  </a:cubicBezTo>
                  <a:cubicBezTo>
                    <a:pt x="102" y="32"/>
                    <a:pt x="101" y="31"/>
                    <a:pt x="101" y="29"/>
                  </a:cubicBezTo>
                  <a:cubicBezTo>
                    <a:pt x="101" y="27"/>
                    <a:pt x="97" y="29"/>
                    <a:pt x="95" y="30"/>
                  </a:cubicBezTo>
                  <a:cubicBezTo>
                    <a:pt x="93" y="31"/>
                    <a:pt x="91" y="29"/>
                    <a:pt x="93"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7"/>
            <p:cNvSpPr>
              <a:spLocks/>
            </p:cNvSpPr>
            <p:nvPr userDrawn="1"/>
          </p:nvSpPr>
          <p:spPr bwMode="auto">
            <a:xfrm>
              <a:off x="16616363" y="2413000"/>
              <a:ext cx="44450" cy="33338"/>
            </a:xfrm>
            <a:custGeom>
              <a:avLst/>
              <a:gdLst>
                <a:gd name="T0" fmla="*/ 13 w 16"/>
                <a:gd name="T1" fmla="*/ 9 h 12"/>
                <a:gd name="T2" fmla="*/ 14 w 16"/>
                <a:gd name="T3" fmla="*/ 2 h 12"/>
                <a:gd name="T4" fmla="*/ 7 w 16"/>
                <a:gd name="T5" fmla="*/ 1 h 12"/>
                <a:gd name="T6" fmla="*/ 2 w 16"/>
                <a:gd name="T7" fmla="*/ 8 h 12"/>
                <a:gd name="T8" fmla="*/ 13 w 16"/>
                <a:gd name="T9" fmla="*/ 9 h 12"/>
              </a:gdLst>
              <a:ahLst/>
              <a:cxnLst>
                <a:cxn ang="0">
                  <a:pos x="T0" y="T1"/>
                </a:cxn>
                <a:cxn ang="0">
                  <a:pos x="T2" y="T3"/>
                </a:cxn>
                <a:cxn ang="0">
                  <a:pos x="T4" y="T5"/>
                </a:cxn>
                <a:cxn ang="0">
                  <a:pos x="T6" y="T7"/>
                </a:cxn>
                <a:cxn ang="0">
                  <a:pos x="T8" y="T9"/>
                </a:cxn>
              </a:cxnLst>
              <a:rect l="0" t="0" r="r" b="b"/>
              <a:pathLst>
                <a:path w="16" h="12">
                  <a:moveTo>
                    <a:pt x="13" y="9"/>
                  </a:moveTo>
                  <a:cubicBezTo>
                    <a:pt x="16" y="8"/>
                    <a:pt x="15" y="4"/>
                    <a:pt x="14" y="2"/>
                  </a:cubicBezTo>
                  <a:cubicBezTo>
                    <a:pt x="12" y="1"/>
                    <a:pt x="9" y="0"/>
                    <a:pt x="7" y="1"/>
                  </a:cubicBezTo>
                  <a:cubicBezTo>
                    <a:pt x="4" y="1"/>
                    <a:pt x="0" y="5"/>
                    <a:pt x="2" y="8"/>
                  </a:cubicBezTo>
                  <a:cubicBezTo>
                    <a:pt x="5" y="12"/>
                    <a:pt x="10" y="9"/>
                    <a:pt x="13"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8"/>
            <p:cNvSpPr>
              <a:spLocks/>
            </p:cNvSpPr>
            <p:nvPr userDrawn="1"/>
          </p:nvSpPr>
          <p:spPr bwMode="auto">
            <a:xfrm>
              <a:off x="16570325" y="2266950"/>
              <a:ext cx="68263" cy="38100"/>
            </a:xfrm>
            <a:custGeom>
              <a:avLst/>
              <a:gdLst>
                <a:gd name="T0" fmla="*/ 2 w 25"/>
                <a:gd name="T1" fmla="*/ 3 h 14"/>
                <a:gd name="T2" fmla="*/ 5 w 25"/>
                <a:gd name="T3" fmla="*/ 9 h 14"/>
                <a:gd name="T4" fmla="*/ 12 w 25"/>
                <a:gd name="T5" fmla="*/ 12 h 14"/>
                <a:gd name="T6" fmla="*/ 25 w 25"/>
                <a:gd name="T7" fmla="*/ 10 h 14"/>
                <a:gd name="T8" fmla="*/ 12 w 25"/>
                <a:gd name="T9" fmla="*/ 3 h 14"/>
                <a:gd name="T10" fmla="*/ 2 w 25"/>
                <a:gd name="T11" fmla="*/ 3 h 14"/>
              </a:gdLst>
              <a:ahLst/>
              <a:cxnLst>
                <a:cxn ang="0">
                  <a:pos x="T0" y="T1"/>
                </a:cxn>
                <a:cxn ang="0">
                  <a:pos x="T2" y="T3"/>
                </a:cxn>
                <a:cxn ang="0">
                  <a:pos x="T4" y="T5"/>
                </a:cxn>
                <a:cxn ang="0">
                  <a:pos x="T6" y="T7"/>
                </a:cxn>
                <a:cxn ang="0">
                  <a:pos x="T8" y="T9"/>
                </a:cxn>
                <a:cxn ang="0">
                  <a:pos x="T10" y="T11"/>
                </a:cxn>
              </a:cxnLst>
              <a:rect l="0" t="0" r="r" b="b"/>
              <a:pathLst>
                <a:path w="25" h="14">
                  <a:moveTo>
                    <a:pt x="2" y="3"/>
                  </a:moveTo>
                  <a:cubicBezTo>
                    <a:pt x="0" y="6"/>
                    <a:pt x="4" y="6"/>
                    <a:pt x="5" y="9"/>
                  </a:cubicBezTo>
                  <a:cubicBezTo>
                    <a:pt x="5" y="13"/>
                    <a:pt x="9" y="14"/>
                    <a:pt x="12" y="12"/>
                  </a:cubicBezTo>
                  <a:cubicBezTo>
                    <a:pt x="16" y="10"/>
                    <a:pt x="25" y="12"/>
                    <a:pt x="25" y="10"/>
                  </a:cubicBezTo>
                  <a:cubicBezTo>
                    <a:pt x="25" y="7"/>
                    <a:pt x="15" y="3"/>
                    <a:pt x="12" y="3"/>
                  </a:cubicBezTo>
                  <a:cubicBezTo>
                    <a:pt x="8" y="4"/>
                    <a:pt x="3"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9"/>
            <p:cNvSpPr>
              <a:spLocks/>
            </p:cNvSpPr>
            <p:nvPr userDrawn="1"/>
          </p:nvSpPr>
          <p:spPr bwMode="auto">
            <a:xfrm>
              <a:off x="15821025" y="2727325"/>
              <a:ext cx="34925" cy="38100"/>
            </a:xfrm>
            <a:custGeom>
              <a:avLst/>
              <a:gdLst>
                <a:gd name="T0" fmla="*/ 4 w 13"/>
                <a:gd name="T1" fmla="*/ 2 h 14"/>
                <a:gd name="T2" fmla="*/ 12 w 13"/>
                <a:gd name="T3" fmla="*/ 13 h 14"/>
                <a:gd name="T4" fmla="*/ 9 w 13"/>
                <a:gd name="T5" fmla="*/ 5 h 14"/>
                <a:gd name="T6" fmla="*/ 4 w 13"/>
                <a:gd name="T7" fmla="*/ 2 h 14"/>
              </a:gdLst>
              <a:ahLst/>
              <a:cxnLst>
                <a:cxn ang="0">
                  <a:pos x="T0" y="T1"/>
                </a:cxn>
                <a:cxn ang="0">
                  <a:pos x="T2" y="T3"/>
                </a:cxn>
                <a:cxn ang="0">
                  <a:pos x="T4" y="T5"/>
                </a:cxn>
                <a:cxn ang="0">
                  <a:pos x="T6" y="T7"/>
                </a:cxn>
              </a:cxnLst>
              <a:rect l="0" t="0" r="r" b="b"/>
              <a:pathLst>
                <a:path w="13" h="14">
                  <a:moveTo>
                    <a:pt x="4" y="2"/>
                  </a:moveTo>
                  <a:cubicBezTo>
                    <a:pt x="0" y="4"/>
                    <a:pt x="10" y="14"/>
                    <a:pt x="12" y="13"/>
                  </a:cubicBezTo>
                  <a:cubicBezTo>
                    <a:pt x="13" y="12"/>
                    <a:pt x="9" y="8"/>
                    <a:pt x="9" y="5"/>
                  </a:cubicBezTo>
                  <a:cubicBezTo>
                    <a:pt x="9" y="3"/>
                    <a:pt x="8" y="0"/>
                    <a:pt x="4"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0"/>
            <p:cNvSpPr>
              <a:spLocks noEditPoints="1"/>
            </p:cNvSpPr>
            <p:nvPr userDrawn="1"/>
          </p:nvSpPr>
          <p:spPr bwMode="auto">
            <a:xfrm>
              <a:off x="15328900" y="2260600"/>
              <a:ext cx="1538288" cy="1112838"/>
            </a:xfrm>
            <a:custGeom>
              <a:avLst/>
              <a:gdLst>
                <a:gd name="T0" fmla="*/ 525 w 554"/>
                <a:gd name="T1" fmla="*/ 135 h 401"/>
                <a:gd name="T2" fmla="*/ 496 w 554"/>
                <a:gd name="T3" fmla="*/ 114 h 401"/>
                <a:gd name="T4" fmla="*/ 464 w 554"/>
                <a:gd name="T5" fmla="*/ 115 h 401"/>
                <a:gd name="T6" fmla="*/ 457 w 554"/>
                <a:gd name="T7" fmla="*/ 168 h 401"/>
                <a:gd name="T8" fmla="*/ 441 w 554"/>
                <a:gd name="T9" fmla="*/ 168 h 401"/>
                <a:gd name="T10" fmla="*/ 389 w 554"/>
                <a:gd name="T11" fmla="*/ 145 h 401"/>
                <a:gd name="T12" fmla="*/ 398 w 554"/>
                <a:gd name="T13" fmla="*/ 99 h 401"/>
                <a:gd name="T14" fmla="*/ 414 w 554"/>
                <a:gd name="T15" fmla="*/ 82 h 401"/>
                <a:gd name="T16" fmla="*/ 445 w 554"/>
                <a:gd name="T17" fmla="*/ 66 h 401"/>
                <a:gd name="T18" fmla="*/ 428 w 554"/>
                <a:gd name="T19" fmla="*/ 50 h 401"/>
                <a:gd name="T20" fmla="*/ 412 w 554"/>
                <a:gd name="T21" fmla="*/ 53 h 401"/>
                <a:gd name="T22" fmla="*/ 394 w 554"/>
                <a:gd name="T23" fmla="*/ 39 h 401"/>
                <a:gd name="T24" fmla="*/ 394 w 554"/>
                <a:gd name="T25" fmla="*/ 2 h 401"/>
                <a:gd name="T26" fmla="*/ 369 w 554"/>
                <a:gd name="T27" fmla="*/ 33 h 401"/>
                <a:gd name="T28" fmla="*/ 372 w 554"/>
                <a:gd name="T29" fmla="*/ 65 h 401"/>
                <a:gd name="T30" fmla="*/ 365 w 554"/>
                <a:gd name="T31" fmla="*/ 43 h 401"/>
                <a:gd name="T32" fmla="*/ 329 w 554"/>
                <a:gd name="T33" fmla="*/ 58 h 401"/>
                <a:gd name="T34" fmla="*/ 308 w 554"/>
                <a:gd name="T35" fmla="*/ 68 h 401"/>
                <a:gd name="T36" fmla="*/ 253 w 554"/>
                <a:gd name="T37" fmla="*/ 47 h 401"/>
                <a:gd name="T38" fmla="*/ 196 w 554"/>
                <a:gd name="T39" fmla="*/ 44 h 401"/>
                <a:gd name="T40" fmla="*/ 176 w 554"/>
                <a:gd name="T41" fmla="*/ 46 h 401"/>
                <a:gd name="T42" fmla="*/ 108 w 554"/>
                <a:gd name="T43" fmla="*/ 40 h 401"/>
                <a:gd name="T44" fmla="*/ 54 w 554"/>
                <a:gd name="T45" fmla="*/ 32 h 401"/>
                <a:gd name="T46" fmla="*/ 23 w 554"/>
                <a:gd name="T47" fmla="*/ 68 h 401"/>
                <a:gd name="T48" fmla="*/ 1 w 554"/>
                <a:gd name="T49" fmla="*/ 80 h 401"/>
                <a:gd name="T50" fmla="*/ 19 w 554"/>
                <a:gd name="T51" fmla="*/ 100 h 401"/>
                <a:gd name="T52" fmla="*/ 36 w 554"/>
                <a:gd name="T53" fmla="*/ 135 h 401"/>
                <a:gd name="T54" fmla="*/ 32 w 554"/>
                <a:gd name="T55" fmla="*/ 160 h 401"/>
                <a:gd name="T56" fmla="*/ 75 w 554"/>
                <a:gd name="T57" fmla="*/ 134 h 401"/>
                <a:gd name="T58" fmla="*/ 85 w 554"/>
                <a:gd name="T59" fmla="*/ 128 h 401"/>
                <a:gd name="T60" fmla="*/ 110 w 554"/>
                <a:gd name="T61" fmla="*/ 121 h 401"/>
                <a:gd name="T62" fmla="*/ 154 w 554"/>
                <a:gd name="T63" fmla="*/ 133 h 401"/>
                <a:gd name="T64" fmla="*/ 171 w 554"/>
                <a:gd name="T65" fmla="*/ 152 h 401"/>
                <a:gd name="T66" fmla="*/ 180 w 554"/>
                <a:gd name="T67" fmla="*/ 152 h 401"/>
                <a:gd name="T68" fmla="*/ 185 w 554"/>
                <a:gd name="T69" fmla="*/ 161 h 401"/>
                <a:gd name="T70" fmla="*/ 202 w 554"/>
                <a:gd name="T71" fmla="*/ 178 h 401"/>
                <a:gd name="T72" fmla="*/ 234 w 554"/>
                <a:gd name="T73" fmla="*/ 204 h 401"/>
                <a:gd name="T74" fmla="*/ 210 w 554"/>
                <a:gd name="T75" fmla="*/ 193 h 401"/>
                <a:gd name="T76" fmla="*/ 228 w 554"/>
                <a:gd name="T77" fmla="*/ 220 h 401"/>
                <a:gd name="T78" fmla="*/ 238 w 554"/>
                <a:gd name="T79" fmla="*/ 283 h 401"/>
                <a:gd name="T80" fmla="*/ 275 w 554"/>
                <a:gd name="T81" fmla="*/ 332 h 401"/>
                <a:gd name="T82" fmla="*/ 286 w 554"/>
                <a:gd name="T83" fmla="*/ 331 h 401"/>
                <a:gd name="T84" fmla="*/ 286 w 554"/>
                <a:gd name="T85" fmla="*/ 324 h 401"/>
                <a:gd name="T86" fmla="*/ 324 w 554"/>
                <a:gd name="T87" fmla="*/ 370 h 401"/>
                <a:gd name="T88" fmla="*/ 407 w 554"/>
                <a:gd name="T89" fmla="*/ 400 h 401"/>
                <a:gd name="T90" fmla="*/ 415 w 554"/>
                <a:gd name="T91" fmla="*/ 371 h 401"/>
                <a:gd name="T92" fmla="*/ 364 w 554"/>
                <a:gd name="T93" fmla="*/ 369 h 401"/>
                <a:gd name="T94" fmla="*/ 379 w 554"/>
                <a:gd name="T95" fmla="*/ 322 h 401"/>
                <a:gd name="T96" fmla="*/ 408 w 554"/>
                <a:gd name="T97" fmla="*/ 317 h 401"/>
                <a:gd name="T98" fmla="*/ 446 w 554"/>
                <a:gd name="T99" fmla="*/ 346 h 401"/>
                <a:gd name="T100" fmla="*/ 469 w 554"/>
                <a:gd name="T101" fmla="*/ 289 h 401"/>
                <a:gd name="T102" fmla="*/ 472 w 554"/>
                <a:gd name="T103" fmla="*/ 269 h 401"/>
                <a:gd name="T104" fmla="*/ 497 w 554"/>
                <a:gd name="T105" fmla="*/ 250 h 401"/>
                <a:gd name="T106" fmla="*/ 532 w 554"/>
                <a:gd name="T107" fmla="*/ 225 h 401"/>
                <a:gd name="T108" fmla="*/ 398 w 554"/>
                <a:gd name="T109" fmla="*/ 386 h 401"/>
                <a:gd name="T110" fmla="*/ 363 w 554"/>
                <a:gd name="T111" fmla="*/ 342 h 401"/>
                <a:gd name="T112" fmla="*/ 427 w 554"/>
                <a:gd name="T113" fmla="*/ 212 h 401"/>
                <a:gd name="T114" fmla="*/ 417 w 554"/>
                <a:gd name="T115" fmla="*/ 249 h 401"/>
                <a:gd name="T116" fmla="*/ 440 w 554"/>
                <a:gd name="T117" fmla="*/ 243 h 401"/>
                <a:gd name="T118" fmla="*/ 457 w 554"/>
                <a:gd name="T119" fmla="*/ 244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4" h="401">
                  <a:moveTo>
                    <a:pt x="547" y="195"/>
                  </a:moveTo>
                  <a:cubicBezTo>
                    <a:pt x="543" y="139"/>
                    <a:pt x="543" y="139"/>
                    <a:pt x="543" y="139"/>
                  </a:cubicBezTo>
                  <a:cubicBezTo>
                    <a:pt x="543" y="138"/>
                    <a:pt x="541" y="137"/>
                    <a:pt x="541" y="136"/>
                  </a:cubicBezTo>
                  <a:cubicBezTo>
                    <a:pt x="541" y="135"/>
                    <a:pt x="539" y="133"/>
                    <a:pt x="539" y="132"/>
                  </a:cubicBezTo>
                  <a:cubicBezTo>
                    <a:pt x="539" y="131"/>
                    <a:pt x="536" y="128"/>
                    <a:pt x="536" y="126"/>
                  </a:cubicBezTo>
                  <a:cubicBezTo>
                    <a:pt x="536" y="125"/>
                    <a:pt x="534" y="124"/>
                    <a:pt x="533" y="122"/>
                  </a:cubicBezTo>
                  <a:cubicBezTo>
                    <a:pt x="532" y="120"/>
                    <a:pt x="532" y="121"/>
                    <a:pt x="531" y="123"/>
                  </a:cubicBezTo>
                  <a:cubicBezTo>
                    <a:pt x="530" y="126"/>
                    <a:pt x="528" y="126"/>
                    <a:pt x="529" y="127"/>
                  </a:cubicBezTo>
                  <a:cubicBezTo>
                    <a:pt x="530" y="129"/>
                    <a:pt x="529" y="129"/>
                    <a:pt x="528" y="130"/>
                  </a:cubicBezTo>
                  <a:cubicBezTo>
                    <a:pt x="527" y="131"/>
                    <a:pt x="529" y="133"/>
                    <a:pt x="527" y="133"/>
                  </a:cubicBezTo>
                  <a:cubicBezTo>
                    <a:pt x="525" y="133"/>
                    <a:pt x="526" y="136"/>
                    <a:pt x="525" y="135"/>
                  </a:cubicBezTo>
                  <a:cubicBezTo>
                    <a:pt x="524" y="133"/>
                    <a:pt x="522" y="134"/>
                    <a:pt x="522" y="135"/>
                  </a:cubicBezTo>
                  <a:cubicBezTo>
                    <a:pt x="522" y="137"/>
                    <a:pt x="518" y="138"/>
                    <a:pt x="517" y="138"/>
                  </a:cubicBezTo>
                  <a:cubicBezTo>
                    <a:pt x="515" y="138"/>
                    <a:pt x="515" y="135"/>
                    <a:pt x="514" y="136"/>
                  </a:cubicBezTo>
                  <a:cubicBezTo>
                    <a:pt x="513" y="137"/>
                    <a:pt x="513" y="133"/>
                    <a:pt x="511" y="133"/>
                  </a:cubicBezTo>
                  <a:cubicBezTo>
                    <a:pt x="509" y="133"/>
                    <a:pt x="508" y="133"/>
                    <a:pt x="508" y="132"/>
                  </a:cubicBezTo>
                  <a:cubicBezTo>
                    <a:pt x="509" y="130"/>
                    <a:pt x="505" y="129"/>
                    <a:pt x="506" y="128"/>
                  </a:cubicBezTo>
                  <a:cubicBezTo>
                    <a:pt x="508" y="127"/>
                    <a:pt x="506" y="125"/>
                    <a:pt x="506" y="122"/>
                  </a:cubicBezTo>
                  <a:cubicBezTo>
                    <a:pt x="506" y="119"/>
                    <a:pt x="508" y="119"/>
                    <a:pt x="508" y="118"/>
                  </a:cubicBezTo>
                  <a:cubicBezTo>
                    <a:pt x="508" y="117"/>
                    <a:pt x="506" y="117"/>
                    <a:pt x="505" y="118"/>
                  </a:cubicBezTo>
                  <a:cubicBezTo>
                    <a:pt x="503" y="119"/>
                    <a:pt x="503" y="116"/>
                    <a:pt x="502" y="117"/>
                  </a:cubicBezTo>
                  <a:cubicBezTo>
                    <a:pt x="500" y="117"/>
                    <a:pt x="496" y="116"/>
                    <a:pt x="496" y="114"/>
                  </a:cubicBezTo>
                  <a:cubicBezTo>
                    <a:pt x="496" y="112"/>
                    <a:pt x="494" y="113"/>
                    <a:pt x="493" y="111"/>
                  </a:cubicBezTo>
                  <a:cubicBezTo>
                    <a:pt x="493" y="110"/>
                    <a:pt x="491" y="111"/>
                    <a:pt x="491" y="110"/>
                  </a:cubicBezTo>
                  <a:cubicBezTo>
                    <a:pt x="491" y="108"/>
                    <a:pt x="490" y="108"/>
                    <a:pt x="489" y="108"/>
                  </a:cubicBezTo>
                  <a:cubicBezTo>
                    <a:pt x="487" y="107"/>
                    <a:pt x="487" y="106"/>
                    <a:pt x="485" y="106"/>
                  </a:cubicBezTo>
                  <a:cubicBezTo>
                    <a:pt x="483" y="106"/>
                    <a:pt x="481" y="107"/>
                    <a:pt x="480" y="107"/>
                  </a:cubicBezTo>
                  <a:cubicBezTo>
                    <a:pt x="479" y="108"/>
                    <a:pt x="476" y="106"/>
                    <a:pt x="475" y="107"/>
                  </a:cubicBezTo>
                  <a:cubicBezTo>
                    <a:pt x="474" y="107"/>
                    <a:pt x="474" y="106"/>
                    <a:pt x="471" y="105"/>
                  </a:cubicBezTo>
                  <a:cubicBezTo>
                    <a:pt x="468" y="105"/>
                    <a:pt x="465" y="104"/>
                    <a:pt x="465" y="105"/>
                  </a:cubicBezTo>
                  <a:cubicBezTo>
                    <a:pt x="464" y="106"/>
                    <a:pt x="462" y="107"/>
                    <a:pt x="462" y="109"/>
                  </a:cubicBezTo>
                  <a:cubicBezTo>
                    <a:pt x="463" y="111"/>
                    <a:pt x="465" y="111"/>
                    <a:pt x="466" y="113"/>
                  </a:cubicBezTo>
                  <a:cubicBezTo>
                    <a:pt x="466" y="114"/>
                    <a:pt x="465" y="114"/>
                    <a:pt x="464" y="115"/>
                  </a:cubicBezTo>
                  <a:cubicBezTo>
                    <a:pt x="464" y="117"/>
                    <a:pt x="463" y="116"/>
                    <a:pt x="463" y="117"/>
                  </a:cubicBezTo>
                  <a:cubicBezTo>
                    <a:pt x="463" y="118"/>
                    <a:pt x="464" y="118"/>
                    <a:pt x="464" y="120"/>
                  </a:cubicBezTo>
                  <a:cubicBezTo>
                    <a:pt x="465" y="122"/>
                    <a:pt x="466" y="122"/>
                    <a:pt x="466" y="125"/>
                  </a:cubicBezTo>
                  <a:cubicBezTo>
                    <a:pt x="467" y="128"/>
                    <a:pt x="466" y="127"/>
                    <a:pt x="464" y="127"/>
                  </a:cubicBezTo>
                  <a:cubicBezTo>
                    <a:pt x="463" y="128"/>
                    <a:pt x="465" y="129"/>
                    <a:pt x="463" y="131"/>
                  </a:cubicBezTo>
                  <a:cubicBezTo>
                    <a:pt x="461" y="133"/>
                    <a:pt x="460" y="135"/>
                    <a:pt x="461" y="136"/>
                  </a:cubicBezTo>
                  <a:cubicBezTo>
                    <a:pt x="462" y="137"/>
                    <a:pt x="467" y="139"/>
                    <a:pt x="469" y="142"/>
                  </a:cubicBezTo>
                  <a:cubicBezTo>
                    <a:pt x="471" y="145"/>
                    <a:pt x="471" y="150"/>
                    <a:pt x="470" y="153"/>
                  </a:cubicBezTo>
                  <a:cubicBezTo>
                    <a:pt x="470" y="157"/>
                    <a:pt x="466" y="157"/>
                    <a:pt x="463" y="160"/>
                  </a:cubicBezTo>
                  <a:cubicBezTo>
                    <a:pt x="460" y="163"/>
                    <a:pt x="457" y="163"/>
                    <a:pt x="456" y="163"/>
                  </a:cubicBezTo>
                  <a:cubicBezTo>
                    <a:pt x="454" y="163"/>
                    <a:pt x="455" y="166"/>
                    <a:pt x="457" y="168"/>
                  </a:cubicBezTo>
                  <a:cubicBezTo>
                    <a:pt x="459" y="170"/>
                    <a:pt x="457" y="171"/>
                    <a:pt x="458" y="173"/>
                  </a:cubicBezTo>
                  <a:cubicBezTo>
                    <a:pt x="459" y="175"/>
                    <a:pt x="458" y="177"/>
                    <a:pt x="460" y="179"/>
                  </a:cubicBezTo>
                  <a:cubicBezTo>
                    <a:pt x="461" y="181"/>
                    <a:pt x="460" y="182"/>
                    <a:pt x="459" y="183"/>
                  </a:cubicBezTo>
                  <a:cubicBezTo>
                    <a:pt x="457" y="185"/>
                    <a:pt x="459" y="184"/>
                    <a:pt x="460" y="186"/>
                  </a:cubicBezTo>
                  <a:cubicBezTo>
                    <a:pt x="460" y="188"/>
                    <a:pt x="459" y="187"/>
                    <a:pt x="457" y="186"/>
                  </a:cubicBezTo>
                  <a:cubicBezTo>
                    <a:pt x="456" y="185"/>
                    <a:pt x="454" y="188"/>
                    <a:pt x="454" y="189"/>
                  </a:cubicBezTo>
                  <a:cubicBezTo>
                    <a:pt x="454" y="190"/>
                    <a:pt x="451" y="187"/>
                    <a:pt x="450" y="187"/>
                  </a:cubicBezTo>
                  <a:cubicBezTo>
                    <a:pt x="449" y="188"/>
                    <a:pt x="450" y="186"/>
                    <a:pt x="448" y="184"/>
                  </a:cubicBezTo>
                  <a:cubicBezTo>
                    <a:pt x="446" y="182"/>
                    <a:pt x="445" y="182"/>
                    <a:pt x="445" y="180"/>
                  </a:cubicBezTo>
                  <a:cubicBezTo>
                    <a:pt x="445" y="179"/>
                    <a:pt x="441" y="178"/>
                    <a:pt x="441" y="176"/>
                  </a:cubicBezTo>
                  <a:cubicBezTo>
                    <a:pt x="441" y="174"/>
                    <a:pt x="442" y="169"/>
                    <a:pt x="441" y="168"/>
                  </a:cubicBezTo>
                  <a:cubicBezTo>
                    <a:pt x="440" y="167"/>
                    <a:pt x="441" y="165"/>
                    <a:pt x="441" y="164"/>
                  </a:cubicBezTo>
                  <a:cubicBezTo>
                    <a:pt x="442" y="163"/>
                    <a:pt x="441" y="161"/>
                    <a:pt x="439" y="161"/>
                  </a:cubicBezTo>
                  <a:cubicBezTo>
                    <a:pt x="436" y="161"/>
                    <a:pt x="434" y="160"/>
                    <a:pt x="431" y="160"/>
                  </a:cubicBezTo>
                  <a:cubicBezTo>
                    <a:pt x="428" y="161"/>
                    <a:pt x="426" y="160"/>
                    <a:pt x="425" y="159"/>
                  </a:cubicBezTo>
                  <a:cubicBezTo>
                    <a:pt x="425" y="159"/>
                    <a:pt x="422" y="157"/>
                    <a:pt x="418" y="156"/>
                  </a:cubicBezTo>
                  <a:cubicBezTo>
                    <a:pt x="415" y="155"/>
                    <a:pt x="413" y="153"/>
                    <a:pt x="413" y="152"/>
                  </a:cubicBezTo>
                  <a:cubicBezTo>
                    <a:pt x="413" y="151"/>
                    <a:pt x="409" y="150"/>
                    <a:pt x="408" y="149"/>
                  </a:cubicBezTo>
                  <a:cubicBezTo>
                    <a:pt x="408" y="148"/>
                    <a:pt x="404" y="148"/>
                    <a:pt x="403" y="148"/>
                  </a:cubicBezTo>
                  <a:cubicBezTo>
                    <a:pt x="401" y="148"/>
                    <a:pt x="398" y="145"/>
                    <a:pt x="396" y="145"/>
                  </a:cubicBezTo>
                  <a:cubicBezTo>
                    <a:pt x="394" y="145"/>
                    <a:pt x="389" y="147"/>
                    <a:pt x="388" y="148"/>
                  </a:cubicBezTo>
                  <a:cubicBezTo>
                    <a:pt x="388" y="148"/>
                    <a:pt x="389" y="146"/>
                    <a:pt x="389" y="145"/>
                  </a:cubicBezTo>
                  <a:cubicBezTo>
                    <a:pt x="390" y="144"/>
                    <a:pt x="387" y="141"/>
                    <a:pt x="387" y="139"/>
                  </a:cubicBezTo>
                  <a:cubicBezTo>
                    <a:pt x="386" y="136"/>
                    <a:pt x="385" y="134"/>
                    <a:pt x="383" y="134"/>
                  </a:cubicBezTo>
                  <a:cubicBezTo>
                    <a:pt x="381" y="134"/>
                    <a:pt x="378" y="133"/>
                    <a:pt x="377" y="133"/>
                  </a:cubicBezTo>
                  <a:cubicBezTo>
                    <a:pt x="377" y="132"/>
                    <a:pt x="377" y="126"/>
                    <a:pt x="377" y="123"/>
                  </a:cubicBezTo>
                  <a:cubicBezTo>
                    <a:pt x="378" y="120"/>
                    <a:pt x="381" y="116"/>
                    <a:pt x="381" y="115"/>
                  </a:cubicBezTo>
                  <a:cubicBezTo>
                    <a:pt x="381" y="113"/>
                    <a:pt x="383" y="112"/>
                    <a:pt x="384" y="112"/>
                  </a:cubicBezTo>
                  <a:cubicBezTo>
                    <a:pt x="386" y="111"/>
                    <a:pt x="385" y="108"/>
                    <a:pt x="386" y="108"/>
                  </a:cubicBezTo>
                  <a:cubicBezTo>
                    <a:pt x="388" y="107"/>
                    <a:pt x="388" y="107"/>
                    <a:pt x="389" y="105"/>
                  </a:cubicBezTo>
                  <a:cubicBezTo>
                    <a:pt x="389" y="104"/>
                    <a:pt x="391" y="105"/>
                    <a:pt x="390" y="104"/>
                  </a:cubicBezTo>
                  <a:cubicBezTo>
                    <a:pt x="389" y="103"/>
                    <a:pt x="390" y="102"/>
                    <a:pt x="392" y="102"/>
                  </a:cubicBezTo>
                  <a:cubicBezTo>
                    <a:pt x="395" y="102"/>
                    <a:pt x="399" y="101"/>
                    <a:pt x="398" y="99"/>
                  </a:cubicBezTo>
                  <a:cubicBezTo>
                    <a:pt x="397" y="96"/>
                    <a:pt x="391" y="98"/>
                    <a:pt x="391" y="96"/>
                  </a:cubicBezTo>
                  <a:cubicBezTo>
                    <a:pt x="391" y="94"/>
                    <a:pt x="382" y="94"/>
                    <a:pt x="383" y="93"/>
                  </a:cubicBezTo>
                  <a:cubicBezTo>
                    <a:pt x="383" y="91"/>
                    <a:pt x="391" y="93"/>
                    <a:pt x="394" y="95"/>
                  </a:cubicBezTo>
                  <a:cubicBezTo>
                    <a:pt x="397" y="96"/>
                    <a:pt x="398" y="96"/>
                    <a:pt x="400" y="95"/>
                  </a:cubicBezTo>
                  <a:cubicBezTo>
                    <a:pt x="403" y="95"/>
                    <a:pt x="401" y="92"/>
                    <a:pt x="402" y="91"/>
                  </a:cubicBezTo>
                  <a:cubicBezTo>
                    <a:pt x="402" y="90"/>
                    <a:pt x="407" y="93"/>
                    <a:pt x="409" y="92"/>
                  </a:cubicBezTo>
                  <a:cubicBezTo>
                    <a:pt x="412" y="92"/>
                    <a:pt x="414" y="86"/>
                    <a:pt x="416" y="85"/>
                  </a:cubicBezTo>
                  <a:cubicBezTo>
                    <a:pt x="419" y="83"/>
                    <a:pt x="417" y="82"/>
                    <a:pt x="412" y="82"/>
                  </a:cubicBezTo>
                  <a:cubicBezTo>
                    <a:pt x="408" y="83"/>
                    <a:pt x="406" y="81"/>
                    <a:pt x="404" y="79"/>
                  </a:cubicBezTo>
                  <a:cubicBezTo>
                    <a:pt x="401" y="78"/>
                    <a:pt x="402" y="76"/>
                    <a:pt x="404" y="77"/>
                  </a:cubicBezTo>
                  <a:cubicBezTo>
                    <a:pt x="406" y="77"/>
                    <a:pt x="412" y="81"/>
                    <a:pt x="414" y="82"/>
                  </a:cubicBezTo>
                  <a:cubicBezTo>
                    <a:pt x="416" y="82"/>
                    <a:pt x="420" y="77"/>
                    <a:pt x="422" y="76"/>
                  </a:cubicBezTo>
                  <a:cubicBezTo>
                    <a:pt x="424" y="75"/>
                    <a:pt x="420" y="74"/>
                    <a:pt x="419" y="73"/>
                  </a:cubicBezTo>
                  <a:cubicBezTo>
                    <a:pt x="418" y="72"/>
                    <a:pt x="421" y="71"/>
                    <a:pt x="423" y="71"/>
                  </a:cubicBezTo>
                  <a:cubicBezTo>
                    <a:pt x="425" y="71"/>
                    <a:pt x="425" y="73"/>
                    <a:pt x="426" y="74"/>
                  </a:cubicBezTo>
                  <a:cubicBezTo>
                    <a:pt x="427" y="74"/>
                    <a:pt x="430" y="73"/>
                    <a:pt x="432" y="73"/>
                  </a:cubicBezTo>
                  <a:cubicBezTo>
                    <a:pt x="433" y="73"/>
                    <a:pt x="431" y="71"/>
                    <a:pt x="429" y="69"/>
                  </a:cubicBezTo>
                  <a:cubicBezTo>
                    <a:pt x="426" y="68"/>
                    <a:pt x="429" y="67"/>
                    <a:pt x="430" y="68"/>
                  </a:cubicBezTo>
                  <a:cubicBezTo>
                    <a:pt x="430" y="70"/>
                    <a:pt x="432" y="69"/>
                    <a:pt x="433" y="71"/>
                  </a:cubicBezTo>
                  <a:cubicBezTo>
                    <a:pt x="435" y="74"/>
                    <a:pt x="435" y="72"/>
                    <a:pt x="438" y="71"/>
                  </a:cubicBezTo>
                  <a:cubicBezTo>
                    <a:pt x="440" y="71"/>
                    <a:pt x="441" y="69"/>
                    <a:pt x="442" y="68"/>
                  </a:cubicBezTo>
                  <a:cubicBezTo>
                    <a:pt x="444" y="66"/>
                    <a:pt x="444" y="68"/>
                    <a:pt x="445" y="66"/>
                  </a:cubicBezTo>
                  <a:cubicBezTo>
                    <a:pt x="447" y="64"/>
                    <a:pt x="445" y="62"/>
                    <a:pt x="443" y="60"/>
                  </a:cubicBezTo>
                  <a:cubicBezTo>
                    <a:pt x="441" y="59"/>
                    <a:pt x="443" y="58"/>
                    <a:pt x="441" y="57"/>
                  </a:cubicBezTo>
                  <a:cubicBezTo>
                    <a:pt x="439" y="56"/>
                    <a:pt x="439" y="54"/>
                    <a:pt x="441" y="55"/>
                  </a:cubicBezTo>
                  <a:cubicBezTo>
                    <a:pt x="443" y="55"/>
                    <a:pt x="445" y="54"/>
                    <a:pt x="446" y="53"/>
                  </a:cubicBezTo>
                  <a:cubicBezTo>
                    <a:pt x="447" y="51"/>
                    <a:pt x="443" y="51"/>
                    <a:pt x="445" y="50"/>
                  </a:cubicBezTo>
                  <a:cubicBezTo>
                    <a:pt x="447" y="49"/>
                    <a:pt x="445" y="47"/>
                    <a:pt x="443" y="47"/>
                  </a:cubicBezTo>
                  <a:cubicBezTo>
                    <a:pt x="441" y="47"/>
                    <a:pt x="439" y="46"/>
                    <a:pt x="439" y="45"/>
                  </a:cubicBezTo>
                  <a:cubicBezTo>
                    <a:pt x="439" y="43"/>
                    <a:pt x="436" y="44"/>
                    <a:pt x="434" y="43"/>
                  </a:cubicBezTo>
                  <a:cubicBezTo>
                    <a:pt x="431" y="42"/>
                    <a:pt x="427" y="42"/>
                    <a:pt x="425" y="42"/>
                  </a:cubicBezTo>
                  <a:cubicBezTo>
                    <a:pt x="424" y="42"/>
                    <a:pt x="424" y="47"/>
                    <a:pt x="426" y="47"/>
                  </a:cubicBezTo>
                  <a:cubicBezTo>
                    <a:pt x="428" y="47"/>
                    <a:pt x="429" y="49"/>
                    <a:pt x="428" y="50"/>
                  </a:cubicBezTo>
                  <a:cubicBezTo>
                    <a:pt x="426" y="50"/>
                    <a:pt x="428" y="52"/>
                    <a:pt x="427" y="52"/>
                  </a:cubicBezTo>
                  <a:cubicBezTo>
                    <a:pt x="425" y="52"/>
                    <a:pt x="424" y="51"/>
                    <a:pt x="423" y="54"/>
                  </a:cubicBezTo>
                  <a:cubicBezTo>
                    <a:pt x="423" y="57"/>
                    <a:pt x="423" y="58"/>
                    <a:pt x="421" y="59"/>
                  </a:cubicBezTo>
                  <a:cubicBezTo>
                    <a:pt x="419" y="60"/>
                    <a:pt x="420" y="56"/>
                    <a:pt x="419" y="56"/>
                  </a:cubicBezTo>
                  <a:cubicBezTo>
                    <a:pt x="417" y="56"/>
                    <a:pt x="417" y="60"/>
                    <a:pt x="418" y="60"/>
                  </a:cubicBezTo>
                  <a:cubicBezTo>
                    <a:pt x="419" y="61"/>
                    <a:pt x="419" y="62"/>
                    <a:pt x="420" y="63"/>
                  </a:cubicBezTo>
                  <a:cubicBezTo>
                    <a:pt x="420" y="65"/>
                    <a:pt x="417" y="64"/>
                    <a:pt x="416" y="66"/>
                  </a:cubicBezTo>
                  <a:cubicBezTo>
                    <a:pt x="415" y="68"/>
                    <a:pt x="415" y="65"/>
                    <a:pt x="413" y="64"/>
                  </a:cubicBezTo>
                  <a:cubicBezTo>
                    <a:pt x="412" y="62"/>
                    <a:pt x="410" y="60"/>
                    <a:pt x="410" y="58"/>
                  </a:cubicBezTo>
                  <a:cubicBezTo>
                    <a:pt x="410" y="57"/>
                    <a:pt x="411" y="56"/>
                    <a:pt x="412" y="56"/>
                  </a:cubicBezTo>
                  <a:cubicBezTo>
                    <a:pt x="413" y="56"/>
                    <a:pt x="412" y="55"/>
                    <a:pt x="412" y="53"/>
                  </a:cubicBezTo>
                  <a:cubicBezTo>
                    <a:pt x="412" y="51"/>
                    <a:pt x="410" y="51"/>
                    <a:pt x="409" y="49"/>
                  </a:cubicBezTo>
                  <a:cubicBezTo>
                    <a:pt x="407" y="47"/>
                    <a:pt x="405" y="47"/>
                    <a:pt x="404" y="48"/>
                  </a:cubicBezTo>
                  <a:cubicBezTo>
                    <a:pt x="403" y="49"/>
                    <a:pt x="403" y="51"/>
                    <a:pt x="402" y="52"/>
                  </a:cubicBezTo>
                  <a:cubicBezTo>
                    <a:pt x="400" y="52"/>
                    <a:pt x="401" y="55"/>
                    <a:pt x="400" y="56"/>
                  </a:cubicBezTo>
                  <a:cubicBezTo>
                    <a:pt x="398" y="56"/>
                    <a:pt x="399" y="50"/>
                    <a:pt x="398" y="50"/>
                  </a:cubicBezTo>
                  <a:cubicBezTo>
                    <a:pt x="397" y="49"/>
                    <a:pt x="397" y="48"/>
                    <a:pt x="399" y="47"/>
                  </a:cubicBezTo>
                  <a:cubicBezTo>
                    <a:pt x="400" y="47"/>
                    <a:pt x="401" y="45"/>
                    <a:pt x="400" y="45"/>
                  </a:cubicBezTo>
                  <a:cubicBezTo>
                    <a:pt x="398" y="45"/>
                    <a:pt x="396" y="44"/>
                    <a:pt x="395" y="43"/>
                  </a:cubicBezTo>
                  <a:cubicBezTo>
                    <a:pt x="394" y="43"/>
                    <a:pt x="392" y="45"/>
                    <a:pt x="391" y="44"/>
                  </a:cubicBezTo>
                  <a:cubicBezTo>
                    <a:pt x="390" y="43"/>
                    <a:pt x="391" y="41"/>
                    <a:pt x="391" y="40"/>
                  </a:cubicBezTo>
                  <a:cubicBezTo>
                    <a:pt x="391" y="39"/>
                    <a:pt x="393" y="40"/>
                    <a:pt x="394" y="39"/>
                  </a:cubicBezTo>
                  <a:cubicBezTo>
                    <a:pt x="395" y="37"/>
                    <a:pt x="391" y="37"/>
                    <a:pt x="391" y="36"/>
                  </a:cubicBezTo>
                  <a:cubicBezTo>
                    <a:pt x="391" y="34"/>
                    <a:pt x="387" y="33"/>
                    <a:pt x="386" y="33"/>
                  </a:cubicBezTo>
                  <a:cubicBezTo>
                    <a:pt x="385" y="32"/>
                    <a:pt x="387" y="29"/>
                    <a:pt x="387" y="28"/>
                  </a:cubicBezTo>
                  <a:cubicBezTo>
                    <a:pt x="386" y="27"/>
                    <a:pt x="382" y="23"/>
                    <a:pt x="380" y="24"/>
                  </a:cubicBezTo>
                  <a:cubicBezTo>
                    <a:pt x="378" y="24"/>
                    <a:pt x="378" y="21"/>
                    <a:pt x="379" y="21"/>
                  </a:cubicBezTo>
                  <a:cubicBezTo>
                    <a:pt x="380" y="22"/>
                    <a:pt x="381" y="21"/>
                    <a:pt x="382" y="19"/>
                  </a:cubicBezTo>
                  <a:cubicBezTo>
                    <a:pt x="384" y="17"/>
                    <a:pt x="385" y="16"/>
                    <a:pt x="383" y="15"/>
                  </a:cubicBezTo>
                  <a:cubicBezTo>
                    <a:pt x="382" y="15"/>
                    <a:pt x="381" y="14"/>
                    <a:pt x="384" y="14"/>
                  </a:cubicBezTo>
                  <a:cubicBezTo>
                    <a:pt x="386" y="14"/>
                    <a:pt x="390" y="15"/>
                    <a:pt x="392" y="14"/>
                  </a:cubicBezTo>
                  <a:cubicBezTo>
                    <a:pt x="393" y="13"/>
                    <a:pt x="397" y="7"/>
                    <a:pt x="399" y="4"/>
                  </a:cubicBezTo>
                  <a:cubicBezTo>
                    <a:pt x="401" y="2"/>
                    <a:pt x="398" y="2"/>
                    <a:pt x="394" y="2"/>
                  </a:cubicBezTo>
                  <a:cubicBezTo>
                    <a:pt x="390" y="2"/>
                    <a:pt x="389" y="1"/>
                    <a:pt x="385" y="0"/>
                  </a:cubicBezTo>
                  <a:cubicBezTo>
                    <a:pt x="382" y="0"/>
                    <a:pt x="375" y="1"/>
                    <a:pt x="375" y="2"/>
                  </a:cubicBezTo>
                  <a:cubicBezTo>
                    <a:pt x="374" y="3"/>
                    <a:pt x="376" y="4"/>
                    <a:pt x="376" y="5"/>
                  </a:cubicBezTo>
                  <a:cubicBezTo>
                    <a:pt x="376" y="6"/>
                    <a:pt x="374" y="4"/>
                    <a:pt x="373" y="5"/>
                  </a:cubicBezTo>
                  <a:cubicBezTo>
                    <a:pt x="372" y="5"/>
                    <a:pt x="373" y="7"/>
                    <a:pt x="373" y="11"/>
                  </a:cubicBezTo>
                  <a:cubicBezTo>
                    <a:pt x="372" y="15"/>
                    <a:pt x="373" y="15"/>
                    <a:pt x="375" y="16"/>
                  </a:cubicBezTo>
                  <a:cubicBezTo>
                    <a:pt x="376" y="18"/>
                    <a:pt x="375" y="20"/>
                    <a:pt x="375" y="22"/>
                  </a:cubicBezTo>
                  <a:cubicBezTo>
                    <a:pt x="375" y="25"/>
                    <a:pt x="373" y="25"/>
                    <a:pt x="372" y="25"/>
                  </a:cubicBezTo>
                  <a:cubicBezTo>
                    <a:pt x="371" y="26"/>
                    <a:pt x="374" y="27"/>
                    <a:pt x="374" y="28"/>
                  </a:cubicBezTo>
                  <a:cubicBezTo>
                    <a:pt x="373" y="30"/>
                    <a:pt x="371" y="27"/>
                    <a:pt x="370" y="28"/>
                  </a:cubicBezTo>
                  <a:cubicBezTo>
                    <a:pt x="368" y="28"/>
                    <a:pt x="367" y="32"/>
                    <a:pt x="369" y="33"/>
                  </a:cubicBezTo>
                  <a:cubicBezTo>
                    <a:pt x="370" y="35"/>
                    <a:pt x="371" y="34"/>
                    <a:pt x="370" y="36"/>
                  </a:cubicBezTo>
                  <a:cubicBezTo>
                    <a:pt x="368" y="37"/>
                    <a:pt x="367" y="39"/>
                    <a:pt x="370" y="42"/>
                  </a:cubicBezTo>
                  <a:cubicBezTo>
                    <a:pt x="373" y="44"/>
                    <a:pt x="378" y="44"/>
                    <a:pt x="380" y="45"/>
                  </a:cubicBezTo>
                  <a:cubicBezTo>
                    <a:pt x="383" y="47"/>
                    <a:pt x="379" y="46"/>
                    <a:pt x="380" y="48"/>
                  </a:cubicBezTo>
                  <a:cubicBezTo>
                    <a:pt x="381" y="50"/>
                    <a:pt x="378" y="50"/>
                    <a:pt x="379" y="52"/>
                  </a:cubicBezTo>
                  <a:cubicBezTo>
                    <a:pt x="379" y="53"/>
                    <a:pt x="380" y="53"/>
                    <a:pt x="381" y="50"/>
                  </a:cubicBezTo>
                  <a:cubicBezTo>
                    <a:pt x="382" y="48"/>
                    <a:pt x="383" y="51"/>
                    <a:pt x="383" y="53"/>
                  </a:cubicBezTo>
                  <a:cubicBezTo>
                    <a:pt x="383" y="55"/>
                    <a:pt x="381" y="54"/>
                    <a:pt x="380" y="56"/>
                  </a:cubicBezTo>
                  <a:cubicBezTo>
                    <a:pt x="378" y="58"/>
                    <a:pt x="377" y="58"/>
                    <a:pt x="375" y="58"/>
                  </a:cubicBezTo>
                  <a:cubicBezTo>
                    <a:pt x="373" y="58"/>
                    <a:pt x="374" y="61"/>
                    <a:pt x="375" y="63"/>
                  </a:cubicBezTo>
                  <a:cubicBezTo>
                    <a:pt x="376" y="65"/>
                    <a:pt x="375" y="66"/>
                    <a:pt x="372" y="65"/>
                  </a:cubicBezTo>
                  <a:cubicBezTo>
                    <a:pt x="370" y="64"/>
                    <a:pt x="368" y="63"/>
                    <a:pt x="369" y="61"/>
                  </a:cubicBezTo>
                  <a:cubicBezTo>
                    <a:pt x="371" y="59"/>
                    <a:pt x="371" y="57"/>
                    <a:pt x="370" y="57"/>
                  </a:cubicBezTo>
                  <a:cubicBezTo>
                    <a:pt x="369" y="57"/>
                    <a:pt x="365" y="57"/>
                    <a:pt x="364" y="55"/>
                  </a:cubicBezTo>
                  <a:cubicBezTo>
                    <a:pt x="363" y="53"/>
                    <a:pt x="365" y="54"/>
                    <a:pt x="368" y="55"/>
                  </a:cubicBezTo>
                  <a:cubicBezTo>
                    <a:pt x="371" y="55"/>
                    <a:pt x="368" y="52"/>
                    <a:pt x="371" y="52"/>
                  </a:cubicBezTo>
                  <a:cubicBezTo>
                    <a:pt x="373" y="52"/>
                    <a:pt x="375" y="54"/>
                    <a:pt x="376" y="52"/>
                  </a:cubicBezTo>
                  <a:cubicBezTo>
                    <a:pt x="378" y="50"/>
                    <a:pt x="375" y="47"/>
                    <a:pt x="374" y="48"/>
                  </a:cubicBezTo>
                  <a:cubicBezTo>
                    <a:pt x="372" y="48"/>
                    <a:pt x="370" y="49"/>
                    <a:pt x="370" y="47"/>
                  </a:cubicBezTo>
                  <a:cubicBezTo>
                    <a:pt x="370" y="46"/>
                    <a:pt x="372" y="47"/>
                    <a:pt x="374" y="46"/>
                  </a:cubicBezTo>
                  <a:cubicBezTo>
                    <a:pt x="375" y="46"/>
                    <a:pt x="373" y="44"/>
                    <a:pt x="371" y="45"/>
                  </a:cubicBezTo>
                  <a:cubicBezTo>
                    <a:pt x="368" y="45"/>
                    <a:pt x="367" y="45"/>
                    <a:pt x="365" y="43"/>
                  </a:cubicBezTo>
                  <a:cubicBezTo>
                    <a:pt x="363" y="41"/>
                    <a:pt x="360" y="40"/>
                    <a:pt x="359" y="45"/>
                  </a:cubicBezTo>
                  <a:cubicBezTo>
                    <a:pt x="358" y="49"/>
                    <a:pt x="355" y="47"/>
                    <a:pt x="354" y="48"/>
                  </a:cubicBezTo>
                  <a:cubicBezTo>
                    <a:pt x="353" y="50"/>
                    <a:pt x="355" y="51"/>
                    <a:pt x="358" y="51"/>
                  </a:cubicBezTo>
                  <a:cubicBezTo>
                    <a:pt x="362" y="51"/>
                    <a:pt x="364" y="54"/>
                    <a:pt x="362" y="54"/>
                  </a:cubicBezTo>
                  <a:cubicBezTo>
                    <a:pt x="361" y="54"/>
                    <a:pt x="362" y="56"/>
                    <a:pt x="360" y="55"/>
                  </a:cubicBezTo>
                  <a:cubicBezTo>
                    <a:pt x="358" y="54"/>
                    <a:pt x="357" y="55"/>
                    <a:pt x="358" y="57"/>
                  </a:cubicBezTo>
                  <a:cubicBezTo>
                    <a:pt x="359" y="58"/>
                    <a:pt x="357" y="58"/>
                    <a:pt x="358" y="60"/>
                  </a:cubicBezTo>
                  <a:cubicBezTo>
                    <a:pt x="358" y="61"/>
                    <a:pt x="355" y="60"/>
                    <a:pt x="353" y="60"/>
                  </a:cubicBezTo>
                  <a:cubicBezTo>
                    <a:pt x="350" y="60"/>
                    <a:pt x="346" y="60"/>
                    <a:pt x="343" y="61"/>
                  </a:cubicBezTo>
                  <a:cubicBezTo>
                    <a:pt x="340" y="62"/>
                    <a:pt x="336" y="61"/>
                    <a:pt x="335" y="59"/>
                  </a:cubicBezTo>
                  <a:cubicBezTo>
                    <a:pt x="333" y="58"/>
                    <a:pt x="332" y="58"/>
                    <a:pt x="329" y="58"/>
                  </a:cubicBezTo>
                  <a:cubicBezTo>
                    <a:pt x="327" y="58"/>
                    <a:pt x="328" y="56"/>
                    <a:pt x="325" y="56"/>
                  </a:cubicBezTo>
                  <a:cubicBezTo>
                    <a:pt x="322" y="55"/>
                    <a:pt x="322" y="53"/>
                    <a:pt x="322" y="51"/>
                  </a:cubicBezTo>
                  <a:cubicBezTo>
                    <a:pt x="322" y="50"/>
                    <a:pt x="316" y="50"/>
                    <a:pt x="314" y="52"/>
                  </a:cubicBezTo>
                  <a:cubicBezTo>
                    <a:pt x="312" y="53"/>
                    <a:pt x="307" y="53"/>
                    <a:pt x="306" y="55"/>
                  </a:cubicBezTo>
                  <a:cubicBezTo>
                    <a:pt x="305" y="58"/>
                    <a:pt x="307" y="57"/>
                    <a:pt x="309" y="57"/>
                  </a:cubicBezTo>
                  <a:cubicBezTo>
                    <a:pt x="310" y="57"/>
                    <a:pt x="310" y="55"/>
                    <a:pt x="313" y="56"/>
                  </a:cubicBezTo>
                  <a:cubicBezTo>
                    <a:pt x="316" y="56"/>
                    <a:pt x="319" y="52"/>
                    <a:pt x="320" y="54"/>
                  </a:cubicBezTo>
                  <a:cubicBezTo>
                    <a:pt x="321" y="55"/>
                    <a:pt x="315" y="58"/>
                    <a:pt x="312" y="58"/>
                  </a:cubicBezTo>
                  <a:cubicBezTo>
                    <a:pt x="309" y="59"/>
                    <a:pt x="309" y="61"/>
                    <a:pt x="312" y="65"/>
                  </a:cubicBezTo>
                  <a:cubicBezTo>
                    <a:pt x="315" y="69"/>
                    <a:pt x="311" y="67"/>
                    <a:pt x="311" y="69"/>
                  </a:cubicBezTo>
                  <a:cubicBezTo>
                    <a:pt x="311" y="71"/>
                    <a:pt x="306" y="68"/>
                    <a:pt x="308" y="68"/>
                  </a:cubicBezTo>
                  <a:cubicBezTo>
                    <a:pt x="310" y="67"/>
                    <a:pt x="309" y="65"/>
                    <a:pt x="307" y="63"/>
                  </a:cubicBezTo>
                  <a:cubicBezTo>
                    <a:pt x="306" y="62"/>
                    <a:pt x="304" y="63"/>
                    <a:pt x="305" y="62"/>
                  </a:cubicBezTo>
                  <a:cubicBezTo>
                    <a:pt x="305" y="61"/>
                    <a:pt x="303" y="62"/>
                    <a:pt x="301" y="61"/>
                  </a:cubicBezTo>
                  <a:cubicBezTo>
                    <a:pt x="300" y="60"/>
                    <a:pt x="299" y="59"/>
                    <a:pt x="297" y="60"/>
                  </a:cubicBezTo>
                  <a:cubicBezTo>
                    <a:pt x="295" y="61"/>
                    <a:pt x="292" y="61"/>
                    <a:pt x="287" y="61"/>
                  </a:cubicBezTo>
                  <a:cubicBezTo>
                    <a:pt x="283" y="62"/>
                    <a:pt x="274" y="62"/>
                    <a:pt x="272" y="60"/>
                  </a:cubicBezTo>
                  <a:cubicBezTo>
                    <a:pt x="271" y="59"/>
                    <a:pt x="276" y="56"/>
                    <a:pt x="278" y="56"/>
                  </a:cubicBezTo>
                  <a:cubicBezTo>
                    <a:pt x="280" y="57"/>
                    <a:pt x="279" y="55"/>
                    <a:pt x="276" y="52"/>
                  </a:cubicBezTo>
                  <a:cubicBezTo>
                    <a:pt x="273" y="50"/>
                    <a:pt x="268" y="49"/>
                    <a:pt x="268" y="50"/>
                  </a:cubicBezTo>
                  <a:cubicBezTo>
                    <a:pt x="268" y="52"/>
                    <a:pt x="265" y="51"/>
                    <a:pt x="260" y="50"/>
                  </a:cubicBezTo>
                  <a:cubicBezTo>
                    <a:pt x="256" y="49"/>
                    <a:pt x="256" y="47"/>
                    <a:pt x="253" y="47"/>
                  </a:cubicBezTo>
                  <a:cubicBezTo>
                    <a:pt x="250" y="47"/>
                    <a:pt x="246" y="46"/>
                    <a:pt x="243" y="44"/>
                  </a:cubicBezTo>
                  <a:cubicBezTo>
                    <a:pt x="240" y="41"/>
                    <a:pt x="232" y="42"/>
                    <a:pt x="231" y="44"/>
                  </a:cubicBezTo>
                  <a:cubicBezTo>
                    <a:pt x="230" y="47"/>
                    <a:pt x="228" y="47"/>
                    <a:pt x="225" y="47"/>
                  </a:cubicBezTo>
                  <a:cubicBezTo>
                    <a:pt x="223" y="47"/>
                    <a:pt x="227" y="44"/>
                    <a:pt x="226" y="43"/>
                  </a:cubicBezTo>
                  <a:cubicBezTo>
                    <a:pt x="224" y="43"/>
                    <a:pt x="226" y="40"/>
                    <a:pt x="224" y="39"/>
                  </a:cubicBezTo>
                  <a:cubicBezTo>
                    <a:pt x="222" y="39"/>
                    <a:pt x="220" y="47"/>
                    <a:pt x="217" y="47"/>
                  </a:cubicBezTo>
                  <a:cubicBezTo>
                    <a:pt x="214" y="46"/>
                    <a:pt x="212" y="38"/>
                    <a:pt x="209" y="36"/>
                  </a:cubicBezTo>
                  <a:cubicBezTo>
                    <a:pt x="206" y="34"/>
                    <a:pt x="204" y="34"/>
                    <a:pt x="206" y="37"/>
                  </a:cubicBezTo>
                  <a:cubicBezTo>
                    <a:pt x="209" y="40"/>
                    <a:pt x="204" y="38"/>
                    <a:pt x="204" y="40"/>
                  </a:cubicBezTo>
                  <a:cubicBezTo>
                    <a:pt x="205" y="42"/>
                    <a:pt x="201" y="45"/>
                    <a:pt x="201" y="44"/>
                  </a:cubicBezTo>
                  <a:cubicBezTo>
                    <a:pt x="201" y="42"/>
                    <a:pt x="198" y="41"/>
                    <a:pt x="196" y="44"/>
                  </a:cubicBezTo>
                  <a:cubicBezTo>
                    <a:pt x="193" y="47"/>
                    <a:pt x="191" y="47"/>
                    <a:pt x="191" y="46"/>
                  </a:cubicBezTo>
                  <a:cubicBezTo>
                    <a:pt x="191" y="45"/>
                    <a:pt x="182" y="49"/>
                    <a:pt x="183" y="50"/>
                  </a:cubicBezTo>
                  <a:cubicBezTo>
                    <a:pt x="183" y="52"/>
                    <a:pt x="182" y="53"/>
                    <a:pt x="179" y="52"/>
                  </a:cubicBezTo>
                  <a:cubicBezTo>
                    <a:pt x="177" y="52"/>
                    <a:pt x="179" y="51"/>
                    <a:pt x="181" y="50"/>
                  </a:cubicBezTo>
                  <a:cubicBezTo>
                    <a:pt x="183" y="49"/>
                    <a:pt x="188" y="44"/>
                    <a:pt x="191" y="44"/>
                  </a:cubicBezTo>
                  <a:cubicBezTo>
                    <a:pt x="193" y="44"/>
                    <a:pt x="198" y="41"/>
                    <a:pt x="199" y="40"/>
                  </a:cubicBezTo>
                  <a:cubicBezTo>
                    <a:pt x="199" y="39"/>
                    <a:pt x="196" y="40"/>
                    <a:pt x="194" y="40"/>
                  </a:cubicBezTo>
                  <a:cubicBezTo>
                    <a:pt x="192" y="39"/>
                    <a:pt x="189" y="41"/>
                    <a:pt x="186" y="43"/>
                  </a:cubicBezTo>
                  <a:cubicBezTo>
                    <a:pt x="183" y="44"/>
                    <a:pt x="180" y="44"/>
                    <a:pt x="180" y="45"/>
                  </a:cubicBezTo>
                  <a:cubicBezTo>
                    <a:pt x="181" y="47"/>
                    <a:pt x="178" y="45"/>
                    <a:pt x="177" y="46"/>
                  </a:cubicBezTo>
                  <a:cubicBezTo>
                    <a:pt x="176" y="48"/>
                    <a:pt x="175" y="46"/>
                    <a:pt x="176" y="46"/>
                  </a:cubicBezTo>
                  <a:cubicBezTo>
                    <a:pt x="177" y="45"/>
                    <a:pt x="173" y="44"/>
                    <a:pt x="173" y="44"/>
                  </a:cubicBezTo>
                  <a:cubicBezTo>
                    <a:pt x="173" y="45"/>
                    <a:pt x="172" y="46"/>
                    <a:pt x="170" y="46"/>
                  </a:cubicBezTo>
                  <a:cubicBezTo>
                    <a:pt x="167" y="46"/>
                    <a:pt x="164" y="48"/>
                    <a:pt x="166" y="50"/>
                  </a:cubicBezTo>
                  <a:cubicBezTo>
                    <a:pt x="168" y="51"/>
                    <a:pt x="169" y="52"/>
                    <a:pt x="168" y="52"/>
                  </a:cubicBezTo>
                  <a:cubicBezTo>
                    <a:pt x="167" y="53"/>
                    <a:pt x="164" y="50"/>
                    <a:pt x="160" y="50"/>
                  </a:cubicBezTo>
                  <a:cubicBezTo>
                    <a:pt x="156" y="51"/>
                    <a:pt x="148" y="46"/>
                    <a:pt x="148" y="45"/>
                  </a:cubicBezTo>
                  <a:cubicBezTo>
                    <a:pt x="148" y="44"/>
                    <a:pt x="143" y="45"/>
                    <a:pt x="139" y="44"/>
                  </a:cubicBezTo>
                  <a:cubicBezTo>
                    <a:pt x="138" y="44"/>
                    <a:pt x="137" y="44"/>
                    <a:pt x="137" y="44"/>
                  </a:cubicBezTo>
                  <a:cubicBezTo>
                    <a:pt x="133" y="42"/>
                    <a:pt x="128" y="40"/>
                    <a:pt x="126" y="41"/>
                  </a:cubicBezTo>
                  <a:cubicBezTo>
                    <a:pt x="123" y="41"/>
                    <a:pt x="118" y="42"/>
                    <a:pt x="116" y="41"/>
                  </a:cubicBezTo>
                  <a:cubicBezTo>
                    <a:pt x="114" y="40"/>
                    <a:pt x="112" y="39"/>
                    <a:pt x="108" y="40"/>
                  </a:cubicBezTo>
                  <a:cubicBezTo>
                    <a:pt x="104" y="40"/>
                    <a:pt x="102" y="38"/>
                    <a:pt x="97" y="37"/>
                  </a:cubicBezTo>
                  <a:cubicBezTo>
                    <a:pt x="92" y="36"/>
                    <a:pt x="86" y="37"/>
                    <a:pt x="84" y="38"/>
                  </a:cubicBezTo>
                  <a:cubicBezTo>
                    <a:pt x="83" y="38"/>
                    <a:pt x="83" y="36"/>
                    <a:pt x="81" y="36"/>
                  </a:cubicBezTo>
                  <a:cubicBezTo>
                    <a:pt x="79" y="36"/>
                    <a:pt x="80" y="35"/>
                    <a:pt x="79" y="34"/>
                  </a:cubicBezTo>
                  <a:cubicBezTo>
                    <a:pt x="78" y="32"/>
                    <a:pt x="72" y="33"/>
                    <a:pt x="70" y="34"/>
                  </a:cubicBezTo>
                  <a:cubicBezTo>
                    <a:pt x="68" y="34"/>
                    <a:pt x="68" y="33"/>
                    <a:pt x="68" y="32"/>
                  </a:cubicBezTo>
                  <a:cubicBezTo>
                    <a:pt x="68" y="31"/>
                    <a:pt x="66" y="31"/>
                    <a:pt x="65" y="32"/>
                  </a:cubicBezTo>
                  <a:cubicBezTo>
                    <a:pt x="65" y="34"/>
                    <a:pt x="62" y="34"/>
                    <a:pt x="61" y="33"/>
                  </a:cubicBezTo>
                  <a:cubicBezTo>
                    <a:pt x="60" y="32"/>
                    <a:pt x="63" y="32"/>
                    <a:pt x="63" y="31"/>
                  </a:cubicBezTo>
                  <a:cubicBezTo>
                    <a:pt x="63" y="30"/>
                    <a:pt x="60" y="29"/>
                    <a:pt x="59" y="29"/>
                  </a:cubicBezTo>
                  <a:cubicBezTo>
                    <a:pt x="58" y="28"/>
                    <a:pt x="56" y="30"/>
                    <a:pt x="54" y="32"/>
                  </a:cubicBezTo>
                  <a:cubicBezTo>
                    <a:pt x="52" y="34"/>
                    <a:pt x="48" y="34"/>
                    <a:pt x="46" y="34"/>
                  </a:cubicBezTo>
                  <a:cubicBezTo>
                    <a:pt x="44" y="34"/>
                    <a:pt x="41" y="34"/>
                    <a:pt x="41" y="35"/>
                  </a:cubicBezTo>
                  <a:cubicBezTo>
                    <a:pt x="41" y="36"/>
                    <a:pt x="44" y="36"/>
                    <a:pt x="42" y="38"/>
                  </a:cubicBezTo>
                  <a:cubicBezTo>
                    <a:pt x="41" y="40"/>
                    <a:pt x="40" y="36"/>
                    <a:pt x="39" y="37"/>
                  </a:cubicBezTo>
                  <a:cubicBezTo>
                    <a:pt x="37" y="39"/>
                    <a:pt x="32" y="39"/>
                    <a:pt x="31" y="39"/>
                  </a:cubicBezTo>
                  <a:cubicBezTo>
                    <a:pt x="30" y="39"/>
                    <a:pt x="26" y="43"/>
                    <a:pt x="25" y="44"/>
                  </a:cubicBezTo>
                  <a:cubicBezTo>
                    <a:pt x="24" y="45"/>
                    <a:pt x="26" y="46"/>
                    <a:pt x="23" y="49"/>
                  </a:cubicBezTo>
                  <a:cubicBezTo>
                    <a:pt x="20" y="53"/>
                    <a:pt x="12" y="52"/>
                    <a:pt x="10" y="52"/>
                  </a:cubicBezTo>
                  <a:cubicBezTo>
                    <a:pt x="8" y="52"/>
                    <a:pt x="9" y="54"/>
                    <a:pt x="9" y="55"/>
                  </a:cubicBezTo>
                  <a:cubicBezTo>
                    <a:pt x="8" y="56"/>
                    <a:pt x="10" y="57"/>
                    <a:pt x="14" y="59"/>
                  </a:cubicBezTo>
                  <a:cubicBezTo>
                    <a:pt x="19" y="60"/>
                    <a:pt x="22" y="66"/>
                    <a:pt x="23" y="68"/>
                  </a:cubicBezTo>
                  <a:cubicBezTo>
                    <a:pt x="23" y="69"/>
                    <a:pt x="29" y="67"/>
                    <a:pt x="31" y="68"/>
                  </a:cubicBezTo>
                  <a:cubicBezTo>
                    <a:pt x="34" y="68"/>
                    <a:pt x="31" y="71"/>
                    <a:pt x="33" y="72"/>
                  </a:cubicBezTo>
                  <a:cubicBezTo>
                    <a:pt x="35" y="73"/>
                    <a:pt x="38" y="72"/>
                    <a:pt x="38" y="73"/>
                  </a:cubicBezTo>
                  <a:cubicBezTo>
                    <a:pt x="39" y="75"/>
                    <a:pt x="35" y="73"/>
                    <a:pt x="32" y="75"/>
                  </a:cubicBezTo>
                  <a:cubicBezTo>
                    <a:pt x="30" y="77"/>
                    <a:pt x="29" y="78"/>
                    <a:pt x="28" y="76"/>
                  </a:cubicBezTo>
                  <a:cubicBezTo>
                    <a:pt x="27" y="75"/>
                    <a:pt x="23" y="76"/>
                    <a:pt x="21" y="76"/>
                  </a:cubicBezTo>
                  <a:cubicBezTo>
                    <a:pt x="19" y="76"/>
                    <a:pt x="21" y="74"/>
                    <a:pt x="21" y="73"/>
                  </a:cubicBezTo>
                  <a:cubicBezTo>
                    <a:pt x="22" y="71"/>
                    <a:pt x="19" y="71"/>
                    <a:pt x="15" y="73"/>
                  </a:cubicBezTo>
                  <a:cubicBezTo>
                    <a:pt x="11" y="75"/>
                    <a:pt x="13" y="74"/>
                    <a:pt x="12" y="76"/>
                  </a:cubicBezTo>
                  <a:cubicBezTo>
                    <a:pt x="12" y="78"/>
                    <a:pt x="10" y="75"/>
                    <a:pt x="8" y="76"/>
                  </a:cubicBezTo>
                  <a:cubicBezTo>
                    <a:pt x="5" y="78"/>
                    <a:pt x="2" y="79"/>
                    <a:pt x="1" y="80"/>
                  </a:cubicBezTo>
                  <a:cubicBezTo>
                    <a:pt x="0" y="82"/>
                    <a:pt x="6" y="83"/>
                    <a:pt x="8" y="83"/>
                  </a:cubicBezTo>
                  <a:cubicBezTo>
                    <a:pt x="11" y="84"/>
                    <a:pt x="6" y="85"/>
                    <a:pt x="7" y="86"/>
                  </a:cubicBezTo>
                  <a:cubicBezTo>
                    <a:pt x="9" y="86"/>
                    <a:pt x="8" y="88"/>
                    <a:pt x="11" y="89"/>
                  </a:cubicBezTo>
                  <a:cubicBezTo>
                    <a:pt x="14" y="91"/>
                    <a:pt x="20" y="89"/>
                    <a:pt x="22" y="89"/>
                  </a:cubicBezTo>
                  <a:cubicBezTo>
                    <a:pt x="24" y="89"/>
                    <a:pt x="25" y="91"/>
                    <a:pt x="27" y="90"/>
                  </a:cubicBezTo>
                  <a:cubicBezTo>
                    <a:pt x="28" y="89"/>
                    <a:pt x="33" y="84"/>
                    <a:pt x="36" y="87"/>
                  </a:cubicBezTo>
                  <a:cubicBezTo>
                    <a:pt x="38" y="89"/>
                    <a:pt x="33" y="89"/>
                    <a:pt x="34" y="90"/>
                  </a:cubicBezTo>
                  <a:cubicBezTo>
                    <a:pt x="36" y="92"/>
                    <a:pt x="37" y="95"/>
                    <a:pt x="35" y="97"/>
                  </a:cubicBezTo>
                  <a:cubicBezTo>
                    <a:pt x="32" y="99"/>
                    <a:pt x="30" y="98"/>
                    <a:pt x="29" y="98"/>
                  </a:cubicBezTo>
                  <a:cubicBezTo>
                    <a:pt x="27" y="98"/>
                    <a:pt x="28" y="100"/>
                    <a:pt x="26" y="102"/>
                  </a:cubicBezTo>
                  <a:cubicBezTo>
                    <a:pt x="24" y="104"/>
                    <a:pt x="22" y="100"/>
                    <a:pt x="19" y="100"/>
                  </a:cubicBezTo>
                  <a:cubicBezTo>
                    <a:pt x="17" y="100"/>
                    <a:pt x="17" y="104"/>
                    <a:pt x="17" y="105"/>
                  </a:cubicBezTo>
                  <a:cubicBezTo>
                    <a:pt x="18" y="107"/>
                    <a:pt x="13" y="105"/>
                    <a:pt x="12" y="109"/>
                  </a:cubicBezTo>
                  <a:cubicBezTo>
                    <a:pt x="11" y="113"/>
                    <a:pt x="7" y="110"/>
                    <a:pt x="10" y="114"/>
                  </a:cubicBezTo>
                  <a:cubicBezTo>
                    <a:pt x="13" y="117"/>
                    <a:pt x="12" y="115"/>
                    <a:pt x="14" y="117"/>
                  </a:cubicBezTo>
                  <a:cubicBezTo>
                    <a:pt x="17" y="118"/>
                    <a:pt x="12" y="121"/>
                    <a:pt x="14" y="121"/>
                  </a:cubicBezTo>
                  <a:cubicBezTo>
                    <a:pt x="17" y="122"/>
                    <a:pt x="19" y="126"/>
                    <a:pt x="21" y="127"/>
                  </a:cubicBezTo>
                  <a:cubicBezTo>
                    <a:pt x="22" y="129"/>
                    <a:pt x="24" y="127"/>
                    <a:pt x="27" y="127"/>
                  </a:cubicBezTo>
                  <a:cubicBezTo>
                    <a:pt x="29" y="126"/>
                    <a:pt x="28" y="123"/>
                    <a:pt x="29" y="124"/>
                  </a:cubicBezTo>
                  <a:cubicBezTo>
                    <a:pt x="31" y="126"/>
                    <a:pt x="33" y="129"/>
                    <a:pt x="31" y="130"/>
                  </a:cubicBezTo>
                  <a:cubicBezTo>
                    <a:pt x="30" y="131"/>
                    <a:pt x="31" y="134"/>
                    <a:pt x="31" y="135"/>
                  </a:cubicBezTo>
                  <a:cubicBezTo>
                    <a:pt x="31" y="137"/>
                    <a:pt x="36" y="136"/>
                    <a:pt x="36" y="135"/>
                  </a:cubicBezTo>
                  <a:cubicBezTo>
                    <a:pt x="37" y="133"/>
                    <a:pt x="41" y="133"/>
                    <a:pt x="43" y="135"/>
                  </a:cubicBezTo>
                  <a:cubicBezTo>
                    <a:pt x="46" y="138"/>
                    <a:pt x="47" y="138"/>
                    <a:pt x="47" y="136"/>
                  </a:cubicBezTo>
                  <a:cubicBezTo>
                    <a:pt x="47" y="134"/>
                    <a:pt x="49" y="132"/>
                    <a:pt x="49" y="134"/>
                  </a:cubicBezTo>
                  <a:cubicBezTo>
                    <a:pt x="49" y="135"/>
                    <a:pt x="51" y="136"/>
                    <a:pt x="54" y="134"/>
                  </a:cubicBezTo>
                  <a:cubicBezTo>
                    <a:pt x="58" y="133"/>
                    <a:pt x="56" y="134"/>
                    <a:pt x="54" y="137"/>
                  </a:cubicBezTo>
                  <a:cubicBezTo>
                    <a:pt x="52" y="140"/>
                    <a:pt x="54" y="144"/>
                    <a:pt x="53" y="145"/>
                  </a:cubicBezTo>
                  <a:cubicBezTo>
                    <a:pt x="51" y="145"/>
                    <a:pt x="49" y="150"/>
                    <a:pt x="46" y="150"/>
                  </a:cubicBezTo>
                  <a:cubicBezTo>
                    <a:pt x="43" y="150"/>
                    <a:pt x="38" y="156"/>
                    <a:pt x="38" y="157"/>
                  </a:cubicBezTo>
                  <a:cubicBezTo>
                    <a:pt x="37" y="158"/>
                    <a:pt x="31" y="155"/>
                    <a:pt x="30" y="158"/>
                  </a:cubicBezTo>
                  <a:cubicBezTo>
                    <a:pt x="29" y="160"/>
                    <a:pt x="25" y="162"/>
                    <a:pt x="26" y="163"/>
                  </a:cubicBezTo>
                  <a:cubicBezTo>
                    <a:pt x="27" y="164"/>
                    <a:pt x="32" y="161"/>
                    <a:pt x="32" y="160"/>
                  </a:cubicBezTo>
                  <a:cubicBezTo>
                    <a:pt x="32" y="159"/>
                    <a:pt x="33" y="159"/>
                    <a:pt x="34" y="160"/>
                  </a:cubicBezTo>
                  <a:cubicBezTo>
                    <a:pt x="35" y="161"/>
                    <a:pt x="37" y="159"/>
                    <a:pt x="38" y="159"/>
                  </a:cubicBezTo>
                  <a:cubicBezTo>
                    <a:pt x="39" y="158"/>
                    <a:pt x="41" y="158"/>
                    <a:pt x="42" y="158"/>
                  </a:cubicBezTo>
                  <a:cubicBezTo>
                    <a:pt x="43" y="158"/>
                    <a:pt x="43" y="157"/>
                    <a:pt x="46" y="156"/>
                  </a:cubicBezTo>
                  <a:cubicBezTo>
                    <a:pt x="50" y="156"/>
                    <a:pt x="49" y="155"/>
                    <a:pt x="50" y="153"/>
                  </a:cubicBezTo>
                  <a:cubicBezTo>
                    <a:pt x="50" y="152"/>
                    <a:pt x="57" y="148"/>
                    <a:pt x="59" y="148"/>
                  </a:cubicBezTo>
                  <a:cubicBezTo>
                    <a:pt x="60" y="148"/>
                    <a:pt x="59" y="145"/>
                    <a:pt x="61" y="145"/>
                  </a:cubicBezTo>
                  <a:cubicBezTo>
                    <a:pt x="62" y="145"/>
                    <a:pt x="65" y="143"/>
                    <a:pt x="67" y="142"/>
                  </a:cubicBezTo>
                  <a:cubicBezTo>
                    <a:pt x="68" y="140"/>
                    <a:pt x="69" y="141"/>
                    <a:pt x="70" y="140"/>
                  </a:cubicBezTo>
                  <a:cubicBezTo>
                    <a:pt x="72" y="140"/>
                    <a:pt x="71" y="137"/>
                    <a:pt x="72" y="136"/>
                  </a:cubicBezTo>
                  <a:cubicBezTo>
                    <a:pt x="74" y="136"/>
                    <a:pt x="75" y="135"/>
                    <a:pt x="75" y="134"/>
                  </a:cubicBezTo>
                  <a:cubicBezTo>
                    <a:pt x="75" y="133"/>
                    <a:pt x="71" y="133"/>
                    <a:pt x="71" y="132"/>
                  </a:cubicBezTo>
                  <a:cubicBezTo>
                    <a:pt x="70" y="131"/>
                    <a:pt x="74" y="128"/>
                    <a:pt x="75" y="128"/>
                  </a:cubicBezTo>
                  <a:cubicBezTo>
                    <a:pt x="76" y="128"/>
                    <a:pt x="78" y="127"/>
                    <a:pt x="78" y="125"/>
                  </a:cubicBezTo>
                  <a:cubicBezTo>
                    <a:pt x="78" y="123"/>
                    <a:pt x="80" y="123"/>
                    <a:pt x="82" y="121"/>
                  </a:cubicBezTo>
                  <a:cubicBezTo>
                    <a:pt x="83" y="120"/>
                    <a:pt x="83" y="118"/>
                    <a:pt x="84" y="118"/>
                  </a:cubicBezTo>
                  <a:cubicBezTo>
                    <a:pt x="86" y="118"/>
                    <a:pt x="87" y="116"/>
                    <a:pt x="89" y="115"/>
                  </a:cubicBezTo>
                  <a:cubicBezTo>
                    <a:pt x="90" y="114"/>
                    <a:pt x="89" y="116"/>
                    <a:pt x="92" y="116"/>
                  </a:cubicBezTo>
                  <a:cubicBezTo>
                    <a:pt x="95" y="117"/>
                    <a:pt x="94" y="119"/>
                    <a:pt x="92" y="118"/>
                  </a:cubicBezTo>
                  <a:cubicBezTo>
                    <a:pt x="90" y="117"/>
                    <a:pt x="89" y="117"/>
                    <a:pt x="87" y="119"/>
                  </a:cubicBezTo>
                  <a:cubicBezTo>
                    <a:pt x="85" y="121"/>
                    <a:pt x="86" y="122"/>
                    <a:pt x="85" y="124"/>
                  </a:cubicBezTo>
                  <a:cubicBezTo>
                    <a:pt x="83" y="126"/>
                    <a:pt x="83" y="128"/>
                    <a:pt x="85" y="128"/>
                  </a:cubicBezTo>
                  <a:cubicBezTo>
                    <a:pt x="87" y="128"/>
                    <a:pt x="85" y="130"/>
                    <a:pt x="83" y="130"/>
                  </a:cubicBezTo>
                  <a:cubicBezTo>
                    <a:pt x="81" y="131"/>
                    <a:pt x="83" y="132"/>
                    <a:pt x="85" y="132"/>
                  </a:cubicBezTo>
                  <a:cubicBezTo>
                    <a:pt x="88" y="132"/>
                    <a:pt x="92" y="128"/>
                    <a:pt x="95" y="126"/>
                  </a:cubicBezTo>
                  <a:cubicBezTo>
                    <a:pt x="99" y="124"/>
                    <a:pt x="102" y="126"/>
                    <a:pt x="103" y="126"/>
                  </a:cubicBezTo>
                  <a:cubicBezTo>
                    <a:pt x="104" y="126"/>
                    <a:pt x="101" y="124"/>
                    <a:pt x="103" y="123"/>
                  </a:cubicBezTo>
                  <a:cubicBezTo>
                    <a:pt x="104" y="123"/>
                    <a:pt x="101" y="122"/>
                    <a:pt x="100" y="120"/>
                  </a:cubicBezTo>
                  <a:cubicBezTo>
                    <a:pt x="100" y="118"/>
                    <a:pt x="102" y="119"/>
                    <a:pt x="102" y="118"/>
                  </a:cubicBezTo>
                  <a:cubicBezTo>
                    <a:pt x="103" y="116"/>
                    <a:pt x="104" y="117"/>
                    <a:pt x="105" y="117"/>
                  </a:cubicBezTo>
                  <a:cubicBezTo>
                    <a:pt x="106" y="118"/>
                    <a:pt x="108" y="117"/>
                    <a:pt x="109" y="119"/>
                  </a:cubicBezTo>
                  <a:cubicBezTo>
                    <a:pt x="110" y="121"/>
                    <a:pt x="111" y="118"/>
                    <a:pt x="113" y="120"/>
                  </a:cubicBezTo>
                  <a:cubicBezTo>
                    <a:pt x="115" y="121"/>
                    <a:pt x="112" y="121"/>
                    <a:pt x="110" y="121"/>
                  </a:cubicBezTo>
                  <a:cubicBezTo>
                    <a:pt x="109" y="122"/>
                    <a:pt x="110" y="125"/>
                    <a:pt x="111" y="123"/>
                  </a:cubicBezTo>
                  <a:cubicBezTo>
                    <a:pt x="112" y="122"/>
                    <a:pt x="114" y="121"/>
                    <a:pt x="115" y="122"/>
                  </a:cubicBezTo>
                  <a:cubicBezTo>
                    <a:pt x="116" y="124"/>
                    <a:pt x="117" y="123"/>
                    <a:pt x="118" y="122"/>
                  </a:cubicBezTo>
                  <a:cubicBezTo>
                    <a:pt x="119" y="121"/>
                    <a:pt x="119" y="122"/>
                    <a:pt x="119" y="123"/>
                  </a:cubicBezTo>
                  <a:cubicBezTo>
                    <a:pt x="119" y="124"/>
                    <a:pt x="122" y="124"/>
                    <a:pt x="125" y="125"/>
                  </a:cubicBezTo>
                  <a:cubicBezTo>
                    <a:pt x="128" y="125"/>
                    <a:pt x="135" y="125"/>
                    <a:pt x="136" y="125"/>
                  </a:cubicBezTo>
                  <a:cubicBezTo>
                    <a:pt x="138" y="124"/>
                    <a:pt x="137" y="127"/>
                    <a:pt x="141" y="128"/>
                  </a:cubicBezTo>
                  <a:cubicBezTo>
                    <a:pt x="144" y="128"/>
                    <a:pt x="145" y="124"/>
                    <a:pt x="147" y="126"/>
                  </a:cubicBezTo>
                  <a:cubicBezTo>
                    <a:pt x="149" y="127"/>
                    <a:pt x="147" y="128"/>
                    <a:pt x="146" y="129"/>
                  </a:cubicBezTo>
                  <a:cubicBezTo>
                    <a:pt x="145" y="130"/>
                    <a:pt x="147" y="130"/>
                    <a:pt x="148" y="131"/>
                  </a:cubicBezTo>
                  <a:cubicBezTo>
                    <a:pt x="150" y="131"/>
                    <a:pt x="153" y="132"/>
                    <a:pt x="154" y="133"/>
                  </a:cubicBezTo>
                  <a:cubicBezTo>
                    <a:pt x="156" y="135"/>
                    <a:pt x="157" y="137"/>
                    <a:pt x="160" y="138"/>
                  </a:cubicBezTo>
                  <a:cubicBezTo>
                    <a:pt x="164" y="140"/>
                    <a:pt x="161" y="134"/>
                    <a:pt x="163" y="136"/>
                  </a:cubicBezTo>
                  <a:cubicBezTo>
                    <a:pt x="166" y="138"/>
                    <a:pt x="165" y="136"/>
                    <a:pt x="168" y="138"/>
                  </a:cubicBezTo>
                  <a:cubicBezTo>
                    <a:pt x="170" y="140"/>
                    <a:pt x="169" y="137"/>
                    <a:pt x="168" y="134"/>
                  </a:cubicBezTo>
                  <a:cubicBezTo>
                    <a:pt x="167" y="130"/>
                    <a:pt x="169" y="133"/>
                    <a:pt x="170" y="134"/>
                  </a:cubicBezTo>
                  <a:cubicBezTo>
                    <a:pt x="171" y="136"/>
                    <a:pt x="171" y="139"/>
                    <a:pt x="170" y="141"/>
                  </a:cubicBezTo>
                  <a:cubicBezTo>
                    <a:pt x="170" y="143"/>
                    <a:pt x="166" y="141"/>
                    <a:pt x="167" y="140"/>
                  </a:cubicBezTo>
                  <a:cubicBezTo>
                    <a:pt x="167" y="139"/>
                    <a:pt x="163" y="139"/>
                    <a:pt x="163" y="141"/>
                  </a:cubicBezTo>
                  <a:cubicBezTo>
                    <a:pt x="163" y="143"/>
                    <a:pt x="165" y="146"/>
                    <a:pt x="167" y="146"/>
                  </a:cubicBezTo>
                  <a:cubicBezTo>
                    <a:pt x="169" y="146"/>
                    <a:pt x="168" y="149"/>
                    <a:pt x="169" y="149"/>
                  </a:cubicBezTo>
                  <a:cubicBezTo>
                    <a:pt x="170" y="150"/>
                    <a:pt x="170" y="153"/>
                    <a:pt x="171" y="152"/>
                  </a:cubicBezTo>
                  <a:cubicBezTo>
                    <a:pt x="172" y="152"/>
                    <a:pt x="172" y="148"/>
                    <a:pt x="171" y="147"/>
                  </a:cubicBezTo>
                  <a:cubicBezTo>
                    <a:pt x="170" y="145"/>
                    <a:pt x="170" y="143"/>
                    <a:pt x="172" y="143"/>
                  </a:cubicBezTo>
                  <a:cubicBezTo>
                    <a:pt x="173" y="144"/>
                    <a:pt x="172" y="146"/>
                    <a:pt x="172" y="147"/>
                  </a:cubicBezTo>
                  <a:cubicBezTo>
                    <a:pt x="173" y="148"/>
                    <a:pt x="174" y="146"/>
                    <a:pt x="175" y="145"/>
                  </a:cubicBezTo>
                  <a:cubicBezTo>
                    <a:pt x="177" y="144"/>
                    <a:pt x="175" y="142"/>
                    <a:pt x="175" y="141"/>
                  </a:cubicBezTo>
                  <a:cubicBezTo>
                    <a:pt x="176" y="139"/>
                    <a:pt x="178" y="142"/>
                    <a:pt x="178" y="144"/>
                  </a:cubicBezTo>
                  <a:cubicBezTo>
                    <a:pt x="179" y="146"/>
                    <a:pt x="177" y="146"/>
                    <a:pt x="177" y="148"/>
                  </a:cubicBezTo>
                  <a:cubicBezTo>
                    <a:pt x="177" y="149"/>
                    <a:pt x="174" y="148"/>
                    <a:pt x="174" y="149"/>
                  </a:cubicBezTo>
                  <a:cubicBezTo>
                    <a:pt x="173" y="150"/>
                    <a:pt x="173" y="154"/>
                    <a:pt x="174" y="154"/>
                  </a:cubicBezTo>
                  <a:cubicBezTo>
                    <a:pt x="175" y="154"/>
                    <a:pt x="176" y="150"/>
                    <a:pt x="176" y="152"/>
                  </a:cubicBezTo>
                  <a:cubicBezTo>
                    <a:pt x="177" y="154"/>
                    <a:pt x="179" y="150"/>
                    <a:pt x="180" y="152"/>
                  </a:cubicBezTo>
                  <a:cubicBezTo>
                    <a:pt x="180" y="154"/>
                    <a:pt x="183" y="156"/>
                    <a:pt x="184" y="155"/>
                  </a:cubicBezTo>
                  <a:cubicBezTo>
                    <a:pt x="185" y="155"/>
                    <a:pt x="184" y="153"/>
                    <a:pt x="182" y="153"/>
                  </a:cubicBezTo>
                  <a:cubicBezTo>
                    <a:pt x="180" y="153"/>
                    <a:pt x="181" y="150"/>
                    <a:pt x="182" y="150"/>
                  </a:cubicBezTo>
                  <a:cubicBezTo>
                    <a:pt x="184" y="150"/>
                    <a:pt x="186" y="154"/>
                    <a:pt x="186" y="155"/>
                  </a:cubicBezTo>
                  <a:cubicBezTo>
                    <a:pt x="186" y="156"/>
                    <a:pt x="185" y="156"/>
                    <a:pt x="183" y="158"/>
                  </a:cubicBezTo>
                  <a:cubicBezTo>
                    <a:pt x="182" y="159"/>
                    <a:pt x="180" y="155"/>
                    <a:pt x="179" y="155"/>
                  </a:cubicBezTo>
                  <a:cubicBezTo>
                    <a:pt x="178" y="155"/>
                    <a:pt x="179" y="158"/>
                    <a:pt x="180" y="159"/>
                  </a:cubicBezTo>
                  <a:cubicBezTo>
                    <a:pt x="180" y="161"/>
                    <a:pt x="178" y="163"/>
                    <a:pt x="180" y="164"/>
                  </a:cubicBezTo>
                  <a:cubicBezTo>
                    <a:pt x="182" y="166"/>
                    <a:pt x="181" y="164"/>
                    <a:pt x="181" y="163"/>
                  </a:cubicBezTo>
                  <a:cubicBezTo>
                    <a:pt x="182" y="162"/>
                    <a:pt x="183" y="163"/>
                    <a:pt x="184" y="164"/>
                  </a:cubicBezTo>
                  <a:cubicBezTo>
                    <a:pt x="185" y="164"/>
                    <a:pt x="185" y="162"/>
                    <a:pt x="185" y="161"/>
                  </a:cubicBezTo>
                  <a:cubicBezTo>
                    <a:pt x="185" y="160"/>
                    <a:pt x="187" y="160"/>
                    <a:pt x="188" y="162"/>
                  </a:cubicBezTo>
                  <a:cubicBezTo>
                    <a:pt x="189" y="163"/>
                    <a:pt x="189" y="160"/>
                    <a:pt x="190" y="160"/>
                  </a:cubicBezTo>
                  <a:cubicBezTo>
                    <a:pt x="192" y="161"/>
                    <a:pt x="191" y="163"/>
                    <a:pt x="191" y="164"/>
                  </a:cubicBezTo>
                  <a:cubicBezTo>
                    <a:pt x="191" y="165"/>
                    <a:pt x="193" y="163"/>
                    <a:pt x="193" y="164"/>
                  </a:cubicBezTo>
                  <a:cubicBezTo>
                    <a:pt x="193" y="165"/>
                    <a:pt x="193" y="165"/>
                    <a:pt x="193" y="165"/>
                  </a:cubicBezTo>
                  <a:cubicBezTo>
                    <a:pt x="193" y="166"/>
                    <a:pt x="194" y="167"/>
                    <a:pt x="195" y="168"/>
                  </a:cubicBezTo>
                  <a:cubicBezTo>
                    <a:pt x="197" y="169"/>
                    <a:pt x="193" y="169"/>
                    <a:pt x="194" y="170"/>
                  </a:cubicBezTo>
                  <a:cubicBezTo>
                    <a:pt x="195" y="171"/>
                    <a:pt x="194" y="172"/>
                    <a:pt x="195" y="174"/>
                  </a:cubicBezTo>
                  <a:cubicBezTo>
                    <a:pt x="196" y="175"/>
                    <a:pt x="198" y="174"/>
                    <a:pt x="199" y="173"/>
                  </a:cubicBezTo>
                  <a:cubicBezTo>
                    <a:pt x="200" y="172"/>
                    <a:pt x="201" y="175"/>
                    <a:pt x="200" y="176"/>
                  </a:cubicBezTo>
                  <a:cubicBezTo>
                    <a:pt x="199" y="178"/>
                    <a:pt x="201" y="179"/>
                    <a:pt x="202" y="178"/>
                  </a:cubicBezTo>
                  <a:cubicBezTo>
                    <a:pt x="203" y="177"/>
                    <a:pt x="206" y="180"/>
                    <a:pt x="207" y="181"/>
                  </a:cubicBezTo>
                  <a:cubicBezTo>
                    <a:pt x="208" y="181"/>
                    <a:pt x="209" y="183"/>
                    <a:pt x="207" y="183"/>
                  </a:cubicBezTo>
                  <a:cubicBezTo>
                    <a:pt x="205" y="183"/>
                    <a:pt x="206" y="186"/>
                    <a:pt x="207" y="186"/>
                  </a:cubicBezTo>
                  <a:cubicBezTo>
                    <a:pt x="208" y="186"/>
                    <a:pt x="208" y="188"/>
                    <a:pt x="208" y="189"/>
                  </a:cubicBezTo>
                  <a:cubicBezTo>
                    <a:pt x="208" y="190"/>
                    <a:pt x="212" y="191"/>
                    <a:pt x="213" y="191"/>
                  </a:cubicBezTo>
                  <a:cubicBezTo>
                    <a:pt x="215" y="190"/>
                    <a:pt x="216" y="192"/>
                    <a:pt x="217" y="193"/>
                  </a:cubicBezTo>
                  <a:cubicBezTo>
                    <a:pt x="218" y="194"/>
                    <a:pt x="220" y="195"/>
                    <a:pt x="221" y="194"/>
                  </a:cubicBezTo>
                  <a:cubicBezTo>
                    <a:pt x="222" y="193"/>
                    <a:pt x="223" y="196"/>
                    <a:pt x="223" y="197"/>
                  </a:cubicBezTo>
                  <a:cubicBezTo>
                    <a:pt x="223" y="199"/>
                    <a:pt x="226" y="198"/>
                    <a:pt x="227" y="198"/>
                  </a:cubicBezTo>
                  <a:cubicBezTo>
                    <a:pt x="228" y="198"/>
                    <a:pt x="229" y="200"/>
                    <a:pt x="230" y="199"/>
                  </a:cubicBezTo>
                  <a:cubicBezTo>
                    <a:pt x="232" y="199"/>
                    <a:pt x="233" y="202"/>
                    <a:pt x="234" y="204"/>
                  </a:cubicBezTo>
                  <a:cubicBezTo>
                    <a:pt x="234" y="204"/>
                    <a:pt x="234" y="205"/>
                    <a:pt x="235" y="205"/>
                  </a:cubicBezTo>
                  <a:cubicBezTo>
                    <a:pt x="236" y="207"/>
                    <a:pt x="235" y="208"/>
                    <a:pt x="235" y="210"/>
                  </a:cubicBezTo>
                  <a:cubicBezTo>
                    <a:pt x="236" y="212"/>
                    <a:pt x="236" y="215"/>
                    <a:pt x="234" y="215"/>
                  </a:cubicBezTo>
                  <a:cubicBezTo>
                    <a:pt x="232" y="215"/>
                    <a:pt x="232" y="213"/>
                    <a:pt x="233" y="213"/>
                  </a:cubicBezTo>
                  <a:cubicBezTo>
                    <a:pt x="234" y="212"/>
                    <a:pt x="234" y="210"/>
                    <a:pt x="233" y="210"/>
                  </a:cubicBezTo>
                  <a:cubicBezTo>
                    <a:pt x="232" y="210"/>
                    <a:pt x="232" y="209"/>
                    <a:pt x="232" y="208"/>
                  </a:cubicBezTo>
                  <a:cubicBezTo>
                    <a:pt x="232" y="207"/>
                    <a:pt x="232" y="206"/>
                    <a:pt x="232" y="206"/>
                  </a:cubicBezTo>
                  <a:cubicBezTo>
                    <a:pt x="233" y="204"/>
                    <a:pt x="230" y="205"/>
                    <a:pt x="229" y="204"/>
                  </a:cubicBezTo>
                  <a:cubicBezTo>
                    <a:pt x="227" y="202"/>
                    <a:pt x="224" y="202"/>
                    <a:pt x="223" y="201"/>
                  </a:cubicBezTo>
                  <a:cubicBezTo>
                    <a:pt x="222" y="199"/>
                    <a:pt x="219" y="194"/>
                    <a:pt x="217" y="194"/>
                  </a:cubicBezTo>
                  <a:cubicBezTo>
                    <a:pt x="215" y="194"/>
                    <a:pt x="213" y="194"/>
                    <a:pt x="210" y="193"/>
                  </a:cubicBezTo>
                  <a:cubicBezTo>
                    <a:pt x="208" y="191"/>
                    <a:pt x="207" y="191"/>
                    <a:pt x="205" y="192"/>
                  </a:cubicBezTo>
                  <a:cubicBezTo>
                    <a:pt x="203" y="193"/>
                    <a:pt x="207" y="193"/>
                    <a:pt x="207" y="194"/>
                  </a:cubicBezTo>
                  <a:cubicBezTo>
                    <a:pt x="206" y="195"/>
                    <a:pt x="208" y="196"/>
                    <a:pt x="209" y="196"/>
                  </a:cubicBezTo>
                  <a:cubicBezTo>
                    <a:pt x="210" y="196"/>
                    <a:pt x="211" y="198"/>
                    <a:pt x="212" y="199"/>
                  </a:cubicBezTo>
                  <a:cubicBezTo>
                    <a:pt x="214" y="199"/>
                    <a:pt x="214" y="201"/>
                    <a:pt x="216" y="201"/>
                  </a:cubicBezTo>
                  <a:cubicBezTo>
                    <a:pt x="217" y="201"/>
                    <a:pt x="218" y="203"/>
                    <a:pt x="219" y="204"/>
                  </a:cubicBezTo>
                  <a:cubicBezTo>
                    <a:pt x="219" y="205"/>
                    <a:pt x="221" y="204"/>
                    <a:pt x="221" y="205"/>
                  </a:cubicBezTo>
                  <a:cubicBezTo>
                    <a:pt x="221" y="206"/>
                    <a:pt x="223" y="207"/>
                    <a:pt x="223" y="208"/>
                  </a:cubicBezTo>
                  <a:cubicBezTo>
                    <a:pt x="224" y="208"/>
                    <a:pt x="224" y="208"/>
                    <a:pt x="224" y="208"/>
                  </a:cubicBezTo>
                  <a:cubicBezTo>
                    <a:pt x="224" y="209"/>
                    <a:pt x="224" y="213"/>
                    <a:pt x="226" y="215"/>
                  </a:cubicBezTo>
                  <a:cubicBezTo>
                    <a:pt x="228" y="217"/>
                    <a:pt x="227" y="219"/>
                    <a:pt x="228" y="220"/>
                  </a:cubicBezTo>
                  <a:cubicBezTo>
                    <a:pt x="230" y="221"/>
                    <a:pt x="230" y="222"/>
                    <a:pt x="228" y="221"/>
                  </a:cubicBezTo>
                  <a:cubicBezTo>
                    <a:pt x="227" y="221"/>
                    <a:pt x="228" y="223"/>
                    <a:pt x="227" y="226"/>
                  </a:cubicBezTo>
                  <a:cubicBezTo>
                    <a:pt x="227" y="229"/>
                    <a:pt x="227" y="236"/>
                    <a:pt x="227" y="239"/>
                  </a:cubicBezTo>
                  <a:cubicBezTo>
                    <a:pt x="226" y="241"/>
                    <a:pt x="224" y="244"/>
                    <a:pt x="225" y="247"/>
                  </a:cubicBezTo>
                  <a:cubicBezTo>
                    <a:pt x="227" y="249"/>
                    <a:pt x="228" y="252"/>
                    <a:pt x="227" y="255"/>
                  </a:cubicBezTo>
                  <a:cubicBezTo>
                    <a:pt x="226" y="258"/>
                    <a:pt x="226" y="259"/>
                    <a:pt x="228" y="262"/>
                  </a:cubicBezTo>
                  <a:cubicBezTo>
                    <a:pt x="229" y="264"/>
                    <a:pt x="228" y="267"/>
                    <a:pt x="229" y="268"/>
                  </a:cubicBezTo>
                  <a:cubicBezTo>
                    <a:pt x="230" y="269"/>
                    <a:pt x="232" y="271"/>
                    <a:pt x="233" y="273"/>
                  </a:cubicBezTo>
                  <a:cubicBezTo>
                    <a:pt x="234" y="275"/>
                    <a:pt x="235" y="273"/>
                    <a:pt x="236" y="276"/>
                  </a:cubicBezTo>
                  <a:cubicBezTo>
                    <a:pt x="236" y="278"/>
                    <a:pt x="236" y="278"/>
                    <a:pt x="238" y="279"/>
                  </a:cubicBezTo>
                  <a:cubicBezTo>
                    <a:pt x="239" y="279"/>
                    <a:pt x="238" y="282"/>
                    <a:pt x="238" y="283"/>
                  </a:cubicBezTo>
                  <a:cubicBezTo>
                    <a:pt x="238" y="284"/>
                    <a:pt x="241" y="286"/>
                    <a:pt x="244" y="288"/>
                  </a:cubicBezTo>
                  <a:cubicBezTo>
                    <a:pt x="247" y="291"/>
                    <a:pt x="244" y="293"/>
                    <a:pt x="246" y="293"/>
                  </a:cubicBezTo>
                  <a:cubicBezTo>
                    <a:pt x="248" y="293"/>
                    <a:pt x="250" y="294"/>
                    <a:pt x="253" y="296"/>
                  </a:cubicBezTo>
                  <a:cubicBezTo>
                    <a:pt x="255" y="297"/>
                    <a:pt x="255" y="296"/>
                    <a:pt x="257" y="297"/>
                  </a:cubicBezTo>
                  <a:cubicBezTo>
                    <a:pt x="258" y="297"/>
                    <a:pt x="261" y="300"/>
                    <a:pt x="262" y="302"/>
                  </a:cubicBezTo>
                  <a:cubicBezTo>
                    <a:pt x="262" y="303"/>
                    <a:pt x="262" y="304"/>
                    <a:pt x="263" y="306"/>
                  </a:cubicBezTo>
                  <a:cubicBezTo>
                    <a:pt x="263" y="307"/>
                    <a:pt x="264" y="308"/>
                    <a:pt x="266" y="310"/>
                  </a:cubicBezTo>
                  <a:cubicBezTo>
                    <a:pt x="268" y="313"/>
                    <a:pt x="270" y="318"/>
                    <a:pt x="270" y="320"/>
                  </a:cubicBezTo>
                  <a:cubicBezTo>
                    <a:pt x="270" y="322"/>
                    <a:pt x="273" y="323"/>
                    <a:pt x="276" y="325"/>
                  </a:cubicBezTo>
                  <a:cubicBezTo>
                    <a:pt x="279" y="327"/>
                    <a:pt x="279" y="331"/>
                    <a:pt x="279" y="332"/>
                  </a:cubicBezTo>
                  <a:cubicBezTo>
                    <a:pt x="278" y="333"/>
                    <a:pt x="275" y="331"/>
                    <a:pt x="275" y="332"/>
                  </a:cubicBezTo>
                  <a:cubicBezTo>
                    <a:pt x="274" y="333"/>
                    <a:pt x="279" y="337"/>
                    <a:pt x="281" y="337"/>
                  </a:cubicBezTo>
                  <a:cubicBezTo>
                    <a:pt x="283" y="337"/>
                    <a:pt x="284" y="338"/>
                    <a:pt x="287" y="340"/>
                  </a:cubicBezTo>
                  <a:cubicBezTo>
                    <a:pt x="289" y="343"/>
                    <a:pt x="289" y="346"/>
                    <a:pt x="288" y="347"/>
                  </a:cubicBezTo>
                  <a:cubicBezTo>
                    <a:pt x="287" y="348"/>
                    <a:pt x="290" y="349"/>
                    <a:pt x="294" y="352"/>
                  </a:cubicBezTo>
                  <a:cubicBezTo>
                    <a:pt x="298" y="354"/>
                    <a:pt x="299" y="357"/>
                    <a:pt x="299" y="358"/>
                  </a:cubicBezTo>
                  <a:cubicBezTo>
                    <a:pt x="300" y="360"/>
                    <a:pt x="301" y="359"/>
                    <a:pt x="302" y="357"/>
                  </a:cubicBezTo>
                  <a:cubicBezTo>
                    <a:pt x="302" y="355"/>
                    <a:pt x="301" y="355"/>
                    <a:pt x="301" y="353"/>
                  </a:cubicBezTo>
                  <a:cubicBezTo>
                    <a:pt x="301" y="351"/>
                    <a:pt x="298" y="351"/>
                    <a:pt x="296" y="351"/>
                  </a:cubicBezTo>
                  <a:cubicBezTo>
                    <a:pt x="295" y="351"/>
                    <a:pt x="297" y="348"/>
                    <a:pt x="295" y="346"/>
                  </a:cubicBezTo>
                  <a:cubicBezTo>
                    <a:pt x="294" y="345"/>
                    <a:pt x="293" y="342"/>
                    <a:pt x="292" y="339"/>
                  </a:cubicBezTo>
                  <a:cubicBezTo>
                    <a:pt x="291" y="337"/>
                    <a:pt x="288" y="334"/>
                    <a:pt x="286" y="331"/>
                  </a:cubicBezTo>
                  <a:cubicBezTo>
                    <a:pt x="285" y="329"/>
                    <a:pt x="283" y="327"/>
                    <a:pt x="282" y="326"/>
                  </a:cubicBezTo>
                  <a:cubicBezTo>
                    <a:pt x="281" y="325"/>
                    <a:pt x="284" y="324"/>
                    <a:pt x="283" y="323"/>
                  </a:cubicBezTo>
                  <a:cubicBezTo>
                    <a:pt x="282" y="322"/>
                    <a:pt x="280" y="322"/>
                    <a:pt x="279" y="321"/>
                  </a:cubicBezTo>
                  <a:cubicBezTo>
                    <a:pt x="277" y="321"/>
                    <a:pt x="276" y="319"/>
                    <a:pt x="276" y="317"/>
                  </a:cubicBezTo>
                  <a:cubicBezTo>
                    <a:pt x="276" y="316"/>
                    <a:pt x="275" y="311"/>
                    <a:pt x="274" y="310"/>
                  </a:cubicBezTo>
                  <a:cubicBezTo>
                    <a:pt x="274" y="308"/>
                    <a:pt x="275" y="309"/>
                    <a:pt x="276" y="309"/>
                  </a:cubicBezTo>
                  <a:cubicBezTo>
                    <a:pt x="277" y="310"/>
                    <a:pt x="277" y="311"/>
                    <a:pt x="278" y="310"/>
                  </a:cubicBezTo>
                  <a:cubicBezTo>
                    <a:pt x="279" y="310"/>
                    <a:pt x="280" y="310"/>
                    <a:pt x="281" y="311"/>
                  </a:cubicBezTo>
                  <a:cubicBezTo>
                    <a:pt x="281" y="313"/>
                    <a:pt x="283" y="311"/>
                    <a:pt x="284" y="312"/>
                  </a:cubicBezTo>
                  <a:cubicBezTo>
                    <a:pt x="285" y="313"/>
                    <a:pt x="282" y="313"/>
                    <a:pt x="285" y="319"/>
                  </a:cubicBezTo>
                  <a:cubicBezTo>
                    <a:pt x="288" y="324"/>
                    <a:pt x="286" y="321"/>
                    <a:pt x="286" y="324"/>
                  </a:cubicBezTo>
                  <a:cubicBezTo>
                    <a:pt x="286" y="328"/>
                    <a:pt x="288" y="326"/>
                    <a:pt x="288" y="326"/>
                  </a:cubicBezTo>
                  <a:cubicBezTo>
                    <a:pt x="289" y="325"/>
                    <a:pt x="290" y="327"/>
                    <a:pt x="292" y="329"/>
                  </a:cubicBezTo>
                  <a:cubicBezTo>
                    <a:pt x="293" y="330"/>
                    <a:pt x="296" y="331"/>
                    <a:pt x="296" y="332"/>
                  </a:cubicBezTo>
                  <a:cubicBezTo>
                    <a:pt x="296" y="333"/>
                    <a:pt x="297" y="335"/>
                    <a:pt x="299" y="335"/>
                  </a:cubicBezTo>
                  <a:cubicBezTo>
                    <a:pt x="300" y="335"/>
                    <a:pt x="301" y="337"/>
                    <a:pt x="302" y="338"/>
                  </a:cubicBezTo>
                  <a:cubicBezTo>
                    <a:pt x="303" y="338"/>
                    <a:pt x="304" y="339"/>
                    <a:pt x="303" y="341"/>
                  </a:cubicBezTo>
                  <a:cubicBezTo>
                    <a:pt x="302" y="342"/>
                    <a:pt x="303" y="343"/>
                    <a:pt x="306" y="345"/>
                  </a:cubicBezTo>
                  <a:cubicBezTo>
                    <a:pt x="309" y="346"/>
                    <a:pt x="308" y="346"/>
                    <a:pt x="310" y="349"/>
                  </a:cubicBezTo>
                  <a:cubicBezTo>
                    <a:pt x="313" y="351"/>
                    <a:pt x="320" y="359"/>
                    <a:pt x="321" y="361"/>
                  </a:cubicBezTo>
                  <a:cubicBezTo>
                    <a:pt x="323" y="363"/>
                    <a:pt x="323" y="365"/>
                    <a:pt x="324" y="366"/>
                  </a:cubicBezTo>
                  <a:cubicBezTo>
                    <a:pt x="324" y="368"/>
                    <a:pt x="323" y="369"/>
                    <a:pt x="324" y="370"/>
                  </a:cubicBezTo>
                  <a:cubicBezTo>
                    <a:pt x="324" y="371"/>
                    <a:pt x="322" y="371"/>
                    <a:pt x="322" y="372"/>
                  </a:cubicBezTo>
                  <a:cubicBezTo>
                    <a:pt x="322" y="373"/>
                    <a:pt x="324" y="378"/>
                    <a:pt x="326" y="378"/>
                  </a:cubicBezTo>
                  <a:cubicBezTo>
                    <a:pt x="328" y="379"/>
                    <a:pt x="331" y="382"/>
                    <a:pt x="333" y="383"/>
                  </a:cubicBezTo>
                  <a:cubicBezTo>
                    <a:pt x="335" y="385"/>
                    <a:pt x="338" y="385"/>
                    <a:pt x="342" y="386"/>
                  </a:cubicBezTo>
                  <a:cubicBezTo>
                    <a:pt x="345" y="387"/>
                    <a:pt x="347" y="390"/>
                    <a:pt x="352" y="391"/>
                  </a:cubicBezTo>
                  <a:cubicBezTo>
                    <a:pt x="356" y="392"/>
                    <a:pt x="360" y="394"/>
                    <a:pt x="363" y="396"/>
                  </a:cubicBezTo>
                  <a:cubicBezTo>
                    <a:pt x="366" y="398"/>
                    <a:pt x="370" y="397"/>
                    <a:pt x="374" y="395"/>
                  </a:cubicBezTo>
                  <a:cubicBezTo>
                    <a:pt x="378" y="394"/>
                    <a:pt x="381" y="396"/>
                    <a:pt x="383" y="397"/>
                  </a:cubicBezTo>
                  <a:cubicBezTo>
                    <a:pt x="384" y="397"/>
                    <a:pt x="386" y="399"/>
                    <a:pt x="388" y="401"/>
                  </a:cubicBezTo>
                  <a:cubicBezTo>
                    <a:pt x="388" y="401"/>
                    <a:pt x="388" y="401"/>
                    <a:pt x="388" y="401"/>
                  </a:cubicBezTo>
                  <a:cubicBezTo>
                    <a:pt x="407" y="400"/>
                    <a:pt x="407" y="400"/>
                    <a:pt x="407" y="400"/>
                  </a:cubicBezTo>
                  <a:cubicBezTo>
                    <a:pt x="436" y="401"/>
                    <a:pt x="436" y="401"/>
                    <a:pt x="436" y="401"/>
                  </a:cubicBezTo>
                  <a:cubicBezTo>
                    <a:pt x="436" y="398"/>
                    <a:pt x="433" y="399"/>
                    <a:pt x="431" y="397"/>
                  </a:cubicBezTo>
                  <a:cubicBezTo>
                    <a:pt x="428" y="394"/>
                    <a:pt x="423" y="395"/>
                    <a:pt x="420" y="397"/>
                  </a:cubicBezTo>
                  <a:cubicBezTo>
                    <a:pt x="417" y="398"/>
                    <a:pt x="413" y="395"/>
                    <a:pt x="410" y="397"/>
                  </a:cubicBezTo>
                  <a:cubicBezTo>
                    <a:pt x="410" y="397"/>
                    <a:pt x="410" y="397"/>
                    <a:pt x="410" y="397"/>
                  </a:cubicBezTo>
                  <a:cubicBezTo>
                    <a:pt x="408" y="398"/>
                    <a:pt x="408" y="397"/>
                    <a:pt x="408" y="396"/>
                  </a:cubicBezTo>
                  <a:cubicBezTo>
                    <a:pt x="408" y="395"/>
                    <a:pt x="409" y="394"/>
                    <a:pt x="410" y="393"/>
                  </a:cubicBezTo>
                  <a:cubicBezTo>
                    <a:pt x="412" y="392"/>
                    <a:pt x="409" y="385"/>
                    <a:pt x="411" y="385"/>
                  </a:cubicBezTo>
                  <a:cubicBezTo>
                    <a:pt x="412" y="385"/>
                    <a:pt x="412" y="385"/>
                    <a:pt x="412" y="384"/>
                  </a:cubicBezTo>
                  <a:cubicBezTo>
                    <a:pt x="414" y="383"/>
                    <a:pt x="414" y="380"/>
                    <a:pt x="414" y="377"/>
                  </a:cubicBezTo>
                  <a:cubicBezTo>
                    <a:pt x="415" y="374"/>
                    <a:pt x="414" y="373"/>
                    <a:pt x="415" y="371"/>
                  </a:cubicBezTo>
                  <a:cubicBezTo>
                    <a:pt x="417" y="370"/>
                    <a:pt x="419" y="370"/>
                    <a:pt x="418" y="367"/>
                  </a:cubicBezTo>
                  <a:cubicBezTo>
                    <a:pt x="418" y="365"/>
                    <a:pt x="416" y="367"/>
                    <a:pt x="414" y="366"/>
                  </a:cubicBezTo>
                  <a:cubicBezTo>
                    <a:pt x="412" y="365"/>
                    <a:pt x="410" y="366"/>
                    <a:pt x="406" y="366"/>
                  </a:cubicBezTo>
                  <a:cubicBezTo>
                    <a:pt x="401" y="367"/>
                    <a:pt x="399" y="369"/>
                    <a:pt x="399" y="372"/>
                  </a:cubicBezTo>
                  <a:cubicBezTo>
                    <a:pt x="399" y="376"/>
                    <a:pt x="398" y="374"/>
                    <a:pt x="398" y="377"/>
                  </a:cubicBezTo>
                  <a:cubicBezTo>
                    <a:pt x="398" y="380"/>
                    <a:pt x="394" y="380"/>
                    <a:pt x="394" y="382"/>
                  </a:cubicBezTo>
                  <a:cubicBezTo>
                    <a:pt x="395" y="383"/>
                    <a:pt x="391" y="382"/>
                    <a:pt x="390" y="381"/>
                  </a:cubicBezTo>
                  <a:cubicBezTo>
                    <a:pt x="390" y="381"/>
                    <a:pt x="380" y="384"/>
                    <a:pt x="378" y="384"/>
                  </a:cubicBezTo>
                  <a:cubicBezTo>
                    <a:pt x="377" y="384"/>
                    <a:pt x="375" y="381"/>
                    <a:pt x="373" y="381"/>
                  </a:cubicBezTo>
                  <a:cubicBezTo>
                    <a:pt x="371" y="381"/>
                    <a:pt x="370" y="378"/>
                    <a:pt x="370" y="376"/>
                  </a:cubicBezTo>
                  <a:cubicBezTo>
                    <a:pt x="369" y="373"/>
                    <a:pt x="366" y="371"/>
                    <a:pt x="364" y="369"/>
                  </a:cubicBezTo>
                  <a:cubicBezTo>
                    <a:pt x="363" y="367"/>
                    <a:pt x="362" y="362"/>
                    <a:pt x="362" y="359"/>
                  </a:cubicBezTo>
                  <a:cubicBezTo>
                    <a:pt x="362" y="356"/>
                    <a:pt x="362" y="351"/>
                    <a:pt x="364" y="345"/>
                  </a:cubicBezTo>
                  <a:cubicBezTo>
                    <a:pt x="364" y="344"/>
                    <a:pt x="364" y="343"/>
                    <a:pt x="364" y="343"/>
                  </a:cubicBezTo>
                  <a:cubicBezTo>
                    <a:pt x="364" y="342"/>
                    <a:pt x="364" y="342"/>
                    <a:pt x="363" y="342"/>
                  </a:cubicBezTo>
                  <a:cubicBezTo>
                    <a:pt x="364" y="342"/>
                    <a:pt x="364" y="342"/>
                    <a:pt x="364" y="343"/>
                  </a:cubicBezTo>
                  <a:cubicBezTo>
                    <a:pt x="365" y="339"/>
                    <a:pt x="361" y="338"/>
                    <a:pt x="363" y="336"/>
                  </a:cubicBezTo>
                  <a:cubicBezTo>
                    <a:pt x="366" y="334"/>
                    <a:pt x="363" y="332"/>
                    <a:pt x="364" y="331"/>
                  </a:cubicBezTo>
                  <a:cubicBezTo>
                    <a:pt x="366" y="330"/>
                    <a:pt x="368" y="329"/>
                    <a:pt x="368" y="328"/>
                  </a:cubicBezTo>
                  <a:cubicBezTo>
                    <a:pt x="368" y="327"/>
                    <a:pt x="369" y="327"/>
                    <a:pt x="371" y="327"/>
                  </a:cubicBezTo>
                  <a:cubicBezTo>
                    <a:pt x="373" y="327"/>
                    <a:pt x="376" y="324"/>
                    <a:pt x="376" y="323"/>
                  </a:cubicBezTo>
                  <a:cubicBezTo>
                    <a:pt x="376" y="321"/>
                    <a:pt x="376" y="321"/>
                    <a:pt x="379" y="322"/>
                  </a:cubicBezTo>
                  <a:cubicBezTo>
                    <a:pt x="381" y="322"/>
                    <a:pt x="380" y="319"/>
                    <a:pt x="382" y="320"/>
                  </a:cubicBezTo>
                  <a:cubicBezTo>
                    <a:pt x="383" y="320"/>
                    <a:pt x="384" y="321"/>
                    <a:pt x="384" y="320"/>
                  </a:cubicBezTo>
                  <a:cubicBezTo>
                    <a:pt x="384" y="319"/>
                    <a:pt x="386" y="319"/>
                    <a:pt x="387" y="320"/>
                  </a:cubicBezTo>
                  <a:cubicBezTo>
                    <a:pt x="388" y="322"/>
                    <a:pt x="391" y="322"/>
                    <a:pt x="391" y="321"/>
                  </a:cubicBezTo>
                  <a:cubicBezTo>
                    <a:pt x="391" y="319"/>
                    <a:pt x="393" y="321"/>
                    <a:pt x="394" y="322"/>
                  </a:cubicBezTo>
                  <a:cubicBezTo>
                    <a:pt x="396" y="324"/>
                    <a:pt x="397" y="323"/>
                    <a:pt x="399" y="323"/>
                  </a:cubicBezTo>
                  <a:cubicBezTo>
                    <a:pt x="401" y="323"/>
                    <a:pt x="401" y="323"/>
                    <a:pt x="401" y="322"/>
                  </a:cubicBezTo>
                  <a:cubicBezTo>
                    <a:pt x="401" y="320"/>
                    <a:pt x="403" y="325"/>
                    <a:pt x="406" y="325"/>
                  </a:cubicBezTo>
                  <a:cubicBezTo>
                    <a:pt x="408" y="325"/>
                    <a:pt x="406" y="323"/>
                    <a:pt x="404" y="322"/>
                  </a:cubicBezTo>
                  <a:cubicBezTo>
                    <a:pt x="403" y="321"/>
                    <a:pt x="405" y="320"/>
                    <a:pt x="403" y="319"/>
                  </a:cubicBezTo>
                  <a:cubicBezTo>
                    <a:pt x="402" y="318"/>
                    <a:pt x="405" y="317"/>
                    <a:pt x="408" y="317"/>
                  </a:cubicBezTo>
                  <a:cubicBezTo>
                    <a:pt x="411" y="317"/>
                    <a:pt x="410" y="318"/>
                    <a:pt x="411" y="316"/>
                  </a:cubicBezTo>
                  <a:cubicBezTo>
                    <a:pt x="412" y="315"/>
                    <a:pt x="413" y="316"/>
                    <a:pt x="413" y="318"/>
                  </a:cubicBezTo>
                  <a:cubicBezTo>
                    <a:pt x="413" y="319"/>
                    <a:pt x="418" y="317"/>
                    <a:pt x="420" y="317"/>
                  </a:cubicBezTo>
                  <a:cubicBezTo>
                    <a:pt x="423" y="317"/>
                    <a:pt x="425" y="319"/>
                    <a:pt x="425" y="320"/>
                  </a:cubicBezTo>
                  <a:cubicBezTo>
                    <a:pt x="425" y="322"/>
                    <a:pt x="427" y="322"/>
                    <a:pt x="429" y="321"/>
                  </a:cubicBezTo>
                  <a:cubicBezTo>
                    <a:pt x="430" y="319"/>
                    <a:pt x="432" y="318"/>
                    <a:pt x="433" y="319"/>
                  </a:cubicBezTo>
                  <a:cubicBezTo>
                    <a:pt x="435" y="321"/>
                    <a:pt x="436" y="323"/>
                    <a:pt x="438" y="325"/>
                  </a:cubicBezTo>
                  <a:cubicBezTo>
                    <a:pt x="440" y="327"/>
                    <a:pt x="438" y="329"/>
                    <a:pt x="439" y="331"/>
                  </a:cubicBezTo>
                  <a:cubicBezTo>
                    <a:pt x="440" y="332"/>
                    <a:pt x="438" y="334"/>
                    <a:pt x="441" y="336"/>
                  </a:cubicBezTo>
                  <a:cubicBezTo>
                    <a:pt x="443" y="337"/>
                    <a:pt x="441" y="341"/>
                    <a:pt x="443" y="341"/>
                  </a:cubicBezTo>
                  <a:cubicBezTo>
                    <a:pt x="445" y="342"/>
                    <a:pt x="446" y="344"/>
                    <a:pt x="446" y="346"/>
                  </a:cubicBezTo>
                  <a:cubicBezTo>
                    <a:pt x="446" y="347"/>
                    <a:pt x="450" y="348"/>
                    <a:pt x="450" y="346"/>
                  </a:cubicBezTo>
                  <a:cubicBezTo>
                    <a:pt x="450" y="344"/>
                    <a:pt x="452" y="342"/>
                    <a:pt x="452" y="340"/>
                  </a:cubicBezTo>
                  <a:cubicBezTo>
                    <a:pt x="453" y="338"/>
                    <a:pt x="451" y="332"/>
                    <a:pt x="450" y="330"/>
                  </a:cubicBezTo>
                  <a:cubicBezTo>
                    <a:pt x="448" y="328"/>
                    <a:pt x="450" y="327"/>
                    <a:pt x="448" y="325"/>
                  </a:cubicBezTo>
                  <a:cubicBezTo>
                    <a:pt x="446" y="323"/>
                    <a:pt x="445" y="318"/>
                    <a:pt x="445" y="315"/>
                  </a:cubicBezTo>
                  <a:cubicBezTo>
                    <a:pt x="445" y="312"/>
                    <a:pt x="449" y="306"/>
                    <a:pt x="451" y="304"/>
                  </a:cubicBezTo>
                  <a:cubicBezTo>
                    <a:pt x="453" y="303"/>
                    <a:pt x="455" y="304"/>
                    <a:pt x="456" y="302"/>
                  </a:cubicBezTo>
                  <a:cubicBezTo>
                    <a:pt x="456" y="300"/>
                    <a:pt x="459" y="298"/>
                    <a:pt x="460" y="298"/>
                  </a:cubicBezTo>
                  <a:cubicBezTo>
                    <a:pt x="461" y="298"/>
                    <a:pt x="463" y="298"/>
                    <a:pt x="463" y="296"/>
                  </a:cubicBezTo>
                  <a:cubicBezTo>
                    <a:pt x="463" y="295"/>
                    <a:pt x="466" y="293"/>
                    <a:pt x="468" y="293"/>
                  </a:cubicBezTo>
                  <a:cubicBezTo>
                    <a:pt x="471" y="292"/>
                    <a:pt x="470" y="291"/>
                    <a:pt x="469" y="289"/>
                  </a:cubicBezTo>
                  <a:cubicBezTo>
                    <a:pt x="468" y="288"/>
                    <a:pt x="470" y="287"/>
                    <a:pt x="470" y="288"/>
                  </a:cubicBezTo>
                  <a:cubicBezTo>
                    <a:pt x="471" y="288"/>
                    <a:pt x="473" y="289"/>
                    <a:pt x="474" y="288"/>
                  </a:cubicBezTo>
                  <a:cubicBezTo>
                    <a:pt x="475" y="287"/>
                    <a:pt x="477" y="285"/>
                    <a:pt x="475" y="285"/>
                  </a:cubicBezTo>
                  <a:cubicBezTo>
                    <a:pt x="472" y="285"/>
                    <a:pt x="472" y="284"/>
                    <a:pt x="473" y="283"/>
                  </a:cubicBezTo>
                  <a:cubicBezTo>
                    <a:pt x="475" y="282"/>
                    <a:pt x="474" y="280"/>
                    <a:pt x="472" y="279"/>
                  </a:cubicBezTo>
                  <a:cubicBezTo>
                    <a:pt x="470" y="279"/>
                    <a:pt x="470" y="278"/>
                    <a:pt x="471" y="277"/>
                  </a:cubicBezTo>
                  <a:cubicBezTo>
                    <a:pt x="473" y="276"/>
                    <a:pt x="470" y="274"/>
                    <a:pt x="468" y="273"/>
                  </a:cubicBezTo>
                  <a:cubicBezTo>
                    <a:pt x="467" y="272"/>
                    <a:pt x="469" y="271"/>
                    <a:pt x="470" y="271"/>
                  </a:cubicBezTo>
                  <a:cubicBezTo>
                    <a:pt x="471" y="271"/>
                    <a:pt x="470" y="265"/>
                    <a:pt x="471" y="264"/>
                  </a:cubicBezTo>
                  <a:cubicBezTo>
                    <a:pt x="472" y="263"/>
                    <a:pt x="473" y="263"/>
                    <a:pt x="473" y="264"/>
                  </a:cubicBezTo>
                  <a:cubicBezTo>
                    <a:pt x="472" y="265"/>
                    <a:pt x="471" y="267"/>
                    <a:pt x="472" y="269"/>
                  </a:cubicBezTo>
                  <a:cubicBezTo>
                    <a:pt x="474" y="271"/>
                    <a:pt x="474" y="273"/>
                    <a:pt x="474" y="275"/>
                  </a:cubicBezTo>
                  <a:cubicBezTo>
                    <a:pt x="473" y="278"/>
                    <a:pt x="474" y="277"/>
                    <a:pt x="476" y="274"/>
                  </a:cubicBezTo>
                  <a:cubicBezTo>
                    <a:pt x="478" y="270"/>
                    <a:pt x="478" y="267"/>
                    <a:pt x="477" y="267"/>
                  </a:cubicBezTo>
                  <a:cubicBezTo>
                    <a:pt x="476" y="267"/>
                    <a:pt x="476" y="263"/>
                    <a:pt x="477" y="265"/>
                  </a:cubicBezTo>
                  <a:cubicBezTo>
                    <a:pt x="478" y="267"/>
                    <a:pt x="479" y="267"/>
                    <a:pt x="481" y="265"/>
                  </a:cubicBezTo>
                  <a:cubicBezTo>
                    <a:pt x="482" y="263"/>
                    <a:pt x="484" y="259"/>
                    <a:pt x="483" y="258"/>
                  </a:cubicBezTo>
                  <a:cubicBezTo>
                    <a:pt x="482" y="258"/>
                    <a:pt x="484" y="257"/>
                    <a:pt x="486" y="257"/>
                  </a:cubicBezTo>
                  <a:cubicBezTo>
                    <a:pt x="488" y="257"/>
                    <a:pt x="493" y="256"/>
                    <a:pt x="494" y="255"/>
                  </a:cubicBezTo>
                  <a:cubicBezTo>
                    <a:pt x="495" y="253"/>
                    <a:pt x="486" y="256"/>
                    <a:pt x="486" y="255"/>
                  </a:cubicBezTo>
                  <a:cubicBezTo>
                    <a:pt x="486" y="253"/>
                    <a:pt x="491" y="252"/>
                    <a:pt x="494" y="252"/>
                  </a:cubicBezTo>
                  <a:cubicBezTo>
                    <a:pt x="497" y="252"/>
                    <a:pt x="495" y="248"/>
                    <a:pt x="497" y="250"/>
                  </a:cubicBezTo>
                  <a:cubicBezTo>
                    <a:pt x="498" y="251"/>
                    <a:pt x="499" y="251"/>
                    <a:pt x="501" y="250"/>
                  </a:cubicBezTo>
                  <a:cubicBezTo>
                    <a:pt x="502" y="249"/>
                    <a:pt x="501" y="247"/>
                    <a:pt x="499" y="246"/>
                  </a:cubicBezTo>
                  <a:cubicBezTo>
                    <a:pt x="498" y="246"/>
                    <a:pt x="501" y="245"/>
                    <a:pt x="500" y="244"/>
                  </a:cubicBezTo>
                  <a:cubicBezTo>
                    <a:pt x="500" y="243"/>
                    <a:pt x="501" y="239"/>
                    <a:pt x="503" y="238"/>
                  </a:cubicBezTo>
                  <a:cubicBezTo>
                    <a:pt x="506" y="238"/>
                    <a:pt x="505" y="236"/>
                    <a:pt x="506" y="236"/>
                  </a:cubicBezTo>
                  <a:cubicBezTo>
                    <a:pt x="508" y="236"/>
                    <a:pt x="509" y="234"/>
                    <a:pt x="510" y="233"/>
                  </a:cubicBezTo>
                  <a:cubicBezTo>
                    <a:pt x="512" y="231"/>
                    <a:pt x="514" y="235"/>
                    <a:pt x="516" y="233"/>
                  </a:cubicBezTo>
                  <a:cubicBezTo>
                    <a:pt x="517" y="232"/>
                    <a:pt x="519" y="231"/>
                    <a:pt x="520" y="230"/>
                  </a:cubicBezTo>
                  <a:cubicBezTo>
                    <a:pt x="522" y="229"/>
                    <a:pt x="524" y="228"/>
                    <a:pt x="526" y="228"/>
                  </a:cubicBezTo>
                  <a:cubicBezTo>
                    <a:pt x="528" y="228"/>
                    <a:pt x="531" y="225"/>
                    <a:pt x="532" y="223"/>
                  </a:cubicBezTo>
                  <a:cubicBezTo>
                    <a:pt x="533" y="222"/>
                    <a:pt x="534" y="225"/>
                    <a:pt x="532" y="225"/>
                  </a:cubicBezTo>
                  <a:cubicBezTo>
                    <a:pt x="530" y="226"/>
                    <a:pt x="533" y="227"/>
                    <a:pt x="537" y="227"/>
                  </a:cubicBezTo>
                  <a:cubicBezTo>
                    <a:pt x="540" y="227"/>
                    <a:pt x="535" y="228"/>
                    <a:pt x="533" y="228"/>
                  </a:cubicBezTo>
                  <a:cubicBezTo>
                    <a:pt x="530" y="228"/>
                    <a:pt x="529" y="229"/>
                    <a:pt x="526" y="232"/>
                  </a:cubicBezTo>
                  <a:cubicBezTo>
                    <a:pt x="523" y="235"/>
                    <a:pt x="524" y="236"/>
                    <a:pt x="526" y="237"/>
                  </a:cubicBezTo>
                  <a:cubicBezTo>
                    <a:pt x="527" y="239"/>
                    <a:pt x="530" y="238"/>
                    <a:pt x="532" y="236"/>
                  </a:cubicBezTo>
                  <a:cubicBezTo>
                    <a:pt x="535" y="234"/>
                    <a:pt x="535" y="232"/>
                    <a:pt x="537" y="232"/>
                  </a:cubicBezTo>
                  <a:cubicBezTo>
                    <a:pt x="540" y="232"/>
                    <a:pt x="546" y="230"/>
                    <a:pt x="549" y="229"/>
                  </a:cubicBezTo>
                  <a:cubicBezTo>
                    <a:pt x="548" y="218"/>
                    <a:pt x="548" y="218"/>
                    <a:pt x="548" y="218"/>
                  </a:cubicBezTo>
                  <a:cubicBezTo>
                    <a:pt x="554" y="195"/>
                    <a:pt x="554" y="195"/>
                    <a:pt x="554" y="195"/>
                  </a:cubicBezTo>
                  <a:cubicBezTo>
                    <a:pt x="553" y="195"/>
                    <a:pt x="551" y="195"/>
                    <a:pt x="547" y="195"/>
                  </a:cubicBezTo>
                  <a:moveTo>
                    <a:pt x="398" y="386"/>
                  </a:moveTo>
                  <a:cubicBezTo>
                    <a:pt x="398" y="386"/>
                    <a:pt x="398" y="386"/>
                    <a:pt x="398" y="386"/>
                  </a:cubicBezTo>
                  <a:cubicBezTo>
                    <a:pt x="398" y="386"/>
                    <a:pt x="398" y="386"/>
                    <a:pt x="398" y="386"/>
                  </a:cubicBezTo>
                  <a:moveTo>
                    <a:pt x="406" y="390"/>
                  </a:moveTo>
                  <a:cubicBezTo>
                    <a:pt x="406" y="390"/>
                    <a:pt x="406" y="390"/>
                    <a:pt x="406" y="390"/>
                  </a:cubicBezTo>
                  <a:close/>
                  <a:moveTo>
                    <a:pt x="398" y="386"/>
                  </a:moveTo>
                  <a:cubicBezTo>
                    <a:pt x="397" y="386"/>
                    <a:pt x="397" y="386"/>
                    <a:pt x="397" y="386"/>
                  </a:cubicBezTo>
                  <a:cubicBezTo>
                    <a:pt x="397" y="386"/>
                    <a:pt x="397" y="386"/>
                    <a:pt x="398" y="386"/>
                  </a:cubicBezTo>
                  <a:moveTo>
                    <a:pt x="363" y="342"/>
                  </a:moveTo>
                  <a:cubicBezTo>
                    <a:pt x="363" y="342"/>
                    <a:pt x="362" y="342"/>
                    <a:pt x="362" y="342"/>
                  </a:cubicBezTo>
                  <a:cubicBezTo>
                    <a:pt x="362" y="342"/>
                    <a:pt x="363" y="342"/>
                    <a:pt x="363" y="342"/>
                  </a:cubicBezTo>
                  <a:moveTo>
                    <a:pt x="363" y="342"/>
                  </a:moveTo>
                  <a:cubicBezTo>
                    <a:pt x="363" y="342"/>
                    <a:pt x="363" y="342"/>
                    <a:pt x="363" y="342"/>
                  </a:cubicBezTo>
                  <a:cubicBezTo>
                    <a:pt x="363" y="342"/>
                    <a:pt x="363" y="342"/>
                    <a:pt x="363" y="342"/>
                  </a:cubicBezTo>
                  <a:moveTo>
                    <a:pt x="411" y="217"/>
                  </a:moveTo>
                  <a:cubicBezTo>
                    <a:pt x="409" y="217"/>
                    <a:pt x="413" y="212"/>
                    <a:pt x="409" y="214"/>
                  </a:cubicBezTo>
                  <a:cubicBezTo>
                    <a:pt x="406" y="216"/>
                    <a:pt x="400" y="221"/>
                    <a:pt x="398" y="219"/>
                  </a:cubicBezTo>
                  <a:cubicBezTo>
                    <a:pt x="395" y="217"/>
                    <a:pt x="393" y="220"/>
                    <a:pt x="391" y="218"/>
                  </a:cubicBezTo>
                  <a:cubicBezTo>
                    <a:pt x="389" y="216"/>
                    <a:pt x="397" y="211"/>
                    <a:pt x="401" y="211"/>
                  </a:cubicBezTo>
                  <a:cubicBezTo>
                    <a:pt x="402" y="211"/>
                    <a:pt x="403" y="211"/>
                    <a:pt x="404" y="210"/>
                  </a:cubicBezTo>
                  <a:cubicBezTo>
                    <a:pt x="406" y="208"/>
                    <a:pt x="408" y="204"/>
                    <a:pt x="411" y="204"/>
                  </a:cubicBezTo>
                  <a:cubicBezTo>
                    <a:pt x="414" y="204"/>
                    <a:pt x="421" y="205"/>
                    <a:pt x="422" y="208"/>
                  </a:cubicBezTo>
                  <a:cubicBezTo>
                    <a:pt x="422" y="212"/>
                    <a:pt x="427" y="209"/>
                    <a:pt x="427" y="212"/>
                  </a:cubicBezTo>
                  <a:cubicBezTo>
                    <a:pt x="427" y="215"/>
                    <a:pt x="430" y="218"/>
                    <a:pt x="430" y="219"/>
                  </a:cubicBezTo>
                  <a:cubicBezTo>
                    <a:pt x="430" y="220"/>
                    <a:pt x="430" y="220"/>
                    <a:pt x="429" y="220"/>
                  </a:cubicBezTo>
                  <a:cubicBezTo>
                    <a:pt x="427" y="222"/>
                    <a:pt x="428" y="218"/>
                    <a:pt x="424" y="218"/>
                  </a:cubicBezTo>
                  <a:cubicBezTo>
                    <a:pt x="421" y="218"/>
                    <a:pt x="418" y="221"/>
                    <a:pt x="415" y="220"/>
                  </a:cubicBezTo>
                  <a:cubicBezTo>
                    <a:pt x="412" y="219"/>
                    <a:pt x="414" y="217"/>
                    <a:pt x="411" y="217"/>
                  </a:cubicBezTo>
                  <a:moveTo>
                    <a:pt x="433" y="237"/>
                  </a:moveTo>
                  <a:cubicBezTo>
                    <a:pt x="433" y="234"/>
                    <a:pt x="437" y="232"/>
                    <a:pt x="435" y="228"/>
                  </a:cubicBezTo>
                  <a:cubicBezTo>
                    <a:pt x="432" y="224"/>
                    <a:pt x="428" y="224"/>
                    <a:pt x="427" y="227"/>
                  </a:cubicBezTo>
                  <a:cubicBezTo>
                    <a:pt x="426" y="230"/>
                    <a:pt x="423" y="229"/>
                    <a:pt x="422" y="231"/>
                  </a:cubicBezTo>
                  <a:cubicBezTo>
                    <a:pt x="420" y="233"/>
                    <a:pt x="419" y="238"/>
                    <a:pt x="420" y="242"/>
                  </a:cubicBezTo>
                  <a:cubicBezTo>
                    <a:pt x="421" y="245"/>
                    <a:pt x="420" y="247"/>
                    <a:pt x="417" y="249"/>
                  </a:cubicBezTo>
                  <a:cubicBezTo>
                    <a:pt x="413" y="251"/>
                    <a:pt x="411" y="246"/>
                    <a:pt x="413" y="240"/>
                  </a:cubicBezTo>
                  <a:cubicBezTo>
                    <a:pt x="414" y="235"/>
                    <a:pt x="416" y="231"/>
                    <a:pt x="414" y="231"/>
                  </a:cubicBezTo>
                  <a:cubicBezTo>
                    <a:pt x="412" y="231"/>
                    <a:pt x="417" y="225"/>
                    <a:pt x="422" y="224"/>
                  </a:cubicBezTo>
                  <a:cubicBezTo>
                    <a:pt x="426" y="223"/>
                    <a:pt x="432" y="223"/>
                    <a:pt x="432" y="222"/>
                  </a:cubicBezTo>
                  <a:cubicBezTo>
                    <a:pt x="432" y="222"/>
                    <a:pt x="432" y="222"/>
                    <a:pt x="433" y="221"/>
                  </a:cubicBezTo>
                  <a:cubicBezTo>
                    <a:pt x="434" y="221"/>
                    <a:pt x="438" y="222"/>
                    <a:pt x="441" y="223"/>
                  </a:cubicBezTo>
                  <a:cubicBezTo>
                    <a:pt x="444" y="224"/>
                    <a:pt x="449" y="221"/>
                    <a:pt x="450" y="225"/>
                  </a:cubicBezTo>
                  <a:cubicBezTo>
                    <a:pt x="452" y="229"/>
                    <a:pt x="455" y="232"/>
                    <a:pt x="452" y="232"/>
                  </a:cubicBezTo>
                  <a:cubicBezTo>
                    <a:pt x="449" y="232"/>
                    <a:pt x="445" y="228"/>
                    <a:pt x="445" y="230"/>
                  </a:cubicBezTo>
                  <a:cubicBezTo>
                    <a:pt x="446" y="233"/>
                    <a:pt x="444" y="232"/>
                    <a:pt x="444" y="235"/>
                  </a:cubicBezTo>
                  <a:cubicBezTo>
                    <a:pt x="444" y="238"/>
                    <a:pt x="441" y="243"/>
                    <a:pt x="440" y="243"/>
                  </a:cubicBezTo>
                  <a:cubicBezTo>
                    <a:pt x="440" y="243"/>
                    <a:pt x="440" y="243"/>
                    <a:pt x="440" y="243"/>
                  </a:cubicBezTo>
                  <a:cubicBezTo>
                    <a:pt x="439" y="242"/>
                    <a:pt x="441" y="237"/>
                    <a:pt x="438" y="236"/>
                  </a:cubicBezTo>
                  <a:cubicBezTo>
                    <a:pt x="435" y="235"/>
                    <a:pt x="432" y="240"/>
                    <a:pt x="433" y="237"/>
                  </a:cubicBezTo>
                  <a:moveTo>
                    <a:pt x="445" y="251"/>
                  </a:moveTo>
                  <a:cubicBezTo>
                    <a:pt x="441" y="253"/>
                    <a:pt x="435" y="252"/>
                    <a:pt x="435" y="249"/>
                  </a:cubicBezTo>
                  <a:cubicBezTo>
                    <a:pt x="435" y="245"/>
                    <a:pt x="438" y="246"/>
                    <a:pt x="439" y="247"/>
                  </a:cubicBezTo>
                  <a:cubicBezTo>
                    <a:pt x="439" y="248"/>
                    <a:pt x="440" y="248"/>
                    <a:pt x="441" y="247"/>
                  </a:cubicBezTo>
                  <a:cubicBezTo>
                    <a:pt x="443" y="246"/>
                    <a:pt x="445" y="243"/>
                    <a:pt x="447" y="244"/>
                  </a:cubicBezTo>
                  <a:cubicBezTo>
                    <a:pt x="451" y="244"/>
                    <a:pt x="451" y="246"/>
                    <a:pt x="454" y="244"/>
                  </a:cubicBezTo>
                  <a:cubicBezTo>
                    <a:pt x="456" y="243"/>
                    <a:pt x="456" y="242"/>
                    <a:pt x="457" y="243"/>
                  </a:cubicBezTo>
                  <a:cubicBezTo>
                    <a:pt x="457" y="243"/>
                    <a:pt x="457" y="243"/>
                    <a:pt x="457" y="244"/>
                  </a:cubicBezTo>
                  <a:cubicBezTo>
                    <a:pt x="456" y="245"/>
                    <a:pt x="449" y="249"/>
                    <a:pt x="445" y="251"/>
                  </a:cubicBezTo>
                  <a:moveTo>
                    <a:pt x="462" y="240"/>
                  </a:moveTo>
                  <a:cubicBezTo>
                    <a:pt x="460" y="240"/>
                    <a:pt x="459" y="240"/>
                    <a:pt x="458" y="240"/>
                  </a:cubicBezTo>
                  <a:cubicBezTo>
                    <a:pt x="456" y="241"/>
                    <a:pt x="455" y="241"/>
                    <a:pt x="454" y="239"/>
                  </a:cubicBezTo>
                  <a:cubicBezTo>
                    <a:pt x="454" y="237"/>
                    <a:pt x="461" y="235"/>
                    <a:pt x="465" y="235"/>
                  </a:cubicBezTo>
                  <a:cubicBezTo>
                    <a:pt x="468" y="236"/>
                    <a:pt x="471" y="233"/>
                    <a:pt x="472" y="235"/>
                  </a:cubicBezTo>
                  <a:cubicBezTo>
                    <a:pt x="472" y="235"/>
                    <a:pt x="472" y="235"/>
                    <a:pt x="472" y="235"/>
                  </a:cubicBezTo>
                  <a:cubicBezTo>
                    <a:pt x="474" y="238"/>
                    <a:pt x="468" y="240"/>
                    <a:pt x="462" y="24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1"/>
            <p:cNvSpPr>
              <a:spLocks/>
            </p:cNvSpPr>
            <p:nvPr userDrawn="1"/>
          </p:nvSpPr>
          <p:spPr bwMode="auto">
            <a:xfrm>
              <a:off x="15338425" y="2598738"/>
              <a:ext cx="26988" cy="17463"/>
            </a:xfrm>
            <a:custGeom>
              <a:avLst/>
              <a:gdLst>
                <a:gd name="T0" fmla="*/ 6 w 10"/>
                <a:gd name="T1" fmla="*/ 2 h 6"/>
                <a:gd name="T2" fmla="*/ 1 w 10"/>
                <a:gd name="T3" fmla="*/ 3 h 6"/>
                <a:gd name="T4" fmla="*/ 8 w 10"/>
                <a:gd name="T5" fmla="*/ 5 h 6"/>
                <a:gd name="T6" fmla="*/ 9 w 10"/>
                <a:gd name="T7" fmla="*/ 2 h 6"/>
                <a:gd name="T8" fmla="*/ 6 w 10"/>
                <a:gd name="T9" fmla="*/ 2 h 6"/>
              </a:gdLst>
              <a:ahLst/>
              <a:cxnLst>
                <a:cxn ang="0">
                  <a:pos x="T0" y="T1"/>
                </a:cxn>
                <a:cxn ang="0">
                  <a:pos x="T2" y="T3"/>
                </a:cxn>
                <a:cxn ang="0">
                  <a:pos x="T4" y="T5"/>
                </a:cxn>
                <a:cxn ang="0">
                  <a:pos x="T6" y="T7"/>
                </a:cxn>
                <a:cxn ang="0">
                  <a:pos x="T8" y="T9"/>
                </a:cxn>
              </a:cxnLst>
              <a:rect l="0" t="0" r="r" b="b"/>
              <a:pathLst>
                <a:path w="10" h="6">
                  <a:moveTo>
                    <a:pt x="6" y="2"/>
                  </a:moveTo>
                  <a:cubicBezTo>
                    <a:pt x="5" y="0"/>
                    <a:pt x="0" y="2"/>
                    <a:pt x="1" y="3"/>
                  </a:cubicBezTo>
                  <a:cubicBezTo>
                    <a:pt x="2" y="5"/>
                    <a:pt x="6" y="6"/>
                    <a:pt x="8" y="5"/>
                  </a:cubicBezTo>
                  <a:cubicBezTo>
                    <a:pt x="10" y="5"/>
                    <a:pt x="10" y="3"/>
                    <a:pt x="9" y="2"/>
                  </a:cubicBezTo>
                  <a:cubicBezTo>
                    <a:pt x="8" y="1"/>
                    <a:pt x="6" y="4"/>
                    <a:pt x="6"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2"/>
            <p:cNvSpPr>
              <a:spLocks/>
            </p:cNvSpPr>
            <p:nvPr userDrawn="1"/>
          </p:nvSpPr>
          <p:spPr bwMode="auto">
            <a:xfrm>
              <a:off x="15465425" y="3276600"/>
              <a:ext cx="15875" cy="11113"/>
            </a:xfrm>
            <a:custGeom>
              <a:avLst/>
              <a:gdLst>
                <a:gd name="T0" fmla="*/ 1 w 6"/>
                <a:gd name="T1" fmla="*/ 2 h 4"/>
                <a:gd name="T2" fmla="*/ 5 w 6"/>
                <a:gd name="T3" fmla="*/ 2 h 4"/>
                <a:gd name="T4" fmla="*/ 1 w 6"/>
                <a:gd name="T5" fmla="*/ 2 h 4"/>
              </a:gdLst>
              <a:ahLst/>
              <a:cxnLst>
                <a:cxn ang="0">
                  <a:pos x="T0" y="T1"/>
                </a:cxn>
                <a:cxn ang="0">
                  <a:pos x="T2" y="T3"/>
                </a:cxn>
                <a:cxn ang="0">
                  <a:pos x="T4" y="T5"/>
                </a:cxn>
              </a:cxnLst>
              <a:rect l="0" t="0" r="r" b="b"/>
              <a:pathLst>
                <a:path w="6" h="4">
                  <a:moveTo>
                    <a:pt x="1" y="2"/>
                  </a:moveTo>
                  <a:cubicBezTo>
                    <a:pt x="3" y="3"/>
                    <a:pt x="4" y="4"/>
                    <a:pt x="5" y="2"/>
                  </a:cubicBezTo>
                  <a:cubicBezTo>
                    <a:pt x="6" y="1"/>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43"/>
            <p:cNvSpPr>
              <a:spLocks/>
            </p:cNvSpPr>
            <p:nvPr userDrawn="1"/>
          </p:nvSpPr>
          <p:spPr bwMode="auto">
            <a:xfrm>
              <a:off x="15490825" y="3287713"/>
              <a:ext cx="11113" cy="7938"/>
            </a:xfrm>
            <a:custGeom>
              <a:avLst/>
              <a:gdLst>
                <a:gd name="T0" fmla="*/ 2 w 4"/>
                <a:gd name="T1" fmla="*/ 0 h 3"/>
                <a:gd name="T2" fmla="*/ 3 w 4"/>
                <a:gd name="T3" fmla="*/ 2 h 3"/>
                <a:gd name="T4" fmla="*/ 2 w 4"/>
                <a:gd name="T5" fmla="*/ 0 h 3"/>
              </a:gdLst>
              <a:ahLst/>
              <a:cxnLst>
                <a:cxn ang="0">
                  <a:pos x="T0" y="T1"/>
                </a:cxn>
                <a:cxn ang="0">
                  <a:pos x="T2" y="T3"/>
                </a:cxn>
                <a:cxn ang="0">
                  <a:pos x="T4" y="T5"/>
                </a:cxn>
              </a:cxnLst>
              <a:rect l="0" t="0" r="r" b="b"/>
              <a:pathLst>
                <a:path w="4" h="3">
                  <a:moveTo>
                    <a:pt x="2" y="0"/>
                  </a:moveTo>
                  <a:cubicBezTo>
                    <a:pt x="0" y="0"/>
                    <a:pt x="2" y="3"/>
                    <a:pt x="3" y="2"/>
                  </a:cubicBezTo>
                  <a:cubicBezTo>
                    <a:pt x="4" y="1"/>
                    <a:pt x="4" y="0"/>
                    <a:pt x="2"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4"/>
            <p:cNvSpPr>
              <a:spLocks/>
            </p:cNvSpPr>
            <p:nvPr userDrawn="1"/>
          </p:nvSpPr>
          <p:spPr bwMode="auto">
            <a:xfrm>
              <a:off x="15368588" y="2713038"/>
              <a:ext cx="33338" cy="11113"/>
            </a:xfrm>
            <a:custGeom>
              <a:avLst/>
              <a:gdLst>
                <a:gd name="T0" fmla="*/ 9 w 12"/>
                <a:gd name="T1" fmla="*/ 1 h 4"/>
                <a:gd name="T2" fmla="*/ 3 w 12"/>
                <a:gd name="T3" fmla="*/ 4 h 4"/>
                <a:gd name="T4" fmla="*/ 7 w 12"/>
                <a:gd name="T5" fmla="*/ 3 h 4"/>
                <a:gd name="T6" fmla="*/ 9 w 12"/>
                <a:gd name="T7" fmla="*/ 1 h 4"/>
              </a:gdLst>
              <a:ahLst/>
              <a:cxnLst>
                <a:cxn ang="0">
                  <a:pos x="T0" y="T1"/>
                </a:cxn>
                <a:cxn ang="0">
                  <a:pos x="T2" y="T3"/>
                </a:cxn>
                <a:cxn ang="0">
                  <a:pos x="T4" y="T5"/>
                </a:cxn>
                <a:cxn ang="0">
                  <a:pos x="T6" y="T7"/>
                </a:cxn>
              </a:cxnLst>
              <a:rect l="0" t="0" r="r" b="b"/>
              <a:pathLst>
                <a:path w="12" h="4">
                  <a:moveTo>
                    <a:pt x="9" y="1"/>
                  </a:moveTo>
                  <a:cubicBezTo>
                    <a:pt x="7" y="0"/>
                    <a:pt x="0" y="4"/>
                    <a:pt x="3" y="4"/>
                  </a:cubicBezTo>
                  <a:cubicBezTo>
                    <a:pt x="4" y="4"/>
                    <a:pt x="5" y="3"/>
                    <a:pt x="7" y="3"/>
                  </a:cubicBezTo>
                  <a:cubicBezTo>
                    <a:pt x="8" y="3"/>
                    <a:pt x="12" y="2"/>
                    <a:pt x="9"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5"/>
            <p:cNvSpPr>
              <a:spLocks/>
            </p:cNvSpPr>
            <p:nvPr userDrawn="1"/>
          </p:nvSpPr>
          <p:spPr bwMode="auto">
            <a:xfrm>
              <a:off x="15443200" y="3265488"/>
              <a:ext cx="14288" cy="11113"/>
            </a:xfrm>
            <a:custGeom>
              <a:avLst/>
              <a:gdLst>
                <a:gd name="T0" fmla="*/ 1 w 5"/>
                <a:gd name="T1" fmla="*/ 2 h 4"/>
                <a:gd name="T2" fmla="*/ 4 w 5"/>
                <a:gd name="T3" fmla="*/ 2 h 4"/>
                <a:gd name="T4" fmla="*/ 1 w 5"/>
                <a:gd name="T5" fmla="*/ 2 h 4"/>
              </a:gdLst>
              <a:ahLst/>
              <a:cxnLst>
                <a:cxn ang="0">
                  <a:pos x="T0" y="T1"/>
                </a:cxn>
                <a:cxn ang="0">
                  <a:pos x="T2" y="T3"/>
                </a:cxn>
                <a:cxn ang="0">
                  <a:pos x="T4" y="T5"/>
                </a:cxn>
              </a:cxnLst>
              <a:rect l="0" t="0" r="r" b="b"/>
              <a:pathLst>
                <a:path w="5" h="4">
                  <a:moveTo>
                    <a:pt x="1" y="2"/>
                  </a:moveTo>
                  <a:cubicBezTo>
                    <a:pt x="3" y="4"/>
                    <a:pt x="4" y="3"/>
                    <a:pt x="4" y="2"/>
                  </a:cubicBezTo>
                  <a:cubicBezTo>
                    <a:pt x="5" y="0"/>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46"/>
            <p:cNvSpPr>
              <a:spLocks/>
            </p:cNvSpPr>
            <p:nvPr userDrawn="1"/>
          </p:nvSpPr>
          <p:spPr bwMode="auto">
            <a:xfrm>
              <a:off x="15517813" y="2638425"/>
              <a:ext cx="41275" cy="38100"/>
            </a:xfrm>
            <a:custGeom>
              <a:avLst/>
              <a:gdLst>
                <a:gd name="T0" fmla="*/ 13 w 15"/>
                <a:gd name="T1" fmla="*/ 1 h 14"/>
                <a:gd name="T2" fmla="*/ 9 w 15"/>
                <a:gd name="T3" fmla="*/ 3 h 14"/>
                <a:gd name="T4" fmla="*/ 4 w 15"/>
                <a:gd name="T5" fmla="*/ 8 h 14"/>
                <a:gd name="T6" fmla="*/ 1 w 15"/>
                <a:gd name="T7" fmla="*/ 9 h 14"/>
                <a:gd name="T8" fmla="*/ 3 w 15"/>
                <a:gd name="T9" fmla="*/ 13 h 14"/>
                <a:gd name="T10" fmla="*/ 5 w 15"/>
                <a:gd name="T11" fmla="*/ 13 h 14"/>
                <a:gd name="T12" fmla="*/ 12 w 15"/>
                <a:gd name="T13" fmla="*/ 8 h 14"/>
                <a:gd name="T14" fmla="*/ 10 w 15"/>
                <a:gd name="T15" fmla="*/ 5 h 14"/>
                <a:gd name="T16" fmla="*/ 14 w 15"/>
                <a:gd name="T17" fmla="*/ 4 h 14"/>
                <a:gd name="T18" fmla="*/ 13 w 15"/>
                <a:gd name="T19"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4">
                  <a:moveTo>
                    <a:pt x="13" y="1"/>
                  </a:moveTo>
                  <a:cubicBezTo>
                    <a:pt x="13" y="0"/>
                    <a:pt x="11" y="0"/>
                    <a:pt x="9" y="3"/>
                  </a:cubicBezTo>
                  <a:cubicBezTo>
                    <a:pt x="7" y="5"/>
                    <a:pt x="5" y="7"/>
                    <a:pt x="4" y="8"/>
                  </a:cubicBezTo>
                  <a:cubicBezTo>
                    <a:pt x="4" y="9"/>
                    <a:pt x="1" y="8"/>
                    <a:pt x="1" y="9"/>
                  </a:cubicBezTo>
                  <a:cubicBezTo>
                    <a:pt x="0" y="11"/>
                    <a:pt x="1" y="14"/>
                    <a:pt x="3" y="13"/>
                  </a:cubicBezTo>
                  <a:cubicBezTo>
                    <a:pt x="4" y="12"/>
                    <a:pt x="4" y="13"/>
                    <a:pt x="5" y="13"/>
                  </a:cubicBezTo>
                  <a:cubicBezTo>
                    <a:pt x="6" y="13"/>
                    <a:pt x="11" y="10"/>
                    <a:pt x="12" y="8"/>
                  </a:cubicBezTo>
                  <a:cubicBezTo>
                    <a:pt x="13" y="7"/>
                    <a:pt x="10" y="6"/>
                    <a:pt x="10" y="5"/>
                  </a:cubicBezTo>
                  <a:cubicBezTo>
                    <a:pt x="10" y="4"/>
                    <a:pt x="13" y="4"/>
                    <a:pt x="14" y="4"/>
                  </a:cubicBezTo>
                  <a:cubicBezTo>
                    <a:pt x="15" y="3"/>
                    <a:pt x="13" y="2"/>
                    <a:pt x="13"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47"/>
            <p:cNvSpPr>
              <a:spLocks/>
            </p:cNvSpPr>
            <p:nvPr userDrawn="1"/>
          </p:nvSpPr>
          <p:spPr bwMode="auto">
            <a:xfrm>
              <a:off x="15335250" y="2728913"/>
              <a:ext cx="15875" cy="17463"/>
            </a:xfrm>
            <a:custGeom>
              <a:avLst/>
              <a:gdLst>
                <a:gd name="T0" fmla="*/ 2 w 6"/>
                <a:gd name="T1" fmla="*/ 5 h 6"/>
                <a:gd name="T2" fmla="*/ 5 w 6"/>
                <a:gd name="T3" fmla="*/ 1 h 6"/>
                <a:gd name="T4" fmla="*/ 2 w 6"/>
                <a:gd name="T5" fmla="*/ 5 h 6"/>
              </a:gdLst>
              <a:ahLst/>
              <a:cxnLst>
                <a:cxn ang="0">
                  <a:pos x="T0" y="T1"/>
                </a:cxn>
                <a:cxn ang="0">
                  <a:pos x="T2" y="T3"/>
                </a:cxn>
                <a:cxn ang="0">
                  <a:pos x="T4" y="T5"/>
                </a:cxn>
              </a:cxnLst>
              <a:rect l="0" t="0" r="r" b="b"/>
              <a:pathLst>
                <a:path w="6" h="6">
                  <a:moveTo>
                    <a:pt x="2" y="5"/>
                  </a:moveTo>
                  <a:cubicBezTo>
                    <a:pt x="5" y="4"/>
                    <a:pt x="6" y="2"/>
                    <a:pt x="5" y="1"/>
                  </a:cubicBezTo>
                  <a:cubicBezTo>
                    <a:pt x="4" y="0"/>
                    <a:pt x="0" y="6"/>
                    <a:pt x="2"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48"/>
            <p:cNvSpPr>
              <a:spLocks/>
            </p:cNvSpPr>
            <p:nvPr userDrawn="1"/>
          </p:nvSpPr>
          <p:spPr bwMode="auto">
            <a:xfrm>
              <a:off x="15498763" y="3298825"/>
              <a:ext cx="22225" cy="22225"/>
            </a:xfrm>
            <a:custGeom>
              <a:avLst/>
              <a:gdLst>
                <a:gd name="T0" fmla="*/ 3 w 8"/>
                <a:gd name="T1" fmla="*/ 0 h 8"/>
                <a:gd name="T2" fmla="*/ 3 w 8"/>
                <a:gd name="T3" fmla="*/ 6 h 8"/>
                <a:gd name="T4" fmla="*/ 7 w 8"/>
                <a:gd name="T5" fmla="*/ 4 h 8"/>
                <a:gd name="T6" fmla="*/ 3 w 8"/>
                <a:gd name="T7" fmla="*/ 0 h 8"/>
              </a:gdLst>
              <a:ahLst/>
              <a:cxnLst>
                <a:cxn ang="0">
                  <a:pos x="T0" y="T1"/>
                </a:cxn>
                <a:cxn ang="0">
                  <a:pos x="T2" y="T3"/>
                </a:cxn>
                <a:cxn ang="0">
                  <a:pos x="T4" y="T5"/>
                </a:cxn>
                <a:cxn ang="0">
                  <a:pos x="T6" y="T7"/>
                </a:cxn>
              </a:cxnLst>
              <a:rect l="0" t="0" r="r" b="b"/>
              <a:pathLst>
                <a:path w="8" h="8">
                  <a:moveTo>
                    <a:pt x="3" y="0"/>
                  </a:moveTo>
                  <a:cubicBezTo>
                    <a:pt x="0" y="1"/>
                    <a:pt x="2" y="8"/>
                    <a:pt x="3" y="6"/>
                  </a:cubicBezTo>
                  <a:cubicBezTo>
                    <a:pt x="4" y="6"/>
                    <a:pt x="6" y="5"/>
                    <a:pt x="7" y="4"/>
                  </a:cubicBezTo>
                  <a:cubicBezTo>
                    <a:pt x="8" y="3"/>
                    <a:pt x="6" y="0"/>
                    <a:pt x="3"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49"/>
            <p:cNvSpPr>
              <a:spLocks/>
            </p:cNvSpPr>
            <p:nvPr userDrawn="1"/>
          </p:nvSpPr>
          <p:spPr bwMode="auto">
            <a:xfrm>
              <a:off x="17387888" y="2457450"/>
              <a:ext cx="152400" cy="77788"/>
            </a:xfrm>
            <a:custGeom>
              <a:avLst/>
              <a:gdLst>
                <a:gd name="T0" fmla="*/ 51 w 55"/>
                <a:gd name="T1" fmla="*/ 8 h 28"/>
                <a:gd name="T2" fmla="*/ 48 w 55"/>
                <a:gd name="T3" fmla="*/ 6 h 28"/>
                <a:gd name="T4" fmla="*/ 47 w 55"/>
                <a:gd name="T5" fmla="*/ 3 h 28"/>
                <a:gd name="T6" fmla="*/ 44 w 55"/>
                <a:gd name="T7" fmla="*/ 3 h 28"/>
                <a:gd name="T8" fmla="*/ 39 w 55"/>
                <a:gd name="T9" fmla="*/ 1 h 28"/>
                <a:gd name="T10" fmla="*/ 38 w 55"/>
                <a:gd name="T11" fmla="*/ 4 h 28"/>
                <a:gd name="T12" fmla="*/ 35 w 55"/>
                <a:gd name="T13" fmla="*/ 4 h 28"/>
                <a:gd name="T14" fmla="*/ 33 w 55"/>
                <a:gd name="T15" fmla="*/ 4 h 28"/>
                <a:gd name="T16" fmla="*/ 30 w 55"/>
                <a:gd name="T17" fmla="*/ 5 h 28"/>
                <a:gd name="T18" fmla="*/ 28 w 55"/>
                <a:gd name="T19" fmla="*/ 4 h 28"/>
                <a:gd name="T20" fmla="*/ 24 w 55"/>
                <a:gd name="T21" fmla="*/ 6 h 28"/>
                <a:gd name="T22" fmla="*/ 22 w 55"/>
                <a:gd name="T23" fmla="*/ 5 h 28"/>
                <a:gd name="T24" fmla="*/ 20 w 55"/>
                <a:gd name="T25" fmla="*/ 6 h 28"/>
                <a:gd name="T26" fmla="*/ 19 w 55"/>
                <a:gd name="T27" fmla="*/ 9 h 28"/>
                <a:gd name="T28" fmla="*/ 16 w 55"/>
                <a:gd name="T29" fmla="*/ 10 h 28"/>
                <a:gd name="T30" fmla="*/ 15 w 55"/>
                <a:gd name="T31" fmla="*/ 6 h 28"/>
                <a:gd name="T32" fmla="*/ 7 w 55"/>
                <a:gd name="T33" fmla="*/ 1 h 28"/>
                <a:gd name="T34" fmla="*/ 8 w 55"/>
                <a:gd name="T35" fmla="*/ 4 h 28"/>
                <a:gd name="T36" fmla="*/ 6 w 55"/>
                <a:gd name="T37" fmla="*/ 4 h 28"/>
                <a:gd name="T38" fmla="*/ 2 w 55"/>
                <a:gd name="T39" fmla="*/ 5 h 28"/>
                <a:gd name="T40" fmla="*/ 0 w 55"/>
                <a:gd name="T41" fmla="*/ 9 h 28"/>
                <a:gd name="T42" fmla="*/ 5 w 55"/>
                <a:gd name="T43" fmla="*/ 10 h 28"/>
                <a:gd name="T44" fmla="*/ 11 w 55"/>
                <a:gd name="T45" fmla="*/ 10 h 28"/>
                <a:gd name="T46" fmla="*/ 10 w 55"/>
                <a:gd name="T47" fmla="*/ 12 h 28"/>
                <a:gd name="T48" fmla="*/ 7 w 55"/>
                <a:gd name="T49" fmla="*/ 14 h 28"/>
                <a:gd name="T50" fmla="*/ 1 w 55"/>
                <a:gd name="T51" fmla="*/ 15 h 28"/>
                <a:gd name="T52" fmla="*/ 9 w 55"/>
                <a:gd name="T53" fmla="*/ 15 h 28"/>
                <a:gd name="T54" fmla="*/ 11 w 55"/>
                <a:gd name="T55" fmla="*/ 17 h 28"/>
                <a:gd name="T56" fmla="*/ 12 w 55"/>
                <a:gd name="T57" fmla="*/ 19 h 28"/>
                <a:gd name="T58" fmla="*/ 10 w 55"/>
                <a:gd name="T59" fmla="*/ 21 h 28"/>
                <a:gd name="T60" fmla="*/ 8 w 55"/>
                <a:gd name="T61" fmla="*/ 23 h 28"/>
                <a:gd name="T62" fmla="*/ 14 w 55"/>
                <a:gd name="T63" fmla="*/ 23 h 28"/>
                <a:gd name="T64" fmla="*/ 24 w 55"/>
                <a:gd name="T65" fmla="*/ 27 h 28"/>
                <a:gd name="T66" fmla="*/ 33 w 55"/>
                <a:gd name="T67" fmla="*/ 24 h 28"/>
                <a:gd name="T68" fmla="*/ 39 w 55"/>
                <a:gd name="T69" fmla="*/ 22 h 28"/>
                <a:gd name="T70" fmla="*/ 46 w 55"/>
                <a:gd name="T71" fmla="*/ 20 h 28"/>
                <a:gd name="T72" fmla="*/ 50 w 55"/>
                <a:gd name="T73" fmla="*/ 16 h 28"/>
                <a:gd name="T74" fmla="*/ 54 w 55"/>
                <a:gd name="T75" fmla="*/ 13 h 28"/>
                <a:gd name="T76" fmla="*/ 51 w 55"/>
                <a:gd name="T77" fmla="*/ 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5" h="28">
                  <a:moveTo>
                    <a:pt x="51" y="8"/>
                  </a:moveTo>
                  <a:cubicBezTo>
                    <a:pt x="49" y="8"/>
                    <a:pt x="48" y="7"/>
                    <a:pt x="48" y="6"/>
                  </a:cubicBezTo>
                  <a:cubicBezTo>
                    <a:pt x="49" y="5"/>
                    <a:pt x="47" y="4"/>
                    <a:pt x="47" y="3"/>
                  </a:cubicBezTo>
                  <a:cubicBezTo>
                    <a:pt x="48" y="2"/>
                    <a:pt x="45" y="3"/>
                    <a:pt x="44" y="3"/>
                  </a:cubicBezTo>
                  <a:cubicBezTo>
                    <a:pt x="43" y="3"/>
                    <a:pt x="40" y="0"/>
                    <a:pt x="39" y="1"/>
                  </a:cubicBezTo>
                  <a:cubicBezTo>
                    <a:pt x="38" y="1"/>
                    <a:pt x="39" y="3"/>
                    <a:pt x="38" y="4"/>
                  </a:cubicBezTo>
                  <a:cubicBezTo>
                    <a:pt x="38" y="5"/>
                    <a:pt x="35" y="3"/>
                    <a:pt x="35" y="4"/>
                  </a:cubicBezTo>
                  <a:cubicBezTo>
                    <a:pt x="35" y="5"/>
                    <a:pt x="34" y="5"/>
                    <a:pt x="33" y="4"/>
                  </a:cubicBezTo>
                  <a:cubicBezTo>
                    <a:pt x="32" y="3"/>
                    <a:pt x="30" y="4"/>
                    <a:pt x="30" y="5"/>
                  </a:cubicBezTo>
                  <a:cubicBezTo>
                    <a:pt x="31" y="5"/>
                    <a:pt x="30" y="5"/>
                    <a:pt x="28" y="4"/>
                  </a:cubicBezTo>
                  <a:cubicBezTo>
                    <a:pt x="26" y="3"/>
                    <a:pt x="24" y="5"/>
                    <a:pt x="24" y="6"/>
                  </a:cubicBezTo>
                  <a:cubicBezTo>
                    <a:pt x="25" y="7"/>
                    <a:pt x="24" y="7"/>
                    <a:pt x="22" y="5"/>
                  </a:cubicBezTo>
                  <a:cubicBezTo>
                    <a:pt x="21" y="2"/>
                    <a:pt x="19" y="5"/>
                    <a:pt x="20" y="6"/>
                  </a:cubicBezTo>
                  <a:cubicBezTo>
                    <a:pt x="21" y="8"/>
                    <a:pt x="20" y="9"/>
                    <a:pt x="19" y="9"/>
                  </a:cubicBezTo>
                  <a:cubicBezTo>
                    <a:pt x="18" y="8"/>
                    <a:pt x="17" y="9"/>
                    <a:pt x="16" y="10"/>
                  </a:cubicBezTo>
                  <a:cubicBezTo>
                    <a:pt x="15" y="11"/>
                    <a:pt x="13" y="7"/>
                    <a:pt x="15" y="6"/>
                  </a:cubicBezTo>
                  <a:cubicBezTo>
                    <a:pt x="16" y="5"/>
                    <a:pt x="9" y="1"/>
                    <a:pt x="7" y="1"/>
                  </a:cubicBezTo>
                  <a:cubicBezTo>
                    <a:pt x="5" y="1"/>
                    <a:pt x="6" y="3"/>
                    <a:pt x="8" y="4"/>
                  </a:cubicBezTo>
                  <a:cubicBezTo>
                    <a:pt x="9" y="5"/>
                    <a:pt x="7" y="5"/>
                    <a:pt x="6" y="4"/>
                  </a:cubicBezTo>
                  <a:cubicBezTo>
                    <a:pt x="5" y="3"/>
                    <a:pt x="3" y="4"/>
                    <a:pt x="2" y="5"/>
                  </a:cubicBezTo>
                  <a:cubicBezTo>
                    <a:pt x="1" y="7"/>
                    <a:pt x="0" y="7"/>
                    <a:pt x="0" y="9"/>
                  </a:cubicBezTo>
                  <a:cubicBezTo>
                    <a:pt x="0" y="10"/>
                    <a:pt x="2" y="11"/>
                    <a:pt x="5" y="10"/>
                  </a:cubicBezTo>
                  <a:cubicBezTo>
                    <a:pt x="7" y="9"/>
                    <a:pt x="10" y="9"/>
                    <a:pt x="11" y="10"/>
                  </a:cubicBezTo>
                  <a:cubicBezTo>
                    <a:pt x="12" y="11"/>
                    <a:pt x="9" y="11"/>
                    <a:pt x="10" y="12"/>
                  </a:cubicBezTo>
                  <a:cubicBezTo>
                    <a:pt x="11" y="13"/>
                    <a:pt x="10" y="14"/>
                    <a:pt x="7" y="14"/>
                  </a:cubicBezTo>
                  <a:cubicBezTo>
                    <a:pt x="4" y="13"/>
                    <a:pt x="1" y="14"/>
                    <a:pt x="1" y="15"/>
                  </a:cubicBezTo>
                  <a:cubicBezTo>
                    <a:pt x="2" y="16"/>
                    <a:pt x="9" y="14"/>
                    <a:pt x="9" y="15"/>
                  </a:cubicBezTo>
                  <a:cubicBezTo>
                    <a:pt x="9" y="16"/>
                    <a:pt x="9" y="18"/>
                    <a:pt x="11" y="17"/>
                  </a:cubicBezTo>
                  <a:cubicBezTo>
                    <a:pt x="13" y="17"/>
                    <a:pt x="11" y="19"/>
                    <a:pt x="12" y="19"/>
                  </a:cubicBezTo>
                  <a:cubicBezTo>
                    <a:pt x="13" y="19"/>
                    <a:pt x="13" y="21"/>
                    <a:pt x="10" y="21"/>
                  </a:cubicBezTo>
                  <a:cubicBezTo>
                    <a:pt x="8" y="22"/>
                    <a:pt x="7" y="22"/>
                    <a:pt x="8" y="23"/>
                  </a:cubicBezTo>
                  <a:cubicBezTo>
                    <a:pt x="9" y="24"/>
                    <a:pt x="12" y="23"/>
                    <a:pt x="14" y="23"/>
                  </a:cubicBezTo>
                  <a:cubicBezTo>
                    <a:pt x="17" y="22"/>
                    <a:pt x="21" y="25"/>
                    <a:pt x="24" y="27"/>
                  </a:cubicBezTo>
                  <a:cubicBezTo>
                    <a:pt x="27" y="28"/>
                    <a:pt x="32" y="26"/>
                    <a:pt x="33" y="24"/>
                  </a:cubicBezTo>
                  <a:cubicBezTo>
                    <a:pt x="33" y="23"/>
                    <a:pt x="37" y="23"/>
                    <a:pt x="39" y="22"/>
                  </a:cubicBezTo>
                  <a:cubicBezTo>
                    <a:pt x="41" y="21"/>
                    <a:pt x="43" y="20"/>
                    <a:pt x="46" y="20"/>
                  </a:cubicBezTo>
                  <a:cubicBezTo>
                    <a:pt x="49" y="20"/>
                    <a:pt x="49" y="16"/>
                    <a:pt x="50" y="16"/>
                  </a:cubicBezTo>
                  <a:cubicBezTo>
                    <a:pt x="51" y="17"/>
                    <a:pt x="53" y="14"/>
                    <a:pt x="54" y="13"/>
                  </a:cubicBezTo>
                  <a:cubicBezTo>
                    <a:pt x="55" y="11"/>
                    <a:pt x="53" y="8"/>
                    <a:pt x="51"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0"/>
            <p:cNvSpPr>
              <a:spLocks/>
            </p:cNvSpPr>
            <p:nvPr userDrawn="1"/>
          </p:nvSpPr>
          <p:spPr bwMode="auto">
            <a:xfrm>
              <a:off x="16611600" y="3217863"/>
              <a:ext cx="11113" cy="25400"/>
            </a:xfrm>
            <a:custGeom>
              <a:avLst/>
              <a:gdLst>
                <a:gd name="T0" fmla="*/ 1 w 4"/>
                <a:gd name="T1" fmla="*/ 2 h 9"/>
                <a:gd name="T2" fmla="*/ 0 w 4"/>
                <a:gd name="T3" fmla="*/ 3 h 9"/>
                <a:gd name="T4" fmla="*/ 1 w 4"/>
                <a:gd name="T5" fmla="*/ 7 h 9"/>
                <a:gd name="T6" fmla="*/ 3 w 4"/>
                <a:gd name="T7" fmla="*/ 9 h 9"/>
                <a:gd name="T8" fmla="*/ 2 w 4"/>
                <a:gd name="T9" fmla="*/ 6 h 9"/>
                <a:gd name="T10" fmla="*/ 1 w 4"/>
                <a:gd name="T11" fmla="*/ 2 h 9"/>
              </a:gdLst>
              <a:ahLst/>
              <a:cxnLst>
                <a:cxn ang="0">
                  <a:pos x="T0" y="T1"/>
                </a:cxn>
                <a:cxn ang="0">
                  <a:pos x="T2" y="T3"/>
                </a:cxn>
                <a:cxn ang="0">
                  <a:pos x="T4" y="T5"/>
                </a:cxn>
                <a:cxn ang="0">
                  <a:pos x="T6" y="T7"/>
                </a:cxn>
                <a:cxn ang="0">
                  <a:pos x="T8" y="T9"/>
                </a:cxn>
                <a:cxn ang="0">
                  <a:pos x="T10" y="T11"/>
                </a:cxn>
              </a:cxnLst>
              <a:rect l="0" t="0" r="r" b="b"/>
              <a:pathLst>
                <a:path w="4" h="9">
                  <a:moveTo>
                    <a:pt x="1" y="2"/>
                  </a:moveTo>
                  <a:cubicBezTo>
                    <a:pt x="0" y="0"/>
                    <a:pt x="0" y="1"/>
                    <a:pt x="0" y="3"/>
                  </a:cubicBezTo>
                  <a:cubicBezTo>
                    <a:pt x="0" y="5"/>
                    <a:pt x="1" y="5"/>
                    <a:pt x="1" y="7"/>
                  </a:cubicBezTo>
                  <a:cubicBezTo>
                    <a:pt x="1" y="8"/>
                    <a:pt x="3" y="9"/>
                    <a:pt x="3" y="9"/>
                  </a:cubicBezTo>
                  <a:cubicBezTo>
                    <a:pt x="4" y="8"/>
                    <a:pt x="2" y="6"/>
                    <a:pt x="2" y="6"/>
                  </a:cubicBezTo>
                  <a:cubicBezTo>
                    <a:pt x="2" y="5"/>
                    <a:pt x="2" y="4"/>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67"/>
            <p:cNvSpPr>
              <a:spLocks noEditPoints="1"/>
            </p:cNvSpPr>
            <p:nvPr userDrawn="1"/>
          </p:nvSpPr>
          <p:spPr bwMode="auto">
            <a:xfrm>
              <a:off x="16408400" y="3005138"/>
              <a:ext cx="85725" cy="134938"/>
            </a:xfrm>
            <a:custGeom>
              <a:avLst/>
              <a:gdLst>
                <a:gd name="T0" fmla="*/ 16 w 31"/>
                <a:gd name="T1" fmla="*/ 0 h 49"/>
                <a:gd name="T2" fmla="*/ 0 w 31"/>
                <a:gd name="T3" fmla="*/ 16 h 49"/>
                <a:gd name="T4" fmla="*/ 16 w 31"/>
                <a:gd name="T5" fmla="*/ 49 h 49"/>
                <a:gd name="T6" fmla="*/ 31 w 31"/>
                <a:gd name="T7" fmla="*/ 16 h 49"/>
                <a:gd name="T8" fmla="*/ 16 w 31"/>
                <a:gd name="T9" fmla="*/ 0 h 49"/>
                <a:gd name="T10" fmla="*/ 16 w 31"/>
                <a:gd name="T11" fmla="*/ 23 h 49"/>
                <a:gd name="T12" fmla="*/ 9 w 31"/>
                <a:gd name="T13" fmla="*/ 16 h 49"/>
                <a:gd name="T14" fmla="*/ 16 w 31"/>
                <a:gd name="T15" fmla="*/ 9 h 49"/>
                <a:gd name="T16" fmla="*/ 22 w 31"/>
                <a:gd name="T17" fmla="*/ 16 h 49"/>
                <a:gd name="T18" fmla="*/ 16 w 31"/>
                <a:gd name="T19" fmla="*/ 23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49">
                  <a:moveTo>
                    <a:pt x="16" y="0"/>
                  </a:moveTo>
                  <a:cubicBezTo>
                    <a:pt x="7" y="0"/>
                    <a:pt x="0" y="7"/>
                    <a:pt x="0" y="16"/>
                  </a:cubicBezTo>
                  <a:cubicBezTo>
                    <a:pt x="0" y="25"/>
                    <a:pt x="16" y="49"/>
                    <a:pt x="16" y="49"/>
                  </a:cubicBezTo>
                  <a:cubicBezTo>
                    <a:pt x="16" y="49"/>
                    <a:pt x="31" y="25"/>
                    <a:pt x="31" y="16"/>
                  </a:cubicBezTo>
                  <a:cubicBezTo>
                    <a:pt x="31" y="7"/>
                    <a:pt x="24" y="0"/>
                    <a:pt x="16" y="0"/>
                  </a:cubicBezTo>
                  <a:moveTo>
                    <a:pt x="16" y="23"/>
                  </a:moveTo>
                  <a:cubicBezTo>
                    <a:pt x="12" y="23"/>
                    <a:pt x="9" y="20"/>
                    <a:pt x="9" y="16"/>
                  </a:cubicBezTo>
                  <a:cubicBezTo>
                    <a:pt x="9" y="12"/>
                    <a:pt x="12" y="9"/>
                    <a:pt x="16" y="9"/>
                  </a:cubicBezTo>
                  <a:cubicBezTo>
                    <a:pt x="19" y="9"/>
                    <a:pt x="22" y="12"/>
                    <a:pt x="22" y="16"/>
                  </a:cubicBezTo>
                  <a:cubicBezTo>
                    <a:pt x="22" y="20"/>
                    <a:pt x="19" y="23"/>
                    <a:pt x="16" y="23"/>
                  </a:cubicBezTo>
                </a:path>
              </a:pathLst>
            </a:custGeom>
            <a:solidFill>
              <a:srgbClr val="7FBB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8" name="Group 97"/>
          <p:cNvGrpSpPr/>
          <p:nvPr userDrawn="1"/>
        </p:nvGrpSpPr>
        <p:grpSpPr>
          <a:xfrm>
            <a:off x="18853150" y="1957388"/>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5995577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692830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16152"/>
            <a:ext cx="11887199" cy="2131353"/>
          </a:xfrm>
        </p:spPr>
        <p:txBody>
          <a:bodyPr/>
          <a:lstStyle>
            <a:lvl1pPr marL="0" indent="0">
              <a:buNone/>
              <a:defRPr sz="33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55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60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56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99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62577389"/>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3099696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29660" y="233151"/>
            <a:ext cx="11375536" cy="621530"/>
          </a:xfrm>
        </p:spPr>
        <p:txBody>
          <a:bodyPr/>
          <a:lstStyle>
            <a:lvl1pPr>
              <a:defRPr/>
            </a:lvl1p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529660" y="1476622"/>
            <a:ext cx="11375536" cy="209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6776537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29660" y="1254955"/>
            <a:ext cx="5597872" cy="537840"/>
          </a:xfrm>
        </p:spPr>
        <p:txBody>
          <a:bodyPr anchor="b"/>
          <a:lstStyle>
            <a:lvl1pPr marL="0" indent="0">
              <a:lnSpc>
                <a:spcPct val="90000"/>
              </a:lnSpc>
              <a:spcBef>
                <a:spcPts val="0"/>
              </a:spcBef>
              <a:buNone/>
              <a:defRPr sz="2550" b="1"/>
            </a:lvl1pPr>
            <a:lvl2pPr marL="466280" indent="0">
              <a:buNone/>
              <a:defRPr sz="2040" b="1"/>
            </a:lvl2pPr>
            <a:lvl3pPr marL="932559" indent="0">
              <a:buNone/>
              <a:defRPr sz="1836" b="1"/>
            </a:lvl3pPr>
            <a:lvl4pPr marL="1398839" indent="0">
              <a:buNone/>
              <a:defRPr sz="1632" b="1"/>
            </a:lvl4pPr>
            <a:lvl5pPr marL="1865119" indent="0">
              <a:buNone/>
              <a:defRPr sz="1632" b="1"/>
            </a:lvl5pPr>
            <a:lvl6pPr marL="2331399" indent="0">
              <a:buNone/>
              <a:defRPr sz="1632" b="1"/>
            </a:lvl6pPr>
            <a:lvl7pPr marL="2797677" indent="0">
              <a:buNone/>
              <a:defRPr sz="1632" b="1"/>
            </a:lvl7pPr>
            <a:lvl8pPr marL="3263957" indent="0">
              <a:buNone/>
              <a:defRPr sz="1632" b="1"/>
            </a:lvl8pPr>
            <a:lvl9pPr marL="3730237" indent="0">
              <a:buNone/>
              <a:defRPr sz="1632" b="1"/>
            </a:lvl9pPr>
          </a:lstStyle>
          <a:p>
            <a:pPr lvl="0"/>
            <a:r>
              <a:rPr lang="en-US" dirty="0" smtClean="0"/>
              <a:t>Click to edit Master text styles</a:t>
            </a:r>
          </a:p>
        </p:txBody>
      </p:sp>
      <p:sp>
        <p:nvSpPr>
          <p:cNvPr id="4" name="Content Placeholder 3"/>
          <p:cNvSpPr>
            <a:spLocks noGrp="1"/>
          </p:cNvSpPr>
          <p:nvPr>
            <p:ph sz="half" idx="2"/>
          </p:nvPr>
        </p:nvSpPr>
        <p:spPr>
          <a:xfrm>
            <a:off x="518186" y="2176074"/>
            <a:ext cx="5596413" cy="1752659"/>
          </a:xfrm>
        </p:spPr>
        <p:txBody>
          <a:bodyPr/>
          <a:lstStyle>
            <a:lvl1pPr marL="287377" indent="-287377">
              <a:defRPr sz="2346"/>
            </a:lvl1pPr>
            <a:lvl2pPr marL="573406" indent="-271187">
              <a:defRPr sz="2040"/>
            </a:lvl2pPr>
            <a:lvl3pPr marL="829752" indent="-248251">
              <a:defRPr sz="1836"/>
            </a:lvl3pPr>
            <a:lvl4pPr marL="1071256" indent="-233410">
              <a:defRPr sz="1734"/>
            </a:lvl4pPr>
            <a:lvl5pPr marL="1304666" indent="-210474">
              <a:defRPr sz="1734"/>
            </a:lvl5pPr>
            <a:lvl6pPr>
              <a:defRPr sz="1632"/>
            </a:lvl6pPr>
            <a:lvl7pPr>
              <a:defRPr sz="1632"/>
            </a:lvl7pPr>
            <a:lvl8pPr>
              <a:defRPr sz="1632"/>
            </a:lvl8pPr>
            <a:lvl9pPr>
              <a:defRPr sz="1632"/>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07324" y="1254955"/>
            <a:ext cx="5597872" cy="537840"/>
          </a:xfrm>
        </p:spPr>
        <p:txBody>
          <a:bodyPr anchor="b"/>
          <a:lstStyle>
            <a:lvl1pPr marL="0" indent="0">
              <a:lnSpc>
                <a:spcPct val="90000"/>
              </a:lnSpc>
              <a:spcBef>
                <a:spcPts val="0"/>
              </a:spcBef>
              <a:buNone/>
              <a:defRPr sz="2550" b="1"/>
            </a:lvl1pPr>
            <a:lvl2pPr marL="466280" indent="0">
              <a:buNone/>
              <a:defRPr sz="2040" b="1"/>
            </a:lvl2pPr>
            <a:lvl3pPr marL="932559" indent="0">
              <a:buNone/>
              <a:defRPr sz="1836" b="1"/>
            </a:lvl3pPr>
            <a:lvl4pPr marL="1398839" indent="0">
              <a:buNone/>
              <a:defRPr sz="1632" b="1"/>
            </a:lvl4pPr>
            <a:lvl5pPr marL="1865119" indent="0">
              <a:buNone/>
              <a:defRPr sz="1632" b="1"/>
            </a:lvl5pPr>
            <a:lvl6pPr marL="2331399" indent="0">
              <a:buNone/>
              <a:defRPr sz="1632" b="1"/>
            </a:lvl6pPr>
            <a:lvl7pPr marL="2797677" indent="0">
              <a:buNone/>
              <a:defRPr sz="1632" b="1"/>
            </a:lvl7pPr>
            <a:lvl8pPr marL="3263957" indent="0">
              <a:buNone/>
              <a:defRPr sz="1632" b="1"/>
            </a:lvl8pPr>
            <a:lvl9pPr marL="3730237" indent="0">
              <a:buNone/>
              <a:defRPr sz="1632" b="1"/>
            </a:lvl9pPr>
          </a:lstStyle>
          <a:p>
            <a:pPr lvl="0"/>
            <a:r>
              <a:rPr lang="en-US" dirty="0" smtClean="0"/>
              <a:t>Click to edit Master text styles</a:t>
            </a:r>
          </a:p>
        </p:txBody>
      </p:sp>
      <p:sp>
        <p:nvSpPr>
          <p:cNvPr id="6" name="Content Placeholder 5"/>
          <p:cNvSpPr>
            <a:spLocks noGrp="1"/>
          </p:cNvSpPr>
          <p:nvPr>
            <p:ph sz="quarter" idx="4"/>
          </p:nvPr>
        </p:nvSpPr>
        <p:spPr>
          <a:xfrm>
            <a:off x="6307324" y="2176075"/>
            <a:ext cx="5597872" cy="1752659"/>
          </a:xfrm>
        </p:spPr>
        <p:txBody>
          <a:bodyPr/>
          <a:lstStyle>
            <a:lvl1pPr marL="302218" indent="-302218">
              <a:defRPr sz="2346"/>
            </a:lvl1pPr>
            <a:lvl2pPr marL="581501" indent="-279282">
              <a:defRPr sz="2040"/>
            </a:lvl2pPr>
            <a:lvl3pPr marL="837847" indent="-249600">
              <a:defRPr sz="1836"/>
            </a:lvl3pPr>
            <a:lvl4pPr marL="1071256" indent="-241505">
              <a:defRPr sz="1734"/>
            </a:lvl4pPr>
            <a:lvl5pPr marL="1304666" indent="-225315">
              <a:defRPr sz="1734"/>
            </a:lvl5pPr>
            <a:lvl6pPr>
              <a:defRPr sz="1632"/>
            </a:lvl6pPr>
            <a:lvl7pPr>
              <a:defRPr sz="1632"/>
            </a:lvl7pPr>
            <a:lvl8pPr>
              <a:defRPr sz="1632"/>
            </a:lvl8pPr>
            <a:lvl9pPr>
              <a:defRPr sz="1632"/>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33545492"/>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Europe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8" name="Group 97"/>
          <p:cNvGrpSpPr/>
          <p:nvPr userDrawn="1"/>
        </p:nvGrpSpPr>
        <p:grpSpPr>
          <a:xfrm>
            <a:off x="7136678" y="4110831"/>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065703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m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46304" tIns="109728" rIns="146304" bIns="109728"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0">
                      <a:schemeClr val="tx1"/>
                    </a:gs>
                    <a:gs pos="100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2923861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mo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5833">
                      <a:schemeClr val="tx1"/>
                    </a:gs>
                    <a:gs pos="18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17061196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1594122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o slide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8279268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4075357253"/>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76253691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320" y="296897"/>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0270825"/>
      </p:ext>
    </p:extLst>
  </p:cSld>
  <p:clrMap bg1="dk1" tx1="lt1" bg2="dk2" tx2="lt2" accent1="accent1" accent2="accent2" accent3="accent3" accent4="accent4" accent5="accent5" accent6="accent6" hlink="hlink" folHlink="folHlink"/>
  <p:sldLayoutIdLst>
    <p:sldLayoutId id="2147484183" r:id="rId1"/>
    <p:sldLayoutId id="2147484188" r:id="rId2"/>
    <p:sldLayoutId id="2147484189" r:id="rId3"/>
    <p:sldLayoutId id="2147484105" r:id="rId4"/>
    <p:sldLayoutId id="2147484185" r:id="rId5"/>
    <p:sldLayoutId id="2147484182" r:id="rId6"/>
    <p:sldLayoutId id="2147484186" r:id="rId7"/>
    <p:sldLayoutId id="2147484130" r:id="rId8"/>
    <p:sldLayoutId id="2147484101" r:id="rId9"/>
    <p:sldLayoutId id="2147484102" r:id="rId10"/>
    <p:sldLayoutId id="2147484098" r:id="rId11"/>
    <p:sldLayoutId id="2147484086" r:id="rId12"/>
    <p:sldLayoutId id="2147484100" r:id="rId13"/>
    <p:sldLayoutId id="2147484089" r:id="rId14"/>
    <p:sldLayoutId id="2147484106" r:id="rId15"/>
    <p:sldLayoutId id="2147484092" r:id="rId16"/>
    <p:sldLayoutId id="2147484093" r:id="rId17"/>
    <p:sldLayoutId id="2147484127" r:id="rId18"/>
    <p:sldLayoutId id="2147484128" r:id="rId19"/>
    <p:sldLayoutId id="2147484129" r:id="rId20"/>
    <p:sldLayoutId id="2147484094" r:id="rId21"/>
    <p:sldLayoutId id="2147484096" r:id="rId22"/>
    <p:sldLayoutId id="2147484194" r:id="rId23"/>
    <p:sldLayoutId id="2147484195" r:id="rId24"/>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orient="horz" pos="763" userDrawn="1">
          <p15:clr>
            <a:srgbClr val="A4A3A4"/>
          </p15:clr>
        </p15:guide>
        <p15:guide id="4" orient="horz" pos="1339" userDrawn="1">
          <p15:clr>
            <a:srgbClr val="A4A3A4"/>
          </p15:clr>
        </p15:guide>
        <p15:guide id="5" orient="horz" pos="1915" userDrawn="1">
          <p15:clr>
            <a:srgbClr val="A4A3A4"/>
          </p15:clr>
        </p15:guide>
        <p15:guide id="6" orient="horz" pos="2491" userDrawn="1">
          <p15:clr>
            <a:srgbClr val="A4A3A4"/>
          </p15:clr>
        </p15:guide>
        <p15:guide id="7" orient="horz" pos="3067" userDrawn="1">
          <p15:clr>
            <a:srgbClr val="A4A3A4"/>
          </p15:clr>
        </p15:guide>
        <p15:guide id="8" orient="horz" pos="3643" userDrawn="1">
          <p15:clr>
            <a:srgbClr val="A4A3A4"/>
          </p15:clr>
        </p15:guide>
        <p15:guide id="9" orient="horz" pos="4219" userDrawn="1">
          <p15:clr>
            <a:srgbClr val="5ACBF0"/>
          </p15:clr>
        </p15:guide>
        <p15:guide id="10" pos="749" userDrawn="1">
          <p15:clr>
            <a:srgbClr val="A4A3A4"/>
          </p15:clr>
        </p15:guide>
        <p15:guide id="11" pos="1325" userDrawn="1">
          <p15:clr>
            <a:srgbClr val="A4A3A4"/>
          </p15:clr>
        </p15:guide>
        <p15:guide id="12" pos="1901" userDrawn="1">
          <p15:clr>
            <a:srgbClr val="A4A3A4"/>
          </p15:clr>
        </p15:guide>
        <p15:guide id="13" pos="2477" userDrawn="1">
          <p15:clr>
            <a:srgbClr val="A4A3A4"/>
          </p15:clr>
        </p15:guide>
        <p15:guide id="14" pos="3053" userDrawn="1">
          <p15:clr>
            <a:srgbClr val="A4A3A4"/>
          </p15:clr>
        </p15:guide>
        <p15:guide id="15" pos="3629" userDrawn="1">
          <p15:clr>
            <a:srgbClr val="A4A3A4"/>
          </p15:clr>
        </p15:guide>
        <p15:guide id="16" pos="4205" userDrawn="1">
          <p15:clr>
            <a:srgbClr val="A4A3A4"/>
          </p15:clr>
        </p15:guide>
        <p15:guide id="17" pos="4781" userDrawn="1">
          <p15:clr>
            <a:srgbClr val="A4A3A4"/>
          </p15:clr>
        </p15:guide>
        <p15:guide id="18" pos="5357" userDrawn="1">
          <p15:clr>
            <a:srgbClr val="A4A3A4"/>
          </p15:clr>
        </p15:guide>
        <p15:guide id="19" pos="5933" userDrawn="1">
          <p15:clr>
            <a:srgbClr val="A4A3A4"/>
          </p15:clr>
        </p15:guide>
        <p15:guide id="20" pos="6509" userDrawn="1">
          <p15:clr>
            <a:srgbClr val="A4A3A4"/>
          </p15:clr>
        </p15:guide>
        <p15:guide id="21" pos="7085" userDrawn="1">
          <p15:clr>
            <a:srgbClr val="A4A3A4"/>
          </p15:clr>
        </p15:guide>
        <p15:guide id="22" pos="7661"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3.xml"/><Relationship Id="rId1" Type="http://schemas.openxmlformats.org/officeDocument/2006/relationships/tags" Target="../tags/tag1.xml"/><Relationship Id="rId5" Type="http://schemas.microsoft.com/office/2007/relationships/hdphoto" Target="../media/hdphoto2.wdp"/><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3.xml"/><Relationship Id="rId1" Type="http://schemas.openxmlformats.org/officeDocument/2006/relationships/tags" Target="../tags/tag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4.xml"/></Relationships>
</file>

<file path=ppt/slides/_rels/slide27.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3.xml"/><Relationship Id="rId6" Type="http://schemas.openxmlformats.org/officeDocument/2006/relationships/image" Target="../media/image7.emf"/><Relationship Id="rId5" Type="http://schemas.microsoft.com/office/2007/relationships/hdphoto" Target="../media/hdphoto1.wdp"/><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6.xml"/><Relationship Id="rId5" Type="http://schemas.openxmlformats.org/officeDocument/2006/relationships/image" Target="../media/image14.png"/><Relationship Id="rId4" Type="http://schemas.openxmlformats.org/officeDocument/2006/relationships/image" Target="../media/image13.png"/></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3.xml"/><Relationship Id="rId6" Type="http://schemas.openxmlformats.org/officeDocument/2006/relationships/image" Target="../media/image7.emf"/><Relationship Id="rId5" Type="http://schemas.microsoft.com/office/2007/relationships/hdphoto" Target="../media/hdphoto1.wdp"/><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9.pn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0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Demo</a:t>
            </a:r>
            <a:endParaRPr lang="en-US" dirty="0"/>
          </a:p>
        </p:txBody>
      </p:sp>
      <p:sp>
        <p:nvSpPr>
          <p:cNvPr id="5" name="Text Placeholder 4"/>
          <p:cNvSpPr>
            <a:spLocks noGrp="1"/>
          </p:cNvSpPr>
          <p:nvPr>
            <p:ph type="body" sz="quarter" idx="12"/>
          </p:nvPr>
        </p:nvSpPr>
        <p:spPr/>
        <p:txBody>
          <a:bodyPr/>
          <a:lstStyle/>
          <a:p>
            <a:r>
              <a:rPr lang="en-US" dirty="0" smtClean="0"/>
              <a:t>App-V Package Converter</a:t>
            </a:r>
            <a:endParaRPr lang="en-US" dirty="0"/>
          </a:p>
        </p:txBody>
      </p:sp>
    </p:spTree>
    <p:extLst>
      <p:ext uri="{BB962C8B-B14F-4D97-AF65-F5344CB8AC3E}">
        <p14:creationId xmlns:p14="http://schemas.microsoft.com/office/powerpoint/2010/main" val="4243992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Package </a:t>
            </a:r>
            <a:r>
              <a:rPr lang="en-US" dirty="0" smtClean="0"/>
              <a:t>Converter: Test</a:t>
            </a:r>
            <a:endParaRPr lang="en-US" dirty="0"/>
          </a:p>
        </p:txBody>
      </p:sp>
      <p:sp>
        <p:nvSpPr>
          <p:cNvPr id="4" name="Text Placeholder 3"/>
          <p:cNvSpPr>
            <a:spLocks noGrp="1"/>
          </p:cNvSpPr>
          <p:nvPr>
            <p:ph type="body" sz="quarter" idx="10"/>
          </p:nvPr>
        </p:nvSpPr>
        <p:spPr>
          <a:xfrm>
            <a:off x="274638" y="1221157"/>
            <a:ext cx="11887199" cy="5193729"/>
          </a:xfrm>
        </p:spPr>
        <p:txBody>
          <a:bodyPr/>
          <a:lstStyle/>
          <a:p>
            <a:r>
              <a:rPr lang="en-US" b="1" dirty="0"/>
              <a:t>Test a Single Package</a:t>
            </a:r>
          </a:p>
          <a:p>
            <a:r>
              <a:rPr lang="en-US" sz="3600" dirty="0"/>
              <a:t>&gt; </a:t>
            </a:r>
            <a:r>
              <a:rPr lang="en-US" sz="3600" dirty="0" smtClean="0"/>
              <a:t>Test-</a:t>
            </a:r>
            <a:r>
              <a:rPr lang="en-US" sz="3600" dirty="0" err="1" smtClean="0"/>
              <a:t>AppvLegacyPackage</a:t>
            </a:r>
            <a:r>
              <a:rPr lang="en-US" sz="3600" dirty="0" smtClean="0"/>
              <a:t> </a:t>
            </a:r>
            <a:r>
              <a:rPr lang="en-US" sz="3600" dirty="0"/>
              <a:t>–Source C:\content\AdobeReader</a:t>
            </a:r>
          </a:p>
          <a:p>
            <a:r>
              <a:rPr lang="en-US" dirty="0"/>
              <a:t> </a:t>
            </a:r>
          </a:p>
          <a:p>
            <a:r>
              <a:rPr lang="en-US" b="1" dirty="0"/>
              <a:t>Test Multiple Packages</a:t>
            </a:r>
          </a:p>
          <a:p>
            <a:r>
              <a:rPr lang="en-US" sz="3600" dirty="0"/>
              <a:t>&gt; $packages = “C:\content\</a:t>
            </a:r>
            <a:r>
              <a:rPr lang="en-US" sz="3600" dirty="0" err="1"/>
              <a:t>AdobeReader</a:t>
            </a:r>
            <a:r>
              <a:rPr lang="en-US" sz="3600" dirty="0"/>
              <a:t>”, “C:\content\WinZip”</a:t>
            </a:r>
          </a:p>
          <a:p>
            <a:endParaRPr lang="en-US" sz="3600" dirty="0"/>
          </a:p>
          <a:p>
            <a:r>
              <a:rPr lang="en-US" sz="3600" dirty="0"/>
              <a:t>&gt; </a:t>
            </a:r>
            <a:r>
              <a:rPr lang="en-US" sz="3600" dirty="0" smtClean="0"/>
              <a:t>Test-</a:t>
            </a:r>
            <a:r>
              <a:rPr lang="en-US" sz="3600" dirty="0" err="1" smtClean="0"/>
              <a:t>AppvLegacyPackage</a:t>
            </a:r>
            <a:r>
              <a:rPr lang="en-US" sz="3600" dirty="0" smtClean="0"/>
              <a:t> </a:t>
            </a:r>
            <a:r>
              <a:rPr lang="en-US" sz="3600" dirty="0"/>
              <a:t>–Source $packages</a:t>
            </a:r>
          </a:p>
        </p:txBody>
      </p:sp>
    </p:spTree>
    <p:extLst>
      <p:ext uri="{BB962C8B-B14F-4D97-AF65-F5344CB8AC3E}">
        <p14:creationId xmlns:p14="http://schemas.microsoft.com/office/powerpoint/2010/main" val="287711897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Package </a:t>
            </a:r>
            <a:r>
              <a:rPr lang="en-US" dirty="0" smtClean="0"/>
              <a:t>Converter: Convert</a:t>
            </a:r>
            <a:br>
              <a:rPr lang="en-US" dirty="0" smtClean="0"/>
            </a:br>
            <a:r>
              <a:rPr lang="en-US" dirty="0"/>
              <a:t/>
            </a:r>
            <a:br>
              <a:rPr lang="en-US" dirty="0"/>
            </a:br>
            <a:r>
              <a:rPr lang="en-US" dirty="0" smtClean="0"/>
              <a:t/>
            </a:r>
            <a:br>
              <a:rPr lang="en-US" dirty="0" smtClean="0"/>
            </a:br>
            <a:endParaRPr lang="en-US" dirty="0"/>
          </a:p>
        </p:txBody>
      </p:sp>
      <p:sp>
        <p:nvSpPr>
          <p:cNvPr id="4" name="Text Placeholder 3"/>
          <p:cNvSpPr>
            <a:spLocks noGrp="1"/>
          </p:cNvSpPr>
          <p:nvPr>
            <p:ph type="body" sz="quarter" idx="10"/>
          </p:nvPr>
        </p:nvSpPr>
        <p:spPr>
          <a:xfrm>
            <a:off x="274638" y="1221157"/>
            <a:ext cx="11887199" cy="5361468"/>
          </a:xfrm>
        </p:spPr>
        <p:txBody>
          <a:bodyPr/>
          <a:lstStyle/>
          <a:p>
            <a:r>
              <a:rPr lang="en-US" b="1" dirty="0"/>
              <a:t>Convert Single package:</a:t>
            </a:r>
          </a:p>
          <a:p>
            <a:r>
              <a:rPr lang="en-US" sz="3600" dirty="0"/>
              <a:t>&gt; </a:t>
            </a:r>
            <a:r>
              <a:rPr lang="en-US" sz="3600" dirty="0" err="1"/>
              <a:t>ConvertFrom-AppvLegacyPackage</a:t>
            </a:r>
            <a:r>
              <a:rPr lang="en-US" sz="3600" dirty="0"/>
              <a:t> –Source C:\content\AdobeReader </a:t>
            </a:r>
            <a:r>
              <a:rPr lang="en-US" sz="3600" dirty="0" smtClean="0"/>
              <a:t>–Destination Path </a:t>
            </a:r>
            <a:r>
              <a:rPr lang="en-US" sz="3600" dirty="0"/>
              <a:t>C:\</a:t>
            </a:r>
            <a:r>
              <a:rPr lang="en-US" sz="3600" dirty="0" smtClean="0"/>
              <a:t>NewPackages</a:t>
            </a:r>
            <a:endParaRPr lang="en-US" dirty="0"/>
          </a:p>
          <a:p>
            <a:endParaRPr lang="en-US" sz="1000" b="1" dirty="0" smtClean="0"/>
          </a:p>
          <a:p>
            <a:r>
              <a:rPr lang="en-US" b="1" dirty="0" smtClean="0"/>
              <a:t>Convert </a:t>
            </a:r>
            <a:r>
              <a:rPr lang="en-US" b="1" dirty="0"/>
              <a:t>Multiple packages:</a:t>
            </a:r>
          </a:p>
          <a:p>
            <a:r>
              <a:rPr lang="en-US" sz="3600" dirty="0"/>
              <a:t>&gt; $packages = “C:\content\</a:t>
            </a:r>
            <a:r>
              <a:rPr lang="en-US" sz="3600" dirty="0" err="1"/>
              <a:t>AdobeReader</a:t>
            </a:r>
            <a:r>
              <a:rPr lang="en-US" sz="3600" dirty="0"/>
              <a:t>”, “C:\content\WinZip</a:t>
            </a:r>
            <a:r>
              <a:rPr lang="en-US" sz="3600" dirty="0" smtClean="0"/>
              <a:t>”</a:t>
            </a:r>
            <a:endParaRPr lang="en-US" sz="3600" dirty="0"/>
          </a:p>
          <a:p>
            <a:endParaRPr lang="en-US" sz="1000" dirty="0" smtClean="0"/>
          </a:p>
          <a:p>
            <a:r>
              <a:rPr lang="en-US" sz="3600" dirty="0" smtClean="0"/>
              <a:t>&gt; </a:t>
            </a:r>
            <a:r>
              <a:rPr lang="en-US" sz="3600" dirty="0" err="1" smtClean="0"/>
              <a:t>ConvertFrom-AppvLegacyPackage</a:t>
            </a:r>
            <a:r>
              <a:rPr lang="en-US" sz="3600" dirty="0" smtClean="0"/>
              <a:t> </a:t>
            </a:r>
            <a:r>
              <a:rPr lang="en-US" sz="3600" dirty="0"/>
              <a:t>–Source $packages </a:t>
            </a:r>
            <a:r>
              <a:rPr lang="en-US" sz="3600" dirty="0" smtClean="0"/>
              <a:t>–</a:t>
            </a:r>
            <a:r>
              <a:rPr lang="en-US" sz="3600" dirty="0" err="1" smtClean="0"/>
              <a:t>DestinationPath</a:t>
            </a:r>
            <a:r>
              <a:rPr lang="en-US" sz="3600" dirty="0" smtClean="0"/>
              <a:t> </a:t>
            </a:r>
            <a:r>
              <a:rPr lang="en-US" sz="3600" dirty="0"/>
              <a:t>C:\NewPackages</a:t>
            </a:r>
          </a:p>
        </p:txBody>
      </p:sp>
    </p:spTree>
    <p:extLst>
      <p:ext uri="{BB962C8B-B14F-4D97-AF65-F5344CB8AC3E}">
        <p14:creationId xmlns:p14="http://schemas.microsoft.com/office/powerpoint/2010/main" val="162798629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Package Conversion Checklist</a:t>
            </a:r>
            <a:endParaRPr lang="en-US" dirty="0"/>
          </a:p>
        </p:txBody>
      </p:sp>
      <p:sp>
        <p:nvSpPr>
          <p:cNvPr id="5" name="Content Placeholder 4"/>
          <p:cNvSpPr>
            <a:spLocks noGrp="1"/>
          </p:cNvSpPr>
          <p:nvPr>
            <p:ph sz="quarter" idx="10"/>
          </p:nvPr>
        </p:nvSpPr>
        <p:spPr>
          <a:xfrm>
            <a:off x="393278" y="890588"/>
            <a:ext cx="11770606" cy="7885236"/>
          </a:xfrm>
        </p:spPr>
        <p:txBody>
          <a:bodyPr/>
          <a:lstStyle/>
          <a:p>
            <a:pPr>
              <a:lnSpc>
                <a:spcPct val="250000"/>
              </a:lnSpc>
              <a:buFont typeface="Wingdings" panose="05000000000000000000" pitchFamily="2" charset="2"/>
              <a:buChar char="ü"/>
            </a:pPr>
            <a:r>
              <a:rPr lang="en-US" sz="3600" dirty="0" smtClean="0"/>
              <a:t>App-V 4.5+ Package</a:t>
            </a:r>
          </a:p>
          <a:p>
            <a:pPr>
              <a:lnSpc>
                <a:spcPct val="250000"/>
              </a:lnSpc>
              <a:buFont typeface="Wingdings" panose="05000000000000000000" pitchFamily="2" charset="2"/>
              <a:buChar char="ü"/>
            </a:pPr>
            <a:r>
              <a:rPr lang="en-US" sz="3600" dirty="0" smtClean="0"/>
              <a:t>Opens in App-V 4.6 Sequencer</a:t>
            </a:r>
          </a:p>
          <a:p>
            <a:pPr>
              <a:lnSpc>
                <a:spcPct val="250000"/>
              </a:lnSpc>
              <a:buFont typeface="Wingdings" panose="05000000000000000000" pitchFamily="2" charset="2"/>
              <a:buChar char="ü"/>
            </a:pPr>
            <a:r>
              <a:rPr lang="en-US" sz="3600" dirty="0" smtClean="0"/>
              <a:t>Runs in App-V 4.6 Client</a:t>
            </a:r>
          </a:p>
          <a:p>
            <a:pPr>
              <a:lnSpc>
                <a:spcPct val="250000"/>
              </a:lnSpc>
              <a:buFont typeface="Wingdings" panose="05000000000000000000" pitchFamily="2" charset="2"/>
              <a:buChar char="ü"/>
            </a:pPr>
            <a:r>
              <a:rPr lang="en-US" sz="3600" dirty="0" smtClean="0"/>
              <a:t>.NET/VC Runtime versions match</a:t>
            </a:r>
            <a:endParaRPr lang="en-US" dirty="0" smtClean="0"/>
          </a:p>
          <a:p>
            <a:pPr>
              <a:lnSpc>
                <a:spcPct val="250000"/>
              </a:lnSpc>
              <a:buFont typeface="Wingdings" panose="05000000000000000000" pitchFamily="2" charset="2"/>
              <a:buChar char="ü"/>
            </a:pPr>
            <a:endParaRPr lang="en-US" dirty="0"/>
          </a:p>
        </p:txBody>
      </p:sp>
    </p:spTree>
    <p:extLst>
      <p:ext uri="{BB962C8B-B14F-4D97-AF65-F5344CB8AC3E}">
        <p14:creationId xmlns:p14="http://schemas.microsoft.com/office/powerpoint/2010/main" val="1253813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Package Converter Messages</a:t>
            </a:r>
            <a:endParaRPr lang="en-US" dirty="0"/>
          </a:p>
        </p:txBody>
      </p:sp>
      <p:sp>
        <p:nvSpPr>
          <p:cNvPr id="3" name="Text Placeholder 2"/>
          <p:cNvSpPr>
            <a:spLocks noGrp="1"/>
          </p:cNvSpPr>
          <p:nvPr>
            <p:ph type="body" sz="quarter" idx="10"/>
          </p:nvPr>
        </p:nvSpPr>
        <p:spPr>
          <a:xfrm>
            <a:off x="274638" y="1216152"/>
            <a:ext cx="11887199" cy="5262979"/>
          </a:xfrm>
        </p:spPr>
        <p:txBody>
          <a:bodyPr/>
          <a:lstStyle/>
          <a:p>
            <a:r>
              <a:rPr lang="en-US" dirty="0" smtClean="0"/>
              <a:t>Source	: \\domain\packages\old\Adobe Reader X</a:t>
            </a:r>
          </a:p>
          <a:p>
            <a:r>
              <a:rPr lang="en-US" dirty="0" smtClean="0"/>
              <a:t>Errors	: {</a:t>
            </a:r>
          </a:p>
          <a:p>
            <a:r>
              <a:rPr lang="en-US" dirty="0" smtClean="0"/>
              <a:t>			The package converter detected one or more applications in your package that is targeted for an unsupported operating system.  This package cannot be converted unless the target operating system restriction is removed from the .</a:t>
            </a:r>
            <a:r>
              <a:rPr lang="en-US" dirty="0" err="1" smtClean="0"/>
              <a:t>osd</a:t>
            </a:r>
            <a:r>
              <a:rPr lang="en-US" dirty="0" smtClean="0"/>
              <a:t> file</a:t>
            </a:r>
          </a:p>
          <a:p>
            <a:r>
              <a:rPr lang="en-US" dirty="0" smtClean="0"/>
              <a:t>		  }</a:t>
            </a:r>
          </a:p>
          <a:p>
            <a:r>
              <a:rPr lang="en-US" dirty="0" smtClean="0"/>
              <a:t>Warnings	: {}</a:t>
            </a:r>
          </a:p>
          <a:p>
            <a:r>
              <a:rPr lang="en-US" smtClean="0"/>
              <a:t>Information: {}</a:t>
            </a:r>
            <a:endParaRPr lang="en-US" dirty="0"/>
          </a:p>
        </p:txBody>
      </p:sp>
    </p:spTree>
    <p:extLst>
      <p:ext uri="{BB962C8B-B14F-4D97-AF65-F5344CB8AC3E}">
        <p14:creationId xmlns:p14="http://schemas.microsoft.com/office/powerpoint/2010/main" val="204541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Package Conversion Considerations</a:t>
            </a:r>
            <a:endParaRPr lang="en-US" dirty="0"/>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1963384947"/>
              </p:ext>
            </p:extLst>
          </p:nvPr>
        </p:nvGraphicFramePr>
        <p:xfrm>
          <a:off x="274638" y="1397000"/>
          <a:ext cx="10972799" cy="5122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99254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Dynamic Configuration</a:t>
            </a:r>
            <a:br>
              <a:rPr lang="en-US" dirty="0" smtClean="0"/>
            </a:br>
            <a:endParaRPr lang="en-US" dirty="0"/>
          </a:p>
        </p:txBody>
      </p:sp>
    </p:spTree>
    <p:extLst>
      <p:ext uri="{BB962C8B-B14F-4D97-AF65-F5344CB8AC3E}">
        <p14:creationId xmlns:p14="http://schemas.microsoft.com/office/powerpoint/2010/main" val="4289112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Left Arrow 25"/>
          <p:cNvSpPr/>
          <p:nvPr/>
        </p:nvSpPr>
        <p:spPr bwMode="auto">
          <a:xfrm rot="10800000">
            <a:off x="1088919" y="1398905"/>
            <a:ext cx="10025486" cy="1321188"/>
          </a:xfrm>
          <a:prstGeom prst="leftArrow">
            <a:avLst>
              <a:gd name="adj1" fmla="val 71569"/>
              <a:gd name="adj2" fmla="val 64706"/>
            </a:avLst>
          </a:prstGeom>
          <a:solidFill>
            <a:schemeClr val="accent1">
              <a:alpha val="31000"/>
            </a:schemeClr>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a:endParaRPr lang="en-US" sz="2244" dirty="0">
              <a:solidFill>
                <a:srgbClr val="FFFFFF">
                  <a:alpha val="98824"/>
                </a:srgbClr>
              </a:solidFill>
              <a:latin typeface="Segoe UI" pitchFamily="34" charset="0"/>
              <a:ea typeface="Segoe UI" pitchFamily="34" charset="0"/>
              <a:cs typeface="Segoe UI" pitchFamily="34" charset="0"/>
            </a:endParaRPr>
          </a:p>
        </p:txBody>
      </p:sp>
      <p:sp>
        <p:nvSpPr>
          <p:cNvPr id="2" name="Title 1"/>
          <p:cNvSpPr>
            <a:spLocks noGrp="1"/>
          </p:cNvSpPr>
          <p:nvPr>
            <p:ph type="title"/>
          </p:nvPr>
        </p:nvSpPr>
        <p:spPr/>
        <p:txBody>
          <a:bodyPr/>
          <a:lstStyle/>
          <a:p>
            <a:r>
              <a:rPr lang="en-US" dirty="0"/>
              <a:t>App-V </a:t>
            </a:r>
            <a:r>
              <a:rPr lang="en-US" dirty="0" smtClean="0"/>
              <a:t>5: </a:t>
            </a:r>
            <a:r>
              <a:rPr lang="en-US" dirty="0"/>
              <a:t>Dynamic Configuration</a:t>
            </a:r>
          </a:p>
        </p:txBody>
      </p:sp>
      <p:sp>
        <p:nvSpPr>
          <p:cNvPr id="4" name="Rectangle 3"/>
          <p:cNvSpPr/>
          <p:nvPr/>
        </p:nvSpPr>
        <p:spPr bwMode="auto">
          <a:xfrm>
            <a:off x="4100399" y="2875528"/>
            <a:ext cx="7014006" cy="1165753"/>
          </a:xfrm>
          <a:prstGeom prst="rect">
            <a:avLst/>
          </a:prstGeom>
          <a:solidFill>
            <a:schemeClr val="bg1">
              <a:alpha val="3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wrap="none" lIns="93252" tIns="46626" rIns="93252" bIns="46626" anchor="ctr"/>
          <a:lstStyle/>
          <a:p>
            <a:pPr marL="647637" lvl="1" indent="-181338">
              <a:buClr>
                <a:schemeClr val="tx2"/>
              </a:buClr>
              <a:buFont typeface="Wingdings" charset="2"/>
              <a:buChar char="§"/>
            </a:pPr>
            <a:r>
              <a:rPr lang="en-US" sz="1836" dirty="0"/>
              <a:t>Virtual subsystem overrides</a:t>
            </a:r>
          </a:p>
          <a:p>
            <a:pPr marL="647637" lvl="1" indent="-181338">
              <a:buClr>
                <a:schemeClr val="tx2"/>
              </a:buClr>
              <a:buFont typeface="Wingdings" charset="2"/>
              <a:buChar char="§"/>
            </a:pPr>
            <a:r>
              <a:rPr lang="en-US" sz="1836" dirty="0"/>
              <a:t>Disable virtual subsystems</a:t>
            </a:r>
          </a:p>
          <a:p>
            <a:pPr marL="647637" lvl="1" indent="-181338">
              <a:buClr>
                <a:schemeClr val="tx2"/>
              </a:buClr>
              <a:buFont typeface="Wingdings" charset="2"/>
              <a:buChar char="§"/>
            </a:pPr>
            <a:r>
              <a:rPr lang="en-US" sz="1836" dirty="0"/>
              <a:t>Scripts</a:t>
            </a:r>
          </a:p>
        </p:txBody>
      </p:sp>
      <p:sp>
        <p:nvSpPr>
          <p:cNvPr id="6" name="Rectangle 5"/>
          <p:cNvSpPr/>
          <p:nvPr/>
        </p:nvSpPr>
        <p:spPr bwMode="auto">
          <a:xfrm>
            <a:off x="622617" y="2875528"/>
            <a:ext cx="3497263" cy="1165753"/>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186513" tIns="46626" rIns="93252" bIns="46626" anchor="ctr"/>
          <a:lstStyle/>
          <a:p>
            <a:r>
              <a:rPr lang="en-US" sz="2040" dirty="0">
                <a:solidFill>
                  <a:schemeClr val="accent1"/>
                </a:solidFill>
              </a:rPr>
              <a:t>Modifies a Package’s </a:t>
            </a:r>
            <a:br>
              <a:rPr lang="en-US" sz="2040" dirty="0">
                <a:solidFill>
                  <a:schemeClr val="accent1"/>
                </a:solidFill>
              </a:rPr>
            </a:br>
            <a:r>
              <a:rPr lang="en-US" sz="2040" dirty="0">
                <a:solidFill>
                  <a:schemeClr val="accent1"/>
                </a:solidFill>
              </a:rPr>
              <a:t>Virtual Environment</a:t>
            </a:r>
          </a:p>
        </p:txBody>
      </p:sp>
      <p:sp>
        <p:nvSpPr>
          <p:cNvPr id="7" name="Rectangle 6"/>
          <p:cNvSpPr/>
          <p:nvPr/>
        </p:nvSpPr>
        <p:spPr bwMode="auto">
          <a:xfrm>
            <a:off x="4100399" y="4118999"/>
            <a:ext cx="7014006" cy="1165753"/>
          </a:xfrm>
          <a:prstGeom prst="rect">
            <a:avLst/>
          </a:prstGeom>
          <a:solidFill>
            <a:schemeClr val="bg1">
              <a:alpha val="3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wrap="none" lIns="93252" tIns="46626" rIns="93252" bIns="46626" anchor="ctr"/>
          <a:lstStyle/>
          <a:p>
            <a:pPr marL="647637" lvl="1" indent="-181338">
              <a:buClr>
                <a:schemeClr val="tx2"/>
              </a:buClr>
              <a:buFont typeface="Wingdings" charset="2"/>
              <a:buChar char="§"/>
            </a:pPr>
            <a:r>
              <a:rPr lang="en-US" sz="1836" dirty="0"/>
              <a:t>Dynamic Deployment Configuration</a:t>
            </a:r>
          </a:p>
          <a:p>
            <a:pPr marL="647637" lvl="1" indent="-181338">
              <a:buClr>
                <a:schemeClr val="tx2"/>
              </a:buClr>
              <a:buFont typeface="Wingdings" charset="2"/>
              <a:buChar char="§"/>
            </a:pPr>
            <a:r>
              <a:rPr lang="en-US" sz="1836" dirty="0"/>
              <a:t>Dynamic User Configuration</a:t>
            </a:r>
          </a:p>
          <a:p>
            <a:pPr marL="647637" lvl="1" indent="-181338">
              <a:buClr>
                <a:schemeClr val="tx2"/>
              </a:buClr>
              <a:buFont typeface="Wingdings" charset="2"/>
              <a:buChar char="§"/>
            </a:pPr>
            <a:r>
              <a:rPr lang="en-US" sz="1836" dirty="0"/>
              <a:t>Can combine</a:t>
            </a:r>
          </a:p>
        </p:txBody>
      </p:sp>
      <p:sp>
        <p:nvSpPr>
          <p:cNvPr id="8" name="Rectangle 7"/>
          <p:cNvSpPr/>
          <p:nvPr/>
        </p:nvSpPr>
        <p:spPr bwMode="auto">
          <a:xfrm>
            <a:off x="622617" y="4118999"/>
            <a:ext cx="3497263" cy="1165753"/>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186513" tIns="46626" rIns="93252" bIns="46626" anchor="ctr"/>
          <a:lstStyle/>
          <a:p>
            <a:r>
              <a:rPr lang="en-US" sz="2040" dirty="0">
                <a:solidFill>
                  <a:schemeClr val="accent1"/>
                </a:solidFill>
              </a:rPr>
              <a:t>Dynamic </a:t>
            </a:r>
            <a:br>
              <a:rPr lang="en-US" sz="2040" dirty="0">
                <a:solidFill>
                  <a:schemeClr val="accent1"/>
                </a:solidFill>
              </a:rPr>
            </a:br>
            <a:r>
              <a:rPr lang="en-US" sz="2040" dirty="0">
                <a:solidFill>
                  <a:schemeClr val="accent1"/>
                </a:solidFill>
              </a:rPr>
              <a:t>Configuration Types</a:t>
            </a:r>
          </a:p>
        </p:txBody>
      </p:sp>
      <p:sp>
        <p:nvSpPr>
          <p:cNvPr id="9" name="Rectangle 8"/>
          <p:cNvSpPr/>
          <p:nvPr/>
        </p:nvSpPr>
        <p:spPr bwMode="auto">
          <a:xfrm>
            <a:off x="4100399" y="5362470"/>
            <a:ext cx="7014006" cy="1165753"/>
          </a:xfrm>
          <a:prstGeom prst="rect">
            <a:avLst/>
          </a:prstGeom>
          <a:solidFill>
            <a:schemeClr val="bg1">
              <a:alpha val="3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wrap="none" lIns="93252" tIns="46626" rIns="93252" bIns="46626" anchor="ctr"/>
          <a:lstStyle/>
          <a:p>
            <a:pPr marL="647637" lvl="1" indent="-181338">
              <a:buClr>
                <a:schemeClr val="tx2"/>
              </a:buClr>
              <a:buFont typeface="Wingdings" charset="2"/>
              <a:buChar char="§"/>
            </a:pPr>
            <a:r>
              <a:rPr lang="en-US" sz="1836" dirty="0"/>
              <a:t>Modify existing package content</a:t>
            </a:r>
          </a:p>
          <a:p>
            <a:pPr marL="647637" lvl="1" indent="-181338">
              <a:buClr>
                <a:schemeClr val="tx2"/>
              </a:buClr>
              <a:buFont typeface="Wingdings" charset="2"/>
              <a:buChar char="§"/>
            </a:pPr>
            <a:r>
              <a:rPr lang="en-US" sz="1836" dirty="0"/>
              <a:t>Add to an existing package</a:t>
            </a:r>
          </a:p>
        </p:txBody>
      </p:sp>
      <p:sp>
        <p:nvSpPr>
          <p:cNvPr id="10" name="Rectangle 9"/>
          <p:cNvSpPr/>
          <p:nvPr/>
        </p:nvSpPr>
        <p:spPr bwMode="auto">
          <a:xfrm>
            <a:off x="622617" y="5362470"/>
            <a:ext cx="3497263" cy="1165753"/>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186513" tIns="46626" rIns="93252" bIns="46626" anchor="ctr"/>
          <a:lstStyle/>
          <a:p>
            <a:r>
              <a:rPr lang="en-US" sz="2040">
                <a:solidFill>
                  <a:schemeClr val="accent1"/>
                </a:solidFill>
              </a:rPr>
              <a:t>No Package Update </a:t>
            </a:r>
            <a:br>
              <a:rPr lang="en-US" sz="2040">
                <a:solidFill>
                  <a:schemeClr val="accent1"/>
                </a:solidFill>
              </a:rPr>
            </a:br>
            <a:r>
              <a:rPr lang="en-US" sz="2040">
                <a:solidFill>
                  <a:schemeClr val="accent1"/>
                </a:solidFill>
              </a:rPr>
              <a:t>Is Needed</a:t>
            </a:r>
            <a:endParaRPr lang="en-US" sz="2040" dirty="0">
              <a:solidFill>
                <a:schemeClr val="accent1"/>
              </a:solidFill>
            </a:endParaRPr>
          </a:p>
        </p:txBody>
      </p:sp>
      <p:pic>
        <p:nvPicPr>
          <p:cNvPr id="25" name="Picture 44" descr="v-apps.png"/>
          <p:cNvPicPr>
            <a:picLocks noChangeAspect="1"/>
          </p:cNvPicPr>
          <p:nvPr/>
        </p:nvPicPr>
        <p:blipFill>
          <a:blip r:embed="rId4" cstate="print">
            <a:extLst>
              <a:ext uri="{BEBA8EAE-BF5A-486C-A8C5-ECC9F3942E4B}">
                <a14:imgProps xmlns:a14="http://schemas.microsoft.com/office/drawing/2010/main">
                  <a14:imgLayer r:embed="rId5">
                    <a14:imgEffect>
                      <a14:sharpenSoften amount="25000"/>
                    </a14:imgEffect>
                  </a14:imgLayer>
                </a14:imgProps>
              </a:ext>
            </a:extLst>
          </a:blip>
          <a:srcRect/>
          <a:stretch>
            <a:fillRect/>
          </a:stretch>
        </p:blipFill>
        <p:spPr bwMode="auto">
          <a:xfrm>
            <a:off x="622617" y="1476622"/>
            <a:ext cx="1123969" cy="1121035"/>
          </a:xfrm>
          <a:prstGeom prst="rect">
            <a:avLst/>
          </a:prstGeom>
          <a:solidFill>
            <a:srgbClr val="EAB200"/>
          </a:solidFill>
          <a:ln w="9525">
            <a:noFill/>
            <a:miter lim="800000"/>
            <a:headEnd/>
            <a:tailEnd/>
          </a:ln>
        </p:spPr>
      </p:pic>
    </p:spTree>
    <p:custDataLst>
      <p:tags r:id="rId1"/>
    </p:custDataLst>
    <p:extLst>
      <p:ext uri="{BB962C8B-B14F-4D97-AF65-F5344CB8AC3E}">
        <p14:creationId xmlns:p14="http://schemas.microsoft.com/office/powerpoint/2010/main" val="2852939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0-#ppt_h/2"/>
                                          </p:val>
                                        </p:tav>
                                        <p:tav tm="100000">
                                          <p:val>
                                            <p:strVal val="#ppt_y"/>
                                          </p:val>
                                        </p:tav>
                                      </p:tavLst>
                                    </p:anim>
                                  </p:childTnLst>
                                </p:cTn>
                              </p:par>
                            </p:childTnLst>
                          </p:cTn>
                        </p:par>
                        <p:par>
                          <p:cTn id="17" fill="hold">
                            <p:stCondLst>
                              <p:cond delay="500"/>
                            </p:stCondLst>
                            <p:childTnLst>
                              <p:par>
                                <p:cTn id="18" presetID="2" presetClass="entr" presetSubtype="8" fill="hold" nodeType="afterEffect">
                                  <p:stCondLst>
                                    <p:cond delay="0"/>
                                  </p:stCondLst>
                                  <p:childTnLst>
                                    <p:set>
                                      <p:cBhvr>
                                        <p:cTn id="19" dur="1" fill="hold">
                                          <p:stCondLst>
                                            <p:cond delay="0"/>
                                          </p:stCondLst>
                                        </p:cTn>
                                        <p:tgtEl>
                                          <p:spTgt spid="25"/>
                                        </p:tgtEl>
                                        <p:attrNameLst>
                                          <p:attrName>style.visibility</p:attrName>
                                        </p:attrNameLst>
                                      </p:cBhvr>
                                      <p:to>
                                        <p:strVal val="visible"/>
                                      </p:to>
                                    </p:set>
                                    <p:anim calcmode="lin" valueType="num">
                                      <p:cBhvr additive="base">
                                        <p:cTn id="20" dur="150" fill="hold"/>
                                        <p:tgtEl>
                                          <p:spTgt spid="25"/>
                                        </p:tgtEl>
                                        <p:attrNameLst>
                                          <p:attrName>ppt_x</p:attrName>
                                        </p:attrNameLst>
                                      </p:cBhvr>
                                      <p:tavLst>
                                        <p:tav tm="0">
                                          <p:val>
                                            <p:strVal val="0-#ppt_w/2"/>
                                          </p:val>
                                        </p:tav>
                                        <p:tav tm="100000">
                                          <p:val>
                                            <p:strVal val="#ppt_x"/>
                                          </p:val>
                                        </p:tav>
                                      </p:tavLst>
                                    </p:anim>
                                    <p:anim calcmode="lin" valueType="num">
                                      <p:cBhvr additive="base">
                                        <p:cTn id="21" dur="150" fill="hold"/>
                                        <p:tgtEl>
                                          <p:spTgt spid="25"/>
                                        </p:tgtEl>
                                        <p:attrNameLst>
                                          <p:attrName>ppt_y</p:attrName>
                                        </p:attrNameLst>
                                      </p:cBhvr>
                                      <p:tavLst>
                                        <p:tav tm="0">
                                          <p:val>
                                            <p:strVal val="#ppt_y"/>
                                          </p:val>
                                        </p:tav>
                                        <p:tav tm="100000">
                                          <p:val>
                                            <p:strVal val="#ppt_y"/>
                                          </p:val>
                                        </p:tav>
                                      </p:tavLst>
                                    </p:anim>
                                  </p:childTnLst>
                                </p:cTn>
                              </p:par>
                            </p:childTnLst>
                          </p:cTn>
                        </p:par>
                        <p:par>
                          <p:cTn id="22" fill="hold">
                            <p:stCondLst>
                              <p:cond delay="650"/>
                            </p:stCondLst>
                            <p:childTnLst>
                              <p:par>
                                <p:cTn id="23" presetID="22" presetClass="entr" presetSubtype="8"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left)">
                                      <p:cBhvr>
                                        <p:cTn id="25" dur="500"/>
                                        <p:tgtEl>
                                          <p:spTgt spid="2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left)">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left)">
                                      <p:cBhvr>
                                        <p:cTn id="4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4" grpId="0" animBg="1"/>
      <p:bldP spid="6" grpId="0" animBg="1"/>
      <p:bldP spid="7" grpId="0" animBg="1"/>
      <p:bldP spid="8"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949" y="233151"/>
            <a:ext cx="11370961" cy="762786"/>
          </a:xfrm>
        </p:spPr>
        <p:txBody>
          <a:bodyPr/>
          <a:lstStyle/>
          <a:p>
            <a:r>
              <a:rPr lang="en-US" dirty="0" smtClean="0"/>
              <a:t>Virtual Application Extension</a:t>
            </a:r>
            <a:endParaRPr lang="en-US" dirty="0"/>
          </a:p>
        </p:txBody>
      </p:sp>
      <p:graphicFrame>
        <p:nvGraphicFramePr>
          <p:cNvPr id="4" name="Diagram 3"/>
          <p:cNvGraphicFramePr/>
          <p:nvPr>
            <p:extLst/>
          </p:nvPr>
        </p:nvGraphicFramePr>
        <p:xfrm>
          <a:off x="389467" y="544018"/>
          <a:ext cx="11670493" cy="6544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87968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Demo</a:t>
            </a:r>
            <a:endParaRPr lang="en-US" dirty="0"/>
          </a:p>
        </p:txBody>
      </p:sp>
      <p:sp>
        <p:nvSpPr>
          <p:cNvPr id="5" name="Text Placeholder 4"/>
          <p:cNvSpPr>
            <a:spLocks noGrp="1"/>
          </p:cNvSpPr>
          <p:nvPr>
            <p:ph type="body" sz="quarter" idx="12"/>
          </p:nvPr>
        </p:nvSpPr>
        <p:spPr/>
        <p:txBody>
          <a:bodyPr/>
          <a:lstStyle/>
          <a:p>
            <a:r>
              <a:rPr lang="en-US" dirty="0" smtClean="0"/>
              <a:t>Dynamic Configuration</a:t>
            </a:r>
          </a:p>
          <a:p>
            <a:endParaRPr lang="en-US" dirty="0"/>
          </a:p>
        </p:txBody>
      </p:sp>
    </p:spTree>
    <p:extLst>
      <p:ext uri="{BB962C8B-B14F-4D97-AF65-F5344CB8AC3E}">
        <p14:creationId xmlns:p14="http://schemas.microsoft.com/office/powerpoint/2010/main" val="3525049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Microsoft App-V 5 Migration and Co-Existence App-V 4.6</a:t>
            </a:r>
          </a:p>
        </p:txBody>
      </p:sp>
      <p:sp>
        <p:nvSpPr>
          <p:cNvPr id="5" name="Text Placeholder 4"/>
          <p:cNvSpPr>
            <a:spLocks noGrp="1"/>
          </p:cNvSpPr>
          <p:nvPr>
            <p:ph type="body" sz="quarter" idx="12"/>
          </p:nvPr>
        </p:nvSpPr>
        <p:spPr/>
        <p:txBody>
          <a:bodyPr/>
          <a:lstStyle/>
          <a:p>
            <a:r>
              <a:rPr lang="en-US" dirty="0"/>
              <a:t>Matthijs Gates</a:t>
            </a:r>
          </a:p>
          <a:p>
            <a:r>
              <a:rPr lang="en-US" dirty="0"/>
              <a:t>Senior Program Manager</a:t>
            </a:r>
          </a:p>
        </p:txBody>
      </p:sp>
      <p:sp>
        <p:nvSpPr>
          <p:cNvPr id="9" name="Text Placeholder 8"/>
          <p:cNvSpPr>
            <a:spLocks noGrp="1"/>
          </p:cNvSpPr>
          <p:nvPr>
            <p:ph type="body" sz="quarter" idx="13"/>
          </p:nvPr>
        </p:nvSpPr>
        <p:spPr/>
        <p:txBody>
          <a:bodyPr/>
          <a:lstStyle/>
          <a:p>
            <a:r>
              <a:rPr lang="en-US" dirty="0"/>
              <a:t>WCA-B208</a:t>
            </a:r>
          </a:p>
        </p:txBody>
      </p:sp>
    </p:spTree>
    <p:extLst>
      <p:ext uri="{BB962C8B-B14F-4D97-AF65-F5344CB8AC3E}">
        <p14:creationId xmlns:p14="http://schemas.microsoft.com/office/powerpoint/2010/main" val="130830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949" y="233151"/>
            <a:ext cx="11370961" cy="762786"/>
          </a:xfrm>
        </p:spPr>
        <p:txBody>
          <a:bodyPr/>
          <a:lstStyle/>
          <a:p>
            <a:r>
              <a:rPr lang="en-US" dirty="0" smtClean="0"/>
              <a:t>Dynamic Configuration</a:t>
            </a:r>
            <a:endParaRPr lang="en-US" dirty="0"/>
          </a:p>
        </p:txBody>
      </p:sp>
      <p:grpSp>
        <p:nvGrpSpPr>
          <p:cNvPr id="12" name="Group 11"/>
          <p:cNvGrpSpPr/>
          <p:nvPr/>
        </p:nvGrpSpPr>
        <p:grpSpPr>
          <a:xfrm>
            <a:off x="606943" y="1351325"/>
            <a:ext cx="11113523" cy="2583360"/>
            <a:chOff x="592644" y="887573"/>
            <a:chExt cx="10896600" cy="2532936"/>
          </a:xfrm>
        </p:grpSpPr>
        <p:grpSp>
          <p:nvGrpSpPr>
            <p:cNvPr id="4" name="Group 3"/>
            <p:cNvGrpSpPr/>
            <p:nvPr/>
          </p:nvGrpSpPr>
          <p:grpSpPr>
            <a:xfrm>
              <a:off x="592644" y="1520346"/>
              <a:ext cx="10896600" cy="1900163"/>
              <a:chOff x="608012" y="1295399"/>
              <a:chExt cx="10896600" cy="1900163"/>
            </a:xfrm>
          </p:grpSpPr>
          <p:sp>
            <p:nvSpPr>
              <p:cNvPr id="5" name="Rectangle 4"/>
              <p:cNvSpPr/>
              <p:nvPr/>
            </p:nvSpPr>
            <p:spPr bwMode="auto">
              <a:xfrm>
                <a:off x="608012" y="1295399"/>
                <a:ext cx="10896600" cy="1737360"/>
              </a:xfrm>
              <a:prstGeom prst="rect">
                <a:avLst/>
              </a:prstGeom>
              <a:solidFill>
                <a:schemeClr val="tx2">
                  <a:alpha val="70000"/>
                </a:schemeClr>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124320" tIns="62160" rIns="124320" bIns="62160" anchor="ctr"/>
              <a:lstStyle/>
              <a:p>
                <a:pPr algn="ctr" defTabSz="1241087"/>
                <a:endParaRPr lang="en-US" sz="2958" dirty="0">
                  <a:solidFill>
                    <a:schemeClr val="tx1"/>
                  </a:solidFill>
                  <a:ea typeface="ＭＳ Ｐゴシック" pitchFamily="-103" charset="-128"/>
                </a:endParaRPr>
              </a:p>
            </p:txBody>
          </p:sp>
          <p:sp>
            <p:nvSpPr>
              <p:cNvPr id="6" name="TextBox 5"/>
              <p:cNvSpPr txBox="1"/>
              <p:nvPr/>
            </p:nvSpPr>
            <p:spPr>
              <a:xfrm>
                <a:off x="928180" y="1395077"/>
                <a:ext cx="10229849" cy="1800485"/>
              </a:xfrm>
              <a:prstGeom prst="rect">
                <a:avLst/>
              </a:prstGeom>
              <a:noFill/>
            </p:spPr>
            <p:txBody>
              <a:bodyPr wrap="square" lIns="93256" tIns="93256" rIns="93256" bIns="93256" rtlCol="0">
                <a:spAutoFit/>
              </a:bodyPr>
              <a:lstStyle/>
              <a:p>
                <a:pPr marL="233149" indent="-233149" defTabSz="1495779">
                  <a:spcBef>
                    <a:spcPts val="1224"/>
                  </a:spcBef>
                  <a:buClr>
                    <a:schemeClr val="bg2"/>
                  </a:buClr>
                  <a:buFont typeface="Wingdings" charset="2"/>
                  <a:buChar char="§"/>
                </a:pPr>
                <a:r>
                  <a:rPr lang="en-US" sz="2244" i="1" dirty="0">
                    <a:solidFill>
                      <a:srgbClr val="FFFFFF"/>
                    </a:solidFill>
                    <a:ea typeface="ＭＳ Ｐゴシック" pitchFamily="-103" charset="-128"/>
                    <a:cs typeface="Segoe UI" pitchFamily="-84" charset="-52"/>
                  </a:rPr>
                  <a:t>Global scope</a:t>
                </a:r>
                <a:r>
                  <a:rPr lang="en-US" sz="2244" dirty="0">
                    <a:solidFill>
                      <a:schemeClr val="bg1">
                        <a:lumMod val="75000"/>
                      </a:schemeClr>
                    </a:solidFill>
                    <a:ea typeface="ＭＳ Ｐゴシック" pitchFamily="-103" charset="-128"/>
                    <a:cs typeface="Segoe UI" pitchFamily="-84" charset="-52"/>
                  </a:rPr>
                  <a:t>: all users on the machine</a:t>
                </a:r>
              </a:p>
              <a:p>
                <a:pPr marL="233149" indent="-233149" defTabSz="1495779">
                  <a:spcBef>
                    <a:spcPts val="1224"/>
                  </a:spcBef>
                  <a:buClr>
                    <a:schemeClr val="bg2"/>
                  </a:buClr>
                  <a:buFont typeface="Wingdings" charset="2"/>
                  <a:buChar char="§"/>
                </a:pPr>
                <a:r>
                  <a:rPr lang="en-US" sz="2244" dirty="0">
                    <a:solidFill>
                      <a:schemeClr val="bg1">
                        <a:lumMod val="75000"/>
                      </a:schemeClr>
                    </a:solidFill>
                    <a:ea typeface="ＭＳ Ｐゴシック" pitchFamily="-103" charset="-128"/>
                    <a:cs typeface="Segoe UI" pitchFamily="-84" charset="-52"/>
                  </a:rPr>
                  <a:t>Specify</a:t>
                </a:r>
                <a:r>
                  <a:rPr lang="en-US" sz="2244" dirty="0">
                    <a:solidFill>
                      <a:srgbClr val="9B9B9B"/>
                    </a:solidFill>
                    <a:ea typeface="ＭＳ Ｐゴシック" pitchFamily="-103" charset="-128"/>
                    <a:cs typeface="Segoe UI" pitchFamily="-84" charset="-52"/>
                  </a:rPr>
                  <a:t> </a:t>
                </a:r>
                <a:r>
                  <a:rPr lang="en-US" sz="2244" i="1" dirty="0">
                    <a:solidFill>
                      <a:schemeClr val="bg1"/>
                    </a:solidFill>
                    <a:ea typeface="ＭＳ Ｐゴシック" pitchFamily="-103" charset="-128"/>
                    <a:cs typeface="Segoe UI" pitchFamily="-84" charset="-52"/>
                  </a:rPr>
                  <a:t>Dynamic Deployment Configuration </a:t>
                </a:r>
                <a:r>
                  <a:rPr lang="en-US" sz="2244" dirty="0">
                    <a:solidFill>
                      <a:schemeClr val="bg1">
                        <a:lumMod val="75000"/>
                      </a:schemeClr>
                    </a:solidFill>
                    <a:ea typeface="ＭＳ Ｐゴシック" pitchFamily="-103" charset="-128"/>
                    <a:cs typeface="Segoe UI" pitchFamily="-84" charset="-52"/>
                  </a:rPr>
                  <a:t>file per package on the machine</a:t>
                </a:r>
              </a:p>
              <a:p>
                <a:pPr marL="233149" indent="-233149" defTabSz="1495779">
                  <a:spcBef>
                    <a:spcPts val="1224"/>
                  </a:spcBef>
                  <a:buClr>
                    <a:schemeClr val="bg2"/>
                  </a:buClr>
                  <a:buFont typeface="Wingdings" charset="2"/>
                  <a:buChar char="§"/>
                </a:pPr>
                <a:r>
                  <a:rPr lang="en-US" sz="2244" dirty="0">
                    <a:solidFill>
                      <a:schemeClr val="bg1">
                        <a:lumMod val="75000"/>
                      </a:schemeClr>
                    </a:solidFill>
                    <a:ea typeface="ＭＳ Ｐゴシック" pitchFamily="-103" charset="-128"/>
                    <a:cs typeface="Segoe UI" pitchFamily="-84" charset="-52"/>
                  </a:rPr>
                  <a:t>Stored when the package is </a:t>
                </a:r>
                <a:r>
                  <a:rPr lang="en-US" sz="2244" i="1" dirty="0">
                    <a:solidFill>
                      <a:schemeClr val="bg1">
                        <a:lumMod val="75000"/>
                      </a:schemeClr>
                    </a:solidFill>
                    <a:ea typeface="ＭＳ Ｐゴシック" pitchFamily="-103" charset="-128"/>
                    <a:cs typeface="Segoe UI" pitchFamily="-84" charset="-52"/>
                  </a:rPr>
                  <a:t>added</a:t>
                </a:r>
              </a:p>
              <a:p>
                <a:pPr defTabSz="1495779"/>
                <a:endParaRPr lang="en-US" sz="1836" dirty="0">
                  <a:solidFill>
                    <a:srgbClr val="FFFFFF"/>
                  </a:solidFill>
                  <a:ea typeface="ＭＳ Ｐゴシック" pitchFamily="-103" charset="-128"/>
                  <a:cs typeface="Segoe UI" pitchFamily="-84" charset="-52"/>
                </a:endParaRPr>
              </a:p>
            </p:txBody>
          </p:sp>
        </p:grpSp>
        <p:sp>
          <p:nvSpPr>
            <p:cNvPr id="10" name="TextBox 9"/>
            <p:cNvSpPr txBox="1"/>
            <p:nvPr/>
          </p:nvSpPr>
          <p:spPr>
            <a:xfrm>
              <a:off x="615568" y="887573"/>
              <a:ext cx="5105400" cy="632774"/>
            </a:xfrm>
            <a:prstGeom prst="rect">
              <a:avLst/>
            </a:prstGeom>
            <a:noFill/>
          </p:spPr>
          <p:txBody>
            <a:bodyPr wrap="square" lIns="93260" tIns="93260" rIns="93260" bIns="93260" rtlCol="0">
              <a:spAutoFit/>
            </a:bodyPr>
            <a:lstStyle/>
            <a:p>
              <a:pPr>
                <a:lnSpc>
                  <a:spcPct val="90000"/>
                </a:lnSpc>
                <a:spcBef>
                  <a:spcPct val="20000"/>
                </a:spcBef>
                <a:buClr>
                  <a:srgbClr val="84A8D8"/>
                </a:buClr>
                <a:buSzPct val="100000"/>
              </a:pPr>
              <a:r>
                <a:rPr lang="en-US" sz="3264" dirty="0">
                  <a:solidFill>
                    <a:schemeClr val="tx1">
                      <a:alpha val="99000"/>
                    </a:schemeClr>
                  </a:solidFill>
                </a:rPr>
                <a:t>Deployment Configuration</a:t>
              </a:r>
            </a:p>
          </p:txBody>
        </p:sp>
      </p:grpSp>
      <p:grpSp>
        <p:nvGrpSpPr>
          <p:cNvPr id="13" name="Group 12"/>
          <p:cNvGrpSpPr/>
          <p:nvPr/>
        </p:nvGrpSpPr>
        <p:grpSpPr>
          <a:xfrm>
            <a:off x="606943" y="4118997"/>
            <a:ext cx="11136903" cy="2293454"/>
            <a:chOff x="592644" y="3944136"/>
            <a:chExt cx="10919524" cy="2248688"/>
          </a:xfrm>
        </p:grpSpPr>
        <p:sp>
          <p:nvSpPr>
            <p:cNvPr id="9" name="TextBox 8"/>
            <p:cNvSpPr txBox="1"/>
            <p:nvPr/>
          </p:nvSpPr>
          <p:spPr>
            <a:xfrm>
              <a:off x="615568" y="4572000"/>
              <a:ext cx="10896600" cy="1620824"/>
            </a:xfrm>
            <a:prstGeom prst="rect">
              <a:avLst/>
            </a:prstGeom>
            <a:solidFill>
              <a:schemeClr val="accent1">
                <a:lumMod val="50000"/>
                <a:lumOff val="50000"/>
              </a:schemeClr>
            </a:solidFill>
          </p:spPr>
          <p:txBody>
            <a:bodyPr wrap="square" lIns="373041" tIns="186521" rIns="93256" bIns="93256" rtlCol="0">
              <a:spAutoFit/>
            </a:bodyPr>
            <a:lstStyle/>
            <a:p>
              <a:pPr marL="233149" indent="-233149" defTabSz="1495779">
                <a:spcBef>
                  <a:spcPts val="1224"/>
                </a:spcBef>
                <a:buClr>
                  <a:schemeClr val="bg2"/>
                </a:buClr>
                <a:buFont typeface="Wingdings" charset="2"/>
                <a:buChar char="§"/>
              </a:pPr>
              <a:r>
                <a:rPr lang="en-US" sz="2244" i="1" dirty="0">
                  <a:solidFill>
                    <a:srgbClr val="FFFFFF"/>
                  </a:solidFill>
                  <a:ea typeface="ＭＳ Ｐゴシック" pitchFamily="-103" charset="-128"/>
                  <a:cs typeface="Segoe UI" pitchFamily="-84" charset="-52"/>
                </a:rPr>
                <a:t>User scope</a:t>
              </a:r>
              <a:r>
                <a:rPr lang="en-US" sz="2244" dirty="0">
                  <a:solidFill>
                    <a:schemeClr val="bg1">
                      <a:lumMod val="75000"/>
                    </a:schemeClr>
                  </a:solidFill>
                  <a:ea typeface="ＭＳ Ｐゴシック" pitchFamily="-103" charset="-128"/>
                  <a:cs typeface="Segoe UI" pitchFamily="-84" charset="-52"/>
                </a:rPr>
                <a:t>: affects the user on the machine</a:t>
              </a:r>
            </a:p>
            <a:p>
              <a:pPr marL="233149" indent="-233149" defTabSz="1495779">
                <a:spcBef>
                  <a:spcPts val="1224"/>
                </a:spcBef>
                <a:buClr>
                  <a:schemeClr val="bg2"/>
                </a:buClr>
                <a:buFont typeface="Wingdings" charset="2"/>
                <a:buChar char="§"/>
              </a:pPr>
              <a:r>
                <a:rPr lang="en-US" sz="2244" dirty="0">
                  <a:solidFill>
                    <a:schemeClr val="bg1">
                      <a:lumMod val="75000"/>
                    </a:schemeClr>
                  </a:solidFill>
                  <a:ea typeface="ＭＳ Ｐゴシック" pitchFamily="-103" charset="-128"/>
                  <a:cs typeface="Segoe UI" pitchFamily="-84" charset="-52"/>
                </a:rPr>
                <a:t>Specify</a:t>
              </a:r>
              <a:r>
                <a:rPr lang="en-US" sz="2244" dirty="0">
                  <a:solidFill>
                    <a:srgbClr val="9B9B9B"/>
                  </a:solidFill>
                  <a:ea typeface="ＭＳ Ｐゴシック" pitchFamily="-103" charset="-128"/>
                  <a:cs typeface="Segoe UI" pitchFamily="-84" charset="-52"/>
                </a:rPr>
                <a:t> </a:t>
              </a:r>
              <a:r>
                <a:rPr lang="en-US" sz="2244" i="1" dirty="0">
                  <a:solidFill>
                    <a:schemeClr val="bg1"/>
                  </a:solidFill>
                  <a:ea typeface="ＭＳ Ｐゴシック" pitchFamily="-103" charset="-128"/>
                  <a:cs typeface="Segoe UI" pitchFamily="-84" charset="-52"/>
                </a:rPr>
                <a:t>Dynamic User Configuration </a:t>
              </a:r>
              <a:r>
                <a:rPr lang="en-US" sz="2244" dirty="0">
                  <a:solidFill>
                    <a:schemeClr val="bg1">
                      <a:lumMod val="75000"/>
                    </a:schemeClr>
                  </a:solidFill>
                  <a:ea typeface="ＭＳ Ｐゴシック" pitchFamily="-103" charset="-128"/>
                  <a:cs typeface="Segoe UI" pitchFamily="-84" charset="-52"/>
                </a:rPr>
                <a:t>file per user, per package on the machine</a:t>
              </a:r>
            </a:p>
            <a:p>
              <a:pPr marL="233149" indent="-233149" defTabSz="1495779">
                <a:spcBef>
                  <a:spcPts val="1224"/>
                </a:spcBef>
                <a:buClr>
                  <a:schemeClr val="bg2"/>
                </a:buClr>
                <a:buFont typeface="Wingdings" charset="2"/>
                <a:buChar char="§"/>
              </a:pPr>
              <a:r>
                <a:rPr lang="en-US" sz="2244" dirty="0">
                  <a:solidFill>
                    <a:schemeClr val="bg1">
                      <a:lumMod val="75000"/>
                    </a:schemeClr>
                  </a:solidFill>
                  <a:ea typeface="ＭＳ Ｐゴシック" pitchFamily="-103" charset="-128"/>
                  <a:cs typeface="Segoe UI" pitchFamily="-84" charset="-52"/>
                </a:rPr>
                <a:t>Stored when the package is </a:t>
              </a:r>
              <a:r>
                <a:rPr lang="en-US" sz="2244" i="1" dirty="0">
                  <a:solidFill>
                    <a:schemeClr val="bg1"/>
                  </a:solidFill>
                  <a:ea typeface="ＭＳ Ｐゴシック" pitchFamily="-103" charset="-128"/>
                  <a:cs typeface="Segoe UI" pitchFamily="-84" charset="-52"/>
                </a:rPr>
                <a:t>published</a:t>
              </a:r>
            </a:p>
          </p:txBody>
        </p:sp>
        <p:sp>
          <p:nvSpPr>
            <p:cNvPr id="11" name="TextBox 10"/>
            <p:cNvSpPr txBox="1"/>
            <p:nvPr/>
          </p:nvSpPr>
          <p:spPr>
            <a:xfrm>
              <a:off x="592644" y="3944136"/>
              <a:ext cx="5654168" cy="636777"/>
            </a:xfrm>
            <a:prstGeom prst="rect">
              <a:avLst/>
            </a:prstGeom>
            <a:noFill/>
          </p:spPr>
          <p:txBody>
            <a:bodyPr wrap="square" lIns="93260" tIns="93260" rIns="93260" bIns="93260" rtlCol="0">
              <a:spAutoFit/>
            </a:bodyPr>
            <a:lstStyle/>
            <a:p>
              <a:pPr>
                <a:lnSpc>
                  <a:spcPct val="90000"/>
                </a:lnSpc>
                <a:spcBef>
                  <a:spcPct val="20000"/>
                </a:spcBef>
                <a:buClr>
                  <a:srgbClr val="84A8D8"/>
                </a:buClr>
                <a:buSzPct val="100000"/>
              </a:pPr>
              <a:r>
                <a:rPr lang="en-US" sz="3264" dirty="0">
                  <a:solidFill>
                    <a:schemeClr val="tx1">
                      <a:alpha val="99000"/>
                    </a:schemeClr>
                  </a:solidFill>
                </a:rPr>
                <a:t>User Configuration</a:t>
              </a:r>
            </a:p>
          </p:txBody>
        </p:sp>
      </p:grpSp>
    </p:spTree>
    <p:custDataLst>
      <p:tags r:id="rId1"/>
    </p:custDataLst>
    <p:extLst>
      <p:ext uri="{BB962C8B-B14F-4D97-AF65-F5344CB8AC3E}">
        <p14:creationId xmlns:p14="http://schemas.microsoft.com/office/powerpoint/2010/main" val="3630193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Sequencing (during migration)</a:t>
            </a:r>
            <a:endParaRPr lang="en-US" dirty="0"/>
          </a:p>
        </p:txBody>
      </p:sp>
    </p:spTree>
    <p:extLst>
      <p:ext uri="{BB962C8B-B14F-4D97-AF65-F5344CB8AC3E}">
        <p14:creationId xmlns:p14="http://schemas.microsoft.com/office/powerpoint/2010/main" val="3291174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948" y="233151"/>
            <a:ext cx="11370961" cy="1525571"/>
          </a:xfrm>
        </p:spPr>
        <p:txBody>
          <a:bodyPr/>
          <a:lstStyle/>
          <a:p>
            <a:r>
              <a:rPr lang="en-US" dirty="0" smtClean="0"/>
              <a:t>When would you Sequence during migration?</a:t>
            </a:r>
            <a:endParaRPr lang="en-US" dirty="0"/>
          </a:p>
        </p:txBody>
      </p:sp>
      <p:sp>
        <p:nvSpPr>
          <p:cNvPr id="6" name="TextBox 5"/>
          <p:cNvSpPr txBox="1"/>
          <p:nvPr/>
        </p:nvSpPr>
        <p:spPr>
          <a:xfrm>
            <a:off x="1750046" y="2020641"/>
            <a:ext cx="2253791" cy="1921025"/>
          </a:xfrm>
          <a:prstGeom prst="rect">
            <a:avLst/>
          </a:prstGeom>
          <a:solidFill>
            <a:schemeClr val="accent1"/>
          </a:solidFill>
        </p:spPr>
        <p:txBody>
          <a:bodyPr wrap="square" lIns="0" tIns="0" rIns="0" bIns="0" rtlCol="0">
            <a:spAutoFit/>
          </a:bodyPr>
          <a:lstStyle/>
          <a:p>
            <a:pPr algn="ctr"/>
            <a:endParaRPr lang="en-US" sz="2448" dirty="0">
              <a:solidFill>
                <a:srgbClr val="FFFFFF"/>
              </a:solidFill>
            </a:endParaRPr>
          </a:p>
          <a:p>
            <a:pPr algn="ctr"/>
            <a:r>
              <a:rPr lang="en-US" sz="2448" dirty="0">
                <a:solidFill>
                  <a:srgbClr val="FFFFFF"/>
                </a:solidFill>
              </a:rPr>
              <a:t>Packages that didn’t work on 4.6</a:t>
            </a:r>
          </a:p>
          <a:p>
            <a:pPr algn="ctr"/>
            <a:endParaRPr lang="en-US" sz="2448" dirty="0">
              <a:solidFill>
                <a:srgbClr val="FFFFFF"/>
              </a:solidFill>
            </a:endParaRPr>
          </a:p>
        </p:txBody>
      </p:sp>
      <p:sp>
        <p:nvSpPr>
          <p:cNvPr id="9" name="TextBox 8"/>
          <p:cNvSpPr txBox="1"/>
          <p:nvPr/>
        </p:nvSpPr>
        <p:spPr>
          <a:xfrm>
            <a:off x="1782065" y="4274432"/>
            <a:ext cx="2253791" cy="1130118"/>
          </a:xfrm>
          <a:prstGeom prst="rect">
            <a:avLst/>
          </a:prstGeom>
          <a:solidFill>
            <a:schemeClr val="accent1"/>
          </a:solidFill>
        </p:spPr>
        <p:txBody>
          <a:bodyPr wrap="square" lIns="0" tIns="0" rIns="0" bIns="0" rtlCol="0">
            <a:spAutoFit/>
          </a:bodyPr>
          <a:lstStyle/>
          <a:p>
            <a:pPr algn="ctr"/>
            <a:r>
              <a:rPr lang="en-US" sz="2448" dirty="0" smtClean="0">
                <a:solidFill>
                  <a:srgbClr val="FFFFFF"/>
                </a:solidFill>
              </a:rPr>
              <a:t>Want </a:t>
            </a:r>
            <a:r>
              <a:rPr lang="en-US" sz="2448" dirty="0">
                <a:solidFill>
                  <a:srgbClr val="FFFFFF"/>
                </a:solidFill>
              </a:rPr>
              <a:t>new Extension points</a:t>
            </a:r>
          </a:p>
          <a:p>
            <a:endParaRPr lang="en-US" sz="2448" dirty="0">
              <a:solidFill>
                <a:srgbClr val="FFFFFF"/>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351" y="1980776"/>
            <a:ext cx="5362469" cy="4144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46573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Demo</a:t>
            </a:r>
            <a:endParaRPr lang="en-US" dirty="0"/>
          </a:p>
        </p:txBody>
      </p:sp>
      <p:sp>
        <p:nvSpPr>
          <p:cNvPr id="5" name="Text Placeholder 4"/>
          <p:cNvSpPr>
            <a:spLocks noGrp="1"/>
          </p:cNvSpPr>
          <p:nvPr>
            <p:ph type="body" sz="quarter" idx="12"/>
          </p:nvPr>
        </p:nvSpPr>
        <p:spPr/>
        <p:txBody>
          <a:bodyPr/>
          <a:lstStyle/>
          <a:p>
            <a:r>
              <a:rPr lang="en-US" dirty="0" smtClean="0"/>
              <a:t>Capturing Virtual Application Extensions</a:t>
            </a:r>
          </a:p>
          <a:p>
            <a:endParaRPr lang="en-US" dirty="0"/>
          </a:p>
        </p:txBody>
      </p:sp>
    </p:spTree>
    <p:extLst>
      <p:ext uri="{BB962C8B-B14F-4D97-AF65-F5344CB8AC3E}">
        <p14:creationId xmlns:p14="http://schemas.microsoft.com/office/powerpoint/2010/main" val="1347867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Package Upgrade Command</a:t>
            </a:r>
            <a:endParaRPr lang="en-US" dirty="0"/>
          </a:p>
        </p:txBody>
      </p:sp>
      <p:sp>
        <p:nvSpPr>
          <p:cNvPr id="4" name="Text Placeholder 3"/>
          <p:cNvSpPr>
            <a:spLocks noGrp="1"/>
          </p:cNvSpPr>
          <p:nvPr>
            <p:ph type="body" sz="quarter" idx="10"/>
          </p:nvPr>
        </p:nvSpPr>
        <p:spPr>
          <a:xfrm>
            <a:off x="274638" y="1221157"/>
            <a:ext cx="11887199" cy="2746906"/>
          </a:xfrm>
        </p:spPr>
        <p:txBody>
          <a:bodyPr/>
          <a:lstStyle/>
          <a:p>
            <a:r>
              <a:rPr lang="en-US" b="1" dirty="0" smtClean="0"/>
              <a:t>Update a package via PowerShell</a:t>
            </a:r>
          </a:p>
          <a:p>
            <a:r>
              <a:rPr lang="en-US" sz="3600" dirty="0" smtClean="0"/>
              <a:t>PS </a:t>
            </a:r>
            <a:r>
              <a:rPr lang="en-US" sz="3600" dirty="0"/>
              <a:t>C:\Users\AppV\Desktop&gt; Update-</a:t>
            </a:r>
            <a:r>
              <a:rPr lang="en-US" sz="3600" dirty="0" err="1"/>
              <a:t>AppvSequencerPackage</a:t>
            </a:r>
            <a:r>
              <a:rPr lang="en-US" sz="3600" dirty="0"/>
              <a:t> -</a:t>
            </a:r>
            <a:r>
              <a:rPr lang="en-US" sz="3600" dirty="0" err="1"/>
              <a:t>InputPackagePath</a:t>
            </a:r>
            <a:r>
              <a:rPr lang="en-US" sz="3600" dirty="0"/>
              <a:t> C</a:t>
            </a:r>
            <a:r>
              <a:rPr lang="en-US" sz="3600" dirty="0" smtClean="0"/>
              <a:t>:\content\Package.appv </a:t>
            </a:r>
            <a:r>
              <a:rPr lang="en-US" sz="3600" dirty="0"/>
              <a:t>-Installer </a:t>
            </a:r>
            <a:r>
              <a:rPr lang="en-US" sz="3600" dirty="0" smtClean="0"/>
              <a:t>.\blank.bat </a:t>
            </a:r>
            <a:r>
              <a:rPr lang="en-US" sz="3600" dirty="0"/>
              <a:t>-Name </a:t>
            </a:r>
            <a:r>
              <a:rPr lang="en-US" sz="3600" dirty="0" smtClean="0"/>
              <a:t>AdobeReader_2 </a:t>
            </a:r>
            <a:r>
              <a:rPr lang="en-US" sz="3600" dirty="0"/>
              <a:t>-Path </a:t>
            </a:r>
            <a:r>
              <a:rPr lang="en-US" sz="3600" dirty="0" smtClean="0"/>
              <a:t>.\</a:t>
            </a:r>
            <a:r>
              <a:rPr lang="en-US" sz="3600" dirty="0" err="1" smtClean="0"/>
              <a:t>UpdatedPackages</a:t>
            </a:r>
            <a:endParaRPr lang="en-US" sz="3600" dirty="0" smtClean="0"/>
          </a:p>
        </p:txBody>
      </p:sp>
    </p:spTree>
    <p:extLst>
      <p:ext uri="{BB962C8B-B14F-4D97-AF65-F5344CB8AC3E}">
        <p14:creationId xmlns:p14="http://schemas.microsoft.com/office/powerpoint/2010/main" val="1251389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Co-Existence</a:t>
            </a:r>
            <a:br>
              <a:rPr lang="en-US" dirty="0" smtClean="0"/>
            </a:br>
            <a:endParaRPr lang="en-US" dirty="0"/>
          </a:p>
        </p:txBody>
      </p:sp>
    </p:spTree>
    <p:extLst>
      <p:ext uri="{BB962C8B-B14F-4D97-AF65-F5344CB8AC3E}">
        <p14:creationId xmlns:p14="http://schemas.microsoft.com/office/powerpoint/2010/main" val="559984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948" y="233151"/>
            <a:ext cx="11370961" cy="762786"/>
          </a:xfrm>
        </p:spPr>
        <p:txBody>
          <a:bodyPr/>
          <a:lstStyle/>
          <a:p>
            <a:r>
              <a:rPr lang="en-US" dirty="0" smtClean="0"/>
              <a:t>What is co-existence?</a:t>
            </a:r>
            <a:endParaRPr lang="en-US" dirty="0"/>
          </a:p>
        </p:txBody>
      </p:sp>
      <p:sp>
        <p:nvSpPr>
          <p:cNvPr id="6" name="TextBox 5"/>
          <p:cNvSpPr txBox="1"/>
          <p:nvPr/>
        </p:nvSpPr>
        <p:spPr>
          <a:xfrm>
            <a:off x="398949" y="1632056"/>
            <a:ext cx="5051601" cy="1921025"/>
          </a:xfrm>
          <a:prstGeom prst="rect">
            <a:avLst/>
          </a:prstGeom>
          <a:solidFill>
            <a:schemeClr val="accent1"/>
          </a:solidFill>
        </p:spPr>
        <p:txBody>
          <a:bodyPr wrap="square" lIns="0" tIns="0" rIns="0" bIns="0" rtlCol="0">
            <a:spAutoFit/>
          </a:bodyPr>
          <a:lstStyle/>
          <a:p>
            <a:pPr algn="ctr"/>
            <a:endParaRPr lang="en-US" sz="2448" dirty="0">
              <a:solidFill>
                <a:srgbClr val="FFFFFF"/>
              </a:solidFill>
            </a:endParaRPr>
          </a:p>
          <a:p>
            <a:pPr algn="ctr"/>
            <a:r>
              <a:rPr lang="en-US" sz="2448" dirty="0" smtClean="0">
                <a:solidFill>
                  <a:srgbClr val="FFFFFF"/>
                </a:solidFill>
              </a:rPr>
              <a:t>Install </a:t>
            </a:r>
            <a:r>
              <a:rPr lang="en-US" sz="2448" dirty="0">
                <a:solidFill>
                  <a:srgbClr val="FFFFFF"/>
                </a:solidFill>
              </a:rPr>
              <a:t>and run App-V </a:t>
            </a:r>
            <a:r>
              <a:rPr lang="en-US" sz="2448" dirty="0" smtClean="0">
                <a:solidFill>
                  <a:srgbClr val="FFFFFF"/>
                </a:solidFill>
              </a:rPr>
              <a:t>5 </a:t>
            </a:r>
            <a:r>
              <a:rPr lang="en-US" sz="2448" dirty="0">
                <a:solidFill>
                  <a:srgbClr val="FFFFFF"/>
                </a:solidFill>
              </a:rPr>
              <a:t>side-by-side with App-V 4.6 SP2</a:t>
            </a:r>
          </a:p>
          <a:p>
            <a:pPr algn="ctr"/>
            <a:endParaRPr lang="en-US" sz="2448" dirty="0">
              <a:solidFill>
                <a:srgbClr val="FFFFFF"/>
              </a:solidFill>
            </a:endParaRPr>
          </a:p>
          <a:p>
            <a:pPr algn="ctr"/>
            <a:endParaRPr lang="en-US" sz="2448" dirty="0">
              <a:solidFill>
                <a:srgbClr val="FFFFFF"/>
              </a:solidFill>
            </a:endParaRPr>
          </a:p>
        </p:txBody>
      </p:sp>
      <p:sp>
        <p:nvSpPr>
          <p:cNvPr id="9" name="TextBox 8"/>
          <p:cNvSpPr txBox="1"/>
          <p:nvPr/>
        </p:nvSpPr>
        <p:spPr>
          <a:xfrm>
            <a:off x="389466" y="4041281"/>
            <a:ext cx="5051601" cy="1921025"/>
          </a:xfrm>
          <a:prstGeom prst="rect">
            <a:avLst/>
          </a:prstGeom>
          <a:solidFill>
            <a:schemeClr val="accent1"/>
          </a:solidFill>
        </p:spPr>
        <p:txBody>
          <a:bodyPr wrap="square" lIns="0" tIns="0" rIns="0" bIns="0" rtlCol="0">
            <a:spAutoFit/>
          </a:bodyPr>
          <a:lstStyle/>
          <a:p>
            <a:endParaRPr lang="en-US" sz="2448" dirty="0">
              <a:solidFill>
                <a:srgbClr val="FFFFFF"/>
              </a:solidFill>
            </a:endParaRPr>
          </a:p>
          <a:p>
            <a:endParaRPr lang="en-US" sz="2448" dirty="0">
              <a:solidFill>
                <a:srgbClr val="FFFFFF"/>
              </a:solidFill>
            </a:endParaRPr>
          </a:p>
          <a:p>
            <a:pPr algn="ctr"/>
            <a:r>
              <a:rPr lang="en-US" sz="2448" dirty="0">
                <a:solidFill>
                  <a:srgbClr val="FFFFFF"/>
                </a:solidFill>
              </a:rPr>
              <a:t>Smart take-over of Extensions</a:t>
            </a:r>
          </a:p>
          <a:p>
            <a:endParaRPr lang="en-US" sz="2448" dirty="0">
              <a:solidFill>
                <a:srgbClr val="FFFFFF"/>
              </a:solidFill>
            </a:endParaRPr>
          </a:p>
          <a:p>
            <a:endParaRPr lang="en-US" sz="2448" dirty="0">
              <a:solidFill>
                <a:srgbClr val="FFFFFF"/>
              </a:solidFill>
            </a:endParaRPr>
          </a:p>
        </p:txBody>
      </p:sp>
      <p:sp>
        <p:nvSpPr>
          <p:cNvPr id="8" name="Rectangle 7"/>
          <p:cNvSpPr/>
          <p:nvPr/>
        </p:nvSpPr>
        <p:spPr bwMode="auto">
          <a:xfrm>
            <a:off x="5596501" y="4041281"/>
            <a:ext cx="6461841" cy="1914504"/>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0" tIns="46630" rIns="46630" bIns="46630" numCol="1" spcCol="0" rtlCol="0" fromWordArt="0" anchor="ctr" anchorCtr="0" forceAA="0" compatLnSpc="1">
            <a:prstTxWarp prst="textNoShape">
              <a:avLst/>
            </a:prstTxWarp>
            <a:noAutofit/>
          </a:bodyPr>
          <a:lstStyle/>
          <a:p>
            <a:pPr algn="ctr" defTabSz="932290" fontAlgn="base">
              <a:spcBef>
                <a:spcPct val="0"/>
              </a:spcBef>
              <a:spcAft>
                <a:spcPct val="0"/>
              </a:spcAft>
            </a:pPr>
            <a:r>
              <a:rPr lang="en-US" sz="2856" dirty="0" smtClean="0">
                <a:solidFill>
                  <a:srgbClr val="FFFFFF"/>
                </a:solidFill>
              </a:rPr>
              <a:t>Auto-migrate </a:t>
            </a:r>
            <a:r>
              <a:rPr lang="en-US" sz="2856" dirty="0">
                <a:solidFill>
                  <a:srgbClr val="FFFFFF"/>
                </a:solidFill>
              </a:rPr>
              <a:t>extensions from</a:t>
            </a:r>
          </a:p>
          <a:p>
            <a:pPr algn="ctr" defTabSz="932290" fontAlgn="base">
              <a:spcBef>
                <a:spcPct val="0"/>
              </a:spcBef>
              <a:spcAft>
                <a:spcPct val="0"/>
              </a:spcAft>
            </a:pPr>
            <a:r>
              <a:rPr lang="en-US" sz="2856" dirty="0">
                <a:solidFill>
                  <a:srgbClr val="FFFFFF"/>
                </a:solidFill>
              </a:rPr>
              <a:t>4.6 SP2</a:t>
            </a:r>
          </a:p>
          <a:p>
            <a:pPr algn="ctr" defTabSz="932290" fontAlgn="base">
              <a:spcBef>
                <a:spcPct val="0"/>
              </a:spcBef>
              <a:spcAft>
                <a:spcPct val="0"/>
              </a:spcAft>
            </a:pPr>
            <a:r>
              <a:rPr lang="en-US" sz="2856" dirty="0">
                <a:solidFill>
                  <a:srgbClr val="FFFFFF"/>
                </a:solidFill>
              </a:rPr>
              <a:t>Granular control over which apps </a:t>
            </a:r>
            <a:endParaRPr lang="en-US" sz="2856" dirty="0">
              <a:gradFill>
                <a:gsLst>
                  <a:gs pos="0">
                    <a:srgbClr val="FFFFFF"/>
                  </a:gs>
                  <a:gs pos="100000">
                    <a:srgbClr val="FFFFFF"/>
                  </a:gs>
                </a:gsLst>
                <a:lin ang="5400000" scaled="0"/>
              </a:gradFill>
              <a:ea typeface="Segoe UI" pitchFamily="34" charset="0"/>
              <a:cs typeface="Segoe UI" pitchFamily="34" charset="0"/>
            </a:endParaRPr>
          </a:p>
        </p:txBody>
      </p:sp>
      <p:sp>
        <p:nvSpPr>
          <p:cNvPr id="10" name="Rectangle 9"/>
          <p:cNvSpPr/>
          <p:nvPr/>
        </p:nvSpPr>
        <p:spPr bwMode="auto">
          <a:xfrm>
            <a:off x="5596502" y="1639832"/>
            <a:ext cx="6461841" cy="1914504"/>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0" tIns="46630" rIns="46630" bIns="46630" numCol="1" spcCol="0" rtlCol="0" fromWordArt="0" anchor="ctr" anchorCtr="0" forceAA="0" compatLnSpc="1">
            <a:prstTxWarp prst="textNoShape">
              <a:avLst/>
            </a:prstTxWarp>
            <a:noAutofit/>
          </a:bodyPr>
          <a:lstStyle/>
          <a:p>
            <a:pPr algn="ctr" defTabSz="932290" fontAlgn="base">
              <a:spcBef>
                <a:spcPct val="0"/>
              </a:spcBef>
              <a:spcAft>
                <a:spcPct val="0"/>
              </a:spcAft>
            </a:pPr>
            <a:r>
              <a:rPr lang="en-US" sz="2856" dirty="0">
                <a:solidFill>
                  <a:srgbClr val="FFFFFF"/>
                </a:solidFill>
              </a:rPr>
              <a:t>Stage </a:t>
            </a:r>
            <a:r>
              <a:rPr lang="en-US" sz="2856" dirty="0" smtClean="0">
                <a:solidFill>
                  <a:srgbClr val="FFFFFF"/>
                </a:solidFill>
              </a:rPr>
              <a:t>your migration</a:t>
            </a:r>
            <a:endParaRPr lang="en-US" sz="2856" dirty="0">
              <a:gradFill>
                <a:gsLst>
                  <a:gs pos="0">
                    <a:srgbClr val="FFFFFF"/>
                  </a:gs>
                  <a:gs pos="100000">
                    <a:srgbClr val="FFFFFF"/>
                  </a:gs>
                </a:gsLst>
                <a:lin ang="5400000" scaled="0"/>
              </a:gradFill>
              <a:ea typeface="Segoe UI" pitchFamily="34" charset="0"/>
              <a:cs typeface="Segoe UI" pitchFamily="34" charset="0"/>
            </a:endParaRPr>
          </a:p>
        </p:txBody>
      </p:sp>
    </p:spTree>
    <p:custDataLst>
      <p:tags r:id="rId1"/>
    </p:custDataLst>
    <p:extLst>
      <p:ext uri="{BB962C8B-B14F-4D97-AF65-F5344CB8AC3E}">
        <p14:creationId xmlns:p14="http://schemas.microsoft.com/office/powerpoint/2010/main" val="54464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8"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 IN ACTION</a:t>
            </a:r>
            <a:endParaRPr lang="en-US" dirty="0"/>
          </a:p>
        </p:txBody>
      </p:sp>
      <p:pic>
        <p:nvPicPr>
          <p:cNvPr id="17" name="Picture 16"/>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395103" y="4429866"/>
            <a:ext cx="1610022" cy="1154497"/>
          </a:xfrm>
          <a:prstGeom prst="rect">
            <a:avLst/>
          </a:prstGeom>
        </p:spPr>
      </p:pic>
      <p:sp>
        <p:nvSpPr>
          <p:cNvPr id="18" name="Rectangle 17"/>
          <p:cNvSpPr/>
          <p:nvPr/>
        </p:nvSpPr>
        <p:spPr>
          <a:xfrm>
            <a:off x="3264993" y="5784775"/>
            <a:ext cx="1870240" cy="290079"/>
          </a:xfrm>
          <a:prstGeom prst="rect">
            <a:avLst/>
          </a:prstGeom>
        </p:spPr>
        <p:txBody>
          <a:bodyPr wrap="square">
            <a:spAutoFit/>
          </a:bodyPr>
          <a:lstStyle/>
          <a:p>
            <a:pPr algn="ctr" defTabSz="930708" eaLnBrk="0" hangingPunct="0">
              <a:lnSpc>
                <a:spcPct val="90000"/>
              </a:lnSpc>
              <a:spcBef>
                <a:spcPct val="30000"/>
              </a:spcBef>
              <a:buClr>
                <a:srgbClr val="1F497D"/>
              </a:buClr>
              <a:buSzPct val="95000"/>
              <a:defRPr/>
            </a:pPr>
            <a:r>
              <a:rPr lang="en-US" sz="1428" dirty="0">
                <a:solidFill>
                  <a:prstClr val="white"/>
                </a:solidFill>
                <a:latin typeface="Segoe UI" pitchFamily="34" charset="0"/>
                <a:ea typeface="Segoe UI" pitchFamily="34" charset="0"/>
                <a:cs typeface="Segoe UI" pitchFamily="34" charset="0"/>
              </a:rPr>
              <a:t>4.6 SP2 </a:t>
            </a:r>
            <a:r>
              <a:rPr lang="en-US" sz="1428" dirty="0" err="1">
                <a:solidFill>
                  <a:prstClr val="white"/>
                </a:solidFill>
                <a:latin typeface="Segoe UI" pitchFamily="34" charset="0"/>
                <a:ea typeface="Segoe UI" pitchFamily="34" charset="0"/>
                <a:cs typeface="Segoe UI" pitchFamily="34" charset="0"/>
              </a:rPr>
              <a:t>App-V</a:t>
            </a:r>
            <a:r>
              <a:rPr lang="en-US" sz="1428" dirty="0">
                <a:solidFill>
                  <a:prstClr val="white"/>
                </a:solidFill>
                <a:latin typeface="Segoe UI" pitchFamily="34" charset="0"/>
                <a:ea typeface="Segoe UI" pitchFamily="34" charset="0"/>
                <a:cs typeface="Segoe UI" pitchFamily="34" charset="0"/>
              </a:rPr>
              <a:t> Client</a:t>
            </a:r>
          </a:p>
        </p:txBody>
      </p:sp>
      <p:pic>
        <p:nvPicPr>
          <p:cNvPr id="19" name="Picture 2" descr="C:\Program Files\Microsoft Resource DVD Artwork\DVD_ART\BoxShots_Logos\Windows Vista Enterprise\Windows Vista Enterprise logo h w.png"/>
          <p:cNvPicPr>
            <a:picLocks noChangeAspect="1" noChangeArrowheads="1"/>
          </p:cNvPicPr>
          <p:nvPr/>
        </p:nvPicPr>
        <p:blipFill rotWithShape="1">
          <a:blip r:embed="rId4" cstate="screen">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a:ext>
            </a:extLst>
          </a:blip>
          <a:srcRect/>
          <a:stretch/>
        </p:blipFill>
        <p:spPr bwMode="auto">
          <a:xfrm>
            <a:off x="3732078" y="4872035"/>
            <a:ext cx="281032" cy="349658"/>
          </a:xfrm>
          <a:prstGeom prst="rect">
            <a:avLst/>
          </a:prstGeom>
          <a:noFill/>
        </p:spPr>
      </p:pic>
      <p:sp>
        <p:nvSpPr>
          <p:cNvPr id="20" name="Can 19"/>
          <p:cNvSpPr/>
          <p:nvPr/>
        </p:nvSpPr>
        <p:spPr>
          <a:xfrm>
            <a:off x="4263245" y="4592066"/>
            <a:ext cx="373948" cy="527334"/>
          </a:xfrm>
          <a:prstGeom prst="can">
            <a:avLst/>
          </a:prstGeom>
          <a:solidFill>
            <a:srgbClr val="FFFFFF">
              <a:alpha val="32157"/>
            </a:srgb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21" name="TextBox 20"/>
          <p:cNvSpPr txBox="1"/>
          <p:nvPr/>
        </p:nvSpPr>
        <p:spPr>
          <a:xfrm flipH="1">
            <a:off x="3264994" y="6139638"/>
            <a:ext cx="2284879" cy="390025"/>
          </a:xfrm>
          <a:prstGeom prst="rect">
            <a:avLst/>
          </a:prstGeom>
          <a:noFill/>
        </p:spPr>
        <p:txBody>
          <a:bodyPr wrap="square" lIns="93260" tIns="93260" rIns="93260" bIns="93260" rtlCol="0">
            <a:spAutoFit/>
          </a:bodyPr>
          <a:lstStyle/>
          <a:p>
            <a:pPr>
              <a:lnSpc>
                <a:spcPct val="90000"/>
              </a:lnSpc>
              <a:spcBef>
                <a:spcPct val="20000"/>
              </a:spcBef>
              <a:buClr>
                <a:srgbClr val="84A8D8"/>
              </a:buClr>
              <a:buSzPct val="100000"/>
            </a:pPr>
            <a:r>
              <a:rPr lang="en-US" sz="1428" dirty="0">
                <a:solidFill>
                  <a:schemeClr val="tx1">
                    <a:alpha val="99000"/>
                  </a:schemeClr>
                </a:solidFill>
              </a:rPr>
              <a:t>5.0 </a:t>
            </a:r>
            <a:r>
              <a:rPr lang="en-US" sz="1428" dirty="0" err="1">
                <a:solidFill>
                  <a:schemeClr val="tx1">
                    <a:alpha val="99000"/>
                  </a:schemeClr>
                </a:solidFill>
              </a:rPr>
              <a:t>App-V</a:t>
            </a:r>
            <a:r>
              <a:rPr lang="en-US" sz="1428" dirty="0">
                <a:solidFill>
                  <a:schemeClr val="tx1">
                    <a:alpha val="99000"/>
                  </a:schemeClr>
                </a:solidFill>
              </a:rPr>
              <a:t> Client</a:t>
            </a:r>
          </a:p>
        </p:txBody>
      </p:sp>
      <p:sp>
        <p:nvSpPr>
          <p:cNvPr id="22" name="Rectangle 21"/>
          <p:cNvSpPr/>
          <p:nvPr/>
        </p:nvSpPr>
        <p:spPr bwMode="auto">
          <a:xfrm>
            <a:off x="264218" y="1411329"/>
            <a:ext cx="8532806" cy="5126711"/>
          </a:xfrm>
          <a:prstGeom prst="rect">
            <a:avLst/>
          </a:prstGeom>
          <a:noFill/>
          <a:ln cap="sq">
            <a:solidFill>
              <a:schemeClr val="tx1"/>
            </a:solidFill>
            <a:prstDash val="dash"/>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44" tIns="46623" rIns="93244" bIns="46623" numCol="1" rtlCol="0" anchor="ctr" anchorCtr="0" compatLnSpc="1">
            <a:prstTxWarp prst="textNoShape">
              <a:avLst/>
            </a:prstTxWarp>
          </a:bodyPr>
          <a:lstStyle/>
          <a:p>
            <a:pPr algn="ctr" defTabSz="932173" fontAlgn="base">
              <a:spcBef>
                <a:spcPct val="0"/>
              </a:spcBef>
              <a:spcAft>
                <a:spcPct val="0"/>
              </a:spcAft>
            </a:pPr>
            <a:endParaRPr lang="en-US" sz="2244" dirty="0">
              <a:gradFill>
                <a:gsLst>
                  <a:gs pos="0">
                    <a:srgbClr val="FFFFFF"/>
                  </a:gs>
                  <a:gs pos="100000">
                    <a:srgbClr val="FFFFFF"/>
                  </a:gs>
                </a:gsLst>
                <a:lin ang="5400000" scaled="0"/>
              </a:gradFill>
            </a:endParaRPr>
          </a:p>
        </p:txBody>
      </p:sp>
      <p:grpSp>
        <p:nvGrpSpPr>
          <p:cNvPr id="29" name="Group 28"/>
          <p:cNvGrpSpPr/>
          <p:nvPr/>
        </p:nvGrpSpPr>
        <p:grpSpPr>
          <a:xfrm>
            <a:off x="570330" y="1917745"/>
            <a:ext cx="2020641" cy="1502657"/>
            <a:chOff x="556746" y="1880313"/>
            <a:chExt cx="1981200" cy="1473327"/>
          </a:xfrm>
        </p:grpSpPr>
        <p:grpSp>
          <p:nvGrpSpPr>
            <p:cNvPr id="4" name="Group 3"/>
            <p:cNvGrpSpPr/>
            <p:nvPr/>
          </p:nvGrpSpPr>
          <p:grpSpPr>
            <a:xfrm>
              <a:off x="556746" y="1880313"/>
              <a:ext cx="1981200" cy="1473327"/>
              <a:chOff x="587407" y="1833135"/>
              <a:chExt cx="1932172" cy="1473327"/>
            </a:xfrm>
          </p:grpSpPr>
          <p:pic>
            <p:nvPicPr>
              <p:cNvPr id="5" name="Picture 4"/>
              <p:cNvPicPr>
                <a:picLocks noChangeAspect="1"/>
              </p:cNvPicPr>
              <p:nvPr/>
            </p:nvPicPr>
            <p:blipFill rotWithShape="1">
              <a:blip r:embed="rId6" cstate="screen">
                <a:extLst>
                  <a:ext uri="{28A0092B-C50C-407E-A947-70E740481C1C}">
                    <a14:useLocalDpi xmlns:a14="http://schemas.microsoft.com/office/drawing/2010/main"/>
                  </a:ext>
                </a:extLst>
              </a:blip>
              <a:srcRect l="67536"/>
              <a:stretch/>
            </p:blipFill>
            <p:spPr>
              <a:xfrm>
                <a:off x="1085548" y="1833135"/>
                <a:ext cx="613697" cy="1166602"/>
              </a:xfrm>
              <a:prstGeom prst="rect">
                <a:avLst/>
              </a:prstGeom>
            </p:spPr>
          </p:pic>
          <p:sp>
            <p:nvSpPr>
              <p:cNvPr id="6" name="TextBox 5"/>
              <p:cNvSpPr txBox="1"/>
              <p:nvPr/>
            </p:nvSpPr>
            <p:spPr>
              <a:xfrm>
                <a:off x="587407" y="3031786"/>
                <a:ext cx="1932172" cy="274676"/>
              </a:xfrm>
              <a:prstGeom prst="rect">
                <a:avLst/>
              </a:prstGeom>
              <a:noFill/>
            </p:spPr>
            <p:txBody>
              <a:bodyPr wrap="square" lIns="77705" tIns="38851" rIns="77705" bIns="38851" rtlCol="0">
                <a:spAutoFit/>
              </a:bodyPr>
              <a:lstStyle/>
              <a:p>
                <a:pPr defTabSz="930708" eaLnBrk="0" hangingPunct="0">
                  <a:lnSpc>
                    <a:spcPct val="90000"/>
                  </a:lnSpc>
                  <a:spcBef>
                    <a:spcPct val="30000"/>
                  </a:spcBef>
                  <a:buClr>
                    <a:srgbClr val="1F497D"/>
                  </a:buClr>
                  <a:buSzPct val="95000"/>
                  <a:defRPr/>
                </a:pPr>
                <a:r>
                  <a:rPr lang="en-US" sz="1428" dirty="0">
                    <a:solidFill>
                      <a:prstClr val="white"/>
                    </a:solidFill>
                    <a:latin typeface="Segoe UI" pitchFamily="34" charset="0"/>
                    <a:ea typeface="Segoe UI" pitchFamily="34" charset="0"/>
                    <a:cs typeface="Segoe UI" pitchFamily="34" charset="0"/>
                  </a:rPr>
                  <a:t>4.6 App-V Server</a:t>
                </a:r>
              </a:p>
            </p:txBody>
          </p:sp>
        </p:grpSp>
        <p:pic>
          <p:nvPicPr>
            <p:cNvPr id="23" name="Picture 2" descr="\\eventsql\dvd\Online_ART\DVD_Art_Sept-2-2010\Artwork_Imagery\Icons - Illustrations\_ VIRTUALIZATION ICONS\Application Virtual.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10475" y="2356279"/>
              <a:ext cx="211937" cy="191223"/>
            </a:xfrm>
            <a:prstGeom prst="rect">
              <a:avLst/>
            </a:prstGeom>
            <a:noFill/>
            <a:extLst>
              <a:ext uri="{909E8E84-426E-40DD-AFC4-6F175D3DCCD1}">
                <a14:hiddenFill xmlns:a14="http://schemas.microsoft.com/office/drawing/2010/main">
                  <a:solidFill>
                    <a:srgbClr val="FFFFFF"/>
                  </a:solidFill>
                </a14:hiddenFill>
              </a:ext>
            </a:extLst>
          </p:spPr>
        </p:pic>
      </p:grpSp>
      <p:pic>
        <p:nvPicPr>
          <p:cNvPr id="30" name="Picture 2" descr="\\eventsql\dvd\Online_ART\DVD_Art_Sept-2-2010\Artwork_Imagery\Icons - Illustrations\_ VIRTUALIZATION ICONS\Application Virtual.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9065" y="2403186"/>
            <a:ext cx="216156" cy="195030"/>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p:nvGrpSpPr>
        <p:grpSpPr>
          <a:xfrm>
            <a:off x="3498144" y="1917151"/>
            <a:ext cx="2091220" cy="1506318"/>
            <a:chOff x="785131" y="1833136"/>
            <a:chExt cx="1999661" cy="1476917"/>
          </a:xfrm>
        </p:grpSpPr>
        <p:pic>
          <p:nvPicPr>
            <p:cNvPr id="8" name="Picture 7"/>
            <p:cNvPicPr>
              <a:picLocks noChangeAspect="1"/>
            </p:cNvPicPr>
            <p:nvPr/>
          </p:nvPicPr>
          <p:blipFill rotWithShape="1">
            <a:blip r:embed="rId6" cstate="screen">
              <a:extLst>
                <a:ext uri="{28A0092B-C50C-407E-A947-70E740481C1C}">
                  <a14:useLocalDpi xmlns:a14="http://schemas.microsoft.com/office/drawing/2010/main"/>
                </a:ext>
              </a:extLst>
            </a:blip>
            <a:srcRect l="67536"/>
            <a:stretch/>
          </p:blipFill>
          <p:spPr>
            <a:xfrm>
              <a:off x="1085548" y="1833136"/>
              <a:ext cx="613697" cy="1166603"/>
            </a:xfrm>
            <a:prstGeom prst="rect">
              <a:avLst/>
            </a:prstGeom>
          </p:spPr>
        </p:pic>
        <p:sp>
          <p:nvSpPr>
            <p:cNvPr id="9" name="TextBox 8"/>
            <p:cNvSpPr txBox="1"/>
            <p:nvPr/>
          </p:nvSpPr>
          <p:spPr>
            <a:xfrm>
              <a:off x="785131" y="3035377"/>
              <a:ext cx="1999661" cy="274676"/>
            </a:xfrm>
            <a:prstGeom prst="rect">
              <a:avLst/>
            </a:prstGeom>
            <a:noFill/>
          </p:spPr>
          <p:txBody>
            <a:bodyPr wrap="square" lIns="77705" tIns="38851" rIns="77705" bIns="38851" rtlCol="0">
              <a:spAutoFit/>
            </a:bodyPr>
            <a:lstStyle/>
            <a:p>
              <a:pPr defTabSz="930708" eaLnBrk="0" hangingPunct="0">
                <a:lnSpc>
                  <a:spcPct val="90000"/>
                </a:lnSpc>
                <a:spcBef>
                  <a:spcPct val="30000"/>
                </a:spcBef>
                <a:buClr>
                  <a:srgbClr val="1F497D"/>
                </a:buClr>
                <a:buSzPct val="95000"/>
                <a:defRPr/>
              </a:pPr>
              <a:r>
                <a:rPr lang="en-US" sz="1428" dirty="0">
                  <a:solidFill>
                    <a:prstClr val="white"/>
                  </a:solidFill>
                  <a:latin typeface="Segoe UI" pitchFamily="34" charset="0"/>
                  <a:ea typeface="Segoe UI" pitchFamily="34" charset="0"/>
                  <a:cs typeface="Segoe UI" pitchFamily="34" charset="0"/>
                </a:rPr>
                <a:t>5.0 Package Converter</a:t>
              </a:r>
            </a:p>
          </p:txBody>
        </p:sp>
      </p:grpSp>
      <p:pic>
        <p:nvPicPr>
          <p:cNvPr id="31" name="Picture 2" descr="\\eventsql\dvd\Online_ART\DVD_Art_Sept-2-2010\Artwork_Imagery\Icons - Illustrations\_ VIRTUALIZATION ICONS\Application Virtual.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25022" y="2416945"/>
            <a:ext cx="216156" cy="19503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eventsql\dvd\Online_ART\DVD_Art_Sept-2-2010\Artwork_Imagery\Icons - Illustrations\_ VIRTUALIZATION ICONS\Application Virtual.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2070" y="2418808"/>
            <a:ext cx="216156" cy="195030"/>
          </a:xfrm>
          <a:prstGeom prst="rect">
            <a:avLst/>
          </a:prstGeom>
          <a:noFill/>
          <a:extLst>
            <a:ext uri="{909E8E84-426E-40DD-AFC4-6F175D3DCCD1}">
              <a14:hiddenFill xmlns:a14="http://schemas.microsoft.com/office/drawing/2010/main">
                <a:solidFill>
                  <a:srgbClr val="FFFFFF"/>
                </a:solidFill>
              </a14:hiddenFill>
            </a:ext>
          </a:extLst>
        </p:spPr>
      </p:pic>
      <p:grpSp>
        <p:nvGrpSpPr>
          <p:cNvPr id="37" name="Group 36"/>
          <p:cNvGrpSpPr/>
          <p:nvPr/>
        </p:nvGrpSpPr>
        <p:grpSpPr>
          <a:xfrm>
            <a:off x="6241098" y="1905788"/>
            <a:ext cx="1853578" cy="1506318"/>
            <a:chOff x="6116827" y="1868590"/>
            <a:chExt cx="1817398" cy="1476916"/>
          </a:xfrm>
        </p:grpSpPr>
        <p:grpSp>
          <p:nvGrpSpPr>
            <p:cNvPr id="10" name="Group 9"/>
            <p:cNvGrpSpPr/>
            <p:nvPr/>
          </p:nvGrpSpPr>
          <p:grpSpPr>
            <a:xfrm>
              <a:off x="6116827" y="1868590"/>
              <a:ext cx="1817398" cy="1476916"/>
              <a:chOff x="785131" y="1833136"/>
              <a:chExt cx="1772423" cy="1476917"/>
            </a:xfrm>
          </p:grpSpPr>
          <p:pic>
            <p:nvPicPr>
              <p:cNvPr id="11" name="Picture 10"/>
              <p:cNvPicPr>
                <a:picLocks noChangeAspect="1"/>
              </p:cNvPicPr>
              <p:nvPr/>
            </p:nvPicPr>
            <p:blipFill rotWithShape="1">
              <a:blip r:embed="rId6" cstate="screen">
                <a:extLst>
                  <a:ext uri="{28A0092B-C50C-407E-A947-70E740481C1C}">
                    <a14:useLocalDpi xmlns:a14="http://schemas.microsoft.com/office/drawing/2010/main"/>
                  </a:ext>
                </a:extLst>
              </a:blip>
              <a:srcRect l="67536"/>
              <a:stretch/>
            </p:blipFill>
            <p:spPr>
              <a:xfrm>
                <a:off x="1085548" y="1833136"/>
                <a:ext cx="613697" cy="1166603"/>
              </a:xfrm>
              <a:prstGeom prst="rect">
                <a:avLst/>
              </a:prstGeom>
            </p:spPr>
          </p:pic>
          <p:sp>
            <p:nvSpPr>
              <p:cNvPr id="12" name="TextBox 11"/>
              <p:cNvSpPr txBox="1"/>
              <p:nvPr/>
            </p:nvSpPr>
            <p:spPr>
              <a:xfrm>
                <a:off x="785131" y="3035377"/>
                <a:ext cx="1772423" cy="274676"/>
              </a:xfrm>
              <a:prstGeom prst="rect">
                <a:avLst/>
              </a:prstGeom>
              <a:noFill/>
            </p:spPr>
            <p:txBody>
              <a:bodyPr wrap="square" lIns="77705" tIns="38851" rIns="77705" bIns="38851" rtlCol="0">
                <a:spAutoFit/>
              </a:bodyPr>
              <a:lstStyle/>
              <a:p>
                <a:pPr defTabSz="930708" eaLnBrk="0" hangingPunct="0">
                  <a:lnSpc>
                    <a:spcPct val="90000"/>
                  </a:lnSpc>
                  <a:spcBef>
                    <a:spcPct val="30000"/>
                  </a:spcBef>
                  <a:buClr>
                    <a:srgbClr val="1F497D"/>
                  </a:buClr>
                  <a:buSzPct val="95000"/>
                  <a:defRPr/>
                </a:pPr>
                <a:r>
                  <a:rPr lang="en-US" sz="1428" dirty="0">
                    <a:solidFill>
                      <a:prstClr val="white"/>
                    </a:solidFill>
                    <a:latin typeface="Segoe UI" pitchFamily="34" charset="0"/>
                    <a:ea typeface="Segoe UI" pitchFamily="34" charset="0"/>
                    <a:cs typeface="Segoe UI" pitchFamily="34" charset="0"/>
                  </a:rPr>
                  <a:t>5.0 App-V Server</a:t>
                </a:r>
              </a:p>
            </p:txBody>
          </p:sp>
        </p:grpSp>
        <p:pic>
          <p:nvPicPr>
            <p:cNvPr id="35" name="Picture 2" descr="\\eventsql\dvd\Online_ART\DVD_Art_Sept-2-2010\Artwork_Imagery\Icons - Illustrations\_ VIRTUALIZATION ICONS\Application Virtual.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33532" y="2346323"/>
              <a:ext cx="211937" cy="191223"/>
            </a:xfrm>
            <a:prstGeom prst="rect">
              <a:avLst/>
            </a:prstGeom>
            <a:noFill/>
            <a:extLst>
              <a:ext uri="{909E8E84-426E-40DD-AFC4-6F175D3DCCD1}">
                <a14:hiddenFill xmlns:a14="http://schemas.microsoft.com/office/drawing/2010/main">
                  <a:solidFill>
                    <a:srgbClr val="FFFFFF"/>
                  </a:solidFill>
                </a14:hiddenFill>
              </a:ext>
            </a:extLst>
          </p:spPr>
        </p:pic>
      </p:grpSp>
      <p:sp useBgFill="1">
        <p:nvSpPr>
          <p:cNvPr id="38" name="Rectangle 37"/>
          <p:cNvSpPr/>
          <p:nvPr/>
        </p:nvSpPr>
        <p:spPr bwMode="auto">
          <a:xfrm flipH="1" flipV="1">
            <a:off x="4263241" y="2490546"/>
            <a:ext cx="0" cy="0"/>
          </a:xfrm>
          <a:prstGeom prst="rect">
            <a:avLst/>
          </a:prstGeom>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a:endParaRPr lang="en-US" sz="2244" dirty="0">
              <a:solidFill>
                <a:srgbClr val="FFFFFF">
                  <a:alpha val="98824"/>
                </a:srgbClr>
              </a:solidFill>
              <a:latin typeface="Segoe UI" pitchFamily="34" charset="0"/>
              <a:ea typeface="Segoe UI" pitchFamily="34" charset="0"/>
              <a:cs typeface="Segoe UI" pitchFamily="34" charset="0"/>
            </a:endParaRPr>
          </a:p>
        </p:txBody>
      </p:sp>
      <p:pic>
        <p:nvPicPr>
          <p:cNvPr id="49" name="Picture 2" descr="\\eventsql\dvd\Online_ART\DVD_Art_Sept-2-2010\Artwork_Imagery\Icons - Illustrations\_ VIRTUALIZATION ICONS\Application Virtual.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25021" y="2393031"/>
            <a:ext cx="216156" cy="195030"/>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 descr="\\eventsql\dvd\Online_ART\DVD_Art_Sept-2-2010\Artwork_Imagery\Icons - Illustrations\_ VIRTUALIZATION ICONS\Application Virtual.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68090" y="2393031"/>
            <a:ext cx="216156" cy="195030"/>
          </a:xfrm>
          <a:prstGeom prst="rect">
            <a:avLst/>
          </a:prstGeom>
          <a:noFill/>
          <a:extLst>
            <a:ext uri="{909E8E84-426E-40DD-AFC4-6F175D3DCCD1}">
              <a14:hiddenFill xmlns:a14="http://schemas.microsoft.com/office/drawing/2010/main">
                <a:solidFill>
                  <a:srgbClr val="FFFFFF"/>
                </a:solidFill>
              </a14:hiddenFill>
            </a:ext>
          </a:extLst>
        </p:spPr>
      </p:pic>
      <p:sp>
        <p:nvSpPr>
          <p:cNvPr id="28" name="Freeform 128"/>
          <p:cNvSpPr>
            <a:spLocks noEditPoints="1"/>
          </p:cNvSpPr>
          <p:nvPr/>
        </p:nvSpPr>
        <p:spPr bwMode="black">
          <a:xfrm>
            <a:off x="7383991" y="2257182"/>
            <a:ext cx="265084" cy="233363"/>
          </a:xfrm>
          <a:custGeom>
            <a:avLst/>
            <a:gdLst>
              <a:gd name="T0" fmla="*/ 49 w 71"/>
              <a:gd name="T1" fmla="*/ 21 h 62"/>
              <a:gd name="T2" fmla="*/ 49 w 71"/>
              <a:gd name="T3" fmla="*/ 19 h 62"/>
              <a:gd name="T4" fmla="*/ 49 w 71"/>
              <a:gd name="T5" fmla="*/ 19 h 62"/>
              <a:gd name="T6" fmla="*/ 48 w 71"/>
              <a:gd name="T7" fmla="*/ 17 h 62"/>
              <a:gd name="T8" fmla="*/ 32 w 71"/>
              <a:gd name="T9" fmla="*/ 2 h 62"/>
              <a:gd name="T10" fmla="*/ 28 w 71"/>
              <a:gd name="T11" fmla="*/ 0 h 62"/>
              <a:gd name="T12" fmla="*/ 28 w 71"/>
              <a:gd name="T13" fmla="*/ 0 h 62"/>
              <a:gd name="T14" fmla="*/ 28 w 71"/>
              <a:gd name="T15" fmla="*/ 0 h 62"/>
              <a:gd name="T16" fmla="*/ 6 w 71"/>
              <a:gd name="T17" fmla="*/ 0 h 62"/>
              <a:gd name="T18" fmla="*/ 0 w 71"/>
              <a:gd name="T19" fmla="*/ 5 h 62"/>
              <a:gd name="T20" fmla="*/ 0 w 71"/>
              <a:gd name="T21" fmla="*/ 56 h 62"/>
              <a:gd name="T22" fmla="*/ 6 w 71"/>
              <a:gd name="T23" fmla="*/ 62 h 62"/>
              <a:gd name="T24" fmla="*/ 44 w 71"/>
              <a:gd name="T25" fmla="*/ 62 h 62"/>
              <a:gd name="T26" fmla="*/ 50 w 71"/>
              <a:gd name="T27" fmla="*/ 56 h 62"/>
              <a:gd name="T28" fmla="*/ 50 w 71"/>
              <a:gd name="T29" fmla="*/ 21 h 62"/>
              <a:gd name="T30" fmla="*/ 49 w 71"/>
              <a:gd name="T31" fmla="*/ 21 h 62"/>
              <a:gd name="T32" fmla="*/ 28 w 71"/>
              <a:gd name="T33" fmla="*/ 5 h 62"/>
              <a:gd name="T34" fmla="*/ 44 w 71"/>
              <a:gd name="T35" fmla="*/ 21 h 62"/>
              <a:gd name="T36" fmla="*/ 28 w 71"/>
              <a:gd name="T37" fmla="*/ 21 h 62"/>
              <a:gd name="T38" fmla="*/ 28 w 71"/>
              <a:gd name="T39" fmla="*/ 5 h 62"/>
              <a:gd name="T40" fmla="*/ 44 w 71"/>
              <a:gd name="T41" fmla="*/ 56 h 62"/>
              <a:gd name="T42" fmla="*/ 6 w 71"/>
              <a:gd name="T43" fmla="*/ 56 h 62"/>
              <a:gd name="T44" fmla="*/ 6 w 71"/>
              <a:gd name="T45" fmla="*/ 5 h 62"/>
              <a:gd name="T46" fmla="*/ 23 w 71"/>
              <a:gd name="T47" fmla="*/ 5 h 62"/>
              <a:gd name="T48" fmla="*/ 23 w 71"/>
              <a:gd name="T49" fmla="*/ 21 h 62"/>
              <a:gd name="T50" fmla="*/ 28 w 71"/>
              <a:gd name="T51" fmla="*/ 27 h 62"/>
              <a:gd name="T52" fmla="*/ 44 w 71"/>
              <a:gd name="T53" fmla="*/ 27 h 62"/>
              <a:gd name="T54" fmla="*/ 44 w 71"/>
              <a:gd name="T55" fmla="*/ 56 h 62"/>
              <a:gd name="T56" fmla="*/ 58 w 71"/>
              <a:gd name="T57" fmla="*/ 14 h 62"/>
              <a:gd name="T58" fmla="*/ 60 w 71"/>
              <a:gd name="T59" fmla="*/ 19 h 62"/>
              <a:gd name="T60" fmla="*/ 60 w 71"/>
              <a:gd name="T61" fmla="*/ 56 h 62"/>
              <a:gd name="T62" fmla="*/ 55 w 71"/>
              <a:gd name="T63" fmla="*/ 62 h 62"/>
              <a:gd name="T64" fmla="*/ 53 w 71"/>
              <a:gd name="T65" fmla="*/ 62 h 62"/>
              <a:gd name="T66" fmla="*/ 55 w 71"/>
              <a:gd name="T67" fmla="*/ 57 h 62"/>
              <a:gd name="T68" fmla="*/ 55 w 71"/>
              <a:gd name="T69" fmla="*/ 21 h 62"/>
              <a:gd name="T70" fmla="*/ 53 w 71"/>
              <a:gd name="T71" fmla="*/ 15 h 62"/>
              <a:gd name="T72" fmla="*/ 37 w 71"/>
              <a:gd name="T73" fmla="*/ 0 h 62"/>
              <a:gd name="T74" fmla="*/ 37 w 71"/>
              <a:gd name="T75" fmla="*/ 0 h 62"/>
              <a:gd name="T76" fmla="*/ 39 w 71"/>
              <a:gd name="T77" fmla="*/ 0 h 62"/>
              <a:gd name="T78" fmla="*/ 40 w 71"/>
              <a:gd name="T79" fmla="*/ 0 h 62"/>
              <a:gd name="T80" fmla="*/ 47 w 71"/>
              <a:gd name="T81" fmla="*/ 3 h 62"/>
              <a:gd name="T82" fmla="*/ 58 w 71"/>
              <a:gd name="T83" fmla="*/ 14 h 62"/>
              <a:gd name="T84" fmla="*/ 69 w 71"/>
              <a:gd name="T85" fmla="*/ 13 h 62"/>
              <a:gd name="T86" fmla="*/ 71 w 71"/>
              <a:gd name="T87" fmla="*/ 17 h 62"/>
              <a:gd name="T88" fmla="*/ 71 w 71"/>
              <a:gd name="T89" fmla="*/ 56 h 62"/>
              <a:gd name="T90" fmla="*/ 65 w 71"/>
              <a:gd name="T91" fmla="*/ 62 h 62"/>
              <a:gd name="T92" fmla="*/ 64 w 71"/>
              <a:gd name="T93" fmla="*/ 62 h 62"/>
              <a:gd name="T94" fmla="*/ 65 w 71"/>
              <a:gd name="T95" fmla="*/ 57 h 62"/>
              <a:gd name="T96" fmla="*/ 65 w 71"/>
              <a:gd name="T97" fmla="*/ 18 h 62"/>
              <a:gd name="T98" fmla="*/ 64 w 71"/>
              <a:gd name="T99" fmla="*/ 14 h 62"/>
              <a:gd name="T100" fmla="*/ 50 w 71"/>
              <a:gd name="T101" fmla="*/ 0 h 62"/>
              <a:gd name="T102" fmla="*/ 50 w 71"/>
              <a:gd name="T103" fmla="*/ 0 h 62"/>
              <a:gd name="T104" fmla="*/ 51 w 71"/>
              <a:gd name="T105" fmla="*/ 0 h 62"/>
              <a:gd name="T106" fmla="*/ 52 w 71"/>
              <a:gd name="T107" fmla="*/ 0 h 62"/>
              <a:gd name="T108" fmla="*/ 59 w 71"/>
              <a:gd name="T109" fmla="*/ 3 h 62"/>
              <a:gd name="T110" fmla="*/ 69 w 71"/>
              <a:gd name="T111" fmla="*/ 1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 h="62">
                <a:moveTo>
                  <a:pt x="49" y="21"/>
                </a:moveTo>
                <a:cubicBezTo>
                  <a:pt x="49" y="20"/>
                  <a:pt x="49" y="20"/>
                  <a:pt x="49" y="19"/>
                </a:cubicBezTo>
                <a:cubicBezTo>
                  <a:pt x="49" y="19"/>
                  <a:pt x="49" y="19"/>
                  <a:pt x="49" y="19"/>
                </a:cubicBezTo>
                <a:cubicBezTo>
                  <a:pt x="49" y="18"/>
                  <a:pt x="48" y="18"/>
                  <a:pt x="48" y="17"/>
                </a:cubicBezTo>
                <a:cubicBezTo>
                  <a:pt x="32" y="2"/>
                  <a:pt x="32" y="2"/>
                  <a:pt x="32" y="2"/>
                </a:cubicBezTo>
                <a:cubicBezTo>
                  <a:pt x="31" y="0"/>
                  <a:pt x="30" y="0"/>
                  <a:pt x="28" y="0"/>
                </a:cubicBezTo>
                <a:cubicBezTo>
                  <a:pt x="28" y="0"/>
                  <a:pt x="28" y="0"/>
                  <a:pt x="28" y="0"/>
                </a:cubicBezTo>
                <a:cubicBezTo>
                  <a:pt x="28" y="0"/>
                  <a:pt x="28" y="0"/>
                  <a:pt x="28" y="0"/>
                </a:cubicBezTo>
                <a:cubicBezTo>
                  <a:pt x="6" y="0"/>
                  <a:pt x="6" y="0"/>
                  <a:pt x="6" y="0"/>
                </a:cubicBezTo>
                <a:cubicBezTo>
                  <a:pt x="3" y="0"/>
                  <a:pt x="0" y="2"/>
                  <a:pt x="0" y="5"/>
                </a:cubicBezTo>
                <a:cubicBezTo>
                  <a:pt x="0" y="56"/>
                  <a:pt x="0" y="56"/>
                  <a:pt x="0" y="56"/>
                </a:cubicBezTo>
                <a:cubicBezTo>
                  <a:pt x="0" y="59"/>
                  <a:pt x="3" y="62"/>
                  <a:pt x="6" y="62"/>
                </a:cubicBezTo>
                <a:cubicBezTo>
                  <a:pt x="44" y="62"/>
                  <a:pt x="44" y="62"/>
                  <a:pt x="44" y="62"/>
                </a:cubicBezTo>
                <a:cubicBezTo>
                  <a:pt x="47" y="62"/>
                  <a:pt x="50" y="59"/>
                  <a:pt x="50" y="56"/>
                </a:cubicBezTo>
                <a:cubicBezTo>
                  <a:pt x="50" y="21"/>
                  <a:pt x="50" y="21"/>
                  <a:pt x="50" y="21"/>
                </a:cubicBezTo>
                <a:cubicBezTo>
                  <a:pt x="50" y="21"/>
                  <a:pt x="49" y="21"/>
                  <a:pt x="49" y="21"/>
                </a:cubicBezTo>
                <a:close/>
                <a:moveTo>
                  <a:pt x="28" y="5"/>
                </a:moveTo>
                <a:cubicBezTo>
                  <a:pt x="44" y="21"/>
                  <a:pt x="44" y="21"/>
                  <a:pt x="44" y="21"/>
                </a:cubicBezTo>
                <a:cubicBezTo>
                  <a:pt x="28" y="21"/>
                  <a:pt x="28" y="21"/>
                  <a:pt x="28" y="21"/>
                </a:cubicBezTo>
                <a:lnTo>
                  <a:pt x="28" y="5"/>
                </a:lnTo>
                <a:close/>
                <a:moveTo>
                  <a:pt x="44" y="56"/>
                </a:moveTo>
                <a:cubicBezTo>
                  <a:pt x="6" y="56"/>
                  <a:pt x="6" y="56"/>
                  <a:pt x="6" y="56"/>
                </a:cubicBezTo>
                <a:cubicBezTo>
                  <a:pt x="6" y="5"/>
                  <a:pt x="6" y="5"/>
                  <a:pt x="6" y="5"/>
                </a:cubicBezTo>
                <a:cubicBezTo>
                  <a:pt x="23" y="5"/>
                  <a:pt x="23" y="5"/>
                  <a:pt x="23" y="5"/>
                </a:cubicBezTo>
                <a:cubicBezTo>
                  <a:pt x="23" y="21"/>
                  <a:pt x="23" y="21"/>
                  <a:pt x="23" y="21"/>
                </a:cubicBezTo>
                <a:cubicBezTo>
                  <a:pt x="23" y="24"/>
                  <a:pt x="25" y="27"/>
                  <a:pt x="28" y="27"/>
                </a:cubicBezTo>
                <a:cubicBezTo>
                  <a:pt x="44" y="27"/>
                  <a:pt x="44" y="27"/>
                  <a:pt x="44" y="27"/>
                </a:cubicBezTo>
                <a:lnTo>
                  <a:pt x="44" y="56"/>
                </a:lnTo>
                <a:close/>
                <a:moveTo>
                  <a:pt x="58" y="14"/>
                </a:moveTo>
                <a:cubicBezTo>
                  <a:pt x="59" y="15"/>
                  <a:pt x="60" y="17"/>
                  <a:pt x="60" y="19"/>
                </a:cubicBezTo>
                <a:cubicBezTo>
                  <a:pt x="60" y="56"/>
                  <a:pt x="60" y="56"/>
                  <a:pt x="60" y="56"/>
                </a:cubicBezTo>
                <a:cubicBezTo>
                  <a:pt x="60" y="59"/>
                  <a:pt x="58" y="62"/>
                  <a:pt x="55" y="62"/>
                </a:cubicBezTo>
                <a:cubicBezTo>
                  <a:pt x="53" y="62"/>
                  <a:pt x="53" y="62"/>
                  <a:pt x="53" y="62"/>
                </a:cubicBezTo>
                <a:cubicBezTo>
                  <a:pt x="54" y="60"/>
                  <a:pt x="55" y="59"/>
                  <a:pt x="55" y="57"/>
                </a:cubicBezTo>
                <a:cubicBezTo>
                  <a:pt x="55" y="21"/>
                  <a:pt x="55" y="21"/>
                  <a:pt x="55" y="21"/>
                </a:cubicBezTo>
                <a:cubicBezTo>
                  <a:pt x="55" y="19"/>
                  <a:pt x="54" y="17"/>
                  <a:pt x="53" y="15"/>
                </a:cubicBezTo>
                <a:cubicBezTo>
                  <a:pt x="37" y="0"/>
                  <a:pt x="37" y="0"/>
                  <a:pt x="37" y="0"/>
                </a:cubicBezTo>
                <a:cubicBezTo>
                  <a:pt x="37" y="0"/>
                  <a:pt x="37" y="0"/>
                  <a:pt x="37" y="0"/>
                </a:cubicBezTo>
                <a:cubicBezTo>
                  <a:pt x="39" y="0"/>
                  <a:pt x="39" y="0"/>
                  <a:pt x="39" y="0"/>
                </a:cubicBezTo>
                <a:cubicBezTo>
                  <a:pt x="40" y="0"/>
                  <a:pt x="40" y="0"/>
                  <a:pt x="40" y="0"/>
                </a:cubicBezTo>
                <a:cubicBezTo>
                  <a:pt x="41" y="0"/>
                  <a:pt x="44" y="0"/>
                  <a:pt x="47" y="3"/>
                </a:cubicBezTo>
                <a:cubicBezTo>
                  <a:pt x="58" y="14"/>
                  <a:pt x="58" y="14"/>
                  <a:pt x="58" y="14"/>
                </a:cubicBezTo>
                <a:moveTo>
                  <a:pt x="69" y="13"/>
                </a:moveTo>
                <a:cubicBezTo>
                  <a:pt x="70" y="14"/>
                  <a:pt x="71" y="16"/>
                  <a:pt x="71" y="17"/>
                </a:cubicBezTo>
                <a:cubicBezTo>
                  <a:pt x="71" y="56"/>
                  <a:pt x="71" y="56"/>
                  <a:pt x="71" y="56"/>
                </a:cubicBezTo>
                <a:cubicBezTo>
                  <a:pt x="71" y="59"/>
                  <a:pt x="68" y="62"/>
                  <a:pt x="65" y="62"/>
                </a:cubicBezTo>
                <a:cubicBezTo>
                  <a:pt x="64" y="62"/>
                  <a:pt x="64" y="62"/>
                  <a:pt x="64" y="62"/>
                </a:cubicBezTo>
                <a:cubicBezTo>
                  <a:pt x="65" y="60"/>
                  <a:pt x="65" y="59"/>
                  <a:pt x="65" y="57"/>
                </a:cubicBezTo>
                <a:cubicBezTo>
                  <a:pt x="65" y="18"/>
                  <a:pt x="65" y="18"/>
                  <a:pt x="65" y="18"/>
                </a:cubicBezTo>
                <a:cubicBezTo>
                  <a:pt x="65" y="17"/>
                  <a:pt x="65" y="15"/>
                  <a:pt x="64" y="14"/>
                </a:cubicBezTo>
                <a:cubicBezTo>
                  <a:pt x="50" y="0"/>
                  <a:pt x="50" y="0"/>
                  <a:pt x="50" y="0"/>
                </a:cubicBezTo>
                <a:cubicBezTo>
                  <a:pt x="50" y="0"/>
                  <a:pt x="50" y="0"/>
                  <a:pt x="50" y="0"/>
                </a:cubicBezTo>
                <a:cubicBezTo>
                  <a:pt x="51" y="0"/>
                  <a:pt x="51" y="0"/>
                  <a:pt x="51" y="0"/>
                </a:cubicBezTo>
                <a:cubicBezTo>
                  <a:pt x="52" y="0"/>
                  <a:pt x="52" y="0"/>
                  <a:pt x="52" y="0"/>
                </a:cubicBezTo>
                <a:cubicBezTo>
                  <a:pt x="54" y="0"/>
                  <a:pt x="56" y="0"/>
                  <a:pt x="59" y="3"/>
                </a:cubicBezTo>
                <a:cubicBezTo>
                  <a:pt x="69" y="13"/>
                  <a:pt x="69" y="13"/>
                  <a:pt x="69" y="13"/>
                </a:cubicBezTo>
              </a:path>
            </a:pathLst>
          </a:custGeom>
          <a:solidFill>
            <a:srgbClr val="FFFFFF"/>
          </a:solidFill>
          <a:ln>
            <a:noFill/>
          </a:ln>
          <a:extLst/>
        </p:spPr>
        <p:txBody>
          <a:bodyPr vert="horz" wrap="square" lIns="93260" tIns="46630" rIns="93260" bIns="46630" numCol="1" anchor="t" anchorCtr="0" compatLnSpc="1">
            <a:prstTxWarp prst="textNoShape">
              <a:avLst/>
            </a:prstTxWarp>
          </a:bodyPr>
          <a:lstStyle/>
          <a:p>
            <a:endParaRPr lang="en-US" sz="1836"/>
          </a:p>
        </p:txBody>
      </p:sp>
      <p:sp>
        <p:nvSpPr>
          <p:cNvPr id="15" name="Rectangle 14"/>
          <p:cNvSpPr/>
          <p:nvPr/>
        </p:nvSpPr>
        <p:spPr bwMode="auto">
          <a:xfrm>
            <a:off x="3145971" y="4147457"/>
            <a:ext cx="2079172" cy="2382206"/>
          </a:xfrm>
          <a:prstGeom prst="rect">
            <a:avLst/>
          </a:prstGeom>
          <a:noFill/>
          <a:ln w="28575">
            <a:solidFill>
              <a:srgbClr val="FFFF00"/>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3658015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Demo</a:t>
            </a:r>
            <a:endParaRPr lang="en-US" dirty="0"/>
          </a:p>
        </p:txBody>
      </p:sp>
      <p:sp>
        <p:nvSpPr>
          <p:cNvPr id="5" name="Text Placeholder 4"/>
          <p:cNvSpPr>
            <a:spLocks noGrp="1"/>
          </p:cNvSpPr>
          <p:nvPr>
            <p:ph type="body" sz="quarter" idx="12"/>
          </p:nvPr>
        </p:nvSpPr>
        <p:spPr/>
        <p:txBody>
          <a:bodyPr/>
          <a:lstStyle/>
          <a:p>
            <a:r>
              <a:rPr lang="en-US" dirty="0" smtClean="0"/>
              <a:t>Co-Existence</a:t>
            </a:r>
          </a:p>
          <a:p>
            <a:endParaRPr lang="en-US" dirty="0"/>
          </a:p>
        </p:txBody>
      </p:sp>
    </p:spTree>
    <p:extLst>
      <p:ext uri="{BB962C8B-B14F-4D97-AF65-F5344CB8AC3E}">
        <p14:creationId xmlns:p14="http://schemas.microsoft.com/office/powerpoint/2010/main" val="2753712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a:t>
            </a:r>
            <a:endParaRPr lang="en-US" dirty="0"/>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1882473537"/>
              </p:ext>
            </p:extLst>
          </p:nvPr>
        </p:nvGraphicFramePr>
        <p:xfrm>
          <a:off x="274638" y="1397000"/>
          <a:ext cx="10972799" cy="5122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05116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5"/>
          <p:cNvSpPr>
            <a:spLocks noGrp="1"/>
          </p:cNvSpPr>
          <p:nvPr>
            <p:ph type="body" sz="quarter" idx="10"/>
          </p:nvPr>
        </p:nvSpPr>
        <p:spPr>
          <a:xfrm>
            <a:off x="274638" y="1212851"/>
            <a:ext cx="11887200" cy="5139869"/>
          </a:xfrm>
        </p:spPr>
        <p:txBody>
          <a:bodyPr/>
          <a:lstStyle/>
          <a:p>
            <a:r>
              <a:rPr lang="en-US" dirty="0" smtClean="0"/>
              <a:t>Session Intro: </a:t>
            </a:r>
          </a:p>
          <a:p>
            <a:pPr lvl="1"/>
            <a:r>
              <a:rPr lang="en-US" dirty="0" err="1" smtClean="0"/>
              <a:t>App-V</a:t>
            </a:r>
            <a:r>
              <a:rPr lang="en-US" dirty="0" smtClean="0"/>
              <a:t> 5.0 Pillars and What’s changed</a:t>
            </a:r>
          </a:p>
          <a:p>
            <a:r>
              <a:rPr lang="en-US" dirty="0" smtClean="0"/>
              <a:t>Package Conversion:</a:t>
            </a:r>
          </a:p>
          <a:p>
            <a:pPr lvl="1"/>
            <a:r>
              <a:rPr lang="en-US" dirty="0" smtClean="0"/>
              <a:t>Package Conversion with PowerShell</a:t>
            </a:r>
          </a:p>
          <a:p>
            <a:pPr lvl="1"/>
            <a:r>
              <a:rPr lang="en-US" dirty="0" smtClean="0"/>
              <a:t>Notes and Considerations for Package Conversion</a:t>
            </a:r>
          </a:p>
          <a:p>
            <a:r>
              <a:rPr lang="en-US" dirty="0" smtClean="0"/>
              <a:t>Using the Sequencer:</a:t>
            </a:r>
            <a:endParaRPr lang="en-US" dirty="0"/>
          </a:p>
          <a:p>
            <a:pPr lvl="1"/>
            <a:r>
              <a:rPr lang="en-US" dirty="0" smtClean="0"/>
              <a:t>When to use the Sequencer during migration</a:t>
            </a:r>
            <a:endParaRPr lang="en-US" dirty="0"/>
          </a:p>
          <a:p>
            <a:r>
              <a:rPr lang="en-US" dirty="0" smtClean="0"/>
              <a:t>Co-Existence</a:t>
            </a:r>
            <a:r>
              <a:rPr lang="en-US" dirty="0"/>
              <a:t>:</a:t>
            </a:r>
          </a:p>
          <a:p>
            <a:pPr lvl="1"/>
            <a:r>
              <a:rPr lang="en-US" dirty="0" smtClean="0"/>
              <a:t>What is Co-Existence and how does it work</a:t>
            </a:r>
            <a:endParaRPr lang="en-US" dirty="0"/>
          </a:p>
          <a:p>
            <a:pPr lvl="1"/>
            <a:endParaRPr lang="en-US" dirty="0" smtClean="0"/>
          </a:p>
          <a:p>
            <a:pPr lvl="1"/>
            <a:endParaRPr lang="en-US" dirty="0"/>
          </a:p>
        </p:txBody>
      </p:sp>
      <p:sp>
        <p:nvSpPr>
          <p:cNvPr id="5" name="Title 16"/>
          <p:cNvSpPr>
            <a:spLocks noGrp="1"/>
          </p:cNvSpPr>
          <p:nvPr>
            <p:ph type="title"/>
          </p:nvPr>
        </p:nvSpPr>
        <p:spPr>
          <a:xfrm>
            <a:off x="274320" y="296897"/>
            <a:ext cx="11889564" cy="917575"/>
          </a:xfrm>
        </p:spPr>
        <p:txBody>
          <a:bodyPr/>
          <a:lstStyle/>
          <a:p>
            <a:r>
              <a:rPr lang="en-US" dirty="0" smtClean="0"/>
              <a:t>Migrating to App-V  5</a:t>
            </a:r>
            <a:endParaRPr lang="en-US" dirty="0"/>
          </a:p>
        </p:txBody>
      </p:sp>
    </p:spTree>
    <p:extLst>
      <p:ext uri="{BB962C8B-B14F-4D97-AF65-F5344CB8AC3E}">
        <p14:creationId xmlns:p14="http://schemas.microsoft.com/office/powerpoint/2010/main" val="2334256989"/>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Migrating to App-V 5</a:t>
            </a:r>
            <a:endParaRPr lang="en-US" dirty="0"/>
          </a:p>
        </p:txBody>
      </p:sp>
      <p:sp>
        <p:nvSpPr>
          <p:cNvPr id="3" name="Content Placeholder 2"/>
          <p:cNvSpPr>
            <a:spLocks noGrp="1"/>
          </p:cNvSpPr>
          <p:nvPr>
            <p:ph sz="quarter" idx="10"/>
          </p:nvPr>
        </p:nvSpPr>
        <p:spPr>
          <a:xfrm>
            <a:off x="274638" y="1214438"/>
            <a:ext cx="11887200" cy="4936736"/>
          </a:xfrm>
        </p:spPr>
        <p:txBody>
          <a:bodyPr/>
          <a:lstStyle/>
          <a:p>
            <a:r>
              <a:rPr lang="en-US" dirty="0" smtClean="0"/>
              <a:t>Method 1</a:t>
            </a:r>
          </a:p>
          <a:p>
            <a:pPr lvl="1"/>
            <a:r>
              <a:rPr lang="en-US" dirty="0" smtClean="0"/>
              <a:t>Co-Existence</a:t>
            </a:r>
          </a:p>
          <a:p>
            <a:pPr lvl="1"/>
            <a:r>
              <a:rPr lang="en-US" dirty="0" smtClean="0"/>
              <a:t>Over time: </a:t>
            </a:r>
            <a:r>
              <a:rPr lang="en-US" b="1" dirty="0" smtClean="0"/>
              <a:t>convert</a:t>
            </a:r>
            <a:r>
              <a:rPr lang="en-US" dirty="0" smtClean="0"/>
              <a:t> and deploy</a:t>
            </a:r>
          </a:p>
          <a:p>
            <a:r>
              <a:rPr lang="en-US" dirty="0" smtClean="0"/>
              <a:t>Method 2</a:t>
            </a:r>
          </a:p>
          <a:p>
            <a:pPr lvl="1"/>
            <a:r>
              <a:rPr lang="en-US" dirty="0" smtClean="0"/>
              <a:t>Co-Existence</a:t>
            </a:r>
          </a:p>
          <a:p>
            <a:pPr lvl="1"/>
            <a:r>
              <a:rPr lang="en-US" dirty="0" smtClean="0"/>
              <a:t>Over time: </a:t>
            </a:r>
            <a:r>
              <a:rPr lang="en-US" b="1" dirty="0" smtClean="0"/>
              <a:t>sequence </a:t>
            </a:r>
            <a:r>
              <a:rPr lang="en-US" dirty="0" smtClean="0"/>
              <a:t>and deploy</a:t>
            </a:r>
          </a:p>
          <a:p>
            <a:r>
              <a:rPr lang="en-US" dirty="0" smtClean="0"/>
              <a:t>Combine</a:t>
            </a:r>
          </a:p>
          <a:p>
            <a:pPr lvl="1"/>
            <a:r>
              <a:rPr lang="en-US" dirty="0" smtClean="0"/>
              <a:t>Method 1</a:t>
            </a:r>
          </a:p>
          <a:p>
            <a:pPr lvl="1"/>
            <a:r>
              <a:rPr lang="en-US" dirty="0" smtClean="0"/>
              <a:t>Method 2</a:t>
            </a:r>
            <a:endParaRPr lang="en-US" dirty="0"/>
          </a:p>
          <a:p>
            <a:pPr marL="342900" lvl="1" indent="0">
              <a:buNone/>
            </a:pPr>
            <a:endParaRPr lang="en-US" dirty="0"/>
          </a:p>
        </p:txBody>
      </p:sp>
    </p:spTree>
    <p:extLst>
      <p:ext uri="{BB962C8B-B14F-4D97-AF65-F5344CB8AC3E}">
        <p14:creationId xmlns:p14="http://schemas.microsoft.com/office/powerpoint/2010/main" val="4234430688"/>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Takeaways</a:t>
            </a:r>
            <a:endParaRPr lang="en-US" dirty="0"/>
          </a:p>
        </p:txBody>
      </p:sp>
      <p:sp>
        <p:nvSpPr>
          <p:cNvPr id="3" name="Content Placeholder 2"/>
          <p:cNvSpPr>
            <a:spLocks noGrp="1"/>
          </p:cNvSpPr>
          <p:nvPr>
            <p:ph sz="quarter" idx="10"/>
          </p:nvPr>
        </p:nvSpPr>
        <p:spPr>
          <a:xfrm>
            <a:off x="274638" y="1214438"/>
            <a:ext cx="11887200" cy="4530471"/>
          </a:xfrm>
        </p:spPr>
        <p:txBody>
          <a:bodyPr/>
          <a:lstStyle/>
          <a:p>
            <a:r>
              <a:rPr lang="en-US" dirty="0" smtClean="0"/>
              <a:t>Convert App-V 4.6 packages to App-V 5</a:t>
            </a:r>
          </a:p>
          <a:p>
            <a:pPr lvl="1"/>
            <a:r>
              <a:rPr lang="en-US" dirty="0" smtClean="0"/>
              <a:t>Scripting support streamlines the conversion process</a:t>
            </a:r>
          </a:p>
          <a:p>
            <a:pPr lvl="1"/>
            <a:r>
              <a:rPr lang="en-US" dirty="0"/>
              <a:t>May need to prep the 4.6 packages prior to </a:t>
            </a:r>
            <a:r>
              <a:rPr lang="en-US" dirty="0" smtClean="0"/>
              <a:t>conversion</a:t>
            </a:r>
          </a:p>
          <a:p>
            <a:pPr lvl="1"/>
            <a:r>
              <a:rPr lang="en-US" dirty="0" smtClean="0"/>
              <a:t>Package Upgrade to get the new extensions</a:t>
            </a:r>
            <a:endParaRPr lang="en-US" dirty="0"/>
          </a:p>
          <a:p>
            <a:r>
              <a:rPr lang="en-US" dirty="0" smtClean="0"/>
              <a:t>App-V 4.6 and 5 can co-exist</a:t>
            </a:r>
          </a:p>
          <a:p>
            <a:pPr lvl="1"/>
            <a:r>
              <a:rPr lang="en-US" dirty="0" smtClean="0"/>
              <a:t>Stage App-V 5 deployment</a:t>
            </a:r>
          </a:p>
          <a:p>
            <a:r>
              <a:rPr lang="en-US" dirty="0"/>
              <a:t>App-V </a:t>
            </a:r>
            <a:r>
              <a:rPr lang="en-US" dirty="0" smtClean="0"/>
              <a:t>5</a:t>
            </a:r>
          </a:p>
          <a:p>
            <a:pPr lvl="1"/>
            <a:r>
              <a:rPr lang="en-US" dirty="0" smtClean="0"/>
              <a:t>Windows 7+</a:t>
            </a:r>
          </a:p>
          <a:p>
            <a:pPr lvl="1"/>
            <a:r>
              <a:rPr lang="en-US" dirty="0" smtClean="0"/>
              <a:t>Windows Server 2008 R2+</a:t>
            </a:r>
            <a:endParaRPr lang="en-US" dirty="0"/>
          </a:p>
        </p:txBody>
      </p:sp>
    </p:spTree>
    <p:extLst>
      <p:ext uri="{BB962C8B-B14F-4D97-AF65-F5344CB8AC3E}">
        <p14:creationId xmlns:p14="http://schemas.microsoft.com/office/powerpoint/2010/main" val="2194439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App-V 5 </a:t>
            </a:r>
            <a:r>
              <a:rPr lang="en-US" dirty="0" err="1" smtClean="0"/>
              <a:t>vNext</a:t>
            </a:r>
            <a:endParaRPr lang="en-US" dirty="0"/>
          </a:p>
        </p:txBody>
      </p:sp>
      <p:sp>
        <p:nvSpPr>
          <p:cNvPr id="6" name="Rectangle 5"/>
          <p:cNvSpPr/>
          <p:nvPr/>
        </p:nvSpPr>
        <p:spPr bwMode="auto">
          <a:xfrm>
            <a:off x="276007" y="1215121"/>
            <a:ext cx="11884146" cy="5481635"/>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28" tIns="146262" rIns="182828" bIns="146262" numCol="1" spcCol="0" rtlCol="0" fromWordArt="0" anchor="t" anchorCtr="0" forceAA="0" compatLnSpc="1">
            <a:prstTxWarp prst="textNoShape">
              <a:avLst/>
            </a:prstTxWarp>
            <a:noAutofit/>
          </a:bodyPr>
          <a:lstStyle/>
          <a:p>
            <a:pPr algn="ctr" defTabSz="932114"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invGray">
          <a:xfrm>
            <a:off x="373328" y="1396584"/>
            <a:ext cx="11786825" cy="7435657"/>
          </a:xfrm>
          <a:prstGeom prst="rect">
            <a:avLst/>
          </a:prstGeom>
        </p:spPr>
        <p:txBody>
          <a:bodyPr wrap="square">
            <a:spAutoFit/>
          </a:bodyPr>
          <a:lstStyle/>
          <a:p>
            <a:pPr marL="571281" indent="-571281" defTabSz="932384">
              <a:lnSpc>
                <a:spcPct val="90000"/>
              </a:lnSpc>
              <a:spcBef>
                <a:spcPct val="20000"/>
              </a:spcBef>
              <a:buSzPct val="105000"/>
              <a:buBlip>
                <a:blip r:embed="rId3"/>
              </a:buBlip>
            </a:pPr>
            <a:r>
              <a:rPr lang="en-US" sz="3598" dirty="0">
                <a:gradFill>
                  <a:gsLst>
                    <a:gs pos="1250">
                      <a:srgbClr val="FFFFFF"/>
                    </a:gs>
                    <a:gs pos="100000">
                      <a:srgbClr val="FFFFFF"/>
                    </a:gs>
                  </a:gsLst>
                  <a:lin ang="5400000" scaled="0"/>
                </a:gradFill>
                <a:latin typeface="Segoe UI Light"/>
              </a:rPr>
              <a:t>Ongoing Microsoft investment in App-V</a:t>
            </a:r>
          </a:p>
          <a:p>
            <a:pPr marL="571281" indent="-571281" defTabSz="932384">
              <a:lnSpc>
                <a:spcPct val="90000"/>
              </a:lnSpc>
              <a:spcBef>
                <a:spcPct val="20000"/>
              </a:spcBef>
              <a:buSzPct val="105000"/>
              <a:buBlip>
                <a:blip r:embed="rId3"/>
              </a:buBlip>
            </a:pPr>
            <a:endParaRPr lang="en-US" sz="3598" dirty="0">
              <a:gradFill>
                <a:gsLst>
                  <a:gs pos="1250">
                    <a:srgbClr val="FFFFFF"/>
                  </a:gs>
                  <a:gs pos="100000">
                    <a:srgbClr val="FFFFFF"/>
                  </a:gs>
                </a:gsLst>
                <a:lin ang="5400000" scaled="0"/>
              </a:gradFill>
              <a:latin typeface="Segoe UI Light"/>
            </a:endParaRPr>
          </a:p>
          <a:p>
            <a:pPr marL="571281" indent="-571281" defTabSz="932384">
              <a:lnSpc>
                <a:spcPct val="90000"/>
              </a:lnSpc>
              <a:spcBef>
                <a:spcPct val="20000"/>
              </a:spcBef>
              <a:buSzPct val="105000"/>
              <a:buBlip>
                <a:blip r:embed="rId3"/>
              </a:buBlip>
            </a:pPr>
            <a:r>
              <a:rPr lang="en-US" sz="3598" dirty="0">
                <a:gradFill>
                  <a:gsLst>
                    <a:gs pos="1250">
                      <a:srgbClr val="FFFFFF"/>
                    </a:gs>
                    <a:gs pos="100000">
                      <a:srgbClr val="FFFFFF"/>
                    </a:gs>
                  </a:gsLst>
                  <a:lin ang="5400000" scaled="0"/>
                </a:gradFill>
                <a:latin typeface="Segoe UI Light"/>
              </a:rPr>
              <a:t>Upcoming releases include features such as</a:t>
            </a:r>
          </a:p>
          <a:p>
            <a:pPr marL="1037579" lvl="1" indent="-571281" defTabSz="932384">
              <a:lnSpc>
                <a:spcPct val="90000"/>
              </a:lnSpc>
              <a:spcBef>
                <a:spcPct val="20000"/>
              </a:spcBef>
              <a:buSzPct val="105000"/>
              <a:buBlip>
                <a:blip r:embed="rId3"/>
              </a:buBlip>
            </a:pPr>
            <a:r>
              <a:rPr lang="en-US" sz="3598" dirty="0">
                <a:gradFill>
                  <a:gsLst>
                    <a:gs pos="1250">
                      <a:srgbClr val="FFFFFF"/>
                    </a:gs>
                    <a:gs pos="100000">
                      <a:srgbClr val="FFFFFF"/>
                    </a:gs>
                  </a:gsLst>
                  <a:lin ang="5400000" scaled="0"/>
                </a:gradFill>
                <a:latin typeface="Segoe UI Light"/>
              </a:rPr>
              <a:t>Support for </a:t>
            </a:r>
            <a:r>
              <a:rPr lang="en-US" sz="3598">
                <a:gradFill>
                  <a:gsLst>
                    <a:gs pos="1250">
                      <a:srgbClr val="FFFFFF"/>
                    </a:gs>
                    <a:gs pos="100000">
                      <a:srgbClr val="FFFFFF"/>
                    </a:gs>
                  </a:gsLst>
                  <a:lin ang="5400000" scaled="0"/>
                </a:gradFill>
                <a:latin typeface="Segoe UI Light"/>
              </a:rPr>
              <a:t>Shell extensions</a:t>
            </a:r>
            <a:endParaRPr lang="en-US" sz="3598" dirty="0">
              <a:gradFill>
                <a:gsLst>
                  <a:gs pos="1250">
                    <a:srgbClr val="FFFFFF"/>
                  </a:gs>
                  <a:gs pos="100000">
                    <a:srgbClr val="FFFFFF"/>
                  </a:gs>
                </a:gsLst>
                <a:lin ang="5400000" scaled="0"/>
              </a:gradFill>
              <a:latin typeface="Segoe UI Light"/>
            </a:endParaRPr>
          </a:p>
          <a:p>
            <a:pPr marL="1037579" lvl="1" indent="-571281" defTabSz="932384">
              <a:lnSpc>
                <a:spcPct val="90000"/>
              </a:lnSpc>
              <a:spcBef>
                <a:spcPct val="20000"/>
              </a:spcBef>
              <a:buSzPct val="105000"/>
              <a:buBlip>
                <a:blip r:embed="rId3"/>
              </a:buBlip>
            </a:pPr>
            <a:r>
              <a:rPr lang="en-US" sz="3598" dirty="0">
                <a:gradFill>
                  <a:gsLst>
                    <a:gs pos="1250">
                      <a:srgbClr val="FFFFFF"/>
                    </a:gs>
                    <a:gs pos="100000">
                      <a:srgbClr val="FFFFFF"/>
                    </a:gs>
                  </a:gsLst>
                  <a:lin ang="5400000" scaled="0"/>
                </a:gradFill>
                <a:latin typeface="Segoe UI Light"/>
              </a:rPr>
              <a:t>Improved VC Runtime support &amp; deployment</a:t>
            </a:r>
          </a:p>
          <a:p>
            <a:pPr marL="1037562" lvl="1" indent="-571281" defTabSz="932384">
              <a:lnSpc>
                <a:spcPct val="90000"/>
              </a:lnSpc>
              <a:spcBef>
                <a:spcPct val="20000"/>
              </a:spcBef>
              <a:buSzPct val="105000"/>
              <a:buBlip>
                <a:blip r:embed="rId3"/>
              </a:buBlip>
            </a:pPr>
            <a:r>
              <a:rPr lang="en-US" sz="3598" dirty="0">
                <a:gradFill>
                  <a:gsLst>
                    <a:gs pos="1250">
                      <a:srgbClr val="FFFFFF"/>
                    </a:gs>
                    <a:gs pos="100000">
                      <a:srgbClr val="FFFFFF"/>
                    </a:gs>
                  </a:gsLst>
                  <a:lin ang="5400000" scaled="0"/>
                </a:gradFill>
                <a:latin typeface="Segoe UI Light"/>
              </a:rPr>
              <a:t>Improved Publishing/Refresh user experience</a:t>
            </a:r>
          </a:p>
          <a:p>
            <a:pPr marL="466281" lvl="1" defTabSz="932384">
              <a:lnSpc>
                <a:spcPct val="90000"/>
              </a:lnSpc>
              <a:spcBef>
                <a:spcPct val="20000"/>
              </a:spcBef>
              <a:buSzPct val="105000"/>
            </a:pPr>
            <a:endParaRPr lang="en-US" sz="3598" dirty="0">
              <a:gradFill>
                <a:gsLst>
                  <a:gs pos="1250">
                    <a:srgbClr val="FFFFFF"/>
                  </a:gs>
                  <a:gs pos="100000">
                    <a:srgbClr val="FFFFFF"/>
                  </a:gs>
                </a:gsLst>
                <a:lin ang="5400000" scaled="0"/>
              </a:gradFill>
              <a:latin typeface="Segoe UI Light"/>
            </a:endParaRPr>
          </a:p>
          <a:p>
            <a:pPr marL="571281" indent="-571281" defTabSz="932384">
              <a:lnSpc>
                <a:spcPct val="90000"/>
              </a:lnSpc>
              <a:spcBef>
                <a:spcPct val="20000"/>
              </a:spcBef>
              <a:buSzPct val="105000"/>
              <a:buBlip>
                <a:blip r:embed="rId3"/>
              </a:buBlip>
            </a:pPr>
            <a:r>
              <a:rPr lang="en-US" sz="3598" dirty="0">
                <a:gradFill>
                  <a:gsLst>
                    <a:gs pos="1250">
                      <a:srgbClr val="FFFFFF"/>
                    </a:gs>
                    <a:gs pos="100000">
                      <a:srgbClr val="FFFFFF"/>
                    </a:gs>
                  </a:gsLst>
                  <a:lin ang="5400000" scaled="0"/>
                </a:gradFill>
                <a:latin typeface="Segoe UI Light"/>
              </a:rPr>
              <a:t>We value your feedback!</a:t>
            </a:r>
          </a:p>
          <a:p>
            <a:pPr marL="1037562" lvl="1" indent="-571281" defTabSz="932384">
              <a:lnSpc>
                <a:spcPct val="90000"/>
              </a:lnSpc>
              <a:spcBef>
                <a:spcPct val="20000"/>
              </a:spcBef>
              <a:buSzPct val="105000"/>
              <a:buBlip>
                <a:blip r:embed="rId3"/>
              </a:buBlip>
            </a:pPr>
            <a:endParaRPr lang="en-US" sz="3598" dirty="0">
              <a:gradFill>
                <a:gsLst>
                  <a:gs pos="1250">
                    <a:srgbClr val="FFFFFF"/>
                  </a:gs>
                  <a:gs pos="100000">
                    <a:srgbClr val="FFFFFF"/>
                  </a:gs>
                </a:gsLst>
                <a:lin ang="5400000" scaled="0"/>
              </a:gradFill>
              <a:latin typeface="Segoe UI Light"/>
            </a:endParaRPr>
          </a:p>
          <a:p>
            <a:pPr marL="1037562" lvl="1" indent="-571281" defTabSz="932384">
              <a:lnSpc>
                <a:spcPct val="90000"/>
              </a:lnSpc>
              <a:spcBef>
                <a:spcPct val="20000"/>
              </a:spcBef>
              <a:buSzPct val="105000"/>
              <a:buBlip>
                <a:blip r:embed="rId3"/>
              </a:buBlip>
            </a:pPr>
            <a:endParaRPr lang="en-US" sz="3598" dirty="0">
              <a:gradFill>
                <a:gsLst>
                  <a:gs pos="1250">
                    <a:srgbClr val="FFFFFF"/>
                  </a:gs>
                  <a:gs pos="100000">
                    <a:srgbClr val="FFFFFF"/>
                  </a:gs>
                </a:gsLst>
                <a:lin ang="5400000" scaled="0"/>
              </a:gradFill>
              <a:latin typeface="Segoe UI Light"/>
            </a:endParaRPr>
          </a:p>
          <a:p>
            <a:pPr marL="571281" indent="-571281" defTabSz="932384">
              <a:lnSpc>
                <a:spcPct val="90000"/>
              </a:lnSpc>
              <a:spcBef>
                <a:spcPct val="20000"/>
              </a:spcBef>
              <a:buSzPct val="105000"/>
              <a:buBlip>
                <a:blip r:embed="rId3"/>
              </a:buBlip>
            </a:pPr>
            <a:endParaRPr lang="en-US" sz="3598" dirty="0">
              <a:gradFill>
                <a:gsLst>
                  <a:gs pos="1250">
                    <a:srgbClr val="FFFFFF"/>
                  </a:gs>
                  <a:gs pos="100000">
                    <a:srgbClr val="FFFFFF"/>
                  </a:gs>
                </a:gsLst>
                <a:lin ang="5400000" scaled="0"/>
              </a:gradFill>
              <a:latin typeface="Segoe UI Light"/>
            </a:endParaRPr>
          </a:p>
          <a:p>
            <a:pPr marL="571281" indent="-571281" defTabSz="932384">
              <a:lnSpc>
                <a:spcPct val="90000"/>
              </a:lnSpc>
              <a:spcBef>
                <a:spcPct val="20000"/>
              </a:spcBef>
              <a:buSzPct val="105000"/>
              <a:buBlip>
                <a:blip r:embed="rId3"/>
              </a:buBlip>
            </a:pPr>
            <a:endParaRPr lang="en-US" sz="3598" dirty="0">
              <a:gradFill>
                <a:gsLst>
                  <a:gs pos="1250">
                    <a:srgbClr val="FFFFFF"/>
                  </a:gs>
                  <a:gs pos="100000">
                    <a:srgbClr val="FFFFFF"/>
                  </a:gs>
                </a:gsLst>
                <a:lin ang="5400000" scaled="0"/>
              </a:gradFill>
              <a:latin typeface="Segoe UI Light"/>
            </a:endParaRPr>
          </a:p>
        </p:txBody>
      </p:sp>
      <p:sp useBgFill="1">
        <p:nvSpPr>
          <p:cNvPr id="11" name="Freeform 10"/>
          <p:cNvSpPr/>
          <p:nvPr/>
        </p:nvSpPr>
        <p:spPr bwMode="auto">
          <a:xfrm>
            <a:off x="1765" y="994"/>
            <a:ext cx="12432948" cy="6992541"/>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28" tIns="146262" rIns="182828" bIns="146262" numCol="1" spcCol="0" rtlCol="0" fromWordArt="0" anchor="t" anchorCtr="0" forceAA="0" compatLnSpc="1">
            <a:prstTxWarp prst="textNoShape">
              <a:avLst/>
            </a:prstTxWarp>
            <a:noAutofit/>
          </a:bodyPr>
          <a:lstStyle/>
          <a:p>
            <a:pPr algn="ctr" defTabSz="932114"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432503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8" decel="100000" fill="hold" grpId="0" nodeType="withEffect">
                                  <p:stCondLst>
                                    <p:cond delay="7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content</a:t>
            </a:r>
            <a:endParaRPr lang="en-US" dirty="0"/>
          </a:p>
        </p:txBody>
      </p:sp>
      <p:sp>
        <p:nvSpPr>
          <p:cNvPr id="6" name="Rectangle 5"/>
          <p:cNvSpPr/>
          <p:nvPr/>
        </p:nvSpPr>
        <p:spPr bwMode="auto">
          <a:xfrm>
            <a:off x="275163" y="1214797"/>
            <a:ext cx="11885832" cy="5482413"/>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invGray">
          <a:xfrm>
            <a:off x="372499" y="1396286"/>
            <a:ext cx="11788497" cy="1223962"/>
          </a:xfrm>
          <a:prstGeom prst="rect">
            <a:avLst/>
          </a:prstGeom>
        </p:spPr>
        <p:txBody>
          <a:bodyPr wrap="square">
            <a:spAutoFit/>
          </a:bodyPr>
          <a:lstStyle/>
          <a:p>
            <a:pPr marL="571390" indent="-571390" defTabSz="932563">
              <a:lnSpc>
                <a:spcPct val="90000"/>
              </a:lnSpc>
              <a:spcBef>
                <a:spcPct val="20000"/>
              </a:spcBef>
              <a:buSzPct val="105000"/>
              <a:buBlip>
                <a:blip r:embed="rId3"/>
              </a:buBlip>
            </a:pPr>
            <a:r>
              <a:rPr lang="en-US" sz="3599" dirty="0">
                <a:gradFill>
                  <a:gsLst>
                    <a:gs pos="1250">
                      <a:srgbClr val="FFFFFF"/>
                    </a:gs>
                    <a:gs pos="100000">
                      <a:srgbClr val="FFFFFF"/>
                    </a:gs>
                  </a:gsLst>
                  <a:lin ang="5400000" scaled="0"/>
                </a:gradFill>
                <a:latin typeface="Segoe UI Light"/>
              </a:rPr>
              <a:t>Breakout Sessions (session codes and titles)</a:t>
            </a:r>
          </a:p>
          <a:p>
            <a:pPr marL="1037672" lvl="1" indent="-571390" defTabSz="932563">
              <a:lnSpc>
                <a:spcPct val="90000"/>
              </a:lnSpc>
              <a:spcBef>
                <a:spcPct val="20000"/>
              </a:spcBef>
              <a:buSzPct val="105000"/>
              <a:buBlip>
                <a:blip r:embed="rId3"/>
              </a:buBlip>
            </a:pPr>
            <a:endParaRPr lang="en-US" sz="3599" dirty="0">
              <a:gradFill>
                <a:gsLst>
                  <a:gs pos="1250">
                    <a:srgbClr val="FFFFFF"/>
                  </a:gs>
                  <a:gs pos="100000">
                    <a:srgbClr val="FFFFFF"/>
                  </a:gs>
                </a:gsLst>
                <a:lin ang="5400000" scaled="0"/>
              </a:gradFill>
              <a:latin typeface="Segoe UI Light"/>
            </a:endParaRPr>
          </a:p>
        </p:txBody>
      </p:sp>
      <p:sp useBgFill="1">
        <p:nvSpPr>
          <p:cNvPr id="11" name="Freeform 10"/>
          <p:cNvSpPr/>
          <p:nvPr/>
        </p:nvSpPr>
        <p:spPr bwMode="auto">
          <a:xfrm>
            <a:off x="883" y="497"/>
            <a:ext cx="12434711" cy="6993533"/>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16521337"/>
              </p:ext>
            </p:extLst>
          </p:nvPr>
        </p:nvGraphicFramePr>
        <p:xfrm>
          <a:off x="1256639" y="1960499"/>
          <a:ext cx="10511517" cy="4189192"/>
        </p:xfrm>
        <a:graphic>
          <a:graphicData uri="http://schemas.openxmlformats.org/drawingml/2006/table">
            <a:tbl>
              <a:tblPr/>
              <a:tblGrid>
                <a:gridCol w="1017996"/>
                <a:gridCol w="7433415"/>
                <a:gridCol w="2060106"/>
              </a:tblGrid>
              <a:tr h="523649">
                <a:tc>
                  <a:txBody>
                    <a:bodyPr/>
                    <a:lstStyle/>
                    <a:p>
                      <a:pPr marL="0" marR="0" fontAlgn="t">
                        <a:spcBef>
                          <a:spcPts val="0"/>
                        </a:spcBef>
                        <a:spcAft>
                          <a:spcPts val="0"/>
                        </a:spcAft>
                      </a:pPr>
                      <a:r>
                        <a:rPr lang="en-US" sz="1400" dirty="0">
                          <a:effectLst/>
                          <a:latin typeface="Calibri" panose="020F0502020204030204" pitchFamily="34" charset="0"/>
                        </a:rPr>
                        <a:t>MDC-B343</a:t>
                      </a: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1400">
                          <a:effectLst/>
                          <a:latin typeface="Calibri" panose="020F0502020204030204" pitchFamily="34" charset="0"/>
                        </a:rPr>
                        <a:t>Top 5 Server Application Deployment and Servicing Problems Addressed by Server App-V and System Center 2012 SP1 - Virtual Machine Manager</a:t>
                      </a: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1400" dirty="0" smtClean="0">
                          <a:effectLst/>
                          <a:latin typeface="Calibri" panose="020F0502020204030204" pitchFamily="34" charset="0"/>
                        </a:rPr>
                        <a:t>Tuesday </a:t>
                      </a:r>
                      <a:r>
                        <a:rPr lang="en-US" sz="1400" dirty="0">
                          <a:effectLst/>
                          <a:latin typeface="Calibri" panose="020F0502020204030204" pitchFamily="34" charset="0"/>
                        </a:rPr>
                        <a:t>13:30 -14:45</a:t>
                      </a: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523649">
                <a:tc>
                  <a:txBody>
                    <a:bodyPr/>
                    <a:lstStyle/>
                    <a:p>
                      <a:pPr marL="0" marR="0" fontAlgn="t">
                        <a:spcBef>
                          <a:spcPts val="0"/>
                        </a:spcBef>
                        <a:spcAft>
                          <a:spcPts val="0"/>
                        </a:spcAft>
                      </a:pPr>
                      <a:r>
                        <a:rPr lang="en-US" sz="1400">
                          <a:effectLst/>
                          <a:latin typeface="Calibri" panose="020F0502020204030204" pitchFamily="34" charset="0"/>
                        </a:rPr>
                        <a:t>WCA-B203</a:t>
                      </a: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1400" dirty="0">
                          <a:effectLst/>
                          <a:latin typeface="Calibri" panose="020F0502020204030204" pitchFamily="34" charset="0"/>
                        </a:rPr>
                        <a:t>Microsoft Application Virtualization 5.0 and Microsoft Office: Better </a:t>
                      </a:r>
                      <a:r>
                        <a:rPr lang="en-US" sz="1400" dirty="0" smtClean="0">
                          <a:effectLst/>
                          <a:latin typeface="Calibri" panose="020F0502020204030204" pitchFamily="34" charset="0"/>
                        </a:rPr>
                        <a:t>Together</a:t>
                      </a:r>
                    </a:p>
                    <a:p>
                      <a:pPr marL="0" marR="0" fontAlgn="t">
                        <a:spcBef>
                          <a:spcPts val="0"/>
                        </a:spcBef>
                        <a:spcAft>
                          <a:spcPts val="0"/>
                        </a:spcAft>
                      </a:pPr>
                      <a:endParaRPr lang="en-US" sz="1400" dirty="0">
                        <a:effectLst/>
                        <a:latin typeface="Calibri" panose="020F0502020204030204" pitchFamily="34" charset="0"/>
                      </a:endParaRP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1400" dirty="0" smtClean="0">
                          <a:effectLst/>
                          <a:latin typeface="Calibri" panose="020F0502020204030204" pitchFamily="34" charset="0"/>
                        </a:rPr>
                        <a:t>Tuesday </a:t>
                      </a:r>
                      <a:r>
                        <a:rPr lang="en-US" sz="1400" dirty="0">
                          <a:effectLst/>
                          <a:latin typeface="Calibri" panose="020F0502020204030204" pitchFamily="34" charset="0"/>
                        </a:rPr>
                        <a:t>16:45-18:00</a:t>
                      </a: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523649">
                <a:tc>
                  <a:txBody>
                    <a:bodyPr/>
                    <a:lstStyle/>
                    <a:p>
                      <a:pPr marL="0" marR="0" fontAlgn="t">
                        <a:spcBef>
                          <a:spcPts val="0"/>
                        </a:spcBef>
                        <a:spcAft>
                          <a:spcPts val="0"/>
                        </a:spcAft>
                      </a:pPr>
                      <a:r>
                        <a:rPr lang="en-US" sz="1400" dirty="0">
                          <a:effectLst/>
                          <a:latin typeface="Calibri" panose="020F0502020204030204" pitchFamily="34" charset="0"/>
                        </a:rPr>
                        <a:t>WCA-B206</a:t>
                      </a: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1400" dirty="0">
                          <a:effectLst/>
                          <a:latin typeface="Calibri" panose="020F0502020204030204" pitchFamily="34" charset="0"/>
                        </a:rPr>
                        <a:t>The Replaceable </a:t>
                      </a:r>
                      <a:r>
                        <a:rPr lang="en-US" sz="1400" dirty="0" smtClean="0">
                          <a:effectLst/>
                          <a:latin typeface="Calibri" panose="020F0502020204030204" pitchFamily="34" charset="0"/>
                        </a:rPr>
                        <a:t>PC</a:t>
                      </a:r>
                    </a:p>
                    <a:p>
                      <a:pPr marL="0" marR="0" fontAlgn="t">
                        <a:spcBef>
                          <a:spcPts val="0"/>
                        </a:spcBef>
                        <a:spcAft>
                          <a:spcPts val="0"/>
                        </a:spcAft>
                      </a:pPr>
                      <a:endParaRPr lang="en-US" sz="1400" dirty="0">
                        <a:effectLst/>
                        <a:latin typeface="Calibri" panose="020F0502020204030204" pitchFamily="34" charset="0"/>
                      </a:endParaRP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1400" dirty="0" smtClean="0">
                          <a:effectLst/>
                          <a:latin typeface="Calibri" panose="020F0502020204030204" pitchFamily="34" charset="0"/>
                        </a:rPr>
                        <a:t>Wednesday </a:t>
                      </a:r>
                      <a:r>
                        <a:rPr lang="en-US" sz="1400" dirty="0">
                          <a:effectLst/>
                          <a:latin typeface="Calibri" panose="020F0502020204030204" pitchFamily="34" charset="0"/>
                        </a:rPr>
                        <a:t>10:15-11:30</a:t>
                      </a: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523649">
                <a:tc>
                  <a:txBody>
                    <a:bodyPr/>
                    <a:lstStyle/>
                    <a:p>
                      <a:pPr marL="0" marR="0" fontAlgn="t">
                        <a:spcBef>
                          <a:spcPts val="0"/>
                        </a:spcBef>
                        <a:spcAft>
                          <a:spcPts val="0"/>
                        </a:spcAft>
                      </a:pPr>
                      <a:r>
                        <a:rPr lang="en-US" sz="1400">
                          <a:effectLst/>
                          <a:latin typeface="Calibri" panose="020F0502020204030204" pitchFamily="34" charset="0"/>
                        </a:rPr>
                        <a:t>WCA-B319</a:t>
                      </a: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1400" dirty="0">
                          <a:effectLst/>
                          <a:latin typeface="Calibri" panose="020F0502020204030204" pitchFamily="34" charset="0"/>
                        </a:rPr>
                        <a:t>Implementing Microsoft Application Virtualization 5.0: Lessons Learned from a Production </a:t>
                      </a:r>
                      <a:r>
                        <a:rPr lang="en-US" sz="1400" dirty="0" smtClean="0">
                          <a:effectLst/>
                          <a:latin typeface="Calibri" panose="020F0502020204030204" pitchFamily="34" charset="0"/>
                        </a:rPr>
                        <a:t>Rollout</a:t>
                      </a:r>
                    </a:p>
                    <a:p>
                      <a:pPr marL="0" marR="0" fontAlgn="t">
                        <a:spcBef>
                          <a:spcPts val="0"/>
                        </a:spcBef>
                        <a:spcAft>
                          <a:spcPts val="0"/>
                        </a:spcAft>
                      </a:pPr>
                      <a:endParaRPr lang="en-US" sz="1400" dirty="0">
                        <a:effectLst/>
                        <a:latin typeface="Calibri" panose="020F0502020204030204" pitchFamily="34" charset="0"/>
                      </a:endParaRP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1400" dirty="0" smtClean="0">
                          <a:effectLst/>
                          <a:latin typeface="Calibri" panose="020F0502020204030204" pitchFamily="34" charset="0"/>
                        </a:rPr>
                        <a:t>Wednesday </a:t>
                      </a:r>
                      <a:r>
                        <a:rPr lang="en-US" sz="1400" dirty="0">
                          <a:effectLst/>
                          <a:latin typeface="Calibri" panose="020F0502020204030204" pitchFamily="34" charset="0"/>
                        </a:rPr>
                        <a:t>10:15-11:30</a:t>
                      </a: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523649">
                <a:tc>
                  <a:txBody>
                    <a:bodyPr/>
                    <a:lstStyle/>
                    <a:p>
                      <a:pPr marL="0" marR="0" fontAlgn="t">
                        <a:spcBef>
                          <a:spcPts val="0"/>
                        </a:spcBef>
                        <a:spcAft>
                          <a:spcPts val="0"/>
                        </a:spcAft>
                      </a:pPr>
                      <a:r>
                        <a:rPr lang="en-US" sz="1400" dirty="0">
                          <a:effectLst/>
                          <a:latin typeface="Calibri" panose="020F0502020204030204" pitchFamily="34" charset="0"/>
                        </a:rPr>
                        <a:t>WCA-B209</a:t>
                      </a: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1400">
                          <a:effectLst/>
                          <a:latin typeface="Calibri" panose="020F0502020204030204" pitchFamily="34" charset="0"/>
                        </a:rPr>
                        <a:t>What's New with Windows 8 BitLocker and Microsoft BitLocker Administration and Management (MBAM) 2.0</a:t>
                      </a: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1400" dirty="0" smtClean="0">
                          <a:effectLst/>
                          <a:latin typeface="Calibri" panose="020F0502020204030204" pitchFamily="34" charset="0"/>
                        </a:rPr>
                        <a:t>Wednesday </a:t>
                      </a:r>
                      <a:r>
                        <a:rPr lang="en-US" sz="1400" dirty="0">
                          <a:effectLst/>
                          <a:latin typeface="Calibri" panose="020F0502020204030204" pitchFamily="34" charset="0"/>
                        </a:rPr>
                        <a:t>13:30-14:45</a:t>
                      </a: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523649">
                <a:tc>
                  <a:txBody>
                    <a:bodyPr/>
                    <a:lstStyle/>
                    <a:p>
                      <a:pPr marL="0" marR="0" fontAlgn="t">
                        <a:spcBef>
                          <a:spcPts val="0"/>
                        </a:spcBef>
                        <a:spcAft>
                          <a:spcPts val="0"/>
                        </a:spcAft>
                      </a:pPr>
                      <a:r>
                        <a:rPr lang="en-US" sz="1400">
                          <a:effectLst/>
                          <a:latin typeface="Calibri" panose="020F0502020204030204" pitchFamily="34" charset="0"/>
                        </a:rPr>
                        <a:t>WCA-B325</a:t>
                      </a: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1400" dirty="0">
                          <a:effectLst/>
                          <a:latin typeface="Calibri" panose="020F0502020204030204" pitchFamily="34" charset="0"/>
                        </a:rPr>
                        <a:t>Making PC Recovery Easier with the Microsoft Diagnostics and Recovery Toolset (</a:t>
                      </a:r>
                      <a:r>
                        <a:rPr lang="en-US" sz="1400" dirty="0" err="1">
                          <a:effectLst/>
                          <a:latin typeface="Calibri" panose="020F0502020204030204" pitchFamily="34" charset="0"/>
                        </a:rPr>
                        <a:t>DaRT</a:t>
                      </a:r>
                      <a:r>
                        <a:rPr lang="en-US" sz="1400" dirty="0" smtClean="0">
                          <a:effectLst/>
                          <a:latin typeface="Calibri" panose="020F0502020204030204" pitchFamily="34" charset="0"/>
                        </a:rPr>
                        <a:t>)</a:t>
                      </a:r>
                    </a:p>
                    <a:p>
                      <a:pPr marL="0" marR="0" fontAlgn="t">
                        <a:spcBef>
                          <a:spcPts val="0"/>
                        </a:spcBef>
                        <a:spcAft>
                          <a:spcPts val="0"/>
                        </a:spcAft>
                      </a:pPr>
                      <a:endParaRPr lang="en-US" sz="1400" dirty="0">
                        <a:effectLst/>
                        <a:latin typeface="Calibri" panose="020F0502020204030204" pitchFamily="34" charset="0"/>
                      </a:endParaRP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1400" dirty="0" smtClean="0">
                          <a:effectLst/>
                          <a:latin typeface="Calibri" panose="020F0502020204030204" pitchFamily="34" charset="0"/>
                        </a:rPr>
                        <a:t>Thursday </a:t>
                      </a:r>
                      <a:r>
                        <a:rPr lang="en-US" sz="1400" dirty="0">
                          <a:effectLst/>
                          <a:latin typeface="Calibri" panose="020F0502020204030204" pitchFamily="34" charset="0"/>
                        </a:rPr>
                        <a:t>15:15-16:30</a:t>
                      </a: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523649">
                <a:tc>
                  <a:txBody>
                    <a:bodyPr/>
                    <a:lstStyle/>
                    <a:p>
                      <a:pPr marL="0" marR="0" fontAlgn="t">
                        <a:spcBef>
                          <a:spcPts val="0"/>
                        </a:spcBef>
                        <a:spcAft>
                          <a:spcPts val="0"/>
                        </a:spcAft>
                      </a:pPr>
                      <a:r>
                        <a:rPr lang="en-US" sz="1400">
                          <a:effectLst/>
                          <a:latin typeface="Calibri" panose="020F0502020204030204" pitchFamily="34" charset="0"/>
                        </a:rPr>
                        <a:t>WCA-B359</a:t>
                      </a: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1400" dirty="0">
                          <a:effectLst/>
                          <a:latin typeface="Calibri" panose="020F0502020204030204" pitchFamily="34" charset="0"/>
                        </a:rPr>
                        <a:t>Microsoft User Experience Virtualization (UE-V): How to Manage and Deploy UE-V across an Enterprise</a:t>
                      </a: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1400" dirty="0" smtClean="0">
                          <a:effectLst/>
                          <a:latin typeface="Calibri" panose="020F0502020204030204" pitchFamily="34" charset="0"/>
                        </a:rPr>
                        <a:t>Thursday </a:t>
                      </a:r>
                      <a:r>
                        <a:rPr lang="en-US" sz="1400" dirty="0">
                          <a:effectLst/>
                          <a:latin typeface="Calibri" panose="020F0502020204030204" pitchFamily="34" charset="0"/>
                        </a:rPr>
                        <a:t>10:15-11:30</a:t>
                      </a: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523649">
                <a:tc>
                  <a:txBody>
                    <a:bodyPr/>
                    <a:lstStyle/>
                    <a:p>
                      <a:pPr marL="0" marR="0" fontAlgn="t">
                        <a:spcBef>
                          <a:spcPts val="0"/>
                        </a:spcBef>
                        <a:spcAft>
                          <a:spcPts val="0"/>
                        </a:spcAft>
                      </a:pPr>
                      <a:r>
                        <a:rPr lang="en-US" sz="1400" dirty="0">
                          <a:effectLst/>
                          <a:latin typeface="Calibri" panose="020F0502020204030204" pitchFamily="34" charset="0"/>
                        </a:rPr>
                        <a:t>WCA-B324</a:t>
                      </a: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1400" dirty="0">
                          <a:effectLst/>
                          <a:latin typeface="Calibri" panose="020F0502020204030204" pitchFamily="34" charset="0"/>
                        </a:rPr>
                        <a:t>Integrating the New Microsoft Application Virtualization 5.0 with other Virtualization </a:t>
                      </a:r>
                      <a:r>
                        <a:rPr lang="en-US" sz="1400" dirty="0" smtClean="0">
                          <a:effectLst/>
                          <a:latin typeface="Calibri" panose="020F0502020204030204" pitchFamily="34" charset="0"/>
                        </a:rPr>
                        <a:t>Solutions</a:t>
                      </a:r>
                    </a:p>
                    <a:p>
                      <a:pPr marL="0" marR="0" fontAlgn="t">
                        <a:spcBef>
                          <a:spcPts val="0"/>
                        </a:spcBef>
                        <a:spcAft>
                          <a:spcPts val="0"/>
                        </a:spcAft>
                      </a:pPr>
                      <a:endParaRPr lang="en-US" sz="1400" dirty="0">
                        <a:effectLst/>
                        <a:latin typeface="Calibri" panose="020F0502020204030204" pitchFamily="34" charset="0"/>
                      </a:endParaRP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1400" dirty="0" smtClean="0">
                          <a:effectLst/>
                          <a:latin typeface="Calibri" panose="020F0502020204030204" pitchFamily="34" charset="0"/>
                        </a:rPr>
                        <a:t>Friday </a:t>
                      </a:r>
                      <a:r>
                        <a:rPr lang="en-US" sz="1400" dirty="0">
                          <a:effectLst/>
                          <a:latin typeface="Calibri" panose="020F0502020204030204" pitchFamily="34" charset="0"/>
                        </a:rPr>
                        <a:t>10:15-11:30</a:t>
                      </a:r>
                    </a:p>
                  </a:txBody>
                  <a:tcPr marL="44217" marR="44217" marT="44217" marB="44217">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52996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8" decel="100000" fill="hold" grpId="0" nodeType="withEffect">
                                  <p:stCondLst>
                                    <p:cond delay="7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Track Resources</a:t>
            </a:r>
            <a:endParaRPr lang="en-US" dirty="0"/>
          </a:p>
        </p:txBody>
      </p:sp>
      <p:sp>
        <p:nvSpPr>
          <p:cNvPr id="6" name="Rectangle 5"/>
          <p:cNvSpPr/>
          <p:nvPr/>
        </p:nvSpPr>
        <p:spPr bwMode="auto">
          <a:xfrm>
            <a:off x="266520" y="1295327"/>
            <a:ext cx="11885832" cy="5482413"/>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invGray">
          <a:xfrm>
            <a:off x="372499" y="1396286"/>
            <a:ext cx="11788497" cy="602564"/>
          </a:xfrm>
          <a:prstGeom prst="rect">
            <a:avLst/>
          </a:prstGeom>
        </p:spPr>
        <p:txBody>
          <a:bodyPr wrap="square">
            <a:spAutoFit/>
          </a:bodyPr>
          <a:lstStyle/>
          <a:p>
            <a:pPr marL="571390" indent="-571390" defTabSz="932563">
              <a:lnSpc>
                <a:spcPct val="90000"/>
              </a:lnSpc>
              <a:spcBef>
                <a:spcPct val="20000"/>
              </a:spcBef>
              <a:buSzPct val="105000"/>
              <a:buBlip>
                <a:blip r:embed="rId3"/>
              </a:buBlip>
            </a:pPr>
            <a:r>
              <a:rPr lang="en-US" sz="3599" dirty="0"/>
              <a:t>Windows Enterprise: </a:t>
            </a:r>
            <a:r>
              <a:rPr lang="en-US" sz="3599" u="sng" dirty="0">
                <a:solidFill>
                  <a:srgbClr val="00B0F0"/>
                </a:solidFill>
              </a:rPr>
              <a:t>windows.com/enterprise</a:t>
            </a:r>
            <a:r>
              <a:rPr lang="en-US" sz="3599" dirty="0"/>
              <a:t> </a:t>
            </a:r>
          </a:p>
        </p:txBody>
      </p:sp>
      <p:sp>
        <p:nvSpPr>
          <p:cNvPr id="8" name="Rectangle 7"/>
          <p:cNvSpPr/>
          <p:nvPr/>
        </p:nvSpPr>
        <p:spPr bwMode="invGray">
          <a:xfrm>
            <a:off x="372499" y="2307788"/>
            <a:ext cx="11788497" cy="602564"/>
          </a:xfrm>
          <a:prstGeom prst="rect">
            <a:avLst/>
          </a:prstGeom>
        </p:spPr>
        <p:txBody>
          <a:bodyPr wrap="square">
            <a:spAutoFit/>
          </a:bodyPr>
          <a:lstStyle/>
          <a:p>
            <a:pPr marL="571390" indent="-571390" defTabSz="932563">
              <a:lnSpc>
                <a:spcPct val="90000"/>
              </a:lnSpc>
              <a:spcBef>
                <a:spcPct val="20000"/>
              </a:spcBef>
              <a:buSzPct val="105000"/>
              <a:buBlip>
                <a:blip r:embed="rId3"/>
              </a:buBlip>
            </a:pPr>
            <a:r>
              <a:rPr lang="en-US" sz="3599" dirty="0">
                <a:gradFill>
                  <a:gsLst>
                    <a:gs pos="1250">
                      <a:srgbClr val="FFFFFF"/>
                    </a:gs>
                    <a:gs pos="100000">
                      <a:srgbClr val="FFFFFF"/>
                    </a:gs>
                  </a:gsLst>
                  <a:lin ang="5400000" scaled="0"/>
                </a:gradFill>
              </a:rPr>
              <a:t>Windows Springboard: </a:t>
            </a:r>
            <a:r>
              <a:rPr lang="en-US" sz="3599" u="sng" dirty="0">
                <a:solidFill>
                  <a:srgbClr val="00B0F0"/>
                </a:solidFill>
              </a:rPr>
              <a:t>microsoft.com/springboard</a:t>
            </a:r>
          </a:p>
        </p:txBody>
      </p:sp>
      <p:sp>
        <p:nvSpPr>
          <p:cNvPr id="9" name="Rectangle 8"/>
          <p:cNvSpPr/>
          <p:nvPr/>
        </p:nvSpPr>
        <p:spPr bwMode="invGray">
          <a:xfrm>
            <a:off x="372499" y="3219288"/>
            <a:ext cx="11788497" cy="1732356"/>
          </a:xfrm>
          <a:prstGeom prst="rect">
            <a:avLst/>
          </a:prstGeom>
        </p:spPr>
        <p:txBody>
          <a:bodyPr wrap="square">
            <a:spAutoFit/>
          </a:bodyPr>
          <a:lstStyle/>
          <a:p>
            <a:pPr marL="571390" indent="-571390" defTabSz="932563">
              <a:lnSpc>
                <a:spcPct val="90000"/>
              </a:lnSpc>
              <a:spcBef>
                <a:spcPct val="20000"/>
              </a:spcBef>
              <a:buSzPct val="105000"/>
              <a:buBlip>
                <a:blip r:embed="rId3"/>
              </a:buBlip>
            </a:pPr>
            <a:r>
              <a:rPr lang="en-US" sz="3599" dirty="0">
                <a:gradFill>
                  <a:gsLst>
                    <a:gs pos="1250">
                      <a:srgbClr val="FFFFFF"/>
                    </a:gs>
                    <a:gs pos="100000">
                      <a:srgbClr val="FFFFFF"/>
                    </a:gs>
                  </a:gsLst>
                  <a:lin ang="5400000" scaled="0"/>
                </a:gradFill>
              </a:rPr>
              <a:t>Microsoft Desktop Optimization Package (MDOP): </a:t>
            </a:r>
            <a:r>
              <a:rPr lang="en-US" sz="3599" u="sng" dirty="0">
                <a:solidFill>
                  <a:srgbClr val="00B0F0"/>
                </a:solidFill>
              </a:rPr>
              <a:t>microsoft.com/</a:t>
            </a:r>
            <a:r>
              <a:rPr lang="en-US" sz="3599" u="sng" dirty="0" err="1">
                <a:solidFill>
                  <a:srgbClr val="00B0F0"/>
                </a:solidFill>
              </a:rPr>
              <a:t>mdop</a:t>
            </a:r>
            <a:endParaRPr lang="en-US" sz="3599" u="sng" dirty="0">
              <a:solidFill>
                <a:srgbClr val="00B0F0"/>
              </a:solidFill>
            </a:endParaRPr>
          </a:p>
          <a:p>
            <a:pPr defTabSz="932563">
              <a:lnSpc>
                <a:spcPct val="90000"/>
              </a:lnSpc>
              <a:spcBef>
                <a:spcPct val="20000"/>
              </a:spcBef>
              <a:buSzPct val="105000"/>
            </a:pPr>
            <a:endParaRPr lang="en-US" sz="3599" dirty="0">
              <a:gradFill>
                <a:gsLst>
                  <a:gs pos="1250">
                    <a:srgbClr val="FFFFFF"/>
                  </a:gs>
                  <a:gs pos="100000">
                    <a:srgbClr val="FFFFFF"/>
                  </a:gs>
                </a:gsLst>
                <a:lin ang="5400000" scaled="0"/>
              </a:gradFill>
            </a:endParaRPr>
          </a:p>
        </p:txBody>
      </p:sp>
      <p:sp>
        <p:nvSpPr>
          <p:cNvPr id="10" name="Rectangle 9"/>
          <p:cNvSpPr/>
          <p:nvPr/>
        </p:nvSpPr>
        <p:spPr bwMode="invGray">
          <a:xfrm>
            <a:off x="372499" y="4437093"/>
            <a:ext cx="11788497" cy="602564"/>
          </a:xfrm>
          <a:prstGeom prst="rect">
            <a:avLst/>
          </a:prstGeom>
        </p:spPr>
        <p:txBody>
          <a:bodyPr wrap="square">
            <a:spAutoFit/>
          </a:bodyPr>
          <a:lstStyle/>
          <a:p>
            <a:pPr marL="571390" indent="-571390" defTabSz="932563">
              <a:lnSpc>
                <a:spcPct val="90000"/>
              </a:lnSpc>
              <a:spcBef>
                <a:spcPct val="20000"/>
              </a:spcBef>
              <a:buSzPct val="105000"/>
              <a:buBlip>
                <a:blip r:embed="rId3"/>
              </a:buBlip>
            </a:pPr>
            <a:r>
              <a:rPr lang="en-US" sz="3599" dirty="0">
                <a:gradFill>
                  <a:gsLst>
                    <a:gs pos="1250">
                      <a:srgbClr val="FFFFFF"/>
                    </a:gs>
                    <a:gs pos="100000">
                      <a:srgbClr val="FFFFFF"/>
                    </a:gs>
                  </a:gsLst>
                  <a:lin ang="5400000" scaled="0"/>
                </a:gradFill>
              </a:rPr>
              <a:t>Desktop Virtualization (DV): </a:t>
            </a:r>
            <a:r>
              <a:rPr lang="en-US" sz="3599" u="sng" dirty="0">
                <a:solidFill>
                  <a:srgbClr val="00B0F0"/>
                </a:solidFill>
              </a:rPr>
              <a:t>microsoft.com/dv</a:t>
            </a:r>
          </a:p>
        </p:txBody>
      </p:sp>
      <p:sp useBgFill="1">
        <p:nvSpPr>
          <p:cNvPr id="11" name="Freeform 10"/>
          <p:cNvSpPr/>
          <p:nvPr/>
        </p:nvSpPr>
        <p:spPr bwMode="auto">
          <a:xfrm>
            <a:off x="883" y="497"/>
            <a:ext cx="12434711" cy="6993533"/>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13" name="Rectangle 12"/>
          <p:cNvSpPr/>
          <p:nvPr/>
        </p:nvSpPr>
        <p:spPr bwMode="invGray">
          <a:xfrm>
            <a:off x="372499" y="5240451"/>
            <a:ext cx="11788497" cy="602564"/>
          </a:xfrm>
          <a:prstGeom prst="rect">
            <a:avLst/>
          </a:prstGeom>
        </p:spPr>
        <p:txBody>
          <a:bodyPr wrap="square">
            <a:spAutoFit/>
          </a:bodyPr>
          <a:lstStyle/>
          <a:p>
            <a:pPr marL="571390" indent="-571390" defTabSz="932563">
              <a:lnSpc>
                <a:spcPct val="90000"/>
              </a:lnSpc>
              <a:spcBef>
                <a:spcPct val="20000"/>
              </a:spcBef>
              <a:buSzPct val="105000"/>
              <a:buBlip>
                <a:blip r:embed="rId3"/>
              </a:buBlip>
            </a:pPr>
            <a:r>
              <a:rPr lang="en-US" sz="3599" dirty="0">
                <a:gradFill>
                  <a:gsLst>
                    <a:gs pos="1250">
                      <a:srgbClr val="FFFFFF"/>
                    </a:gs>
                    <a:gs pos="100000">
                      <a:srgbClr val="FFFFFF"/>
                    </a:gs>
                  </a:gsLst>
                  <a:lin ang="5400000" scaled="0"/>
                </a:gradFill>
              </a:rPr>
              <a:t>Windows To Go: </a:t>
            </a:r>
            <a:r>
              <a:rPr lang="en-US" sz="3599" u="sng" dirty="0">
                <a:solidFill>
                  <a:srgbClr val="00B0F0"/>
                </a:solidFill>
              </a:rPr>
              <a:t>microsoft.com/windows/</a:t>
            </a:r>
            <a:r>
              <a:rPr lang="en-US" sz="3599" u="sng" dirty="0" err="1">
                <a:solidFill>
                  <a:srgbClr val="00B0F0"/>
                </a:solidFill>
              </a:rPr>
              <a:t>wtg</a:t>
            </a:r>
            <a:endParaRPr lang="en-US" sz="3599" u="sng" dirty="0">
              <a:solidFill>
                <a:srgbClr val="00B0F0"/>
              </a:solidFill>
            </a:endParaRPr>
          </a:p>
        </p:txBody>
      </p:sp>
      <p:sp>
        <p:nvSpPr>
          <p:cNvPr id="14" name="Rectangle 13"/>
          <p:cNvSpPr/>
          <p:nvPr/>
        </p:nvSpPr>
        <p:spPr bwMode="invGray">
          <a:xfrm>
            <a:off x="372499" y="6026426"/>
            <a:ext cx="11788497" cy="602564"/>
          </a:xfrm>
          <a:prstGeom prst="rect">
            <a:avLst/>
          </a:prstGeom>
        </p:spPr>
        <p:txBody>
          <a:bodyPr wrap="square">
            <a:spAutoFit/>
          </a:bodyPr>
          <a:lstStyle/>
          <a:p>
            <a:pPr marL="571390" indent="-571390" defTabSz="932563">
              <a:lnSpc>
                <a:spcPct val="90000"/>
              </a:lnSpc>
              <a:spcBef>
                <a:spcPct val="20000"/>
              </a:spcBef>
              <a:buSzPct val="105000"/>
              <a:buBlip>
                <a:blip r:embed="rId3"/>
              </a:buBlip>
            </a:pPr>
            <a:r>
              <a:rPr lang="en-US" sz="3599" dirty="0">
                <a:gradFill>
                  <a:gsLst>
                    <a:gs pos="1250">
                      <a:srgbClr val="FFFFFF"/>
                    </a:gs>
                    <a:gs pos="100000">
                      <a:srgbClr val="FFFFFF"/>
                    </a:gs>
                  </a:gsLst>
                  <a:lin ang="5400000" scaled="0"/>
                </a:gradFill>
              </a:rPr>
              <a:t>Outlook.com</a:t>
            </a:r>
            <a:r>
              <a:rPr lang="en-US" sz="3599">
                <a:gradFill>
                  <a:gsLst>
                    <a:gs pos="1250">
                      <a:srgbClr val="FFFFFF"/>
                    </a:gs>
                    <a:gs pos="100000">
                      <a:srgbClr val="FFFFFF"/>
                    </a:gs>
                  </a:gsLst>
                  <a:lin ang="5400000" scaled="0"/>
                </a:gradFill>
              </a:rPr>
              <a:t>: </a:t>
            </a:r>
            <a:r>
              <a:rPr lang="en-US" sz="3599" u="sng">
                <a:solidFill>
                  <a:srgbClr val="00B0F0"/>
                </a:solidFill>
              </a:rPr>
              <a:t>tryoutlook.com</a:t>
            </a:r>
            <a:endParaRPr lang="en-US" sz="3599" u="sng" dirty="0">
              <a:solidFill>
                <a:srgbClr val="00B0F0"/>
              </a:solidFill>
            </a:endParaRPr>
          </a:p>
        </p:txBody>
      </p:sp>
    </p:spTree>
    <p:extLst>
      <p:ext uri="{BB962C8B-B14F-4D97-AF65-F5344CB8AC3E}">
        <p14:creationId xmlns:p14="http://schemas.microsoft.com/office/powerpoint/2010/main" val="84545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8" decel="100000" fill="hold" grpId="0" nodeType="withEffect">
                                  <p:stCondLst>
                                    <p:cond delay="7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10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1000" fill="hold"/>
                                        <p:tgtEl>
                                          <p:spTgt spid="8"/>
                                        </p:tgtEl>
                                        <p:attrNameLst>
                                          <p:attrName>ppt_x</p:attrName>
                                        </p:attrNameLst>
                                      </p:cBhvr>
                                      <p:tavLst>
                                        <p:tav tm="0">
                                          <p:val>
                                            <p:strVal val="0-#ppt_w/2"/>
                                          </p:val>
                                        </p:tav>
                                        <p:tav tm="100000">
                                          <p:val>
                                            <p:strVal val="#ppt_x"/>
                                          </p:val>
                                        </p:tav>
                                      </p:tavLst>
                                    </p:anim>
                                    <p:anim calcmode="lin" valueType="num">
                                      <p:cBhvr additive="base">
                                        <p:cTn id="16" dur="1000" fill="hold"/>
                                        <p:tgtEl>
                                          <p:spTgt spid="8"/>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125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0-#ppt_w/2"/>
                                          </p:val>
                                        </p:tav>
                                        <p:tav tm="100000">
                                          <p:val>
                                            <p:strVal val="#ppt_x"/>
                                          </p:val>
                                        </p:tav>
                                      </p:tavLst>
                                    </p:anim>
                                    <p:anim calcmode="lin" valueType="num">
                                      <p:cBhvr additive="base">
                                        <p:cTn id="20" dur="1000" fill="hold"/>
                                        <p:tgtEl>
                                          <p:spTgt spid="9"/>
                                        </p:tgtEl>
                                        <p:attrNameLst>
                                          <p:attrName>ppt_y</p:attrName>
                                        </p:attrNameLst>
                                      </p:cBhvr>
                                      <p:tavLst>
                                        <p:tav tm="0">
                                          <p:val>
                                            <p:strVal val="#ppt_y"/>
                                          </p:val>
                                        </p:tav>
                                        <p:tav tm="100000">
                                          <p:val>
                                            <p:strVal val="#ppt_y"/>
                                          </p:val>
                                        </p:tav>
                                      </p:tavLst>
                                    </p:anim>
                                  </p:childTnLst>
                                </p:cTn>
                              </p:par>
                              <p:par>
                                <p:cTn id="21" presetID="2" presetClass="entr" presetSubtype="8" decel="100000" fill="hold" grpId="0" nodeType="withEffect">
                                  <p:stCondLst>
                                    <p:cond delay="150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1000" fill="hold"/>
                                        <p:tgtEl>
                                          <p:spTgt spid="10"/>
                                        </p:tgtEl>
                                        <p:attrNameLst>
                                          <p:attrName>ppt_x</p:attrName>
                                        </p:attrNameLst>
                                      </p:cBhvr>
                                      <p:tavLst>
                                        <p:tav tm="0">
                                          <p:val>
                                            <p:strVal val="0-#ppt_w/2"/>
                                          </p:val>
                                        </p:tav>
                                        <p:tav tm="100000">
                                          <p:val>
                                            <p:strVal val="#ppt_x"/>
                                          </p:val>
                                        </p:tav>
                                      </p:tavLst>
                                    </p:anim>
                                    <p:anim calcmode="lin" valueType="num">
                                      <p:cBhvr additive="base">
                                        <p:cTn id="24" dur="1000" fill="hold"/>
                                        <p:tgtEl>
                                          <p:spTgt spid="10"/>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150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1000" fill="hold"/>
                                        <p:tgtEl>
                                          <p:spTgt spid="13"/>
                                        </p:tgtEl>
                                        <p:attrNameLst>
                                          <p:attrName>ppt_x</p:attrName>
                                        </p:attrNameLst>
                                      </p:cBhvr>
                                      <p:tavLst>
                                        <p:tav tm="0">
                                          <p:val>
                                            <p:strVal val="0-#ppt_w/2"/>
                                          </p:val>
                                        </p:tav>
                                        <p:tav tm="100000">
                                          <p:val>
                                            <p:strVal val="#ppt_x"/>
                                          </p:val>
                                        </p:tav>
                                      </p:tavLst>
                                    </p:anim>
                                    <p:anim calcmode="lin" valueType="num">
                                      <p:cBhvr additive="base">
                                        <p:cTn id="28" dur="1000" fill="hold"/>
                                        <p:tgtEl>
                                          <p:spTgt spid="13"/>
                                        </p:tgtEl>
                                        <p:attrNameLst>
                                          <p:attrName>ppt_y</p:attrName>
                                        </p:attrNameLst>
                                      </p:cBhvr>
                                      <p:tavLst>
                                        <p:tav tm="0">
                                          <p:val>
                                            <p:strVal val="#ppt_y"/>
                                          </p:val>
                                        </p:tav>
                                        <p:tav tm="100000">
                                          <p:val>
                                            <p:strVal val="#ppt_y"/>
                                          </p:val>
                                        </p:tav>
                                      </p:tavLst>
                                    </p:anim>
                                  </p:childTnLst>
                                </p:cTn>
                              </p:par>
                              <p:par>
                                <p:cTn id="29" presetID="2" presetClass="entr" presetSubtype="8" decel="100000" fill="hold" grpId="0" nodeType="withEffect">
                                  <p:stCondLst>
                                    <p:cond delay="150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1000" fill="hold"/>
                                        <p:tgtEl>
                                          <p:spTgt spid="14"/>
                                        </p:tgtEl>
                                        <p:attrNameLst>
                                          <p:attrName>ppt_x</p:attrName>
                                        </p:attrNameLst>
                                      </p:cBhvr>
                                      <p:tavLst>
                                        <p:tav tm="0">
                                          <p:val>
                                            <p:strVal val="0-#ppt_w/2"/>
                                          </p:val>
                                        </p:tav>
                                        <p:tav tm="100000">
                                          <p:val>
                                            <p:strVal val="#ppt_x"/>
                                          </p:val>
                                        </p:tav>
                                      </p:tavLst>
                                    </p:anim>
                                    <p:anim calcmode="lin" valueType="num">
                                      <p:cBhvr additive="base">
                                        <p:cTn id="32" dur="10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p:bldP spid="13" grpId="0"/>
      <p:bldP spid="1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sosceles Triangle 11"/>
          <p:cNvSpPr/>
          <p:nvPr/>
        </p:nvSpPr>
        <p:spPr bwMode="auto">
          <a:xfrm rot="5400000">
            <a:off x="7586389" y="3040002"/>
            <a:ext cx="4554072" cy="903013"/>
          </a:xfrm>
          <a:prstGeom prst="triangle">
            <a:avLst/>
          </a:prstGeom>
          <a:gradFill flip="none" rotWithShape="1">
            <a:gsLst>
              <a:gs pos="0">
                <a:srgbClr val="FFFFFF"/>
              </a:gs>
              <a:gs pos="100000">
                <a:srgbClr val="FFFFFF">
                  <a:alpha val="0"/>
                </a:srgbClr>
              </a:gs>
            </a:gsLst>
            <a:lin ang="5400000" scaled="1"/>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err="1">
              <a:solidFill>
                <a:srgbClr val="FFFFFF">
                  <a:lumMod val="20000"/>
                  <a:lumOff val="80000"/>
                  <a:alpha val="99000"/>
                </a:srgbClr>
              </a:soli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Evaluate this session</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46638" y="1214472"/>
            <a:ext cx="4572000" cy="4572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92249" y="2143592"/>
            <a:ext cx="4572318" cy="3003899"/>
          </a:xfrm>
          <a:prstGeom prst="rect">
            <a:avLst/>
          </a:prstGeom>
          <a:noFill/>
        </p:spPr>
        <p:txBody>
          <a:bodyPr wrap="square" lIns="182880" tIns="146304" rIns="182880" bIns="146304" rtlCol="0">
            <a:spAutoFit/>
          </a:bodyPr>
          <a:lstStyle/>
          <a:p>
            <a:r>
              <a:rPr lang="en-US" sz="4400" b="1" dirty="0" smtClean="0">
                <a:gradFill>
                  <a:gsLst>
                    <a:gs pos="83000">
                      <a:schemeClr val="tx1"/>
                    </a:gs>
                    <a:gs pos="100000">
                      <a:schemeClr val="accent1">
                        <a:lumMod val="30000"/>
                        <a:lumOff val="70000"/>
                      </a:schemeClr>
                    </a:gs>
                  </a:gsLst>
                  <a:lin ang="5400000" scaled="1"/>
                </a:gradFill>
              </a:rPr>
              <a:t>Scan </a:t>
            </a:r>
            <a:r>
              <a:rPr lang="en-US" sz="4400" b="1" dirty="0">
                <a:gradFill>
                  <a:gsLst>
                    <a:gs pos="83000">
                      <a:schemeClr val="tx1"/>
                    </a:gs>
                    <a:gs pos="100000">
                      <a:schemeClr val="accent1">
                        <a:lumMod val="30000"/>
                        <a:lumOff val="70000"/>
                      </a:schemeClr>
                    </a:gs>
                  </a:gsLst>
                  <a:lin ang="5400000" scaled="1"/>
                </a:gradFill>
              </a:rPr>
              <a:t>this QR code </a:t>
            </a:r>
            <a:r>
              <a:rPr lang="en-US" sz="4400" dirty="0">
                <a:gradFill>
                  <a:gsLst>
                    <a:gs pos="83000">
                      <a:schemeClr val="tx1"/>
                    </a:gs>
                    <a:gs pos="100000">
                      <a:schemeClr val="accent1">
                        <a:lumMod val="30000"/>
                        <a:lumOff val="70000"/>
                      </a:schemeClr>
                    </a:gs>
                  </a:gsLst>
                  <a:lin ang="5400000" scaled="1"/>
                </a:gradFill>
              </a:rPr>
              <a:t>to </a:t>
            </a:r>
          </a:p>
          <a:p>
            <a:r>
              <a:rPr lang="en-US" sz="4400" dirty="0">
                <a:gradFill>
                  <a:gsLst>
                    <a:gs pos="83000">
                      <a:schemeClr val="tx1"/>
                    </a:gs>
                    <a:gs pos="100000">
                      <a:schemeClr val="accent1">
                        <a:lumMod val="30000"/>
                        <a:lumOff val="70000"/>
                      </a:schemeClr>
                    </a:gs>
                  </a:gsLst>
                  <a:lin ang="5400000" scaled="1"/>
                </a:gradFill>
              </a:rPr>
              <a:t>evaluate this session.</a:t>
            </a:r>
          </a:p>
        </p:txBody>
      </p:sp>
      <p:grpSp>
        <p:nvGrpSpPr>
          <p:cNvPr id="10" name="Group 9"/>
          <p:cNvGrpSpPr/>
          <p:nvPr/>
        </p:nvGrpSpPr>
        <p:grpSpPr>
          <a:xfrm>
            <a:off x="9943129" y="1559114"/>
            <a:ext cx="1915773" cy="4209429"/>
            <a:chOff x="9835555" y="1393220"/>
            <a:chExt cx="2076450" cy="4562475"/>
          </a:xfrm>
        </p:grpSpPr>
        <p:pic>
          <p:nvPicPr>
            <p:cNvPr id="9" name="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67237" y="1892483"/>
              <a:ext cx="1807824" cy="3237981"/>
            </a:xfrm>
            <a:prstGeom prst="rect">
              <a:avLst/>
            </a:prstGeom>
          </p:spPr>
        </p:pic>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35555" y="1393220"/>
              <a:ext cx="2076450" cy="4562475"/>
            </a:xfrm>
            <a:prstGeom prst="rect">
              <a:avLst/>
            </a:prstGeom>
          </p:spPr>
        </p:pic>
      </p:grpSp>
      <p:sp>
        <p:nvSpPr>
          <p:cNvPr id="5" name="Rectangle 4" hidden="1"/>
          <p:cNvSpPr/>
          <p:nvPr/>
        </p:nvSpPr>
        <p:spPr bwMode="auto">
          <a:xfrm>
            <a:off x="9218612" y="115512"/>
            <a:ext cx="2854754" cy="2185214"/>
          </a:xfrm>
          <a:prstGeom prst="rect">
            <a:avLst/>
          </a:prstGeom>
          <a:solidFill>
            <a:srgbClr val="7FBA00"/>
          </a:solidFill>
          <a:ln>
            <a:noFill/>
            <a:headEnd type="none" w="med" len="med"/>
            <a:tailEnd type="none" w="med" len="med"/>
          </a:ln>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137160" rIns="91436" bIns="137160" numCol="1" rtlCol="0" anchor="t" anchorCtr="0" compatLnSpc="1">
            <a:prstTxWarp prst="textNoShape">
              <a:avLst/>
            </a:prstTxWarp>
            <a:spAutoFit/>
          </a:bodyPr>
          <a:lstStyle/>
          <a:p>
            <a:pPr defTabSz="914099" fontAlgn="base">
              <a:spcBef>
                <a:spcPct val="0"/>
              </a:spcBef>
              <a:spcAft>
                <a:spcPct val="0"/>
              </a:spcAft>
            </a:pPr>
            <a:r>
              <a:rPr lang="en-US" sz="2800" b="1" dirty="0">
                <a:solidFill>
                  <a:srgbClr val="FFFFFF">
                    <a:alpha val="99000"/>
                  </a:srgbClr>
                </a:solidFill>
              </a:rPr>
              <a:t>Required Slide </a:t>
            </a:r>
            <a:endParaRPr lang="en-US" sz="2800" b="1" dirty="0" smtClean="0">
              <a:solidFill>
                <a:srgbClr val="FFFFFF">
                  <a:alpha val="99000"/>
                </a:srgbClr>
              </a:solidFill>
            </a:endParaRPr>
          </a:p>
          <a:p>
            <a:pPr defTabSz="914099" fontAlgn="base">
              <a:spcBef>
                <a:spcPct val="0"/>
              </a:spcBef>
              <a:spcAft>
                <a:spcPct val="0"/>
              </a:spcAft>
            </a:pPr>
            <a:r>
              <a:rPr lang="en-US" sz="1200" dirty="0">
                <a:solidFill>
                  <a:srgbClr val="FFFFFF">
                    <a:alpha val="99000"/>
                  </a:srgbClr>
                </a:solidFill>
              </a:rPr>
              <a:t>*delete this box when your slide is finalized</a:t>
            </a:r>
          </a:p>
          <a:p>
            <a:pPr defTabSz="914099" fontAlgn="base">
              <a:spcBef>
                <a:spcPct val="0"/>
              </a:spcBef>
              <a:spcAft>
                <a:spcPct val="0"/>
              </a:spcAft>
            </a:pPr>
            <a:endParaRPr lang="en-US" dirty="0">
              <a:solidFill>
                <a:srgbClr val="FFFFFF">
                  <a:alpha val="99000"/>
                </a:srgbClr>
              </a:solidFill>
            </a:endParaRPr>
          </a:p>
          <a:p>
            <a:r>
              <a:rPr lang="en-US" dirty="0">
                <a:solidFill>
                  <a:srgbClr val="FFFFFF">
                    <a:alpha val="99000"/>
                  </a:srgbClr>
                </a:solidFill>
              </a:rPr>
              <a:t>Your MS Tag will be inserted here during the final scrub. </a:t>
            </a:r>
          </a:p>
        </p:txBody>
      </p:sp>
    </p:spTree>
    <p:extLst>
      <p:ext uri="{BB962C8B-B14F-4D97-AF65-F5344CB8AC3E}">
        <p14:creationId xmlns:p14="http://schemas.microsoft.com/office/powerpoint/2010/main" val="3006328984"/>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blackWhite">
          <a:xfrm>
            <a:off x="273051" y="6079032"/>
            <a:ext cx="10974388"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2013 Microsoft Corporation. All rights reserved. Microsoft, Windows and other product names are or may be registered trademarks and/or trademarks in the U.S. and/or other countries.</a:t>
            </a:r>
          </a:p>
          <a:p>
            <a:pPr defTabSz="932290" eaLnBrk="0" hangingPunct="0"/>
            <a:r>
              <a:rPr lang="en-US" sz="700" dirty="0">
                <a:gradFill>
                  <a:gsLst>
                    <a:gs pos="0">
                      <a:schemeClr val="tx1"/>
                    </a:gs>
                    <a:gs pos="100000">
                      <a:schemeClr val="tx1"/>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1266641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App-V 5 Pillars</a:t>
            </a:r>
            <a:endParaRPr lang="en-US" dirty="0"/>
          </a:p>
        </p:txBody>
      </p:sp>
      <p:graphicFrame>
        <p:nvGraphicFramePr>
          <p:cNvPr id="4" name="Content Placeholder 3"/>
          <p:cNvGraphicFramePr>
            <a:graphicFrameLocks noGrp="1"/>
          </p:cNvGraphicFramePr>
          <p:nvPr>
            <p:ph sz="quarter" idx="10"/>
            <p:extLst/>
          </p:nvPr>
        </p:nvGraphicFramePr>
        <p:xfrm>
          <a:off x="503236" y="1397000"/>
          <a:ext cx="10744201" cy="5122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3840237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flipH="1">
            <a:off x="630521" y="2253790"/>
            <a:ext cx="5284754" cy="4196718"/>
          </a:xfrm>
          <a:prstGeom prst="rect">
            <a:avLst/>
          </a:prstGeom>
          <a:solidFill>
            <a:schemeClr val="bg1">
              <a:alpha val="2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52" tIns="46626" rIns="93252" bIns="46626" anchor="ctr"/>
          <a:lstStyle/>
          <a:p>
            <a:pPr algn="ctr" defTabSz="930939"/>
            <a:endParaRPr lang="en-US" sz="2040" dirty="0">
              <a:solidFill>
                <a:schemeClr val="tx1"/>
              </a:solidFill>
              <a:ea typeface="ＭＳ Ｐゴシック" pitchFamily="-103" charset="-128"/>
            </a:endParaRPr>
          </a:p>
        </p:txBody>
      </p:sp>
      <p:sp>
        <p:nvSpPr>
          <p:cNvPr id="10" name="Rectangle 9"/>
          <p:cNvSpPr>
            <a:spLocks noChangeAspect="1"/>
          </p:cNvSpPr>
          <p:nvPr/>
        </p:nvSpPr>
        <p:spPr>
          <a:xfrm>
            <a:off x="6684539" y="2253792"/>
            <a:ext cx="5129318" cy="4196717"/>
          </a:xfrm>
          <a:prstGeom prst="rect">
            <a:avLst/>
          </a:prstGeom>
          <a:solidFill>
            <a:srgbClr val="84A8D8"/>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lIns="93244" tIns="46622" rIns="93244" bIns="46622" rtlCol="0" anchor="ctr"/>
          <a:lstStyle/>
          <a:p>
            <a:pPr algn="ctr"/>
            <a:endParaRPr lang="en-US" sz="1836" dirty="0">
              <a:solidFill>
                <a:prstClr val="white"/>
              </a:solidFill>
            </a:endParaRPr>
          </a:p>
        </p:txBody>
      </p:sp>
      <p:sp>
        <p:nvSpPr>
          <p:cNvPr id="6" name="Content Placeholder 5"/>
          <p:cNvSpPr>
            <a:spLocks noGrp="1"/>
          </p:cNvSpPr>
          <p:nvPr>
            <p:ph sz="half" idx="2"/>
          </p:nvPr>
        </p:nvSpPr>
        <p:spPr>
          <a:xfrm>
            <a:off x="941393" y="1554338"/>
            <a:ext cx="5199128" cy="4803248"/>
          </a:xfrm>
        </p:spPr>
        <p:txBody>
          <a:bodyPr anchor="t" anchorCtr="0"/>
          <a:lstStyle/>
          <a:p>
            <a:pPr>
              <a:lnSpc>
                <a:spcPct val="100000"/>
              </a:lnSpc>
              <a:spcBef>
                <a:spcPts val="0"/>
              </a:spcBef>
              <a:spcAft>
                <a:spcPts val="1224"/>
              </a:spcAft>
              <a:buNone/>
            </a:pPr>
            <a:r>
              <a:rPr lang="en-US" sz="3672" dirty="0">
                <a:solidFill>
                  <a:schemeClr val="tx1"/>
                </a:solidFill>
              </a:rPr>
              <a:t>App-V 4.6</a:t>
            </a:r>
            <a:endParaRPr lang="en-US" sz="2040" dirty="0"/>
          </a:p>
          <a:p>
            <a:pPr>
              <a:lnSpc>
                <a:spcPct val="100000"/>
              </a:lnSpc>
              <a:spcBef>
                <a:spcPts val="918"/>
              </a:spcBef>
              <a:buFont typeface="Wingdings" charset="2"/>
              <a:buChar char="§"/>
            </a:pPr>
            <a:r>
              <a:rPr lang="en-US" sz="1938" dirty="0"/>
              <a:t>Uses dedicated drive letter (Q: drive)</a:t>
            </a:r>
          </a:p>
          <a:p>
            <a:pPr>
              <a:lnSpc>
                <a:spcPct val="100000"/>
              </a:lnSpc>
              <a:spcBef>
                <a:spcPts val="918"/>
              </a:spcBef>
              <a:buFont typeface="Wingdings" charset="2"/>
              <a:buChar char="§"/>
            </a:pPr>
            <a:r>
              <a:rPr lang="en-US" sz="1938" dirty="0"/>
              <a:t>4GB package limit</a:t>
            </a:r>
          </a:p>
          <a:p>
            <a:pPr>
              <a:lnSpc>
                <a:spcPct val="100000"/>
              </a:lnSpc>
              <a:spcBef>
                <a:spcPts val="918"/>
              </a:spcBef>
              <a:buFont typeface="Wingdings" charset="2"/>
              <a:buChar char="§"/>
            </a:pPr>
            <a:r>
              <a:rPr lang="en-US" sz="1938" dirty="0"/>
              <a:t>Isolated from local applications</a:t>
            </a:r>
          </a:p>
          <a:p>
            <a:pPr>
              <a:lnSpc>
                <a:spcPct val="100000"/>
              </a:lnSpc>
              <a:spcBef>
                <a:spcPts val="918"/>
              </a:spcBef>
              <a:buFont typeface="Wingdings" charset="2"/>
              <a:buChar char="§"/>
            </a:pPr>
            <a:r>
              <a:rPr lang="en-US" sz="1938" dirty="0"/>
              <a:t>Share middleware with Dynamic Suite Composition</a:t>
            </a:r>
          </a:p>
          <a:p>
            <a:pPr>
              <a:lnSpc>
                <a:spcPct val="100000"/>
              </a:lnSpc>
              <a:spcBef>
                <a:spcPts val="918"/>
              </a:spcBef>
              <a:buFont typeface="Wingdings" charset="2"/>
              <a:buChar char="§"/>
            </a:pPr>
            <a:r>
              <a:rPr lang="en-US" sz="1938" b="1" dirty="0"/>
              <a:t>Read-only</a:t>
            </a:r>
            <a:r>
              <a:rPr lang="en-US" sz="1938" dirty="0"/>
              <a:t> Shared Cache supports VDI/RDS environments</a:t>
            </a:r>
          </a:p>
          <a:p>
            <a:pPr>
              <a:lnSpc>
                <a:spcPct val="100000"/>
              </a:lnSpc>
              <a:spcBef>
                <a:spcPts val="918"/>
              </a:spcBef>
              <a:buFont typeface="Wingdings" charset="2"/>
              <a:buChar char="§"/>
            </a:pPr>
            <a:r>
              <a:rPr lang="en-US" sz="1938" dirty="0"/>
              <a:t>Limited command-line scripting</a:t>
            </a:r>
          </a:p>
          <a:p>
            <a:pPr>
              <a:lnSpc>
                <a:spcPct val="100000"/>
              </a:lnSpc>
              <a:spcBef>
                <a:spcPts val="918"/>
              </a:spcBef>
              <a:buFont typeface="Wingdings" charset="2"/>
              <a:buChar char="§"/>
            </a:pPr>
            <a:r>
              <a:rPr lang="en-US" sz="1938" dirty="0"/>
              <a:t>Installed management console</a:t>
            </a:r>
          </a:p>
          <a:p>
            <a:pPr>
              <a:lnSpc>
                <a:spcPct val="100000"/>
              </a:lnSpc>
              <a:spcBef>
                <a:spcPts val="0"/>
              </a:spcBef>
            </a:pPr>
            <a:endParaRPr lang="en-US" sz="2040" dirty="0"/>
          </a:p>
        </p:txBody>
      </p:sp>
      <p:sp>
        <p:nvSpPr>
          <p:cNvPr id="8" name="Content Placeholder 7"/>
          <p:cNvSpPr>
            <a:spLocks noGrp="1"/>
          </p:cNvSpPr>
          <p:nvPr>
            <p:ph sz="quarter" idx="4"/>
          </p:nvPr>
        </p:nvSpPr>
        <p:spPr>
          <a:xfrm>
            <a:off x="6995406" y="1554338"/>
            <a:ext cx="4274434" cy="5411568"/>
          </a:xfrm>
        </p:spPr>
        <p:txBody>
          <a:bodyPr anchor="t" anchorCtr="0"/>
          <a:lstStyle/>
          <a:p>
            <a:pPr marL="287366" indent="-287366">
              <a:lnSpc>
                <a:spcPct val="100000"/>
              </a:lnSpc>
              <a:spcBef>
                <a:spcPts val="0"/>
              </a:spcBef>
              <a:spcAft>
                <a:spcPts val="1224"/>
              </a:spcAft>
              <a:buNone/>
            </a:pPr>
            <a:r>
              <a:rPr lang="en-US" sz="3672" dirty="0">
                <a:solidFill>
                  <a:schemeClr val="tx1"/>
                </a:solidFill>
              </a:rPr>
              <a:t>App-V </a:t>
            </a:r>
            <a:r>
              <a:rPr lang="en-US" sz="3672" dirty="0" smtClean="0">
                <a:solidFill>
                  <a:schemeClr val="tx1"/>
                </a:solidFill>
              </a:rPr>
              <a:t>5</a:t>
            </a:r>
            <a:endParaRPr lang="en-US" sz="3672" dirty="0">
              <a:solidFill>
                <a:schemeClr val="tx1"/>
              </a:solidFill>
            </a:endParaRPr>
          </a:p>
          <a:p>
            <a:pPr marL="287366" indent="-287366">
              <a:lnSpc>
                <a:spcPct val="100000"/>
              </a:lnSpc>
              <a:spcBef>
                <a:spcPts val="918"/>
              </a:spcBef>
              <a:buFont typeface="Wingdings" charset="2"/>
              <a:buChar char="§"/>
            </a:pPr>
            <a:r>
              <a:rPr lang="en-US" sz="1938" dirty="0">
                <a:solidFill>
                  <a:srgbClr val="031B2F"/>
                </a:solidFill>
              </a:rPr>
              <a:t>No dedicated drive letter required</a:t>
            </a:r>
          </a:p>
          <a:p>
            <a:pPr marL="287366" indent="-287366">
              <a:lnSpc>
                <a:spcPct val="100000"/>
              </a:lnSpc>
              <a:spcBef>
                <a:spcPts val="918"/>
              </a:spcBef>
              <a:buFont typeface="Wingdings" charset="2"/>
              <a:buChar char="§"/>
            </a:pPr>
            <a:r>
              <a:rPr lang="en-US" sz="1938" dirty="0">
                <a:solidFill>
                  <a:srgbClr val="031B2F"/>
                </a:solidFill>
              </a:rPr>
              <a:t>No 4GB limit</a:t>
            </a:r>
          </a:p>
          <a:p>
            <a:pPr marL="287366" indent="-287366">
              <a:lnSpc>
                <a:spcPct val="100000"/>
              </a:lnSpc>
              <a:spcBef>
                <a:spcPts val="918"/>
              </a:spcBef>
              <a:buFont typeface="Wingdings" charset="2"/>
              <a:buChar char="§"/>
            </a:pPr>
            <a:r>
              <a:rPr lang="en-US" sz="1938" dirty="0">
                <a:solidFill>
                  <a:srgbClr val="031B2F"/>
                </a:solidFill>
              </a:rPr>
              <a:t>Virtual Application Extension</a:t>
            </a:r>
          </a:p>
          <a:p>
            <a:pPr marL="287366" indent="-287366">
              <a:lnSpc>
                <a:spcPct val="100000"/>
              </a:lnSpc>
              <a:spcBef>
                <a:spcPts val="918"/>
              </a:spcBef>
              <a:buFont typeface="Wingdings" charset="2"/>
              <a:buChar char="§"/>
            </a:pPr>
            <a:r>
              <a:rPr lang="en-US" sz="1938" dirty="0">
                <a:solidFill>
                  <a:srgbClr val="031B2F"/>
                </a:solidFill>
              </a:rPr>
              <a:t>Share peer applications with Virtual Application Connection</a:t>
            </a:r>
          </a:p>
          <a:p>
            <a:pPr marL="287366" indent="-287366">
              <a:lnSpc>
                <a:spcPct val="100000"/>
              </a:lnSpc>
              <a:spcBef>
                <a:spcPts val="918"/>
              </a:spcBef>
              <a:buFont typeface="Wingdings" charset="2"/>
              <a:buChar char="§"/>
            </a:pPr>
            <a:r>
              <a:rPr lang="en-US" sz="1938" b="1" dirty="0">
                <a:solidFill>
                  <a:srgbClr val="031B2F"/>
                </a:solidFill>
              </a:rPr>
              <a:t>Shared Content Store</a:t>
            </a:r>
            <a:r>
              <a:rPr lang="en-US" sz="1938" dirty="0">
                <a:solidFill>
                  <a:srgbClr val="031B2F"/>
                </a:solidFill>
              </a:rPr>
              <a:t> can be updated with normal App-V workflow</a:t>
            </a:r>
          </a:p>
          <a:p>
            <a:pPr marL="287366" indent="-287366">
              <a:lnSpc>
                <a:spcPct val="100000"/>
              </a:lnSpc>
              <a:spcBef>
                <a:spcPts val="918"/>
              </a:spcBef>
              <a:buFont typeface="Wingdings" charset="2"/>
              <a:buChar char="§"/>
            </a:pPr>
            <a:r>
              <a:rPr lang="en-US" sz="1938" dirty="0">
                <a:solidFill>
                  <a:srgbClr val="031B2F"/>
                </a:solidFill>
              </a:rPr>
              <a:t>Rich PowerShell scripting for sequencer, client and server</a:t>
            </a:r>
          </a:p>
          <a:p>
            <a:pPr marL="287366" indent="-287366">
              <a:lnSpc>
                <a:spcPct val="100000"/>
              </a:lnSpc>
              <a:spcBef>
                <a:spcPts val="918"/>
              </a:spcBef>
              <a:buFont typeface="Wingdings" charset="2"/>
              <a:buChar char="§"/>
            </a:pPr>
            <a:r>
              <a:rPr lang="en-US" sz="1938" dirty="0">
                <a:solidFill>
                  <a:srgbClr val="031B2F"/>
                </a:solidFill>
              </a:rPr>
              <a:t>Web-based management</a:t>
            </a:r>
          </a:p>
          <a:p>
            <a:pPr>
              <a:lnSpc>
                <a:spcPct val="100000"/>
              </a:lnSpc>
              <a:spcBef>
                <a:spcPts val="0"/>
              </a:spcBef>
              <a:buClr>
                <a:schemeClr val="accent1"/>
              </a:buClr>
            </a:pPr>
            <a:endParaRPr lang="en-US" sz="2040" dirty="0"/>
          </a:p>
        </p:txBody>
      </p:sp>
      <p:sp>
        <p:nvSpPr>
          <p:cNvPr id="12" name="Title 5"/>
          <p:cNvSpPr txBox="1">
            <a:spLocks/>
          </p:cNvSpPr>
          <p:nvPr/>
        </p:nvSpPr>
        <p:spPr>
          <a:xfrm>
            <a:off x="264219" y="213367"/>
            <a:ext cx="11370961" cy="633039"/>
          </a:xfrm>
          <a:prstGeom prst="rect">
            <a:avLst/>
          </a:prstGeom>
        </p:spPr>
        <p:txBody>
          <a:bodyPr vert="horz" wrap="square" lIns="0" tIns="0" rIns="0" bIns="0" rtlCol="0" anchor="t">
            <a:spAutoFit/>
          </a:bodyPr>
          <a:lstStyle>
            <a:lvl1pPr algn="l" defTabSz="914363" rtl="0" eaLnBrk="1" latinLnBrk="0" hangingPunct="1">
              <a:lnSpc>
                <a:spcPct val="90000"/>
              </a:lnSpc>
              <a:spcBef>
                <a:spcPct val="0"/>
              </a:spcBef>
              <a:buNone/>
              <a:defRPr lang="en-US" sz="4400" b="0" kern="1200" cap="none" spc="-100" baseline="0">
                <a:ln w="3175">
                  <a:noFill/>
                </a:ln>
                <a:gradFill flip="none" rotWithShape="1">
                  <a:gsLst>
                    <a:gs pos="0">
                      <a:schemeClr val="tx1"/>
                    </a:gs>
                    <a:gs pos="86000">
                      <a:schemeClr val="tx1"/>
                    </a:gs>
                  </a:gsLst>
                  <a:lin ang="5400000" scaled="0"/>
                  <a:tileRect/>
                </a:gradFill>
                <a:effectLst/>
                <a:latin typeface="+mj-lt"/>
                <a:ea typeface="+mn-ea"/>
                <a:cs typeface="Arial" charset="0"/>
              </a:defRPr>
            </a:lvl1pPr>
          </a:lstStyle>
          <a:p>
            <a:r>
              <a:rPr sz="4488">
                <a:gradFill flip="none" rotWithShape="1">
                  <a:gsLst>
                    <a:gs pos="0">
                      <a:srgbClr val="FFFFFF"/>
                    </a:gs>
                    <a:gs pos="86000">
                      <a:srgbClr val="FFFFFF"/>
                    </a:gs>
                  </a:gsLst>
                  <a:lin ang="5400000" scaled="0"/>
                  <a:tileRect/>
                </a:gradFill>
              </a:rPr>
              <a:t>Key Changes</a:t>
            </a:r>
            <a:endParaRPr sz="4488" dirty="0">
              <a:gradFill flip="none" rotWithShape="1">
                <a:gsLst>
                  <a:gs pos="0">
                    <a:srgbClr val="FFFFFF"/>
                  </a:gs>
                  <a:gs pos="86000">
                    <a:srgbClr val="FFFFFF"/>
                  </a:gs>
                </a:gsLst>
                <a:lin ang="5400000" scaled="0"/>
                <a:tileRect/>
              </a:gradFill>
            </a:endParaRPr>
          </a:p>
        </p:txBody>
      </p:sp>
    </p:spTree>
    <p:extLst>
      <p:ext uri="{BB962C8B-B14F-4D97-AF65-F5344CB8AC3E}">
        <p14:creationId xmlns:p14="http://schemas.microsoft.com/office/powerpoint/2010/main" val="3642473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2" presetClass="entr" presetSubtype="4" accel="50000" decel="5000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anim calcmode="lin" valueType="num">
                                      <p:cBhvr additive="base">
                                        <p:cTn id="9" dur="500" fill="hold"/>
                                        <p:tgtEl>
                                          <p:spTgt spid="11"/>
                                        </p:tgtEl>
                                        <p:attrNameLst>
                                          <p:attrName>ppt_x</p:attrName>
                                        </p:attrNameLst>
                                      </p:cBhvr>
                                      <p:tavLst>
                                        <p:tav tm="0">
                                          <p:val>
                                            <p:strVal val="#ppt_x"/>
                                          </p:val>
                                        </p:tav>
                                        <p:tav tm="100000">
                                          <p:val>
                                            <p:strVal val="#ppt_x"/>
                                          </p:val>
                                        </p:tav>
                                      </p:tavLst>
                                    </p:anim>
                                    <p:anim calcmode="lin" valueType="num">
                                      <p:cBhvr additive="base">
                                        <p:cTn id="1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par>
                                <p:cTn id="15" presetID="2" presetClass="entr" presetSubtype="4"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218" y="272388"/>
            <a:ext cx="11375536" cy="621530"/>
          </a:xfrm>
        </p:spPr>
        <p:txBody>
          <a:bodyPr/>
          <a:lstStyle/>
          <a:p>
            <a:r>
              <a:rPr lang="en-US" dirty="0" smtClean="0"/>
              <a:t>Migration Workflow</a:t>
            </a:r>
            <a:endParaRPr lang="en-US" dirty="0"/>
          </a:p>
        </p:txBody>
      </p:sp>
      <p:pic>
        <p:nvPicPr>
          <p:cNvPr id="17" name="Picture 16"/>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395103" y="4429866"/>
            <a:ext cx="1610022" cy="1154497"/>
          </a:xfrm>
          <a:prstGeom prst="rect">
            <a:avLst/>
          </a:prstGeom>
        </p:spPr>
      </p:pic>
      <p:sp>
        <p:nvSpPr>
          <p:cNvPr id="18" name="Rectangle 17"/>
          <p:cNvSpPr/>
          <p:nvPr/>
        </p:nvSpPr>
        <p:spPr>
          <a:xfrm>
            <a:off x="3264993" y="5727109"/>
            <a:ext cx="1870240" cy="290079"/>
          </a:xfrm>
          <a:prstGeom prst="rect">
            <a:avLst/>
          </a:prstGeom>
        </p:spPr>
        <p:txBody>
          <a:bodyPr wrap="square">
            <a:spAutoFit/>
          </a:bodyPr>
          <a:lstStyle/>
          <a:p>
            <a:pPr defTabSz="930708" eaLnBrk="0" hangingPunct="0">
              <a:lnSpc>
                <a:spcPct val="90000"/>
              </a:lnSpc>
              <a:spcBef>
                <a:spcPct val="30000"/>
              </a:spcBef>
              <a:buClr>
                <a:srgbClr val="1F497D"/>
              </a:buClr>
              <a:buSzPct val="95000"/>
              <a:defRPr/>
            </a:pPr>
            <a:r>
              <a:rPr lang="en-US" sz="1428" dirty="0">
                <a:solidFill>
                  <a:prstClr val="white"/>
                </a:solidFill>
                <a:latin typeface="Segoe UI" pitchFamily="34" charset="0"/>
                <a:ea typeface="Segoe UI" pitchFamily="34" charset="0"/>
                <a:cs typeface="Segoe UI" pitchFamily="34" charset="0"/>
              </a:rPr>
              <a:t>App-V 4.6 SP2 Client</a:t>
            </a:r>
          </a:p>
        </p:txBody>
      </p:sp>
      <p:pic>
        <p:nvPicPr>
          <p:cNvPr id="19" name="Picture 2" descr="C:\Program Files\Microsoft Resource DVD Artwork\DVD_ART\BoxShots_Logos\Windows Vista Enterprise\Windows Vista Enterprise logo h w.png"/>
          <p:cNvPicPr>
            <a:picLocks noChangeAspect="1" noChangeArrowheads="1"/>
          </p:cNvPicPr>
          <p:nvPr/>
        </p:nvPicPr>
        <p:blipFill rotWithShape="1">
          <a:blip r:embed="rId4" cstate="screen">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a:ext>
            </a:extLst>
          </a:blip>
          <a:srcRect/>
          <a:stretch/>
        </p:blipFill>
        <p:spPr bwMode="auto">
          <a:xfrm>
            <a:off x="3732078" y="4872035"/>
            <a:ext cx="281032" cy="349658"/>
          </a:xfrm>
          <a:prstGeom prst="rect">
            <a:avLst/>
          </a:prstGeom>
          <a:noFill/>
        </p:spPr>
      </p:pic>
      <p:sp>
        <p:nvSpPr>
          <p:cNvPr id="20" name="Can 19"/>
          <p:cNvSpPr/>
          <p:nvPr/>
        </p:nvSpPr>
        <p:spPr>
          <a:xfrm>
            <a:off x="4263245" y="4592066"/>
            <a:ext cx="373948" cy="527334"/>
          </a:xfrm>
          <a:prstGeom prst="can">
            <a:avLst/>
          </a:prstGeom>
          <a:solidFill>
            <a:srgbClr val="FFFFFF">
              <a:alpha val="32157"/>
            </a:srgb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21" name="TextBox 20"/>
          <p:cNvSpPr txBox="1"/>
          <p:nvPr/>
        </p:nvSpPr>
        <p:spPr>
          <a:xfrm flipH="1">
            <a:off x="3264994" y="6081972"/>
            <a:ext cx="2284879" cy="390025"/>
          </a:xfrm>
          <a:prstGeom prst="rect">
            <a:avLst/>
          </a:prstGeom>
          <a:noFill/>
        </p:spPr>
        <p:txBody>
          <a:bodyPr wrap="square" lIns="93260" tIns="93260" rIns="93260" bIns="93260" rtlCol="0">
            <a:spAutoFit/>
          </a:bodyPr>
          <a:lstStyle/>
          <a:p>
            <a:pPr>
              <a:lnSpc>
                <a:spcPct val="90000"/>
              </a:lnSpc>
              <a:spcBef>
                <a:spcPct val="20000"/>
              </a:spcBef>
              <a:buClr>
                <a:srgbClr val="84A8D8"/>
              </a:buClr>
              <a:buSzPct val="100000"/>
            </a:pPr>
            <a:r>
              <a:rPr lang="en-US" sz="1428" dirty="0" smtClean="0">
                <a:solidFill>
                  <a:schemeClr val="tx1">
                    <a:alpha val="99000"/>
                  </a:schemeClr>
                </a:solidFill>
              </a:rPr>
              <a:t>App-V 5 Client</a:t>
            </a:r>
            <a:endParaRPr lang="en-US" sz="1428" dirty="0">
              <a:solidFill>
                <a:schemeClr val="tx1">
                  <a:alpha val="99000"/>
                </a:schemeClr>
              </a:solidFill>
            </a:endParaRPr>
          </a:p>
        </p:txBody>
      </p:sp>
      <p:sp>
        <p:nvSpPr>
          <p:cNvPr id="22" name="Rectangle 21"/>
          <p:cNvSpPr/>
          <p:nvPr/>
        </p:nvSpPr>
        <p:spPr bwMode="auto">
          <a:xfrm>
            <a:off x="264218" y="1411329"/>
            <a:ext cx="8532806" cy="5126711"/>
          </a:xfrm>
          <a:prstGeom prst="rect">
            <a:avLst/>
          </a:prstGeom>
          <a:noFill/>
          <a:ln cap="sq">
            <a:solidFill>
              <a:schemeClr val="tx1"/>
            </a:solidFill>
            <a:prstDash val="dash"/>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44" tIns="46623" rIns="93244" bIns="46623" numCol="1" rtlCol="0" anchor="ctr" anchorCtr="0" compatLnSpc="1">
            <a:prstTxWarp prst="textNoShape">
              <a:avLst/>
            </a:prstTxWarp>
          </a:bodyPr>
          <a:lstStyle/>
          <a:p>
            <a:pPr algn="ctr" defTabSz="932173" fontAlgn="base">
              <a:spcBef>
                <a:spcPct val="0"/>
              </a:spcBef>
              <a:spcAft>
                <a:spcPct val="0"/>
              </a:spcAft>
            </a:pPr>
            <a:endParaRPr lang="en-US" sz="2244" dirty="0">
              <a:gradFill>
                <a:gsLst>
                  <a:gs pos="0">
                    <a:srgbClr val="FFFFFF"/>
                  </a:gs>
                  <a:gs pos="100000">
                    <a:srgbClr val="FFFFFF"/>
                  </a:gs>
                </a:gsLst>
                <a:lin ang="5400000" scaled="0"/>
              </a:gradFill>
            </a:endParaRPr>
          </a:p>
        </p:txBody>
      </p:sp>
      <p:grpSp>
        <p:nvGrpSpPr>
          <p:cNvPr id="29" name="Group 28"/>
          <p:cNvGrpSpPr/>
          <p:nvPr/>
        </p:nvGrpSpPr>
        <p:grpSpPr>
          <a:xfrm>
            <a:off x="570330" y="1917745"/>
            <a:ext cx="2020641" cy="1502657"/>
            <a:chOff x="556746" y="1880313"/>
            <a:chExt cx="1981200" cy="1473327"/>
          </a:xfrm>
        </p:grpSpPr>
        <p:grpSp>
          <p:nvGrpSpPr>
            <p:cNvPr id="4" name="Group 3"/>
            <p:cNvGrpSpPr/>
            <p:nvPr/>
          </p:nvGrpSpPr>
          <p:grpSpPr>
            <a:xfrm>
              <a:off x="556746" y="1880313"/>
              <a:ext cx="1981200" cy="1473327"/>
              <a:chOff x="587407" y="1833135"/>
              <a:chExt cx="1932172" cy="1473327"/>
            </a:xfrm>
          </p:grpSpPr>
          <p:pic>
            <p:nvPicPr>
              <p:cNvPr id="5" name="Picture 4"/>
              <p:cNvPicPr>
                <a:picLocks noChangeAspect="1"/>
              </p:cNvPicPr>
              <p:nvPr/>
            </p:nvPicPr>
            <p:blipFill rotWithShape="1">
              <a:blip r:embed="rId6" cstate="screen">
                <a:extLst>
                  <a:ext uri="{28A0092B-C50C-407E-A947-70E740481C1C}">
                    <a14:useLocalDpi xmlns:a14="http://schemas.microsoft.com/office/drawing/2010/main"/>
                  </a:ext>
                </a:extLst>
              </a:blip>
              <a:srcRect l="67536"/>
              <a:stretch/>
            </p:blipFill>
            <p:spPr>
              <a:xfrm>
                <a:off x="1085548" y="1833135"/>
                <a:ext cx="613697" cy="1166602"/>
              </a:xfrm>
              <a:prstGeom prst="rect">
                <a:avLst/>
              </a:prstGeom>
            </p:spPr>
          </p:pic>
          <p:sp>
            <p:nvSpPr>
              <p:cNvPr id="6" name="TextBox 5"/>
              <p:cNvSpPr txBox="1"/>
              <p:nvPr/>
            </p:nvSpPr>
            <p:spPr>
              <a:xfrm>
                <a:off x="587407" y="3031786"/>
                <a:ext cx="1932172" cy="274676"/>
              </a:xfrm>
              <a:prstGeom prst="rect">
                <a:avLst/>
              </a:prstGeom>
              <a:noFill/>
            </p:spPr>
            <p:txBody>
              <a:bodyPr wrap="square" lIns="77705" tIns="38851" rIns="77705" bIns="38851" rtlCol="0">
                <a:spAutoFit/>
              </a:bodyPr>
              <a:lstStyle/>
              <a:p>
                <a:pPr defTabSz="930708" eaLnBrk="0" hangingPunct="0">
                  <a:lnSpc>
                    <a:spcPct val="90000"/>
                  </a:lnSpc>
                  <a:spcBef>
                    <a:spcPct val="30000"/>
                  </a:spcBef>
                  <a:buClr>
                    <a:srgbClr val="1F497D"/>
                  </a:buClr>
                  <a:buSzPct val="95000"/>
                  <a:defRPr/>
                </a:pPr>
                <a:r>
                  <a:rPr lang="en-US" sz="1428" dirty="0">
                    <a:solidFill>
                      <a:prstClr val="white"/>
                    </a:solidFill>
                    <a:latin typeface="Segoe UI" pitchFamily="34" charset="0"/>
                    <a:ea typeface="Segoe UI" pitchFamily="34" charset="0"/>
                    <a:cs typeface="Segoe UI" pitchFamily="34" charset="0"/>
                  </a:rPr>
                  <a:t>4.6 App-V Server</a:t>
                </a:r>
              </a:p>
            </p:txBody>
          </p:sp>
        </p:grpSp>
        <p:pic>
          <p:nvPicPr>
            <p:cNvPr id="23" name="Picture 2" descr="\\eventsql\dvd\Online_ART\DVD_Art_Sept-2-2010\Artwork_Imagery\Icons - Illustrations\_ VIRTUALIZATION ICONS\Application Virtual.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10475" y="2356279"/>
              <a:ext cx="211937" cy="191223"/>
            </a:xfrm>
            <a:prstGeom prst="rect">
              <a:avLst/>
            </a:prstGeom>
            <a:noFill/>
            <a:extLst>
              <a:ext uri="{909E8E84-426E-40DD-AFC4-6F175D3DCCD1}">
                <a14:hiddenFill xmlns:a14="http://schemas.microsoft.com/office/drawing/2010/main">
                  <a:solidFill>
                    <a:srgbClr val="FFFFFF"/>
                  </a:solidFill>
                </a14:hiddenFill>
              </a:ext>
            </a:extLst>
          </p:spPr>
        </p:pic>
      </p:grpSp>
      <p:pic>
        <p:nvPicPr>
          <p:cNvPr id="30" name="Picture 2" descr="\\eventsql\dvd\Online_ART\DVD_Art_Sept-2-2010\Artwork_Imagery\Icons - Illustrations\_ VIRTUALIZATION ICONS\Application Virtual.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9065" y="2403186"/>
            <a:ext cx="216156" cy="195030"/>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p:nvGrpSpPr>
        <p:grpSpPr>
          <a:xfrm>
            <a:off x="3498144" y="1917151"/>
            <a:ext cx="2091220" cy="1506318"/>
            <a:chOff x="785131" y="1833136"/>
            <a:chExt cx="1999661" cy="1476917"/>
          </a:xfrm>
        </p:grpSpPr>
        <p:pic>
          <p:nvPicPr>
            <p:cNvPr id="8" name="Picture 7"/>
            <p:cNvPicPr>
              <a:picLocks noChangeAspect="1"/>
            </p:cNvPicPr>
            <p:nvPr/>
          </p:nvPicPr>
          <p:blipFill rotWithShape="1">
            <a:blip r:embed="rId6" cstate="screen">
              <a:extLst>
                <a:ext uri="{28A0092B-C50C-407E-A947-70E740481C1C}">
                  <a14:useLocalDpi xmlns:a14="http://schemas.microsoft.com/office/drawing/2010/main"/>
                </a:ext>
              </a:extLst>
            </a:blip>
            <a:srcRect l="67536"/>
            <a:stretch/>
          </p:blipFill>
          <p:spPr>
            <a:xfrm>
              <a:off x="1085548" y="1833136"/>
              <a:ext cx="613697" cy="1166603"/>
            </a:xfrm>
            <a:prstGeom prst="rect">
              <a:avLst/>
            </a:prstGeom>
          </p:spPr>
        </p:pic>
        <p:sp>
          <p:nvSpPr>
            <p:cNvPr id="9" name="TextBox 8"/>
            <p:cNvSpPr txBox="1"/>
            <p:nvPr/>
          </p:nvSpPr>
          <p:spPr>
            <a:xfrm>
              <a:off x="785131" y="3035377"/>
              <a:ext cx="1999661" cy="274676"/>
            </a:xfrm>
            <a:prstGeom prst="rect">
              <a:avLst/>
            </a:prstGeom>
            <a:noFill/>
          </p:spPr>
          <p:txBody>
            <a:bodyPr wrap="square" lIns="77705" tIns="38851" rIns="77705" bIns="38851" rtlCol="0">
              <a:spAutoFit/>
            </a:bodyPr>
            <a:lstStyle/>
            <a:p>
              <a:pPr defTabSz="930708" eaLnBrk="0" hangingPunct="0">
                <a:lnSpc>
                  <a:spcPct val="90000"/>
                </a:lnSpc>
                <a:spcBef>
                  <a:spcPct val="30000"/>
                </a:spcBef>
                <a:buClr>
                  <a:srgbClr val="1F497D"/>
                </a:buClr>
                <a:buSzPct val="95000"/>
                <a:defRPr/>
              </a:pPr>
              <a:r>
                <a:rPr lang="en-US" sz="1428" dirty="0" smtClean="0">
                  <a:solidFill>
                    <a:prstClr val="white"/>
                  </a:solidFill>
                  <a:latin typeface="Segoe UI" pitchFamily="34" charset="0"/>
                  <a:ea typeface="Segoe UI" pitchFamily="34" charset="0"/>
                  <a:cs typeface="Segoe UI" pitchFamily="34" charset="0"/>
                </a:rPr>
                <a:t>5 </a:t>
              </a:r>
              <a:r>
                <a:rPr lang="en-US" sz="1428" dirty="0">
                  <a:solidFill>
                    <a:prstClr val="white"/>
                  </a:solidFill>
                  <a:latin typeface="Segoe UI" pitchFamily="34" charset="0"/>
                  <a:ea typeface="Segoe UI" pitchFamily="34" charset="0"/>
                  <a:cs typeface="Segoe UI" pitchFamily="34" charset="0"/>
                </a:rPr>
                <a:t>Package Converter</a:t>
              </a:r>
            </a:p>
          </p:txBody>
        </p:sp>
      </p:grpSp>
      <p:pic>
        <p:nvPicPr>
          <p:cNvPr id="31" name="Picture 2" descr="\\eventsql\dvd\Online_ART\DVD_Art_Sept-2-2010\Artwork_Imagery\Icons - Illustrations\_ VIRTUALIZATION ICONS\Application Virtual.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25022" y="2416945"/>
            <a:ext cx="216156" cy="19503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eventsql\dvd\Online_ART\DVD_Art_Sept-2-2010\Artwork_Imagery\Icons - Illustrations\_ VIRTUALIZATION ICONS\Application Virtual.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2070" y="2418808"/>
            <a:ext cx="216156" cy="195030"/>
          </a:xfrm>
          <a:prstGeom prst="rect">
            <a:avLst/>
          </a:prstGeom>
          <a:noFill/>
          <a:extLst>
            <a:ext uri="{909E8E84-426E-40DD-AFC4-6F175D3DCCD1}">
              <a14:hiddenFill xmlns:a14="http://schemas.microsoft.com/office/drawing/2010/main">
                <a:solidFill>
                  <a:srgbClr val="FFFFFF"/>
                </a:solidFill>
              </a14:hiddenFill>
            </a:ext>
          </a:extLst>
        </p:spPr>
      </p:pic>
      <p:grpSp>
        <p:nvGrpSpPr>
          <p:cNvPr id="37" name="Group 36"/>
          <p:cNvGrpSpPr/>
          <p:nvPr/>
        </p:nvGrpSpPr>
        <p:grpSpPr>
          <a:xfrm>
            <a:off x="6241098" y="1905788"/>
            <a:ext cx="1853578" cy="1506318"/>
            <a:chOff x="6116827" y="1868590"/>
            <a:chExt cx="1817398" cy="1476916"/>
          </a:xfrm>
        </p:grpSpPr>
        <p:grpSp>
          <p:nvGrpSpPr>
            <p:cNvPr id="10" name="Group 9"/>
            <p:cNvGrpSpPr/>
            <p:nvPr/>
          </p:nvGrpSpPr>
          <p:grpSpPr>
            <a:xfrm>
              <a:off x="6116827" y="1868590"/>
              <a:ext cx="1817398" cy="1476916"/>
              <a:chOff x="785131" y="1833136"/>
              <a:chExt cx="1772423" cy="1476917"/>
            </a:xfrm>
          </p:grpSpPr>
          <p:pic>
            <p:nvPicPr>
              <p:cNvPr id="11" name="Picture 10"/>
              <p:cNvPicPr>
                <a:picLocks noChangeAspect="1"/>
              </p:cNvPicPr>
              <p:nvPr/>
            </p:nvPicPr>
            <p:blipFill rotWithShape="1">
              <a:blip r:embed="rId6" cstate="screen">
                <a:extLst>
                  <a:ext uri="{28A0092B-C50C-407E-A947-70E740481C1C}">
                    <a14:useLocalDpi xmlns:a14="http://schemas.microsoft.com/office/drawing/2010/main"/>
                  </a:ext>
                </a:extLst>
              </a:blip>
              <a:srcRect l="67536"/>
              <a:stretch/>
            </p:blipFill>
            <p:spPr>
              <a:xfrm>
                <a:off x="1085548" y="1833136"/>
                <a:ext cx="613697" cy="1166603"/>
              </a:xfrm>
              <a:prstGeom prst="rect">
                <a:avLst/>
              </a:prstGeom>
            </p:spPr>
          </p:pic>
          <p:sp>
            <p:nvSpPr>
              <p:cNvPr id="12" name="TextBox 11"/>
              <p:cNvSpPr txBox="1"/>
              <p:nvPr/>
            </p:nvSpPr>
            <p:spPr>
              <a:xfrm>
                <a:off x="785131" y="3035377"/>
                <a:ext cx="1772423" cy="274676"/>
              </a:xfrm>
              <a:prstGeom prst="rect">
                <a:avLst/>
              </a:prstGeom>
              <a:noFill/>
            </p:spPr>
            <p:txBody>
              <a:bodyPr wrap="square" lIns="77705" tIns="38851" rIns="77705" bIns="38851" rtlCol="0">
                <a:spAutoFit/>
              </a:bodyPr>
              <a:lstStyle/>
              <a:p>
                <a:pPr defTabSz="930708" eaLnBrk="0" hangingPunct="0">
                  <a:lnSpc>
                    <a:spcPct val="90000"/>
                  </a:lnSpc>
                  <a:spcBef>
                    <a:spcPct val="30000"/>
                  </a:spcBef>
                  <a:buClr>
                    <a:srgbClr val="1F497D"/>
                  </a:buClr>
                  <a:buSzPct val="95000"/>
                  <a:defRPr/>
                </a:pPr>
                <a:r>
                  <a:rPr lang="en-US" sz="1428" dirty="0">
                    <a:solidFill>
                      <a:prstClr val="white"/>
                    </a:solidFill>
                    <a:latin typeface="Segoe UI" pitchFamily="34" charset="0"/>
                    <a:ea typeface="Segoe UI" pitchFamily="34" charset="0"/>
                    <a:cs typeface="Segoe UI" pitchFamily="34" charset="0"/>
                  </a:rPr>
                  <a:t>5.0 App-V Server</a:t>
                </a:r>
              </a:p>
            </p:txBody>
          </p:sp>
        </p:grpSp>
        <p:pic>
          <p:nvPicPr>
            <p:cNvPr id="35" name="Picture 2" descr="\\eventsql\dvd\Online_ART\DVD_Art_Sept-2-2010\Artwork_Imagery\Icons - Illustrations\_ VIRTUALIZATION ICONS\Application Virtual.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33532" y="2346323"/>
              <a:ext cx="211937" cy="191223"/>
            </a:xfrm>
            <a:prstGeom prst="rect">
              <a:avLst/>
            </a:prstGeom>
            <a:noFill/>
            <a:extLst>
              <a:ext uri="{909E8E84-426E-40DD-AFC4-6F175D3DCCD1}">
                <a14:hiddenFill xmlns:a14="http://schemas.microsoft.com/office/drawing/2010/main">
                  <a:solidFill>
                    <a:srgbClr val="FFFFFF"/>
                  </a:solidFill>
                </a14:hiddenFill>
              </a:ext>
            </a:extLst>
          </p:spPr>
        </p:pic>
      </p:grpSp>
      <p:sp useBgFill="1">
        <p:nvSpPr>
          <p:cNvPr id="38" name="Rectangle 37"/>
          <p:cNvSpPr/>
          <p:nvPr/>
        </p:nvSpPr>
        <p:spPr bwMode="auto">
          <a:xfrm flipH="1" flipV="1">
            <a:off x="4263241" y="2490546"/>
            <a:ext cx="0" cy="0"/>
          </a:xfrm>
          <a:prstGeom prst="rect">
            <a:avLst/>
          </a:prstGeom>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a:endParaRPr lang="en-US" sz="2244" dirty="0">
              <a:solidFill>
                <a:srgbClr val="FFFFFF">
                  <a:alpha val="98824"/>
                </a:srgbClr>
              </a:solidFill>
              <a:latin typeface="Segoe UI" pitchFamily="34" charset="0"/>
              <a:ea typeface="Segoe UI" pitchFamily="34" charset="0"/>
              <a:cs typeface="Segoe UI" pitchFamily="34" charset="0"/>
            </a:endParaRPr>
          </a:p>
        </p:txBody>
      </p:sp>
      <p:pic>
        <p:nvPicPr>
          <p:cNvPr id="49" name="Picture 2" descr="\\eventsql\dvd\Online_ART\DVD_Art_Sept-2-2010\Artwork_Imagery\Icons - Illustrations\_ VIRTUALIZATION ICONS\Application Virtual.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25021" y="2393031"/>
            <a:ext cx="216156" cy="195030"/>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 descr="\\eventsql\dvd\Online_ART\DVD_Art_Sept-2-2010\Artwork_Imagery\Icons - Illustrations\_ VIRTUALIZATION ICONS\Application Virtual.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68090" y="2393031"/>
            <a:ext cx="216156" cy="195030"/>
          </a:xfrm>
          <a:prstGeom prst="rect">
            <a:avLst/>
          </a:prstGeom>
          <a:noFill/>
          <a:extLst>
            <a:ext uri="{909E8E84-426E-40DD-AFC4-6F175D3DCCD1}">
              <a14:hiddenFill xmlns:a14="http://schemas.microsoft.com/office/drawing/2010/main">
                <a:solidFill>
                  <a:srgbClr val="FFFFFF"/>
                </a:solidFill>
              </a14:hiddenFill>
            </a:ext>
          </a:extLst>
        </p:spPr>
      </p:pic>
      <p:sp>
        <p:nvSpPr>
          <p:cNvPr id="28" name="Freeform 128"/>
          <p:cNvSpPr>
            <a:spLocks noEditPoints="1"/>
          </p:cNvSpPr>
          <p:nvPr/>
        </p:nvSpPr>
        <p:spPr bwMode="black">
          <a:xfrm>
            <a:off x="7383991" y="2257182"/>
            <a:ext cx="265084" cy="233363"/>
          </a:xfrm>
          <a:custGeom>
            <a:avLst/>
            <a:gdLst>
              <a:gd name="T0" fmla="*/ 49 w 71"/>
              <a:gd name="T1" fmla="*/ 21 h 62"/>
              <a:gd name="T2" fmla="*/ 49 w 71"/>
              <a:gd name="T3" fmla="*/ 19 h 62"/>
              <a:gd name="T4" fmla="*/ 49 w 71"/>
              <a:gd name="T5" fmla="*/ 19 h 62"/>
              <a:gd name="T6" fmla="*/ 48 w 71"/>
              <a:gd name="T7" fmla="*/ 17 h 62"/>
              <a:gd name="T8" fmla="*/ 32 w 71"/>
              <a:gd name="T9" fmla="*/ 2 h 62"/>
              <a:gd name="T10" fmla="*/ 28 w 71"/>
              <a:gd name="T11" fmla="*/ 0 h 62"/>
              <a:gd name="T12" fmla="*/ 28 w 71"/>
              <a:gd name="T13" fmla="*/ 0 h 62"/>
              <a:gd name="T14" fmla="*/ 28 w 71"/>
              <a:gd name="T15" fmla="*/ 0 h 62"/>
              <a:gd name="T16" fmla="*/ 6 w 71"/>
              <a:gd name="T17" fmla="*/ 0 h 62"/>
              <a:gd name="T18" fmla="*/ 0 w 71"/>
              <a:gd name="T19" fmla="*/ 5 h 62"/>
              <a:gd name="T20" fmla="*/ 0 w 71"/>
              <a:gd name="T21" fmla="*/ 56 h 62"/>
              <a:gd name="T22" fmla="*/ 6 w 71"/>
              <a:gd name="T23" fmla="*/ 62 h 62"/>
              <a:gd name="T24" fmla="*/ 44 w 71"/>
              <a:gd name="T25" fmla="*/ 62 h 62"/>
              <a:gd name="T26" fmla="*/ 50 w 71"/>
              <a:gd name="T27" fmla="*/ 56 h 62"/>
              <a:gd name="T28" fmla="*/ 50 w 71"/>
              <a:gd name="T29" fmla="*/ 21 h 62"/>
              <a:gd name="T30" fmla="*/ 49 w 71"/>
              <a:gd name="T31" fmla="*/ 21 h 62"/>
              <a:gd name="T32" fmla="*/ 28 w 71"/>
              <a:gd name="T33" fmla="*/ 5 h 62"/>
              <a:gd name="T34" fmla="*/ 44 w 71"/>
              <a:gd name="T35" fmla="*/ 21 h 62"/>
              <a:gd name="T36" fmla="*/ 28 w 71"/>
              <a:gd name="T37" fmla="*/ 21 h 62"/>
              <a:gd name="T38" fmla="*/ 28 w 71"/>
              <a:gd name="T39" fmla="*/ 5 h 62"/>
              <a:gd name="T40" fmla="*/ 44 w 71"/>
              <a:gd name="T41" fmla="*/ 56 h 62"/>
              <a:gd name="T42" fmla="*/ 6 w 71"/>
              <a:gd name="T43" fmla="*/ 56 h 62"/>
              <a:gd name="T44" fmla="*/ 6 w 71"/>
              <a:gd name="T45" fmla="*/ 5 h 62"/>
              <a:gd name="T46" fmla="*/ 23 w 71"/>
              <a:gd name="T47" fmla="*/ 5 h 62"/>
              <a:gd name="T48" fmla="*/ 23 w 71"/>
              <a:gd name="T49" fmla="*/ 21 h 62"/>
              <a:gd name="T50" fmla="*/ 28 w 71"/>
              <a:gd name="T51" fmla="*/ 27 h 62"/>
              <a:gd name="T52" fmla="*/ 44 w 71"/>
              <a:gd name="T53" fmla="*/ 27 h 62"/>
              <a:gd name="T54" fmla="*/ 44 w 71"/>
              <a:gd name="T55" fmla="*/ 56 h 62"/>
              <a:gd name="T56" fmla="*/ 58 w 71"/>
              <a:gd name="T57" fmla="*/ 14 h 62"/>
              <a:gd name="T58" fmla="*/ 60 w 71"/>
              <a:gd name="T59" fmla="*/ 19 h 62"/>
              <a:gd name="T60" fmla="*/ 60 w 71"/>
              <a:gd name="T61" fmla="*/ 56 h 62"/>
              <a:gd name="T62" fmla="*/ 55 w 71"/>
              <a:gd name="T63" fmla="*/ 62 h 62"/>
              <a:gd name="T64" fmla="*/ 53 w 71"/>
              <a:gd name="T65" fmla="*/ 62 h 62"/>
              <a:gd name="T66" fmla="*/ 55 w 71"/>
              <a:gd name="T67" fmla="*/ 57 h 62"/>
              <a:gd name="T68" fmla="*/ 55 w 71"/>
              <a:gd name="T69" fmla="*/ 21 h 62"/>
              <a:gd name="T70" fmla="*/ 53 w 71"/>
              <a:gd name="T71" fmla="*/ 15 h 62"/>
              <a:gd name="T72" fmla="*/ 37 w 71"/>
              <a:gd name="T73" fmla="*/ 0 h 62"/>
              <a:gd name="T74" fmla="*/ 37 w 71"/>
              <a:gd name="T75" fmla="*/ 0 h 62"/>
              <a:gd name="T76" fmla="*/ 39 w 71"/>
              <a:gd name="T77" fmla="*/ 0 h 62"/>
              <a:gd name="T78" fmla="*/ 40 w 71"/>
              <a:gd name="T79" fmla="*/ 0 h 62"/>
              <a:gd name="T80" fmla="*/ 47 w 71"/>
              <a:gd name="T81" fmla="*/ 3 h 62"/>
              <a:gd name="T82" fmla="*/ 58 w 71"/>
              <a:gd name="T83" fmla="*/ 14 h 62"/>
              <a:gd name="T84" fmla="*/ 69 w 71"/>
              <a:gd name="T85" fmla="*/ 13 h 62"/>
              <a:gd name="T86" fmla="*/ 71 w 71"/>
              <a:gd name="T87" fmla="*/ 17 h 62"/>
              <a:gd name="T88" fmla="*/ 71 w 71"/>
              <a:gd name="T89" fmla="*/ 56 h 62"/>
              <a:gd name="T90" fmla="*/ 65 w 71"/>
              <a:gd name="T91" fmla="*/ 62 h 62"/>
              <a:gd name="T92" fmla="*/ 64 w 71"/>
              <a:gd name="T93" fmla="*/ 62 h 62"/>
              <a:gd name="T94" fmla="*/ 65 w 71"/>
              <a:gd name="T95" fmla="*/ 57 h 62"/>
              <a:gd name="T96" fmla="*/ 65 w 71"/>
              <a:gd name="T97" fmla="*/ 18 h 62"/>
              <a:gd name="T98" fmla="*/ 64 w 71"/>
              <a:gd name="T99" fmla="*/ 14 h 62"/>
              <a:gd name="T100" fmla="*/ 50 w 71"/>
              <a:gd name="T101" fmla="*/ 0 h 62"/>
              <a:gd name="T102" fmla="*/ 50 w 71"/>
              <a:gd name="T103" fmla="*/ 0 h 62"/>
              <a:gd name="T104" fmla="*/ 51 w 71"/>
              <a:gd name="T105" fmla="*/ 0 h 62"/>
              <a:gd name="T106" fmla="*/ 52 w 71"/>
              <a:gd name="T107" fmla="*/ 0 h 62"/>
              <a:gd name="T108" fmla="*/ 59 w 71"/>
              <a:gd name="T109" fmla="*/ 3 h 62"/>
              <a:gd name="T110" fmla="*/ 69 w 71"/>
              <a:gd name="T111" fmla="*/ 1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 h="62">
                <a:moveTo>
                  <a:pt x="49" y="21"/>
                </a:moveTo>
                <a:cubicBezTo>
                  <a:pt x="49" y="20"/>
                  <a:pt x="49" y="20"/>
                  <a:pt x="49" y="19"/>
                </a:cubicBezTo>
                <a:cubicBezTo>
                  <a:pt x="49" y="19"/>
                  <a:pt x="49" y="19"/>
                  <a:pt x="49" y="19"/>
                </a:cubicBezTo>
                <a:cubicBezTo>
                  <a:pt x="49" y="18"/>
                  <a:pt x="48" y="18"/>
                  <a:pt x="48" y="17"/>
                </a:cubicBezTo>
                <a:cubicBezTo>
                  <a:pt x="32" y="2"/>
                  <a:pt x="32" y="2"/>
                  <a:pt x="32" y="2"/>
                </a:cubicBezTo>
                <a:cubicBezTo>
                  <a:pt x="31" y="0"/>
                  <a:pt x="30" y="0"/>
                  <a:pt x="28" y="0"/>
                </a:cubicBezTo>
                <a:cubicBezTo>
                  <a:pt x="28" y="0"/>
                  <a:pt x="28" y="0"/>
                  <a:pt x="28" y="0"/>
                </a:cubicBezTo>
                <a:cubicBezTo>
                  <a:pt x="28" y="0"/>
                  <a:pt x="28" y="0"/>
                  <a:pt x="28" y="0"/>
                </a:cubicBezTo>
                <a:cubicBezTo>
                  <a:pt x="6" y="0"/>
                  <a:pt x="6" y="0"/>
                  <a:pt x="6" y="0"/>
                </a:cubicBezTo>
                <a:cubicBezTo>
                  <a:pt x="3" y="0"/>
                  <a:pt x="0" y="2"/>
                  <a:pt x="0" y="5"/>
                </a:cubicBezTo>
                <a:cubicBezTo>
                  <a:pt x="0" y="56"/>
                  <a:pt x="0" y="56"/>
                  <a:pt x="0" y="56"/>
                </a:cubicBezTo>
                <a:cubicBezTo>
                  <a:pt x="0" y="59"/>
                  <a:pt x="3" y="62"/>
                  <a:pt x="6" y="62"/>
                </a:cubicBezTo>
                <a:cubicBezTo>
                  <a:pt x="44" y="62"/>
                  <a:pt x="44" y="62"/>
                  <a:pt x="44" y="62"/>
                </a:cubicBezTo>
                <a:cubicBezTo>
                  <a:pt x="47" y="62"/>
                  <a:pt x="50" y="59"/>
                  <a:pt x="50" y="56"/>
                </a:cubicBezTo>
                <a:cubicBezTo>
                  <a:pt x="50" y="21"/>
                  <a:pt x="50" y="21"/>
                  <a:pt x="50" y="21"/>
                </a:cubicBezTo>
                <a:cubicBezTo>
                  <a:pt x="50" y="21"/>
                  <a:pt x="49" y="21"/>
                  <a:pt x="49" y="21"/>
                </a:cubicBezTo>
                <a:close/>
                <a:moveTo>
                  <a:pt x="28" y="5"/>
                </a:moveTo>
                <a:cubicBezTo>
                  <a:pt x="44" y="21"/>
                  <a:pt x="44" y="21"/>
                  <a:pt x="44" y="21"/>
                </a:cubicBezTo>
                <a:cubicBezTo>
                  <a:pt x="28" y="21"/>
                  <a:pt x="28" y="21"/>
                  <a:pt x="28" y="21"/>
                </a:cubicBezTo>
                <a:lnTo>
                  <a:pt x="28" y="5"/>
                </a:lnTo>
                <a:close/>
                <a:moveTo>
                  <a:pt x="44" y="56"/>
                </a:moveTo>
                <a:cubicBezTo>
                  <a:pt x="6" y="56"/>
                  <a:pt x="6" y="56"/>
                  <a:pt x="6" y="56"/>
                </a:cubicBezTo>
                <a:cubicBezTo>
                  <a:pt x="6" y="5"/>
                  <a:pt x="6" y="5"/>
                  <a:pt x="6" y="5"/>
                </a:cubicBezTo>
                <a:cubicBezTo>
                  <a:pt x="23" y="5"/>
                  <a:pt x="23" y="5"/>
                  <a:pt x="23" y="5"/>
                </a:cubicBezTo>
                <a:cubicBezTo>
                  <a:pt x="23" y="21"/>
                  <a:pt x="23" y="21"/>
                  <a:pt x="23" y="21"/>
                </a:cubicBezTo>
                <a:cubicBezTo>
                  <a:pt x="23" y="24"/>
                  <a:pt x="25" y="27"/>
                  <a:pt x="28" y="27"/>
                </a:cubicBezTo>
                <a:cubicBezTo>
                  <a:pt x="44" y="27"/>
                  <a:pt x="44" y="27"/>
                  <a:pt x="44" y="27"/>
                </a:cubicBezTo>
                <a:lnTo>
                  <a:pt x="44" y="56"/>
                </a:lnTo>
                <a:close/>
                <a:moveTo>
                  <a:pt x="58" y="14"/>
                </a:moveTo>
                <a:cubicBezTo>
                  <a:pt x="59" y="15"/>
                  <a:pt x="60" y="17"/>
                  <a:pt x="60" y="19"/>
                </a:cubicBezTo>
                <a:cubicBezTo>
                  <a:pt x="60" y="56"/>
                  <a:pt x="60" y="56"/>
                  <a:pt x="60" y="56"/>
                </a:cubicBezTo>
                <a:cubicBezTo>
                  <a:pt x="60" y="59"/>
                  <a:pt x="58" y="62"/>
                  <a:pt x="55" y="62"/>
                </a:cubicBezTo>
                <a:cubicBezTo>
                  <a:pt x="53" y="62"/>
                  <a:pt x="53" y="62"/>
                  <a:pt x="53" y="62"/>
                </a:cubicBezTo>
                <a:cubicBezTo>
                  <a:pt x="54" y="60"/>
                  <a:pt x="55" y="59"/>
                  <a:pt x="55" y="57"/>
                </a:cubicBezTo>
                <a:cubicBezTo>
                  <a:pt x="55" y="21"/>
                  <a:pt x="55" y="21"/>
                  <a:pt x="55" y="21"/>
                </a:cubicBezTo>
                <a:cubicBezTo>
                  <a:pt x="55" y="19"/>
                  <a:pt x="54" y="17"/>
                  <a:pt x="53" y="15"/>
                </a:cubicBezTo>
                <a:cubicBezTo>
                  <a:pt x="37" y="0"/>
                  <a:pt x="37" y="0"/>
                  <a:pt x="37" y="0"/>
                </a:cubicBezTo>
                <a:cubicBezTo>
                  <a:pt x="37" y="0"/>
                  <a:pt x="37" y="0"/>
                  <a:pt x="37" y="0"/>
                </a:cubicBezTo>
                <a:cubicBezTo>
                  <a:pt x="39" y="0"/>
                  <a:pt x="39" y="0"/>
                  <a:pt x="39" y="0"/>
                </a:cubicBezTo>
                <a:cubicBezTo>
                  <a:pt x="40" y="0"/>
                  <a:pt x="40" y="0"/>
                  <a:pt x="40" y="0"/>
                </a:cubicBezTo>
                <a:cubicBezTo>
                  <a:pt x="41" y="0"/>
                  <a:pt x="44" y="0"/>
                  <a:pt x="47" y="3"/>
                </a:cubicBezTo>
                <a:cubicBezTo>
                  <a:pt x="58" y="14"/>
                  <a:pt x="58" y="14"/>
                  <a:pt x="58" y="14"/>
                </a:cubicBezTo>
                <a:moveTo>
                  <a:pt x="69" y="13"/>
                </a:moveTo>
                <a:cubicBezTo>
                  <a:pt x="70" y="14"/>
                  <a:pt x="71" y="16"/>
                  <a:pt x="71" y="17"/>
                </a:cubicBezTo>
                <a:cubicBezTo>
                  <a:pt x="71" y="56"/>
                  <a:pt x="71" y="56"/>
                  <a:pt x="71" y="56"/>
                </a:cubicBezTo>
                <a:cubicBezTo>
                  <a:pt x="71" y="59"/>
                  <a:pt x="68" y="62"/>
                  <a:pt x="65" y="62"/>
                </a:cubicBezTo>
                <a:cubicBezTo>
                  <a:pt x="64" y="62"/>
                  <a:pt x="64" y="62"/>
                  <a:pt x="64" y="62"/>
                </a:cubicBezTo>
                <a:cubicBezTo>
                  <a:pt x="65" y="60"/>
                  <a:pt x="65" y="59"/>
                  <a:pt x="65" y="57"/>
                </a:cubicBezTo>
                <a:cubicBezTo>
                  <a:pt x="65" y="18"/>
                  <a:pt x="65" y="18"/>
                  <a:pt x="65" y="18"/>
                </a:cubicBezTo>
                <a:cubicBezTo>
                  <a:pt x="65" y="17"/>
                  <a:pt x="65" y="15"/>
                  <a:pt x="64" y="14"/>
                </a:cubicBezTo>
                <a:cubicBezTo>
                  <a:pt x="50" y="0"/>
                  <a:pt x="50" y="0"/>
                  <a:pt x="50" y="0"/>
                </a:cubicBezTo>
                <a:cubicBezTo>
                  <a:pt x="50" y="0"/>
                  <a:pt x="50" y="0"/>
                  <a:pt x="50" y="0"/>
                </a:cubicBezTo>
                <a:cubicBezTo>
                  <a:pt x="51" y="0"/>
                  <a:pt x="51" y="0"/>
                  <a:pt x="51" y="0"/>
                </a:cubicBezTo>
                <a:cubicBezTo>
                  <a:pt x="52" y="0"/>
                  <a:pt x="52" y="0"/>
                  <a:pt x="52" y="0"/>
                </a:cubicBezTo>
                <a:cubicBezTo>
                  <a:pt x="54" y="0"/>
                  <a:pt x="56" y="0"/>
                  <a:pt x="59" y="3"/>
                </a:cubicBezTo>
                <a:cubicBezTo>
                  <a:pt x="69" y="13"/>
                  <a:pt x="69" y="13"/>
                  <a:pt x="69" y="13"/>
                </a:cubicBezTo>
              </a:path>
            </a:pathLst>
          </a:custGeom>
          <a:solidFill>
            <a:srgbClr val="FFFFFF"/>
          </a:solidFill>
          <a:ln>
            <a:noFill/>
          </a:ln>
          <a:extLst/>
        </p:spPr>
        <p:txBody>
          <a:bodyPr vert="horz" wrap="square" lIns="93260" tIns="46630" rIns="93260" bIns="46630" numCol="1" anchor="t" anchorCtr="0" compatLnSpc="1">
            <a:prstTxWarp prst="textNoShape">
              <a:avLst/>
            </a:prstTxWarp>
          </a:bodyPr>
          <a:lstStyle/>
          <a:p>
            <a:endParaRPr lang="en-US" sz="1836"/>
          </a:p>
        </p:txBody>
      </p:sp>
    </p:spTree>
    <p:extLst>
      <p:ext uri="{BB962C8B-B14F-4D97-AF65-F5344CB8AC3E}">
        <p14:creationId xmlns:p14="http://schemas.microsoft.com/office/powerpoint/2010/main" val="3354255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0"/>
                                  </p:stCondLst>
                                  <p:childTnLst>
                                    <p:animMotion origin="layout" path="M 3.91248E-6 2.59259E-6 L 0.20252 0.38426 " pathEditMode="relative" rAng="0" ptsTypes="AA">
                                      <p:cBhvr>
                                        <p:cTn id="6" dur="2000" fill="hold"/>
                                        <p:tgtEl>
                                          <p:spTgt spid="30"/>
                                        </p:tgtEl>
                                        <p:attrNameLst>
                                          <p:attrName>ppt_x</p:attrName>
                                          <p:attrName>ppt_y</p:attrName>
                                        </p:attrNameLst>
                                      </p:cBhvr>
                                      <p:rCtr x="10120" y="19213"/>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nodeType="clickEffect">
                                  <p:stCondLst>
                                    <p:cond delay="0"/>
                                  </p:stCondLst>
                                  <p:childTnLst>
                                    <p:animMotion origin="layout" path="M -3.66502E-6 -2.22222E-6 L 0.21738 -0.0037 " pathEditMode="relative" rAng="0" ptsTypes="AA">
                                      <p:cBhvr>
                                        <p:cTn id="10" dur="2000" fill="hold"/>
                                        <p:tgtEl>
                                          <p:spTgt spid="33"/>
                                        </p:tgtEl>
                                        <p:attrNameLst>
                                          <p:attrName>ppt_x</p:attrName>
                                          <p:attrName>ppt_y</p:attrName>
                                        </p:attrNameLst>
                                      </p:cBhvr>
                                      <p:rCtr x="10862" y="-185"/>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nodeType="clickEffect">
                                  <p:stCondLst>
                                    <p:cond delay="0"/>
                                  </p:stCondLst>
                                  <p:childTnLst>
                                    <p:animMotion origin="layout" path="M 2.01875E-6 1.48148E-6 L 0.22063 1.48148E-6 " pathEditMode="relative" rAng="0" ptsTypes="AA">
                                      <p:cBhvr>
                                        <p:cTn id="14" dur="2000" fill="hold"/>
                                        <p:tgtEl>
                                          <p:spTgt spid="49"/>
                                        </p:tgtEl>
                                        <p:attrNameLst>
                                          <p:attrName>ppt_x</p:attrName>
                                          <p:attrName>ppt_y</p:attrName>
                                        </p:attrNameLst>
                                      </p:cBhvr>
                                      <p:rCtr x="11032" y="0"/>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nodeType="clickEffect">
                                  <p:stCondLst>
                                    <p:cond delay="0"/>
                                  </p:stCondLst>
                                  <p:childTnLst>
                                    <p:animMotion origin="layout" path="M 1.64626E-6 1.48148E-6 L -0.1951 0.39051 " pathEditMode="relative" rAng="0" ptsTypes="AA">
                                      <p:cBhvr>
                                        <p:cTn id="30" dur="2000" fill="hold"/>
                                        <p:tgtEl>
                                          <p:spTgt spid="50"/>
                                        </p:tgtEl>
                                        <p:attrNameLst>
                                          <p:attrName>ppt_x</p:attrName>
                                          <p:attrName>ppt_y</p:attrName>
                                        </p:attrNameLst>
                                      </p:cBhvr>
                                      <p:rCtr x="-9755" y="1951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0"/>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Package Conversion</a:t>
            </a:r>
            <a:br>
              <a:rPr lang="en-US" dirty="0" smtClean="0"/>
            </a:br>
            <a:endParaRPr lang="en-US" dirty="0"/>
          </a:p>
        </p:txBody>
      </p:sp>
    </p:spTree>
    <p:extLst>
      <p:ext uri="{BB962C8B-B14F-4D97-AF65-F5344CB8AC3E}">
        <p14:creationId xmlns:p14="http://schemas.microsoft.com/office/powerpoint/2010/main" val="2828059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948" y="233151"/>
            <a:ext cx="11370961" cy="1356064"/>
          </a:xfrm>
        </p:spPr>
        <p:txBody>
          <a:bodyPr/>
          <a:lstStyle/>
          <a:p>
            <a:r>
              <a:rPr lang="en-US" sz="4896" dirty="0"/>
              <a:t>APP-V </a:t>
            </a:r>
            <a:r>
              <a:rPr lang="en-US" sz="4896" dirty="0" smtClean="0"/>
              <a:t>5: </a:t>
            </a:r>
            <a:r>
              <a:rPr lang="en-US" sz="4896" dirty="0"/>
              <a:t>PACKAGING AND PACKAGE CONVERSION</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0957" y="2752687"/>
            <a:ext cx="4118998" cy="3183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Diagram 2"/>
          <p:cNvGraphicFramePr/>
          <p:nvPr>
            <p:extLst>
              <p:ext uri="{D42A27DB-BD31-4B8C-83A1-F6EECF244321}">
                <p14:modId xmlns:p14="http://schemas.microsoft.com/office/powerpoint/2010/main" val="3182988598"/>
              </p:ext>
            </p:extLst>
          </p:nvPr>
        </p:nvGraphicFramePr>
        <p:xfrm>
          <a:off x="544900" y="1941332"/>
          <a:ext cx="6839091" cy="46646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1695213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18784" y="3143965"/>
            <a:ext cx="6217356" cy="649388"/>
          </a:xfrm>
          <a:prstGeom prst="rect">
            <a:avLst/>
          </a:prstGeom>
          <a:noFill/>
        </p:spPr>
        <p:txBody>
          <a:bodyPr wrap="square" lIns="93260" tIns="93260" rIns="93260" bIns="93260" rtlCol="0">
            <a:spAutoFit/>
          </a:bodyPr>
          <a:lstStyle/>
          <a:p>
            <a:pPr>
              <a:lnSpc>
                <a:spcPct val="80000"/>
              </a:lnSpc>
              <a:spcBef>
                <a:spcPct val="60000"/>
              </a:spcBef>
            </a:pPr>
            <a:r>
              <a:rPr lang="en-US" sz="3672" dirty="0" err="1" smtClean="0"/>
              <a:t>AppVLegacyPackage</a:t>
            </a:r>
            <a:endParaRPr lang="en-US" sz="3672" dirty="0"/>
          </a:p>
        </p:txBody>
      </p:sp>
      <p:cxnSp>
        <p:nvCxnSpPr>
          <p:cNvPr id="4" name="Straight Connector 3"/>
          <p:cNvCxnSpPr/>
          <p:nvPr/>
        </p:nvCxnSpPr>
        <p:spPr>
          <a:xfrm>
            <a:off x="5285634" y="122317"/>
            <a:ext cx="0" cy="66836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67817" y="2668281"/>
            <a:ext cx="4818451" cy="1597116"/>
          </a:xfrm>
          <a:prstGeom prst="rect">
            <a:avLst/>
          </a:prstGeom>
          <a:noFill/>
        </p:spPr>
        <p:txBody>
          <a:bodyPr wrap="square" lIns="93260" tIns="93260" rIns="93260" bIns="93260" rtlCol="0" anchor="ctr">
            <a:spAutoFit/>
          </a:bodyPr>
          <a:lstStyle/>
          <a:p>
            <a:pPr algn="r">
              <a:lnSpc>
                <a:spcPct val="90000"/>
              </a:lnSpc>
              <a:spcBef>
                <a:spcPct val="20000"/>
              </a:spcBef>
              <a:buSzPct val="90000"/>
            </a:pPr>
            <a:r>
              <a:rPr lang="en-US" sz="4488" dirty="0">
                <a:solidFill>
                  <a:schemeClr val="tx1">
                    <a:alpha val="99000"/>
                  </a:schemeClr>
                </a:solidFill>
                <a:latin typeface="+mj-lt"/>
              </a:rPr>
              <a:t>Test</a:t>
            </a:r>
          </a:p>
          <a:p>
            <a:pPr algn="r">
              <a:lnSpc>
                <a:spcPct val="90000"/>
              </a:lnSpc>
              <a:spcBef>
                <a:spcPct val="20000"/>
              </a:spcBef>
              <a:buSzPct val="90000"/>
            </a:pPr>
            <a:r>
              <a:rPr lang="en-US" sz="4488" dirty="0">
                <a:solidFill>
                  <a:schemeClr val="tx1">
                    <a:alpha val="99000"/>
                  </a:schemeClr>
                </a:solidFill>
                <a:latin typeface="+mj-lt"/>
              </a:rPr>
              <a:t>Convert-From</a:t>
            </a:r>
          </a:p>
        </p:txBody>
      </p:sp>
    </p:spTree>
    <p:extLst>
      <p:ext uri="{BB962C8B-B14F-4D97-AF65-F5344CB8AC3E}">
        <p14:creationId xmlns:p14="http://schemas.microsoft.com/office/powerpoint/2010/main" val="29165928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18000" decel="8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accel="20000" decel="80000" fill="hold" grpId="0"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800"/>
                            </p:stCondLst>
                            <p:childTnLst>
                              <p:par>
                                <p:cTn id="15" presetID="2" presetClass="entr" presetSubtype="1" accel="20000" decel="80000" fill="hold" grpId="0"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additive="base">
                                        <p:cTn id="17" dur="3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8" dur="300" fill="hold"/>
                                        <p:tgtEl>
                                          <p:spTgt spid="5">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allAtOnce"/>
    </p:bldLst>
  </p:timing>
</p:sld>
</file>

<file path=ppt/tags/tag1.xml><?xml version="1.0" encoding="utf-8"?>
<p:tagLst xmlns:a="http://schemas.openxmlformats.org/drawingml/2006/main" xmlns:r="http://schemas.openxmlformats.org/officeDocument/2006/relationships" xmlns:p="http://schemas.openxmlformats.org/presentationml/2006/main">
  <p:tag name="TIMING" val="|8.2|.1|.5|1.4|31.4|51.4"/>
</p:tagLst>
</file>

<file path=ppt/tags/tag2.xml><?xml version="1.0" encoding="utf-8"?>
<p:tagLst xmlns:a="http://schemas.openxmlformats.org/drawingml/2006/main" xmlns:r="http://schemas.openxmlformats.org/officeDocument/2006/relationships" xmlns:p="http://schemas.openxmlformats.org/presentationml/2006/main">
  <p:tag name="TIMING" val="|.6|2.2"/>
</p:tagLst>
</file>

<file path=ppt/tags/tag3.xml><?xml version="1.0" encoding="utf-8"?>
<p:tagLst xmlns:a="http://schemas.openxmlformats.org/drawingml/2006/main" xmlns:r="http://schemas.openxmlformats.org/officeDocument/2006/relationships" xmlns:p="http://schemas.openxmlformats.org/presentationml/2006/main">
  <p:tag name="TIMING" val="|13|13.6|7"/>
</p:tagLst>
</file>

<file path=ppt/tags/tag4.xml><?xml version="1.0" encoding="utf-8"?>
<p:tagLst xmlns:a="http://schemas.openxmlformats.org/drawingml/2006/main" xmlns:r="http://schemas.openxmlformats.org/officeDocument/2006/relationships" xmlns:p="http://schemas.openxmlformats.org/presentationml/2006/main">
  <p:tag name="TIMING" val="|7.5|13.4|3.6|33.1"/>
</p:tagLst>
</file>

<file path=ppt/theme/theme1.xml><?xml version="1.0" encoding="utf-8"?>
<a:theme xmlns:a="http://schemas.openxmlformats.org/drawingml/2006/main" name="TechEd_2013_Template_16x9">
  <a:themeElements>
    <a:clrScheme name="TechEd 2013 Template">
      <a:dk1>
        <a:srgbClr val="000000"/>
      </a:dk1>
      <a:lt1>
        <a:srgbClr val="FFFFFF"/>
      </a:lt1>
      <a:dk2>
        <a:srgbClr val="002050"/>
      </a:dk2>
      <a:lt2>
        <a:srgbClr val="FFFFFF"/>
      </a:lt2>
      <a:accent1>
        <a:srgbClr val="0072C6"/>
      </a:accent1>
      <a:accent2>
        <a:srgbClr val="DC3C00"/>
      </a:accent2>
      <a:accent3>
        <a:srgbClr val="505050"/>
      </a:accent3>
      <a:accent4>
        <a:srgbClr val="D2D2D2"/>
      </a:accent4>
      <a:accent5>
        <a:srgbClr val="7FBA00"/>
      </a:accent5>
      <a:accent6>
        <a:srgbClr val="007233"/>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TechEd_2013_Template_r05" id="{52CF7746-2BCC-4712-8D0A-4EFD2BD35E94}" vid="{95027F19-C175-4D31-A201-08949528A9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TechEd_2013_Speaker_PPT_Template</Template>
  <TotalTime>0</TotalTime>
  <Words>2503</Words>
  <Application>Microsoft Office PowerPoint</Application>
  <PresentationFormat>Custom</PresentationFormat>
  <Paragraphs>294</Paragraphs>
  <Slides>36</Slides>
  <Notes>18</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ＭＳ Ｐゴシック</vt:lpstr>
      <vt:lpstr>Arial</vt:lpstr>
      <vt:lpstr>Calibri</vt:lpstr>
      <vt:lpstr>Consolas</vt:lpstr>
      <vt:lpstr>Segoe UI</vt:lpstr>
      <vt:lpstr>Segoe UI Light</vt:lpstr>
      <vt:lpstr>Wingdings</vt:lpstr>
      <vt:lpstr>TechEd_2013_Template_16x9</vt:lpstr>
      <vt:lpstr>PowerPoint Presentation</vt:lpstr>
      <vt:lpstr>Microsoft App-V 5 Migration and Co-Existence App-V 4.6</vt:lpstr>
      <vt:lpstr>Migrating to App-V  5</vt:lpstr>
      <vt:lpstr>App-V 5 Pillars</vt:lpstr>
      <vt:lpstr>PowerPoint Presentation</vt:lpstr>
      <vt:lpstr>Migration Workflow</vt:lpstr>
      <vt:lpstr>Package Conversion </vt:lpstr>
      <vt:lpstr>APP-V 5: PACKAGING AND PACKAGE CONVERSION</vt:lpstr>
      <vt:lpstr>PowerPoint Presentation</vt:lpstr>
      <vt:lpstr>Demo</vt:lpstr>
      <vt:lpstr>Package Converter: Test</vt:lpstr>
      <vt:lpstr>Package Converter: Convert   </vt:lpstr>
      <vt:lpstr>Package Conversion Checklist</vt:lpstr>
      <vt:lpstr>Package Converter Messages</vt:lpstr>
      <vt:lpstr>Package Conversion Considerations</vt:lpstr>
      <vt:lpstr>Dynamic Configuration </vt:lpstr>
      <vt:lpstr>App-V 5: Dynamic Configuration</vt:lpstr>
      <vt:lpstr>Virtual Application Extension</vt:lpstr>
      <vt:lpstr>Demo</vt:lpstr>
      <vt:lpstr>Dynamic Configuration</vt:lpstr>
      <vt:lpstr>Sequencing (during migration)</vt:lpstr>
      <vt:lpstr>When would you Sequence during migration?</vt:lpstr>
      <vt:lpstr>Demo</vt:lpstr>
      <vt:lpstr>Package Upgrade Command</vt:lpstr>
      <vt:lpstr>Co-Existence </vt:lpstr>
      <vt:lpstr>What is co-existence?</vt:lpstr>
      <vt:lpstr>CO-EXISTENCE IN ACTION</vt:lpstr>
      <vt:lpstr>Demo</vt:lpstr>
      <vt:lpstr>Co-Existence</vt:lpstr>
      <vt:lpstr>Migrating to App-V 5</vt:lpstr>
      <vt:lpstr>Key Takeaways</vt:lpstr>
      <vt:lpstr>App-V 5 vNext</vt:lpstr>
      <vt:lpstr>Related content</vt:lpstr>
      <vt:lpstr>Windows Track Resources</vt:lpstr>
      <vt:lpstr>Evaluate this session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2013-05-31T11:58:12Z</dcterms:created>
  <dcterms:modified xsi:type="dcterms:W3CDTF">2013-06-23T00:51:10Z</dcterms:modified>
</cp:coreProperties>
</file>