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7"/>
  </p:notesMasterIdLst>
  <p:handoutMasterIdLst>
    <p:handoutMasterId r:id="rId78"/>
  </p:handoutMasterIdLst>
  <p:sldIdLst>
    <p:sldId id="1135" r:id="rId5"/>
    <p:sldId id="1156" r:id="rId6"/>
    <p:sldId id="1237" r:id="rId7"/>
    <p:sldId id="1238" r:id="rId8"/>
    <p:sldId id="1231" r:id="rId9"/>
    <p:sldId id="1232" r:id="rId10"/>
    <p:sldId id="1234" r:id="rId11"/>
    <p:sldId id="1233" r:id="rId12"/>
    <p:sldId id="1239" r:id="rId13"/>
    <p:sldId id="1166" r:id="rId14"/>
    <p:sldId id="1240" r:id="rId15"/>
    <p:sldId id="1167" r:id="rId16"/>
    <p:sldId id="1241" r:id="rId17"/>
    <p:sldId id="1169" r:id="rId18"/>
    <p:sldId id="1173" r:id="rId19"/>
    <p:sldId id="1174" r:id="rId20"/>
    <p:sldId id="1175" r:id="rId21"/>
    <p:sldId id="1176" r:id="rId22"/>
    <p:sldId id="1177" r:id="rId23"/>
    <p:sldId id="1178" r:id="rId24"/>
    <p:sldId id="1179" r:id="rId25"/>
    <p:sldId id="1180" r:id="rId26"/>
    <p:sldId id="1181" r:id="rId27"/>
    <p:sldId id="1182" r:id="rId28"/>
    <p:sldId id="1184" r:id="rId29"/>
    <p:sldId id="1185" r:id="rId30"/>
    <p:sldId id="1186" r:id="rId31"/>
    <p:sldId id="1187" r:id="rId32"/>
    <p:sldId id="1236" r:id="rId33"/>
    <p:sldId id="1150" r:id="rId34"/>
    <p:sldId id="1191" r:id="rId35"/>
    <p:sldId id="1242" r:id="rId36"/>
    <p:sldId id="1076" r:id="rId37"/>
    <p:sldId id="1192" r:id="rId38"/>
    <p:sldId id="1193" r:id="rId39"/>
    <p:sldId id="1194" r:id="rId40"/>
    <p:sldId id="1195" r:id="rId41"/>
    <p:sldId id="1196" r:id="rId42"/>
    <p:sldId id="1197" r:id="rId43"/>
    <p:sldId id="1198" r:id="rId44"/>
    <p:sldId id="1199" r:id="rId45"/>
    <p:sldId id="1200" r:id="rId46"/>
    <p:sldId id="1201" r:id="rId47"/>
    <p:sldId id="1202" r:id="rId48"/>
    <p:sldId id="1203" r:id="rId49"/>
    <p:sldId id="1204" r:id="rId50"/>
    <p:sldId id="1205" r:id="rId51"/>
    <p:sldId id="1206" r:id="rId52"/>
    <p:sldId id="1207" r:id="rId53"/>
    <p:sldId id="1208" r:id="rId54"/>
    <p:sldId id="1209" r:id="rId55"/>
    <p:sldId id="1210" r:id="rId56"/>
    <p:sldId id="1211" r:id="rId57"/>
    <p:sldId id="1212" r:id="rId58"/>
    <p:sldId id="1213" r:id="rId59"/>
    <p:sldId id="1214" r:id="rId60"/>
    <p:sldId id="1215" r:id="rId61"/>
    <p:sldId id="1216" r:id="rId62"/>
    <p:sldId id="1217" r:id="rId63"/>
    <p:sldId id="1218" r:id="rId64"/>
    <p:sldId id="1219" r:id="rId65"/>
    <p:sldId id="1220" r:id="rId66"/>
    <p:sldId id="1221" r:id="rId67"/>
    <p:sldId id="1222" r:id="rId68"/>
    <p:sldId id="1223" r:id="rId69"/>
    <p:sldId id="1224" r:id="rId70"/>
    <p:sldId id="1225" r:id="rId71"/>
    <p:sldId id="1226" r:id="rId72"/>
    <p:sldId id="1227" r:id="rId73"/>
    <p:sldId id="1228" r:id="rId74"/>
    <p:sldId id="1229" r:id="rId75"/>
    <p:sldId id="1230" r:id="rId7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6"/>
            <p14:sldId id="1237"/>
            <p14:sldId id="1238"/>
            <p14:sldId id="1231"/>
            <p14:sldId id="1232"/>
            <p14:sldId id="1234"/>
            <p14:sldId id="1233"/>
            <p14:sldId id="1239"/>
            <p14:sldId id="1166"/>
            <p14:sldId id="1240"/>
            <p14:sldId id="1167"/>
            <p14:sldId id="1241"/>
            <p14:sldId id="1169"/>
            <p14:sldId id="1173"/>
            <p14:sldId id="1174"/>
            <p14:sldId id="1175"/>
            <p14:sldId id="1176"/>
            <p14:sldId id="1177"/>
            <p14:sldId id="1178"/>
            <p14:sldId id="1179"/>
            <p14:sldId id="1180"/>
            <p14:sldId id="1181"/>
            <p14:sldId id="1182"/>
            <p14:sldId id="1184"/>
            <p14:sldId id="1185"/>
            <p14:sldId id="1186"/>
            <p14:sldId id="1187"/>
          </p14:sldIdLst>
        </p14:section>
        <p14:section name="Special content" id="{6925D2A1-AD53-4951-AB34-79DFA02CD676}">
          <p14:sldIdLst>
            <p14:sldId id="1236"/>
            <p14:sldId id="1150"/>
            <p14:sldId id="1191"/>
            <p14:sldId id="1242"/>
            <p14:sldId id="1076"/>
            <p14:sldId id="1192"/>
            <p14:sldId id="1193"/>
            <p14:sldId id="1194"/>
            <p14:sldId id="1195"/>
            <p14:sldId id="1196"/>
            <p14:sldId id="1197"/>
            <p14:sldId id="1198"/>
            <p14:sldId id="1199"/>
            <p14:sldId id="1200"/>
            <p14:sldId id="1201"/>
            <p14:sldId id="1202"/>
            <p14:sldId id="1203"/>
            <p14:sldId id="1204"/>
            <p14:sldId id="1205"/>
            <p14:sldId id="1206"/>
            <p14:sldId id="1207"/>
            <p14:sldId id="1208"/>
            <p14:sldId id="1209"/>
            <p14:sldId id="1210"/>
            <p14:sldId id="1211"/>
            <p14:sldId id="1212"/>
            <p14:sldId id="1213"/>
            <p14:sldId id="1214"/>
            <p14:sldId id="1215"/>
            <p14:sldId id="1216"/>
            <p14:sldId id="1217"/>
            <p14:sldId id="1218"/>
            <p14:sldId id="1219"/>
            <p14:sldId id="1220"/>
            <p14:sldId id="1221"/>
            <p14:sldId id="1222"/>
            <p14:sldId id="1223"/>
            <p14:sldId id="1224"/>
            <p14:sldId id="1225"/>
            <p14:sldId id="1226"/>
            <p14:sldId id="1227"/>
            <p14:sldId id="1228"/>
            <p14:sldId id="1229"/>
            <p14:sldId id="1230"/>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Jim Dempsey" initials="JD" lastIdx="5" clrIdx="2">
    <p:extLst>
      <p:ext uri="{19B8F6BF-5375-455C-9EA6-DF929625EA0E}">
        <p15:presenceInfo xmlns:p15="http://schemas.microsoft.com/office/powerpoint/2012/main" userId="S-1-5-21-2127521184-1604012920-1887927527-257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5730" autoAdjust="0"/>
  </p:normalViewPr>
  <p:slideViewPr>
    <p:cSldViewPr snapToGrid="0">
      <p:cViewPr varScale="1">
        <p:scale>
          <a:sx n="106" d="100"/>
          <a:sy n="106" d="100"/>
        </p:scale>
        <p:origin x="420" y="10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12:15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12:15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12:15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13</a:t>
            </a:fld>
            <a:endParaRPr lang="en-US" dirty="0"/>
          </a:p>
        </p:txBody>
      </p:sp>
    </p:spTree>
    <p:extLst>
      <p:ext uri="{BB962C8B-B14F-4D97-AF65-F5344CB8AC3E}">
        <p14:creationId xmlns:p14="http://schemas.microsoft.com/office/powerpoint/2010/main" val="123778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44859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15</a:t>
            </a:fld>
            <a:endParaRPr lang="en-US" dirty="0"/>
          </a:p>
        </p:txBody>
      </p:sp>
    </p:spTree>
    <p:extLst>
      <p:ext uri="{BB962C8B-B14F-4D97-AF65-F5344CB8AC3E}">
        <p14:creationId xmlns:p14="http://schemas.microsoft.com/office/powerpoint/2010/main" val="410396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62456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6/26/2013</a:t>
            </a:fld>
            <a:endParaRPr lang="en-US" dirty="0"/>
          </a:p>
        </p:txBody>
      </p:sp>
      <p:sp>
        <p:nvSpPr>
          <p:cNvPr id="9" name="Footer Placeholder 8"/>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27</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312001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6655" indent="-116655">
              <a:spcBef>
                <a:spcPct val="0"/>
              </a:spcBef>
            </a:pPr>
            <a:endParaRPr lang="en-US" dirty="0" smtClean="0">
              <a:latin typeface="Segoe"/>
            </a:endParaRPr>
          </a:p>
        </p:txBody>
      </p:sp>
      <p:sp>
        <p:nvSpPr>
          <p:cNvPr id="8" name="Date Placeholder 7"/>
          <p:cNvSpPr>
            <a:spLocks noGrp="1"/>
          </p:cNvSpPr>
          <p:nvPr>
            <p:ph type="dt" idx="10"/>
          </p:nvPr>
        </p:nvSpPr>
        <p:spPr/>
        <p:txBody>
          <a:bodyPr/>
          <a:lstStyle/>
          <a:p>
            <a:fld id="{4E52F265-F367-4F41-8133-621F21EFA5ED}" type="datetime1">
              <a:rPr lang="en-US" smtClean="0"/>
              <a:pPr/>
              <a:t>6/26/2013</a:t>
            </a:fld>
            <a:endParaRPr lang="en-US" dirty="0"/>
          </a:p>
        </p:txBody>
      </p:sp>
      <p:sp>
        <p:nvSpPr>
          <p:cNvPr id="9" name="Footer Placeholder 8"/>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02362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12:15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52153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12:15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58704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12:15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12:15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9830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38</a:t>
            </a:fld>
            <a:endParaRPr lang="en-US" dirty="0"/>
          </a:p>
        </p:txBody>
      </p:sp>
    </p:spTree>
    <p:extLst>
      <p:ext uri="{BB962C8B-B14F-4D97-AF65-F5344CB8AC3E}">
        <p14:creationId xmlns:p14="http://schemas.microsoft.com/office/powerpoint/2010/main" val="1532559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40</a:t>
            </a:fld>
            <a:endParaRPr lang="en-US" dirty="0"/>
          </a:p>
        </p:txBody>
      </p:sp>
    </p:spTree>
    <p:extLst>
      <p:ext uri="{BB962C8B-B14F-4D97-AF65-F5344CB8AC3E}">
        <p14:creationId xmlns:p14="http://schemas.microsoft.com/office/powerpoint/2010/main" val="3332155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41</a:t>
            </a:fld>
            <a:endParaRPr lang="en-US" dirty="0"/>
          </a:p>
        </p:txBody>
      </p:sp>
    </p:spTree>
    <p:extLst>
      <p:ext uri="{BB962C8B-B14F-4D97-AF65-F5344CB8AC3E}">
        <p14:creationId xmlns:p14="http://schemas.microsoft.com/office/powerpoint/2010/main" val="344255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42</a:t>
            </a:fld>
            <a:endParaRPr lang="en-US" dirty="0"/>
          </a:p>
        </p:txBody>
      </p:sp>
    </p:spTree>
    <p:extLst>
      <p:ext uri="{BB962C8B-B14F-4D97-AF65-F5344CB8AC3E}">
        <p14:creationId xmlns:p14="http://schemas.microsoft.com/office/powerpoint/2010/main" val="1585677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47</a:t>
            </a:fld>
            <a:endParaRPr lang="en-US" dirty="0"/>
          </a:p>
        </p:txBody>
      </p:sp>
    </p:spTree>
    <p:extLst>
      <p:ext uri="{BB962C8B-B14F-4D97-AF65-F5344CB8AC3E}">
        <p14:creationId xmlns:p14="http://schemas.microsoft.com/office/powerpoint/2010/main" val="1062279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48</a:t>
            </a:fld>
            <a:endParaRPr lang="en-US" dirty="0"/>
          </a:p>
        </p:txBody>
      </p:sp>
    </p:spTree>
    <p:extLst>
      <p:ext uri="{BB962C8B-B14F-4D97-AF65-F5344CB8AC3E}">
        <p14:creationId xmlns:p14="http://schemas.microsoft.com/office/powerpoint/2010/main" val="236947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52</a:t>
            </a:fld>
            <a:endParaRPr lang="en-US" dirty="0"/>
          </a:p>
        </p:txBody>
      </p:sp>
    </p:spTree>
    <p:extLst>
      <p:ext uri="{BB962C8B-B14F-4D97-AF65-F5344CB8AC3E}">
        <p14:creationId xmlns:p14="http://schemas.microsoft.com/office/powerpoint/2010/main" val="14784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56</a:t>
            </a:fld>
            <a:endParaRPr lang="en-US" dirty="0"/>
          </a:p>
        </p:txBody>
      </p:sp>
    </p:spTree>
    <p:extLst>
      <p:ext uri="{BB962C8B-B14F-4D97-AF65-F5344CB8AC3E}">
        <p14:creationId xmlns:p14="http://schemas.microsoft.com/office/powerpoint/2010/main" val="2842451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58</a:t>
            </a:fld>
            <a:endParaRPr lang="en-US" dirty="0"/>
          </a:p>
        </p:txBody>
      </p:sp>
    </p:spTree>
    <p:extLst>
      <p:ext uri="{BB962C8B-B14F-4D97-AF65-F5344CB8AC3E}">
        <p14:creationId xmlns:p14="http://schemas.microsoft.com/office/powerpoint/2010/main" val="671410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62</a:t>
            </a:fld>
            <a:endParaRPr lang="en-US" dirty="0"/>
          </a:p>
        </p:txBody>
      </p:sp>
    </p:spTree>
    <p:extLst>
      <p:ext uri="{BB962C8B-B14F-4D97-AF65-F5344CB8AC3E}">
        <p14:creationId xmlns:p14="http://schemas.microsoft.com/office/powerpoint/2010/main" val="388149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6/26/2013 12:15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147353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80DBB-A2EF-4971-ABC7-761D3246C236}" type="slidenum">
              <a:rPr lang="en-US" smtClean="0"/>
              <a:pPr/>
              <a:t>70</a:t>
            </a:fld>
            <a:endParaRPr lang="en-US" dirty="0"/>
          </a:p>
        </p:txBody>
      </p:sp>
    </p:spTree>
    <p:extLst>
      <p:ext uri="{BB962C8B-B14F-4D97-AF65-F5344CB8AC3E}">
        <p14:creationId xmlns:p14="http://schemas.microsoft.com/office/powerpoint/2010/main" val="171239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6002">
              <a:spcAft>
                <a:spcPts val="359"/>
              </a:spcAft>
            </a:pPr>
            <a:endParaRPr lang="en-US" dirty="0"/>
          </a:p>
        </p:txBody>
      </p:sp>
      <p:sp>
        <p:nvSpPr>
          <p:cNvPr id="4" name="Header Placeholder 3"/>
          <p:cNvSpPr>
            <a:spLocks noGrp="1"/>
          </p:cNvSpPr>
          <p:nvPr>
            <p:ph type="hdr" sz="quarter" idx="10"/>
          </p:nvPr>
        </p:nvSpPr>
        <p:spPr/>
        <p:txBody>
          <a:bodyPr/>
          <a:lstStyle/>
          <a:p>
            <a:r>
              <a:rPr lang="en-US" dirty="0" smtClean="0"/>
              <a:t>System Center Marketing</a:t>
            </a:r>
          </a:p>
        </p:txBody>
      </p:sp>
      <p:sp>
        <p:nvSpPr>
          <p:cNvPr id="5" name="Footer Placeholder 4"/>
          <p:cNvSpPr>
            <a:spLocks noGrp="1"/>
          </p:cNvSpPr>
          <p:nvPr>
            <p:ph type="ftr" sz="quarter" idx="11"/>
          </p:nvPr>
        </p:nvSpPr>
        <p:spPr/>
        <p:txBody>
          <a:bodyPr/>
          <a:lstStyle/>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A2963FC-9880-4ED8-88F9-4852F55792AE}"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47879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886">
              <a:spcAft>
                <a:spcPts val="347"/>
              </a:spcAft>
            </a:pPr>
            <a:endParaRPr lang="en-US" dirty="0"/>
          </a:p>
        </p:txBody>
      </p:sp>
      <p:sp>
        <p:nvSpPr>
          <p:cNvPr id="4" name="Header Placeholder 3"/>
          <p:cNvSpPr>
            <a:spLocks noGrp="1"/>
          </p:cNvSpPr>
          <p:nvPr>
            <p:ph type="hdr" sz="quarter" idx="10"/>
          </p:nvPr>
        </p:nvSpPr>
        <p:spPr/>
        <p:txBody>
          <a:bodyPr/>
          <a:lstStyle/>
          <a:p>
            <a:r>
              <a:rPr lang="en-US" dirty="0" smtClean="0"/>
              <a:t>System Center Marketing</a:t>
            </a:r>
          </a:p>
        </p:txBody>
      </p:sp>
      <p:sp>
        <p:nvSpPr>
          <p:cNvPr id="5" name="Footer Placeholder 4"/>
          <p:cNvSpPr>
            <a:spLocks noGrp="1"/>
          </p:cNvSpPr>
          <p:nvPr>
            <p:ph type="ftr" sz="quarter" idx="11"/>
          </p:nvPr>
        </p:nvSpPr>
        <p:spPr/>
        <p:txBody>
          <a:bodyPr/>
          <a:lstStyle/>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29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224AE01-E607-472F-B330-D48EA6509D82}"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99845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8979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05361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22CE7-AA3E-46EE-8FEB-18628B391D5D}" type="slidenum">
              <a:rPr lang="en-US" smtClean="0"/>
              <a:t>10</a:t>
            </a:fld>
            <a:endParaRPr lang="en-US" dirty="0"/>
          </a:p>
        </p:txBody>
      </p:sp>
    </p:spTree>
    <p:extLst>
      <p:ext uri="{BB962C8B-B14F-4D97-AF65-F5344CB8AC3E}">
        <p14:creationId xmlns:p14="http://schemas.microsoft.com/office/powerpoint/2010/main" val="15315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8C6A1CB-B377-413A-BDC0-228849BAE23A}" type="datetime1">
              <a:rPr lang="en-US" smtClean="0"/>
              <a:pPr/>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754303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wo Line Title &amp; 2-color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471031"/>
            <a:ext cx="10809316" cy="748169"/>
          </a:xfrm>
        </p:spPr>
        <p:txBody>
          <a:bodyPr anchor="t" anchorCtr="0"/>
          <a:lstStyle>
            <a:lvl1pPr>
              <a:defRPr>
                <a:solidFill>
                  <a:srgbClr val="00BCF2">
                    <a:alpha val="99000"/>
                  </a:srgbClr>
                </a:solidFill>
              </a:defRPr>
            </a:lvl1pPr>
          </a:lstStyle>
          <a:p>
            <a:r>
              <a:rPr lang="en-US" dirty="0" smtClean="0"/>
              <a:t>Click to edit </a:t>
            </a:r>
            <a:br>
              <a:rPr lang="en-US" dirty="0" smtClean="0"/>
            </a:br>
            <a:r>
              <a:rPr lang="en-US" dirty="0" smtClean="0"/>
              <a:t>Master title style</a:t>
            </a:r>
            <a:endParaRPr lang="en-US" dirty="0"/>
          </a:p>
        </p:txBody>
      </p:sp>
      <p:sp>
        <p:nvSpPr>
          <p:cNvPr id="6" name="Text Placeholder 5"/>
          <p:cNvSpPr>
            <a:spLocks noGrp="1"/>
          </p:cNvSpPr>
          <p:nvPr>
            <p:ph type="body" sz="quarter" idx="10"/>
          </p:nvPr>
        </p:nvSpPr>
        <p:spPr>
          <a:xfrm>
            <a:off x="274639" y="2048896"/>
            <a:ext cx="11598707" cy="20251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845171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05347" y="3951288"/>
            <a:ext cx="1030303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8525804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88" y="233155"/>
            <a:ext cx="11400102" cy="679651"/>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8188" y="1476622"/>
            <a:ext cx="11400102"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txBox="1">
            <a:spLocks/>
          </p:cNvSpPr>
          <p:nvPr userDrawn="1"/>
        </p:nvSpPr>
        <p:spPr>
          <a:xfrm>
            <a:off x="4404627" y="6460493"/>
            <a:ext cx="3938216" cy="372394"/>
          </a:xfrm>
          <a:prstGeom prst="rect">
            <a:avLst/>
          </a:prstGeom>
        </p:spPr>
        <p:txBody>
          <a:bodyPr vert="horz" lIns="99658" tIns="49829" rIns="99658" bIns="49829" rtlCol="0" anchor="ctr"/>
          <a:lstStyle>
            <a:defPPr>
              <a:defRPr lang="en-US"/>
            </a:defPPr>
            <a:lvl1pPr marL="0" algn="ctr" defTabSz="977128" rtl="0" eaLnBrk="1" latinLnBrk="0" hangingPunct="1">
              <a:defRPr sz="1200" kern="1200">
                <a:solidFill>
                  <a:schemeClr val="tx1">
                    <a:tint val="75000"/>
                  </a:schemeClr>
                </a:solidFill>
                <a:latin typeface="Arial"/>
                <a:ea typeface="+mn-ea"/>
                <a:cs typeface="Arial"/>
              </a:defRPr>
            </a:lvl1pPr>
            <a:lvl2pPr marL="488564" algn="l" defTabSz="977128" rtl="0" eaLnBrk="1" latinLnBrk="0" hangingPunct="1">
              <a:defRPr sz="1900" kern="1200">
                <a:solidFill>
                  <a:schemeClr val="tx1"/>
                </a:solidFill>
                <a:latin typeface="+mn-lt"/>
                <a:ea typeface="+mn-ea"/>
                <a:cs typeface="+mn-cs"/>
              </a:defRPr>
            </a:lvl2pPr>
            <a:lvl3pPr marL="977128" algn="l" defTabSz="977128" rtl="0" eaLnBrk="1" latinLnBrk="0" hangingPunct="1">
              <a:defRPr sz="1900" kern="1200">
                <a:solidFill>
                  <a:schemeClr val="tx1"/>
                </a:solidFill>
                <a:latin typeface="+mn-lt"/>
                <a:ea typeface="+mn-ea"/>
                <a:cs typeface="+mn-cs"/>
              </a:defRPr>
            </a:lvl3pPr>
            <a:lvl4pPr marL="1465692" algn="l" defTabSz="977128" rtl="0" eaLnBrk="1" latinLnBrk="0" hangingPunct="1">
              <a:defRPr sz="1900" kern="1200">
                <a:solidFill>
                  <a:schemeClr val="tx1"/>
                </a:solidFill>
                <a:latin typeface="+mn-lt"/>
                <a:ea typeface="+mn-ea"/>
                <a:cs typeface="+mn-cs"/>
              </a:defRPr>
            </a:lvl4pPr>
            <a:lvl5pPr marL="1954256" algn="l" defTabSz="977128" rtl="0" eaLnBrk="1" latinLnBrk="0" hangingPunct="1">
              <a:defRPr sz="1900" kern="1200">
                <a:solidFill>
                  <a:schemeClr val="tx1"/>
                </a:solidFill>
                <a:latin typeface="+mn-lt"/>
                <a:ea typeface="+mn-ea"/>
                <a:cs typeface="+mn-cs"/>
              </a:defRPr>
            </a:lvl5pPr>
            <a:lvl6pPr marL="2442820" algn="l" defTabSz="977128" rtl="0" eaLnBrk="1" latinLnBrk="0" hangingPunct="1">
              <a:defRPr sz="1900" kern="1200">
                <a:solidFill>
                  <a:schemeClr val="tx1"/>
                </a:solidFill>
                <a:latin typeface="+mn-lt"/>
                <a:ea typeface="+mn-ea"/>
                <a:cs typeface="+mn-cs"/>
              </a:defRPr>
            </a:lvl6pPr>
            <a:lvl7pPr marL="2931384" algn="l" defTabSz="977128" rtl="0" eaLnBrk="1" latinLnBrk="0" hangingPunct="1">
              <a:defRPr sz="1900" kern="1200">
                <a:solidFill>
                  <a:schemeClr val="tx1"/>
                </a:solidFill>
                <a:latin typeface="+mn-lt"/>
                <a:ea typeface="+mn-ea"/>
                <a:cs typeface="+mn-cs"/>
              </a:defRPr>
            </a:lvl7pPr>
            <a:lvl8pPr marL="3419947" algn="l" defTabSz="977128" rtl="0" eaLnBrk="1" latinLnBrk="0" hangingPunct="1">
              <a:defRPr sz="1900" kern="1200">
                <a:solidFill>
                  <a:schemeClr val="tx1"/>
                </a:solidFill>
                <a:latin typeface="+mn-lt"/>
                <a:ea typeface="+mn-ea"/>
                <a:cs typeface="+mn-cs"/>
              </a:defRPr>
            </a:lvl8pPr>
            <a:lvl9pPr marL="3908511" algn="l" defTabSz="977128" rtl="0" eaLnBrk="1" latinLnBrk="0" hangingPunct="1">
              <a:defRPr sz="1900" kern="1200">
                <a:solidFill>
                  <a:schemeClr val="tx1"/>
                </a:solidFill>
                <a:latin typeface="+mn-lt"/>
                <a:ea typeface="+mn-ea"/>
                <a:cs typeface="+mn-cs"/>
              </a:defRPr>
            </a:lvl9pPr>
          </a:lstStyle>
          <a:p>
            <a:r>
              <a:rPr lang="en-US" sz="1224" dirty="0" smtClean="0"/>
              <a:t>Microsoft NDA Confidential</a:t>
            </a:r>
            <a:endParaRPr lang="en-US" sz="1224" dirty="0"/>
          </a:p>
        </p:txBody>
      </p:sp>
    </p:spTree>
    <p:extLst>
      <p:ext uri="{BB962C8B-B14F-4D97-AF65-F5344CB8AC3E}">
        <p14:creationId xmlns:p14="http://schemas.microsoft.com/office/powerpoint/2010/main" val="11633229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 id="2147484195" r:id="rId24"/>
    <p:sldLayoutId id="2147484196"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windowsintune.com/"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admin.manage.microsof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blogs.technet.com/b/heyscriptingguy/archive/2004/12/06/how-can-i-assign-a-new-upn-to-all-my-users.aspx"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technet.microsoft.com/en-us/library/jj151794" TargetMode="External"/><Relationship Id="rId2" Type="http://schemas.openxmlformats.org/officeDocument/2006/relationships/hyperlink" Target="http://technet.microsoft.com/en-us/library/jj151786" TargetMode="Externa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technet.microsoft.com/en-us/library/hh967629.aspx"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aka.ms/aadposh"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technet.microsoft.com/en-us/library/hh852635.aspx" TargetMode="External"/><Relationship Id="rId2" Type="http://schemas.openxmlformats.org/officeDocument/2006/relationships/hyperlink" Target="http://www.symantec.com/verisign/code-signing/windows-phone" TargetMode="External"/><Relationship Id="rId1" Type="http://schemas.openxmlformats.org/officeDocument/2006/relationships/slideLayout" Target="../slideLayouts/slideLayout16.xml"/><Relationship Id="rId4" Type="http://schemas.openxmlformats.org/officeDocument/2006/relationships/hyperlink" Target="http://go.microsoft.com/fwlink/?LinkId=26984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en-us/download/details.aspx?id=39079"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technet.microsoft.com/en-us/library/jj884158.aspx"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technet.microsoft.com/en-us/library/jj733632.aspx"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technet.microsoft.com/en-us/windowsserver/dd448613" TargetMode="External"/><Relationship Id="rId7"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upport.microsoft.com/kb/2256198" TargetMode="External"/><Relationship Id="rId5" Type="http://schemas.openxmlformats.org/officeDocument/2006/relationships/hyperlink" Target="http://technet.microsoft.com/en-us/library/hh967642.aspx" TargetMode="External"/><Relationship Id="rId10" Type="http://schemas.openxmlformats.org/officeDocument/2006/relationships/image" Target="../media/image71.png"/><Relationship Id="rId4" Type="http://schemas.openxmlformats.org/officeDocument/2006/relationships/hyperlink" Target="http://technet.microsoft.com/en-us/library/jj151786" TargetMode="External"/><Relationship Id="rId9" Type="http://schemas.microsoft.com/office/2007/relationships/hdphoto" Target="../media/hdphoto1.wdp"/></Relationships>
</file>

<file path=ppt/slides/_rels/slide71.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hyperlink" Target="http://technet.microsoft.com/en-us/library/jj151786" TargetMode="External"/><Relationship Id="rId2" Type="http://schemas.openxmlformats.org/officeDocument/2006/relationships/hyperlink" Target="http://technet.microsoft.com/en-us/windowsserver/dd448613" TargetMode="External"/><Relationship Id="rId1" Type="http://schemas.openxmlformats.org/officeDocument/2006/relationships/slideLayout" Target="../slideLayouts/slideLayout25.xml"/><Relationship Id="rId5" Type="http://schemas.openxmlformats.org/officeDocument/2006/relationships/hyperlink" Target="http://support.microsoft.com/kb/2256198" TargetMode="External"/><Relationship Id="rId4" Type="http://schemas.openxmlformats.org/officeDocument/2006/relationships/hyperlink" Target="http://technet.microsoft.com/en-us/library/hh967642.aspx"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Support</a:t>
            </a:r>
            <a:endParaRPr lang="en-US" dirty="0"/>
          </a:p>
        </p:txBody>
      </p:sp>
      <p:sp>
        <p:nvSpPr>
          <p:cNvPr id="4" name="TextBox 3"/>
          <p:cNvSpPr txBox="1"/>
          <p:nvPr/>
        </p:nvSpPr>
        <p:spPr>
          <a:xfrm>
            <a:off x="855768" y="1642465"/>
            <a:ext cx="4973884" cy="2415341"/>
          </a:xfrm>
          <a:prstGeom prst="rect">
            <a:avLst/>
          </a:prstGeom>
          <a:noFill/>
        </p:spPr>
        <p:txBody>
          <a:bodyPr wrap="square" rtlCol="0">
            <a:spAutoFit/>
          </a:bodyPr>
          <a:lstStyle/>
          <a:p>
            <a:r>
              <a:rPr lang="en-US" sz="2856" dirty="0"/>
              <a:t>New Platforms</a:t>
            </a:r>
          </a:p>
          <a:p>
            <a:pPr marL="466298" indent="-466298">
              <a:buFont typeface="Arial" panose="020B0604020202020204" pitchFamily="34" charset="0"/>
              <a:buChar char="•"/>
            </a:pPr>
            <a:r>
              <a:rPr lang="en-US" sz="2448" dirty="0" smtClean="0"/>
              <a:t>Windows 8 RT</a:t>
            </a:r>
            <a:endParaRPr lang="en-US" sz="2448" dirty="0"/>
          </a:p>
          <a:p>
            <a:pPr marL="466298" indent="-466298">
              <a:buFont typeface="Arial" panose="020B0604020202020204" pitchFamily="34" charset="0"/>
              <a:buChar char="•"/>
            </a:pPr>
            <a:r>
              <a:rPr lang="en-US" sz="2448" dirty="0"/>
              <a:t>Windows Phone 8</a:t>
            </a:r>
          </a:p>
          <a:p>
            <a:pPr marL="466298" indent="-466298">
              <a:buFont typeface="Arial" panose="020B0604020202020204" pitchFamily="34" charset="0"/>
              <a:buChar char="•"/>
            </a:pPr>
            <a:r>
              <a:rPr lang="en-US" sz="2448" dirty="0"/>
              <a:t>iOS (5.x, 6.x)</a:t>
            </a:r>
          </a:p>
          <a:p>
            <a:pPr marL="466298" indent="-466298">
              <a:buFont typeface="Arial" panose="020B0604020202020204" pitchFamily="34" charset="0"/>
              <a:buChar char="•"/>
            </a:pPr>
            <a:r>
              <a:rPr lang="en-US" sz="2448" dirty="0">
                <a:solidFill>
                  <a:schemeClr val="accent5">
                    <a:lumMod val="40000"/>
                    <a:lumOff val="60000"/>
                  </a:schemeClr>
                </a:solidFill>
              </a:rPr>
              <a:t>Android (2.1 and later</a:t>
            </a:r>
            <a:r>
              <a:rPr lang="en-US" sz="2448" dirty="0" smtClean="0">
                <a:solidFill>
                  <a:schemeClr val="accent5">
                    <a:lumMod val="40000"/>
                    <a:lumOff val="60000"/>
                  </a:schemeClr>
                </a:solidFill>
              </a:rPr>
              <a:t>)</a:t>
            </a:r>
          </a:p>
          <a:p>
            <a:pPr marL="466298" indent="-466298">
              <a:buFont typeface="Arial" panose="020B0604020202020204" pitchFamily="34" charset="0"/>
              <a:buChar char="•"/>
            </a:pPr>
            <a:r>
              <a:rPr lang="en-US" sz="2448" dirty="0">
                <a:solidFill>
                  <a:schemeClr val="accent5">
                    <a:lumMod val="40000"/>
                    <a:lumOff val="60000"/>
                  </a:schemeClr>
                </a:solidFill>
              </a:rPr>
              <a:t>Windows 8.1 (</a:t>
            </a:r>
            <a:r>
              <a:rPr lang="en-US" sz="2448" dirty="0" smtClean="0">
                <a:solidFill>
                  <a:schemeClr val="accent5">
                    <a:lumMod val="40000"/>
                    <a:lumOff val="60000"/>
                  </a:schemeClr>
                </a:solidFill>
              </a:rPr>
              <a:t>x86/x64 </a:t>
            </a:r>
            <a:r>
              <a:rPr lang="en-US" sz="2448" dirty="0">
                <a:solidFill>
                  <a:schemeClr val="accent5">
                    <a:lumMod val="40000"/>
                    <a:lumOff val="60000"/>
                  </a:schemeClr>
                </a:solidFill>
              </a:rPr>
              <a:t>and RT</a:t>
            </a:r>
            <a:r>
              <a:rPr lang="en-US" sz="2448" dirty="0" smtClean="0">
                <a:solidFill>
                  <a:schemeClr val="accent5">
                    <a:lumMod val="40000"/>
                    <a:lumOff val="60000"/>
                  </a:schemeClr>
                </a:solidFill>
              </a:rPr>
              <a:t>)</a:t>
            </a:r>
            <a:endParaRPr lang="en-US" sz="2448" dirty="0">
              <a:solidFill>
                <a:schemeClr val="accent5">
                  <a:lumMod val="40000"/>
                  <a:lumOff val="60000"/>
                </a:schemeClr>
              </a:solidFill>
            </a:endParaRPr>
          </a:p>
        </p:txBody>
      </p:sp>
      <p:sp>
        <p:nvSpPr>
          <p:cNvPr id="5" name="TextBox 4"/>
          <p:cNvSpPr txBox="1"/>
          <p:nvPr/>
        </p:nvSpPr>
        <p:spPr>
          <a:xfrm>
            <a:off x="5829652" y="1557683"/>
            <a:ext cx="6489361" cy="5177828"/>
          </a:xfrm>
          <a:prstGeom prst="rect">
            <a:avLst/>
          </a:prstGeom>
          <a:noFill/>
        </p:spPr>
        <p:txBody>
          <a:bodyPr wrap="square" rtlCol="0">
            <a:spAutoFit/>
          </a:bodyPr>
          <a:lstStyle/>
          <a:p>
            <a:r>
              <a:rPr lang="en-US" sz="2856" dirty="0"/>
              <a:t>Features fully integrated in to ConfigMgr</a:t>
            </a:r>
          </a:p>
          <a:p>
            <a:pPr marL="466298" indent="-466298">
              <a:buFont typeface="Arial" panose="020B0604020202020204" pitchFamily="34" charset="0"/>
              <a:buChar char="•"/>
            </a:pPr>
            <a:r>
              <a:rPr lang="en-US" sz="2448" dirty="0"/>
              <a:t>Over the air device </a:t>
            </a:r>
            <a:r>
              <a:rPr lang="en-US" sz="2448" dirty="0" smtClean="0"/>
              <a:t>enrollment</a:t>
            </a:r>
            <a:endParaRPr lang="en-US" sz="2448" dirty="0"/>
          </a:p>
          <a:p>
            <a:pPr marL="466298" indent="-466298">
              <a:buFont typeface="Arial" panose="020B0604020202020204" pitchFamily="34" charset="0"/>
              <a:buChar char="•"/>
            </a:pPr>
            <a:r>
              <a:rPr lang="en-US" sz="2448" dirty="0"/>
              <a:t>Available user targeted applications</a:t>
            </a:r>
          </a:p>
          <a:p>
            <a:pPr marL="466298" indent="-466298">
              <a:buFont typeface="Arial" panose="020B0604020202020204" pitchFamily="34" charset="0"/>
              <a:buChar char="•"/>
            </a:pPr>
            <a:r>
              <a:rPr lang="en-US" sz="2448" dirty="0"/>
              <a:t>User and device settings </a:t>
            </a:r>
            <a:r>
              <a:rPr lang="en-US" sz="2448" dirty="0" smtClean="0"/>
              <a:t>management</a:t>
            </a:r>
            <a:endParaRPr lang="en-US" sz="2448" dirty="0"/>
          </a:p>
          <a:p>
            <a:pPr marL="466298" indent="-466298">
              <a:buFont typeface="Arial" panose="020B0604020202020204" pitchFamily="34" charset="0"/>
              <a:buChar char="•"/>
            </a:pPr>
            <a:r>
              <a:rPr lang="en-US" sz="2448" dirty="0"/>
              <a:t>Device </a:t>
            </a:r>
            <a:r>
              <a:rPr lang="en-US" sz="2448" dirty="0" smtClean="0"/>
              <a:t>inventory</a:t>
            </a:r>
            <a:endParaRPr lang="en-US" sz="2448" dirty="0"/>
          </a:p>
          <a:p>
            <a:pPr marL="466298" indent="-466298">
              <a:buFont typeface="Arial" panose="020B0604020202020204" pitchFamily="34" charset="0"/>
              <a:buChar char="•"/>
            </a:pPr>
            <a:r>
              <a:rPr lang="en-US" sz="2448" dirty="0"/>
              <a:t>Remote device </a:t>
            </a:r>
            <a:r>
              <a:rPr lang="en-US" sz="2448" dirty="0" smtClean="0"/>
              <a:t>retirement</a:t>
            </a:r>
            <a:endParaRPr lang="en-US" sz="2448" dirty="0"/>
          </a:p>
          <a:p>
            <a:pPr marL="466298" indent="-466298">
              <a:buFont typeface="Arial" panose="020B0604020202020204" pitchFamily="34" charset="0"/>
              <a:buChar char="•"/>
            </a:pPr>
            <a:r>
              <a:rPr lang="en-US" sz="2448" dirty="0"/>
              <a:t>Remote device </a:t>
            </a:r>
            <a:r>
              <a:rPr lang="en-US" sz="2448" dirty="0" smtClean="0"/>
              <a:t>wipe (full and</a:t>
            </a:r>
            <a:r>
              <a:rPr lang="en-US" sz="2448" dirty="0" smtClean="0">
                <a:solidFill>
                  <a:schemeClr val="accent5">
                    <a:lumMod val="40000"/>
                    <a:lumOff val="60000"/>
                  </a:schemeClr>
                </a:solidFill>
              </a:rPr>
              <a:t> selective)</a:t>
            </a:r>
          </a:p>
          <a:p>
            <a:pPr marL="466298" indent="-466298">
              <a:buFont typeface="Arial" panose="020B0604020202020204" pitchFamily="34" charset="0"/>
              <a:buChar char="•"/>
            </a:pPr>
            <a:r>
              <a:rPr lang="en-US" sz="2448" dirty="0" smtClean="0">
                <a:solidFill>
                  <a:schemeClr val="accent5">
                    <a:lumMod val="40000"/>
                    <a:lumOff val="60000"/>
                  </a:schemeClr>
                </a:solidFill>
              </a:rPr>
              <a:t>Company branding</a:t>
            </a:r>
          </a:p>
          <a:p>
            <a:pPr marL="466298" indent="-466298">
              <a:buFont typeface="Arial" panose="020B0604020202020204" pitchFamily="34" charset="0"/>
              <a:buChar char="•"/>
            </a:pPr>
            <a:r>
              <a:rPr lang="en-US" sz="2448" dirty="0" smtClean="0">
                <a:solidFill>
                  <a:schemeClr val="accent5">
                    <a:lumMod val="40000"/>
                    <a:lumOff val="60000"/>
                  </a:schemeClr>
                </a:solidFill>
              </a:rPr>
              <a:t>Web apps and remote apps</a:t>
            </a:r>
          </a:p>
          <a:p>
            <a:pPr marL="466298" indent="-466298">
              <a:buFont typeface="Arial" panose="020B0604020202020204" pitchFamily="34" charset="0"/>
              <a:buChar char="•"/>
            </a:pPr>
            <a:r>
              <a:rPr lang="en-US" sz="2448" dirty="0" smtClean="0">
                <a:solidFill>
                  <a:schemeClr val="accent5">
                    <a:lumMod val="40000"/>
                    <a:lumOff val="60000"/>
                  </a:schemeClr>
                </a:solidFill>
              </a:rPr>
              <a:t>VPN/Wi-Fi/certificate profiles</a:t>
            </a:r>
          </a:p>
          <a:p>
            <a:pPr marL="466298" indent="-466298">
              <a:buFont typeface="Arial" panose="020B0604020202020204" pitchFamily="34" charset="0"/>
              <a:buChar char="•"/>
            </a:pPr>
            <a:r>
              <a:rPr lang="en-US" sz="2448" dirty="0" smtClean="0">
                <a:solidFill>
                  <a:schemeClr val="accent5">
                    <a:lumMod val="40000"/>
                    <a:lumOff val="60000"/>
                  </a:schemeClr>
                </a:solidFill>
              </a:rPr>
              <a:t>Additional settings</a:t>
            </a:r>
            <a:endParaRPr lang="en-US" sz="2448" dirty="0">
              <a:solidFill>
                <a:schemeClr val="accent5">
                  <a:lumMod val="40000"/>
                  <a:lumOff val="60000"/>
                </a:schemeClr>
              </a:solidFill>
            </a:endParaRPr>
          </a:p>
          <a:p>
            <a:endParaRPr lang="en-US" sz="2856" dirty="0"/>
          </a:p>
        </p:txBody>
      </p:sp>
    </p:spTree>
    <p:extLst>
      <p:ext uri="{BB962C8B-B14F-4D97-AF65-F5344CB8AC3E}">
        <p14:creationId xmlns:p14="http://schemas.microsoft.com/office/powerpoint/2010/main" val="20794636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06" y="292082"/>
            <a:ext cx="11375536" cy="738664"/>
          </a:xfrm>
        </p:spPr>
        <p:txBody>
          <a:bodyPr vert="horz" wrap="square" lIns="146304" tIns="91440" rIns="146304" bIns="91440" rtlCol="0" anchor="t">
            <a:spAutoFit/>
          </a:bodyPr>
          <a:lstStyle/>
          <a:p>
            <a:r>
              <a:rPr lang="en-US" sz="4000" dirty="0">
                <a:solidFill>
                  <a:srgbClr val="FFFFFF"/>
                </a:solidFill>
              </a:rPr>
              <a:t>Platform </a:t>
            </a:r>
            <a:r>
              <a:rPr lang="en-US" sz="4000" dirty="0" smtClean="0">
                <a:solidFill>
                  <a:srgbClr val="FFFFFF"/>
                </a:solidFill>
              </a:rPr>
              <a:t>Support in ConfigMgr R2</a:t>
            </a:r>
            <a:endParaRPr lang="en-US" sz="4000"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6464109"/>
              </p:ext>
            </p:extLst>
          </p:nvPr>
        </p:nvGraphicFramePr>
        <p:xfrm>
          <a:off x="460375" y="1169708"/>
          <a:ext cx="11539517" cy="5349208"/>
        </p:xfrm>
        <a:graphic>
          <a:graphicData uri="http://schemas.openxmlformats.org/drawingml/2006/table">
            <a:tbl>
              <a:tblPr firstRow="1" bandRow="1">
                <a:tableStyleId>{5C22544A-7EE6-4342-B048-85BDC9FD1C3A}</a:tableStyleId>
              </a:tblPr>
              <a:tblGrid>
                <a:gridCol w="2527672"/>
                <a:gridCol w="4191014"/>
                <a:gridCol w="4820831"/>
              </a:tblGrid>
              <a:tr h="503558">
                <a:tc>
                  <a:txBody>
                    <a:bodyPr/>
                    <a:lstStyle/>
                    <a:p>
                      <a:r>
                        <a:rPr lang="en-US" sz="1800" dirty="0" smtClean="0">
                          <a:solidFill>
                            <a:srgbClr val="FFFFFF"/>
                          </a:solidFill>
                        </a:rPr>
                        <a:t>OS Platform</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800" dirty="0" smtClean="0">
                          <a:solidFill>
                            <a:srgbClr val="FFFFFF"/>
                          </a:solidFill>
                        </a:rPr>
                        <a:t>Management Agent</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US" sz="1800" dirty="0" smtClean="0">
                          <a:solidFill>
                            <a:srgbClr val="FFFFFF"/>
                          </a:solidFill>
                        </a:rPr>
                        <a:t>End User Experience</a:t>
                      </a:r>
                      <a:endParaRPr lang="en-US" sz="1800" dirty="0">
                        <a:solidFill>
                          <a:srgbClr val="FFFFFF"/>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1212385">
                <a:tc>
                  <a:txBody>
                    <a:bodyPr/>
                    <a:lstStyle/>
                    <a:p>
                      <a:r>
                        <a:rPr lang="en-US" sz="1800" b="1" dirty="0" smtClean="0">
                          <a:solidFill>
                            <a:schemeClr val="accent5">
                              <a:lumMod val="40000"/>
                              <a:lumOff val="60000"/>
                            </a:schemeClr>
                          </a:solidFill>
                        </a:rPr>
                        <a:t>Windows 8.1 PC</a:t>
                      </a:r>
                      <a:endParaRPr lang="en-US" sz="1800" b="1" dirty="0">
                        <a:solidFill>
                          <a:schemeClr val="accent5">
                            <a:lumMod val="40000"/>
                            <a:lumOff val="60000"/>
                          </a:schemeClr>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algn="ctr"/>
                      <a:r>
                        <a:rPr lang="en-US" sz="1800" b="1" kern="1200" dirty="0" err="1" smtClean="0">
                          <a:solidFill>
                            <a:schemeClr val="accent5">
                              <a:lumMod val="40000"/>
                              <a:lumOff val="60000"/>
                            </a:schemeClr>
                          </a:solidFill>
                          <a:latin typeface="+mn-lt"/>
                          <a:ea typeface="+mn-ea"/>
                          <a:cs typeface="+mn-cs"/>
                        </a:rPr>
                        <a:t>ConfigMgr</a:t>
                      </a:r>
                      <a:r>
                        <a:rPr lang="en-US" sz="1800" b="1" kern="1200" dirty="0" smtClean="0">
                          <a:solidFill>
                            <a:schemeClr val="accent5">
                              <a:lumMod val="40000"/>
                              <a:lumOff val="60000"/>
                            </a:schemeClr>
                          </a:solidFill>
                          <a:latin typeface="+mn-lt"/>
                          <a:ea typeface="+mn-ea"/>
                          <a:cs typeface="+mn-cs"/>
                        </a:rPr>
                        <a:t> Agent</a:t>
                      </a:r>
                    </a:p>
                    <a:p>
                      <a:pPr algn="ctr"/>
                      <a:r>
                        <a:rPr lang="en-US" sz="1800" b="1" dirty="0" smtClean="0">
                          <a:solidFill>
                            <a:schemeClr val="accent5">
                              <a:lumMod val="40000"/>
                              <a:lumOff val="60000"/>
                            </a:schemeClr>
                          </a:solidFill>
                        </a:rPr>
                        <a:t> </a:t>
                      </a:r>
                      <a:r>
                        <a:rPr lang="en-US" sz="1800" b="0" dirty="0" smtClean="0">
                          <a:solidFill>
                            <a:schemeClr val="accent5">
                              <a:lumMod val="40000"/>
                              <a:lumOff val="60000"/>
                            </a:schemeClr>
                          </a:solidFill>
                        </a:rPr>
                        <a:t>Or</a:t>
                      </a:r>
                    </a:p>
                    <a:p>
                      <a:pPr algn="ctr"/>
                      <a:r>
                        <a:rPr lang="en-US" sz="1800" b="1" kern="1200" dirty="0" smtClean="0">
                          <a:solidFill>
                            <a:schemeClr val="accent5">
                              <a:lumMod val="40000"/>
                              <a:lumOff val="60000"/>
                            </a:schemeClr>
                          </a:solidFill>
                          <a:latin typeface="+mn-lt"/>
                          <a:ea typeface="+mn-ea"/>
                          <a:cs typeface="+mn-cs"/>
                        </a:rPr>
                        <a:t>Management Agent(OMA-DM)</a:t>
                      </a:r>
                      <a:endParaRPr lang="en-US" sz="1800" b="1" kern="1200" dirty="0">
                        <a:solidFill>
                          <a:schemeClr val="accent5">
                            <a:lumMod val="40000"/>
                            <a:lumOff val="60000"/>
                          </a:schemeClr>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40000"/>
                              <a:lumOff val="60000"/>
                            </a:schemeClr>
                          </a:solidFill>
                          <a:latin typeface="+mn-lt"/>
                          <a:ea typeface="+mn-ea"/>
                          <a:cs typeface="+mn-cs"/>
                        </a:rPr>
                        <a:t>Software Center/Application Catalog</a:t>
                      </a:r>
                    </a:p>
                    <a:p>
                      <a:endParaRPr lang="en-US" sz="1800" b="1" kern="1200" dirty="0" smtClean="0">
                        <a:solidFill>
                          <a:schemeClr val="accent5">
                            <a:lumMod val="40000"/>
                            <a:lumOff val="60000"/>
                          </a:schemeClr>
                        </a:solidFill>
                        <a:latin typeface="+mn-lt"/>
                        <a:ea typeface="+mn-ea"/>
                        <a:cs typeface="+mn-cs"/>
                      </a:endParaRPr>
                    </a:p>
                    <a:p>
                      <a:pPr marL="0" marR="0" indent="0" algn="l" defTabSz="914363" rtl="0" eaLnBrk="1" fontAlgn="auto" latinLnBrk="0" hangingPunct="1">
                        <a:lnSpc>
                          <a:spcPct val="100000"/>
                        </a:lnSpc>
                        <a:spcBef>
                          <a:spcPts val="0"/>
                        </a:spcBef>
                        <a:spcAft>
                          <a:spcPts val="0"/>
                        </a:spcAft>
                        <a:buClrTx/>
                        <a:buSzTx/>
                        <a:buFontTx/>
                        <a:buNone/>
                        <a:tabLst/>
                        <a:defRPr/>
                      </a:pPr>
                      <a:r>
                        <a:rPr lang="en-US" sz="1800" b="1" kern="1200" dirty="0" smtClean="0">
                          <a:solidFill>
                            <a:schemeClr val="accent5">
                              <a:lumMod val="40000"/>
                              <a:lumOff val="60000"/>
                            </a:schemeClr>
                          </a:solidFill>
                          <a:latin typeface="+mn-lt"/>
                          <a:ea typeface="+mn-ea"/>
                          <a:cs typeface="+mn-cs"/>
                        </a:rPr>
                        <a:t>Windows Company Portal app</a:t>
                      </a:r>
                    </a:p>
                    <a:p>
                      <a:endParaRPr lang="en-US" sz="1800" b="1" dirty="0">
                        <a:solidFill>
                          <a:schemeClr val="accent5">
                            <a:lumMod val="40000"/>
                            <a:lumOff val="60000"/>
                          </a:schemeClr>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r>
              <a:tr h="652822">
                <a:tc>
                  <a:txBody>
                    <a:bodyPr/>
                    <a:lstStyle/>
                    <a:p>
                      <a:r>
                        <a:rPr lang="en-US" sz="1800" b="0" dirty="0" smtClean="0">
                          <a:solidFill>
                            <a:schemeClr val="tx1"/>
                          </a:solidFill>
                        </a:rPr>
                        <a:t>Windows PC (Win8,Win7,Vista,XP)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Software Center/Application Catalog</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Windows RT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Management agent (OMA-DM)</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Windows Company </a:t>
                      </a:r>
                      <a:r>
                        <a:rPr lang="en-US" sz="1800" b="0" baseline="0" dirty="0" smtClean="0">
                          <a:solidFill>
                            <a:schemeClr val="tx1"/>
                          </a:solidFill>
                        </a:rPr>
                        <a:t>Portal app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Windows Phone 8</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Management agent (OMA-DM)</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Windows Phone 8 Company Portal</a:t>
                      </a:r>
                      <a:r>
                        <a:rPr lang="en-US" sz="1800" b="0" baseline="0" dirty="0" smtClean="0">
                          <a:solidFill>
                            <a:schemeClr val="tx1"/>
                          </a:solidFill>
                        </a:rPr>
                        <a:t> </a:t>
                      </a:r>
                      <a:r>
                        <a:rPr lang="en-US" sz="1800" b="0" dirty="0" smtClean="0">
                          <a:solidFill>
                            <a:schemeClr val="tx1"/>
                          </a:solidFill>
                        </a:rPr>
                        <a:t>app</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err="1" smtClean="0">
                          <a:solidFill>
                            <a:schemeClr val="tx1"/>
                          </a:solidFill>
                        </a:rPr>
                        <a:t>iOS</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Apple MDM Protocol</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5">
                              <a:lumMod val="40000"/>
                              <a:lumOff val="60000"/>
                            </a:schemeClr>
                          </a:solidFill>
                          <a:latin typeface="+mn-lt"/>
                          <a:ea typeface="+mn-ea"/>
                          <a:cs typeface="+mn-cs"/>
                        </a:rPr>
                        <a:t>Native iOS Company Portal App</a:t>
                      </a:r>
                      <a:endParaRPr lang="en-US" sz="1800" b="1" kern="1200" dirty="0">
                        <a:solidFill>
                          <a:schemeClr val="accent5">
                            <a:lumMod val="40000"/>
                            <a:lumOff val="60000"/>
                          </a:schemeClr>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462653">
                <a:tc>
                  <a:txBody>
                    <a:bodyPr/>
                    <a:lstStyle/>
                    <a:p>
                      <a:r>
                        <a:rPr lang="en-US" sz="1800" b="0" dirty="0" smtClean="0">
                          <a:solidFill>
                            <a:schemeClr val="tx1"/>
                          </a:solidFill>
                        </a:rPr>
                        <a:t>Android</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5">
                              <a:lumMod val="40000"/>
                              <a:lumOff val="60000"/>
                            </a:schemeClr>
                          </a:solidFill>
                          <a:latin typeface="+mn-lt"/>
                          <a:ea typeface="+mn-ea"/>
                          <a:cs typeface="+mn-cs"/>
                        </a:rPr>
                        <a:t>Android MDM agent (OMA-DM)</a:t>
                      </a:r>
                      <a:endParaRPr lang="en-US" sz="1800" b="1" kern="1200" dirty="0">
                        <a:solidFill>
                          <a:schemeClr val="accent5">
                            <a:lumMod val="40000"/>
                            <a:lumOff val="60000"/>
                          </a:schemeClr>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1" kern="1200" dirty="0" smtClean="0">
                          <a:solidFill>
                            <a:schemeClr val="accent5">
                              <a:lumMod val="40000"/>
                              <a:lumOff val="60000"/>
                            </a:schemeClr>
                          </a:solidFill>
                          <a:latin typeface="+mn-lt"/>
                          <a:ea typeface="+mn-ea"/>
                          <a:cs typeface="+mn-cs"/>
                        </a:rPr>
                        <a:t>Native Android Company Portal App</a:t>
                      </a:r>
                      <a:endParaRPr lang="en-US" sz="1800" b="1" kern="1200" dirty="0">
                        <a:solidFill>
                          <a:schemeClr val="accent5">
                            <a:lumMod val="40000"/>
                            <a:lumOff val="60000"/>
                          </a:schemeClr>
                        </a:solidFill>
                        <a:latin typeface="+mn-lt"/>
                        <a:ea typeface="+mn-ea"/>
                        <a:cs typeface="+mn-cs"/>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Mac</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c>
                  <a:txBody>
                    <a:bodyPr/>
                    <a:lstStyle/>
                    <a:p>
                      <a:r>
                        <a:rPr lang="en-US" sz="1800" b="0" dirty="0" smtClean="0">
                          <a:solidFill>
                            <a:schemeClr val="tx1"/>
                          </a:solidFill>
                        </a:rPr>
                        <a:t>Limited</a:t>
                      </a:r>
                      <a:r>
                        <a:rPr lang="en-US" sz="1800" b="0" baseline="0" dirty="0" smtClean="0">
                          <a:solidFill>
                            <a:schemeClr val="tx1"/>
                          </a:solidFill>
                        </a:rPr>
                        <a:t> self service experience</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noFill/>
                  </a:tcPr>
                </a:tc>
              </a:tr>
              <a:tr h="503558">
                <a:tc>
                  <a:txBody>
                    <a:bodyPr/>
                    <a:lstStyle/>
                    <a:p>
                      <a:r>
                        <a:rPr lang="en-US" sz="1800" b="0" dirty="0" smtClean="0">
                          <a:solidFill>
                            <a:schemeClr val="tx1"/>
                          </a:solidFill>
                        </a:rPr>
                        <a:t>Linux/Unix</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r>
                        <a:rPr lang="en-US" sz="1800" b="0" dirty="0" smtClean="0">
                          <a:solidFill>
                            <a:schemeClr val="tx1"/>
                          </a:solidFill>
                        </a:rPr>
                        <a:t>ConfigMgr Agent</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r>
                        <a:rPr lang="en-US" sz="1800" b="0" dirty="0" smtClean="0">
                          <a:solidFill>
                            <a:schemeClr val="tx1"/>
                          </a:solidFill>
                        </a:rPr>
                        <a:t>N/A</a:t>
                      </a:r>
                      <a:endParaRPr lang="en-US" sz="1800" b="0" dirty="0">
                        <a:solidFill>
                          <a:schemeClr val="tx1"/>
                        </a:solidFill>
                      </a:endParaRPr>
                    </a:p>
                  </a:txBody>
                  <a:tcPr marL="93260" marR="93260" marT="46630" marB="4663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8772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Getting Started</a:t>
            </a:r>
          </a:p>
        </p:txBody>
      </p:sp>
    </p:spTree>
    <p:extLst>
      <p:ext uri="{BB962C8B-B14F-4D97-AF65-F5344CB8AC3E}">
        <p14:creationId xmlns:p14="http://schemas.microsoft.com/office/powerpoint/2010/main" val="244480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Process</a:t>
            </a:r>
            <a:endParaRPr lang="en-US" dirty="0"/>
          </a:p>
        </p:txBody>
      </p:sp>
      <p:sp>
        <p:nvSpPr>
          <p:cNvPr id="3" name="Content Placeholder 2"/>
          <p:cNvSpPr>
            <a:spLocks noGrp="1"/>
          </p:cNvSpPr>
          <p:nvPr>
            <p:ph type="body" sz="quarter" idx="10"/>
          </p:nvPr>
        </p:nvSpPr>
        <p:spPr>
          <a:xfrm>
            <a:off x="274638" y="1212850"/>
            <a:ext cx="11887200" cy="3730252"/>
          </a:xfrm>
        </p:spPr>
        <p:txBody>
          <a:bodyPr/>
          <a:lstStyle/>
          <a:p>
            <a:pPr marL="466298" indent="-466298">
              <a:buFont typeface="+mj-lt"/>
              <a:buAutoNum type="arabicPeriod"/>
            </a:pPr>
            <a:r>
              <a:rPr lang="en-US" sz="3600" dirty="0"/>
              <a:t>Create Windows </a:t>
            </a:r>
            <a:r>
              <a:rPr lang="en-US" sz="3600"/>
              <a:t>Intune </a:t>
            </a:r>
            <a:r>
              <a:rPr lang="en-US" sz="3600" smtClean="0"/>
              <a:t>Account</a:t>
            </a:r>
            <a:endParaRPr lang="en-US" sz="3600" dirty="0"/>
          </a:p>
          <a:p>
            <a:pPr marL="466298" indent="-466298">
              <a:buFont typeface="+mj-lt"/>
              <a:buAutoNum type="arabicPeriod"/>
            </a:pPr>
            <a:r>
              <a:rPr lang="en-US" sz="3600" smtClean="0"/>
              <a:t>Add </a:t>
            </a:r>
            <a:r>
              <a:rPr lang="en-US" sz="3600" dirty="0"/>
              <a:t>Public </a:t>
            </a:r>
            <a:r>
              <a:rPr lang="en-US" sz="3600"/>
              <a:t>DNS </a:t>
            </a:r>
            <a:r>
              <a:rPr lang="en-US" sz="3600" smtClean="0"/>
              <a:t>details</a:t>
            </a:r>
            <a:endParaRPr lang="en-US" sz="3600" dirty="0"/>
          </a:p>
          <a:p>
            <a:pPr marL="466298" indent="-466298">
              <a:buFont typeface="+mj-lt"/>
              <a:buAutoNum type="arabicPeriod"/>
            </a:pPr>
            <a:r>
              <a:rPr lang="en-US" sz="3600"/>
              <a:t>Verify </a:t>
            </a:r>
            <a:r>
              <a:rPr lang="en-US" sz="3600" smtClean="0"/>
              <a:t>Public </a:t>
            </a:r>
            <a:r>
              <a:rPr lang="en-US" sz="3600" dirty="0"/>
              <a:t>Domain </a:t>
            </a:r>
            <a:r>
              <a:rPr lang="en-US" sz="3600"/>
              <a:t>UPNs </a:t>
            </a:r>
            <a:r>
              <a:rPr lang="en-US" sz="3600" smtClean="0"/>
              <a:t>for users</a:t>
            </a:r>
          </a:p>
          <a:p>
            <a:pPr marL="466298" indent="-466298">
              <a:buFont typeface="+mj-lt"/>
              <a:buAutoNum type="arabicPeriod"/>
            </a:pPr>
            <a:r>
              <a:rPr lang="en-US" sz="3600" smtClean="0"/>
              <a:t>AD </a:t>
            </a:r>
            <a:r>
              <a:rPr lang="en-US" sz="3600" dirty="0" smtClean="0"/>
              <a:t>Federation </a:t>
            </a:r>
            <a:r>
              <a:rPr lang="en-US" sz="3600" dirty="0"/>
              <a:t>Services (ADFS 2.0) </a:t>
            </a:r>
          </a:p>
          <a:p>
            <a:pPr marL="466298" indent="-466298">
              <a:buFont typeface="+mj-lt"/>
              <a:buAutoNum type="arabicPeriod"/>
            </a:pPr>
            <a:r>
              <a:rPr lang="en-US" sz="3600" smtClean="0"/>
              <a:t>AD </a:t>
            </a:r>
            <a:r>
              <a:rPr lang="en-US" sz="3600" dirty="0"/>
              <a:t>Directory Synchronization</a:t>
            </a:r>
          </a:p>
          <a:p>
            <a:pPr marL="466298" indent="-466298">
              <a:buFont typeface="+mj-lt"/>
              <a:buAutoNum type="arabicPeriod"/>
            </a:pPr>
            <a:r>
              <a:rPr lang="en-US" sz="3600" smtClean="0"/>
              <a:t>Connect Configuration </a:t>
            </a:r>
            <a:r>
              <a:rPr lang="en-US" sz="3600"/>
              <a:t>Manager </a:t>
            </a:r>
            <a:r>
              <a:rPr lang="en-US" sz="3600" smtClean="0"/>
              <a:t>to Windows Intune</a:t>
            </a:r>
            <a:endParaRPr lang="en-US" sz="3600" dirty="0"/>
          </a:p>
        </p:txBody>
      </p:sp>
    </p:spTree>
    <p:extLst>
      <p:ext uri="{BB962C8B-B14F-4D97-AF65-F5344CB8AC3E}">
        <p14:creationId xmlns:p14="http://schemas.microsoft.com/office/powerpoint/2010/main" val="14829332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Windows </a:t>
            </a:r>
            <a:r>
              <a:rPr lang="en-US" smtClean="0"/>
              <a:t>Intune Account</a:t>
            </a:r>
            <a:endParaRPr lang="en-US" dirty="0"/>
          </a:p>
        </p:txBody>
      </p:sp>
      <p:sp>
        <p:nvSpPr>
          <p:cNvPr id="2" name="Text Placeholder 1"/>
          <p:cNvSpPr>
            <a:spLocks noGrp="1"/>
          </p:cNvSpPr>
          <p:nvPr>
            <p:ph type="body" sz="quarter" idx="10"/>
          </p:nvPr>
        </p:nvSpPr>
        <p:spPr>
          <a:xfrm>
            <a:off x="274638" y="1212850"/>
            <a:ext cx="11887200" cy="4025717"/>
          </a:xfrm>
        </p:spPr>
        <p:txBody>
          <a:bodyPr/>
          <a:lstStyle/>
          <a:p>
            <a:pPr marL="466298" indent="-466298">
              <a:buFont typeface="Arial" panose="020B0604020202020204" pitchFamily="34" charset="0"/>
              <a:buChar char="•"/>
            </a:pPr>
            <a:r>
              <a:rPr lang="en-US" sz="3200" smtClean="0"/>
              <a:t>This </a:t>
            </a:r>
            <a:r>
              <a:rPr lang="en-US" sz="3200" dirty="0" smtClean="0"/>
              <a:t>can be performed as a Volume License agreement, through those normal channels.</a:t>
            </a:r>
          </a:p>
          <a:p>
            <a:pPr marL="466298" indent="-466298">
              <a:buFont typeface="Arial" panose="020B0604020202020204" pitchFamily="34" charset="0"/>
              <a:buChar char="•"/>
            </a:pPr>
            <a:r>
              <a:rPr lang="en-US" sz="3200" dirty="0" smtClean="0"/>
              <a:t>If your company does not have a volume license agreement for Configuration Manager you may create a Windows Intune subscription directly from </a:t>
            </a:r>
            <a:r>
              <a:rPr lang="en-US" sz="3200" dirty="0" smtClean="0">
                <a:hlinkClick r:id="rId3"/>
              </a:rPr>
              <a:t>www.WindowsIntune.com</a:t>
            </a:r>
            <a:r>
              <a:rPr lang="en-US" sz="3200" dirty="0" smtClean="0"/>
              <a:t> .</a:t>
            </a:r>
          </a:p>
          <a:p>
            <a:pPr marL="466298" indent="-466298">
              <a:buFont typeface="Arial" panose="020B0604020202020204" pitchFamily="34" charset="0"/>
              <a:buChar char="•"/>
            </a:pPr>
            <a:endParaRPr lang="en-US" sz="3200" smtClean="0"/>
          </a:p>
          <a:p>
            <a:pPr marL="466298" indent="-466298">
              <a:buFont typeface="Arial" panose="020B0604020202020204" pitchFamily="34" charset="0"/>
              <a:buChar char="•"/>
            </a:pPr>
            <a:r>
              <a:rPr lang="en-US" sz="3200" smtClean="0"/>
              <a:t>Once complete </a:t>
            </a:r>
            <a:r>
              <a:rPr lang="en-US" sz="3200" dirty="0" smtClean="0"/>
              <a:t>login with the admin account created to the Windows Intune Account Portal </a:t>
            </a:r>
            <a:r>
              <a:rPr lang="en-US" sz="3200" dirty="0" smtClean="0">
                <a:hlinkClick r:id="rId4"/>
              </a:rPr>
              <a:t>account.manage.microsoft.com</a:t>
            </a:r>
            <a:r>
              <a:rPr lang="en-US" sz="3200" dirty="0" smtClean="0"/>
              <a:t> </a:t>
            </a:r>
          </a:p>
        </p:txBody>
      </p:sp>
    </p:spTree>
    <p:extLst>
      <p:ext uri="{BB962C8B-B14F-4D97-AF65-F5344CB8AC3E}">
        <p14:creationId xmlns:p14="http://schemas.microsoft.com/office/powerpoint/2010/main" val="21372313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Verifiable Public Domain</a:t>
            </a:r>
            <a:endParaRPr lang="en-US" dirty="0"/>
          </a:p>
        </p:txBody>
      </p:sp>
      <p:sp>
        <p:nvSpPr>
          <p:cNvPr id="2" name="Text Placeholder 1"/>
          <p:cNvSpPr>
            <a:spLocks noGrp="1"/>
          </p:cNvSpPr>
          <p:nvPr>
            <p:ph type="body" sz="quarter" idx="10"/>
          </p:nvPr>
        </p:nvSpPr>
        <p:spPr>
          <a:xfrm>
            <a:off x="274638" y="1212850"/>
            <a:ext cx="11887200" cy="5240345"/>
          </a:xfrm>
        </p:spPr>
        <p:txBody>
          <a:bodyPr/>
          <a:lstStyle/>
          <a:p>
            <a:r>
              <a:rPr lang="en-US" sz="2856" smtClean="0"/>
              <a:t>Ensure </a:t>
            </a:r>
            <a:r>
              <a:rPr lang="en-US" sz="2856"/>
              <a:t>users </a:t>
            </a:r>
            <a:r>
              <a:rPr lang="en-US" sz="2856" smtClean="0"/>
              <a:t>will synchronize </a:t>
            </a:r>
            <a:r>
              <a:rPr lang="en-US" sz="2856"/>
              <a:t>correctly </a:t>
            </a:r>
            <a:r>
              <a:rPr lang="en-US" sz="2856" smtClean="0"/>
              <a:t>create </a:t>
            </a:r>
            <a:r>
              <a:rPr lang="en-US" sz="2856" dirty="0"/>
              <a:t>a verified public domain within Windows Intune Account Portal. </a:t>
            </a:r>
          </a:p>
          <a:p>
            <a:pPr marL="349724" lvl="1" indent="-349724">
              <a:buFont typeface="Arial" panose="020B0604020202020204" pitchFamily="34" charset="0"/>
              <a:buChar char="•"/>
            </a:pPr>
            <a:r>
              <a:rPr lang="en-US" dirty="0" smtClean="0"/>
              <a:t>This is a public domain for the company, something like company1.com</a:t>
            </a:r>
          </a:p>
          <a:p>
            <a:pPr marL="349724" lvl="1" indent="-349724">
              <a:buFont typeface="Arial" panose="020B0604020202020204" pitchFamily="34" charset="0"/>
              <a:buChar char="•"/>
            </a:pPr>
            <a:r>
              <a:rPr lang="en-US" dirty="0" smtClean="0"/>
              <a:t>This domain must be able to be verified as a registered domain by an external source</a:t>
            </a:r>
          </a:p>
          <a:p>
            <a:endParaRPr lang="en-US" dirty="0" smtClean="0"/>
          </a:p>
          <a:p>
            <a:endParaRPr lang="en-US" dirty="0" smtClean="0"/>
          </a:p>
          <a:p>
            <a:endParaRPr lang="en-US" dirty="0" smtClean="0"/>
          </a:p>
          <a:p>
            <a:endParaRPr lang="en-US" dirty="0" smtClean="0"/>
          </a:p>
          <a:p>
            <a:r>
              <a:rPr lang="en-US" sz="2856" smtClean="0"/>
              <a:t>For </a:t>
            </a:r>
            <a:r>
              <a:rPr lang="en-US" sz="2856" dirty="0" smtClean="0"/>
              <a:t>device </a:t>
            </a:r>
            <a:r>
              <a:rPr lang="en-US" sz="2856" dirty="0"/>
              <a:t>enrollment ensure you have a public DNS CNAME record directing </a:t>
            </a:r>
            <a:r>
              <a:rPr lang="en-US" sz="2856" dirty="0" err="1"/>
              <a:t>EnterpriseEnrollment</a:t>
            </a:r>
            <a:r>
              <a:rPr lang="en-US" sz="2856" dirty="0"/>
              <a:t> to manage.microsoft.com</a:t>
            </a:r>
          </a:p>
        </p:txBody>
      </p:sp>
      <p:pic>
        <p:nvPicPr>
          <p:cNvPr id="4" name="Picture 3"/>
          <p:cNvPicPr>
            <a:picLocks noChangeAspect="1"/>
          </p:cNvPicPr>
          <p:nvPr/>
        </p:nvPicPr>
        <p:blipFill>
          <a:blip r:embed="rId3"/>
          <a:stretch>
            <a:fillRect/>
          </a:stretch>
        </p:blipFill>
        <p:spPr>
          <a:xfrm>
            <a:off x="4547648" y="3135720"/>
            <a:ext cx="3320533" cy="2234771"/>
          </a:xfrm>
          <a:prstGeom prst="rect">
            <a:avLst/>
          </a:prstGeom>
          <a:noFill/>
          <a:ln>
            <a:solidFill>
              <a:srgbClr val="FF0000"/>
            </a:solidFill>
          </a:ln>
        </p:spPr>
      </p:pic>
      <p:sp>
        <p:nvSpPr>
          <p:cNvPr id="5" name="Oval 4"/>
          <p:cNvSpPr/>
          <p:nvPr/>
        </p:nvSpPr>
        <p:spPr bwMode="auto">
          <a:xfrm>
            <a:off x="4603277" y="3883156"/>
            <a:ext cx="795167" cy="245421"/>
          </a:xfrm>
          <a:prstGeom prst="ellipse">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2633301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a:t>Verify User Details and Perform AD User Discovery</a:t>
            </a:r>
          </a:p>
        </p:txBody>
      </p:sp>
      <p:sp>
        <p:nvSpPr>
          <p:cNvPr id="2" name="Text Placeholder 1"/>
          <p:cNvSpPr>
            <a:spLocks noGrp="1"/>
          </p:cNvSpPr>
          <p:nvPr>
            <p:ph type="body" sz="quarter" idx="10"/>
          </p:nvPr>
        </p:nvSpPr>
        <p:spPr>
          <a:xfrm>
            <a:off x="274640" y="1212849"/>
            <a:ext cx="3653894" cy="5618461"/>
          </a:xfrm>
        </p:spPr>
        <p:txBody>
          <a:bodyPr/>
          <a:lstStyle/>
          <a:p>
            <a:pPr marL="342834" indent="-342834"/>
            <a:r>
              <a:rPr lang="en-US" sz="2040" dirty="0"/>
              <a:t>Ensure users that will be managed have this Public Domain as their primary Universal Principal Name (UPN) in Active Directory.</a:t>
            </a:r>
          </a:p>
          <a:p>
            <a:pPr marL="342834" indent="-342834"/>
            <a:r>
              <a:rPr lang="en-US" sz="2040" dirty="0"/>
              <a:t>To add UPNs for each user, either edit via ADSI or script, similar to that shown in here: </a:t>
            </a:r>
            <a:r>
              <a:rPr lang="en-US" sz="1836" dirty="0">
                <a:hlinkClick r:id="rId2"/>
              </a:rPr>
              <a:t>http://blogs.technet.com/b/heyscriptingguy/archive/2004/12/06/how-can-i-assign-a-new-upn-to-all-my-users.aspx</a:t>
            </a:r>
            <a:endParaRPr lang="en-US" sz="1836" dirty="0"/>
          </a:p>
          <a:p>
            <a:pPr marL="342834" indent="-342834"/>
            <a:r>
              <a:rPr lang="en-US" sz="2040" dirty="0"/>
              <a:t>Once confirmed perform AD User Discovery in Configuration Manager </a:t>
            </a:r>
            <a:r>
              <a:rPr lang="en-US" sz="2040"/>
              <a:t>2012 </a:t>
            </a:r>
            <a:r>
              <a:rPr lang="en-US" sz="2040" smtClean="0"/>
              <a:t>SP1 or R2</a:t>
            </a:r>
            <a:endParaRPr lang="en-US" sz="2040" dirty="0"/>
          </a:p>
          <a:p>
            <a:endParaRPr lang="en-US" sz="2040" dirty="0"/>
          </a:p>
        </p:txBody>
      </p:sp>
      <p:pic>
        <p:nvPicPr>
          <p:cNvPr id="4" name="Picture 3"/>
          <p:cNvPicPr>
            <a:picLocks noChangeAspect="1"/>
          </p:cNvPicPr>
          <p:nvPr/>
        </p:nvPicPr>
        <p:blipFill>
          <a:blip r:embed="rId3"/>
          <a:stretch>
            <a:fillRect/>
          </a:stretch>
        </p:blipFill>
        <p:spPr>
          <a:xfrm>
            <a:off x="4094521" y="1395736"/>
            <a:ext cx="7431804" cy="4706008"/>
          </a:xfrm>
          <a:prstGeom prst="rect">
            <a:avLst/>
          </a:prstGeom>
        </p:spPr>
      </p:pic>
    </p:spTree>
    <p:extLst>
      <p:ext uri="{BB962C8B-B14F-4D97-AF65-F5344CB8AC3E}">
        <p14:creationId xmlns:p14="http://schemas.microsoft.com/office/powerpoint/2010/main" val="1831849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z="4200" dirty="0"/>
              <a:t>Deploy and Configure AD </a:t>
            </a:r>
            <a:r>
              <a:rPr lang="en-US" sz="4200" dirty="0" smtClean="0"/>
              <a:t>Federation </a:t>
            </a:r>
            <a:r>
              <a:rPr lang="en-US" sz="4200" dirty="0"/>
              <a:t>Services</a:t>
            </a:r>
          </a:p>
        </p:txBody>
      </p:sp>
      <p:sp>
        <p:nvSpPr>
          <p:cNvPr id="2" name="Text Placeholder 1"/>
          <p:cNvSpPr>
            <a:spLocks noGrp="1"/>
          </p:cNvSpPr>
          <p:nvPr>
            <p:ph type="body" sz="quarter" idx="10"/>
          </p:nvPr>
        </p:nvSpPr>
        <p:spPr>
          <a:xfrm>
            <a:off x="274639" y="1756417"/>
            <a:ext cx="4670847" cy="4801314"/>
          </a:xfrm>
        </p:spPr>
        <p:txBody>
          <a:bodyPr/>
          <a:lstStyle/>
          <a:p>
            <a:pPr marL="291436" indent="-291436">
              <a:buFont typeface="Arial" panose="020B0604020202020204" pitchFamily="34" charset="0"/>
              <a:buChar char="•"/>
            </a:pPr>
            <a:r>
              <a:rPr lang="en-US" sz="2000" dirty="0"/>
              <a:t>When you set up single sign-on (also known as identity federation), your users can sign in with their corporate credentials to access the services in Windows Intune. </a:t>
            </a:r>
          </a:p>
          <a:p>
            <a:pPr marL="291436" indent="-291436">
              <a:buFont typeface="Arial" panose="020B0604020202020204" pitchFamily="34" charset="0"/>
              <a:buChar char="•"/>
            </a:pPr>
            <a:r>
              <a:rPr lang="en-US" sz="2000" smtClean="0"/>
              <a:t>Follow </a:t>
            </a:r>
            <a:r>
              <a:rPr lang="en-US" sz="2000" dirty="0"/>
              <a:t>the Steps outlined in the Windows Intune Account Portal, under Users.</a:t>
            </a:r>
          </a:p>
          <a:p>
            <a:pPr marL="466298" indent="-466298">
              <a:buFont typeface="+mj-lt"/>
              <a:buAutoNum type="arabicPeriod"/>
            </a:pPr>
            <a:r>
              <a:rPr lang="en-US" sz="2000" dirty="0"/>
              <a:t>Prepare for Single Sign-on: </a:t>
            </a:r>
            <a:r>
              <a:rPr lang="en-US" sz="2000" dirty="0">
                <a:hlinkClick r:id="rId2"/>
              </a:rPr>
              <a:t>http://technet.microsoft.com/en-us/library/jj151786</a:t>
            </a:r>
            <a:endParaRPr lang="en-US" sz="2000" dirty="0"/>
          </a:p>
          <a:p>
            <a:pPr marL="466298" indent="-466298">
              <a:buFont typeface="+mj-lt"/>
              <a:buAutoNum type="arabicPeriod"/>
            </a:pPr>
            <a:r>
              <a:rPr lang="en-US" sz="2000" dirty="0"/>
              <a:t>Secondly you need to deploy </a:t>
            </a:r>
            <a:br>
              <a:rPr lang="en-US" sz="2000" dirty="0"/>
            </a:br>
            <a:r>
              <a:rPr lang="en-US" sz="2000" dirty="0"/>
              <a:t>ADFS 2.0: </a:t>
            </a:r>
            <a:r>
              <a:rPr lang="en-US" sz="2000" dirty="0">
                <a:hlinkClick r:id="rId3"/>
              </a:rPr>
              <a:t>http://technet.microsoft.com/en-us/library/jj151794</a:t>
            </a:r>
            <a:r>
              <a:rPr lang="en-US" sz="2000" dirty="0"/>
              <a:t> . </a:t>
            </a:r>
          </a:p>
        </p:txBody>
      </p:sp>
      <p:grpSp>
        <p:nvGrpSpPr>
          <p:cNvPr id="8" name="Group 7"/>
          <p:cNvGrpSpPr/>
          <p:nvPr/>
        </p:nvGrpSpPr>
        <p:grpSpPr>
          <a:xfrm>
            <a:off x="5045513" y="2300421"/>
            <a:ext cx="7016298" cy="2927940"/>
            <a:chOff x="4014669" y="2864687"/>
            <a:chExt cx="7427262" cy="2956622"/>
          </a:xfrm>
        </p:grpSpPr>
        <p:pic>
          <p:nvPicPr>
            <p:cNvPr id="4" name="Picture 3"/>
            <p:cNvPicPr>
              <a:picLocks noChangeAspect="1"/>
            </p:cNvPicPr>
            <p:nvPr/>
          </p:nvPicPr>
          <p:blipFill>
            <a:blip r:embed="rId4"/>
            <a:stretch>
              <a:fillRect/>
            </a:stretch>
          </p:blipFill>
          <p:spPr>
            <a:xfrm>
              <a:off x="4014669" y="2864687"/>
              <a:ext cx="7427262" cy="2956622"/>
            </a:xfrm>
            <a:prstGeom prst="rect">
              <a:avLst/>
            </a:prstGeom>
          </p:spPr>
        </p:pic>
        <p:sp>
          <p:nvSpPr>
            <p:cNvPr id="5" name="Oval 4"/>
            <p:cNvSpPr/>
            <p:nvPr/>
          </p:nvSpPr>
          <p:spPr bwMode="auto">
            <a:xfrm>
              <a:off x="5470858" y="4219679"/>
              <a:ext cx="2319689" cy="246638"/>
            </a:xfrm>
            <a:prstGeom prst="ellipse">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sp>
        <p:nvSpPr>
          <p:cNvPr id="9" name="Rectangle 8"/>
          <p:cNvSpPr/>
          <p:nvPr/>
        </p:nvSpPr>
        <p:spPr>
          <a:xfrm>
            <a:off x="371965" y="1280099"/>
            <a:ext cx="5727956" cy="478376"/>
          </a:xfrm>
          <a:prstGeom prst="rect">
            <a:avLst/>
          </a:prstGeom>
        </p:spPr>
        <p:txBody>
          <a:bodyPr wrap="none">
            <a:spAutoFit/>
          </a:bodyPr>
          <a:lstStyle/>
          <a:p>
            <a:r>
              <a:rPr lang="en-US" sz="2448" dirty="0">
                <a:latin typeface="+mj-lt"/>
              </a:rPr>
              <a:t>Not required but strongly recommended!</a:t>
            </a:r>
          </a:p>
        </p:txBody>
      </p:sp>
    </p:spTree>
    <p:extLst>
      <p:ext uri="{BB962C8B-B14F-4D97-AF65-F5344CB8AC3E}">
        <p14:creationId xmlns:p14="http://schemas.microsoft.com/office/powerpoint/2010/main" val="40065577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z="4200" dirty="0"/>
              <a:t>Deploy and Configure AD Directory Synchronization</a:t>
            </a:r>
          </a:p>
        </p:txBody>
      </p:sp>
      <p:sp>
        <p:nvSpPr>
          <p:cNvPr id="2" name="Text Placeholder 1"/>
          <p:cNvSpPr>
            <a:spLocks noGrp="1"/>
          </p:cNvSpPr>
          <p:nvPr>
            <p:ph type="body" sz="quarter" idx="10"/>
          </p:nvPr>
        </p:nvSpPr>
        <p:spPr>
          <a:xfrm>
            <a:off x="274640" y="1212849"/>
            <a:ext cx="4499244" cy="5355312"/>
          </a:xfrm>
        </p:spPr>
        <p:txBody>
          <a:bodyPr/>
          <a:lstStyle/>
          <a:p>
            <a:pPr marL="349724" indent="-349724">
              <a:buFont typeface="Arial" panose="020B0604020202020204" pitchFamily="34" charset="0"/>
              <a:buChar char="•"/>
            </a:pPr>
            <a:r>
              <a:rPr lang="en-US" sz="2000" dirty="0"/>
              <a:t>Next, configure the on-premise AD Directory Synchronization with Microsoft Online. </a:t>
            </a:r>
          </a:p>
          <a:p>
            <a:pPr marL="349724" indent="-349724">
              <a:buFont typeface="Arial" panose="020B0604020202020204" pitchFamily="34" charset="0"/>
              <a:buChar char="•"/>
            </a:pPr>
            <a:r>
              <a:rPr lang="en-US" sz="2000" smtClean="0"/>
              <a:t>To </a:t>
            </a:r>
            <a:r>
              <a:rPr lang="en-US" sz="2000" dirty="0"/>
              <a:t>deploy and configure </a:t>
            </a:r>
            <a:r>
              <a:rPr lang="en-US" sz="2000" dirty="0" smtClean="0"/>
              <a:t>DirSync </a:t>
            </a:r>
            <a:r>
              <a:rPr lang="en-US" sz="2000" dirty="0"/>
              <a:t>follow the steps outlined in the Windows Intune Account Portal (account.manage.microsoft.com). </a:t>
            </a:r>
          </a:p>
          <a:p>
            <a:pPr marL="349724" indent="-349724">
              <a:buFont typeface="Arial" panose="020B0604020202020204" pitchFamily="34" charset="0"/>
              <a:buChar char="•"/>
            </a:pPr>
            <a:r>
              <a:rPr lang="en-US" sz="2000" dirty="0"/>
              <a:t>Select Users, and then select the option to Setup Active Directory® synchronization . This will allow Intune to retrieve the user details from Microsoft Online.</a:t>
            </a:r>
          </a:p>
          <a:p>
            <a:pPr marL="349724" indent="-349724">
              <a:buFont typeface="Arial" panose="020B0604020202020204" pitchFamily="34" charset="0"/>
              <a:buChar char="•"/>
            </a:pPr>
            <a:r>
              <a:rPr lang="en-US" sz="2000" smtClean="0"/>
              <a:t>TechNet </a:t>
            </a:r>
            <a:r>
              <a:rPr lang="en-US" sz="2000" dirty="0"/>
              <a:t>series on </a:t>
            </a:r>
            <a:r>
              <a:rPr lang="en-US" sz="2000" dirty="0" smtClean="0"/>
              <a:t>DirSync </a:t>
            </a:r>
            <a:r>
              <a:rPr lang="en-US" sz="2000" dirty="0"/>
              <a:t>that outlines the entire set of steps needed. </a:t>
            </a:r>
            <a:r>
              <a:rPr lang="en-US" sz="2000" dirty="0">
                <a:hlinkClick r:id="rId2"/>
              </a:rPr>
              <a:t>http://technet.microsoft.com/en-us/library/hh967629.aspx</a:t>
            </a:r>
            <a:endParaRPr lang="en-US" sz="2000" dirty="0"/>
          </a:p>
        </p:txBody>
      </p:sp>
      <p:grpSp>
        <p:nvGrpSpPr>
          <p:cNvPr id="6" name="Group 5"/>
          <p:cNvGrpSpPr/>
          <p:nvPr/>
        </p:nvGrpSpPr>
        <p:grpSpPr>
          <a:xfrm>
            <a:off x="4873169" y="2238247"/>
            <a:ext cx="7189383" cy="2513336"/>
            <a:chOff x="2154305" y="2598796"/>
            <a:chExt cx="8012378" cy="2956622"/>
          </a:xfrm>
        </p:grpSpPr>
        <p:pic>
          <p:nvPicPr>
            <p:cNvPr id="4" name="Picture 3"/>
            <p:cNvPicPr>
              <a:picLocks noChangeAspect="1"/>
            </p:cNvPicPr>
            <p:nvPr/>
          </p:nvPicPr>
          <p:blipFill>
            <a:blip r:embed="rId3"/>
            <a:stretch>
              <a:fillRect/>
            </a:stretch>
          </p:blipFill>
          <p:spPr>
            <a:xfrm>
              <a:off x="2154305" y="2598796"/>
              <a:ext cx="8012378" cy="2956622"/>
            </a:xfrm>
            <a:prstGeom prst="rect">
              <a:avLst/>
            </a:prstGeom>
          </p:spPr>
        </p:pic>
        <p:sp>
          <p:nvSpPr>
            <p:cNvPr id="5" name="Oval 4"/>
            <p:cNvSpPr/>
            <p:nvPr/>
          </p:nvSpPr>
          <p:spPr bwMode="auto">
            <a:xfrm>
              <a:off x="3965609" y="4077107"/>
              <a:ext cx="3416968" cy="273512"/>
            </a:xfrm>
            <a:prstGeom prst="ellipse">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06940428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sz="6000" dirty="0"/>
              <a:t>Reset User Microsoft </a:t>
            </a:r>
            <a:r>
              <a:rPr lang="en-US" sz="6000"/>
              <a:t>Online </a:t>
            </a:r>
            <a:r>
              <a:rPr lang="en-US" sz="6000" smtClean="0"/>
              <a:t>Password</a:t>
            </a:r>
            <a:endParaRPr lang="en-US" sz="6000" dirty="0"/>
          </a:p>
        </p:txBody>
      </p:sp>
      <p:sp>
        <p:nvSpPr>
          <p:cNvPr id="2" name="Text Placeholder 1"/>
          <p:cNvSpPr>
            <a:spLocks noGrp="1"/>
          </p:cNvSpPr>
          <p:nvPr>
            <p:ph type="body" sz="quarter" idx="10"/>
          </p:nvPr>
        </p:nvSpPr>
        <p:spPr>
          <a:xfrm>
            <a:off x="274638" y="1436152"/>
            <a:ext cx="11887200" cy="4616648"/>
          </a:xfrm>
        </p:spPr>
        <p:txBody>
          <a:bodyPr/>
          <a:lstStyle/>
          <a:p>
            <a:r>
              <a:rPr lang="en-US" sz="3600" smtClean="0"/>
              <a:t>Once configured, </a:t>
            </a:r>
            <a:r>
              <a:rPr lang="en-US" sz="3600" dirty="0" smtClean="0"/>
              <a:t>AD DirSync will happen immediately and then every 3 hours.</a:t>
            </a:r>
          </a:p>
          <a:p>
            <a:pPr lvl="1"/>
            <a:r>
              <a:rPr lang="en-US" sz="1800" dirty="0" smtClean="0"/>
              <a:t>User should then be visible in the Windows Intune Account Portal (in the Users node) – shown in previous slide</a:t>
            </a:r>
          </a:p>
          <a:p>
            <a:endParaRPr lang="en-US" sz="3600" smtClean="0"/>
          </a:p>
          <a:p>
            <a:r>
              <a:rPr lang="en-US" sz="3600" smtClean="0"/>
              <a:t>If </a:t>
            </a:r>
            <a:r>
              <a:rPr lang="en-US" sz="3600" dirty="0" smtClean="0"/>
              <a:t>not using ADFS, need to set a Microsoft Online password for each user:</a:t>
            </a:r>
          </a:p>
          <a:p>
            <a:pPr lvl="1"/>
            <a:r>
              <a:rPr lang="en-US" sz="1800" dirty="0" smtClean="0"/>
              <a:t>In order for the users to be able to login into the Windows Intune service (and Microsoft Online), they need a Microsoft Online/Azure AD password set</a:t>
            </a:r>
          </a:p>
          <a:p>
            <a:pPr lvl="1"/>
            <a:r>
              <a:rPr lang="en-US" sz="1800" dirty="0" smtClean="0"/>
              <a:t>You may perform these activities for an individual user or in bulk via the Windows Intune Account Portal. Or leverage </a:t>
            </a:r>
            <a:r>
              <a:rPr lang="en-US" sz="1800" dirty="0" err="1" smtClean="0"/>
              <a:t>powershell</a:t>
            </a:r>
            <a:r>
              <a:rPr lang="en-US" sz="1800" dirty="0" smtClean="0"/>
              <a:t> to programmatically activate them. Details in the link below</a:t>
            </a:r>
          </a:p>
          <a:p>
            <a:pPr lvl="2"/>
            <a:r>
              <a:rPr lang="en-US" sz="1800" dirty="0">
                <a:hlinkClick r:id="rId2"/>
              </a:rPr>
              <a:t>http://</a:t>
            </a:r>
            <a:r>
              <a:rPr lang="en-US" sz="1800" dirty="0" smtClean="0">
                <a:hlinkClick r:id="rId2"/>
              </a:rPr>
              <a:t>aka.ms/aadposh</a:t>
            </a:r>
            <a:r>
              <a:rPr lang="en-US" sz="1800" dirty="0" smtClean="0"/>
              <a:t> </a:t>
            </a:r>
            <a:endParaRPr lang="en-US" sz="1800" dirty="0"/>
          </a:p>
        </p:txBody>
      </p:sp>
    </p:spTree>
    <p:extLst>
      <p:ext uri="{BB962C8B-B14F-4D97-AF65-F5344CB8AC3E}">
        <p14:creationId xmlns:p14="http://schemas.microsoft.com/office/powerpoint/2010/main" val="26023343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t>Deploying and Configuring Mobile Device Management Infrastructure with Microsoft System Center 2012 </a:t>
            </a:r>
            <a:r>
              <a:rPr lang="en-US" sz="3000" dirty="0" smtClean="0"/>
              <a:t>SP1 Configuration </a:t>
            </a:r>
            <a:r>
              <a:rPr lang="en-US" sz="3000" dirty="0"/>
              <a:t>Manager and Windows Intune</a:t>
            </a:r>
          </a:p>
        </p:txBody>
      </p:sp>
      <p:sp>
        <p:nvSpPr>
          <p:cNvPr id="5" name="Text Placeholder 4"/>
          <p:cNvSpPr>
            <a:spLocks noGrp="1"/>
          </p:cNvSpPr>
          <p:nvPr>
            <p:ph type="body" sz="quarter" idx="12"/>
          </p:nvPr>
        </p:nvSpPr>
        <p:spPr/>
        <p:txBody>
          <a:bodyPr/>
          <a:lstStyle/>
          <a:p>
            <a:pPr defTabSz="2797790">
              <a:tabLst>
                <a:tab pos="2797790" algn="l"/>
              </a:tabLst>
            </a:pPr>
            <a:r>
              <a:rPr lang="en-US" sz="2800" smtClean="0"/>
              <a:t>Craig Morris</a:t>
            </a:r>
            <a:endParaRPr lang="en-US" sz="2800" dirty="0" smtClean="0"/>
          </a:p>
          <a:p>
            <a:pPr defTabSz="2797790">
              <a:tabLst>
                <a:tab pos="2797790" algn="l"/>
              </a:tabLst>
            </a:pPr>
            <a:r>
              <a:rPr lang="en-US" sz="2800"/>
              <a:t>Ramya </a:t>
            </a:r>
            <a:r>
              <a:rPr lang="en-US" sz="2800" smtClean="0"/>
              <a:t>Chitrakar</a:t>
            </a:r>
            <a:endParaRPr lang="en-US" sz="2800" dirty="0"/>
          </a:p>
        </p:txBody>
      </p:sp>
      <p:sp>
        <p:nvSpPr>
          <p:cNvPr id="14" name="Text Placeholder 13"/>
          <p:cNvSpPr>
            <a:spLocks noGrp="1"/>
          </p:cNvSpPr>
          <p:nvPr>
            <p:ph type="body" sz="quarter" idx="13"/>
          </p:nvPr>
        </p:nvSpPr>
        <p:spPr/>
        <p:txBody>
          <a:bodyPr/>
          <a:lstStyle/>
          <a:p>
            <a:r>
              <a:rPr lang="en-US" dirty="0" smtClean="0"/>
              <a:t>WCA-B310</a:t>
            </a:r>
            <a:endParaRPr lang="en-US" dirty="0"/>
          </a:p>
        </p:txBody>
      </p:sp>
    </p:spTree>
    <p:extLst>
      <p:ext uri="{BB962C8B-B14F-4D97-AF65-F5344CB8AC3E}">
        <p14:creationId xmlns:p14="http://schemas.microsoft.com/office/powerpoint/2010/main" val="231815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119" dirty="0"/>
              <a:t>Connecting to Windows Intune Account Portal</a:t>
            </a:r>
            <a:br>
              <a:rPr lang="en-US" sz="6119" dirty="0"/>
            </a:br>
            <a:endParaRPr lang="en-US" sz="6119" dirty="0"/>
          </a:p>
        </p:txBody>
      </p:sp>
      <p:sp>
        <p:nvSpPr>
          <p:cNvPr id="2" name="Text Placeholder 1"/>
          <p:cNvSpPr>
            <a:spLocks noGrp="1"/>
          </p:cNvSpPr>
          <p:nvPr>
            <p:ph type="body" sz="quarter" idx="12"/>
          </p:nvPr>
        </p:nvSpPr>
        <p:spPr/>
        <p:txBody>
          <a:bodyPr/>
          <a:lstStyle/>
          <a:p>
            <a:r>
              <a:rPr lang="en-US"/>
              <a:t>Ramya </a:t>
            </a:r>
            <a:r>
              <a:rPr lang="en-US" smtClean="0"/>
              <a:t>Chitrakar</a:t>
            </a:r>
            <a:endParaRPr lang="en-US" dirty="0"/>
          </a:p>
        </p:txBody>
      </p:sp>
    </p:spTree>
    <p:extLst>
      <p:ext uri="{BB962C8B-B14F-4D97-AF65-F5344CB8AC3E}">
        <p14:creationId xmlns:p14="http://schemas.microsoft.com/office/powerpoint/2010/main" val="3184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6119"/>
              <a:t>Creating Configuration Manager Objects</a:t>
            </a:r>
            <a:endParaRPr lang="en-US" sz="6119" dirty="0"/>
          </a:p>
        </p:txBody>
      </p:sp>
    </p:spTree>
    <p:extLst>
      <p:ext uri="{BB962C8B-B14F-4D97-AF65-F5344CB8AC3E}">
        <p14:creationId xmlns:p14="http://schemas.microsoft.com/office/powerpoint/2010/main" val="276672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Configuration Manager Windows Intune Objects</a:t>
            </a:r>
            <a:endParaRPr lang="en-US" dirty="0"/>
          </a:p>
        </p:txBody>
      </p:sp>
      <p:sp>
        <p:nvSpPr>
          <p:cNvPr id="3" name="Content Placeholder 2"/>
          <p:cNvSpPr>
            <a:spLocks noGrp="1"/>
          </p:cNvSpPr>
          <p:nvPr>
            <p:ph type="body" sz="quarter" idx="10"/>
          </p:nvPr>
        </p:nvSpPr>
        <p:spPr>
          <a:xfrm>
            <a:off x="274638" y="1907105"/>
            <a:ext cx="11887200" cy="2092881"/>
          </a:xfrm>
        </p:spPr>
        <p:txBody>
          <a:bodyPr>
            <a:noAutofit/>
          </a:bodyPr>
          <a:lstStyle/>
          <a:p>
            <a:r>
              <a:rPr lang="en-US" sz="3672" dirty="0">
                <a:latin typeface="+mn-lt"/>
              </a:rPr>
              <a:t>Windows Intune Subscription, used by admin to:</a:t>
            </a:r>
          </a:p>
          <a:p>
            <a:pPr marL="349724" lvl="1" indent="-349724">
              <a:buFont typeface="+mj-lt"/>
              <a:buAutoNum type="arabicPeriod"/>
            </a:pPr>
            <a:r>
              <a:rPr lang="en-US" sz="1836" dirty="0"/>
              <a:t>Retrieve certificate needed by connector to connect to Windows Intune Service (background process)</a:t>
            </a:r>
          </a:p>
          <a:p>
            <a:pPr marL="349724" lvl="1" indent="-349724">
              <a:buFont typeface="+mj-lt"/>
              <a:buAutoNum type="arabicPeriod"/>
            </a:pPr>
            <a:r>
              <a:rPr lang="en-US" sz="1836" dirty="0"/>
              <a:t>Define User Collection that enables members to enroll mobile devices</a:t>
            </a:r>
          </a:p>
          <a:p>
            <a:pPr marL="349724" lvl="1" indent="-349724">
              <a:buFont typeface="+mj-lt"/>
              <a:buAutoNum type="arabicPeriod"/>
            </a:pPr>
            <a:r>
              <a:rPr lang="en-US" sz="1836" dirty="0"/>
              <a:t>Define and configure mobile platforms organization wants to support</a:t>
            </a:r>
          </a:p>
          <a:p>
            <a:r>
              <a:rPr lang="en-US" sz="3672" dirty="0">
                <a:latin typeface="+mn-lt"/>
              </a:rPr>
              <a:t>Windows Intune Connector</a:t>
            </a:r>
          </a:p>
          <a:p>
            <a:pPr lvl="1"/>
            <a:r>
              <a:rPr lang="en-US" sz="1836" dirty="0"/>
              <a:t>Connects to Windows Intune Cloud Server</a:t>
            </a:r>
          </a:p>
          <a:p>
            <a:pPr marL="519993" lvl="2" indent="-291436">
              <a:buFont typeface="Arial" panose="020B0604020202020204" pitchFamily="34" charset="0"/>
              <a:buChar char="•"/>
            </a:pPr>
            <a:r>
              <a:rPr lang="en-US" sz="1632" dirty="0"/>
              <a:t>Sends policy for Settings Mgt and Software Distribution</a:t>
            </a:r>
          </a:p>
          <a:p>
            <a:pPr marL="519993" lvl="2" indent="-291436">
              <a:buFont typeface="Arial" panose="020B0604020202020204" pitchFamily="34" charset="0"/>
              <a:buChar char="•"/>
            </a:pPr>
            <a:r>
              <a:rPr lang="en-US" sz="1632" dirty="0"/>
              <a:t>Receives state/status messages back from clients</a:t>
            </a:r>
          </a:p>
          <a:p>
            <a:r>
              <a:rPr lang="en-US" sz="3672" dirty="0">
                <a:latin typeface="+mn-lt"/>
              </a:rPr>
              <a:t>Windows Intune Service (not visible to admin)</a:t>
            </a:r>
          </a:p>
          <a:p>
            <a:pPr lvl="1"/>
            <a:r>
              <a:rPr lang="en-US" sz="1836" dirty="0"/>
              <a:t>Contains DMP like functionality</a:t>
            </a:r>
          </a:p>
          <a:p>
            <a:pPr marL="519993" lvl="2" indent="-291436">
              <a:buFont typeface="Arial" panose="020B0604020202020204" pitchFamily="34" charset="0"/>
              <a:buChar char="•"/>
            </a:pPr>
            <a:r>
              <a:rPr lang="en-US" sz="1632" dirty="0"/>
              <a:t>MP with local DB for storage of Policies</a:t>
            </a:r>
          </a:p>
          <a:p>
            <a:pPr marL="519993" lvl="2" indent="-291436">
              <a:buFont typeface="Arial" panose="020B0604020202020204" pitchFamily="34" charset="0"/>
              <a:buChar char="•"/>
            </a:pPr>
            <a:r>
              <a:rPr lang="en-US" sz="1632" dirty="0"/>
              <a:t>Gateway/Proxy to communicate to Mobile Devices</a:t>
            </a:r>
          </a:p>
          <a:p>
            <a:pPr lvl="1"/>
            <a:endParaRPr lang="en-US" sz="1632" dirty="0"/>
          </a:p>
          <a:p>
            <a:pPr lvl="1"/>
            <a:endParaRPr lang="en-US" sz="1632" dirty="0"/>
          </a:p>
        </p:txBody>
      </p:sp>
    </p:spTree>
    <p:extLst>
      <p:ext uri="{BB962C8B-B14F-4D97-AF65-F5344CB8AC3E}">
        <p14:creationId xmlns:p14="http://schemas.microsoft.com/office/powerpoint/2010/main" val="372473258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Platforms and Certificates/Keys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14860883"/>
              </p:ext>
            </p:extLst>
          </p:nvPr>
        </p:nvGraphicFramePr>
        <p:xfrm>
          <a:off x="495978" y="1356361"/>
          <a:ext cx="10777073" cy="5279616"/>
        </p:xfrm>
        <a:graphic>
          <a:graphicData uri="http://schemas.openxmlformats.org/drawingml/2006/table">
            <a:tbl>
              <a:tblPr firstRow="1" firstCol="1" bandRow="1">
                <a:tableStyleId>{5C22544A-7EE6-4342-B048-85BDC9FD1C3A}</a:tableStyleId>
              </a:tblPr>
              <a:tblGrid>
                <a:gridCol w="1180071"/>
                <a:gridCol w="2626710"/>
                <a:gridCol w="6970292"/>
              </a:tblGrid>
              <a:tr h="315686">
                <a:tc>
                  <a:txBody>
                    <a:bodyPr/>
                    <a:lstStyle/>
                    <a:p>
                      <a:pPr marL="0" marR="0" algn="ctr">
                        <a:spcBef>
                          <a:spcPts val="0"/>
                        </a:spcBef>
                        <a:spcAft>
                          <a:spcPts val="0"/>
                        </a:spcAft>
                      </a:pPr>
                      <a:r>
                        <a:rPr lang="en-US" sz="1800" dirty="0">
                          <a:effectLst/>
                          <a:latin typeface="+mn-lt"/>
                        </a:rPr>
                        <a:t>Platform</a:t>
                      </a:r>
                      <a:endParaRPr lang="en-US" sz="1800" dirty="0">
                        <a:effectLst/>
                        <a:latin typeface="+mn-lt"/>
                        <a:ea typeface="Calibri" panose="020F0502020204030204" pitchFamily="34" charset="0"/>
                        <a:cs typeface="Times New Roman" panose="02020603050405020304" pitchFamily="18" charset="0"/>
                      </a:endParaRPr>
                    </a:p>
                  </a:txBody>
                  <a:tcPr marL="32004" marR="32004" marT="6401" marB="6401" anchor="ctr"/>
                </a:tc>
                <a:tc>
                  <a:txBody>
                    <a:bodyPr/>
                    <a:lstStyle/>
                    <a:p>
                      <a:pPr marL="0" marR="0" algn="ctr">
                        <a:spcBef>
                          <a:spcPts val="0"/>
                        </a:spcBef>
                        <a:spcAft>
                          <a:spcPts val="0"/>
                        </a:spcAft>
                      </a:pPr>
                      <a:r>
                        <a:rPr lang="en-US" sz="1800" dirty="0">
                          <a:effectLst/>
                          <a:latin typeface="+mn-lt"/>
                        </a:rPr>
                        <a:t>Certificates or keys</a:t>
                      </a:r>
                      <a:endParaRPr lang="en-US" sz="1800" dirty="0">
                        <a:effectLst/>
                        <a:latin typeface="+mn-lt"/>
                        <a:ea typeface="Calibri" panose="020F0502020204030204" pitchFamily="34" charset="0"/>
                        <a:cs typeface="Times New Roman" panose="02020603050405020304" pitchFamily="18" charset="0"/>
                      </a:endParaRPr>
                    </a:p>
                  </a:txBody>
                  <a:tcPr marL="32004" marR="32004" marT="6401" marB="6401" anchor="ctr"/>
                </a:tc>
                <a:tc>
                  <a:txBody>
                    <a:bodyPr/>
                    <a:lstStyle/>
                    <a:p>
                      <a:pPr marL="0" marR="0" algn="ctr">
                        <a:spcBef>
                          <a:spcPts val="0"/>
                        </a:spcBef>
                        <a:spcAft>
                          <a:spcPts val="0"/>
                        </a:spcAft>
                      </a:pPr>
                      <a:r>
                        <a:rPr lang="en-US" sz="1800" dirty="0">
                          <a:effectLst/>
                          <a:latin typeface="+mn-lt"/>
                        </a:rPr>
                        <a:t>How you obtain</a:t>
                      </a:r>
                      <a:endParaRPr lang="en-US" sz="1800" dirty="0">
                        <a:effectLst/>
                        <a:latin typeface="+mn-lt"/>
                        <a:ea typeface="Calibri" panose="020F0502020204030204" pitchFamily="34" charset="0"/>
                        <a:cs typeface="Times New Roman" panose="02020603050405020304" pitchFamily="18" charset="0"/>
                      </a:endParaRPr>
                    </a:p>
                  </a:txBody>
                  <a:tcPr marL="32004" marR="32004" marT="6401" marB="6401" anchor="ctr"/>
                </a:tc>
              </a:tr>
              <a:tr h="760626">
                <a:tc>
                  <a:txBody>
                    <a:bodyPr/>
                    <a:lstStyle/>
                    <a:p>
                      <a:pPr marL="0" marR="0">
                        <a:spcBef>
                          <a:spcPts val="0"/>
                        </a:spcBef>
                        <a:spcAft>
                          <a:spcPts val="1125"/>
                        </a:spcAft>
                      </a:pPr>
                      <a:r>
                        <a:rPr lang="en-US" sz="1400" dirty="0">
                          <a:effectLst/>
                          <a:latin typeface="+mn-lt"/>
                        </a:rPr>
                        <a:t>Windows Phone 8</a:t>
                      </a:r>
                      <a:endParaRPr lang="en-US" sz="1400" dirty="0">
                        <a:effectLst/>
                        <a:latin typeface="+mn-lt"/>
                        <a:ea typeface="Calibri" panose="020F0502020204030204" pitchFamily="34" charset="0"/>
                        <a:cs typeface="Times New Roman" panose="02020603050405020304" pitchFamily="18" charset="0"/>
                      </a:endParaRPr>
                    </a:p>
                  </a:txBody>
                  <a:tcPr marL="32004" marR="32004" marT="6401" marB="6401" anchor="ctr"/>
                </a:tc>
                <a:tc>
                  <a:txBody>
                    <a:bodyPr/>
                    <a:lstStyle/>
                    <a:p>
                      <a:pPr marL="0" marR="0">
                        <a:spcBef>
                          <a:spcPts val="0"/>
                        </a:spcBef>
                        <a:spcAft>
                          <a:spcPts val="1125"/>
                        </a:spcAft>
                      </a:pPr>
                      <a:r>
                        <a:rPr lang="en-US" sz="1400" dirty="0">
                          <a:solidFill>
                            <a:schemeClr val="tx1"/>
                          </a:solidFill>
                          <a:effectLst/>
                          <a:latin typeface="+mn-lt"/>
                        </a:rPr>
                        <a:t>Code signing certificate: All </a:t>
                      </a:r>
                      <a:r>
                        <a:rPr lang="en-US" sz="1400" dirty="0" err="1">
                          <a:solidFill>
                            <a:schemeClr val="tx1"/>
                          </a:solidFill>
                          <a:effectLst/>
                          <a:latin typeface="+mn-lt"/>
                        </a:rPr>
                        <a:t>sideloaded</a:t>
                      </a:r>
                      <a:r>
                        <a:rPr lang="en-US" sz="1400" dirty="0">
                          <a:solidFill>
                            <a:schemeClr val="tx1"/>
                          </a:solidFill>
                          <a:effectLst/>
                          <a:latin typeface="+mn-lt"/>
                        </a:rPr>
                        <a:t> apps must be code-signed</a:t>
                      </a:r>
                      <a:r>
                        <a:rPr lang="en-US" sz="1400" smtClean="0">
                          <a:solidFill>
                            <a:schemeClr val="tx1"/>
                          </a:solidFill>
                          <a:effectLst/>
                          <a:latin typeface="+mn-lt"/>
                        </a:rPr>
                        <a:t>.  </a:t>
                      </a:r>
                      <a:endParaRPr lang="en-US" sz="1400" dirty="0">
                        <a:solidFill>
                          <a:schemeClr val="accent5">
                            <a:lumMod val="40000"/>
                            <a:lumOff val="60000"/>
                          </a:schemeClr>
                        </a:solidFill>
                        <a:effectLst/>
                        <a:latin typeface="+mn-lt"/>
                        <a:ea typeface="Calibri" panose="020F0502020204030204" pitchFamily="34" charset="0"/>
                        <a:cs typeface="Times New Roman" panose="02020603050405020304" pitchFamily="18" charset="0"/>
                      </a:endParaRPr>
                    </a:p>
                  </a:txBody>
                  <a:tcPr marL="32004" marR="32004" marT="6401" marB="6401" anchor="ctr">
                    <a:solidFill>
                      <a:schemeClr val="bg2"/>
                    </a:solidFill>
                  </a:tcPr>
                </a:tc>
                <a:tc>
                  <a:txBody>
                    <a:bodyPr/>
                    <a:lstStyle/>
                    <a:p>
                      <a:pPr marL="0" marR="0">
                        <a:spcBef>
                          <a:spcPts val="0"/>
                        </a:spcBef>
                        <a:spcAft>
                          <a:spcPts val="1125"/>
                        </a:spcAft>
                      </a:pPr>
                      <a:r>
                        <a:rPr lang="en-US" sz="1800" dirty="0">
                          <a:solidFill>
                            <a:schemeClr val="tx1"/>
                          </a:solidFill>
                          <a:effectLst/>
                          <a:latin typeface="+mn-lt"/>
                        </a:rPr>
                        <a:t>Buy a code signing certificate from Symantec </a:t>
                      </a:r>
                      <a:endParaRPr lang="en-US" sz="1800" dirty="0" smtClean="0">
                        <a:solidFill>
                          <a:schemeClr val="tx1"/>
                        </a:solidFill>
                        <a:effectLst/>
                        <a:latin typeface="+mn-lt"/>
                      </a:endParaRPr>
                    </a:p>
                    <a:p>
                      <a:pPr marL="0" marR="0">
                        <a:spcBef>
                          <a:spcPts val="0"/>
                        </a:spcBef>
                        <a:spcAft>
                          <a:spcPts val="1125"/>
                        </a:spcAft>
                      </a:pPr>
                      <a:r>
                        <a:rPr lang="en-US" sz="1800" baseline="0" dirty="0" smtClean="0">
                          <a:solidFill>
                            <a:schemeClr val="tx1"/>
                          </a:solidFill>
                          <a:effectLst/>
                          <a:latin typeface="+mn-lt"/>
                          <a:ea typeface="Calibri" panose="020F0502020204030204" pitchFamily="34" charset="0"/>
                          <a:cs typeface="Times New Roman" panose="02020603050405020304" pitchFamily="18" charset="0"/>
                          <a:hlinkClick r:id="rId2"/>
                        </a:rPr>
                        <a:t>http://www.symantec.com/verisign/code-signing/windows-phone</a:t>
                      </a:r>
                      <a:r>
                        <a:rPr lang="en-US" sz="1800" baseline="0" dirty="0" smtClean="0">
                          <a:solidFill>
                            <a:schemeClr val="tx1"/>
                          </a:solidFill>
                          <a:effectLst/>
                          <a:latin typeface="+mn-lt"/>
                          <a:ea typeface="Calibri" panose="020F0502020204030204" pitchFamily="34" charset="0"/>
                          <a:cs typeface="Times New Roman" panose="02020603050405020304" pitchFamily="18" charset="0"/>
                        </a:rPr>
                        <a:t> </a:t>
                      </a:r>
                      <a:endParaRPr lang="en-US" sz="1800" baseline="0" dirty="0">
                        <a:solidFill>
                          <a:schemeClr val="tx1"/>
                        </a:solidFill>
                        <a:effectLst/>
                        <a:latin typeface="+mn-lt"/>
                        <a:ea typeface="Calibri" panose="020F0502020204030204" pitchFamily="34" charset="0"/>
                        <a:cs typeface="Times New Roman" panose="02020603050405020304" pitchFamily="18" charset="0"/>
                      </a:endParaRPr>
                    </a:p>
                  </a:txBody>
                  <a:tcPr marL="32004" marR="32004" marT="6401" marB="6401" anchor="ctr">
                    <a:solidFill>
                      <a:schemeClr val="bg2"/>
                    </a:solidFill>
                  </a:tcPr>
                </a:tc>
              </a:tr>
              <a:tr h="1460928">
                <a:tc>
                  <a:txBody>
                    <a:bodyPr/>
                    <a:lstStyle/>
                    <a:p>
                      <a:pPr marL="0" marR="0">
                        <a:spcBef>
                          <a:spcPts val="0"/>
                        </a:spcBef>
                        <a:spcAft>
                          <a:spcPts val="1125"/>
                        </a:spcAft>
                      </a:pPr>
                      <a:r>
                        <a:rPr lang="en-US" sz="1400" dirty="0" smtClean="0">
                          <a:effectLst/>
                          <a:latin typeface="+mn-lt"/>
                        </a:rPr>
                        <a:t>Windows</a:t>
                      </a:r>
                      <a:endParaRPr lang="en-US" sz="1400" dirty="0">
                        <a:effectLst/>
                        <a:latin typeface="+mn-lt"/>
                        <a:ea typeface="Calibri" panose="020F0502020204030204" pitchFamily="34" charset="0"/>
                        <a:cs typeface="Times New Roman" panose="02020603050405020304" pitchFamily="18" charset="0"/>
                      </a:endParaRPr>
                    </a:p>
                  </a:txBody>
                  <a:tcPr marL="32004" marR="32004" marT="6401" marB="6401" anchor="ctr"/>
                </a:tc>
                <a:tc>
                  <a:txBody>
                    <a:bodyPr/>
                    <a:lstStyle/>
                    <a:p>
                      <a:pPr marL="0" marR="0">
                        <a:spcBef>
                          <a:spcPts val="0"/>
                        </a:spcBef>
                        <a:spcAft>
                          <a:spcPts val="1125"/>
                        </a:spcAft>
                      </a:pPr>
                      <a:r>
                        <a:rPr lang="en-US" sz="1400" dirty="0" err="1">
                          <a:solidFill>
                            <a:schemeClr val="tx1"/>
                          </a:solidFill>
                          <a:effectLst/>
                          <a:latin typeface="+mn-lt"/>
                        </a:rPr>
                        <a:t>Sideloading</a:t>
                      </a:r>
                      <a:r>
                        <a:rPr lang="en-US" sz="1400" dirty="0">
                          <a:solidFill>
                            <a:schemeClr val="tx1"/>
                          </a:solidFill>
                          <a:effectLst/>
                          <a:latin typeface="+mn-lt"/>
                        </a:rPr>
                        <a:t> Keys: </a:t>
                      </a:r>
                      <a:r>
                        <a:rPr lang="en-US" sz="1400" dirty="0" smtClean="0">
                          <a:solidFill>
                            <a:schemeClr val="tx1"/>
                          </a:solidFill>
                          <a:effectLst/>
                          <a:latin typeface="+mn-lt"/>
                        </a:rPr>
                        <a:t>Windows</a:t>
                      </a:r>
                      <a:r>
                        <a:rPr lang="en-US" sz="1400" baseline="0" dirty="0" smtClean="0">
                          <a:solidFill>
                            <a:schemeClr val="tx1"/>
                          </a:solidFill>
                          <a:effectLst/>
                          <a:latin typeface="+mn-lt"/>
                        </a:rPr>
                        <a:t> </a:t>
                      </a:r>
                      <a:r>
                        <a:rPr lang="en-US" sz="1400" dirty="0" smtClean="0">
                          <a:solidFill>
                            <a:schemeClr val="tx1"/>
                          </a:solidFill>
                          <a:effectLst/>
                          <a:latin typeface="+mn-lt"/>
                        </a:rPr>
                        <a:t>devices </a:t>
                      </a:r>
                      <a:r>
                        <a:rPr lang="en-US" sz="1400" dirty="0">
                          <a:solidFill>
                            <a:schemeClr val="tx1"/>
                          </a:solidFill>
                          <a:effectLst/>
                          <a:latin typeface="+mn-lt"/>
                        </a:rPr>
                        <a:t>have to be provisioned with </a:t>
                      </a:r>
                      <a:r>
                        <a:rPr lang="en-US" sz="1400" dirty="0" err="1">
                          <a:solidFill>
                            <a:schemeClr val="tx1"/>
                          </a:solidFill>
                          <a:effectLst/>
                          <a:latin typeface="+mn-lt"/>
                        </a:rPr>
                        <a:t>sideloading</a:t>
                      </a:r>
                      <a:r>
                        <a:rPr lang="en-US" sz="1400" dirty="0">
                          <a:solidFill>
                            <a:schemeClr val="tx1"/>
                          </a:solidFill>
                          <a:effectLst/>
                          <a:latin typeface="+mn-lt"/>
                        </a:rPr>
                        <a:t> keys to enable installation of </a:t>
                      </a:r>
                      <a:r>
                        <a:rPr lang="en-US" sz="1400" dirty="0" err="1">
                          <a:solidFill>
                            <a:schemeClr val="tx1"/>
                          </a:solidFill>
                          <a:effectLst/>
                          <a:latin typeface="+mn-lt"/>
                        </a:rPr>
                        <a:t>sideloaded</a:t>
                      </a:r>
                      <a:r>
                        <a:rPr lang="en-US" sz="1400" dirty="0">
                          <a:solidFill>
                            <a:schemeClr val="tx1"/>
                          </a:solidFill>
                          <a:effectLst/>
                          <a:latin typeface="+mn-lt"/>
                        </a:rPr>
                        <a:t> apps.</a:t>
                      </a:r>
                    </a:p>
                    <a:p>
                      <a:pPr marL="0" marR="0">
                        <a:spcBef>
                          <a:spcPts val="0"/>
                        </a:spcBef>
                        <a:spcAft>
                          <a:spcPts val="1125"/>
                        </a:spcAft>
                      </a:pPr>
                      <a:r>
                        <a:rPr lang="en-US" sz="1400" dirty="0">
                          <a:solidFill>
                            <a:schemeClr val="tx1"/>
                          </a:solidFill>
                          <a:effectLst/>
                          <a:latin typeface="+mn-lt"/>
                        </a:rPr>
                        <a:t>All </a:t>
                      </a:r>
                      <a:r>
                        <a:rPr lang="en-US" sz="1400" dirty="0" err="1">
                          <a:solidFill>
                            <a:schemeClr val="tx1"/>
                          </a:solidFill>
                          <a:effectLst/>
                          <a:latin typeface="+mn-lt"/>
                        </a:rPr>
                        <a:t>sideloaded</a:t>
                      </a:r>
                      <a:r>
                        <a:rPr lang="en-US" sz="1400" dirty="0">
                          <a:solidFill>
                            <a:schemeClr val="tx1"/>
                          </a:solidFill>
                          <a:effectLst/>
                          <a:latin typeface="+mn-lt"/>
                        </a:rPr>
                        <a:t> apps must be code-signed.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2004" marR="32004" marT="6401" marB="6401" anchor="ctr">
                    <a:solidFill>
                      <a:schemeClr val="bg2"/>
                    </a:solidFill>
                  </a:tcPr>
                </a:tc>
                <a:tc>
                  <a:txBody>
                    <a:bodyPr/>
                    <a:lstStyle/>
                    <a:p>
                      <a:pPr marL="0" marR="0">
                        <a:spcBef>
                          <a:spcPts val="0"/>
                        </a:spcBef>
                        <a:spcAft>
                          <a:spcPts val="1125"/>
                        </a:spcAft>
                      </a:pPr>
                      <a:r>
                        <a:rPr lang="en-US" sz="1800" dirty="0">
                          <a:solidFill>
                            <a:schemeClr val="tx1"/>
                          </a:solidFill>
                          <a:effectLst/>
                          <a:latin typeface="+mn-lt"/>
                        </a:rPr>
                        <a:t>Buy </a:t>
                      </a:r>
                      <a:r>
                        <a:rPr lang="en-US" sz="1800" dirty="0" err="1">
                          <a:solidFill>
                            <a:schemeClr val="tx1"/>
                          </a:solidFill>
                          <a:effectLst/>
                          <a:latin typeface="+mn-lt"/>
                        </a:rPr>
                        <a:t>sideloading</a:t>
                      </a:r>
                      <a:r>
                        <a:rPr lang="en-US" sz="1800" dirty="0">
                          <a:solidFill>
                            <a:schemeClr val="tx1"/>
                          </a:solidFill>
                          <a:effectLst/>
                          <a:latin typeface="+mn-lt"/>
                        </a:rPr>
                        <a:t> keys from </a:t>
                      </a:r>
                      <a:r>
                        <a:rPr lang="en-US" sz="1800" dirty="0" smtClean="0">
                          <a:solidFill>
                            <a:schemeClr val="tx1"/>
                          </a:solidFill>
                          <a:effectLst/>
                          <a:latin typeface="+mn-lt"/>
                        </a:rPr>
                        <a:t>Microsoft, link below has more details</a:t>
                      </a:r>
                    </a:p>
                    <a:p>
                      <a:pPr marL="0" marR="0">
                        <a:spcBef>
                          <a:spcPts val="0"/>
                        </a:spcBef>
                        <a:spcAft>
                          <a:spcPts val="1125"/>
                        </a:spcAft>
                      </a:pPr>
                      <a:r>
                        <a:rPr lang="en-US" sz="1800" dirty="0" smtClean="0">
                          <a:solidFill>
                            <a:schemeClr val="tx1"/>
                          </a:solidFill>
                          <a:effectLst/>
                          <a:latin typeface="+mn-lt"/>
                          <a:ea typeface="Calibri" panose="020F0502020204030204" pitchFamily="34" charset="0"/>
                          <a:cs typeface="Times New Roman" panose="02020603050405020304" pitchFamily="18" charset="0"/>
                          <a:hlinkClick r:id="rId3"/>
                        </a:rPr>
                        <a:t>http://technet.microsoft.com/en-us/library/hh852635.aspx</a:t>
                      </a:r>
                      <a:endParaRPr lang="en-US" sz="1800" dirty="0" smtClean="0">
                        <a:solidFill>
                          <a:schemeClr val="tx1"/>
                        </a:solidFill>
                        <a:effectLst/>
                        <a:latin typeface="+mn-lt"/>
                        <a:ea typeface="Calibri" panose="020F0502020204030204" pitchFamily="34" charset="0"/>
                        <a:cs typeface="Times New Roman" panose="02020603050405020304" pitchFamily="18" charset="0"/>
                      </a:endParaRPr>
                    </a:p>
                    <a:p>
                      <a:pPr marL="0" marR="0">
                        <a:spcBef>
                          <a:spcPts val="0"/>
                        </a:spcBef>
                        <a:spcAft>
                          <a:spcPts val="1125"/>
                        </a:spcAft>
                      </a:pP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32004" marR="32004" marT="6401" marB="6401" anchor="ctr">
                    <a:solidFill>
                      <a:schemeClr val="bg2"/>
                    </a:solidFill>
                  </a:tcPr>
                </a:tc>
              </a:tr>
              <a:tr h="2426690">
                <a:tc>
                  <a:txBody>
                    <a:bodyPr/>
                    <a:lstStyle/>
                    <a:p>
                      <a:pPr marL="0" marR="0">
                        <a:spcBef>
                          <a:spcPts val="0"/>
                        </a:spcBef>
                        <a:spcAft>
                          <a:spcPts val="1125"/>
                        </a:spcAft>
                      </a:pPr>
                      <a:r>
                        <a:rPr lang="en-US" sz="1400" dirty="0" err="1">
                          <a:effectLst/>
                          <a:latin typeface="+mn-lt"/>
                        </a:rPr>
                        <a:t>iOS</a:t>
                      </a:r>
                      <a:endParaRPr lang="en-US" sz="1400" dirty="0">
                        <a:effectLst/>
                        <a:latin typeface="+mn-lt"/>
                        <a:ea typeface="Calibri" panose="020F0502020204030204" pitchFamily="34" charset="0"/>
                        <a:cs typeface="Times New Roman" panose="02020603050405020304" pitchFamily="18" charset="0"/>
                      </a:endParaRPr>
                    </a:p>
                  </a:txBody>
                  <a:tcPr marL="32004" marR="32004" marT="6401" marB="6401" anchor="ctr"/>
                </a:tc>
                <a:tc>
                  <a:txBody>
                    <a:bodyPr/>
                    <a:lstStyle/>
                    <a:p>
                      <a:pPr marL="0" marR="0">
                        <a:spcBef>
                          <a:spcPts val="0"/>
                        </a:spcBef>
                        <a:spcAft>
                          <a:spcPts val="1125"/>
                        </a:spcAft>
                      </a:pPr>
                      <a:r>
                        <a:rPr lang="en-US" sz="1400" dirty="0">
                          <a:solidFill>
                            <a:schemeClr val="tx1"/>
                          </a:solidFill>
                          <a:effectLst/>
                          <a:latin typeface="+mn-lt"/>
                        </a:rPr>
                        <a:t>Apple Push Notification service certificate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2004" marR="32004" marT="6401" marB="6401" anchor="ctr">
                    <a:solidFill>
                      <a:schemeClr val="bg2"/>
                    </a:solidFill>
                  </a:tcPr>
                </a:tc>
                <a:tc>
                  <a:txBody>
                    <a:bodyPr/>
                    <a:lstStyle/>
                    <a:p>
                      <a:r>
                        <a:rPr lang="en-US" sz="1800" kern="1200" dirty="0" smtClean="0">
                          <a:solidFill>
                            <a:schemeClr val="tx1"/>
                          </a:solidFill>
                          <a:effectLst/>
                          <a:latin typeface="+mn-lt"/>
                          <a:ea typeface="+mn-ea"/>
                          <a:cs typeface="+mn-cs"/>
                        </a:rPr>
                        <a:t>To enable app management for </a:t>
                      </a:r>
                      <a:r>
                        <a:rPr lang="en-US" sz="1800" kern="1200" dirty="0" err="1" smtClean="0">
                          <a:solidFill>
                            <a:schemeClr val="tx1"/>
                          </a:solidFill>
                          <a:effectLst/>
                          <a:latin typeface="+mn-lt"/>
                          <a:ea typeface="+mn-ea"/>
                          <a:cs typeface="+mn-cs"/>
                        </a:rPr>
                        <a:t>iOS</a:t>
                      </a:r>
                      <a:r>
                        <a:rPr lang="en-US" sz="1800" kern="1200" dirty="0" smtClean="0">
                          <a:solidFill>
                            <a:schemeClr val="tx1"/>
                          </a:solidFill>
                          <a:effectLst/>
                          <a:latin typeface="+mn-lt"/>
                          <a:ea typeface="+mn-ea"/>
                          <a:cs typeface="+mn-cs"/>
                        </a:rPr>
                        <a:t>, you must follow these steps.</a:t>
                      </a:r>
                    </a:p>
                    <a:p>
                      <a:pPr marL="228600" lvl="0" indent="-228600">
                        <a:buFont typeface="+mj-lt"/>
                        <a:buAutoNum type="arabicPeriod"/>
                      </a:pPr>
                      <a:r>
                        <a:rPr lang="en-US" sz="1000" kern="1200" dirty="0" smtClean="0">
                          <a:solidFill>
                            <a:schemeClr val="tx1"/>
                          </a:solidFill>
                          <a:effectLst/>
                          <a:latin typeface="+mn-lt"/>
                          <a:ea typeface="+mn-ea"/>
                          <a:cs typeface="+mn-cs"/>
                        </a:rPr>
                        <a:t>Download a Certificate Signing Request from Windows Intune. This certificate signing request lets you apply to Apple’s certification authority for an Apple Push Notification service certificate.</a:t>
                      </a:r>
                    </a:p>
                    <a:p>
                      <a:pPr marL="228600" lvl="0" indent="-228600">
                        <a:buFont typeface="+mj-lt"/>
                        <a:buAutoNum type="arabicPeriod"/>
                      </a:pPr>
                      <a:r>
                        <a:rPr lang="en-US" sz="1000" kern="1200" dirty="0" smtClean="0">
                          <a:solidFill>
                            <a:schemeClr val="tx1"/>
                          </a:solidFill>
                          <a:effectLst/>
                          <a:latin typeface="+mn-lt"/>
                          <a:ea typeface="+mn-ea"/>
                          <a:cs typeface="+mn-cs"/>
                        </a:rPr>
                        <a:t>Request an Apple Push Notification service certificate from the Apple website.</a:t>
                      </a:r>
                    </a:p>
                    <a:p>
                      <a:r>
                        <a:rPr lang="en-US" sz="1000" b="1" kern="1200" dirty="0" smtClean="0">
                          <a:solidFill>
                            <a:schemeClr val="tx1"/>
                          </a:solidFill>
                          <a:effectLst/>
                          <a:latin typeface="+mn-lt"/>
                          <a:ea typeface="+mn-ea"/>
                          <a:cs typeface="+mn-cs"/>
                        </a:rPr>
                        <a:t>To Download a Certificate Signing Request from Windows Intune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In the Configuration Manager console, click </a:t>
                      </a:r>
                      <a:r>
                        <a:rPr lang="en-US" sz="1000" b="1" kern="1200" dirty="0" smtClean="0">
                          <a:solidFill>
                            <a:schemeClr val="tx1"/>
                          </a:solidFill>
                          <a:effectLst/>
                          <a:latin typeface="+mn-lt"/>
                          <a:ea typeface="+mn-ea"/>
                          <a:cs typeface="+mn-cs"/>
                        </a:rPr>
                        <a:t>Administration</a:t>
                      </a:r>
                      <a:r>
                        <a:rPr lang="en-US" sz="10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In the Hierarchy Configuration, right-click </a:t>
                      </a:r>
                      <a:r>
                        <a:rPr lang="en-US" sz="1000" b="1" kern="1200" dirty="0" smtClean="0">
                          <a:solidFill>
                            <a:schemeClr val="tx1"/>
                          </a:solidFill>
                          <a:effectLst/>
                          <a:latin typeface="+mn-lt"/>
                          <a:ea typeface="+mn-ea"/>
                          <a:cs typeface="+mn-cs"/>
                        </a:rPr>
                        <a:t>Windows Intune Subscriptions</a:t>
                      </a:r>
                      <a:r>
                        <a:rPr lang="en-US" sz="1000" kern="1200" dirty="0" smtClean="0">
                          <a:solidFill>
                            <a:schemeClr val="tx1"/>
                          </a:solidFill>
                          <a:effectLst/>
                          <a:latin typeface="+mn-lt"/>
                          <a:ea typeface="+mn-ea"/>
                          <a:cs typeface="+mn-cs"/>
                        </a:rPr>
                        <a:t> and select </a:t>
                      </a:r>
                      <a:r>
                        <a:rPr lang="en-US" sz="1000" b="1" kern="1200" dirty="0" smtClean="0">
                          <a:solidFill>
                            <a:schemeClr val="tx1"/>
                          </a:solidFill>
                          <a:effectLst/>
                          <a:latin typeface="+mn-lt"/>
                          <a:ea typeface="+mn-ea"/>
                          <a:cs typeface="+mn-cs"/>
                        </a:rPr>
                        <a:t>Create APNs certificate request</a:t>
                      </a:r>
                      <a:r>
                        <a:rPr lang="en-US" sz="10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Select a location and then click </a:t>
                      </a:r>
                      <a:r>
                        <a:rPr lang="en-US" sz="1000" b="1" kern="1200" dirty="0" smtClean="0">
                          <a:solidFill>
                            <a:schemeClr val="tx1"/>
                          </a:solidFill>
                          <a:effectLst/>
                          <a:latin typeface="+mn-lt"/>
                          <a:ea typeface="+mn-ea"/>
                          <a:cs typeface="+mn-cs"/>
                        </a:rPr>
                        <a:t>Download</a:t>
                      </a:r>
                      <a:r>
                        <a:rPr lang="en-US" sz="10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In the Windows Intune sign in page, enter your organizational account and password.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After you sign in, the certificate signing request is downloaded to the location that you specified.</a:t>
                      </a:r>
                    </a:p>
                    <a:p>
                      <a:r>
                        <a:rPr lang="en-US" sz="1000" b="1" kern="1200" dirty="0" smtClean="0">
                          <a:solidFill>
                            <a:schemeClr val="tx1"/>
                          </a:solidFill>
                          <a:effectLst/>
                          <a:latin typeface="+mn-lt"/>
                          <a:ea typeface="+mn-ea"/>
                          <a:cs typeface="+mn-cs"/>
                        </a:rPr>
                        <a:t>To request an Apple Push Notification service certificate</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Connect to the </a:t>
                      </a:r>
                      <a:r>
                        <a:rPr lang="en-US" sz="1000" u="sng" kern="1200" dirty="0" smtClean="0">
                          <a:solidFill>
                            <a:schemeClr val="tx1"/>
                          </a:solidFill>
                          <a:effectLst/>
                          <a:latin typeface="+mn-lt"/>
                          <a:ea typeface="+mn-ea"/>
                          <a:cs typeface="+mn-cs"/>
                          <a:hlinkClick r:id="rId4"/>
                        </a:rPr>
                        <a:t>Apple Push Certificates Portal</a:t>
                      </a:r>
                      <a:r>
                        <a:rPr lang="en-US" sz="10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Sign in and continue in the wizard</a:t>
                      </a:r>
                      <a:r>
                        <a:rPr lang="en-US" sz="1800" kern="1200" dirty="0" smtClean="0">
                          <a:solidFill>
                            <a:schemeClr val="tx1"/>
                          </a:solidFill>
                          <a:effectLst/>
                          <a:latin typeface="+mn-lt"/>
                          <a:ea typeface="+mn-ea"/>
                          <a:cs typeface="+mn-cs"/>
                        </a:rPr>
                        <a:t>.</a:t>
                      </a:r>
                      <a:endParaRPr lang="en-US" sz="1800" kern="1200" dirty="0">
                        <a:solidFill>
                          <a:schemeClr val="tx1"/>
                        </a:solidFill>
                        <a:effectLst/>
                        <a:latin typeface="+mn-lt"/>
                        <a:ea typeface="+mn-ea"/>
                        <a:cs typeface="+mn-cs"/>
                      </a:endParaRPr>
                    </a:p>
                  </a:txBody>
                  <a:tcPr marL="32004" marR="32004" marT="6401" marB="6401" anchor="ctr">
                    <a:solidFill>
                      <a:schemeClr val="bg2"/>
                    </a:solidFill>
                  </a:tcPr>
                </a:tc>
              </a:tr>
              <a:tr h="315686">
                <a:tc>
                  <a:txBody>
                    <a:bodyPr/>
                    <a:lstStyle/>
                    <a:p>
                      <a:pPr marL="0" marR="0">
                        <a:spcBef>
                          <a:spcPts val="0"/>
                        </a:spcBef>
                        <a:spcAft>
                          <a:spcPts val="1125"/>
                        </a:spcAft>
                      </a:pPr>
                      <a:r>
                        <a:rPr lang="en-US" sz="1400" dirty="0">
                          <a:effectLst/>
                          <a:latin typeface="+mn-lt"/>
                        </a:rPr>
                        <a:t>Android</a:t>
                      </a:r>
                      <a:endParaRPr lang="en-US" sz="1400" dirty="0">
                        <a:effectLst/>
                        <a:latin typeface="+mn-lt"/>
                        <a:ea typeface="Calibri" panose="020F0502020204030204" pitchFamily="34" charset="0"/>
                        <a:cs typeface="Times New Roman" panose="02020603050405020304" pitchFamily="18" charset="0"/>
                      </a:endParaRPr>
                    </a:p>
                  </a:txBody>
                  <a:tcPr marL="32004" marR="32004" marT="6401" marB="6401" anchor="ctr"/>
                </a:tc>
                <a:tc>
                  <a:txBody>
                    <a:bodyPr/>
                    <a:lstStyle/>
                    <a:p>
                      <a:pPr marL="0" marR="0">
                        <a:spcBef>
                          <a:spcPts val="0"/>
                        </a:spcBef>
                        <a:spcAft>
                          <a:spcPts val="1125"/>
                        </a:spcAft>
                      </a:pPr>
                      <a:r>
                        <a:rPr lang="en-US" sz="1400" dirty="0">
                          <a:solidFill>
                            <a:schemeClr val="tx1"/>
                          </a:solidFill>
                          <a:effectLst/>
                          <a:latin typeface="+mn-lt"/>
                        </a:rPr>
                        <a:t>None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32004" marR="32004" marT="6401" marB="6401" anchor="ctr">
                    <a:solidFill>
                      <a:schemeClr val="bg2"/>
                    </a:solidFill>
                  </a:tcPr>
                </a:tc>
                <a:tc>
                  <a:txBody>
                    <a:bodyPr/>
                    <a:lstStyle/>
                    <a:p>
                      <a:endParaRPr lang="en-US" sz="1800" dirty="0">
                        <a:solidFill>
                          <a:schemeClr val="tx1"/>
                        </a:solidFill>
                        <a:effectLst/>
                        <a:latin typeface="+mn-lt"/>
                      </a:endParaRPr>
                    </a:p>
                  </a:txBody>
                  <a:tcPr marL="6401" marR="6401" marT="6401" marB="6401" anchor="ctr">
                    <a:solidFill>
                      <a:schemeClr val="bg2"/>
                    </a:solidFill>
                  </a:tcPr>
                </a:tc>
              </a:tr>
            </a:tbl>
          </a:graphicData>
        </a:graphic>
      </p:graphicFrame>
    </p:spTree>
    <p:extLst>
      <p:ext uri="{BB962C8B-B14F-4D97-AF65-F5344CB8AC3E}">
        <p14:creationId xmlns:p14="http://schemas.microsoft.com/office/powerpoint/2010/main" val="3369024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96" dirty="0"/>
              <a:t>Creating Windows Intune Subscription &amp; Connector in Configuration Manager</a:t>
            </a:r>
          </a:p>
        </p:txBody>
      </p:sp>
      <p:sp>
        <p:nvSpPr>
          <p:cNvPr id="5" name="Text Placeholder 4"/>
          <p:cNvSpPr>
            <a:spLocks noGrp="1"/>
          </p:cNvSpPr>
          <p:nvPr>
            <p:ph type="body" sz="quarter" idx="12"/>
          </p:nvPr>
        </p:nvSpPr>
        <p:spPr/>
        <p:txBody>
          <a:bodyPr/>
          <a:lstStyle/>
          <a:p>
            <a:r>
              <a:rPr lang="en-US"/>
              <a:t>Ramya Chitrakar</a:t>
            </a:r>
            <a:endParaRPr lang="en-US" dirty="0"/>
          </a:p>
        </p:txBody>
      </p:sp>
    </p:spTree>
    <p:extLst>
      <p:ext uri="{BB962C8B-B14F-4D97-AF65-F5344CB8AC3E}">
        <p14:creationId xmlns:p14="http://schemas.microsoft.com/office/powerpoint/2010/main" val="25188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up a Lab</a:t>
            </a:r>
            <a:endParaRPr lang="en-US" dirty="0"/>
          </a:p>
        </p:txBody>
      </p:sp>
      <p:sp>
        <p:nvSpPr>
          <p:cNvPr id="5" name="Text Placeholder 4"/>
          <p:cNvSpPr>
            <a:spLocks noGrp="1"/>
          </p:cNvSpPr>
          <p:nvPr>
            <p:ph type="body" sz="quarter" idx="10"/>
          </p:nvPr>
        </p:nvSpPr>
        <p:spPr>
          <a:xfrm>
            <a:off x="274638" y="1212850"/>
            <a:ext cx="11887200" cy="4555093"/>
          </a:xfrm>
        </p:spPr>
        <p:txBody>
          <a:bodyPr/>
          <a:lstStyle/>
          <a:p>
            <a:r>
              <a:rPr lang="en-US" dirty="0" smtClean="0"/>
              <a:t>Things to consider when deploying a lab environment</a:t>
            </a:r>
          </a:p>
          <a:p>
            <a:pPr marL="466298" indent="-466298">
              <a:buFont typeface="Arial" panose="020B0604020202020204" pitchFamily="34" charset="0"/>
              <a:buChar char="•"/>
            </a:pPr>
            <a:r>
              <a:rPr lang="en-US" dirty="0" smtClean="0"/>
              <a:t>Sign up for Windows Intune trial account (30 days)</a:t>
            </a:r>
          </a:p>
          <a:p>
            <a:pPr marL="466298" indent="-466298">
              <a:buFont typeface="Arial" panose="020B0604020202020204" pitchFamily="34" charset="0"/>
              <a:buChar char="•"/>
            </a:pPr>
            <a:r>
              <a:rPr lang="en-US" dirty="0" smtClean="0"/>
              <a:t>AD DirSync is still needed</a:t>
            </a:r>
          </a:p>
          <a:p>
            <a:pPr marL="466298" indent="-466298">
              <a:buFont typeface="Arial" panose="020B0604020202020204" pitchFamily="34" charset="0"/>
              <a:buChar char="•"/>
            </a:pPr>
            <a:r>
              <a:rPr lang="en-US" dirty="0" smtClean="0"/>
              <a:t>Default domain is Onmicrosoft.com, modify on-</a:t>
            </a:r>
            <a:r>
              <a:rPr lang="en-US" dirty="0" err="1" smtClean="0"/>
              <a:t>prem</a:t>
            </a:r>
            <a:r>
              <a:rPr lang="en-US" dirty="0" smtClean="0"/>
              <a:t> UPN</a:t>
            </a:r>
          </a:p>
          <a:p>
            <a:pPr marL="466298" indent="-466298">
              <a:buFont typeface="Arial" panose="020B0604020202020204" pitchFamily="34" charset="0"/>
              <a:buChar char="•"/>
            </a:pPr>
            <a:r>
              <a:rPr lang="en-US" smtClean="0"/>
              <a:t>Download </a:t>
            </a:r>
            <a:r>
              <a:rPr lang="en-US" u="sng">
                <a:hlinkClick r:id="rId3"/>
              </a:rPr>
              <a:t>Support Tool for Windows Intune Trial Management of Window Phone 8</a:t>
            </a:r>
            <a:endParaRPr lang="en-US" dirty="0"/>
          </a:p>
        </p:txBody>
      </p:sp>
    </p:spTree>
    <p:extLst>
      <p:ext uri="{BB962C8B-B14F-4D97-AF65-F5344CB8AC3E}">
        <p14:creationId xmlns:p14="http://schemas.microsoft.com/office/powerpoint/2010/main" val="135969075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96" dirty="0"/>
              <a:t>Troubleshooting the Windows Intune Subscription and Connector</a:t>
            </a:r>
          </a:p>
        </p:txBody>
      </p:sp>
      <p:sp>
        <p:nvSpPr>
          <p:cNvPr id="5" name="Text Placeholder 4"/>
          <p:cNvSpPr>
            <a:spLocks noGrp="1"/>
          </p:cNvSpPr>
          <p:nvPr>
            <p:ph type="body" sz="quarter" idx="12"/>
          </p:nvPr>
        </p:nvSpPr>
        <p:spPr/>
        <p:txBody>
          <a:bodyPr/>
          <a:lstStyle/>
          <a:p>
            <a:r>
              <a:rPr lang="en-US"/>
              <a:t>Ramya Chitrakar</a:t>
            </a:r>
            <a:endParaRPr lang="en-US" dirty="0"/>
          </a:p>
        </p:txBody>
      </p:sp>
    </p:spTree>
    <p:extLst>
      <p:ext uri="{BB962C8B-B14F-4D97-AF65-F5344CB8AC3E}">
        <p14:creationId xmlns:p14="http://schemas.microsoft.com/office/powerpoint/2010/main" val="41982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88" dirty="0"/>
              <a:t>In Review: Session Objectives And Takeaways</a:t>
            </a:r>
          </a:p>
        </p:txBody>
      </p:sp>
      <p:sp>
        <p:nvSpPr>
          <p:cNvPr id="6" name="Text Placeholder 5"/>
          <p:cNvSpPr>
            <a:spLocks noGrp="1"/>
          </p:cNvSpPr>
          <p:nvPr>
            <p:ph type="body" sz="quarter" idx="10"/>
          </p:nvPr>
        </p:nvSpPr>
        <p:spPr>
          <a:xfrm>
            <a:off x="274638" y="1212850"/>
            <a:ext cx="11887200" cy="2708434"/>
          </a:xfrm>
        </p:spPr>
        <p:txBody>
          <a:bodyPr/>
          <a:lstStyle/>
          <a:p>
            <a:r>
              <a:rPr lang="en-US" dirty="0" smtClean="0"/>
              <a:t>Session Objective(s): </a:t>
            </a:r>
          </a:p>
          <a:p>
            <a:pPr lvl="1"/>
            <a:r>
              <a:rPr lang="en-US" dirty="0" smtClean="0"/>
              <a:t>Outline System </a:t>
            </a:r>
            <a:r>
              <a:rPr lang="en-US" smtClean="0"/>
              <a:t>Center SP1/R2 </a:t>
            </a:r>
            <a:r>
              <a:rPr lang="en-US" dirty="0" smtClean="0"/>
              <a:t>Configuration Manager and Windows Intune support for mobile </a:t>
            </a:r>
            <a:r>
              <a:rPr lang="en-US" dirty="0"/>
              <a:t>d</a:t>
            </a:r>
            <a:r>
              <a:rPr lang="en-US" dirty="0" smtClean="0"/>
              <a:t>evice management </a:t>
            </a:r>
          </a:p>
          <a:p>
            <a:r>
              <a:rPr lang="en-US" dirty="0" smtClean="0"/>
              <a:t>Key Takeaways</a:t>
            </a:r>
            <a:endParaRPr lang="en-US" dirty="0"/>
          </a:p>
          <a:p>
            <a:pPr marL="466298" lvl="1" indent="-466298">
              <a:buAutoNum type="arabicPeriod"/>
            </a:pPr>
            <a:r>
              <a:rPr lang="en-US" dirty="0" smtClean="0"/>
              <a:t>A better understanding of the configuration requirements to manage mobile devices</a:t>
            </a:r>
          </a:p>
          <a:p>
            <a:pPr marL="466298" lvl="1" indent="-466298">
              <a:buAutoNum type="arabicPeriod"/>
            </a:pPr>
            <a:r>
              <a:rPr lang="en-US" dirty="0" smtClean="0"/>
              <a:t>Knowledge of setup procedures required to deploy the solution</a:t>
            </a:r>
            <a:endParaRPr lang="en-US" dirty="0"/>
          </a:p>
        </p:txBody>
      </p:sp>
    </p:spTree>
    <p:extLst>
      <p:ext uri="{BB962C8B-B14F-4D97-AF65-F5344CB8AC3E}">
        <p14:creationId xmlns:p14="http://schemas.microsoft.com/office/powerpoint/2010/main" val="17030323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Resources</a:t>
            </a:r>
            <a:endParaRPr lang="en-US" dirty="0"/>
          </a:p>
        </p:txBody>
      </p:sp>
      <p:sp>
        <p:nvSpPr>
          <p:cNvPr id="6" name="Text Placeholder 5"/>
          <p:cNvSpPr>
            <a:spLocks noGrp="1"/>
          </p:cNvSpPr>
          <p:nvPr>
            <p:ph type="body" sz="quarter" idx="10"/>
          </p:nvPr>
        </p:nvSpPr>
        <p:spPr/>
        <p:txBody>
          <a:bodyPr/>
          <a:lstStyle/>
          <a:p>
            <a:pPr marL="293000" indent="-293000">
              <a:spcBef>
                <a:spcPts val="1224"/>
              </a:spcBef>
            </a:pPr>
            <a:r>
              <a:rPr lang="en-US" dirty="0" smtClean="0"/>
              <a:t>TechNet Documentation</a:t>
            </a:r>
            <a:endParaRPr lang="en-US" dirty="0"/>
          </a:p>
          <a:p>
            <a:pPr marL="935723" lvl="1" indent="-349724">
              <a:buFont typeface="Arial" panose="020B0604020202020204" pitchFamily="34" charset="0"/>
              <a:buChar char="•"/>
            </a:pPr>
            <a:r>
              <a:rPr lang="en-US" sz="2040" b="1" dirty="0"/>
              <a:t>How to Manage Mobile Devices by Using the Windows Intune Connector in Configuration Manager: </a:t>
            </a:r>
            <a:r>
              <a:rPr lang="en-US" sz="2040" u="sng" dirty="0">
                <a:hlinkClick r:id="rId3"/>
              </a:rPr>
              <a:t>http://technet.microsoft.com/en-us/library/jj884158.aspx</a:t>
            </a:r>
            <a:endParaRPr lang="en-US" sz="2040" u="sng" dirty="0"/>
          </a:p>
          <a:p>
            <a:pPr marL="935723" lvl="1" indent="-349724">
              <a:buFont typeface="Arial" panose="020B0604020202020204" pitchFamily="34" charset="0"/>
              <a:buChar char="•"/>
            </a:pPr>
            <a:r>
              <a:rPr lang="en-US" sz="2040" b="1" dirty="0"/>
              <a:t>Using Windows Intune for Direct Management of Mobile Devices: </a:t>
            </a:r>
            <a:r>
              <a:rPr lang="en-US" sz="2040" dirty="0">
                <a:hlinkClick r:id="rId4"/>
              </a:rPr>
              <a:t>http://technet.microsoft.com/en-us/library/jj733632.aspx</a:t>
            </a:r>
            <a:r>
              <a:rPr lang="en-US" sz="2040" dirty="0"/>
              <a:t> </a:t>
            </a:r>
          </a:p>
          <a:p>
            <a:pPr marL="585999" lvl="1" indent="-293000"/>
            <a:endParaRPr lang="en-US" dirty="0" smtClean="0"/>
          </a:p>
        </p:txBody>
      </p:sp>
    </p:spTree>
    <p:extLst>
      <p:ext uri="{BB962C8B-B14F-4D97-AF65-F5344CB8AC3E}">
        <p14:creationId xmlns:p14="http://schemas.microsoft.com/office/powerpoint/2010/main" val="348609128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4635115"/>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(session codes and titles)</a:t>
            </a:r>
          </a:p>
          <a:p>
            <a:pPr lvl="0">
              <a:lnSpc>
                <a:spcPct val="90000"/>
              </a:lnSpc>
              <a:spcBef>
                <a:spcPct val="20000"/>
              </a:spcBef>
              <a:buSzPct val="105000"/>
            </a:pPr>
            <a:endParaRPr lang="en-US" sz="3600" dirty="0" smtClean="0">
              <a:gradFill>
                <a:gsLst>
                  <a:gs pos="1250">
                    <a:schemeClr val="tx1"/>
                  </a:gs>
                  <a:gs pos="100000">
                    <a:schemeClr val="tx1"/>
                  </a:gs>
                </a:gsLst>
                <a:lin ang="5400000" scaled="0"/>
              </a:gradFill>
              <a:latin typeface="+mj-lt"/>
            </a:endParaRPr>
          </a:p>
          <a:p>
            <a:pPr marL="752121" lvl="1" indent="-285750">
              <a:buFont typeface="Arial" panose="020B0604020202020204" pitchFamily="34" charset="0"/>
              <a:buChar char="•"/>
            </a:pPr>
            <a:r>
              <a:rPr lang="en-US" dirty="0"/>
              <a:t>WCA-B304 - Application Delivery with Microsoft System Center 2012 SP1 Configuration Manager and Windows Intune</a:t>
            </a:r>
          </a:p>
          <a:p>
            <a:pPr marL="752121" lvl="1" indent="-285750">
              <a:buFont typeface="Arial" panose="020B0604020202020204" pitchFamily="34" charset="0"/>
              <a:buChar char="•"/>
            </a:pPr>
            <a:r>
              <a:rPr lang="en-US" dirty="0"/>
              <a:t>WCA-B313 - Deploying Microsoft System Center 2012 SP1 </a:t>
            </a:r>
            <a:r>
              <a:rPr lang="en-US" dirty="0" smtClean="0"/>
              <a:t>Configuration </a:t>
            </a:r>
            <a:r>
              <a:rPr lang="en-US" dirty="0"/>
              <a:t>Manager with Windows Intune at Microsoft</a:t>
            </a:r>
          </a:p>
          <a:p>
            <a:pPr marL="752121" lvl="1" indent="-285750">
              <a:buFont typeface="Arial" panose="020B0604020202020204" pitchFamily="34" charset="0"/>
              <a:buChar char="•"/>
            </a:pPr>
            <a:r>
              <a:rPr lang="en-US" dirty="0" smtClean="0"/>
              <a:t>WCA-B328 </a:t>
            </a:r>
            <a:r>
              <a:rPr lang="en-US" dirty="0"/>
              <a:t>- Microsoft System Center 2012 SP1 Configuration Manager Overview</a:t>
            </a:r>
          </a:p>
          <a:p>
            <a:pPr marL="752121" lvl="1" indent="-285750">
              <a:buFont typeface="Arial" panose="020B0604020202020204" pitchFamily="34" charset="0"/>
              <a:buChar char="•"/>
            </a:pPr>
            <a:r>
              <a:rPr lang="en-US" dirty="0" smtClean="0"/>
              <a:t>WCA-B343 </a:t>
            </a:r>
            <a:r>
              <a:rPr lang="en-US" dirty="0"/>
              <a:t>- Unified Modern Device Management with Microsoft System Center 2012 SP1 Configuration Manager Integrated with Windows Intune</a:t>
            </a:r>
          </a:p>
          <a:p>
            <a:pPr marL="752121" lvl="1" indent="-285750">
              <a:buFont typeface="Arial" panose="020B0604020202020204" pitchFamily="34" charset="0"/>
              <a:buChar char="•"/>
            </a:pPr>
            <a:r>
              <a:rPr lang="en-US" dirty="0"/>
              <a:t>WCA-B356 - Windows Intune Overview</a:t>
            </a:r>
          </a:p>
          <a:p>
            <a:pPr marL="571500" lvl="0" indent="-571500">
              <a:lnSpc>
                <a:spcPct val="90000"/>
              </a:lnSpc>
              <a:spcBef>
                <a:spcPct val="20000"/>
              </a:spcBef>
              <a:buSzPct val="105000"/>
              <a:buBlip>
                <a:blip r:embed="rId3"/>
              </a:buBlip>
            </a:pPr>
            <a:endParaRPr lang="en-US" sz="3600" dirty="0" smtClean="0">
              <a:gradFill>
                <a:gsLst>
                  <a:gs pos="1250">
                    <a:schemeClr val="tx1"/>
                  </a:gs>
                  <a:gs pos="100000">
                    <a:schemeClr val="tx1"/>
                  </a:gs>
                </a:gsLst>
                <a:lin ang="5400000" scaled="0"/>
              </a:gradFill>
              <a:latin typeface="+mj-lt"/>
            </a:endParaRPr>
          </a:p>
          <a:p>
            <a:pPr lvl="0">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370022" y="623455"/>
            <a:ext cx="369397" cy="627864"/>
          </a:xfrm>
          <a:prstGeom prst="rect">
            <a:avLst/>
          </a:prstGeom>
          <a:noFill/>
        </p:spPr>
        <p:txBody>
          <a:bodyPr wrap="none" lIns="182880" tIns="146304" rIns="182880" bIns="146304" rtlCol="0">
            <a:spAutoFit/>
          </a:bodyPr>
          <a:lstStyle/>
          <a:p>
            <a:pPr>
              <a:lnSpc>
                <a:spcPct val="90000"/>
              </a:lnSpc>
              <a:spcAft>
                <a:spcPts val="600"/>
              </a:spcAft>
            </a:pPr>
            <a:endParaRPr lang="en-US" sz="2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415175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Three </a:t>
            </a:r>
            <a:r>
              <a:rPr lang="en-US" sz="4000" dirty="0" smtClean="0"/>
              <a:t>sessions this week on unified device management</a:t>
            </a:r>
            <a:endParaRPr lang="en-US" sz="4000" dirty="0"/>
          </a:p>
        </p:txBody>
      </p:sp>
      <p:sp>
        <p:nvSpPr>
          <p:cNvPr id="4" name="Text Placeholder 3"/>
          <p:cNvSpPr>
            <a:spLocks noGrp="1"/>
          </p:cNvSpPr>
          <p:nvPr>
            <p:ph type="body" sz="quarter" idx="10"/>
          </p:nvPr>
        </p:nvSpPr>
        <p:spPr>
          <a:xfrm>
            <a:off x="274638" y="1212850"/>
            <a:ext cx="11887200" cy="4358116"/>
          </a:xfrm>
        </p:spPr>
        <p:txBody>
          <a:bodyPr/>
          <a:lstStyle/>
          <a:p>
            <a:r>
              <a:rPr lang="en-US" sz="2400" smtClean="0"/>
              <a:t>Wednesday @10:15am</a:t>
            </a:r>
            <a:r>
              <a:rPr lang="en-US" sz="2400" dirty="0"/>
              <a:t>:  Infrastructure Setup</a:t>
            </a:r>
          </a:p>
          <a:p>
            <a:pPr marL="571500" indent="-571500">
              <a:buFont typeface="Arial" panose="020B0604020202020204" pitchFamily="34" charset="0"/>
              <a:buChar char="•"/>
            </a:pPr>
            <a:r>
              <a:rPr lang="en-US" sz="2400" dirty="0" smtClean="0"/>
              <a:t>WCA-B310 </a:t>
            </a:r>
            <a:r>
              <a:rPr lang="en-US" sz="2400" dirty="0"/>
              <a:t>– Deploying and Configuring Mobile Device Management Infrastructure with Microsoft System Center 2012 SP1 </a:t>
            </a:r>
            <a:r>
              <a:rPr lang="en-US" sz="2400" dirty="0" smtClean="0"/>
              <a:t>Configuration </a:t>
            </a:r>
            <a:r>
              <a:rPr lang="en-US" sz="2400" dirty="0"/>
              <a:t>Manager and Windows </a:t>
            </a:r>
            <a:r>
              <a:rPr lang="en-US" sz="2400" dirty="0" smtClean="0"/>
              <a:t>Intune</a:t>
            </a:r>
          </a:p>
          <a:p>
            <a:endParaRPr lang="en-US" sz="2400" dirty="0" smtClean="0"/>
          </a:p>
          <a:p>
            <a:r>
              <a:rPr lang="en-US" sz="2400" smtClean="0"/>
              <a:t>Wednesday @5:00pm</a:t>
            </a:r>
            <a:r>
              <a:rPr lang="en-US" sz="2400" dirty="0" smtClean="0"/>
              <a:t>: Settings and Enrollment</a:t>
            </a:r>
          </a:p>
          <a:p>
            <a:pPr marL="571500" indent="-571500">
              <a:buFont typeface="Arial" panose="020B0604020202020204" pitchFamily="34" charset="0"/>
              <a:buChar char="•"/>
            </a:pPr>
            <a:r>
              <a:rPr lang="en-US" sz="2400" dirty="0" smtClean="0"/>
              <a:t>WCA-B343 </a:t>
            </a:r>
            <a:r>
              <a:rPr lang="en-US" sz="2400" dirty="0"/>
              <a:t>- Unified Modern Device Management with Microsoft System Center 2012 SP1 Configuration Manager Integrated with Windows </a:t>
            </a:r>
            <a:r>
              <a:rPr lang="en-US" sz="2400" dirty="0" smtClean="0"/>
              <a:t>Intune</a:t>
            </a:r>
          </a:p>
          <a:p>
            <a:endParaRPr lang="en-US" sz="2400" dirty="0"/>
          </a:p>
          <a:p>
            <a:r>
              <a:rPr lang="en-US" sz="2400" smtClean="0"/>
              <a:t>Friday @10:15am</a:t>
            </a:r>
            <a:r>
              <a:rPr lang="en-US" sz="2400" dirty="0"/>
              <a:t>: Application Management</a:t>
            </a:r>
          </a:p>
          <a:p>
            <a:pPr marL="571500" indent="-571500">
              <a:buFont typeface="Arial" panose="020B0604020202020204" pitchFamily="34" charset="0"/>
              <a:buChar char="•"/>
            </a:pPr>
            <a:r>
              <a:rPr lang="en-US" sz="2400" dirty="0"/>
              <a:t>WCA-B304 - Application Delivery with Microsoft System Center 2012 SP1 Configuration Manager and Windows Intune</a:t>
            </a:r>
          </a:p>
        </p:txBody>
      </p:sp>
    </p:spTree>
    <p:extLst>
      <p:ext uri="{BB962C8B-B14F-4D97-AF65-F5344CB8AC3E}">
        <p14:creationId xmlns:p14="http://schemas.microsoft.com/office/powerpoint/2010/main" val="256279485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 and A</a:t>
            </a:r>
            <a:endParaRPr lang="en-US" dirty="0"/>
          </a:p>
        </p:txBody>
      </p:sp>
    </p:spTree>
    <p:extLst>
      <p:ext uri="{BB962C8B-B14F-4D97-AF65-F5344CB8AC3E}">
        <p14:creationId xmlns:p14="http://schemas.microsoft.com/office/powerpoint/2010/main" val="278724489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20287439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Slides for future reference</a:t>
            </a:r>
            <a:endParaRPr lang="en-US" dirty="0"/>
          </a:p>
        </p:txBody>
      </p:sp>
    </p:spTree>
    <p:extLst>
      <p:ext uri="{BB962C8B-B14F-4D97-AF65-F5344CB8AC3E}">
        <p14:creationId xmlns:p14="http://schemas.microsoft.com/office/powerpoint/2010/main" val="304341343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Screenshots for Windows Intune Subscription (SP1)</a:t>
            </a:r>
            <a:endParaRPr lang="en-US" dirty="0"/>
          </a:p>
        </p:txBody>
      </p:sp>
    </p:spTree>
    <p:extLst>
      <p:ext uri="{BB962C8B-B14F-4D97-AF65-F5344CB8AC3E}">
        <p14:creationId xmlns:p14="http://schemas.microsoft.com/office/powerpoint/2010/main" val="175015412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6413" y="399672"/>
            <a:ext cx="6343646" cy="5721910"/>
          </a:xfrm>
          <a:prstGeom prst="rect">
            <a:avLst/>
          </a:prstGeom>
          <a:noFill/>
          <a:ln>
            <a:noFill/>
          </a:ln>
        </p:spPr>
      </p:pic>
      <p:sp>
        <p:nvSpPr>
          <p:cNvPr id="2" name="Oval 1"/>
          <p:cNvSpPr/>
          <p:nvPr/>
        </p:nvSpPr>
        <p:spPr>
          <a:xfrm>
            <a:off x="3246826" y="1041603"/>
            <a:ext cx="896268" cy="763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45820557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84120" y="204007"/>
            <a:ext cx="6868235" cy="6586511"/>
          </a:xfrm>
          <a:prstGeom prst="rect">
            <a:avLst/>
          </a:prstGeom>
        </p:spPr>
      </p:pic>
    </p:spTree>
    <p:extLst>
      <p:ext uri="{BB962C8B-B14F-4D97-AF65-F5344CB8AC3E}">
        <p14:creationId xmlns:p14="http://schemas.microsoft.com/office/powerpoint/2010/main" val="322577540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74405" y="204007"/>
            <a:ext cx="6887664" cy="6586511"/>
          </a:xfrm>
          <a:prstGeom prst="rect">
            <a:avLst/>
          </a:prstGeom>
        </p:spPr>
      </p:pic>
    </p:spTree>
    <p:extLst>
      <p:ext uri="{BB962C8B-B14F-4D97-AF65-F5344CB8AC3E}">
        <p14:creationId xmlns:p14="http://schemas.microsoft.com/office/powerpoint/2010/main" val="320553197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730" y="1344392"/>
            <a:ext cx="10323400" cy="459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Sign In</a:t>
            </a:r>
            <a:endParaRPr lang="en-US" dirty="0"/>
          </a:p>
        </p:txBody>
      </p:sp>
    </p:spTree>
    <p:extLst>
      <p:ext uri="{BB962C8B-B14F-4D97-AF65-F5344CB8AC3E}">
        <p14:creationId xmlns:p14="http://schemas.microsoft.com/office/powerpoint/2010/main" val="30672394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5038302"/>
          </a:xfrm>
        </p:spPr>
        <p:txBody>
          <a:bodyPr/>
          <a:lstStyle/>
          <a:p>
            <a:pPr marL="571500" indent="-571500">
              <a:buFont typeface="Arial" panose="020B0604020202020204" pitchFamily="34" charset="0"/>
              <a:buChar char="•"/>
            </a:pPr>
            <a:r>
              <a:rPr lang="en-US" smtClean="0"/>
              <a:t>Getting </a:t>
            </a:r>
            <a:r>
              <a:rPr lang="en-US" dirty="0" smtClean="0"/>
              <a:t>started</a:t>
            </a:r>
            <a:endParaRPr lang="en-US" dirty="0"/>
          </a:p>
          <a:p>
            <a:pPr marL="571500" indent="-571500">
              <a:buFont typeface="Arial" panose="020B0604020202020204" pitchFamily="34" charset="0"/>
              <a:buChar char="•"/>
            </a:pPr>
            <a:r>
              <a:rPr lang="en-US" dirty="0"/>
              <a:t>Signing into Windows Intune </a:t>
            </a:r>
            <a:r>
              <a:rPr lang="en-US" dirty="0" smtClean="0"/>
              <a:t>service</a:t>
            </a:r>
            <a:endParaRPr lang="en-US" dirty="0"/>
          </a:p>
          <a:p>
            <a:pPr marL="571500" indent="-571500">
              <a:buFont typeface="Arial" panose="020B0604020202020204" pitchFamily="34" charset="0"/>
              <a:buChar char="•"/>
            </a:pPr>
            <a:r>
              <a:rPr lang="en-US" dirty="0"/>
              <a:t>Active Directory, </a:t>
            </a:r>
            <a:r>
              <a:rPr lang="en-US" dirty="0" smtClean="0"/>
              <a:t>DirSync </a:t>
            </a:r>
            <a:r>
              <a:rPr lang="en-US" dirty="0"/>
              <a:t>and ADFS</a:t>
            </a:r>
          </a:p>
          <a:p>
            <a:pPr marL="571500" indent="-571500">
              <a:buFont typeface="Arial" panose="020B0604020202020204" pitchFamily="34" charset="0"/>
              <a:buChar char="•"/>
            </a:pPr>
            <a:r>
              <a:rPr lang="en-US" dirty="0"/>
              <a:t>Creating Configuration Manager objects</a:t>
            </a:r>
          </a:p>
          <a:p>
            <a:pPr marL="800100" lvl="3" indent="-342900">
              <a:buFont typeface="Arial" panose="020B0604020202020204" pitchFamily="34" charset="0"/>
              <a:buChar char="•"/>
            </a:pPr>
            <a:r>
              <a:rPr lang="en-US" dirty="0"/>
              <a:t>Windows Intune </a:t>
            </a:r>
            <a:r>
              <a:rPr lang="en-US" dirty="0" smtClean="0"/>
              <a:t>subscription</a:t>
            </a:r>
            <a:endParaRPr lang="en-US" dirty="0"/>
          </a:p>
          <a:p>
            <a:pPr marL="800100" lvl="3" indent="-342900">
              <a:buFont typeface="Arial" panose="020B0604020202020204" pitchFamily="34" charset="0"/>
              <a:buChar char="•"/>
            </a:pPr>
            <a:r>
              <a:rPr lang="en-US" dirty="0"/>
              <a:t>Onboarding of </a:t>
            </a:r>
            <a:r>
              <a:rPr lang="en-US" dirty="0" smtClean="0"/>
              <a:t>mobile device platforms</a:t>
            </a:r>
            <a:endParaRPr lang="en-US" dirty="0"/>
          </a:p>
          <a:p>
            <a:pPr marL="800100" lvl="3" indent="-342900">
              <a:buFont typeface="Arial" panose="020B0604020202020204" pitchFamily="34" charset="0"/>
              <a:buChar char="•"/>
            </a:pPr>
            <a:r>
              <a:rPr lang="en-US" dirty="0"/>
              <a:t>Windows Intune </a:t>
            </a:r>
            <a:r>
              <a:rPr lang="en-US" dirty="0" smtClean="0"/>
              <a:t>connector</a:t>
            </a:r>
            <a:endParaRPr lang="en-US" dirty="0"/>
          </a:p>
          <a:p>
            <a:pPr marL="571500" indent="-571500">
              <a:buFont typeface="Arial" panose="020B0604020202020204" pitchFamily="34" charset="0"/>
              <a:buChar char="•"/>
            </a:pPr>
            <a:r>
              <a:rPr lang="en-US" dirty="0"/>
              <a:t>Setting up a </a:t>
            </a:r>
            <a:r>
              <a:rPr lang="en-US" dirty="0" smtClean="0"/>
              <a:t>lab </a:t>
            </a:r>
            <a:r>
              <a:rPr lang="en-US" dirty="0"/>
              <a:t>or POC environment</a:t>
            </a:r>
          </a:p>
          <a:p>
            <a:endParaRPr lang="en-US" dirty="0"/>
          </a:p>
        </p:txBody>
      </p:sp>
    </p:spTree>
    <p:extLst>
      <p:ext uri="{BB962C8B-B14F-4D97-AF65-F5344CB8AC3E}">
        <p14:creationId xmlns:p14="http://schemas.microsoft.com/office/powerpoint/2010/main" val="353686519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74405" y="199149"/>
            <a:ext cx="6887664" cy="6596226"/>
          </a:xfrm>
          <a:prstGeom prst="rect">
            <a:avLst/>
          </a:prstGeom>
        </p:spPr>
      </p:pic>
    </p:spTree>
    <p:extLst>
      <p:ext uri="{BB962C8B-B14F-4D97-AF65-F5344CB8AC3E}">
        <p14:creationId xmlns:p14="http://schemas.microsoft.com/office/powerpoint/2010/main" val="52172804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84120" y="194292"/>
            <a:ext cx="6868235" cy="6605940"/>
          </a:xfrm>
          <a:prstGeom prst="rect">
            <a:avLst/>
          </a:prstGeom>
        </p:spPr>
      </p:pic>
    </p:spTree>
    <p:extLst>
      <p:ext uri="{BB962C8B-B14F-4D97-AF65-F5344CB8AC3E}">
        <p14:creationId xmlns:p14="http://schemas.microsoft.com/office/powerpoint/2010/main" val="41962959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84120" y="194292"/>
            <a:ext cx="6868235" cy="6605940"/>
          </a:xfrm>
          <a:prstGeom prst="rect">
            <a:avLst/>
          </a:prstGeom>
        </p:spPr>
      </p:pic>
    </p:spTree>
    <p:extLst>
      <p:ext uri="{BB962C8B-B14F-4D97-AF65-F5344CB8AC3E}">
        <p14:creationId xmlns:p14="http://schemas.microsoft.com/office/powerpoint/2010/main" val="23355551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79262" y="140862"/>
            <a:ext cx="6877950" cy="6712801"/>
          </a:xfrm>
          <a:prstGeom prst="rect">
            <a:avLst/>
          </a:prstGeom>
        </p:spPr>
      </p:pic>
    </p:spTree>
    <p:extLst>
      <p:ext uri="{BB962C8B-B14F-4D97-AF65-F5344CB8AC3E}">
        <p14:creationId xmlns:p14="http://schemas.microsoft.com/office/powerpoint/2010/main" val="215677181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3834" y="204007"/>
            <a:ext cx="6848806" cy="6586511"/>
          </a:xfrm>
          <a:prstGeom prst="rect">
            <a:avLst/>
          </a:prstGeom>
        </p:spPr>
      </p:pic>
    </p:spTree>
    <p:extLst>
      <p:ext uri="{BB962C8B-B14F-4D97-AF65-F5344CB8AC3E}">
        <p14:creationId xmlns:p14="http://schemas.microsoft.com/office/powerpoint/2010/main" val="225346241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8977" y="194292"/>
            <a:ext cx="6858520" cy="6605940"/>
          </a:xfrm>
          <a:prstGeom prst="rect">
            <a:avLst/>
          </a:prstGeom>
        </p:spPr>
      </p:pic>
    </p:spTree>
    <p:extLst>
      <p:ext uri="{BB962C8B-B14F-4D97-AF65-F5344CB8AC3E}">
        <p14:creationId xmlns:p14="http://schemas.microsoft.com/office/powerpoint/2010/main" val="150300980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3834" y="213721"/>
            <a:ext cx="6848806" cy="6567082"/>
          </a:xfrm>
          <a:prstGeom prst="rect">
            <a:avLst/>
          </a:prstGeom>
        </p:spPr>
      </p:pic>
    </p:spTree>
    <p:extLst>
      <p:ext uri="{BB962C8B-B14F-4D97-AF65-F5344CB8AC3E}">
        <p14:creationId xmlns:p14="http://schemas.microsoft.com/office/powerpoint/2010/main" val="106793149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8692" y="213721"/>
            <a:ext cx="6839091" cy="6567082"/>
          </a:xfrm>
          <a:prstGeom prst="rect">
            <a:avLst/>
          </a:prstGeom>
        </p:spPr>
      </p:pic>
    </p:spTree>
    <p:extLst>
      <p:ext uri="{BB962C8B-B14F-4D97-AF65-F5344CB8AC3E}">
        <p14:creationId xmlns:p14="http://schemas.microsoft.com/office/powerpoint/2010/main" val="3025577690"/>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3834" y="204007"/>
            <a:ext cx="6848806" cy="6586511"/>
          </a:xfrm>
          <a:prstGeom prst="rect">
            <a:avLst/>
          </a:prstGeom>
        </p:spPr>
      </p:pic>
    </p:spTree>
    <p:extLst>
      <p:ext uri="{BB962C8B-B14F-4D97-AF65-F5344CB8AC3E}">
        <p14:creationId xmlns:p14="http://schemas.microsoft.com/office/powerpoint/2010/main" val="83791275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8692" y="213721"/>
            <a:ext cx="6839091" cy="6567082"/>
          </a:xfrm>
          <a:prstGeom prst="rect">
            <a:avLst/>
          </a:prstGeom>
        </p:spPr>
      </p:pic>
    </p:spTree>
    <p:extLst>
      <p:ext uri="{BB962C8B-B14F-4D97-AF65-F5344CB8AC3E}">
        <p14:creationId xmlns:p14="http://schemas.microsoft.com/office/powerpoint/2010/main" val="35820695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82949" y="1171765"/>
            <a:ext cx="11878890" cy="505446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3144017" y="1468103"/>
            <a:ext cx="2776436" cy="4325893"/>
            <a:chOff x="5365134" y="-2993496"/>
            <a:chExt cx="2776436" cy="4325893"/>
          </a:xfrm>
        </p:grpSpPr>
        <p:grpSp>
          <p:nvGrpSpPr>
            <p:cNvPr id="74" name="Group 73"/>
            <p:cNvGrpSpPr/>
            <p:nvPr/>
          </p:nvGrpSpPr>
          <p:grpSpPr>
            <a:xfrm>
              <a:off x="5365134" y="-2993496"/>
              <a:ext cx="2776436" cy="4325893"/>
              <a:chOff x="3146698" y="1467374"/>
              <a:chExt cx="2776436" cy="4325893"/>
            </a:xfrm>
          </p:grpSpPr>
          <p:sp>
            <p:nvSpPr>
              <p:cNvPr id="88" name="Text Placeholder 12"/>
              <p:cNvSpPr txBox="1">
                <a:spLocks/>
              </p:cNvSpPr>
              <p:nvPr/>
            </p:nvSpPr>
            <p:spPr>
              <a:xfrm>
                <a:off x="3146698" y="5128470"/>
                <a:ext cx="2776436"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The </a:t>
                </a:r>
                <a:r>
                  <a:rPr lang="en-US" sz="1600" b="1" spc="0" dirty="0" smtClean="0">
                    <a:solidFill>
                      <a:schemeClr val="bg2">
                        <a:lumMod val="50000"/>
                      </a:schemeClr>
                    </a:solidFill>
                    <a:latin typeface="Segoe UI" pitchFamily="34" charset="0"/>
                    <a:ea typeface="Segoe UI" pitchFamily="34" charset="0"/>
                    <a:cs typeface="Segoe UI" pitchFamily="34" charset="0"/>
                  </a:rPr>
                  <a:t>explosion of </a:t>
                </a:r>
                <a:r>
                  <a:rPr lang="en-US" sz="1600" b="1" spc="0" dirty="0">
                    <a:solidFill>
                      <a:schemeClr val="bg2">
                        <a:lumMod val="50000"/>
                      </a:schemeClr>
                    </a:solidFill>
                    <a:latin typeface="Segoe UI" pitchFamily="34" charset="0"/>
                    <a:ea typeface="Segoe UI" pitchFamily="34" charset="0"/>
                    <a:cs typeface="Segoe UI" pitchFamily="34" charset="0"/>
                  </a:rPr>
                  <a:t>devices</a:t>
                </a:r>
                <a:r>
                  <a:rPr lang="en-US" sz="1600" b="1" spc="0" dirty="0" smtClean="0">
                    <a:solidFill>
                      <a:schemeClr val="bg2">
                        <a:lumMod val="50000"/>
                      </a:schemeClr>
                    </a:solidFill>
                    <a:latin typeface="Segoe UI" pitchFamily="34" charset="0"/>
                    <a:ea typeface="Segoe UI" pitchFamily="34" charset="0"/>
                    <a:cs typeface="Segoe UI" pitchFamily="34" charset="0"/>
                  </a:rPr>
                  <a:t> </a:t>
                </a:r>
                <a:r>
                  <a:rPr lang="en-US" sz="1600" spc="0" dirty="0" smtClean="0">
                    <a:solidFill>
                      <a:schemeClr val="bg2">
                        <a:lumMod val="50000"/>
                      </a:schemeClr>
                    </a:solidFill>
                    <a:latin typeface="Segoe UI" pitchFamily="34" charset="0"/>
                    <a:ea typeface="Segoe UI" pitchFamily="34" charset="0"/>
                    <a:cs typeface="Segoe UI" pitchFamily="34" charset="0"/>
                  </a:rPr>
                  <a:t>is eroding the standards-based approach to corporate IT.</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92" name="Text Placeholder 12"/>
              <p:cNvSpPr txBox="1">
                <a:spLocks/>
              </p:cNvSpPr>
              <p:nvPr/>
            </p:nvSpPr>
            <p:spPr>
              <a:xfrm>
                <a:off x="3841788" y="4526994"/>
                <a:ext cx="1135845"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3D5800"/>
                    </a:solidFill>
                    <a:latin typeface="Segoe UI" pitchFamily="34" charset="0"/>
                    <a:ea typeface="Segoe UI" pitchFamily="34" charset="0"/>
                    <a:cs typeface="Segoe UI" pitchFamily="34" charset="0"/>
                  </a:rPr>
                  <a:t>Devices</a:t>
                </a:r>
                <a:endParaRPr lang="en-US" sz="2000" b="1" spc="0" dirty="0">
                  <a:solidFill>
                    <a:srgbClr val="3D5800"/>
                  </a:solidFill>
                  <a:latin typeface="Segoe UI" pitchFamily="34" charset="0"/>
                  <a:ea typeface="Segoe UI" pitchFamily="34" charset="0"/>
                  <a:cs typeface="Segoe UI" pitchFamily="34" charset="0"/>
                </a:endParaRPr>
              </a:p>
            </p:txBody>
          </p:sp>
          <p:sp>
            <p:nvSpPr>
              <p:cNvPr id="103" name="Freeform 24"/>
              <p:cNvSpPr>
                <a:spLocks noChangeAspect="1"/>
              </p:cNvSpPr>
              <p:nvPr/>
            </p:nvSpPr>
            <p:spPr bwMode="auto">
              <a:xfrm>
                <a:off x="3439936" y="2935259"/>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4" name="Freeform 25"/>
              <p:cNvSpPr>
                <a:spLocks noChangeAspect="1"/>
              </p:cNvSpPr>
              <p:nvPr/>
            </p:nvSpPr>
            <p:spPr bwMode="auto">
              <a:xfrm>
                <a:off x="3493556" y="2473258"/>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2" name="Freeform 26"/>
              <p:cNvSpPr>
                <a:spLocks noChangeAspect="1"/>
              </p:cNvSpPr>
              <p:nvPr/>
            </p:nvSpPr>
            <p:spPr bwMode="auto">
              <a:xfrm>
                <a:off x="3493556" y="2473258"/>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113" name="Picture 1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4518" y="3300476"/>
                <a:ext cx="1215501" cy="811685"/>
              </a:xfrm>
              <a:prstGeom prst="rect">
                <a:avLst/>
              </a:prstGeom>
            </p:spPr>
          </p:pic>
          <p:pic>
            <p:nvPicPr>
              <p:cNvPr id="114" name="Picture 1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0331" y="2469871"/>
                <a:ext cx="416193" cy="769124"/>
              </a:xfrm>
              <a:prstGeom prst="rect">
                <a:avLst/>
              </a:prstGeom>
            </p:spPr>
          </p:pic>
          <p:pic>
            <p:nvPicPr>
              <p:cNvPr id="115" name="Picture 1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2268" y="1467374"/>
                <a:ext cx="957572" cy="957572"/>
              </a:xfrm>
              <a:prstGeom prst="rect">
                <a:avLst/>
              </a:prstGeom>
            </p:spPr>
          </p:pic>
          <p:pic>
            <p:nvPicPr>
              <p:cNvPr id="116" name="Picture 1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2156" y="1527079"/>
                <a:ext cx="526826" cy="788132"/>
              </a:xfrm>
              <a:prstGeom prst="rect">
                <a:avLst/>
              </a:prstGeom>
            </p:spPr>
          </p:pic>
        </p:grpSp>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61038" y="-1963723"/>
              <a:ext cx="879100" cy="749926"/>
            </a:xfrm>
            <a:prstGeom prst="rect">
              <a:avLst/>
            </a:prstGeom>
          </p:spPr>
        </p:pic>
      </p:grpSp>
      <p:grpSp>
        <p:nvGrpSpPr>
          <p:cNvPr id="12" name="Group 11"/>
          <p:cNvGrpSpPr/>
          <p:nvPr/>
        </p:nvGrpSpPr>
        <p:grpSpPr>
          <a:xfrm>
            <a:off x="6443436" y="1515772"/>
            <a:ext cx="2605050" cy="4276031"/>
            <a:chOff x="4781054" y="-3123506"/>
            <a:chExt cx="2605050" cy="4276031"/>
          </a:xfrm>
        </p:grpSpPr>
        <p:sp>
          <p:nvSpPr>
            <p:cNvPr id="89" name="Text Placeholder 12"/>
            <p:cNvSpPr txBox="1">
              <a:spLocks/>
            </p:cNvSpPr>
            <p:nvPr/>
          </p:nvSpPr>
          <p:spPr>
            <a:xfrm>
              <a:off x="4781054" y="487728"/>
              <a:ext cx="2605050"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Deploying and managing </a:t>
              </a:r>
              <a:r>
                <a:rPr lang="en-US" sz="1600" spc="0" dirty="0">
                  <a:solidFill>
                    <a:schemeClr val="bg2">
                      <a:lumMod val="50000"/>
                    </a:schemeClr>
                  </a:solidFill>
                  <a:latin typeface="Segoe UI" pitchFamily="34" charset="0"/>
                  <a:ea typeface="Segoe UI" pitchFamily="34" charset="0"/>
                  <a:cs typeface="Segoe UI" pitchFamily="34" charset="0"/>
                </a:rPr>
                <a:t>applications</a:t>
              </a:r>
              <a:r>
                <a:rPr lang="en-US" sz="1600" spc="0" dirty="0" smtClean="0">
                  <a:solidFill>
                    <a:schemeClr val="bg2">
                      <a:lumMod val="50000"/>
                    </a:schemeClr>
                  </a:solidFill>
                  <a:latin typeface="Segoe UI" pitchFamily="34" charset="0"/>
                  <a:ea typeface="Segoe UI" pitchFamily="34" charset="0"/>
                  <a:cs typeface="Segoe UI" pitchFamily="34" charset="0"/>
                </a:rPr>
                <a:t> </a:t>
              </a:r>
              <a:r>
                <a:rPr lang="en-US" sz="1600" b="1" spc="0" dirty="0" smtClean="0">
                  <a:solidFill>
                    <a:schemeClr val="bg2">
                      <a:lumMod val="50000"/>
                    </a:schemeClr>
                  </a:solidFill>
                  <a:latin typeface="Segoe UI" pitchFamily="34" charset="0"/>
                  <a:ea typeface="Segoe UI" pitchFamily="34" charset="0"/>
                  <a:cs typeface="Segoe UI" pitchFamily="34" charset="0"/>
                </a:rPr>
                <a:t>across platforms </a:t>
              </a:r>
              <a:r>
                <a:rPr lang="en-US" sz="1600" spc="0" dirty="0" smtClean="0">
                  <a:solidFill>
                    <a:schemeClr val="bg2">
                      <a:lumMod val="50000"/>
                    </a:schemeClr>
                  </a:solidFill>
                  <a:latin typeface="Segoe UI" pitchFamily="34" charset="0"/>
                  <a:ea typeface="Segoe UI" pitchFamily="34" charset="0"/>
                  <a:cs typeface="Segoe UI" pitchFamily="34" charset="0"/>
                </a:rPr>
                <a:t>is difficult.</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90" name="Text Placeholder 12"/>
            <p:cNvSpPr txBox="1">
              <a:spLocks/>
            </p:cNvSpPr>
            <p:nvPr/>
          </p:nvSpPr>
          <p:spPr>
            <a:xfrm>
              <a:off x="5277045" y="-112942"/>
              <a:ext cx="1236539"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FF8C00"/>
                  </a:solidFill>
                  <a:latin typeface="Segoe UI" pitchFamily="34" charset="0"/>
                  <a:ea typeface="Segoe UI" pitchFamily="34" charset="0"/>
                  <a:cs typeface="Segoe UI" pitchFamily="34" charset="0"/>
                </a:rPr>
                <a:t>Apps</a:t>
              </a:r>
            </a:p>
          </p:txBody>
        </p:sp>
        <p:grpSp>
          <p:nvGrpSpPr>
            <p:cNvPr id="91" name="Group 90"/>
            <p:cNvGrpSpPr/>
            <p:nvPr/>
          </p:nvGrpSpPr>
          <p:grpSpPr>
            <a:xfrm>
              <a:off x="5046546" y="-3123506"/>
              <a:ext cx="1674215" cy="2510160"/>
              <a:chOff x="8801281" y="216504"/>
              <a:chExt cx="1491445" cy="2236132"/>
            </a:xfrm>
          </p:grpSpPr>
          <p:grpSp>
            <p:nvGrpSpPr>
              <p:cNvPr id="105" name="Group 104"/>
              <p:cNvGrpSpPr/>
              <p:nvPr/>
            </p:nvGrpSpPr>
            <p:grpSpPr>
              <a:xfrm>
                <a:off x="8801281" y="216504"/>
                <a:ext cx="1491445" cy="2236132"/>
                <a:chOff x="6649918" y="1518736"/>
                <a:chExt cx="1632914" cy="2448236"/>
              </a:xfrm>
            </p:grpSpPr>
            <p:sp>
              <p:nvSpPr>
                <p:cNvPr id="106"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8"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9"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0"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11"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accent3"/>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grpSp>
            <p:nvGrpSpPr>
              <p:cNvPr id="93" name="Group 29"/>
              <p:cNvGrpSpPr>
                <a:grpSpLocks noChangeAspect="1"/>
              </p:cNvGrpSpPr>
              <p:nvPr/>
            </p:nvGrpSpPr>
            <p:grpSpPr bwMode="auto">
              <a:xfrm>
                <a:off x="8804898" y="979278"/>
                <a:ext cx="701892" cy="703330"/>
                <a:chOff x="5541" y="601"/>
                <a:chExt cx="488" cy="489"/>
              </a:xfrm>
              <a:solidFill>
                <a:schemeClr val="accent3"/>
              </a:solidFill>
            </p:grpSpPr>
            <p:sp>
              <p:nvSpPr>
                <p:cNvPr id="9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sp>
        <p:nvSpPr>
          <p:cNvPr id="2" name="Title 1"/>
          <p:cNvSpPr>
            <a:spLocks noGrp="1"/>
          </p:cNvSpPr>
          <p:nvPr>
            <p:ph type="title"/>
          </p:nvPr>
        </p:nvSpPr>
        <p:spPr>
          <a:xfrm>
            <a:off x="282949" y="284524"/>
            <a:ext cx="11375536" cy="738664"/>
          </a:xfrm>
        </p:spPr>
        <p:txBody>
          <a:bodyPr/>
          <a:lstStyle/>
          <a:p>
            <a:r>
              <a:rPr lang="en-US" sz="4000" dirty="0"/>
              <a:t>Today’s </a:t>
            </a:r>
            <a:r>
              <a:rPr lang="en-US" sz="4000" dirty="0" smtClean="0"/>
              <a:t>challenges</a:t>
            </a:r>
            <a:endParaRPr lang="en-US" sz="4000" dirty="0"/>
          </a:p>
        </p:txBody>
      </p:sp>
      <p:grpSp>
        <p:nvGrpSpPr>
          <p:cNvPr id="242" name="Group 241"/>
          <p:cNvGrpSpPr/>
          <p:nvPr/>
        </p:nvGrpSpPr>
        <p:grpSpPr>
          <a:xfrm>
            <a:off x="9377082" y="1493977"/>
            <a:ext cx="2603757" cy="4520890"/>
            <a:chOff x="9377082" y="1493977"/>
            <a:chExt cx="2603757" cy="4520890"/>
          </a:xfrm>
        </p:grpSpPr>
        <p:sp>
          <p:nvSpPr>
            <p:cNvPr id="235" name="Text Placeholder 12"/>
            <p:cNvSpPr txBox="1">
              <a:spLocks/>
            </p:cNvSpPr>
            <p:nvPr/>
          </p:nvSpPr>
          <p:spPr>
            <a:xfrm>
              <a:off x="10189392" y="4527800"/>
              <a:ext cx="1013706"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rgbClr val="442359"/>
                  </a:solidFill>
                  <a:latin typeface="Segoe UI" pitchFamily="34" charset="0"/>
                  <a:ea typeface="Segoe UI" pitchFamily="34" charset="0"/>
                  <a:cs typeface="Segoe UI" pitchFamily="34" charset="0"/>
                </a:rPr>
                <a:t>Data</a:t>
              </a:r>
            </a:p>
          </p:txBody>
        </p:sp>
        <p:sp>
          <p:nvSpPr>
            <p:cNvPr id="107" name="Text Placeholder 12"/>
            <p:cNvSpPr txBox="1">
              <a:spLocks/>
            </p:cNvSpPr>
            <p:nvPr/>
          </p:nvSpPr>
          <p:spPr>
            <a:xfrm>
              <a:off x="9377082" y="5128470"/>
              <a:ext cx="2603757" cy="8863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1600" spc="0" dirty="0" smtClean="0">
                  <a:solidFill>
                    <a:schemeClr val="bg2">
                      <a:lumMod val="50000"/>
                    </a:schemeClr>
                  </a:solidFill>
                  <a:latin typeface="Segoe UI" pitchFamily="34" charset="0"/>
                  <a:ea typeface="Segoe UI" pitchFamily="34" charset="0"/>
                  <a:cs typeface="Segoe UI" pitchFamily="34" charset="0"/>
                </a:rPr>
                <a:t>Users need to be productive while </a:t>
              </a:r>
              <a:r>
                <a:rPr lang="en-US" sz="1600" b="1" spc="0" dirty="0" smtClean="0">
                  <a:solidFill>
                    <a:schemeClr val="bg2">
                      <a:lumMod val="50000"/>
                    </a:schemeClr>
                  </a:solidFill>
                  <a:latin typeface="Segoe UI" pitchFamily="34" charset="0"/>
                  <a:ea typeface="Segoe UI" pitchFamily="34" charset="0"/>
                  <a:cs typeface="Segoe UI" pitchFamily="34" charset="0"/>
                </a:rPr>
                <a:t>maintaining compliance and reducing risk.</a:t>
              </a:r>
              <a:endParaRPr lang="en-US" sz="1600" b="1" spc="0" dirty="0">
                <a:solidFill>
                  <a:schemeClr val="bg2">
                    <a:lumMod val="50000"/>
                  </a:schemeClr>
                </a:solidFill>
                <a:latin typeface="Segoe UI" pitchFamily="34" charset="0"/>
                <a:ea typeface="Segoe UI" pitchFamily="34" charset="0"/>
                <a:cs typeface="Segoe UI" pitchFamily="34" charset="0"/>
              </a:endParaRPr>
            </a:p>
          </p:txBody>
        </p:sp>
        <p:sp>
          <p:nvSpPr>
            <p:cNvPr id="84" name="Freeform 331"/>
            <p:cNvSpPr>
              <a:spLocks noChangeAspect="1" noEditPoints="1"/>
            </p:cNvSpPr>
            <p:nvPr/>
          </p:nvSpPr>
          <p:spPr bwMode="auto">
            <a:xfrm>
              <a:off x="10003498" y="2357157"/>
              <a:ext cx="792531" cy="77729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5" name="Freeform 346"/>
            <p:cNvSpPr>
              <a:spLocks noChangeAspect="1" noEditPoints="1"/>
            </p:cNvSpPr>
            <p:nvPr/>
          </p:nvSpPr>
          <p:spPr bwMode="auto">
            <a:xfrm>
              <a:off x="10978938" y="2441397"/>
              <a:ext cx="810401" cy="46280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7" name="Freeform 37"/>
            <p:cNvSpPr>
              <a:spLocks noEditPoints="1"/>
            </p:cNvSpPr>
            <p:nvPr/>
          </p:nvSpPr>
          <p:spPr bwMode="auto">
            <a:xfrm>
              <a:off x="10764801" y="1524029"/>
              <a:ext cx="1024538" cy="679243"/>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065892" y="1493977"/>
              <a:ext cx="484577" cy="733242"/>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477687" y="3219801"/>
              <a:ext cx="1072122" cy="714748"/>
            </a:xfrm>
            <a:prstGeom prst="rect">
              <a:avLst/>
            </a:prstGeom>
          </p:spPr>
        </p:pic>
      </p:grpSp>
      <p:grpSp>
        <p:nvGrpSpPr>
          <p:cNvPr id="9" name="Group 8"/>
          <p:cNvGrpSpPr/>
          <p:nvPr/>
        </p:nvGrpSpPr>
        <p:grpSpPr>
          <a:xfrm>
            <a:off x="443020" y="1542030"/>
            <a:ext cx="2384070" cy="4472837"/>
            <a:chOff x="443020" y="1542030"/>
            <a:chExt cx="2384070" cy="4472837"/>
          </a:xfrm>
        </p:grpSpPr>
        <p:sp>
          <p:nvSpPr>
            <p:cNvPr id="225" name="Text Placeholder 12"/>
            <p:cNvSpPr txBox="1">
              <a:spLocks/>
            </p:cNvSpPr>
            <p:nvPr/>
          </p:nvSpPr>
          <p:spPr>
            <a:xfrm>
              <a:off x="443020" y="5128470"/>
              <a:ext cx="2384070" cy="8863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pc="0" dirty="0">
                  <a:solidFill>
                    <a:schemeClr val="bg2">
                      <a:lumMod val="50000"/>
                    </a:schemeClr>
                  </a:solidFill>
                  <a:latin typeface="Segoe UI" pitchFamily="34" charset="0"/>
                  <a:ea typeface="Segoe UI" pitchFamily="34" charset="0"/>
                  <a:cs typeface="Segoe UI" pitchFamily="34" charset="0"/>
                </a:rPr>
                <a:t>Users</a:t>
              </a:r>
              <a:r>
                <a:rPr lang="en-US" sz="1600" spc="0" dirty="0" smtClean="0">
                  <a:solidFill>
                    <a:schemeClr val="accent1"/>
                  </a:solidFill>
                  <a:latin typeface="Segoe UI" pitchFamily="34" charset="0"/>
                  <a:ea typeface="Segoe UI" pitchFamily="34" charset="0"/>
                  <a:cs typeface="Segoe UI" pitchFamily="34" charset="0"/>
                </a:rPr>
                <a:t> </a:t>
              </a:r>
              <a:r>
                <a:rPr lang="en-US" sz="1600" spc="0" dirty="0" smtClean="0">
                  <a:solidFill>
                    <a:schemeClr val="bg2">
                      <a:lumMod val="50000"/>
                    </a:schemeClr>
                  </a:solidFill>
                  <a:latin typeface="Segoe UI" pitchFamily="34" charset="0"/>
                  <a:ea typeface="Segoe UI" pitchFamily="34" charset="0"/>
                  <a:cs typeface="Segoe UI" pitchFamily="34" charset="0"/>
                </a:rPr>
                <a:t>expect to be able to </a:t>
              </a:r>
              <a:r>
                <a:rPr lang="en-US" sz="1600" b="1" spc="0" dirty="0" smtClean="0">
                  <a:solidFill>
                    <a:schemeClr val="bg2">
                      <a:lumMod val="50000"/>
                    </a:schemeClr>
                  </a:solidFill>
                  <a:latin typeface="Segoe UI" pitchFamily="34" charset="0"/>
                  <a:ea typeface="Segoe UI" pitchFamily="34" charset="0"/>
                  <a:cs typeface="Segoe UI" pitchFamily="34" charset="0"/>
                </a:rPr>
                <a:t>work in any location </a:t>
              </a:r>
              <a:r>
                <a:rPr lang="en-US" sz="1600" spc="0" dirty="0" smtClean="0">
                  <a:solidFill>
                    <a:schemeClr val="bg2">
                      <a:lumMod val="50000"/>
                    </a:schemeClr>
                  </a:solidFill>
                  <a:latin typeface="Segoe UI" pitchFamily="34" charset="0"/>
                  <a:ea typeface="Segoe UI" pitchFamily="34" charset="0"/>
                  <a:cs typeface="Segoe UI" pitchFamily="34" charset="0"/>
                </a:rPr>
                <a:t>and have access to all their work resources.</a:t>
              </a:r>
              <a:endParaRPr lang="en-US" sz="1600" spc="0" dirty="0">
                <a:solidFill>
                  <a:schemeClr val="bg2">
                    <a:lumMod val="50000"/>
                  </a:schemeClr>
                </a:solidFill>
                <a:latin typeface="Segoe UI" pitchFamily="34" charset="0"/>
                <a:ea typeface="Segoe UI" pitchFamily="34" charset="0"/>
                <a:cs typeface="Segoe UI" pitchFamily="34" charset="0"/>
              </a:endParaRPr>
            </a:p>
          </p:txBody>
        </p:sp>
        <p:sp>
          <p:nvSpPr>
            <p:cNvPr id="232" name="Text Placeholder 12"/>
            <p:cNvSpPr txBox="1">
              <a:spLocks/>
            </p:cNvSpPr>
            <p:nvPr/>
          </p:nvSpPr>
          <p:spPr>
            <a:xfrm>
              <a:off x="1098248" y="4527800"/>
              <a:ext cx="930174"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400" b="1" spc="0" dirty="0">
                  <a:solidFill>
                    <a:schemeClr val="accent1"/>
                  </a:solidFill>
                  <a:latin typeface="Segoe UI" pitchFamily="34" charset="0"/>
                  <a:ea typeface="Segoe UI" pitchFamily="34" charset="0"/>
                  <a:cs typeface="Segoe UI" pitchFamily="34" charset="0"/>
                </a:rPr>
                <a:t>Users</a:t>
              </a:r>
            </a:p>
          </p:txBody>
        </p:sp>
        <p:sp>
          <p:nvSpPr>
            <p:cNvPr id="7" name="Freeform 5"/>
            <p:cNvSpPr>
              <a:spLocks noEditPoints="1"/>
            </p:cNvSpPr>
            <p:nvPr/>
          </p:nvSpPr>
          <p:spPr bwMode="auto">
            <a:xfrm>
              <a:off x="735012" y="1542030"/>
              <a:ext cx="1627187" cy="244259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 name="Group 5"/>
          <p:cNvGrpSpPr/>
          <p:nvPr/>
        </p:nvGrpSpPr>
        <p:grpSpPr>
          <a:xfrm>
            <a:off x="2438600" y="2344805"/>
            <a:ext cx="908202" cy="995918"/>
            <a:chOff x="2438600" y="2344805"/>
            <a:chExt cx="908202" cy="995918"/>
          </a:xfrm>
        </p:grpSpPr>
        <p:sp>
          <p:nvSpPr>
            <p:cNvPr id="60" name="Left-Right Arrow 59"/>
            <p:cNvSpPr/>
            <p:nvPr/>
          </p:nvSpPr>
          <p:spPr bwMode="auto">
            <a:xfrm rot="20751099">
              <a:off x="2438600" y="2344805"/>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1" name="Left-Right Arrow 60"/>
            <p:cNvSpPr/>
            <p:nvPr/>
          </p:nvSpPr>
          <p:spPr bwMode="auto">
            <a:xfrm>
              <a:off x="2472154" y="2727456"/>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3" name="Left-Right Arrow 62"/>
            <p:cNvSpPr/>
            <p:nvPr/>
          </p:nvSpPr>
          <p:spPr bwMode="auto">
            <a:xfrm rot="772051">
              <a:off x="2458387" y="309887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5" name="Group 4"/>
          <p:cNvGrpSpPr/>
          <p:nvPr/>
        </p:nvGrpSpPr>
        <p:grpSpPr>
          <a:xfrm>
            <a:off x="5364615" y="2322919"/>
            <a:ext cx="1199027" cy="1020103"/>
            <a:chOff x="5499184" y="2265769"/>
            <a:chExt cx="957967" cy="1020103"/>
          </a:xfrm>
        </p:grpSpPr>
        <p:sp>
          <p:nvSpPr>
            <p:cNvPr id="64" name="Left-Right Arrow 63"/>
            <p:cNvSpPr/>
            <p:nvPr/>
          </p:nvSpPr>
          <p:spPr bwMode="auto">
            <a:xfrm rot="20751099">
              <a:off x="5499184" y="226576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5" name="Left-Right Arrow 64"/>
            <p:cNvSpPr/>
            <p:nvPr/>
          </p:nvSpPr>
          <p:spPr bwMode="auto">
            <a:xfrm rot="20610885">
              <a:off x="5547900" y="257857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6" name="Left-Right Arrow 65"/>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7" name="Left-Right Arrow 66"/>
            <p:cNvSpPr/>
            <p:nvPr/>
          </p:nvSpPr>
          <p:spPr bwMode="auto">
            <a:xfrm rot="2249269">
              <a:off x="5510157" y="2373128"/>
              <a:ext cx="946994"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69" name="Left-Right Arrow 68"/>
            <p:cNvSpPr/>
            <p:nvPr/>
          </p:nvSpPr>
          <p:spPr bwMode="auto">
            <a:xfrm rot="20312622">
              <a:off x="5533564" y="304402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10" name="Group 9"/>
          <p:cNvGrpSpPr/>
          <p:nvPr/>
        </p:nvGrpSpPr>
        <p:grpSpPr>
          <a:xfrm>
            <a:off x="8617504" y="2076063"/>
            <a:ext cx="1156082" cy="1459400"/>
            <a:chOff x="8617504" y="2076063"/>
            <a:chExt cx="1156082" cy="1459400"/>
          </a:xfrm>
        </p:grpSpPr>
        <p:grpSp>
          <p:nvGrpSpPr>
            <p:cNvPr id="77" name="Group 76"/>
            <p:cNvGrpSpPr/>
            <p:nvPr/>
          </p:nvGrpSpPr>
          <p:grpSpPr>
            <a:xfrm>
              <a:off x="8626065" y="2076063"/>
              <a:ext cx="1113051" cy="677203"/>
              <a:chOff x="5533564" y="2627719"/>
              <a:chExt cx="889276" cy="677203"/>
            </a:xfrm>
          </p:grpSpPr>
          <p:sp>
            <p:nvSpPr>
              <p:cNvPr id="78" name="Left-Right Arrow 77"/>
              <p:cNvSpPr/>
              <p:nvPr/>
            </p:nvSpPr>
            <p:spPr bwMode="auto">
              <a:xfrm rot="1109394">
                <a:off x="5537234" y="2627719"/>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9" name="Left-Right Arrow 78"/>
              <p:cNvSpPr/>
              <p:nvPr/>
            </p:nvSpPr>
            <p:spPr bwMode="auto">
              <a:xfrm rot="20610885">
                <a:off x="5547900" y="2645245"/>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80" name="Left-Right Arrow 79"/>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83" name="Left-Right Arrow 82"/>
              <p:cNvSpPr/>
              <p:nvPr/>
            </p:nvSpPr>
            <p:spPr bwMode="auto">
              <a:xfrm rot="20675659">
                <a:off x="5533564" y="306307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nvGrpSpPr>
            <p:cNvPr id="70" name="Group 69"/>
            <p:cNvGrpSpPr/>
            <p:nvPr/>
          </p:nvGrpSpPr>
          <p:grpSpPr>
            <a:xfrm>
              <a:off x="8617504" y="2848735"/>
              <a:ext cx="1156082" cy="686728"/>
              <a:chOff x="5499184" y="2618194"/>
              <a:chExt cx="923656" cy="686728"/>
            </a:xfrm>
          </p:grpSpPr>
          <p:sp>
            <p:nvSpPr>
              <p:cNvPr id="71" name="Left-Right Arrow 70"/>
              <p:cNvSpPr/>
              <p:nvPr/>
            </p:nvSpPr>
            <p:spPr bwMode="auto">
              <a:xfrm rot="20751099">
                <a:off x="5499184" y="2618194"/>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3" name="Left-Right Arrow 72"/>
              <p:cNvSpPr/>
              <p:nvPr/>
            </p:nvSpPr>
            <p:spPr bwMode="auto">
              <a:xfrm rot="668595">
                <a:off x="5548192" y="3026960"/>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6" name="Left-Right Arrow 75"/>
              <p:cNvSpPr/>
              <p:nvPr/>
            </p:nvSpPr>
            <p:spPr bwMode="auto">
              <a:xfrm rot="20675659">
                <a:off x="5533564" y="3063078"/>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75" name="Left-Right Arrow 74"/>
              <p:cNvSpPr/>
              <p:nvPr/>
            </p:nvSpPr>
            <p:spPr bwMode="auto">
              <a:xfrm rot="690585">
                <a:off x="5537633" y="2645244"/>
                <a:ext cx="874648" cy="241844"/>
              </a:xfrm>
              <a:prstGeom prst="leftRightArrow">
                <a:avLst/>
              </a:prstGeom>
              <a:solidFill>
                <a:srgbClr val="FFFFFF"/>
              </a:solidFill>
              <a:ln w="2540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grpSp>
    </p:spTree>
    <p:extLst>
      <p:ext uri="{BB962C8B-B14F-4D97-AF65-F5344CB8AC3E}">
        <p14:creationId xmlns:p14="http://schemas.microsoft.com/office/powerpoint/2010/main" val="3280314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42"/>
                                        </p:tgtEl>
                                        <p:attrNameLst>
                                          <p:attrName>style.visibility</p:attrName>
                                        </p:attrNameLst>
                                      </p:cBhvr>
                                      <p:to>
                                        <p:strVal val="visible"/>
                                      </p:to>
                                    </p:set>
                                    <p:animEffect transition="in" filter="fade">
                                      <p:cBhvr>
                                        <p:cTn id="34"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8692" y="199149"/>
            <a:ext cx="6839091" cy="6596226"/>
          </a:xfrm>
          <a:prstGeom prst="rect">
            <a:avLst/>
          </a:prstGeom>
        </p:spPr>
      </p:pic>
    </p:spTree>
    <p:extLst>
      <p:ext uri="{BB962C8B-B14F-4D97-AF65-F5344CB8AC3E}">
        <p14:creationId xmlns:p14="http://schemas.microsoft.com/office/powerpoint/2010/main" val="101264335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9262" y="189435"/>
            <a:ext cx="6877950" cy="6615655"/>
          </a:xfrm>
          <a:prstGeom prst="rect">
            <a:avLst/>
          </a:prstGeom>
        </p:spPr>
      </p:pic>
    </p:spTree>
    <p:extLst>
      <p:ext uri="{BB962C8B-B14F-4D97-AF65-F5344CB8AC3E}">
        <p14:creationId xmlns:p14="http://schemas.microsoft.com/office/powerpoint/2010/main" val="312063751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88977" y="199149"/>
            <a:ext cx="6858520" cy="6596226"/>
          </a:xfrm>
          <a:prstGeom prst="rect">
            <a:avLst/>
          </a:prstGeom>
        </p:spPr>
      </p:pic>
    </p:spTree>
    <p:extLst>
      <p:ext uri="{BB962C8B-B14F-4D97-AF65-F5344CB8AC3E}">
        <p14:creationId xmlns:p14="http://schemas.microsoft.com/office/powerpoint/2010/main" val="310275644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8977" y="199149"/>
            <a:ext cx="6858520" cy="6596226"/>
          </a:xfrm>
          <a:prstGeom prst="rect">
            <a:avLst/>
          </a:prstGeom>
        </p:spPr>
      </p:pic>
    </p:spTree>
    <p:extLst>
      <p:ext uri="{BB962C8B-B14F-4D97-AF65-F5344CB8AC3E}">
        <p14:creationId xmlns:p14="http://schemas.microsoft.com/office/powerpoint/2010/main" val="215761786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3834" y="208864"/>
            <a:ext cx="6848806" cy="6576796"/>
          </a:xfrm>
          <a:prstGeom prst="rect">
            <a:avLst/>
          </a:prstGeom>
        </p:spPr>
      </p:pic>
    </p:spTree>
    <p:extLst>
      <p:ext uri="{BB962C8B-B14F-4D97-AF65-F5344CB8AC3E}">
        <p14:creationId xmlns:p14="http://schemas.microsoft.com/office/powerpoint/2010/main" val="169534388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8692" y="199149"/>
            <a:ext cx="6839091" cy="6596226"/>
          </a:xfrm>
          <a:prstGeom prst="rect">
            <a:avLst/>
          </a:prstGeom>
        </p:spPr>
      </p:pic>
    </p:spTree>
    <p:extLst>
      <p:ext uri="{BB962C8B-B14F-4D97-AF65-F5344CB8AC3E}">
        <p14:creationId xmlns:p14="http://schemas.microsoft.com/office/powerpoint/2010/main" val="322359655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88977" y="204007"/>
            <a:ext cx="6858520" cy="6586511"/>
          </a:xfrm>
          <a:prstGeom prst="rect">
            <a:avLst/>
          </a:prstGeom>
        </p:spPr>
      </p:pic>
    </p:spTree>
    <p:extLst>
      <p:ext uri="{BB962C8B-B14F-4D97-AF65-F5344CB8AC3E}">
        <p14:creationId xmlns:p14="http://schemas.microsoft.com/office/powerpoint/2010/main" val="116327231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8692" y="199149"/>
            <a:ext cx="6839091" cy="6596226"/>
          </a:xfrm>
          <a:prstGeom prst="rect">
            <a:avLst/>
          </a:prstGeom>
        </p:spPr>
      </p:pic>
    </p:spTree>
    <p:extLst>
      <p:ext uri="{BB962C8B-B14F-4D97-AF65-F5344CB8AC3E}">
        <p14:creationId xmlns:p14="http://schemas.microsoft.com/office/powerpoint/2010/main" val="2396547802"/>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93834" y="208864"/>
            <a:ext cx="6848806" cy="6576796"/>
          </a:xfrm>
          <a:prstGeom prst="rect">
            <a:avLst/>
          </a:prstGeom>
        </p:spPr>
      </p:pic>
    </p:spTree>
    <p:extLst>
      <p:ext uri="{BB962C8B-B14F-4D97-AF65-F5344CB8AC3E}">
        <p14:creationId xmlns:p14="http://schemas.microsoft.com/office/powerpoint/2010/main" val="386962335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8692" y="199149"/>
            <a:ext cx="6839091" cy="6596226"/>
          </a:xfrm>
          <a:prstGeom prst="rect">
            <a:avLst/>
          </a:prstGeom>
        </p:spPr>
      </p:pic>
    </p:spTree>
    <p:extLst>
      <p:ext uri="{BB962C8B-B14F-4D97-AF65-F5344CB8AC3E}">
        <p14:creationId xmlns:p14="http://schemas.microsoft.com/office/powerpoint/2010/main" val="38958058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282949" y="1171765"/>
            <a:ext cx="11878890" cy="505446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a:xfrm>
            <a:off x="2408795" y="1581592"/>
            <a:ext cx="1887864" cy="2747797"/>
            <a:chOff x="6023525" y="-762156"/>
            <a:chExt cx="1887864" cy="2747797"/>
          </a:xfrm>
        </p:grpSpPr>
        <p:grpSp>
          <p:nvGrpSpPr>
            <p:cNvPr id="73" name="Group 72"/>
            <p:cNvGrpSpPr/>
            <p:nvPr/>
          </p:nvGrpSpPr>
          <p:grpSpPr>
            <a:xfrm>
              <a:off x="6023525" y="-762156"/>
              <a:ext cx="1887864" cy="2747797"/>
              <a:chOff x="2412779" y="1580816"/>
              <a:chExt cx="1887864" cy="2747797"/>
            </a:xfrm>
          </p:grpSpPr>
          <p:sp>
            <p:nvSpPr>
              <p:cNvPr id="77" name="Text Placeholder 12"/>
              <p:cNvSpPr txBox="1">
                <a:spLocks/>
              </p:cNvSpPr>
              <p:nvPr/>
            </p:nvSpPr>
            <p:spPr>
              <a:xfrm>
                <a:off x="2893275" y="392410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3D5800"/>
                    </a:solidFill>
                    <a:latin typeface="+mn-lt"/>
                  </a:rPr>
                  <a:t>Devices</a:t>
                </a:r>
              </a:p>
            </p:txBody>
          </p:sp>
          <p:sp>
            <p:nvSpPr>
              <p:cNvPr id="78" name="Rectangle 77"/>
              <p:cNvSpPr/>
              <p:nvPr/>
            </p:nvSpPr>
            <p:spPr bwMode="auto">
              <a:xfrm>
                <a:off x="2412779" y="1580816"/>
                <a:ext cx="1887864" cy="2747797"/>
              </a:xfrm>
              <a:prstGeom prst="rect">
                <a:avLst/>
              </a:prstGeom>
              <a:noFill/>
              <a:ln>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79" name="Group 78"/>
              <p:cNvGrpSpPr/>
              <p:nvPr/>
            </p:nvGrpSpPr>
            <p:grpSpPr>
              <a:xfrm>
                <a:off x="2694451" y="1679521"/>
                <a:ext cx="1333710" cy="2237201"/>
                <a:chOff x="3632038" y="1206859"/>
                <a:chExt cx="1847223" cy="3098577"/>
              </a:xfrm>
            </p:grpSpPr>
            <p:sp>
              <p:nvSpPr>
                <p:cNvPr id="86" name="Freeform 24"/>
                <p:cNvSpPr>
                  <a:spLocks/>
                </p:cNvSpPr>
                <p:nvPr/>
              </p:nvSpPr>
              <p:spPr bwMode="auto">
                <a:xfrm>
                  <a:off x="3632038" y="2956925"/>
                  <a:ext cx="15888" cy="28910"/>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7" name="Freeform 25"/>
                <p:cNvSpPr>
                  <a:spLocks/>
                </p:cNvSpPr>
                <p:nvPr/>
              </p:nvSpPr>
              <p:spPr bwMode="auto">
                <a:xfrm>
                  <a:off x="3679701" y="2465467"/>
                  <a:ext cx="21845" cy="22715"/>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8" name="Freeform 26"/>
                <p:cNvSpPr>
                  <a:spLocks/>
                </p:cNvSpPr>
                <p:nvPr/>
              </p:nvSpPr>
              <p:spPr bwMode="auto">
                <a:xfrm>
                  <a:off x="3679701" y="2465467"/>
                  <a:ext cx="21845" cy="22715"/>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90" name="Picture 8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9081" y="3327102"/>
                  <a:ext cx="1465061" cy="978334"/>
                </a:xfrm>
                <a:prstGeom prst="rect">
                  <a:avLst/>
                </a:prstGeom>
              </p:spPr>
            </p:pic>
            <p:pic>
              <p:nvPicPr>
                <p:cNvPr id="91" name="Picture 9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7372" y="2347338"/>
                  <a:ext cx="486267" cy="898620"/>
                </a:xfrm>
                <a:prstGeom prst="rect">
                  <a:avLst/>
                </a:prstGeom>
              </p:spPr>
            </p:pic>
            <p:pic>
              <p:nvPicPr>
                <p:cNvPr id="92" name="Picture 9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0463" y="1206859"/>
                  <a:ext cx="1118798" cy="1118796"/>
                </a:xfrm>
                <a:prstGeom prst="rect">
                  <a:avLst/>
                </a:prstGeom>
              </p:spPr>
            </p:pic>
            <p:pic>
              <p:nvPicPr>
                <p:cNvPr id="93" name="Picture 9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96065" y="1276042"/>
                  <a:ext cx="615528" cy="920829"/>
                </a:xfrm>
                <a:prstGeom prst="rect">
                  <a:avLst/>
                </a:prstGeom>
              </p:spPr>
            </p:pic>
          </p:grpSp>
        </p:grpSp>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2317" y="163009"/>
              <a:ext cx="770349" cy="657154"/>
            </a:xfrm>
            <a:prstGeom prst="rect">
              <a:avLst/>
            </a:prstGeom>
          </p:spPr>
        </p:pic>
      </p:grpSp>
      <p:grpSp>
        <p:nvGrpSpPr>
          <p:cNvPr id="249" name="Group 248"/>
          <p:cNvGrpSpPr/>
          <p:nvPr/>
        </p:nvGrpSpPr>
        <p:grpSpPr>
          <a:xfrm>
            <a:off x="4384618" y="1578811"/>
            <a:ext cx="1887864" cy="2747797"/>
            <a:chOff x="8592930" y="123553"/>
            <a:chExt cx="1887864" cy="2747797"/>
          </a:xfrm>
        </p:grpSpPr>
        <p:grpSp>
          <p:nvGrpSpPr>
            <p:cNvPr id="97" name="Group 96"/>
            <p:cNvGrpSpPr/>
            <p:nvPr/>
          </p:nvGrpSpPr>
          <p:grpSpPr>
            <a:xfrm>
              <a:off x="8592930" y="123553"/>
              <a:ext cx="1887864" cy="2747797"/>
              <a:chOff x="4373063" y="1580816"/>
              <a:chExt cx="1887864" cy="2747797"/>
            </a:xfrm>
          </p:grpSpPr>
          <p:sp>
            <p:nvSpPr>
              <p:cNvPr id="98" name="Text Placeholder 12"/>
              <p:cNvSpPr txBox="1">
                <a:spLocks/>
              </p:cNvSpPr>
              <p:nvPr/>
            </p:nvSpPr>
            <p:spPr>
              <a:xfrm>
                <a:off x="4853656" y="388524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FF8C00"/>
                    </a:solidFill>
                    <a:latin typeface="+mn-lt"/>
                  </a:rPr>
                  <a:t>Apps</a:t>
                </a:r>
              </a:p>
            </p:txBody>
          </p:sp>
          <p:sp>
            <p:nvSpPr>
              <p:cNvPr id="99" name="Rectangle 98"/>
              <p:cNvSpPr/>
              <p:nvPr/>
            </p:nvSpPr>
            <p:spPr bwMode="auto">
              <a:xfrm>
                <a:off x="4373063" y="1580816"/>
                <a:ext cx="1887864" cy="2747797"/>
              </a:xfrm>
              <a:prstGeom prst="rect">
                <a:avLst/>
              </a:prstGeom>
              <a:no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100" name="Group 99"/>
              <p:cNvGrpSpPr/>
              <p:nvPr/>
            </p:nvGrpSpPr>
            <p:grpSpPr>
              <a:xfrm>
                <a:off x="4581414" y="1673767"/>
                <a:ext cx="1491445" cy="2236132"/>
                <a:chOff x="6649918" y="1518736"/>
                <a:chExt cx="1632914" cy="2448236"/>
              </a:xfrm>
            </p:grpSpPr>
            <p:sp>
              <p:nvSpPr>
                <p:cNvPr id="101"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2"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accent3"/>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3"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4"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accent3"/>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05"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accent3"/>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grpSp>
        <p:grpSp>
          <p:nvGrpSpPr>
            <p:cNvPr id="237" name="Group 29"/>
            <p:cNvGrpSpPr>
              <a:grpSpLocks noChangeAspect="1"/>
            </p:cNvGrpSpPr>
            <p:nvPr/>
          </p:nvGrpSpPr>
          <p:grpSpPr bwMode="auto">
            <a:xfrm>
              <a:off x="8804898" y="979278"/>
              <a:ext cx="701892" cy="703330"/>
              <a:chOff x="5541" y="601"/>
              <a:chExt cx="488" cy="489"/>
            </a:xfrm>
            <a:solidFill>
              <a:schemeClr val="accent3"/>
            </a:solidFill>
          </p:grpSpPr>
          <p:sp>
            <p:nvSpPr>
              <p:cNvPr id="240"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21" name="Group 20"/>
          <p:cNvGrpSpPr/>
          <p:nvPr/>
        </p:nvGrpSpPr>
        <p:grpSpPr>
          <a:xfrm>
            <a:off x="452494" y="1580816"/>
            <a:ext cx="1887864" cy="2747797"/>
            <a:chOff x="452494" y="1580816"/>
            <a:chExt cx="1887864" cy="2747797"/>
          </a:xfrm>
        </p:grpSpPr>
        <p:sp>
          <p:nvSpPr>
            <p:cNvPr id="232" name="Text Placeholder 12"/>
            <p:cNvSpPr txBox="1">
              <a:spLocks/>
            </p:cNvSpPr>
            <p:nvPr/>
          </p:nvSpPr>
          <p:spPr>
            <a:xfrm>
              <a:off x="839756" y="3928041"/>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00188F"/>
                  </a:solidFill>
                  <a:latin typeface="Segoe UI" pitchFamily="34" charset="0"/>
                  <a:ea typeface="Segoe UI" pitchFamily="34" charset="0"/>
                  <a:cs typeface="Segoe UI" pitchFamily="34" charset="0"/>
                </a:rPr>
                <a:t>Users</a:t>
              </a:r>
            </a:p>
          </p:txBody>
        </p:sp>
        <p:sp>
          <p:nvSpPr>
            <p:cNvPr id="191" name="Rectangle 190"/>
            <p:cNvSpPr/>
            <p:nvPr/>
          </p:nvSpPr>
          <p:spPr bwMode="auto">
            <a:xfrm>
              <a:off x="452494" y="1580816"/>
              <a:ext cx="1887864" cy="2747797"/>
            </a:xfrm>
            <a:prstGeom prst="rect">
              <a:avLst/>
            </a:prstGeom>
            <a:no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18" name="Group 13"/>
            <p:cNvGrpSpPr>
              <a:grpSpLocks noChangeAspect="1"/>
            </p:cNvGrpSpPr>
            <p:nvPr/>
          </p:nvGrpSpPr>
          <p:grpSpPr bwMode="auto">
            <a:xfrm>
              <a:off x="657225" y="1822450"/>
              <a:ext cx="1330324" cy="1971675"/>
              <a:chOff x="414" y="1148"/>
              <a:chExt cx="838" cy="1242"/>
            </a:xfrm>
          </p:grpSpPr>
          <p:sp>
            <p:nvSpPr>
              <p:cNvPr id="19" name="AutoShape 12"/>
              <p:cNvSpPr>
                <a:spLocks noChangeAspect="1" noChangeArrowheads="1" noTextEdit="1"/>
              </p:cNvSpPr>
              <p:nvPr/>
            </p:nvSpPr>
            <p:spPr bwMode="auto">
              <a:xfrm>
                <a:off x="429" y="1148"/>
                <a:ext cx="823" cy="1242"/>
              </a:xfrm>
              <a:prstGeom prst="rect">
                <a:avLst/>
              </a:prstGeom>
              <a:blipFill dpi="0" rotWithShape="1">
                <a:blip r:embed="rId8">
                  <a:alphaModFix amt="95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4"/>
              <p:cNvSpPr>
                <a:spLocks noEditPoints="1"/>
              </p:cNvSpPr>
              <p:nvPr/>
            </p:nvSpPr>
            <p:spPr bwMode="auto">
              <a:xfrm>
                <a:off x="414" y="1148"/>
                <a:ext cx="828" cy="1241"/>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2" name="Title 1"/>
          <p:cNvSpPr>
            <a:spLocks noGrp="1"/>
          </p:cNvSpPr>
          <p:nvPr>
            <p:ph type="title"/>
          </p:nvPr>
        </p:nvSpPr>
        <p:spPr>
          <a:xfrm>
            <a:off x="249540" y="284524"/>
            <a:ext cx="11375536" cy="738664"/>
          </a:xfrm>
        </p:spPr>
        <p:txBody>
          <a:bodyPr/>
          <a:lstStyle/>
          <a:p>
            <a:r>
              <a:rPr lang="en-US" sz="4000" dirty="0" smtClean="0"/>
              <a:t>People-centric </a:t>
            </a:r>
            <a:r>
              <a:rPr lang="en-US" sz="4000" dirty="0"/>
              <a:t>IT</a:t>
            </a:r>
          </a:p>
        </p:txBody>
      </p:sp>
      <p:sp>
        <p:nvSpPr>
          <p:cNvPr id="3" name="Slide Number Placeholder 2"/>
          <p:cNvSpPr>
            <a:spLocks noGrp="1"/>
          </p:cNvSpPr>
          <p:nvPr>
            <p:ph type="sldNum" sz="quarter" idx="4294967295"/>
          </p:nvPr>
        </p:nvSpPr>
        <p:spPr>
          <a:xfrm>
            <a:off x="11650175" y="6573013"/>
            <a:ext cx="511664" cy="124650"/>
          </a:xfrm>
          <a:prstGeom prst="rect">
            <a:avLst/>
          </a:prstGeom>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6</a:t>
            </a:fld>
            <a:endParaRPr dirty="0">
              <a:gradFill>
                <a:gsLst>
                  <a:gs pos="0">
                    <a:srgbClr val="505050"/>
                  </a:gs>
                  <a:gs pos="100000">
                    <a:srgbClr val="505050"/>
                  </a:gs>
                </a:gsLst>
                <a:lin ang="5400000" scaled="0"/>
              </a:gradFill>
            </a:endParaRPr>
          </a:p>
        </p:txBody>
      </p:sp>
      <p:sp>
        <p:nvSpPr>
          <p:cNvPr id="225" name="Text Placeholder 12"/>
          <p:cNvSpPr txBox="1">
            <a:spLocks/>
          </p:cNvSpPr>
          <p:nvPr/>
        </p:nvSpPr>
        <p:spPr>
          <a:xfrm>
            <a:off x="8915400" y="1620744"/>
            <a:ext cx="2917832" cy="12788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spc="0" dirty="0" smtClean="0">
                <a:solidFill>
                  <a:schemeClr val="bg2">
                    <a:lumMod val="50000"/>
                  </a:schemeClr>
                </a:solidFill>
                <a:latin typeface="Segoe UI" pitchFamily="34" charset="0"/>
                <a:ea typeface="Segoe UI" pitchFamily="34" charset="0"/>
                <a:cs typeface="Segoe UI" pitchFamily="34" charset="0"/>
              </a:rPr>
              <a:t>Enable your end </a:t>
            </a:r>
            <a:r>
              <a:rPr lang="en-US" sz="2000" b="1" spc="0" dirty="0">
                <a:solidFill>
                  <a:schemeClr val="bg2">
                    <a:lumMod val="50000"/>
                  </a:schemeClr>
                </a:solidFill>
                <a:latin typeface="Segoe UI" pitchFamily="34" charset="0"/>
                <a:ea typeface="Segoe UI" pitchFamily="34" charset="0"/>
                <a:cs typeface="Segoe UI" pitchFamily="34" charset="0"/>
              </a:rPr>
              <a:t>users</a:t>
            </a:r>
          </a:p>
          <a:p>
            <a:r>
              <a:rPr lang="en-US" sz="1600" spc="0" dirty="0" smtClean="0">
                <a:solidFill>
                  <a:schemeClr val="bg2">
                    <a:lumMod val="50000"/>
                  </a:schemeClr>
                </a:solidFill>
                <a:latin typeface="+mn-lt"/>
                <a:ea typeface="Segoe UI" pitchFamily="34" charset="0"/>
                <a:cs typeface="Segoe UI" pitchFamily="34" charset="0"/>
              </a:rPr>
              <a:t>Allow </a:t>
            </a:r>
            <a:r>
              <a:rPr lang="en-US" sz="1600" spc="0" dirty="0">
                <a:solidFill>
                  <a:schemeClr val="bg2">
                    <a:lumMod val="50000"/>
                  </a:schemeClr>
                </a:solidFill>
                <a:latin typeface="+mn-lt"/>
                <a:ea typeface="Segoe UI" pitchFamily="34" charset="0"/>
                <a:cs typeface="Segoe UI" pitchFamily="34" charset="0"/>
              </a:rPr>
              <a:t>users to work on the </a:t>
            </a:r>
            <a:r>
              <a:rPr lang="en-US" sz="1600" spc="0" dirty="0" smtClean="0">
                <a:solidFill>
                  <a:schemeClr val="bg2">
                    <a:lumMod val="50000"/>
                  </a:schemeClr>
                </a:solidFill>
                <a:latin typeface="+mn-lt"/>
                <a:ea typeface="Segoe UI" pitchFamily="34" charset="0"/>
                <a:cs typeface="Segoe UI" pitchFamily="34" charset="0"/>
              </a:rPr>
              <a:t>devices </a:t>
            </a:r>
            <a:r>
              <a:rPr lang="en-US" sz="1600" spc="0" dirty="0">
                <a:solidFill>
                  <a:schemeClr val="bg2">
                    <a:lumMod val="50000"/>
                  </a:schemeClr>
                </a:solidFill>
                <a:latin typeface="+mn-lt"/>
                <a:ea typeface="Segoe UI" pitchFamily="34" charset="0"/>
                <a:cs typeface="Segoe UI" pitchFamily="34" charset="0"/>
              </a:rPr>
              <a:t>of </a:t>
            </a:r>
            <a:r>
              <a:rPr lang="en-US" sz="1600" spc="0" dirty="0" smtClean="0">
                <a:solidFill>
                  <a:schemeClr val="bg2">
                    <a:lumMod val="50000"/>
                  </a:schemeClr>
                </a:solidFill>
                <a:latin typeface="+mn-lt"/>
                <a:ea typeface="Segoe UI" pitchFamily="34" charset="0"/>
                <a:cs typeface="Segoe UI" pitchFamily="34" charset="0"/>
              </a:rPr>
              <a:t>their choice and provide </a:t>
            </a:r>
            <a:r>
              <a:rPr lang="en-US" sz="1600" spc="0" dirty="0">
                <a:solidFill>
                  <a:schemeClr val="bg2">
                    <a:lumMod val="50000"/>
                  </a:schemeClr>
                </a:solidFill>
                <a:latin typeface="+mn-lt"/>
                <a:ea typeface="Segoe UI" pitchFamily="34" charset="0"/>
                <a:cs typeface="Segoe UI" pitchFamily="34" charset="0"/>
              </a:rPr>
              <a:t>consistent access to corporate </a:t>
            </a:r>
            <a:r>
              <a:rPr lang="en-US" sz="1600" spc="0" dirty="0" smtClean="0">
                <a:solidFill>
                  <a:schemeClr val="bg2">
                    <a:lumMod val="50000"/>
                  </a:schemeClr>
                </a:solidFill>
                <a:latin typeface="+mn-lt"/>
                <a:ea typeface="Segoe UI" pitchFamily="34" charset="0"/>
                <a:cs typeface="Segoe UI" pitchFamily="34" charset="0"/>
              </a:rPr>
              <a:t>resources.</a:t>
            </a:r>
            <a:endParaRPr lang="en-US" sz="1600" spc="0" dirty="0">
              <a:solidFill>
                <a:schemeClr val="bg2">
                  <a:lumMod val="50000"/>
                </a:schemeClr>
              </a:solidFill>
              <a:latin typeface="+mn-lt"/>
              <a:ea typeface="Segoe UI" pitchFamily="34" charset="0"/>
              <a:cs typeface="Segoe UI" pitchFamily="34" charset="0"/>
            </a:endParaRPr>
          </a:p>
        </p:txBody>
      </p:sp>
      <p:sp>
        <p:nvSpPr>
          <p:cNvPr id="226" name="Text Placeholder 12"/>
          <p:cNvSpPr txBox="1">
            <a:spLocks/>
          </p:cNvSpPr>
          <p:nvPr/>
        </p:nvSpPr>
        <p:spPr>
          <a:xfrm>
            <a:off x="8915400" y="3318665"/>
            <a:ext cx="2918668" cy="10956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chemeClr val="bg2">
                    <a:lumMod val="50000"/>
                  </a:schemeClr>
                </a:solidFill>
                <a:latin typeface="Segoe UI" pitchFamily="34" charset="0"/>
                <a:ea typeface="Segoe UI" pitchFamily="34" charset="0"/>
                <a:cs typeface="Segoe UI" pitchFamily="34" charset="0"/>
              </a:rPr>
              <a:t>Unify your environment</a:t>
            </a:r>
          </a:p>
          <a:p>
            <a:pPr defTabSz="1243295">
              <a:spcAft>
                <a:spcPts val="1224"/>
              </a:spcAft>
              <a:defRPr/>
            </a:pPr>
            <a:r>
              <a:rPr lang="en-US" sz="1600" spc="0" dirty="0">
                <a:solidFill>
                  <a:schemeClr val="bg2">
                    <a:lumMod val="50000"/>
                  </a:schemeClr>
                </a:solidFill>
                <a:latin typeface="+mn-lt"/>
                <a:ea typeface="Segoe UI" pitchFamily="34" charset="0"/>
                <a:cs typeface="Segoe UI" pitchFamily="34" charset="0"/>
              </a:rPr>
              <a:t>Deliver </a:t>
            </a:r>
            <a:r>
              <a:rPr lang="en-US" sz="1600" spc="0" dirty="0" smtClean="0">
                <a:solidFill>
                  <a:schemeClr val="bg2">
                    <a:lumMod val="50000"/>
                  </a:schemeClr>
                </a:solidFill>
                <a:latin typeface="+mn-lt"/>
                <a:ea typeface="Segoe UI" pitchFamily="34" charset="0"/>
                <a:cs typeface="Segoe UI" pitchFamily="34" charset="0"/>
              </a:rPr>
              <a:t>a unified application </a:t>
            </a:r>
            <a:r>
              <a:rPr lang="en-US" sz="1600" spc="0" dirty="0">
                <a:solidFill>
                  <a:schemeClr val="bg2">
                    <a:lumMod val="50000"/>
                  </a:schemeClr>
                </a:solidFill>
                <a:latin typeface="+mn-lt"/>
                <a:ea typeface="Segoe UI" pitchFamily="34" charset="0"/>
                <a:cs typeface="Segoe UI" pitchFamily="34" charset="0"/>
              </a:rPr>
              <a:t>and device </a:t>
            </a:r>
            <a:r>
              <a:rPr lang="en-US" sz="1600" spc="0" dirty="0" smtClean="0">
                <a:solidFill>
                  <a:schemeClr val="bg2">
                    <a:lumMod val="50000"/>
                  </a:schemeClr>
                </a:solidFill>
                <a:latin typeface="+mn-lt"/>
                <a:ea typeface="Segoe UI" pitchFamily="34" charset="0"/>
                <a:cs typeface="Segoe UI" pitchFamily="34" charset="0"/>
              </a:rPr>
              <a:t>management</a:t>
            </a:r>
            <a:r>
              <a:rPr lang="en-US" sz="1600" spc="0" dirty="0" smtClean="0">
                <a:solidFill>
                  <a:srgbClr val="00188F"/>
                </a:solidFill>
                <a:latin typeface="+mn-lt"/>
                <a:ea typeface="Segoe UI" pitchFamily="34" charset="0"/>
                <a:cs typeface="Segoe UI" pitchFamily="34" charset="0"/>
              </a:rPr>
              <a:t> </a:t>
            </a:r>
            <a:r>
              <a:rPr lang="en-US" sz="1600" spc="0" dirty="0" smtClean="0">
                <a:solidFill>
                  <a:schemeClr val="bg2">
                    <a:lumMod val="50000"/>
                  </a:schemeClr>
                </a:solidFill>
                <a:latin typeface="+mn-lt"/>
                <a:ea typeface="Segoe UI" pitchFamily="34" charset="0"/>
                <a:cs typeface="Segoe UI" pitchFamily="34" charset="0"/>
              </a:rPr>
              <a:t>on-premises and in the cloud.</a:t>
            </a:r>
          </a:p>
        </p:txBody>
      </p:sp>
      <p:sp>
        <p:nvSpPr>
          <p:cNvPr id="227" name="Text Placeholder 12"/>
          <p:cNvSpPr txBox="1">
            <a:spLocks/>
          </p:cNvSpPr>
          <p:nvPr/>
        </p:nvSpPr>
        <p:spPr>
          <a:xfrm>
            <a:off x="8915400" y="4833459"/>
            <a:ext cx="2918668" cy="8740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chemeClr val="bg2">
                    <a:lumMod val="50000"/>
                  </a:schemeClr>
                </a:solidFill>
                <a:latin typeface="+mn-lt"/>
              </a:rPr>
              <a:t>Protect your </a:t>
            </a:r>
            <a:r>
              <a:rPr lang="en-US" sz="2000" b="1" spc="0" dirty="0">
                <a:solidFill>
                  <a:schemeClr val="bg2">
                    <a:lumMod val="50000"/>
                  </a:schemeClr>
                </a:solidFill>
                <a:latin typeface="+mn-lt"/>
              </a:rPr>
              <a:t>data</a:t>
            </a:r>
          </a:p>
          <a:p>
            <a:pPr defTabSz="1243295">
              <a:spcAft>
                <a:spcPts val="1224"/>
              </a:spcAft>
              <a:defRPr/>
            </a:pPr>
            <a:r>
              <a:rPr lang="en-US" sz="1600" spc="0" dirty="0" smtClean="0">
                <a:solidFill>
                  <a:schemeClr val="bg2">
                    <a:lumMod val="50000"/>
                  </a:schemeClr>
                </a:solidFill>
                <a:latin typeface="+mn-lt"/>
              </a:rPr>
              <a:t>Help protect corporate information and manage risk.</a:t>
            </a:r>
            <a:endParaRPr lang="en-US" sz="1600" spc="0" dirty="0">
              <a:solidFill>
                <a:schemeClr val="bg2">
                  <a:lumMod val="50000"/>
                </a:schemeClr>
              </a:solidFill>
              <a:latin typeface="+mn-lt"/>
            </a:endParaRPr>
          </a:p>
        </p:txBody>
      </p:sp>
      <p:sp>
        <p:nvSpPr>
          <p:cNvPr id="295" name="Freeform 12"/>
          <p:cNvSpPr>
            <a:spLocks noEditPoints="1"/>
          </p:cNvSpPr>
          <p:nvPr/>
        </p:nvSpPr>
        <p:spPr bwMode="auto">
          <a:xfrm>
            <a:off x="2907569" y="4480560"/>
            <a:ext cx="2863085" cy="1007135"/>
          </a:xfrm>
          <a:custGeom>
            <a:avLst/>
            <a:gdLst>
              <a:gd name="T0" fmla="*/ 341 w 1606"/>
              <a:gd name="T1" fmla="*/ 302 h 444"/>
              <a:gd name="T2" fmla="*/ 360 w 1606"/>
              <a:gd name="T3" fmla="*/ 276 h 444"/>
              <a:gd name="T4" fmla="*/ 388 w 1606"/>
              <a:gd name="T5" fmla="*/ 116 h 444"/>
              <a:gd name="T6" fmla="*/ 499 w 1606"/>
              <a:gd name="T7" fmla="*/ 50 h 444"/>
              <a:gd name="T8" fmla="*/ 263 w 1606"/>
              <a:gd name="T9" fmla="*/ 91 h 444"/>
              <a:gd name="T10" fmla="*/ 98 w 1606"/>
              <a:gd name="T11" fmla="*/ 187 h 444"/>
              <a:gd name="T12" fmla="*/ 61 w 1606"/>
              <a:gd name="T13" fmla="*/ 339 h 444"/>
              <a:gd name="T14" fmla="*/ 134 w 1606"/>
              <a:gd name="T15" fmla="*/ 365 h 444"/>
              <a:gd name="T16" fmla="*/ 405 w 1606"/>
              <a:gd name="T17" fmla="*/ 411 h 444"/>
              <a:gd name="T18" fmla="*/ 340 w 1606"/>
              <a:gd name="T19" fmla="*/ 323 h 444"/>
              <a:gd name="T20" fmla="*/ 463 w 1606"/>
              <a:gd name="T21" fmla="*/ 158 h 444"/>
              <a:gd name="T22" fmla="*/ 519 w 1606"/>
              <a:gd name="T23" fmla="*/ 168 h 444"/>
              <a:gd name="T24" fmla="*/ 519 w 1606"/>
              <a:gd name="T25" fmla="*/ 214 h 444"/>
              <a:gd name="T26" fmla="*/ 1500 w 1606"/>
              <a:gd name="T27" fmla="*/ 174 h 444"/>
              <a:gd name="T28" fmla="*/ 1216 w 1606"/>
              <a:gd name="T29" fmla="*/ 92 h 444"/>
              <a:gd name="T30" fmla="*/ 1046 w 1606"/>
              <a:gd name="T31" fmla="*/ 147 h 444"/>
              <a:gd name="T32" fmla="*/ 821 w 1606"/>
              <a:gd name="T33" fmla="*/ 110 h 444"/>
              <a:gd name="T34" fmla="*/ 408 w 1606"/>
              <a:gd name="T35" fmla="*/ 290 h 444"/>
              <a:gd name="T36" fmla="*/ 600 w 1606"/>
              <a:gd name="T37" fmla="*/ 394 h 444"/>
              <a:gd name="T38" fmla="*/ 823 w 1606"/>
              <a:gd name="T39" fmla="*/ 287 h 444"/>
              <a:gd name="T40" fmla="*/ 1014 w 1606"/>
              <a:gd name="T41" fmla="*/ 340 h 444"/>
              <a:gd name="T42" fmla="*/ 1087 w 1606"/>
              <a:gd name="T43" fmla="*/ 366 h 444"/>
              <a:gd name="T44" fmla="*/ 1358 w 1606"/>
              <a:gd name="T45" fmla="*/ 412 h 444"/>
              <a:gd name="T46" fmla="*/ 1502 w 1606"/>
              <a:gd name="T47" fmla="*/ 320 h 444"/>
              <a:gd name="T48" fmla="*/ 1528 w 1606"/>
              <a:gd name="T49" fmla="*/ 169 h 444"/>
              <a:gd name="T50" fmla="*/ 448 w 1606"/>
              <a:gd name="T51" fmla="*/ 239 h 444"/>
              <a:gd name="T52" fmla="*/ 448 w 1606"/>
              <a:gd name="T53" fmla="*/ 219 h 444"/>
              <a:gd name="T54" fmla="*/ 416 w 1606"/>
              <a:gd name="T55" fmla="*/ 171 h 444"/>
              <a:gd name="T56" fmla="*/ 417 w 1606"/>
              <a:gd name="T57" fmla="*/ 139 h 444"/>
              <a:gd name="T58" fmla="*/ 625 w 1606"/>
              <a:gd name="T59" fmla="*/ 58 h 444"/>
              <a:gd name="T60" fmla="*/ 625 w 1606"/>
              <a:gd name="T61" fmla="*/ 117 h 444"/>
              <a:gd name="T62" fmla="*/ 539 w 1606"/>
              <a:gd name="T63" fmla="*/ 212 h 444"/>
              <a:gd name="T64" fmla="*/ 539 w 1606"/>
              <a:gd name="T65" fmla="*/ 239 h 444"/>
              <a:gd name="T66" fmla="*/ 625 w 1606"/>
              <a:gd name="T67" fmla="*/ 339 h 444"/>
              <a:gd name="T68" fmla="*/ 462 w 1606"/>
              <a:gd name="T69" fmla="*/ 239 h 444"/>
              <a:gd name="T70" fmla="*/ 414 w 1606"/>
              <a:gd name="T71" fmla="*/ 273 h 444"/>
              <a:gd name="T72" fmla="*/ 471 w 1606"/>
              <a:gd name="T73" fmla="*/ 301 h 444"/>
              <a:gd name="T74" fmla="*/ 515 w 1606"/>
              <a:gd name="T75" fmla="*/ 249 h 444"/>
              <a:gd name="T76" fmla="*/ 498 w 1606"/>
              <a:gd name="T77" fmla="*/ 305 h 444"/>
              <a:gd name="T78" fmla="*/ 599 w 1606"/>
              <a:gd name="T79" fmla="*/ 379 h 444"/>
              <a:gd name="T80" fmla="*/ 415 w 1606"/>
              <a:gd name="T81" fmla="*/ 294 h 444"/>
              <a:gd name="T82" fmla="*/ 726 w 1606"/>
              <a:gd name="T83" fmla="*/ 342 h 444"/>
              <a:gd name="T84" fmla="*/ 1137 w 1606"/>
              <a:gd name="T85" fmla="*/ 256 h 444"/>
              <a:gd name="T86" fmla="*/ 771 w 1606"/>
              <a:gd name="T87" fmla="*/ 256 h 444"/>
              <a:gd name="T88" fmla="*/ 771 w 1606"/>
              <a:gd name="T89" fmla="*/ 127 h 444"/>
              <a:gd name="T90" fmla="*/ 1114 w 1606"/>
              <a:gd name="T91" fmla="*/ 168 h 444"/>
              <a:gd name="T92" fmla="*/ 1222 w 1606"/>
              <a:gd name="T93" fmla="*/ 2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6" h="444">
                <a:moveTo>
                  <a:pt x="340" y="323"/>
                </a:moveTo>
                <a:cubicBezTo>
                  <a:pt x="341" y="307"/>
                  <a:pt x="341" y="307"/>
                  <a:pt x="341" y="307"/>
                </a:cubicBezTo>
                <a:cubicBezTo>
                  <a:pt x="341" y="302"/>
                  <a:pt x="341" y="302"/>
                  <a:pt x="341" y="302"/>
                </a:cubicBezTo>
                <a:cubicBezTo>
                  <a:pt x="341" y="298"/>
                  <a:pt x="341" y="298"/>
                  <a:pt x="341" y="298"/>
                </a:cubicBezTo>
                <a:cubicBezTo>
                  <a:pt x="342" y="280"/>
                  <a:pt x="342" y="280"/>
                  <a:pt x="342" y="280"/>
                </a:cubicBezTo>
                <a:cubicBezTo>
                  <a:pt x="360" y="276"/>
                  <a:pt x="360" y="276"/>
                  <a:pt x="360" y="276"/>
                </a:cubicBezTo>
                <a:cubicBezTo>
                  <a:pt x="368" y="275"/>
                  <a:pt x="377" y="273"/>
                  <a:pt x="385" y="271"/>
                </a:cubicBezTo>
                <a:cubicBezTo>
                  <a:pt x="385" y="254"/>
                  <a:pt x="386" y="226"/>
                  <a:pt x="386" y="201"/>
                </a:cubicBezTo>
                <a:cubicBezTo>
                  <a:pt x="388" y="137"/>
                  <a:pt x="388" y="117"/>
                  <a:pt x="388" y="116"/>
                </a:cubicBezTo>
                <a:cubicBezTo>
                  <a:pt x="389" y="102"/>
                  <a:pt x="389" y="102"/>
                  <a:pt x="389" y="102"/>
                </a:cubicBezTo>
                <a:cubicBezTo>
                  <a:pt x="401" y="96"/>
                  <a:pt x="401" y="96"/>
                  <a:pt x="401" y="96"/>
                </a:cubicBezTo>
                <a:cubicBezTo>
                  <a:pt x="499" y="50"/>
                  <a:pt x="499" y="50"/>
                  <a:pt x="499" y="50"/>
                </a:cubicBezTo>
                <a:cubicBezTo>
                  <a:pt x="466" y="20"/>
                  <a:pt x="420" y="4"/>
                  <a:pt x="373" y="12"/>
                </a:cubicBezTo>
                <a:cubicBezTo>
                  <a:pt x="324" y="20"/>
                  <a:pt x="284" y="50"/>
                  <a:pt x="263" y="91"/>
                </a:cubicBezTo>
                <a:cubicBezTo>
                  <a:pt x="263" y="91"/>
                  <a:pt x="263" y="91"/>
                  <a:pt x="263" y="91"/>
                </a:cubicBezTo>
                <a:cubicBezTo>
                  <a:pt x="247" y="72"/>
                  <a:pt x="224" y="59"/>
                  <a:pt x="197" y="57"/>
                </a:cubicBezTo>
                <a:cubicBezTo>
                  <a:pt x="144" y="53"/>
                  <a:pt x="97" y="92"/>
                  <a:pt x="92" y="146"/>
                </a:cubicBezTo>
                <a:cubicBezTo>
                  <a:pt x="91" y="160"/>
                  <a:pt x="93" y="174"/>
                  <a:pt x="98" y="187"/>
                </a:cubicBezTo>
                <a:cubicBezTo>
                  <a:pt x="98" y="187"/>
                  <a:pt x="98" y="187"/>
                  <a:pt x="98" y="187"/>
                </a:cubicBezTo>
                <a:cubicBezTo>
                  <a:pt x="63" y="183"/>
                  <a:pt x="28" y="203"/>
                  <a:pt x="15" y="237"/>
                </a:cubicBezTo>
                <a:cubicBezTo>
                  <a:pt x="0" y="278"/>
                  <a:pt x="20" y="324"/>
                  <a:pt x="61" y="339"/>
                </a:cubicBezTo>
                <a:cubicBezTo>
                  <a:pt x="82" y="348"/>
                  <a:pt x="105" y="346"/>
                  <a:pt x="124" y="337"/>
                </a:cubicBezTo>
                <a:cubicBezTo>
                  <a:pt x="124" y="336"/>
                  <a:pt x="124" y="336"/>
                  <a:pt x="124" y="336"/>
                </a:cubicBezTo>
                <a:cubicBezTo>
                  <a:pt x="126" y="346"/>
                  <a:pt x="129" y="356"/>
                  <a:pt x="134" y="365"/>
                </a:cubicBezTo>
                <a:cubicBezTo>
                  <a:pt x="161" y="420"/>
                  <a:pt x="229" y="443"/>
                  <a:pt x="284" y="415"/>
                </a:cubicBezTo>
                <a:cubicBezTo>
                  <a:pt x="300" y="407"/>
                  <a:pt x="313" y="396"/>
                  <a:pt x="323" y="383"/>
                </a:cubicBezTo>
                <a:cubicBezTo>
                  <a:pt x="341" y="409"/>
                  <a:pt x="374" y="421"/>
                  <a:pt x="405" y="411"/>
                </a:cubicBezTo>
                <a:cubicBezTo>
                  <a:pt x="428" y="404"/>
                  <a:pt x="445" y="386"/>
                  <a:pt x="452" y="365"/>
                </a:cubicBezTo>
                <a:cubicBezTo>
                  <a:pt x="420" y="353"/>
                  <a:pt x="388" y="341"/>
                  <a:pt x="356" y="329"/>
                </a:cubicBezTo>
                <a:lnTo>
                  <a:pt x="340" y="323"/>
                </a:lnTo>
                <a:close/>
                <a:moveTo>
                  <a:pt x="519" y="99"/>
                </a:moveTo>
                <a:cubicBezTo>
                  <a:pt x="464" y="121"/>
                  <a:pt x="464" y="121"/>
                  <a:pt x="464" y="121"/>
                </a:cubicBezTo>
                <a:cubicBezTo>
                  <a:pt x="463" y="158"/>
                  <a:pt x="463" y="158"/>
                  <a:pt x="463" y="158"/>
                </a:cubicBezTo>
                <a:cubicBezTo>
                  <a:pt x="519" y="144"/>
                  <a:pt x="519" y="144"/>
                  <a:pt x="519" y="144"/>
                </a:cubicBezTo>
                <a:lnTo>
                  <a:pt x="519" y="99"/>
                </a:lnTo>
                <a:close/>
                <a:moveTo>
                  <a:pt x="519" y="168"/>
                </a:moveTo>
                <a:cubicBezTo>
                  <a:pt x="463" y="180"/>
                  <a:pt x="463" y="180"/>
                  <a:pt x="463" y="180"/>
                </a:cubicBezTo>
                <a:cubicBezTo>
                  <a:pt x="463" y="218"/>
                  <a:pt x="463" y="218"/>
                  <a:pt x="463" y="218"/>
                </a:cubicBezTo>
                <a:cubicBezTo>
                  <a:pt x="519" y="214"/>
                  <a:pt x="519" y="214"/>
                  <a:pt x="519" y="214"/>
                </a:cubicBezTo>
                <a:lnTo>
                  <a:pt x="519" y="168"/>
                </a:lnTo>
                <a:close/>
                <a:moveTo>
                  <a:pt x="1528" y="169"/>
                </a:moveTo>
                <a:cubicBezTo>
                  <a:pt x="1518" y="169"/>
                  <a:pt x="1509" y="170"/>
                  <a:pt x="1500" y="174"/>
                </a:cubicBezTo>
                <a:cubicBezTo>
                  <a:pt x="1501" y="162"/>
                  <a:pt x="1501" y="150"/>
                  <a:pt x="1499" y="138"/>
                </a:cubicBezTo>
                <a:cubicBezTo>
                  <a:pt x="1486" y="56"/>
                  <a:pt x="1409" y="0"/>
                  <a:pt x="1326" y="13"/>
                </a:cubicBezTo>
                <a:cubicBezTo>
                  <a:pt x="1277" y="21"/>
                  <a:pt x="1238" y="51"/>
                  <a:pt x="1216" y="92"/>
                </a:cubicBezTo>
                <a:cubicBezTo>
                  <a:pt x="1216" y="92"/>
                  <a:pt x="1216" y="92"/>
                  <a:pt x="1216" y="92"/>
                </a:cubicBezTo>
                <a:cubicBezTo>
                  <a:pt x="1200" y="73"/>
                  <a:pt x="1177" y="60"/>
                  <a:pt x="1151" y="58"/>
                </a:cubicBezTo>
                <a:cubicBezTo>
                  <a:pt x="1097" y="54"/>
                  <a:pt x="1050" y="93"/>
                  <a:pt x="1046" y="147"/>
                </a:cubicBezTo>
                <a:cubicBezTo>
                  <a:pt x="1046" y="149"/>
                  <a:pt x="1046" y="152"/>
                  <a:pt x="1046" y="155"/>
                </a:cubicBezTo>
                <a:cubicBezTo>
                  <a:pt x="821" y="155"/>
                  <a:pt x="821" y="155"/>
                  <a:pt x="821" y="155"/>
                </a:cubicBezTo>
                <a:cubicBezTo>
                  <a:pt x="821" y="135"/>
                  <a:pt x="821" y="118"/>
                  <a:pt x="821" y="110"/>
                </a:cubicBezTo>
                <a:cubicBezTo>
                  <a:pt x="625" y="15"/>
                  <a:pt x="625" y="15"/>
                  <a:pt x="625" y="15"/>
                </a:cubicBezTo>
                <a:cubicBezTo>
                  <a:pt x="411" y="117"/>
                  <a:pt x="411" y="117"/>
                  <a:pt x="411" y="117"/>
                </a:cubicBezTo>
                <a:cubicBezTo>
                  <a:pt x="411" y="120"/>
                  <a:pt x="408" y="287"/>
                  <a:pt x="408" y="290"/>
                </a:cubicBezTo>
                <a:cubicBezTo>
                  <a:pt x="393" y="293"/>
                  <a:pt x="379" y="296"/>
                  <a:pt x="364" y="299"/>
                </a:cubicBezTo>
                <a:cubicBezTo>
                  <a:pt x="364" y="302"/>
                  <a:pt x="364" y="305"/>
                  <a:pt x="364" y="308"/>
                </a:cubicBezTo>
                <a:cubicBezTo>
                  <a:pt x="442" y="337"/>
                  <a:pt x="518" y="365"/>
                  <a:pt x="600" y="394"/>
                </a:cubicBezTo>
                <a:cubicBezTo>
                  <a:pt x="682" y="367"/>
                  <a:pt x="743" y="345"/>
                  <a:pt x="841" y="312"/>
                </a:cubicBezTo>
                <a:cubicBezTo>
                  <a:pt x="840" y="305"/>
                  <a:pt x="839" y="298"/>
                  <a:pt x="838" y="291"/>
                </a:cubicBezTo>
                <a:cubicBezTo>
                  <a:pt x="833" y="290"/>
                  <a:pt x="828" y="289"/>
                  <a:pt x="823" y="287"/>
                </a:cubicBezTo>
                <a:cubicBezTo>
                  <a:pt x="823" y="285"/>
                  <a:pt x="823" y="279"/>
                  <a:pt x="823" y="269"/>
                </a:cubicBezTo>
                <a:cubicBezTo>
                  <a:pt x="964" y="269"/>
                  <a:pt x="964" y="269"/>
                  <a:pt x="964" y="269"/>
                </a:cubicBezTo>
                <a:cubicBezTo>
                  <a:pt x="965" y="300"/>
                  <a:pt x="984" y="328"/>
                  <a:pt x="1014" y="340"/>
                </a:cubicBezTo>
                <a:cubicBezTo>
                  <a:pt x="1036" y="348"/>
                  <a:pt x="1059" y="347"/>
                  <a:pt x="1078" y="337"/>
                </a:cubicBezTo>
                <a:cubicBezTo>
                  <a:pt x="1078" y="337"/>
                  <a:pt x="1078" y="337"/>
                  <a:pt x="1078" y="337"/>
                </a:cubicBezTo>
                <a:cubicBezTo>
                  <a:pt x="1080" y="347"/>
                  <a:pt x="1083" y="357"/>
                  <a:pt x="1087" y="366"/>
                </a:cubicBezTo>
                <a:cubicBezTo>
                  <a:pt x="1115" y="421"/>
                  <a:pt x="1182" y="444"/>
                  <a:pt x="1238" y="416"/>
                </a:cubicBezTo>
                <a:cubicBezTo>
                  <a:pt x="1253" y="408"/>
                  <a:pt x="1266" y="397"/>
                  <a:pt x="1276" y="384"/>
                </a:cubicBezTo>
                <a:cubicBezTo>
                  <a:pt x="1294" y="410"/>
                  <a:pt x="1327" y="422"/>
                  <a:pt x="1358" y="412"/>
                </a:cubicBezTo>
                <a:cubicBezTo>
                  <a:pt x="1385" y="404"/>
                  <a:pt x="1403" y="382"/>
                  <a:pt x="1408" y="357"/>
                </a:cubicBezTo>
                <a:cubicBezTo>
                  <a:pt x="1427" y="373"/>
                  <a:pt x="1454" y="375"/>
                  <a:pt x="1476" y="362"/>
                </a:cubicBezTo>
                <a:cubicBezTo>
                  <a:pt x="1491" y="352"/>
                  <a:pt x="1500" y="337"/>
                  <a:pt x="1502" y="320"/>
                </a:cubicBezTo>
                <a:cubicBezTo>
                  <a:pt x="1510" y="323"/>
                  <a:pt x="1519" y="325"/>
                  <a:pt x="1528" y="325"/>
                </a:cubicBezTo>
                <a:cubicBezTo>
                  <a:pt x="1571" y="325"/>
                  <a:pt x="1606" y="290"/>
                  <a:pt x="1606" y="247"/>
                </a:cubicBezTo>
                <a:cubicBezTo>
                  <a:pt x="1606" y="204"/>
                  <a:pt x="1571" y="169"/>
                  <a:pt x="1528" y="169"/>
                </a:cubicBezTo>
                <a:close/>
                <a:moveTo>
                  <a:pt x="414" y="273"/>
                </a:moveTo>
                <a:cubicBezTo>
                  <a:pt x="447" y="278"/>
                  <a:pt x="447" y="278"/>
                  <a:pt x="447" y="278"/>
                </a:cubicBezTo>
                <a:cubicBezTo>
                  <a:pt x="448" y="239"/>
                  <a:pt x="448" y="239"/>
                  <a:pt x="448" y="239"/>
                </a:cubicBezTo>
                <a:cubicBezTo>
                  <a:pt x="414" y="239"/>
                  <a:pt x="414" y="239"/>
                  <a:pt x="414" y="239"/>
                </a:cubicBezTo>
                <a:cubicBezTo>
                  <a:pt x="415" y="232"/>
                  <a:pt x="415" y="229"/>
                  <a:pt x="415" y="222"/>
                </a:cubicBezTo>
                <a:cubicBezTo>
                  <a:pt x="448" y="219"/>
                  <a:pt x="448" y="219"/>
                  <a:pt x="448" y="219"/>
                </a:cubicBezTo>
                <a:cubicBezTo>
                  <a:pt x="449" y="183"/>
                  <a:pt x="449" y="183"/>
                  <a:pt x="449" y="183"/>
                </a:cubicBezTo>
                <a:cubicBezTo>
                  <a:pt x="416" y="190"/>
                  <a:pt x="416" y="190"/>
                  <a:pt x="416" y="190"/>
                </a:cubicBezTo>
                <a:cubicBezTo>
                  <a:pt x="416" y="184"/>
                  <a:pt x="416" y="176"/>
                  <a:pt x="416" y="171"/>
                </a:cubicBezTo>
                <a:cubicBezTo>
                  <a:pt x="449" y="162"/>
                  <a:pt x="449" y="162"/>
                  <a:pt x="449" y="162"/>
                </a:cubicBezTo>
                <a:cubicBezTo>
                  <a:pt x="449" y="126"/>
                  <a:pt x="449" y="126"/>
                  <a:pt x="449" y="126"/>
                </a:cubicBezTo>
                <a:cubicBezTo>
                  <a:pt x="417" y="139"/>
                  <a:pt x="417" y="139"/>
                  <a:pt x="417" y="139"/>
                </a:cubicBezTo>
                <a:cubicBezTo>
                  <a:pt x="417" y="129"/>
                  <a:pt x="417" y="122"/>
                  <a:pt x="417" y="121"/>
                </a:cubicBezTo>
                <a:cubicBezTo>
                  <a:pt x="625" y="25"/>
                  <a:pt x="625" y="25"/>
                  <a:pt x="625" y="25"/>
                </a:cubicBezTo>
                <a:cubicBezTo>
                  <a:pt x="625" y="58"/>
                  <a:pt x="625" y="58"/>
                  <a:pt x="625" y="58"/>
                </a:cubicBezTo>
                <a:cubicBezTo>
                  <a:pt x="539" y="91"/>
                  <a:pt x="539" y="91"/>
                  <a:pt x="539" y="91"/>
                </a:cubicBezTo>
                <a:cubicBezTo>
                  <a:pt x="539" y="138"/>
                  <a:pt x="539" y="138"/>
                  <a:pt x="539" y="138"/>
                </a:cubicBezTo>
                <a:cubicBezTo>
                  <a:pt x="625" y="117"/>
                  <a:pt x="625" y="117"/>
                  <a:pt x="625" y="117"/>
                </a:cubicBezTo>
                <a:cubicBezTo>
                  <a:pt x="625" y="147"/>
                  <a:pt x="625" y="147"/>
                  <a:pt x="625" y="147"/>
                </a:cubicBezTo>
                <a:cubicBezTo>
                  <a:pt x="625" y="147"/>
                  <a:pt x="539" y="164"/>
                  <a:pt x="539" y="164"/>
                </a:cubicBezTo>
                <a:cubicBezTo>
                  <a:pt x="539" y="212"/>
                  <a:pt x="539" y="212"/>
                  <a:pt x="539" y="212"/>
                </a:cubicBezTo>
                <a:cubicBezTo>
                  <a:pt x="539" y="212"/>
                  <a:pt x="624" y="206"/>
                  <a:pt x="625" y="206"/>
                </a:cubicBezTo>
                <a:cubicBezTo>
                  <a:pt x="625" y="240"/>
                  <a:pt x="625" y="240"/>
                  <a:pt x="625" y="240"/>
                </a:cubicBezTo>
                <a:cubicBezTo>
                  <a:pt x="539" y="239"/>
                  <a:pt x="539" y="239"/>
                  <a:pt x="539" y="239"/>
                </a:cubicBezTo>
                <a:cubicBezTo>
                  <a:pt x="539" y="292"/>
                  <a:pt x="539" y="292"/>
                  <a:pt x="539" y="292"/>
                </a:cubicBezTo>
                <a:cubicBezTo>
                  <a:pt x="625" y="306"/>
                  <a:pt x="625" y="306"/>
                  <a:pt x="625" y="306"/>
                </a:cubicBezTo>
                <a:cubicBezTo>
                  <a:pt x="625" y="339"/>
                  <a:pt x="625" y="339"/>
                  <a:pt x="625" y="339"/>
                </a:cubicBezTo>
                <a:cubicBezTo>
                  <a:pt x="625" y="339"/>
                  <a:pt x="568" y="326"/>
                  <a:pt x="519" y="315"/>
                </a:cubicBezTo>
                <a:cubicBezTo>
                  <a:pt x="519" y="239"/>
                  <a:pt x="519" y="239"/>
                  <a:pt x="519" y="239"/>
                </a:cubicBezTo>
                <a:cubicBezTo>
                  <a:pt x="462" y="239"/>
                  <a:pt x="462" y="239"/>
                  <a:pt x="462" y="239"/>
                </a:cubicBezTo>
                <a:cubicBezTo>
                  <a:pt x="462" y="301"/>
                  <a:pt x="462" y="301"/>
                  <a:pt x="462" y="301"/>
                </a:cubicBezTo>
                <a:cubicBezTo>
                  <a:pt x="437" y="295"/>
                  <a:pt x="419" y="291"/>
                  <a:pt x="413" y="289"/>
                </a:cubicBezTo>
                <a:cubicBezTo>
                  <a:pt x="413" y="288"/>
                  <a:pt x="414" y="282"/>
                  <a:pt x="414" y="273"/>
                </a:cubicBezTo>
                <a:close/>
                <a:moveTo>
                  <a:pt x="476" y="249"/>
                </a:moveTo>
                <a:cubicBezTo>
                  <a:pt x="475" y="300"/>
                  <a:pt x="475" y="300"/>
                  <a:pt x="475" y="300"/>
                </a:cubicBezTo>
                <a:cubicBezTo>
                  <a:pt x="471" y="301"/>
                  <a:pt x="471" y="301"/>
                  <a:pt x="471" y="301"/>
                </a:cubicBezTo>
                <a:cubicBezTo>
                  <a:pt x="472" y="246"/>
                  <a:pt x="472" y="246"/>
                  <a:pt x="472" y="246"/>
                </a:cubicBezTo>
                <a:cubicBezTo>
                  <a:pt x="515" y="246"/>
                  <a:pt x="515" y="246"/>
                  <a:pt x="515" y="246"/>
                </a:cubicBezTo>
                <a:cubicBezTo>
                  <a:pt x="515" y="249"/>
                  <a:pt x="515" y="249"/>
                  <a:pt x="515" y="249"/>
                </a:cubicBezTo>
                <a:cubicBezTo>
                  <a:pt x="501" y="249"/>
                  <a:pt x="501" y="249"/>
                  <a:pt x="501" y="249"/>
                </a:cubicBezTo>
                <a:cubicBezTo>
                  <a:pt x="501" y="305"/>
                  <a:pt x="501" y="305"/>
                  <a:pt x="501" y="305"/>
                </a:cubicBezTo>
                <a:cubicBezTo>
                  <a:pt x="498" y="305"/>
                  <a:pt x="498" y="305"/>
                  <a:pt x="498" y="305"/>
                </a:cubicBezTo>
                <a:cubicBezTo>
                  <a:pt x="498" y="249"/>
                  <a:pt x="498" y="249"/>
                  <a:pt x="498" y="249"/>
                </a:cubicBezTo>
                <a:lnTo>
                  <a:pt x="476" y="249"/>
                </a:lnTo>
                <a:close/>
                <a:moveTo>
                  <a:pt x="599" y="379"/>
                </a:moveTo>
                <a:cubicBezTo>
                  <a:pt x="565" y="368"/>
                  <a:pt x="389" y="308"/>
                  <a:pt x="371" y="301"/>
                </a:cubicBezTo>
                <a:cubicBezTo>
                  <a:pt x="384" y="299"/>
                  <a:pt x="397" y="296"/>
                  <a:pt x="410" y="293"/>
                </a:cubicBezTo>
                <a:cubicBezTo>
                  <a:pt x="412" y="294"/>
                  <a:pt x="413" y="294"/>
                  <a:pt x="415" y="294"/>
                </a:cubicBezTo>
                <a:cubicBezTo>
                  <a:pt x="437" y="300"/>
                  <a:pt x="630" y="346"/>
                  <a:pt x="630" y="346"/>
                </a:cubicBezTo>
                <a:cubicBezTo>
                  <a:pt x="630" y="346"/>
                  <a:pt x="630" y="346"/>
                  <a:pt x="630" y="346"/>
                </a:cubicBezTo>
                <a:cubicBezTo>
                  <a:pt x="726" y="342"/>
                  <a:pt x="726" y="342"/>
                  <a:pt x="726" y="342"/>
                </a:cubicBezTo>
                <a:cubicBezTo>
                  <a:pt x="681" y="355"/>
                  <a:pt x="624" y="372"/>
                  <a:pt x="599" y="379"/>
                </a:cubicBezTo>
                <a:close/>
                <a:moveTo>
                  <a:pt x="1137" y="297"/>
                </a:moveTo>
                <a:cubicBezTo>
                  <a:pt x="1137" y="256"/>
                  <a:pt x="1137" y="256"/>
                  <a:pt x="1137" y="256"/>
                </a:cubicBezTo>
                <a:cubicBezTo>
                  <a:pt x="794" y="256"/>
                  <a:pt x="794" y="256"/>
                  <a:pt x="794" y="256"/>
                </a:cubicBezTo>
                <a:cubicBezTo>
                  <a:pt x="794" y="256"/>
                  <a:pt x="794" y="256"/>
                  <a:pt x="794" y="256"/>
                </a:cubicBezTo>
                <a:cubicBezTo>
                  <a:pt x="771" y="256"/>
                  <a:pt x="771" y="256"/>
                  <a:pt x="771" y="256"/>
                </a:cubicBezTo>
                <a:cubicBezTo>
                  <a:pt x="771" y="297"/>
                  <a:pt x="771" y="297"/>
                  <a:pt x="771" y="297"/>
                </a:cubicBezTo>
                <a:cubicBezTo>
                  <a:pt x="686" y="212"/>
                  <a:pt x="686" y="212"/>
                  <a:pt x="686" y="212"/>
                </a:cubicBezTo>
                <a:cubicBezTo>
                  <a:pt x="771" y="127"/>
                  <a:pt x="771" y="127"/>
                  <a:pt x="771" y="127"/>
                </a:cubicBezTo>
                <a:cubicBezTo>
                  <a:pt x="771" y="168"/>
                  <a:pt x="771" y="168"/>
                  <a:pt x="771" y="168"/>
                </a:cubicBezTo>
                <a:cubicBezTo>
                  <a:pt x="1114" y="168"/>
                  <a:pt x="1114" y="168"/>
                  <a:pt x="1114" y="168"/>
                </a:cubicBezTo>
                <a:cubicBezTo>
                  <a:pt x="1114" y="168"/>
                  <a:pt x="1114" y="168"/>
                  <a:pt x="1114" y="168"/>
                </a:cubicBezTo>
                <a:cubicBezTo>
                  <a:pt x="1137" y="168"/>
                  <a:pt x="1137" y="168"/>
                  <a:pt x="1137" y="168"/>
                </a:cubicBezTo>
                <a:cubicBezTo>
                  <a:pt x="1137" y="127"/>
                  <a:pt x="1137" y="127"/>
                  <a:pt x="1137" y="127"/>
                </a:cubicBezTo>
                <a:cubicBezTo>
                  <a:pt x="1222" y="212"/>
                  <a:pt x="1222" y="212"/>
                  <a:pt x="1222" y="212"/>
                </a:cubicBezTo>
                <a:lnTo>
                  <a:pt x="1137" y="297"/>
                </a:lnTo>
                <a:close/>
              </a:path>
            </a:pathLst>
          </a:custGeom>
          <a:solidFill>
            <a:srgbClr val="0070C0"/>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296" name="Text Placeholder 12"/>
          <p:cNvSpPr txBox="1">
            <a:spLocks/>
          </p:cNvSpPr>
          <p:nvPr/>
        </p:nvSpPr>
        <p:spPr>
          <a:xfrm>
            <a:off x="2470169" y="5499125"/>
            <a:ext cx="3848148"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spc="0" dirty="0" smtClean="0">
                <a:solidFill>
                  <a:srgbClr val="969696">
                    <a:lumMod val="50000"/>
                  </a:srgbClr>
                </a:solidFill>
                <a:latin typeface="+mn-lt"/>
              </a:rPr>
              <a:t>Management.  Access.  Protection.</a:t>
            </a:r>
            <a:endParaRPr lang="en-US" sz="2000" spc="0" dirty="0">
              <a:solidFill>
                <a:srgbClr val="969696">
                  <a:lumMod val="50000"/>
                </a:srgbClr>
              </a:solidFill>
              <a:latin typeface="+mn-lt"/>
            </a:endParaRPr>
          </a:p>
        </p:txBody>
      </p:sp>
      <p:sp>
        <p:nvSpPr>
          <p:cNvPr id="117" name="Freeform 24"/>
          <p:cNvSpPr>
            <a:spLocks/>
          </p:cNvSpPr>
          <p:nvPr/>
        </p:nvSpPr>
        <p:spPr bwMode="auto">
          <a:xfrm>
            <a:off x="2772578" y="2892931"/>
            <a:ext cx="10929" cy="18146"/>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30" name="Freeform 25"/>
          <p:cNvSpPr>
            <a:spLocks/>
          </p:cNvSpPr>
          <p:nvPr/>
        </p:nvSpPr>
        <p:spPr bwMode="auto">
          <a:xfrm>
            <a:off x="2805365" y="2584452"/>
            <a:ext cx="15027" cy="14258"/>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48" name="Freeform 26"/>
          <p:cNvSpPr>
            <a:spLocks/>
          </p:cNvSpPr>
          <p:nvPr/>
        </p:nvSpPr>
        <p:spPr bwMode="auto">
          <a:xfrm>
            <a:off x="2805365" y="2584452"/>
            <a:ext cx="15027" cy="14258"/>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88" name="Freeform 42"/>
          <p:cNvSpPr>
            <a:spLocks/>
          </p:cNvSpPr>
          <p:nvPr/>
        </p:nvSpPr>
        <p:spPr bwMode="auto">
          <a:xfrm>
            <a:off x="3451026" y="3240658"/>
            <a:ext cx="20869" cy="28948"/>
          </a:xfrm>
          <a:custGeom>
            <a:avLst/>
            <a:gdLst>
              <a:gd name="T0" fmla="*/ 46 w 46"/>
              <a:gd name="T1" fmla="*/ 0 h 65"/>
              <a:gd name="T2" fmla="*/ 35 w 46"/>
              <a:gd name="T3" fmla="*/ 6 h 65"/>
              <a:gd name="T4" fmla="*/ 21 w 46"/>
              <a:gd name="T5" fmla="*/ 19 h 65"/>
              <a:gd name="T6" fmla="*/ 7 w 46"/>
              <a:gd name="T7" fmla="*/ 38 h 65"/>
              <a:gd name="T8" fmla="*/ 0 w 46"/>
              <a:gd name="T9" fmla="*/ 65 h 65"/>
              <a:gd name="T10" fmla="*/ 7 w 46"/>
              <a:gd name="T11" fmla="*/ 38 h 65"/>
              <a:gd name="T12" fmla="*/ 21 w 46"/>
              <a:gd name="T13" fmla="*/ 19 h 65"/>
              <a:gd name="T14" fmla="*/ 35 w 46"/>
              <a:gd name="T15" fmla="*/ 6 h 65"/>
              <a:gd name="T16" fmla="*/ 46 w 4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5">
                <a:moveTo>
                  <a:pt x="46" y="0"/>
                </a:moveTo>
                <a:cubicBezTo>
                  <a:pt x="43" y="1"/>
                  <a:pt x="40" y="3"/>
                  <a:pt x="35" y="6"/>
                </a:cubicBezTo>
                <a:cubicBezTo>
                  <a:pt x="31" y="10"/>
                  <a:pt x="26" y="14"/>
                  <a:pt x="21" y="19"/>
                </a:cubicBezTo>
                <a:cubicBezTo>
                  <a:pt x="16" y="24"/>
                  <a:pt x="11" y="31"/>
                  <a:pt x="7" y="38"/>
                </a:cubicBezTo>
                <a:cubicBezTo>
                  <a:pt x="4" y="46"/>
                  <a:pt x="1" y="55"/>
                  <a:pt x="0" y="65"/>
                </a:cubicBezTo>
                <a:cubicBezTo>
                  <a:pt x="1" y="55"/>
                  <a:pt x="4" y="46"/>
                  <a:pt x="7" y="38"/>
                </a:cubicBezTo>
                <a:cubicBezTo>
                  <a:pt x="11" y="31"/>
                  <a:pt x="16" y="24"/>
                  <a:pt x="21" y="19"/>
                </a:cubicBezTo>
                <a:cubicBezTo>
                  <a:pt x="26" y="14"/>
                  <a:pt x="31" y="10"/>
                  <a:pt x="35" y="6"/>
                </a:cubicBezTo>
                <a:cubicBezTo>
                  <a:pt x="40" y="3"/>
                  <a:pt x="43" y="1"/>
                  <a:pt x="46"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95" name="Rectangle 194"/>
          <p:cNvSpPr/>
          <p:nvPr/>
        </p:nvSpPr>
        <p:spPr bwMode="auto">
          <a:xfrm>
            <a:off x="452494" y="4423410"/>
            <a:ext cx="7883498" cy="1383030"/>
          </a:xfrm>
          <a:prstGeom prst="rect">
            <a:avLst/>
          </a:prstGeom>
          <a:noFill/>
          <a:ln>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9" name="Group 8"/>
          <p:cNvGrpSpPr/>
          <p:nvPr/>
        </p:nvGrpSpPr>
        <p:grpSpPr>
          <a:xfrm>
            <a:off x="6339630" y="1580816"/>
            <a:ext cx="1996362" cy="2748161"/>
            <a:chOff x="6339630" y="1580816"/>
            <a:chExt cx="1996362" cy="2748161"/>
          </a:xfrm>
        </p:grpSpPr>
        <p:sp>
          <p:nvSpPr>
            <p:cNvPr id="235" name="Text Placeholder 12"/>
            <p:cNvSpPr txBox="1">
              <a:spLocks/>
            </p:cNvSpPr>
            <p:nvPr/>
          </p:nvSpPr>
          <p:spPr>
            <a:xfrm>
              <a:off x="6884596" y="3902176"/>
              <a:ext cx="930174" cy="276999"/>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spc="0" dirty="0">
                  <a:solidFill>
                    <a:srgbClr val="442359"/>
                  </a:solidFill>
                  <a:latin typeface="+mn-lt"/>
                </a:rPr>
                <a:t>Data</a:t>
              </a:r>
            </a:p>
          </p:txBody>
        </p:sp>
        <p:sp>
          <p:nvSpPr>
            <p:cNvPr id="194" name="Rectangle 193"/>
            <p:cNvSpPr/>
            <p:nvPr/>
          </p:nvSpPr>
          <p:spPr bwMode="auto">
            <a:xfrm>
              <a:off x="6339630" y="1580816"/>
              <a:ext cx="1996362" cy="2748161"/>
            </a:xfrm>
            <a:prstGeom prst="rect">
              <a:avLst/>
            </a:prstGeom>
            <a:no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grpSp>
          <p:nvGrpSpPr>
            <p:cNvPr id="80" name="Group 79"/>
            <p:cNvGrpSpPr/>
            <p:nvPr/>
          </p:nvGrpSpPr>
          <p:grpSpPr>
            <a:xfrm>
              <a:off x="6549739" y="1682732"/>
              <a:ext cx="1571639" cy="2130236"/>
              <a:chOff x="9962648" y="1385701"/>
              <a:chExt cx="1880481" cy="2548848"/>
            </a:xfrm>
          </p:grpSpPr>
          <p:sp>
            <p:nvSpPr>
              <p:cNvPr id="81" name="Freeform 331"/>
              <p:cNvSpPr>
                <a:spLocks noChangeAspect="1" noEditPoints="1"/>
              </p:cNvSpPr>
              <p:nvPr/>
            </p:nvSpPr>
            <p:spPr bwMode="auto">
              <a:xfrm>
                <a:off x="9962648" y="2264337"/>
                <a:ext cx="887171" cy="87011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2" name="Freeform 346"/>
              <p:cNvSpPr>
                <a:spLocks noChangeAspect="1" noEditPoints="1"/>
              </p:cNvSpPr>
              <p:nvPr/>
            </p:nvSpPr>
            <p:spPr bwMode="auto">
              <a:xfrm>
                <a:off x="10935954" y="2386132"/>
                <a:ext cx="907175" cy="51806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3" name="Freeform 37"/>
              <p:cNvSpPr>
                <a:spLocks noEditPoints="1"/>
              </p:cNvSpPr>
              <p:nvPr/>
            </p:nvSpPr>
            <p:spPr bwMode="auto">
              <a:xfrm>
                <a:off x="10696245" y="1385701"/>
                <a:ext cx="1146884" cy="817571"/>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pic>
            <p:nvPicPr>
              <p:cNvPr id="84" name="Picture 8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61816" y="1406416"/>
                <a:ext cx="542443" cy="820803"/>
              </a:xfrm>
              <a:prstGeom prst="rect">
                <a:avLst/>
              </a:prstGeom>
            </p:spPr>
          </p:pic>
          <p:pic>
            <p:nvPicPr>
              <p:cNvPr id="85" name="Picture 8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403449" y="3134449"/>
                <a:ext cx="1200150" cy="800100"/>
              </a:xfrm>
              <a:prstGeom prst="rect">
                <a:avLst/>
              </a:prstGeom>
            </p:spPr>
          </p:pic>
        </p:grpSp>
      </p:grpSp>
      <p:sp>
        <p:nvSpPr>
          <p:cNvPr id="222" name="Left-Right Arrow 221"/>
          <p:cNvSpPr/>
          <p:nvPr/>
        </p:nvSpPr>
        <p:spPr bwMode="auto">
          <a:xfrm rot="5400000">
            <a:off x="5006048" y="4454713"/>
            <a:ext cx="894095" cy="322824"/>
          </a:xfrm>
          <a:prstGeom prst="leftRightArrow">
            <a:avLst/>
          </a:prstGeom>
          <a:solidFill>
            <a:srgbClr val="FFFFFF"/>
          </a:solidFill>
          <a:ln w="25400">
            <a:solidFill>
              <a:srgbClr val="FF8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23" name="Left-Right Arrow 222"/>
          <p:cNvSpPr/>
          <p:nvPr/>
        </p:nvSpPr>
        <p:spPr bwMode="auto">
          <a:xfrm rot="5400000">
            <a:off x="6852714" y="4455716"/>
            <a:ext cx="902931" cy="322824"/>
          </a:xfrm>
          <a:prstGeom prst="leftRightArrow">
            <a:avLst/>
          </a:prstGeom>
          <a:solidFill>
            <a:srgbClr val="FFFFFF"/>
          </a:solidFill>
          <a:ln w="25400">
            <a:solidFill>
              <a:srgbClr val="44235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09" name="Left-Right Arrow 208"/>
          <p:cNvSpPr/>
          <p:nvPr/>
        </p:nvSpPr>
        <p:spPr bwMode="auto">
          <a:xfrm>
            <a:off x="5968186" y="3171475"/>
            <a:ext cx="702336" cy="322824"/>
          </a:xfrm>
          <a:prstGeom prst="leftRightArrow">
            <a:avLst/>
          </a:prstGeom>
          <a:solidFill>
            <a:srgbClr val="FFFFFF"/>
          </a:solidFill>
          <a:ln w="25400">
            <a:solidFill>
              <a:srgbClr val="FF8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11" name="Left-Right Arrow 210"/>
          <p:cNvSpPr/>
          <p:nvPr/>
        </p:nvSpPr>
        <p:spPr bwMode="auto">
          <a:xfrm rot="5400000">
            <a:off x="842320" y="4458889"/>
            <a:ext cx="902927" cy="322824"/>
          </a:xfrm>
          <a:prstGeom prst="leftRightArrow">
            <a:avLst/>
          </a:prstGeom>
          <a:solidFill>
            <a:srgbClr val="FFFFFF"/>
          </a:solidFill>
          <a:ln w="254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196" name="Left-Right Arrow 195"/>
          <p:cNvSpPr/>
          <p:nvPr/>
        </p:nvSpPr>
        <p:spPr bwMode="auto">
          <a:xfrm>
            <a:off x="2034018" y="3193827"/>
            <a:ext cx="702336" cy="322824"/>
          </a:xfrm>
          <a:prstGeom prst="leftRightArrow">
            <a:avLst/>
          </a:prstGeom>
          <a:solidFill>
            <a:srgbClr val="FFFFFF"/>
          </a:solidFill>
          <a:ln w="254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03" name="Left-Right Arrow 202"/>
          <p:cNvSpPr/>
          <p:nvPr/>
        </p:nvSpPr>
        <p:spPr bwMode="auto">
          <a:xfrm>
            <a:off x="3969724" y="3221135"/>
            <a:ext cx="702336" cy="322824"/>
          </a:xfrm>
          <a:prstGeom prst="leftRightArrow">
            <a:avLst/>
          </a:prstGeom>
          <a:solidFill>
            <a:srgbClr val="FFFFFF"/>
          </a:solidFill>
          <a:ln w="25400">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
        <p:nvSpPr>
          <p:cNvPr id="212" name="Left-Right Arrow 211"/>
          <p:cNvSpPr/>
          <p:nvPr/>
        </p:nvSpPr>
        <p:spPr bwMode="auto">
          <a:xfrm rot="5400000">
            <a:off x="2905903" y="4458888"/>
            <a:ext cx="902926" cy="322824"/>
          </a:xfrm>
          <a:prstGeom prst="leftRightArrow">
            <a:avLst/>
          </a:prstGeom>
          <a:solidFill>
            <a:srgbClr val="FFFFFF"/>
          </a:solidFill>
          <a:ln w="25400">
            <a:solidFill>
              <a:srgbClr val="3D58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3327878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49"/>
                                        </p:tgtEl>
                                        <p:attrNameLst>
                                          <p:attrName>style.visibility</p:attrName>
                                        </p:attrNameLst>
                                      </p:cBhvr>
                                      <p:to>
                                        <p:strVal val="visible"/>
                                      </p:to>
                                    </p:set>
                                    <p:animEffect transition="in" filter="fade">
                                      <p:cBhvr>
                                        <p:cTn id="21" dur="500"/>
                                        <p:tgtEl>
                                          <p:spTgt spid="2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9"/>
                                        </p:tgtEl>
                                        <p:attrNameLst>
                                          <p:attrName>style.visibility</p:attrName>
                                        </p:attrNameLst>
                                      </p:cBhvr>
                                      <p:to>
                                        <p:strVal val="visible"/>
                                      </p:to>
                                    </p:set>
                                    <p:animEffect transition="in" filter="fade">
                                      <p:cBhvr>
                                        <p:cTn id="24" dur="500"/>
                                        <p:tgtEl>
                                          <p:spTgt spid="20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195"/>
                                        </p:tgtEl>
                                        <p:attrNameLst>
                                          <p:attrName>style.visibility</p:attrName>
                                        </p:attrNameLst>
                                      </p:cBhvr>
                                      <p:to>
                                        <p:strVal val="visible"/>
                                      </p:to>
                                    </p:set>
                                    <p:animEffect transition="in" filter="fade">
                                      <p:cBhvr>
                                        <p:cTn id="32" dur="500"/>
                                        <p:tgtEl>
                                          <p:spTgt spid="19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5"/>
                                        </p:tgtEl>
                                        <p:attrNameLst>
                                          <p:attrName>style.visibility</p:attrName>
                                        </p:attrNameLst>
                                      </p:cBhvr>
                                      <p:to>
                                        <p:strVal val="visible"/>
                                      </p:to>
                                    </p:set>
                                    <p:animEffect transition="in" filter="fade">
                                      <p:cBhvr>
                                        <p:cTn id="35" dur="500"/>
                                        <p:tgtEl>
                                          <p:spTgt spid="29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6"/>
                                        </p:tgtEl>
                                        <p:attrNameLst>
                                          <p:attrName>style.visibility</p:attrName>
                                        </p:attrNameLst>
                                      </p:cBhvr>
                                      <p:to>
                                        <p:strVal val="visible"/>
                                      </p:to>
                                    </p:set>
                                    <p:animEffect transition="in" filter="fade">
                                      <p:cBhvr>
                                        <p:cTn id="38" dur="500"/>
                                        <p:tgtEl>
                                          <p:spTgt spid="296"/>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wipe(up)">
                                      <p:cBhvr>
                                        <p:cTn id="42" dur="500"/>
                                        <p:tgtEl>
                                          <p:spTgt spid="211"/>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12"/>
                                        </p:tgtEl>
                                        <p:attrNameLst>
                                          <p:attrName>style.visibility</p:attrName>
                                        </p:attrNameLst>
                                      </p:cBhvr>
                                      <p:to>
                                        <p:strVal val="visible"/>
                                      </p:to>
                                    </p:set>
                                    <p:animEffect transition="in" filter="wipe(up)">
                                      <p:cBhvr>
                                        <p:cTn id="46" dur="500"/>
                                        <p:tgtEl>
                                          <p:spTgt spid="212"/>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wipe(up)">
                                      <p:cBhvr>
                                        <p:cTn id="50" dur="500"/>
                                        <p:tgtEl>
                                          <p:spTgt spid="222"/>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223"/>
                                        </p:tgtEl>
                                        <p:attrNameLst>
                                          <p:attrName>style.visibility</p:attrName>
                                        </p:attrNameLst>
                                      </p:cBhvr>
                                      <p:to>
                                        <p:strVal val="visible"/>
                                      </p:to>
                                    </p:set>
                                    <p:animEffect transition="in" filter="wipe(up)">
                                      <p:cBhvr>
                                        <p:cTn id="54" dur="500"/>
                                        <p:tgtEl>
                                          <p:spTgt spid="2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5"/>
                                        </p:tgtEl>
                                        <p:attrNameLst>
                                          <p:attrName>style.visibility</p:attrName>
                                        </p:attrNameLst>
                                      </p:cBhvr>
                                      <p:to>
                                        <p:strVal val="visible"/>
                                      </p:to>
                                    </p:set>
                                    <p:animEffect transition="in" filter="fade">
                                      <p:cBhvr>
                                        <p:cTn id="59" dur="500"/>
                                        <p:tgtEl>
                                          <p:spTgt spid="2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6"/>
                                        </p:tgtEl>
                                        <p:attrNameLst>
                                          <p:attrName>style.visibility</p:attrName>
                                        </p:attrNameLst>
                                      </p:cBhvr>
                                      <p:to>
                                        <p:strVal val="visible"/>
                                      </p:to>
                                    </p:set>
                                    <p:animEffect transition="in" filter="fade">
                                      <p:cBhvr>
                                        <p:cTn id="64" dur="500"/>
                                        <p:tgtEl>
                                          <p:spTgt spid="2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7"/>
                                        </p:tgtEl>
                                        <p:attrNameLst>
                                          <p:attrName>style.visibility</p:attrName>
                                        </p:attrNameLst>
                                      </p:cBhvr>
                                      <p:to>
                                        <p:strVal val="visible"/>
                                      </p:to>
                                    </p:set>
                                    <p:animEffect transition="in" filter="fade">
                                      <p:cBhvr>
                                        <p:cTn id="6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P spid="227" grpId="0"/>
      <p:bldP spid="295" grpId="0" animBg="1"/>
      <p:bldP spid="296" grpId="0"/>
      <p:bldP spid="195" grpId="0" animBg="1"/>
      <p:bldP spid="222" grpId="0" animBg="1"/>
      <p:bldP spid="223" grpId="0" animBg="1"/>
      <p:bldP spid="209" grpId="0" animBg="1"/>
      <p:bldP spid="211" grpId="0" animBg="1"/>
      <p:bldP spid="196" grpId="0" animBg="1"/>
      <p:bldP spid="203" grpId="0" animBg="1"/>
      <p:bldP spid="2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4650" y="626593"/>
            <a:ext cx="9287175" cy="5741339"/>
          </a:xfrm>
          <a:prstGeom prst="rect">
            <a:avLst/>
          </a:prstGeom>
        </p:spPr>
      </p:pic>
    </p:spTree>
    <p:extLst>
      <p:ext uri="{BB962C8B-B14F-4D97-AF65-F5344CB8AC3E}">
        <p14:creationId xmlns:p14="http://schemas.microsoft.com/office/powerpoint/2010/main" val="204047983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Screenshots for Windows Intune Connector (SP1)</a:t>
            </a:r>
            <a:endParaRPr lang="en-US" dirty="0"/>
          </a:p>
        </p:txBody>
      </p:sp>
    </p:spTree>
    <p:extLst>
      <p:ext uri="{BB962C8B-B14F-4D97-AF65-F5344CB8AC3E}">
        <p14:creationId xmlns:p14="http://schemas.microsoft.com/office/powerpoint/2010/main" val="1478242911"/>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6604" y="236635"/>
            <a:ext cx="11706573" cy="6287314"/>
          </a:xfrm>
          <a:prstGeom prst="rect">
            <a:avLst/>
          </a:prstGeom>
        </p:spPr>
      </p:pic>
    </p:spTree>
    <p:extLst>
      <p:ext uri="{BB962C8B-B14F-4D97-AF65-F5344CB8AC3E}">
        <p14:creationId xmlns:p14="http://schemas.microsoft.com/office/powerpoint/2010/main" val="126498869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1444" y="470469"/>
            <a:ext cx="7099369" cy="6137305"/>
          </a:xfrm>
          <a:prstGeom prst="rect">
            <a:avLst/>
          </a:prstGeom>
        </p:spPr>
      </p:pic>
    </p:spTree>
    <p:extLst>
      <p:ext uri="{BB962C8B-B14F-4D97-AF65-F5344CB8AC3E}">
        <p14:creationId xmlns:p14="http://schemas.microsoft.com/office/powerpoint/2010/main" val="400313958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0381" y="-92290"/>
            <a:ext cx="8315713" cy="7179103"/>
          </a:xfrm>
          <a:prstGeom prst="rect">
            <a:avLst/>
          </a:prstGeom>
        </p:spPr>
      </p:pic>
      <p:sp>
        <p:nvSpPr>
          <p:cNvPr id="3" name="Oval 2"/>
          <p:cNvSpPr/>
          <p:nvPr/>
        </p:nvSpPr>
        <p:spPr>
          <a:xfrm>
            <a:off x="3717375" y="3312829"/>
            <a:ext cx="1976562" cy="347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389929674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5677" y="333123"/>
            <a:ext cx="7480715" cy="6480948"/>
          </a:xfrm>
          <a:prstGeom prst="rect">
            <a:avLst/>
          </a:prstGeom>
        </p:spPr>
      </p:pic>
    </p:spTree>
    <p:extLst>
      <p:ext uri="{BB962C8B-B14F-4D97-AF65-F5344CB8AC3E}">
        <p14:creationId xmlns:p14="http://schemas.microsoft.com/office/powerpoint/2010/main" val="390314342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0393" y="417728"/>
            <a:ext cx="6967219" cy="6023063"/>
          </a:xfrm>
          <a:prstGeom prst="rect">
            <a:avLst/>
          </a:prstGeom>
        </p:spPr>
      </p:pic>
    </p:spTree>
    <p:extLst>
      <p:ext uri="{BB962C8B-B14F-4D97-AF65-F5344CB8AC3E}">
        <p14:creationId xmlns:p14="http://schemas.microsoft.com/office/powerpoint/2010/main" val="366742821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7836" y="518089"/>
            <a:ext cx="7062527" cy="6082993"/>
          </a:xfrm>
          <a:prstGeom prst="rect">
            <a:avLst/>
          </a:prstGeom>
        </p:spPr>
      </p:pic>
    </p:spTree>
    <p:extLst>
      <p:ext uri="{BB962C8B-B14F-4D97-AF65-F5344CB8AC3E}">
        <p14:creationId xmlns:p14="http://schemas.microsoft.com/office/powerpoint/2010/main" val="311289777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893" y="286752"/>
            <a:ext cx="11944123" cy="6406619"/>
          </a:xfrm>
          <a:prstGeom prst="rect">
            <a:avLst/>
          </a:prstGeom>
        </p:spPr>
      </p:pic>
      <p:sp>
        <p:nvSpPr>
          <p:cNvPr id="3" name="Oval 2"/>
          <p:cNvSpPr/>
          <p:nvPr/>
        </p:nvSpPr>
        <p:spPr>
          <a:xfrm>
            <a:off x="2701237" y="5860134"/>
            <a:ext cx="1976562" cy="347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Tree>
    <p:extLst>
      <p:ext uri="{BB962C8B-B14F-4D97-AF65-F5344CB8AC3E}">
        <p14:creationId xmlns:p14="http://schemas.microsoft.com/office/powerpoint/2010/main" val="820500710"/>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Active Directory </a:t>
            </a:r>
            <a:r>
              <a:rPr lang="en-US" dirty="0" smtClean="0"/>
              <a:t>DirSync </a:t>
            </a:r>
            <a:r>
              <a:rPr lang="en-US" dirty="0"/>
              <a:t>and ADFS</a:t>
            </a:r>
          </a:p>
        </p:txBody>
      </p:sp>
    </p:spTree>
    <p:extLst>
      <p:ext uri="{BB962C8B-B14F-4D97-AF65-F5344CB8AC3E}">
        <p14:creationId xmlns:p14="http://schemas.microsoft.com/office/powerpoint/2010/main" val="415541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Selecting the Management </a:t>
            </a:r>
            <a:r>
              <a:rPr lang="en-US" sz="4000" dirty="0">
                <a:solidFill>
                  <a:schemeClr val="tx1"/>
                </a:solidFill>
              </a:rPr>
              <a:t>P</a:t>
            </a:r>
            <a:r>
              <a:rPr lang="en-US" sz="4000" dirty="0" smtClean="0">
                <a:solidFill>
                  <a:schemeClr val="tx1"/>
                </a:solidFill>
              </a:rPr>
              <a:t>latform</a:t>
            </a:r>
            <a:endParaRPr lang="en-US" sz="4000" dirty="0">
              <a:solidFill>
                <a:schemeClr val="tx1"/>
              </a:solidFill>
            </a:endParaRPr>
          </a:p>
        </p:txBody>
      </p:sp>
      <p:sp>
        <p:nvSpPr>
          <p:cNvPr id="11" name="Text Placeholder 10"/>
          <p:cNvSpPr>
            <a:spLocks noGrp="1"/>
          </p:cNvSpPr>
          <p:nvPr>
            <p:ph type="body" sz="quarter" idx="4294967295"/>
          </p:nvPr>
        </p:nvSpPr>
        <p:spPr>
          <a:xfrm>
            <a:off x="0" y="3600450"/>
            <a:ext cx="5946775" cy="3411703"/>
          </a:xfrm>
        </p:spPr>
        <p:txBody>
          <a:bodyPr/>
          <a:lstStyle/>
          <a:p>
            <a:pPr marL="0" indent="0" algn="ctr">
              <a:spcBef>
                <a:spcPts val="0"/>
              </a:spcBef>
              <a:buNone/>
            </a:pPr>
            <a:r>
              <a:rPr lang="en-US" sz="2000" b="1" dirty="0">
                <a:solidFill>
                  <a:schemeClr val="tx1"/>
                </a:solidFill>
                <a:latin typeface="+mn-lt"/>
              </a:rPr>
              <a:t>Unified Device Management</a:t>
            </a:r>
          </a:p>
          <a:p>
            <a:pPr marL="0" indent="0" algn="ctr">
              <a:spcBef>
                <a:spcPts val="0"/>
              </a:spcBef>
              <a:buNone/>
            </a:pPr>
            <a:r>
              <a:rPr lang="en-US" sz="2000" b="1" dirty="0">
                <a:solidFill>
                  <a:schemeClr val="tx1"/>
                </a:solidFill>
                <a:latin typeface="+mn-lt"/>
              </a:rPr>
              <a:t>System Center 2012 R2 Configuration Manager with Windows </a:t>
            </a:r>
            <a:r>
              <a:rPr lang="en-US" sz="2000" b="1" dirty="0" smtClean="0">
                <a:solidFill>
                  <a:schemeClr val="tx1"/>
                </a:solidFill>
                <a:latin typeface="+mn-lt"/>
              </a:rPr>
              <a:t>Intune</a:t>
            </a:r>
          </a:p>
          <a:p>
            <a:pPr marL="0" indent="0" algn="ctr">
              <a:spcBef>
                <a:spcPts val="0"/>
              </a:spcBef>
              <a:buNone/>
            </a:pPr>
            <a:endParaRPr lang="en-US" sz="2000" b="1" dirty="0">
              <a:solidFill>
                <a:schemeClr val="tx1"/>
              </a:solidFill>
              <a:latin typeface="+mn-lt"/>
            </a:endParaRPr>
          </a:p>
          <a:p>
            <a:pPr marL="0" indent="0">
              <a:buNone/>
            </a:pPr>
            <a:endParaRPr lang="en-US" sz="100" dirty="0">
              <a:latin typeface="+mn-lt"/>
            </a:endParaRPr>
          </a:p>
          <a:p>
            <a:pPr marL="342900" lvl="1" indent="0">
              <a:buNone/>
            </a:pPr>
            <a:r>
              <a:rPr lang="en-US" sz="1600" dirty="0" smtClean="0"/>
              <a:t>Build on existing Configuration Manager deployment</a:t>
            </a:r>
          </a:p>
          <a:p>
            <a:pPr marL="342900" lvl="1" indent="0">
              <a:buNone/>
            </a:pPr>
            <a:r>
              <a:rPr lang="en-US" sz="1600" dirty="0" smtClean="0"/>
              <a:t>Full PC management (OS Deployment, Endpoint Protection, application delivery control, rich reporting)</a:t>
            </a:r>
          </a:p>
          <a:p>
            <a:pPr marL="342900" lvl="1" indent="0">
              <a:buNone/>
            </a:pPr>
            <a:r>
              <a:rPr lang="en-US" sz="1600" dirty="0" smtClean="0"/>
              <a:t>Deep policy control requirements</a:t>
            </a:r>
          </a:p>
          <a:p>
            <a:pPr marL="342900" lvl="1" indent="0">
              <a:buNone/>
            </a:pPr>
            <a:r>
              <a:rPr lang="en-US" sz="1600" dirty="0" smtClean="0"/>
              <a:t>Scale to 100,000 devices</a:t>
            </a:r>
          </a:p>
          <a:p>
            <a:pPr marL="342900" lvl="1" indent="0">
              <a:buNone/>
            </a:pPr>
            <a:r>
              <a:rPr lang="en-US" sz="1600" dirty="0" smtClean="0"/>
              <a:t>Extensible administration tools (RBA, PowerShell, SQL Reporting Services)</a:t>
            </a:r>
            <a:endParaRPr lang="en-US" sz="1600" dirty="0"/>
          </a:p>
          <a:p>
            <a:pPr lvl="1"/>
            <a:endParaRPr lang="en-US" sz="1800" dirty="0" smtClean="0"/>
          </a:p>
        </p:txBody>
      </p:sp>
      <p:sp>
        <p:nvSpPr>
          <p:cNvPr id="4" name="Rectangle 3"/>
          <p:cNvSpPr/>
          <p:nvPr/>
        </p:nvSpPr>
        <p:spPr>
          <a:xfrm>
            <a:off x="6980662" y="3668271"/>
            <a:ext cx="4974747" cy="2308324"/>
          </a:xfrm>
          <a:prstGeom prst="rect">
            <a:avLst/>
          </a:prstGeom>
        </p:spPr>
        <p:txBody>
          <a:bodyPr wrap="square">
            <a:spAutoFit/>
          </a:bodyPr>
          <a:lstStyle/>
          <a:p>
            <a:pPr algn="ctr"/>
            <a:r>
              <a:rPr lang="en-US" sz="2000" b="1" dirty="0" smtClean="0"/>
              <a:t>Cloud-based Management</a:t>
            </a:r>
          </a:p>
          <a:p>
            <a:pPr algn="ctr"/>
            <a:r>
              <a:rPr lang="en-US" sz="2000" b="1" dirty="0" smtClean="0"/>
              <a:t>Standalone Windows Intune</a:t>
            </a:r>
          </a:p>
          <a:p>
            <a:pPr lvl="1"/>
            <a:endParaRPr lang="en-US" sz="1000" dirty="0" smtClean="0">
              <a:solidFill>
                <a:schemeClr val="accent1"/>
              </a:solidFill>
            </a:endParaRPr>
          </a:p>
          <a:p>
            <a:pPr lvl="1"/>
            <a:endParaRPr lang="en-US" sz="1000" dirty="0">
              <a:solidFill>
                <a:schemeClr val="accent1"/>
              </a:solidFill>
            </a:endParaRPr>
          </a:p>
          <a:p>
            <a:pPr lvl="1"/>
            <a:endParaRPr lang="en-US" sz="1000" dirty="0" smtClean="0">
              <a:solidFill>
                <a:schemeClr val="accent1"/>
              </a:solidFill>
            </a:endParaRPr>
          </a:p>
          <a:p>
            <a:pPr lvl="1"/>
            <a:endParaRPr lang="en-US" sz="800" dirty="0" smtClean="0">
              <a:solidFill>
                <a:schemeClr val="accent1"/>
              </a:solidFill>
            </a:endParaRPr>
          </a:p>
          <a:p>
            <a:r>
              <a:rPr lang="en-US" sz="1600" dirty="0" smtClean="0"/>
              <a:t>No existing Configuration Manager deployment</a:t>
            </a:r>
          </a:p>
          <a:p>
            <a:r>
              <a:rPr lang="en-US" sz="1600" dirty="0" smtClean="0"/>
              <a:t>Simplified policy control</a:t>
            </a:r>
          </a:p>
          <a:p>
            <a:r>
              <a:rPr lang="en-US" sz="1600" dirty="0" smtClean="0"/>
              <a:t>Less than 7,000 devices and 4,000 users</a:t>
            </a:r>
          </a:p>
          <a:p>
            <a:r>
              <a:rPr lang="en-US" sz="1600" dirty="0" smtClean="0"/>
              <a:t>Simple web-based administration console</a:t>
            </a:r>
            <a:endParaRPr lang="en-US" sz="1600" dirty="0"/>
          </a:p>
        </p:txBody>
      </p:sp>
      <p:sp>
        <p:nvSpPr>
          <p:cNvPr id="19" name="Freeform 320"/>
          <p:cNvSpPr>
            <a:spLocks/>
          </p:cNvSpPr>
          <p:nvPr/>
        </p:nvSpPr>
        <p:spPr bwMode="auto">
          <a:xfrm>
            <a:off x="7738945" y="1348207"/>
            <a:ext cx="3646449" cy="1817008"/>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9525" cap="flat" cmpd="sng" algn="ctr">
            <a:noFill/>
            <a:prstDash val="solid"/>
            <a:headEnd type="none" w="med" len="med"/>
            <a:tailEnd type="none" w="med" len="med"/>
          </a:ln>
          <a:effectLst/>
          <a:extLst/>
        </p:spPr>
        <p:txBody>
          <a:bodyPr vert="horz" wrap="square" lIns="111575" tIns="0" rIns="111575" bIns="55787" numCol="1" rtlCol="0" anchor="ctr" anchorCtr="0" compatLnSpc="1">
            <a:prstTxWarp prst="textNoShape">
              <a:avLst/>
            </a:prstTxWarp>
          </a:bodyPr>
          <a:lstStyle/>
          <a:p>
            <a:pPr defTabSz="1115446"/>
            <a:endParaRPr lang="en-US" sz="1372" b="1" kern="0" dirty="0">
              <a:solidFill>
                <a:schemeClr val="accent1"/>
              </a:solidFill>
              <a:latin typeface="Segoe" pitchFamily="34" charset="0"/>
            </a:endParaRPr>
          </a:p>
          <a:p>
            <a:pPr defTabSz="1115446"/>
            <a:r>
              <a:rPr lang="en-US" sz="1372" b="1" kern="0" dirty="0">
                <a:solidFill>
                  <a:schemeClr val="accent1"/>
                </a:solidFill>
                <a:latin typeface="Segoe" pitchFamily="34" charset="0"/>
              </a:rPr>
              <a:t>       </a:t>
            </a:r>
          </a:p>
        </p:txBody>
      </p:sp>
      <p:pic>
        <p:nvPicPr>
          <p:cNvPr id="20"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8226336" y="2426576"/>
            <a:ext cx="2605334" cy="37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378074" y="1158275"/>
            <a:ext cx="2730233" cy="2445746"/>
            <a:chOff x="1378074" y="1158275"/>
            <a:chExt cx="2730233" cy="2445746"/>
          </a:xfrm>
        </p:grpSpPr>
        <p:grpSp>
          <p:nvGrpSpPr>
            <p:cNvPr id="22" name="Group 21"/>
            <p:cNvGrpSpPr/>
            <p:nvPr/>
          </p:nvGrpSpPr>
          <p:grpSpPr>
            <a:xfrm>
              <a:off x="2191175" y="1158275"/>
              <a:ext cx="1917132" cy="2445746"/>
              <a:chOff x="2282832" y="1252806"/>
              <a:chExt cx="2801613" cy="3574107"/>
            </a:xfrm>
          </p:grpSpPr>
          <p:grpSp>
            <p:nvGrpSpPr>
              <p:cNvPr id="24" name="Group 40"/>
              <p:cNvGrpSpPr/>
              <p:nvPr/>
            </p:nvGrpSpPr>
            <p:grpSpPr>
              <a:xfrm>
                <a:off x="2679260" y="1252806"/>
                <a:ext cx="2405185" cy="3574107"/>
                <a:chOff x="-722039" y="1238027"/>
                <a:chExt cx="1547395" cy="2299436"/>
              </a:xfrm>
            </p:grpSpPr>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039" y="3000125"/>
                  <a:ext cx="804663" cy="537338"/>
                </a:xfrm>
                <a:prstGeom prst="rect">
                  <a:avLst/>
                </a:prstGeom>
              </p:spPr>
            </p:pic>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261" y="2026816"/>
                  <a:ext cx="313095" cy="578601"/>
                </a:xfrm>
                <a:prstGeom prst="rect">
                  <a:avLst/>
                </a:prstGeom>
              </p:spPr>
            </p:pic>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053" y="1238027"/>
                  <a:ext cx="312849" cy="468023"/>
                </a:xfrm>
                <a:prstGeom prst="rect">
                  <a:avLst/>
                </a:prstGeom>
              </p:spPr>
            </p:pic>
          </p:grpSp>
          <p:sp>
            <p:nvSpPr>
              <p:cNvPr id="25" name="Freeform 24"/>
              <p:cNvSpPr>
                <a:spLocks noEditPoints="1"/>
              </p:cNvSpPr>
              <p:nvPr/>
            </p:nvSpPr>
            <p:spPr bwMode="auto">
              <a:xfrm>
                <a:off x="3034863" y="2478853"/>
                <a:ext cx="713671" cy="1078248"/>
              </a:xfrm>
              <a:custGeom>
                <a:avLst/>
                <a:gdLst>
                  <a:gd name="T0" fmla="*/ 275 w 1015"/>
                  <a:gd name="T1" fmla="*/ 545 h 1534"/>
                  <a:gd name="T2" fmla="*/ 324 w 1015"/>
                  <a:gd name="T3" fmla="*/ 578 h 1534"/>
                  <a:gd name="T4" fmla="*/ 374 w 1015"/>
                  <a:gd name="T5" fmla="*/ 605 h 1534"/>
                  <a:gd name="T6" fmla="*/ 418 w 1015"/>
                  <a:gd name="T7" fmla="*/ 626 h 1534"/>
                  <a:gd name="T8" fmla="*/ 448 w 1015"/>
                  <a:gd name="T9" fmla="*/ 638 h 1534"/>
                  <a:gd name="T10" fmla="*/ 460 w 1015"/>
                  <a:gd name="T11" fmla="*/ 643 h 1534"/>
                  <a:gd name="T12" fmla="*/ 543 w 1015"/>
                  <a:gd name="T13" fmla="*/ 640 h 1534"/>
                  <a:gd name="T14" fmla="*/ 608 w 1015"/>
                  <a:gd name="T15" fmla="*/ 620 h 1534"/>
                  <a:gd name="T16" fmla="*/ 661 w 1015"/>
                  <a:gd name="T17" fmla="*/ 599 h 1534"/>
                  <a:gd name="T18" fmla="*/ 707 w 1015"/>
                  <a:gd name="T19" fmla="*/ 570 h 1534"/>
                  <a:gd name="T20" fmla="*/ 760 w 1015"/>
                  <a:gd name="T21" fmla="*/ 527 h 1534"/>
                  <a:gd name="T22" fmla="*/ 832 w 1015"/>
                  <a:gd name="T23" fmla="*/ 649 h 1534"/>
                  <a:gd name="T24" fmla="*/ 901 w 1015"/>
                  <a:gd name="T25" fmla="*/ 775 h 1534"/>
                  <a:gd name="T26" fmla="*/ 959 w 1015"/>
                  <a:gd name="T27" fmla="*/ 907 h 1534"/>
                  <a:gd name="T28" fmla="*/ 999 w 1015"/>
                  <a:gd name="T29" fmla="*/ 1043 h 1534"/>
                  <a:gd name="T30" fmla="*/ 1015 w 1015"/>
                  <a:gd name="T31" fmla="*/ 1185 h 1534"/>
                  <a:gd name="T32" fmla="*/ 1013 w 1015"/>
                  <a:gd name="T33" fmla="*/ 1254 h 1534"/>
                  <a:gd name="T34" fmla="*/ 1003 w 1015"/>
                  <a:gd name="T35" fmla="*/ 1321 h 1534"/>
                  <a:gd name="T36" fmla="*/ 974 w 1015"/>
                  <a:gd name="T37" fmla="*/ 1381 h 1534"/>
                  <a:gd name="T38" fmla="*/ 930 w 1015"/>
                  <a:gd name="T39" fmla="*/ 1420 h 1534"/>
                  <a:gd name="T40" fmla="*/ 880 w 1015"/>
                  <a:gd name="T41" fmla="*/ 1451 h 1534"/>
                  <a:gd name="T42" fmla="*/ 806 w 1015"/>
                  <a:gd name="T43" fmla="*/ 1485 h 1534"/>
                  <a:gd name="T44" fmla="*/ 710 w 1015"/>
                  <a:gd name="T45" fmla="*/ 1511 h 1534"/>
                  <a:gd name="T46" fmla="*/ 609 w 1015"/>
                  <a:gd name="T47" fmla="*/ 1526 h 1534"/>
                  <a:gd name="T48" fmla="*/ 509 w 1015"/>
                  <a:gd name="T49" fmla="*/ 1534 h 1534"/>
                  <a:gd name="T50" fmla="*/ 455 w 1015"/>
                  <a:gd name="T51" fmla="*/ 1530 h 1534"/>
                  <a:gd name="T52" fmla="*/ 353 w 1015"/>
                  <a:gd name="T53" fmla="*/ 1519 h 1534"/>
                  <a:gd name="T54" fmla="*/ 254 w 1015"/>
                  <a:gd name="T55" fmla="*/ 1499 h 1534"/>
                  <a:gd name="T56" fmla="*/ 161 w 1015"/>
                  <a:gd name="T57" fmla="*/ 1464 h 1534"/>
                  <a:gd name="T58" fmla="*/ 108 w 1015"/>
                  <a:gd name="T59" fmla="*/ 1436 h 1534"/>
                  <a:gd name="T60" fmla="*/ 60 w 1015"/>
                  <a:gd name="T61" fmla="*/ 1402 h 1534"/>
                  <a:gd name="T62" fmla="*/ 23 w 1015"/>
                  <a:gd name="T63" fmla="*/ 1353 h 1534"/>
                  <a:gd name="T64" fmla="*/ 4 w 1015"/>
                  <a:gd name="T65" fmla="*/ 1288 h 1534"/>
                  <a:gd name="T66" fmla="*/ 0 w 1015"/>
                  <a:gd name="T67" fmla="*/ 1220 h 1534"/>
                  <a:gd name="T68" fmla="*/ 4 w 1015"/>
                  <a:gd name="T69" fmla="*/ 1114 h 1534"/>
                  <a:gd name="T70" fmla="*/ 31 w 1015"/>
                  <a:gd name="T71" fmla="*/ 974 h 1534"/>
                  <a:gd name="T72" fmla="*/ 81 w 1015"/>
                  <a:gd name="T73" fmla="*/ 841 h 1534"/>
                  <a:gd name="T74" fmla="*/ 145 w 1015"/>
                  <a:gd name="T75" fmla="*/ 711 h 1534"/>
                  <a:gd name="T76" fmla="*/ 217 w 1015"/>
                  <a:gd name="T77" fmla="*/ 587 h 1534"/>
                  <a:gd name="T78" fmla="*/ 505 w 1015"/>
                  <a:gd name="T79" fmla="*/ 0 h 1534"/>
                  <a:gd name="T80" fmla="*/ 599 w 1015"/>
                  <a:gd name="T81" fmla="*/ 15 h 1534"/>
                  <a:gd name="T82" fmla="*/ 679 w 1015"/>
                  <a:gd name="T83" fmla="*/ 57 h 1534"/>
                  <a:gd name="T84" fmla="*/ 744 w 1015"/>
                  <a:gd name="T85" fmla="*/ 122 h 1534"/>
                  <a:gd name="T86" fmla="*/ 786 w 1015"/>
                  <a:gd name="T87" fmla="*/ 202 h 1534"/>
                  <a:gd name="T88" fmla="*/ 801 w 1015"/>
                  <a:gd name="T89" fmla="*/ 296 h 1534"/>
                  <a:gd name="T90" fmla="*/ 786 w 1015"/>
                  <a:gd name="T91" fmla="*/ 389 h 1534"/>
                  <a:gd name="T92" fmla="*/ 744 w 1015"/>
                  <a:gd name="T93" fmla="*/ 471 h 1534"/>
                  <a:gd name="T94" fmla="*/ 679 w 1015"/>
                  <a:gd name="T95" fmla="*/ 535 h 1534"/>
                  <a:gd name="T96" fmla="*/ 599 w 1015"/>
                  <a:gd name="T97" fmla="*/ 577 h 1534"/>
                  <a:gd name="T98" fmla="*/ 505 w 1015"/>
                  <a:gd name="T99" fmla="*/ 593 h 1534"/>
                  <a:gd name="T100" fmla="*/ 411 w 1015"/>
                  <a:gd name="T101" fmla="*/ 577 h 1534"/>
                  <a:gd name="T102" fmla="*/ 330 w 1015"/>
                  <a:gd name="T103" fmla="*/ 535 h 1534"/>
                  <a:gd name="T104" fmla="*/ 266 w 1015"/>
                  <a:gd name="T105" fmla="*/ 471 h 1534"/>
                  <a:gd name="T106" fmla="*/ 224 w 1015"/>
                  <a:gd name="T107" fmla="*/ 389 h 1534"/>
                  <a:gd name="T108" fmla="*/ 208 w 1015"/>
                  <a:gd name="T109" fmla="*/ 296 h 1534"/>
                  <a:gd name="T110" fmla="*/ 224 w 1015"/>
                  <a:gd name="T111" fmla="*/ 202 h 1534"/>
                  <a:gd name="T112" fmla="*/ 266 w 1015"/>
                  <a:gd name="T113" fmla="*/ 122 h 1534"/>
                  <a:gd name="T114" fmla="*/ 330 w 1015"/>
                  <a:gd name="T115" fmla="*/ 57 h 1534"/>
                  <a:gd name="T116" fmla="*/ 411 w 1015"/>
                  <a:gd name="T117" fmla="*/ 15 h 1534"/>
                  <a:gd name="T118" fmla="*/ 505 w 1015"/>
                  <a:gd name="T11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5" h="1534">
                    <a:moveTo>
                      <a:pt x="253" y="527"/>
                    </a:moveTo>
                    <a:lnTo>
                      <a:pt x="275" y="545"/>
                    </a:lnTo>
                    <a:lnTo>
                      <a:pt x="299" y="562"/>
                    </a:lnTo>
                    <a:lnTo>
                      <a:pt x="324" y="578"/>
                    </a:lnTo>
                    <a:lnTo>
                      <a:pt x="349" y="593"/>
                    </a:lnTo>
                    <a:lnTo>
                      <a:pt x="374" y="605"/>
                    </a:lnTo>
                    <a:lnTo>
                      <a:pt x="397" y="616"/>
                    </a:lnTo>
                    <a:lnTo>
                      <a:pt x="418" y="626"/>
                    </a:lnTo>
                    <a:lnTo>
                      <a:pt x="435" y="632"/>
                    </a:lnTo>
                    <a:lnTo>
                      <a:pt x="448" y="638"/>
                    </a:lnTo>
                    <a:lnTo>
                      <a:pt x="458" y="642"/>
                    </a:lnTo>
                    <a:lnTo>
                      <a:pt x="460" y="643"/>
                    </a:lnTo>
                    <a:lnTo>
                      <a:pt x="505" y="727"/>
                    </a:lnTo>
                    <a:lnTo>
                      <a:pt x="543" y="640"/>
                    </a:lnTo>
                    <a:lnTo>
                      <a:pt x="579" y="630"/>
                    </a:lnTo>
                    <a:lnTo>
                      <a:pt x="608" y="620"/>
                    </a:lnTo>
                    <a:lnTo>
                      <a:pt x="636" y="610"/>
                    </a:lnTo>
                    <a:lnTo>
                      <a:pt x="661" y="599"/>
                    </a:lnTo>
                    <a:lnTo>
                      <a:pt x="683" y="586"/>
                    </a:lnTo>
                    <a:lnTo>
                      <a:pt x="707" y="570"/>
                    </a:lnTo>
                    <a:lnTo>
                      <a:pt x="732" y="550"/>
                    </a:lnTo>
                    <a:lnTo>
                      <a:pt x="760" y="527"/>
                    </a:lnTo>
                    <a:lnTo>
                      <a:pt x="797" y="587"/>
                    </a:lnTo>
                    <a:lnTo>
                      <a:pt x="832" y="649"/>
                    </a:lnTo>
                    <a:lnTo>
                      <a:pt x="868" y="711"/>
                    </a:lnTo>
                    <a:lnTo>
                      <a:pt x="901" y="775"/>
                    </a:lnTo>
                    <a:lnTo>
                      <a:pt x="933" y="841"/>
                    </a:lnTo>
                    <a:lnTo>
                      <a:pt x="959" y="907"/>
                    </a:lnTo>
                    <a:lnTo>
                      <a:pt x="982" y="974"/>
                    </a:lnTo>
                    <a:lnTo>
                      <a:pt x="999" y="1043"/>
                    </a:lnTo>
                    <a:lnTo>
                      <a:pt x="1011" y="1114"/>
                    </a:lnTo>
                    <a:lnTo>
                      <a:pt x="1015" y="1185"/>
                    </a:lnTo>
                    <a:lnTo>
                      <a:pt x="1015" y="1220"/>
                    </a:lnTo>
                    <a:lnTo>
                      <a:pt x="1013" y="1254"/>
                    </a:lnTo>
                    <a:lnTo>
                      <a:pt x="1011" y="1288"/>
                    </a:lnTo>
                    <a:lnTo>
                      <a:pt x="1003" y="1321"/>
                    </a:lnTo>
                    <a:lnTo>
                      <a:pt x="991" y="1353"/>
                    </a:lnTo>
                    <a:lnTo>
                      <a:pt x="974" y="1381"/>
                    </a:lnTo>
                    <a:lnTo>
                      <a:pt x="954" y="1402"/>
                    </a:lnTo>
                    <a:lnTo>
                      <a:pt x="930" y="1420"/>
                    </a:lnTo>
                    <a:lnTo>
                      <a:pt x="906" y="1436"/>
                    </a:lnTo>
                    <a:lnTo>
                      <a:pt x="880" y="1451"/>
                    </a:lnTo>
                    <a:lnTo>
                      <a:pt x="852" y="1464"/>
                    </a:lnTo>
                    <a:lnTo>
                      <a:pt x="806" y="1485"/>
                    </a:lnTo>
                    <a:lnTo>
                      <a:pt x="758" y="1499"/>
                    </a:lnTo>
                    <a:lnTo>
                      <a:pt x="710" y="1511"/>
                    </a:lnTo>
                    <a:lnTo>
                      <a:pt x="660" y="1519"/>
                    </a:lnTo>
                    <a:lnTo>
                      <a:pt x="609" y="1526"/>
                    </a:lnTo>
                    <a:lnTo>
                      <a:pt x="558" y="1530"/>
                    </a:lnTo>
                    <a:lnTo>
                      <a:pt x="509" y="1534"/>
                    </a:lnTo>
                    <a:lnTo>
                      <a:pt x="505" y="1534"/>
                    </a:lnTo>
                    <a:lnTo>
                      <a:pt x="455" y="1530"/>
                    </a:lnTo>
                    <a:lnTo>
                      <a:pt x="405" y="1526"/>
                    </a:lnTo>
                    <a:lnTo>
                      <a:pt x="353" y="1519"/>
                    </a:lnTo>
                    <a:lnTo>
                      <a:pt x="303" y="1511"/>
                    </a:lnTo>
                    <a:lnTo>
                      <a:pt x="254" y="1499"/>
                    </a:lnTo>
                    <a:lnTo>
                      <a:pt x="207" y="1485"/>
                    </a:lnTo>
                    <a:lnTo>
                      <a:pt x="161" y="1464"/>
                    </a:lnTo>
                    <a:lnTo>
                      <a:pt x="134" y="1451"/>
                    </a:lnTo>
                    <a:lnTo>
                      <a:pt x="108" y="1436"/>
                    </a:lnTo>
                    <a:lnTo>
                      <a:pt x="83" y="1420"/>
                    </a:lnTo>
                    <a:lnTo>
                      <a:pt x="60" y="1402"/>
                    </a:lnTo>
                    <a:lnTo>
                      <a:pt x="39" y="1381"/>
                    </a:lnTo>
                    <a:lnTo>
                      <a:pt x="23" y="1353"/>
                    </a:lnTo>
                    <a:lnTo>
                      <a:pt x="10" y="1321"/>
                    </a:lnTo>
                    <a:lnTo>
                      <a:pt x="4" y="1288"/>
                    </a:lnTo>
                    <a:lnTo>
                      <a:pt x="0" y="1254"/>
                    </a:lnTo>
                    <a:lnTo>
                      <a:pt x="0" y="1220"/>
                    </a:lnTo>
                    <a:lnTo>
                      <a:pt x="0" y="1185"/>
                    </a:lnTo>
                    <a:lnTo>
                      <a:pt x="4" y="1114"/>
                    </a:lnTo>
                    <a:lnTo>
                      <a:pt x="14" y="1043"/>
                    </a:lnTo>
                    <a:lnTo>
                      <a:pt x="31" y="974"/>
                    </a:lnTo>
                    <a:lnTo>
                      <a:pt x="54" y="907"/>
                    </a:lnTo>
                    <a:lnTo>
                      <a:pt x="81" y="841"/>
                    </a:lnTo>
                    <a:lnTo>
                      <a:pt x="112" y="775"/>
                    </a:lnTo>
                    <a:lnTo>
                      <a:pt x="145" y="711"/>
                    </a:lnTo>
                    <a:lnTo>
                      <a:pt x="180" y="649"/>
                    </a:lnTo>
                    <a:lnTo>
                      <a:pt x="217" y="587"/>
                    </a:lnTo>
                    <a:lnTo>
                      <a:pt x="253" y="527"/>
                    </a:lnTo>
                    <a:close/>
                    <a:moveTo>
                      <a:pt x="505" y="0"/>
                    </a:moveTo>
                    <a:lnTo>
                      <a:pt x="553" y="4"/>
                    </a:lnTo>
                    <a:lnTo>
                      <a:pt x="599" y="15"/>
                    </a:lnTo>
                    <a:lnTo>
                      <a:pt x="641" y="33"/>
                    </a:lnTo>
                    <a:lnTo>
                      <a:pt x="679" y="57"/>
                    </a:lnTo>
                    <a:lnTo>
                      <a:pt x="714" y="87"/>
                    </a:lnTo>
                    <a:lnTo>
                      <a:pt x="744" y="122"/>
                    </a:lnTo>
                    <a:lnTo>
                      <a:pt x="768" y="160"/>
                    </a:lnTo>
                    <a:lnTo>
                      <a:pt x="786" y="202"/>
                    </a:lnTo>
                    <a:lnTo>
                      <a:pt x="797" y="248"/>
                    </a:lnTo>
                    <a:lnTo>
                      <a:pt x="801" y="296"/>
                    </a:lnTo>
                    <a:lnTo>
                      <a:pt x="797" y="345"/>
                    </a:lnTo>
                    <a:lnTo>
                      <a:pt x="786" y="389"/>
                    </a:lnTo>
                    <a:lnTo>
                      <a:pt x="768" y="432"/>
                    </a:lnTo>
                    <a:lnTo>
                      <a:pt x="744" y="471"/>
                    </a:lnTo>
                    <a:lnTo>
                      <a:pt x="714" y="506"/>
                    </a:lnTo>
                    <a:lnTo>
                      <a:pt x="679" y="535"/>
                    </a:lnTo>
                    <a:lnTo>
                      <a:pt x="641" y="560"/>
                    </a:lnTo>
                    <a:lnTo>
                      <a:pt x="599" y="577"/>
                    </a:lnTo>
                    <a:lnTo>
                      <a:pt x="553" y="589"/>
                    </a:lnTo>
                    <a:lnTo>
                      <a:pt x="505" y="593"/>
                    </a:lnTo>
                    <a:lnTo>
                      <a:pt x="456" y="589"/>
                    </a:lnTo>
                    <a:lnTo>
                      <a:pt x="411" y="577"/>
                    </a:lnTo>
                    <a:lnTo>
                      <a:pt x="369" y="560"/>
                    </a:lnTo>
                    <a:lnTo>
                      <a:pt x="330" y="535"/>
                    </a:lnTo>
                    <a:lnTo>
                      <a:pt x="295" y="506"/>
                    </a:lnTo>
                    <a:lnTo>
                      <a:pt x="266" y="471"/>
                    </a:lnTo>
                    <a:lnTo>
                      <a:pt x="241" y="432"/>
                    </a:lnTo>
                    <a:lnTo>
                      <a:pt x="224" y="389"/>
                    </a:lnTo>
                    <a:lnTo>
                      <a:pt x="212" y="345"/>
                    </a:lnTo>
                    <a:lnTo>
                      <a:pt x="208" y="296"/>
                    </a:lnTo>
                    <a:lnTo>
                      <a:pt x="212" y="248"/>
                    </a:lnTo>
                    <a:lnTo>
                      <a:pt x="224" y="202"/>
                    </a:lnTo>
                    <a:lnTo>
                      <a:pt x="241" y="160"/>
                    </a:lnTo>
                    <a:lnTo>
                      <a:pt x="266" y="122"/>
                    </a:lnTo>
                    <a:lnTo>
                      <a:pt x="295" y="87"/>
                    </a:lnTo>
                    <a:lnTo>
                      <a:pt x="330" y="57"/>
                    </a:lnTo>
                    <a:lnTo>
                      <a:pt x="369" y="33"/>
                    </a:lnTo>
                    <a:lnTo>
                      <a:pt x="411" y="15"/>
                    </a:lnTo>
                    <a:lnTo>
                      <a:pt x="456" y="4"/>
                    </a:lnTo>
                    <a:lnTo>
                      <a:pt x="505"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Oval 25"/>
              <p:cNvSpPr/>
              <p:nvPr/>
            </p:nvSpPr>
            <p:spPr bwMode="auto">
              <a:xfrm>
                <a:off x="2705062" y="2341384"/>
                <a:ext cx="1353496" cy="1353496"/>
              </a:xfrm>
              <a:prstGeom prst="ellipse">
                <a:avLst/>
              </a:prstGeom>
              <a:noFill/>
              <a:ln w="19050">
                <a:solidFill>
                  <a:srgbClr val="0070C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chemeClr val="bg1"/>
                      </a:gs>
                      <a:gs pos="10417">
                        <a:schemeClr val="bg1"/>
                      </a:gs>
                    </a:gsLst>
                    <a:lin ang="5400000" scaled="0"/>
                  </a:gradFill>
                </a:endParaRPr>
              </a:p>
            </p:txBody>
          </p:sp>
          <p:cxnSp>
            <p:nvCxnSpPr>
              <p:cNvPr id="27" name="Straight Connector 26"/>
              <p:cNvCxnSpPr>
                <a:stCxn id="26" idx="2"/>
              </p:cNvCxnSpPr>
              <p:nvPr/>
            </p:nvCxnSpPr>
            <p:spPr>
              <a:xfrm flipH="1">
                <a:off x="2282832" y="3018132"/>
                <a:ext cx="422230" cy="0"/>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6"/>
              </p:cNvCxnSpPr>
              <p:nvPr/>
            </p:nvCxnSpPr>
            <p:spPr>
              <a:xfrm>
                <a:off x="4058558" y="3018132"/>
                <a:ext cx="453766" cy="0"/>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0"/>
              </p:cNvCxnSpPr>
              <p:nvPr/>
            </p:nvCxnSpPr>
            <p:spPr>
              <a:xfrm flipV="1">
                <a:off x="3381810" y="2044557"/>
                <a:ext cx="0" cy="296827"/>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394896" y="3694880"/>
                <a:ext cx="0" cy="296827"/>
              </a:xfrm>
              <a:prstGeom prst="line">
                <a:avLst/>
              </a:prstGeom>
              <a:ln w="15875">
                <a:solidFill>
                  <a:srgbClr val="0070C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78074" y="2005069"/>
              <a:ext cx="721423" cy="615418"/>
            </a:xfrm>
            <a:prstGeom prst="rect">
              <a:avLst/>
            </a:prstGeom>
          </p:spPr>
        </p:pic>
      </p:grpSp>
    </p:spTree>
    <p:extLst>
      <p:ext uri="{BB962C8B-B14F-4D97-AF65-F5344CB8AC3E}">
        <p14:creationId xmlns:p14="http://schemas.microsoft.com/office/powerpoint/2010/main" val="3415374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
                                        </p:tgtEl>
                                        <p:attrNameLst>
                                          <p:attrName>style.opacity</p:attrName>
                                        </p:attrNameLst>
                                      </p:cBhvr>
                                      <p:to>
                                        <p:strVal val="0.25"/>
                                      </p:to>
                                    </p:set>
                                    <p:animEffect filter="image" prLst="opacity: 0.25">
                                      <p:cBhvr rctx="IE">
                                        <p:cTn id="7" dur="indefinite"/>
                                        <p:tgtEl>
                                          <p:spTgt spid="20"/>
                                        </p:tgtEl>
                                      </p:cBhvr>
                                    </p:animEffect>
                                  </p:childTnLst>
                                </p:cTn>
                              </p:par>
                              <p:par>
                                <p:cTn id="8" presetID="9" presetClass="emph" presetSubtype="0" grpId="0" nodeType="withEffect">
                                  <p:stCondLst>
                                    <p:cond delay="0"/>
                                  </p:stCondLst>
                                  <p:childTnLst>
                                    <p:set>
                                      <p:cBhvr rctx="PPT">
                                        <p:cTn id="9" dur="indefinite"/>
                                        <p:tgtEl>
                                          <p:spTgt spid="19"/>
                                        </p:tgtEl>
                                        <p:attrNameLst>
                                          <p:attrName>style.opacity</p:attrName>
                                        </p:attrNameLst>
                                      </p:cBhvr>
                                      <p:to>
                                        <p:strVal val="0.25"/>
                                      </p:to>
                                    </p:set>
                                    <p:animEffect filter="image" prLst="opacity: 0.25">
                                      <p:cBhvr rctx="IE">
                                        <p:cTn id="10" dur="indefinite"/>
                                        <p:tgtEl>
                                          <p:spTgt spid="19"/>
                                        </p:tgtEl>
                                      </p:cBhvr>
                                    </p:animEffect>
                                  </p:childTnLst>
                                </p:cTn>
                              </p:par>
                              <p:par>
                                <p:cTn id="11" presetID="9" presetClass="emph" presetSubtype="0" grpId="0" nodeType="withEffect">
                                  <p:stCondLst>
                                    <p:cond delay="0"/>
                                  </p:stCondLst>
                                  <p:childTnLst>
                                    <p:set>
                                      <p:cBhvr rctx="PPT">
                                        <p:cTn id="12" dur="indefinite"/>
                                        <p:tgtEl>
                                          <p:spTgt spid="4"/>
                                        </p:tgtEl>
                                        <p:attrNameLst>
                                          <p:attrName>style.opacity</p:attrName>
                                        </p:attrNameLst>
                                      </p:cBhvr>
                                      <p:to>
                                        <p:strVal val="0.25"/>
                                      </p:to>
                                    </p:set>
                                    <p:animEffect filter="image" prLst="opacity: 0.25">
                                      <p:cBhvr rctx="IE">
                                        <p:cTn id="13"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7327131" y="3342308"/>
            <a:ext cx="3233025" cy="478442"/>
          </a:xfrm>
          <a:prstGeom prst="rect">
            <a:avLst/>
          </a:prstGeom>
          <a:noFill/>
        </p:spPr>
        <p:txBody>
          <a:bodyPr wrap="square" rtlCol="0">
            <a:spAutoFit/>
          </a:bodyPr>
          <a:lstStyle/>
          <a:p>
            <a:r>
              <a:rPr lang="en-US" sz="1224" dirty="0">
                <a:solidFill>
                  <a:schemeClr val="bg1"/>
                </a:solidFill>
              </a:rPr>
              <a:t>All Identities and group memberships flow down to Intune via Sync Daemon</a:t>
            </a:r>
          </a:p>
        </p:txBody>
      </p:sp>
      <p:sp>
        <p:nvSpPr>
          <p:cNvPr id="2" name="Title 1"/>
          <p:cNvSpPr>
            <a:spLocks noGrp="1"/>
          </p:cNvSpPr>
          <p:nvPr>
            <p:ph type="title"/>
          </p:nvPr>
        </p:nvSpPr>
        <p:spPr>
          <a:xfrm>
            <a:off x="622617" y="233150"/>
            <a:ext cx="11191240" cy="419347"/>
          </a:xfrm>
        </p:spPr>
        <p:txBody>
          <a:bodyPr vert="horz" wrap="square" lIns="93260" tIns="46630" rIns="93260" bIns="46630" rtlCol="0" anchor="ctr">
            <a:noAutofit/>
          </a:bodyPr>
          <a:lstStyle/>
          <a:p>
            <a:pPr algn="l"/>
            <a:r>
              <a:rPr lang="en-US" dirty="0" smtClean="0"/>
              <a:t>AD Integration</a:t>
            </a:r>
            <a:endParaRPr lang="en-US" dirty="0"/>
          </a:p>
        </p:txBody>
      </p:sp>
      <p:sp>
        <p:nvSpPr>
          <p:cNvPr id="50" name="TextBox 49"/>
          <p:cNvSpPr txBox="1"/>
          <p:nvPr/>
        </p:nvSpPr>
        <p:spPr>
          <a:xfrm>
            <a:off x="733511" y="917101"/>
            <a:ext cx="7839433" cy="1374964"/>
          </a:xfrm>
          <a:prstGeom prst="rect">
            <a:avLst/>
          </a:prstGeom>
          <a:noFill/>
        </p:spPr>
        <p:txBody>
          <a:bodyPr wrap="square" rtlCol="0">
            <a:spAutoFit/>
          </a:bodyPr>
          <a:lstStyle/>
          <a:p>
            <a:pPr marL="233149" indent="-233149">
              <a:buFont typeface="+mj-lt"/>
              <a:buAutoNum type="arabicPeriod"/>
            </a:pPr>
            <a:r>
              <a:rPr lang="en-US" sz="1632" dirty="0"/>
              <a:t>User identities and SGs are created / modified in AD</a:t>
            </a:r>
          </a:p>
          <a:p>
            <a:pPr marL="233149" indent="-233149">
              <a:buFont typeface="+mj-lt"/>
              <a:buAutoNum type="arabicPeriod"/>
            </a:pPr>
            <a:r>
              <a:rPr lang="en-US" sz="1632" dirty="0"/>
              <a:t>DirSync delta syncs on-prem userid (</a:t>
            </a:r>
            <a:r>
              <a:rPr lang="en-US" sz="1632" i="1" dirty="0"/>
              <a:t>no pwd</a:t>
            </a:r>
            <a:r>
              <a:rPr lang="en-US" sz="1632" dirty="0"/>
              <a:t>) to MSODS every 3 hours</a:t>
            </a:r>
          </a:p>
          <a:p>
            <a:pPr marL="233149" indent="-233149">
              <a:buFont typeface="+mj-lt"/>
              <a:buAutoNum type="arabicPeriod"/>
            </a:pPr>
            <a:r>
              <a:rPr lang="en-US" sz="1632" dirty="0"/>
              <a:t>Federation between on-premise AD and Org ID allowing users to use their on prem username and pwd to login</a:t>
            </a:r>
          </a:p>
          <a:p>
            <a:pPr marL="233149" indent="-233149">
              <a:buFont typeface="+mj-lt"/>
              <a:buAutoNum type="arabicPeriod"/>
            </a:pPr>
            <a:r>
              <a:rPr lang="en-US" sz="1632" dirty="0"/>
              <a:t>All Identities and group memberships flow down to Intune via Sync Daemon</a:t>
            </a:r>
          </a:p>
        </p:txBody>
      </p:sp>
      <p:sp>
        <p:nvSpPr>
          <p:cNvPr id="13" name="TextBox 12"/>
          <p:cNvSpPr txBox="1"/>
          <p:nvPr/>
        </p:nvSpPr>
        <p:spPr>
          <a:xfrm>
            <a:off x="625153" y="5514570"/>
            <a:ext cx="11292327" cy="1246721"/>
          </a:xfrm>
          <a:prstGeom prst="rect">
            <a:avLst/>
          </a:prstGeom>
          <a:noFill/>
        </p:spPr>
        <p:txBody>
          <a:bodyPr wrap="square" rtlCol="0">
            <a:spAutoFit/>
          </a:bodyPr>
          <a:lstStyle/>
          <a:p>
            <a:r>
              <a:rPr lang="en-US" sz="1836" dirty="0">
                <a:solidFill>
                  <a:schemeClr val="bg1"/>
                </a:solidFill>
              </a:rPr>
              <a:t>To learn more about ADFS, design and deployment visit </a:t>
            </a:r>
            <a:r>
              <a:rPr lang="en-US" sz="1836" dirty="0">
                <a:solidFill>
                  <a:schemeClr val="bg1"/>
                </a:solidFill>
                <a:hlinkClick r:id="rId3"/>
              </a:rPr>
              <a:t>Windows Server ADFS homepage</a:t>
            </a:r>
            <a:r>
              <a:rPr lang="en-US" sz="1836" dirty="0">
                <a:solidFill>
                  <a:schemeClr val="bg1"/>
                </a:solidFill>
              </a:rPr>
              <a:t> and </a:t>
            </a:r>
            <a:r>
              <a:rPr lang="en-US" sz="1836" dirty="0">
                <a:solidFill>
                  <a:schemeClr val="bg1"/>
                </a:solidFill>
                <a:hlinkClick r:id="rId4"/>
              </a:rPr>
              <a:t>Preparing for single sign on</a:t>
            </a:r>
            <a:r>
              <a:rPr lang="en-US" sz="1836" dirty="0">
                <a:solidFill>
                  <a:schemeClr val="bg1"/>
                </a:solidFill>
              </a:rPr>
              <a:t>. </a:t>
            </a:r>
          </a:p>
          <a:p>
            <a:r>
              <a:rPr lang="en-US" sz="1836" dirty="0">
                <a:solidFill>
                  <a:schemeClr val="bg1"/>
                </a:solidFill>
              </a:rPr>
              <a:t>For more details on AD Directory Synchronization visit </a:t>
            </a:r>
            <a:r>
              <a:rPr lang="en-US" sz="1836" dirty="0">
                <a:solidFill>
                  <a:schemeClr val="bg1"/>
                </a:solidFill>
                <a:hlinkClick r:id="rId5"/>
              </a:rPr>
              <a:t>Directory Synchronization roadmap</a:t>
            </a:r>
            <a:r>
              <a:rPr lang="en-US" sz="1836" dirty="0">
                <a:solidFill>
                  <a:schemeClr val="bg1"/>
                </a:solidFill>
              </a:rPr>
              <a:t>.</a:t>
            </a:r>
          </a:p>
          <a:p>
            <a:r>
              <a:rPr lang="en-US" sz="1836" dirty="0">
                <a:solidFill>
                  <a:schemeClr val="bg1"/>
                </a:solidFill>
              </a:rPr>
              <a:t>For details on attributes </a:t>
            </a:r>
            <a:r>
              <a:rPr lang="en-US" sz="1836" dirty="0" err="1" smtClean="0">
                <a:solidFill>
                  <a:schemeClr val="bg1"/>
                </a:solidFill>
              </a:rPr>
              <a:t>DirSync’d</a:t>
            </a:r>
            <a:r>
              <a:rPr lang="en-US" sz="1836" dirty="0" smtClean="0">
                <a:solidFill>
                  <a:schemeClr val="bg1"/>
                </a:solidFill>
              </a:rPr>
              <a:t> </a:t>
            </a:r>
            <a:r>
              <a:rPr lang="en-US" sz="1836" dirty="0">
                <a:solidFill>
                  <a:schemeClr val="bg1"/>
                </a:solidFill>
              </a:rPr>
              <a:t>see this </a:t>
            </a:r>
            <a:r>
              <a:rPr lang="en-US" sz="1836" dirty="0">
                <a:solidFill>
                  <a:schemeClr val="bg1"/>
                </a:solidFill>
                <a:hlinkClick r:id="rId6"/>
              </a:rPr>
              <a:t>KB</a:t>
            </a:r>
            <a:r>
              <a:rPr lang="en-US" sz="1836" dirty="0">
                <a:solidFill>
                  <a:schemeClr val="bg1"/>
                </a:solidFill>
              </a:rPr>
              <a:t> </a:t>
            </a:r>
          </a:p>
        </p:txBody>
      </p:sp>
      <p:sp>
        <p:nvSpPr>
          <p:cNvPr id="26" name="Rectangle 25"/>
          <p:cNvSpPr/>
          <p:nvPr/>
        </p:nvSpPr>
        <p:spPr>
          <a:xfrm>
            <a:off x="884" y="4595929"/>
            <a:ext cx="12434712" cy="242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4320" tIns="62160" rIns="124320" bIns="62160" rtlCol="0" anchor="ctr"/>
          <a:lstStyle/>
          <a:p>
            <a:pPr algn="ctr" defTabSz="1243193"/>
            <a:endParaRPr lang="en-US" sz="1836" dirty="0">
              <a:solidFill>
                <a:srgbClr val="FFFFFF"/>
              </a:solidFill>
            </a:endParaRPr>
          </a:p>
        </p:txBody>
      </p:sp>
      <p:pic>
        <p:nvPicPr>
          <p:cNvPr id="27" name="Picture 26" descr="\\MAGNUM\Projects\Microsoft\Cloud Power FY12\Design\ICONS_PNG\Cloud.png"/>
          <p:cNvPicPr>
            <a:picLocks noChangeAspect="1" noChangeArrowheads="1"/>
          </p:cNvPicPr>
          <p:nvPr/>
        </p:nvPicPr>
        <p:blipFill rotWithShape="1">
          <a:blip r:embed="rId7" cstate="print"/>
          <a:srcRect t="18065" r="19449" b="24796"/>
          <a:stretch/>
        </p:blipFill>
        <p:spPr bwMode="auto">
          <a:xfrm>
            <a:off x="3931163" y="1328076"/>
            <a:ext cx="8497053" cy="5673337"/>
          </a:xfrm>
          <a:prstGeom prst="rect">
            <a:avLst/>
          </a:prstGeom>
          <a:noFill/>
        </p:spPr>
      </p:pic>
      <p:sp>
        <p:nvSpPr>
          <p:cNvPr id="28" name="Rounded Rectangle 27"/>
          <p:cNvSpPr/>
          <p:nvPr/>
        </p:nvSpPr>
        <p:spPr bwMode="auto">
          <a:xfrm>
            <a:off x="7254469" y="2889240"/>
            <a:ext cx="1995966" cy="2991343"/>
          </a:xfrm>
          <a:prstGeom prst="roundRect">
            <a:avLst>
              <a:gd name="adj" fmla="val 0"/>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lIns="0" tIns="0" rIns="0" bIns="33298" rtlCol="0" anchor="b"/>
          <a:lstStyle/>
          <a:p>
            <a:pPr defTabSz="1243193"/>
            <a:r>
              <a:rPr lang="en-US" sz="1530" dirty="0">
                <a:solidFill>
                  <a:srgbClr val="FFFFFF"/>
                </a:solidFill>
                <a:latin typeface="Segoe Light" pitchFamily="34" charset="0"/>
              </a:rPr>
              <a:t>Identity Services</a:t>
            </a:r>
          </a:p>
        </p:txBody>
      </p:sp>
      <p:sp>
        <p:nvSpPr>
          <p:cNvPr id="29" name="Rounded Rectangle 28"/>
          <p:cNvSpPr/>
          <p:nvPr/>
        </p:nvSpPr>
        <p:spPr bwMode="auto">
          <a:xfrm>
            <a:off x="311749" y="3108685"/>
            <a:ext cx="3730414" cy="3704500"/>
          </a:xfrm>
          <a:prstGeom prst="roundRect">
            <a:avLst>
              <a:gd name="adj" fmla="val 0"/>
            </a:avLst>
          </a:prstGeom>
          <a:solidFill>
            <a:srgbClr val="FFC00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243" tIns="46621" rIns="93243" bIns="46621" numCol="1" spcCol="0" rtlCol="0" anchor="b" anchorCtr="0" compatLnSpc="1">
            <a:prstTxWarp prst="textNoShape">
              <a:avLst/>
            </a:prstTxWarp>
          </a:bodyPr>
          <a:lstStyle/>
          <a:p>
            <a:pPr defTabSz="932145"/>
            <a:r>
              <a:rPr lang="en-US" sz="1836" dirty="0">
                <a:solidFill>
                  <a:srgbClr val="FFFFFF"/>
                </a:solidFill>
                <a:latin typeface="Segoe Light" pitchFamily="34" charset="0"/>
              </a:rPr>
              <a:t>On Premise Infrastructure</a:t>
            </a:r>
          </a:p>
        </p:txBody>
      </p:sp>
      <p:sp>
        <p:nvSpPr>
          <p:cNvPr id="30" name="Isosceles Triangle 29"/>
          <p:cNvSpPr/>
          <p:nvPr/>
        </p:nvSpPr>
        <p:spPr>
          <a:xfrm>
            <a:off x="875200" y="4367868"/>
            <a:ext cx="990890" cy="580114"/>
          </a:xfrm>
          <a:prstGeom prst="triangle">
            <a:avLst/>
          </a:prstGeom>
          <a:solidFill>
            <a:schemeClr val="accent6"/>
          </a:solidFill>
          <a:ln>
            <a:noFill/>
          </a:ln>
        </p:spPr>
        <p:style>
          <a:lnRef idx="1">
            <a:schemeClr val="dk1"/>
          </a:lnRef>
          <a:fillRef idx="2">
            <a:schemeClr val="dk1"/>
          </a:fillRef>
          <a:effectRef idx="1">
            <a:schemeClr val="dk1"/>
          </a:effectRef>
          <a:fontRef idx="minor">
            <a:schemeClr val="dk1"/>
          </a:fontRef>
        </p:style>
        <p:txBody>
          <a:bodyPr lIns="0" tIns="0" rIns="0" bIns="33298" rtlCol="0" anchor="ctr"/>
          <a:lstStyle/>
          <a:p>
            <a:pPr algn="ctr" defTabSz="1243193"/>
            <a:r>
              <a:rPr lang="en-US" sz="1632" dirty="0">
                <a:solidFill>
                  <a:srgbClr val="FFFFFF"/>
                </a:solidFill>
                <a:latin typeface="Segoe Light" pitchFamily="34" charset="0"/>
              </a:rPr>
              <a:t>AD</a:t>
            </a:r>
          </a:p>
        </p:txBody>
      </p:sp>
      <p:sp>
        <p:nvSpPr>
          <p:cNvPr id="31" name="Rounded Rectangle 30"/>
          <p:cNvSpPr/>
          <p:nvPr/>
        </p:nvSpPr>
        <p:spPr>
          <a:xfrm>
            <a:off x="2280579" y="4674266"/>
            <a:ext cx="1554339" cy="690652"/>
          </a:xfrm>
          <a:prstGeom prst="roundRect">
            <a:avLst>
              <a:gd name="adj" fmla="val 0"/>
            </a:avLst>
          </a:prstGeom>
          <a:solidFill>
            <a:schemeClr val="accent6"/>
          </a:solidFill>
          <a:ln>
            <a:noFill/>
          </a:ln>
        </p:spPr>
        <p:style>
          <a:lnRef idx="1">
            <a:schemeClr val="dk1"/>
          </a:lnRef>
          <a:fillRef idx="2">
            <a:schemeClr val="dk1"/>
          </a:fillRef>
          <a:effectRef idx="1">
            <a:schemeClr val="dk1"/>
          </a:effectRef>
          <a:fontRef idx="minor">
            <a:schemeClr val="dk1"/>
          </a:fontRef>
        </p:style>
        <p:txBody>
          <a:bodyPr lIns="0" tIns="0" rIns="0" bIns="33298" rtlCol="0" anchor="b"/>
          <a:lstStyle/>
          <a:p>
            <a:pPr defTabSz="1243193"/>
            <a:r>
              <a:rPr lang="en-US" sz="1224" dirty="0">
                <a:solidFill>
                  <a:srgbClr val="FFFFFF"/>
                </a:solidFill>
                <a:latin typeface="Segoe Light" pitchFamily="34" charset="0"/>
              </a:rPr>
              <a:t>MS Online Directory Sync (DirSync)</a:t>
            </a:r>
          </a:p>
        </p:txBody>
      </p:sp>
      <p:cxnSp>
        <p:nvCxnSpPr>
          <p:cNvPr id="32" name="Elbow Connector 9"/>
          <p:cNvCxnSpPr>
            <a:stCxn id="30" idx="5"/>
            <a:endCxn id="31" idx="1"/>
          </p:cNvCxnSpPr>
          <p:nvPr/>
        </p:nvCxnSpPr>
        <p:spPr>
          <a:xfrm>
            <a:off x="1618368" y="4657922"/>
            <a:ext cx="662211" cy="361667"/>
          </a:xfrm>
          <a:prstGeom prst="straightConnector1">
            <a:avLst/>
          </a:prstGeom>
          <a:ln w="1905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5611833" y="4683365"/>
            <a:ext cx="1483098" cy="680914"/>
          </a:xfrm>
          <a:prstGeom prst="roundRect">
            <a:avLst>
              <a:gd name="adj" fmla="val 0"/>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lIns="0" tIns="0" rIns="0" bIns="33298" rtlCol="0" anchor="b"/>
          <a:lstStyle/>
          <a:p>
            <a:pPr defTabSz="1243193"/>
            <a:r>
              <a:rPr lang="en-US" sz="1224" dirty="0">
                <a:solidFill>
                  <a:srgbClr val="FFFFFF"/>
                </a:solidFill>
                <a:latin typeface="Segoe Light" pitchFamily="34" charset="0"/>
              </a:rPr>
              <a:t>Provisioning</a:t>
            </a:r>
          </a:p>
          <a:p>
            <a:pPr defTabSz="1243193"/>
            <a:r>
              <a:rPr lang="en-US" sz="1224" dirty="0">
                <a:solidFill>
                  <a:srgbClr val="FFFFFF"/>
                </a:solidFill>
                <a:latin typeface="Segoe Light" pitchFamily="34" charset="0"/>
              </a:rPr>
              <a:t>platform</a:t>
            </a:r>
          </a:p>
        </p:txBody>
      </p:sp>
      <p:cxnSp>
        <p:nvCxnSpPr>
          <p:cNvPr id="35" name="Elbow Connector 34"/>
          <p:cNvCxnSpPr>
            <a:endCxn id="33" idx="1"/>
          </p:cNvCxnSpPr>
          <p:nvPr/>
        </p:nvCxnSpPr>
        <p:spPr>
          <a:xfrm>
            <a:off x="3834918" y="5019590"/>
            <a:ext cx="1776915" cy="4230"/>
          </a:xfrm>
          <a:prstGeom prst="bentConnector3">
            <a:avLst>
              <a:gd name="adj1" fmla="val 50000"/>
            </a:avLst>
          </a:prstGeom>
          <a:ln w="28575">
            <a:solidFill>
              <a:schemeClr val="bg1"/>
            </a:solidFill>
            <a:prstDash val="solid"/>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0295010" y="4412517"/>
            <a:ext cx="1397886" cy="682713"/>
          </a:xfrm>
          <a:prstGeom prst="roundRect">
            <a:avLst>
              <a:gd name="adj" fmla="val 0"/>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33298" rtlCol="0" anchor="b"/>
          <a:lstStyle/>
          <a:p>
            <a:pPr defTabSz="1243193"/>
            <a:r>
              <a:rPr lang="en-US" sz="1224" dirty="0">
                <a:solidFill>
                  <a:srgbClr val="FFFFFF"/>
                </a:solidFill>
                <a:latin typeface="Segoe Light" pitchFamily="34" charset="0"/>
              </a:rPr>
              <a:t>Windows Intune</a:t>
            </a:r>
          </a:p>
        </p:txBody>
      </p:sp>
      <p:sp>
        <p:nvSpPr>
          <p:cNvPr id="37" name="Rounded Rectangle 36"/>
          <p:cNvSpPr/>
          <p:nvPr/>
        </p:nvSpPr>
        <p:spPr>
          <a:xfrm>
            <a:off x="10285243" y="3684415"/>
            <a:ext cx="1407656" cy="649101"/>
          </a:xfrm>
          <a:prstGeom prst="roundRect">
            <a:avLst>
              <a:gd name="adj" fmla="val 0"/>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33298" rtlCol="0" anchor="b"/>
          <a:lstStyle/>
          <a:p>
            <a:pPr defTabSz="1243193"/>
            <a:r>
              <a:rPr lang="en-US" sz="1224" dirty="0">
                <a:solidFill>
                  <a:srgbClr val="FFFFFF"/>
                </a:solidFill>
                <a:latin typeface="Segoe Light" pitchFamily="34" charset="0"/>
              </a:rPr>
              <a:t>SharePoint Online</a:t>
            </a:r>
          </a:p>
        </p:txBody>
      </p:sp>
      <p:sp>
        <p:nvSpPr>
          <p:cNvPr id="38" name="Rounded Rectangle 37"/>
          <p:cNvSpPr/>
          <p:nvPr/>
        </p:nvSpPr>
        <p:spPr>
          <a:xfrm>
            <a:off x="10268430" y="2889244"/>
            <a:ext cx="1424468" cy="724317"/>
          </a:xfrm>
          <a:prstGeom prst="roundRect">
            <a:avLst>
              <a:gd name="adj" fmla="val 0"/>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lIns="0" tIns="0" rIns="0" bIns="33298" rtlCol="0" anchor="b"/>
          <a:lstStyle/>
          <a:p>
            <a:pPr defTabSz="1243193"/>
            <a:r>
              <a:rPr lang="en-US" sz="1224" dirty="0">
                <a:solidFill>
                  <a:srgbClr val="FFFFFF"/>
                </a:solidFill>
                <a:latin typeface="Segoe Light" pitchFamily="34" charset="0"/>
              </a:rPr>
              <a:t>Exchange Online</a:t>
            </a:r>
          </a:p>
        </p:txBody>
      </p:sp>
      <p:sp>
        <p:nvSpPr>
          <p:cNvPr id="39" name="Rounded Rectangle 38"/>
          <p:cNvSpPr/>
          <p:nvPr/>
        </p:nvSpPr>
        <p:spPr>
          <a:xfrm>
            <a:off x="2280579" y="3812629"/>
            <a:ext cx="1554339" cy="776945"/>
          </a:xfrm>
          <a:prstGeom prst="roundRect">
            <a:avLst>
              <a:gd name="adj" fmla="val 0"/>
            </a:avLst>
          </a:prstGeom>
          <a:solidFill>
            <a:schemeClr val="accent6"/>
          </a:solidFill>
          <a:ln>
            <a:noFill/>
          </a:ln>
        </p:spPr>
        <p:style>
          <a:lnRef idx="1">
            <a:schemeClr val="dk1"/>
          </a:lnRef>
          <a:fillRef idx="2">
            <a:schemeClr val="dk1"/>
          </a:fillRef>
          <a:effectRef idx="1">
            <a:schemeClr val="dk1"/>
          </a:effectRef>
          <a:fontRef idx="minor">
            <a:schemeClr val="dk1"/>
          </a:fontRef>
        </p:style>
        <p:txBody>
          <a:bodyPr lIns="0" tIns="0" rIns="0" bIns="33298" rtlCol="0" anchor="b"/>
          <a:lstStyle/>
          <a:p>
            <a:pPr defTabSz="1243193"/>
            <a:r>
              <a:rPr lang="en-US" sz="1224" dirty="0">
                <a:solidFill>
                  <a:srgbClr val="FFFFFF"/>
                </a:solidFill>
                <a:latin typeface="Segoe Light" pitchFamily="34" charset="0"/>
              </a:rPr>
              <a:t>Active Directory Federation Server 2.0</a:t>
            </a:r>
          </a:p>
        </p:txBody>
      </p:sp>
      <p:cxnSp>
        <p:nvCxnSpPr>
          <p:cNvPr id="40" name="Straight Arrow Connector 39"/>
          <p:cNvCxnSpPr>
            <a:stCxn id="30" idx="5"/>
            <a:endCxn id="39" idx="1"/>
          </p:cNvCxnSpPr>
          <p:nvPr/>
        </p:nvCxnSpPr>
        <p:spPr>
          <a:xfrm flipV="1">
            <a:off x="1618368" y="4201101"/>
            <a:ext cx="662211" cy="456821"/>
          </a:xfrm>
          <a:prstGeom prst="straightConnector1">
            <a:avLst/>
          </a:prstGeom>
          <a:ln w="19050">
            <a:solidFill>
              <a:schemeClr val="bg1"/>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Elbow Connector 78"/>
          <p:cNvCxnSpPr/>
          <p:nvPr/>
        </p:nvCxnSpPr>
        <p:spPr>
          <a:xfrm flipH="1">
            <a:off x="3834917" y="3243687"/>
            <a:ext cx="3736892" cy="791353"/>
          </a:xfrm>
          <a:prstGeom prst="straightConnector1">
            <a:avLst/>
          </a:prstGeom>
          <a:ln w="28575">
            <a:solidFill>
              <a:schemeClr val="bg1"/>
            </a:solidFill>
            <a:prstDash val="dash"/>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834672" y="3080975"/>
            <a:ext cx="842277" cy="414338"/>
          </a:xfrm>
          <a:prstGeom prst="rect">
            <a:avLst/>
          </a:prstGeom>
          <a:effectLst>
            <a:outerShdw blurRad="50800" dist="38100" dir="5400000" algn="t" rotWithShape="0">
              <a:prstClr val="black">
                <a:alpha val="40000"/>
              </a:prstClr>
            </a:outerShdw>
          </a:effectLst>
        </p:spPr>
        <p:txBody>
          <a:bodyPr wrap="none" lIns="93245" tIns="46623" rIns="93245" bIns="46623">
            <a:spAutoFit/>
          </a:bodyPr>
          <a:lstStyle/>
          <a:p>
            <a:pPr defTabSz="1243193"/>
            <a:r>
              <a:rPr lang="en-US" sz="2040" b="1" dirty="0">
                <a:solidFill>
                  <a:srgbClr val="FFFFFF"/>
                </a:solidFill>
                <a:latin typeface="Segoe Light" pitchFamily="34" charset="0"/>
              </a:rPr>
              <a:t>Trust</a:t>
            </a:r>
          </a:p>
        </p:txBody>
      </p:sp>
      <p:sp>
        <p:nvSpPr>
          <p:cNvPr id="43" name="Trapezoid 42"/>
          <p:cNvSpPr/>
          <p:nvPr/>
        </p:nvSpPr>
        <p:spPr bwMode="auto">
          <a:xfrm rot="5400000">
            <a:off x="835042" y="4017470"/>
            <a:ext cx="428113" cy="631171"/>
          </a:xfrm>
          <a:prstGeom prst="trapezoid">
            <a:avLst>
              <a:gd name="adj" fmla="val 29827"/>
            </a:avLst>
          </a:prstGeom>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vert270" wrap="square" lIns="93243" tIns="46621" rIns="93243" bIns="46621" numCol="1" spcCol="0" rtlCol="0" anchor="ctr" anchorCtr="0" compatLnSpc="1">
            <a:prstTxWarp prst="textNoShape">
              <a:avLst/>
            </a:prstTxWarp>
          </a:bodyPr>
          <a:lstStyle/>
          <a:p>
            <a:pPr algn="ctr" defTabSz="932145"/>
            <a:r>
              <a:rPr lang="en-US" sz="1122" b="1" dirty="0">
                <a:solidFill>
                  <a:srgbClr val="FFFFFF"/>
                </a:solidFill>
                <a:latin typeface="Segoe Light" pitchFamily="34" charset="0"/>
              </a:rPr>
              <a:t>IdP</a:t>
            </a:r>
          </a:p>
        </p:txBody>
      </p:sp>
      <p:sp>
        <p:nvSpPr>
          <p:cNvPr id="44" name="Flowchart: Magnetic Disk 43"/>
          <p:cNvSpPr/>
          <p:nvPr/>
        </p:nvSpPr>
        <p:spPr bwMode="auto">
          <a:xfrm>
            <a:off x="7681692" y="4562022"/>
            <a:ext cx="1105315" cy="918648"/>
          </a:xfrm>
          <a:prstGeom prst="flowChartMagneticDisk">
            <a:avLst/>
          </a:prstGeom>
          <a:solidFill>
            <a:srgbClr val="002060"/>
          </a:solid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3248" tIns="46625" rIns="93248" bIns="46625" numCol="1" rtlCol="0" anchor="b" anchorCtr="0" compatLnSpc="1">
            <a:prstTxWarp prst="textNoShape">
              <a:avLst/>
            </a:prstTxWarp>
          </a:bodyPr>
          <a:lstStyle/>
          <a:p>
            <a:pPr defTabSz="1243193"/>
            <a:r>
              <a:rPr lang="en-US" sz="1326" dirty="0">
                <a:solidFill>
                  <a:srgbClr val="FFFFFF"/>
                </a:solidFill>
                <a:latin typeface="Segoe Light" pitchFamily="34" charset="0"/>
              </a:rPr>
              <a:t>Directory</a:t>
            </a:r>
          </a:p>
          <a:p>
            <a:pPr defTabSz="1243193"/>
            <a:r>
              <a:rPr lang="en-US" sz="1326" dirty="0">
                <a:solidFill>
                  <a:srgbClr val="FFFFFF"/>
                </a:solidFill>
                <a:latin typeface="Segoe Light" pitchFamily="34" charset="0"/>
              </a:rPr>
              <a:t>Store</a:t>
            </a:r>
          </a:p>
        </p:txBody>
      </p:sp>
      <p:sp>
        <p:nvSpPr>
          <p:cNvPr id="45" name="Rounded Rectangle 44"/>
          <p:cNvSpPr/>
          <p:nvPr/>
        </p:nvSpPr>
        <p:spPr>
          <a:xfrm>
            <a:off x="5611834" y="4118493"/>
            <a:ext cx="1498426" cy="477436"/>
          </a:xfrm>
          <a:prstGeom prst="roundRect">
            <a:avLst>
              <a:gd name="adj" fmla="val 0"/>
            </a:avLst>
          </a:prstGeom>
          <a:solidFill>
            <a:srgbClr val="0070C0"/>
          </a:solidFill>
          <a:ln>
            <a:noFill/>
          </a:ln>
        </p:spPr>
        <p:style>
          <a:lnRef idx="1">
            <a:schemeClr val="accent2"/>
          </a:lnRef>
          <a:fillRef idx="3">
            <a:schemeClr val="accent2"/>
          </a:fillRef>
          <a:effectRef idx="2">
            <a:schemeClr val="accent2"/>
          </a:effectRef>
          <a:fontRef idx="minor">
            <a:schemeClr val="lt1"/>
          </a:fontRef>
        </p:style>
        <p:txBody>
          <a:bodyPr lIns="0" tIns="0" rIns="0" bIns="33298" rtlCol="0" anchor="b"/>
          <a:lstStyle/>
          <a:p>
            <a:pPr defTabSz="1243193"/>
            <a:r>
              <a:rPr lang="en-US" sz="1224" dirty="0">
                <a:solidFill>
                  <a:srgbClr val="FFFFFF"/>
                </a:solidFill>
                <a:latin typeface="Segoe Light" pitchFamily="34" charset="0"/>
              </a:rPr>
              <a:t>Admin Portal/</a:t>
            </a:r>
          </a:p>
          <a:p>
            <a:pPr defTabSz="1243193"/>
            <a:r>
              <a:rPr lang="en-US" sz="1224" dirty="0">
                <a:solidFill>
                  <a:srgbClr val="FFFFFF"/>
                </a:solidFill>
                <a:latin typeface="Segoe Light" pitchFamily="34" charset="0"/>
              </a:rPr>
              <a:t>PowerShell</a:t>
            </a:r>
          </a:p>
        </p:txBody>
      </p:sp>
      <p:cxnSp>
        <p:nvCxnSpPr>
          <p:cNvPr id="46" name="Elbow Connector 125"/>
          <p:cNvCxnSpPr>
            <a:stCxn id="45" idx="2"/>
          </p:cNvCxnSpPr>
          <p:nvPr/>
        </p:nvCxnSpPr>
        <p:spPr>
          <a:xfrm>
            <a:off x="6361045" y="4595928"/>
            <a:ext cx="0" cy="221328"/>
          </a:xfrm>
          <a:prstGeom prst="straightConnector1">
            <a:avLst/>
          </a:prstGeom>
          <a:ln w="28575">
            <a:solidFill>
              <a:schemeClr val="bg1"/>
            </a:solidFill>
            <a:prstDash val="solid"/>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7516783" y="3055310"/>
            <a:ext cx="1512008" cy="1342801"/>
          </a:xfrm>
          <a:prstGeom prst="roundRect">
            <a:avLst>
              <a:gd name="adj" fmla="val 0"/>
            </a:avLst>
          </a:prstGeom>
          <a:solidFill>
            <a:srgbClr val="002060"/>
          </a:solidFill>
          <a:ln>
            <a:noFill/>
          </a:ln>
        </p:spPr>
        <p:style>
          <a:lnRef idx="1">
            <a:schemeClr val="accent4"/>
          </a:lnRef>
          <a:fillRef idx="3">
            <a:schemeClr val="accent4"/>
          </a:fillRef>
          <a:effectRef idx="2">
            <a:schemeClr val="accent4"/>
          </a:effectRef>
          <a:fontRef idx="minor">
            <a:schemeClr val="lt1"/>
          </a:fontRef>
        </p:style>
        <p:txBody>
          <a:bodyPr lIns="0" tIns="0" rIns="0" bIns="33298" rtlCol="0" anchor="b"/>
          <a:lstStyle/>
          <a:p>
            <a:pPr defTabSz="1243193"/>
            <a:r>
              <a:rPr lang="en-US" sz="1530" dirty="0">
                <a:solidFill>
                  <a:srgbClr val="FFFFFF"/>
                </a:solidFill>
                <a:latin typeface="Segoe Light" pitchFamily="34" charset="0"/>
              </a:rPr>
              <a:t>Authentication platform</a:t>
            </a:r>
          </a:p>
        </p:txBody>
      </p:sp>
      <p:cxnSp>
        <p:nvCxnSpPr>
          <p:cNvPr id="49" name="Elbow Connector 48"/>
          <p:cNvCxnSpPr>
            <a:stCxn id="33" idx="3"/>
            <a:endCxn id="44" idx="2"/>
          </p:cNvCxnSpPr>
          <p:nvPr/>
        </p:nvCxnSpPr>
        <p:spPr>
          <a:xfrm flipV="1">
            <a:off x="7094931" y="5021345"/>
            <a:ext cx="586760" cy="2475"/>
          </a:xfrm>
          <a:prstGeom prst="bentConnector3">
            <a:avLst>
              <a:gd name="adj1" fmla="val 50000"/>
            </a:avLst>
          </a:prstGeom>
          <a:ln w="28575">
            <a:solidFill>
              <a:schemeClr val="bg1"/>
            </a:solidFill>
            <a:prstDash val="solid"/>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7" idx="3"/>
            <a:endCxn id="38" idx="1"/>
          </p:cNvCxnSpPr>
          <p:nvPr/>
        </p:nvCxnSpPr>
        <p:spPr>
          <a:xfrm flipV="1">
            <a:off x="9028789" y="3251403"/>
            <a:ext cx="1239642" cy="475308"/>
          </a:xfrm>
          <a:prstGeom prst="bentConnector3">
            <a:avLst>
              <a:gd name="adj1" fmla="val 50000"/>
            </a:avLst>
          </a:prstGeom>
          <a:ln w="28575">
            <a:solidFill>
              <a:schemeClr val="bg1"/>
            </a:solidFill>
            <a:prstDash val="dash"/>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7" idx="3"/>
            <a:endCxn id="37" idx="1"/>
          </p:cNvCxnSpPr>
          <p:nvPr/>
        </p:nvCxnSpPr>
        <p:spPr>
          <a:xfrm>
            <a:off x="9028789" y="3726708"/>
            <a:ext cx="1256452" cy="282257"/>
          </a:xfrm>
          <a:prstGeom prst="bentConnector3">
            <a:avLst>
              <a:gd name="adj1" fmla="val 50000"/>
            </a:avLst>
          </a:prstGeom>
          <a:ln w="28575">
            <a:solidFill>
              <a:schemeClr val="bg1"/>
            </a:solidFill>
            <a:prstDash val="dash"/>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7" idx="3"/>
            <a:endCxn id="36" idx="1"/>
          </p:cNvCxnSpPr>
          <p:nvPr/>
        </p:nvCxnSpPr>
        <p:spPr>
          <a:xfrm>
            <a:off x="9028789" y="3726708"/>
            <a:ext cx="1266221" cy="1027165"/>
          </a:xfrm>
          <a:prstGeom prst="bentConnector3">
            <a:avLst>
              <a:gd name="adj1" fmla="val 50000"/>
            </a:avLst>
          </a:prstGeom>
          <a:ln w="28575">
            <a:solidFill>
              <a:schemeClr val="bg1"/>
            </a:solidFill>
            <a:prstDash val="dash"/>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bwMode="auto">
          <a:xfrm rot="16200000">
            <a:off x="8870469" y="3922994"/>
            <a:ext cx="533515" cy="718281"/>
          </a:xfrm>
          <a:prstGeom prst="trapezoid">
            <a:avLst>
              <a:gd name="adj" fmla="val 29827"/>
            </a:avLst>
          </a:prstGeom>
          <a:solidFill>
            <a:srgbClr val="0070C0"/>
          </a:soli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vert" wrap="square" lIns="93243" tIns="46621" rIns="93243" bIns="46621" numCol="1" spcCol="0" rtlCol="0" anchor="ctr" anchorCtr="0" compatLnSpc="1">
            <a:prstTxWarp prst="textNoShape">
              <a:avLst/>
            </a:prstTxWarp>
          </a:bodyPr>
          <a:lstStyle/>
          <a:p>
            <a:pPr algn="ctr" defTabSz="932145"/>
            <a:r>
              <a:rPr lang="en-US" sz="1224" b="1" dirty="0">
                <a:solidFill>
                  <a:srgbClr val="FFFFFF"/>
                </a:solidFill>
                <a:latin typeface="Segoe Light" pitchFamily="34" charset="0"/>
              </a:rPr>
              <a:t>IdP</a:t>
            </a:r>
            <a:endParaRPr lang="en-US" sz="1632" b="1" dirty="0">
              <a:solidFill>
                <a:srgbClr val="FFFFFF"/>
              </a:solidFill>
              <a:latin typeface="Segoe Light" pitchFamily="34" charset="0"/>
            </a:endParaRPr>
          </a:p>
        </p:txBody>
      </p:sp>
      <p:pic>
        <p:nvPicPr>
          <p:cNvPr id="62" name="Picture 61" descr="C:\Program Files\Microsoft Resource DVD Artwork\DVD_ART\Artwork_Imagery\HARDWARE_IMAGERY\Illustration - Misc Hardware\Windows Vista Illustration Icons\Generic User.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Lst>
          </a:blip>
          <a:srcRect/>
          <a:stretch>
            <a:fillRect/>
          </a:stretch>
        </p:blipFill>
        <p:spPr bwMode="auto">
          <a:xfrm flipH="1">
            <a:off x="1087583" y="5185777"/>
            <a:ext cx="428121" cy="332128"/>
          </a:xfrm>
          <a:prstGeom prst="rect">
            <a:avLst/>
          </a:prstGeom>
          <a:noFill/>
        </p:spPr>
      </p:pic>
      <p:pic>
        <p:nvPicPr>
          <p:cNvPr id="63" name="Picture 62" descr="C:\Program Files\Microsoft Resource DVD Artwork\DVD_ART\Artwork_Imagery\HARDWARE_IMAGERY\Illustration - Misc Hardware\Windows Vista Illustration Icons\Generic User.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Lst>
          </a:blip>
          <a:srcRect/>
          <a:stretch>
            <a:fillRect/>
          </a:stretch>
        </p:blipFill>
        <p:spPr bwMode="auto">
          <a:xfrm flipH="1">
            <a:off x="8358885" y="5119895"/>
            <a:ext cx="428121" cy="332128"/>
          </a:xfrm>
          <a:prstGeom prst="rect">
            <a:avLst/>
          </a:prstGeom>
          <a:noFill/>
        </p:spPr>
      </p:pic>
      <p:pic>
        <p:nvPicPr>
          <p:cNvPr id="64" name="Picture 63" descr="C:\Program Files\Microsoft Resource DVD Artwork\DVD_ART\Artwork_Imagery\HARDWARE_IMAGERY\Illustration - Misc Hardware\Windows Vista Illustration Icons\Generic User.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Lst>
          </a:blip>
          <a:srcRect/>
          <a:stretch>
            <a:fillRect/>
          </a:stretch>
        </p:blipFill>
        <p:spPr bwMode="auto">
          <a:xfrm flipH="1">
            <a:off x="8358885" y="5119895"/>
            <a:ext cx="428121" cy="332128"/>
          </a:xfrm>
          <a:prstGeom prst="rect">
            <a:avLst/>
          </a:prstGeom>
          <a:noFill/>
        </p:spPr>
      </p:pic>
      <p:pic>
        <p:nvPicPr>
          <p:cNvPr id="65" name="Picture 64" descr="C:\Program Files\Microsoft Resource DVD Artwork\DVD_ART\Artwork_Imagery\HARDWARE_IMAGERY\Illustration - Misc Hardware\Windows Vista Illustration Icons\Generic User.png"/>
          <p:cNvPicPr>
            <a:picLocks noChangeAspect="1" noChangeArrowheads="1"/>
          </p:cNvPicPr>
          <p:nvPr/>
        </p:nvPicPr>
        <p:blipFill>
          <a:blip r:embed="rId10" cstate="print">
            <a:extLst>
              <a:ext uri="{BEBA8EAE-BF5A-486C-A8C5-ECC9F3942E4B}">
                <a14:imgProps xmlns:a14="http://schemas.microsoft.com/office/drawing/2010/main">
                  <a14:imgLayer r:embed="rId9">
                    <a14:imgEffect>
                      <a14:brightnessContrast bright="96000" contrast="88000"/>
                    </a14:imgEffect>
                  </a14:imgLayer>
                </a14:imgProps>
              </a:ext>
            </a:extLst>
          </a:blip>
          <a:srcRect/>
          <a:stretch>
            <a:fillRect/>
          </a:stretch>
        </p:blipFill>
        <p:spPr bwMode="auto">
          <a:xfrm flipH="1">
            <a:off x="8358885" y="5119895"/>
            <a:ext cx="428121" cy="332128"/>
          </a:xfrm>
          <a:prstGeom prst="rect">
            <a:avLst/>
          </a:prstGeom>
          <a:noFill/>
        </p:spPr>
      </p:pic>
      <p:pic>
        <p:nvPicPr>
          <p:cNvPr id="66" name="Picture 65" descr="C:\Program Files\Microsoft Resource DVD Artwork\DVD_ART\Artwork_Imagery\HARDWARE_IMAGERY\Illustration - Misc Hardware\Windows Vista Illustration Icons\Generic User.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Lst>
          </a:blip>
          <a:srcRect/>
          <a:stretch>
            <a:fillRect/>
          </a:stretch>
        </p:blipFill>
        <p:spPr bwMode="auto">
          <a:xfrm flipH="1">
            <a:off x="8358885" y="5119895"/>
            <a:ext cx="428121" cy="332128"/>
          </a:xfrm>
          <a:prstGeom prst="rect">
            <a:avLst/>
          </a:prstGeom>
          <a:noFill/>
        </p:spPr>
      </p:pic>
      <p:pic>
        <p:nvPicPr>
          <p:cNvPr id="67" name="Picture 66" descr="C:\Program Files\Microsoft Resource DVD Artwork\DVD_ART\Artwork_Imagery\HARDWARE_IMAGERY\Illustration - Misc Hardware\Windows Vista Illustration Icons\Generic User.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Lst>
          </a:blip>
          <a:srcRect/>
          <a:stretch>
            <a:fillRect/>
          </a:stretch>
        </p:blipFill>
        <p:spPr bwMode="auto">
          <a:xfrm flipH="1">
            <a:off x="8358885" y="5122217"/>
            <a:ext cx="428121" cy="332128"/>
          </a:xfrm>
          <a:prstGeom prst="rect">
            <a:avLst/>
          </a:prstGeom>
          <a:noFill/>
        </p:spPr>
      </p:pic>
      <p:pic>
        <p:nvPicPr>
          <p:cNvPr id="68" name="Picture 67" descr="C:\Program Files\Microsoft Resource DVD Artwork\DVD_ART\Artwork_Imagery\HARDWARE_IMAGERY\Illustration - Misc Hardware\Windows Vista Illustration Icons\Generic User.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Lst>
          </a:blip>
          <a:srcRect/>
          <a:stretch>
            <a:fillRect/>
          </a:stretch>
        </p:blipFill>
        <p:spPr bwMode="auto">
          <a:xfrm flipH="1">
            <a:off x="1085710" y="5155225"/>
            <a:ext cx="428121" cy="332128"/>
          </a:xfrm>
          <a:prstGeom prst="rect">
            <a:avLst/>
          </a:prstGeom>
          <a:noFill/>
        </p:spPr>
      </p:pic>
      <p:sp>
        <p:nvSpPr>
          <p:cNvPr id="69" name="TextBox 68"/>
          <p:cNvSpPr txBox="1"/>
          <p:nvPr/>
        </p:nvSpPr>
        <p:spPr>
          <a:xfrm>
            <a:off x="6451750" y="5965879"/>
            <a:ext cx="4670513" cy="1024634"/>
          </a:xfrm>
          <a:prstGeom prst="rect">
            <a:avLst/>
          </a:prstGeom>
          <a:noFill/>
          <a:effectLst>
            <a:outerShdw blurRad="50800" dist="38100" dir="5400000" algn="t" rotWithShape="0">
              <a:prstClr val="black">
                <a:alpha val="40000"/>
              </a:prstClr>
            </a:outerShdw>
          </a:effectLst>
        </p:spPr>
        <p:txBody>
          <a:bodyPr wrap="square" lIns="0" tIns="0" rIns="0" bIns="0" rtlCol="0">
            <a:spAutoFit/>
          </a:bodyPr>
          <a:lstStyle/>
          <a:p>
            <a:pPr defTabSz="1243193"/>
            <a:r>
              <a:rPr lang="en-US" sz="3264" dirty="0">
                <a:solidFill>
                  <a:srgbClr val="FFFFFF"/>
                </a:solidFill>
                <a:latin typeface="Segoe Light" pitchFamily="34" charset="0"/>
              </a:rPr>
              <a:t>Microsoft Online Services</a:t>
            </a:r>
          </a:p>
        </p:txBody>
      </p:sp>
    </p:spTree>
    <p:extLst>
      <p:ext uri="{BB962C8B-B14F-4D97-AF65-F5344CB8AC3E}">
        <p14:creationId xmlns:p14="http://schemas.microsoft.com/office/powerpoint/2010/main" val="204945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0.00079 0.00601 L 0.15716 0.01711 C 0.19 0.01966 0.23899 0.02128 0.29021 0.02128 C 0.34858 0.02128 0.39511 0.01966 0.42781 0.01711 L 0.58445 0.00601 " pathEditMode="relative" rAng="0" ptsTypes="FffFF">
                                      <p:cBhvr>
                                        <p:cTn id="29" dur="2000" fill="hold"/>
                                        <p:tgtEl>
                                          <p:spTgt spid="62"/>
                                        </p:tgtEl>
                                        <p:attrNameLst>
                                          <p:attrName>ppt_x</p:attrName>
                                          <p:attrName>ppt_y</p:attrName>
                                        </p:attrNameLst>
                                      </p:cBhvr>
                                      <p:rCtr x="29176" y="763"/>
                                    </p:animMotion>
                                  </p:childTnLst>
                                </p:cTn>
                              </p:par>
                              <p:par>
                                <p:cTn id="30" presetID="1"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childTnLst>
                          </p:cTn>
                        </p:par>
                        <p:par>
                          <p:cTn id="40" fill="hold">
                            <p:stCondLst>
                              <p:cond delay="2000"/>
                            </p:stCondLst>
                            <p:childTnLst>
                              <p:par>
                                <p:cTn id="41" presetID="37" presetClass="path" presetSubtype="0" accel="50000" decel="50000" fill="hold" nodeType="afterEffect">
                                  <p:stCondLst>
                                    <p:cond delay="0"/>
                                  </p:stCondLst>
                                  <p:childTnLst>
                                    <p:animMotion origin="layout" path="M 4.16667E-6 1.34752E-6 L -0.02014 -0.05736 C -0.02431 -0.06907 -0.02969 -0.08973 -0.03455 -0.11101 C -0.03993 -0.13475 -0.04375 -0.15634 -0.04566 -0.17268 L -0.05434 -0.24545 " pathEditMode="relative" rAng="3995141" ptsTypes="FffFF">
                                      <p:cBhvr>
                                        <p:cTn id="42" dur="2000" fill="hold"/>
                                        <p:tgtEl>
                                          <p:spTgt spid="64"/>
                                        </p:tgtEl>
                                        <p:attrNameLst>
                                          <p:attrName>ppt_x</p:attrName>
                                          <p:attrName>ppt_y</p:attrName>
                                        </p:attrNameLst>
                                      </p:cBhvr>
                                      <p:rCtr x="-3056" y="-12026"/>
                                    </p:animMotion>
                                  </p:childTnLst>
                                </p:cTn>
                              </p:par>
                              <p:par>
                                <p:cTn id="43" presetID="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51" presetClass="path" presetSubtype="0" accel="50000" decel="50000" fill="hold" nodeType="withEffect">
                                  <p:stCondLst>
                                    <p:cond delay="0"/>
                                  </p:stCondLst>
                                  <p:childTnLst>
                                    <p:animMotion origin="layout" path="M 0.16232 -0.29417 L 0.14045 -0.1955 C 0.13611 -0.17484 0.125 -0.14832 0.11146 -0.12118 C 0.09409 -0.09158 0.07812 -0.07185 0.06423 -0.06075 L -0.00052 -0.00062 " pathEditMode="relative" rAng="2228763" ptsTypes="FffFF">
                                      <p:cBhvr>
                                        <p:cTn id="46" dur="2000" spd="-100000" fill="hold"/>
                                        <p:tgtEl>
                                          <p:spTgt spid="65"/>
                                        </p:tgtEl>
                                        <p:attrNameLst>
                                          <p:attrName>ppt_x</p:attrName>
                                          <p:attrName>ppt_y</p:attrName>
                                        </p:attrNameLst>
                                      </p:cBhvr>
                                      <p:rCtr x="-7344" y="15726"/>
                                    </p:animMotion>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51" presetClass="path" presetSubtype="0" accel="50000" decel="50000" fill="hold" nodeType="withEffect">
                                  <p:stCondLst>
                                    <p:cond delay="0"/>
                                  </p:stCondLst>
                                  <p:childTnLst>
                                    <p:animMotion origin="layout" path="M 0.16788 -0.18841 L 0.1309 -0.12427 C 0.12326 -0.11101 0.1099 -0.09313 0.09583 -0.07555 C 0.0783 -0.05797 0.06389 -0.04533 0.05243 -0.0367 L -0.00052 -0.00062 " pathEditMode="relative" rAng="3124458" ptsTypes="FffFF">
                                      <p:cBhvr>
                                        <p:cTn id="50" dur="2000" spd="-100000" fill="hold"/>
                                        <p:tgtEl>
                                          <p:spTgt spid="66"/>
                                        </p:tgtEl>
                                        <p:attrNameLst>
                                          <p:attrName>ppt_x</p:attrName>
                                          <p:attrName>ppt_y</p:attrName>
                                        </p:attrNameLst>
                                      </p:cBhvr>
                                      <p:rCtr x="-8212" y="9867"/>
                                    </p:animMotion>
                                  </p:childTnLst>
                                </p:cTn>
                              </p:par>
                              <p:par>
                                <p:cTn id="51" presetID="1"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51" presetClass="path" presetSubtype="0" accel="50000" decel="50000" fill="hold" nodeType="withEffect">
                                  <p:stCondLst>
                                    <p:cond delay="0"/>
                                  </p:stCondLst>
                                  <p:childTnLst>
                                    <p:animMotion origin="layout" path="M 0.1632 -0.07586 L 0.12205 -0.03299 C 0.11441 -0.02436 0.09983 -0.0148 0.08698 -0.00678 C 0.07084 0.00031 0.0573 0.00154 0.04618 0.00216 L -3.33333E-6 -3.17607E-7 " pathEditMode="relative" rAng="4434382" ptsTypes="FffFF">
                                      <p:cBhvr>
                                        <p:cTn id="54" dur="2000" spd="-100000" fill="hold"/>
                                        <p:tgtEl>
                                          <p:spTgt spid="67"/>
                                        </p:tgtEl>
                                        <p:attrNameLst>
                                          <p:attrName>ppt_x</p:attrName>
                                          <p:attrName>ppt_y</p:attrName>
                                        </p:attrNameLst>
                                      </p:cBhvr>
                                      <p:rCtr x="-7934" y="5180"/>
                                    </p:animMotion>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par>
                          <p:cTn id="57" fill="hold">
                            <p:stCondLst>
                              <p:cond delay="4000"/>
                            </p:stCondLst>
                            <p:childTnLst>
                              <p:par>
                                <p:cTn id="58" presetID="10" presetClass="entr" presetSubtype="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childTnLst>
                          </p:cTn>
                        </p:par>
                        <p:par>
                          <p:cTn id="61" fill="hold">
                            <p:stCondLst>
                              <p:cond delay="4500"/>
                            </p:stCondLst>
                            <p:childTnLst>
                              <p:par>
                                <p:cTn id="62" presetID="10"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par>
                          <p:cTn id="69" fill="hold">
                            <p:stCondLst>
                              <p:cond delay="5500"/>
                            </p:stCondLst>
                            <p:childTnLst>
                              <p:par>
                                <p:cTn id="70" presetID="10" presetClass="exit" presetSubtype="0" fill="hold" grpId="0" nodeType="afterEffect">
                                  <p:stCondLst>
                                    <p:cond delay="0"/>
                                  </p:stCondLst>
                                  <p:childTnLst>
                                    <p:animEffect transition="out" filter="fade">
                                      <p:cBhvr>
                                        <p:cTn id="71" dur="500"/>
                                        <p:tgtEl>
                                          <p:spTgt spid="61"/>
                                        </p:tgtEl>
                                      </p:cBhvr>
                                    </p:animEffect>
                                    <p:set>
                                      <p:cBhvr>
                                        <p:cTn id="72" dur="1" fill="hold">
                                          <p:stCondLst>
                                            <p:cond delay="499"/>
                                          </p:stCondLst>
                                        </p:cTn>
                                        <p:tgtEl>
                                          <p:spTgt spid="61"/>
                                        </p:tgtEl>
                                        <p:attrNameLst>
                                          <p:attrName>style.visibility</p:attrName>
                                        </p:attrNameLst>
                                      </p:cBhvr>
                                      <p:to>
                                        <p:strVal val="hidden"/>
                                      </p:to>
                                    </p:se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9" grpId="0" animBg="1"/>
      <p:bldP spid="42" grpId="0"/>
      <p:bldP spid="43" grpId="0" animBg="1"/>
      <p:bldP spid="6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9553" y="46131"/>
            <a:ext cx="12065556" cy="648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60" tIns="46630" rIns="93260" bIns="46630" numCol="1" anchor="ctr" anchorCtr="0" compatLnSpc="1">
            <a:prstTxWarp prst="textNoShape">
              <a:avLst/>
            </a:prstTxWarp>
            <a:spAutoFit/>
          </a:bodyPr>
          <a:lstStyle/>
          <a:p>
            <a:pPr defTabSz="932597" fontAlgn="base">
              <a:spcBef>
                <a:spcPct val="0"/>
              </a:spcBef>
              <a:spcAft>
                <a:spcPct val="0"/>
              </a:spcAft>
            </a:pPr>
            <a:r>
              <a:rPr lang="en-US" sz="1836" dirty="0">
                <a:latin typeface="Arial" charset="0"/>
                <a:cs typeface="Arial" charset="0"/>
              </a:rPr>
              <a:t>The following illustration and corresponding steps provide a description of the client application request process in AD FS using TLS/SSL.</a:t>
            </a:r>
          </a:p>
          <a:p>
            <a:pPr defTabSz="932597" eaLnBrk="0" fontAlgn="base" hangingPunct="0">
              <a:spcBef>
                <a:spcPct val="0"/>
              </a:spcBef>
              <a:spcAft>
                <a:spcPct val="0"/>
              </a:spcAft>
            </a:pPr>
            <a:r>
              <a:rPr lang="en-US" sz="1836" dirty="0">
                <a:latin typeface="Arial" charset="0"/>
                <a:cs typeface="Arial" charset="0"/>
              </a:rPr>
              <a:t>  </a:t>
            </a:r>
            <a:r>
              <a:rPr lang="en-US" sz="20500" dirty="0">
                <a:latin typeface="Arial" charset="0"/>
                <a:cs typeface="Arial" charset="0"/>
              </a:rPr>
              <a:t> </a:t>
            </a:r>
          </a:p>
          <a:p>
            <a:pPr defTabSz="932597" eaLnBrk="0" fontAlgn="base" hangingPunct="0">
              <a:spcBef>
                <a:spcPct val="0"/>
              </a:spcBef>
              <a:spcAft>
                <a:spcPct val="0"/>
              </a:spcAft>
            </a:pPr>
            <a:endParaRPr lang="en-US" sz="1836" dirty="0">
              <a:latin typeface="Arial" charset="0"/>
              <a:cs typeface="Arial" charset="0"/>
            </a:endParaRPr>
          </a:p>
          <a:p>
            <a:pPr defTabSz="932597" eaLnBrk="0" fontAlgn="base" hangingPunct="0">
              <a:spcBef>
                <a:spcPct val="0"/>
              </a:spcBef>
              <a:spcAft>
                <a:spcPct val="0"/>
              </a:spcAft>
              <a:buFontTx/>
              <a:buAutoNum type="arabicPeriod"/>
            </a:pPr>
            <a:r>
              <a:rPr lang="en-US" sz="1836" dirty="0">
                <a:latin typeface="Arial" charset="0"/>
                <a:cs typeface="Arial" charset="0"/>
              </a:rPr>
              <a:t>The remote employee uses the Web browser to open the application on the AD FS-enabled Web server.</a:t>
            </a:r>
            <a:br>
              <a:rPr lang="en-US" sz="1836" dirty="0">
                <a:latin typeface="Arial" charset="0"/>
                <a:cs typeface="Arial" charset="0"/>
              </a:rPr>
            </a:br>
            <a:r>
              <a:rPr lang="en-US" sz="1836" dirty="0">
                <a:latin typeface="Arial" charset="0"/>
                <a:cs typeface="Arial" charset="0"/>
              </a:rPr>
              <a:t>2. The AD FS-enabled Web server refuses the request because there is no AD FS authentication cookie. The AD FS-enabled Web server redirects the client browser to sign-in on the resource federation server.</a:t>
            </a:r>
            <a:br>
              <a:rPr lang="en-US" sz="1836" dirty="0">
                <a:latin typeface="Arial" charset="0"/>
                <a:cs typeface="Arial" charset="0"/>
              </a:rPr>
            </a:br>
            <a:r>
              <a:rPr lang="en-US" sz="1836" dirty="0">
                <a:latin typeface="Arial" charset="0"/>
                <a:cs typeface="Arial" charset="0"/>
              </a:rPr>
              <a:t>3. The client browser requests the logon Web page from the resource federation server.</a:t>
            </a:r>
            <a:br>
              <a:rPr lang="en-US" sz="1836" dirty="0">
                <a:latin typeface="Arial" charset="0"/>
                <a:cs typeface="Arial" charset="0"/>
              </a:rPr>
            </a:br>
            <a:r>
              <a:rPr lang="en-US" sz="1836" dirty="0">
                <a:latin typeface="Arial" charset="0"/>
                <a:cs typeface="Arial" charset="0"/>
              </a:rPr>
              <a:t>4. The Web page on the resource federation server prompts the user for account partner discovery.</a:t>
            </a:r>
          </a:p>
          <a:p>
            <a:pPr defTabSz="932597" eaLnBrk="0" fontAlgn="base" hangingPunct="0">
              <a:spcBef>
                <a:spcPct val="0"/>
              </a:spcBef>
              <a:spcAft>
                <a:spcPct val="0"/>
              </a:spcAft>
              <a:buFontTx/>
              <a:buAutoNum type="arabicPeriod" startAt="5"/>
            </a:pPr>
            <a:r>
              <a:rPr lang="en-US" sz="1836" dirty="0">
                <a:latin typeface="Arial" charset="0"/>
                <a:cs typeface="Arial" charset="0"/>
              </a:rPr>
              <a:t>The resource federation server redirects the client browser to the logon Web page on the account federation server proxy.</a:t>
            </a:r>
          </a:p>
          <a:p>
            <a:pPr defTabSz="932597" eaLnBrk="0" fontAlgn="base" hangingPunct="0">
              <a:spcBef>
                <a:spcPct val="0"/>
              </a:spcBef>
              <a:spcAft>
                <a:spcPct val="0"/>
              </a:spcAft>
              <a:buFontTx/>
              <a:buAutoNum type="arabicPeriod" startAt="6"/>
            </a:pPr>
            <a:r>
              <a:rPr lang="en-US" sz="1836" dirty="0">
                <a:latin typeface="Arial" charset="0"/>
                <a:cs typeface="Arial" charset="0"/>
              </a:rPr>
              <a:t>The Web browser requests the logon Web page from the account federation server proxy.</a:t>
            </a:r>
          </a:p>
        </p:txBody>
      </p:sp>
      <p:pic>
        <p:nvPicPr>
          <p:cNvPr id="1026" name="Picture 2" descr="Federated Web SSO desig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798" y="681641"/>
            <a:ext cx="5313896" cy="326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6706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DirSync Installation Details </a:t>
            </a:r>
            <a:endParaRPr lang="en-US" dirty="0"/>
          </a:p>
        </p:txBody>
      </p:sp>
      <p:sp>
        <p:nvSpPr>
          <p:cNvPr id="6" name="Rounded Rectangle 5"/>
          <p:cNvSpPr/>
          <p:nvPr/>
        </p:nvSpPr>
        <p:spPr bwMode="auto">
          <a:xfrm>
            <a:off x="509518" y="978997"/>
            <a:ext cx="11366370" cy="4356528"/>
          </a:xfrm>
          <a:prstGeom prst="roundRect">
            <a:avLst>
              <a:gd name="adj" fmla="val 2236"/>
            </a:avLst>
          </a:prstGeom>
          <a:gradFill>
            <a:gsLst>
              <a:gs pos="0">
                <a:schemeClr val="accent1">
                  <a:tint val="66000"/>
                  <a:satMod val="160000"/>
                  <a:alpha val="0"/>
                </a:schemeClr>
              </a:gs>
              <a:gs pos="50000">
                <a:schemeClr val="accent1">
                  <a:tint val="44500"/>
                  <a:satMod val="160000"/>
                  <a:alpha val="0"/>
                </a:schemeClr>
              </a:gs>
              <a:gs pos="100000">
                <a:schemeClr val="bg1">
                  <a:alpha val="46000"/>
                </a:schemeClr>
              </a:gs>
            </a:gsLst>
            <a:lin ang="5400000" scaled="0"/>
          </a:gradFill>
          <a:ln w="9525" cap="flat" cmpd="sng" algn="ctr">
            <a:solidFill>
              <a:schemeClr val="tx2">
                <a:lumMod val="40000"/>
                <a:lumOff val="60000"/>
              </a:schemeClr>
            </a:solidFill>
            <a:prstDash val="sysDash"/>
          </a:ln>
          <a:effectLst/>
        </p:spPr>
        <p:txBody>
          <a:bodyPr lIns="78333" tIns="39165" rIns="78333" bIns="39165" rtlCol="0" anchor="ctr"/>
          <a:lstStyle/>
          <a:p>
            <a:pPr algn="ctr" defTabSz="783316"/>
            <a:endParaRPr lang="en-US" sz="1836" kern="0" dirty="0">
              <a:solidFill>
                <a:sysClr val="window" lastClr="FFFFFF"/>
              </a:solidFill>
            </a:endParaRPr>
          </a:p>
        </p:txBody>
      </p:sp>
      <p:sp>
        <p:nvSpPr>
          <p:cNvPr id="7" name="Rounded Rectangle 6"/>
          <p:cNvSpPr/>
          <p:nvPr/>
        </p:nvSpPr>
        <p:spPr>
          <a:xfrm rot="5400000">
            <a:off x="2398545" y="-730623"/>
            <a:ext cx="1958466" cy="5550435"/>
          </a:xfrm>
          <a:prstGeom prst="roundRect">
            <a:avLst>
              <a:gd name="adj" fmla="val 6306"/>
            </a:avLst>
          </a:prstGeom>
          <a:solidFill>
            <a:srgbClr val="EAEAEA"/>
          </a:solidFill>
          <a:ln w="25400" cap="flat" cmpd="sng" algn="ctr">
            <a:noFill/>
            <a:prstDash val="solid"/>
          </a:ln>
          <a:effectLst>
            <a:innerShdw blurRad="114300">
              <a:prstClr val="black">
                <a:alpha val="30000"/>
              </a:prstClr>
            </a:innerShdw>
          </a:effectLst>
        </p:spPr>
        <p:txBody>
          <a:bodyPr lIns="78333" tIns="39165" rIns="78333" bIns="39165" rtlCol="0" anchor="ctr"/>
          <a:lstStyle/>
          <a:p>
            <a:pPr algn="ctr" defTabSz="783316">
              <a:defRPr/>
            </a:pPr>
            <a:endParaRPr lang="en-US" sz="1836" kern="0" dirty="0">
              <a:solidFill>
                <a:sysClr val="window" lastClr="FFFFFF"/>
              </a:solidFill>
            </a:endParaRPr>
          </a:p>
        </p:txBody>
      </p:sp>
      <p:sp>
        <p:nvSpPr>
          <p:cNvPr id="8" name="Rounded Rectangle 7"/>
          <p:cNvSpPr/>
          <p:nvPr/>
        </p:nvSpPr>
        <p:spPr>
          <a:xfrm rot="5400000">
            <a:off x="2305275" y="1390333"/>
            <a:ext cx="2144988" cy="5550435"/>
          </a:xfrm>
          <a:prstGeom prst="roundRect">
            <a:avLst>
              <a:gd name="adj" fmla="val 6306"/>
            </a:avLst>
          </a:prstGeom>
          <a:solidFill>
            <a:srgbClr val="EAEAEA"/>
          </a:solidFill>
          <a:ln w="25400" cap="flat" cmpd="sng" algn="ctr">
            <a:noFill/>
            <a:prstDash val="solid"/>
          </a:ln>
          <a:effectLst>
            <a:innerShdw blurRad="114300">
              <a:prstClr val="black">
                <a:alpha val="30000"/>
              </a:prstClr>
            </a:innerShdw>
          </a:effectLst>
        </p:spPr>
        <p:txBody>
          <a:bodyPr lIns="78333" tIns="39165" rIns="78333" bIns="39165" rtlCol="0" anchor="ctr"/>
          <a:lstStyle/>
          <a:p>
            <a:pPr algn="ctr" defTabSz="783316">
              <a:defRPr/>
            </a:pPr>
            <a:endParaRPr lang="en-US" sz="1836" kern="0" dirty="0">
              <a:solidFill>
                <a:sysClr val="window" lastClr="FFFFFF"/>
              </a:solidFill>
            </a:endParaRPr>
          </a:p>
        </p:txBody>
      </p:sp>
      <p:sp>
        <p:nvSpPr>
          <p:cNvPr id="9" name="Rounded Rectangle 8"/>
          <p:cNvSpPr/>
          <p:nvPr/>
        </p:nvSpPr>
        <p:spPr>
          <a:xfrm rot="5400000">
            <a:off x="8036639" y="-730623"/>
            <a:ext cx="1958467" cy="5550435"/>
          </a:xfrm>
          <a:prstGeom prst="roundRect">
            <a:avLst>
              <a:gd name="adj" fmla="val 6306"/>
            </a:avLst>
          </a:prstGeom>
          <a:solidFill>
            <a:srgbClr val="EAEAEA"/>
          </a:solidFill>
          <a:ln w="25400" cap="flat" cmpd="sng" algn="ctr">
            <a:noFill/>
            <a:prstDash val="solid"/>
          </a:ln>
          <a:effectLst>
            <a:innerShdw blurRad="114300">
              <a:prstClr val="black">
                <a:alpha val="30000"/>
              </a:prstClr>
            </a:innerShdw>
          </a:effectLst>
        </p:spPr>
        <p:txBody>
          <a:bodyPr lIns="78333" tIns="39165" rIns="78333" bIns="39165" rtlCol="0" anchor="ctr"/>
          <a:lstStyle/>
          <a:p>
            <a:pPr algn="ctr" defTabSz="783316">
              <a:defRPr/>
            </a:pPr>
            <a:endParaRPr lang="en-US" sz="1836" kern="0" dirty="0">
              <a:solidFill>
                <a:sysClr val="window" lastClr="FFFFFF"/>
              </a:solidFill>
            </a:endParaRPr>
          </a:p>
        </p:txBody>
      </p:sp>
      <p:sp>
        <p:nvSpPr>
          <p:cNvPr id="10" name="Rounded Rectangle 9"/>
          <p:cNvSpPr/>
          <p:nvPr/>
        </p:nvSpPr>
        <p:spPr>
          <a:xfrm rot="5400000">
            <a:off x="7943379" y="1390334"/>
            <a:ext cx="2144988" cy="5550435"/>
          </a:xfrm>
          <a:prstGeom prst="roundRect">
            <a:avLst>
              <a:gd name="adj" fmla="val 6306"/>
            </a:avLst>
          </a:prstGeom>
          <a:solidFill>
            <a:srgbClr val="EAEAEA"/>
          </a:solidFill>
          <a:ln w="25400" cap="flat" cmpd="sng" algn="ctr">
            <a:noFill/>
            <a:prstDash val="solid"/>
          </a:ln>
          <a:effectLst>
            <a:innerShdw blurRad="114300">
              <a:prstClr val="black">
                <a:alpha val="30000"/>
              </a:prstClr>
            </a:innerShdw>
          </a:effectLst>
        </p:spPr>
        <p:txBody>
          <a:bodyPr lIns="78333" tIns="39165" rIns="78333" bIns="39165" rtlCol="0" anchor="ctr"/>
          <a:lstStyle/>
          <a:p>
            <a:pPr algn="ctr" defTabSz="783316">
              <a:defRPr/>
            </a:pPr>
            <a:endParaRPr lang="en-US" sz="1836" kern="0" dirty="0">
              <a:solidFill>
                <a:sysClr val="window" lastClr="FFFFFF"/>
              </a:solidFill>
            </a:endParaRPr>
          </a:p>
        </p:txBody>
      </p:sp>
      <p:cxnSp>
        <p:nvCxnSpPr>
          <p:cNvPr id="14" name="Straight Connector 13"/>
          <p:cNvCxnSpPr/>
          <p:nvPr/>
        </p:nvCxnSpPr>
        <p:spPr>
          <a:xfrm>
            <a:off x="6430332" y="1618946"/>
            <a:ext cx="5119875" cy="0"/>
          </a:xfrm>
          <a:prstGeom prst="line">
            <a:avLst/>
          </a:prstGeom>
          <a:ln w="28575" cap="rnd">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6292585" y="1639718"/>
            <a:ext cx="5257624" cy="1294317"/>
          </a:xfrm>
          <a:prstGeom prst="roundRect">
            <a:avLst>
              <a:gd name="adj" fmla="val 2479"/>
            </a:avLst>
          </a:prstGeom>
          <a:noFill/>
          <a:ln w="9525" cap="flat" cmpd="sng" algn="ctr">
            <a:noFill/>
            <a:prstDash val="sysDash"/>
          </a:ln>
          <a:effectLst/>
        </p:spPr>
        <p:txBody>
          <a:bodyPr lIns="78333" tIns="39165" rIns="78333" bIns="39165" rtlCol="0" anchor="t" anchorCtr="0"/>
          <a:lstStyle/>
          <a:p>
            <a:pPr marL="146873" lvl="1" indent="-146873" defTabSz="932373">
              <a:buFont typeface="Arial" pitchFamily="34" charset="0"/>
              <a:buChar char="•"/>
            </a:pPr>
            <a:r>
              <a:rPr lang="en-US" sz="1224" dirty="0">
                <a:solidFill>
                  <a:srgbClr val="595959">
                    <a:lumMod val="50000"/>
                    <a:alpha val="99000"/>
                  </a:srgbClr>
                </a:solidFill>
              </a:rPr>
              <a:t>Microsoft .NET Framework 3.5 (reboot)  and Microsoft Windows PowerShell™ v1.0 (no reboot)</a:t>
            </a:r>
          </a:p>
          <a:p>
            <a:pPr marL="146873" lvl="1" indent="-146873" defTabSz="932373">
              <a:buFont typeface="Arial" pitchFamily="34" charset="0"/>
              <a:buChar char="•"/>
            </a:pPr>
            <a:r>
              <a:rPr lang="en-US" sz="1224" dirty="0">
                <a:solidFill>
                  <a:srgbClr val="595959">
                    <a:lumMod val="50000"/>
                    <a:alpha val="99000"/>
                  </a:srgbClr>
                </a:solidFill>
              </a:rPr>
              <a:t>Not a domain controller</a:t>
            </a:r>
          </a:p>
          <a:p>
            <a:pPr marL="146873" lvl="1" indent="-146873" defTabSz="932373">
              <a:buFont typeface="Arial" pitchFamily="34" charset="0"/>
              <a:buChar char="•"/>
            </a:pPr>
            <a:r>
              <a:rPr lang="en-US" sz="1224" dirty="0">
                <a:solidFill>
                  <a:srgbClr val="595959">
                    <a:lumMod val="50000"/>
                    <a:alpha val="99000"/>
                  </a:srgbClr>
                </a:solidFill>
              </a:rPr>
              <a:t>Domain-joined machine</a:t>
            </a:r>
          </a:p>
        </p:txBody>
      </p:sp>
      <p:sp>
        <p:nvSpPr>
          <p:cNvPr id="16" name="Rounded Rectangle 15"/>
          <p:cNvSpPr/>
          <p:nvPr/>
        </p:nvSpPr>
        <p:spPr bwMode="auto">
          <a:xfrm>
            <a:off x="656229" y="3688429"/>
            <a:ext cx="5043896" cy="1549616"/>
          </a:xfrm>
          <a:prstGeom prst="roundRect">
            <a:avLst>
              <a:gd name="adj" fmla="val 2479"/>
            </a:avLst>
          </a:prstGeom>
        </p:spPr>
        <p:txBody>
          <a:bodyPr lIns="78333" tIns="39165" rIns="78333" bIns="39165" rtlCol="0" anchor="t" anchorCtr="0"/>
          <a:lstStyle/>
          <a:p>
            <a:pPr marL="0" lvl="1" defTabSz="932373"/>
            <a:r>
              <a:rPr lang="en-US" sz="1224" b="1" dirty="0">
                <a:solidFill>
                  <a:srgbClr val="595959">
                    <a:lumMod val="50000"/>
                    <a:alpha val="99000"/>
                  </a:srgbClr>
                </a:solidFill>
              </a:rPr>
              <a:t>DirSync can synchronize from source forests running the following versions of Windows Server:</a:t>
            </a:r>
          </a:p>
          <a:p>
            <a:pPr marL="146873" lvl="1" indent="-146873" defTabSz="932373">
              <a:buFont typeface="Arial" pitchFamily="34" charset="0"/>
              <a:buChar char="•"/>
            </a:pPr>
            <a:r>
              <a:rPr lang="en-US" sz="1224" dirty="0">
                <a:solidFill>
                  <a:srgbClr val="595959">
                    <a:lumMod val="50000"/>
                    <a:alpha val="99000"/>
                  </a:srgbClr>
                </a:solidFill>
              </a:rPr>
              <a:t>Microsoft Windows Server 2008 R2</a:t>
            </a:r>
          </a:p>
          <a:p>
            <a:pPr marL="146873" lvl="1" indent="-146873" defTabSz="932373">
              <a:buFont typeface="Arial" pitchFamily="34" charset="0"/>
              <a:buChar char="•"/>
            </a:pPr>
            <a:r>
              <a:rPr lang="en-US" sz="1224" dirty="0">
                <a:solidFill>
                  <a:srgbClr val="595959">
                    <a:lumMod val="50000"/>
                    <a:alpha val="99000"/>
                  </a:srgbClr>
                </a:solidFill>
              </a:rPr>
              <a:t>Microsoft Windows Server 2008</a:t>
            </a:r>
          </a:p>
          <a:p>
            <a:pPr marL="146873" lvl="1" indent="-146873" defTabSz="932373">
              <a:buFont typeface="Arial" pitchFamily="34" charset="0"/>
              <a:buChar char="•"/>
            </a:pPr>
            <a:r>
              <a:rPr lang="en-US" sz="1224" dirty="0">
                <a:solidFill>
                  <a:srgbClr val="595959">
                    <a:lumMod val="50000"/>
                    <a:alpha val="99000"/>
                  </a:srgbClr>
                </a:solidFill>
              </a:rPr>
              <a:t>Microsoft Windows Server 2003 	</a:t>
            </a:r>
          </a:p>
          <a:p>
            <a:pPr marL="146873" lvl="1" indent="-146873" defTabSz="932373">
              <a:buFont typeface="Arial" pitchFamily="34" charset="0"/>
              <a:buChar char="•"/>
            </a:pPr>
            <a:r>
              <a:rPr lang="en-US" sz="1224" dirty="0">
                <a:solidFill>
                  <a:srgbClr val="595959">
                    <a:lumMod val="50000"/>
                    <a:alpha val="99000"/>
                  </a:srgbClr>
                </a:solidFill>
              </a:rPr>
              <a:t>Microsoft Windows Server 2000 		</a:t>
            </a:r>
          </a:p>
        </p:txBody>
      </p:sp>
      <p:sp>
        <p:nvSpPr>
          <p:cNvPr id="17" name="Rounded Rectangle 16"/>
          <p:cNvSpPr/>
          <p:nvPr/>
        </p:nvSpPr>
        <p:spPr bwMode="auto">
          <a:xfrm>
            <a:off x="6265621" y="3688429"/>
            <a:ext cx="5284586" cy="1549616"/>
          </a:xfrm>
          <a:prstGeom prst="roundRect">
            <a:avLst>
              <a:gd name="adj" fmla="val 2479"/>
            </a:avLst>
          </a:prstGeom>
          <a:noFill/>
          <a:ln w="9525" cap="flat" cmpd="sng" algn="ctr">
            <a:noFill/>
            <a:prstDash val="sysDash"/>
          </a:ln>
          <a:effectLst/>
        </p:spPr>
        <p:txBody>
          <a:bodyPr lIns="78333" tIns="39165" rIns="78333" bIns="39165" rtlCol="0" anchor="t" anchorCtr="0"/>
          <a:lstStyle/>
          <a:p>
            <a:pPr marL="146873" lvl="1" indent="-146873" defTabSz="932373">
              <a:buFont typeface="Arial" pitchFamily="34" charset="0"/>
              <a:buChar char="•"/>
            </a:pPr>
            <a:r>
              <a:rPr lang="en-US" sz="1224" dirty="0">
                <a:solidFill>
                  <a:srgbClr val="595959">
                    <a:lumMod val="50000"/>
                    <a:alpha val="99000"/>
                  </a:srgbClr>
                </a:solidFill>
              </a:rPr>
              <a:t>Microsoft SQL Server</a:t>
            </a:r>
            <a:r>
              <a:rPr lang="en-US" sz="1224" baseline="30000" dirty="0">
                <a:solidFill>
                  <a:srgbClr val="595959">
                    <a:lumMod val="50000"/>
                    <a:alpha val="99000"/>
                  </a:srgbClr>
                </a:solidFill>
              </a:rPr>
              <a:t>®</a:t>
            </a:r>
            <a:r>
              <a:rPr lang="en-US" sz="1224" dirty="0">
                <a:solidFill>
                  <a:srgbClr val="595959">
                    <a:lumMod val="50000"/>
                    <a:alpha val="99000"/>
                  </a:srgbClr>
                </a:solidFill>
              </a:rPr>
              <a:t> 2008 R2 Express </a:t>
            </a:r>
          </a:p>
          <a:p>
            <a:pPr marL="146873" lvl="1" indent="-146873" defTabSz="932373">
              <a:buFont typeface="Arial" pitchFamily="34" charset="0"/>
              <a:buChar char="•"/>
            </a:pPr>
            <a:r>
              <a:rPr lang="en-US" sz="1224" dirty="0">
                <a:solidFill>
                  <a:srgbClr val="595959">
                    <a:lumMod val="50000"/>
                    <a:alpha val="99000"/>
                  </a:srgbClr>
                </a:solidFill>
              </a:rPr>
              <a:t>Microsoft Identity Lifecycle Manager 2007 (version created specifically for Microsoft Online)</a:t>
            </a:r>
          </a:p>
          <a:p>
            <a:pPr marL="146873" lvl="1" indent="-146873" defTabSz="932373">
              <a:buFont typeface="Arial" pitchFamily="34" charset="0"/>
              <a:buChar char="•"/>
            </a:pPr>
            <a:r>
              <a:rPr lang="en-US" sz="1224" dirty="0">
                <a:solidFill>
                  <a:srgbClr val="595959">
                    <a:lumMod val="50000"/>
                    <a:alpha val="99000"/>
                  </a:srgbClr>
                </a:solidFill>
              </a:rPr>
              <a:t>No customer purchase beyond providing a server</a:t>
            </a:r>
          </a:p>
        </p:txBody>
      </p:sp>
      <p:sp>
        <p:nvSpPr>
          <p:cNvPr id="19" name="Rectangle 18"/>
          <p:cNvSpPr/>
          <p:nvPr/>
        </p:nvSpPr>
        <p:spPr>
          <a:xfrm>
            <a:off x="666237" y="1649251"/>
            <a:ext cx="5486751" cy="655502"/>
          </a:xfrm>
          <a:prstGeom prst="rect">
            <a:avLst/>
          </a:prstGeom>
        </p:spPr>
        <p:txBody>
          <a:bodyPr wrap="square" lIns="78333" tIns="39165" rIns="78333" bIns="39165" anchor="t" anchorCtr="0">
            <a:spAutoFit/>
          </a:bodyPr>
          <a:lstStyle/>
          <a:p>
            <a:pPr marL="146873" lvl="1" indent="-146873" defTabSz="932373">
              <a:buFont typeface="Arial" pitchFamily="34" charset="0"/>
              <a:buChar char="•"/>
            </a:pPr>
            <a:r>
              <a:rPr lang="en-US" sz="1224" dirty="0">
                <a:solidFill>
                  <a:srgbClr val="595959">
                    <a:lumMod val="50000"/>
                    <a:alpha val="99000"/>
                  </a:srgbClr>
                </a:solidFill>
              </a:rPr>
              <a:t>Microsoft Windows Server 2008 </a:t>
            </a:r>
          </a:p>
          <a:p>
            <a:pPr marL="146873" lvl="1" indent="-146873" defTabSz="932373">
              <a:buFont typeface="Arial" pitchFamily="34" charset="0"/>
              <a:buChar char="•"/>
            </a:pPr>
            <a:r>
              <a:rPr lang="en-US" sz="1224" dirty="0">
                <a:solidFill>
                  <a:srgbClr val="595959">
                    <a:lumMod val="50000"/>
                    <a:alpha val="99000"/>
                  </a:srgbClr>
                </a:solidFill>
              </a:rPr>
              <a:t>Microsoft Windows Server 2008 R2</a:t>
            </a:r>
          </a:p>
          <a:p>
            <a:pPr marL="146873" lvl="1" indent="-146873" defTabSz="932373">
              <a:buFont typeface="Arial" pitchFamily="34" charset="0"/>
              <a:buChar char="•"/>
            </a:pPr>
            <a:r>
              <a:rPr lang="en-US" sz="1224" dirty="0">
                <a:solidFill>
                  <a:srgbClr val="595959">
                    <a:lumMod val="50000"/>
                    <a:alpha val="99000"/>
                  </a:srgbClr>
                </a:solidFill>
              </a:rPr>
              <a:t>Microsoft Windows Server 2003 SP2 </a:t>
            </a:r>
          </a:p>
        </p:txBody>
      </p:sp>
      <p:cxnSp>
        <p:nvCxnSpPr>
          <p:cNvPr id="20" name="Straight Connector 19"/>
          <p:cNvCxnSpPr/>
          <p:nvPr/>
        </p:nvCxnSpPr>
        <p:spPr>
          <a:xfrm>
            <a:off x="6430332" y="3655668"/>
            <a:ext cx="5119875" cy="0"/>
          </a:xfrm>
          <a:prstGeom prst="line">
            <a:avLst/>
          </a:prstGeom>
          <a:ln w="28575" cap="rnd">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0069" y="1618946"/>
            <a:ext cx="5117300" cy="0"/>
          </a:xfrm>
          <a:prstGeom prst="line">
            <a:avLst/>
          </a:prstGeom>
          <a:ln w="28575" cap="rnd">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0064" y="3655668"/>
            <a:ext cx="5117307" cy="0"/>
          </a:xfrm>
          <a:prstGeom prst="line">
            <a:avLst/>
          </a:prstGeom>
          <a:ln w="28575" cap="rnd">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15510" y="1167060"/>
            <a:ext cx="5291859" cy="337512"/>
          </a:xfrm>
          <a:prstGeom prst="rect">
            <a:avLst/>
          </a:prstGeom>
        </p:spPr>
        <p:txBody>
          <a:bodyPr wrap="square">
            <a:spAutoFit/>
          </a:bodyPr>
          <a:lstStyle/>
          <a:p>
            <a:pPr defTabSz="932373">
              <a:lnSpc>
                <a:spcPct val="95000"/>
              </a:lnSpc>
              <a:spcBef>
                <a:spcPct val="0"/>
              </a:spcBef>
              <a:spcAft>
                <a:spcPct val="35000"/>
              </a:spcAft>
            </a:pPr>
            <a:r>
              <a:rPr lang="en-US" sz="1632" dirty="0">
                <a:solidFill>
                  <a:srgbClr val="EE7816">
                    <a:alpha val="99000"/>
                  </a:srgbClr>
                </a:solidFill>
                <a:latin typeface="Segoe UI Semibold" pitchFamily="34" charset="0"/>
              </a:rPr>
              <a:t>Supported Operating Systems</a:t>
            </a:r>
          </a:p>
        </p:txBody>
      </p:sp>
      <p:sp>
        <p:nvSpPr>
          <p:cNvPr id="27" name="Rectangle 26"/>
          <p:cNvSpPr/>
          <p:nvPr/>
        </p:nvSpPr>
        <p:spPr>
          <a:xfrm>
            <a:off x="6258348" y="1167060"/>
            <a:ext cx="5291859" cy="337512"/>
          </a:xfrm>
          <a:prstGeom prst="rect">
            <a:avLst/>
          </a:prstGeom>
        </p:spPr>
        <p:txBody>
          <a:bodyPr wrap="square">
            <a:spAutoFit/>
          </a:bodyPr>
          <a:lstStyle/>
          <a:p>
            <a:pPr defTabSz="932373">
              <a:lnSpc>
                <a:spcPct val="95000"/>
              </a:lnSpc>
              <a:spcBef>
                <a:spcPct val="0"/>
              </a:spcBef>
              <a:spcAft>
                <a:spcPct val="35000"/>
              </a:spcAft>
            </a:pPr>
            <a:r>
              <a:rPr lang="en-US" sz="1632" dirty="0">
                <a:solidFill>
                  <a:srgbClr val="EE7816">
                    <a:alpha val="99000"/>
                  </a:srgbClr>
                </a:solidFill>
                <a:latin typeface="Segoe UI Semibold" pitchFamily="34" charset="0"/>
              </a:rPr>
              <a:t>Prerequisites</a:t>
            </a:r>
          </a:p>
        </p:txBody>
      </p:sp>
      <p:sp>
        <p:nvSpPr>
          <p:cNvPr id="28" name="Rectangle 27"/>
          <p:cNvSpPr/>
          <p:nvPr/>
        </p:nvSpPr>
        <p:spPr>
          <a:xfrm>
            <a:off x="615510" y="3190029"/>
            <a:ext cx="5291859" cy="330924"/>
          </a:xfrm>
          <a:prstGeom prst="rect">
            <a:avLst/>
          </a:prstGeom>
        </p:spPr>
        <p:txBody>
          <a:bodyPr wrap="square">
            <a:spAutoFit/>
          </a:bodyPr>
          <a:lstStyle/>
          <a:p>
            <a:pPr defTabSz="932373">
              <a:lnSpc>
                <a:spcPct val="95000"/>
              </a:lnSpc>
              <a:spcBef>
                <a:spcPct val="0"/>
              </a:spcBef>
              <a:spcAft>
                <a:spcPct val="35000"/>
              </a:spcAft>
            </a:pPr>
            <a:r>
              <a:rPr lang="en-US" sz="1632" dirty="0">
                <a:solidFill>
                  <a:srgbClr val="EE7816">
                    <a:alpha val="99000"/>
                  </a:srgbClr>
                </a:solidFill>
                <a:latin typeface="Segoe UI Semibold" pitchFamily="34" charset="0"/>
              </a:rPr>
              <a:t>Source Forest Synchronization</a:t>
            </a:r>
          </a:p>
        </p:txBody>
      </p:sp>
      <p:sp>
        <p:nvSpPr>
          <p:cNvPr id="29" name="Rectangle 28"/>
          <p:cNvSpPr/>
          <p:nvPr/>
        </p:nvSpPr>
        <p:spPr>
          <a:xfrm>
            <a:off x="6258348" y="3190030"/>
            <a:ext cx="5291859" cy="337512"/>
          </a:xfrm>
          <a:prstGeom prst="rect">
            <a:avLst/>
          </a:prstGeom>
        </p:spPr>
        <p:txBody>
          <a:bodyPr wrap="square">
            <a:spAutoFit/>
          </a:bodyPr>
          <a:lstStyle/>
          <a:p>
            <a:pPr defTabSz="932373">
              <a:lnSpc>
                <a:spcPct val="95000"/>
              </a:lnSpc>
              <a:spcBef>
                <a:spcPct val="0"/>
              </a:spcBef>
              <a:spcAft>
                <a:spcPct val="35000"/>
              </a:spcAft>
            </a:pPr>
            <a:r>
              <a:rPr lang="en-US" sz="1632" dirty="0">
                <a:solidFill>
                  <a:srgbClr val="EE7816">
                    <a:alpha val="99000"/>
                  </a:srgbClr>
                </a:solidFill>
                <a:latin typeface="Segoe UI Semibold" pitchFamily="34" charset="0"/>
              </a:rPr>
              <a:t>Single file download</a:t>
            </a:r>
          </a:p>
        </p:txBody>
      </p:sp>
      <p:sp>
        <p:nvSpPr>
          <p:cNvPr id="23" name="TextBox 22"/>
          <p:cNvSpPr txBox="1"/>
          <p:nvPr/>
        </p:nvSpPr>
        <p:spPr>
          <a:xfrm>
            <a:off x="583393" y="5431052"/>
            <a:ext cx="11292327" cy="1246721"/>
          </a:xfrm>
          <a:prstGeom prst="rect">
            <a:avLst/>
          </a:prstGeom>
          <a:noFill/>
        </p:spPr>
        <p:txBody>
          <a:bodyPr wrap="square" rtlCol="0">
            <a:spAutoFit/>
          </a:bodyPr>
          <a:lstStyle/>
          <a:p>
            <a:r>
              <a:rPr lang="en-US" sz="1836" dirty="0">
                <a:solidFill>
                  <a:schemeClr val="bg1"/>
                </a:solidFill>
              </a:rPr>
              <a:t>To learn more about ADFS, design and deployment visit </a:t>
            </a:r>
            <a:r>
              <a:rPr lang="en-US" sz="1836" dirty="0">
                <a:solidFill>
                  <a:schemeClr val="bg1"/>
                </a:solidFill>
                <a:hlinkClick r:id="rId2"/>
              </a:rPr>
              <a:t>Windows Server ADFS homepage</a:t>
            </a:r>
            <a:r>
              <a:rPr lang="en-US" sz="1836" dirty="0">
                <a:solidFill>
                  <a:schemeClr val="bg1"/>
                </a:solidFill>
              </a:rPr>
              <a:t> and </a:t>
            </a:r>
            <a:r>
              <a:rPr lang="en-US" sz="1836" dirty="0">
                <a:solidFill>
                  <a:schemeClr val="bg1"/>
                </a:solidFill>
                <a:hlinkClick r:id="rId3"/>
              </a:rPr>
              <a:t>Preparing for single sign on</a:t>
            </a:r>
            <a:r>
              <a:rPr lang="en-US" sz="1836" dirty="0">
                <a:solidFill>
                  <a:schemeClr val="bg1"/>
                </a:solidFill>
              </a:rPr>
              <a:t>. </a:t>
            </a:r>
          </a:p>
          <a:p>
            <a:r>
              <a:rPr lang="en-US" sz="1836" dirty="0">
                <a:solidFill>
                  <a:schemeClr val="bg1"/>
                </a:solidFill>
              </a:rPr>
              <a:t>For more details on AD Directory Synchronization visit </a:t>
            </a:r>
            <a:r>
              <a:rPr lang="en-US" sz="1836" dirty="0">
                <a:solidFill>
                  <a:schemeClr val="bg1"/>
                </a:solidFill>
                <a:hlinkClick r:id="rId4"/>
              </a:rPr>
              <a:t>Directory Synchronization roadmap</a:t>
            </a:r>
            <a:r>
              <a:rPr lang="en-US" sz="1836" dirty="0">
                <a:solidFill>
                  <a:schemeClr val="bg1"/>
                </a:solidFill>
              </a:rPr>
              <a:t>.</a:t>
            </a:r>
          </a:p>
          <a:p>
            <a:r>
              <a:rPr lang="en-US" sz="1836" dirty="0">
                <a:solidFill>
                  <a:schemeClr val="bg1"/>
                </a:solidFill>
              </a:rPr>
              <a:t>For details on attributes </a:t>
            </a:r>
            <a:r>
              <a:rPr lang="en-US" sz="1836" dirty="0" err="1" smtClean="0">
                <a:solidFill>
                  <a:schemeClr val="bg1"/>
                </a:solidFill>
              </a:rPr>
              <a:t>DirSync’d</a:t>
            </a:r>
            <a:r>
              <a:rPr lang="en-US" sz="1836" dirty="0" smtClean="0">
                <a:solidFill>
                  <a:schemeClr val="bg1"/>
                </a:solidFill>
              </a:rPr>
              <a:t> </a:t>
            </a:r>
            <a:r>
              <a:rPr lang="en-US" sz="1836" dirty="0">
                <a:solidFill>
                  <a:schemeClr val="bg1"/>
                </a:solidFill>
              </a:rPr>
              <a:t>see this </a:t>
            </a:r>
            <a:r>
              <a:rPr lang="en-US" sz="1836" dirty="0">
                <a:solidFill>
                  <a:schemeClr val="bg1"/>
                </a:solidFill>
                <a:hlinkClick r:id="rId5"/>
              </a:rPr>
              <a:t>KB</a:t>
            </a:r>
            <a:r>
              <a:rPr lang="en-US" sz="1836" dirty="0">
                <a:solidFill>
                  <a:schemeClr val="bg1"/>
                </a:solidFill>
              </a:rPr>
              <a:t> </a:t>
            </a:r>
          </a:p>
        </p:txBody>
      </p:sp>
    </p:spTree>
    <p:extLst>
      <p:ext uri="{BB962C8B-B14F-4D97-AF65-F5344CB8AC3E}">
        <p14:creationId xmlns:p14="http://schemas.microsoft.com/office/powerpoint/2010/main" val="26892224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60" y="306401"/>
            <a:ext cx="11866377" cy="1292662"/>
          </a:xfrm>
        </p:spPr>
        <p:txBody>
          <a:bodyPr/>
          <a:lstStyle/>
          <a:p>
            <a:r>
              <a:rPr lang="en-US" sz="4000" dirty="0"/>
              <a:t>Windows </a:t>
            </a:r>
            <a:r>
              <a:rPr lang="en-US" sz="4000" dirty="0" err="1"/>
              <a:t>Intune</a:t>
            </a:r>
            <a:r>
              <a:rPr lang="en-US" sz="4000" dirty="0"/>
              <a:t> integrated with System Center 2012 R2 Configuration Manager</a:t>
            </a:r>
          </a:p>
        </p:txBody>
      </p:sp>
      <p:sp>
        <p:nvSpPr>
          <p:cNvPr id="6" name="TextBox 5"/>
          <p:cNvSpPr txBox="1"/>
          <p:nvPr/>
        </p:nvSpPr>
        <p:spPr>
          <a:xfrm>
            <a:off x="709760" y="3851743"/>
            <a:ext cx="600781" cy="615361"/>
          </a:xfrm>
          <a:prstGeom prst="rect">
            <a:avLst/>
          </a:prstGeom>
          <a:noFill/>
        </p:spPr>
        <p:txBody>
          <a:bodyPr wrap="none" lIns="179238" tIns="143391" rIns="179238" bIns="143391" rtlCol="0">
            <a:spAutoFit/>
          </a:bodyPr>
          <a:lstStyle/>
          <a:p>
            <a:pPr algn="ctr">
              <a:lnSpc>
                <a:spcPct val="90000"/>
              </a:lnSpc>
            </a:pPr>
            <a:r>
              <a:rPr lang="en-US" sz="2352" dirty="0">
                <a:gradFill>
                  <a:gsLst>
                    <a:gs pos="2917">
                      <a:schemeClr val="tx1"/>
                    </a:gs>
                    <a:gs pos="30000">
                      <a:schemeClr val="tx1"/>
                    </a:gs>
                  </a:gsLst>
                  <a:lin ang="5400000" scaled="0"/>
                </a:gradFill>
              </a:rPr>
              <a:t>IT</a:t>
            </a:r>
          </a:p>
        </p:txBody>
      </p:sp>
      <p:cxnSp>
        <p:nvCxnSpPr>
          <p:cNvPr id="9" name="Straight Arrow Connector 8"/>
          <p:cNvCxnSpPr/>
          <p:nvPr/>
        </p:nvCxnSpPr>
        <p:spPr>
          <a:xfrm flipH="1">
            <a:off x="1622288" y="3272988"/>
            <a:ext cx="582022" cy="0"/>
          </a:xfrm>
          <a:prstGeom prst="straightConnector1">
            <a:avLst/>
          </a:prstGeom>
          <a:ln w="19050" cap="rnd" cmpd="sng">
            <a:solidFill>
              <a:schemeClr val="tx2"/>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7188513" y="2430875"/>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Mac</a:t>
            </a:r>
            <a:r>
              <a:rPr lang="en-US" sz="1372" dirty="0">
                <a:solidFill>
                  <a:schemeClr val="tx1"/>
                </a:solidFill>
              </a:rPr>
              <a:t> OS X</a:t>
            </a:r>
          </a:p>
        </p:txBody>
      </p:sp>
      <p:sp>
        <p:nvSpPr>
          <p:cNvPr id="16" name="Rectangle 15"/>
          <p:cNvSpPr/>
          <p:nvPr/>
        </p:nvSpPr>
        <p:spPr bwMode="auto">
          <a:xfrm>
            <a:off x="7292161" y="1508242"/>
            <a:ext cx="2365628"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a:solidFill>
                  <a:schemeClr val="tx1"/>
                </a:solidFill>
              </a:rPr>
              <a:t>Windows PCs</a:t>
            </a:r>
          </a:p>
          <a:p>
            <a:pPr algn="ctr" defTabSz="895908"/>
            <a:r>
              <a:rPr lang="en-US" sz="1372" dirty="0">
                <a:solidFill>
                  <a:schemeClr val="tx1"/>
                </a:solidFill>
              </a:rPr>
              <a:t>(x86/64, Intel </a:t>
            </a:r>
            <a:r>
              <a:rPr lang="en-US" sz="1372" dirty="0" err="1">
                <a:solidFill>
                  <a:schemeClr val="tx1"/>
                </a:solidFill>
              </a:rPr>
              <a:t>SoC</a:t>
            </a:r>
            <a:r>
              <a:rPr lang="en-US" sz="1372" dirty="0">
                <a:solidFill>
                  <a:schemeClr val="tx1"/>
                </a:solidFill>
              </a:rPr>
              <a:t>), </a:t>
            </a:r>
          </a:p>
          <a:p>
            <a:pPr algn="ctr" defTabSz="895908"/>
            <a:r>
              <a:rPr lang="en-US" sz="1372" dirty="0">
                <a:solidFill>
                  <a:schemeClr val="tx1"/>
                </a:solidFill>
              </a:rPr>
              <a:t>Windows to Go</a:t>
            </a:r>
          </a:p>
          <a:p>
            <a:pPr algn="ctr" defTabSz="895908"/>
            <a:r>
              <a:rPr lang="en-US" sz="1372" dirty="0">
                <a:solidFill>
                  <a:schemeClr val="tx1"/>
                </a:solidFill>
              </a:rPr>
              <a:t>Windows Embedded</a:t>
            </a:r>
          </a:p>
        </p:txBody>
      </p:sp>
      <p:cxnSp>
        <p:nvCxnSpPr>
          <p:cNvPr id="15" name="Straight Connector 14"/>
          <p:cNvCxnSpPr/>
          <p:nvPr/>
        </p:nvCxnSpPr>
        <p:spPr>
          <a:xfrm>
            <a:off x="7492182" y="2030056"/>
            <a:ext cx="0" cy="1239604"/>
          </a:xfrm>
          <a:prstGeom prst="line">
            <a:avLst/>
          </a:prstGeom>
          <a:ln w="19050" cap="rnd" cmpd="sng">
            <a:solidFill>
              <a:schemeClr val="tx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116326" y="2429368"/>
            <a:ext cx="282263" cy="0"/>
          </a:xfrm>
          <a:prstGeom prst="straightConnector1">
            <a:avLst/>
          </a:prstGeom>
          <a:ln w="19050" cap="rnd" cmpd="sng">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20070" y="4808376"/>
            <a:ext cx="282263" cy="0"/>
          </a:xfrm>
          <a:prstGeom prst="straightConnector1">
            <a:avLst/>
          </a:prstGeom>
          <a:ln w="19050" cap="rnd" cmpd="sng">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7202696" y="4102302"/>
            <a:ext cx="2586632" cy="146768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4808" rIns="0" bIns="44808" numCol="1" rtlCol="0" anchor="ctr" anchorCtr="0" compatLnSpc="1">
            <a:prstTxWarp prst="textNoShape">
              <a:avLst/>
            </a:prstTxWarp>
          </a:bodyPr>
          <a:lstStyle/>
          <a:p>
            <a:pPr algn="ctr" defTabSz="895908"/>
            <a:r>
              <a:rPr lang="en-US" sz="1372" b="1" dirty="0" smtClean="0">
                <a:solidFill>
                  <a:schemeClr val="tx1"/>
                </a:solidFill>
              </a:rPr>
              <a:t>Windows 8 RT</a:t>
            </a:r>
          </a:p>
          <a:p>
            <a:pPr algn="ctr" defTabSz="895908"/>
            <a:r>
              <a:rPr lang="en-US" sz="1372" b="1" dirty="0" smtClean="0">
                <a:solidFill>
                  <a:schemeClr val="tx1"/>
                </a:solidFill>
              </a:rPr>
              <a:t>Windows 8.1 </a:t>
            </a:r>
            <a:r>
              <a:rPr lang="en-US" sz="1372" dirty="0">
                <a:solidFill>
                  <a:schemeClr val="tx1"/>
                </a:solidFill>
              </a:rPr>
              <a:t/>
            </a:r>
            <a:br>
              <a:rPr lang="en-US" sz="1372" dirty="0">
                <a:solidFill>
                  <a:schemeClr val="tx1"/>
                </a:solidFill>
              </a:rPr>
            </a:br>
            <a:r>
              <a:rPr lang="en-US" sz="1372" b="1" dirty="0">
                <a:solidFill>
                  <a:schemeClr val="tx1"/>
                </a:solidFill>
              </a:rPr>
              <a:t>Windows Phone 8</a:t>
            </a:r>
            <a:br>
              <a:rPr lang="en-US" sz="1372" b="1" dirty="0">
                <a:solidFill>
                  <a:schemeClr val="tx1"/>
                </a:solidFill>
              </a:rPr>
            </a:br>
            <a:r>
              <a:rPr lang="en-US" sz="1372" b="1" dirty="0" err="1">
                <a:solidFill>
                  <a:schemeClr val="tx1"/>
                </a:solidFill>
              </a:rPr>
              <a:t>iOS</a:t>
            </a:r>
            <a:r>
              <a:rPr lang="en-US" sz="1372" b="1" dirty="0">
                <a:solidFill>
                  <a:schemeClr val="tx1"/>
                </a:solidFill>
              </a:rPr>
              <a:t>, Android</a:t>
            </a:r>
          </a:p>
        </p:txBody>
      </p:sp>
      <p:cxnSp>
        <p:nvCxnSpPr>
          <p:cNvPr id="40" name="Straight Connector 39"/>
          <p:cNvCxnSpPr/>
          <p:nvPr/>
        </p:nvCxnSpPr>
        <p:spPr>
          <a:xfrm>
            <a:off x="7492181" y="4360065"/>
            <a:ext cx="0" cy="931332"/>
          </a:xfrm>
          <a:prstGeom prst="line">
            <a:avLst/>
          </a:prstGeom>
          <a:ln w="19050" cap="rnd" cmpd="sng">
            <a:solidFill>
              <a:schemeClr val="tx2"/>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Freeform 320"/>
          <p:cNvSpPr>
            <a:spLocks/>
          </p:cNvSpPr>
          <p:nvPr/>
        </p:nvSpPr>
        <p:spPr bwMode="auto">
          <a:xfrm>
            <a:off x="4329275" y="4092667"/>
            <a:ext cx="2552380" cy="127183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9525" cap="flat" cmpd="sng" algn="ctr">
            <a:noFill/>
            <a:prstDash val="solid"/>
            <a:headEnd type="none" w="med" len="med"/>
            <a:tailEnd type="none" w="med" len="med"/>
          </a:ln>
          <a:effectLst/>
          <a:extLst/>
        </p:spPr>
        <p:txBody>
          <a:bodyPr vert="horz" wrap="square" lIns="111575" tIns="0" rIns="111575" bIns="55787" numCol="1" rtlCol="0" anchor="ctr" anchorCtr="0" compatLnSpc="1">
            <a:prstTxWarp prst="textNoShape">
              <a:avLst/>
            </a:prstTxWarp>
          </a:bodyPr>
          <a:lstStyle/>
          <a:p>
            <a:pPr defTabSz="1115446"/>
            <a:endParaRPr lang="en-US" sz="1372" b="1" kern="0" dirty="0">
              <a:solidFill>
                <a:schemeClr val="accent1"/>
              </a:solidFill>
              <a:latin typeface="Segoe" pitchFamily="34" charset="0"/>
            </a:endParaRPr>
          </a:p>
          <a:p>
            <a:pPr defTabSz="1115446"/>
            <a:r>
              <a:rPr lang="en-US" sz="1372" b="1" kern="0" dirty="0">
                <a:solidFill>
                  <a:schemeClr val="accent1"/>
                </a:solidFill>
                <a:latin typeface="Segoe" pitchFamily="34" charset="0"/>
              </a:rPr>
              <a:t>       </a:t>
            </a:r>
          </a:p>
        </p:txBody>
      </p:sp>
      <p:cxnSp>
        <p:nvCxnSpPr>
          <p:cNvPr id="70" name="Straight Arrow Connector 69"/>
          <p:cNvCxnSpPr/>
          <p:nvPr/>
        </p:nvCxnSpPr>
        <p:spPr>
          <a:xfrm flipH="1">
            <a:off x="3813922" y="2548503"/>
            <a:ext cx="502195" cy="721157"/>
          </a:xfrm>
          <a:prstGeom prst="straightConnector1">
            <a:avLst/>
          </a:prstGeom>
          <a:ln w="19050" cap="rnd" cmpd="sng">
            <a:solidFill>
              <a:schemeClr val="tx2"/>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5797884" y="2798623"/>
            <a:ext cx="1" cy="1303332"/>
          </a:xfrm>
          <a:prstGeom prst="straightConnector1">
            <a:avLst/>
          </a:prstGeom>
          <a:ln w="19050" cap="rnd" cmpd="sng">
            <a:solidFill>
              <a:schemeClr val="tx2"/>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624493" y="4843004"/>
            <a:ext cx="1961944" cy="28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7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4141" y="1737413"/>
            <a:ext cx="1009340" cy="1009340"/>
          </a:xfrm>
          <a:prstGeom prst="rect">
            <a:avLst/>
          </a:prstGeom>
        </p:spPr>
      </p:pic>
      <p:sp>
        <p:nvSpPr>
          <p:cNvPr id="79" name="Freeform 14"/>
          <p:cNvSpPr>
            <a:spLocks noEditPoints="1"/>
          </p:cNvSpPr>
          <p:nvPr/>
        </p:nvSpPr>
        <p:spPr bwMode="auto">
          <a:xfrm>
            <a:off x="507773" y="2448539"/>
            <a:ext cx="1004757" cy="1505924"/>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9" name="Group 963"/>
          <p:cNvGrpSpPr>
            <a:grpSpLocks noChangeAspect="1"/>
          </p:cNvGrpSpPr>
          <p:nvPr/>
        </p:nvGrpSpPr>
        <p:grpSpPr bwMode="auto">
          <a:xfrm>
            <a:off x="2319971" y="2765584"/>
            <a:ext cx="1354600" cy="1161373"/>
            <a:chOff x="5915" y="3068"/>
            <a:chExt cx="1346" cy="1154"/>
          </a:xfrm>
          <a:solidFill>
            <a:srgbClr val="0070C0"/>
          </a:solidFill>
        </p:grpSpPr>
        <p:sp>
          <p:nvSpPr>
            <p:cNvPr id="90" name="Freeform 965"/>
            <p:cNvSpPr>
              <a:spLocks noEditPoints="1"/>
            </p:cNvSpPr>
            <p:nvPr/>
          </p:nvSpPr>
          <p:spPr bwMode="auto">
            <a:xfrm>
              <a:off x="6189" y="3203"/>
              <a:ext cx="841" cy="695"/>
            </a:xfrm>
            <a:custGeom>
              <a:avLst/>
              <a:gdLst>
                <a:gd name="T0" fmla="*/ 84 w 1681"/>
                <a:gd name="T1" fmla="*/ 436 h 1390"/>
                <a:gd name="T2" fmla="*/ 84 w 1681"/>
                <a:gd name="T3" fmla="*/ 733 h 1390"/>
                <a:gd name="T4" fmla="*/ 84 w 1681"/>
                <a:gd name="T5" fmla="*/ 1069 h 1390"/>
                <a:gd name="T6" fmla="*/ 84 w 1681"/>
                <a:gd name="T7" fmla="*/ 1285 h 1390"/>
                <a:gd name="T8" fmla="*/ 152 w 1681"/>
                <a:gd name="T9" fmla="*/ 1303 h 1390"/>
                <a:gd name="T10" fmla="*/ 453 w 1681"/>
                <a:gd name="T11" fmla="*/ 1302 h 1390"/>
                <a:gd name="T12" fmla="*/ 872 w 1681"/>
                <a:gd name="T13" fmla="*/ 1302 h 1390"/>
                <a:gd name="T14" fmla="*/ 1282 w 1681"/>
                <a:gd name="T15" fmla="*/ 1300 h 1390"/>
                <a:gd name="T16" fmla="*/ 1551 w 1681"/>
                <a:gd name="T17" fmla="*/ 1300 h 1390"/>
                <a:gd name="T18" fmla="*/ 779 w 1681"/>
                <a:gd name="T19" fmla="*/ 249 h 1390"/>
                <a:gd name="T20" fmla="*/ 1223 w 1681"/>
                <a:gd name="T21" fmla="*/ 249 h 1390"/>
                <a:gd name="T22" fmla="*/ 1559 w 1681"/>
                <a:gd name="T23" fmla="*/ 250 h 1390"/>
                <a:gd name="T24" fmla="*/ 1669 w 1681"/>
                <a:gd name="T25" fmla="*/ 293 h 1390"/>
                <a:gd name="T26" fmla="*/ 1681 w 1681"/>
                <a:gd name="T27" fmla="*/ 399 h 1390"/>
                <a:gd name="T28" fmla="*/ 1679 w 1681"/>
                <a:gd name="T29" fmla="*/ 665 h 1390"/>
                <a:gd name="T30" fmla="*/ 1678 w 1681"/>
                <a:gd name="T31" fmla="*/ 1007 h 1390"/>
                <a:gd name="T32" fmla="*/ 1677 w 1681"/>
                <a:gd name="T33" fmla="*/ 1252 h 1390"/>
                <a:gd name="T34" fmla="*/ 1659 w 1681"/>
                <a:gd name="T35" fmla="*/ 1355 h 1390"/>
                <a:gd name="T36" fmla="*/ 1547 w 1681"/>
                <a:gd name="T37" fmla="*/ 1389 h 1390"/>
                <a:gd name="T38" fmla="*/ 1377 w 1681"/>
                <a:gd name="T39" fmla="*/ 1389 h 1390"/>
                <a:gd name="T40" fmla="*/ 1015 w 1681"/>
                <a:gd name="T41" fmla="*/ 1389 h 1390"/>
                <a:gd name="T42" fmla="*/ 598 w 1681"/>
                <a:gd name="T43" fmla="*/ 1390 h 1390"/>
                <a:gd name="T44" fmla="*/ 260 w 1681"/>
                <a:gd name="T45" fmla="*/ 1390 h 1390"/>
                <a:gd name="T46" fmla="*/ 117 w 1681"/>
                <a:gd name="T47" fmla="*/ 1390 h 1390"/>
                <a:gd name="T48" fmla="*/ 14 w 1681"/>
                <a:gd name="T49" fmla="*/ 1347 h 1390"/>
                <a:gd name="T50" fmla="*/ 1 w 1681"/>
                <a:gd name="T51" fmla="*/ 1247 h 1390"/>
                <a:gd name="T52" fmla="*/ 1 w 1681"/>
                <a:gd name="T53" fmla="*/ 1067 h 1390"/>
                <a:gd name="T54" fmla="*/ 1 w 1681"/>
                <a:gd name="T55" fmla="*/ 748 h 1390"/>
                <a:gd name="T56" fmla="*/ 0 w 1681"/>
                <a:gd name="T57" fmla="*/ 464 h 1390"/>
                <a:gd name="T58" fmla="*/ 1 w 1681"/>
                <a:gd name="T59" fmla="*/ 344 h 1390"/>
                <a:gd name="T60" fmla="*/ 50 w 1681"/>
                <a:gd name="T61" fmla="*/ 260 h 1390"/>
                <a:gd name="T62" fmla="*/ 156 w 1681"/>
                <a:gd name="T63" fmla="*/ 250 h 1390"/>
                <a:gd name="T64" fmla="*/ 430 w 1681"/>
                <a:gd name="T65" fmla="*/ 249 h 1390"/>
                <a:gd name="T66" fmla="*/ 1247 w 1681"/>
                <a:gd name="T67" fmla="*/ 94 h 1390"/>
                <a:gd name="T68" fmla="*/ 1393 w 1681"/>
                <a:gd name="T69" fmla="*/ 130 h 1390"/>
                <a:gd name="T70" fmla="*/ 1491 w 1681"/>
                <a:gd name="T71" fmla="*/ 129 h 1390"/>
                <a:gd name="T72" fmla="*/ 1547 w 1681"/>
                <a:gd name="T73" fmla="*/ 99 h 1390"/>
                <a:gd name="T74" fmla="*/ 1568 w 1681"/>
                <a:gd name="T75" fmla="*/ 43 h 1390"/>
                <a:gd name="T76" fmla="*/ 1542 w 1681"/>
                <a:gd name="T77" fmla="*/ 69 h 1390"/>
                <a:gd name="T78" fmla="*/ 1648 w 1681"/>
                <a:gd name="T79" fmla="*/ 18 h 1390"/>
                <a:gd name="T80" fmla="*/ 1681 w 1681"/>
                <a:gd name="T81" fmla="*/ 119 h 1390"/>
                <a:gd name="T82" fmla="*/ 1672 w 1681"/>
                <a:gd name="T83" fmla="*/ 202 h 1390"/>
                <a:gd name="T84" fmla="*/ 1597 w 1681"/>
                <a:gd name="T85" fmla="*/ 177 h 1390"/>
                <a:gd name="T86" fmla="*/ 1387 w 1681"/>
                <a:gd name="T87" fmla="*/ 176 h 1390"/>
                <a:gd name="T88" fmla="*/ 995 w 1681"/>
                <a:gd name="T89" fmla="*/ 175 h 1390"/>
                <a:gd name="T90" fmla="*/ 556 w 1681"/>
                <a:gd name="T91" fmla="*/ 173 h 1390"/>
                <a:gd name="T92" fmla="*/ 207 w 1681"/>
                <a:gd name="T93" fmla="*/ 170 h 1390"/>
                <a:gd name="T94" fmla="*/ 68 w 1681"/>
                <a:gd name="T95" fmla="*/ 170 h 1390"/>
                <a:gd name="T96" fmla="*/ 5 w 1681"/>
                <a:gd name="T97" fmla="*/ 143 h 1390"/>
                <a:gd name="T98" fmla="*/ 41 w 1681"/>
                <a:gd name="T99" fmla="*/ 20 h 1390"/>
                <a:gd name="T100" fmla="*/ 150 w 1681"/>
                <a:gd name="T101" fmla="*/ 1 h 1390"/>
                <a:gd name="T102" fmla="*/ 413 w 1681"/>
                <a:gd name="T103" fmla="*/ 1 h 1390"/>
                <a:gd name="T104" fmla="*/ 851 w 1681"/>
                <a:gd name="T105" fmla="*/ 1 h 1390"/>
                <a:gd name="T106" fmla="*/ 1309 w 1681"/>
                <a:gd name="T107" fmla="*/ 1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1" h="1390">
                  <a:moveTo>
                    <a:pt x="84" y="335"/>
                  </a:moveTo>
                  <a:lnTo>
                    <a:pt x="84" y="340"/>
                  </a:lnTo>
                  <a:lnTo>
                    <a:pt x="84" y="353"/>
                  </a:lnTo>
                  <a:lnTo>
                    <a:pt x="84" y="374"/>
                  </a:lnTo>
                  <a:lnTo>
                    <a:pt x="84" y="402"/>
                  </a:lnTo>
                  <a:lnTo>
                    <a:pt x="84" y="436"/>
                  </a:lnTo>
                  <a:lnTo>
                    <a:pt x="84" y="475"/>
                  </a:lnTo>
                  <a:lnTo>
                    <a:pt x="84" y="521"/>
                  </a:lnTo>
                  <a:lnTo>
                    <a:pt x="84" y="570"/>
                  </a:lnTo>
                  <a:lnTo>
                    <a:pt x="84" y="621"/>
                  </a:lnTo>
                  <a:lnTo>
                    <a:pt x="84" y="676"/>
                  </a:lnTo>
                  <a:lnTo>
                    <a:pt x="84" y="733"/>
                  </a:lnTo>
                  <a:lnTo>
                    <a:pt x="84" y="790"/>
                  </a:lnTo>
                  <a:lnTo>
                    <a:pt x="84" y="849"/>
                  </a:lnTo>
                  <a:lnTo>
                    <a:pt x="84" y="906"/>
                  </a:lnTo>
                  <a:lnTo>
                    <a:pt x="84" y="963"/>
                  </a:lnTo>
                  <a:lnTo>
                    <a:pt x="84" y="1018"/>
                  </a:lnTo>
                  <a:lnTo>
                    <a:pt x="84" y="1069"/>
                  </a:lnTo>
                  <a:lnTo>
                    <a:pt x="84" y="1118"/>
                  </a:lnTo>
                  <a:lnTo>
                    <a:pt x="84" y="1163"/>
                  </a:lnTo>
                  <a:lnTo>
                    <a:pt x="84" y="1203"/>
                  </a:lnTo>
                  <a:lnTo>
                    <a:pt x="84" y="1237"/>
                  </a:lnTo>
                  <a:lnTo>
                    <a:pt x="84" y="1265"/>
                  </a:lnTo>
                  <a:lnTo>
                    <a:pt x="84" y="1285"/>
                  </a:lnTo>
                  <a:lnTo>
                    <a:pt x="83" y="1298"/>
                  </a:lnTo>
                  <a:lnTo>
                    <a:pt x="83" y="1303"/>
                  </a:lnTo>
                  <a:lnTo>
                    <a:pt x="88" y="1303"/>
                  </a:lnTo>
                  <a:lnTo>
                    <a:pt x="101" y="1303"/>
                  </a:lnTo>
                  <a:lnTo>
                    <a:pt x="123" y="1303"/>
                  </a:lnTo>
                  <a:lnTo>
                    <a:pt x="152" y="1303"/>
                  </a:lnTo>
                  <a:lnTo>
                    <a:pt x="188" y="1303"/>
                  </a:lnTo>
                  <a:lnTo>
                    <a:pt x="231" y="1302"/>
                  </a:lnTo>
                  <a:lnTo>
                    <a:pt x="279" y="1302"/>
                  </a:lnTo>
                  <a:lnTo>
                    <a:pt x="332" y="1302"/>
                  </a:lnTo>
                  <a:lnTo>
                    <a:pt x="391" y="1302"/>
                  </a:lnTo>
                  <a:lnTo>
                    <a:pt x="453" y="1302"/>
                  </a:lnTo>
                  <a:lnTo>
                    <a:pt x="517" y="1302"/>
                  </a:lnTo>
                  <a:lnTo>
                    <a:pt x="585" y="1302"/>
                  </a:lnTo>
                  <a:lnTo>
                    <a:pt x="655" y="1302"/>
                  </a:lnTo>
                  <a:lnTo>
                    <a:pt x="727" y="1302"/>
                  </a:lnTo>
                  <a:lnTo>
                    <a:pt x="800" y="1302"/>
                  </a:lnTo>
                  <a:lnTo>
                    <a:pt x="872" y="1302"/>
                  </a:lnTo>
                  <a:lnTo>
                    <a:pt x="945" y="1302"/>
                  </a:lnTo>
                  <a:lnTo>
                    <a:pt x="1017" y="1300"/>
                  </a:lnTo>
                  <a:lnTo>
                    <a:pt x="1087" y="1300"/>
                  </a:lnTo>
                  <a:lnTo>
                    <a:pt x="1155" y="1300"/>
                  </a:lnTo>
                  <a:lnTo>
                    <a:pt x="1220" y="1300"/>
                  </a:lnTo>
                  <a:lnTo>
                    <a:pt x="1282" y="1300"/>
                  </a:lnTo>
                  <a:lnTo>
                    <a:pt x="1341" y="1300"/>
                  </a:lnTo>
                  <a:lnTo>
                    <a:pt x="1394" y="1300"/>
                  </a:lnTo>
                  <a:lnTo>
                    <a:pt x="1442" y="1300"/>
                  </a:lnTo>
                  <a:lnTo>
                    <a:pt x="1485" y="1300"/>
                  </a:lnTo>
                  <a:lnTo>
                    <a:pt x="1521" y="1300"/>
                  </a:lnTo>
                  <a:lnTo>
                    <a:pt x="1551" y="1300"/>
                  </a:lnTo>
                  <a:lnTo>
                    <a:pt x="1572" y="1300"/>
                  </a:lnTo>
                  <a:lnTo>
                    <a:pt x="1585" y="1300"/>
                  </a:lnTo>
                  <a:lnTo>
                    <a:pt x="1590" y="1300"/>
                  </a:lnTo>
                  <a:lnTo>
                    <a:pt x="1596" y="341"/>
                  </a:lnTo>
                  <a:lnTo>
                    <a:pt x="84" y="335"/>
                  </a:lnTo>
                  <a:close/>
                  <a:moveTo>
                    <a:pt x="779" y="249"/>
                  </a:moveTo>
                  <a:lnTo>
                    <a:pt x="854" y="249"/>
                  </a:lnTo>
                  <a:lnTo>
                    <a:pt x="931" y="249"/>
                  </a:lnTo>
                  <a:lnTo>
                    <a:pt x="1006" y="249"/>
                  </a:lnTo>
                  <a:lnTo>
                    <a:pt x="1080" y="249"/>
                  </a:lnTo>
                  <a:lnTo>
                    <a:pt x="1152" y="249"/>
                  </a:lnTo>
                  <a:lnTo>
                    <a:pt x="1223" y="249"/>
                  </a:lnTo>
                  <a:lnTo>
                    <a:pt x="1290" y="250"/>
                  </a:lnTo>
                  <a:lnTo>
                    <a:pt x="1353" y="250"/>
                  </a:lnTo>
                  <a:lnTo>
                    <a:pt x="1412" y="250"/>
                  </a:lnTo>
                  <a:lnTo>
                    <a:pt x="1467" y="250"/>
                  </a:lnTo>
                  <a:lnTo>
                    <a:pt x="1516" y="250"/>
                  </a:lnTo>
                  <a:lnTo>
                    <a:pt x="1559" y="250"/>
                  </a:lnTo>
                  <a:lnTo>
                    <a:pt x="1595" y="250"/>
                  </a:lnTo>
                  <a:lnTo>
                    <a:pt x="1616" y="253"/>
                  </a:lnTo>
                  <a:lnTo>
                    <a:pt x="1634" y="259"/>
                  </a:lnTo>
                  <a:lnTo>
                    <a:pt x="1648" y="268"/>
                  </a:lnTo>
                  <a:lnTo>
                    <a:pt x="1660" y="279"/>
                  </a:lnTo>
                  <a:lnTo>
                    <a:pt x="1669" y="293"/>
                  </a:lnTo>
                  <a:lnTo>
                    <a:pt x="1675" y="309"/>
                  </a:lnTo>
                  <a:lnTo>
                    <a:pt x="1678" y="324"/>
                  </a:lnTo>
                  <a:lnTo>
                    <a:pt x="1681" y="342"/>
                  </a:lnTo>
                  <a:lnTo>
                    <a:pt x="1681" y="359"/>
                  </a:lnTo>
                  <a:lnTo>
                    <a:pt x="1681" y="375"/>
                  </a:lnTo>
                  <a:lnTo>
                    <a:pt x="1681" y="399"/>
                  </a:lnTo>
                  <a:lnTo>
                    <a:pt x="1681" y="431"/>
                  </a:lnTo>
                  <a:lnTo>
                    <a:pt x="1681" y="468"/>
                  </a:lnTo>
                  <a:lnTo>
                    <a:pt x="1679" y="511"/>
                  </a:lnTo>
                  <a:lnTo>
                    <a:pt x="1679" y="559"/>
                  </a:lnTo>
                  <a:lnTo>
                    <a:pt x="1679" y="610"/>
                  </a:lnTo>
                  <a:lnTo>
                    <a:pt x="1679" y="665"/>
                  </a:lnTo>
                  <a:lnTo>
                    <a:pt x="1679" y="721"/>
                  </a:lnTo>
                  <a:lnTo>
                    <a:pt x="1678" y="779"/>
                  </a:lnTo>
                  <a:lnTo>
                    <a:pt x="1678" y="838"/>
                  </a:lnTo>
                  <a:lnTo>
                    <a:pt x="1678" y="895"/>
                  </a:lnTo>
                  <a:lnTo>
                    <a:pt x="1678" y="952"/>
                  </a:lnTo>
                  <a:lnTo>
                    <a:pt x="1678" y="1007"/>
                  </a:lnTo>
                  <a:lnTo>
                    <a:pt x="1677" y="1060"/>
                  </a:lnTo>
                  <a:lnTo>
                    <a:pt x="1677" y="1109"/>
                  </a:lnTo>
                  <a:lnTo>
                    <a:pt x="1677" y="1153"/>
                  </a:lnTo>
                  <a:lnTo>
                    <a:pt x="1677" y="1192"/>
                  </a:lnTo>
                  <a:lnTo>
                    <a:pt x="1677" y="1225"/>
                  </a:lnTo>
                  <a:lnTo>
                    <a:pt x="1677" y="1252"/>
                  </a:lnTo>
                  <a:lnTo>
                    <a:pt x="1676" y="1271"/>
                  </a:lnTo>
                  <a:lnTo>
                    <a:pt x="1676" y="1281"/>
                  </a:lnTo>
                  <a:lnTo>
                    <a:pt x="1676" y="1302"/>
                  </a:lnTo>
                  <a:lnTo>
                    <a:pt x="1673" y="1321"/>
                  </a:lnTo>
                  <a:lnTo>
                    <a:pt x="1669" y="1340"/>
                  </a:lnTo>
                  <a:lnTo>
                    <a:pt x="1659" y="1355"/>
                  </a:lnTo>
                  <a:lnTo>
                    <a:pt x="1645" y="1371"/>
                  </a:lnTo>
                  <a:lnTo>
                    <a:pt x="1627" y="1382"/>
                  </a:lnTo>
                  <a:lnTo>
                    <a:pt x="1608" y="1386"/>
                  </a:lnTo>
                  <a:lnTo>
                    <a:pt x="1588" y="1390"/>
                  </a:lnTo>
                  <a:lnTo>
                    <a:pt x="1568" y="1390"/>
                  </a:lnTo>
                  <a:lnTo>
                    <a:pt x="1547" y="1389"/>
                  </a:lnTo>
                  <a:lnTo>
                    <a:pt x="1537" y="1389"/>
                  </a:lnTo>
                  <a:lnTo>
                    <a:pt x="1520" y="1389"/>
                  </a:lnTo>
                  <a:lnTo>
                    <a:pt x="1495" y="1389"/>
                  </a:lnTo>
                  <a:lnTo>
                    <a:pt x="1461" y="1389"/>
                  </a:lnTo>
                  <a:lnTo>
                    <a:pt x="1422" y="1389"/>
                  </a:lnTo>
                  <a:lnTo>
                    <a:pt x="1377" y="1389"/>
                  </a:lnTo>
                  <a:lnTo>
                    <a:pt x="1326" y="1389"/>
                  </a:lnTo>
                  <a:lnTo>
                    <a:pt x="1270" y="1389"/>
                  </a:lnTo>
                  <a:lnTo>
                    <a:pt x="1212" y="1389"/>
                  </a:lnTo>
                  <a:lnTo>
                    <a:pt x="1149" y="1389"/>
                  </a:lnTo>
                  <a:lnTo>
                    <a:pt x="1083" y="1389"/>
                  </a:lnTo>
                  <a:lnTo>
                    <a:pt x="1015" y="1389"/>
                  </a:lnTo>
                  <a:lnTo>
                    <a:pt x="946" y="1390"/>
                  </a:lnTo>
                  <a:lnTo>
                    <a:pt x="876" y="1390"/>
                  </a:lnTo>
                  <a:lnTo>
                    <a:pt x="806" y="1390"/>
                  </a:lnTo>
                  <a:lnTo>
                    <a:pt x="735" y="1390"/>
                  </a:lnTo>
                  <a:lnTo>
                    <a:pt x="666" y="1390"/>
                  </a:lnTo>
                  <a:lnTo>
                    <a:pt x="598" y="1390"/>
                  </a:lnTo>
                  <a:lnTo>
                    <a:pt x="533" y="1390"/>
                  </a:lnTo>
                  <a:lnTo>
                    <a:pt x="471" y="1390"/>
                  </a:lnTo>
                  <a:lnTo>
                    <a:pt x="411" y="1390"/>
                  </a:lnTo>
                  <a:lnTo>
                    <a:pt x="356" y="1390"/>
                  </a:lnTo>
                  <a:lnTo>
                    <a:pt x="305" y="1390"/>
                  </a:lnTo>
                  <a:lnTo>
                    <a:pt x="260" y="1390"/>
                  </a:lnTo>
                  <a:lnTo>
                    <a:pt x="221" y="1390"/>
                  </a:lnTo>
                  <a:lnTo>
                    <a:pt x="188" y="1390"/>
                  </a:lnTo>
                  <a:lnTo>
                    <a:pt x="163" y="1390"/>
                  </a:lnTo>
                  <a:lnTo>
                    <a:pt x="145" y="1390"/>
                  </a:lnTo>
                  <a:lnTo>
                    <a:pt x="137" y="1390"/>
                  </a:lnTo>
                  <a:lnTo>
                    <a:pt x="117" y="1390"/>
                  </a:lnTo>
                  <a:lnTo>
                    <a:pt x="96" y="1390"/>
                  </a:lnTo>
                  <a:lnTo>
                    <a:pt x="76" y="1389"/>
                  </a:lnTo>
                  <a:lnTo>
                    <a:pt x="56" y="1385"/>
                  </a:lnTo>
                  <a:lnTo>
                    <a:pt x="39" y="1376"/>
                  </a:lnTo>
                  <a:lnTo>
                    <a:pt x="25" y="1362"/>
                  </a:lnTo>
                  <a:lnTo>
                    <a:pt x="14" y="1347"/>
                  </a:lnTo>
                  <a:lnTo>
                    <a:pt x="8" y="1329"/>
                  </a:lnTo>
                  <a:lnTo>
                    <a:pt x="3" y="1310"/>
                  </a:lnTo>
                  <a:lnTo>
                    <a:pt x="2" y="1290"/>
                  </a:lnTo>
                  <a:lnTo>
                    <a:pt x="1" y="1269"/>
                  </a:lnTo>
                  <a:lnTo>
                    <a:pt x="1" y="1252"/>
                  </a:lnTo>
                  <a:lnTo>
                    <a:pt x="1" y="1247"/>
                  </a:lnTo>
                  <a:lnTo>
                    <a:pt x="1" y="1234"/>
                  </a:lnTo>
                  <a:lnTo>
                    <a:pt x="1" y="1213"/>
                  </a:lnTo>
                  <a:lnTo>
                    <a:pt x="1" y="1185"/>
                  </a:lnTo>
                  <a:lnTo>
                    <a:pt x="1" y="1150"/>
                  </a:lnTo>
                  <a:lnTo>
                    <a:pt x="1" y="1111"/>
                  </a:lnTo>
                  <a:lnTo>
                    <a:pt x="1" y="1067"/>
                  </a:lnTo>
                  <a:lnTo>
                    <a:pt x="1" y="1018"/>
                  </a:lnTo>
                  <a:lnTo>
                    <a:pt x="1" y="968"/>
                  </a:lnTo>
                  <a:lnTo>
                    <a:pt x="1" y="914"/>
                  </a:lnTo>
                  <a:lnTo>
                    <a:pt x="1" y="859"/>
                  </a:lnTo>
                  <a:lnTo>
                    <a:pt x="1" y="803"/>
                  </a:lnTo>
                  <a:lnTo>
                    <a:pt x="1" y="748"/>
                  </a:lnTo>
                  <a:lnTo>
                    <a:pt x="0" y="694"/>
                  </a:lnTo>
                  <a:lnTo>
                    <a:pt x="0" y="641"/>
                  </a:lnTo>
                  <a:lnTo>
                    <a:pt x="0" y="591"/>
                  </a:lnTo>
                  <a:lnTo>
                    <a:pt x="0" y="545"/>
                  </a:lnTo>
                  <a:lnTo>
                    <a:pt x="0" y="502"/>
                  </a:lnTo>
                  <a:lnTo>
                    <a:pt x="0" y="464"/>
                  </a:lnTo>
                  <a:lnTo>
                    <a:pt x="0" y="433"/>
                  </a:lnTo>
                  <a:lnTo>
                    <a:pt x="0" y="406"/>
                  </a:lnTo>
                  <a:lnTo>
                    <a:pt x="0" y="388"/>
                  </a:lnTo>
                  <a:lnTo>
                    <a:pt x="1" y="379"/>
                  </a:lnTo>
                  <a:lnTo>
                    <a:pt x="1" y="361"/>
                  </a:lnTo>
                  <a:lnTo>
                    <a:pt x="1" y="344"/>
                  </a:lnTo>
                  <a:lnTo>
                    <a:pt x="2" y="326"/>
                  </a:lnTo>
                  <a:lnTo>
                    <a:pt x="5" y="310"/>
                  </a:lnTo>
                  <a:lnTo>
                    <a:pt x="10" y="294"/>
                  </a:lnTo>
                  <a:lnTo>
                    <a:pt x="20" y="280"/>
                  </a:lnTo>
                  <a:lnTo>
                    <a:pt x="34" y="268"/>
                  </a:lnTo>
                  <a:lnTo>
                    <a:pt x="50" y="260"/>
                  </a:lnTo>
                  <a:lnTo>
                    <a:pt x="68" y="255"/>
                  </a:lnTo>
                  <a:lnTo>
                    <a:pt x="86" y="251"/>
                  </a:lnTo>
                  <a:lnTo>
                    <a:pt x="105" y="250"/>
                  </a:lnTo>
                  <a:lnTo>
                    <a:pt x="123" y="250"/>
                  </a:lnTo>
                  <a:lnTo>
                    <a:pt x="134" y="250"/>
                  </a:lnTo>
                  <a:lnTo>
                    <a:pt x="156" y="250"/>
                  </a:lnTo>
                  <a:lnTo>
                    <a:pt x="186" y="250"/>
                  </a:lnTo>
                  <a:lnTo>
                    <a:pt x="221" y="250"/>
                  </a:lnTo>
                  <a:lnTo>
                    <a:pt x="266" y="249"/>
                  </a:lnTo>
                  <a:lnTo>
                    <a:pt x="316" y="249"/>
                  </a:lnTo>
                  <a:lnTo>
                    <a:pt x="370" y="249"/>
                  </a:lnTo>
                  <a:lnTo>
                    <a:pt x="430" y="249"/>
                  </a:lnTo>
                  <a:lnTo>
                    <a:pt x="494" y="249"/>
                  </a:lnTo>
                  <a:lnTo>
                    <a:pt x="562" y="249"/>
                  </a:lnTo>
                  <a:lnTo>
                    <a:pt x="633" y="249"/>
                  </a:lnTo>
                  <a:lnTo>
                    <a:pt x="705" y="249"/>
                  </a:lnTo>
                  <a:lnTo>
                    <a:pt x="779" y="249"/>
                  </a:lnTo>
                  <a:close/>
                  <a:moveTo>
                    <a:pt x="1247" y="94"/>
                  </a:moveTo>
                  <a:lnTo>
                    <a:pt x="1247" y="125"/>
                  </a:lnTo>
                  <a:lnTo>
                    <a:pt x="1355" y="125"/>
                  </a:lnTo>
                  <a:lnTo>
                    <a:pt x="1355" y="94"/>
                  </a:lnTo>
                  <a:lnTo>
                    <a:pt x="1247" y="94"/>
                  </a:lnTo>
                  <a:close/>
                  <a:moveTo>
                    <a:pt x="1393" y="62"/>
                  </a:moveTo>
                  <a:lnTo>
                    <a:pt x="1393" y="130"/>
                  </a:lnTo>
                  <a:lnTo>
                    <a:pt x="1472" y="130"/>
                  </a:lnTo>
                  <a:lnTo>
                    <a:pt x="1472" y="62"/>
                  </a:lnTo>
                  <a:lnTo>
                    <a:pt x="1393" y="62"/>
                  </a:lnTo>
                  <a:close/>
                  <a:moveTo>
                    <a:pt x="1495" y="43"/>
                  </a:moveTo>
                  <a:lnTo>
                    <a:pt x="1528" y="86"/>
                  </a:lnTo>
                  <a:lnTo>
                    <a:pt x="1491" y="129"/>
                  </a:lnTo>
                  <a:lnTo>
                    <a:pt x="1522" y="129"/>
                  </a:lnTo>
                  <a:lnTo>
                    <a:pt x="1542" y="101"/>
                  </a:lnTo>
                  <a:lnTo>
                    <a:pt x="1545" y="98"/>
                  </a:lnTo>
                  <a:lnTo>
                    <a:pt x="1545" y="95"/>
                  </a:lnTo>
                  <a:lnTo>
                    <a:pt x="1546" y="95"/>
                  </a:lnTo>
                  <a:lnTo>
                    <a:pt x="1547" y="99"/>
                  </a:lnTo>
                  <a:lnTo>
                    <a:pt x="1548" y="101"/>
                  </a:lnTo>
                  <a:lnTo>
                    <a:pt x="1567" y="129"/>
                  </a:lnTo>
                  <a:lnTo>
                    <a:pt x="1598" y="129"/>
                  </a:lnTo>
                  <a:lnTo>
                    <a:pt x="1563" y="86"/>
                  </a:lnTo>
                  <a:lnTo>
                    <a:pt x="1598" y="43"/>
                  </a:lnTo>
                  <a:lnTo>
                    <a:pt x="1568" y="43"/>
                  </a:lnTo>
                  <a:lnTo>
                    <a:pt x="1551" y="69"/>
                  </a:lnTo>
                  <a:lnTo>
                    <a:pt x="1548" y="73"/>
                  </a:lnTo>
                  <a:lnTo>
                    <a:pt x="1547" y="76"/>
                  </a:lnTo>
                  <a:lnTo>
                    <a:pt x="1546" y="76"/>
                  </a:lnTo>
                  <a:lnTo>
                    <a:pt x="1545" y="73"/>
                  </a:lnTo>
                  <a:lnTo>
                    <a:pt x="1542" y="69"/>
                  </a:lnTo>
                  <a:lnTo>
                    <a:pt x="1526" y="43"/>
                  </a:lnTo>
                  <a:lnTo>
                    <a:pt x="1495" y="43"/>
                  </a:lnTo>
                  <a:close/>
                  <a:moveTo>
                    <a:pt x="1595" y="0"/>
                  </a:moveTo>
                  <a:lnTo>
                    <a:pt x="1616" y="2"/>
                  </a:lnTo>
                  <a:lnTo>
                    <a:pt x="1634" y="8"/>
                  </a:lnTo>
                  <a:lnTo>
                    <a:pt x="1648" y="18"/>
                  </a:lnTo>
                  <a:lnTo>
                    <a:pt x="1659" y="30"/>
                  </a:lnTo>
                  <a:lnTo>
                    <a:pt x="1669" y="44"/>
                  </a:lnTo>
                  <a:lnTo>
                    <a:pt x="1673" y="62"/>
                  </a:lnTo>
                  <a:lnTo>
                    <a:pt x="1678" y="80"/>
                  </a:lnTo>
                  <a:lnTo>
                    <a:pt x="1681" y="99"/>
                  </a:lnTo>
                  <a:lnTo>
                    <a:pt x="1681" y="119"/>
                  </a:lnTo>
                  <a:lnTo>
                    <a:pt x="1681" y="138"/>
                  </a:lnTo>
                  <a:lnTo>
                    <a:pt x="1681" y="157"/>
                  </a:lnTo>
                  <a:lnTo>
                    <a:pt x="1679" y="176"/>
                  </a:lnTo>
                  <a:lnTo>
                    <a:pt x="1678" y="193"/>
                  </a:lnTo>
                  <a:lnTo>
                    <a:pt x="1678" y="207"/>
                  </a:lnTo>
                  <a:lnTo>
                    <a:pt x="1672" y="202"/>
                  </a:lnTo>
                  <a:lnTo>
                    <a:pt x="1664" y="197"/>
                  </a:lnTo>
                  <a:lnTo>
                    <a:pt x="1653" y="189"/>
                  </a:lnTo>
                  <a:lnTo>
                    <a:pt x="1640" y="183"/>
                  </a:lnTo>
                  <a:lnTo>
                    <a:pt x="1625" y="179"/>
                  </a:lnTo>
                  <a:lnTo>
                    <a:pt x="1605" y="177"/>
                  </a:lnTo>
                  <a:lnTo>
                    <a:pt x="1597" y="177"/>
                  </a:lnTo>
                  <a:lnTo>
                    <a:pt x="1582" y="177"/>
                  </a:lnTo>
                  <a:lnTo>
                    <a:pt x="1557" y="177"/>
                  </a:lnTo>
                  <a:lnTo>
                    <a:pt x="1523" y="177"/>
                  </a:lnTo>
                  <a:lnTo>
                    <a:pt x="1484" y="177"/>
                  </a:lnTo>
                  <a:lnTo>
                    <a:pt x="1439" y="176"/>
                  </a:lnTo>
                  <a:lnTo>
                    <a:pt x="1387" y="176"/>
                  </a:lnTo>
                  <a:lnTo>
                    <a:pt x="1331" y="176"/>
                  </a:lnTo>
                  <a:lnTo>
                    <a:pt x="1270" y="176"/>
                  </a:lnTo>
                  <a:lnTo>
                    <a:pt x="1205" y="175"/>
                  </a:lnTo>
                  <a:lnTo>
                    <a:pt x="1137" y="175"/>
                  </a:lnTo>
                  <a:lnTo>
                    <a:pt x="1067" y="175"/>
                  </a:lnTo>
                  <a:lnTo>
                    <a:pt x="995" y="175"/>
                  </a:lnTo>
                  <a:lnTo>
                    <a:pt x="921" y="174"/>
                  </a:lnTo>
                  <a:lnTo>
                    <a:pt x="847" y="174"/>
                  </a:lnTo>
                  <a:lnTo>
                    <a:pt x="772" y="174"/>
                  </a:lnTo>
                  <a:lnTo>
                    <a:pt x="699" y="173"/>
                  </a:lnTo>
                  <a:lnTo>
                    <a:pt x="627" y="173"/>
                  </a:lnTo>
                  <a:lnTo>
                    <a:pt x="556" y="173"/>
                  </a:lnTo>
                  <a:lnTo>
                    <a:pt x="488" y="173"/>
                  </a:lnTo>
                  <a:lnTo>
                    <a:pt x="423" y="172"/>
                  </a:lnTo>
                  <a:lnTo>
                    <a:pt x="362" y="172"/>
                  </a:lnTo>
                  <a:lnTo>
                    <a:pt x="305" y="172"/>
                  </a:lnTo>
                  <a:lnTo>
                    <a:pt x="254" y="172"/>
                  </a:lnTo>
                  <a:lnTo>
                    <a:pt x="207" y="170"/>
                  </a:lnTo>
                  <a:lnTo>
                    <a:pt x="168" y="170"/>
                  </a:lnTo>
                  <a:lnTo>
                    <a:pt x="134" y="170"/>
                  </a:lnTo>
                  <a:lnTo>
                    <a:pt x="109" y="170"/>
                  </a:lnTo>
                  <a:lnTo>
                    <a:pt x="93" y="170"/>
                  </a:lnTo>
                  <a:lnTo>
                    <a:pt x="84" y="170"/>
                  </a:lnTo>
                  <a:lnTo>
                    <a:pt x="68" y="170"/>
                  </a:lnTo>
                  <a:lnTo>
                    <a:pt x="50" y="172"/>
                  </a:lnTo>
                  <a:lnTo>
                    <a:pt x="34" y="175"/>
                  </a:lnTo>
                  <a:lnTo>
                    <a:pt x="19" y="182"/>
                  </a:lnTo>
                  <a:lnTo>
                    <a:pt x="7" y="194"/>
                  </a:lnTo>
                  <a:lnTo>
                    <a:pt x="6" y="168"/>
                  </a:lnTo>
                  <a:lnTo>
                    <a:pt x="5" y="143"/>
                  </a:lnTo>
                  <a:lnTo>
                    <a:pt x="5" y="118"/>
                  </a:lnTo>
                  <a:lnTo>
                    <a:pt x="6" y="93"/>
                  </a:lnTo>
                  <a:lnTo>
                    <a:pt x="10" y="67"/>
                  </a:lnTo>
                  <a:lnTo>
                    <a:pt x="19" y="46"/>
                  </a:lnTo>
                  <a:lnTo>
                    <a:pt x="28" y="32"/>
                  </a:lnTo>
                  <a:lnTo>
                    <a:pt x="41" y="20"/>
                  </a:lnTo>
                  <a:lnTo>
                    <a:pt x="57" y="12"/>
                  </a:lnTo>
                  <a:lnTo>
                    <a:pt x="75" y="7"/>
                  </a:lnTo>
                  <a:lnTo>
                    <a:pt x="93" y="3"/>
                  </a:lnTo>
                  <a:lnTo>
                    <a:pt x="112" y="1"/>
                  </a:lnTo>
                  <a:lnTo>
                    <a:pt x="131" y="1"/>
                  </a:lnTo>
                  <a:lnTo>
                    <a:pt x="150" y="1"/>
                  </a:lnTo>
                  <a:lnTo>
                    <a:pt x="176" y="1"/>
                  </a:lnTo>
                  <a:lnTo>
                    <a:pt x="210" y="1"/>
                  </a:lnTo>
                  <a:lnTo>
                    <a:pt x="250" y="1"/>
                  </a:lnTo>
                  <a:lnTo>
                    <a:pt x="299" y="1"/>
                  </a:lnTo>
                  <a:lnTo>
                    <a:pt x="354" y="1"/>
                  </a:lnTo>
                  <a:lnTo>
                    <a:pt x="413" y="1"/>
                  </a:lnTo>
                  <a:lnTo>
                    <a:pt x="479" y="1"/>
                  </a:lnTo>
                  <a:lnTo>
                    <a:pt x="548" y="1"/>
                  </a:lnTo>
                  <a:lnTo>
                    <a:pt x="620" y="1"/>
                  </a:lnTo>
                  <a:lnTo>
                    <a:pt x="696" y="1"/>
                  </a:lnTo>
                  <a:lnTo>
                    <a:pt x="772" y="1"/>
                  </a:lnTo>
                  <a:lnTo>
                    <a:pt x="851" y="1"/>
                  </a:lnTo>
                  <a:lnTo>
                    <a:pt x="930" y="1"/>
                  </a:lnTo>
                  <a:lnTo>
                    <a:pt x="1009" y="1"/>
                  </a:lnTo>
                  <a:lnTo>
                    <a:pt x="1087" y="1"/>
                  </a:lnTo>
                  <a:lnTo>
                    <a:pt x="1163" y="1"/>
                  </a:lnTo>
                  <a:lnTo>
                    <a:pt x="1237" y="1"/>
                  </a:lnTo>
                  <a:lnTo>
                    <a:pt x="1309" y="1"/>
                  </a:lnTo>
                  <a:lnTo>
                    <a:pt x="1377" y="1"/>
                  </a:lnTo>
                  <a:lnTo>
                    <a:pt x="1440" y="1"/>
                  </a:lnTo>
                  <a:lnTo>
                    <a:pt x="1497" y="0"/>
                  </a:lnTo>
                  <a:lnTo>
                    <a:pt x="1549" y="0"/>
                  </a:lnTo>
                  <a:lnTo>
                    <a:pt x="15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966"/>
            <p:cNvSpPr>
              <a:spLocks noEditPoints="1"/>
            </p:cNvSpPr>
            <p:nvPr/>
          </p:nvSpPr>
          <p:spPr bwMode="auto">
            <a:xfrm>
              <a:off x="5915" y="3068"/>
              <a:ext cx="1346" cy="1154"/>
            </a:xfrm>
            <a:custGeom>
              <a:avLst/>
              <a:gdLst>
                <a:gd name="T0" fmla="*/ 195 w 2693"/>
                <a:gd name="T1" fmla="*/ 155 h 2309"/>
                <a:gd name="T2" fmla="*/ 158 w 2693"/>
                <a:gd name="T3" fmla="*/ 217 h 2309"/>
                <a:gd name="T4" fmla="*/ 180 w 2693"/>
                <a:gd name="T5" fmla="*/ 1806 h 2309"/>
                <a:gd name="T6" fmla="*/ 233 w 2693"/>
                <a:gd name="T7" fmla="*/ 1825 h 2309"/>
                <a:gd name="T8" fmla="*/ 558 w 2693"/>
                <a:gd name="T9" fmla="*/ 1825 h 2309"/>
                <a:gd name="T10" fmla="*/ 1332 w 2693"/>
                <a:gd name="T11" fmla="*/ 1825 h 2309"/>
                <a:gd name="T12" fmla="*/ 1978 w 2693"/>
                <a:gd name="T13" fmla="*/ 1825 h 2309"/>
                <a:gd name="T14" fmla="*/ 2486 w 2693"/>
                <a:gd name="T15" fmla="*/ 1823 h 2309"/>
                <a:gd name="T16" fmla="*/ 2534 w 2693"/>
                <a:gd name="T17" fmla="*/ 1774 h 2309"/>
                <a:gd name="T18" fmla="*/ 2527 w 2693"/>
                <a:gd name="T19" fmla="*/ 180 h 2309"/>
                <a:gd name="T20" fmla="*/ 2467 w 2693"/>
                <a:gd name="T21" fmla="*/ 145 h 2309"/>
                <a:gd name="T22" fmla="*/ 2446 w 2693"/>
                <a:gd name="T23" fmla="*/ 145 h 2309"/>
                <a:gd name="T24" fmla="*/ 2090 w 2693"/>
                <a:gd name="T25" fmla="*/ 145 h 2309"/>
                <a:gd name="T26" fmla="*/ 1831 w 2693"/>
                <a:gd name="T27" fmla="*/ 145 h 2309"/>
                <a:gd name="T28" fmla="*/ 721 w 2693"/>
                <a:gd name="T29" fmla="*/ 145 h 2309"/>
                <a:gd name="T30" fmla="*/ 93 w 2693"/>
                <a:gd name="T31" fmla="*/ 0 h 2309"/>
                <a:gd name="T32" fmla="*/ 179 w 2693"/>
                <a:gd name="T33" fmla="*/ 0 h 2309"/>
                <a:gd name="T34" fmla="*/ 363 w 2693"/>
                <a:gd name="T35" fmla="*/ 0 h 2309"/>
                <a:gd name="T36" fmla="*/ 707 w 2693"/>
                <a:gd name="T37" fmla="*/ 0 h 2309"/>
                <a:gd name="T38" fmla="*/ 1379 w 2693"/>
                <a:gd name="T39" fmla="*/ 0 h 2309"/>
                <a:gd name="T40" fmla="*/ 2248 w 2693"/>
                <a:gd name="T41" fmla="*/ 0 h 2309"/>
                <a:gd name="T42" fmla="*/ 2650 w 2693"/>
                <a:gd name="T43" fmla="*/ 11 h 2309"/>
                <a:gd name="T44" fmla="*/ 2693 w 2693"/>
                <a:gd name="T45" fmla="*/ 82 h 2309"/>
                <a:gd name="T46" fmla="*/ 2693 w 2693"/>
                <a:gd name="T47" fmla="*/ 116 h 2309"/>
                <a:gd name="T48" fmla="*/ 2693 w 2693"/>
                <a:gd name="T49" fmla="*/ 801 h 2309"/>
                <a:gd name="T50" fmla="*/ 2693 w 2693"/>
                <a:gd name="T51" fmla="*/ 1888 h 2309"/>
                <a:gd name="T52" fmla="*/ 2650 w 2693"/>
                <a:gd name="T53" fmla="*/ 1963 h 2309"/>
                <a:gd name="T54" fmla="*/ 2465 w 2693"/>
                <a:gd name="T55" fmla="*/ 1975 h 2309"/>
                <a:gd name="T56" fmla="*/ 2233 w 2693"/>
                <a:gd name="T57" fmla="*/ 1975 h 2309"/>
                <a:gd name="T58" fmla="*/ 1829 w 2693"/>
                <a:gd name="T59" fmla="*/ 1988 h 2309"/>
                <a:gd name="T60" fmla="*/ 1837 w 2693"/>
                <a:gd name="T61" fmla="*/ 2060 h 2309"/>
                <a:gd name="T62" fmla="*/ 1863 w 2693"/>
                <a:gd name="T63" fmla="*/ 2122 h 2309"/>
                <a:gd name="T64" fmla="*/ 1938 w 2693"/>
                <a:gd name="T65" fmla="*/ 2152 h 2309"/>
                <a:gd name="T66" fmla="*/ 1989 w 2693"/>
                <a:gd name="T67" fmla="*/ 2155 h 2309"/>
                <a:gd name="T68" fmla="*/ 2043 w 2693"/>
                <a:gd name="T69" fmla="*/ 2197 h 2309"/>
                <a:gd name="T70" fmla="*/ 2046 w 2693"/>
                <a:gd name="T71" fmla="*/ 2223 h 2309"/>
                <a:gd name="T72" fmla="*/ 2034 w 2693"/>
                <a:gd name="T73" fmla="*/ 2284 h 2309"/>
                <a:gd name="T74" fmla="*/ 1989 w 2693"/>
                <a:gd name="T75" fmla="*/ 2309 h 2309"/>
                <a:gd name="T76" fmla="*/ 1978 w 2693"/>
                <a:gd name="T77" fmla="*/ 2309 h 2309"/>
                <a:gd name="T78" fmla="*/ 1637 w 2693"/>
                <a:gd name="T79" fmla="*/ 2309 h 2309"/>
                <a:gd name="T80" fmla="*/ 979 w 2693"/>
                <a:gd name="T81" fmla="*/ 2309 h 2309"/>
                <a:gd name="T82" fmla="*/ 705 w 2693"/>
                <a:gd name="T83" fmla="*/ 2297 h 2309"/>
                <a:gd name="T84" fmla="*/ 681 w 2693"/>
                <a:gd name="T85" fmla="*/ 2216 h 2309"/>
                <a:gd name="T86" fmla="*/ 720 w 2693"/>
                <a:gd name="T87" fmla="*/ 2159 h 2309"/>
                <a:gd name="T88" fmla="*/ 788 w 2693"/>
                <a:gd name="T89" fmla="*/ 2148 h 2309"/>
                <a:gd name="T90" fmla="*/ 863 w 2693"/>
                <a:gd name="T91" fmla="*/ 2133 h 2309"/>
                <a:gd name="T92" fmla="*/ 905 w 2693"/>
                <a:gd name="T93" fmla="*/ 2078 h 2309"/>
                <a:gd name="T94" fmla="*/ 917 w 2693"/>
                <a:gd name="T95" fmla="*/ 2003 h 2309"/>
                <a:gd name="T96" fmla="*/ 801 w 2693"/>
                <a:gd name="T97" fmla="*/ 1975 h 2309"/>
                <a:gd name="T98" fmla="*/ 586 w 2693"/>
                <a:gd name="T99" fmla="*/ 1975 h 2309"/>
                <a:gd name="T100" fmla="*/ 68 w 2693"/>
                <a:gd name="T101" fmla="*/ 1973 h 2309"/>
                <a:gd name="T102" fmla="*/ 4 w 2693"/>
                <a:gd name="T103" fmla="*/ 1912 h 2309"/>
                <a:gd name="T104" fmla="*/ 0 w 2693"/>
                <a:gd name="T105" fmla="*/ 1887 h 2309"/>
                <a:gd name="T106" fmla="*/ 0 w 2693"/>
                <a:gd name="T107" fmla="*/ 1873 h 2309"/>
                <a:gd name="T108" fmla="*/ 0 w 2693"/>
                <a:gd name="T109" fmla="*/ 1329 h 2309"/>
                <a:gd name="T110" fmla="*/ 0 w 2693"/>
                <a:gd name="T111" fmla="*/ 985 h 2309"/>
                <a:gd name="T112" fmla="*/ 0 w 2693"/>
                <a:gd name="T113" fmla="*/ 520 h 2309"/>
                <a:gd name="T114" fmla="*/ 4 w 2693"/>
                <a:gd name="T115" fmla="*/ 60 h 2309"/>
                <a:gd name="T116" fmla="*/ 68 w 2693"/>
                <a:gd name="T117" fmla="*/ 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3" h="2309">
                  <a:moveTo>
                    <a:pt x="404" y="145"/>
                  </a:moveTo>
                  <a:lnTo>
                    <a:pt x="233" y="145"/>
                  </a:lnTo>
                  <a:lnTo>
                    <a:pt x="212" y="148"/>
                  </a:lnTo>
                  <a:lnTo>
                    <a:pt x="195" y="155"/>
                  </a:lnTo>
                  <a:lnTo>
                    <a:pt x="180" y="166"/>
                  </a:lnTo>
                  <a:lnTo>
                    <a:pt x="168" y="180"/>
                  </a:lnTo>
                  <a:lnTo>
                    <a:pt x="160" y="197"/>
                  </a:lnTo>
                  <a:lnTo>
                    <a:pt x="158" y="217"/>
                  </a:lnTo>
                  <a:lnTo>
                    <a:pt x="158" y="1755"/>
                  </a:lnTo>
                  <a:lnTo>
                    <a:pt x="160" y="1774"/>
                  </a:lnTo>
                  <a:lnTo>
                    <a:pt x="168" y="1792"/>
                  </a:lnTo>
                  <a:lnTo>
                    <a:pt x="180" y="1806"/>
                  </a:lnTo>
                  <a:lnTo>
                    <a:pt x="195" y="1817"/>
                  </a:lnTo>
                  <a:lnTo>
                    <a:pt x="212" y="1823"/>
                  </a:lnTo>
                  <a:lnTo>
                    <a:pt x="233" y="1825"/>
                  </a:lnTo>
                  <a:lnTo>
                    <a:pt x="233" y="1825"/>
                  </a:lnTo>
                  <a:lnTo>
                    <a:pt x="233" y="1825"/>
                  </a:lnTo>
                  <a:lnTo>
                    <a:pt x="234" y="1825"/>
                  </a:lnTo>
                  <a:lnTo>
                    <a:pt x="512" y="1825"/>
                  </a:lnTo>
                  <a:lnTo>
                    <a:pt x="558" y="1825"/>
                  </a:lnTo>
                  <a:lnTo>
                    <a:pt x="609" y="1825"/>
                  </a:lnTo>
                  <a:lnTo>
                    <a:pt x="1127" y="1825"/>
                  </a:lnTo>
                  <a:lnTo>
                    <a:pt x="1226" y="1825"/>
                  </a:lnTo>
                  <a:lnTo>
                    <a:pt x="1332" y="1825"/>
                  </a:lnTo>
                  <a:lnTo>
                    <a:pt x="1567" y="1825"/>
                  </a:lnTo>
                  <a:lnTo>
                    <a:pt x="1695" y="1825"/>
                  </a:lnTo>
                  <a:lnTo>
                    <a:pt x="1832" y="1825"/>
                  </a:lnTo>
                  <a:lnTo>
                    <a:pt x="1978" y="1825"/>
                  </a:lnTo>
                  <a:lnTo>
                    <a:pt x="2133" y="1825"/>
                  </a:lnTo>
                  <a:lnTo>
                    <a:pt x="2295" y="1825"/>
                  </a:lnTo>
                  <a:lnTo>
                    <a:pt x="2467" y="1825"/>
                  </a:lnTo>
                  <a:lnTo>
                    <a:pt x="2486" y="1823"/>
                  </a:lnTo>
                  <a:lnTo>
                    <a:pt x="2502" y="1817"/>
                  </a:lnTo>
                  <a:lnTo>
                    <a:pt x="2517" y="1806"/>
                  </a:lnTo>
                  <a:lnTo>
                    <a:pt x="2527" y="1792"/>
                  </a:lnTo>
                  <a:lnTo>
                    <a:pt x="2534" y="1774"/>
                  </a:lnTo>
                  <a:lnTo>
                    <a:pt x="2538" y="1755"/>
                  </a:lnTo>
                  <a:lnTo>
                    <a:pt x="2538" y="217"/>
                  </a:lnTo>
                  <a:lnTo>
                    <a:pt x="2534" y="197"/>
                  </a:lnTo>
                  <a:lnTo>
                    <a:pt x="2527" y="180"/>
                  </a:lnTo>
                  <a:lnTo>
                    <a:pt x="2517" y="166"/>
                  </a:lnTo>
                  <a:lnTo>
                    <a:pt x="2502" y="155"/>
                  </a:lnTo>
                  <a:lnTo>
                    <a:pt x="2486" y="148"/>
                  </a:lnTo>
                  <a:lnTo>
                    <a:pt x="2467" y="145"/>
                  </a:lnTo>
                  <a:lnTo>
                    <a:pt x="2467" y="145"/>
                  </a:lnTo>
                  <a:lnTo>
                    <a:pt x="2467" y="145"/>
                  </a:lnTo>
                  <a:lnTo>
                    <a:pt x="2453" y="145"/>
                  </a:lnTo>
                  <a:lnTo>
                    <a:pt x="2446" y="145"/>
                  </a:lnTo>
                  <a:lnTo>
                    <a:pt x="2437" y="145"/>
                  </a:lnTo>
                  <a:lnTo>
                    <a:pt x="2188" y="145"/>
                  </a:lnTo>
                  <a:lnTo>
                    <a:pt x="2141" y="145"/>
                  </a:lnTo>
                  <a:lnTo>
                    <a:pt x="2090" y="145"/>
                  </a:lnTo>
                  <a:lnTo>
                    <a:pt x="2034" y="145"/>
                  </a:lnTo>
                  <a:lnTo>
                    <a:pt x="1972" y="145"/>
                  </a:lnTo>
                  <a:lnTo>
                    <a:pt x="1904" y="145"/>
                  </a:lnTo>
                  <a:lnTo>
                    <a:pt x="1831" y="145"/>
                  </a:lnTo>
                  <a:lnTo>
                    <a:pt x="1133" y="145"/>
                  </a:lnTo>
                  <a:lnTo>
                    <a:pt x="1004" y="145"/>
                  </a:lnTo>
                  <a:lnTo>
                    <a:pt x="867" y="145"/>
                  </a:lnTo>
                  <a:lnTo>
                    <a:pt x="721" y="145"/>
                  </a:lnTo>
                  <a:lnTo>
                    <a:pt x="568" y="145"/>
                  </a:lnTo>
                  <a:lnTo>
                    <a:pt x="404" y="145"/>
                  </a:lnTo>
                  <a:close/>
                  <a:moveTo>
                    <a:pt x="93" y="0"/>
                  </a:moveTo>
                  <a:lnTo>
                    <a:pt x="93" y="0"/>
                  </a:lnTo>
                  <a:lnTo>
                    <a:pt x="106" y="0"/>
                  </a:lnTo>
                  <a:lnTo>
                    <a:pt x="113" y="0"/>
                  </a:lnTo>
                  <a:lnTo>
                    <a:pt x="122" y="0"/>
                  </a:lnTo>
                  <a:lnTo>
                    <a:pt x="179" y="0"/>
                  </a:lnTo>
                  <a:lnTo>
                    <a:pt x="200" y="0"/>
                  </a:lnTo>
                  <a:lnTo>
                    <a:pt x="226" y="0"/>
                  </a:lnTo>
                  <a:lnTo>
                    <a:pt x="322" y="0"/>
                  </a:lnTo>
                  <a:lnTo>
                    <a:pt x="363" y="0"/>
                  </a:lnTo>
                  <a:lnTo>
                    <a:pt x="407" y="0"/>
                  </a:lnTo>
                  <a:lnTo>
                    <a:pt x="457" y="0"/>
                  </a:lnTo>
                  <a:lnTo>
                    <a:pt x="512" y="0"/>
                  </a:lnTo>
                  <a:lnTo>
                    <a:pt x="707" y="0"/>
                  </a:lnTo>
                  <a:lnTo>
                    <a:pt x="783" y="0"/>
                  </a:lnTo>
                  <a:lnTo>
                    <a:pt x="866" y="0"/>
                  </a:lnTo>
                  <a:lnTo>
                    <a:pt x="1263" y="0"/>
                  </a:lnTo>
                  <a:lnTo>
                    <a:pt x="1379" y="0"/>
                  </a:lnTo>
                  <a:lnTo>
                    <a:pt x="1505" y="0"/>
                  </a:lnTo>
                  <a:lnTo>
                    <a:pt x="1637" y="0"/>
                  </a:lnTo>
                  <a:lnTo>
                    <a:pt x="1776" y="0"/>
                  </a:lnTo>
                  <a:lnTo>
                    <a:pt x="2248" y="0"/>
                  </a:lnTo>
                  <a:lnTo>
                    <a:pt x="2422" y="0"/>
                  </a:lnTo>
                  <a:lnTo>
                    <a:pt x="2606" y="0"/>
                  </a:lnTo>
                  <a:lnTo>
                    <a:pt x="2630" y="2"/>
                  </a:lnTo>
                  <a:lnTo>
                    <a:pt x="2650" y="11"/>
                  </a:lnTo>
                  <a:lnTo>
                    <a:pt x="2668" y="24"/>
                  </a:lnTo>
                  <a:lnTo>
                    <a:pt x="2681" y="41"/>
                  </a:lnTo>
                  <a:lnTo>
                    <a:pt x="2689" y="60"/>
                  </a:lnTo>
                  <a:lnTo>
                    <a:pt x="2693" y="82"/>
                  </a:lnTo>
                  <a:lnTo>
                    <a:pt x="2693" y="82"/>
                  </a:lnTo>
                  <a:lnTo>
                    <a:pt x="2693" y="83"/>
                  </a:lnTo>
                  <a:lnTo>
                    <a:pt x="2693" y="106"/>
                  </a:lnTo>
                  <a:lnTo>
                    <a:pt x="2693" y="116"/>
                  </a:lnTo>
                  <a:lnTo>
                    <a:pt x="2693" y="129"/>
                  </a:lnTo>
                  <a:lnTo>
                    <a:pt x="2693" y="641"/>
                  </a:lnTo>
                  <a:lnTo>
                    <a:pt x="2693" y="718"/>
                  </a:lnTo>
                  <a:lnTo>
                    <a:pt x="2693" y="801"/>
                  </a:lnTo>
                  <a:lnTo>
                    <a:pt x="2693" y="891"/>
                  </a:lnTo>
                  <a:lnTo>
                    <a:pt x="2693" y="1646"/>
                  </a:lnTo>
                  <a:lnTo>
                    <a:pt x="2693" y="1735"/>
                  </a:lnTo>
                  <a:lnTo>
                    <a:pt x="2693" y="1888"/>
                  </a:lnTo>
                  <a:lnTo>
                    <a:pt x="2689" y="1912"/>
                  </a:lnTo>
                  <a:lnTo>
                    <a:pt x="2681" y="1932"/>
                  </a:lnTo>
                  <a:lnTo>
                    <a:pt x="2668" y="1950"/>
                  </a:lnTo>
                  <a:lnTo>
                    <a:pt x="2650" y="1963"/>
                  </a:lnTo>
                  <a:lnTo>
                    <a:pt x="2630" y="1973"/>
                  </a:lnTo>
                  <a:lnTo>
                    <a:pt x="2606" y="1975"/>
                  </a:lnTo>
                  <a:lnTo>
                    <a:pt x="2496" y="1975"/>
                  </a:lnTo>
                  <a:lnTo>
                    <a:pt x="2465" y="1975"/>
                  </a:lnTo>
                  <a:lnTo>
                    <a:pt x="2390" y="1975"/>
                  </a:lnTo>
                  <a:lnTo>
                    <a:pt x="2344" y="1975"/>
                  </a:lnTo>
                  <a:lnTo>
                    <a:pt x="2293" y="1975"/>
                  </a:lnTo>
                  <a:lnTo>
                    <a:pt x="2233" y="1975"/>
                  </a:lnTo>
                  <a:lnTo>
                    <a:pt x="2167" y="1975"/>
                  </a:lnTo>
                  <a:lnTo>
                    <a:pt x="1828" y="1975"/>
                  </a:lnTo>
                  <a:lnTo>
                    <a:pt x="1828" y="1979"/>
                  </a:lnTo>
                  <a:lnTo>
                    <a:pt x="1829" y="1988"/>
                  </a:lnTo>
                  <a:lnTo>
                    <a:pt x="1830" y="2003"/>
                  </a:lnTo>
                  <a:lnTo>
                    <a:pt x="1831" y="2021"/>
                  </a:lnTo>
                  <a:lnTo>
                    <a:pt x="1834" y="2040"/>
                  </a:lnTo>
                  <a:lnTo>
                    <a:pt x="1837" y="2060"/>
                  </a:lnTo>
                  <a:lnTo>
                    <a:pt x="1841" y="2078"/>
                  </a:lnTo>
                  <a:lnTo>
                    <a:pt x="1844" y="2095"/>
                  </a:lnTo>
                  <a:lnTo>
                    <a:pt x="1849" y="2105"/>
                  </a:lnTo>
                  <a:lnTo>
                    <a:pt x="1863" y="2122"/>
                  </a:lnTo>
                  <a:lnTo>
                    <a:pt x="1880" y="2135"/>
                  </a:lnTo>
                  <a:lnTo>
                    <a:pt x="1899" y="2143"/>
                  </a:lnTo>
                  <a:lnTo>
                    <a:pt x="1919" y="2148"/>
                  </a:lnTo>
                  <a:lnTo>
                    <a:pt x="1938" y="2152"/>
                  </a:lnTo>
                  <a:lnTo>
                    <a:pt x="1956" y="2153"/>
                  </a:lnTo>
                  <a:lnTo>
                    <a:pt x="1972" y="2154"/>
                  </a:lnTo>
                  <a:lnTo>
                    <a:pt x="1983" y="2155"/>
                  </a:lnTo>
                  <a:lnTo>
                    <a:pt x="1989" y="2155"/>
                  </a:lnTo>
                  <a:lnTo>
                    <a:pt x="2006" y="2159"/>
                  </a:lnTo>
                  <a:lnTo>
                    <a:pt x="2022" y="2167"/>
                  </a:lnTo>
                  <a:lnTo>
                    <a:pt x="2034" y="2180"/>
                  </a:lnTo>
                  <a:lnTo>
                    <a:pt x="2043" y="2197"/>
                  </a:lnTo>
                  <a:lnTo>
                    <a:pt x="2046" y="2216"/>
                  </a:lnTo>
                  <a:lnTo>
                    <a:pt x="2046" y="2216"/>
                  </a:lnTo>
                  <a:lnTo>
                    <a:pt x="2046" y="2219"/>
                  </a:lnTo>
                  <a:lnTo>
                    <a:pt x="2046" y="2223"/>
                  </a:lnTo>
                  <a:lnTo>
                    <a:pt x="2046" y="2233"/>
                  </a:lnTo>
                  <a:lnTo>
                    <a:pt x="2046" y="2248"/>
                  </a:lnTo>
                  <a:lnTo>
                    <a:pt x="2043" y="2267"/>
                  </a:lnTo>
                  <a:lnTo>
                    <a:pt x="2034" y="2284"/>
                  </a:lnTo>
                  <a:lnTo>
                    <a:pt x="2022" y="2297"/>
                  </a:lnTo>
                  <a:lnTo>
                    <a:pt x="2006" y="2306"/>
                  </a:lnTo>
                  <a:lnTo>
                    <a:pt x="1989" y="2309"/>
                  </a:lnTo>
                  <a:lnTo>
                    <a:pt x="1989" y="2309"/>
                  </a:lnTo>
                  <a:lnTo>
                    <a:pt x="1989" y="2309"/>
                  </a:lnTo>
                  <a:lnTo>
                    <a:pt x="1986" y="2309"/>
                  </a:lnTo>
                  <a:lnTo>
                    <a:pt x="1983" y="2309"/>
                  </a:lnTo>
                  <a:lnTo>
                    <a:pt x="1978" y="2309"/>
                  </a:lnTo>
                  <a:lnTo>
                    <a:pt x="1779" y="2309"/>
                  </a:lnTo>
                  <a:lnTo>
                    <a:pt x="1737" y="2309"/>
                  </a:lnTo>
                  <a:lnTo>
                    <a:pt x="1689" y="2309"/>
                  </a:lnTo>
                  <a:lnTo>
                    <a:pt x="1637" y="2309"/>
                  </a:lnTo>
                  <a:lnTo>
                    <a:pt x="1443" y="2309"/>
                  </a:lnTo>
                  <a:lnTo>
                    <a:pt x="1365" y="2309"/>
                  </a:lnTo>
                  <a:lnTo>
                    <a:pt x="1279" y="2309"/>
                  </a:lnTo>
                  <a:lnTo>
                    <a:pt x="979" y="2309"/>
                  </a:lnTo>
                  <a:lnTo>
                    <a:pt x="863" y="2309"/>
                  </a:lnTo>
                  <a:lnTo>
                    <a:pt x="738" y="2309"/>
                  </a:lnTo>
                  <a:lnTo>
                    <a:pt x="720" y="2306"/>
                  </a:lnTo>
                  <a:lnTo>
                    <a:pt x="705" y="2297"/>
                  </a:lnTo>
                  <a:lnTo>
                    <a:pt x="692" y="2284"/>
                  </a:lnTo>
                  <a:lnTo>
                    <a:pt x="684" y="2267"/>
                  </a:lnTo>
                  <a:lnTo>
                    <a:pt x="681" y="2248"/>
                  </a:lnTo>
                  <a:lnTo>
                    <a:pt x="681" y="2216"/>
                  </a:lnTo>
                  <a:lnTo>
                    <a:pt x="684" y="2197"/>
                  </a:lnTo>
                  <a:lnTo>
                    <a:pt x="692" y="2180"/>
                  </a:lnTo>
                  <a:lnTo>
                    <a:pt x="705" y="2167"/>
                  </a:lnTo>
                  <a:lnTo>
                    <a:pt x="720" y="2159"/>
                  </a:lnTo>
                  <a:lnTo>
                    <a:pt x="738" y="2155"/>
                  </a:lnTo>
                  <a:lnTo>
                    <a:pt x="751" y="2155"/>
                  </a:lnTo>
                  <a:lnTo>
                    <a:pt x="769" y="2151"/>
                  </a:lnTo>
                  <a:lnTo>
                    <a:pt x="788" y="2148"/>
                  </a:lnTo>
                  <a:lnTo>
                    <a:pt x="807" y="2147"/>
                  </a:lnTo>
                  <a:lnTo>
                    <a:pt x="828" y="2143"/>
                  </a:lnTo>
                  <a:lnTo>
                    <a:pt x="845" y="2140"/>
                  </a:lnTo>
                  <a:lnTo>
                    <a:pt x="863" y="2133"/>
                  </a:lnTo>
                  <a:lnTo>
                    <a:pt x="880" y="2122"/>
                  </a:lnTo>
                  <a:lnTo>
                    <a:pt x="893" y="2105"/>
                  </a:lnTo>
                  <a:lnTo>
                    <a:pt x="899" y="2095"/>
                  </a:lnTo>
                  <a:lnTo>
                    <a:pt x="905" y="2078"/>
                  </a:lnTo>
                  <a:lnTo>
                    <a:pt x="909" y="2060"/>
                  </a:lnTo>
                  <a:lnTo>
                    <a:pt x="912" y="2040"/>
                  </a:lnTo>
                  <a:lnTo>
                    <a:pt x="915" y="2021"/>
                  </a:lnTo>
                  <a:lnTo>
                    <a:pt x="917" y="2003"/>
                  </a:lnTo>
                  <a:lnTo>
                    <a:pt x="918" y="1988"/>
                  </a:lnTo>
                  <a:lnTo>
                    <a:pt x="919" y="1979"/>
                  </a:lnTo>
                  <a:lnTo>
                    <a:pt x="919" y="1975"/>
                  </a:lnTo>
                  <a:lnTo>
                    <a:pt x="801" y="1975"/>
                  </a:lnTo>
                  <a:lnTo>
                    <a:pt x="770" y="1975"/>
                  </a:lnTo>
                  <a:lnTo>
                    <a:pt x="689" y="1975"/>
                  </a:lnTo>
                  <a:lnTo>
                    <a:pt x="640" y="1975"/>
                  </a:lnTo>
                  <a:lnTo>
                    <a:pt x="586" y="1975"/>
                  </a:lnTo>
                  <a:lnTo>
                    <a:pt x="524" y="1975"/>
                  </a:lnTo>
                  <a:lnTo>
                    <a:pt x="453" y="1975"/>
                  </a:lnTo>
                  <a:lnTo>
                    <a:pt x="93" y="1975"/>
                  </a:lnTo>
                  <a:lnTo>
                    <a:pt x="68" y="1973"/>
                  </a:lnTo>
                  <a:lnTo>
                    <a:pt x="47" y="1963"/>
                  </a:lnTo>
                  <a:lnTo>
                    <a:pt x="28" y="1950"/>
                  </a:lnTo>
                  <a:lnTo>
                    <a:pt x="13" y="1932"/>
                  </a:lnTo>
                  <a:lnTo>
                    <a:pt x="4" y="1912"/>
                  </a:lnTo>
                  <a:lnTo>
                    <a:pt x="0" y="1888"/>
                  </a:lnTo>
                  <a:lnTo>
                    <a:pt x="0" y="1888"/>
                  </a:lnTo>
                  <a:lnTo>
                    <a:pt x="0" y="1888"/>
                  </a:lnTo>
                  <a:lnTo>
                    <a:pt x="0" y="1887"/>
                  </a:lnTo>
                  <a:lnTo>
                    <a:pt x="0" y="1886"/>
                  </a:lnTo>
                  <a:lnTo>
                    <a:pt x="0" y="1882"/>
                  </a:lnTo>
                  <a:lnTo>
                    <a:pt x="0" y="1879"/>
                  </a:lnTo>
                  <a:lnTo>
                    <a:pt x="0" y="1873"/>
                  </a:lnTo>
                  <a:lnTo>
                    <a:pt x="0" y="1866"/>
                  </a:lnTo>
                  <a:lnTo>
                    <a:pt x="0" y="1855"/>
                  </a:lnTo>
                  <a:lnTo>
                    <a:pt x="0" y="1843"/>
                  </a:lnTo>
                  <a:lnTo>
                    <a:pt x="0" y="1329"/>
                  </a:lnTo>
                  <a:lnTo>
                    <a:pt x="0" y="1253"/>
                  </a:lnTo>
                  <a:lnTo>
                    <a:pt x="0" y="1171"/>
                  </a:lnTo>
                  <a:lnTo>
                    <a:pt x="0" y="1081"/>
                  </a:lnTo>
                  <a:lnTo>
                    <a:pt x="0" y="985"/>
                  </a:lnTo>
                  <a:lnTo>
                    <a:pt x="0" y="880"/>
                  </a:lnTo>
                  <a:lnTo>
                    <a:pt x="0" y="768"/>
                  </a:lnTo>
                  <a:lnTo>
                    <a:pt x="0" y="649"/>
                  </a:lnTo>
                  <a:lnTo>
                    <a:pt x="0" y="520"/>
                  </a:lnTo>
                  <a:lnTo>
                    <a:pt x="0" y="383"/>
                  </a:lnTo>
                  <a:lnTo>
                    <a:pt x="0" y="237"/>
                  </a:lnTo>
                  <a:lnTo>
                    <a:pt x="0" y="82"/>
                  </a:lnTo>
                  <a:lnTo>
                    <a:pt x="4" y="60"/>
                  </a:lnTo>
                  <a:lnTo>
                    <a:pt x="13" y="41"/>
                  </a:lnTo>
                  <a:lnTo>
                    <a:pt x="28" y="24"/>
                  </a:lnTo>
                  <a:lnTo>
                    <a:pt x="47" y="11"/>
                  </a:lnTo>
                  <a:lnTo>
                    <a:pt x="68" y="2"/>
                  </a:lnTo>
                  <a:lnTo>
                    <a:pt x="93"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2" name="TextBox 91"/>
          <p:cNvSpPr txBox="1"/>
          <p:nvPr/>
        </p:nvSpPr>
        <p:spPr>
          <a:xfrm>
            <a:off x="2274670" y="3918174"/>
            <a:ext cx="1494640" cy="738664"/>
          </a:xfrm>
          <a:prstGeom prst="rect">
            <a:avLst/>
          </a:prstGeom>
          <a:noFill/>
        </p:spPr>
        <p:txBody>
          <a:bodyPr wrap="none" lIns="182880" tIns="146304" rIns="182880" bIns="146304" rtlCol="0">
            <a:spAutoFit/>
          </a:bodyPr>
          <a:lstStyle/>
          <a:p>
            <a:pPr algn="ctr">
              <a:lnSpc>
                <a:spcPct val="90000"/>
              </a:lnSpc>
            </a:pPr>
            <a:r>
              <a:rPr lang="en-GB" sz="1600" spc="-50" dirty="0" smtClean="0">
                <a:gradFill>
                  <a:gsLst>
                    <a:gs pos="2917">
                      <a:schemeClr val="tx1"/>
                    </a:gs>
                    <a:gs pos="30000">
                      <a:schemeClr val="tx1"/>
                    </a:gs>
                  </a:gsLst>
                  <a:lin ang="5400000" scaled="0"/>
                </a:gradFill>
              </a:rPr>
              <a:t>Single Admin</a:t>
            </a:r>
          </a:p>
          <a:p>
            <a:pPr algn="ctr">
              <a:lnSpc>
                <a:spcPct val="90000"/>
              </a:lnSpc>
            </a:pPr>
            <a:r>
              <a:rPr lang="en-GB" sz="1600" spc="-50" dirty="0" smtClean="0">
                <a:gradFill>
                  <a:gsLst>
                    <a:gs pos="2917">
                      <a:schemeClr val="tx1"/>
                    </a:gs>
                    <a:gs pos="30000">
                      <a:schemeClr val="tx1"/>
                    </a:gs>
                  </a:gsLst>
                  <a:lin ang="5400000" scaled="0"/>
                </a:gradFill>
              </a:rPr>
              <a:t>Console</a:t>
            </a:r>
          </a:p>
        </p:txBody>
      </p:sp>
      <p:sp>
        <p:nvSpPr>
          <p:cNvPr id="30" name="Freeform 21"/>
          <p:cNvSpPr>
            <a:spLocks noEditPoints="1"/>
          </p:cNvSpPr>
          <p:nvPr/>
        </p:nvSpPr>
        <p:spPr bwMode="auto">
          <a:xfrm>
            <a:off x="4444068" y="2260879"/>
            <a:ext cx="2539906" cy="390815"/>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tx1"/>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pic>
        <p:nvPicPr>
          <p:cNvPr id="34" name="Picture 3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88584" y="2798624"/>
            <a:ext cx="940454" cy="802264"/>
          </a:xfrm>
          <a:prstGeom prst="rect">
            <a:avLst/>
          </a:prstGeom>
        </p:spPr>
      </p:pic>
      <p:grpSp>
        <p:nvGrpSpPr>
          <p:cNvPr id="5" name="Group 4"/>
          <p:cNvGrpSpPr/>
          <p:nvPr/>
        </p:nvGrpSpPr>
        <p:grpSpPr>
          <a:xfrm>
            <a:off x="9716073" y="4143761"/>
            <a:ext cx="1677004" cy="1528675"/>
            <a:chOff x="9716073" y="4143761"/>
            <a:chExt cx="1677004" cy="1528675"/>
          </a:xfrm>
        </p:grpSpPr>
        <p:grpSp>
          <p:nvGrpSpPr>
            <p:cNvPr id="37" name="Group 36"/>
            <p:cNvGrpSpPr/>
            <p:nvPr/>
          </p:nvGrpSpPr>
          <p:grpSpPr>
            <a:xfrm>
              <a:off x="9716073" y="4143761"/>
              <a:ext cx="1677004" cy="1528674"/>
              <a:chOff x="9716073" y="4143761"/>
              <a:chExt cx="1677004" cy="1528674"/>
            </a:xfrm>
          </p:grpSpPr>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35291" y="4143761"/>
                <a:ext cx="1057786" cy="706366"/>
              </a:xfrm>
              <a:prstGeom prst="rect">
                <a:avLst/>
              </a:prstGeom>
            </p:spPr>
          </p:pic>
          <p:pic>
            <p:nvPicPr>
              <p:cNvPr id="41" name="Picture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6073" y="4187440"/>
                <a:ext cx="444416" cy="664847"/>
              </a:xfrm>
              <a:prstGeom prst="rect">
                <a:avLst/>
              </a:prstGeom>
            </p:spPr>
          </p:pic>
          <p:pic>
            <p:nvPicPr>
              <p:cNvPr id="42" name="Picture 4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58811" y="4945294"/>
                <a:ext cx="393475" cy="727141"/>
              </a:xfrm>
              <a:prstGeom prst="rect">
                <a:avLst/>
              </a:prstGeom>
            </p:spPr>
          </p:pic>
          <p:sp>
            <p:nvSpPr>
              <p:cNvPr id="45" name="Freeform 14"/>
              <p:cNvSpPr>
                <a:spLocks/>
              </p:cNvSpPr>
              <p:nvPr/>
            </p:nvSpPr>
            <p:spPr bwMode="auto">
              <a:xfrm>
                <a:off x="10943315" y="4867281"/>
                <a:ext cx="156554" cy="7772"/>
              </a:xfrm>
              <a:custGeom>
                <a:avLst/>
                <a:gdLst>
                  <a:gd name="T0" fmla="*/ 19 w 709"/>
                  <a:gd name="T1" fmla="*/ 0 h 36"/>
                  <a:gd name="T2" fmla="*/ 692 w 709"/>
                  <a:gd name="T3" fmla="*/ 0 h 36"/>
                  <a:gd name="T4" fmla="*/ 701 w 709"/>
                  <a:gd name="T5" fmla="*/ 3 h 36"/>
                  <a:gd name="T6" fmla="*/ 707 w 709"/>
                  <a:gd name="T7" fmla="*/ 10 h 36"/>
                  <a:gd name="T8" fmla="*/ 709 w 709"/>
                  <a:gd name="T9" fmla="*/ 18 h 36"/>
                  <a:gd name="T10" fmla="*/ 707 w 709"/>
                  <a:gd name="T11" fmla="*/ 27 h 36"/>
                  <a:gd name="T12" fmla="*/ 701 w 709"/>
                  <a:gd name="T13" fmla="*/ 33 h 36"/>
                  <a:gd name="T14" fmla="*/ 692 w 709"/>
                  <a:gd name="T15" fmla="*/ 36 h 36"/>
                  <a:gd name="T16" fmla="*/ 19 w 709"/>
                  <a:gd name="T17" fmla="*/ 36 h 36"/>
                  <a:gd name="T18" fmla="*/ 10 w 709"/>
                  <a:gd name="T19" fmla="*/ 33 h 36"/>
                  <a:gd name="T20" fmla="*/ 3 w 709"/>
                  <a:gd name="T21" fmla="*/ 27 h 36"/>
                  <a:gd name="T22" fmla="*/ 0 w 709"/>
                  <a:gd name="T23" fmla="*/ 18 h 36"/>
                  <a:gd name="T24" fmla="*/ 3 w 709"/>
                  <a:gd name="T25" fmla="*/ 10 h 36"/>
                  <a:gd name="T26" fmla="*/ 10 w 709"/>
                  <a:gd name="T27" fmla="*/ 3 h 36"/>
                  <a:gd name="T28" fmla="*/ 19 w 709"/>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36">
                    <a:moveTo>
                      <a:pt x="19" y="0"/>
                    </a:moveTo>
                    <a:lnTo>
                      <a:pt x="692" y="0"/>
                    </a:lnTo>
                    <a:lnTo>
                      <a:pt x="701" y="3"/>
                    </a:lnTo>
                    <a:lnTo>
                      <a:pt x="707" y="10"/>
                    </a:lnTo>
                    <a:lnTo>
                      <a:pt x="709" y="18"/>
                    </a:lnTo>
                    <a:lnTo>
                      <a:pt x="707" y="27"/>
                    </a:lnTo>
                    <a:lnTo>
                      <a:pt x="701" y="33"/>
                    </a:lnTo>
                    <a:lnTo>
                      <a:pt x="692" y="36"/>
                    </a:lnTo>
                    <a:lnTo>
                      <a:pt x="19" y="36"/>
                    </a:lnTo>
                    <a:lnTo>
                      <a:pt x="10" y="33"/>
                    </a:lnTo>
                    <a:lnTo>
                      <a:pt x="3" y="27"/>
                    </a:lnTo>
                    <a:lnTo>
                      <a:pt x="0" y="18"/>
                    </a:lnTo>
                    <a:lnTo>
                      <a:pt x="3" y="10"/>
                    </a:lnTo>
                    <a:lnTo>
                      <a:pt x="10" y="3"/>
                    </a:lnTo>
                    <a:lnTo>
                      <a:pt x="1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 name="Picture 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86550" y="4910358"/>
              <a:ext cx="513530" cy="762078"/>
            </a:xfrm>
            <a:prstGeom prst="rect">
              <a:avLst/>
            </a:prstGeom>
          </p:spPr>
        </p:pic>
      </p:grpSp>
    </p:spTree>
    <p:extLst>
      <p:ext uri="{BB962C8B-B14F-4D97-AF65-F5344CB8AC3E}">
        <p14:creationId xmlns:p14="http://schemas.microsoft.com/office/powerpoint/2010/main" val="127474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Integration points of </a:t>
            </a:r>
            <a:r>
              <a:rPr lang="en-US" sz="4800" dirty="0" smtClean="0"/>
              <a:t>Configuration Manager </a:t>
            </a:r>
            <a:r>
              <a:rPr lang="en-US" sz="4800" dirty="0"/>
              <a:t>and Windows Intune</a:t>
            </a:r>
          </a:p>
        </p:txBody>
      </p:sp>
      <p:sp>
        <p:nvSpPr>
          <p:cNvPr id="3" name="Text Placeholder 2"/>
          <p:cNvSpPr>
            <a:spLocks noGrp="1"/>
          </p:cNvSpPr>
          <p:nvPr>
            <p:ph type="body" sz="quarter" idx="10"/>
          </p:nvPr>
        </p:nvSpPr>
        <p:spPr>
          <a:xfrm>
            <a:off x="274638" y="2059523"/>
            <a:ext cx="11887200" cy="3077766"/>
          </a:xfrm>
        </p:spPr>
        <p:txBody>
          <a:bodyPr/>
          <a:lstStyle/>
          <a:p>
            <a:pPr marL="571500" indent="-571500">
              <a:buFont typeface="Arial" panose="020B0604020202020204" pitchFamily="34" charset="0"/>
              <a:buChar char="•"/>
            </a:pPr>
            <a:r>
              <a:rPr lang="en-US" dirty="0"/>
              <a:t>Intune provides cloud based infrastructure to provide settings management and software distribution to mobile devices</a:t>
            </a:r>
          </a:p>
          <a:p>
            <a:pPr marL="571500" indent="-571500">
              <a:buFont typeface="Arial" panose="020B0604020202020204" pitchFamily="34" charset="0"/>
              <a:buChar char="•"/>
            </a:pPr>
            <a:r>
              <a:rPr lang="en-US" dirty="0"/>
              <a:t>All </a:t>
            </a:r>
            <a:r>
              <a:rPr lang="en-US" dirty="0" smtClean="0"/>
              <a:t>administrative </a:t>
            </a:r>
            <a:r>
              <a:rPr lang="en-US" dirty="0"/>
              <a:t>tasks are performed via </a:t>
            </a:r>
            <a:r>
              <a:rPr lang="en-US" dirty="0" smtClean="0"/>
              <a:t>Configuration Manager console</a:t>
            </a:r>
            <a:endParaRPr lang="en-US" dirty="0"/>
          </a:p>
        </p:txBody>
      </p:sp>
    </p:spTree>
    <p:extLst>
      <p:ext uri="{BB962C8B-B14F-4D97-AF65-F5344CB8AC3E}">
        <p14:creationId xmlns:p14="http://schemas.microsoft.com/office/powerpoint/2010/main" val="30754275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1AEC8A84-3C78-450C-93ED-A69D99A5D7B0}" vid="{F68474EE-7227-4236-A7EA-AFEC086D75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59317E9AAB5847AB29D81DF7E20335" ma:contentTypeVersion="0" ma:contentTypeDescription="Create a new document." ma:contentTypeScope="" ma:versionID="fa4009543fa81ad47343a1365e231b93">
  <xsd:schema xmlns:xsd="http://www.w3.org/2001/XMLSchema" xmlns:xs="http://www.w3.org/2001/XMLSchema" xmlns:p="http://schemas.microsoft.com/office/2006/metadata/properties" targetNamespace="http://schemas.microsoft.com/office/2006/metadata/properties" ma:root="true" ma:fieldsID="8ff40ba1d4188d01a4958c663ecc35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E0495EF-56EC-4FCD-8DD6-61D5AA1802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1604</TotalTime>
  <Words>4078</Words>
  <Application>Microsoft Office PowerPoint</Application>
  <PresentationFormat>Custom</PresentationFormat>
  <Paragraphs>411</Paragraphs>
  <Slides>72</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Arial</vt:lpstr>
      <vt:lpstr>Calibri</vt:lpstr>
      <vt:lpstr>Consolas</vt:lpstr>
      <vt:lpstr>Segoe</vt:lpstr>
      <vt:lpstr>Segoe Light</vt:lpstr>
      <vt:lpstr>Segoe UI</vt:lpstr>
      <vt:lpstr>Segoe UI Light</vt:lpstr>
      <vt:lpstr>Segoe UI Semibold</vt:lpstr>
      <vt:lpstr>Times New Roman</vt:lpstr>
      <vt:lpstr>Wingdings</vt:lpstr>
      <vt:lpstr>TechEd_2013_Template_16x9</vt:lpstr>
      <vt:lpstr>PowerPoint Presentation</vt:lpstr>
      <vt:lpstr>Deploying and Configuring Mobile Device Management Infrastructure with Microsoft System Center 2012 SP1 Configuration Manager and Windows Intune</vt:lpstr>
      <vt:lpstr>Three sessions this week on unified device management</vt:lpstr>
      <vt:lpstr>Agenda</vt:lpstr>
      <vt:lpstr>Today’s challenges</vt:lpstr>
      <vt:lpstr>People-centric IT</vt:lpstr>
      <vt:lpstr>Selecting the Management Platform</vt:lpstr>
      <vt:lpstr>Windows Intune integrated with System Center 2012 R2 Configuration Manager</vt:lpstr>
      <vt:lpstr>Integration points of Configuration Manager and Windows Intune</vt:lpstr>
      <vt:lpstr>Platform Support</vt:lpstr>
      <vt:lpstr>Platform Support in ConfigMgr R2</vt:lpstr>
      <vt:lpstr>Getting Started</vt:lpstr>
      <vt:lpstr>Overview of Process</vt:lpstr>
      <vt:lpstr>Create Windows Intune Account</vt:lpstr>
      <vt:lpstr>Create Verifiable Public Domain</vt:lpstr>
      <vt:lpstr>Verify User Details and Perform AD User Discovery</vt:lpstr>
      <vt:lpstr>Deploy and Configure AD Federation Services</vt:lpstr>
      <vt:lpstr>Deploy and Configure AD Directory Synchronization</vt:lpstr>
      <vt:lpstr>Reset User Microsoft Online Password</vt:lpstr>
      <vt:lpstr>Connecting to Windows Intune Account Portal </vt:lpstr>
      <vt:lpstr>Creating Configuration Manager Objects</vt:lpstr>
      <vt:lpstr>Functions of Configuration Manager Windows Intune Objects</vt:lpstr>
      <vt:lpstr>Platforms and Certificates/Keys</vt:lpstr>
      <vt:lpstr>Creating Windows Intune Subscription &amp; Connector in Configuration Manager</vt:lpstr>
      <vt:lpstr>Setting up a Lab</vt:lpstr>
      <vt:lpstr>Troubleshooting the Windows Intune Subscription and Connector</vt:lpstr>
      <vt:lpstr>In Review: Session Objectives And Takeaways</vt:lpstr>
      <vt:lpstr>Additional Resources</vt:lpstr>
      <vt:lpstr>Related content</vt:lpstr>
      <vt:lpstr>Resources</vt:lpstr>
      <vt:lpstr>Q and A</vt:lpstr>
      <vt:lpstr>Evaluate this session</vt:lpstr>
      <vt:lpstr>PowerPoint Presentation</vt:lpstr>
      <vt:lpstr>Additional Slides for future reference</vt:lpstr>
      <vt:lpstr>Screenshots for Windows Intune Subscription (SP1)</vt:lpstr>
      <vt:lpstr>PowerPoint Presentation</vt:lpstr>
      <vt:lpstr>PowerPoint Presentation</vt:lpstr>
      <vt:lpstr>PowerPoint Presentation</vt:lpstr>
      <vt:lpstr>Sign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Screenshots for Windows Intune Connector (SP1)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Active Directory DirSync and ADFS</vt:lpstr>
      <vt:lpstr>AD Integration</vt:lpstr>
      <vt:lpstr>PowerPoint Presentation</vt:lpstr>
      <vt:lpstr>DirSync Installation Details </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Jim Dempsey</dc:creator>
  <cp:keywords>TechEd 2013</cp:keywords>
  <dc:description>Template by: Jordan Cayabyab, Artitudes Design, Inc.
Formatting by: 
Audience Type: Internal/External</dc:description>
  <cp:lastModifiedBy>Shows</cp:lastModifiedBy>
  <cp:revision>40</cp:revision>
  <dcterms:created xsi:type="dcterms:W3CDTF">2013-05-30T02:30:22Z</dcterms:created>
  <dcterms:modified xsi:type="dcterms:W3CDTF">2013-06-26T10:15:52Z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0x010100B459317E9AAB5847AB29D81DF7E20335</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y fmtid="{D5CDD505-2E9C-101B-9397-08002B2CF9AE}" pid="7" name="TaxKeyword">
    <vt:lpwstr>4;#TechEd 2013|273a37fe-f12d-481b-821a-69b382120b4f</vt:lpwstr>
  </property>
  <property fmtid="{D5CDD505-2E9C-101B-9397-08002B2CF9AE}" pid="8" name="TaxCatchAll">
    <vt:lpwstr>4;#TechEd 2013</vt:lpwstr>
  </property>
  <property fmtid="{D5CDD505-2E9C-101B-9397-08002B2CF9AE}" pid="9" name="TaxKeywordTaxHTField">
    <vt:lpwstr>TechEd 2013|273a37fe-f12d-481b-821a-69b382120b4f</vt:lpwstr>
  </property>
</Properties>
</file>