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1" r:id="rId5"/>
  </p:sldMasterIdLst>
  <p:notesMasterIdLst>
    <p:notesMasterId r:id="rId56"/>
  </p:notesMasterIdLst>
  <p:handoutMasterIdLst>
    <p:handoutMasterId r:id="rId57"/>
  </p:handoutMasterIdLst>
  <p:sldIdLst>
    <p:sldId id="1135" r:id="rId6"/>
    <p:sldId id="1215" r:id="rId7"/>
    <p:sldId id="1167" r:id="rId8"/>
    <p:sldId id="1177" r:id="rId9"/>
    <p:sldId id="1178" r:id="rId10"/>
    <p:sldId id="1171" r:id="rId11"/>
    <p:sldId id="1175" r:id="rId12"/>
    <p:sldId id="1174" r:id="rId13"/>
    <p:sldId id="1204" r:id="rId14"/>
    <p:sldId id="1173" r:id="rId15"/>
    <p:sldId id="1200" r:id="rId16"/>
    <p:sldId id="1169" r:id="rId17"/>
    <p:sldId id="1179" r:id="rId18"/>
    <p:sldId id="1214" r:id="rId19"/>
    <p:sldId id="1172" r:id="rId20"/>
    <p:sldId id="1184" r:id="rId21"/>
    <p:sldId id="1152" r:id="rId22"/>
    <p:sldId id="1225" r:id="rId23"/>
    <p:sldId id="1190" r:id="rId24"/>
    <p:sldId id="1186" r:id="rId25"/>
    <p:sldId id="1201" r:id="rId26"/>
    <p:sldId id="1202" r:id="rId27"/>
    <p:sldId id="1203" r:id="rId28"/>
    <p:sldId id="1189" r:id="rId29"/>
    <p:sldId id="1187" r:id="rId30"/>
    <p:sldId id="1209" r:id="rId31"/>
    <p:sldId id="1212" r:id="rId32"/>
    <p:sldId id="1224" r:id="rId33"/>
    <p:sldId id="1074" r:id="rId34"/>
    <p:sldId id="1223" r:id="rId35"/>
    <p:sldId id="1222" r:id="rId36"/>
    <p:sldId id="1221" r:id="rId37"/>
    <p:sldId id="1220" r:id="rId38"/>
    <p:sldId id="1207" r:id="rId39"/>
    <p:sldId id="1219" r:id="rId40"/>
    <p:sldId id="1191" r:id="rId41"/>
    <p:sldId id="1193" r:id="rId42"/>
    <p:sldId id="1211" r:id="rId43"/>
    <p:sldId id="1166" r:id="rId44"/>
    <p:sldId id="1192" r:id="rId45"/>
    <p:sldId id="1194" r:id="rId46"/>
    <p:sldId id="1195" r:id="rId47"/>
    <p:sldId id="1208" r:id="rId48"/>
    <p:sldId id="1197" r:id="rId49"/>
    <p:sldId id="1218" r:id="rId50"/>
    <p:sldId id="1196" r:id="rId51"/>
    <p:sldId id="1217" r:id="rId52"/>
    <p:sldId id="1150" r:id="rId53"/>
    <p:sldId id="1226" r:id="rId54"/>
    <p:sldId id="1076"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215"/>
            <p14:sldId id="1167"/>
            <p14:sldId id="1177"/>
            <p14:sldId id="1178"/>
            <p14:sldId id="1171"/>
            <p14:sldId id="1175"/>
            <p14:sldId id="1174"/>
            <p14:sldId id="1204"/>
            <p14:sldId id="1173"/>
            <p14:sldId id="1200"/>
            <p14:sldId id="1169"/>
            <p14:sldId id="1179"/>
            <p14:sldId id="1214"/>
            <p14:sldId id="1172"/>
            <p14:sldId id="1184"/>
            <p14:sldId id="1152"/>
            <p14:sldId id="1225"/>
            <p14:sldId id="1190"/>
            <p14:sldId id="1186"/>
            <p14:sldId id="1201"/>
            <p14:sldId id="1202"/>
            <p14:sldId id="1203"/>
            <p14:sldId id="1189"/>
            <p14:sldId id="1187"/>
            <p14:sldId id="1209"/>
            <p14:sldId id="1212"/>
            <p14:sldId id="1224"/>
            <p14:sldId id="1074"/>
            <p14:sldId id="1223"/>
            <p14:sldId id="1222"/>
            <p14:sldId id="1221"/>
            <p14:sldId id="1220"/>
            <p14:sldId id="1207"/>
            <p14:sldId id="1219"/>
            <p14:sldId id="1191"/>
            <p14:sldId id="1193"/>
            <p14:sldId id="1211"/>
            <p14:sldId id="1166"/>
            <p14:sldId id="1192"/>
            <p14:sldId id="1194"/>
            <p14:sldId id="1195"/>
            <p14:sldId id="1208"/>
            <p14:sldId id="1197"/>
            <p14:sldId id="1218"/>
            <p14:sldId id="1196"/>
            <p14:sldId id="1217"/>
          </p14:sldIdLst>
        </p14:section>
        <p14:section name="Special content" id="{6925D2A1-AD53-4951-AB34-79DFA02CD676}">
          <p14:sldIdLst>
            <p14:sldId id="1150"/>
            <p14:sldId id="1226"/>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675"/>
    <a:srgbClr val="DC3C00"/>
    <a:srgbClr val="FFFFFF"/>
    <a:srgbClr val="7FBA00"/>
    <a:srgbClr val="007233"/>
    <a:srgbClr val="0072C6"/>
    <a:srgbClr val="B4009E"/>
    <a:srgbClr val="B0B186"/>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92336" autoAdjust="0"/>
  </p:normalViewPr>
  <p:slideViewPr>
    <p:cSldViewPr snapToGrid="0">
      <p:cViewPr varScale="1">
        <p:scale>
          <a:sx n="102" d="100"/>
          <a:sy n="102" d="100"/>
        </p:scale>
        <p:origin x="624" y="10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4632" y="15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6/28/2013 1:08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6/28/2013 1:08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6/28/2013 1:08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6DBB3F-2E45-4DF2-8A35-A7AC26154B25}"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28167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96152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99143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291267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82310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732550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24655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17</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E976D732-92A1-4639-A0E1-31571E261172}" type="datetime8">
              <a:rPr lang="en-US" smtClean="0"/>
              <a:t>6/28/2013 1:08 PM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98778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E976D732-92A1-4639-A0E1-31571E261172}" type="datetime8">
              <a:rPr lang="en-US" smtClean="0"/>
              <a:t>6/28/2013 1:08 PM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30432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6/28/2013 1:08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9676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6/28/2013 1:08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7350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862" indent="-285716">
              <a:defRPr>
                <a:solidFill>
                  <a:schemeClr val="tx1"/>
                </a:solidFill>
                <a:latin typeface="Segoe"/>
              </a:defRPr>
            </a:lvl2pPr>
            <a:lvl3pPr marL="1142865" indent="-228573">
              <a:defRPr>
                <a:solidFill>
                  <a:schemeClr val="tx1"/>
                </a:solidFill>
                <a:latin typeface="Segoe"/>
              </a:defRPr>
            </a:lvl3pPr>
            <a:lvl4pPr marL="1600011" indent="-228573">
              <a:defRPr>
                <a:solidFill>
                  <a:schemeClr val="tx1"/>
                </a:solidFill>
                <a:latin typeface="Segoe"/>
              </a:defRPr>
            </a:lvl4pPr>
            <a:lvl5pPr marL="2057156" indent="-228573">
              <a:defRPr>
                <a:solidFill>
                  <a:schemeClr val="tx1"/>
                </a:solidFill>
                <a:latin typeface="Segoe"/>
              </a:defRPr>
            </a:lvl5pPr>
            <a:lvl6pPr marL="2514303" indent="-228573" fontAlgn="base">
              <a:spcBef>
                <a:spcPct val="0"/>
              </a:spcBef>
              <a:spcAft>
                <a:spcPct val="0"/>
              </a:spcAft>
              <a:defRPr>
                <a:solidFill>
                  <a:schemeClr val="tx1"/>
                </a:solidFill>
                <a:latin typeface="Segoe"/>
              </a:defRPr>
            </a:lvl6pPr>
            <a:lvl7pPr marL="2971449" indent="-228573" fontAlgn="base">
              <a:spcBef>
                <a:spcPct val="0"/>
              </a:spcBef>
              <a:spcAft>
                <a:spcPct val="0"/>
              </a:spcAft>
              <a:defRPr>
                <a:solidFill>
                  <a:schemeClr val="tx1"/>
                </a:solidFill>
                <a:latin typeface="Segoe"/>
              </a:defRPr>
            </a:lvl7pPr>
            <a:lvl8pPr marL="3428594" indent="-228573" fontAlgn="base">
              <a:spcBef>
                <a:spcPct val="0"/>
              </a:spcBef>
              <a:spcAft>
                <a:spcPct val="0"/>
              </a:spcAft>
              <a:defRPr>
                <a:solidFill>
                  <a:schemeClr val="tx1"/>
                </a:solidFill>
                <a:latin typeface="Segoe"/>
              </a:defRPr>
            </a:lvl8pPr>
            <a:lvl9pPr marL="3885741" indent="-228573" fontAlgn="base">
              <a:spcBef>
                <a:spcPct val="0"/>
              </a:spcBef>
              <a:spcAft>
                <a:spcPct val="0"/>
              </a:spcAft>
              <a:defRPr>
                <a:solidFill>
                  <a:schemeClr val="tx1"/>
                </a:solidFill>
                <a:latin typeface="Segoe"/>
              </a:defRPr>
            </a:lvl9pPr>
          </a:lstStyle>
          <a:p>
            <a:pPr fontAlgn="base">
              <a:spcBef>
                <a:spcPct val="0"/>
              </a:spcBef>
              <a:spcAft>
                <a:spcPct val="0"/>
              </a:spcAft>
              <a:defRPr/>
            </a:pPr>
            <a:fld id="{8817BD48-F75D-4E8C-BA6E-48140E2236F4}" type="slidenum">
              <a:rPr lang="en-US" smtClean="0">
                <a:solidFill>
                  <a:prstClr val="black"/>
                </a:solidFill>
                <a:latin typeface="Calibri" pitchFamily="34" charset="0"/>
              </a:rPr>
              <a:pPr fontAlgn="base">
                <a:spcBef>
                  <a:spcPct val="0"/>
                </a:spcBef>
                <a:spcAft>
                  <a:spcPct val="0"/>
                </a:spcAft>
                <a:defRPr/>
              </a:pPr>
              <a:t>20</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1906238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482833E-A7E4-4D3C-A9E8-AC4B2CB5AA0E}"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60986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862" indent="-285716">
              <a:defRPr>
                <a:solidFill>
                  <a:schemeClr val="tx1"/>
                </a:solidFill>
                <a:latin typeface="Segoe"/>
              </a:defRPr>
            </a:lvl2pPr>
            <a:lvl3pPr marL="1142865" indent="-228573">
              <a:defRPr>
                <a:solidFill>
                  <a:schemeClr val="tx1"/>
                </a:solidFill>
                <a:latin typeface="Segoe"/>
              </a:defRPr>
            </a:lvl3pPr>
            <a:lvl4pPr marL="1600011" indent="-228573">
              <a:defRPr>
                <a:solidFill>
                  <a:schemeClr val="tx1"/>
                </a:solidFill>
                <a:latin typeface="Segoe"/>
              </a:defRPr>
            </a:lvl4pPr>
            <a:lvl5pPr marL="2057156" indent="-228573">
              <a:defRPr>
                <a:solidFill>
                  <a:schemeClr val="tx1"/>
                </a:solidFill>
                <a:latin typeface="Segoe"/>
              </a:defRPr>
            </a:lvl5pPr>
            <a:lvl6pPr marL="2514303" indent="-228573" fontAlgn="base">
              <a:spcBef>
                <a:spcPct val="0"/>
              </a:spcBef>
              <a:spcAft>
                <a:spcPct val="0"/>
              </a:spcAft>
              <a:defRPr>
                <a:solidFill>
                  <a:schemeClr val="tx1"/>
                </a:solidFill>
                <a:latin typeface="Segoe"/>
              </a:defRPr>
            </a:lvl6pPr>
            <a:lvl7pPr marL="2971449" indent="-228573" fontAlgn="base">
              <a:spcBef>
                <a:spcPct val="0"/>
              </a:spcBef>
              <a:spcAft>
                <a:spcPct val="0"/>
              </a:spcAft>
              <a:defRPr>
                <a:solidFill>
                  <a:schemeClr val="tx1"/>
                </a:solidFill>
                <a:latin typeface="Segoe"/>
              </a:defRPr>
            </a:lvl7pPr>
            <a:lvl8pPr marL="3428594" indent="-228573" fontAlgn="base">
              <a:spcBef>
                <a:spcPct val="0"/>
              </a:spcBef>
              <a:spcAft>
                <a:spcPct val="0"/>
              </a:spcAft>
              <a:defRPr>
                <a:solidFill>
                  <a:schemeClr val="tx1"/>
                </a:solidFill>
                <a:latin typeface="Segoe"/>
              </a:defRPr>
            </a:lvl8pPr>
            <a:lvl9pPr marL="3885741" indent="-228573" fontAlgn="base">
              <a:spcBef>
                <a:spcPct val="0"/>
              </a:spcBef>
              <a:spcAft>
                <a:spcPct val="0"/>
              </a:spcAft>
              <a:defRPr>
                <a:solidFill>
                  <a:schemeClr val="tx1"/>
                </a:solidFill>
                <a:latin typeface="Segoe"/>
              </a:defRPr>
            </a:lvl9pPr>
          </a:lstStyle>
          <a:p>
            <a:pPr fontAlgn="base">
              <a:spcBef>
                <a:spcPct val="0"/>
              </a:spcBef>
              <a:spcAft>
                <a:spcPct val="0"/>
              </a:spcAft>
              <a:defRPr/>
            </a:pPr>
            <a:fld id="{8817BD48-F75D-4E8C-BA6E-48140E2236F4}" type="slidenum">
              <a:rPr lang="en-US" smtClean="0">
                <a:solidFill>
                  <a:prstClr val="black"/>
                </a:solidFill>
                <a:latin typeface="Calibri" pitchFamily="34" charset="0"/>
              </a:rPr>
              <a:pPr fontAlgn="base">
                <a:spcBef>
                  <a:spcPct val="0"/>
                </a:spcBef>
                <a:spcAft>
                  <a:spcPct val="0"/>
                </a:spcAft>
                <a:defRPr/>
              </a:pPr>
              <a:t>22</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2565026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F46CCCA-8279-4E6E-97D9-CBF6394D394D}"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753570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77499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45481E0-6638-4871-9B68-1CC96BD5F23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476677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6/28/2013 1:08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83224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en-US" dirty="0"/>
          </a:p>
        </p:txBody>
      </p:sp>
      <p:sp>
        <p:nvSpPr>
          <p:cNvPr id="50180" name="Slide Number Placeholder 3"/>
          <p:cNvSpPr>
            <a:spLocks noGrp="1"/>
          </p:cNvSpPr>
          <p:nvPr>
            <p:ph type="sldNum" sz="quarter" idx="5"/>
          </p:nvPr>
        </p:nvSpPr>
        <p:spPr bwMode="auto">
          <a:extLst/>
        </p:spPr>
        <p:txBody>
          <a:bodyPr/>
          <a:lstStyle/>
          <a:p>
            <a:fld id="{2B370AFF-060D-45CC-9CDC-F9D13B94DC37}" type="slidenum">
              <a:rPr lang="en-US">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032334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A0E92C2-4408-4641-BC5D-E5C68BF31F97}"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59483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6/28/2013 1:08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706443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A0E92C2-4408-4641-BC5D-E5C68BF31F97}"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230826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A0E92C2-4408-4641-BC5D-E5C68BF31F97}"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76439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CAD5982-8DCE-4F51-AB91-79F3A4FF8A32}"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534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0B9F7A1-4045-44CC-94D1-1A942FA5C411}"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844350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499956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611766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6/28/2013 1:08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06242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A0E92C2-4408-4641-BC5D-E5C68BF31F97}"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16895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826568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24910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168538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6/28/2013 1:08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3415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254222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219813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748778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041002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676793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369932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47</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6/28/2013 1:08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615901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1:08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90361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4342444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6/28/2013 1:08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65778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B76E7B1-8876-4FF8-B43A-2A769FB13186}" type="datetime1">
              <a:rPr lang="en-US" smtClean="0"/>
              <a:t>6/28/2013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3995065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16AFDE1-CCCA-4710-BB65-8C7C89F4CBCE}"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80409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09A714-1E64-4AB4-8CA1-D462C8955629}"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42810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225270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7640256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6481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855684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48701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20071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7968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82937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4786281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919988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7401951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101212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320861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578160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519581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400011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3611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97350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89762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98906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92040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562493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840820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9201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0046376"/>
      </p:ext>
    </p:extLst>
  </p:cSld>
  <p:clrMap bg1="dk1" tx1="lt1" bg2="dk2"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5.emf"/><Relationship Id="rId3" Type="http://schemas.openxmlformats.org/officeDocument/2006/relationships/image" Target="../media/image32.gif"/><Relationship Id="rId7" Type="http://schemas.openxmlformats.org/officeDocument/2006/relationships/image" Target="../media/image42.png"/><Relationship Id="rId12" Type="http://schemas.microsoft.com/office/2007/relationships/hdphoto" Target="../media/hdphoto4.wdp"/><Relationship Id="rId2" Type="http://schemas.openxmlformats.org/officeDocument/2006/relationships/notesSlide" Target="../notesSlides/notesSlide20.xml"/><Relationship Id="rId16" Type="http://schemas.microsoft.com/office/2007/relationships/hdphoto" Target="../media/hdphoto5.wdp"/><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5" Type="http://schemas.openxmlformats.org/officeDocument/2006/relationships/image" Target="../media/image47.png"/><Relationship Id="rId10" Type="http://schemas.microsoft.com/office/2007/relationships/hdphoto" Target="../media/hdphoto3.wdp"/><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microsoft.com/office/2007/relationships/hdphoto" Target="../media/hdphoto6.wdp"/><Relationship Id="rId5" Type="http://schemas.openxmlformats.org/officeDocument/2006/relationships/image" Target="../media/image49.png"/><Relationship Id="rId4" Type="http://schemas.openxmlformats.org/officeDocument/2006/relationships/image" Target="../media/image17.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4.png"/><Relationship Id="rId7"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39.xml"/><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g"/><Relationship Id="rId3" Type="http://schemas.openxmlformats.org/officeDocument/2006/relationships/image" Target="../media/image15.png"/><Relationship Id="rId7" Type="http://schemas.microsoft.com/office/2007/relationships/hdphoto" Target="../media/hdphoto1.wdp"/><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gif"/><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image" Target="../media/image35.emf"/><Relationship Id="rId5" Type="http://schemas.openxmlformats.org/officeDocument/2006/relationships/image" Target="../media/image29.png"/><Relationship Id="rId10" Type="http://schemas.openxmlformats.org/officeDocument/2006/relationships/image" Target="../media/image34.png"/><Relationship Id="rId4" Type="http://schemas.microsoft.com/office/2007/relationships/hdphoto" Target="../media/hdphoto2.wdp"/><Relationship Id="rId9" Type="http://schemas.openxmlformats.org/officeDocument/2006/relationships/image" Target="../media/image33.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bwMode="auto">
          <a:xfrm>
            <a:off x="6127116" y="4136693"/>
            <a:ext cx="5867399" cy="1932807"/>
          </a:xfrm>
          <a:prstGeom prst="rect">
            <a:avLst/>
          </a:prstGeom>
          <a:solidFill>
            <a:srgbClr val="DC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1" name="Picture 2" descr="\\eventsql\dvd\Online_ART\DVD_Art_Sept-2-2010\Artwork_Imagery\Icons - Illustrations\_ VIRTUALIZATION ICONS\Application Virtu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7136" y="4663760"/>
            <a:ext cx="876016" cy="9887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74320" y="274320"/>
            <a:ext cx="11889564" cy="917575"/>
          </a:xfrm>
        </p:spPr>
        <p:txBody>
          <a:bodyPr/>
          <a:lstStyle/>
          <a:p>
            <a:r>
              <a:rPr lang="en-US" dirty="0" smtClean="0">
                <a:solidFill>
                  <a:srgbClr val="FFC000"/>
                </a:solidFill>
              </a:rPr>
              <a:t>App-V 5.0 Design Goals Achieved</a:t>
            </a:r>
            <a:endParaRPr lang="en-US" dirty="0">
              <a:solidFill>
                <a:srgbClr val="FFC000"/>
              </a:solidFill>
            </a:endParaRPr>
          </a:p>
        </p:txBody>
      </p:sp>
      <p:sp>
        <p:nvSpPr>
          <p:cNvPr id="4" name="Text Placeholder 3"/>
          <p:cNvSpPr>
            <a:spLocks noGrp="1"/>
          </p:cNvSpPr>
          <p:nvPr>
            <p:ph type="body" sz="quarter" idx="10"/>
          </p:nvPr>
        </p:nvSpPr>
        <p:spPr>
          <a:xfrm>
            <a:off x="274639" y="1529373"/>
            <a:ext cx="5486399" cy="1698927"/>
          </a:xfrm>
          <a:solidFill>
            <a:schemeClr val="tx1">
              <a:lumMod val="95000"/>
            </a:schemeClr>
          </a:solidFill>
        </p:spPr>
        <p:txBody>
          <a:bodyPr/>
          <a:lstStyle/>
          <a:p>
            <a:r>
              <a:rPr lang="en-US" dirty="0" smtClean="0">
                <a:solidFill>
                  <a:schemeClr val="bg1">
                    <a:lumMod val="75000"/>
                  </a:schemeClr>
                </a:solidFill>
              </a:rPr>
              <a:t>Increased </a:t>
            </a:r>
            <a:r>
              <a:rPr lang="en-US" dirty="0" smtClean="0">
                <a:solidFill>
                  <a:srgbClr val="FF0000"/>
                </a:solidFill>
              </a:rPr>
              <a:t>Integration</a:t>
            </a:r>
          </a:p>
          <a:p>
            <a:pPr lvl="1"/>
            <a:r>
              <a:rPr lang="en-US" dirty="0" smtClean="0">
                <a:solidFill>
                  <a:schemeClr val="bg1">
                    <a:lumMod val="75000"/>
                  </a:schemeClr>
                </a:solidFill>
              </a:rPr>
              <a:t>SFTTray.exe not required</a:t>
            </a:r>
          </a:p>
          <a:p>
            <a:pPr lvl="1"/>
            <a:r>
              <a:rPr lang="en-US" dirty="0" smtClean="0">
                <a:solidFill>
                  <a:schemeClr val="bg1">
                    <a:lumMod val="75000"/>
                  </a:schemeClr>
                </a:solidFill>
              </a:rPr>
              <a:t>Local storage of Virtual File System (VFS)</a:t>
            </a:r>
          </a:p>
          <a:p>
            <a:pPr lvl="1"/>
            <a:r>
              <a:rPr lang="en-US" dirty="0" smtClean="0">
                <a:solidFill>
                  <a:schemeClr val="bg1">
                    <a:lumMod val="75000"/>
                  </a:schemeClr>
                </a:solidFill>
              </a:rPr>
              <a:t>Simplified Troubleshooting</a:t>
            </a:r>
            <a:endParaRPr lang="en-US" dirty="0">
              <a:solidFill>
                <a:schemeClr val="bg1">
                  <a:lumMod val="75000"/>
                </a:schemeClr>
              </a:solidFill>
            </a:endParaRPr>
          </a:p>
        </p:txBody>
      </p:sp>
      <p:sp>
        <p:nvSpPr>
          <p:cNvPr id="5" name="Text Placeholder 4"/>
          <p:cNvSpPr>
            <a:spLocks noGrp="1"/>
          </p:cNvSpPr>
          <p:nvPr>
            <p:ph type="body" sz="quarter" idx="11"/>
          </p:nvPr>
        </p:nvSpPr>
        <p:spPr>
          <a:xfrm>
            <a:off x="6142038" y="1529373"/>
            <a:ext cx="5867400" cy="1698927"/>
          </a:xfrm>
          <a:solidFill>
            <a:schemeClr val="tx1">
              <a:lumMod val="95000"/>
            </a:schemeClr>
          </a:solidFill>
        </p:spPr>
        <p:txBody>
          <a:bodyPr vert="horz" wrap="square" lIns="146304" tIns="91440" rIns="146304" bIns="91440" rtlCol="0">
            <a:spAutoFit/>
          </a:bodyPr>
          <a:lstStyle/>
          <a:p>
            <a:r>
              <a:rPr lang="en-US" dirty="0">
                <a:solidFill>
                  <a:schemeClr val="bg1">
                    <a:lumMod val="75000"/>
                  </a:schemeClr>
                </a:solidFill>
              </a:rPr>
              <a:t>Increased </a:t>
            </a:r>
            <a:r>
              <a:rPr lang="en-US" dirty="0">
                <a:solidFill>
                  <a:srgbClr val="FF0000"/>
                </a:solidFill>
              </a:rPr>
              <a:t>Flexibility</a:t>
            </a:r>
          </a:p>
          <a:p>
            <a:pPr lvl="1"/>
            <a:r>
              <a:rPr lang="en-US" dirty="0">
                <a:solidFill>
                  <a:schemeClr val="bg1">
                    <a:lumMod val="75000"/>
                  </a:schemeClr>
                </a:solidFill>
              </a:rPr>
              <a:t>Virtual Application Connection Groups</a:t>
            </a:r>
          </a:p>
          <a:p>
            <a:pPr lvl="1"/>
            <a:r>
              <a:rPr lang="en-US" dirty="0">
                <a:solidFill>
                  <a:schemeClr val="bg1">
                    <a:lumMod val="75000"/>
                  </a:schemeClr>
                </a:solidFill>
              </a:rPr>
              <a:t>Virtual Application </a:t>
            </a:r>
            <a:r>
              <a:rPr lang="en-US" dirty="0" smtClean="0">
                <a:solidFill>
                  <a:schemeClr val="bg1">
                    <a:lumMod val="75000"/>
                  </a:schemeClr>
                </a:solidFill>
              </a:rPr>
              <a:t>Extensions</a:t>
            </a:r>
          </a:p>
          <a:p>
            <a:pPr lvl="1"/>
            <a:r>
              <a:rPr lang="en-US" dirty="0" smtClean="0">
                <a:solidFill>
                  <a:schemeClr val="bg1">
                    <a:lumMod val="75000"/>
                  </a:schemeClr>
                </a:solidFill>
              </a:rPr>
              <a:t>Co-existence with previous version (4.6 SP2)</a:t>
            </a:r>
            <a:endParaRPr lang="en-US" dirty="0">
              <a:solidFill>
                <a:schemeClr val="bg1">
                  <a:lumMod val="75000"/>
                </a:schemeClr>
              </a:solidFill>
            </a:endParaRPr>
          </a:p>
        </p:txBody>
      </p:sp>
      <p:sp>
        <p:nvSpPr>
          <p:cNvPr id="6" name="Text Placeholder 4"/>
          <p:cNvSpPr txBox="1">
            <a:spLocks/>
          </p:cNvSpPr>
          <p:nvPr/>
        </p:nvSpPr>
        <p:spPr>
          <a:xfrm>
            <a:off x="274639" y="4111103"/>
            <a:ext cx="5486399" cy="1902059"/>
          </a:xfrm>
          <a:prstGeom prst="rect">
            <a:avLst/>
          </a:prstGeom>
          <a:solidFill>
            <a:schemeClr val="tx1">
              <a:lumMod val="95000"/>
            </a:schemeClr>
          </a:solidFill>
        </p:spPr>
        <p:txBody>
          <a:bodyPr vert="horz" wrap="square" lIns="146304" tIns="91440" rIns="146304" bIns="91440" rtlCol="0">
            <a:spAutoFit/>
          </a:bodyPr>
          <a:lstStyle>
            <a:lvl1pPr marL="287338" marR="0" indent="-287338" fontAlgn="auto">
              <a:lnSpc>
                <a:spcPct val="90000"/>
              </a:lnSpc>
              <a:spcBef>
                <a:spcPts val="1224"/>
              </a:spcBef>
              <a:spcAft>
                <a:spcPts val="0"/>
              </a:spcAft>
              <a:buClr>
                <a:schemeClr val="tx1"/>
              </a:buClr>
              <a:buSzPct val="90000"/>
              <a:buFont typeface="Arial" pitchFamily="34" charset="0"/>
              <a:buChar char="•"/>
              <a:tabLst/>
              <a:defRPr sz="3600" spc="0" baseline="0">
                <a:solidFill>
                  <a:schemeClr val="bg1">
                    <a:lumMod val="75000"/>
                  </a:schemeClr>
                </a:solidFill>
                <a:latin typeface="+mj-lt"/>
              </a:defRPr>
            </a:lvl1pPr>
            <a:lvl2pPr marL="531166" marR="0" lvl="1" indent="-233195" fontAlgn="auto">
              <a:lnSpc>
                <a:spcPct val="90000"/>
              </a:lnSpc>
              <a:spcBef>
                <a:spcPct val="20000"/>
              </a:spcBef>
              <a:spcAft>
                <a:spcPts val="0"/>
              </a:spcAft>
              <a:buClrTx/>
              <a:buSzPct val="90000"/>
              <a:buFont typeface="Arial" pitchFamily="34" charset="0"/>
              <a:buChar char="•"/>
              <a:tabLst/>
              <a:defRPr sz="2400" spc="0" baseline="0">
                <a:solidFill>
                  <a:schemeClr val="bg1">
                    <a:lumMod val="75000"/>
                  </a:schemeClr>
                </a:solidFill>
              </a:defRPr>
            </a:lvl2pPr>
            <a:lvl3pPr marL="699585" marR="0" indent="-168419"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880958" marR="0" indent="-181374"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049377" marR="0" indent="-168419"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t>Increased </a:t>
            </a:r>
            <a:r>
              <a:rPr lang="en-US" dirty="0" smtClean="0">
                <a:solidFill>
                  <a:srgbClr val="FF0000"/>
                </a:solidFill>
              </a:rPr>
              <a:t>Manageability</a:t>
            </a:r>
          </a:p>
          <a:p>
            <a:pPr lvl="1"/>
            <a:r>
              <a:rPr lang="en-US" dirty="0" smtClean="0"/>
              <a:t>Flexible deployment</a:t>
            </a:r>
          </a:p>
          <a:p>
            <a:pPr lvl="1"/>
            <a:r>
              <a:rPr lang="en-US" dirty="0" smtClean="0"/>
              <a:t>Enable full support automation</a:t>
            </a:r>
          </a:p>
          <a:p>
            <a:pPr lvl="1"/>
            <a:r>
              <a:rPr lang="en-US" dirty="0" smtClean="0"/>
              <a:t>Provide a Unified Experience</a:t>
            </a:r>
            <a:endParaRPr lang="en-US" dirty="0"/>
          </a:p>
        </p:txBody>
      </p:sp>
      <p:pic>
        <p:nvPicPr>
          <p:cNvPr id="7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18829" y="4682682"/>
            <a:ext cx="1013751" cy="969871"/>
          </a:xfrm>
          <a:prstGeom prst="rect">
            <a:avLst/>
          </a:prstGeom>
          <a:noFill/>
          <a:extLst>
            <a:ext uri="{909E8E84-426E-40DD-AFC4-6F175D3DCCD1}">
              <a14:hiddenFill xmlns:a14="http://schemas.microsoft.com/office/drawing/2010/main">
                <a:solidFill>
                  <a:srgbClr val="FFFFFF"/>
                </a:solidFill>
              </a14:hiddenFill>
            </a:ext>
          </a:extLst>
        </p:spPr>
      </p:pic>
      <p:sp>
        <p:nvSpPr>
          <p:cNvPr id="81" name="Flowchart: Manual Operation 80"/>
          <p:cNvSpPr/>
          <p:nvPr/>
        </p:nvSpPr>
        <p:spPr bwMode="auto">
          <a:xfrm rot="16200000">
            <a:off x="7401390" y="4624756"/>
            <a:ext cx="1596100" cy="1066799"/>
          </a:xfrm>
          <a:prstGeom prst="flowChartManualOperation">
            <a:avLst/>
          </a:prstGeom>
          <a:solidFill>
            <a:schemeClr val="accent6">
              <a:lumMod val="75000"/>
            </a:schemeClr>
          </a:solidFill>
          <a:ln>
            <a:solidFill>
              <a:schemeClr val="bg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2" name="Flowchart: Predefined Process 81"/>
          <p:cNvSpPr/>
          <p:nvPr/>
        </p:nvSpPr>
        <p:spPr bwMode="auto">
          <a:xfrm>
            <a:off x="8732839" y="4663760"/>
            <a:ext cx="1231711" cy="990600"/>
          </a:xfrm>
          <a:prstGeom prst="flowChartPredefinedProcess">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3" name="Group 40"/>
          <p:cNvGrpSpPr>
            <a:grpSpLocks/>
          </p:cNvGrpSpPr>
          <p:nvPr/>
        </p:nvGrpSpPr>
        <p:grpSpPr bwMode="auto">
          <a:xfrm>
            <a:off x="9067117" y="0"/>
            <a:ext cx="3362541" cy="494366"/>
            <a:chOff x="3434654" y="2335552"/>
            <a:chExt cx="2472230" cy="364328"/>
          </a:xfrm>
        </p:grpSpPr>
        <p:sp>
          <p:nvSpPr>
            <p:cNvPr id="14" name="Rectangle 13"/>
            <p:cNvSpPr/>
            <p:nvPr/>
          </p:nvSpPr>
          <p:spPr bwMode="auto">
            <a:xfrm>
              <a:off x="3856742" y="2335552"/>
              <a:ext cx="2050142" cy="364328"/>
            </a:xfrm>
            <a:prstGeom prst="rect">
              <a:avLst/>
            </a:prstGeom>
            <a:solidFill>
              <a:srgbClr val="DD59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a:solidFill>
                  <a:srgbClr val="FFFFFF"/>
                </a:solidFill>
                <a:ea typeface="ＭＳ Ｐゴシック" pitchFamily="-103" charset="-128"/>
              </a:endParaRPr>
            </a:p>
          </p:txBody>
        </p:sp>
        <p:sp>
          <p:nvSpPr>
            <p:cNvPr id="15" name="Rectangle 14"/>
            <p:cNvSpPr/>
            <p:nvPr/>
          </p:nvSpPr>
          <p:spPr bwMode="auto">
            <a:xfrm>
              <a:off x="3434654" y="2335552"/>
              <a:ext cx="422088" cy="364328"/>
            </a:xfrm>
            <a:prstGeom prst="rect">
              <a:avLst/>
            </a:prstGeom>
            <a:solidFill>
              <a:srgbClr val="DD5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a:solidFill>
                  <a:srgbClr val="FFFFFF"/>
                </a:solidFill>
                <a:ea typeface="ＭＳ Ｐゴシック" pitchFamily="-103" charset="-128"/>
              </a:endParaRPr>
            </a:p>
          </p:txBody>
        </p:sp>
        <p:sp>
          <p:nvSpPr>
            <p:cNvPr id="16" name="TextBox 15"/>
            <p:cNvSpPr txBox="1"/>
            <p:nvPr/>
          </p:nvSpPr>
          <p:spPr>
            <a:xfrm>
              <a:off x="3984667" y="2335552"/>
              <a:ext cx="1578841" cy="364328"/>
            </a:xfrm>
            <a:prstGeom prst="rect">
              <a:avLst/>
            </a:prstGeom>
            <a:noFill/>
          </p:spPr>
          <p:txBody>
            <a:bodyPr lIns="0" tIns="0" rIns="0" bIns="0" anchor="ctr"/>
            <a:lstStyle/>
            <a:p>
              <a:pPr defTabSz="699398" fontAlgn="base">
                <a:lnSpc>
                  <a:spcPct val="88000"/>
                </a:lnSpc>
                <a:spcBef>
                  <a:spcPct val="0"/>
                </a:spcBef>
                <a:spcAft>
                  <a:spcPct val="0"/>
                </a:spcAft>
                <a:defRPr/>
              </a:pPr>
              <a:r>
                <a:rPr lang="en-US" altLang="zh-CN" sz="1938" dirty="0" smtClean="0">
                  <a:solidFill>
                    <a:srgbClr val="FFFFFF"/>
                  </a:solidFill>
                  <a:ea typeface="ＭＳ Ｐゴシック" pitchFamily="-103" charset="-128"/>
                  <a:cs typeface="Segoe UI Semibold"/>
                </a:rPr>
                <a:t>App-V 5.0</a:t>
              </a:r>
              <a:endParaRPr lang="en-US" altLang="zh-CN" sz="1938" dirty="0">
                <a:solidFill>
                  <a:srgbClr val="FFFFFF"/>
                </a:solidFill>
                <a:ea typeface="ＭＳ Ｐゴシック" pitchFamily="-103" charset="-128"/>
                <a:cs typeface="Segoe UI Semibold"/>
              </a:endParaRPr>
            </a:p>
          </p:txBody>
        </p:sp>
      </p:grpSp>
      <p:pic>
        <p:nvPicPr>
          <p:cNvPr id="17" name="Picture 2" descr="\\eventsql\dvd\Online_ART\DVD_Art_Sept-2-2010\Artwork_Imagery\Icons - Illustrations\_ VIRTUALIZATION ICONS\Application Virtu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4580" y="-17943"/>
            <a:ext cx="479628" cy="4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197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12714E-8 4.67998E-6 L 0.14169 0.00635 " pathEditMode="relative" rAng="0" ptsTypes="AA">
                                      <p:cBhvr>
                                        <p:cTn id="6" dur="2000" fill="hold"/>
                                        <p:tgtEl>
                                          <p:spTgt spid="79"/>
                                        </p:tgtEl>
                                        <p:attrNameLst>
                                          <p:attrName>ppt_x</p:attrName>
                                          <p:attrName>ppt_y</p:attrName>
                                        </p:attrNameLst>
                                      </p:cBhvr>
                                      <p:rCtr x="7085" y="318"/>
                                    </p:animMotion>
                                  </p:childTnLst>
                                </p:cTn>
                              </p:par>
                              <p:par>
                                <p:cTn id="7" presetID="42" presetClass="path" presetSubtype="0" accel="50000" decel="50000" fill="hold" nodeType="withEffect">
                                  <p:stCondLst>
                                    <p:cond delay="2000"/>
                                  </p:stCondLst>
                                  <p:childTnLst>
                                    <p:animMotion origin="layout" path="M 2.69083E-6 -3.54063E-6 L 0.10875 0.00227 " pathEditMode="relative" rAng="0" ptsTypes="AA">
                                      <p:cBhvr>
                                        <p:cTn id="8" dur="2000" fill="hold"/>
                                        <p:tgtEl>
                                          <p:spTgt spid="11"/>
                                        </p:tgtEl>
                                        <p:attrNameLst>
                                          <p:attrName>ppt_x</p:attrName>
                                          <p:attrName>ppt_y</p:attrName>
                                        </p:attrNameLst>
                                      </p:cBhvr>
                                      <p:rCtr x="5438" y="1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Working with Citrix</a:t>
            </a:r>
            <a:endParaRPr lang="en-US" dirty="0"/>
          </a:p>
        </p:txBody>
      </p:sp>
    </p:spTree>
    <p:extLst>
      <p:ext uri="{BB962C8B-B14F-4D97-AF65-F5344CB8AC3E}">
        <p14:creationId xmlns:p14="http://schemas.microsoft.com/office/powerpoint/2010/main" val="4608657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 y="274320"/>
            <a:ext cx="11889564" cy="917575"/>
          </a:xfrm>
        </p:spPr>
        <p:txBody>
          <a:bodyPr/>
          <a:lstStyle/>
          <a:p>
            <a:r>
              <a:rPr lang="en-US" dirty="0">
                <a:solidFill>
                  <a:srgbClr val="FFC000"/>
                </a:solidFill>
              </a:rPr>
              <a:t>Citrix Partnership</a:t>
            </a:r>
          </a:p>
        </p:txBody>
      </p:sp>
      <p:sp>
        <p:nvSpPr>
          <p:cNvPr id="5" name="Text Placeholder 4"/>
          <p:cNvSpPr>
            <a:spLocks noGrp="1"/>
          </p:cNvSpPr>
          <p:nvPr>
            <p:ph type="body" sz="quarter" idx="10"/>
          </p:nvPr>
        </p:nvSpPr>
        <p:spPr>
          <a:xfrm>
            <a:off x="274638" y="1532890"/>
            <a:ext cx="11887200" cy="4001095"/>
          </a:xfrm>
        </p:spPr>
        <p:txBody>
          <a:bodyPr/>
          <a:lstStyle/>
          <a:p>
            <a:pPr marL="571500" indent="-571500">
              <a:buFont typeface="Courier New" panose="02070309020205020404" pitchFamily="49" charset="0"/>
              <a:buChar char="o"/>
            </a:pPr>
            <a:r>
              <a:rPr lang="en-US" dirty="0" smtClean="0"/>
              <a:t>Partners for over 23 years</a:t>
            </a:r>
          </a:p>
          <a:p>
            <a:pPr marL="571500" indent="-571500">
              <a:buFont typeface="Courier New" panose="02070309020205020404" pitchFamily="49" charset="0"/>
              <a:buChar char="o"/>
            </a:pPr>
            <a:r>
              <a:rPr lang="en-US" dirty="0" smtClean="0"/>
              <a:t>Creates the ability to work together in the field</a:t>
            </a:r>
          </a:p>
          <a:p>
            <a:pPr marL="571500" indent="-571500">
              <a:buFont typeface="Courier New" panose="02070309020205020404" pitchFamily="49" charset="0"/>
              <a:buChar char="o"/>
            </a:pPr>
            <a:r>
              <a:rPr lang="en-US" dirty="0"/>
              <a:t>Latest Release – </a:t>
            </a:r>
            <a:r>
              <a:rPr lang="en-US" dirty="0" smtClean="0"/>
              <a:t>Citrix XenApp 7.0</a:t>
            </a:r>
            <a:endParaRPr lang="en-US" dirty="0"/>
          </a:p>
          <a:p>
            <a:pPr marL="571500" indent="-571500">
              <a:buFont typeface="Courier New" panose="02070309020205020404" pitchFamily="49" charset="0"/>
              <a:buChar char="o"/>
            </a:pPr>
            <a:r>
              <a:rPr lang="en-US" dirty="0"/>
              <a:t>Provides integration of Citrix </a:t>
            </a:r>
            <a:r>
              <a:rPr lang="en-US" dirty="0" smtClean="0"/>
              <a:t>XenApp </a:t>
            </a:r>
            <a:r>
              <a:rPr lang="en-US" dirty="0"/>
              <a:t>and XenDesktop</a:t>
            </a:r>
          </a:p>
          <a:p>
            <a:pPr marL="571500" indent="-571500">
              <a:buFont typeface="Courier New" panose="02070309020205020404" pitchFamily="49" charset="0"/>
              <a:buChar char="o"/>
            </a:pPr>
            <a:endParaRPr lang="en-US" dirty="0" smtClean="0"/>
          </a:p>
        </p:txBody>
      </p:sp>
    </p:spTree>
    <p:extLst>
      <p:ext uri="{BB962C8B-B14F-4D97-AF65-F5344CB8AC3E}">
        <p14:creationId xmlns:p14="http://schemas.microsoft.com/office/powerpoint/2010/main" val="62148047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889564" cy="917575"/>
          </a:xfrm>
        </p:spPr>
        <p:txBody>
          <a:bodyPr/>
          <a:lstStyle/>
          <a:p>
            <a:r>
              <a:rPr lang="en-US" dirty="0">
                <a:solidFill>
                  <a:srgbClr val="FFC000"/>
                </a:solidFill>
              </a:rPr>
              <a:t>XenApp and Microsoft </a:t>
            </a:r>
            <a:r>
              <a:rPr lang="en-US" dirty="0" smtClean="0">
                <a:solidFill>
                  <a:srgbClr val="FFC000"/>
                </a:solidFill>
              </a:rPr>
              <a:t>Integration</a:t>
            </a:r>
            <a:endParaRPr lang="en-US" dirty="0">
              <a:solidFill>
                <a:srgbClr val="FFC000"/>
              </a:solidFill>
            </a:endParaRPr>
          </a:p>
        </p:txBody>
      </p:sp>
      <p:sp>
        <p:nvSpPr>
          <p:cNvPr id="6" name="Text Placeholder 5"/>
          <p:cNvSpPr>
            <a:spLocks noGrp="1"/>
          </p:cNvSpPr>
          <p:nvPr>
            <p:ph type="body" sz="quarter" idx="10"/>
          </p:nvPr>
        </p:nvSpPr>
        <p:spPr>
          <a:xfrm>
            <a:off x="274320" y="1817968"/>
            <a:ext cx="11887200" cy="4431983"/>
          </a:xfrm>
        </p:spPr>
        <p:txBody>
          <a:bodyPr/>
          <a:lstStyle/>
          <a:p>
            <a:pPr algn="r"/>
            <a:r>
              <a:rPr lang="en-US" b="1" dirty="0" smtClean="0">
                <a:solidFill>
                  <a:srgbClr val="FFC000"/>
                </a:solidFill>
              </a:rPr>
              <a:t>Integration Scenarios…</a:t>
            </a:r>
          </a:p>
          <a:p>
            <a:pPr marL="571500" indent="-571500">
              <a:buFont typeface="Courier New" panose="02070309020205020404" pitchFamily="49" charset="0"/>
              <a:buChar char="o"/>
            </a:pPr>
            <a:r>
              <a:rPr lang="en-US" dirty="0" smtClean="0"/>
              <a:t>MS RDP &amp; Remote Apps for Windows shops on high bandwidth networks</a:t>
            </a:r>
          </a:p>
          <a:p>
            <a:pPr marL="571500" indent="-571500">
              <a:buFont typeface="Courier New" panose="02070309020205020404" pitchFamily="49" charset="0"/>
              <a:buChar char="o"/>
            </a:pPr>
            <a:r>
              <a:rPr lang="en-US" dirty="0" smtClean="0"/>
              <a:t>MS and Citrix </a:t>
            </a:r>
            <a:r>
              <a:rPr lang="en-US" dirty="0"/>
              <a:t>for Windows shops </a:t>
            </a:r>
            <a:r>
              <a:rPr lang="en-US" dirty="0" smtClean="0"/>
              <a:t>when you need a lighter client for lower bandwidth environments</a:t>
            </a:r>
          </a:p>
          <a:p>
            <a:pPr marL="571500" indent="-571500">
              <a:buFont typeface="Courier New" panose="02070309020205020404" pitchFamily="49" charset="0"/>
              <a:buChar char="o"/>
            </a:pPr>
            <a:r>
              <a:rPr lang="en-US" dirty="0" smtClean="0"/>
              <a:t>MS and Citrix for work from anywhere on any device</a:t>
            </a:r>
            <a:endParaRPr lang="en-US" dirty="0"/>
          </a:p>
        </p:txBody>
      </p:sp>
    </p:spTree>
    <p:extLst>
      <p:ext uri="{BB962C8B-B14F-4D97-AF65-F5344CB8AC3E}">
        <p14:creationId xmlns:p14="http://schemas.microsoft.com/office/powerpoint/2010/main" val="3365901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889564" cy="917575"/>
          </a:xfrm>
        </p:spPr>
        <p:txBody>
          <a:bodyPr/>
          <a:lstStyle/>
          <a:p>
            <a:r>
              <a:rPr lang="en-US" dirty="0">
                <a:solidFill>
                  <a:srgbClr val="FFC000"/>
                </a:solidFill>
              </a:rPr>
              <a:t>XenApp and Microsoft App-V integration</a:t>
            </a:r>
          </a:p>
        </p:txBody>
      </p:sp>
      <p:sp>
        <p:nvSpPr>
          <p:cNvPr id="3" name="Text Placeholder 2"/>
          <p:cNvSpPr>
            <a:spLocks noGrp="1"/>
          </p:cNvSpPr>
          <p:nvPr>
            <p:ph type="body" sz="quarter" idx="10"/>
          </p:nvPr>
        </p:nvSpPr>
        <p:spPr>
          <a:xfrm>
            <a:off x="274638" y="1735363"/>
            <a:ext cx="11887200" cy="4124206"/>
          </a:xfrm>
        </p:spPr>
        <p:txBody>
          <a:bodyPr/>
          <a:lstStyle/>
          <a:p>
            <a:pPr algn="r"/>
            <a:r>
              <a:rPr lang="en-US" b="1" dirty="0" smtClean="0">
                <a:solidFill>
                  <a:srgbClr val="FFC000"/>
                </a:solidFill>
              </a:rPr>
              <a:t>App Delivery Methods…</a:t>
            </a:r>
            <a:endParaRPr lang="en-US" dirty="0" smtClean="0"/>
          </a:p>
          <a:p>
            <a:pPr marL="571500" indent="-571500">
              <a:buFont typeface="Courier New" panose="02070309020205020404" pitchFamily="49" charset="0"/>
              <a:buChar char="o"/>
            </a:pPr>
            <a:r>
              <a:rPr lang="en-US" dirty="0" smtClean="0"/>
              <a:t>Publish </a:t>
            </a:r>
            <a:r>
              <a:rPr lang="en-US" dirty="0"/>
              <a:t>App-V packages directly from </a:t>
            </a:r>
            <a:r>
              <a:rPr lang="en-US" dirty="0" smtClean="0"/>
              <a:t>XenApp</a:t>
            </a:r>
          </a:p>
          <a:p>
            <a:pPr marL="571500" indent="-571500">
              <a:buFont typeface="Courier New" panose="02070309020205020404" pitchFamily="49" charset="0"/>
              <a:buChar char="o"/>
            </a:pPr>
            <a:r>
              <a:rPr lang="en-US" dirty="0"/>
              <a:t>Manage App-V client plug-in using Citrix </a:t>
            </a:r>
            <a:r>
              <a:rPr lang="en-US" dirty="0" smtClean="0"/>
              <a:t>Receiver</a:t>
            </a:r>
          </a:p>
          <a:p>
            <a:pPr marL="571500" indent="-571500">
              <a:buFont typeface="Courier New" panose="02070309020205020404" pitchFamily="49" charset="0"/>
              <a:buChar char="o"/>
            </a:pPr>
            <a:r>
              <a:rPr lang="en-US" dirty="0"/>
              <a:t>Subscribe to App-V packages using Citrix Receiver</a:t>
            </a:r>
          </a:p>
          <a:p>
            <a:pPr marL="571500" indent="-571500">
              <a:buFont typeface="Courier New" panose="02070309020205020404" pitchFamily="49" charset="0"/>
              <a:buChar char="o"/>
            </a:pPr>
            <a:endParaRPr lang="en-US" dirty="0"/>
          </a:p>
          <a:p>
            <a:pPr marL="571500" indent="-571500">
              <a:buFont typeface="Courier New" panose="02070309020205020404" pitchFamily="49" charset="0"/>
              <a:buChar char="o"/>
            </a:pPr>
            <a:endParaRPr lang="en-US" dirty="0"/>
          </a:p>
        </p:txBody>
      </p:sp>
    </p:spTree>
    <p:extLst>
      <p:ext uri="{BB962C8B-B14F-4D97-AF65-F5344CB8AC3E}">
        <p14:creationId xmlns:p14="http://schemas.microsoft.com/office/powerpoint/2010/main" val="1641202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889564" cy="917575"/>
          </a:xfrm>
        </p:spPr>
        <p:txBody>
          <a:bodyPr/>
          <a:lstStyle/>
          <a:p>
            <a:r>
              <a:rPr lang="en-US" dirty="0">
                <a:solidFill>
                  <a:srgbClr val="FFC000"/>
                </a:solidFill>
              </a:rPr>
              <a:t>XenDesktop 7 Integration with App-V 5.0</a:t>
            </a:r>
          </a:p>
        </p:txBody>
      </p:sp>
      <p:sp>
        <p:nvSpPr>
          <p:cNvPr id="3" name="Text Placeholder 2"/>
          <p:cNvSpPr>
            <a:spLocks noGrp="1"/>
          </p:cNvSpPr>
          <p:nvPr>
            <p:ph type="body" sz="quarter" idx="10"/>
          </p:nvPr>
        </p:nvSpPr>
        <p:spPr>
          <a:xfrm>
            <a:off x="244785" y="1635760"/>
            <a:ext cx="11887200" cy="2769989"/>
          </a:xfrm>
        </p:spPr>
        <p:txBody>
          <a:bodyPr/>
          <a:lstStyle/>
          <a:p>
            <a:pPr marL="571500" indent="-571500">
              <a:buFont typeface="Courier New" panose="02070309020205020404" pitchFamily="49" charset="0"/>
              <a:buChar char="o"/>
            </a:pPr>
            <a:r>
              <a:rPr lang="en-US" dirty="0" smtClean="0"/>
              <a:t>App-V 5.0 is now the preferred streaming engine</a:t>
            </a:r>
          </a:p>
          <a:p>
            <a:pPr marL="571500" indent="-571500">
              <a:buFont typeface="Courier New" panose="02070309020205020404" pitchFamily="49" charset="0"/>
              <a:buChar char="o"/>
            </a:pPr>
            <a:r>
              <a:rPr lang="en-US" dirty="0" smtClean="0"/>
              <a:t>Integration with Citrix Studio</a:t>
            </a:r>
          </a:p>
          <a:p>
            <a:pPr marL="571500" indent="-571500">
              <a:buFont typeface="Courier New" panose="02070309020205020404" pitchFamily="49" charset="0"/>
              <a:buChar char="o"/>
            </a:pPr>
            <a:r>
              <a:rPr lang="en-US" dirty="0" smtClean="0"/>
              <a:t>4.X requires manual publishing</a:t>
            </a:r>
          </a:p>
          <a:p>
            <a:pPr marL="571500" indent="-571500">
              <a:buFont typeface="Courier New" panose="02070309020205020404" pitchFamily="49" charset="0"/>
              <a:buChar char="o"/>
            </a:pPr>
            <a:endParaRPr lang="en-US" dirty="0"/>
          </a:p>
        </p:txBody>
      </p:sp>
    </p:spTree>
    <p:extLst>
      <p:ext uri="{BB962C8B-B14F-4D97-AF65-F5344CB8AC3E}">
        <p14:creationId xmlns:p14="http://schemas.microsoft.com/office/powerpoint/2010/main" val="37272106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63"/>
            <a:ext cx="10591799" cy="1829593"/>
          </a:xfrm>
        </p:spPr>
        <p:txBody>
          <a:bodyPr/>
          <a:lstStyle/>
          <a:p>
            <a:r>
              <a:rPr lang="en-US" dirty="0" smtClean="0"/>
              <a:t>Taking advantage of the XenApp Connector</a:t>
            </a:r>
            <a:endParaRPr lang="en-US" dirty="0"/>
          </a:p>
        </p:txBody>
      </p:sp>
    </p:spTree>
    <p:extLst>
      <p:ext uri="{BB962C8B-B14F-4D97-AF65-F5344CB8AC3E}">
        <p14:creationId xmlns:p14="http://schemas.microsoft.com/office/powerpoint/2010/main" val="20407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889564" cy="1421836"/>
          </a:xfrm>
        </p:spPr>
        <p:txBody>
          <a:bodyPr/>
          <a:lstStyle/>
          <a:p>
            <a:r>
              <a:rPr lang="en-US" dirty="0">
                <a:solidFill>
                  <a:srgbClr val="FFC000"/>
                </a:solidFill>
              </a:rPr>
              <a:t>Benefits of App-V &amp; Citrix</a:t>
            </a:r>
          </a:p>
        </p:txBody>
      </p:sp>
      <p:sp>
        <p:nvSpPr>
          <p:cNvPr id="3" name="Text Placeholder 2"/>
          <p:cNvSpPr>
            <a:spLocks noGrp="1"/>
          </p:cNvSpPr>
          <p:nvPr>
            <p:ph sz="quarter" idx="10"/>
          </p:nvPr>
        </p:nvSpPr>
        <p:spPr>
          <a:xfrm>
            <a:off x="274320" y="1718733"/>
            <a:ext cx="11887200" cy="4056495"/>
          </a:xfrm>
        </p:spPr>
        <p:txBody>
          <a:bodyPr/>
          <a:lstStyle/>
          <a:p>
            <a:pPr>
              <a:spcBef>
                <a:spcPts val="0"/>
              </a:spcBef>
              <a:spcAft>
                <a:spcPts val="1200"/>
              </a:spcAft>
              <a:buFont typeface="Courier New" panose="02070309020205020404" pitchFamily="49" charset="0"/>
              <a:buChar char="o"/>
            </a:pPr>
            <a:r>
              <a:rPr lang="en-US" sz="2800" dirty="0" smtClean="0">
                <a:solidFill>
                  <a:schemeClr val="tx1"/>
                </a:solidFill>
              </a:rPr>
              <a:t>App-V </a:t>
            </a:r>
            <a:r>
              <a:rPr lang="en-US" sz="2800" dirty="0">
                <a:solidFill>
                  <a:schemeClr val="tx1"/>
                </a:solidFill>
              </a:rPr>
              <a:t>5 Shared Content Store is perfect for </a:t>
            </a:r>
            <a:r>
              <a:rPr lang="en-US" sz="2800" dirty="0" smtClean="0">
                <a:solidFill>
                  <a:schemeClr val="tx1"/>
                </a:solidFill>
              </a:rPr>
              <a:t>non-persistent </a:t>
            </a:r>
            <a:r>
              <a:rPr lang="en-US" sz="2800" dirty="0">
                <a:solidFill>
                  <a:schemeClr val="tx1"/>
                </a:solidFill>
              </a:rPr>
              <a:t>desktops</a:t>
            </a:r>
          </a:p>
          <a:p>
            <a:pPr>
              <a:spcBef>
                <a:spcPts val="0"/>
              </a:spcBef>
              <a:spcAft>
                <a:spcPts val="1200"/>
              </a:spcAft>
              <a:buFont typeface="Courier New" panose="02070309020205020404" pitchFamily="49" charset="0"/>
              <a:buChar char="o"/>
            </a:pPr>
            <a:r>
              <a:rPr lang="en-US" sz="2800" dirty="0">
                <a:solidFill>
                  <a:schemeClr val="tx1"/>
                </a:solidFill>
              </a:rPr>
              <a:t>Citrix XenApp 6.5 integration with Microsoft Configuration Manager 2012</a:t>
            </a:r>
          </a:p>
          <a:p>
            <a:pPr>
              <a:spcBef>
                <a:spcPts val="0"/>
              </a:spcBef>
              <a:spcAft>
                <a:spcPts val="1200"/>
              </a:spcAft>
              <a:buFont typeface="Courier New" panose="02070309020205020404" pitchFamily="49" charset="0"/>
              <a:buChar char="o"/>
            </a:pPr>
            <a:r>
              <a:rPr lang="en-US" sz="2800" dirty="0">
                <a:solidFill>
                  <a:schemeClr val="tx1"/>
                </a:solidFill>
              </a:rPr>
              <a:t>Deploy App-V 5 apps with SCCM 2012, PowerShell, GPO or as stand alone</a:t>
            </a:r>
          </a:p>
          <a:p>
            <a:pPr>
              <a:spcBef>
                <a:spcPts val="0"/>
              </a:spcBef>
              <a:spcAft>
                <a:spcPts val="1200"/>
              </a:spcAft>
              <a:buFont typeface="Courier New" panose="02070309020205020404" pitchFamily="49" charset="0"/>
              <a:buChar char="o"/>
            </a:pPr>
            <a:r>
              <a:rPr lang="en-US" sz="2800" dirty="0">
                <a:solidFill>
                  <a:schemeClr val="tx1"/>
                </a:solidFill>
              </a:rPr>
              <a:t>Run multiple versions of the same application on the same server. No more need for silos</a:t>
            </a:r>
          </a:p>
          <a:p>
            <a:pPr>
              <a:spcBef>
                <a:spcPts val="0"/>
              </a:spcBef>
              <a:spcAft>
                <a:spcPts val="1200"/>
              </a:spcAft>
              <a:buFont typeface="Courier New" panose="02070309020205020404" pitchFamily="49" charset="0"/>
              <a:buChar char="o"/>
            </a:pPr>
            <a:r>
              <a:rPr lang="en-US" sz="2800" dirty="0">
                <a:solidFill>
                  <a:schemeClr val="tx1"/>
                </a:solidFill>
              </a:rPr>
              <a:t>Run the same App-V 5 package on various platforms</a:t>
            </a:r>
          </a:p>
          <a:p>
            <a:pPr>
              <a:spcBef>
                <a:spcPts val="0"/>
              </a:spcBef>
              <a:spcAft>
                <a:spcPts val="1200"/>
              </a:spcAft>
              <a:buFont typeface="Courier New" panose="02070309020205020404" pitchFamily="49" charset="0"/>
              <a:buChar char="o"/>
            </a:pPr>
            <a:r>
              <a:rPr lang="en-US" sz="2800" dirty="0">
                <a:solidFill>
                  <a:schemeClr val="tx1"/>
                </a:solidFill>
              </a:rPr>
              <a:t>App-V 5 Sequencer Ease of use. Let the Application Managers be responsible for their software</a:t>
            </a:r>
            <a:endParaRPr lang="en-US" sz="2800" dirty="0" smtClean="0">
              <a:solidFill>
                <a:schemeClr val="tx1"/>
              </a:solidFill>
            </a:endParaRPr>
          </a:p>
        </p:txBody>
      </p:sp>
    </p:spTree>
    <p:extLst>
      <p:ext uri="{BB962C8B-B14F-4D97-AF65-F5344CB8AC3E}">
        <p14:creationId xmlns:p14="http://schemas.microsoft.com/office/powerpoint/2010/main" val="214709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889564" cy="1421836"/>
          </a:xfrm>
        </p:spPr>
        <p:txBody>
          <a:bodyPr/>
          <a:lstStyle/>
          <a:p>
            <a:r>
              <a:rPr lang="en-US" dirty="0">
                <a:solidFill>
                  <a:srgbClr val="FFC000"/>
                </a:solidFill>
              </a:rPr>
              <a:t>App-V 5.0 and XenApp 6.5</a:t>
            </a:r>
          </a:p>
        </p:txBody>
      </p:sp>
      <p:sp>
        <p:nvSpPr>
          <p:cNvPr id="3" name="Text Placeholder 2"/>
          <p:cNvSpPr>
            <a:spLocks noGrp="1"/>
          </p:cNvSpPr>
          <p:nvPr>
            <p:ph sz="quarter" idx="10"/>
          </p:nvPr>
        </p:nvSpPr>
        <p:spPr>
          <a:xfrm>
            <a:off x="274320" y="1718733"/>
            <a:ext cx="11887200" cy="2671501"/>
          </a:xfrm>
        </p:spPr>
        <p:txBody>
          <a:bodyPr/>
          <a:lstStyle/>
          <a:p>
            <a:r>
              <a:rPr lang="en-US" sz="2800" dirty="0" smtClean="0">
                <a:solidFill>
                  <a:schemeClr val="tx1"/>
                </a:solidFill>
              </a:rPr>
              <a:t>Integration can still be accomplished</a:t>
            </a:r>
          </a:p>
          <a:p>
            <a:r>
              <a:rPr lang="en-US" sz="2800" dirty="0">
                <a:solidFill>
                  <a:schemeClr val="tx1"/>
                </a:solidFill>
              </a:rPr>
              <a:t>Known Issues</a:t>
            </a:r>
          </a:p>
          <a:p>
            <a:pPr lvl="2"/>
            <a:r>
              <a:rPr lang="en-US" sz="2800" dirty="0">
                <a:solidFill>
                  <a:schemeClr val="tx1"/>
                </a:solidFill>
                <a:latin typeface="+mj-lt"/>
              </a:rPr>
              <a:t>Publishing Process</a:t>
            </a:r>
          </a:p>
          <a:p>
            <a:pPr lvl="3"/>
            <a:r>
              <a:rPr lang="en-US" dirty="0">
                <a:solidFill>
                  <a:schemeClr val="tx1"/>
                </a:solidFill>
                <a:latin typeface="+mj-lt"/>
              </a:rPr>
              <a:t>Length issues</a:t>
            </a:r>
          </a:p>
          <a:p>
            <a:pPr lvl="3"/>
            <a:r>
              <a:rPr lang="en-US" dirty="0">
                <a:solidFill>
                  <a:schemeClr val="tx1"/>
                </a:solidFill>
                <a:latin typeface="+mj-lt"/>
              </a:rPr>
              <a:t>Custom Integration (</a:t>
            </a:r>
            <a:r>
              <a:rPr lang="en-US" dirty="0" err="1">
                <a:solidFill>
                  <a:schemeClr val="tx1"/>
                </a:solidFill>
                <a:latin typeface="+mj-lt"/>
              </a:rPr>
              <a:t>AppPaths</a:t>
            </a:r>
            <a:r>
              <a:rPr lang="en-US" dirty="0">
                <a:solidFill>
                  <a:schemeClr val="tx1"/>
                </a:solidFill>
                <a:latin typeface="+mj-lt"/>
              </a:rPr>
              <a:t> with </a:t>
            </a:r>
            <a:r>
              <a:rPr lang="en-US" dirty="0" err="1">
                <a:solidFill>
                  <a:schemeClr val="tx1"/>
                </a:solidFill>
                <a:latin typeface="+mj-lt"/>
              </a:rPr>
              <a:t>ShellExecute</a:t>
            </a:r>
            <a:r>
              <a:rPr lang="en-US" dirty="0">
                <a:solidFill>
                  <a:schemeClr val="tx1"/>
                </a:solidFill>
                <a:latin typeface="+mj-lt"/>
              </a:rPr>
              <a:t>)</a:t>
            </a:r>
          </a:p>
          <a:p>
            <a:pPr lvl="2"/>
            <a:r>
              <a:rPr lang="en-US" sz="2800" dirty="0">
                <a:solidFill>
                  <a:schemeClr val="tx1"/>
                </a:solidFill>
                <a:latin typeface="+mj-lt"/>
              </a:rPr>
              <a:t>Profile </a:t>
            </a:r>
            <a:r>
              <a:rPr lang="en-US" sz="2800" dirty="0" smtClean="0">
                <a:solidFill>
                  <a:schemeClr val="tx1"/>
                </a:solidFill>
                <a:latin typeface="+mj-lt"/>
              </a:rPr>
              <a:t>Management/User </a:t>
            </a:r>
            <a:r>
              <a:rPr lang="en-US" sz="2800" dirty="0">
                <a:solidFill>
                  <a:schemeClr val="tx1"/>
                </a:solidFill>
                <a:latin typeface="+mj-lt"/>
              </a:rPr>
              <a:t>P</a:t>
            </a:r>
            <a:r>
              <a:rPr lang="en-US" sz="2800" dirty="0" smtClean="0">
                <a:solidFill>
                  <a:schemeClr val="tx1"/>
                </a:solidFill>
                <a:latin typeface="+mj-lt"/>
              </a:rPr>
              <a:t>rofile Disk configuration</a:t>
            </a:r>
            <a:endParaRPr lang="en-US" sz="2800" dirty="0">
              <a:solidFill>
                <a:schemeClr val="tx1"/>
              </a:solidFill>
              <a:latin typeface="+mj-lt"/>
            </a:endParaRPr>
          </a:p>
        </p:txBody>
      </p:sp>
    </p:spTree>
    <p:extLst>
      <p:ext uri="{BB962C8B-B14F-4D97-AF65-F5344CB8AC3E}">
        <p14:creationId xmlns:p14="http://schemas.microsoft.com/office/powerpoint/2010/main" val="370515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 Application Delivery with System Center</a:t>
            </a:r>
            <a:r>
              <a:rPr lang="en-US" dirty="0"/>
              <a:t/>
            </a:r>
            <a:br>
              <a:rPr lang="en-US" dirty="0"/>
            </a:br>
            <a:endParaRPr lang="en-US" dirty="0"/>
          </a:p>
        </p:txBody>
      </p:sp>
    </p:spTree>
    <p:extLst>
      <p:ext uri="{BB962C8B-B14F-4D97-AF65-F5344CB8AC3E}">
        <p14:creationId xmlns:p14="http://schemas.microsoft.com/office/powerpoint/2010/main" val="143532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Integrating the New Microsoft Application Virtualization 5.0 with other Virtualization Solutions</a:t>
            </a:r>
          </a:p>
        </p:txBody>
      </p:sp>
      <p:sp>
        <p:nvSpPr>
          <p:cNvPr id="5" name="Text Placeholder 4"/>
          <p:cNvSpPr>
            <a:spLocks noGrp="1"/>
          </p:cNvSpPr>
          <p:nvPr>
            <p:ph type="body" sz="quarter" idx="12"/>
          </p:nvPr>
        </p:nvSpPr>
        <p:spPr/>
        <p:txBody>
          <a:bodyPr/>
          <a:lstStyle/>
          <a:p>
            <a:r>
              <a:rPr lang="en-US" sz="2800" dirty="0"/>
              <a:t>Steve Thomas - Senior Consultant</a:t>
            </a:r>
          </a:p>
          <a:p>
            <a:r>
              <a:rPr lang="en-US" sz="2800" dirty="0"/>
              <a:t>Alfred Ojukwu - Senior Consultant</a:t>
            </a:r>
          </a:p>
          <a:p>
            <a:r>
              <a:rPr lang="en-US" sz="2800" dirty="0"/>
              <a:t>Henry Schulman - Consultant</a:t>
            </a:r>
          </a:p>
        </p:txBody>
      </p:sp>
      <p:sp>
        <p:nvSpPr>
          <p:cNvPr id="9" name="Text Placeholder 8"/>
          <p:cNvSpPr>
            <a:spLocks noGrp="1"/>
          </p:cNvSpPr>
          <p:nvPr>
            <p:ph type="body" sz="quarter" idx="13"/>
          </p:nvPr>
        </p:nvSpPr>
        <p:spPr>
          <a:xfrm>
            <a:off x="6492620" y="434695"/>
            <a:ext cx="5486400" cy="923330"/>
          </a:xfrm>
        </p:spPr>
        <p:txBody>
          <a:bodyPr/>
          <a:lstStyle/>
          <a:p>
            <a:r>
              <a:rPr lang="en-US" dirty="0">
                <a:solidFill>
                  <a:srgbClr val="E5B675"/>
                </a:solidFill>
              </a:rPr>
              <a:t>WCA-B324</a:t>
            </a:r>
          </a:p>
        </p:txBody>
      </p:sp>
    </p:spTree>
    <p:extLst>
      <p:ext uri="{BB962C8B-B14F-4D97-AF65-F5344CB8AC3E}">
        <p14:creationId xmlns:p14="http://schemas.microsoft.com/office/powerpoint/2010/main" val="3011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bwMode="auto">
          <a:xfrm>
            <a:off x="130353" y="1164433"/>
            <a:ext cx="1396418" cy="5591379"/>
          </a:xfrm>
          <a:prstGeom prst="rect">
            <a:avLst/>
          </a:prstGeom>
          <a:solidFill>
            <a:srgbClr val="0070C0">
              <a:alpha val="5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290" fontAlgn="base">
              <a:spcBef>
                <a:spcPct val="0"/>
              </a:spcBef>
              <a:spcAft>
                <a:spcPct val="0"/>
              </a:spcAft>
            </a:pPr>
            <a:endParaRPr lang="en-US" sz="1632" spc="-102"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526771" y="1157738"/>
            <a:ext cx="10363290" cy="5591379"/>
          </a:xfrm>
          <a:prstGeom prst="rect">
            <a:avLst/>
          </a:prstGeom>
          <a:solidFill>
            <a:srgbClr val="64BE00">
              <a:alpha val="5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290" fontAlgn="base">
              <a:spcBef>
                <a:spcPct val="0"/>
              </a:spcBef>
              <a:spcAft>
                <a:spcPct val="0"/>
              </a:spcAft>
            </a:pPr>
            <a:endParaRPr lang="en-US" sz="1632"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45" name="Picture 7" descr="C:\Users\v-junyo.REDMOND\Downloads\picasion.com_47562b368667ae2cdfc03232e83d1978.gif"/>
          <p:cNvPicPr>
            <a:picLocks noChangeAspect="1" noChangeArrowheads="1" noCrop="1"/>
          </p:cNvPicPr>
          <p:nvPr/>
        </p:nvPicPr>
        <p:blipFill>
          <a:blip r:embed="rId3"/>
          <a:srcRect/>
          <a:stretch>
            <a:fillRect/>
          </a:stretch>
        </p:blipFill>
        <p:spPr bwMode="auto">
          <a:xfrm rot="12116627" flipV="1">
            <a:off x="2561067" y="2218982"/>
            <a:ext cx="1655804" cy="69064"/>
          </a:xfrm>
          <a:prstGeom prst="rect">
            <a:avLst/>
          </a:prstGeom>
          <a:noFill/>
          <a:ln w="9525">
            <a:noFill/>
            <a:miter lim="800000"/>
            <a:headEnd/>
            <a:tailEnd/>
          </a:ln>
        </p:spPr>
      </p:pic>
      <p:sp>
        <p:nvSpPr>
          <p:cNvPr id="2" name="Title 1"/>
          <p:cNvSpPr>
            <a:spLocks noGrp="1"/>
          </p:cNvSpPr>
          <p:nvPr>
            <p:ph type="title"/>
          </p:nvPr>
        </p:nvSpPr>
        <p:spPr>
          <a:xfrm>
            <a:off x="274320" y="274320"/>
            <a:ext cx="11370961" cy="938675"/>
          </a:xfrm>
        </p:spPr>
        <p:txBody>
          <a:bodyPr/>
          <a:lstStyle/>
          <a:p>
            <a:r>
              <a:rPr lang="en-US" dirty="0">
                <a:solidFill>
                  <a:srgbClr val="FFC000"/>
                </a:solidFill>
              </a:rPr>
              <a:t>Configuration Manager and </a:t>
            </a:r>
            <a:r>
              <a:rPr lang="en-US" dirty="0" smtClean="0">
                <a:solidFill>
                  <a:srgbClr val="FFC000"/>
                </a:solidFill>
              </a:rPr>
              <a:t>App-V</a:t>
            </a:r>
            <a:endParaRPr lang="en-US" dirty="0">
              <a:solidFill>
                <a:srgbClr val="FFC000"/>
              </a:solidFill>
            </a:endParaRPr>
          </a:p>
        </p:txBody>
      </p:sp>
      <p:pic>
        <p:nvPicPr>
          <p:cNvPr id="19" name="Picture 79"/>
          <p:cNvPicPr>
            <a:picLocks noChangeAspect="1"/>
          </p:cNvPicPr>
          <p:nvPr/>
        </p:nvPicPr>
        <p:blipFill>
          <a:blip r:embed="rId4" cstate="print"/>
          <a:srcRect/>
          <a:stretch>
            <a:fillRect/>
          </a:stretch>
        </p:blipFill>
        <p:spPr bwMode="auto">
          <a:xfrm>
            <a:off x="6841446" y="4156618"/>
            <a:ext cx="559094" cy="420528"/>
          </a:xfrm>
          <a:prstGeom prst="rect">
            <a:avLst/>
          </a:prstGeom>
          <a:noFill/>
          <a:ln w="9525">
            <a:noFill/>
            <a:miter lim="800000"/>
            <a:headEnd/>
            <a:tailEnd/>
          </a:ln>
        </p:spPr>
      </p:pic>
      <p:sp>
        <p:nvSpPr>
          <p:cNvPr id="18" name="Freeform 132"/>
          <p:cNvSpPr>
            <a:spLocks/>
          </p:cNvSpPr>
          <p:nvPr/>
        </p:nvSpPr>
        <p:spPr bwMode="gray">
          <a:xfrm rot="17476983">
            <a:off x="575002" y="3010744"/>
            <a:ext cx="1027531" cy="247382"/>
          </a:xfrm>
          <a:custGeom>
            <a:avLst/>
            <a:gdLst>
              <a:gd name="T0" fmla="*/ 2147483647 w 364"/>
              <a:gd name="T1" fmla="*/ 2147483647 h 86"/>
              <a:gd name="T2" fmla="*/ 2147483647 w 364"/>
              <a:gd name="T3" fmla="*/ 2147483647 h 86"/>
              <a:gd name="T4" fmla="*/ 2147483647 w 364"/>
              <a:gd name="T5" fmla="*/ 2147483647 h 86"/>
              <a:gd name="T6" fmla="*/ 2147483647 w 364"/>
              <a:gd name="T7" fmla="*/ 2147483647 h 86"/>
              <a:gd name="T8" fmla="*/ 2147483647 w 364"/>
              <a:gd name="T9" fmla="*/ 2147483647 h 86"/>
              <a:gd name="T10" fmla="*/ 2147483647 w 364"/>
              <a:gd name="T11" fmla="*/ 2147483647 h 86"/>
              <a:gd name="T12" fmla="*/ 2147483647 w 364"/>
              <a:gd name="T13" fmla="*/ 2147483647 h 86"/>
              <a:gd name="T14" fmla="*/ 2147483647 w 364"/>
              <a:gd name="T15" fmla="*/ 2147483647 h 86"/>
              <a:gd name="T16" fmla="*/ 2147483647 w 364"/>
              <a:gd name="T17" fmla="*/ 2147483647 h 86"/>
              <a:gd name="T18" fmla="*/ 2147483647 w 364"/>
              <a:gd name="T19" fmla="*/ 2147483647 h 86"/>
              <a:gd name="T20" fmla="*/ 2147483647 w 364"/>
              <a:gd name="T21" fmla="*/ 2147483647 h 86"/>
              <a:gd name="T22" fmla="*/ 2147483647 w 364"/>
              <a:gd name="T23" fmla="*/ 2147483647 h 86"/>
              <a:gd name="T24" fmla="*/ 2147483647 w 364"/>
              <a:gd name="T25" fmla="*/ 2147483647 h 86"/>
              <a:gd name="T26" fmla="*/ 2147483647 w 364"/>
              <a:gd name="T27" fmla="*/ 2147483647 h 86"/>
              <a:gd name="T28" fmla="*/ 0 w 364"/>
              <a:gd name="T29" fmla="*/ 2147483647 h 86"/>
              <a:gd name="T30" fmla="*/ 2147483647 w 364"/>
              <a:gd name="T31" fmla="*/ 2147483647 h 86"/>
              <a:gd name="T32" fmla="*/ 2147483647 w 364"/>
              <a:gd name="T33" fmla="*/ 2147483647 h 86"/>
              <a:gd name="T34" fmla="*/ 2147483647 w 364"/>
              <a:gd name="T35" fmla="*/ 0 h 86"/>
              <a:gd name="T36" fmla="*/ 2147483647 w 364"/>
              <a:gd name="T37" fmla="*/ 2147483647 h 86"/>
              <a:gd name="T38" fmla="*/ 2147483647 w 364"/>
              <a:gd name="T39" fmla="*/ 2147483647 h 86"/>
              <a:gd name="T40" fmla="*/ 2147483647 w 364"/>
              <a:gd name="T41" fmla="*/ 2147483647 h 86"/>
              <a:gd name="T42" fmla="*/ 2147483647 w 364"/>
              <a:gd name="T43" fmla="*/ 2147483647 h 86"/>
              <a:gd name="T44" fmla="*/ 2147483647 w 364"/>
              <a:gd name="T45" fmla="*/ 2147483647 h 86"/>
              <a:gd name="T46" fmla="*/ 2147483647 w 364"/>
              <a:gd name="T47" fmla="*/ 0 h 86"/>
              <a:gd name="T48" fmla="*/ 2147483647 w 364"/>
              <a:gd name="T49" fmla="*/ 2147483647 h 86"/>
              <a:gd name="T50" fmla="*/ 2147483647 w 364"/>
              <a:gd name="T51" fmla="*/ 2147483647 h 86"/>
              <a:gd name="T52" fmla="*/ 2147483647 w 364"/>
              <a:gd name="T53" fmla="*/ 2147483647 h 86"/>
              <a:gd name="T54" fmla="*/ 2147483647 w 364"/>
              <a:gd name="T55" fmla="*/ 2147483647 h 86"/>
              <a:gd name="T56" fmla="*/ 2147483647 w 364"/>
              <a:gd name="T57" fmla="*/ 2147483647 h 86"/>
              <a:gd name="T58" fmla="*/ 2147483647 w 364"/>
              <a:gd name="T59" fmla="*/ 2147483647 h 86"/>
              <a:gd name="T60" fmla="*/ 2147483647 w 364"/>
              <a:gd name="T61" fmla="*/ 2147483647 h 86"/>
              <a:gd name="T62" fmla="*/ 2147483647 w 364"/>
              <a:gd name="T63" fmla="*/ 2147483647 h 86"/>
              <a:gd name="T64" fmla="*/ 2147483647 w 364"/>
              <a:gd name="T65" fmla="*/ 2147483647 h 86"/>
              <a:gd name="T66" fmla="*/ 2147483647 w 364"/>
              <a:gd name="T67" fmla="*/ 2147483647 h 86"/>
              <a:gd name="T68" fmla="*/ 2147483647 w 364"/>
              <a:gd name="T69" fmla="*/ 2147483647 h 86"/>
              <a:gd name="T70" fmla="*/ 2147483647 w 364"/>
              <a:gd name="T71" fmla="*/ 2147483647 h 86"/>
              <a:gd name="T72" fmla="*/ 2147483647 w 364"/>
              <a:gd name="T73" fmla="*/ 2147483647 h 86"/>
              <a:gd name="T74" fmla="*/ 2147483647 w 364"/>
              <a:gd name="T75" fmla="*/ 2147483647 h 86"/>
              <a:gd name="T76" fmla="*/ 2147483647 w 364"/>
              <a:gd name="T77" fmla="*/ 2147483647 h 86"/>
              <a:gd name="T78" fmla="*/ 2147483647 w 364"/>
              <a:gd name="T79" fmla="*/ 2147483647 h 86"/>
              <a:gd name="T80" fmla="*/ 2147483647 w 364"/>
              <a:gd name="T81" fmla="*/ 2147483647 h 86"/>
              <a:gd name="T82" fmla="*/ 2147483647 w 364"/>
              <a:gd name="T83" fmla="*/ 2147483647 h 86"/>
              <a:gd name="T84" fmla="*/ 2147483647 w 364"/>
              <a:gd name="T85" fmla="*/ 2147483647 h 86"/>
              <a:gd name="T86" fmla="*/ 2147483647 w 364"/>
              <a:gd name="T87" fmla="*/ 2147483647 h 86"/>
              <a:gd name="T88" fmla="*/ 2147483647 w 364"/>
              <a:gd name="T89" fmla="*/ 2147483647 h 86"/>
              <a:gd name="T90" fmla="*/ 2147483647 w 364"/>
              <a:gd name="T91" fmla="*/ 2147483647 h 86"/>
              <a:gd name="T92" fmla="*/ 2147483647 w 364"/>
              <a:gd name="T93" fmla="*/ 2147483647 h 86"/>
              <a:gd name="T94" fmla="*/ 2147483647 w 364"/>
              <a:gd name="T95" fmla="*/ 2147483647 h 86"/>
              <a:gd name="T96" fmla="*/ 2147483647 w 364"/>
              <a:gd name="T97" fmla="*/ 2147483647 h 86"/>
              <a:gd name="T98" fmla="*/ 2147483647 w 364"/>
              <a:gd name="T99" fmla="*/ 2147483647 h 86"/>
              <a:gd name="T100" fmla="*/ 2147483647 w 364"/>
              <a:gd name="T101" fmla="*/ 2147483647 h 86"/>
              <a:gd name="T102" fmla="*/ 2147483647 w 364"/>
              <a:gd name="T103" fmla="*/ 2147483647 h 86"/>
              <a:gd name="T104" fmla="*/ 2147483647 w 364"/>
              <a:gd name="T105" fmla="*/ 2147483647 h 86"/>
              <a:gd name="T106" fmla="*/ 2147483647 w 364"/>
              <a:gd name="T107" fmla="*/ 2147483647 h 86"/>
              <a:gd name="T108" fmla="*/ 2147483647 w 364"/>
              <a:gd name="T109" fmla="*/ 2147483647 h 86"/>
              <a:gd name="T110" fmla="*/ 2147483647 w 364"/>
              <a:gd name="T111" fmla="*/ 2147483647 h 86"/>
              <a:gd name="T112" fmla="*/ 2147483647 w 364"/>
              <a:gd name="T113" fmla="*/ 2147483647 h 86"/>
              <a:gd name="T114" fmla="*/ 2147483647 w 364"/>
              <a:gd name="T115" fmla="*/ 2147483647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86"/>
              <a:gd name="T176" fmla="*/ 364 w 364"/>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86">
                <a:moveTo>
                  <a:pt x="296" y="6"/>
                </a:moveTo>
                <a:lnTo>
                  <a:pt x="334" y="44"/>
                </a:lnTo>
                <a:lnTo>
                  <a:pt x="296" y="82"/>
                </a:lnTo>
                <a:lnTo>
                  <a:pt x="326" y="82"/>
                </a:lnTo>
                <a:lnTo>
                  <a:pt x="364" y="44"/>
                </a:lnTo>
                <a:lnTo>
                  <a:pt x="326" y="6"/>
                </a:lnTo>
                <a:lnTo>
                  <a:pt x="296" y="6"/>
                </a:lnTo>
                <a:lnTo>
                  <a:pt x="180" y="56"/>
                </a:lnTo>
                <a:lnTo>
                  <a:pt x="178" y="54"/>
                </a:lnTo>
                <a:lnTo>
                  <a:pt x="154" y="54"/>
                </a:lnTo>
                <a:lnTo>
                  <a:pt x="152" y="58"/>
                </a:lnTo>
                <a:lnTo>
                  <a:pt x="162" y="64"/>
                </a:lnTo>
                <a:lnTo>
                  <a:pt x="158" y="70"/>
                </a:lnTo>
                <a:lnTo>
                  <a:pt x="148" y="64"/>
                </a:lnTo>
                <a:lnTo>
                  <a:pt x="138" y="70"/>
                </a:lnTo>
                <a:lnTo>
                  <a:pt x="128" y="74"/>
                </a:lnTo>
                <a:lnTo>
                  <a:pt x="128" y="86"/>
                </a:lnTo>
                <a:lnTo>
                  <a:pt x="120" y="86"/>
                </a:lnTo>
                <a:lnTo>
                  <a:pt x="120" y="74"/>
                </a:lnTo>
                <a:lnTo>
                  <a:pt x="114" y="72"/>
                </a:lnTo>
                <a:lnTo>
                  <a:pt x="108" y="70"/>
                </a:lnTo>
                <a:lnTo>
                  <a:pt x="100" y="76"/>
                </a:lnTo>
                <a:lnTo>
                  <a:pt x="96" y="72"/>
                </a:lnTo>
                <a:lnTo>
                  <a:pt x="102" y="64"/>
                </a:lnTo>
                <a:lnTo>
                  <a:pt x="96" y="56"/>
                </a:lnTo>
                <a:lnTo>
                  <a:pt x="96" y="54"/>
                </a:lnTo>
                <a:lnTo>
                  <a:pt x="70" y="54"/>
                </a:lnTo>
                <a:lnTo>
                  <a:pt x="68" y="58"/>
                </a:lnTo>
                <a:lnTo>
                  <a:pt x="78" y="64"/>
                </a:lnTo>
                <a:lnTo>
                  <a:pt x="74" y="70"/>
                </a:lnTo>
                <a:lnTo>
                  <a:pt x="64" y="64"/>
                </a:lnTo>
                <a:lnTo>
                  <a:pt x="56" y="70"/>
                </a:lnTo>
                <a:lnTo>
                  <a:pt x="46" y="74"/>
                </a:lnTo>
                <a:lnTo>
                  <a:pt x="44" y="86"/>
                </a:lnTo>
                <a:lnTo>
                  <a:pt x="36" y="86"/>
                </a:lnTo>
                <a:lnTo>
                  <a:pt x="36" y="74"/>
                </a:lnTo>
                <a:lnTo>
                  <a:pt x="30" y="72"/>
                </a:lnTo>
                <a:lnTo>
                  <a:pt x="24" y="70"/>
                </a:lnTo>
                <a:lnTo>
                  <a:pt x="16" y="76"/>
                </a:lnTo>
                <a:lnTo>
                  <a:pt x="12" y="72"/>
                </a:lnTo>
                <a:lnTo>
                  <a:pt x="18" y="64"/>
                </a:lnTo>
                <a:lnTo>
                  <a:pt x="14" y="56"/>
                </a:lnTo>
                <a:lnTo>
                  <a:pt x="10" y="50"/>
                </a:lnTo>
                <a:lnTo>
                  <a:pt x="0" y="50"/>
                </a:lnTo>
                <a:lnTo>
                  <a:pt x="0" y="42"/>
                </a:lnTo>
                <a:lnTo>
                  <a:pt x="10" y="40"/>
                </a:lnTo>
                <a:lnTo>
                  <a:pt x="10" y="34"/>
                </a:lnTo>
                <a:lnTo>
                  <a:pt x="14" y="28"/>
                </a:lnTo>
                <a:lnTo>
                  <a:pt x="4" y="20"/>
                </a:lnTo>
                <a:lnTo>
                  <a:pt x="8" y="16"/>
                </a:lnTo>
                <a:lnTo>
                  <a:pt x="18" y="20"/>
                </a:lnTo>
                <a:lnTo>
                  <a:pt x="26" y="14"/>
                </a:lnTo>
                <a:lnTo>
                  <a:pt x="36" y="12"/>
                </a:lnTo>
                <a:lnTo>
                  <a:pt x="38" y="0"/>
                </a:lnTo>
                <a:lnTo>
                  <a:pt x="44" y="0"/>
                </a:lnTo>
                <a:lnTo>
                  <a:pt x="46" y="12"/>
                </a:lnTo>
                <a:lnTo>
                  <a:pt x="52" y="14"/>
                </a:lnTo>
                <a:lnTo>
                  <a:pt x="58" y="16"/>
                </a:lnTo>
                <a:lnTo>
                  <a:pt x="64" y="8"/>
                </a:lnTo>
                <a:lnTo>
                  <a:pt x="70" y="14"/>
                </a:lnTo>
                <a:lnTo>
                  <a:pt x="64" y="22"/>
                </a:lnTo>
                <a:lnTo>
                  <a:pt x="68" y="28"/>
                </a:lnTo>
                <a:lnTo>
                  <a:pt x="70" y="32"/>
                </a:lnTo>
                <a:lnTo>
                  <a:pt x="96" y="32"/>
                </a:lnTo>
                <a:lnTo>
                  <a:pt x="96" y="28"/>
                </a:lnTo>
                <a:lnTo>
                  <a:pt x="88" y="20"/>
                </a:lnTo>
                <a:lnTo>
                  <a:pt x="92" y="16"/>
                </a:lnTo>
                <a:lnTo>
                  <a:pt x="102" y="20"/>
                </a:lnTo>
                <a:lnTo>
                  <a:pt x="110" y="14"/>
                </a:lnTo>
                <a:lnTo>
                  <a:pt x="120" y="12"/>
                </a:lnTo>
                <a:lnTo>
                  <a:pt x="122" y="0"/>
                </a:lnTo>
                <a:lnTo>
                  <a:pt x="128" y="0"/>
                </a:lnTo>
                <a:lnTo>
                  <a:pt x="128" y="12"/>
                </a:lnTo>
                <a:lnTo>
                  <a:pt x="136" y="14"/>
                </a:lnTo>
                <a:lnTo>
                  <a:pt x="142" y="16"/>
                </a:lnTo>
                <a:lnTo>
                  <a:pt x="148" y="8"/>
                </a:lnTo>
                <a:lnTo>
                  <a:pt x="154" y="14"/>
                </a:lnTo>
                <a:lnTo>
                  <a:pt x="148" y="22"/>
                </a:lnTo>
                <a:lnTo>
                  <a:pt x="152" y="28"/>
                </a:lnTo>
                <a:lnTo>
                  <a:pt x="154" y="32"/>
                </a:lnTo>
                <a:lnTo>
                  <a:pt x="178" y="32"/>
                </a:lnTo>
                <a:lnTo>
                  <a:pt x="180" y="28"/>
                </a:lnTo>
                <a:lnTo>
                  <a:pt x="172" y="20"/>
                </a:lnTo>
                <a:lnTo>
                  <a:pt x="174" y="16"/>
                </a:lnTo>
                <a:lnTo>
                  <a:pt x="186" y="20"/>
                </a:lnTo>
                <a:lnTo>
                  <a:pt x="194" y="14"/>
                </a:lnTo>
                <a:lnTo>
                  <a:pt x="204" y="12"/>
                </a:lnTo>
                <a:lnTo>
                  <a:pt x="206" y="0"/>
                </a:lnTo>
                <a:lnTo>
                  <a:pt x="212" y="0"/>
                </a:lnTo>
                <a:lnTo>
                  <a:pt x="212" y="12"/>
                </a:lnTo>
                <a:lnTo>
                  <a:pt x="218" y="14"/>
                </a:lnTo>
                <a:lnTo>
                  <a:pt x="224" y="16"/>
                </a:lnTo>
                <a:lnTo>
                  <a:pt x="232" y="8"/>
                </a:lnTo>
                <a:lnTo>
                  <a:pt x="238" y="14"/>
                </a:lnTo>
                <a:lnTo>
                  <a:pt x="232" y="22"/>
                </a:lnTo>
                <a:lnTo>
                  <a:pt x="236" y="28"/>
                </a:lnTo>
                <a:lnTo>
                  <a:pt x="238" y="32"/>
                </a:lnTo>
                <a:lnTo>
                  <a:pt x="276" y="32"/>
                </a:lnTo>
                <a:lnTo>
                  <a:pt x="250" y="6"/>
                </a:lnTo>
                <a:lnTo>
                  <a:pt x="280" y="6"/>
                </a:lnTo>
                <a:lnTo>
                  <a:pt x="320" y="44"/>
                </a:lnTo>
                <a:lnTo>
                  <a:pt x="280" y="82"/>
                </a:lnTo>
                <a:lnTo>
                  <a:pt x="250" y="82"/>
                </a:lnTo>
                <a:lnTo>
                  <a:pt x="278" y="54"/>
                </a:lnTo>
                <a:lnTo>
                  <a:pt x="238" y="54"/>
                </a:lnTo>
                <a:lnTo>
                  <a:pt x="236" y="58"/>
                </a:lnTo>
                <a:lnTo>
                  <a:pt x="244" y="64"/>
                </a:lnTo>
                <a:lnTo>
                  <a:pt x="242" y="70"/>
                </a:lnTo>
                <a:lnTo>
                  <a:pt x="230" y="64"/>
                </a:lnTo>
                <a:lnTo>
                  <a:pt x="222" y="70"/>
                </a:lnTo>
                <a:lnTo>
                  <a:pt x="212" y="74"/>
                </a:lnTo>
                <a:lnTo>
                  <a:pt x="210" y="86"/>
                </a:lnTo>
                <a:lnTo>
                  <a:pt x="204" y="86"/>
                </a:lnTo>
                <a:lnTo>
                  <a:pt x="204" y="74"/>
                </a:lnTo>
                <a:lnTo>
                  <a:pt x="198" y="72"/>
                </a:lnTo>
                <a:lnTo>
                  <a:pt x="192" y="70"/>
                </a:lnTo>
                <a:lnTo>
                  <a:pt x="184" y="76"/>
                </a:lnTo>
                <a:lnTo>
                  <a:pt x="178" y="72"/>
                </a:lnTo>
                <a:lnTo>
                  <a:pt x="184" y="64"/>
                </a:lnTo>
                <a:lnTo>
                  <a:pt x="180" y="56"/>
                </a:lnTo>
                <a:lnTo>
                  <a:pt x="296" y="6"/>
                </a:lnTo>
                <a:lnTo>
                  <a:pt x="26" y="50"/>
                </a:lnTo>
                <a:lnTo>
                  <a:pt x="26" y="44"/>
                </a:lnTo>
                <a:lnTo>
                  <a:pt x="26" y="38"/>
                </a:lnTo>
                <a:lnTo>
                  <a:pt x="28" y="32"/>
                </a:lnTo>
                <a:lnTo>
                  <a:pt x="34" y="28"/>
                </a:lnTo>
                <a:lnTo>
                  <a:pt x="40" y="28"/>
                </a:lnTo>
                <a:lnTo>
                  <a:pt x="46" y="28"/>
                </a:lnTo>
                <a:lnTo>
                  <a:pt x="50" y="30"/>
                </a:lnTo>
                <a:lnTo>
                  <a:pt x="54" y="36"/>
                </a:lnTo>
                <a:lnTo>
                  <a:pt x="56" y="42"/>
                </a:lnTo>
                <a:lnTo>
                  <a:pt x="56" y="48"/>
                </a:lnTo>
                <a:lnTo>
                  <a:pt x="52" y="52"/>
                </a:lnTo>
                <a:lnTo>
                  <a:pt x="48" y="56"/>
                </a:lnTo>
                <a:lnTo>
                  <a:pt x="42" y="58"/>
                </a:lnTo>
                <a:lnTo>
                  <a:pt x="36" y="58"/>
                </a:lnTo>
                <a:lnTo>
                  <a:pt x="30" y="54"/>
                </a:lnTo>
                <a:lnTo>
                  <a:pt x="26" y="50"/>
                </a:lnTo>
                <a:lnTo>
                  <a:pt x="296" y="6"/>
                </a:lnTo>
                <a:lnTo>
                  <a:pt x="110" y="50"/>
                </a:lnTo>
                <a:lnTo>
                  <a:pt x="108" y="44"/>
                </a:lnTo>
                <a:lnTo>
                  <a:pt x="110" y="38"/>
                </a:lnTo>
                <a:lnTo>
                  <a:pt x="112" y="32"/>
                </a:lnTo>
                <a:lnTo>
                  <a:pt x="118" y="28"/>
                </a:lnTo>
                <a:lnTo>
                  <a:pt x="124" y="28"/>
                </a:lnTo>
                <a:lnTo>
                  <a:pt x="128" y="28"/>
                </a:lnTo>
                <a:lnTo>
                  <a:pt x="134" y="30"/>
                </a:lnTo>
                <a:lnTo>
                  <a:pt x="138" y="36"/>
                </a:lnTo>
                <a:lnTo>
                  <a:pt x="140" y="42"/>
                </a:lnTo>
                <a:lnTo>
                  <a:pt x="138" y="48"/>
                </a:lnTo>
                <a:lnTo>
                  <a:pt x="136" y="52"/>
                </a:lnTo>
                <a:lnTo>
                  <a:pt x="132" y="56"/>
                </a:lnTo>
                <a:lnTo>
                  <a:pt x="126" y="58"/>
                </a:lnTo>
                <a:lnTo>
                  <a:pt x="120" y="58"/>
                </a:lnTo>
                <a:lnTo>
                  <a:pt x="114" y="54"/>
                </a:lnTo>
                <a:lnTo>
                  <a:pt x="110" y="50"/>
                </a:lnTo>
                <a:lnTo>
                  <a:pt x="296" y="6"/>
                </a:lnTo>
                <a:lnTo>
                  <a:pt x="194" y="50"/>
                </a:lnTo>
                <a:lnTo>
                  <a:pt x="192" y="44"/>
                </a:lnTo>
                <a:lnTo>
                  <a:pt x="194" y="38"/>
                </a:lnTo>
                <a:lnTo>
                  <a:pt x="196" y="32"/>
                </a:lnTo>
                <a:lnTo>
                  <a:pt x="200" y="28"/>
                </a:lnTo>
                <a:lnTo>
                  <a:pt x="206" y="28"/>
                </a:lnTo>
                <a:lnTo>
                  <a:pt x="212" y="28"/>
                </a:lnTo>
                <a:lnTo>
                  <a:pt x="218" y="30"/>
                </a:lnTo>
                <a:lnTo>
                  <a:pt x="222" y="36"/>
                </a:lnTo>
                <a:lnTo>
                  <a:pt x="222" y="42"/>
                </a:lnTo>
                <a:lnTo>
                  <a:pt x="222" y="48"/>
                </a:lnTo>
                <a:lnTo>
                  <a:pt x="220" y="52"/>
                </a:lnTo>
                <a:lnTo>
                  <a:pt x="214" y="56"/>
                </a:lnTo>
                <a:lnTo>
                  <a:pt x="208" y="58"/>
                </a:lnTo>
                <a:lnTo>
                  <a:pt x="202" y="58"/>
                </a:lnTo>
                <a:lnTo>
                  <a:pt x="198" y="54"/>
                </a:lnTo>
                <a:lnTo>
                  <a:pt x="194" y="50"/>
                </a:lnTo>
                <a:lnTo>
                  <a:pt x="296" y="6"/>
                </a:lnTo>
                <a:close/>
              </a:path>
            </a:pathLst>
          </a:custGeom>
          <a:solidFill>
            <a:srgbClr val="FFFFFF"/>
          </a:solidFill>
          <a:ln w="9525">
            <a:noFill/>
            <a:round/>
            <a:headEnd/>
            <a:tailEnd/>
          </a:ln>
        </p:spPr>
        <p:txBody>
          <a:bodyPr lIns="124326" tIns="62162" rIns="124326" bIns="62162"/>
          <a:lstStyle/>
          <a:p>
            <a:pPr defTabSz="930978"/>
            <a:endParaRPr lang="en-US" sz="1836" dirty="0">
              <a:solidFill>
                <a:srgbClr val="FFFFFF"/>
              </a:solidFill>
              <a:cs typeface="Arial" charset="0"/>
            </a:endParaRPr>
          </a:p>
        </p:txBody>
      </p:sp>
      <p:pic>
        <p:nvPicPr>
          <p:cNvPr id="21" name="Picture 79"/>
          <p:cNvPicPr>
            <a:picLocks noChangeAspect="1"/>
          </p:cNvPicPr>
          <p:nvPr/>
        </p:nvPicPr>
        <p:blipFill>
          <a:blip r:embed="rId4" cstate="print"/>
          <a:srcRect/>
          <a:stretch>
            <a:fillRect/>
          </a:stretch>
        </p:blipFill>
        <p:spPr bwMode="auto">
          <a:xfrm>
            <a:off x="7120992" y="3726909"/>
            <a:ext cx="559094" cy="420528"/>
          </a:xfrm>
          <a:prstGeom prst="rect">
            <a:avLst/>
          </a:prstGeom>
          <a:noFill/>
          <a:ln w="9525">
            <a:noFill/>
            <a:miter lim="800000"/>
            <a:headEnd/>
            <a:tailEnd/>
          </a:ln>
        </p:spPr>
      </p:pic>
      <p:pic>
        <p:nvPicPr>
          <p:cNvPr id="22" name="Picture 79"/>
          <p:cNvPicPr>
            <a:picLocks noChangeAspect="1"/>
          </p:cNvPicPr>
          <p:nvPr/>
        </p:nvPicPr>
        <p:blipFill>
          <a:blip r:embed="rId4" cstate="print"/>
          <a:srcRect/>
          <a:stretch>
            <a:fillRect/>
          </a:stretch>
        </p:blipFill>
        <p:spPr bwMode="auto">
          <a:xfrm>
            <a:off x="7400540" y="4147437"/>
            <a:ext cx="559094" cy="420528"/>
          </a:xfrm>
          <a:prstGeom prst="rect">
            <a:avLst/>
          </a:prstGeom>
          <a:noFill/>
          <a:ln w="9525">
            <a:noFill/>
            <a:miter lim="800000"/>
            <a:headEnd/>
            <a:tailEnd/>
          </a:ln>
        </p:spPr>
      </p:pic>
      <p:pic>
        <p:nvPicPr>
          <p:cNvPr id="23" name="Picture 79"/>
          <p:cNvPicPr>
            <a:picLocks noChangeAspect="1"/>
          </p:cNvPicPr>
          <p:nvPr/>
        </p:nvPicPr>
        <p:blipFill>
          <a:blip r:embed="rId4" cstate="print"/>
          <a:srcRect/>
          <a:stretch>
            <a:fillRect/>
          </a:stretch>
        </p:blipFill>
        <p:spPr bwMode="auto">
          <a:xfrm>
            <a:off x="10956458" y="1773215"/>
            <a:ext cx="483086" cy="363358"/>
          </a:xfrm>
          <a:prstGeom prst="rect">
            <a:avLst/>
          </a:prstGeom>
          <a:noFill/>
          <a:ln w="9525">
            <a:noFill/>
            <a:miter lim="800000"/>
            <a:headEnd/>
            <a:tailEnd/>
          </a:ln>
        </p:spPr>
      </p:pic>
      <p:pic>
        <p:nvPicPr>
          <p:cNvPr id="24" name="Picture 2"/>
          <p:cNvPicPr>
            <a:picLocks noChangeAspect="1" noChangeArrowheads="1"/>
          </p:cNvPicPr>
          <p:nvPr/>
        </p:nvPicPr>
        <p:blipFill>
          <a:blip r:embed="rId5"/>
          <a:srcRect/>
          <a:stretch>
            <a:fillRect/>
          </a:stretch>
        </p:blipFill>
        <p:spPr bwMode="auto">
          <a:xfrm flipH="1">
            <a:off x="10196552" y="1300064"/>
            <a:ext cx="1001449" cy="1380426"/>
          </a:xfrm>
          <a:prstGeom prst="rect">
            <a:avLst/>
          </a:prstGeom>
          <a:noFill/>
          <a:ln w="9525">
            <a:noFill/>
            <a:miter lim="800000"/>
            <a:headEnd/>
            <a:tailEnd/>
          </a:ln>
        </p:spPr>
      </p:pic>
      <p:sp>
        <p:nvSpPr>
          <p:cNvPr id="121" name="Rectangle 120"/>
          <p:cNvSpPr/>
          <p:nvPr/>
        </p:nvSpPr>
        <p:spPr bwMode="auto">
          <a:xfrm>
            <a:off x="9989582" y="2555638"/>
            <a:ext cx="1577496" cy="470160"/>
          </a:xfrm>
          <a:prstGeom prst="rect">
            <a:avLst/>
          </a:prstGeom>
          <a:noFill/>
          <a:ln w="3175" cap="flat" cmpd="sng" algn="ctr">
            <a:noFill/>
            <a:prstDash val="solid"/>
          </a:ln>
          <a:effectLst/>
        </p:spPr>
        <p:txBody>
          <a:bodyPr lIns="124326" tIns="62162" rIns="124326" bIns="62162" anchor="b"/>
          <a:lstStyle/>
          <a:p>
            <a:pPr algn="ctr" defTabSz="932559">
              <a:defRPr/>
            </a:pPr>
            <a:r>
              <a:rPr lang="en-US" sz="1224" kern="0" dirty="0">
                <a:solidFill>
                  <a:srgbClr val="FFFFFF">
                    <a:alpha val="99000"/>
                  </a:srgbClr>
                </a:solidFill>
                <a:latin typeface="Segoe UI"/>
                <a:cs typeface="Arial" charset="0"/>
              </a:rPr>
              <a:t>Remote Desktop Services</a:t>
            </a:r>
          </a:p>
        </p:txBody>
      </p:sp>
      <p:pic>
        <p:nvPicPr>
          <p:cNvPr id="122" name="Picture 18" descr="Turn-Server"/>
          <p:cNvPicPr>
            <a:picLocks noChangeAspect="1" noChangeArrowheads="1"/>
          </p:cNvPicPr>
          <p:nvPr/>
        </p:nvPicPr>
        <p:blipFill>
          <a:blip r:embed="rId6"/>
          <a:srcRect/>
          <a:stretch>
            <a:fillRect/>
          </a:stretch>
        </p:blipFill>
        <p:spPr bwMode="auto">
          <a:xfrm flipH="1">
            <a:off x="10044118" y="3377205"/>
            <a:ext cx="1549094" cy="1016496"/>
          </a:xfrm>
          <a:prstGeom prst="rect">
            <a:avLst/>
          </a:prstGeom>
          <a:noFill/>
          <a:ln w="9525">
            <a:noFill/>
            <a:miter lim="800000"/>
            <a:headEnd/>
            <a:tailEnd/>
          </a:ln>
        </p:spPr>
      </p:pic>
      <p:pic>
        <p:nvPicPr>
          <p:cNvPr id="123" name="Picture 2" descr="\\MAGNUM\Projects\Microsoft\Cloud Power FY12\Design\ICONS_PNG\Devices.png"/>
          <p:cNvPicPr>
            <a:picLocks noChangeAspect="1" noChangeArrowheads="1"/>
          </p:cNvPicPr>
          <p:nvPr/>
        </p:nvPicPr>
        <p:blipFill>
          <a:blip r:embed="rId7" cstate="print">
            <a:lum bright="100000"/>
          </a:blip>
          <a:srcRect l="2000" t="50000" r="46000" b="4000"/>
          <a:stretch>
            <a:fillRect/>
          </a:stretch>
        </p:blipFill>
        <p:spPr bwMode="auto">
          <a:xfrm flipH="1">
            <a:off x="10085121" y="5188478"/>
            <a:ext cx="662183" cy="585785"/>
          </a:xfrm>
          <a:prstGeom prst="rect">
            <a:avLst/>
          </a:prstGeom>
          <a:noFill/>
          <a:ln>
            <a:noFill/>
          </a:ln>
        </p:spPr>
      </p:pic>
      <p:pic>
        <p:nvPicPr>
          <p:cNvPr id="124" name="Picture 1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16213" y="5554838"/>
            <a:ext cx="373041" cy="297267"/>
          </a:xfrm>
          <a:prstGeom prst="rect">
            <a:avLst/>
          </a:prstGeom>
        </p:spPr>
      </p:pic>
      <p:sp>
        <p:nvSpPr>
          <p:cNvPr id="125" name="Rectangle 124"/>
          <p:cNvSpPr/>
          <p:nvPr/>
        </p:nvSpPr>
        <p:spPr bwMode="auto">
          <a:xfrm>
            <a:off x="10400173" y="4589858"/>
            <a:ext cx="940763" cy="268125"/>
          </a:xfrm>
          <a:prstGeom prst="rect">
            <a:avLst/>
          </a:prstGeom>
          <a:noFill/>
          <a:ln w="3175" cap="flat" cmpd="sng" algn="ctr">
            <a:noFill/>
            <a:prstDash val="solid"/>
          </a:ln>
          <a:effectLst/>
        </p:spPr>
        <p:txBody>
          <a:bodyPr lIns="124326" tIns="62162" rIns="124326" bIns="62162" anchor="b"/>
          <a:lstStyle/>
          <a:p>
            <a:pPr algn="ctr" defTabSz="932559">
              <a:defRPr/>
            </a:pPr>
            <a:r>
              <a:rPr lang="en-US" sz="1224" kern="0" dirty="0">
                <a:solidFill>
                  <a:srgbClr val="FFFFFF">
                    <a:alpha val="99000"/>
                  </a:srgbClr>
                </a:solidFill>
                <a:latin typeface="Segoe UI"/>
                <a:cs typeface="Arial" charset="0"/>
              </a:rPr>
              <a:t>VDI</a:t>
            </a:r>
          </a:p>
        </p:txBody>
      </p:sp>
      <p:sp>
        <p:nvSpPr>
          <p:cNvPr id="127" name="Round Same Side Corner Rectangle 126"/>
          <p:cNvSpPr/>
          <p:nvPr/>
        </p:nvSpPr>
        <p:spPr>
          <a:xfrm rot="5400000">
            <a:off x="10760533" y="5739438"/>
            <a:ext cx="279772" cy="586096"/>
          </a:xfrm>
          <a:prstGeom prst="round2SameRect">
            <a:avLst>
              <a:gd name="adj1" fmla="val 26135"/>
              <a:gd name="adj2" fmla="val 0"/>
            </a:avLst>
          </a:prstGeom>
          <a:noFill/>
          <a:ln w="22225" cap="flat" cmpd="sng" algn="ctr">
            <a:solidFill>
              <a:srgbClr val="FFFFFF"/>
            </a:solidFill>
            <a:prstDash val="solid"/>
          </a:ln>
          <a:effectLst/>
        </p:spPr>
        <p:txBody>
          <a:bodyPr rtlCol="0" anchor="ctr"/>
          <a:lstStyle/>
          <a:p>
            <a:pPr algn="ctr" defTabSz="932597">
              <a:defRPr/>
            </a:pPr>
            <a:endParaRPr lang="en-US" sz="1734" kern="0" dirty="0">
              <a:solidFill>
                <a:srgbClr val="FFFFFF"/>
              </a:solidFill>
              <a:ea typeface="Segoe UI" pitchFamily="34" charset="0"/>
              <a:cs typeface="Segoe UI" pitchFamily="34" charset="0"/>
            </a:endParaRPr>
          </a:p>
        </p:txBody>
      </p:sp>
      <p:sp>
        <p:nvSpPr>
          <p:cNvPr id="128" name="Rectangle 127"/>
          <p:cNvSpPr/>
          <p:nvPr/>
        </p:nvSpPr>
        <p:spPr>
          <a:xfrm>
            <a:off x="10472871" y="5944451"/>
            <a:ext cx="134515" cy="176119"/>
          </a:xfrm>
          <a:prstGeom prst="rect">
            <a:avLst/>
          </a:prstGeom>
          <a:noFill/>
          <a:ln w="22225" cap="flat" cmpd="sng" algn="ctr">
            <a:solidFill>
              <a:srgbClr val="FFFFFF"/>
            </a:solidFill>
            <a:prstDash val="solid"/>
          </a:ln>
          <a:effectLst/>
        </p:spPr>
        <p:txBody>
          <a:bodyPr rtlCol="0" anchor="ctr"/>
          <a:lstStyle/>
          <a:p>
            <a:pPr algn="ctr" defTabSz="932597">
              <a:defRPr/>
            </a:pPr>
            <a:endParaRPr lang="en-US" sz="1734" kern="0" dirty="0">
              <a:solidFill>
                <a:srgbClr val="FFFFFF"/>
              </a:solidFill>
              <a:ea typeface="Segoe UI" pitchFamily="34" charset="0"/>
              <a:cs typeface="Segoe UI" pitchFamily="34" charset="0"/>
            </a:endParaRPr>
          </a:p>
        </p:txBody>
      </p:sp>
      <p:pic>
        <p:nvPicPr>
          <p:cNvPr id="129" name="Picture 128"/>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100000" contrast="4000"/>
                    </a14:imgEffect>
                  </a14:imgLayer>
                </a14:imgProps>
              </a:ext>
              <a:ext uri="{28A0092B-C50C-407E-A947-70E740481C1C}">
                <a14:useLocalDpi xmlns:a14="http://schemas.microsoft.com/office/drawing/2010/main"/>
              </a:ext>
            </a:extLst>
          </a:blip>
          <a:stretch>
            <a:fillRect/>
          </a:stretch>
        </p:blipFill>
        <p:spPr>
          <a:xfrm flipH="1">
            <a:off x="10695340" y="5943337"/>
            <a:ext cx="382507" cy="179061"/>
          </a:xfrm>
          <a:prstGeom prst="rect">
            <a:avLst/>
          </a:prstGeom>
        </p:spPr>
      </p:pic>
      <p:grpSp>
        <p:nvGrpSpPr>
          <p:cNvPr id="131" name="Group 130"/>
          <p:cNvGrpSpPr/>
          <p:nvPr/>
        </p:nvGrpSpPr>
        <p:grpSpPr bwMode="black">
          <a:xfrm rot="13050415">
            <a:off x="3308090" y="1873969"/>
            <a:ext cx="437634" cy="338951"/>
            <a:chOff x="5184775" y="225425"/>
            <a:chExt cx="1500188" cy="1220788"/>
          </a:xfrm>
          <a:solidFill>
            <a:srgbClr val="FFFFFF"/>
          </a:solidFill>
        </p:grpSpPr>
        <p:sp>
          <p:nvSpPr>
            <p:cNvPr id="132"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latin typeface="Segoe UI" pitchFamily="34" charset="0"/>
              </a:endParaRPr>
            </a:p>
          </p:txBody>
        </p:sp>
        <p:sp>
          <p:nvSpPr>
            <p:cNvPr id="133"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latin typeface="Segoe UI" pitchFamily="34" charset="0"/>
              </a:endParaRPr>
            </a:p>
          </p:txBody>
        </p:sp>
        <p:sp>
          <p:nvSpPr>
            <p:cNvPr id="134"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latin typeface="Segoe UI" pitchFamily="34" charset="0"/>
              </a:endParaRPr>
            </a:p>
          </p:txBody>
        </p:sp>
      </p:grpSp>
      <p:pic>
        <p:nvPicPr>
          <p:cNvPr id="135" name="Picture 134"/>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flipH="1">
            <a:off x="4226325" y="2021663"/>
            <a:ext cx="786464" cy="1067949"/>
          </a:xfrm>
          <a:prstGeom prst="rect">
            <a:avLst/>
          </a:prstGeom>
          <a:noFill/>
          <a:ln>
            <a:noFill/>
          </a:ln>
        </p:spPr>
      </p:pic>
      <p:pic>
        <p:nvPicPr>
          <p:cNvPr id="136" name="Picture 135"/>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574565" y="1205200"/>
            <a:ext cx="1150260" cy="740580"/>
          </a:xfrm>
          <a:prstGeom prst="rect">
            <a:avLst/>
          </a:prstGeom>
          <a:noFill/>
        </p:spPr>
      </p:pic>
      <p:pic>
        <p:nvPicPr>
          <p:cNvPr id="137" name="Picture 136"/>
          <p:cNvPicPr>
            <a:picLocks noChangeAspect="1"/>
          </p:cNvPicPr>
          <p:nvPr/>
        </p:nvPicPr>
        <p:blipFill rotWithShape="1">
          <a:blip r:embed="rId13" cstate="email">
            <a:extLst>
              <a:ext uri="{28A0092B-C50C-407E-A947-70E740481C1C}">
                <a14:useLocalDpi xmlns:a14="http://schemas.microsoft.com/office/drawing/2010/main"/>
              </a:ext>
            </a:extLst>
          </a:blip>
          <a:srcRect l="67536"/>
          <a:stretch/>
        </p:blipFill>
        <p:spPr>
          <a:xfrm>
            <a:off x="6544508" y="2962416"/>
            <a:ext cx="559562" cy="1045858"/>
          </a:xfrm>
          <a:prstGeom prst="rect">
            <a:avLst/>
          </a:prstGeom>
          <a:noFill/>
          <a:effectLst/>
        </p:spPr>
      </p:pic>
      <p:grpSp>
        <p:nvGrpSpPr>
          <p:cNvPr id="138" name="Group 137"/>
          <p:cNvGrpSpPr>
            <a:grpSpLocks noChangeAspect="1"/>
          </p:cNvGrpSpPr>
          <p:nvPr/>
        </p:nvGrpSpPr>
        <p:grpSpPr>
          <a:xfrm>
            <a:off x="10846258" y="5354777"/>
            <a:ext cx="562857" cy="438897"/>
            <a:chOff x="1919150" y="3039116"/>
            <a:chExt cx="666391" cy="480521"/>
          </a:xfrm>
          <a:solidFill>
            <a:schemeClr val="tx1"/>
          </a:solidFill>
        </p:grpSpPr>
        <p:sp>
          <p:nvSpPr>
            <p:cNvPr id="139" name="Round Same Side Corner Rectangle 11"/>
            <p:cNvSpPr/>
            <p:nvPr/>
          </p:nvSpPr>
          <p:spPr>
            <a:xfrm>
              <a:off x="1970085" y="303911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sp>
          <p:nvSpPr>
            <p:cNvPr id="140"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sp>
          <p:nvSpPr>
            <p:cNvPr id="141" name="Rectangle 140"/>
            <p:cNvSpPr/>
            <p:nvPr/>
          </p:nvSpPr>
          <p:spPr>
            <a:xfrm>
              <a:off x="1919446" y="3492205"/>
              <a:ext cx="665798"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grpSp>
      <p:pic>
        <p:nvPicPr>
          <p:cNvPr id="142" name="Picture 79"/>
          <p:cNvPicPr>
            <a:picLocks noChangeAspect="1"/>
          </p:cNvPicPr>
          <p:nvPr/>
        </p:nvPicPr>
        <p:blipFill>
          <a:blip r:embed="rId4" cstate="print"/>
          <a:srcRect/>
          <a:stretch>
            <a:fillRect/>
          </a:stretch>
        </p:blipFill>
        <p:spPr bwMode="auto">
          <a:xfrm>
            <a:off x="4116330" y="3575306"/>
            <a:ext cx="559094" cy="420528"/>
          </a:xfrm>
          <a:prstGeom prst="rect">
            <a:avLst/>
          </a:prstGeom>
          <a:noFill/>
          <a:ln w="9525">
            <a:noFill/>
            <a:miter lim="800000"/>
            <a:headEnd/>
            <a:tailEnd/>
          </a:ln>
        </p:spPr>
      </p:pic>
      <p:pic>
        <p:nvPicPr>
          <p:cNvPr id="143" name="Picture 79"/>
          <p:cNvPicPr>
            <a:picLocks noChangeAspect="1"/>
          </p:cNvPicPr>
          <p:nvPr/>
        </p:nvPicPr>
        <p:blipFill>
          <a:blip r:embed="rId4" cstate="print"/>
          <a:srcRect/>
          <a:stretch>
            <a:fillRect/>
          </a:stretch>
        </p:blipFill>
        <p:spPr bwMode="auto">
          <a:xfrm>
            <a:off x="4395876" y="3145597"/>
            <a:ext cx="559094" cy="420528"/>
          </a:xfrm>
          <a:prstGeom prst="rect">
            <a:avLst/>
          </a:prstGeom>
          <a:noFill/>
          <a:ln w="9525">
            <a:noFill/>
            <a:miter lim="800000"/>
            <a:headEnd/>
            <a:tailEnd/>
          </a:ln>
        </p:spPr>
      </p:pic>
      <p:pic>
        <p:nvPicPr>
          <p:cNvPr id="144" name="Picture 79"/>
          <p:cNvPicPr>
            <a:picLocks noChangeAspect="1"/>
          </p:cNvPicPr>
          <p:nvPr/>
        </p:nvPicPr>
        <p:blipFill>
          <a:blip r:embed="rId4" cstate="print"/>
          <a:srcRect/>
          <a:stretch>
            <a:fillRect/>
          </a:stretch>
        </p:blipFill>
        <p:spPr bwMode="auto">
          <a:xfrm>
            <a:off x="4675424" y="3566125"/>
            <a:ext cx="559094" cy="420528"/>
          </a:xfrm>
          <a:prstGeom prst="rect">
            <a:avLst/>
          </a:prstGeom>
          <a:noFill/>
          <a:ln w="9525">
            <a:noFill/>
            <a:miter lim="800000"/>
            <a:headEnd/>
            <a:tailEnd/>
          </a:ln>
        </p:spPr>
      </p:pic>
      <p:sp>
        <p:nvSpPr>
          <p:cNvPr id="147" name="Rectangle 146"/>
          <p:cNvSpPr/>
          <p:nvPr/>
        </p:nvSpPr>
        <p:spPr bwMode="auto">
          <a:xfrm>
            <a:off x="10375876" y="6300611"/>
            <a:ext cx="940763" cy="448506"/>
          </a:xfrm>
          <a:prstGeom prst="rect">
            <a:avLst/>
          </a:prstGeom>
          <a:noFill/>
          <a:ln w="3175" cap="flat" cmpd="sng" algn="ctr">
            <a:noFill/>
            <a:prstDash val="solid"/>
          </a:ln>
          <a:effectLst/>
        </p:spPr>
        <p:txBody>
          <a:bodyPr lIns="124326" tIns="62162" rIns="124326" bIns="62162" anchor="b"/>
          <a:lstStyle/>
          <a:p>
            <a:pPr algn="ctr" defTabSz="932559">
              <a:defRPr/>
            </a:pPr>
            <a:r>
              <a:rPr lang="en-US" sz="1224" kern="0" dirty="0">
                <a:solidFill>
                  <a:srgbClr val="FFFFFF">
                    <a:alpha val="99000"/>
                  </a:srgbClr>
                </a:solidFill>
                <a:latin typeface="Segoe UI"/>
                <a:cs typeface="Arial" charset="0"/>
              </a:rPr>
              <a:t>Physical Devices</a:t>
            </a:r>
          </a:p>
        </p:txBody>
      </p:sp>
      <p:pic>
        <p:nvPicPr>
          <p:cNvPr id="148" name="Picture 7" descr="C:\Users\v-junyo.REDMOND\Downloads\picasion.com_47562b368667ae2cdfc03232e83d1978.gif"/>
          <p:cNvPicPr>
            <a:picLocks noChangeAspect="1" noChangeArrowheads="1" noCrop="1"/>
          </p:cNvPicPr>
          <p:nvPr/>
        </p:nvPicPr>
        <p:blipFill>
          <a:blip r:embed="rId3"/>
          <a:srcRect/>
          <a:stretch>
            <a:fillRect/>
          </a:stretch>
        </p:blipFill>
        <p:spPr bwMode="auto">
          <a:xfrm rot="12116627" flipV="1">
            <a:off x="4965313" y="3168814"/>
            <a:ext cx="1655804" cy="69064"/>
          </a:xfrm>
          <a:prstGeom prst="rect">
            <a:avLst/>
          </a:prstGeom>
          <a:noFill/>
          <a:ln w="9525">
            <a:noFill/>
            <a:miter lim="800000"/>
            <a:headEnd/>
            <a:tailEnd/>
          </a:ln>
        </p:spPr>
      </p:pic>
      <p:grpSp>
        <p:nvGrpSpPr>
          <p:cNvPr id="149" name="Group 148"/>
          <p:cNvGrpSpPr/>
          <p:nvPr/>
        </p:nvGrpSpPr>
        <p:grpSpPr bwMode="black">
          <a:xfrm rot="13050415">
            <a:off x="5712336" y="2823800"/>
            <a:ext cx="437634" cy="338951"/>
            <a:chOff x="5184775" y="225425"/>
            <a:chExt cx="1500188" cy="1220788"/>
          </a:xfrm>
          <a:solidFill>
            <a:srgbClr val="FFFFFF"/>
          </a:solidFill>
        </p:grpSpPr>
        <p:sp>
          <p:nvSpPr>
            <p:cNvPr id="150"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latin typeface="Segoe UI" pitchFamily="34" charset="0"/>
              </a:endParaRPr>
            </a:p>
          </p:txBody>
        </p:sp>
        <p:sp>
          <p:nvSpPr>
            <p:cNvPr id="151"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latin typeface="Segoe UI" pitchFamily="34" charset="0"/>
              </a:endParaRPr>
            </a:p>
          </p:txBody>
        </p:sp>
        <p:sp>
          <p:nvSpPr>
            <p:cNvPr id="152"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dirty="0">
                <a:latin typeface="Segoe UI" pitchFamily="34" charset="0"/>
              </a:endParaRPr>
            </a:p>
          </p:txBody>
        </p:sp>
      </p:grpSp>
      <p:cxnSp>
        <p:nvCxnSpPr>
          <p:cNvPr id="153" name="Straight Arrow Connector 152"/>
          <p:cNvCxnSpPr/>
          <p:nvPr/>
        </p:nvCxnSpPr>
        <p:spPr>
          <a:xfrm flipH="1">
            <a:off x="7999819" y="2442878"/>
            <a:ext cx="1989764" cy="1132428"/>
          </a:xfrm>
          <a:prstGeom prst="straightConnector1">
            <a:avLst/>
          </a:prstGeom>
          <a:ln cap="rnd">
            <a:solidFill>
              <a:schemeClr val="tx1"/>
            </a:solidFill>
            <a:prstDash val="sysDot"/>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H="1">
            <a:off x="7999820" y="4141697"/>
            <a:ext cx="1827176" cy="0"/>
          </a:xfrm>
          <a:prstGeom prst="straightConnector1">
            <a:avLst/>
          </a:prstGeom>
          <a:ln cap="rnd">
            <a:solidFill>
              <a:schemeClr val="tx1"/>
            </a:solidFill>
            <a:prstDash val="sysDot"/>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flipH="1" flipV="1">
            <a:off x="7959633" y="4723921"/>
            <a:ext cx="2029948" cy="923876"/>
          </a:xfrm>
          <a:prstGeom prst="straightConnector1">
            <a:avLst/>
          </a:prstGeom>
          <a:ln cap="rnd">
            <a:solidFill>
              <a:schemeClr val="tx1"/>
            </a:solidFill>
            <a:prstDash val="sysDot"/>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sp>
        <p:nvSpPr>
          <p:cNvPr id="162" name="Rectangle 161"/>
          <p:cNvSpPr/>
          <p:nvPr/>
        </p:nvSpPr>
        <p:spPr bwMode="auto">
          <a:xfrm>
            <a:off x="1384506" y="2032018"/>
            <a:ext cx="1073586" cy="489356"/>
          </a:xfrm>
          <a:prstGeom prst="rect">
            <a:avLst/>
          </a:prstGeom>
          <a:noFill/>
          <a:ln w="3175" cap="flat" cmpd="sng" algn="ctr">
            <a:noFill/>
            <a:prstDash val="solid"/>
          </a:ln>
          <a:effectLst/>
        </p:spPr>
        <p:txBody>
          <a:bodyPr lIns="124326" tIns="62162" rIns="124326" bIns="62162" anchor="b"/>
          <a:lstStyle/>
          <a:p>
            <a:pPr algn="ctr" defTabSz="932559">
              <a:defRPr/>
            </a:pPr>
            <a:r>
              <a:rPr lang="en-US" sz="1224" kern="0" dirty="0">
                <a:solidFill>
                  <a:srgbClr val="FFFFFF">
                    <a:alpha val="99000"/>
                  </a:srgbClr>
                </a:solidFill>
                <a:latin typeface="Segoe UI"/>
                <a:cs typeface="Arial" charset="0"/>
              </a:rPr>
              <a:t>App-V Sequencer</a:t>
            </a:r>
          </a:p>
        </p:txBody>
      </p:sp>
      <p:pic>
        <p:nvPicPr>
          <p:cNvPr id="163" name="Picture 1270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5377" y="3556609"/>
            <a:ext cx="697389" cy="710547"/>
          </a:xfrm>
          <a:prstGeom prst="rect">
            <a:avLst/>
          </a:prstGeom>
        </p:spPr>
      </p:pic>
      <p:pic>
        <p:nvPicPr>
          <p:cNvPr id="164" name="Picture 1270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3118" y="3992059"/>
            <a:ext cx="697389" cy="710547"/>
          </a:xfrm>
          <a:prstGeom prst="rect">
            <a:avLst/>
          </a:prstGeom>
        </p:spPr>
      </p:pic>
      <p:pic>
        <p:nvPicPr>
          <p:cNvPr id="165" name="Picture 1270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357" y="3974628"/>
            <a:ext cx="697389" cy="710547"/>
          </a:xfrm>
          <a:prstGeom prst="rect">
            <a:avLst/>
          </a:prstGeom>
        </p:spPr>
      </p:pic>
      <p:sp>
        <p:nvSpPr>
          <p:cNvPr id="166" name="Rectangle 165"/>
          <p:cNvSpPr/>
          <p:nvPr/>
        </p:nvSpPr>
        <p:spPr bwMode="auto">
          <a:xfrm>
            <a:off x="3662896" y="1528537"/>
            <a:ext cx="1571621" cy="489356"/>
          </a:xfrm>
          <a:prstGeom prst="rect">
            <a:avLst/>
          </a:prstGeom>
          <a:noFill/>
          <a:ln w="3175" cap="flat" cmpd="sng" algn="ctr">
            <a:noFill/>
            <a:prstDash val="solid"/>
          </a:ln>
          <a:effectLst/>
        </p:spPr>
        <p:txBody>
          <a:bodyPr lIns="124326" tIns="62162" rIns="124326" bIns="62162" anchor="b"/>
          <a:lstStyle/>
          <a:p>
            <a:pPr algn="ctr" defTabSz="932559">
              <a:defRPr/>
            </a:pPr>
            <a:r>
              <a:rPr lang="en-US" sz="1224" kern="0" dirty="0">
                <a:solidFill>
                  <a:srgbClr val="FFFFFF">
                    <a:alpha val="99000"/>
                  </a:srgbClr>
                </a:solidFill>
                <a:latin typeface="Segoe UI"/>
                <a:cs typeface="Arial" charset="0"/>
              </a:rPr>
              <a:t>Configuration Manager Site Server</a:t>
            </a:r>
          </a:p>
        </p:txBody>
      </p:sp>
      <p:sp>
        <p:nvSpPr>
          <p:cNvPr id="167" name="Rectangle 166"/>
          <p:cNvSpPr/>
          <p:nvPr/>
        </p:nvSpPr>
        <p:spPr bwMode="auto">
          <a:xfrm>
            <a:off x="5793214" y="2250805"/>
            <a:ext cx="1791897" cy="665878"/>
          </a:xfrm>
          <a:prstGeom prst="rect">
            <a:avLst/>
          </a:prstGeom>
          <a:noFill/>
          <a:ln w="3175" cap="flat" cmpd="sng" algn="ctr">
            <a:noFill/>
            <a:prstDash val="solid"/>
          </a:ln>
          <a:effectLst/>
        </p:spPr>
        <p:txBody>
          <a:bodyPr lIns="124326" tIns="62162" rIns="124326" bIns="62162" anchor="b"/>
          <a:lstStyle/>
          <a:p>
            <a:pPr algn="ctr" defTabSz="932559">
              <a:defRPr/>
            </a:pPr>
            <a:r>
              <a:rPr lang="en-US" sz="1224" kern="0" dirty="0">
                <a:solidFill>
                  <a:srgbClr val="FFFFFF">
                    <a:alpha val="99000"/>
                  </a:srgbClr>
                </a:solidFill>
                <a:latin typeface="Segoe UI"/>
                <a:cs typeface="Arial" charset="0"/>
              </a:rPr>
              <a:t>Configuration Manager Distribution Point</a:t>
            </a:r>
          </a:p>
        </p:txBody>
      </p:sp>
      <p:sp>
        <p:nvSpPr>
          <p:cNvPr id="168" name="Rectangle 167"/>
          <p:cNvSpPr/>
          <p:nvPr/>
        </p:nvSpPr>
        <p:spPr bwMode="auto">
          <a:xfrm>
            <a:off x="37801" y="4685175"/>
            <a:ext cx="1310632" cy="496793"/>
          </a:xfrm>
          <a:prstGeom prst="rect">
            <a:avLst/>
          </a:prstGeom>
          <a:noFill/>
          <a:ln w="3175" cap="flat" cmpd="sng" algn="ctr">
            <a:noFill/>
            <a:prstDash val="solid"/>
          </a:ln>
          <a:effectLst/>
        </p:spPr>
        <p:txBody>
          <a:bodyPr lIns="124326" tIns="62162" rIns="124326" bIns="62162" anchor="b"/>
          <a:lstStyle/>
          <a:p>
            <a:pPr algn="ctr" defTabSz="932559">
              <a:defRPr/>
            </a:pPr>
            <a:r>
              <a:rPr lang="en-US" sz="1224" kern="0" dirty="0">
                <a:solidFill>
                  <a:srgbClr val="FFFFFF">
                    <a:alpha val="99000"/>
                  </a:srgbClr>
                </a:solidFill>
                <a:latin typeface="Segoe UI"/>
                <a:cs typeface="Arial" charset="0"/>
              </a:rPr>
              <a:t>Physical Applications</a:t>
            </a:r>
          </a:p>
        </p:txBody>
      </p:sp>
      <p:sp>
        <p:nvSpPr>
          <p:cNvPr id="169" name="Rectangle 168"/>
          <p:cNvSpPr/>
          <p:nvPr/>
        </p:nvSpPr>
        <p:spPr bwMode="auto">
          <a:xfrm>
            <a:off x="4020107" y="4018760"/>
            <a:ext cx="1310632" cy="496793"/>
          </a:xfrm>
          <a:prstGeom prst="rect">
            <a:avLst/>
          </a:prstGeom>
          <a:noFill/>
          <a:ln w="3175" cap="flat" cmpd="sng" algn="ctr">
            <a:noFill/>
            <a:prstDash val="solid"/>
          </a:ln>
          <a:effectLst/>
        </p:spPr>
        <p:txBody>
          <a:bodyPr lIns="124326" tIns="62162" rIns="124326" bIns="62162" anchor="b"/>
          <a:lstStyle/>
          <a:p>
            <a:pPr algn="ctr" defTabSz="932559">
              <a:defRPr/>
            </a:pPr>
            <a:r>
              <a:rPr lang="en-US" sz="1224" kern="0" dirty="0">
                <a:solidFill>
                  <a:srgbClr val="FFFFFF">
                    <a:alpha val="99000"/>
                  </a:srgbClr>
                </a:solidFill>
                <a:latin typeface="Segoe UI"/>
                <a:cs typeface="Arial" charset="0"/>
              </a:rPr>
              <a:t>App-V Applications</a:t>
            </a:r>
          </a:p>
        </p:txBody>
      </p:sp>
      <p:sp>
        <p:nvSpPr>
          <p:cNvPr id="171" name="Rectangle 170"/>
          <p:cNvSpPr/>
          <p:nvPr/>
        </p:nvSpPr>
        <p:spPr bwMode="auto">
          <a:xfrm>
            <a:off x="6745223" y="4609587"/>
            <a:ext cx="1310632" cy="496793"/>
          </a:xfrm>
          <a:prstGeom prst="rect">
            <a:avLst/>
          </a:prstGeom>
          <a:noFill/>
          <a:ln w="3175" cap="flat" cmpd="sng" algn="ctr">
            <a:noFill/>
            <a:prstDash val="solid"/>
          </a:ln>
          <a:effectLst/>
        </p:spPr>
        <p:txBody>
          <a:bodyPr lIns="124326" tIns="62162" rIns="124326" bIns="62162" anchor="b"/>
          <a:lstStyle/>
          <a:p>
            <a:pPr algn="ctr" defTabSz="932559">
              <a:defRPr/>
            </a:pPr>
            <a:r>
              <a:rPr lang="en-US" sz="1224" kern="0" dirty="0">
                <a:solidFill>
                  <a:srgbClr val="FFFFFF">
                    <a:alpha val="99000"/>
                  </a:srgbClr>
                </a:solidFill>
                <a:latin typeface="Segoe UI"/>
                <a:cs typeface="Arial" charset="0"/>
              </a:rPr>
              <a:t>App-V Applications</a:t>
            </a:r>
          </a:p>
        </p:txBody>
      </p:sp>
      <p:pic>
        <p:nvPicPr>
          <p:cNvPr id="174" name="Picture 2" descr="C:\Program Files\Microsoft Resource DVD Artwork\DVD_ART\BoxShots_Logos\Windows Vista Enterprise\Windows Vista Enterprise logo h w.png"/>
          <p:cNvPicPr>
            <a:picLocks noChangeAspect="1" noChangeArrowheads="1"/>
          </p:cNvPicPr>
          <p:nvPr/>
        </p:nvPicPr>
        <p:blipFill rotWithShape="1">
          <a:blip r:embed="rId15" cstate="screen">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rcRect/>
          <a:stretch/>
        </p:blipFill>
        <p:spPr bwMode="auto">
          <a:xfrm>
            <a:off x="295010" y="4240201"/>
            <a:ext cx="274080" cy="349658"/>
          </a:xfrm>
          <a:prstGeom prst="rect">
            <a:avLst/>
          </a:prstGeom>
          <a:noFill/>
        </p:spPr>
      </p:pic>
      <p:pic>
        <p:nvPicPr>
          <p:cNvPr id="175" name="Picture 2" descr="C:\Program Files\Microsoft Resource DVD Artwork\DVD_ART\BoxShots_Logos\Windows Vista Enterprise\Windows Vista Enterprise logo h w.png"/>
          <p:cNvPicPr>
            <a:picLocks noChangeAspect="1" noChangeArrowheads="1"/>
          </p:cNvPicPr>
          <p:nvPr/>
        </p:nvPicPr>
        <p:blipFill rotWithShape="1">
          <a:blip r:embed="rId15" cstate="screen">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rcRect/>
          <a:stretch/>
        </p:blipFill>
        <p:spPr bwMode="auto">
          <a:xfrm>
            <a:off x="597030" y="3843931"/>
            <a:ext cx="274080" cy="349658"/>
          </a:xfrm>
          <a:prstGeom prst="rect">
            <a:avLst/>
          </a:prstGeom>
          <a:noFill/>
        </p:spPr>
      </p:pic>
      <p:pic>
        <p:nvPicPr>
          <p:cNvPr id="176" name="Picture 2" descr="C:\Program Files\Microsoft Resource DVD Artwork\DVD_ART\BoxShots_Logos\Windows Vista Enterprise\Windows Vista Enterprise logo h w.png"/>
          <p:cNvPicPr>
            <a:picLocks noChangeAspect="1" noChangeArrowheads="1"/>
          </p:cNvPicPr>
          <p:nvPr/>
        </p:nvPicPr>
        <p:blipFill rotWithShape="1">
          <a:blip r:embed="rId15" cstate="screen">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a:ext>
            </a:extLst>
          </a:blip>
          <a:srcRect/>
          <a:stretch/>
        </p:blipFill>
        <p:spPr bwMode="auto">
          <a:xfrm>
            <a:off x="951727" y="4267157"/>
            <a:ext cx="274080" cy="349658"/>
          </a:xfrm>
          <a:prstGeom prst="rect">
            <a:avLst/>
          </a:prstGeom>
          <a:noFill/>
        </p:spPr>
      </p:pic>
      <p:sp>
        <p:nvSpPr>
          <p:cNvPr id="55" name="Title 1"/>
          <p:cNvSpPr txBox="1">
            <a:spLocks/>
          </p:cNvSpPr>
          <p:nvPr/>
        </p:nvSpPr>
        <p:spPr>
          <a:xfrm>
            <a:off x="1554233" y="5807900"/>
            <a:ext cx="7626439" cy="9386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solidFill>
                  <a:srgbClr val="FFC000"/>
                </a:solidFill>
              </a:rPr>
              <a:t>Delivery Overview</a:t>
            </a:r>
            <a:endParaRPr lang="en-US" dirty="0">
              <a:solidFill>
                <a:srgbClr val="FFC000"/>
              </a:solidFill>
            </a:endParaRPr>
          </a:p>
        </p:txBody>
      </p:sp>
    </p:spTree>
    <p:extLst>
      <p:ext uri="{BB962C8B-B14F-4D97-AF65-F5344CB8AC3E}">
        <p14:creationId xmlns:p14="http://schemas.microsoft.com/office/powerpoint/2010/main" val="24383480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300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par>
                                <p:cTn id="11" presetID="10" presetClass="entr" presetSubtype="0" fill="hold" nodeType="withEffect">
                                  <p:stCondLst>
                                    <p:cond delay="300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500"/>
                                        <p:tgtEl>
                                          <p:spTgt spid="1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wipe(left)">
                                      <p:cBhvr>
                                        <p:cTn id="23" dur="2000"/>
                                        <p:tgtEl>
                                          <p:spTgt spid="145"/>
                                        </p:tgtEl>
                                      </p:cBhvr>
                                    </p:animEffect>
                                  </p:childTnLst>
                                </p:cTn>
                              </p:par>
                              <p:par>
                                <p:cTn id="24" presetID="22" presetClass="entr" presetSubtype="8" fill="hold"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left)">
                                      <p:cBhvr>
                                        <p:cTn id="26" dur="500"/>
                                        <p:tgtEl>
                                          <p:spTgt spid="1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wipe(left)">
                                      <p:cBhvr>
                                        <p:cTn id="31" dur="500"/>
                                        <p:tgtEl>
                                          <p:spTgt spid="149"/>
                                        </p:tgtEl>
                                      </p:cBhvr>
                                    </p:animEffect>
                                  </p:childTnLst>
                                </p:cTn>
                              </p:par>
                              <p:par>
                                <p:cTn id="32" presetID="22" presetClass="entr" presetSubtype="8" fill="hold" nodeType="with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wipe(left)">
                                      <p:cBhvr>
                                        <p:cTn id="34" dur="2000"/>
                                        <p:tgtEl>
                                          <p:spTgt spid="14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3"/>
                                        </p:tgtEl>
                                        <p:attrNameLst>
                                          <p:attrName>style.visibility</p:attrName>
                                        </p:attrNameLst>
                                      </p:cBhvr>
                                      <p:to>
                                        <p:strVal val="visible"/>
                                      </p:to>
                                    </p:set>
                                    <p:animEffect transition="in" filter="wipe(left)">
                                      <p:cBhvr>
                                        <p:cTn id="39" dur="2000"/>
                                        <p:tgtEl>
                                          <p:spTgt spid="153"/>
                                        </p:tgtEl>
                                      </p:cBhvr>
                                    </p:animEffect>
                                  </p:childTnLst>
                                </p:cTn>
                              </p:par>
                              <p:par>
                                <p:cTn id="40" presetID="26" presetClass="emph" presetSubtype="0" fill="hold" nodeType="withEffect">
                                  <p:stCondLst>
                                    <p:cond delay="2000"/>
                                  </p:stCondLst>
                                  <p:childTnLst>
                                    <p:animEffect transition="out" filter="fade">
                                      <p:cBhvr>
                                        <p:cTn id="41" dur="500" tmFilter="0, 0; .2, .5; .8, .5; 1, 0"/>
                                        <p:tgtEl>
                                          <p:spTgt spid="23"/>
                                        </p:tgtEl>
                                      </p:cBhvr>
                                    </p:animEffect>
                                    <p:animScale>
                                      <p:cBhvr>
                                        <p:cTn id="42" dur="250" autoRev="1" fill="hold"/>
                                        <p:tgtEl>
                                          <p:spTgt spid="23"/>
                                        </p:tgtEl>
                                      </p:cBhvr>
                                      <p:by x="105000" y="105000"/>
                                    </p:animScale>
                                  </p:childTnLst>
                                </p:cTn>
                              </p:par>
                              <p:par>
                                <p:cTn id="43" presetID="26" presetClass="emph" presetSubtype="0" fill="hold" nodeType="withEffect">
                                  <p:stCondLst>
                                    <p:cond delay="2000"/>
                                  </p:stCondLst>
                                  <p:childTnLst>
                                    <p:animEffect transition="out" filter="fade">
                                      <p:cBhvr>
                                        <p:cTn id="44" dur="500" tmFilter="0, 0; .2, .5; .8, .5; 1, 0"/>
                                        <p:tgtEl>
                                          <p:spTgt spid="24"/>
                                        </p:tgtEl>
                                      </p:cBhvr>
                                    </p:animEffect>
                                    <p:animScale>
                                      <p:cBhvr>
                                        <p:cTn id="45" dur="250" autoRev="1" fill="hold"/>
                                        <p:tgtEl>
                                          <p:spTgt spid="24"/>
                                        </p:tgtEl>
                                      </p:cBhvr>
                                      <p:by x="105000" y="105000"/>
                                    </p:animScale>
                                  </p:childTnLst>
                                </p:cTn>
                              </p:par>
                              <p:par>
                                <p:cTn id="46" presetID="22" presetClass="entr" presetSubtype="8" fill="hold" nodeType="withEffect">
                                  <p:stCondLst>
                                    <p:cond delay="1000"/>
                                  </p:stCondLst>
                                  <p:childTnLst>
                                    <p:set>
                                      <p:cBhvr>
                                        <p:cTn id="47" dur="1" fill="hold">
                                          <p:stCondLst>
                                            <p:cond delay="0"/>
                                          </p:stCondLst>
                                        </p:cTn>
                                        <p:tgtEl>
                                          <p:spTgt spid="154"/>
                                        </p:tgtEl>
                                        <p:attrNameLst>
                                          <p:attrName>style.visibility</p:attrName>
                                        </p:attrNameLst>
                                      </p:cBhvr>
                                      <p:to>
                                        <p:strVal val="visible"/>
                                      </p:to>
                                    </p:set>
                                    <p:animEffect transition="in" filter="wipe(left)">
                                      <p:cBhvr>
                                        <p:cTn id="48" dur="2000"/>
                                        <p:tgtEl>
                                          <p:spTgt spid="154"/>
                                        </p:tgtEl>
                                      </p:cBhvr>
                                    </p:animEffect>
                                  </p:childTnLst>
                                </p:cTn>
                              </p:par>
                              <p:par>
                                <p:cTn id="49" presetID="26" presetClass="emph" presetSubtype="0" fill="hold" nodeType="withEffect">
                                  <p:stCondLst>
                                    <p:cond delay="3000"/>
                                  </p:stCondLst>
                                  <p:childTnLst>
                                    <p:animEffect transition="out" filter="fade">
                                      <p:cBhvr>
                                        <p:cTn id="50" dur="500" tmFilter="0, 0; .2, .5; .8, .5; 1, 0"/>
                                        <p:tgtEl>
                                          <p:spTgt spid="122"/>
                                        </p:tgtEl>
                                      </p:cBhvr>
                                    </p:animEffect>
                                    <p:animScale>
                                      <p:cBhvr>
                                        <p:cTn id="51" dur="250" autoRev="1" fill="hold"/>
                                        <p:tgtEl>
                                          <p:spTgt spid="122"/>
                                        </p:tgtEl>
                                      </p:cBhvr>
                                      <p:by x="105000" y="105000"/>
                                    </p:animScale>
                                  </p:childTnLst>
                                </p:cTn>
                              </p:par>
                              <p:par>
                                <p:cTn id="52" presetID="22" presetClass="entr" presetSubtype="8" fill="hold" nodeType="withEffect">
                                  <p:stCondLst>
                                    <p:cond delay="2000"/>
                                  </p:stCondLst>
                                  <p:childTnLst>
                                    <p:set>
                                      <p:cBhvr>
                                        <p:cTn id="53" dur="1" fill="hold">
                                          <p:stCondLst>
                                            <p:cond delay="0"/>
                                          </p:stCondLst>
                                        </p:cTn>
                                        <p:tgtEl>
                                          <p:spTgt spid="159"/>
                                        </p:tgtEl>
                                        <p:attrNameLst>
                                          <p:attrName>style.visibility</p:attrName>
                                        </p:attrNameLst>
                                      </p:cBhvr>
                                      <p:to>
                                        <p:strVal val="visible"/>
                                      </p:to>
                                    </p:set>
                                    <p:animEffect transition="in" filter="wipe(left)">
                                      <p:cBhvr>
                                        <p:cTn id="54" dur="2000"/>
                                        <p:tgtEl>
                                          <p:spTgt spid="159"/>
                                        </p:tgtEl>
                                      </p:cBhvr>
                                    </p:animEffect>
                                  </p:childTnLst>
                                </p:cTn>
                              </p:par>
                              <p:par>
                                <p:cTn id="55" presetID="26" presetClass="emph" presetSubtype="0" fill="hold" nodeType="withEffect">
                                  <p:stCondLst>
                                    <p:cond delay="4000"/>
                                  </p:stCondLst>
                                  <p:childTnLst>
                                    <p:animEffect transition="out" filter="fade">
                                      <p:cBhvr>
                                        <p:cTn id="56" dur="500" tmFilter="0, 0; .2, .5; .8, .5; 1, 0"/>
                                        <p:tgtEl>
                                          <p:spTgt spid="123"/>
                                        </p:tgtEl>
                                      </p:cBhvr>
                                    </p:animEffect>
                                    <p:animScale>
                                      <p:cBhvr>
                                        <p:cTn id="57" dur="250" autoRev="1" fill="hold"/>
                                        <p:tgtEl>
                                          <p:spTgt spid="123"/>
                                        </p:tgtEl>
                                      </p:cBhvr>
                                      <p:by x="105000" y="105000"/>
                                    </p:animScale>
                                  </p:childTnLst>
                                </p:cTn>
                              </p:par>
                              <p:par>
                                <p:cTn id="58" presetID="26" presetClass="emph" presetSubtype="0" fill="hold" nodeType="withEffect">
                                  <p:stCondLst>
                                    <p:cond delay="4000"/>
                                  </p:stCondLst>
                                  <p:childTnLst>
                                    <p:animEffect transition="out" filter="fade">
                                      <p:cBhvr>
                                        <p:cTn id="59" dur="500" tmFilter="0, 0; .2, .5; .8, .5; 1, 0"/>
                                        <p:tgtEl>
                                          <p:spTgt spid="124"/>
                                        </p:tgtEl>
                                      </p:cBhvr>
                                    </p:animEffect>
                                    <p:animScale>
                                      <p:cBhvr>
                                        <p:cTn id="60" dur="250" autoRev="1" fill="hold"/>
                                        <p:tgtEl>
                                          <p:spTgt spid="124"/>
                                        </p:tgtEl>
                                      </p:cBhvr>
                                      <p:by x="105000" y="105000"/>
                                    </p:animScale>
                                  </p:childTnLst>
                                </p:cTn>
                              </p:par>
                              <p:par>
                                <p:cTn id="61" presetID="26" presetClass="emph" presetSubtype="0" fill="hold" grpId="0" nodeType="withEffect">
                                  <p:stCondLst>
                                    <p:cond delay="4000"/>
                                  </p:stCondLst>
                                  <p:childTnLst>
                                    <p:animEffect transition="out" filter="fade">
                                      <p:cBhvr>
                                        <p:cTn id="62" dur="500" tmFilter="0, 0; .2, .5; .8, .5; 1, 0"/>
                                        <p:tgtEl>
                                          <p:spTgt spid="127"/>
                                        </p:tgtEl>
                                      </p:cBhvr>
                                    </p:animEffect>
                                    <p:animScale>
                                      <p:cBhvr>
                                        <p:cTn id="63" dur="250" autoRev="1" fill="hold"/>
                                        <p:tgtEl>
                                          <p:spTgt spid="127"/>
                                        </p:tgtEl>
                                      </p:cBhvr>
                                      <p:by x="105000" y="105000"/>
                                    </p:animScale>
                                  </p:childTnLst>
                                </p:cTn>
                              </p:par>
                              <p:par>
                                <p:cTn id="64" presetID="26" presetClass="emph" presetSubtype="0" fill="hold" grpId="0" nodeType="withEffect">
                                  <p:stCondLst>
                                    <p:cond delay="4000"/>
                                  </p:stCondLst>
                                  <p:childTnLst>
                                    <p:animEffect transition="out" filter="fade">
                                      <p:cBhvr>
                                        <p:cTn id="65" dur="500" tmFilter="0, 0; .2, .5; .8, .5; 1, 0"/>
                                        <p:tgtEl>
                                          <p:spTgt spid="128"/>
                                        </p:tgtEl>
                                      </p:cBhvr>
                                    </p:animEffect>
                                    <p:animScale>
                                      <p:cBhvr>
                                        <p:cTn id="66" dur="250" autoRev="1" fill="hold"/>
                                        <p:tgtEl>
                                          <p:spTgt spid="128"/>
                                        </p:tgtEl>
                                      </p:cBhvr>
                                      <p:by x="105000" y="105000"/>
                                    </p:animScale>
                                  </p:childTnLst>
                                </p:cTn>
                              </p:par>
                              <p:par>
                                <p:cTn id="67" presetID="26" presetClass="emph" presetSubtype="0" fill="hold" nodeType="withEffect">
                                  <p:stCondLst>
                                    <p:cond delay="4000"/>
                                  </p:stCondLst>
                                  <p:childTnLst>
                                    <p:animEffect transition="out" filter="fade">
                                      <p:cBhvr>
                                        <p:cTn id="68" dur="500" tmFilter="0, 0; .2, .5; .8, .5; 1, 0"/>
                                        <p:tgtEl>
                                          <p:spTgt spid="129"/>
                                        </p:tgtEl>
                                      </p:cBhvr>
                                    </p:animEffect>
                                    <p:animScale>
                                      <p:cBhvr>
                                        <p:cTn id="69" dur="250" autoRev="1" fill="hold"/>
                                        <p:tgtEl>
                                          <p:spTgt spid="129"/>
                                        </p:tgtEl>
                                      </p:cBhvr>
                                      <p:by x="105000" y="105000"/>
                                    </p:animScale>
                                  </p:childTnLst>
                                </p:cTn>
                              </p:par>
                              <p:par>
                                <p:cTn id="70" presetID="26" presetClass="emph" presetSubtype="0" fill="hold" nodeType="withEffect">
                                  <p:stCondLst>
                                    <p:cond delay="4000"/>
                                  </p:stCondLst>
                                  <p:childTnLst>
                                    <p:animEffect transition="out" filter="fade">
                                      <p:cBhvr>
                                        <p:cTn id="71" dur="500" tmFilter="0, 0; .2, .5; .8, .5; 1, 0"/>
                                        <p:tgtEl>
                                          <p:spTgt spid="138"/>
                                        </p:tgtEl>
                                      </p:cBhvr>
                                    </p:animEffect>
                                    <p:animScale>
                                      <p:cBhvr>
                                        <p:cTn id="72" dur="250" autoRev="1" fill="hold"/>
                                        <p:tgtEl>
                                          <p:spTgt spid="1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7" grpId="0" animBg="1"/>
      <p:bldP spid="1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2164203" cy="917575"/>
          </a:xfrm>
        </p:spPr>
        <p:txBody>
          <a:bodyPr/>
          <a:lstStyle/>
          <a:p>
            <a:r>
              <a:rPr lang="en-US" dirty="0" smtClean="0">
                <a:solidFill>
                  <a:srgbClr val="FFC000"/>
                </a:solidFill>
              </a:rPr>
              <a:t>Using Configuration Manager 2012 SP1</a:t>
            </a:r>
            <a:endParaRPr lang="en-US" dirty="0">
              <a:solidFill>
                <a:srgbClr val="FFC000"/>
              </a:solidFill>
            </a:endParaRPr>
          </a:p>
        </p:txBody>
      </p:sp>
      <p:sp>
        <p:nvSpPr>
          <p:cNvPr id="6" name="TextBox 5"/>
          <p:cNvSpPr txBox="1"/>
          <p:nvPr/>
        </p:nvSpPr>
        <p:spPr>
          <a:xfrm>
            <a:off x="3672195" y="1819869"/>
            <a:ext cx="5753229" cy="1200329"/>
          </a:xfrm>
          <a:prstGeom prst="rect">
            <a:avLst/>
          </a:prstGeom>
          <a:noFill/>
        </p:spPr>
        <p:txBody>
          <a:bodyPr wrap="square" rtlCol="0">
            <a:spAutoFit/>
          </a:bodyPr>
          <a:lstStyle/>
          <a:p>
            <a:pPr marL="109538" lvl="1" indent="-109538">
              <a:buFont typeface="Arial" pitchFamily="34" charset="0"/>
              <a:buChar char="•"/>
            </a:pPr>
            <a:r>
              <a:rPr lang="en-US" dirty="0" smtClean="0"/>
              <a:t>Metadata about the application, information </a:t>
            </a:r>
            <a:r>
              <a:rPr lang="en-US" dirty="0"/>
              <a:t>that is used to display the application in the Portal</a:t>
            </a:r>
          </a:p>
          <a:p>
            <a:pPr marL="114300" lvl="1" indent="-114300">
              <a:buFont typeface="Arial" pitchFamily="34" charset="0"/>
              <a:buChar char="•"/>
            </a:pPr>
            <a:r>
              <a:rPr lang="en-US" dirty="0" smtClean="0"/>
              <a:t>Deployed to machine and user collections</a:t>
            </a:r>
          </a:p>
          <a:p>
            <a:pPr marL="114300" lvl="1" indent="-114300">
              <a:buFont typeface="Arial" pitchFamily="34" charset="0"/>
              <a:buChar char="•"/>
            </a:pPr>
            <a:r>
              <a:rPr lang="en-US" dirty="0" smtClean="0"/>
              <a:t>Contains a set of Deployment Types</a:t>
            </a:r>
          </a:p>
        </p:txBody>
      </p:sp>
      <p:sp>
        <p:nvSpPr>
          <p:cNvPr id="8" name="TextBox 7"/>
          <p:cNvSpPr txBox="1"/>
          <p:nvPr/>
        </p:nvSpPr>
        <p:spPr>
          <a:xfrm>
            <a:off x="0" y="5934670"/>
            <a:ext cx="2128322" cy="646331"/>
          </a:xfrm>
          <a:prstGeom prst="rect">
            <a:avLst/>
          </a:prstGeom>
          <a:noFill/>
        </p:spPr>
        <p:txBody>
          <a:bodyPr wrap="square" rtlCol="0">
            <a:spAutoFit/>
          </a:bodyPr>
          <a:lstStyle/>
          <a:p>
            <a:pPr algn="ctr"/>
            <a:r>
              <a:rPr lang="en-US" dirty="0" smtClean="0"/>
              <a:t>Adobe Reader</a:t>
            </a:r>
          </a:p>
          <a:p>
            <a:pPr algn="ctr"/>
            <a:r>
              <a:rPr lang="en-US" dirty="0" smtClean="0"/>
              <a:t>(MSI)</a:t>
            </a:r>
          </a:p>
        </p:txBody>
      </p:sp>
      <p:sp>
        <p:nvSpPr>
          <p:cNvPr id="9" name="TextBox 8"/>
          <p:cNvSpPr txBox="1"/>
          <p:nvPr/>
        </p:nvSpPr>
        <p:spPr>
          <a:xfrm>
            <a:off x="3642519" y="1438869"/>
            <a:ext cx="3958391" cy="400110"/>
          </a:xfrm>
          <a:prstGeom prst="rect">
            <a:avLst/>
          </a:prstGeom>
          <a:noFill/>
        </p:spPr>
        <p:txBody>
          <a:bodyPr wrap="none" rtlCol="0">
            <a:spAutoFit/>
          </a:bodyPr>
          <a:lstStyle/>
          <a:p>
            <a:r>
              <a:rPr lang="en-US" sz="2000" b="1" dirty="0" smtClean="0"/>
              <a:t>Application </a:t>
            </a:r>
            <a:r>
              <a:rPr lang="en-US" sz="2000" dirty="0" smtClean="0"/>
              <a:t>(e.g. Adobe Reader)</a:t>
            </a:r>
            <a:endParaRPr lang="en-US" sz="2000" b="1" dirty="0" smtClean="0"/>
          </a:p>
        </p:txBody>
      </p:sp>
      <p:sp>
        <p:nvSpPr>
          <p:cNvPr id="11" name="TextBox 10"/>
          <p:cNvSpPr txBox="1"/>
          <p:nvPr/>
        </p:nvSpPr>
        <p:spPr>
          <a:xfrm>
            <a:off x="3243157" y="5934670"/>
            <a:ext cx="2736030" cy="646331"/>
          </a:xfrm>
          <a:prstGeom prst="rect">
            <a:avLst/>
          </a:prstGeom>
          <a:noFill/>
        </p:spPr>
        <p:txBody>
          <a:bodyPr wrap="square" rtlCol="0">
            <a:spAutoFit/>
          </a:bodyPr>
          <a:lstStyle/>
          <a:p>
            <a:pPr algn="ctr"/>
            <a:r>
              <a:rPr lang="en-US" dirty="0" smtClean="0"/>
              <a:t>Adobe Reader</a:t>
            </a:r>
          </a:p>
          <a:p>
            <a:pPr algn="ctr"/>
            <a:r>
              <a:rPr lang="en-US" dirty="0" smtClean="0"/>
              <a:t> (App-V)</a:t>
            </a:r>
          </a:p>
        </p:txBody>
      </p:sp>
      <p:cxnSp>
        <p:nvCxnSpPr>
          <p:cNvPr id="12" name="Straight Arrow Connector 11"/>
          <p:cNvCxnSpPr/>
          <p:nvPr/>
        </p:nvCxnSpPr>
        <p:spPr>
          <a:xfrm flipV="1">
            <a:off x="1099789" y="2962872"/>
            <a:ext cx="1202495" cy="186099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02284" y="2972395"/>
            <a:ext cx="2060314" cy="189547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922933" y="3921203"/>
            <a:ext cx="309700" cy="369332"/>
          </a:xfrm>
          <a:prstGeom prst="rect">
            <a:avLst/>
          </a:prstGeom>
        </p:spPr>
        <p:txBody>
          <a:bodyPr wrap="none">
            <a:spAutoFit/>
          </a:bodyPr>
          <a:lstStyle/>
          <a:p>
            <a:r>
              <a:rPr lang="en-US" dirty="0" smtClean="0"/>
              <a:t>  </a:t>
            </a:r>
            <a:endParaRPr lang="en-US" dirty="0"/>
          </a:p>
        </p:txBody>
      </p:sp>
      <p:sp>
        <p:nvSpPr>
          <p:cNvPr id="15" name="Rectangle 14"/>
          <p:cNvSpPr/>
          <p:nvPr/>
        </p:nvSpPr>
        <p:spPr>
          <a:xfrm>
            <a:off x="5922935" y="3921203"/>
            <a:ext cx="247184" cy="369332"/>
          </a:xfrm>
          <a:prstGeom prst="rect">
            <a:avLst/>
          </a:prstGeom>
        </p:spPr>
        <p:txBody>
          <a:bodyPr wrap="none">
            <a:spAutoFit/>
          </a:bodyPr>
          <a:lstStyle/>
          <a:p>
            <a:r>
              <a:rPr lang="en-US" dirty="0" smtClean="0"/>
              <a:t> </a:t>
            </a:r>
            <a:endParaRPr lang="en-US" dirty="0"/>
          </a:p>
        </p:txBody>
      </p:sp>
      <p:sp>
        <p:nvSpPr>
          <p:cNvPr id="17" name="TextBox 16"/>
          <p:cNvSpPr txBox="1"/>
          <p:nvPr/>
        </p:nvSpPr>
        <p:spPr>
          <a:xfrm>
            <a:off x="6402223" y="5934670"/>
            <a:ext cx="3023201" cy="923330"/>
          </a:xfrm>
          <a:prstGeom prst="rect">
            <a:avLst/>
          </a:prstGeom>
          <a:noFill/>
        </p:spPr>
        <p:txBody>
          <a:bodyPr wrap="square" rtlCol="0">
            <a:spAutoFit/>
          </a:bodyPr>
          <a:lstStyle/>
          <a:p>
            <a:pPr algn="ctr"/>
            <a:r>
              <a:rPr lang="en-US" dirty="0" smtClean="0"/>
              <a:t>Adobe Reader</a:t>
            </a:r>
          </a:p>
          <a:p>
            <a:pPr algn="ctr"/>
            <a:r>
              <a:rPr lang="en-US" dirty="0" smtClean="0"/>
              <a:t>(APPX/ Windows Store Link)</a:t>
            </a:r>
          </a:p>
          <a:p>
            <a:pPr algn="ctr"/>
            <a:endParaRPr lang="en-US" dirty="0" smtClean="0"/>
          </a:p>
        </p:txBody>
      </p:sp>
      <p:cxnSp>
        <p:nvCxnSpPr>
          <p:cNvPr id="18" name="Straight Arrow Connector 17"/>
          <p:cNvCxnSpPr/>
          <p:nvPr/>
        </p:nvCxnSpPr>
        <p:spPr>
          <a:xfrm flipH="1" flipV="1">
            <a:off x="2302285" y="2972396"/>
            <a:ext cx="5132844" cy="214615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623464" y="2514600"/>
            <a:ext cx="3248655" cy="2062103"/>
          </a:xfrm>
          <a:prstGeom prst="rect">
            <a:avLst/>
          </a:prstGeom>
          <a:noFill/>
        </p:spPr>
        <p:txBody>
          <a:bodyPr wrap="square" rtlCol="0">
            <a:spAutoFit/>
          </a:bodyPr>
          <a:lstStyle/>
          <a:p>
            <a:r>
              <a:rPr lang="en-US" sz="2000" b="1" dirty="0" smtClean="0"/>
              <a:t>Deployment Types</a:t>
            </a:r>
          </a:p>
          <a:p>
            <a:pPr marL="285750" indent="-285750">
              <a:buFont typeface="Arial" pitchFamily="34" charset="0"/>
              <a:buChar char="•"/>
            </a:pPr>
            <a:r>
              <a:rPr lang="en-US" dirty="0" smtClean="0"/>
              <a:t>Windows Installer (MSI)</a:t>
            </a:r>
          </a:p>
          <a:p>
            <a:pPr marL="285750" indent="-285750">
              <a:buFont typeface="Arial" pitchFamily="34" charset="0"/>
              <a:buChar char="•"/>
            </a:pPr>
            <a:r>
              <a:rPr lang="en-US" dirty="0" smtClean="0"/>
              <a:t>App-V  </a:t>
            </a:r>
          </a:p>
          <a:p>
            <a:pPr marL="285750" indent="-285750">
              <a:buFont typeface="Arial" pitchFamily="34" charset="0"/>
              <a:buChar char="•"/>
            </a:pPr>
            <a:r>
              <a:rPr lang="en-US" dirty="0" smtClean="0"/>
              <a:t>Windows Script</a:t>
            </a:r>
          </a:p>
          <a:p>
            <a:pPr marL="285750" indent="-285750">
              <a:buFont typeface="Arial" pitchFamily="34" charset="0"/>
              <a:buChar char="•"/>
            </a:pPr>
            <a:r>
              <a:rPr lang="en-US" dirty="0" smtClean="0"/>
              <a:t>Windows Mobile (CAB)</a:t>
            </a:r>
          </a:p>
          <a:p>
            <a:pPr marL="285750" indent="-285750">
              <a:buFont typeface="Arial" pitchFamily="34" charset="0"/>
              <a:buChar char="•"/>
            </a:pPr>
            <a:r>
              <a:rPr lang="en-US" dirty="0" smtClean="0"/>
              <a:t>Nokia (SISX)</a:t>
            </a:r>
          </a:p>
          <a:p>
            <a:pPr marL="285750" indent="-285750">
              <a:buFont typeface="Arial" pitchFamily="34" charset="0"/>
              <a:buChar char="•"/>
            </a:pPr>
            <a:r>
              <a:rPr lang="en-US" dirty="0" smtClean="0"/>
              <a:t>XenApp (to be released)</a:t>
            </a:r>
          </a:p>
        </p:txBody>
      </p:sp>
      <p:sp>
        <p:nvSpPr>
          <p:cNvPr id="21" name="TextBox 20"/>
          <p:cNvSpPr txBox="1"/>
          <p:nvPr/>
        </p:nvSpPr>
        <p:spPr>
          <a:xfrm>
            <a:off x="8623464" y="4442500"/>
            <a:ext cx="3248655" cy="923330"/>
          </a:xfrm>
          <a:prstGeom prst="rect">
            <a:avLst/>
          </a:prstGeom>
          <a:noFill/>
        </p:spPr>
        <p:txBody>
          <a:bodyPr wrap="square" rtlCol="0">
            <a:spAutoFit/>
          </a:bodyPr>
          <a:lstStyle/>
          <a:p>
            <a:pPr marL="285750" indent="-285750">
              <a:buFont typeface="Arial" pitchFamily="34" charset="0"/>
              <a:buChar char="•"/>
            </a:pPr>
            <a:r>
              <a:rPr lang="en-US" dirty="0" smtClean="0"/>
              <a:t>Windows app packages (APPX/Windows Store Link)</a:t>
            </a:r>
          </a:p>
          <a:p>
            <a:pPr marL="285750" indent="-285750">
              <a:buFont typeface="Arial" pitchFamily="34" charset="0"/>
              <a:buChar char="•"/>
            </a:pPr>
            <a:r>
              <a:rPr lang="en-US" dirty="0" smtClean="0"/>
              <a:t>App-V 5.0</a:t>
            </a:r>
            <a:endParaRPr lang="en-US" dirty="0"/>
          </a:p>
        </p:txBody>
      </p:sp>
      <p:sp>
        <p:nvSpPr>
          <p:cNvPr id="23" name="TextBox 22"/>
          <p:cNvSpPr txBox="1"/>
          <p:nvPr/>
        </p:nvSpPr>
        <p:spPr>
          <a:xfrm>
            <a:off x="1722928" y="5968663"/>
            <a:ext cx="2128322" cy="800219"/>
          </a:xfrm>
          <a:prstGeom prst="rect">
            <a:avLst/>
          </a:prstGeom>
          <a:noFill/>
        </p:spPr>
        <p:txBody>
          <a:bodyPr wrap="square" rtlCol="0">
            <a:spAutoFit/>
          </a:bodyPr>
          <a:lstStyle/>
          <a:p>
            <a:pPr algn="ctr"/>
            <a:r>
              <a:rPr lang="en-US" dirty="0" smtClean="0"/>
              <a:t>XenApp</a:t>
            </a:r>
          </a:p>
          <a:p>
            <a:pPr algn="ctr"/>
            <a:r>
              <a:rPr lang="en-US" sz="1400" dirty="0" smtClean="0"/>
              <a:t>(with XenApp Connector – to be released)</a:t>
            </a:r>
          </a:p>
        </p:txBody>
      </p:sp>
      <p:cxnSp>
        <p:nvCxnSpPr>
          <p:cNvPr id="24" name="Straight Arrow Connector 23"/>
          <p:cNvCxnSpPr/>
          <p:nvPr/>
        </p:nvCxnSpPr>
        <p:spPr>
          <a:xfrm flipH="1" flipV="1">
            <a:off x="2302285" y="2972396"/>
            <a:ext cx="337004" cy="180463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7" name="Picture 46" descr="D:\Pennie's documents\MS Image\NEWFeb15\Windows_Vista_Icons_ for_Marketing_use\Software.png"/>
          <p:cNvPicPr>
            <a:picLocks noChangeAspect="1" noChangeArrowheads="1"/>
          </p:cNvPicPr>
          <p:nvPr/>
        </p:nvPicPr>
        <p:blipFill>
          <a:blip r:embed="rId3" cstate="print"/>
          <a:srcRect/>
          <a:stretch>
            <a:fillRect/>
          </a:stretch>
        </p:blipFill>
        <p:spPr bwMode="auto">
          <a:xfrm>
            <a:off x="1899161" y="2009211"/>
            <a:ext cx="944135" cy="944135"/>
          </a:xfrm>
          <a:prstGeom prst="rect">
            <a:avLst/>
          </a:prstGeom>
          <a:noFill/>
        </p:spPr>
      </p:pic>
      <p:grpSp>
        <p:nvGrpSpPr>
          <p:cNvPr id="1029" name="Group 1028"/>
          <p:cNvGrpSpPr/>
          <p:nvPr/>
        </p:nvGrpSpPr>
        <p:grpSpPr>
          <a:xfrm>
            <a:off x="3999156" y="4860766"/>
            <a:ext cx="995010" cy="991829"/>
            <a:chOff x="3999156" y="4860766"/>
            <a:chExt cx="995010" cy="991829"/>
          </a:xfrm>
        </p:grpSpPr>
        <p:sp>
          <p:nvSpPr>
            <p:cNvPr id="36" name="Oval 35"/>
            <p:cNvSpPr/>
            <p:nvPr/>
          </p:nvSpPr>
          <p:spPr bwMode="auto">
            <a:xfrm>
              <a:off x="3999156" y="4860766"/>
              <a:ext cx="995010" cy="991829"/>
            </a:xfrm>
            <a:prstGeom prst="ellipse">
              <a:avLst/>
            </a:prstGeom>
            <a:solidFill>
              <a:schemeClr val="accent6">
                <a:lumMod val="75000"/>
                <a:alpha val="4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8" name="Picture 4" descr="D:\Icons - Illustrations\Icons - Illustrations\_ VIRTUALIZATION ICONS\Application Virtu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723" y="4947679"/>
              <a:ext cx="718914" cy="776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8" name="Group 1027"/>
          <p:cNvGrpSpPr/>
          <p:nvPr/>
        </p:nvGrpSpPr>
        <p:grpSpPr>
          <a:xfrm>
            <a:off x="7200359" y="5012692"/>
            <a:ext cx="995010" cy="991829"/>
            <a:chOff x="7200359" y="5012692"/>
            <a:chExt cx="995010" cy="991829"/>
          </a:xfrm>
        </p:grpSpPr>
        <p:sp>
          <p:nvSpPr>
            <p:cNvPr id="37" name="Oval 36"/>
            <p:cNvSpPr/>
            <p:nvPr/>
          </p:nvSpPr>
          <p:spPr bwMode="auto">
            <a:xfrm>
              <a:off x="7200359" y="5012692"/>
              <a:ext cx="995010" cy="991829"/>
            </a:xfrm>
            <a:prstGeom prst="ellipse">
              <a:avLst/>
            </a:prstGeom>
            <a:solidFill>
              <a:srgbClr val="00B050">
                <a:alpha val="4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9" name="Picture 2" descr="C:\Users\davidra\Documents\ClipArtforPowerpoint\DVD_ART36\Logos\Visual Studio\Visual C# 2008 Express Edition\Visual C# 2008 Express Edition V Logo.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rcRect l="29000" r="33000" b="62174"/>
            <a:stretch>
              <a:fillRect/>
            </a:stretch>
          </p:blipFill>
          <p:spPr bwMode="auto">
            <a:xfrm>
              <a:off x="7285037" y="5306436"/>
              <a:ext cx="825655" cy="398546"/>
            </a:xfrm>
            <a:prstGeom prst="rect">
              <a:avLst/>
            </a:prstGeom>
            <a:noFill/>
          </p:spPr>
        </p:pic>
      </p:grpSp>
      <p:grpSp>
        <p:nvGrpSpPr>
          <p:cNvPr id="1030" name="Group 1029"/>
          <p:cNvGrpSpPr/>
          <p:nvPr/>
        </p:nvGrpSpPr>
        <p:grpSpPr>
          <a:xfrm>
            <a:off x="410701" y="4823868"/>
            <a:ext cx="995010" cy="991829"/>
            <a:chOff x="410701" y="4823868"/>
            <a:chExt cx="995010" cy="991829"/>
          </a:xfrm>
        </p:grpSpPr>
        <p:sp>
          <p:nvSpPr>
            <p:cNvPr id="1027" name="Oval 1026"/>
            <p:cNvSpPr/>
            <p:nvPr/>
          </p:nvSpPr>
          <p:spPr bwMode="auto">
            <a:xfrm>
              <a:off x="410701" y="4823868"/>
              <a:ext cx="995010" cy="991829"/>
            </a:xfrm>
            <a:prstGeom prst="ellipse">
              <a:avLst/>
            </a:prstGeom>
            <a:solidFill>
              <a:schemeClr val="bg2">
                <a:lumMod val="60000"/>
                <a:lumOff val="40000"/>
                <a:alpha val="4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0" name="Picture 3" descr="C:\Users\davidra\Documents\ClipArtforPowerpoint\DVD_ART36\Artwork_Imagery\Icons - Illustrations\_ VIRTUALIZATION ICONS\Windows Logo.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Lst>
            </a:blip>
            <a:srcRect/>
            <a:stretch>
              <a:fillRect/>
            </a:stretch>
          </p:blipFill>
          <p:spPr bwMode="auto">
            <a:xfrm>
              <a:off x="537669" y="5017164"/>
              <a:ext cx="724600" cy="613697"/>
            </a:xfrm>
            <a:prstGeom prst="rect">
              <a:avLst/>
            </a:prstGeom>
            <a:noFill/>
            <a:ln>
              <a:noFill/>
            </a:ln>
          </p:spPr>
        </p:pic>
      </p:grpSp>
      <p:pic>
        <p:nvPicPr>
          <p:cNvPr id="1026" name="Picture 2" descr="http://www.poppelgaard.com/wp-content/uploads/2011/04/xenap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5851" y="4823868"/>
            <a:ext cx="1042475" cy="1042475"/>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Box 1032"/>
          <p:cNvSpPr txBox="1"/>
          <p:nvPr/>
        </p:nvSpPr>
        <p:spPr>
          <a:xfrm>
            <a:off x="1598472" y="3458899"/>
            <a:ext cx="3136126" cy="627864"/>
          </a:xfrm>
          <a:prstGeom prst="rect">
            <a:avLst/>
          </a:prstGeom>
          <a:noFill/>
        </p:spPr>
        <p:txBody>
          <a:bodyPr wrap="square" lIns="182880" tIns="146304" rIns="182880" bIns="146304" rtlCol="0">
            <a:spAutoFit/>
          </a:bodyPr>
          <a:lstStyle/>
          <a:p>
            <a:pPr>
              <a:lnSpc>
                <a:spcPct val="90000"/>
              </a:lnSpc>
              <a:spcAft>
                <a:spcPts val="600"/>
              </a:spcAft>
            </a:pPr>
            <a:r>
              <a:rPr lang="en-US" sz="2400" b="1" i="1" dirty="0" smtClean="0">
                <a:solidFill>
                  <a:schemeClr val="accent5">
                    <a:lumMod val="20000"/>
                    <a:lumOff val="80000"/>
                  </a:schemeClr>
                </a:solidFill>
                <a:effectLst>
                  <a:outerShdw blurRad="38100" dist="38100" dir="2700000" algn="tl">
                    <a:srgbClr val="000000">
                      <a:alpha val="43137"/>
                    </a:srgbClr>
                  </a:outerShdw>
                </a:effectLst>
                <a:latin typeface="+mj-lt"/>
              </a:rPr>
              <a:t>Deployment Types</a:t>
            </a:r>
          </a:p>
        </p:txBody>
      </p:sp>
    </p:spTree>
    <p:extLst>
      <p:ext uri="{BB962C8B-B14F-4D97-AF65-F5344CB8AC3E}">
        <p14:creationId xmlns:p14="http://schemas.microsoft.com/office/powerpoint/2010/main" val="365200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53"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0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370961" cy="834610"/>
          </a:xfrm>
        </p:spPr>
        <p:txBody>
          <a:bodyPr/>
          <a:lstStyle/>
          <a:p>
            <a:r>
              <a:rPr lang="en-US" dirty="0">
                <a:solidFill>
                  <a:srgbClr val="FFC000"/>
                </a:solidFill>
              </a:rPr>
              <a:t>App-V in Configuration Manager 2012</a:t>
            </a:r>
          </a:p>
        </p:txBody>
      </p:sp>
      <p:sp>
        <p:nvSpPr>
          <p:cNvPr id="4" name="Text Placeholder 1"/>
          <p:cNvSpPr txBox="1">
            <a:spLocks/>
          </p:cNvSpPr>
          <p:nvPr/>
        </p:nvSpPr>
        <p:spPr>
          <a:xfrm>
            <a:off x="552042" y="1082568"/>
            <a:ext cx="7019866" cy="565027"/>
          </a:xfrm>
          <a:prstGeom prst="rect">
            <a:avLst/>
          </a:prstGeom>
        </p:spPr>
        <p:txBody>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72" i="1" dirty="0">
                <a:solidFill>
                  <a:schemeClr val="tx2"/>
                </a:solidFill>
              </a:rPr>
              <a:t>What has Changed?</a:t>
            </a:r>
          </a:p>
        </p:txBody>
      </p:sp>
      <p:sp>
        <p:nvSpPr>
          <p:cNvPr id="6" name="Text Placeholder 2"/>
          <p:cNvSpPr>
            <a:spLocks noGrp="1"/>
          </p:cNvSpPr>
          <p:nvPr>
            <p:ph type="body" sz="quarter" idx="10"/>
          </p:nvPr>
        </p:nvSpPr>
        <p:spPr>
          <a:xfrm>
            <a:off x="531946" y="1595743"/>
            <a:ext cx="8009704" cy="4957704"/>
          </a:xfrm>
        </p:spPr>
        <p:txBody>
          <a:bodyPr/>
          <a:lstStyle/>
          <a:p>
            <a:pPr marL="0" indent="0">
              <a:spcBef>
                <a:spcPts val="1224"/>
              </a:spcBef>
              <a:spcAft>
                <a:spcPts val="612"/>
              </a:spcAft>
              <a:buNone/>
            </a:pPr>
            <a:r>
              <a:rPr lang="en-US" sz="2856" dirty="0">
                <a:solidFill>
                  <a:schemeClr val="tx1">
                    <a:lumMod val="75000"/>
                    <a:lumOff val="25000"/>
                  </a:schemeClr>
                </a:solidFill>
              </a:rPr>
              <a:t>New </a:t>
            </a:r>
            <a:r>
              <a:rPr lang="en-US" sz="2856" dirty="0" smtClean="0">
                <a:solidFill>
                  <a:schemeClr val="tx1">
                    <a:lumMod val="75000"/>
                    <a:lumOff val="25000"/>
                  </a:schemeClr>
                </a:solidFill>
              </a:rPr>
              <a:t>Application Model </a:t>
            </a:r>
            <a:r>
              <a:rPr lang="en-US" sz="2856" dirty="0">
                <a:solidFill>
                  <a:schemeClr val="tx1">
                    <a:lumMod val="75000"/>
                    <a:lumOff val="25000"/>
                  </a:schemeClr>
                </a:solidFill>
              </a:rPr>
              <a:t>User Centric Features</a:t>
            </a:r>
          </a:p>
          <a:p>
            <a:pPr marL="0" lvl="1" indent="0">
              <a:buNone/>
            </a:pPr>
            <a:endParaRPr lang="en-US" sz="2856" dirty="0" smtClean="0">
              <a:solidFill>
                <a:schemeClr val="tx1">
                  <a:lumMod val="75000"/>
                  <a:lumOff val="25000"/>
                </a:schemeClr>
              </a:solidFill>
              <a:latin typeface="+mj-lt"/>
            </a:endParaRPr>
          </a:p>
          <a:p>
            <a:pPr marL="0" lvl="1" indent="0">
              <a:buNone/>
            </a:pPr>
            <a:endParaRPr lang="en-US" sz="2856" dirty="0" smtClean="0">
              <a:solidFill>
                <a:schemeClr val="tx1">
                  <a:lumMod val="75000"/>
                  <a:lumOff val="25000"/>
                </a:schemeClr>
              </a:solidFill>
              <a:latin typeface="+mj-lt"/>
            </a:endParaRPr>
          </a:p>
          <a:p>
            <a:pPr marL="342900" lvl="1" indent="-342900">
              <a:spcBef>
                <a:spcPts val="0"/>
              </a:spcBef>
              <a:spcAft>
                <a:spcPts val="600"/>
              </a:spcAft>
              <a:buFont typeface="Courier New" panose="02070309020205020404" pitchFamily="49" charset="0"/>
              <a:buChar char="o"/>
            </a:pPr>
            <a:r>
              <a:rPr lang="en-US" sz="2856" dirty="0" smtClean="0">
                <a:solidFill>
                  <a:schemeClr val="tx1">
                    <a:lumMod val="75000"/>
                    <a:lumOff val="25000"/>
                  </a:schemeClr>
                </a:solidFill>
                <a:latin typeface="+mj-lt"/>
              </a:rPr>
              <a:t>Instant </a:t>
            </a:r>
            <a:r>
              <a:rPr lang="en-US" sz="2856" dirty="0">
                <a:solidFill>
                  <a:schemeClr val="tx1">
                    <a:lumMod val="75000"/>
                    <a:lumOff val="25000"/>
                  </a:schemeClr>
                </a:solidFill>
                <a:latin typeface="+mj-lt"/>
              </a:rPr>
              <a:t>Icon Gratification for unlock </a:t>
            </a:r>
            <a:r>
              <a:rPr lang="en-US" sz="2856" dirty="0" smtClean="0">
                <a:solidFill>
                  <a:schemeClr val="tx1">
                    <a:lumMod val="75000"/>
                    <a:lumOff val="25000"/>
                  </a:schemeClr>
                </a:solidFill>
                <a:latin typeface="+mj-lt"/>
              </a:rPr>
              <a:t>events</a:t>
            </a:r>
          </a:p>
          <a:p>
            <a:pPr marL="342900" lvl="1" indent="-342900">
              <a:spcBef>
                <a:spcPts val="0"/>
              </a:spcBef>
              <a:spcAft>
                <a:spcPts val="600"/>
              </a:spcAft>
              <a:buFont typeface="Courier New" panose="02070309020205020404" pitchFamily="49" charset="0"/>
              <a:buChar char="o"/>
            </a:pPr>
            <a:r>
              <a:rPr lang="en-US" sz="2856" dirty="0" smtClean="0">
                <a:solidFill>
                  <a:schemeClr val="tx1">
                    <a:lumMod val="75000"/>
                    <a:lumOff val="25000"/>
                  </a:schemeClr>
                </a:solidFill>
                <a:latin typeface="+mj-lt"/>
              </a:rPr>
              <a:t>Application Virtual Environments</a:t>
            </a:r>
            <a:endParaRPr lang="en-US" sz="2856" dirty="0">
              <a:solidFill>
                <a:schemeClr val="tx1">
                  <a:lumMod val="75000"/>
                  <a:lumOff val="25000"/>
                </a:schemeClr>
              </a:solidFill>
              <a:latin typeface="+mj-lt"/>
            </a:endParaRPr>
          </a:p>
          <a:p>
            <a:pPr>
              <a:spcBef>
                <a:spcPts val="0"/>
              </a:spcBef>
              <a:spcAft>
                <a:spcPts val="600"/>
              </a:spcAft>
              <a:buFont typeface="Courier New" panose="02070309020205020404" pitchFamily="49" charset="0"/>
              <a:buChar char="o"/>
            </a:pPr>
            <a:r>
              <a:rPr lang="en-US" sz="2856" dirty="0">
                <a:solidFill>
                  <a:schemeClr val="tx1">
                    <a:lumMod val="75000"/>
                    <a:lumOff val="25000"/>
                  </a:schemeClr>
                </a:solidFill>
              </a:rPr>
              <a:t>Integration with Remote Desktop Services (RDS) to target user sessions on RDS servers</a:t>
            </a:r>
          </a:p>
          <a:p>
            <a:pPr>
              <a:spcBef>
                <a:spcPts val="0"/>
              </a:spcBef>
              <a:buFont typeface="Courier New" panose="02070309020205020404" pitchFamily="49" charset="0"/>
              <a:buChar char="o"/>
            </a:pPr>
            <a:r>
              <a:rPr lang="en-US" sz="2856" dirty="0">
                <a:solidFill>
                  <a:schemeClr val="tx1">
                    <a:lumMod val="75000"/>
                    <a:lumOff val="25000"/>
                  </a:schemeClr>
                </a:solidFill>
              </a:rPr>
              <a:t>Content Improvements</a:t>
            </a:r>
          </a:p>
          <a:p>
            <a:pPr marL="571500" lvl="3" indent="-342900">
              <a:spcBef>
                <a:spcPts val="600"/>
              </a:spcBef>
              <a:buFont typeface="Courier New" panose="02070309020205020404" pitchFamily="49" charset="0"/>
              <a:buChar char="o"/>
            </a:pPr>
            <a:r>
              <a:rPr lang="en-US" sz="1800" dirty="0">
                <a:solidFill>
                  <a:schemeClr val="tx1">
                    <a:lumMod val="75000"/>
                    <a:lumOff val="25000"/>
                  </a:schemeClr>
                </a:solidFill>
                <a:latin typeface="+mj-lt"/>
                <a:cs typeface="Segoe UI" pitchFamily="34" charset="0"/>
              </a:rPr>
              <a:t>Streaming Improvements</a:t>
            </a:r>
          </a:p>
          <a:p>
            <a:pPr marL="571500" lvl="3" indent="-342900">
              <a:spcBef>
                <a:spcPts val="600"/>
              </a:spcBef>
              <a:buFont typeface="Courier New" panose="02070309020205020404" pitchFamily="49" charset="0"/>
              <a:buChar char="o"/>
            </a:pPr>
            <a:r>
              <a:rPr lang="en-US" sz="1800" dirty="0">
                <a:solidFill>
                  <a:schemeClr val="tx1">
                    <a:lumMod val="75000"/>
                    <a:lumOff val="25000"/>
                  </a:schemeClr>
                </a:solidFill>
                <a:latin typeface="+mj-lt"/>
                <a:cs typeface="Segoe UI" pitchFamily="34" charset="0"/>
              </a:rPr>
              <a:t>Reduce virtual app footprint when using Download and execute</a:t>
            </a:r>
          </a:p>
          <a:p>
            <a:pPr>
              <a:spcBef>
                <a:spcPts val="600"/>
              </a:spcBef>
              <a:spcAft>
                <a:spcPts val="600"/>
              </a:spcAft>
              <a:buFont typeface="Courier New" panose="02070309020205020404" pitchFamily="49" charset="0"/>
              <a:buChar char="o"/>
            </a:pPr>
            <a:r>
              <a:rPr lang="en-US" sz="2856" dirty="0">
                <a:solidFill>
                  <a:schemeClr val="tx1">
                    <a:lumMod val="75000"/>
                    <a:lumOff val="25000"/>
                  </a:schemeClr>
                </a:solidFill>
              </a:rPr>
              <a:t>Integration requires App-V </a:t>
            </a:r>
            <a:r>
              <a:rPr lang="en-US" sz="2856" dirty="0" smtClean="0">
                <a:solidFill>
                  <a:schemeClr val="tx1">
                    <a:lumMod val="75000"/>
                    <a:lumOff val="25000"/>
                  </a:schemeClr>
                </a:solidFill>
              </a:rPr>
              <a:t>4.6 SP2 or 5.0 </a:t>
            </a:r>
            <a:r>
              <a:rPr lang="en-US" sz="2856" dirty="0">
                <a:solidFill>
                  <a:schemeClr val="tx1">
                    <a:lumMod val="75000"/>
                    <a:lumOff val="25000"/>
                  </a:schemeClr>
                </a:solidFill>
              </a:rPr>
              <a:t>Client</a:t>
            </a:r>
          </a:p>
        </p:txBody>
      </p:sp>
      <p:sp>
        <p:nvSpPr>
          <p:cNvPr id="10" name="Rectangle 9"/>
          <p:cNvSpPr/>
          <p:nvPr/>
        </p:nvSpPr>
        <p:spPr bwMode="auto">
          <a:xfrm>
            <a:off x="8541651" y="3251804"/>
            <a:ext cx="3565263" cy="3232244"/>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776" tIns="95851" rIns="143776" bIns="95851"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428" spc="-51" dirty="0">
              <a:solidFill>
                <a:srgbClr val="000000"/>
              </a:solidFill>
              <a:ea typeface="Segoe UI" pitchFamily="34" charset="0"/>
              <a:cs typeface="Segoe UI" pitchFamily="34" charset="0"/>
            </a:endParaRPr>
          </a:p>
        </p:txBody>
      </p:sp>
      <p:sp>
        <p:nvSpPr>
          <p:cNvPr id="11" name="Rectangle 10"/>
          <p:cNvSpPr/>
          <p:nvPr/>
        </p:nvSpPr>
        <p:spPr bwMode="auto">
          <a:xfrm>
            <a:off x="8541650" y="1706271"/>
            <a:ext cx="3565263" cy="143985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856" spc="-102" dirty="0">
                <a:gradFill>
                  <a:gsLst>
                    <a:gs pos="0">
                      <a:srgbClr val="FFFFFF"/>
                    </a:gs>
                    <a:gs pos="100000">
                      <a:srgbClr val="FFFFFF"/>
                    </a:gs>
                  </a:gsLst>
                  <a:lin ang="5400000" scaled="0"/>
                </a:gradFill>
                <a:latin typeface="+mj-lt"/>
                <a:ea typeface="Segoe UI" pitchFamily="34" charset="0"/>
                <a:cs typeface="Segoe UI" pitchFamily="34" charset="0"/>
              </a:rPr>
              <a:t>Change is Good!!!</a:t>
            </a:r>
          </a:p>
        </p:txBody>
      </p:sp>
      <p:sp>
        <p:nvSpPr>
          <p:cNvPr id="3" name="Rectangle 2"/>
          <p:cNvSpPr/>
          <p:nvPr/>
        </p:nvSpPr>
        <p:spPr bwMode="auto">
          <a:xfrm>
            <a:off x="967667" y="2150349"/>
            <a:ext cx="2971286" cy="9215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85750" lvl="2" indent="-285750">
              <a:buFont typeface="Courier New" panose="02070309020205020404" pitchFamily="49" charset="0"/>
              <a:buChar char="o"/>
            </a:pPr>
            <a:r>
              <a:rPr lang="en-US" sz="1428" dirty="0">
                <a:solidFill>
                  <a:schemeClr val="tx1">
                    <a:lumMod val="75000"/>
                    <a:lumOff val="25000"/>
                  </a:schemeClr>
                </a:solidFill>
              </a:rPr>
              <a:t>Enable support for application dependencies</a:t>
            </a:r>
          </a:p>
          <a:p>
            <a:pPr marL="285750" lvl="2" indent="-285750">
              <a:buFont typeface="Courier New" panose="02070309020205020404" pitchFamily="49" charset="0"/>
              <a:buChar char="o"/>
            </a:pPr>
            <a:r>
              <a:rPr lang="en-US" sz="1428" dirty="0">
                <a:solidFill>
                  <a:schemeClr val="tx1">
                    <a:lumMod val="75000"/>
                    <a:lumOff val="25000"/>
                  </a:schemeClr>
                </a:solidFill>
              </a:rPr>
              <a:t>Improved update </a:t>
            </a:r>
            <a:r>
              <a:rPr lang="en-US" sz="1428" dirty="0" smtClean="0">
                <a:solidFill>
                  <a:schemeClr val="tx1">
                    <a:lumMod val="75000"/>
                    <a:lumOff val="25000"/>
                  </a:schemeClr>
                </a:solidFill>
              </a:rPr>
              <a:t>behaviors</a:t>
            </a:r>
            <a:endParaRPr lang="en-US" sz="1428" dirty="0">
              <a:solidFill>
                <a:schemeClr val="tx1">
                  <a:lumMod val="75000"/>
                  <a:lumOff val="25000"/>
                </a:schemeClr>
              </a:solidFill>
            </a:endParaRPr>
          </a:p>
        </p:txBody>
      </p:sp>
      <p:sp>
        <p:nvSpPr>
          <p:cNvPr id="8" name="Rectangle 7"/>
          <p:cNvSpPr/>
          <p:nvPr/>
        </p:nvSpPr>
        <p:spPr bwMode="auto">
          <a:xfrm>
            <a:off x="4624685" y="2150349"/>
            <a:ext cx="2760855" cy="930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85750" lvl="2" indent="-285750">
              <a:buFont typeface="Courier New" panose="02070309020205020404" pitchFamily="49" charset="0"/>
              <a:buChar char="o"/>
            </a:pPr>
            <a:r>
              <a:rPr lang="en-US" sz="1428" dirty="0" smtClean="0">
                <a:solidFill>
                  <a:schemeClr val="tx1">
                    <a:lumMod val="75000"/>
                    <a:lumOff val="25000"/>
                  </a:schemeClr>
                </a:solidFill>
              </a:rPr>
              <a:t>Selective </a:t>
            </a:r>
            <a:r>
              <a:rPr lang="en-US" sz="1428" dirty="0">
                <a:solidFill>
                  <a:schemeClr val="tx1">
                    <a:lumMod val="75000"/>
                    <a:lumOff val="25000"/>
                  </a:schemeClr>
                </a:solidFill>
              </a:rPr>
              <a:t>publishing of components</a:t>
            </a:r>
          </a:p>
          <a:p>
            <a:pPr marL="47671" lvl="1" indent="-285750">
              <a:buFont typeface="Courier New" panose="02070309020205020404" pitchFamily="49" charset="0"/>
              <a:buChar char="o"/>
            </a:pPr>
            <a:r>
              <a:rPr lang="en-US" sz="1428" dirty="0">
                <a:solidFill>
                  <a:schemeClr val="tx1">
                    <a:lumMod val="75000"/>
                    <a:lumOff val="25000"/>
                  </a:schemeClr>
                </a:solidFill>
              </a:rPr>
              <a:t>Dynamic Suite Support</a:t>
            </a:r>
          </a:p>
        </p:txBody>
      </p:sp>
    </p:spTree>
    <p:extLst>
      <p:ext uri="{BB962C8B-B14F-4D97-AF65-F5344CB8AC3E}">
        <p14:creationId xmlns:p14="http://schemas.microsoft.com/office/powerpoint/2010/main" val="9712513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10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10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10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370961" cy="1628908"/>
          </a:xfrm>
        </p:spPr>
        <p:txBody>
          <a:bodyPr>
            <a:noAutofit/>
          </a:bodyPr>
          <a:lstStyle/>
          <a:p>
            <a:r>
              <a:rPr lang="en-US" dirty="0">
                <a:solidFill>
                  <a:srgbClr val="FFC000"/>
                </a:solidFill>
              </a:rPr>
              <a:t>Microsoft Application Virtualization</a:t>
            </a:r>
            <a:br>
              <a:rPr lang="en-US" dirty="0">
                <a:solidFill>
                  <a:srgbClr val="FFC000"/>
                </a:solidFill>
              </a:rPr>
            </a:br>
            <a:r>
              <a:rPr lang="en-US" dirty="0">
                <a:solidFill>
                  <a:srgbClr val="FFC000"/>
                </a:solidFill>
              </a:rPr>
              <a:t>in Configuration Manager SP1</a:t>
            </a:r>
          </a:p>
        </p:txBody>
      </p:sp>
      <p:sp>
        <p:nvSpPr>
          <p:cNvPr id="3" name="Content Placeholder 2"/>
          <p:cNvSpPr>
            <a:spLocks noGrp="1"/>
          </p:cNvSpPr>
          <p:nvPr>
            <p:ph idx="4294967295"/>
          </p:nvPr>
        </p:nvSpPr>
        <p:spPr>
          <a:xfrm>
            <a:off x="467185" y="2098356"/>
            <a:ext cx="11370961" cy="4896169"/>
          </a:xfrm>
          <a:prstGeom prst="rect">
            <a:avLst/>
          </a:prstGeom>
        </p:spPr>
        <p:txBody>
          <a:bodyPr vert="horz" wrap="square" lIns="124326" tIns="62162" rIns="124326" bIns="62162" rtlCol="0">
            <a:normAutofit/>
          </a:bodyPr>
          <a:lstStyle/>
          <a:p>
            <a:r>
              <a:rPr lang="en-US" dirty="0" smtClean="0"/>
              <a:t>App-V 4.6 SP2 support:</a:t>
            </a:r>
          </a:p>
          <a:p>
            <a:pPr lvl="1"/>
            <a:r>
              <a:rPr lang="en-US" dirty="0" smtClean="0"/>
              <a:t>Needed for Windows 8</a:t>
            </a:r>
          </a:p>
          <a:p>
            <a:pPr lvl="1"/>
            <a:r>
              <a:rPr lang="en-US" dirty="0" smtClean="0"/>
              <a:t>Same feature functionality</a:t>
            </a:r>
          </a:p>
          <a:p>
            <a:r>
              <a:rPr lang="en-US" dirty="0" smtClean="0"/>
              <a:t>App-V 5.0:</a:t>
            </a:r>
          </a:p>
          <a:p>
            <a:pPr lvl="1"/>
            <a:r>
              <a:rPr lang="en-US" dirty="0" smtClean="0"/>
              <a:t>New Deployment Type for App-V 5.0 applications</a:t>
            </a:r>
          </a:p>
          <a:p>
            <a:pPr lvl="1"/>
            <a:r>
              <a:rPr lang="en-US" dirty="0" smtClean="0"/>
              <a:t>Integrated with App-V Connection </a:t>
            </a:r>
          </a:p>
        </p:txBody>
      </p:sp>
    </p:spTree>
    <p:extLst>
      <p:ext uri="{BB962C8B-B14F-4D97-AF65-F5344CB8AC3E}">
        <p14:creationId xmlns:p14="http://schemas.microsoft.com/office/powerpoint/2010/main" val="216961924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889564" cy="917575"/>
          </a:xfrm>
        </p:spPr>
        <p:txBody>
          <a:bodyPr/>
          <a:lstStyle/>
          <a:p>
            <a:r>
              <a:rPr lang="en-US" dirty="0">
                <a:solidFill>
                  <a:srgbClr val="FFC000"/>
                </a:solidFill>
              </a:rPr>
              <a:t>Application Web Catalog</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365" y="1380594"/>
            <a:ext cx="8931304" cy="4669315"/>
          </a:xfrm>
          <a:prstGeom prst="rect">
            <a:avLst/>
          </a:prstGeom>
          <a:ln w="9525">
            <a:solidFill>
              <a:schemeClr val="bg1"/>
            </a:solidFill>
            <a:miter lim="800000"/>
            <a:headEnd/>
            <a:tailEnd/>
          </a:ln>
          <a:scene3d>
            <a:camera prst="perspectiveContrastingLeftFacing" fov="1500000">
              <a:rot lat="0" lon="3000000" rev="21594000"/>
            </a:camera>
            <a:lightRig rig="threePt" dir="t"/>
          </a:scene3d>
          <a:extLst>
            <a:ext uri="{909E8E84-426E-40DD-AFC4-6F175D3DCCD1}">
              <a14:hiddenFill xmlns:a14="http://schemas.microsoft.com/office/drawing/2010/main">
                <a:solidFill>
                  <a:schemeClr val="accent1"/>
                </a:solidFill>
              </a14:hiddenFill>
            </a:ext>
          </a:extLst>
        </p:spPr>
      </p:pic>
      <p:sp>
        <p:nvSpPr>
          <p:cNvPr id="18" name="Rectangle 17"/>
          <p:cNvSpPr/>
          <p:nvPr/>
        </p:nvSpPr>
        <p:spPr>
          <a:xfrm flipH="1">
            <a:off x="1469485" y="1711260"/>
            <a:ext cx="3217482" cy="1452365"/>
          </a:xfrm>
          <a:prstGeom prst="rect">
            <a:avLst/>
          </a:prstGeom>
          <a:solidFill>
            <a:srgbClr val="64BE00"/>
          </a:solidFill>
          <a:ln w="12700">
            <a:noFill/>
            <a:prstDash val="sysDot"/>
          </a:ln>
        </p:spPr>
        <p:style>
          <a:lnRef idx="1">
            <a:schemeClr val="accent1"/>
          </a:lnRef>
          <a:fillRef idx="0">
            <a:schemeClr val="accent1"/>
          </a:fillRef>
          <a:effectRef idx="0">
            <a:schemeClr val="accent1"/>
          </a:effectRef>
          <a:fontRef idx="minor">
            <a:schemeClr val="tx1"/>
          </a:fontRef>
        </p:style>
        <p:txBody>
          <a:bodyPr lIns="139891" tIns="139891" rtlCol="0" anchor="t" anchorCtr="0"/>
          <a:lstStyle/>
          <a:p>
            <a:r>
              <a:rPr lang="en-US" sz="1428" dirty="0">
                <a:latin typeface="+mj-lt"/>
                <a:ea typeface="Segoe UI" pitchFamily="34" charset="0"/>
                <a:cs typeface="Segoe UI" pitchFamily="34" charset="0"/>
              </a:rPr>
              <a:t>Administrators publish software titles to catalog, complete with metadata to enable search</a:t>
            </a:r>
          </a:p>
          <a:p>
            <a:pPr marL="348104" indent="-291436">
              <a:buClr>
                <a:schemeClr val="tx1"/>
              </a:buClr>
              <a:buFont typeface="Arial" pitchFamily="34" charset="0"/>
              <a:buChar char="•"/>
            </a:pPr>
            <a:r>
              <a:rPr lang="en-US" sz="1428" dirty="0">
                <a:latin typeface="+mj-lt"/>
                <a:ea typeface="Segoe UI" pitchFamily="34" charset="0"/>
                <a:cs typeface="Segoe UI" pitchFamily="34" charset="0"/>
              </a:rPr>
              <a:t>Deliver best user experience </a:t>
            </a:r>
            <a:br>
              <a:rPr lang="en-US" sz="1428" dirty="0">
                <a:latin typeface="+mj-lt"/>
                <a:ea typeface="Segoe UI" pitchFamily="34" charset="0"/>
                <a:cs typeface="Segoe UI" pitchFamily="34" charset="0"/>
              </a:rPr>
            </a:br>
            <a:r>
              <a:rPr lang="en-US" sz="1428" dirty="0">
                <a:latin typeface="+mj-lt"/>
                <a:ea typeface="Segoe UI" pitchFamily="34" charset="0"/>
                <a:cs typeface="Segoe UI" pitchFamily="34" charset="0"/>
              </a:rPr>
              <a:t>on each device</a:t>
            </a:r>
          </a:p>
          <a:p>
            <a:endParaRPr lang="en-US" sz="1428" dirty="0">
              <a:solidFill>
                <a:schemeClr val="tx2"/>
              </a:solidFill>
              <a:ea typeface="Segoe UI" pitchFamily="34" charset="0"/>
              <a:cs typeface="Segoe UI" pitchFamily="34" charset="0"/>
            </a:endParaRPr>
          </a:p>
          <a:p>
            <a:endParaRPr lang="en-US" sz="1428" dirty="0">
              <a:solidFill>
                <a:schemeClr val="tx2"/>
              </a:solidFill>
              <a:ea typeface="Segoe UI" pitchFamily="34" charset="0"/>
              <a:cs typeface="Segoe UI" pitchFamily="34" charset="0"/>
            </a:endParaRPr>
          </a:p>
          <a:p>
            <a:pPr marL="238007" indent="-238007">
              <a:buFont typeface="Arial" pitchFamily="34" charset="0"/>
              <a:buChar char="•"/>
            </a:pPr>
            <a:endParaRPr lang="en-US" sz="1428" dirty="0">
              <a:solidFill>
                <a:schemeClr val="tx2"/>
              </a:solidFill>
              <a:ea typeface="Segoe UI" pitchFamily="34" charset="0"/>
              <a:cs typeface="Segoe UI" pitchFamily="34" charset="0"/>
            </a:endParaRPr>
          </a:p>
        </p:txBody>
      </p:sp>
      <p:sp>
        <p:nvSpPr>
          <p:cNvPr id="19" name="Rectangle 18"/>
          <p:cNvSpPr/>
          <p:nvPr/>
        </p:nvSpPr>
        <p:spPr>
          <a:xfrm flipH="1">
            <a:off x="1469485" y="4713135"/>
            <a:ext cx="3217482" cy="1192663"/>
          </a:xfrm>
          <a:prstGeom prst="rect">
            <a:avLst/>
          </a:prstGeom>
          <a:solidFill>
            <a:srgbClr val="64BE00"/>
          </a:solidFill>
          <a:ln w="12700">
            <a:noFill/>
            <a:prstDash val="sysDot"/>
          </a:ln>
        </p:spPr>
        <p:style>
          <a:lnRef idx="1">
            <a:schemeClr val="accent1"/>
          </a:lnRef>
          <a:fillRef idx="0">
            <a:schemeClr val="accent1"/>
          </a:fillRef>
          <a:effectRef idx="0">
            <a:schemeClr val="accent1"/>
          </a:effectRef>
          <a:fontRef idx="minor">
            <a:schemeClr val="tx1"/>
          </a:fontRef>
        </p:style>
        <p:txBody>
          <a:bodyPr lIns="139891" tIns="139891" rtlCol="0" anchor="t" anchorCtr="0"/>
          <a:lstStyle/>
          <a:p>
            <a:r>
              <a:rPr lang="en-US" sz="1428" dirty="0">
                <a:latin typeface="+mj-lt"/>
                <a:ea typeface="Segoe UI" pitchFamily="34" charset="0"/>
                <a:cs typeface="Segoe UI" pitchFamily="34" charset="0"/>
              </a:rPr>
              <a:t>Users can browse, select and install directly from Catalog</a:t>
            </a:r>
          </a:p>
          <a:p>
            <a:pPr marL="291436" indent="-291436">
              <a:buClr>
                <a:schemeClr val="tx1"/>
              </a:buClr>
              <a:buFont typeface="Arial" pitchFamily="34" charset="0"/>
              <a:buChar char="•"/>
            </a:pPr>
            <a:r>
              <a:rPr lang="en-US" sz="1428" dirty="0">
                <a:latin typeface="+mj-lt"/>
                <a:ea typeface="Segoe UI" pitchFamily="34" charset="0"/>
                <a:cs typeface="Segoe UI" pitchFamily="34" charset="0"/>
              </a:rPr>
              <a:t>Application model determines format and policies for delivery</a:t>
            </a:r>
          </a:p>
          <a:p>
            <a:endParaRPr lang="en-US" sz="1428" dirty="0">
              <a:solidFill>
                <a:schemeClr val="tx2"/>
              </a:solidFill>
              <a:ea typeface="Segoe UI" pitchFamily="34" charset="0"/>
              <a:cs typeface="Segoe UI" pitchFamily="34" charset="0"/>
            </a:endParaRPr>
          </a:p>
          <a:p>
            <a:endParaRPr lang="en-US" sz="1428" dirty="0">
              <a:solidFill>
                <a:schemeClr val="tx2"/>
              </a:solidFill>
              <a:ea typeface="Segoe UI" pitchFamily="34" charset="0"/>
              <a:cs typeface="Segoe UI" pitchFamily="34" charset="0"/>
            </a:endParaRPr>
          </a:p>
          <a:p>
            <a:pPr marL="238007" indent="-238007">
              <a:buFont typeface="Arial" pitchFamily="34" charset="0"/>
              <a:buChar char="•"/>
            </a:pPr>
            <a:endParaRPr lang="en-US" sz="1428" dirty="0">
              <a:solidFill>
                <a:schemeClr val="tx2"/>
              </a:solidFill>
              <a:ea typeface="Segoe UI" pitchFamily="34" charset="0"/>
              <a:cs typeface="Segoe UI" pitchFamily="34" charset="0"/>
            </a:endParaRPr>
          </a:p>
        </p:txBody>
      </p:sp>
      <p:grpSp>
        <p:nvGrpSpPr>
          <p:cNvPr id="17" name="Group 6"/>
          <p:cNvGrpSpPr>
            <a:grpSpLocks/>
          </p:cNvGrpSpPr>
          <p:nvPr/>
        </p:nvGrpSpPr>
        <p:grpSpPr bwMode="auto">
          <a:xfrm>
            <a:off x="297861" y="1323765"/>
            <a:ext cx="817648" cy="2069214"/>
            <a:chOff x="6518" y="1519"/>
            <a:chExt cx="976" cy="2465"/>
          </a:xfrm>
        </p:grpSpPr>
        <p:pic>
          <p:nvPicPr>
            <p:cNvPr id="22" name="Picture 5" descr="\\192.168.10.9\Shared\Design\Microsoft Events Presentation Resource DVD\DVD_ART36\Artwork_Imagery\Icons - Illustrations\People\White silhouettes\man person.png"/>
            <p:cNvPicPr>
              <a:picLocks noChangeAspect="1" noChangeArrowheads="1"/>
            </p:cNvPicPr>
            <p:nvPr/>
          </p:nvPicPr>
          <p:blipFill>
            <a:blip r:embed="rId4"/>
            <a:srcRect/>
            <a:stretch>
              <a:fillRect/>
            </a:stretch>
          </p:blipFill>
          <p:spPr bwMode="auto">
            <a:xfrm>
              <a:off x="6518" y="1519"/>
              <a:ext cx="976" cy="2279"/>
            </a:xfrm>
            <a:prstGeom prst="rect">
              <a:avLst/>
            </a:prstGeom>
            <a:noFill/>
            <a:ln w="9525">
              <a:noFill/>
              <a:miter lim="800000"/>
              <a:headEnd/>
              <a:tailEnd/>
            </a:ln>
          </p:spPr>
        </p:pic>
        <p:sp>
          <p:nvSpPr>
            <p:cNvPr id="23" name="Oval 8"/>
            <p:cNvSpPr>
              <a:spLocks noChangeArrowheads="1"/>
            </p:cNvSpPr>
            <p:nvPr/>
          </p:nvSpPr>
          <p:spPr bwMode="auto">
            <a:xfrm>
              <a:off x="6623" y="3168"/>
              <a:ext cx="816" cy="816"/>
            </a:xfrm>
            <a:prstGeom prst="ellipse">
              <a:avLst/>
            </a:prstGeom>
            <a:solidFill>
              <a:srgbClr val="64BE00">
                <a:alpha val="81000"/>
              </a:srgbClr>
            </a:solidFill>
            <a:ln w="9525">
              <a:noFill/>
              <a:round/>
              <a:headEnd/>
              <a:tailEnd/>
            </a:ln>
          </p:spPr>
          <p:txBody>
            <a:bodyPr lIns="0" rIns="0" anchor="ctr"/>
            <a:lstStyle/>
            <a:p>
              <a:pPr algn="ctr"/>
              <a:r>
                <a:rPr lang="en-US" sz="1122" dirty="0">
                  <a:solidFill>
                    <a:srgbClr val="FFFFFF"/>
                  </a:solidFill>
                </a:rPr>
                <a:t>IT Admin</a:t>
              </a:r>
            </a:p>
          </p:txBody>
        </p:sp>
      </p:grpSp>
      <p:grpSp>
        <p:nvGrpSpPr>
          <p:cNvPr id="24" name="Group 58"/>
          <p:cNvGrpSpPr>
            <a:grpSpLocks/>
          </p:cNvGrpSpPr>
          <p:nvPr/>
        </p:nvGrpSpPr>
        <p:grpSpPr bwMode="auto">
          <a:xfrm>
            <a:off x="258193" y="3924361"/>
            <a:ext cx="896983" cy="2229505"/>
            <a:chOff x="5525641" y="2209800"/>
            <a:chExt cx="1485900" cy="3629025"/>
          </a:xfrm>
        </p:grpSpPr>
        <p:pic>
          <p:nvPicPr>
            <p:cNvPr id="25" name="Picture 6" descr="\\192.168.10.9\Shared\Design\Microsoft Events Presentation Resource DVD\DVD_ART36\Artwork_Imagery\Icons - Illustrations\People\White silhouettes\woman person 3.png"/>
            <p:cNvPicPr>
              <a:picLocks noChangeAspect="1" noChangeArrowheads="1"/>
            </p:cNvPicPr>
            <p:nvPr/>
          </p:nvPicPr>
          <p:blipFill>
            <a:blip r:embed="rId5"/>
            <a:srcRect/>
            <a:stretch>
              <a:fillRect/>
            </a:stretch>
          </p:blipFill>
          <p:spPr bwMode="auto">
            <a:xfrm>
              <a:off x="5525641" y="2209800"/>
              <a:ext cx="1485900" cy="3459811"/>
            </a:xfrm>
            <a:prstGeom prst="rect">
              <a:avLst/>
            </a:prstGeom>
            <a:noFill/>
            <a:ln w="9525">
              <a:noFill/>
              <a:miter lim="800000"/>
              <a:headEnd/>
              <a:tailEnd/>
            </a:ln>
          </p:spPr>
        </p:pic>
        <p:sp>
          <p:nvSpPr>
            <p:cNvPr id="26" name="Oval 8"/>
            <p:cNvSpPr>
              <a:spLocks noChangeArrowheads="1"/>
            </p:cNvSpPr>
            <p:nvPr/>
          </p:nvSpPr>
          <p:spPr bwMode="auto">
            <a:xfrm>
              <a:off x="5705836" y="4713167"/>
              <a:ext cx="1125511" cy="1125658"/>
            </a:xfrm>
            <a:prstGeom prst="ellipse">
              <a:avLst/>
            </a:prstGeom>
            <a:solidFill>
              <a:schemeClr val="tx2">
                <a:lumMod val="50000"/>
                <a:alpha val="90000"/>
              </a:schemeClr>
            </a:solidFill>
            <a:ln w="9525">
              <a:noFill/>
              <a:round/>
              <a:headEnd/>
              <a:tailEnd/>
            </a:ln>
          </p:spPr>
          <p:txBody>
            <a:bodyPr wrap="none" anchor="ctr"/>
            <a:lstStyle/>
            <a:p>
              <a:pPr algn="ctr"/>
              <a:r>
                <a:rPr lang="en-US" sz="1122" dirty="0"/>
                <a:t>App-V</a:t>
              </a:r>
            </a:p>
            <a:p>
              <a:pPr algn="ctr"/>
              <a:r>
                <a:rPr lang="en-US" sz="1122" dirty="0"/>
                <a:t>User</a:t>
              </a:r>
            </a:p>
          </p:txBody>
        </p:sp>
      </p:grpSp>
      <p:sp>
        <p:nvSpPr>
          <p:cNvPr id="27" name="Rectangle 26"/>
          <p:cNvSpPr/>
          <p:nvPr/>
        </p:nvSpPr>
        <p:spPr>
          <a:xfrm flipH="1">
            <a:off x="1469485" y="3285224"/>
            <a:ext cx="3217482" cy="1278272"/>
          </a:xfrm>
          <a:prstGeom prst="rect">
            <a:avLst/>
          </a:prstGeom>
          <a:solidFill>
            <a:srgbClr val="64BE00"/>
          </a:solidFill>
          <a:ln w="12700">
            <a:noFill/>
            <a:prstDash val="sysDot"/>
          </a:ln>
        </p:spPr>
        <p:style>
          <a:lnRef idx="1">
            <a:schemeClr val="accent1"/>
          </a:lnRef>
          <a:fillRef idx="0">
            <a:schemeClr val="accent1"/>
          </a:fillRef>
          <a:effectRef idx="0">
            <a:schemeClr val="accent1"/>
          </a:effectRef>
          <a:fontRef idx="minor">
            <a:schemeClr val="tx1"/>
          </a:fontRef>
        </p:style>
        <p:txBody>
          <a:bodyPr lIns="139891" tIns="139891" rtlCol="0" anchor="ctr" anchorCtr="0"/>
          <a:lstStyle/>
          <a:p>
            <a:r>
              <a:rPr lang="en-US" sz="1428" b="1" dirty="0">
                <a:latin typeface="+mj-lt"/>
                <a:ea typeface="Segoe UI" pitchFamily="34" charset="0"/>
                <a:cs typeface="Segoe UI" pitchFamily="34" charset="0"/>
              </a:rPr>
              <a:t>“Available” </a:t>
            </a:r>
            <a:r>
              <a:rPr lang="en-US" sz="1428" dirty="0">
                <a:latin typeface="+mj-lt"/>
                <a:ea typeface="Segoe UI" pitchFamily="34" charset="0"/>
                <a:cs typeface="Segoe UI" pitchFamily="34" charset="0"/>
              </a:rPr>
              <a:t>deployments enable user invocation from the Application Web Catalog including administrator approval prior to publishing App-V and traditional applications.</a:t>
            </a:r>
          </a:p>
          <a:p>
            <a:endParaRPr lang="en-US" sz="1428" dirty="0">
              <a:solidFill>
                <a:schemeClr val="tx2"/>
              </a:solidFill>
              <a:ea typeface="Segoe UI" pitchFamily="34" charset="0"/>
              <a:cs typeface="Segoe UI" pitchFamily="34" charset="0"/>
            </a:endParaRPr>
          </a:p>
        </p:txBody>
      </p:sp>
    </p:spTree>
    <p:extLst>
      <p:ext uri="{BB962C8B-B14F-4D97-AF65-F5344CB8AC3E}">
        <p14:creationId xmlns:p14="http://schemas.microsoft.com/office/powerpoint/2010/main" val="412552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7629E-6 2.22222E-6 L -0.00065 -0.19491 " pathEditMode="relative" rAng="0" ptsTypes="AA">
                                      <p:cBhvr>
                                        <p:cTn id="6" dur="2000" fill="hold"/>
                                        <p:tgtEl>
                                          <p:spTgt spid="19"/>
                                        </p:tgtEl>
                                        <p:attrNameLst>
                                          <p:attrName>ppt_x</p:attrName>
                                          <p:attrName>ppt_y</p:attrName>
                                        </p:attrNameLst>
                                      </p:cBhvr>
                                      <p:rCtr x="-39" y="-9745"/>
                                    </p:animMotion>
                                  </p:childTnLst>
                                  <p:subTnLst>
                                    <p:set>
                                      <p:cBhvr override="childStyle">
                                        <p:cTn dur="1" fill="hold" display="0" masterRel="sameClick" afterEffect="1">
                                          <p:stCondLst>
                                            <p:cond evt="end" delay="0">
                                              <p:tn val="5"/>
                                            </p:cond>
                                          </p:stCondLst>
                                        </p:cTn>
                                        <p:tgtEl>
                                          <p:spTgt spid="19"/>
                                        </p:tgtEl>
                                        <p:attrNameLst>
                                          <p:attrName>style.visibility</p:attrName>
                                        </p:attrNameLst>
                                      </p:cBhvr>
                                      <p:to>
                                        <p:strVal val="hidden"/>
                                      </p:to>
                                    </p:set>
                                  </p:subTnLst>
                                </p:cTn>
                              </p:par>
                              <p:par>
                                <p:cTn id="7" presetID="42" presetClass="path" presetSubtype="0" accel="50000" decel="50000" fill="hold" grpId="0" nodeType="withEffect">
                                  <p:stCondLst>
                                    <p:cond delay="0"/>
                                  </p:stCondLst>
                                  <p:childTnLst>
                                    <p:animMotion origin="layout" path="M -4.47629E-6 3.7037E-7 L 0.00079 0.22963 " pathEditMode="relative" rAng="0" ptsTypes="AA">
                                      <p:cBhvr>
                                        <p:cTn id="8" dur="2000" fill="hold"/>
                                        <p:tgtEl>
                                          <p:spTgt spid="18"/>
                                        </p:tgtEl>
                                        <p:attrNameLst>
                                          <p:attrName>ppt_x</p:attrName>
                                          <p:attrName>ppt_y</p:attrName>
                                        </p:attrNameLst>
                                      </p:cBhvr>
                                      <p:rCtr x="39" y="11481"/>
                                    </p:animMotion>
                                  </p:childTnLst>
                                  <p:subTnLst>
                                    <p:set>
                                      <p:cBhvr override="childStyle">
                                        <p:cTn dur="1" fill="hold" display="0" masterRel="sameClick" afterEffect="1">
                                          <p:stCondLst>
                                            <p:cond evt="end" delay="0">
                                              <p:tn val="7"/>
                                            </p:cond>
                                          </p:stCondLst>
                                        </p:cTn>
                                        <p:tgtEl>
                                          <p:spTgt spid="18"/>
                                        </p:tgtEl>
                                        <p:attrNameLst>
                                          <p:attrName>style.visibility</p:attrName>
                                        </p:attrNameLst>
                                      </p:cBhvr>
                                      <p:to>
                                        <p:strVal val="hidden"/>
                                      </p:to>
                                    </p:set>
                                  </p:subTnLst>
                                </p:cTn>
                              </p:par>
                              <p:par>
                                <p:cTn id="9" presetID="10" presetClass="entr" presetSubtype="0" fill="hold" grpId="0" nodeType="withEffect">
                                  <p:stCondLst>
                                    <p:cond delay="20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320" y="274320"/>
            <a:ext cx="11149013" cy="750627"/>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solidFill>
                  <a:srgbClr val="FFC000"/>
                </a:solidFill>
              </a:rPr>
              <a:t>Virtual Application Connection</a:t>
            </a:r>
          </a:p>
        </p:txBody>
      </p:sp>
      <p:sp>
        <p:nvSpPr>
          <p:cNvPr id="5" name="Rectangle 4"/>
          <p:cNvSpPr/>
          <p:nvPr/>
        </p:nvSpPr>
        <p:spPr bwMode="auto">
          <a:xfrm>
            <a:off x="4408488" y="1371600"/>
            <a:ext cx="6858000" cy="1143000"/>
          </a:xfrm>
          <a:prstGeom prst="rect">
            <a:avLst/>
          </a:prstGeom>
          <a:solidFill>
            <a:schemeClr val="accent2">
              <a:lumMod val="75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91432" tIns="45716" rIns="91432" bIns="45716" anchor="ctr"/>
          <a:lstStyle/>
          <a:p>
            <a:pPr marL="292100" lvl="1" indent="-177800">
              <a:spcBef>
                <a:spcPts val="600"/>
              </a:spcBef>
              <a:buFont typeface="Wingdings" charset="2"/>
              <a:buChar char="§"/>
            </a:pPr>
            <a:r>
              <a:rPr lang="en-US" sz="1800" dirty="0" smtClean="0"/>
              <a:t>App-V Packages can be deployed in multiple </a:t>
            </a:r>
            <a:br>
              <a:rPr lang="en-US" sz="1800" dirty="0" smtClean="0"/>
            </a:br>
            <a:r>
              <a:rPr lang="en-US" sz="1800" dirty="0" smtClean="0"/>
              <a:t>Virtual Application Connection Groups</a:t>
            </a:r>
          </a:p>
          <a:p>
            <a:pPr marL="292100" lvl="1" indent="-177800">
              <a:spcBef>
                <a:spcPts val="600"/>
              </a:spcBef>
              <a:buFont typeface="Wingdings" charset="2"/>
              <a:buChar char="§"/>
            </a:pPr>
            <a:r>
              <a:rPr lang="en-US" sz="1800" dirty="0" smtClean="0"/>
              <a:t>Configuration </a:t>
            </a:r>
            <a:r>
              <a:rPr lang="en-US" dirty="0" smtClean="0"/>
              <a:t>is separate from the packages</a:t>
            </a:r>
          </a:p>
        </p:txBody>
      </p:sp>
      <p:sp>
        <p:nvSpPr>
          <p:cNvPr id="6" name="Rectangle 5"/>
          <p:cNvSpPr/>
          <p:nvPr/>
        </p:nvSpPr>
        <p:spPr bwMode="auto">
          <a:xfrm>
            <a:off x="989012" y="1371600"/>
            <a:ext cx="3419476" cy="1143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0" tIns="45716" rIns="91432" bIns="45716" anchor="ctr"/>
          <a:lstStyle/>
          <a:p>
            <a:r>
              <a:rPr lang="en-US" sz="2000" dirty="0" smtClean="0">
                <a:solidFill>
                  <a:schemeClr val="tx1"/>
                </a:solidFill>
                <a:latin typeface="+mj-lt"/>
              </a:rPr>
              <a:t>Next Generation DSC</a:t>
            </a:r>
          </a:p>
        </p:txBody>
      </p:sp>
      <p:pic>
        <p:nvPicPr>
          <p:cNvPr id="7" name="Picture 6" descr="NextGenDSC.png"/>
          <p:cNvPicPr>
            <a:picLocks noChangeAspect="1"/>
          </p:cNvPicPr>
          <p:nvPr/>
        </p:nvPicPr>
        <p:blipFill>
          <a:blip r:embed="rId3"/>
          <a:stretch>
            <a:fillRect/>
          </a:stretch>
        </p:blipFill>
        <p:spPr>
          <a:xfrm>
            <a:off x="1055687" y="1524000"/>
            <a:ext cx="762000" cy="762000"/>
          </a:xfrm>
          <a:prstGeom prst="rect">
            <a:avLst/>
          </a:prstGeom>
          <a:noFill/>
          <a:ln>
            <a:noFill/>
            <a:headEnd type="none" w="med" len="med"/>
            <a:tailEnd type="none" w="med" len="med"/>
          </a:ln>
          <a:effectLst/>
        </p:spPr>
      </p:pic>
      <p:sp>
        <p:nvSpPr>
          <p:cNvPr id="8" name="Rectangle 7"/>
          <p:cNvSpPr/>
          <p:nvPr/>
        </p:nvSpPr>
        <p:spPr bwMode="auto">
          <a:xfrm>
            <a:off x="4408488" y="2641600"/>
            <a:ext cx="6858000" cy="1143000"/>
          </a:xfrm>
          <a:prstGeom prst="rect">
            <a:avLst/>
          </a:prstGeom>
          <a:solidFill>
            <a:schemeClr val="accent2">
              <a:lumMod val="75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91432" tIns="45716" rIns="91432" bIns="45716" anchor="ctr"/>
          <a:lstStyle/>
          <a:p>
            <a:pPr marL="292100" lvl="1" indent="-177800">
              <a:spcBef>
                <a:spcPts val="600"/>
              </a:spcBef>
              <a:buFont typeface="Wingdings" charset="2"/>
              <a:buChar char="§"/>
            </a:pPr>
            <a:r>
              <a:rPr lang="en-US" sz="1800" dirty="0" smtClean="0"/>
              <a:t>Create and configure via Server User Interface or PowerShell</a:t>
            </a:r>
          </a:p>
          <a:p>
            <a:pPr marL="292100" lvl="1" indent="-177800">
              <a:spcBef>
                <a:spcPts val="600"/>
              </a:spcBef>
              <a:buFont typeface="Wingdings" charset="2"/>
              <a:buChar char="§"/>
            </a:pPr>
            <a:r>
              <a:rPr lang="en-US" sz="1800" dirty="0" smtClean="0"/>
              <a:t>Know the dependencies</a:t>
            </a:r>
          </a:p>
        </p:txBody>
      </p:sp>
      <p:sp>
        <p:nvSpPr>
          <p:cNvPr id="9" name="Rectangle 8"/>
          <p:cNvSpPr/>
          <p:nvPr/>
        </p:nvSpPr>
        <p:spPr bwMode="auto">
          <a:xfrm>
            <a:off x="989012" y="2641600"/>
            <a:ext cx="3419476" cy="1143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0" tIns="45716" rIns="91432" bIns="45716" anchor="ctr"/>
          <a:lstStyle/>
          <a:p>
            <a:pPr lvl="0"/>
            <a:r>
              <a:rPr lang="en-US" sz="2000" dirty="0" smtClean="0">
                <a:solidFill>
                  <a:schemeClr val="tx1"/>
                </a:solidFill>
                <a:latin typeface="+mj-lt"/>
              </a:rPr>
              <a:t>Integrated with App-V Management Server and ConfigMgr</a:t>
            </a:r>
          </a:p>
        </p:txBody>
      </p:sp>
      <p:pic>
        <p:nvPicPr>
          <p:cNvPr id="10" name="Picture 30" descr="settings.png"/>
          <p:cNvPicPr>
            <a:picLocks noChangeAspect="1"/>
          </p:cNvPicPr>
          <p:nvPr/>
        </p:nvPicPr>
        <p:blipFill>
          <a:blip r:embed="rId4" cstate="print"/>
          <a:srcRect/>
          <a:stretch>
            <a:fillRect/>
          </a:stretch>
        </p:blipFill>
        <p:spPr bwMode="auto">
          <a:xfrm>
            <a:off x="1436687" y="3082386"/>
            <a:ext cx="335500" cy="335500"/>
          </a:xfrm>
          <a:prstGeom prst="rect">
            <a:avLst/>
          </a:prstGeom>
          <a:noFill/>
          <a:ln w="9525">
            <a:noFill/>
            <a:miter lim="800000"/>
            <a:headEnd/>
            <a:tailEnd/>
          </a:ln>
        </p:spPr>
      </p:pic>
      <p:pic>
        <p:nvPicPr>
          <p:cNvPr id="11" name="Picture 31" descr="settings.png"/>
          <p:cNvPicPr>
            <a:picLocks noChangeAspect="1"/>
          </p:cNvPicPr>
          <p:nvPr/>
        </p:nvPicPr>
        <p:blipFill>
          <a:blip r:embed="rId5" cstate="print"/>
          <a:srcRect/>
          <a:stretch>
            <a:fillRect/>
          </a:stretch>
        </p:blipFill>
        <p:spPr bwMode="auto">
          <a:xfrm>
            <a:off x="1055687" y="3047861"/>
            <a:ext cx="388758" cy="388758"/>
          </a:xfrm>
          <a:prstGeom prst="rect">
            <a:avLst/>
          </a:prstGeom>
          <a:noFill/>
          <a:ln w="9525">
            <a:noFill/>
            <a:miter lim="800000"/>
            <a:headEnd/>
            <a:tailEnd/>
          </a:ln>
        </p:spPr>
      </p:pic>
      <p:sp>
        <p:nvSpPr>
          <p:cNvPr id="12" name="Rectangle 11"/>
          <p:cNvSpPr/>
          <p:nvPr/>
        </p:nvSpPr>
        <p:spPr bwMode="auto">
          <a:xfrm>
            <a:off x="4408488" y="5181600"/>
            <a:ext cx="6858000" cy="1143000"/>
          </a:xfrm>
          <a:prstGeom prst="rect">
            <a:avLst/>
          </a:prstGeom>
          <a:solidFill>
            <a:schemeClr val="accent2">
              <a:lumMod val="75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91432" tIns="45716" rIns="91432" bIns="45716" anchor="ctr"/>
          <a:lstStyle/>
          <a:p>
            <a:pPr marL="292100" lvl="1" indent="-177800">
              <a:spcBef>
                <a:spcPts val="300"/>
              </a:spcBef>
              <a:buFont typeface="Wingdings" charset="2"/>
              <a:buChar char="§"/>
            </a:pPr>
            <a:r>
              <a:rPr lang="en-US" sz="1800" dirty="0" smtClean="0"/>
              <a:t>Applications + Plugins</a:t>
            </a:r>
          </a:p>
          <a:p>
            <a:pPr marL="292100" lvl="1" indent="-177800">
              <a:spcBef>
                <a:spcPts val="300"/>
              </a:spcBef>
              <a:buFont typeface="Wingdings" charset="2"/>
              <a:buChar char="§"/>
            </a:pPr>
            <a:r>
              <a:rPr lang="en-US" sz="1800" dirty="0" smtClean="0"/>
              <a:t>Applications + Middleware</a:t>
            </a:r>
          </a:p>
          <a:p>
            <a:pPr marL="292100" lvl="1" indent="-177800">
              <a:spcBef>
                <a:spcPts val="300"/>
              </a:spcBef>
              <a:buFont typeface="Wingdings" charset="2"/>
              <a:buChar char="§"/>
            </a:pPr>
            <a:r>
              <a:rPr lang="en-US" sz="1800" dirty="0" smtClean="0"/>
              <a:t>Applications + Applications</a:t>
            </a:r>
          </a:p>
        </p:txBody>
      </p:sp>
      <p:sp>
        <p:nvSpPr>
          <p:cNvPr id="13" name="Rectangle 12"/>
          <p:cNvSpPr/>
          <p:nvPr/>
        </p:nvSpPr>
        <p:spPr bwMode="auto">
          <a:xfrm>
            <a:off x="989012" y="5181600"/>
            <a:ext cx="3419476" cy="1143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0" tIns="45716" rIns="91432" bIns="45716" anchor="ctr"/>
          <a:lstStyle/>
          <a:p>
            <a:pPr lvl="0"/>
            <a:r>
              <a:rPr lang="en-US" sz="2000" dirty="0" smtClean="0">
                <a:solidFill>
                  <a:schemeClr val="tx1"/>
                </a:solidFill>
                <a:latin typeface="+mj-lt"/>
              </a:rPr>
              <a:t>Supported Configurations</a:t>
            </a:r>
          </a:p>
        </p:txBody>
      </p:sp>
      <p:grpSp>
        <p:nvGrpSpPr>
          <p:cNvPr id="14" name="Group 13"/>
          <p:cNvGrpSpPr/>
          <p:nvPr/>
        </p:nvGrpSpPr>
        <p:grpSpPr bwMode="black">
          <a:xfrm>
            <a:off x="1131887" y="5422899"/>
            <a:ext cx="657577" cy="674150"/>
            <a:chOff x="8587169" y="5108012"/>
            <a:chExt cx="1184275" cy="1214438"/>
          </a:xfrm>
          <a:solidFill>
            <a:schemeClr val="tx1"/>
          </a:solidFill>
        </p:grpSpPr>
        <p:sp>
          <p:nvSpPr>
            <p:cNvPr id="15" name="Freeform 43"/>
            <p:cNvSpPr>
              <a:spLocks noEditPoints="1"/>
            </p:cNvSpPr>
            <p:nvPr/>
          </p:nvSpPr>
          <p:spPr bwMode="black">
            <a:xfrm>
              <a:off x="8587169" y="5108012"/>
              <a:ext cx="1184275" cy="1214438"/>
            </a:xfrm>
            <a:custGeom>
              <a:avLst/>
              <a:gdLst>
                <a:gd name="T0" fmla="*/ 0 w 316"/>
                <a:gd name="T1" fmla="*/ 78 h 324"/>
                <a:gd name="T2" fmla="*/ 0 w 316"/>
                <a:gd name="T3" fmla="*/ 63 h 324"/>
                <a:gd name="T4" fmla="*/ 0 w 316"/>
                <a:gd name="T5" fmla="*/ 47 h 324"/>
                <a:gd name="T6" fmla="*/ 0 w 316"/>
                <a:gd name="T7" fmla="*/ 16 h 324"/>
                <a:gd name="T8" fmla="*/ 0 w 316"/>
                <a:gd name="T9" fmla="*/ 0 h 324"/>
                <a:gd name="T10" fmla="*/ 13 w 316"/>
                <a:gd name="T11" fmla="*/ 78 h 324"/>
                <a:gd name="T12" fmla="*/ 15 w 316"/>
                <a:gd name="T13" fmla="*/ 0 h 324"/>
                <a:gd name="T14" fmla="*/ 26 w 316"/>
                <a:gd name="T15" fmla="*/ 78 h 324"/>
                <a:gd name="T16" fmla="*/ 31 w 316"/>
                <a:gd name="T17" fmla="*/ 0 h 324"/>
                <a:gd name="T18" fmla="*/ 46 w 316"/>
                <a:gd name="T19" fmla="*/ 0 h 324"/>
                <a:gd name="T20" fmla="*/ 52 w 316"/>
                <a:gd name="T21" fmla="*/ 78 h 324"/>
                <a:gd name="T22" fmla="*/ 39 w 316"/>
                <a:gd name="T23" fmla="*/ 78 h 324"/>
                <a:gd name="T24" fmla="*/ 62 w 316"/>
                <a:gd name="T25" fmla="*/ 0 h 324"/>
                <a:gd name="T26" fmla="*/ 65 w 316"/>
                <a:gd name="T27" fmla="*/ 78 h 324"/>
                <a:gd name="T28" fmla="*/ 78 w 316"/>
                <a:gd name="T29" fmla="*/ 0 h 324"/>
                <a:gd name="T30" fmla="*/ 78 w 316"/>
                <a:gd name="T31" fmla="*/ 78 h 324"/>
                <a:gd name="T32" fmla="*/ 78 w 316"/>
                <a:gd name="T33" fmla="*/ 63 h 324"/>
                <a:gd name="T34" fmla="*/ 78 w 316"/>
                <a:gd name="T35" fmla="*/ 47 h 324"/>
                <a:gd name="T36" fmla="*/ 78 w 316"/>
                <a:gd name="T37" fmla="*/ 16 h 324"/>
                <a:gd name="T38" fmla="*/ 0 w 316"/>
                <a:gd name="T39" fmla="*/ 32 h 324"/>
                <a:gd name="T40" fmla="*/ 78 w 316"/>
                <a:gd name="T41" fmla="*/ 32 h 324"/>
                <a:gd name="T42" fmla="*/ 316 w 316"/>
                <a:gd name="T43" fmla="*/ 182 h 324"/>
                <a:gd name="T44" fmla="*/ 114 w 316"/>
                <a:gd name="T45" fmla="*/ 42 h 324"/>
                <a:gd name="T46" fmla="*/ 114 w 316"/>
                <a:gd name="T47" fmla="*/ 49 h 324"/>
                <a:gd name="T48" fmla="*/ 116 w 316"/>
                <a:gd name="T49" fmla="*/ 28 h 324"/>
                <a:gd name="T50" fmla="*/ 119 w 316"/>
                <a:gd name="T51" fmla="*/ 62 h 324"/>
                <a:gd name="T52" fmla="*/ 123 w 316"/>
                <a:gd name="T53" fmla="*/ 16 h 324"/>
                <a:gd name="T54" fmla="*/ 127 w 316"/>
                <a:gd name="T55" fmla="*/ 73 h 324"/>
                <a:gd name="T56" fmla="*/ 133 w 316"/>
                <a:gd name="T57" fmla="*/ 7 h 324"/>
                <a:gd name="T58" fmla="*/ 138 w 316"/>
                <a:gd name="T59" fmla="*/ 81 h 324"/>
                <a:gd name="T60" fmla="*/ 146 w 316"/>
                <a:gd name="T61" fmla="*/ 1 h 324"/>
                <a:gd name="T62" fmla="*/ 158 w 316"/>
                <a:gd name="T63" fmla="*/ 84 h 324"/>
                <a:gd name="T64" fmla="*/ 166 w 316"/>
                <a:gd name="T65" fmla="*/ 2 h 324"/>
                <a:gd name="T66" fmla="*/ 172 w 316"/>
                <a:gd name="T67" fmla="*/ 81 h 324"/>
                <a:gd name="T68" fmla="*/ 179 w 316"/>
                <a:gd name="T69" fmla="*/ 7 h 324"/>
                <a:gd name="T70" fmla="*/ 183 w 316"/>
                <a:gd name="T71" fmla="*/ 74 h 324"/>
                <a:gd name="T72" fmla="*/ 189 w 316"/>
                <a:gd name="T73" fmla="*/ 17 h 324"/>
                <a:gd name="T74" fmla="*/ 192 w 316"/>
                <a:gd name="T75" fmla="*/ 63 h 324"/>
                <a:gd name="T76" fmla="*/ 196 w 316"/>
                <a:gd name="T77" fmla="*/ 29 h 324"/>
                <a:gd name="T78" fmla="*/ 197 w 316"/>
                <a:gd name="T79" fmla="*/ 50 h 324"/>
                <a:gd name="T80" fmla="*/ 198 w 316"/>
                <a:gd name="T81" fmla="*/ 42 h 324"/>
                <a:gd name="T82" fmla="*/ 316 w 316"/>
                <a:gd name="T83" fmla="*/ 249 h 324"/>
                <a:gd name="T84" fmla="*/ 146 w 316"/>
                <a:gd name="T85" fmla="*/ 249 h 324"/>
                <a:gd name="T86" fmla="*/ 0 w 316"/>
                <a:gd name="T87" fmla="*/ 189 h 324"/>
                <a:gd name="T88" fmla="*/ 0 w 316"/>
                <a:gd name="T89" fmla="*/ 198 h 324"/>
                <a:gd name="T90" fmla="*/ 0 w 316"/>
                <a:gd name="T91" fmla="*/ 177 h 324"/>
                <a:gd name="T92" fmla="*/ 0 w 316"/>
                <a:gd name="T93" fmla="*/ 165 h 324"/>
                <a:gd name="T94" fmla="*/ 0 w 316"/>
                <a:gd name="T95" fmla="*/ 153 h 324"/>
                <a:gd name="T96" fmla="*/ 0 w 316"/>
                <a:gd name="T97" fmla="*/ 141 h 324"/>
                <a:gd name="T98" fmla="*/ 0 w 316"/>
                <a:gd name="T99" fmla="*/ 129 h 324"/>
                <a:gd name="T100" fmla="*/ 6 w 316"/>
                <a:gd name="T101" fmla="*/ 120 h 324"/>
                <a:gd name="T102" fmla="*/ 16 w 316"/>
                <a:gd name="T103" fmla="*/ 189 h 324"/>
                <a:gd name="T104" fmla="*/ 16 w 316"/>
                <a:gd name="T105" fmla="*/ 124 h 324"/>
                <a:gd name="T106" fmla="*/ 27 w 316"/>
                <a:gd name="T107" fmla="*/ 183 h 324"/>
                <a:gd name="T108" fmla="*/ 27 w 316"/>
                <a:gd name="T109" fmla="*/ 130 h 324"/>
                <a:gd name="T110" fmla="*/ 37 w 316"/>
                <a:gd name="T111" fmla="*/ 177 h 324"/>
                <a:gd name="T112" fmla="*/ 37 w 316"/>
                <a:gd name="T113" fmla="*/ 136 h 324"/>
                <a:gd name="T114" fmla="*/ 47 w 316"/>
                <a:gd name="T115" fmla="*/ 171 h 324"/>
                <a:gd name="T116" fmla="*/ 48 w 316"/>
                <a:gd name="T117" fmla="*/ 142 h 324"/>
                <a:gd name="T118" fmla="*/ 58 w 316"/>
                <a:gd name="T119" fmla="*/ 165 h 324"/>
                <a:gd name="T120" fmla="*/ 58 w 316"/>
                <a:gd name="T121" fmla="*/ 148 h 324"/>
                <a:gd name="T122" fmla="*/ 60 w 316"/>
                <a:gd name="T123" fmla="*/ 15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324">
                  <a:moveTo>
                    <a:pt x="0" y="78"/>
                  </a:moveTo>
                  <a:cubicBezTo>
                    <a:pt x="6" y="78"/>
                    <a:pt x="6" y="78"/>
                    <a:pt x="6" y="78"/>
                  </a:cubicBezTo>
                  <a:cubicBezTo>
                    <a:pt x="6" y="84"/>
                    <a:pt x="6" y="84"/>
                    <a:pt x="6" y="84"/>
                  </a:cubicBezTo>
                  <a:cubicBezTo>
                    <a:pt x="0" y="84"/>
                    <a:pt x="0" y="84"/>
                    <a:pt x="0" y="84"/>
                  </a:cubicBezTo>
                  <a:lnTo>
                    <a:pt x="0" y="78"/>
                  </a:lnTo>
                  <a:close/>
                  <a:moveTo>
                    <a:pt x="0" y="63"/>
                  </a:moveTo>
                  <a:cubicBezTo>
                    <a:pt x="6" y="63"/>
                    <a:pt x="6" y="63"/>
                    <a:pt x="6" y="63"/>
                  </a:cubicBezTo>
                  <a:cubicBezTo>
                    <a:pt x="6" y="69"/>
                    <a:pt x="6" y="69"/>
                    <a:pt x="6" y="69"/>
                  </a:cubicBezTo>
                  <a:cubicBezTo>
                    <a:pt x="0" y="69"/>
                    <a:pt x="0" y="69"/>
                    <a:pt x="0" y="69"/>
                  </a:cubicBezTo>
                  <a:lnTo>
                    <a:pt x="0" y="63"/>
                  </a:lnTo>
                  <a:close/>
                  <a:moveTo>
                    <a:pt x="0" y="47"/>
                  </a:moveTo>
                  <a:cubicBezTo>
                    <a:pt x="6" y="47"/>
                    <a:pt x="6" y="47"/>
                    <a:pt x="6" y="47"/>
                  </a:cubicBezTo>
                  <a:cubicBezTo>
                    <a:pt x="6" y="53"/>
                    <a:pt x="6" y="53"/>
                    <a:pt x="6" y="53"/>
                  </a:cubicBezTo>
                  <a:cubicBezTo>
                    <a:pt x="0" y="53"/>
                    <a:pt x="0" y="53"/>
                    <a:pt x="0" y="53"/>
                  </a:cubicBezTo>
                  <a:lnTo>
                    <a:pt x="0" y="47"/>
                  </a:lnTo>
                  <a:close/>
                  <a:moveTo>
                    <a:pt x="0" y="16"/>
                  </a:moveTo>
                  <a:cubicBezTo>
                    <a:pt x="6" y="16"/>
                    <a:pt x="6" y="16"/>
                    <a:pt x="6" y="16"/>
                  </a:cubicBezTo>
                  <a:cubicBezTo>
                    <a:pt x="6" y="22"/>
                    <a:pt x="6" y="22"/>
                    <a:pt x="6" y="22"/>
                  </a:cubicBezTo>
                  <a:cubicBezTo>
                    <a:pt x="0" y="22"/>
                    <a:pt x="0" y="22"/>
                    <a:pt x="0" y="22"/>
                  </a:cubicBezTo>
                  <a:lnTo>
                    <a:pt x="0" y="16"/>
                  </a:lnTo>
                  <a:close/>
                  <a:moveTo>
                    <a:pt x="0" y="0"/>
                  </a:moveTo>
                  <a:cubicBezTo>
                    <a:pt x="6" y="0"/>
                    <a:pt x="6" y="0"/>
                    <a:pt x="6" y="0"/>
                  </a:cubicBezTo>
                  <a:cubicBezTo>
                    <a:pt x="6" y="7"/>
                    <a:pt x="6" y="7"/>
                    <a:pt x="6" y="7"/>
                  </a:cubicBezTo>
                  <a:cubicBezTo>
                    <a:pt x="0" y="7"/>
                    <a:pt x="0" y="7"/>
                    <a:pt x="0" y="7"/>
                  </a:cubicBezTo>
                  <a:lnTo>
                    <a:pt x="0" y="0"/>
                  </a:lnTo>
                  <a:close/>
                  <a:moveTo>
                    <a:pt x="13" y="78"/>
                  </a:moveTo>
                  <a:cubicBezTo>
                    <a:pt x="19" y="78"/>
                    <a:pt x="19" y="78"/>
                    <a:pt x="19" y="78"/>
                  </a:cubicBezTo>
                  <a:cubicBezTo>
                    <a:pt x="19" y="84"/>
                    <a:pt x="19" y="84"/>
                    <a:pt x="19" y="84"/>
                  </a:cubicBezTo>
                  <a:cubicBezTo>
                    <a:pt x="13" y="84"/>
                    <a:pt x="13" y="84"/>
                    <a:pt x="13" y="84"/>
                  </a:cubicBezTo>
                  <a:lnTo>
                    <a:pt x="13" y="78"/>
                  </a:lnTo>
                  <a:close/>
                  <a:moveTo>
                    <a:pt x="15" y="0"/>
                  </a:moveTo>
                  <a:cubicBezTo>
                    <a:pt x="22" y="0"/>
                    <a:pt x="22" y="0"/>
                    <a:pt x="22" y="0"/>
                  </a:cubicBezTo>
                  <a:cubicBezTo>
                    <a:pt x="22" y="7"/>
                    <a:pt x="22" y="7"/>
                    <a:pt x="22" y="7"/>
                  </a:cubicBezTo>
                  <a:cubicBezTo>
                    <a:pt x="15" y="7"/>
                    <a:pt x="15" y="7"/>
                    <a:pt x="15" y="7"/>
                  </a:cubicBezTo>
                  <a:lnTo>
                    <a:pt x="15" y="0"/>
                  </a:lnTo>
                  <a:close/>
                  <a:moveTo>
                    <a:pt x="26" y="78"/>
                  </a:moveTo>
                  <a:cubicBezTo>
                    <a:pt x="32" y="78"/>
                    <a:pt x="32" y="78"/>
                    <a:pt x="32" y="78"/>
                  </a:cubicBezTo>
                  <a:cubicBezTo>
                    <a:pt x="32" y="84"/>
                    <a:pt x="32" y="84"/>
                    <a:pt x="32" y="84"/>
                  </a:cubicBezTo>
                  <a:cubicBezTo>
                    <a:pt x="26" y="84"/>
                    <a:pt x="26" y="84"/>
                    <a:pt x="26" y="84"/>
                  </a:cubicBezTo>
                  <a:lnTo>
                    <a:pt x="26" y="78"/>
                  </a:lnTo>
                  <a:close/>
                  <a:moveTo>
                    <a:pt x="31" y="0"/>
                  </a:moveTo>
                  <a:cubicBezTo>
                    <a:pt x="37" y="0"/>
                    <a:pt x="37" y="0"/>
                    <a:pt x="37" y="0"/>
                  </a:cubicBezTo>
                  <a:cubicBezTo>
                    <a:pt x="37" y="7"/>
                    <a:pt x="37" y="7"/>
                    <a:pt x="37" y="7"/>
                  </a:cubicBezTo>
                  <a:cubicBezTo>
                    <a:pt x="31" y="7"/>
                    <a:pt x="31" y="7"/>
                    <a:pt x="31" y="7"/>
                  </a:cubicBezTo>
                  <a:lnTo>
                    <a:pt x="31" y="0"/>
                  </a:lnTo>
                  <a:close/>
                  <a:moveTo>
                    <a:pt x="46" y="0"/>
                  </a:moveTo>
                  <a:cubicBezTo>
                    <a:pt x="53" y="0"/>
                    <a:pt x="53" y="0"/>
                    <a:pt x="53" y="0"/>
                  </a:cubicBezTo>
                  <a:cubicBezTo>
                    <a:pt x="53" y="7"/>
                    <a:pt x="53" y="7"/>
                    <a:pt x="53" y="7"/>
                  </a:cubicBezTo>
                  <a:cubicBezTo>
                    <a:pt x="46" y="7"/>
                    <a:pt x="46" y="7"/>
                    <a:pt x="46" y="7"/>
                  </a:cubicBezTo>
                  <a:lnTo>
                    <a:pt x="46" y="0"/>
                  </a:lnTo>
                  <a:close/>
                  <a:moveTo>
                    <a:pt x="52" y="78"/>
                  </a:moveTo>
                  <a:cubicBezTo>
                    <a:pt x="58" y="78"/>
                    <a:pt x="58" y="78"/>
                    <a:pt x="58" y="78"/>
                  </a:cubicBezTo>
                  <a:cubicBezTo>
                    <a:pt x="58" y="84"/>
                    <a:pt x="58" y="84"/>
                    <a:pt x="58" y="84"/>
                  </a:cubicBezTo>
                  <a:cubicBezTo>
                    <a:pt x="52" y="84"/>
                    <a:pt x="52" y="84"/>
                    <a:pt x="52" y="84"/>
                  </a:cubicBezTo>
                  <a:lnTo>
                    <a:pt x="52" y="78"/>
                  </a:lnTo>
                  <a:close/>
                  <a:moveTo>
                    <a:pt x="39" y="78"/>
                  </a:moveTo>
                  <a:cubicBezTo>
                    <a:pt x="45" y="78"/>
                    <a:pt x="45" y="78"/>
                    <a:pt x="45" y="78"/>
                  </a:cubicBezTo>
                  <a:cubicBezTo>
                    <a:pt x="45" y="84"/>
                    <a:pt x="45" y="84"/>
                    <a:pt x="45" y="84"/>
                  </a:cubicBezTo>
                  <a:cubicBezTo>
                    <a:pt x="39" y="84"/>
                    <a:pt x="39" y="84"/>
                    <a:pt x="39" y="84"/>
                  </a:cubicBezTo>
                  <a:lnTo>
                    <a:pt x="39" y="78"/>
                  </a:lnTo>
                  <a:close/>
                  <a:moveTo>
                    <a:pt x="62" y="0"/>
                  </a:moveTo>
                  <a:cubicBezTo>
                    <a:pt x="68" y="0"/>
                    <a:pt x="68" y="0"/>
                    <a:pt x="68" y="0"/>
                  </a:cubicBezTo>
                  <a:cubicBezTo>
                    <a:pt x="68" y="7"/>
                    <a:pt x="68" y="7"/>
                    <a:pt x="68" y="7"/>
                  </a:cubicBezTo>
                  <a:cubicBezTo>
                    <a:pt x="62" y="7"/>
                    <a:pt x="62" y="7"/>
                    <a:pt x="62" y="7"/>
                  </a:cubicBezTo>
                  <a:lnTo>
                    <a:pt x="62" y="0"/>
                  </a:lnTo>
                  <a:close/>
                  <a:moveTo>
                    <a:pt x="65" y="78"/>
                  </a:moveTo>
                  <a:cubicBezTo>
                    <a:pt x="71" y="78"/>
                    <a:pt x="71" y="78"/>
                    <a:pt x="71" y="78"/>
                  </a:cubicBezTo>
                  <a:cubicBezTo>
                    <a:pt x="71" y="84"/>
                    <a:pt x="71" y="84"/>
                    <a:pt x="71" y="84"/>
                  </a:cubicBezTo>
                  <a:cubicBezTo>
                    <a:pt x="65" y="84"/>
                    <a:pt x="65" y="84"/>
                    <a:pt x="65" y="84"/>
                  </a:cubicBezTo>
                  <a:lnTo>
                    <a:pt x="65" y="78"/>
                  </a:lnTo>
                  <a:close/>
                  <a:moveTo>
                    <a:pt x="78" y="0"/>
                  </a:moveTo>
                  <a:cubicBezTo>
                    <a:pt x="84" y="0"/>
                    <a:pt x="84" y="0"/>
                    <a:pt x="84" y="0"/>
                  </a:cubicBezTo>
                  <a:cubicBezTo>
                    <a:pt x="84" y="7"/>
                    <a:pt x="84" y="7"/>
                    <a:pt x="84" y="7"/>
                  </a:cubicBezTo>
                  <a:cubicBezTo>
                    <a:pt x="78" y="7"/>
                    <a:pt x="78" y="7"/>
                    <a:pt x="78" y="7"/>
                  </a:cubicBezTo>
                  <a:lnTo>
                    <a:pt x="78" y="0"/>
                  </a:lnTo>
                  <a:close/>
                  <a:moveTo>
                    <a:pt x="78" y="78"/>
                  </a:moveTo>
                  <a:cubicBezTo>
                    <a:pt x="84" y="78"/>
                    <a:pt x="84" y="78"/>
                    <a:pt x="84" y="78"/>
                  </a:cubicBezTo>
                  <a:cubicBezTo>
                    <a:pt x="84" y="84"/>
                    <a:pt x="84" y="84"/>
                    <a:pt x="84" y="84"/>
                  </a:cubicBezTo>
                  <a:cubicBezTo>
                    <a:pt x="78" y="84"/>
                    <a:pt x="78" y="84"/>
                    <a:pt x="78" y="84"/>
                  </a:cubicBezTo>
                  <a:lnTo>
                    <a:pt x="78" y="78"/>
                  </a:lnTo>
                  <a:close/>
                  <a:moveTo>
                    <a:pt x="78" y="63"/>
                  </a:moveTo>
                  <a:cubicBezTo>
                    <a:pt x="84" y="63"/>
                    <a:pt x="84" y="63"/>
                    <a:pt x="84" y="63"/>
                  </a:cubicBezTo>
                  <a:cubicBezTo>
                    <a:pt x="84" y="69"/>
                    <a:pt x="84" y="69"/>
                    <a:pt x="84" y="69"/>
                  </a:cubicBezTo>
                  <a:cubicBezTo>
                    <a:pt x="78" y="69"/>
                    <a:pt x="78" y="69"/>
                    <a:pt x="78" y="69"/>
                  </a:cubicBezTo>
                  <a:lnTo>
                    <a:pt x="78" y="63"/>
                  </a:lnTo>
                  <a:close/>
                  <a:moveTo>
                    <a:pt x="78" y="47"/>
                  </a:moveTo>
                  <a:cubicBezTo>
                    <a:pt x="84" y="47"/>
                    <a:pt x="84" y="47"/>
                    <a:pt x="84" y="47"/>
                  </a:cubicBezTo>
                  <a:cubicBezTo>
                    <a:pt x="84" y="53"/>
                    <a:pt x="84" y="53"/>
                    <a:pt x="84" y="53"/>
                  </a:cubicBezTo>
                  <a:cubicBezTo>
                    <a:pt x="78" y="53"/>
                    <a:pt x="78" y="53"/>
                    <a:pt x="78" y="53"/>
                  </a:cubicBezTo>
                  <a:lnTo>
                    <a:pt x="78" y="47"/>
                  </a:lnTo>
                  <a:close/>
                  <a:moveTo>
                    <a:pt x="78" y="16"/>
                  </a:moveTo>
                  <a:cubicBezTo>
                    <a:pt x="84" y="16"/>
                    <a:pt x="84" y="16"/>
                    <a:pt x="84" y="16"/>
                  </a:cubicBezTo>
                  <a:cubicBezTo>
                    <a:pt x="84" y="22"/>
                    <a:pt x="84" y="22"/>
                    <a:pt x="84" y="22"/>
                  </a:cubicBezTo>
                  <a:cubicBezTo>
                    <a:pt x="78" y="22"/>
                    <a:pt x="78" y="22"/>
                    <a:pt x="78" y="22"/>
                  </a:cubicBezTo>
                  <a:lnTo>
                    <a:pt x="78" y="16"/>
                  </a:lnTo>
                  <a:close/>
                  <a:moveTo>
                    <a:pt x="0" y="32"/>
                  </a:moveTo>
                  <a:cubicBezTo>
                    <a:pt x="6" y="32"/>
                    <a:pt x="6" y="32"/>
                    <a:pt x="6" y="32"/>
                  </a:cubicBezTo>
                  <a:cubicBezTo>
                    <a:pt x="6" y="38"/>
                    <a:pt x="6" y="38"/>
                    <a:pt x="6" y="38"/>
                  </a:cubicBezTo>
                  <a:cubicBezTo>
                    <a:pt x="0" y="38"/>
                    <a:pt x="0" y="38"/>
                    <a:pt x="0" y="38"/>
                  </a:cubicBezTo>
                  <a:lnTo>
                    <a:pt x="0" y="32"/>
                  </a:lnTo>
                  <a:close/>
                  <a:moveTo>
                    <a:pt x="78" y="32"/>
                  </a:moveTo>
                  <a:cubicBezTo>
                    <a:pt x="84" y="32"/>
                    <a:pt x="84" y="32"/>
                    <a:pt x="84" y="32"/>
                  </a:cubicBezTo>
                  <a:cubicBezTo>
                    <a:pt x="84" y="38"/>
                    <a:pt x="84" y="38"/>
                    <a:pt x="84" y="38"/>
                  </a:cubicBezTo>
                  <a:cubicBezTo>
                    <a:pt x="78" y="38"/>
                    <a:pt x="78" y="38"/>
                    <a:pt x="78" y="38"/>
                  </a:cubicBezTo>
                  <a:lnTo>
                    <a:pt x="78" y="32"/>
                  </a:lnTo>
                  <a:close/>
                  <a:moveTo>
                    <a:pt x="316" y="182"/>
                  </a:moveTo>
                  <a:cubicBezTo>
                    <a:pt x="316" y="161"/>
                    <a:pt x="299" y="144"/>
                    <a:pt x="278" y="144"/>
                  </a:cubicBezTo>
                  <a:cubicBezTo>
                    <a:pt x="258" y="144"/>
                    <a:pt x="241" y="161"/>
                    <a:pt x="241" y="182"/>
                  </a:cubicBezTo>
                  <a:cubicBezTo>
                    <a:pt x="241" y="203"/>
                    <a:pt x="258" y="219"/>
                    <a:pt x="278" y="219"/>
                  </a:cubicBezTo>
                  <a:cubicBezTo>
                    <a:pt x="299" y="219"/>
                    <a:pt x="316" y="203"/>
                    <a:pt x="316" y="182"/>
                  </a:cubicBezTo>
                  <a:moveTo>
                    <a:pt x="114" y="42"/>
                  </a:moveTo>
                  <a:cubicBezTo>
                    <a:pt x="114" y="39"/>
                    <a:pt x="114" y="37"/>
                    <a:pt x="114" y="35"/>
                  </a:cubicBezTo>
                  <a:cubicBezTo>
                    <a:pt x="121" y="36"/>
                    <a:pt x="121" y="36"/>
                    <a:pt x="121" y="36"/>
                  </a:cubicBezTo>
                  <a:cubicBezTo>
                    <a:pt x="120" y="38"/>
                    <a:pt x="120" y="40"/>
                    <a:pt x="120" y="42"/>
                  </a:cubicBezTo>
                  <a:lnTo>
                    <a:pt x="114" y="42"/>
                  </a:lnTo>
                  <a:close/>
                  <a:moveTo>
                    <a:pt x="114" y="49"/>
                  </a:moveTo>
                  <a:cubicBezTo>
                    <a:pt x="120" y="48"/>
                    <a:pt x="120" y="48"/>
                    <a:pt x="120" y="48"/>
                  </a:cubicBezTo>
                  <a:cubicBezTo>
                    <a:pt x="121" y="50"/>
                    <a:pt x="121" y="52"/>
                    <a:pt x="122" y="53"/>
                  </a:cubicBezTo>
                  <a:cubicBezTo>
                    <a:pt x="116" y="55"/>
                    <a:pt x="116" y="55"/>
                    <a:pt x="116" y="55"/>
                  </a:cubicBezTo>
                  <a:cubicBezTo>
                    <a:pt x="115" y="53"/>
                    <a:pt x="115" y="51"/>
                    <a:pt x="114" y="49"/>
                  </a:cubicBezTo>
                  <a:moveTo>
                    <a:pt x="116" y="28"/>
                  </a:moveTo>
                  <a:cubicBezTo>
                    <a:pt x="117" y="26"/>
                    <a:pt x="118" y="24"/>
                    <a:pt x="119" y="22"/>
                  </a:cubicBezTo>
                  <a:cubicBezTo>
                    <a:pt x="124" y="25"/>
                    <a:pt x="124" y="25"/>
                    <a:pt x="124" y="25"/>
                  </a:cubicBezTo>
                  <a:cubicBezTo>
                    <a:pt x="124" y="27"/>
                    <a:pt x="123" y="28"/>
                    <a:pt x="122" y="30"/>
                  </a:cubicBezTo>
                  <a:lnTo>
                    <a:pt x="116" y="28"/>
                  </a:lnTo>
                  <a:close/>
                  <a:moveTo>
                    <a:pt x="119" y="62"/>
                  </a:moveTo>
                  <a:cubicBezTo>
                    <a:pt x="124" y="59"/>
                    <a:pt x="124" y="59"/>
                    <a:pt x="124" y="59"/>
                  </a:cubicBezTo>
                  <a:cubicBezTo>
                    <a:pt x="125" y="61"/>
                    <a:pt x="126" y="62"/>
                    <a:pt x="127" y="64"/>
                  </a:cubicBezTo>
                  <a:cubicBezTo>
                    <a:pt x="122" y="68"/>
                    <a:pt x="122" y="68"/>
                    <a:pt x="122" y="68"/>
                  </a:cubicBezTo>
                  <a:cubicBezTo>
                    <a:pt x="121" y="66"/>
                    <a:pt x="120" y="64"/>
                    <a:pt x="119" y="62"/>
                  </a:cubicBezTo>
                  <a:moveTo>
                    <a:pt x="123" y="16"/>
                  </a:moveTo>
                  <a:cubicBezTo>
                    <a:pt x="124" y="14"/>
                    <a:pt x="126" y="13"/>
                    <a:pt x="128" y="11"/>
                  </a:cubicBezTo>
                  <a:cubicBezTo>
                    <a:pt x="132" y="16"/>
                    <a:pt x="132" y="16"/>
                    <a:pt x="132" y="16"/>
                  </a:cubicBezTo>
                  <a:cubicBezTo>
                    <a:pt x="130" y="17"/>
                    <a:pt x="129" y="18"/>
                    <a:pt x="128" y="20"/>
                  </a:cubicBezTo>
                  <a:lnTo>
                    <a:pt x="123" y="16"/>
                  </a:lnTo>
                  <a:close/>
                  <a:moveTo>
                    <a:pt x="127" y="73"/>
                  </a:moveTo>
                  <a:cubicBezTo>
                    <a:pt x="131" y="68"/>
                    <a:pt x="131" y="68"/>
                    <a:pt x="131" y="68"/>
                  </a:cubicBezTo>
                  <a:cubicBezTo>
                    <a:pt x="133" y="70"/>
                    <a:pt x="134" y="71"/>
                    <a:pt x="136" y="72"/>
                  </a:cubicBezTo>
                  <a:cubicBezTo>
                    <a:pt x="132" y="77"/>
                    <a:pt x="132" y="77"/>
                    <a:pt x="132" y="77"/>
                  </a:cubicBezTo>
                  <a:cubicBezTo>
                    <a:pt x="130" y="76"/>
                    <a:pt x="128" y="74"/>
                    <a:pt x="127" y="73"/>
                  </a:cubicBezTo>
                  <a:moveTo>
                    <a:pt x="133" y="7"/>
                  </a:moveTo>
                  <a:cubicBezTo>
                    <a:pt x="135" y="6"/>
                    <a:pt x="137" y="5"/>
                    <a:pt x="139" y="4"/>
                  </a:cubicBezTo>
                  <a:cubicBezTo>
                    <a:pt x="142" y="9"/>
                    <a:pt x="142" y="9"/>
                    <a:pt x="142" y="9"/>
                  </a:cubicBezTo>
                  <a:cubicBezTo>
                    <a:pt x="140" y="10"/>
                    <a:pt x="138" y="11"/>
                    <a:pt x="137" y="12"/>
                  </a:cubicBezTo>
                  <a:lnTo>
                    <a:pt x="133" y="7"/>
                  </a:lnTo>
                  <a:close/>
                  <a:moveTo>
                    <a:pt x="138" y="81"/>
                  </a:moveTo>
                  <a:cubicBezTo>
                    <a:pt x="141" y="75"/>
                    <a:pt x="141" y="75"/>
                    <a:pt x="141" y="75"/>
                  </a:cubicBezTo>
                  <a:cubicBezTo>
                    <a:pt x="143" y="76"/>
                    <a:pt x="144" y="76"/>
                    <a:pt x="146" y="77"/>
                  </a:cubicBezTo>
                  <a:cubicBezTo>
                    <a:pt x="145" y="83"/>
                    <a:pt x="145" y="83"/>
                    <a:pt x="145" y="83"/>
                  </a:cubicBezTo>
                  <a:cubicBezTo>
                    <a:pt x="142" y="82"/>
                    <a:pt x="140" y="82"/>
                    <a:pt x="138" y="81"/>
                  </a:cubicBezTo>
                  <a:moveTo>
                    <a:pt x="146" y="1"/>
                  </a:moveTo>
                  <a:cubicBezTo>
                    <a:pt x="148" y="1"/>
                    <a:pt x="150" y="1"/>
                    <a:pt x="153" y="0"/>
                  </a:cubicBezTo>
                  <a:cubicBezTo>
                    <a:pt x="153" y="7"/>
                    <a:pt x="153" y="7"/>
                    <a:pt x="153" y="7"/>
                  </a:cubicBezTo>
                  <a:cubicBezTo>
                    <a:pt x="151" y="7"/>
                    <a:pt x="149" y="7"/>
                    <a:pt x="147" y="8"/>
                  </a:cubicBezTo>
                  <a:lnTo>
                    <a:pt x="146" y="1"/>
                  </a:lnTo>
                  <a:close/>
                  <a:moveTo>
                    <a:pt x="152" y="84"/>
                  </a:moveTo>
                  <a:cubicBezTo>
                    <a:pt x="152" y="78"/>
                    <a:pt x="152" y="78"/>
                    <a:pt x="152" y="78"/>
                  </a:cubicBezTo>
                  <a:cubicBezTo>
                    <a:pt x="153" y="78"/>
                    <a:pt x="155" y="78"/>
                    <a:pt x="156" y="78"/>
                  </a:cubicBezTo>
                  <a:cubicBezTo>
                    <a:pt x="157" y="78"/>
                    <a:pt x="157" y="78"/>
                    <a:pt x="158" y="78"/>
                  </a:cubicBezTo>
                  <a:cubicBezTo>
                    <a:pt x="158" y="84"/>
                    <a:pt x="158" y="84"/>
                    <a:pt x="158" y="84"/>
                  </a:cubicBezTo>
                  <a:cubicBezTo>
                    <a:pt x="157" y="84"/>
                    <a:pt x="157" y="84"/>
                    <a:pt x="156" y="84"/>
                  </a:cubicBezTo>
                  <a:cubicBezTo>
                    <a:pt x="154" y="84"/>
                    <a:pt x="153" y="84"/>
                    <a:pt x="152" y="84"/>
                  </a:cubicBezTo>
                  <a:moveTo>
                    <a:pt x="159" y="7"/>
                  </a:moveTo>
                  <a:cubicBezTo>
                    <a:pt x="160" y="0"/>
                    <a:pt x="160" y="0"/>
                    <a:pt x="160" y="0"/>
                  </a:cubicBezTo>
                  <a:cubicBezTo>
                    <a:pt x="162" y="1"/>
                    <a:pt x="164" y="1"/>
                    <a:pt x="166" y="2"/>
                  </a:cubicBezTo>
                  <a:cubicBezTo>
                    <a:pt x="165" y="8"/>
                    <a:pt x="165" y="8"/>
                    <a:pt x="165" y="8"/>
                  </a:cubicBezTo>
                  <a:cubicBezTo>
                    <a:pt x="163" y="7"/>
                    <a:pt x="161" y="7"/>
                    <a:pt x="159" y="7"/>
                  </a:cubicBezTo>
                  <a:moveTo>
                    <a:pt x="164" y="77"/>
                  </a:moveTo>
                  <a:cubicBezTo>
                    <a:pt x="166" y="77"/>
                    <a:pt x="168" y="76"/>
                    <a:pt x="169" y="76"/>
                  </a:cubicBezTo>
                  <a:cubicBezTo>
                    <a:pt x="172" y="81"/>
                    <a:pt x="172" y="81"/>
                    <a:pt x="172" y="81"/>
                  </a:cubicBezTo>
                  <a:cubicBezTo>
                    <a:pt x="170" y="82"/>
                    <a:pt x="168" y="83"/>
                    <a:pt x="165" y="83"/>
                  </a:cubicBezTo>
                  <a:lnTo>
                    <a:pt x="164" y="77"/>
                  </a:lnTo>
                  <a:close/>
                  <a:moveTo>
                    <a:pt x="170" y="10"/>
                  </a:moveTo>
                  <a:cubicBezTo>
                    <a:pt x="173" y="4"/>
                    <a:pt x="173" y="4"/>
                    <a:pt x="173" y="4"/>
                  </a:cubicBezTo>
                  <a:cubicBezTo>
                    <a:pt x="175" y="5"/>
                    <a:pt x="177" y="6"/>
                    <a:pt x="179" y="7"/>
                  </a:cubicBezTo>
                  <a:cubicBezTo>
                    <a:pt x="175" y="12"/>
                    <a:pt x="175" y="12"/>
                    <a:pt x="175" y="12"/>
                  </a:cubicBezTo>
                  <a:cubicBezTo>
                    <a:pt x="174" y="11"/>
                    <a:pt x="172" y="10"/>
                    <a:pt x="170" y="10"/>
                  </a:cubicBezTo>
                  <a:moveTo>
                    <a:pt x="175" y="73"/>
                  </a:moveTo>
                  <a:cubicBezTo>
                    <a:pt x="176" y="72"/>
                    <a:pt x="178" y="71"/>
                    <a:pt x="179" y="69"/>
                  </a:cubicBezTo>
                  <a:cubicBezTo>
                    <a:pt x="183" y="74"/>
                    <a:pt x="183" y="74"/>
                    <a:pt x="183" y="74"/>
                  </a:cubicBezTo>
                  <a:cubicBezTo>
                    <a:pt x="182" y="75"/>
                    <a:pt x="180" y="77"/>
                    <a:pt x="178" y="78"/>
                  </a:cubicBezTo>
                  <a:lnTo>
                    <a:pt x="175" y="73"/>
                  </a:lnTo>
                  <a:close/>
                  <a:moveTo>
                    <a:pt x="180" y="16"/>
                  </a:moveTo>
                  <a:cubicBezTo>
                    <a:pt x="184" y="12"/>
                    <a:pt x="184" y="12"/>
                    <a:pt x="184" y="12"/>
                  </a:cubicBezTo>
                  <a:cubicBezTo>
                    <a:pt x="186" y="13"/>
                    <a:pt x="188" y="15"/>
                    <a:pt x="189" y="17"/>
                  </a:cubicBezTo>
                  <a:cubicBezTo>
                    <a:pt x="184" y="20"/>
                    <a:pt x="184" y="20"/>
                    <a:pt x="184" y="20"/>
                  </a:cubicBezTo>
                  <a:cubicBezTo>
                    <a:pt x="183" y="19"/>
                    <a:pt x="182" y="17"/>
                    <a:pt x="180" y="16"/>
                  </a:cubicBezTo>
                  <a:moveTo>
                    <a:pt x="184" y="65"/>
                  </a:moveTo>
                  <a:cubicBezTo>
                    <a:pt x="185" y="63"/>
                    <a:pt x="186" y="62"/>
                    <a:pt x="187" y="60"/>
                  </a:cubicBezTo>
                  <a:cubicBezTo>
                    <a:pt x="192" y="63"/>
                    <a:pt x="192" y="63"/>
                    <a:pt x="192" y="63"/>
                  </a:cubicBezTo>
                  <a:cubicBezTo>
                    <a:pt x="191" y="65"/>
                    <a:pt x="190" y="67"/>
                    <a:pt x="188" y="69"/>
                  </a:cubicBezTo>
                  <a:lnTo>
                    <a:pt x="184" y="65"/>
                  </a:lnTo>
                  <a:close/>
                  <a:moveTo>
                    <a:pt x="187" y="26"/>
                  </a:moveTo>
                  <a:cubicBezTo>
                    <a:pt x="193" y="23"/>
                    <a:pt x="193" y="23"/>
                    <a:pt x="193" y="23"/>
                  </a:cubicBezTo>
                  <a:cubicBezTo>
                    <a:pt x="194" y="25"/>
                    <a:pt x="195" y="27"/>
                    <a:pt x="196" y="29"/>
                  </a:cubicBezTo>
                  <a:cubicBezTo>
                    <a:pt x="190" y="31"/>
                    <a:pt x="190" y="31"/>
                    <a:pt x="190" y="31"/>
                  </a:cubicBezTo>
                  <a:cubicBezTo>
                    <a:pt x="189" y="29"/>
                    <a:pt x="188" y="27"/>
                    <a:pt x="187" y="26"/>
                  </a:cubicBezTo>
                  <a:moveTo>
                    <a:pt x="189" y="55"/>
                  </a:moveTo>
                  <a:cubicBezTo>
                    <a:pt x="190" y="53"/>
                    <a:pt x="191" y="51"/>
                    <a:pt x="191" y="49"/>
                  </a:cubicBezTo>
                  <a:cubicBezTo>
                    <a:pt x="197" y="50"/>
                    <a:pt x="197" y="50"/>
                    <a:pt x="197" y="50"/>
                  </a:cubicBezTo>
                  <a:cubicBezTo>
                    <a:pt x="197" y="53"/>
                    <a:pt x="196" y="55"/>
                    <a:pt x="195" y="57"/>
                  </a:cubicBezTo>
                  <a:lnTo>
                    <a:pt x="189" y="55"/>
                  </a:lnTo>
                  <a:close/>
                  <a:moveTo>
                    <a:pt x="191" y="37"/>
                  </a:moveTo>
                  <a:cubicBezTo>
                    <a:pt x="197" y="36"/>
                    <a:pt x="197" y="36"/>
                    <a:pt x="197" y="36"/>
                  </a:cubicBezTo>
                  <a:cubicBezTo>
                    <a:pt x="198" y="38"/>
                    <a:pt x="198" y="40"/>
                    <a:pt x="198" y="42"/>
                  </a:cubicBezTo>
                  <a:cubicBezTo>
                    <a:pt x="198" y="43"/>
                    <a:pt x="198" y="43"/>
                    <a:pt x="198" y="43"/>
                  </a:cubicBezTo>
                  <a:cubicBezTo>
                    <a:pt x="192" y="43"/>
                    <a:pt x="192" y="43"/>
                    <a:pt x="192" y="43"/>
                  </a:cubicBezTo>
                  <a:cubicBezTo>
                    <a:pt x="192" y="42"/>
                    <a:pt x="192" y="42"/>
                    <a:pt x="192" y="42"/>
                  </a:cubicBezTo>
                  <a:cubicBezTo>
                    <a:pt x="192" y="40"/>
                    <a:pt x="191" y="39"/>
                    <a:pt x="191" y="37"/>
                  </a:cubicBezTo>
                  <a:moveTo>
                    <a:pt x="316" y="249"/>
                  </a:moveTo>
                  <a:cubicBezTo>
                    <a:pt x="241" y="249"/>
                    <a:pt x="241" y="249"/>
                    <a:pt x="241" y="249"/>
                  </a:cubicBezTo>
                  <a:cubicBezTo>
                    <a:pt x="241" y="324"/>
                    <a:pt x="241" y="324"/>
                    <a:pt x="241" y="324"/>
                  </a:cubicBezTo>
                  <a:cubicBezTo>
                    <a:pt x="316" y="324"/>
                    <a:pt x="316" y="324"/>
                    <a:pt x="316" y="324"/>
                  </a:cubicBezTo>
                  <a:lnTo>
                    <a:pt x="316" y="249"/>
                  </a:lnTo>
                  <a:close/>
                  <a:moveTo>
                    <a:pt x="146" y="249"/>
                  </a:moveTo>
                  <a:cubicBezTo>
                    <a:pt x="146" y="324"/>
                    <a:pt x="146" y="324"/>
                    <a:pt x="146" y="324"/>
                  </a:cubicBezTo>
                  <a:cubicBezTo>
                    <a:pt x="211" y="287"/>
                    <a:pt x="211" y="287"/>
                    <a:pt x="211" y="287"/>
                  </a:cubicBezTo>
                  <a:lnTo>
                    <a:pt x="146" y="249"/>
                  </a:lnTo>
                  <a:close/>
                  <a:moveTo>
                    <a:pt x="0" y="198"/>
                  </a:moveTo>
                  <a:cubicBezTo>
                    <a:pt x="0" y="189"/>
                    <a:pt x="0" y="189"/>
                    <a:pt x="0" y="189"/>
                  </a:cubicBezTo>
                  <a:cubicBezTo>
                    <a:pt x="6" y="189"/>
                    <a:pt x="6" y="189"/>
                    <a:pt x="6" y="189"/>
                  </a:cubicBezTo>
                  <a:cubicBezTo>
                    <a:pt x="6" y="193"/>
                    <a:pt x="6" y="193"/>
                    <a:pt x="6" y="193"/>
                  </a:cubicBezTo>
                  <a:cubicBezTo>
                    <a:pt x="5" y="193"/>
                    <a:pt x="5" y="193"/>
                    <a:pt x="5" y="193"/>
                  </a:cubicBezTo>
                  <a:cubicBezTo>
                    <a:pt x="6" y="195"/>
                    <a:pt x="6" y="195"/>
                    <a:pt x="6" y="195"/>
                  </a:cubicBezTo>
                  <a:lnTo>
                    <a:pt x="0" y="198"/>
                  </a:lnTo>
                  <a:close/>
                  <a:moveTo>
                    <a:pt x="0" y="177"/>
                  </a:moveTo>
                  <a:cubicBezTo>
                    <a:pt x="6" y="177"/>
                    <a:pt x="6" y="177"/>
                    <a:pt x="6" y="177"/>
                  </a:cubicBezTo>
                  <a:cubicBezTo>
                    <a:pt x="6" y="183"/>
                    <a:pt x="6" y="183"/>
                    <a:pt x="6" y="183"/>
                  </a:cubicBezTo>
                  <a:cubicBezTo>
                    <a:pt x="0" y="183"/>
                    <a:pt x="0" y="183"/>
                    <a:pt x="0" y="183"/>
                  </a:cubicBezTo>
                  <a:lnTo>
                    <a:pt x="0" y="177"/>
                  </a:lnTo>
                  <a:close/>
                  <a:moveTo>
                    <a:pt x="0" y="165"/>
                  </a:moveTo>
                  <a:cubicBezTo>
                    <a:pt x="6" y="165"/>
                    <a:pt x="6" y="165"/>
                    <a:pt x="6" y="165"/>
                  </a:cubicBezTo>
                  <a:cubicBezTo>
                    <a:pt x="6" y="171"/>
                    <a:pt x="6" y="171"/>
                    <a:pt x="6" y="171"/>
                  </a:cubicBezTo>
                  <a:cubicBezTo>
                    <a:pt x="0" y="171"/>
                    <a:pt x="0" y="171"/>
                    <a:pt x="0" y="171"/>
                  </a:cubicBezTo>
                  <a:lnTo>
                    <a:pt x="0" y="165"/>
                  </a:lnTo>
                  <a:close/>
                  <a:moveTo>
                    <a:pt x="0" y="153"/>
                  </a:moveTo>
                  <a:cubicBezTo>
                    <a:pt x="6" y="153"/>
                    <a:pt x="6" y="153"/>
                    <a:pt x="6" y="153"/>
                  </a:cubicBezTo>
                  <a:cubicBezTo>
                    <a:pt x="6" y="159"/>
                    <a:pt x="6" y="159"/>
                    <a:pt x="6" y="159"/>
                  </a:cubicBezTo>
                  <a:cubicBezTo>
                    <a:pt x="0" y="159"/>
                    <a:pt x="0" y="159"/>
                    <a:pt x="0" y="159"/>
                  </a:cubicBezTo>
                  <a:lnTo>
                    <a:pt x="0" y="153"/>
                  </a:lnTo>
                  <a:close/>
                  <a:moveTo>
                    <a:pt x="0" y="141"/>
                  </a:moveTo>
                  <a:cubicBezTo>
                    <a:pt x="6" y="141"/>
                    <a:pt x="6" y="141"/>
                    <a:pt x="6" y="141"/>
                  </a:cubicBezTo>
                  <a:cubicBezTo>
                    <a:pt x="6" y="147"/>
                    <a:pt x="6" y="147"/>
                    <a:pt x="6" y="147"/>
                  </a:cubicBezTo>
                  <a:cubicBezTo>
                    <a:pt x="0" y="147"/>
                    <a:pt x="0" y="147"/>
                    <a:pt x="0" y="147"/>
                  </a:cubicBezTo>
                  <a:lnTo>
                    <a:pt x="0" y="141"/>
                  </a:lnTo>
                  <a:close/>
                  <a:moveTo>
                    <a:pt x="0" y="129"/>
                  </a:moveTo>
                  <a:cubicBezTo>
                    <a:pt x="6" y="129"/>
                    <a:pt x="6" y="129"/>
                    <a:pt x="6" y="129"/>
                  </a:cubicBezTo>
                  <a:cubicBezTo>
                    <a:pt x="6" y="135"/>
                    <a:pt x="6" y="135"/>
                    <a:pt x="6" y="135"/>
                  </a:cubicBezTo>
                  <a:cubicBezTo>
                    <a:pt x="0" y="135"/>
                    <a:pt x="0" y="135"/>
                    <a:pt x="0" y="135"/>
                  </a:cubicBezTo>
                  <a:lnTo>
                    <a:pt x="0" y="129"/>
                  </a:lnTo>
                  <a:close/>
                  <a:moveTo>
                    <a:pt x="0" y="123"/>
                  </a:moveTo>
                  <a:cubicBezTo>
                    <a:pt x="0" y="114"/>
                    <a:pt x="0" y="114"/>
                    <a:pt x="0" y="114"/>
                  </a:cubicBezTo>
                  <a:cubicBezTo>
                    <a:pt x="6" y="118"/>
                    <a:pt x="6" y="118"/>
                    <a:pt x="6" y="118"/>
                  </a:cubicBezTo>
                  <a:cubicBezTo>
                    <a:pt x="5" y="120"/>
                    <a:pt x="5" y="120"/>
                    <a:pt x="5" y="120"/>
                  </a:cubicBezTo>
                  <a:cubicBezTo>
                    <a:pt x="6" y="120"/>
                    <a:pt x="6" y="120"/>
                    <a:pt x="6" y="120"/>
                  </a:cubicBezTo>
                  <a:cubicBezTo>
                    <a:pt x="6" y="123"/>
                    <a:pt x="6" y="123"/>
                    <a:pt x="6" y="123"/>
                  </a:cubicBezTo>
                  <a:lnTo>
                    <a:pt x="0" y="123"/>
                  </a:lnTo>
                  <a:close/>
                  <a:moveTo>
                    <a:pt x="8" y="187"/>
                  </a:moveTo>
                  <a:cubicBezTo>
                    <a:pt x="13" y="184"/>
                    <a:pt x="13" y="184"/>
                    <a:pt x="13" y="184"/>
                  </a:cubicBezTo>
                  <a:cubicBezTo>
                    <a:pt x="16" y="189"/>
                    <a:pt x="16" y="189"/>
                    <a:pt x="16" y="189"/>
                  </a:cubicBezTo>
                  <a:cubicBezTo>
                    <a:pt x="11" y="192"/>
                    <a:pt x="11" y="192"/>
                    <a:pt x="11" y="192"/>
                  </a:cubicBezTo>
                  <a:lnTo>
                    <a:pt x="8" y="187"/>
                  </a:lnTo>
                  <a:close/>
                  <a:moveTo>
                    <a:pt x="8" y="126"/>
                  </a:moveTo>
                  <a:cubicBezTo>
                    <a:pt x="11" y="121"/>
                    <a:pt x="11" y="121"/>
                    <a:pt x="11" y="121"/>
                  </a:cubicBezTo>
                  <a:cubicBezTo>
                    <a:pt x="16" y="124"/>
                    <a:pt x="16" y="124"/>
                    <a:pt x="16" y="124"/>
                  </a:cubicBezTo>
                  <a:cubicBezTo>
                    <a:pt x="13" y="129"/>
                    <a:pt x="13" y="129"/>
                    <a:pt x="13" y="129"/>
                  </a:cubicBezTo>
                  <a:lnTo>
                    <a:pt x="8" y="126"/>
                  </a:lnTo>
                  <a:close/>
                  <a:moveTo>
                    <a:pt x="19" y="181"/>
                  </a:moveTo>
                  <a:cubicBezTo>
                    <a:pt x="24" y="178"/>
                    <a:pt x="24" y="178"/>
                    <a:pt x="24" y="178"/>
                  </a:cubicBezTo>
                  <a:cubicBezTo>
                    <a:pt x="27" y="183"/>
                    <a:pt x="27" y="183"/>
                    <a:pt x="27" y="183"/>
                  </a:cubicBezTo>
                  <a:cubicBezTo>
                    <a:pt x="21" y="186"/>
                    <a:pt x="21" y="186"/>
                    <a:pt x="21" y="186"/>
                  </a:cubicBezTo>
                  <a:lnTo>
                    <a:pt x="19" y="181"/>
                  </a:lnTo>
                  <a:close/>
                  <a:moveTo>
                    <a:pt x="19" y="132"/>
                  </a:moveTo>
                  <a:cubicBezTo>
                    <a:pt x="22" y="127"/>
                    <a:pt x="22" y="127"/>
                    <a:pt x="22" y="127"/>
                  </a:cubicBezTo>
                  <a:cubicBezTo>
                    <a:pt x="27" y="130"/>
                    <a:pt x="27" y="130"/>
                    <a:pt x="27" y="130"/>
                  </a:cubicBezTo>
                  <a:cubicBezTo>
                    <a:pt x="24" y="135"/>
                    <a:pt x="24" y="135"/>
                    <a:pt x="24" y="135"/>
                  </a:cubicBezTo>
                  <a:lnTo>
                    <a:pt x="19" y="132"/>
                  </a:lnTo>
                  <a:close/>
                  <a:moveTo>
                    <a:pt x="29" y="175"/>
                  </a:moveTo>
                  <a:cubicBezTo>
                    <a:pt x="34" y="172"/>
                    <a:pt x="34" y="172"/>
                    <a:pt x="34" y="172"/>
                  </a:cubicBezTo>
                  <a:cubicBezTo>
                    <a:pt x="37" y="177"/>
                    <a:pt x="37" y="177"/>
                    <a:pt x="37" y="177"/>
                  </a:cubicBezTo>
                  <a:cubicBezTo>
                    <a:pt x="32" y="180"/>
                    <a:pt x="32" y="180"/>
                    <a:pt x="32" y="180"/>
                  </a:cubicBezTo>
                  <a:lnTo>
                    <a:pt x="29" y="175"/>
                  </a:lnTo>
                  <a:close/>
                  <a:moveTo>
                    <a:pt x="29" y="138"/>
                  </a:moveTo>
                  <a:cubicBezTo>
                    <a:pt x="32" y="133"/>
                    <a:pt x="32" y="133"/>
                    <a:pt x="32" y="133"/>
                  </a:cubicBezTo>
                  <a:cubicBezTo>
                    <a:pt x="37" y="136"/>
                    <a:pt x="37" y="136"/>
                    <a:pt x="37" y="136"/>
                  </a:cubicBezTo>
                  <a:cubicBezTo>
                    <a:pt x="34" y="141"/>
                    <a:pt x="34" y="141"/>
                    <a:pt x="34" y="141"/>
                  </a:cubicBezTo>
                  <a:lnTo>
                    <a:pt x="29" y="138"/>
                  </a:lnTo>
                  <a:close/>
                  <a:moveTo>
                    <a:pt x="39" y="169"/>
                  </a:moveTo>
                  <a:cubicBezTo>
                    <a:pt x="44" y="166"/>
                    <a:pt x="44" y="166"/>
                    <a:pt x="44" y="166"/>
                  </a:cubicBezTo>
                  <a:cubicBezTo>
                    <a:pt x="47" y="171"/>
                    <a:pt x="47" y="171"/>
                    <a:pt x="47" y="171"/>
                  </a:cubicBezTo>
                  <a:cubicBezTo>
                    <a:pt x="42" y="174"/>
                    <a:pt x="42" y="174"/>
                    <a:pt x="42" y="174"/>
                  </a:cubicBezTo>
                  <a:lnTo>
                    <a:pt x="39" y="169"/>
                  </a:lnTo>
                  <a:close/>
                  <a:moveTo>
                    <a:pt x="39" y="144"/>
                  </a:moveTo>
                  <a:cubicBezTo>
                    <a:pt x="42" y="139"/>
                    <a:pt x="42" y="139"/>
                    <a:pt x="42" y="139"/>
                  </a:cubicBezTo>
                  <a:cubicBezTo>
                    <a:pt x="48" y="142"/>
                    <a:pt x="48" y="142"/>
                    <a:pt x="48" y="142"/>
                  </a:cubicBezTo>
                  <a:cubicBezTo>
                    <a:pt x="45" y="147"/>
                    <a:pt x="45" y="147"/>
                    <a:pt x="45" y="147"/>
                  </a:cubicBezTo>
                  <a:lnTo>
                    <a:pt x="39" y="144"/>
                  </a:lnTo>
                  <a:close/>
                  <a:moveTo>
                    <a:pt x="50" y="163"/>
                  </a:moveTo>
                  <a:cubicBezTo>
                    <a:pt x="55" y="160"/>
                    <a:pt x="55" y="160"/>
                    <a:pt x="55" y="160"/>
                  </a:cubicBezTo>
                  <a:cubicBezTo>
                    <a:pt x="58" y="165"/>
                    <a:pt x="58" y="165"/>
                    <a:pt x="58" y="165"/>
                  </a:cubicBezTo>
                  <a:cubicBezTo>
                    <a:pt x="53" y="168"/>
                    <a:pt x="53" y="168"/>
                    <a:pt x="53" y="168"/>
                  </a:cubicBezTo>
                  <a:lnTo>
                    <a:pt x="50" y="163"/>
                  </a:lnTo>
                  <a:close/>
                  <a:moveTo>
                    <a:pt x="50" y="150"/>
                  </a:moveTo>
                  <a:cubicBezTo>
                    <a:pt x="53" y="145"/>
                    <a:pt x="53" y="145"/>
                    <a:pt x="53" y="145"/>
                  </a:cubicBezTo>
                  <a:cubicBezTo>
                    <a:pt x="58" y="148"/>
                    <a:pt x="58" y="148"/>
                    <a:pt x="58" y="148"/>
                  </a:cubicBezTo>
                  <a:cubicBezTo>
                    <a:pt x="55" y="153"/>
                    <a:pt x="55" y="153"/>
                    <a:pt x="55" y="153"/>
                  </a:cubicBezTo>
                  <a:lnTo>
                    <a:pt x="50" y="150"/>
                  </a:lnTo>
                  <a:close/>
                  <a:moveTo>
                    <a:pt x="60" y="157"/>
                  </a:moveTo>
                  <a:cubicBezTo>
                    <a:pt x="61" y="156"/>
                    <a:pt x="61" y="156"/>
                    <a:pt x="61" y="156"/>
                  </a:cubicBezTo>
                  <a:cubicBezTo>
                    <a:pt x="60" y="156"/>
                    <a:pt x="60" y="156"/>
                    <a:pt x="60" y="156"/>
                  </a:cubicBezTo>
                  <a:cubicBezTo>
                    <a:pt x="63" y="151"/>
                    <a:pt x="63" y="151"/>
                    <a:pt x="63" y="151"/>
                  </a:cubicBezTo>
                  <a:cubicBezTo>
                    <a:pt x="73" y="156"/>
                    <a:pt x="73" y="156"/>
                    <a:pt x="73" y="156"/>
                  </a:cubicBezTo>
                  <a:cubicBezTo>
                    <a:pt x="63" y="162"/>
                    <a:pt x="63" y="162"/>
                    <a:pt x="63" y="162"/>
                  </a:cubicBezTo>
                  <a:lnTo>
                    <a:pt x="60" y="15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6" name="Freeform 44"/>
            <p:cNvSpPr>
              <a:spLocks noEditPoints="1"/>
            </p:cNvSpPr>
            <p:nvPr/>
          </p:nvSpPr>
          <p:spPr bwMode="black">
            <a:xfrm>
              <a:off x="8863394" y="5414400"/>
              <a:ext cx="652463" cy="657225"/>
            </a:xfrm>
            <a:custGeom>
              <a:avLst/>
              <a:gdLst>
                <a:gd name="T0" fmla="*/ 116 w 411"/>
                <a:gd name="T1" fmla="*/ 121 h 414"/>
                <a:gd name="T2" fmla="*/ 123 w 411"/>
                <a:gd name="T3" fmla="*/ 208 h 414"/>
                <a:gd name="T4" fmla="*/ 159 w 411"/>
                <a:gd name="T5" fmla="*/ 173 h 414"/>
                <a:gd name="T6" fmla="*/ 293 w 411"/>
                <a:gd name="T7" fmla="*/ 310 h 414"/>
                <a:gd name="T8" fmla="*/ 307 w 411"/>
                <a:gd name="T9" fmla="*/ 296 h 414"/>
                <a:gd name="T10" fmla="*/ 170 w 411"/>
                <a:gd name="T11" fmla="*/ 161 h 414"/>
                <a:gd name="T12" fmla="*/ 204 w 411"/>
                <a:gd name="T13" fmla="*/ 128 h 414"/>
                <a:gd name="T14" fmla="*/ 116 w 411"/>
                <a:gd name="T15" fmla="*/ 121 h 414"/>
                <a:gd name="T16" fmla="*/ 7 w 411"/>
                <a:gd name="T17" fmla="*/ 397 h 414"/>
                <a:gd name="T18" fmla="*/ 41 w 411"/>
                <a:gd name="T19" fmla="*/ 362 h 414"/>
                <a:gd name="T20" fmla="*/ 93 w 411"/>
                <a:gd name="T21" fmla="*/ 414 h 414"/>
                <a:gd name="T22" fmla="*/ 104 w 411"/>
                <a:gd name="T23" fmla="*/ 402 h 414"/>
                <a:gd name="T24" fmla="*/ 52 w 411"/>
                <a:gd name="T25" fmla="*/ 350 h 414"/>
                <a:gd name="T26" fmla="*/ 88 w 411"/>
                <a:gd name="T27" fmla="*/ 317 h 414"/>
                <a:gd name="T28" fmla="*/ 0 w 411"/>
                <a:gd name="T29" fmla="*/ 310 h 414"/>
                <a:gd name="T30" fmla="*/ 7 w 411"/>
                <a:gd name="T31" fmla="*/ 397 h 414"/>
                <a:gd name="T32" fmla="*/ 305 w 411"/>
                <a:gd name="T33" fmla="*/ 0 h 414"/>
                <a:gd name="T34" fmla="*/ 315 w 411"/>
                <a:gd name="T35" fmla="*/ 90 h 414"/>
                <a:gd name="T36" fmla="*/ 348 w 411"/>
                <a:gd name="T37" fmla="*/ 55 h 414"/>
                <a:gd name="T38" fmla="*/ 397 w 411"/>
                <a:gd name="T39" fmla="*/ 104 h 414"/>
                <a:gd name="T40" fmla="*/ 411 w 411"/>
                <a:gd name="T41" fmla="*/ 92 h 414"/>
                <a:gd name="T42" fmla="*/ 359 w 411"/>
                <a:gd name="T43" fmla="*/ 43 h 414"/>
                <a:gd name="T44" fmla="*/ 395 w 411"/>
                <a:gd name="T45" fmla="*/ 7 h 414"/>
                <a:gd name="T46" fmla="*/ 305 w 411"/>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4">
                  <a:moveTo>
                    <a:pt x="116" y="121"/>
                  </a:moveTo>
                  <a:lnTo>
                    <a:pt x="123" y="208"/>
                  </a:lnTo>
                  <a:lnTo>
                    <a:pt x="159" y="173"/>
                  </a:lnTo>
                  <a:lnTo>
                    <a:pt x="293" y="310"/>
                  </a:lnTo>
                  <a:lnTo>
                    <a:pt x="307" y="296"/>
                  </a:lnTo>
                  <a:lnTo>
                    <a:pt x="170" y="161"/>
                  </a:lnTo>
                  <a:lnTo>
                    <a:pt x="204" y="128"/>
                  </a:lnTo>
                  <a:lnTo>
                    <a:pt x="116" y="121"/>
                  </a:lnTo>
                  <a:close/>
                  <a:moveTo>
                    <a:pt x="7" y="397"/>
                  </a:moveTo>
                  <a:lnTo>
                    <a:pt x="41" y="362"/>
                  </a:lnTo>
                  <a:lnTo>
                    <a:pt x="93" y="414"/>
                  </a:lnTo>
                  <a:lnTo>
                    <a:pt x="104" y="402"/>
                  </a:lnTo>
                  <a:lnTo>
                    <a:pt x="52" y="350"/>
                  </a:lnTo>
                  <a:lnTo>
                    <a:pt x="88" y="317"/>
                  </a:lnTo>
                  <a:lnTo>
                    <a:pt x="0" y="310"/>
                  </a:lnTo>
                  <a:lnTo>
                    <a:pt x="7" y="397"/>
                  </a:lnTo>
                  <a:close/>
                  <a:moveTo>
                    <a:pt x="305" y="0"/>
                  </a:moveTo>
                  <a:lnTo>
                    <a:pt x="315" y="90"/>
                  </a:lnTo>
                  <a:lnTo>
                    <a:pt x="348" y="55"/>
                  </a:lnTo>
                  <a:lnTo>
                    <a:pt x="397" y="104"/>
                  </a:lnTo>
                  <a:lnTo>
                    <a:pt x="411" y="92"/>
                  </a:lnTo>
                  <a:lnTo>
                    <a:pt x="359" y="43"/>
                  </a:lnTo>
                  <a:lnTo>
                    <a:pt x="395" y="7"/>
                  </a:lnTo>
                  <a:lnTo>
                    <a:pt x="305"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600" dirty="0"/>
            </a:p>
          </p:txBody>
        </p:sp>
      </p:grpSp>
      <p:sp>
        <p:nvSpPr>
          <p:cNvPr id="17" name="Rectangle 16"/>
          <p:cNvSpPr/>
          <p:nvPr/>
        </p:nvSpPr>
        <p:spPr bwMode="auto">
          <a:xfrm>
            <a:off x="4408488" y="3911600"/>
            <a:ext cx="6858000" cy="1143000"/>
          </a:xfrm>
          <a:prstGeom prst="rect">
            <a:avLst/>
          </a:prstGeom>
          <a:solidFill>
            <a:schemeClr val="accent2">
              <a:lumMod val="75000"/>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91432" tIns="45716" rIns="91432" bIns="45716" anchor="ctr"/>
          <a:lstStyle/>
          <a:p>
            <a:pPr marL="292100" lvl="1" indent="-177800">
              <a:spcBef>
                <a:spcPts val="300"/>
              </a:spcBef>
              <a:buFont typeface="Wingdings" charset="2"/>
              <a:buChar char="§"/>
            </a:pPr>
            <a:r>
              <a:rPr lang="en-US" sz="1800" dirty="0" smtClean="0"/>
              <a:t>Can use PowerShell to create and manage</a:t>
            </a:r>
          </a:p>
        </p:txBody>
      </p:sp>
      <p:sp>
        <p:nvSpPr>
          <p:cNvPr id="18" name="Rectangle 17"/>
          <p:cNvSpPr/>
          <p:nvPr/>
        </p:nvSpPr>
        <p:spPr bwMode="auto">
          <a:xfrm>
            <a:off x="989012" y="3911600"/>
            <a:ext cx="3419476" cy="1143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0" tIns="45716" rIns="91432" bIns="45716" anchor="ctr"/>
          <a:lstStyle/>
          <a:p>
            <a:pPr lvl="0"/>
            <a:r>
              <a:rPr lang="en-US" sz="2000" dirty="0" smtClean="0">
                <a:solidFill>
                  <a:schemeClr val="tx1"/>
                </a:solidFill>
                <a:latin typeface="+mj-lt"/>
              </a:rPr>
              <a:t>Manage in </a:t>
            </a:r>
            <a:br>
              <a:rPr lang="en-US" sz="2000" dirty="0" smtClean="0">
                <a:solidFill>
                  <a:schemeClr val="tx1"/>
                </a:solidFill>
                <a:latin typeface="+mj-lt"/>
              </a:rPr>
            </a:br>
            <a:r>
              <a:rPr lang="en-US" sz="2000" dirty="0" smtClean="0">
                <a:solidFill>
                  <a:schemeClr val="tx1"/>
                </a:solidFill>
                <a:latin typeface="+mj-lt"/>
              </a:rPr>
              <a:t>Standalone Mode</a:t>
            </a:r>
          </a:p>
        </p:txBody>
      </p:sp>
      <p:sp>
        <p:nvSpPr>
          <p:cNvPr id="19" name="Freeform 83"/>
          <p:cNvSpPr>
            <a:spLocks noEditPoints="1"/>
          </p:cNvSpPr>
          <p:nvPr/>
        </p:nvSpPr>
        <p:spPr bwMode="black">
          <a:xfrm>
            <a:off x="1131887" y="4216399"/>
            <a:ext cx="503048" cy="531031"/>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16972574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Desktop Virtualization</a:t>
            </a:r>
            <a:r>
              <a:rPr lang="en-US" dirty="0"/>
              <a:t/>
            </a:r>
            <a:br>
              <a:rPr lang="en-US" dirty="0"/>
            </a:br>
            <a:endParaRPr lang="en-US" dirty="0"/>
          </a:p>
        </p:txBody>
      </p:sp>
    </p:spTree>
    <p:extLst>
      <p:ext uri="{BB962C8B-B14F-4D97-AF65-F5344CB8AC3E}">
        <p14:creationId xmlns:p14="http://schemas.microsoft.com/office/powerpoint/2010/main" val="257055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MGT outline"/>
          <p:cNvSpPr/>
          <p:nvPr/>
        </p:nvSpPr>
        <p:spPr bwMode="auto">
          <a:xfrm>
            <a:off x="690509" y="1102274"/>
            <a:ext cx="11211299" cy="4779127"/>
          </a:xfrm>
          <a:prstGeom prst="roundRect">
            <a:avLst>
              <a:gd name="adj" fmla="val 6092"/>
            </a:avLst>
          </a:prstGeom>
          <a:solidFill>
            <a:schemeClr val="accent4">
              <a:lumMod val="75000"/>
              <a:alpha val="13000"/>
            </a:schemeClr>
          </a:solidFill>
          <a:ln w="25400">
            <a:solidFill>
              <a:schemeClr val="accent4">
                <a:lumMod val="75000"/>
              </a:schemeClr>
            </a:solidFill>
            <a:prstDash val="sysDot"/>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4314" tIns="62157" rIns="124314" bIns="62157" numCol="1" rtlCol="0" anchor="ctr" anchorCtr="0" compatLnSpc="1">
            <a:prstTxWarp prst="textNoShape">
              <a:avLst/>
            </a:prstTxWarp>
          </a:bodyPr>
          <a:lstStyle/>
          <a:p>
            <a:pPr algn="ctr" defTabSz="1242784" fontAlgn="base">
              <a:spcBef>
                <a:spcPct val="0"/>
              </a:spcBef>
              <a:spcAft>
                <a:spcPct val="0"/>
              </a:spcAft>
            </a:pPr>
            <a:endParaRPr lang="en-US" sz="2958" dirty="0">
              <a:solidFill>
                <a:srgbClr val="FFFFFF">
                  <a:alpha val="98824"/>
                </a:srgbClr>
              </a:solidFill>
              <a:ea typeface="Segoe UI" pitchFamily="34" charset="0"/>
              <a:cs typeface="Segoe UI" pitchFamily="34" charset="0"/>
            </a:endParaRPr>
          </a:p>
        </p:txBody>
      </p:sp>
      <p:sp>
        <p:nvSpPr>
          <p:cNvPr id="144" name="device"/>
          <p:cNvSpPr/>
          <p:nvPr/>
        </p:nvSpPr>
        <p:spPr bwMode="black">
          <a:xfrm rot="16200000">
            <a:off x="4731999" y="1885276"/>
            <a:ext cx="2720187" cy="4722924"/>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111897" tIns="55948" rIns="111897" bIns="55948" anchor="ctr"/>
          <a:lstStyle/>
          <a:p>
            <a:pPr defTabSz="1005777" fontAlgn="base">
              <a:spcBef>
                <a:spcPct val="0"/>
              </a:spcBef>
              <a:spcAft>
                <a:spcPct val="0"/>
              </a:spcAft>
            </a:pPr>
            <a:endParaRPr lang="en-US" sz="1836" dirty="0">
              <a:solidFill>
                <a:srgbClr val="7F7F7F"/>
              </a:solidFill>
              <a:latin typeface="Segoe Light" pitchFamily="-84" charset="0"/>
              <a:ea typeface="ＭＳ Ｐゴシック" pitchFamily="-103" charset="-128"/>
            </a:endParaRPr>
          </a:p>
          <a:p>
            <a:pPr defTabSz="1005777" fontAlgn="base">
              <a:spcBef>
                <a:spcPct val="0"/>
              </a:spcBef>
              <a:spcAft>
                <a:spcPct val="0"/>
              </a:spcAft>
            </a:pPr>
            <a:endParaRPr lang="en-US" sz="1836" dirty="0">
              <a:solidFill>
                <a:srgbClr val="7F7F7F"/>
              </a:solidFill>
              <a:latin typeface="Segoe Light" pitchFamily="-84" charset="0"/>
              <a:ea typeface="ＭＳ Ｐゴシック" pitchFamily="-103" charset="-128"/>
            </a:endParaRPr>
          </a:p>
        </p:txBody>
      </p:sp>
      <p:grpSp>
        <p:nvGrpSpPr>
          <p:cNvPr id="2" name="Group 5"/>
          <p:cNvGrpSpPr>
            <a:grpSpLocks/>
          </p:cNvGrpSpPr>
          <p:nvPr/>
        </p:nvGrpSpPr>
        <p:grpSpPr bwMode="auto">
          <a:xfrm>
            <a:off x="4526262" y="3365578"/>
            <a:ext cx="3360381" cy="503001"/>
            <a:chOff x="3434654" y="1845578"/>
            <a:chExt cx="2472229" cy="369587"/>
          </a:xfrm>
        </p:grpSpPr>
        <p:sp>
          <p:nvSpPr>
            <p:cNvPr id="41" name="Rectangle 40"/>
            <p:cNvSpPr/>
            <p:nvPr/>
          </p:nvSpPr>
          <p:spPr bwMode="auto">
            <a:xfrm>
              <a:off x="3857013" y="1850336"/>
              <a:ext cx="1829165" cy="364829"/>
            </a:xfrm>
            <a:prstGeom prst="rect">
              <a:avLst/>
            </a:prstGeom>
            <a:solidFill>
              <a:srgbClr val="7FBA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dirty="0">
                <a:solidFill>
                  <a:srgbClr val="FFFFFF"/>
                </a:solidFill>
                <a:latin typeface="+mj-lt"/>
                <a:ea typeface="ＭＳ Ｐゴシック" pitchFamily="-103" charset="-128"/>
              </a:endParaRPr>
            </a:p>
          </p:txBody>
        </p:sp>
        <p:sp>
          <p:nvSpPr>
            <p:cNvPr id="42" name="Rectangle 41"/>
            <p:cNvSpPr/>
            <p:nvPr/>
          </p:nvSpPr>
          <p:spPr bwMode="auto">
            <a:xfrm>
              <a:off x="3434654" y="1850336"/>
              <a:ext cx="422359" cy="364829"/>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dirty="0">
                <a:solidFill>
                  <a:srgbClr val="FFFFFF"/>
                </a:solidFill>
                <a:latin typeface="+mj-lt"/>
                <a:ea typeface="ＭＳ Ｐゴシック" pitchFamily="-103" charset="-128"/>
              </a:endParaRPr>
            </a:p>
          </p:txBody>
        </p:sp>
        <p:pic>
          <p:nvPicPr>
            <p:cNvPr id="47212" name="Picture 42" descr="settings.png"/>
            <p:cNvPicPr>
              <a:picLocks noChangeAspect="1"/>
            </p:cNvPicPr>
            <p:nvPr/>
          </p:nvPicPr>
          <p:blipFill>
            <a:blip r:embed="rId3" cstate="print"/>
            <a:srcRect l="14812" t="4822" b="4822"/>
            <a:stretch>
              <a:fillRect/>
            </a:stretch>
          </p:blipFill>
          <p:spPr bwMode="auto">
            <a:xfrm>
              <a:off x="3513311" y="1845578"/>
              <a:ext cx="343488" cy="364328"/>
            </a:xfrm>
            <a:prstGeom prst="rect">
              <a:avLst/>
            </a:prstGeom>
            <a:noFill/>
            <a:ln w="9525">
              <a:noFill/>
              <a:miter lim="800000"/>
              <a:headEnd/>
              <a:tailEnd/>
            </a:ln>
          </p:spPr>
        </p:pic>
        <p:sp>
          <p:nvSpPr>
            <p:cNvPr id="44" name="TextBox 43"/>
            <p:cNvSpPr txBox="1"/>
            <p:nvPr/>
          </p:nvSpPr>
          <p:spPr>
            <a:xfrm>
              <a:off x="3933889" y="1850837"/>
              <a:ext cx="1972994" cy="359070"/>
            </a:xfrm>
            <a:prstGeom prst="rect">
              <a:avLst/>
            </a:prstGeom>
            <a:noFill/>
          </p:spPr>
          <p:txBody>
            <a:bodyPr lIns="0" tIns="0" rIns="0" bIns="0" anchor="ctr"/>
            <a:lstStyle/>
            <a:p>
              <a:pPr defTabSz="699398">
                <a:lnSpc>
                  <a:spcPct val="88000"/>
                </a:lnSpc>
                <a:defRPr/>
              </a:pPr>
              <a:r>
                <a:rPr lang="en-US" altLang="zh-CN" sz="1938" dirty="0">
                  <a:solidFill>
                    <a:srgbClr val="FFFFFF"/>
                  </a:solidFill>
                  <a:latin typeface="+mj-lt"/>
                  <a:ea typeface="ＭＳ Ｐゴシック" pitchFamily="-103" charset="-128"/>
                  <a:cs typeface="Segoe UI Semibold"/>
                </a:rPr>
                <a:t>User State</a:t>
              </a:r>
              <a:endParaRPr lang="en-US" sz="6017" dirty="0">
                <a:gradFill>
                  <a:gsLst>
                    <a:gs pos="0">
                      <a:srgbClr val="FFFFFF"/>
                    </a:gs>
                    <a:gs pos="86000">
                      <a:srgbClr val="FFFFFF"/>
                    </a:gs>
                  </a:gsLst>
                  <a:lin ang="5400000" scaled="0"/>
                </a:gradFill>
                <a:latin typeface="+mj-lt"/>
                <a:ea typeface="ＭＳ Ｐゴシック" pitchFamily="-103" charset="-128"/>
                <a:cs typeface="ＭＳ Ｐゴシック" pitchFamily="-84" charset="-128"/>
              </a:endParaRPr>
            </a:p>
          </p:txBody>
        </p:sp>
      </p:grpSp>
      <p:grpSp>
        <p:nvGrpSpPr>
          <p:cNvPr id="3" name="Group 2"/>
          <p:cNvGrpSpPr>
            <a:grpSpLocks/>
          </p:cNvGrpSpPr>
          <p:nvPr/>
        </p:nvGrpSpPr>
        <p:grpSpPr bwMode="auto">
          <a:xfrm>
            <a:off x="4526265" y="4019695"/>
            <a:ext cx="3060387" cy="494366"/>
            <a:chOff x="3434654" y="2335552"/>
            <a:chExt cx="2251524" cy="364328"/>
          </a:xfrm>
        </p:grpSpPr>
        <p:sp>
          <p:nvSpPr>
            <p:cNvPr id="48" name="Rectangle 47"/>
            <p:cNvSpPr/>
            <p:nvPr/>
          </p:nvSpPr>
          <p:spPr bwMode="auto">
            <a:xfrm>
              <a:off x="3857013" y="2335552"/>
              <a:ext cx="1829165" cy="364328"/>
            </a:xfrm>
            <a:prstGeom prst="rect">
              <a:avLst/>
            </a:prstGeom>
            <a:solidFill>
              <a:srgbClr val="DD59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dirty="0">
                <a:solidFill>
                  <a:srgbClr val="FFFFFF"/>
                </a:solidFill>
                <a:ea typeface="ＭＳ Ｐゴシック" pitchFamily="-103" charset="-128"/>
              </a:endParaRPr>
            </a:p>
          </p:txBody>
        </p:sp>
        <p:sp>
          <p:nvSpPr>
            <p:cNvPr id="49" name="Rectangle 48"/>
            <p:cNvSpPr/>
            <p:nvPr/>
          </p:nvSpPr>
          <p:spPr bwMode="auto">
            <a:xfrm>
              <a:off x="3434654" y="2335552"/>
              <a:ext cx="422359" cy="364328"/>
            </a:xfrm>
            <a:prstGeom prst="rect">
              <a:avLst/>
            </a:prstGeom>
            <a:solidFill>
              <a:srgbClr val="DD5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dirty="0">
                <a:solidFill>
                  <a:srgbClr val="FFFFFF"/>
                </a:solidFill>
                <a:ea typeface="ＭＳ Ｐゴシック" pitchFamily="-103" charset="-128"/>
              </a:endParaRPr>
            </a:p>
          </p:txBody>
        </p:sp>
        <p:sp>
          <p:nvSpPr>
            <p:cNvPr id="54" name="TextBox 53"/>
            <p:cNvSpPr txBox="1"/>
            <p:nvPr/>
          </p:nvSpPr>
          <p:spPr>
            <a:xfrm>
              <a:off x="3933890" y="2335552"/>
              <a:ext cx="1578841" cy="364328"/>
            </a:xfrm>
            <a:prstGeom prst="rect">
              <a:avLst/>
            </a:prstGeom>
            <a:noFill/>
          </p:spPr>
          <p:txBody>
            <a:bodyPr lIns="0" tIns="0" rIns="0" bIns="0" anchor="ctr"/>
            <a:lstStyle/>
            <a:p>
              <a:pPr defTabSz="699398">
                <a:lnSpc>
                  <a:spcPct val="88000"/>
                </a:lnSpc>
                <a:defRPr/>
              </a:pPr>
              <a:r>
                <a:rPr lang="en-US" altLang="zh-CN" sz="1938" dirty="0">
                  <a:solidFill>
                    <a:srgbClr val="FFFFFF"/>
                  </a:solidFill>
                  <a:latin typeface="+mj-lt"/>
                  <a:ea typeface="ＭＳ Ｐゴシック" pitchFamily="-103" charset="-128"/>
                  <a:cs typeface="Segoe UI Semibold"/>
                </a:rPr>
                <a:t>Applications</a:t>
              </a:r>
              <a:endParaRPr lang="en-US" sz="6017" dirty="0">
                <a:gradFill>
                  <a:gsLst>
                    <a:gs pos="0">
                      <a:srgbClr val="FFFFFF"/>
                    </a:gs>
                    <a:gs pos="86000">
                      <a:srgbClr val="FFFFFF"/>
                    </a:gs>
                  </a:gsLst>
                  <a:lin ang="5400000" scaled="0"/>
                </a:gradFill>
                <a:latin typeface="+mj-lt"/>
                <a:ea typeface="ＭＳ Ｐゴシック" pitchFamily="-103" charset="-128"/>
                <a:cs typeface="ＭＳ Ｐゴシック" pitchFamily="-84" charset="-128"/>
              </a:endParaRPr>
            </a:p>
          </p:txBody>
        </p:sp>
        <p:pic>
          <p:nvPicPr>
            <p:cNvPr id="47209" name="Picture 46" descr="v-apps.png"/>
            <p:cNvPicPr>
              <a:picLocks noChangeAspect="1"/>
            </p:cNvPicPr>
            <p:nvPr/>
          </p:nvPicPr>
          <p:blipFill>
            <a:blip r:embed="rId4" cstate="print"/>
            <a:srcRect/>
            <a:stretch>
              <a:fillRect/>
            </a:stretch>
          </p:blipFill>
          <p:spPr bwMode="auto">
            <a:xfrm>
              <a:off x="3494930" y="2377560"/>
              <a:ext cx="287138" cy="287138"/>
            </a:xfrm>
            <a:prstGeom prst="rect">
              <a:avLst/>
            </a:prstGeom>
            <a:noFill/>
            <a:ln w="9525">
              <a:noFill/>
              <a:miter lim="800000"/>
              <a:headEnd/>
              <a:tailEnd/>
            </a:ln>
          </p:spPr>
        </p:pic>
      </p:grpSp>
      <p:grpSp>
        <p:nvGrpSpPr>
          <p:cNvPr id="4" name="Group 1"/>
          <p:cNvGrpSpPr>
            <a:grpSpLocks/>
          </p:cNvGrpSpPr>
          <p:nvPr/>
        </p:nvGrpSpPr>
        <p:grpSpPr bwMode="auto">
          <a:xfrm>
            <a:off x="4516550" y="4665178"/>
            <a:ext cx="3060387" cy="494365"/>
            <a:chOff x="3434654" y="2800474"/>
            <a:chExt cx="2251524" cy="364328"/>
          </a:xfrm>
        </p:grpSpPr>
        <p:sp>
          <p:nvSpPr>
            <p:cNvPr id="56" name="Rectangle 55"/>
            <p:cNvSpPr/>
            <p:nvPr/>
          </p:nvSpPr>
          <p:spPr bwMode="auto">
            <a:xfrm>
              <a:off x="3857013" y="2800474"/>
              <a:ext cx="1829165" cy="364328"/>
            </a:xfrm>
            <a:prstGeom prst="rect">
              <a:avLst/>
            </a:prstGeom>
            <a:solidFill>
              <a:srgbClr val="68217A">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dirty="0">
                <a:solidFill>
                  <a:srgbClr val="FFFFFF"/>
                </a:solidFill>
                <a:latin typeface="+mj-lt"/>
                <a:ea typeface="ＭＳ Ｐゴシック" pitchFamily="-103" charset="-128"/>
              </a:endParaRPr>
            </a:p>
          </p:txBody>
        </p:sp>
        <p:sp>
          <p:nvSpPr>
            <p:cNvPr id="57" name="Rectangle 56"/>
            <p:cNvSpPr/>
            <p:nvPr/>
          </p:nvSpPr>
          <p:spPr bwMode="auto">
            <a:xfrm>
              <a:off x="3434654" y="2800474"/>
              <a:ext cx="422359" cy="364328"/>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dirty="0">
                <a:solidFill>
                  <a:srgbClr val="FFFFFF"/>
                </a:solidFill>
                <a:latin typeface="+mj-lt"/>
                <a:ea typeface="ＭＳ Ｐゴシック" pitchFamily="-103" charset="-128"/>
              </a:endParaRPr>
            </a:p>
          </p:txBody>
        </p:sp>
        <p:sp>
          <p:nvSpPr>
            <p:cNvPr id="58" name="TextBox 57"/>
            <p:cNvSpPr txBox="1"/>
            <p:nvPr/>
          </p:nvSpPr>
          <p:spPr>
            <a:xfrm>
              <a:off x="3933890" y="2800474"/>
              <a:ext cx="1578841" cy="364328"/>
            </a:xfrm>
            <a:prstGeom prst="rect">
              <a:avLst/>
            </a:prstGeom>
            <a:noFill/>
          </p:spPr>
          <p:txBody>
            <a:bodyPr lIns="0" tIns="0" rIns="0" bIns="0" anchor="ctr"/>
            <a:lstStyle/>
            <a:p>
              <a:pPr defTabSz="699398">
                <a:lnSpc>
                  <a:spcPct val="88000"/>
                </a:lnSpc>
                <a:defRPr/>
              </a:pPr>
              <a:r>
                <a:rPr lang="en-US" altLang="zh-CN" sz="1938" dirty="0">
                  <a:solidFill>
                    <a:srgbClr val="FFFFFF"/>
                  </a:solidFill>
                  <a:latin typeface="+mj-lt"/>
                  <a:ea typeface="ＭＳ Ｐゴシック" pitchFamily="-103" charset="-128"/>
                  <a:cs typeface="Segoe UI Semibold"/>
                </a:rPr>
                <a:t>Operating System</a:t>
              </a:r>
              <a:endParaRPr lang="en-US" sz="6017" dirty="0">
                <a:gradFill>
                  <a:gsLst>
                    <a:gs pos="0">
                      <a:srgbClr val="FFFFFF"/>
                    </a:gs>
                    <a:gs pos="86000">
                      <a:srgbClr val="FFFFFF"/>
                    </a:gs>
                  </a:gsLst>
                  <a:lin ang="5400000" scaled="0"/>
                </a:gradFill>
                <a:latin typeface="+mj-lt"/>
                <a:ea typeface="ＭＳ Ｐゴシック" pitchFamily="-103" charset="-128"/>
                <a:cs typeface="ＭＳ Ｐゴシック" pitchFamily="-84" charset="-128"/>
              </a:endParaRPr>
            </a:p>
          </p:txBody>
        </p:sp>
        <p:pic>
          <p:nvPicPr>
            <p:cNvPr id="47205" name="Picture 49" descr="WinEmbed_h_bL_r.png"/>
            <p:cNvPicPr>
              <a:picLocks noChangeAspect="1"/>
            </p:cNvPicPr>
            <p:nvPr/>
          </p:nvPicPr>
          <p:blipFill>
            <a:blip r:embed="rId5" cstate="print"/>
            <a:stretch>
              <a:fillRect/>
            </a:stretch>
          </p:blipFill>
          <p:spPr bwMode="auto">
            <a:xfrm>
              <a:off x="3471383" y="2817162"/>
              <a:ext cx="320104" cy="320736"/>
            </a:xfrm>
            <a:prstGeom prst="rect">
              <a:avLst/>
            </a:prstGeom>
            <a:noFill/>
            <a:ln w="9525">
              <a:noFill/>
              <a:miter lim="800000"/>
              <a:headEnd/>
              <a:tailEnd/>
            </a:ln>
          </p:spPr>
        </p:pic>
      </p:grpSp>
      <p:sp>
        <p:nvSpPr>
          <p:cNvPr id="9" name="Title 8"/>
          <p:cNvSpPr>
            <a:spLocks noGrp="1"/>
          </p:cNvSpPr>
          <p:nvPr>
            <p:ph type="title"/>
          </p:nvPr>
        </p:nvSpPr>
        <p:spPr>
          <a:xfrm>
            <a:off x="274320" y="274320"/>
            <a:ext cx="11370961" cy="762786"/>
          </a:xfrm>
        </p:spPr>
        <p:txBody>
          <a:bodyPr vert="horz" wrap="square" lIns="0" tIns="0" rIns="0" bIns="0" rtlCol="0" anchor="t">
            <a:spAutoFit/>
          </a:bodyPr>
          <a:lstStyle/>
          <a:p>
            <a:r>
              <a:rPr lang="en-US" dirty="0">
                <a:solidFill>
                  <a:srgbClr val="FFC000"/>
                </a:solidFill>
              </a:rPr>
              <a:t>Microsoft Desktop Virtualization</a:t>
            </a:r>
          </a:p>
        </p:txBody>
      </p:sp>
      <p:grpSp>
        <p:nvGrpSpPr>
          <p:cNvPr id="5" name="Group 58"/>
          <p:cNvGrpSpPr>
            <a:grpSpLocks/>
          </p:cNvGrpSpPr>
          <p:nvPr/>
        </p:nvGrpSpPr>
        <p:grpSpPr bwMode="auto">
          <a:xfrm>
            <a:off x="821725" y="2241756"/>
            <a:ext cx="3418655" cy="959242"/>
            <a:chOff x="380999" y="1438196"/>
            <a:chExt cx="2513924" cy="705389"/>
          </a:xfrm>
        </p:grpSpPr>
        <p:sp>
          <p:nvSpPr>
            <p:cNvPr id="62" name="Rectangle 61"/>
            <p:cNvSpPr/>
            <p:nvPr/>
          </p:nvSpPr>
          <p:spPr bwMode="auto">
            <a:xfrm>
              <a:off x="380999" y="1438196"/>
              <a:ext cx="2513924" cy="685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dirty="0">
                <a:solidFill>
                  <a:srgbClr val="FFFFFF"/>
                </a:solidFill>
                <a:ea typeface="ＭＳ Ｐゴシック" pitchFamily="-103" charset="-128"/>
              </a:endParaRPr>
            </a:p>
          </p:txBody>
        </p:sp>
        <p:pic>
          <p:nvPicPr>
            <p:cNvPr id="47200" name="Picture 37" descr="settings.png"/>
            <p:cNvPicPr>
              <a:picLocks noChangeAspect="1"/>
            </p:cNvPicPr>
            <p:nvPr/>
          </p:nvPicPr>
          <p:blipFill>
            <a:blip r:embed="rId3" cstate="print"/>
            <a:srcRect l="14812" t="4822" b="4822"/>
            <a:stretch>
              <a:fillRect/>
            </a:stretch>
          </p:blipFill>
          <p:spPr bwMode="auto">
            <a:xfrm>
              <a:off x="479613" y="1474283"/>
              <a:ext cx="585637" cy="621176"/>
            </a:xfrm>
            <a:prstGeom prst="rect">
              <a:avLst/>
            </a:prstGeom>
            <a:noFill/>
            <a:ln w="9525">
              <a:noFill/>
              <a:miter lim="800000"/>
              <a:headEnd/>
              <a:tailEnd/>
            </a:ln>
          </p:spPr>
        </p:pic>
        <p:sp>
          <p:nvSpPr>
            <p:cNvPr id="47201" name="TextBox 42"/>
            <p:cNvSpPr txBox="1">
              <a:spLocks noChangeArrowheads="1"/>
            </p:cNvSpPr>
            <p:nvPr/>
          </p:nvSpPr>
          <p:spPr bwMode="auto">
            <a:xfrm>
              <a:off x="1011603" y="1438196"/>
              <a:ext cx="1578924" cy="705389"/>
            </a:xfrm>
            <a:prstGeom prst="rect">
              <a:avLst/>
            </a:prstGeom>
            <a:noFill/>
            <a:ln w="9525">
              <a:noFill/>
              <a:miter lim="800000"/>
              <a:headEnd/>
              <a:tailEnd/>
            </a:ln>
          </p:spPr>
          <p:txBody>
            <a:bodyPr lIns="0" tIns="0" rIns="0" bIns="0" anchor="ctr"/>
            <a:lstStyle/>
            <a:p>
              <a:pPr defTabSz="1243245" fontAlgn="base">
                <a:lnSpc>
                  <a:spcPct val="88000"/>
                </a:lnSpc>
                <a:spcBef>
                  <a:spcPct val="0"/>
                </a:spcBef>
                <a:spcAft>
                  <a:spcPct val="0"/>
                </a:spcAft>
              </a:pPr>
              <a:r>
                <a:rPr lang="en-US" altLang="zh-CN" sz="1938" dirty="0">
                  <a:solidFill>
                    <a:srgbClr val="FFFFFF"/>
                  </a:solidFill>
                  <a:latin typeface="Segoe UI Light" pitchFamily="-84" charset="0"/>
                  <a:ea typeface="ＭＳ Ｐゴシック" pitchFamily="-103" charset="-128"/>
                </a:rPr>
                <a:t>User State</a:t>
              </a:r>
              <a:endParaRPr lang="en-US" sz="1938" dirty="0">
                <a:solidFill>
                  <a:srgbClr val="FFFFFF"/>
                </a:solidFill>
                <a:latin typeface="Segoe UI Light" pitchFamily="-84" charset="0"/>
                <a:ea typeface="ＭＳ Ｐゴシック" pitchFamily="-103" charset="-128"/>
              </a:endParaRPr>
            </a:p>
          </p:txBody>
        </p:sp>
      </p:grpSp>
      <p:grpSp>
        <p:nvGrpSpPr>
          <p:cNvPr id="6" name="Group 64"/>
          <p:cNvGrpSpPr>
            <a:grpSpLocks/>
          </p:cNvGrpSpPr>
          <p:nvPr/>
        </p:nvGrpSpPr>
        <p:grpSpPr bwMode="auto">
          <a:xfrm>
            <a:off x="4491592" y="2248339"/>
            <a:ext cx="3418655" cy="926020"/>
            <a:chOff x="47080" y="2500625"/>
            <a:chExt cx="2514083" cy="680959"/>
          </a:xfrm>
        </p:grpSpPr>
        <p:sp>
          <p:nvSpPr>
            <p:cNvPr id="68" name="Rectangle 67"/>
            <p:cNvSpPr/>
            <p:nvPr/>
          </p:nvSpPr>
          <p:spPr bwMode="auto">
            <a:xfrm>
              <a:off x="47080" y="2500625"/>
              <a:ext cx="2514083" cy="680959"/>
            </a:xfrm>
            <a:prstGeom prst="rect">
              <a:avLst/>
            </a:prstGeom>
            <a:solidFill>
              <a:srgbClr val="DD5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dirty="0">
                <a:solidFill>
                  <a:srgbClr val="FFFFFF"/>
                </a:solidFill>
                <a:ea typeface="ＭＳ Ｐゴシック" pitchFamily="-103" charset="-128"/>
              </a:endParaRPr>
            </a:p>
          </p:txBody>
        </p:sp>
        <p:sp>
          <p:nvSpPr>
            <p:cNvPr id="47197" name="TextBox 51"/>
            <p:cNvSpPr txBox="1">
              <a:spLocks noChangeArrowheads="1"/>
            </p:cNvSpPr>
            <p:nvPr/>
          </p:nvSpPr>
          <p:spPr bwMode="auto">
            <a:xfrm>
              <a:off x="706501" y="2500625"/>
              <a:ext cx="1217007" cy="680959"/>
            </a:xfrm>
            <a:prstGeom prst="rect">
              <a:avLst/>
            </a:prstGeom>
            <a:noFill/>
            <a:ln w="9525">
              <a:noFill/>
              <a:miter lim="800000"/>
              <a:headEnd/>
              <a:tailEnd/>
            </a:ln>
          </p:spPr>
          <p:txBody>
            <a:bodyPr lIns="0" tIns="0" rIns="0" bIns="0" anchor="ctr"/>
            <a:lstStyle/>
            <a:p>
              <a:pPr defTabSz="1243245" fontAlgn="base">
                <a:lnSpc>
                  <a:spcPct val="88000"/>
                </a:lnSpc>
                <a:spcBef>
                  <a:spcPct val="0"/>
                </a:spcBef>
                <a:spcAft>
                  <a:spcPct val="0"/>
                </a:spcAft>
              </a:pPr>
              <a:r>
                <a:rPr lang="en-US" altLang="zh-CN" sz="1938" dirty="0">
                  <a:solidFill>
                    <a:srgbClr val="FFFFFF"/>
                  </a:solidFill>
                  <a:latin typeface="Segoe UI Light" pitchFamily="-84" charset="0"/>
                  <a:ea typeface="ＭＳ Ｐゴシック" pitchFamily="-103" charset="-128"/>
                </a:rPr>
                <a:t>Applications</a:t>
              </a:r>
              <a:endParaRPr lang="en-US" sz="1938" dirty="0">
                <a:solidFill>
                  <a:srgbClr val="FFFFFF"/>
                </a:solidFill>
                <a:latin typeface="Segoe UI Light" pitchFamily="-84" charset="0"/>
                <a:ea typeface="ＭＳ Ｐゴシック" pitchFamily="-103" charset="-128"/>
              </a:endParaRPr>
            </a:p>
          </p:txBody>
        </p:sp>
        <p:pic>
          <p:nvPicPr>
            <p:cNvPr id="47198" name="Picture 52" descr="v-apps.png"/>
            <p:cNvPicPr>
              <a:picLocks noChangeAspect="1"/>
            </p:cNvPicPr>
            <p:nvPr/>
          </p:nvPicPr>
          <p:blipFill>
            <a:blip r:embed="rId6" cstate="print"/>
            <a:srcRect/>
            <a:stretch>
              <a:fillRect/>
            </a:stretch>
          </p:blipFill>
          <p:spPr bwMode="auto">
            <a:xfrm>
              <a:off x="125706" y="2643517"/>
              <a:ext cx="383081" cy="383087"/>
            </a:xfrm>
            <a:prstGeom prst="rect">
              <a:avLst/>
            </a:prstGeom>
            <a:noFill/>
            <a:ln w="9525">
              <a:noFill/>
              <a:miter lim="800000"/>
              <a:headEnd/>
              <a:tailEnd/>
            </a:ln>
          </p:spPr>
        </p:pic>
      </p:grpSp>
      <p:grpSp>
        <p:nvGrpSpPr>
          <p:cNvPr id="7" name="Group 70"/>
          <p:cNvGrpSpPr>
            <a:grpSpLocks/>
          </p:cNvGrpSpPr>
          <p:nvPr/>
        </p:nvGrpSpPr>
        <p:grpSpPr bwMode="auto">
          <a:xfrm>
            <a:off x="8161460" y="2248337"/>
            <a:ext cx="3418655" cy="932603"/>
            <a:chOff x="401017" y="3514502"/>
            <a:chExt cx="2514894" cy="685800"/>
          </a:xfrm>
        </p:grpSpPr>
        <p:sp>
          <p:nvSpPr>
            <p:cNvPr id="75" name="Rectangle 74"/>
            <p:cNvSpPr/>
            <p:nvPr/>
          </p:nvSpPr>
          <p:spPr bwMode="auto">
            <a:xfrm>
              <a:off x="401017" y="3514502"/>
              <a:ext cx="2514894" cy="685800"/>
            </a:xfrm>
            <a:prstGeom prst="rect">
              <a:avLst/>
            </a:prstGeom>
            <a:solidFill>
              <a:srgbClr val="51288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dirty="0">
                <a:solidFill>
                  <a:srgbClr val="FFFFFF"/>
                </a:solidFill>
                <a:ea typeface="ＭＳ Ｐゴシック" pitchFamily="-103" charset="-128"/>
              </a:endParaRPr>
            </a:p>
          </p:txBody>
        </p:sp>
        <p:sp>
          <p:nvSpPr>
            <p:cNvPr id="47194" name="TextBox 65"/>
            <p:cNvSpPr txBox="1">
              <a:spLocks noChangeArrowheads="1"/>
            </p:cNvSpPr>
            <p:nvPr/>
          </p:nvSpPr>
          <p:spPr bwMode="auto">
            <a:xfrm>
              <a:off x="1073548" y="3514502"/>
              <a:ext cx="1704008" cy="680959"/>
            </a:xfrm>
            <a:prstGeom prst="rect">
              <a:avLst/>
            </a:prstGeom>
            <a:noFill/>
            <a:ln w="9525">
              <a:noFill/>
              <a:miter lim="800000"/>
              <a:headEnd/>
              <a:tailEnd/>
            </a:ln>
          </p:spPr>
          <p:txBody>
            <a:bodyPr lIns="0" tIns="0" rIns="0" bIns="0" anchor="ctr"/>
            <a:lstStyle/>
            <a:p>
              <a:pPr defTabSz="1243245" fontAlgn="base">
                <a:lnSpc>
                  <a:spcPct val="88000"/>
                </a:lnSpc>
                <a:spcBef>
                  <a:spcPct val="0"/>
                </a:spcBef>
                <a:spcAft>
                  <a:spcPct val="0"/>
                </a:spcAft>
              </a:pPr>
              <a:r>
                <a:rPr lang="en-US" altLang="zh-CN" sz="1938" dirty="0">
                  <a:solidFill>
                    <a:srgbClr val="FFFFFF"/>
                  </a:solidFill>
                  <a:latin typeface="Segoe UI Light" pitchFamily="-84" charset="0"/>
                  <a:ea typeface="ＭＳ Ｐゴシック" pitchFamily="-103" charset="-128"/>
                </a:rPr>
                <a:t>Operating System</a:t>
              </a:r>
              <a:endParaRPr lang="en-US" sz="1938" dirty="0">
                <a:solidFill>
                  <a:srgbClr val="FFFFFF"/>
                </a:solidFill>
                <a:latin typeface="Segoe UI Light" pitchFamily="-84" charset="0"/>
                <a:ea typeface="ＭＳ Ｐゴシック" pitchFamily="-103" charset="-128"/>
              </a:endParaRPr>
            </a:p>
          </p:txBody>
        </p:sp>
        <p:pic>
          <p:nvPicPr>
            <p:cNvPr id="47195" name="Picture 49" descr="WinEmbed_h_bL_r.png"/>
            <p:cNvPicPr>
              <a:picLocks noChangeAspect="1"/>
            </p:cNvPicPr>
            <p:nvPr/>
          </p:nvPicPr>
          <p:blipFill>
            <a:blip r:embed="rId7" cstate="print"/>
            <a:stretch>
              <a:fillRect/>
            </a:stretch>
          </p:blipFill>
          <p:spPr bwMode="auto">
            <a:xfrm>
              <a:off x="416178" y="3592353"/>
              <a:ext cx="502979" cy="502920"/>
            </a:xfrm>
            <a:prstGeom prst="rect">
              <a:avLst/>
            </a:prstGeom>
            <a:noFill/>
            <a:ln w="9525">
              <a:noFill/>
              <a:miter lim="800000"/>
              <a:headEnd/>
              <a:tailEnd/>
            </a:ln>
          </p:spPr>
        </p:pic>
      </p:grpSp>
      <p:grpSp>
        <p:nvGrpSpPr>
          <p:cNvPr id="8" name="Data/users copy"/>
          <p:cNvGrpSpPr>
            <a:grpSpLocks/>
          </p:cNvGrpSpPr>
          <p:nvPr/>
        </p:nvGrpSpPr>
        <p:grpSpPr bwMode="auto">
          <a:xfrm>
            <a:off x="932871" y="3430777"/>
            <a:ext cx="3149101" cy="2226298"/>
            <a:chOff x="2212233" y="2779409"/>
            <a:chExt cx="2316434" cy="1637132"/>
          </a:xfrm>
        </p:grpSpPr>
        <p:grpSp>
          <p:nvGrpSpPr>
            <p:cNvPr id="10" name="Group 83"/>
            <p:cNvGrpSpPr>
              <a:grpSpLocks/>
            </p:cNvGrpSpPr>
            <p:nvPr/>
          </p:nvGrpSpPr>
          <p:grpSpPr bwMode="auto">
            <a:xfrm>
              <a:off x="2212233" y="2779409"/>
              <a:ext cx="2316434" cy="1637132"/>
              <a:chOff x="1911869" y="2512718"/>
              <a:chExt cx="2434817" cy="1637132"/>
            </a:xfrm>
          </p:grpSpPr>
          <p:sp>
            <p:nvSpPr>
              <p:cNvPr id="47187" name="TextBox 85"/>
              <p:cNvSpPr txBox="1">
                <a:spLocks noChangeArrowheads="1"/>
              </p:cNvSpPr>
              <p:nvPr/>
            </p:nvSpPr>
            <p:spPr bwMode="auto">
              <a:xfrm>
                <a:off x="1963705" y="3401904"/>
                <a:ext cx="2155869" cy="747946"/>
              </a:xfrm>
              <a:prstGeom prst="rect">
                <a:avLst/>
              </a:prstGeom>
              <a:noFill/>
              <a:ln w="9525">
                <a:noFill/>
                <a:miter lim="800000"/>
                <a:headEnd/>
                <a:tailEnd/>
              </a:ln>
            </p:spPr>
            <p:txBody>
              <a:bodyPr wrap="square" lIns="0" tIns="0" rIns="0" bIns="0">
                <a:spAutoFit/>
              </a:bodyPr>
              <a:lstStyle/>
              <a:p>
                <a:pPr marL="235258" indent="-235258" algn="ctr" defTabSz="1243245" fontAlgn="base">
                  <a:spcBef>
                    <a:spcPct val="0"/>
                  </a:spcBef>
                  <a:spcAft>
                    <a:spcPct val="0"/>
                  </a:spcAft>
                  <a:buClr>
                    <a:srgbClr val="FFFFFF"/>
                  </a:buClr>
                </a:pPr>
                <a:r>
                  <a:rPr lang="en-US" sz="1938" dirty="0">
                    <a:solidFill>
                      <a:srgbClr val="FFFFFF"/>
                    </a:solidFill>
                    <a:latin typeface="Segoe UI Light" pitchFamily="-84" charset="0"/>
                    <a:ea typeface="ＭＳ Ｐゴシック" pitchFamily="-103" charset="-128"/>
                    <a:cs typeface="Segoe UI" pitchFamily="-84" charset="-52"/>
                  </a:rPr>
                  <a:t>User Experience</a:t>
                </a:r>
              </a:p>
              <a:p>
                <a:pPr marL="235258" indent="-235258" algn="ctr" defTabSz="1243245" fontAlgn="base">
                  <a:spcBef>
                    <a:spcPct val="0"/>
                  </a:spcBef>
                  <a:spcAft>
                    <a:spcPct val="0"/>
                  </a:spcAft>
                  <a:buClr>
                    <a:srgbClr val="FFFFFF"/>
                  </a:buClr>
                </a:pPr>
                <a:r>
                  <a:rPr lang="en-US" sz="1938" dirty="0">
                    <a:solidFill>
                      <a:srgbClr val="FFFFFF"/>
                    </a:solidFill>
                    <a:latin typeface="Segoe UI Light" pitchFamily="-84" charset="0"/>
                    <a:ea typeface="ＭＳ Ｐゴシック" pitchFamily="-103" charset="-128"/>
                    <a:cs typeface="Segoe UI" pitchFamily="-84" charset="-52"/>
                  </a:rPr>
                  <a:t>Virtualization (UE-V)</a:t>
                </a:r>
              </a:p>
              <a:p>
                <a:pPr marL="235258" indent="-235258" algn="ctr" defTabSz="1243245" fontAlgn="base">
                  <a:spcBef>
                    <a:spcPts val="816"/>
                  </a:spcBef>
                  <a:spcAft>
                    <a:spcPct val="0"/>
                  </a:spcAft>
                  <a:buClr>
                    <a:srgbClr val="FFFFFF"/>
                  </a:buClr>
                </a:pPr>
                <a:r>
                  <a:rPr lang="en-US" sz="1938" dirty="0">
                    <a:solidFill>
                      <a:srgbClr val="FFFFFF"/>
                    </a:solidFill>
                    <a:latin typeface="Segoe UI Light" pitchFamily="-84" charset="0"/>
                    <a:ea typeface="ＭＳ Ｐゴシック" pitchFamily="-103" charset="-128"/>
                    <a:cs typeface="Segoe UI" pitchFamily="-84" charset="-52"/>
                  </a:rPr>
                  <a:t>Folder Redirection</a:t>
                </a:r>
              </a:p>
            </p:txBody>
          </p:sp>
          <p:sp>
            <p:nvSpPr>
              <p:cNvPr id="47188" name="TextBox 35"/>
              <p:cNvSpPr txBox="1">
                <a:spLocks noChangeArrowheads="1"/>
              </p:cNvSpPr>
              <p:nvPr/>
            </p:nvSpPr>
            <p:spPr bwMode="auto">
              <a:xfrm>
                <a:off x="1911869" y="2512718"/>
                <a:ext cx="2434817" cy="492443"/>
              </a:xfrm>
              <a:prstGeom prst="rect">
                <a:avLst/>
              </a:prstGeom>
              <a:noFill/>
              <a:ln w="9525">
                <a:noFill/>
                <a:miter lim="800000"/>
                <a:headEnd/>
                <a:tailEnd/>
              </a:ln>
            </p:spPr>
            <p:txBody>
              <a:bodyPr wrap="square" lIns="0" tIns="0" rIns="0" bIns="0">
                <a:spAutoFit/>
              </a:bodyPr>
              <a:lstStyle/>
              <a:p>
                <a:pPr algn="ctr" defTabSz="1243245" fontAlgn="base">
                  <a:spcBef>
                    <a:spcPct val="0"/>
                  </a:spcBef>
                  <a:spcAft>
                    <a:spcPct val="0"/>
                  </a:spcAft>
                </a:pPr>
                <a:r>
                  <a:rPr lang="en-US" sz="2142" i="1" dirty="0">
                    <a:solidFill>
                      <a:srgbClr val="FFFFFF">
                        <a:lumMod val="65000"/>
                      </a:srgbClr>
                    </a:solidFill>
                    <a:ea typeface="Segoe UI" pitchFamily="34" charset="0"/>
                    <a:cs typeface="Segoe UI" pitchFamily="34" charset="0"/>
                  </a:rPr>
                  <a:t>Change the Device,</a:t>
                </a:r>
              </a:p>
              <a:p>
                <a:pPr algn="ctr" defTabSz="1243245" fontAlgn="base">
                  <a:spcBef>
                    <a:spcPct val="0"/>
                  </a:spcBef>
                  <a:spcAft>
                    <a:spcPct val="0"/>
                  </a:spcAft>
                </a:pPr>
                <a:r>
                  <a:rPr lang="en-US" sz="2142" i="1" dirty="0">
                    <a:solidFill>
                      <a:srgbClr val="FFFFFF">
                        <a:lumMod val="65000"/>
                      </a:srgbClr>
                    </a:solidFill>
                    <a:ea typeface="Segoe UI" pitchFamily="34" charset="0"/>
                    <a:cs typeface="Segoe UI" pitchFamily="34" charset="0"/>
                  </a:rPr>
                  <a:t>Keep your Experience</a:t>
                </a:r>
              </a:p>
            </p:txBody>
          </p:sp>
        </p:grpSp>
        <p:grpSp>
          <p:nvGrpSpPr>
            <p:cNvPr id="11" name="Group 4" hidden="1"/>
            <p:cNvGrpSpPr>
              <a:grpSpLocks/>
            </p:cNvGrpSpPr>
            <p:nvPr/>
          </p:nvGrpSpPr>
          <p:grpSpPr bwMode="auto">
            <a:xfrm>
              <a:off x="2760346" y="3526562"/>
              <a:ext cx="1217854" cy="402878"/>
              <a:chOff x="2760346" y="3526562"/>
              <a:chExt cx="1217854" cy="402878"/>
            </a:xfrm>
          </p:grpSpPr>
          <p:grpSp>
            <p:nvGrpSpPr>
              <p:cNvPr id="12" name="Group 51" hidden="1"/>
              <p:cNvGrpSpPr>
                <a:grpSpLocks/>
              </p:cNvGrpSpPr>
              <p:nvPr/>
            </p:nvGrpSpPr>
            <p:grpSpPr bwMode="auto">
              <a:xfrm>
                <a:off x="2760346" y="3526562"/>
                <a:ext cx="408357" cy="402878"/>
                <a:chOff x="-7676253" y="7408088"/>
                <a:chExt cx="930761" cy="918515"/>
              </a:xfrm>
            </p:grpSpPr>
            <p:pic>
              <p:nvPicPr>
                <p:cNvPr id="47184" name="Picture 52"/>
                <p:cNvPicPr>
                  <a:picLocks noChangeAspect="1"/>
                </p:cNvPicPr>
                <p:nvPr/>
              </p:nvPicPr>
              <p:blipFill>
                <a:blip r:embed="rId8" cstate="print"/>
                <a:srcRect/>
                <a:stretch>
                  <a:fillRect/>
                </a:stretch>
              </p:blipFill>
              <p:spPr bwMode="black">
                <a:xfrm rot="2614426" flipH="1">
                  <a:off x="-7676253" y="7796578"/>
                  <a:ext cx="394552" cy="530025"/>
                </a:xfrm>
                <a:prstGeom prst="rect">
                  <a:avLst/>
                </a:prstGeom>
                <a:noFill/>
                <a:ln w="9525">
                  <a:noFill/>
                  <a:miter lim="800000"/>
                  <a:headEnd/>
                  <a:tailEnd/>
                </a:ln>
              </p:spPr>
            </p:pic>
            <p:sp>
              <p:nvSpPr>
                <p:cNvPr id="47185" name="Freeform 61"/>
                <p:cNvSpPr>
                  <a:spLocks/>
                </p:cNvSpPr>
                <p:nvPr/>
              </p:nvSpPr>
              <p:spPr bwMode="black">
                <a:xfrm rot="10800000">
                  <a:off x="-7312689" y="7408088"/>
                  <a:ext cx="567197" cy="820336"/>
                </a:xfrm>
                <a:custGeom>
                  <a:avLst/>
                  <a:gdLst>
                    <a:gd name="T0" fmla="*/ 251 w 277"/>
                    <a:gd name="T1" fmla="*/ 363 h 399"/>
                    <a:gd name="T2" fmla="*/ 243 w 277"/>
                    <a:gd name="T3" fmla="*/ 372 h 399"/>
                    <a:gd name="T4" fmla="*/ 35 w 277"/>
                    <a:gd name="T5" fmla="*/ 372 h 399"/>
                    <a:gd name="T6" fmla="*/ 27 w 277"/>
                    <a:gd name="T7" fmla="*/ 363 h 399"/>
                    <a:gd name="T8" fmla="*/ 27 w 277"/>
                    <a:gd name="T9" fmla="*/ 36 h 399"/>
                    <a:gd name="T10" fmla="*/ 35 w 277"/>
                    <a:gd name="T11" fmla="*/ 27 h 399"/>
                    <a:gd name="T12" fmla="*/ 243 w 277"/>
                    <a:gd name="T13" fmla="*/ 27 h 399"/>
                    <a:gd name="T14" fmla="*/ 251 w 277"/>
                    <a:gd name="T15" fmla="*/ 36 h 399"/>
                    <a:gd name="T16" fmla="*/ 251 w 277"/>
                    <a:gd name="T17" fmla="*/ 108 h 399"/>
                    <a:gd name="T18" fmla="*/ 277 w 277"/>
                    <a:gd name="T19" fmla="*/ 84 h 399"/>
                    <a:gd name="T20" fmla="*/ 277 w 277"/>
                    <a:gd name="T21" fmla="*/ 10 h 399"/>
                    <a:gd name="T22" fmla="*/ 267 w 277"/>
                    <a:gd name="T23" fmla="*/ 0 h 399"/>
                    <a:gd name="T24" fmla="*/ 11 w 277"/>
                    <a:gd name="T25" fmla="*/ 0 h 399"/>
                    <a:gd name="T26" fmla="*/ 0 w 277"/>
                    <a:gd name="T27" fmla="*/ 10 h 399"/>
                    <a:gd name="T28" fmla="*/ 0 w 277"/>
                    <a:gd name="T29" fmla="*/ 389 h 399"/>
                    <a:gd name="T30" fmla="*/ 11 w 277"/>
                    <a:gd name="T31" fmla="*/ 399 h 399"/>
                    <a:gd name="T32" fmla="*/ 267 w 277"/>
                    <a:gd name="T33" fmla="*/ 399 h 399"/>
                    <a:gd name="T34" fmla="*/ 277 w 277"/>
                    <a:gd name="T35" fmla="*/ 389 h 399"/>
                    <a:gd name="T36" fmla="*/ 277 w 277"/>
                    <a:gd name="T37" fmla="*/ 168 h 399"/>
                    <a:gd name="T38" fmla="*/ 251 w 277"/>
                    <a:gd name="T39" fmla="*/ 191 h 399"/>
                    <a:gd name="T40" fmla="*/ 251 w 277"/>
                    <a:gd name="T41" fmla="*/ 36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7"/>
                    <a:gd name="T64" fmla="*/ 0 h 399"/>
                    <a:gd name="T65" fmla="*/ 277 w 27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1224" dirty="0">
                    <a:solidFill>
                      <a:srgbClr val="FFFFFF"/>
                    </a:solidFill>
                    <a:latin typeface="Arial" charset="0"/>
                    <a:ea typeface="ＭＳ Ｐゴシック" pitchFamily="-103" charset="-128"/>
                  </a:endParaRPr>
                </a:p>
              </p:txBody>
            </p:sp>
          </p:grpSp>
          <p:sp>
            <p:nvSpPr>
              <p:cNvPr id="47182" name="Freeform 20" hidden="1"/>
              <p:cNvSpPr>
                <a:spLocks noEditPoints="1"/>
              </p:cNvSpPr>
              <p:nvPr/>
            </p:nvSpPr>
            <p:spPr bwMode="black">
              <a:xfrm>
                <a:off x="3226514" y="3533122"/>
                <a:ext cx="508115" cy="353260"/>
              </a:xfrm>
              <a:custGeom>
                <a:avLst/>
                <a:gdLst>
                  <a:gd name="T0" fmla="*/ 774 w 844"/>
                  <a:gd name="T1" fmla="*/ 456 h 588"/>
                  <a:gd name="T2" fmla="*/ 774 w 844"/>
                  <a:gd name="T3" fmla="*/ 36 h 588"/>
                  <a:gd name="T4" fmla="*/ 737 w 844"/>
                  <a:gd name="T5" fmla="*/ 0 h 588"/>
                  <a:gd name="T6" fmla="*/ 107 w 844"/>
                  <a:gd name="T7" fmla="*/ 0 h 588"/>
                  <a:gd name="T8" fmla="*/ 71 w 844"/>
                  <a:gd name="T9" fmla="*/ 36 h 588"/>
                  <a:gd name="T10" fmla="*/ 71 w 844"/>
                  <a:gd name="T11" fmla="*/ 456 h 588"/>
                  <a:gd name="T12" fmla="*/ 0 w 844"/>
                  <a:gd name="T13" fmla="*/ 544 h 588"/>
                  <a:gd name="T14" fmla="*/ 44 w 844"/>
                  <a:gd name="T15" fmla="*/ 588 h 588"/>
                  <a:gd name="T16" fmla="*/ 800 w 844"/>
                  <a:gd name="T17" fmla="*/ 588 h 588"/>
                  <a:gd name="T18" fmla="*/ 844 w 844"/>
                  <a:gd name="T19" fmla="*/ 544 h 588"/>
                  <a:gd name="T20" fmla="*/ 774 w 844"/>
                  <a:gd name="T21" fmla="*/ 456 h 588"/>
                  <a:gd name="T22" fmla="*/ 481 w 844"/>
                  <a:gd name="T23" fmla="*/ 554 h 588"/>
                  <a:gd name="T24" fmla="*/ 350 w 844"/>
                  <a:gd name="T25" fmla="*/ 554 h 588"/>
                  <a:gd name="T26" fmla="*/ 337 w 844"/>
                  <a:gd name="T27" fmla="*/ 547 h 588"/>
                  <a:gd name="T28" fmla="*/ 352 w 844"/>
                  <a:gd name="T29" fmla="*/ 519 h 588"/>
                  <a:gd name="T30" fmla="*/ 363 w 844"/>
                  <a:gd name="T31" fmla="*/ 514 h 588"/>
                  <a:gd name="T32" fmla="*/ 468 w 844"/>
                  <a:gd name="T33" fmla="*/ 514 h 588"/>
                  <a:gd name="T34" fmla="*/ 478 w 844"/>
                  <a:gd name="T35" fmla="*/ 519 h 588"/>
                  <a:gd name="T36" fmla="*/ 494 w 844"/>
                  <a:gd name="T37" fmla="*/ 547 h 588"/>
                  <a:gd name="T38" fmla="*/ 481 w 844"/>
                  <a:gd name="T39" fmla="*/ 554 h 588"/>
                  <a:gd name="T40" fmla="*/ 748 w 844"/>
                  <a:gd name="T41" fmla="*/ 456 h 588"/>
                  <a:gd name="T42" fmla="*/ 99 w 844"/>
                  <a:gd name="T43" fmla="*/ 456 h 588"/>
                  <a:gd name="T44" fmla="*/ 99 w 844"/>
                  <a:gd name="T45" fmla="*/ 42 h 588"/>
                  <a:gd name="T46" fmla="*/ 117 w 844"/>
                  <a:gd name="T47" fmla="*/ 24 h 588"/>
                  <a:gd name="T48" fmla="*/ 730 w 844"/>
                  <a:gd name="T49" fmla="*/ 24 h 588"/>
                  <a:gd name="T50" fmla="*/ 748 w 844"/>
                  <a:gd name="T51" fmla="*/ 42 h 588"/>
                  <a:gd name="T52" fmla="*/ 748 w 844"/>
                  <a:gd name="T53" fmla="*/ 456 h 5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4"/>
                  <a:gd name="T82" fmla="*/ 0 h 588"/>
                  <a:gd name="T83" fmla="*/ 844 w 844"/>
                  <a:gd name="T84" fmla="*/ 588 h 5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ln w="9525">
                <a:noFill/>
                <a:miter lim="800000"/>
                <a:headEnd/>
                <a:tailEnd/>
              </a:ln>
            </p:spPr>
            <p:txBody>
              <a:bodyPr lIns="83943" tIns="41972" rIns="83943" bIns="41972"/>
              <a:lstStyle/>
              <a:p>
                <a:pPr defTabSz="1243245" fontAlgn="base">
                  <a:spcBef>
                    <a:spcPct val="0"/>
                  </a:spcBef>
                  <a:spcAft>
                    <a:spcPct val="0"/>
                  </a:spcAft>
                </a:pPr>
                <a:endParaRPr lang="en-US" sz="1224" dirty="0">
                  <a:solidFill>
                    <a:srgbClr val="FFFFFF"/>
                  </a:solidFill>
                  <a:latin typeface="Arial" charset="0"/>
                  <a:ea typeface="ＭＳ Ｐゴシック" pitchFamily="-103" charset="-128"/>
                </a:endParaRPr>
              </a:p>
            </p:txBody>
          </p:sp>
          <p:pic>
            <p:nvPicPr>
              <p:cNvPr id="47183" name="Picture 60" hidden="1"/>
              <p:cNvPicPr>
                <a:picLocks noChangeAspect="1"/>
              </p:cNvPicPr>
              <p:nvPr/>
            </p:nvPicPr>
            <p:blipFill>
              <a:blip r:embed="rId9" cstate="print"/>
              <a:srcRect/>
              <a:stretch>
                <a:fillRect/>
              </a:stretch>
            </p:blipFill>
            <p:spPr bwMode="black">
              <a:xfrm>
                <a:off x="3794285" y="3533121"/>
                <a:ext cx="183915" cy="353259"/>
              </a:xfrm>
              <a:prstGeom prst="rect">
                <a:avLst/>
              </a:prstGeom>
              <a:noFill/>
              <a:ln w="9525">
                <a:noFill/>
                <a:miter lim="800000"/>
                <a:headEnd/>
                <a:tailEnd/>
              </a:ln>
            </p:spPr>
          </p:pic>
        </p:grpSp>
      </p:grpSp>
      <p:grpSp>
        <p:nvGrpSpPr>
          <p:cNvPr id="13" name="Apps Copy"/>
          <p:cNvGrpSpPr>
            <a:grpSpLocks/>
          </p:cNvGrpSpPr>
          <p:nvPr/>
        </p:nvGrpSpPr>
        <p:grpSpPr bwMode="auto">
          <a:xfrm>
            <a:off x="4485792" y="3430773"/>
            <a:ext cx="3200416" cy="2660449"/>
            <a:chOff x="2309075" y="1321955"/>
            <a:chExt cx="2353982" cy="1956390"/>
          </a:xfrm>
        </p:grpSpPr>
        <p:grpSp>
          <p:nvGrpSpPr>
            <p:cNvPr id="14" name="Group 88"/>
            <p:cNvGrpSpPr>
              <a:grpSpLocks/>
            </p:cNvGrpSpPr>
            <p:nvPr/>
          </p:nvGrpSpPr>
          <p:grpSpPr bwMode="auto">
            <a:xfrm>
              <a:off x="2309075" y="1321955"/>
              <a:ext cx="2353982" cy="1621858"/>
              <a:chOff x="2032692" y="1055255"/>
              <a:chExt cx="2467323" cy="1621858"/>
            </a:xfrm>
          </p:grpSpPr>
          <p:sp>
            <p:nvSpPr>
              <p:cNvPr id="47177" name="TextBox 90"/>
              <p:cNvSpPr txBox="1">
                <a:spLocks noChangeArrowheads="1"/>
              </p:cNvSpPr>
              <p:nvPr/>
            </p:nvSpPr>
            <p:spPr bwMode="auto">
              <a:xfrm>
                <a:off x="2032692" y="1929167"/>
                <a:ext cx="2290688" cy="747946"/>
              </a:xfrm>
              <a:prstGeom prst="rect">
                <a:avLst/>
              </a:prstGeom>
              <a:noFill/>
              <a:ln w="9525">
                <a:noFill/>
                <a:miter lim="800000"/>
                <a:headEnd/>
                <a:tailEnd/>
              </a:ln>
            </p:spPr>
            <p:txBody>
              <a:bodyPr wrap="square" lIns="0" tIns="0" rIns="0" bIns="0">
                <a:spAutoFit/>
              </a:bodyPr>
              <a:lstStyle/>
              <a:p>
                <a:pPr algn="ctr" defTabSz="1243245" fontAlgn="base">
                  <a:spcBef>
                    <a:spcPts val="816"/>
                  </a:spcBef>
                  <a:spcAft>
                    <a:spcPct val="0"/>
                  </a:spcAft>
                  <a:buClr>
                    <a:srgbClr val="FFFFFF"/>
                  </a:buClr>
                </a:pPr>
                <a:r>
                  <a:rPr lang="en-US" sz="1938" dirty="0" err="1" smtClean="0">
                    <a:solidFill>
                      <a:srgbClr val="FFFFFF"/>
                    </a:solidFill>
                    <a:latin typeface="Segoe UI Light" pitchFamily="-84" charset="0"/>
                    <a:ea typeface="ＭＳ Ｐゴシック" pitchFamily="-103" charset="-128"/>
                    <a:cs typeface="Segoe UI" pitchFamily="-84" charset="-52"/>
                  </a:rPr>
                  <a:t>Applicaion</a:t>
                </a:r>
                <a:r>
                  <a:rPr lang="en-US" sz="1938" dirty="0">
                    <a:solidFill>
                      <a:srgbClr val="FFFFFF"/>
                    </a:solidFill>
                    <a:latin typeface="Segoe UI Light" pitchFamily="-84" charset="0"/>
                    <a:ea typeface="ＭＳ Ｐゴシック" pitchFamily="-103" charset="-128"/>
                    <a:cs typeface="Segoe UI" pitchFamily="-84" charset="-52"/>
                  </a:rPr>
                  <a:t/>
                </a:r>
                <a:br>
                  <a:rPr lang="en-US" sz="1938" dirty="0">
                    <a:solidFill>
                      <a:srgbClr val="FFFFFF"/>
                    </a:solidFill>
                    <a:latin typeface="Segoe UI Light" pitchFamily="-84" charset="0"/>
                    <a:ea typeface="ＭＳ Ｐゴシック" pitchFamily="-103" charset="-128"/>
                    <a:cs typeface="Segoe UI" pitchFamily="-84" charset="-52"/>
                  </a:rPr>
                </a:br>
                <a:r>
                  <a:rPr lang="en-US" sz="1938" dirty="0">
                    <a:solidFill>
                      <a:srgbClr val="FFFFFF"/>
                    </a:solidFill>
                    <a:latin typeface="Segoe UI Light" pitchFamily="-84" charset="0"/>
                    <a:ea typeface="ＭＳ Ｐゴシック" pitchFamily="-103" charset="-128"/>
                    <a:cs typeface="Segoe UI" pitchFamily="-84" charset="-52"/>
                  </a:rPr>
                  <a:t>Virtualization (App-V)</a:t>
                </a:r>
              </a:p>
              <a:p>
                <a:pPr algn="ctr" defTabSz="1243245" fontAlgn="base">
                  <a:spcBef>
                    <a:spcPts val="816"/>
                  </a:spcBef>
                  <a:spcAft>
                    <a:spcPct val="0"/>
                  </a:spcAft>
                  <a:buClr>
                    <a:srgbClr val="FFFFFF"/>
                  </a:buClr>
                </a:pPr>
                <a:r>
                  <a:rPr lang="en-US" sz="1938" dirty="0">
                    <a:solidFill>
                      <a:srgbClr val="FFFFFF"/>
                    </a:solidFill>
                    <a:latin typeface="Segoe UI Light" pitchFamily="-84" charset="0"/>
                    <a:ea typeface="ＭＳ Ｐゴシック" pitchFamily="-103" charset="-128"/>
                    <a:cs typeface="Segoe UI" pitchFamily="-84" charset="-52"/>
                  </a:rPr>
                  <a:t>RemoteApp</a:t>
                </a:r>
              </a:p>
            </p:txBody>
          </p:sp>
          <p:sp>
            <p:nvSpPr>
              <p:cNvPr id="47178" name="TextBox 58"/>
              <p:cNvSpPr txBox="1">
                <a:spLocks noChangeArrowheads="1"/>
              </p:cNvSpPr>
              <p:nvPr/>
            </p:nvSpPr>
            <p:spPr bwMode="auto">
              <a:xfrm>
                <a:off x="2042084" y="1055255"/>
                <a:ext cx="2457931" cy="492443"/>
              </a:xfrm>
              <a:prstGeom prst="rect">
                <a:avLst/>
              </a:prstGeom>
              <a:noFill/>
              <a:ln w="9525">
                <a:noFill/>
                <a:miter lim="800000"/>
                <a:headEnd/>
                <a:tailEnd/>
              </a:ln>
            </p:spPr>
            <p:txBody>
              <a:bodyPr wrap="square" lIns="0" tIns="0" rIns="0" bIns="0">
                <a:spAutoFit/>
              </a:bodyPr>
              <a:lstStyle/>
              <a:p>
                <a:pPr algn="ctr" defTabSz="1243245" fontAlgn="base">
                  <a:spcBef>
                    <a:spcPct val="0"/>
                  </a:spcBef>
                  <a:spcAft>
                    <a:spcPct val="0"/>
                  </a:spcAft>
                </a:pPr>
                <a:r>
                  <a:rPr lang="en-US" sz="2142" i="1" dirty="0">
                    <a:solidFill>
                      <a:srgbClr val="FFFFFF">
                        <a:lumMod val="65000"/>
                      </a:srgbClr>
                    </a:solidFill>
                    <a:ea typeface="Segoe UI" pitchFamily="34" charset="0"/>
                    <a:cs typeface="Segoe UI" pitchFamily="34" charset="0"/>
                  </a:rPr>
                  <a:t>Virtually Any Application, Anywhere</a:t>
                </a:r>
              </a:p>
            </p:txBody>
          </p:sp>
        </p:grpSp>
        <p:grpSp>
          <p:nvGrpSpPr>
            <p:cNvPr id="15" name="Group 65" hidden="1"/>
            <p:cNvGrpSpPr>
              <a:grpSpLocks/>
            </p:cNvGrpSpPr>
            <p:nvPr/>
          </p:nvGrpSpPr>
          <p:grpSpPr bwMode="auto">
            <a:xfrm>
              <a:off x="3187386" y="2761877"/>
              <a:ext cx="663098" cy="516468"/>
              <a:chOff x="-2359897" y="1686711"/>
              <a:chExt cx="1379347" cy="1074739"/>
            </a:xfrm>
          </p:grpSpPr>
          <p:sp>
            <p:nvSpPr>
              <p:cNvPr id="47129" name="Freeform 161"/>
              <p:cNvSpPr>
                <a:spLocks/>
              </p:cNvSpPr>
              <p:nvPr/>
            </p:nvSpPr>
            <p:spPr bwMode="black">
              <a:xfrm>
                <a:off x="-2180534" y="1978813"/>
                <a:ext cx="57142" cy="49212"/>
              </a:xfrm>
              <a:custGeom>
                <a:avLst/>
                <a:gdLst>
                  <a:gd name="T0" fmla="*/ 57150 w 36"/>
                  <a:gd name="T1" fmla="*/ 23813 h 31"/>
                  <a:gd name="T2" fmla="*/ 44450 w 36"/>
                  <a:gd name="T3" fmla="*/ 0 h 31"/>
                  <a:gd name="T4" fmla="*/ 0 w 36"/>
                  <a:gd name="T5" fmla="*/ 25400 h 31"/>
                  <a:gd name="T6" fmla="*/ 12700 w 36"/>
                  <a:gd name="T7" fmla="*/ 49213 h 31"/>
                  <a:gd name="T8" fmla="*/ 57150 w 36"/>
                  <a:gd name="T9" fmla="*/ 23813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36" y="15"/>
                    </a:moveTo>
                    <a:lnTo>
                      <a:pt x="28" y="0"/>
                    </a:lnTo>
                    <a:lnTo>
                      <a:pt x="0" y="16"/>
                    </a:lnTo>
                    <a:lnTo>
                      <a:pt x="8" y="31"/>
                    </a:lnTo>
                    <a:lnTo>
                      <a:pt x="36" y="15"/>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0" name="Freeform 162"/>
              <p:cNvSpPr>
                <a:spLocks/>
              </p:cNvSpPr>
              <p:nvPr/>
            </p:nvSpPr>
            <p:spPr bwMode="black">
              <a:xfrm>
                <a:off x="-1831334" y="1788313"/>
                <a:ext cx="57142" cy="47624"/>
              </a:xfrm>
              <a:custGeom>
                <a:avLst/>
                <a:gdLst>
                  <a:gd name="T0" fmla="*/ 57150 w 36"/>
                  <a:gd name="T1" fmla="*/ 22225 h 30"/>
                  <a:gd name="T2" fmla="*/ 44450 w 36"/>
                  <a:gd name="T3" fmla="*/ 0 h 30"/>
                  <a:gd name="T4" fmla="*/ 0 w 36"/>
                  <a:gd name="T5" fmla="*/ 23813 h 30"/>
                  <a:gd name="T6" fmla="*/ 12700 w 36"/>
                  <a:gd name="T7" fmla="*/ 47625 h 30"/>
                  <a:gd name="T8" fmla="*/ 57150 w 36"/>
                  <a:gd name="T9" fmla="*/ 22225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36" y="14"/>
                    </a:moveTo>
                    <a:lnTo>
                      <a:pt x="28" y="0"/>
                    </a:lnTo>
                    <a:lnTo>
                      <a:pt x="0" y="15"/>
                    </a:lnTo>
                    <a:lnTo>
                      <a:pt x="8" y="30"/>
                    </a:lnTo>
                    <a:lnTo>
                      <a:pt x="36" y="14"/>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1" name="Freeform 163"/>
              <p:cNvSpPr>
                <a:spLocks/>
              </p:cNvSpPr>
              <p:nvPr/>
            </p:nvSpPr>
            <p:spPr bwMode="black">
              <a:xfrm>
                <a:off x="-2040853" y="1902613"/>
                <a:ext cx="57142" cy="47624"/>
              </a:xfrm>
              <a:custGeom>
                <a:avLst/>
                <a:gdLst>
                  <a:gd name="T0" fmla="*/ 57150 w 36"/>
                  <a:gd name="T1" fmla="*/ 23813 h 30"/>
                  <a:gd name="T2" fmla="*/ 44450 w 36"/>
                  <a:gd name="T3" fmla="*/ 0 h 30"/>
                  <a:gd name="T4" fmla="*/ 0 w 36"/>
                  <a:gd name="T5" fmla="*/ 25400 h 30"/>
                  <a:gd name="T6" fmla="*/ 12700 w 36"/>
                  <a:gd name="T7" fmla="*/ 47625 h 30"/>
                  <a:gd name="T8" fmla="*/ 57150 w 36"/>
                  <a:gd name="T9" fmla="*/ 23813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36" y="15"/>
                    </a:moveTo>
                    <a:lnTo>
                      <a:pt x="28" y="0"/>
                    </a:lnTo>
                    <a:lnTo>
                      <a:pt x="0" y="16"/>
                    </a:lnTo>
                    <a:lnTo>
                      <a:pt x="8" y="30"/>
                    </a:lnTo>
                    <a:lnTo>
                      <a:pt x="36" y="15"/>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2" name="Freeform 164"/>
              <p:cNvSpPr>
                <a:spLocks/>
              </p:cNvSpPr>
              <p:nvPr/>
            </p:nvSpPr>
            <p:spPr bwMode="black">
              <a:xfrm>
                <a:off x="-1971013" y="1864513"/>
                <a:ext cx="57142" cy="47624"/>
              </a:xfrm>
              <a:custGeom>
                <a:avLst/>
                <a:gdLst>
                  <a:gd name="T0" fmla="*/ 57150 w 36"/>
                  <a:gd name="T1" fmla="*/ 23813 h 30"/>
                  <a:gd name="T2" fmla="*/ 44450 w 36"/>
                  <a:gd name="T3" fmla="*/ 0 h 30"/>
                  <a:gd name="T4" fmla="*/ 0 w 36"/>
                  <a:gd name="T5" fmla="*/ 23813 h 30"/>
                  <a:gd name="T6" fmla="*/ 12700 w 36"/>
                  <a:gd name="T7" fmla="*/ 47625 h 30"/>
                  <a:gd name="T8" fmla="*/ 57150 w 36"/>
                  <a:gd name="T9" fmla="*/ 23813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36" y="15"/>
                    </a:moveTo>
                    <a:lnTo>
                      <a:pt x="28" y="0"/>
                    </a:lnTo>
                    <a:lnTo>
                      <a:pt x="0" y="15"/>
                    </a:lnTo>
                    <a:lnTo>
                      <a:pt x="8" y="30"/>
                    </a:lnTo>
                    <a:lnTo>
                      <a:pt x="36" y="15"/>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3" name="Freeform 165"/>
              <p:cNvSpPr>
                <a:spLocks/>
              </p:cNvSpPr>
              <p:nvPr/>
            </p:nvSpPr>
            <p:spPr bwMode="black">
              <a:xfrm>
                <a:off x="-1901174" y="1826413"/>
                <a:ext cx="58729" cy="47624"/>
              </a:xfrm>
              <a:custGeom>
                <a:avLst/>
                <a:gdLst>
                  <a:gd name="T0" fmla="*/ 58738 w 37"/>
                  <a:gd name="T1" fmla="*/ 22225 h 30"/>
                  <a:gd name="T2" fmla="*/ 46038 w 37"/>
                  <a:gd name="T3" fmla="*/ 0 h 30"/>
                  <a:gd name="T4" fmla="*/ 0 w 37"/>
                  <a:gd name="T5" fmla="*/ 23813 h 30"/>
                  <a:gd name="T6" fmla="*/ 12700 w 37"/>
                  <a:gd name="T7" fmla="*/ 47625 h 30"/>
                  <a:gd name="T8" fmla="*/ 58738 w 37"/>
                  <a:gd name="T9" fmla="*/ 22225 h 30"/>
                  <a:gd name="T10" fmla="*/ 0 60000 65536"/>
                  <a:gd name="T11" fmla="*/ 0 60000 65536"/>
                  <a:gd name="T12" fmla="*/ 0 60000 65536"/>
                  <a:gd name="T13" fmla="*/ 0 60000 65536"/>
                  <a:gd name="T14" fmla="*/ 0 60000 65536"/>
                  <a:gd name="T15" fmla="*/ 0 w 37"/>
                  <a:gd name="T16" fmla="*/ 0 h 30"/>
                  <a:gd name="T17" fmla="*/ 37 w 37"/>
                  <a:gd name="T18" fmla="*/ 30 h 30"/>
                </a:gdLst>
                <a:ahLst/>
                <a:cxnLst>
                  <a:cxn ang="T10">
                    <a:pos x="T0" y="T1"/>
                  </a:cxn>
                  <a:cxn ang="T11">
                    <a:pos x="T2" y="T3"/>
                  </a:cxn>
                  <a:cxn ang="T12">
                    <a:pos x="T4" y="T5"/>
                  </a:cxn>
                  <a:cxn ang="T13">
                    <a:pos x="T6" y="T7"/>
                  </a:cxn>
                  <a:cxn ang="T14">
                    <a:pos x="T8" y="T9"/>
                  </a:cxn>
                </a:cxnLst>
                <a:rect l="T15" t="T16" r="T17" b="T18"/>
                <a:pathLst>
                  <a:path w="37" h="30">
                    <a:moveTo>
                      <a:pt x="37" y="14"/>
                    </a:moveTo>
                    <a:lnTo>
                      <a:pt x="29" y="0"/>
                    </a:lnTo>
                    <a:lnTo>
                      <a:pt x="0" y="15"/>
                    </a:lnTo>
                    <a:lnTo>
                      <a:pt x="8" y="30"/>
                    </a:lnTo>
                    <a:lnTo>
                      <a:pt x="37" y="14"/>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4" name="Freeform 166"/>
              <p:cNvSpPr>
                <a:spLocks/>
              </p:cNvSpPr>
              <p:nvPr/>
            </p:nvSpPr>
            <p:spPr bwMode="black">
              <a:xfrm>
                <a:off x="-2358310" y="2288375"/>
                <a:ext cx="31746" cy="52388"/>
              </a:xfrm>
              <a:custGeom>
                <a:avLst/>
                <a:gdLst>
                  <a:gd name="T0" fmla="*/ 30976 w 41"/>
                  <a:gd name="T1" fmla="*/ 44272 h 71"/>
                  <a:gd name="T2" fmla="*/ 27878 w 41"/>
                  <a:gd name="T3" fmla="*/ 5165 h 71"/>
                  <a:gd name="T4" fmla="*/ 27104 w 41"/>
                  <a:gd name="T5" fmla="*/ 0 h 71"/>
                  <a:gd name="T6" fmla="*/ 0 w 41"/>
                  <a:gd name="T7" fmla="*/ 1476 h 71"/>
                  <a:gd name="T8" fmla="*/ 0 w 41"/>
                  <a:gd name="T9" fmla="*/ 7379 h 71"/>
                  <a:gd name="T10" fmla="*/ 3872 w 41"/>
                  <a:gd name="T11" fmla="*/ 47223 h 71"/>
                  <a:gd name="T12" fmla="*/ 4646 w 41"/>
                  <a:gd name="T13" fmla="*/ 52388 h 71"/>
                  <a:gd name="T14" fmla="*/ 31750 w 41"/>
                  <a:gd name="T15" fmla="*/ 49437 h 71"/>
                  <a:gd name="T16" fmla="*/ 30976 w 41"/>
                  <a:gd name="T17" fmla="*/ 44272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71"/>
                  <a:gd name="T29" fmla="*/ 41 w 41"/>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5" name="Freeform 167"/>
              <p:cNvSpPr>
                <a:spLocks/>
              </p:cNvSpPr>
              <p:nvPr/>
            </p:nvSpPr>
            <p:spPr bwMode="black">
              <a:xfrm>
                <a:off x="-2253549" y="2013737"/>
                <a:ext cx="57142" cy="31751"/>
              </a:xfrm>
              <a:custGeom>
                <a:avLst/>
                <a:gdLst>
                  <a:gd name="T0" fmla="*/ 37853 w 77"/>
                  <a:gd name="T1" fmla="*/ 31750 h 44"/>
                  <a:gd name="T2" fmla="*/ 51955 w 77"/>
                  <a:gd name="T3" fmla="*/ 29585 h 44"/>
                  <a:gd name="T4" fmla="*/ 57150 w 77"/>
                  <a:gd name="T5" fmla="*/ 28142 h 44"/>
                  <a:gd name="T6" fmla="*/ 49728 w 77"/>
                  <a:gd name="T7" fmla="*/ 3608 h 44"/>
                  <a:gd name="T8" fmla="*/ 44532 w 77"/>
                  <a:gd name="T9" fmla="*/ 5773 h 44"/>
                  <a:gd name="T10" fmla="*/ 13360 w 77"/>
                  <a:gd name="T11" fmla="*/ 1443 h 44"/>
                  <a:gd name="T12" fmla="*/ 8164 w 77"/>
                  <a:gd name="T13" fmla="*/ 0 h 44"/>
                  <a:gd name="T14" fmla="*/ 0 w 77"/>
                  <a:gd name="T15" fmla="*/ 23813 h 44"/>
                  <a:gd name="T16" fmla="*/ 5195 w 77"/>
                  <a:gd name="T17" fmla="*/ 25977 h 44"/>
                  <a:gd name="T18" fmla="*/ 37853 w 77"/>
                  <a:gd name="T19" fmla="*/ 3175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44"/>
                  <a:gd name="T32" fmla="*/ 77 w 77"/>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6" name="Freeform 168"/>
              <p:cNvSpPr>
                <a:spLocks/>
              </p:cNvSpPr>
              <p:nvPr/>
            </p:nvSpPr>
            <p:spPr bwMode="black">
              <a:xfrm>
                <a:off x="-2359897" y="2209000"/>
                <a:ext cx="26985" cy="52388"/>
              </a:xfrm>
              <a:custGeom>
                <a:avLst/>
                <a:gdLst>
                  <a:gd name="T0" fmla="*/ 26988 w 36"/>
                  <a:gd name="T1" fmla="*/ 45652 h 70"/>
                  <a:gd name="T2" fmla="*/ 26238 w 36"/>
                  <a:gd name="T3" fmla="*/ 16465 h 70"/>
                  <a:gd name="T4" fmla="*/ 26238 w 36"/>
                  <a:gd name="T5" fmla="*/ 5987 h 70"/>
                  <a:gd name="T6" fmla="*/ 26238 w 36"/>
                  <a:gd name="T7" fmla="*/ 748 h 70"/>
                  <a:gd name="T8" fmla="*/ 0 w 36"/>
                  <a:gd name="T9" fmla="*/ 0 h 70"/>
                  <a:gd name="T10" fmla="*/ 0 w 36"/>
                  <a:gd name="T11" fmla="*/ 5987 h 70"/>
                  <a:gd name="T12" fmla="*/ 0 w 36"/>
                  <a:gd name="T13" fmla="*/ 16465 h 70"/>
                  <a:gd name="T14" fmla="*/ 750 w 36"/>
                  <a:gd name="T15" fmla="*/ 46401 h 70"/>
                  <a:gd name="T16" fmla="*/ 750 w 36"/>
                  <a:gd name="T17" fmla="*/ 52388 h 70"/>
                  <a:gd name="T18" fmla="*/ 26988 w 36"/>
                  <a:gd name="T19" fmla="*/ 50891 h 70"/>
                  <a:gd name="T20" fmla="*/ 26988 w 36"/>
                  <a:gd name="T21" fmla="*/ 45652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70"/>
                  <a:gd name="T35" fmla="*/ 36 w 36"/>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7" name="Freeform 169"/>
              <p:cNvSpPr>
                <a:spLocks/>
              </p:cNvSpPr>
              <p:nvPr/>
            </p:nvSpPr>
            <p:spPr bwMode="black">
              <a:xfrm>
                <a:off x="-1761493" y="1750213"/>
                <a:ext cx="58729" cy="47624"/>
              </a:xfrm>
              <a:custGeom>
                <a:avLst/>
                <a:gdLst>
                  <a:gd name="T0" fmla="*/ 58738 w 37"/>
                  <a:gd name="T1" fmla="*/ 22225 h 30"/>
                  <a:gd name="T2" fmla="*/ 46038 w 37"/>
                  <a:gd name="T3" fmla="*/ 0 h 30"/>
                  <a:gd name="T4" fmla="*/ 0 w 37"/>
                  <a:gd name="T5" fmla="*/ 23813 h 30"/>
                  <a:gd name="T6" fmla="*/ 12700 w 37"/>
                  <a:gd name="T7" fmla="*/ 47625 h 30"/>
                  <a:gd name="T8" fmla="*/ 58738 w 37"/>
                  <a:gd name="T9" fmla="*/ 22225 h 30"/>
                  <a:gd name="T10" fmla="*/ 0 60000 65536"/>
                  <a:gd name="T11" fmla="*/ 0 60000 65536"/>
                  <a:gd name="T12" fmla="*/ 0 60000 65536"/>
                  <a:gd name="T13" fmla="*/ 0 60000 65536"/>
                  <a:gd name="T14" fmla="*/ 0 60000 65536"/>
                  <a:gd name="T15" fmla="*/ 0 w 37"/>
                  <a:gd name="T16" fmla="*/ 0 h 30"/>
                  <a:gd name="T17" fmla="*/ 37 w 37"/>
                  <a:gd name="T18" fmla="*/ 30 h 30"/>
                </a:gdLst>
                <a:ahLst/>
                <a:cxnLst>
                  <a:cxn ang="T10">
                    <a:pos x="T0" y="T1"/>
                  </a:cxn>
                  <a:cxn ang="T11">
                    <a:pos x="T2" y="T3"/>
                  </a:cxn>
                  <a:cxn ang="T12">
                    <a:pos x="T4" y="T5"/>
                  </a:cxn>
                  <a:cxn ang="T13">
                    <a:pos x="T6" y="T7"/>
                  </a:cxn>
                  <a:cxn ang="T14">
                    <a:pos x="T8" y="T9"/>
                  </a:cxn>
                </a:cxnLst>
                <a:rect l="T15" t="T16" r="T17" b="T18"/>
                <a:pathLst>
                  <a:path w="37" h="30">
                    <a:moveTo>
                      <a:pt x="37" y="14"/>
                    </a:moveTo>
                    <a:lnTo>
                      <a:pt x="29" y="0"/>
                    </a:lnTo>
                    <a:lnTo>
                      <a:pt x="0" y="15"/>
                    </a:lnTo>
                    <a:lnTo>
                      <a:pt x="8" y="30"/>
                    </a:lnTo>
                    <a:lnTo>
                      <a:pt x="37" y="14"/>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8" name="Freeform 170"/>
              <p:cNvSpPr>
                <a:spLocks/>
              </p:cNvSpPr>
              <p:nvPr/>
            </p:nvSpPr>
            <p:spPr bwMode="black">
              <a:xfrm>
                <a:off x="-2358310" y="2129625"/>
                <a:ext cx="34920" cy="53975"/>
              </a:xfrm>
              <a:custGeom>
                <a:avLst/>
                <a:gdLst>
                  <a:gd name="T0" fmla="*/ 27333 w 46"/>
                  <a:gd name="T1" fmla="*/ 47978 h 72"/>
                  <a:gd name="T2" fmla="*/ 28092 w 46"/>
                  <a:gd name="T3" fmla="*/ 45729 h 72"/>
                  <a:gd name="T4" fmla="*/ 34925 w 46"/>
                  <a:gd name="T5" fmla="*/ 15743 h 72"/>
                  <a:gd name="T6" fmla="*/ 34925 w 46"/>
                  <a:gd name="T7" fmla="*/ 5248 h 72"/>
                  <a:gd name="T8" fmla="*/ 34166 w 46"/>
                  <a:gd name="T9" fmla="*/ 0 h 72"/>
                  <a:gd name="T10" fmla="*/ 7592 w 46"/>
                  <a:gd name="T11" fmla="*/ 1499 h 72"/>
                  <a:gd name="T12" fmla="*/ 8352 w 46"/>
                  <a:gd name="T13" fmla="*/ 7497 h 72"/>
                  <a:gd name="T14" fmla="*/ 8352 w 46"/>
                  <a:gd name="T15" fmla="*/ 15743 h 72"/>
                  <a:gd name="T16" fmla="*/ 6074 w 46"/>
                  <a:gd name="T17" fmla="*/ 31485 h 72"/>
                  <a:gd name="T18" fmla="*/ 1518 w 46"/>
                  <a:gd name="T19" fmla="*/ 41981 h 72"/>
                  <a:gd name="T20" fmla="*/ 0 w 46"/>
                  <a:gd name="T21" fmla="*/ 47228 h 72"/>
                  <a:gd name="T22" fmla="*/ 25814 w 46"/>
                  <a:gd name="T23" fmla="*/ 53975 h 72"/>
                  <a:gd name="T24" fmla="*/ 27333 w 46"/>
                  <a:gd name="T25" fmla="*/ 4797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72"/>
                  <a:gd name="T41" fmla="*/ 46 w 46"/>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39" name="Freeform 171"/>
              <p:cNvSpPr>
                <a:spLocks/>
              </p:cNvSpPr>
              <p:nvPr/>
            </p:nvSpPr>
            <p:spPr bwMode="black">
              <a:xfrm>
                <a:off x="-2358310" y="2047076"/>
                <a:ext cx="34920" cy="57151"/>
              </a:xfrm>
              <a:custGeom>
                <a:avLst/>
                <a:gdLst>
                  <a:gd name="T0" fmla="*/ 3796 w 46"/>
                  <a:gd name="T1" fmla="*/ 57150 h 76"/>
                  <a:gd name="T2" fmla="*/ 29610 w 46"/>
                  <a:gd name="T3" fmla="*/ 52638 h 76"/>
                  <a:gd name="T4" fmla="*/ 28851 w 46"/>
                  <a:gd name="T5" fmla="*/ 47374 h 76"/>
                  <a:gd name="T6" fmla="*/ 27333 w 46"/>
                  <a:gd name="T7" fmla="*/ 34591 h 76"/>
                  <a:gd name="T8" fmla="*/ 32647 w 46"/>
                  <a:gd name="T9" fmla="*/ 15791 h 76"/>
                  <a:gd name="T10" fmla="*/ 34925 w 46"/>
                  <a:gd name="T11" fmla="*/ 10528 h 76"/>
                  <a:gd name="T12" fmla="*/ 9870 w 46"/>
                  <a:gd name="T13" fmla="*/ 0 h 76"/>
                  <a:gd name="T14" fmla="*/ 8352 w 46"/>
                  <a:gd name="T15" fmla="*/ 5264 h 76"/>
                  <a:gd name="T16" fmla="*/ 0 w 46"/>
                  <a:gd name="T17" fmla="*/ 34591 h 76"/>
                  <a:gd name="T18" fmla="*/ 2278 w 46"/>
                  <a:gd name="T19" fmla="*/ 51886 h 76"/>
                  <a:gd name="T20" fmla="*/ 3796 w 46"/>
                  <a:gd name="T21" fmla="*/ 5715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76"/>
                  <a:gd name="T35" fmla="*/ 46 w 4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0" name="Freeform 172"/>
              <p:cNvSpPr>
                <a:spLocks/>
              </p:cNvSpPr>
              <p:nvPr/>
            </p:nvSpPr>
            <p:spPr bwMode="black">
              <a:xfrm>
                <a:off x="-1324992" y="1842286"/>
                <a:ext cx="58729" cy="47624"/>
              </a:xfrm>
              <a:custGeom>
                <a:avLst/>
                <a:gdLst>
                  <a:gd name="T0" fmla="*/ 40430 w 77"/>
                  <a:gd name="T1" fmla="*/ 45393 h 64"/>
                  <a:gd name="T2" fmla="*/ 45770 w 77"/>
                  <a:gd name="T3" fmla="*/ 47625 h 64"/>
                  <a:gd name="T4" fmla="*/ 58738 w 77"/>
                  <a:gd name="T5" fmla="*/ 25301 h 64"/>
                  <a:gd name="T6" fmla="*/ 53398 w 77"/>
                  <a:gd name="T7" fmla="*/ 22324 h 64"/>
                  <a:gd name="T8" fmla="*/ 17545 w 77"/>
                  <a:gd name="T9" fmla="*/ 2977 h 64"/>
                  <a:gd name="T10" fmla="*/ 12968 w 77"/>
                  <a:gd name="T11" fmla="*/ 0 h 64"/>
                  <a:gd name="T12" fmla="*/ 0 w 77"/>
                  <a:gd name="T13" fmla="*/ 23068 h 64"/>
                  <a:gd name="T14" fmla="*/ 4577 w 77"/>
                  <a:gd name="T15" fmla="*/ 26045 h 64"/>
                  <a:gd name="T16" fmla="*/ 40430 w 77"/>
                  <a:gd name="T17" fmla="*/ 4539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4"/>
                  <a:gd name="T29" fmla="*/ 77 w 7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1" name="Freeform 173"/>
              <p:cNvSpPr>
                <a:spLocks/>
              </p:cNvSpPr>
              <p:nvPr/>
            </p:nvSpPr>
            <p:spPr bwMode="black">
              <a:xfrm>
                <a:off x="-1118646" y="1964525"/>
                <a:ext cx="58729" cy="50800"/>
              </a:xfrm>
              <a:custGeom>
                <a:avLst/>
                <a:gdLst>
                  <a:gd name="T0" fmla="*/ 38904 w 77"/>
                  <a:gd name="T1" fmla="*/ 47767 h 67"/>
                  <a:gd name="T2" fmla="*/ 43481 w 77"/>
                  <a:gd name="T3" fmla="*/ 50800 h 67"/>
                  <a:gd name="T4" fmla="*/ 58738 w 77"/>
                  <a:gd name="T5" fmla="*/ 28812 h 67"/>
                  <a:gd name="T6" fmla="*/ 54161 w 77"/>
                  <a:gd name="T7" fmla="*/ 25779 h 67"/>
                  <a:gd name="T8" fmla="*/ 19834 w 77"/>
                  <a:gd name="T9" fmla="*/ 3033 h 67"/>
                  <a:gd name="T10" fmla="*/ 14494 w 77"/>
                  <a:gd name="T11" fmla="*/ 0 h 67"/>
                  <a:gd name="T12" fmla="*/ 0 w 77"/>
                  <a:gd name="T13" fmla="*/ 21988 h 67"/>
                  <a:gd name="T14" fmla="*/ 5340 w 77"/>
                  <a:gd name="T15" fmla="*/ 25021 h 67"/>
                  <a:gd name="T16" fmla="*/ 38904 w 77"/>
                  <a:gd name="T17" fmla="*/ 4776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7"/>
                  <a:gd name="T29" fmla="*/ 77 w 7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2" name="Freeform 174"/>
              <p:cNvSpPr>
                <a:spLocks/>
              </p:cNvSpPr>
              <p:nvPr/>
            </p:nvSpPr>
            <p:spPr bwMode="black">
              <a:xfrm>
                <a:off x="-1185310" y="1921662"/>
                <a:ext cx="57142" cy="49212"/>
              </a:xfrm>
              <a:custGeom>
                <a:avLst/>
                <a:gdLst>
                  <a:gd name="T0" fmla="*/ 38595 w 77"/>
                  <a:gd name="T1" fmla="*/ 46230 h 66"/>
                  <a:gd name="T2" fmla="*/ 43048 w 77"/>
                  <a:gd name="T3" fmla="*/ 49213 h 66"/>
                  <a:gd name="T4" fmla="*/ 57150 w 77"/>
                  <a:gd name="T5" fmla="*/ 26843 h 66"/>
                  <a:gd name="T6" fmla="*/ 51955 w 77"/>
                  <a:gd name="T7" fmla="*/ 23861 h 66"/>
                  <a:gd name="T8" fmla="*/ 17813 w 77"/>
                  <a:gd name="T9" fmla="*/ 2983 h 66"/>
                  <a:gd name="T10" fmla="*/ 13360 w 77"/>
                  <a:gd name="T11" fmla="*/ 0 h 66"/>
                  <a:gd name="T12" fmla="*/ 0 w 77"/>
                  <a:gd name="T13" fmla="*/ 23115 h 66"/>
                  <a:gd name="T14" fmla="*/ 4453 w 77"/>
                  <a:gd name="T15" fmla="*/ 26098 h 66"/>
                  <a:gd name="T16" fmla="*/ 38595 w 77"/>
                  <a:gd name="T17" fmla="*/ 4623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6"/>
                  <a:gd name="T29" fmla="*/ 77 w 7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3" name="Freeform 175"/>
              <p:cNvSpPr>
                <a:spLocks/>
              </p:cNvSpPr>
              <p:nvPr/>
            </p:nvSpPr>
            <p:spPr bwMode="black">
              <a:xfrm>
                <a:off x="-1013885" y="2081998"/>
                <a:ext cx="33333" cy="55563"/>
              </a:xfrm>
              <a:custGeom>
                <a:avLst/>
                <a:gdLst>
                  <a:gd name="T0" fmla="*/ 1515 w 44"/>
                  <a:gd name="T1" fmla="*/ 11417 h 73"/>
                  <a:gd name="T2" fmla="*/ 6819 w 44"/>
                  <a:gd name="T3" fmla="*/ 49474 h 73"/>
                  <a:gd name="T4" fmla="*/ 6819 w 44"/>
                  <a:gd name="T5" fmla="*/ 55563 h 73"/>
                  <a:gd name="T6" fmla="*/ 33338 w 44"/>
                  <a:gd name="T7" fmla="*/ 53280 h 73"/>
                  <a:gd name="T8" fmla="*/ 33338 w 44"/>
                  <a:gd name="T9" fmla="*/ 47190 h 73"/>
                  <a:gd name="T10" fmla="*/ 27277 w 44"/>
                  <a:gd name="T11" fmla="*/ 5328 h 73"/>
                  <a:gd name="T12" fmla="*/ 26519 w 44"/>
                  <a:gd name="T13" fmla="*/ 0 h 73"/>
                  <a:gd name="T14" fmla="*/ 0 w 44"/>
                  <a:gd name="T15" fmla="*/ 5328 h 73"/>
                  <a:gd name="T16" fmla="*/ 1515 w 44"/>
                  <a:gd name="T17" fmla="*/ 1141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73"/>
                  <a:gd name="T29" fmla="*/ 44 w 44"/>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4" name="Freeform 176"/>
              <p:cNvSpPr>
                <a:spLocks/>
              </p:cNvSpPr>
              <p:nvPr/>
            </p:nvSpPr>
            <p:spPr bwMode="black">
              <a:xfrm>
                <a:off x="-1053567" y="2010561"/>
                <a:ext cx="55555" cy="52388"/>
              </a:xfrm>
              <a:custGeom>
                <a:avLst/>
                <a:gdLst>
                  <a:gd name="T0" fmla="*/ 28923 w 73"/>
                  <a:gd name="T1" fmla="*/ 47961 h 71"/>
                  <a:gd name="T2" fmla="*/ 31968 w 73"/>
                  <a:gd name="T3" fmla="*/ 52388 h 71"/>
                  <a:gd name="T4" fmla="*/ 55563 w 73"/>
                  <a:gd name="T5" fmla="*/ 40582 h 71"/>
                  <a:gd name="T6" fmla="*/ 52518 w 73"/>
                  <a:gd name="T7" fmla="*/ 35417 h 71"/>
                  <a:gd name="T8" fmla="*/ 21312 w 73"/>
                  <a:gd name="T9" fmla="*/ 3689 h 71"/>
                  <a:gd name="T10" fmla="*/ 16745 w 73"/>
                  <a:gd name="T11" fmla="*/ 0 h 71"/>
                  <a:gd name="T12" fmla="*/ 0 w 73"/>
                  <a:gd name="T13" fmla="*/ 20660 h 71"/>
                  <a:gd name="T14" fmla="*/ 4567 w 73"/>
                  <a:gd name="T15" fmla="*/ 24349 h 71"/>
                  <a:gd name="T16" fmla="*/ 28923 w 73"/>
                  <a:gd name="T17" fmla="*/ 47961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1"/>
                  <a:gd name="T29" fmla="*/ 73 w 73"/>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5" name="Freeform 177"/>
              <p:cNvSpPr>
                <a:spLocks/>
              </p:cNvSpPr>
              <p:nvPr/>
            </p:nvSpPr>
            <p:spPr bwMode="black">
              <a:xfrm>
                <a:off x="-1255151" y="1881974"/>
                <a:ext cx="58729" cy="47624"/>
              </a:xfrm>
              <a:custGeom>
                <a:avLst/>
                <a:gdLst>
                  <a:gd name="T0" fmla="*/ 39667 w 77"/>
                  <a:gd name="T1" fmla="*/ 44648 h 64"/>
                  <a:gd name="T2" fmla="*/ 45007 w 77"/>
                  <a:gd name="T3" fmla="*/ 47625 h 64"/>
                  <a:gd name="T4" fmla="*/ 58738 w 77"/>
                  <a:gd name="T5" fmla="*/ 25301 h 64"/>
                  <a:gd name="T6" fmla="*/ 53398 w 77"/>
                  <a:gd name="T7" fmla="*/ 22324 h 64"/>
                  <a:gd name="T8" fmla="*/ 18308 w 77"/>
                  <a:gd name="T9" fmla="*/ 2232 h 64"/>
                  <a:gd name="T10" fmla="*/ 12968 w 77"/>
                  <a:gd name="T11" fmla="*/ 0 h 64"/>
                  <a:gd name="T12" fmla="*/ 0 w 77"/>
                  <a:gd name="T13" fmla="*/ 22324 h 64"/>
                  <a:gd name="T14" fmla="*/ 4577 w 77"/>
                  <a:gd name="T15" fmla="*/ 25301 h 64"/>
                  <a:gd name="T16" fmla="*/ 39667 w 77"/>
                  <a:gd name="T17" fmla="*/ 4464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4"/>
                  <a:gd name="T29" fmla="*/ 77 w 7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6" name="Freeform 178"/>
              <p:cNvSpPr>
                <a:spLocks/>
              </p:cNvSpPr>
              <p:nvPr/>
            </p:nvSpPr>
            <p:spPr bwMode="black">
              <a:xfrm>
                <a:off x="-1548797" y="1715286"/>
                <a:ext cx="58729" cy="49212"/>
              </a:xfrm>
              <a:custGeom>
                <a:avLst/>
                <a:gdLst>
                  <a:gd name="T0" fmla="*/ 39667 w 77"/>
                  <a:gd name="T1" fmla="*/ 46230 h 66"/>
                  <a:gd name="T2" fmla="*/ 45007 w 77"/>
                  <a:gd name="T3" fmla="*/ 49213 h 66"/>
                  <a:gd name="T4" fmla="*/ 58738 w 77"/>
                  <a:gd name="T5" fmla="*/ 26843 h 66"/>
                  <a:gd name="T6" fmla="*/ 54161 w 77"/>
                  <a:gd name="T7" fmla="*/ 23861 h 66"/>
                  <a:gd name="T8" fmla="*/ 18308 w 77"/>
                  <a:gd name="T9" fmla="*/ 2983 h 66"/>
                  <a:gd name="T10" fmla="*/ 13731 w 77"/>
                  <a:gd name="T11" fmla="*/ 0 h 66"/>
                  <a:gd name="T12" fmla="*/ 0 w 77"/>
                  <a:gd name="T13" fmla="*/ 23115 h 66"/>
                  <a:gd name="T14" fmla="*/ 5340 w 77"/>
                  <a:gd name="T15" fmla="*/ 26098 h 66"/>
                  <a:gd name="T16" fmla="*/ 39667 w 77"/>
                  <a:gd name="T17" fmla="*/ 4623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6"/>
                  <a:gd name="T29" fmla="*/ 77 w 7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7" name="Freeform 179"/>
              <p:cNvSpPr>
                <a:spLocks/>
              </p:cNvSpPr>
              <p:nvPr/>
            </p:nvSpPr>
            <p:spPr bwMode="black">
              <a:xfrm>
                <a:off x="-1615463" y="1686711"/>
                <a:ext cx="53968" cy="39688"/>
              </a:xfrm>
              <a:custGeom>
                <a:avLst/>
                <a:gdLst>
                  <a:gd name="T0" fmla="*/ 7394 w 73"/>
                  <a:gd name="T1" fmla="*/ 26713 h 52"/>
                  <a:gd name="T2" fmla="*/ 11091 w 73"/>
                  <a:gd name="T3" fmla="*/ 26713 h 52"/>
                  <a:gd name="T4" fmla="*/ 37709 w 73"/>
                  <a:gd name="T5" fmla="*/ 36635 h 52"/>
                  <a:gd name="T6" fmla="*/ 42884 w 73"/>
                  <a:gd name="T7" fmla="*/ 39688 h 52"/>
                  <a:gd name="T8" fmla="*/ 53975 w 73"/>
                  <a:gd name="T9" fmla="*/ 15265 h 52"/>
                  <a:gd name="T10" fmla="*/ 48799 w 73"/>
                  <a:gd name="T11" fmla="*/ 12975 h 52"/>
                  <a:gd name="T12" fmla="*/ 14048 w 73"/>
                  <a:gd name="T13" fmla="*/ 0 h 52"/>
                  <a:gd name="T14" fmla="*/ 7394 w 73"/>
                  <a:gd name="T15" fmla="*/ 0 h 52"/>
                  <a:gd name="T16" fmla="*/ 7394 w 73"/>
                  <a:gd name="T17" fmla="*/ 0 h 52"/>
                  <a:gd name="T18" fmla="*/ 0 w 73"/>
                  <a:gd name="T19" fmla="*/ 0 h 52"/>
                  <a:gd name="T20" fmla="*/ 739 w 73"/>
                  <a:gd name="T21" fmla="*/ 26713 h 52"/>
                  <a:gd name="T22" fmla="*/ 7394 w 73"/>
                  <a:gd name="T23" fmla="*/ 26713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52"/>
                  <a:gd name="T38" fmla="*/ 73 w 73"/>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8" name="Freeform 180"/>
              <p:cNvSpPr>
                <a:spLocks/>
              </p:cNvSpPr>
              <p:nvPr/>
            </p:nvSpPr>
            <p:spPr bwMode="black">
              <a:xfrm>
                <a:off x="-1693240" y="1707350"/>
                <a:ext cx="57142" cy="49212"/>
              </a:xfrm>
              <a:custGeom>
                <a:avLst/>
                <a:gdLst>
                  <a:gd name="T0" fmla="*/ 20303 w 76"/>
                  <a:gd name="T1" fmla="*/ 45485 h 66"/>
                  <a:gd name="T2" fmla="*/ 51886 w 76"/>
                  <a:gd name="T3" fmla="*/ 26098 h 66"/>
                  <a:gd name="T4" fmla="*/ 57150 w 76"/>
                  <a:gd name="T5" fmla="*/ 23115 h 66"/>
                  <a:gd name="T6" fmla="*/ 45118 w 76"/>
                  <a:gd name="T7" fmla="*/ 0 h 66"/>
                  <a:gd name="T8" fmla="*/ 39855 w 76"/>
                  <a:gd name="T9" fmla="*/ 2237 h 66"/>
                  <a:gd name="T10" fmla="*/ 4512 w 76"/>
                  <a:gd name="T11" fmla="*/ 24607 h 66"/>
                  <a:gd name="T12" fmla="*/ 0 w 76"/>
                  <a:gd name="T13" fmla="*/ 28335 h 66"/>
                  <a:gd name="T14" fmla="*/ 15791 w 76"/>
                  <a:gd name="T15" fmla="*/ 49213 h 66"/>
                  <a:gd name="T16" fmla="*/ 20303 w 76"/>
                  <a:gd name="T17" fmla="*/ 4548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66"/>
                  <a:gd name="T29" fmla="*/ 76 w 7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49" name="Freeform 181"/>
              <p:cNvSpPr>
                <a:spLocks/>
              </p:cNvSpPr>
              <p:nvPr/>
            </p:nvSpPr>
            <p:spPr bwMode="black">
              <a:xfrm>
                <a:off x="-2344024" y="2359812"/>
                <a:ext cx="57142" cy="49212"/>
              </a:xfrm>
              <a:custGeom>
                <a:avLst/>
                <a:gdLst>
                  <a:gd name="T0" fmla="*/ 23311 w 76"/>
                  <a:gd name="T1" fmla="*/ 3673 h 67"/>
                  <a:gd name="T2" fmla="*/ 19551 w 76"/>
                  <a:gd name="T3" fmla="*/ 0 h 67"/>
                  <a:gd name="T4" fmla="*/ 0 w 76"/>
                  <a:gd name="T5" fmla="*/ 16894 h 67"/>
                  <a:gd name="T6" fmla="*/ 3760 w 76"/>
                  <a:gd name="T7" fmla="*/ 21301 h 67"/>
                  <a:gd name="T8" fmla="*/ 39855 w 76"/>
                  <a:gd name="T9" fmla="*/ 47009 h 67"/>
                  <a:gd name="T10" fmla="*/ 44366 w 76"/>
                  <a:gd name="T11" fmla="*/ 49213 h 67"/>
                  <a:gd name="T12" fmla="*/ 57150 w 76"/>
                  <a:gd name="T13" fmla="*/ 26443 h 67"/>
                  <a:gd name="T14" fmla="*/ 51886 w 76"/>
                  <a:gd name="T15" fmla="*/ 24239 h 67"/>
                  <a:gd name="T16" fmla="*/ 23311 w 76"/>
                  <a:gd name="T17" fmla="*/ 3673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67"/>
                  <a:gd name="T29" fmla="*/ 76 w 7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0" name="Freeform 182"/>
              <p:cNvSpPr>
                <a:spLocks/>
              </p:cNvSpPr>
              <p:nvPr/>
            </p:nvSpPr>
            <p:spPr bwMode="black">
              <a:xfrm>
                <a:off x="-1394832" y="1804186"/>
                <a:ext cx="57142" cy="47624"/>
              </a:xfrm>
              <a:custGeom>
                <a:avLst/>
                <a:gdLst>
                  <a:gd name="T0" fmla="*/ 40079 w 77"/>
                  <a:gd name="T1" fmla="*/ 44648 h 64"/>
                  <a:gd name="T2" fmla="*/ 44532 w 77"/>
                  <a:gd name="T3" fmla="*/ 47625 h 64"/>
                  <a:gd name="T4" fmla="*/ 57150 w 77"/>
                  <a:gd name="T5" fmla="*/ 24557 h 64"/>
                  <a:gd name="T6" fmla="*/ 52697 w 77"/>
                  <a:gd name="T7" fmla="*/ 21580 h 64"/>
                  <a:gd name="T8" fmla="*/ 17071 w 77"/>
                  <a:gd name="T9" fmla="*/ 2977 h 64"/>
                  <a:gd name="T10" fmla="*/ 12618 w 77"/>
                  <a:gd name="T11" fmla="*/ 0 h 64"/>
                  <a:gd name="T12" fmla="*/ 0 w 77"/>
                  <a:gd name="T13" fmla="*/ 23068 h 64"/>
                  <a:gd name="T14" fmla="*/ 5195 w 77"/>
                  <a:gd name="T15" fmla="*/ 26045 h 64"/>
                  <a:gd name="T16" fmla="*/ 40079 w 77"/>
                  <a:gd name="T17" fmla="*/ 4464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4"/>
                  <a:gd name="T29" fmla="*/ 77 w 7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1" name="Freeform 183"/>
              <p:cNvSpPr>
                <a:spLocks/>
              </p:cNvSpPr>
              <p:nvPr/>
            </p:nvSpPr>
            <p:spPr bwMode="black">
              <a:xfrm>
                <a:off x="-1480546" y="1756562"/>
                <a:ext cx="73015" cy="57151"/>
              </a:xfrm>
              <a:custGeom>
                <a:avLst/>
                <a:gdLst>
                  <a:gd name="T0" fmla="*/ 15810 w 97"/>
                  <a:gd name="T1" fmla="*/ 33087 h 76"/>
                  <a:gd name="T2" fmla="*/ 19574 w 97"/>
                  <a:gd name="T3" fmla="*/ 35343 h 76"/>
                  <a:gd name="T4" fmla="*/ 20327 w 97"/>
                  <a:gd name="T5" fmla="*/ 36095 h 76"/>
                  <a:gd name="T6" fmla="*/ 55710 w 97"/>
                  <a:gd name="T7" fmla="*/ 54894 h 76"/>
                  <a:gd name="T8" fmla="*/ 60227 w 97"/>
                  <a:gd name="T9" fmla="*/ 57150 h 76"/>
                  <a:gd name="T10" fmla="*/ 73025 w 97"/>
                  <a:gd name="T11" fmla="*/ 33839 h 76"/>
                  <a:gd name="T12" fmla="*/ 67755 w 97"/>
                  <a:gd name="T13" fmla="*/ 30831 h 76"/>
                  <a:gd name="T14" fmla="*/ 33125 w 97"/>
                  <a:gd name="T15" fmla="*/ 12784 h 76"/>
                  <a:gd name="T16" fmla="*/ 33125 w 97"/>
                  <a:gd name="T17" fmla="*/ 12784 h 76"/>
                  <a:gd name="T18" fmla="*/ 18821 w 97"/>
                  <a:gd name="T19" fmla="*/ 3760 h 76"/>
                  <a:gd name="T20" fmla="*/ 14304 w 97"/>
                  <a:gd name="T21" fmla="*/ 0 h 76"/>
                  <a:gd name="T22" fmla="*/ 0 w 97"/>
                  <a:gd name="T23" fmla="*/ 22559 h 76"/>
                  <a:gd name="T24" fmla="*/ 4517 w 97"/>
                  <a:gd name="T25" fmla="*/ 25567 h 76"/>
                  <a:gd name="T26" fmla="*/ 15810 w 97"/>
                  <a:gd name="T27" fmla="*/ 33087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76"/>
                  <a:gd name="T44" fmla="*/ 97 w 97"/>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2" name="Freeform 184"/>
              <p:cNvSpPr>
                <a:spLocks/>
              </p:cNvSpPr>
              <p:nvPr/>
            </p:nvSpPr>
            <p:spPr bwMode="black">
              <a:xfrm>
                <a:off x="-2110694" y="1940713"/>
                <a:ext cx="57142" cy="47624"/>
              </a:xfrm>
              <a:custGeom>
                <a:avLst/>
                <a:gdLst>
                  <a:gd name="T0" fmla="*/ 57150 w 36"/>
                  <a:gd name="T1" fmla="*/ 23813 h 30"/>
                  <a:gd name="T2" fmla="*/ 44450 w 36"/>
                  <a:gd name="T3" fmla="*/ 0 h 30"/>
                  <a:gd name="T4" fmla="*/ 0 w 36"/>
                  <a:gd name="T5" fmla="*/ 25400 h 30"/>
                  <a:gd name="T6" fmla="*/ 12700 w 36"/>
                  <a:gd name="T7" fmla="*/ 47625 h 30"/>
                  <a:gd name="T8" fmla="*/ 57150 w 36"/>
                  <a:gd name="T9" fmla="*/ 23813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36" y="15"/>
                    </a:moveTo>
                    <a:lnTo>
                      <a:pt x="28" y="0"/>
                    </a:lnTo>
                    <a:lnTo>
                      <a:pt x="0" y="16"/>
                    </a:lnTo>
                    <a:lnTo>
                      <a:pt x="8" y="30"/>
                    </a:lnTo>
                    <a:lnTo>
                      <a:pt x="36" y="15"/>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3" name="Freeform 185"/>
              <p:cNvSpPr>
                <a:spLocks/>
              </p:cNvSpPr>
              <p:nvPr/>
            </p:nvSpPr>
            <p:spPr bwMode="black">
              <a:xfrm>
                <a:off x="-1278957" y="2432836"/>
                <a:ext cx="57142" cy="47624"/>
              </a:xfrm>
              <a:custGeom>
                <a:avLst/>
                <a:gdLst>
                  <a:gd name="T0" fmla="*/ 0 w 36"/>
                  <a:gd name="T1" fmla="*/ 25400 h 30"/>
                  <a:gd name="T2" fmla="*/ 12700 w 36"/>
                  <a:gd name="T3" fmla="*/ 47625 h 30"/>
                  <a:gd name="T4" fmla="*/ 57150 w 36"/>
                  <a:gd name="T5" fmla="*/ 22225 h 30"/>
                  <a:gd name="T6" fmla="*/ 44450 w 36"/>
                  <a:gd name="T7" fmla="*/ 0 h 30"/>
                  <a:gd name="T8" fmla="*/ 0 w 36"/>
                  <a:gd name="T9" fmla="*/ 25400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0" y="16"/>
                    </a:moveTo>
                    <a:lnTo>
                      <a:pt x="8" y="30"/>
                    </a:lnTo>
                    <a:lnTo>
                      <a:pt x="36" y="14"/>
                    </a:lnTo>
                    <a:lnTo>
                      <a:pt x="28" y="0"/>
                    </a:lnTo>
                    <a:lnTo>
                      <a:pt x="0" y="16"/>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4" name="Freeform 186"/>
              <p:cNvSpPr>
                <a:spLocks/>
              </p:cNvSpPr>
              <p:nvPr/>
            </p:nvSpPr>
            <p:spPr bwMode="black">
              <a:xfrm>
                <a:off x="-1417051" y="2513799"/>
                <a:ext cx="57142" cy="49212"/>
              </a:xfrm>
              <a:custGeom>
                <a:avLst/>
                <a:gdLst>
                  <a:gd name="T0" fmla="*/ 38595 w 77"/>
                  <a:gd name="T1" fmla="*/ 2983 h 66"/>
                  <a:gd name="T2" fmla="*/ 4453 w 77"/>
                  <a:gd name="T3" fmla="*/ 23861 h 66"/>
                  <a:gd name="T4" fmla="*/ 0 w 77"/>
                  <a:gd name="T5" fmla="*/ 26843 h 66"/>
                  <a:gd name="T6" fmla="*/ 13360 w 77"/>
                  <a:gd name="T7" fmla="*/ 49213 h 66"/>
                  <a:gd name="T8" fmla="*/ 17813 w 77"/>
                  <a:gd name="T9" fmla="*/ 46230 h 66"/>
                  <a:gd name="T10" fmla="*/ 51955 w 77"/>
                  <a:gd name="T11" fmla="*/ 25352 h 66"/>
                  <a:gd name="T12" fmla="*/ 57150 w 77"/>
                  <a:gd name="T13" fmla="*/ 23115 h 66"/>
                  <a:gd name="T14" fmla="*/ 43790 w 77"/>
                  <a:gd name="T15" fmla="*/ 0 h 66"/>
                  <a:gd name="T16" fmla="*/ 38595 w 77"/>
                  <a:gd name="T17" fmla="*/ 298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6"/>
                  <a:gd name="T29" fmla="*/ 77 w 7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5" name="Freeform 187"/>
              <p:cNvSpPr>
                <a:spLocks/>
              </p:cNvSpPr>
              <p:nvPr/>
            </p:nvSpPr>
            <p:spPr bwMode="black">
              <a:xfrm>
                <a:off x="-1348798" y="2472524"/>
                <a:ext cx="58729" cy="49212"/>
              </a:xfrm>
              <a:custGeom>
                <a:avLst/>
                <a:gdLst>
                  <a:gd name="T0" fmla="*/ 39667 w 77"/>
                  <a:gd name="T1" fmla="*/ 3028 h 65"/>
                  <a:gd name="T2" fmla="*/ 4577 w 77"/>
                  <a:gd name="T3" fmla="*/ 23471 h 65"/>
                  <a:gd name="T4" fmla="*/ 0 w 77"/>
                  <a:gd name="T5" fmla="*/ 26499 h 65"/>
                  <a:gd name="T6" fmla="*/ 12968 w 77"/>
                  <a:gd name="T7" fmla="*/ 49213 h 65"/>
                  <a:gd name="T8" fmla="*/ 18308 w 77"/>
                  <a:gd name="T9" fmla="*/ 46185 h 65"/>
                  <a:gd name="T10" fmla="*/ 53398 w 77"/>
                  <a:gd name="T11" fmla="*/ 25742 h 65"/>
                  <a:gd name="T12" fmla="*/ 58738 w 77"/>
                  <a:gd name="T13" fmla="*/ 23471 h 65"/>
                  <a:gd name="T14" fmla="*/ 45007 w 77"/>
                  <a:gd name="T15" fmla="*/ 0 h 65"/>
                  <a:gd name="T16" fmla="*/ 39667 w 77"/>
                  <a:gd name="T17" fmla="*/ 3028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5"/>
                  <a:gd name="T29" fmla="*/ 77 w 77"/>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6" name="Freeform 188"/>
              <p:cNvSpPr>
                <a:spLocks/>
              </p:cNvSpPr>
              <p:nvPr/>
            </p:nvSpPr>
            <p:spPr bwMode="black">
              <a:xfrm>
                <a:off x="-1548797" y="2609050"/>
                <a:ext cx="53968" cy="53975"/>
              </a:xfrm>
              <a:custGeom>
                <a:avLst/>
                <a:gdLst>
                  <a:gd name="T0" fmla="*/ 33734 w 72"/>
                  <a:gd name="T1" fmla="*/ 3748 h 72"/>
                  <a:gd name="T2" fmla="*/ 7497 w 72"/>
                  <a:gd name="T3" fmla="*/ 28487 h 72"/>
                  <a:gd name="T4" fmla="*/ 2999 w 72"/>
                  <a:gd name="T5" fmla="*/ 35983 h 72"/>
                  <a:gd name="T6" fmla="*/ 0 w 72"/>
                  <a:gd name="T7" fmla="*/ 40481 h 72"/>
                  <a:gd name="T8" fmla="*/ 22490 w 72"/>
                  <a:gd name="T9" fmla="*/ 53975 h 72"/>
                  <a:gd name="T10" fmla="*/ 25488 w 72"/>
                  <a:gd name="T11" fmla="*/ 49477 h 72"/>
                  <a:gd name="T12" fmla="*/ 29236 w 72"/>
                  <a:gd name="T13" fmla="*/ 42730 h 72"/>
                  <a:gd name="T14" fmla="*/ 49477 w 72"/>
                  <a:gd name="T15" fmla="*/ 24739 h 72"/>
                  <a:gd name="T16" fmla="*/ 53975 w 72"/>
                  <a:gd name="T17" fmla="*/ 20990 h 72"/>
                  <a:gd name="T18" fmla="*/ 38232 w 72"/>
                  <a:gd name="T19" fmla="*/ 0 h 72"/>
                  <a:gd name="T20" fmla="*/ 33734 w 72"/>
                  <a:gd name="T21" fmla="*/ 3748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72"/>
                  <a:gd name="T35" fmla="*/ 72 w 72"/>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7" name="Freeform 189"/>
              <p:cNvSpPr>
                <a:spLocks/>
              </p:cNvSpPr>
              <p:nvPr/>
            </p:nvSpPr>
            <p:spPr bwMode="black">
              <a:xfrm>
                <a:off x="-1485307" y="2564599"/>
                <a:ext cx="57142" cy="49212"/>
              </a:xfrm>
              <a:custGeom>
                <a:avLst/>
                <a:gdLst>
                  <a:gd name="T0" fmla="*/ 37853 w 77"/>
                  <a:gd name="T1" fmla="*/ 2983 h 66"/>
                  <a:gd name="T2" fmla="*/ 4453 w 77"/>
                  <a:gd name="T3" fmla="*/ 24607 h 66"/>
                  <a:gd name="T4" fmla="*/ 0 w 77"/>
                  <a:gd name="T5" fmla="*/ 27589 h 66"/>
                  <a:gd name="T6" fmla="*/ 14102 w 77"/>
                  <a:gd name="T7" fmla="*/ 49213 h 66"/>
                  <a:gd name="T8" fmla="*/ 18555 w 77"/>
                  <a:gd name="T9" fmla="*/ 46230 h 66"/>
                  <a:gd name="T10" fmla="*/ 51955 w 77"/>
                  <a:gd name="T11" fmla="*/ 25352 h 66"/>
                  <a:gd name="T12" fmla="*/ 57150 w 77"/>
                  <a:gd name="T13" fmla="*/ 22370 h 66"/>
                  <a:gd name="T14" fmla="*/ 43048 w 77"/>
                  <a:gd name="T15" fmla="*/ 0 h 66"/>
                  <a:gd name="T16" fmla="*/ 37853 w 77"/>
                  <a:gd name="T17" fmla="*/ 2983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6"/>
                  <a:gd name="T29" fmla="*/ 77 w 7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8" name="Freeform 190"/>
              <p:cNvSpPr>
                <a:spLocks/>
              </p:cNvSpPr>
              <p:nvPr/>
            </p:nvSpPr>
            <p:spPr bwMode="black">
              <a:xfrm>
                <a:off x="-1210706" y="2393149"/>
                <a:ext cx="58729" cy="47624"/>
              </a:xfrm>
              <a:custGeom>
                <a:avLst/>
                <a:gdLst>
                  <a:gd name="T0" fmla="*/ 0 w 37"/>
                  <a:gd name="T1" fmla="*/ 25400 h 30"/>
                  <a:gd name="T2" fmla="*/ 14288 w 37"/>
                  <a:gd name="T3" fmla="*/ 47625 h 30"/>
                  <a:gd name="T4" fmla="*/ 58738 w 37"/>
                  <a:gd name="T5" fmla="*/ 22225 h 30"/>
                  <a:gd name="T6" fmla="*/ 44450 w 37"/>
                  <a:gd name="T7" fmla="*/ 0 h 30"/>
                  <a:gd name="T8" fmla="*/ 0 w 37"/>
                  <a:gd name="T9" fmla="*/ 25400 h 30"/>
                  <a:gd name="T10" fmla="*/ 0 60000 65536"/>
                  <a:gd name="T11" fmla="*/ 0 60000 65536"/>
                  <a:gd name="T12" fmla="*/ 0 60000 65536"/>
                  <a:gd name="T13" fmla="*/ 0 60000 65536"/>
                  <a:gd name="T14" fmla="*/ 0 60000 65536"/>
                  <a:gd name="T15" fmla="*/ 0 w 37"/>
                  <a:gd name="T16" fmla="*/ 0 h 30"/>
                  <a:gd name="T17" fmla="*/ 37 w 37"/>
                  <a:gd name="T18" fmla="*/ 30 h 30"/>
                </a:gdLst>
                <a:ahLst/>
                <a:cxnLst>
                  <a:cxn ang="T10">
                    <a:pos x="T0" y="T1"/>
                  </a:cxn>
                  <a:cxn ang="T11">
                    <a:pos x="T2" y="T3"/>
                  </a:cxn>
                  <a:cxn ang="T12">
                    <a:pos x="T4" y="T5"/>
                  </a:cxn>
                  <a:cxn ang="T13">
                    <a:pos x="T6" y="T7"/>
                  </a:cxn>
                  <a:cxn ang="T14">
                    <a:pos x="T8" y="T9"/>
                  </a:cxn>
                </a:cxnLst>
                <a:rect l="T15" t="T16" r="T17" b="T18"/>
                <a:pathLst>
                  <a:path w="37" h="30">
                    <a:moveTo>
                      <a:pt x="0" y="16"/>
                    </a:moveTo>
                    <a:lnTo>
                      <a:pt x="9" y="30"/>
                    </a:lnTo>
                    <a:lnTo>
                      <a:pt x="37" y="14"/>
                    </a:lnTo>
                    <a:lnTo>
                      <a:pt x="28" y="0"/>
                    </a:lnTo>
                    <a:lnTo>
                      <a:pt x="0" y="16"/>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59" name="Freeform 191"/>
              <p:cNvSpPr>
                <a:spLocks/>
              </p:cNvSpPr>
              <p:nvPr/>
            </p:nvSpPr>
            <p:spPr bwMode="black">
              <a:xfrm>
                <a:off x="-2331325" y="1997861"/>
                <a:ext cx="58729" cy="39688"/>
              </a:xfrm>
              <a:custGeom>
                <a:avLst/>
                <a:gdLst>
                  <a:gd name="T0" fmla="*/ 20596 w 77"/>
                  <a:gd name="T1" fmla="*/ 3744 h 53"/>
                  <a:gd name="T2" fmla="*/ 3814 w 77"/>
                  <a:gd name="T3" fmla="*/ 17972 h 53"/>
                  <a:gd name="T4" fmla="*/ 0 w 77"/>
                  <a:gd name="T5" fmla="*/ 22465 h 53"/>
                  <a:gd name="T6" fmla="*/ 19834 w 77"/>
                  <a:gd name="T7" fmla="*/ 39688 h 53"/>
                  <a:gd name="T8" fmla="*/ 23648 w 77"/>
                  <a:gd name="T9" fmla="*/ 35195 h 53"/>
                  <a:gd name="T10" fmla="*/ 32802 w 77"/>
                  <a:gd name="T11" fmla="*/ 27707 h 53"/>
                  <a:gd name="T12" fmla="*/ 46533 w 77"/>
                  <a:gd name="T13" fmla="*/ 29204 h 53"/>
                  <a:gd name="T14" fmla="*/ 51873 w 77"/>
                  <a:gd name="T15" fmla="*/ 30702 h 53"/>
                  <a:gd name="T16" fmla="*/ 58738 w 77"/>
                  <a:gd name="T17" fmla="*/ 5991 h 53"/>
                  <a:gd name="T18" fmla="*/ 53398 w 77"/>
                  <a:gd name="T19" fmla="*/ 4493 h 53"/>
                  <a:gd name="T20" fmla="*/ 20596 w 77"/>
                  <a:gd name="T21" fmla="*/ 3744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53"/>
                  <a:gd name="T35" fmla="*/ 77 w 7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0" name="Freeform 192"/>
              <p:cNvSpPr>
                <a:spLocks/>
              </p:cNvSpPr>
              <p:nvPr/>
            </p:nvSpPr>
            <p:spPr bwMode="black">
              <a:xfrm>
                <a:off x="-1021819" y="2242337"/>
                <a:ext cx="36507" cy="55563"/>
              </a:xfrm>
              <a:custGeom>
                <a:avLst/>
                <a:gdLst>
                  <a:gd name="T0" fmla="*/ 9687 w 49"/>
                  <a:gd name="T1" fmla="*/ 5186 h 75"/>
                  <a:gd name="T2" fmla="*/ 1490 w 49"/>
                  <a:gd name="T3" fmla="*/ 42228 h 75"/>
                  <a:gd name="T4" fmla="*/ 0 w 49"/>
                  <a:gd name="T5" fmla="*/ 47414 h 75"/>
                  <a:gd name="T6" fmla="*/ 25336 w 49"/>
                  <a:gd name="T7" fmla="*/ 55563 h 75"/>
                  <a:gd name="T8" fmla="*/ 26826 w 49"/>
                  <a:gd name="T9" fmla="*/ 49636 h 75"/>
                  <a:gd name="T10" fmla="*/ 35768 w 49"/>
                  <a:gd name="T11" fmla="*/ 9631 h 75"/>
                  <a:gd name="T12" fmla="*/ 36513 w 49"/>
                  <a:gd name="T13" fmla="*/ 3704 h 75"/>
                  <a:gd name="T14" fmla="*/ 11177 w 49"/>
                  <a:gd name="T15" fmla="*/ 0 h 75"/>
                  <a:gd name="T16" fmla="*/ 9687 w 49"/>
                  <a:gd name="T17" fmla="*/ 5186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75"/>
                  <a:gd name="T29" fmla="*/ 49 w 49"/>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1" name="Freeform 193"/>
              <p:cNvSpPr>
                <a:spLocks/>
              </p:cNvSpPr>
              <p:nvPr/>
            </p:nvSpPr>
            <p:spPr bwMode="black">
              <a:xfrm>
                <a:off x="-1007535" y="2164549"/>
                <a:ext cx="26985" cy="52388"/>
              </a:xfrm>
              <a:custGeom>
                <a:avLst/>
                <a:gdLst>
                  <a:gd name="T0" fmla="*/ 1420 w 38"/>
                  <a:gd name="T1" fmla="*/ 0 h 70"/>
                  <a:gd name="T2" fmla="*/ 1420 w 38"/>
                  <a:gd name="T3" fmla="*/ 5987 h 70"/>
                  <a:gd name="T4" fmla="*/ 0 w 38"/>
                  <a:gd name="T5" fmla="*/ 44904 h 70"/>
                  <a:gd name="T6" fmla="*/ 0 w 38"/>
                  <a:gd name="T7" fmla="*/ 50143 h 70"/>
                  <a:gd name="T8" fmla="*/ 24857 w 38"/>
                  <a:gd name="T9" fmla="*/ 52388 h 70"/>
                  <a:gd name="T10" fmla="*/ 24857 w 38"/>
                  <a:gd name="T11" fmla="*/ 46401 h 70"/>
                  <a:gd name="T12" fmla="*/ 26988 w 38"/>
                  <a:gd name="T13" fmla="*/ 5987 h 70"/>
                  <a:gd name="T14" fmla="*/ 26988 w 38"/>
                  <a:gd name="T15" fmla="*/ 0 h 70"/>
                  <a:gd name="T16" fmla="*/ 1420 w 38"/>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0"/>
                  <a:gd name="T29" fmla="*/ 38 w 3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2" name="Freeform 194"/>
              <p:cNvSpPr>
                <a:spLocks/>
              </p:cNvSpPr>
              <p:nvPr/>
            </p:nvSpPr>
            <p:spPr bwMode="black">
              <a:xfrm>
                <a:off x="-1586892" y="2675726"/>
                <a:ext cx="47619" cy="57151"/>
              </a:xfrm>
              <a:custGeom>
                <a:avLst/>
                <a:gdLst>
                  <a:gd name="T0" fmla="*/ 24190 w 63"/>
                  <a:gd name="T1" fmla="*/ 0 h 76"/>
                  <a:gd name="T2" fmla="*/ 21923 w 63"/>
                  <a:gd name="T3" fmla="*/ 5264 h 76"/>
                  <a:gd name="T4" fmla="*/ 3780 w 63"/>
                  <a:gd name="T5" fmla="*/ 37599 h 76"/>
                  <a:gd name="T6" fmla="*/ 0 w 63"/>
                  <a:gd name="T7" fmla="*/ 42863 h 76"/>
                  <a:gd name="T8" fmla="*/ 22679 w 63"/>
                  <a:gd name="T9" fmla="*/ 57150 h 76"/>
                  <a:gd name="T10" fmla="*/ 25702 w 63"/>
                  <a:gd name="T11" fmla="*/ 52638 h 76"/>
                  <a:gd name="T12" fmla="*/ 45357 w 63"/>
                  <a:gd name="T13" fmla="*/ 16543 h 76"/>
                  <a:gd name="T14" fmla="*/ 47625 w 63"/>
                  <a:gd name="T15" fmla="*/ 12032 h 76"/>
                  <a:gd name="T16" fmla="*/ 37042 w 63"/>
                  <a:gd name="T17" fmla="*/ 5264 h 76"/>
                  <a:gd name="T18" fmla="*/ 24190 w 63"/>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6"/>
                  <a:gd name="T32" fmla="*/ 63 w 6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3" name="Freeform 195"/>
              <p:cNvSpPr>
                <a:spLocks/>
              </p:cNvSpPr>
              <p:nvPr/>
            </p:nvSpPr>
            <p:spPr bwMode="black">
              <a:xfrm>
                <a:off x="-1140865" y="2351873"/>
                <a:ext cx="57142" cy="49212"/>
              </a:xfrm>
              <a:custGeom>
                <a:avLst/>
                <a:gdLst>
                  <a:gd name="T0" fmla="*/ 39103 w 76"/>
                  <a:gd name="T1" fmla="*/ 2271 h 65"/>
                  <a:gd name="T2" fmla="*/ 4512 w 76"/>
                  <a:gd name="T3" fmla="*/ 23471 h 65"/>
                  <a:gd name="T4" fmla="*/ 0 w 76"/>
                  <a:gd name="T5" fmla="*/ 26499 h 65"/>
                  <a:gd name="T6" fmla="*/ 12784 w 76"/>
                  <a:gd name="T7" fmla="*/ 49213 h 65"/>
                  <a:gd name="T8" fmla="*/ 18047 w 76"/>
                  <a:gd name="T9" fmla="*/ 46185 h 65"/>
                  <a:gd name="T10" fmla="*/ 52638 w 76"/>
                  <a:gd name="T11" fmla="*/ 24985 h 65"/>
                  <a:gd name="T12" fmla="*/ 57150 w 76"/>
                  <a:gd name="T13" fmla="*/ 22714 h 65"/>
                  <a:gd name="T14" fmla="*/ 43614 w 76"/>
                  <a:gd name="T15" fmla="*/ 0 h 65"/>
                  <a:gd name="T16" fmla="*/ 39103 w 76"/>
                  <a:gd name="T17" fmla="*/ 227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65"/>
                  <a:gd name="T29" fmla="*/ 76 w 76"/>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4" name="Freeform 196"/>
              <p:cNvSpPr>
                <a:spLocks/>
              </p:cNvSpPr>
              <p:nvPr/>
            </p:nvSpPr>
            <p:spPr bwMode="black">
              <a:xfrm>
                <a:off x="-1072612" y="2307424"/>
                <a:ext cx="57142" cy="50800"/>
              </a:xfrm>
              <a:custGeom>
                <a:avLst/>
                <a:gdLst>
                  <a:gd name="T0" fmla="*/ 36368 w 77"/>
                  <a:gd name="T1" fmla="*/ 3735 h 68"/>
                  <a:gd name="T2" fmla="*/ 5195 w 77"/>
                  <a:gd name="T3" fmla="*/ 25400 h 68"/>
                  <a:gd name="T4" fmla="*/ 0 w 77"/>
                  <a:gd name="T5" fmla="*/ 29135 h 68"/>
                  <a:gd name="T6" fmla="*/ 14102 w 77"/>
                  <a:gd name="T7" fmla="*/ 50800 h 68"/>
                  <a:gd name="T8" fmla="*/ 19297 w 77"/>
                  <a:gd name="T9" fmla="*/ 47812 h 68"/>
                  <a:gd name="T10" fmla="*/ 52697 w 77"/>
                  <a:gd name="T11" fmla="*/ 24653 h 68"/>
                  <a:gd name="T12" fmla="*/ 57150 w 77"/>
                  <a:gd name="T13" fmla="*/ 20918 h 68"/>
                  <a:gd name="T14" fmla="*/ 40821 w 77"/>
                  <a:gd name="T15" fmla="*/ 0 h 68"/>
                  <a:gd name="T16" fmla="*/ 36368 w 77"/>
                  <a:gd name="T17" fmla="*/ 3735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8"/>
                  <a:gd name="T29" fmla="*/ 77 w 77"/>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5" name="Freeform 197"/>
              <p:cNvSpPr>
                <a:spLocks/>
              </p:cNvSpPr>
              <p:nvPr/>
            </p:nvSpPr>
            <p:spPr bwMode="black">
              <a:xfrm>
                <a:off x="-2056726" y="2497926"/>
                <a:ext cx="57142" cy="49212"/>
              </a:xfrm>
              <a:custGeom>
                <a:avLst/>
                <a:gdLst>
                  <a:gd name="T0" fmla="*/ 17813 w 77"/>
                  <a:gd name="T1" fmla="*/ 3028 h 65"/>
                  <a:gd name="T2" fmla="*/ 13360 w 77"/>
                  <a:gd name="T3" fmla="*/ 0 h 65"/>
                  <a:gd name="T4" fmla="*/ 0 w 77"/>
                  <a:gd name="T5" fmla="*/ 22714 h 65"/>
                  <a:gd name="T6" fmla="*/ 5195 w 77"/>
                  <a:gd name="T7" fmla="*/ 25742 h 65"/>
                  <a:gd name="T8" fmla="*/ 39337 w 77"/>
                  <a:gd name="T9" fmla="*/ 46185 h 65"/>
                  <a:gd name="T10" fmla="*/ 43790 w 77"/>
                  <a:gd name="T11" fmla="*/ 49213 h 65"/>
                  <a:gd name="T12" fmla="*/ 57150 w 77"/>
                  <a:gd name="T13" fmla="*/ 25742 h 65"/>
                  <a:gd name="T14" fmla="*/ 52697 w 77"/>
                  <a:gd name="T15" fmla="*/ 23471 h 65"/>
                  <a:gd name="T16" fmla="*/ 17813 w 77"/>
                  <a:gd name="T17" fmla="*/ 3028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5"/>
                  <a:gd name="T29" fmla="*/ 77 w 77"/>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6" name="Freeform 198"/>
              <p:cNvSpPr>
                <a:spLocks/>
              </p:cNvSpPr>
              <p:nvPr/>
            </p:nvSpPr>
            <p:spPr bwMode="black">
              <a:xfrm>
                <a:off x="-1988475" y="2537612"/>
                <a:ext cx="57142" cy="49212"/>
              </a:xfrm>
              <a:custGeom>
                <a:avLst/>
                <a:gdLst>
                  <a:gd name="T0" fmla="*/ 0 w 36"/>
                  <a:gd name="T1" fmla="*/ 23813 h 31"/>
                  <a:gd name="T2" fmla="*/ 44450 w 36"/>
                  <a:gd name="T3" fmla="*/ 49213 h 31"/>
                  <a:gd name="T4" fmla="*/ 57150 w 36"/>
                  <a:gd name="T5" fmla="*/ 26988 h 31"/>
                  <a:gd name="T6" fmla="*/ 12700 w 36"/>
                  <a:gd name="T7" fmla="*/ 0 h 31"/>
                  <a:gd name="T8" fmla="*/ 0 w 36"/>
                  <a:gd name="T9" fmla="*/ 23813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0" y="15"/>
                    </a:moveTo>
                    <a:lnTo>
                      <a:pt x="28" y="31"/>
                    </a:lnTo>
                    <a:lnTo>
                      <a:pt x="36" y="17"/>
                    </a:lnTo>
                    <a:lnTo>
                      <a:pt x="8" y="0"/>
                    </a:lnTo>
                    <a:lnTo>
                      <a:pt x="0" y="15"/>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7" name="Freeform 199"/>
              <p:cNvSpPr>
                <a:spLocks/>
              </p:cNvSpPr>
              <p:nvPr/>
            </p:nvSpPr>
            <p:spPr bwMode="black">
              <a:xfrm>
                <a:off x="-2126567" y="2458236"/>
                <a:ext cx="58729" cy="47624"/>
              </a:xfrm>
              <a:custGeom>
                <a:avLst/>
                <a:gdLst>
                  <a:gd name="T0" fmla="*/ 18308 w 77"/>
                  <a:gd name="T1" fmla="*/ 2977 h 64"/>
                  <a:gd name="T2" fmla="*/ 12968 w 77"/>
                  <a:gd name="T3" fmla="*/ 0 h 64"/>
                  <a:gd name="T4" fmla="*/ 0 w 77"/>
                  <a:gd name="T5" fmla="*/ 23068 h 64"/>
                  <a:gd name="T6" fmla="*/ 4577 w 77"/>
                  <a:gd name="T7" fmla="*/ 25301 h 64"/>
                  <a:gd name="T8" fmla="*/ 40430 w 77"/>
                  <a:gd name="T9" fmla="*/ 45393 h 64"/>
                  <a:gd name="T10" fmla="*/ 45007 w 77"/>
                  <a:gd name="T11" fmla="*/ 47625 h 64"/>
                  <a:gd name="T12" fmla="*/ 58738 w 77"/>
                  <a:gd name="T13" fmla="*/ 25301 h 64"/>
                  <a:gd name="T14" fmla="*/ 53398 w 77"/>
                  <a:gd name="T15" fmla="*/ 22324 h 64"/>
                  <a:gd name="T16" fmla="*/ 18308 w 77"/>
                  <a:gd name="T17" fmla="*/ 297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4"/>
                  <a:gd name="T29" fmla="*/ 77 w 7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8" name="Freeform 200"/>
              <p:cNvSpPr>
                <a:spLocks/>
              </p:cNvSpPr>
              <p:nvPr/>
            </p:nvSpPr>
            <p:spPr bwMode="black">
              <a:xfrm>
                <a:off x="-2196407" y="2420136"/>
                <a:ext cx="57142" cy="47624"/>
              </a:xfrm>
              <a:custGeom>
                <a:avLst/>
                <a:gdLst>
                  <a:gd name="T0" fmla="*/ 17071 w 77"/>
                  <a:gd name="T1" fmla="*/ 2268 h 63"/>
                  <a:gd name="T2" fmla="*/ 11875 w 77"/>
                  <a:gd name="T3" fmla="*/ 0 h 63"/>
                  <a:gd name="T4" fmla="*/ 0 w 77"/>
                  <a:gd name="T5" fmla="*/ 23435 h 63"/>
                  <a:gd name="T6" fmla="*/ 5195 w 77"/>
                  <a:gd name="T7" fmla="*/ 26458 h 63"/>
                  <a:gd name="T8" fmla="*/ 40079 w 77"/>
                  <a:gd name="T9" fmla="*/ 44601 h 63"/>
                  <a:gd name="T10" fmla="*/ 44532 w 77"/>
                  <a:gd name="T11" fmla="*/ 47625 h 63"/>
                  <a:gd name="T12" fmla="*/ 57150 w 77"/>
                  <a:gd name="T13" fmla="*/ 24190 h 63"/>
                  <a:gd name="T14" fmla="*/ 52697 w 77"/>
                  <a:gd name="T15" fmla="*/ 21923 h 63"/>
                  <a:gd name="T16" fmla="*/ 17071 w 77"/>
                  <a:gd name="T17" fmla="*/ 2268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3"/>
                  <a:gd name="T29" fmla="*/ 77 w 7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69" name="Freeform 201"/>
              <p:cNvSpPr>
                <a:spLocks/>
              </p:cNvSpPr>
              <p:nvPr/>
            </p:nvSpPr>
            <p:spPr bwMode="black">
              <a:xfrm>
                <a:off x="-2271009" y="2397912"/>
                <a:ext cx="57142" cy="34924"/>
              </a:xfrm>
              <a:custGeom>
                <a:avLst/>
                <a:gdLst>
                  <a:gd name="T0" fmla="*/ 45118 w 76"/>
                  <a:gd name="T1" fmla="*/ 7431 h 47"/>
                  <a:gd name="T2" fmla="*/ 43614 w 76"/>
                  <a:gd name="T3" fmla="*/ 7431 h 47"/>
                  <a:gd name="T4" fmla="*/ 13536 w 76"/>
                  <a:gd name="T5" fmla="*/ 1486 h 47"/>
                  <a:gd name="T6" fmla="*/ 8272 w 76"/>
                  <a:gd name="T7" fmla="*/ 0 h 47"/>
                  <a:gd name="T8" fmla="*/ 0 w 76"/>
                  <a:gd name="T9" fmla="*/ 24522 h 47"/>
                  <a:gd name="T10" fmla="*/ 5264 w 76"/>
                  <a:gd name="T11" fmla="*/ 26008 h 47"/>
                  <a:gd name="T12" fmla="*/ 41359 w 76"/>
                  <a:gd name="T13" fmla="*/ 33439 h 47"/>
                  <a:gd name="T14" fmla="*/ 45118 w 76"/>
                  <a:gd name="T15" fmla="*/ 33439 h 47"/>
                  <a:gd name="T16" fmla="*/ 45870 w 76"/>
                  <a:gd name="T17" fmla="*/ 33439 h 47"/>
                  <a:gd name="T18" fmla="*/ 51134 w 76"/>
                  <a:gd name="T19" fmla="*/ 34925 h 47"/>
                  <a:gd name="T20" fmla="*/ 57150 w 76"/>
                  <a:gd name="T21" fmla="*/ 9660 h 47"/>
                  <a:gd name="T22" fmla="*/ 51886 w 76"/>
                  <a:gd name="T23" fmla="*/ 8174 h 47"/>
                  <a:gd name="T24" fmla="*/ 45118 w 76"/>
                  <a:gd name="T25" fmla="*/ 7431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47"/>
                  <a:gd name="T41" fmla="*/ 76 w 76"/>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70" name="Freeform 202"/>
              <p:cNvSpPr>
                <a:spLocks/>
              </p:cNvSpPr>
              <p:nvPr/>
            </p:nvSpPr>
            <p:spPr bwMode="black">
              <a:xfrm>
                <a:off x="-1648797" y="2731287"/>
                <a:ext cx="55555" cy="30163"/>
              </a:xfrm>
              <a:custGeom>
                <a:avLst/>
                <a:gdLst>
                  <a:gd name="T0" fmla="*/ 42799 w 74"/>
                  <a:gd name="T1" fmla="*/ 2262 h 40"/>
                  <a:gd name="T2" fmla="*/ 39795 w 74"/>
                  <a:gd name="T3" fmla="*/ 3016 h 40"/>
                  <a:gd name="T4" fmla="*/ 8259 w 74"/>
                  <a:gd name="T5" fmla="*/ 3016 h 40"/>
                  <a:gd name="T6" fmla="*/ 2253 w 74"/>
                  <a:gd name="T7" fmla="*/ 2262 h 40"/>
                  <a:gd name="T8" fmla="*/ 0 w 74"/>
                  <a:gd name="T9" fmla="*/ 28655 h 40"/>
                  <a:gd name="T10" fmla="*/ 5256 w 74"/>
                  <a:gd name="T11" fmla="*/ 29409 h 40"/>
                  <a:gd name="T12" fmla="*/ 24027 w 74"/>
                  <a:gd name="T13" fmla="*/ 30163 h 40"/>
                  <a:gd name="T14" fmla="*/ 45051 w 74"/>
                  <a:gd name="T15" fmla="*/ 28655 h 40"/>
                  <a:gd name="T16" fmla="*/ 50307 w 74"/>
                  <a:gd name="T17" fmla="*/ 27147 h 40"/>
                  <a:gd name="T18" fmla="*/ 55563 w 74"/>
                  <a:gd name="T19" fmla="*/ 25639 h 40"/>
                  <a:gd name="T20" fmla="*/ 48054 w 74"/>
                  <a:gd name="T21" fmla="*/ 0 h 40"/>
                  <a:gd name="T22" fmla="*/ 42799 w 74"/>
                  <a:gd name="T23" fmla="*/ 226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40"/>
                  <a:gd name="T38" fmla="*/ 74 w 74"/>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71" name="Freeform 203"/>
              <p:cNvSpPr>
                <a:spLocks/>
              </p:cNvSpPr>
              <p:nvPr/>
            </p:nvSpPr>
            <p:spPr bwMode="black">
              <a:xfrm>
                <a:off x="-1786889" y="2663026"/>
                <a:ext cx="49206" cy="58739"/>
              </a:xfrm>
              <a:custGeom>
                <a:avLst/>
                <a:gdLst>
                  <a:gd name="T0" fmla="*/ 37679 w 64"/>
                  <a:gd name="T1" fmla="*/ 25604 h 78"/>
                  <a:gd name="T2" fmla="*/ 37679 w 64"/>
                  <a:gd name="T3" fmla="*/ 24851 h 78"/>
                  <a:gd name="T4" fmla="*/ 25375 w 64"/>
                  <a:gd name="T5" fmla="*/ 4518 h 78"/>
                  <a:gd name="T6" fmla="*/ 22300 w 64"/>
                  <a:gd name="T7" fmla="*/ 0 h 78"/>
                  <a:gd name="T8" fmla="*/ 0 w 64"/>
                  <a:gd name="T9" fmla="*/ 14308 h 78"/>
                  <a:gd name="T10" fmla="*/ 3076 w 64"/>
                  <a:gd name="T11" fmla="*/ 19579 h 78"/>
                  <a:gd name="T12" fmla="*/ 13841 w 64"/>
                  <a:gd name="T13" fmla="*/ 37653 h 78"/>
                  <a:gd name="T14" fmla="*/ 23838 w 64"/>
                  <a:gd name="T15" fmla="*/ 54220 h 78"/>
                  <a:gd name="T16" fmla="*/ 26913 w 64"/>
                  <a:gd name="T17" fmla="*/ 58738 h 78"/>
                  <a:gd name="T18" fmla="*/ 49213 w 64"/>
                  <a:gd name="T19" fmla="*/ 44430 h 78"/>
                  <a:gd name="T20" fmla="*/ 46137 w 64"/>
                  <a:gd name="T21" fmla="*/ 39159 h 78"/>
                  <a:gd name="T22" fmla="*/ 37679 w 64"/>
                  <a:gd name="T23" fmla="*/ 25604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78"/>
                  <a:gd name="T38" fmla="*/ 64 w 6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72" name="Freeform 204"/>
              <p:cNvSpPr>
                <a:spLocks/>
              </p:cNvSpPr>
              <p:nvPr/>
            </p:nvSpPr>
            <p:spPr bwMode="black">
              <a:xfrm>
                <a:off x="-1848794" y="2616987"/>
                <a:ext cx="55555" cy="47624"/>
              </a:xfrm>
              <a:custGeom>
                <a:avLst/>
                <a:gdLst>
                  <a:gd name="T0" fmla="*/ 17039 w 75"/>
                  <a:gd name="T1" fmla="*/ 3073 h 62"/>
                  <a:gd name="T2" fmla="*/ 12594 w 75"/>
                  <a:gd name="T3" fmla="*/ 0 h 62"/>
                  <a:gd name="T4" fmla="*/ 0 w 75"/>
                  <a:gd name="T5" fmla="*/ 23813 h 62"/>
                  <a:gd name="T6" fmla="*/ 4445 w 75"/>
                  <a:gd name="T7" fmla="*/ 26885 h 62"/>
                  <a:gd name="T8" fmla="*/ 42228 w 75"/>
                  <a:gd name="T9" fmla="*/ 45321 h 62"/>
                  <a:gd name="T10" fmla="*/ 48895 w 75"/>
                  <a:gd name="T11" fmla="*/ 47625 h 62"/>
                  <a:gd name="T12" fmla="*/ 55563 w 75"/>
                  <a:gd name="T13" fmla="*/ 21508 h 62"/>
                  <a:gd name="T14" fmla="*/ 48895 w 75"/>
                  <a:gd name="T15" fmla="*/ 19204 h 62"/>
                  <a:gd name="T16" fmla="*/ 17039 w 75"/>
                  <a:gd name="T17" fmla="*/ 3073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2"/>
                  <a:gd name="T29" fmla="*/ 75 w 75"/>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73" name="Freeform 205"/>
              <p:cNvSpPr>
                <a:spLocks/>
              </p:cNvSpPr>
              <p:nvPr/>
            </p:nvSpPr>
            <p:spPr bwMode="black">
              <a:xfrm>
                <a:off x="-1729747" y="2716999"/>
                <a:ext cx="57142" cy="38100"/>
              </a:xfrm>
              <a:custGeom>
                <a:avLst/>
                <a:gdLst>
                  <a:gd name="T0" fmla="*/ 14288 w 76"/>
                  <a:gd name="T1" fmla="*/ 2198 h 52"/>
                  <a:gd name="T2" fmla="*/ 9024 w 76"/>
                  <a:gd name="T3" fmla="*/ 0 h 52"/>
                  <a:gd name="T4" fmla="*/ 0 w 76"/>
                  <a:gd name="T5" fmla="*/ 24179 h 52"/>
                  <a:gd name="T6" fmla="*/ 5264 w 76"/>
                  <a:gd name="T7" fmla="*/ 26377 h 52"/>
                  <a:gd name="T8" fmla="*/ 45870 w 76"/>
                  <a:gd name="T9" fmla="*/ 37367 h 52"/>
                  <a:gd name="T10" fmla="*/ 51134 w 76"/>
                  <a:gd name="T11" fmla="*/ 38100 h 52"/>
                  <a:gd name="T12" fmla="*/ 57150 w 76"/>
                  <a:gd name="T13" fmla="*/ 13188 h 52"/>
                  <a:gd name="T14" fmla="*/ 51134 w 76"/>
                  <a:gd name="T15" fmla="*/ 11723 h 52"/>
                  <a:gd name="T16" fmla="*/ 14288 w 76"/>
                  <a:gd name="T17" fmla="*/ 2198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52"/>
                  <a:gd name="T29" fmla="*/ 76 w 76"/>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74" name="Freeform 206"/>
              <p:cNvSpPr>
                <a:spLocks/>
              </p:cNvSpPr>
              <p:nvPr/>
            </p:nvSpPr>
            <p:spPr bwMode="black">
              <a:xfrm>
                <a:off x="-1918634" y="2578887"/>
                <a:ext cx="57142" cy="47624"/>
              </a:xfrm>
              <a:custGeom>
                <a:avLst/>
                <a:gdLst>
                  <a:gd name="T0" fmla="*/ 17813 w 77"/>
                  <a:gd name="T1" fmla="*/ 2232 h 64"/>
                  <a:gd name="T2" fmla="*/ 12618 w 77"/>
                  <a:gd name="T3" fmla="*/ 0 h 64"/>
                  <a:gd name="T4" fmla="*/ 0 w 77"/>
                  <a:gd name="T5" fmla="*/ 22324 h 64"/>
                  <a:gd name="T6" fmla="*/ 4453 w 77"/>
                  <a:gd name="T7" fmla="*/ 25301 h 64"/>
                  <a:gd name="T8" fmla="*/ 39337 w 77"/>
                  <a:gd name="T9" fmla="*/ 45393 h 64"/>
                  <a:gd name="T10" fmla="*/ 43790 w 77"/>
                  <a:gd name="T11" fmla="*/ 47625 h 64"/>
                  <a:gd name="T12" fmla="*/ 57150 w 77"/>
                  <a:gd name="T13" fmla="*/ 25301 h 64"/>
                  <a:gd name="T14" fmla="*/ 51955 w 77"/>
                  <a:gd name="T15" fmla="*/ 22324 h 64"/>
                  <a:gd name="T16" fmla="*/ 17813 w 77"/>
                  <a:gd name="T17" fmla="*/ 223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4"/>
                  <a:gd name="T29" fmla="*/ 77 w 7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sp>
            <p:nvSpPr>
              <p:cNvPr id="47175" name="Freeform 207"/>
              <p:cNvSpPr>
                <a:spLocks noEditPoints="1"/>
              </p:cNvSpPr>
              <p:nvPr/>
            </p:nvSpPr>
            <p:spPr bwMode="black">
              <a:xfrm>
                <a:off x="-2261487" y="1761321"/>
                <a:ext cx="1198395" cy="892174"/>
              </a:xfrm>
              <a:custGeom>
                <a:avLst/>
                <a:gdLst>
                  <a:gd name="T0" fmla="*/ 1185088 w 1601"/>
                  <a:gd name="T1" fmla="*/ 306381 h 1191"/>
                  <a:gd name="T2" fmla="*/ 667033 w 1601"/>
                  <a:gd name="T3" fmla="*/ 4495 h 1191"/>
                  <a:gd name="T4" fmla="*/ 629601 w 1601"/>
                  <a:gd name="T5" fmla="*/ 4495 h 1191"/>
                  <a:gd name="T6" fmla="*/ 644574 w 1601"/>
                  <a:gd name="T7" fmla="*/ 624747 h 1191"/>
                  <a:gd name="T8" fmla="*/ 446186 w 1601"/>
                  <a:gd name="T9" fmla="*/ 739359 h 1191"/>
                  <a:gd name="T10" fmla="*/ 110798 w 1601"/>
                  <a:gd name="T11" fmla="*/ 597031 h 1191"/>
                  <a:gd name="T12" fmla="*/ 149727 w 1601"/>
                  <a:gd name="T13" fmla="*/ 570812 h 1191"/>
                  <a:gd name="T14" fmla="*/ 663290 w 1601"/>
                  <a:gd name="T15" fmla="*/ 871200 h 1191"/>
                  <a:gd name="T16" fmla="*/ 638585 w 1601"/>
                  <a:gd name="T17" fmla="*/ 892175 h 1191"/>
                  <a:gd name="T18" fmla="*/ 506825 w 1601"/>
                  <a:gd name="T19" fmla="*/ 821760 h 1191"/>
                  <a:gd name="T20" fmla="*/ 546503 w 1601"/>
                  <a:gd name="T21" fmla="*/ 795541 h 1191"/>
                  <a:gd name="T22" fmla="*/ 622115 w 1601"/>
                  <a:gd name="T23" fmla="*/ 693664 h 1191"/>
                  <a:gd name="T24" fmla="*/ 41924 w 1601"/>
                  <a:gd name="T25" fmla="*/ 508637 h 1191"/>
                  <a:gd name="T26" fmla="*/ 49410 w 1601"/>
                  <a:gd name="T27" fmla="*/ 514630 h 1191"/>
                  <a:gd name="T28" fmla="*/ 20213 w 1601"/>
                  <a:gd name="T29" fmla="*/ 545343 h 1191"/>
                  <a:gd name="T30" fmla="*/ 0 w 1601"/>
                  <a:gd name="T31" fmla="*/ 517626 h 1191"/>
                  <a:gd name="T32" fmla="*/ 12727 w 1601"/>
                  <a:gd name="T33" fmla="*/ 311625 h 1191"/>
                  <a:gd name="T34" fmla="*/ 71869 w 1601"/>
                  <a:gd name="T35" fmla="*/ 331101 h 1191"/>
                  <a:gd name="T36" fmla="*/ 656552 w 1601"/>
                  <a:gd name="T37" fmla="*/ 659955 h 1191"/>
                  <a:gd name="T38" fmla="*/ 1197814 w 1601"/>
                  <a:gd name="T39" fmla="*/ 328105 h 1191"/>
                  <a:gd name="T40" fmla="*/ 1198563 w 1601"/>
                  <a:gd name="T41" fmla="*/ 501146 h 1191"/>
                  <a:gd name="T42" fmla="*/ 687995 w 1601"/>
                  <a:gd name="T43" fmla="*/ 814269 h 1191"/>
                  <a:gd name="T44" fmla="*/ 669279 w 1601"/>
                  <a:gd name="T45" fmla="*/ 638980 h 1191"/>
                  <a:gd name="T46" fmla="*/ 393033 w 1601"/>
                  <a:gd name="T47" fmla="*/ 663700 h 1191"/>
                  <a:gd name="T48" fmla="*/ 236568 w 1601"/>
                  <a:gd name="T49" fmla="*/ 576805 h 1191"/>
                  <a:gd name="T50" fmla="*/ 224590 w 1601"/>
                  <a:gd name="T51" fmla="*/ 540099 h 1191"/>
                  <a:gd name="T52" fmla="*/ 391536 w 1601"/>
                  <a:gd name="T53" fmla="*/ 615758 h 1191"/>
                  <a:gd name="T54" fmla="*/ 403514 w 1601"/>
                  <a:gd name="T55" fmla="*/ 651715 h 1191"/>
                  <a:gd name="T56" fmla="*/ 533027 w 1601"/>
                  <a:gd name="T57" fmla="*/ 773818 h 1191"/>
                  <a:gd name="T58" fmla="*/ 485115 w 1601"/>
                  <a:gd name="T59" fmla="*/ 817265 h 1191"/>
                  <a:gd name="T60" fmla="*/ 461907 w 1601"/>
                  <a:gd name="T61" fmla="*/ 801534 h 1191"/>
                  <a:gd name="T62" fmla="*/ 467896 w 1601"/>
                  <a:gd name="T63" fmla="*/ 684675 h 1191"/>
                  <a:gd name="T64" fmla="*/ 533027 w 1601"/>
                  <a:gd name="T65" fmla="*/ 662951 h 1191"/>
                  <a:gd name="T66" fmla="*/ 530033 w 1601"/>
                  <a:gd name="T67" fmla="*/ 680930 h 1191"/>
                  <a:gd name="T68" fmla="*/ 493350 w 1601"/>
                  <a:gd name="T69" fmla="*/ 782058 h 1191"/>
                  <a:gd name="T70" fmla="*/ 533027 w 1601"/>
                  <a:gd name="T71" fmla="*/ 773818 h 1191"/>
                  <a:gd name="T72" fmla="*/ 132508 w 1601"/>
                  <a:gd name="T73" fmla="*/ 566318 h 1191"/>
                  <a:gd name="T74" fmla="*/ 68874 w 1601"/>
                  <a:gd name="T75" fmla="*/ 588791 h 1191"/>
                  <a:gd name="T76" fmla="*/ 64383 w 1601"/>
                  <a:gd name="T77" fmla="*/ 473430 h 1191"/>
                  <a:gd name="T78" fmla="*/ 115290 w 1601"/>
                  <a:gd name="T79" fmla="*/ 434476 h 1191"/>
                  <a:gd name="T80" fmla="*/ 135503 w 1601"/>
                  <a:gd name="T81" fmla="*/ 438222 h 1191"/>
                  <a:gd name="T82" fmla="*/ 96574 w 1601"/>
                  <a:gd name="T83" fmla="*/ 477175 h 1191"/>
                  <a:gd name="T84" fmla="*/ 115290 w 1601"/>
                  <a:gd name="T85" fmla="*/ 546092 h 1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1"/>
                  <a:gd name="T130" fmla="*/ 0 h 1191"/>
                  <a:gd name="T131" fmla="*/ 1601 w 1601"/>
                  <a:gd name="T132" fmla="*/ 1191 h 11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w="9525">
                <a:noFill/>
                <a:miter lim="800000"/>
                <a:headEnd/>
                <a:tailEnd/>
              </a:ln>
            </p:spPr>
            <p:txBody>
              <a:bodyPr/>
              <a:lstStyle/>
              <a:p>
                <a:pPr defTabSz="1243245" fontAlgn="base">
                  <a:spcBef>
                    <a:spcPct val="0"/>
                  </a:spcBef>
                  <a:spcAft>
                    <a:spcPct val="0"/>
                  </a:spcAft>
                </a:pPr>
                <a:endParaRPr lang="en-US" sz="2142" dirty="0">
                  <a:solidFill>
                    <a:srgbClr val="FFFFFF"/>
                  </a:solidFill>
                  <a:latin typeface="Arial" charset="0"/>
                  <a:ea typeface="ＭＳ Ｐゴシック" pitchFamily="-103" charset="-128"/>
                </a:endParaRPr>
              </a:p>
            </p:txBody>
          </p:sp>
        </p:grpSp>
      </p:grpSp>
      <p:grpSp>
        <p:nvGrpSpPr>
          <p:cNvPr id="17" name="OS copy"/>
          <p:cNvGrpSpPr>
            <a:grpSpLocks/>
          </p:cNvGrpSpPr>
          <p:nvPr/>
        </p:nvGrpSpPr>
        <p:grpSpPr bwMode="auto">
          <a:xfrm>
            <a:off x="8565627" y="3430776"/>
            <a:ext cx="2609811" cy="2224229"/>
            <a:chOff x="2352613" y="3578456"/>
            <a:chExt cx="2012057" cy="1635611"/>
          </a:xfrm>
        </p:grpSpPr>
        <p:sp>
          <p:nvSpPr>
            <p:cNvPr id="47125" name="TextBox 94"/>
            <p:cNvSpPr txBox="1">
              <a:spLocks noChangeArrowheads="1"/>
            </p:cNvSpPr>
            <p:nvPr/>
          </p:nvSpPr>
          <p:spPr bwMode="auto">
            <a:xfrm>
              <a:off x="2521891" y="4466121"/>
              <a:ext cx="1819747" cy="747946"/>
            </a:xfrm>
            <a:prstGeom prst="rect">
              <a:avLst/>
            </a:prstGeom>
            <a:noFill/>
            <a:ln w="9525">
              <a:noFill/>
              <a:miter lim="800000"/>
              <a:headEnd/>
              <a:tailEnd/>
            </a:ln>
          </p:spPr>
          <p:txBody>
            <a:bodyPr wrap="square" lIns="0" tIns="0" rIns="0" bIns="0">
              <a:spAutoFit/>
            </a:bodyPr>
            <a:lstStyle/>
            <a:p>
              <a:pPr marL="235258" indent="-235258" algn="ctr" defTabSz="1243245" fontAlgn="base">
                <a:spcBef>
                  <a:spcPts val="408"/>
                </a:spcBef>
                <a:spcAft>
                  <a:spcPct val="0"/>
                </a:spcAft>
                <a:buClr>
                  <a:srgbClr val="FFFFFF"/>
                </a:buClr>
              </a:pPr>
              <a:r>
                <a:rPr lang="en-US" sz="1938" dirty="0">
                  <a:solidFill>
                    <a:srgbClr val="FFFFFF"/>
                  </a:solidFill>
                  <a:latin typeface="Segoe UI Light" pitchFamily="-84" charset="0"/>
                  <a:ea typeface="ＭＳ Ｐゴシック" pitchFamily="-103" charset="-128"/>
                  <a:cs typeface="Segoe UI" pitchFamily="-84" charset="-52"/>
                </a:rPr>
                <a:t>Microsoft VDI </a:t>
              </a:r>
            </a:p>
            <a:p>
              <a:pPr marL="235258" indent="-235258" algn="ctr" defTabSz="1243245" fontAlgn="base">
                <a:spcBef>
                  <a:spcPts val="408"/>
                </a:spcBef>
                <a:spcAft>
                  <a:spcPct val="0"/>
                </a:spcAft>
                <a:buClr>
                  <a:srgbClr val="FFFFFF"/>
                </a:buClr>
              </a:pPr>
              <a:r>
                <a:rPr lang="en-US" sz="1938" dirty="0">
                  <a:solidFill>
                    <a:srgbClr val="FFFFFF"/>
                  </a:solidFill>
                  <a:latin typeface="Segoe UI Light" pitchFamily="-84" charset="0"/>
                  <a:ea typeface="ＭＳ Ｐゴシック" pitchFamily="-103" charset="-128"/>
                  <a:cs typeface="Segoe UI" pitchFamily="-84" charset="-52"/>
                </a:rPr>
                <a:t>Client Hyper-V </a:t>
              </a:r>
            </a:p>
            <a:p>
              <a:pPr marL="235258" indent="-235258" algn="ctr" defTabSz="1243245" fontAlgn="base">
                <a:spcBef>
                  <a:spcPts val="408"/>
                </a:spcBef>
                <a:spcAft>
                  <a:spcPct val="0"/>
                </a:spcAft>
                <a:buClr>
                  <a:srgbClr val="FFFFFF"/>
                </a:buClr>
              </a:pPr>
              <a:r>
                <a:rPr lang="en-US" sz="1938" dirty="0">
                  <a:solidFill>
                    <a:srgbClr val="FFFFFF"/>
                  </a:solidFill>
                  <a:latin typeface="Segoe UI Light" pitchFamily="-84" charset="0"/>
                  <a:ea typeface="ＭＳ Ｐゴシック" pitchFamily="-103" charset="-128"/>
                  <a:cs typeface="Segoe UI" pitchFamily="-84" charset="-52"/>
                </a:rPr>
                <a:t>MED-V</a:t>
              </a:r>
            </a:p>
          </p:txBody>
        </p:sp>
        <p:sp>
          <p:nvSpPr>
            <p:cNvPr id="47126" name="TextBox 95"/>
            <p:cNvSpPr txBox="1">
              <a:spLocks noChangeArrowheads="1"/>
            </p:cNvSpPr>
            <p:nvPr/>
          </p:nvSpPr>
          <p:spPr bwMode="auto">
            <a:xfrm>
              <a:off x="2352613" y="3578456"/>
              <a:ext cx="2012057" cy="492443"/>
            </a:xfrm>
            <a:prstGeom prst="rect">
              <a:avLst/>
            </a:prstGeom>
            <a:noFill/>
            <a:ln w="9525">
              <a:noFill/>
              <a:miter lim="800000"/>
              <a:headEnd/>
              <a:tailEnd/>
            </a:ln>
          </p:spPr>
          <p:txBody>
            <a:bodyPr wrap="square" lIns="0" tIns="0" rIns="0" bIns="0">
              <a:spAutoFit/>
            </a:bodyPr>
            <a:lstStyle/>
            <a:p>
              <a:pPr algn="ctr" defTabSz="1243245" fontAlgn="base">
                <a:spcBef>
                  <a:spcPct val="0"/>
                </a:spcBef>
                <a:spcAft>
                  <a:spcPct val="0"/>
                </a:spcAft>
              </a:pPr>
              <a:r>
                <a:rPr lang="en-US" sz="2142" i="1" dirty="0">
                  <a:solidFill>
                    <a:srgbClr val="FFFFFF">
                      <a:lumMod val="65000"/>
                    </a:srgbClr>
                  </a:solidFill>
                  <a:ea typeface="Segoe UI" pitchFamily="34" charset="0"/>
                  <a:cs typeface="Segoe UI" pitchFamily="34" charset="0"/>
                </a:rPr>
                <a:t>Windows </a:t>
              </a:r>
            </a:p>
            <a:p>
              <a:pPr algn="ctr" defTabSz="1243245" fontAlgn="base">
                <a:spcBef>
                  <a:spcPct val="0"/>
                </a:spcBef>
                <a:spcAft>
                  <a:spcPct val="0"/>
                </a:spcAft>
              </a:pPr>
              <a:r>
                <a:rPr lang="en-US" sz="2142" i="1" dirty="0">
                  <a:solidFill>
                    <a:srgbClr val="FFFFFF">
                      <a:lumMod val="65000"/>
                    </a:srgbClr>
                  </a:solidFill>
                  <a:ea typeface="Segoe UI" pitchFamily="34" charset="0"/>
                  <a:cs typeface="Segoe UI" pitchFamily="34" charset="0"/>
                </a:rPr>
                <a:t>Everywhere</a:t>
              </a:r>
            </a:p>
          </p:txBody>
        </p:sp>
      </p:grpSp>
      <p:sp>
        <p:nvSpPr>
          <p:cNvPr id="103" name="TextBox 102"/>
          <p:cNvSpPr txBox="1"/>
          <p:nvPr/>
        </p:nvSpPr>
        <p:spPr bwMode="auto">
          <a:xfrm rot="16200000">
            <a:off x="5864863" y="-640092"/>
            <a:ext cx="298223" cy="5085656"/>
          </a:xfrm>
          <a:prstGeom prst="rect">
            <a:avLst/>
          </a:prstGeom>
          <a:noFill/>
          <a:ln>
            <a:noFill/>
          </a:ln>
          <a:effectLst>
            <a:outerShdw sx="1000" sy="1000" algn="ctr" rotWithShape="0">
              <a:srgbClr val="000000"/>
            </a:outerShdw>
            <a:reflection endPos="0" dist="50800" dir="5400000" sy="-100000" algn="bl" rotWithShape="0"/>
          </a:effectLst>
        </p:spPr>
        <p:txBody>
          <a:bodyPr vert="vert" wrap="square" lIns="0" tIns="0" rIns="0" bIns="0">
            <a:spAutoFit/>
          </a:bodyPr>
          <a:lstStyle>
            <a:lvl1pPr>
              <a:defRPr>
                <a:solidFill>
                  <a:schemeClr val="tx1"/>
                </a:solidFill>
                <a:latin typeface="Segoe UI Light" pitchFamily="-103" charset="0"/>
                <a:ea typeface="ＭＳ Ｐゴシック" pitchFamily="-103" charset="-128"/>
              </a:defRPr>
            </a:lvl1pPr>
            <a:lvl2pPr marL="37931725" indent="-37474525">
              <a:defRPr>
                <a:solidFill>
                  <a:schemeClr val="tx1"/>
                </a:solidFill>
                <a:latin typeface="Segoe UI Light" pitchFamily="-103" charset="0"/>
                <a:ea typeface="ＭＳ Ｐゴシック" pitchFamily="-103" charset="-128"/>
              </a:defRPr>
            </a:lvl2pPr>
            <a:lvl3pPr>
              <a:defRPr>
                <a:solidFill>
                  <a:schemeClr val="tx1"/>
                </a:solidFill>
                <a:latin typeface="Segoe UI Light" pitchFamily="-103" charset="0"/>
                <a:ea typeface="ＭＳ Ｐゴシック" pitchFamily="-103" charset="-128"/>
              </a:defRPr>
            </a:lvl3pPr>
            <a:lvl4pPr>
              <a:defRPr>
                <a:solidFill>
                  <a:schemeClr val="tx1"/>
                </a:solidFill>
                <a:latin typeface="Segoe UI Light" pitchFamily="-103" charset="0"/>
                <a:ea typeface="ＭＳ Ｐゴシック" pitchFamily="-103" charset="-128"/>
              </a:defRPr>
            </a:lvl4pPr>
            <a:lvl5pPr>
              <a:defRPr>
                <a:solidFill>
                  <a:schemeClr val="tx1"/>
                </a:solidFill>
                <a:latin typeface="Segoe UI Light" pitchFamily="-103" charset="0"/>
                <a:ea typeface="ＭＳ Ｐゴシック" pitchFamily="-103" charset="-128"/>
              </a:defRPr>
            </a:lvl5pPr>
            <a:lvl6pPr marL="457200" fontAlgn="base">
              <a:spcBef>
                <a:spcPct val="0"/>
              </a:spcBef>
              <a:spcAft>
                <a:spcPct val="0"/>
              </a:spcAft>
              <a:defRPr>
                <a:solidFill>
                  <a:schemeClr val="tx1"/>
                </a:solidFill>
                <a:latin typeface="Segoe UI Light" pitchFamily="-103" charset="0"/>
                <a:ea typeface="ＭＳ Ｐゴシック" pitchFamily="-103" charset="-128"/>
              </a:defRPr>
            </a:lvl6pPr>
            <a:lvl7pPr marL="914400" fontAlgn="base">
              <a:spcBef>
                <a:spcPct val="0"/>
              </a:spcBef>
              <a:spcAft>
                <a:spcPct val="0"/>
              </a:spcAft>
              <a:defRPr>
                <a:solidFill>
                  <a:schemeClr val="tx1"/>
                </a:solidFill>
                <a:latin typeface="Segoe UI Light" pitchFamily="-103" charset="0"/>
                <a:ea typeface="ＭＳ Ｐゴシック" pitchFamily="-103" charset="-128"/>
              </a:defRPr>
            </a:lvl7pPr>
            <a:lvl8pPr marL="1371600" fontAlgn="base">
              <a:spcBef>
                <a:spcPct val="0"/>
              </a:spcBef>
              <a:spcAft>
                <a:spcPct val="0"/>
              </a:spcAft>
              <a:defRPr>
                <a:solidFill>
                  <a:schemeClr val="tx1"/>
                </a:solidFill>
                <a:latin typeface="Segoe UI Light" pitchFamily="-103" charset="0"/>
                <a:ea typeface="ＭＳ Ｐゴシック" pitchFamily="-103" charset="-128"/>
              </a:defRPr>
            </a:lvl8pPr>
            <a:lvl9pPr marL="1828800" fontAlgn="base">
              <a:spcBef>
                <a:spcPct val="0"/>
              </a:spcBef>
              <a:spcAft>
                <a:spcPct val="0"/>
              </a:spcAft>
              <a:defRPr>
                <a:solidFill>
                  <a:schemeClr val="tx1"/>
                </a:solidFill>
                <a:latin typeface="Segoe UI Light" pitchFamily="-103" charset="0"/>
                <a:ea typeface="ＭＳ Ｐゴシック" pitchFamily="-103" charset="-128"/>
              </a:defRPr>
            </a:lvl9pPr>
          </a:lstStyle>
          <a:p>
            <a:pPr algn="ctr" defTabSz="1243245" fontAlgn="base">
              <a:spcBef>
                <a:spcPts val="816"/>
              </a:spcBef>
              <a:spcAft>
                <a:spcPct val="0"/>
              </a:spcAft>
              <a:buClr>
                <a:srgbClr val="FFFFFF"/>
              </a:buClr>
              <a:defRPr/>
            </a:pPr>
            <a:r>
              <a:rPr lang="en-US" sz="1938" dirty="0">
                <a:solidFill>
                  <a:srgbClr val="FFFFFF"/>
                </a:solidFill>
                <a:latin typeface="Segoe UI Light" pitchFamily="-84" charset="0"/>
                <a:cs typeface="Segoe UI" pitchFamily="-84" charset="-52"/>
              </a:rPr>
              <a:t>Centralized and Unified Management</a:t>
            </a:r>
          </a:p>
        </p:txBody>
      </p:sp>
      <p:sp>
        <p:nvSpPr>
          <p:cNvPr id="145" name="deliver copy"/>
          <p:cNvSpPr/>
          <p:nvPr/>
        </p:nvSpPr>
        <p:spPr bwMode="auto">
          <a:xfrm>
            <a:off x="2503" y="6255441"/>
            <a:ext cx="12431473" cy="643856"/>
          </a:xfrm>
          <a:prstGeom prst="rect">
            <a:avLst/>
          </a:prstGeom>
          <a:noFill/>
          <a:ln w="12700">
            <a:noFill/>
            <a:prstDash val="soli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124314" tIns="62157" rIns="124314" bIns="62157"/>
          <a:lstStyle/>
          <a:p>
            <a:pPr algn="ctr" defTabSz="1241035" fontAlgn="base">
              <a:lnSpc>
                <a:spcPct val="90000"/>
              </a:lnSpc>
              <a:spcBef>
                <a:spcPct val="0"/>
              </a:spcBef>
              <a:spcAft>
                <a:spcPct val="0"/>
              </a:spcAft>
            </a:pPr>
            <a:r>
              <a:rPr lang="en-US" sz="2550" dirty="0">
                <a:solidFill>
                  <a:srgbClr val="FFFFFF"/>
                </a:solidFill>
                <a:latin typeface="+mj-lt"/>
                <a:ea typeface="ＭＳ Ｐゴシック" pitchFamily="-103" charset="-128"/>
              </a:rPr>
              <a:t>Deliver virtualization to the user through a more comprehensive platform!</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0405" y="1213205"/>
            <a:ext cx="3103879" cy="552822"/>
          </a:xfrm>
          <a:prstGeom prst="rect">
            <a:avLst/>
          </a:prstGeom>
        </p:spPr>
      </p:pic>
    </p:spTree>
    <p:extLst>
      <p:ext uri="{BB962C8B-B14F-4D97-AF65-F5344CB8AC3E}">
        <p14:creationId xmlns:p14="http://schemas.microsoft.com/office/powerpoint/2010/main" val="34206684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hidden"/>
                                      </p:to>
                                    </p:set>
                                  </p:childTnLst>
                                </p:cTn>
                              </p:par>
                              <p:par>
                                <p:cTn id="7" presetID="42" presetClass="path" presetSubtype="0" accel="50000" decel="50000" fill="hold" nodeType="withEffect">
                                  <p:stCondLst>
                                    <p:cond delay="0"/>
                                  </p:stCondLst>
                                  <p:childTnLst>
                                    <p:animMotion origin="layout" path="M 1.66667E-6 4.20241E-6 L -0.29757 -0.137 " pathEditMode="relative" rAng="0" ptsTypes="AA">
                                      <p:cBhvr>
                                        <p:cTn id="8" dur="2000" fill="hold"/>
                                        <p:tgtEl>
                                          <p:spTgt spid="2"/>
                                        </p:tgtEl>
                                        <p:attrNameLst>
                                          <p:attrName>ppt_x</p:attrName>
                                          <p:attrName>ppt_y</p:attrName>
                                        </p:attrNameLst>
                                      </p:cBhvr>
                                      <p:rCtr x="-149" y="-68"/>
                                    </p:animMotion>
                                  </p:childTnLst>
                                </p:cTn>
                              </p:par>
                              <p:par>
                                <p:cTn id="9" presetID="42" presetClass="path" presetSubtype="0" accel="50000" decel="50000" fill="hold" nodeType="withEffect">
                                  <p:stCondLst>
                                    <p:cond delay="0"/>
                                  </p:stCondLst>
                                  <p:childTnLst>
                                    <p:animMotion origin="layout" path="M 1.66667E-6 1.63221E-6 L 1.66667E-6 -0.22987 " pathEditMode="relative" rAng="0" ptsTypes="AA">
                                      <p:cBhvr>
                                        <p:cTn id="10" dur="2000" fill="hold"/>
                                        <p:tgtEl>
                                          <p:spTgt spid="3"/>
                                        </p:tgtEl>
                                        <p:attrNameLst>
                                          <p:attrName>ppt_x</p:attrName>
                                          <p:attrName>ppt_y</p:attrName>
                                        </p:attrNameLst>
                                      </p:cBhvr>
                                      <p:rCtr x="0" y="-115"/>
                                    </p:animMotion>
                                  </p:childTnLst>
                                </p:cTn>
                              </p:par>
                              <p:par>
                                <p:cTn id="11" presetID="42" presetClass="path" presetSubtype="0" accel="50000" decel="50000" fill="hold" nodeType="withEffect">
                                  <p:stCondLst>
                                    <p:cond delay="0"/>
                                  </p:stCondLst>
                                  <p:childTnLst>
                                    <p:animMotion origin="layout" path="M 1.66667E-6 -3.84449E-6 L 0.30364 -0.32212 " pathEditMode="relative" rAng="0" ptsTypes="AA">
                                      <p:cBhvr>
                                        <p:cTn id="12" dur="2000" fill="hold"/>
                                        <p:tgtEl>
                                          <p:spTgt spid="4"/>
                                        </p:tgtEl>
                                        <p:attrNameLst>
                                          <p:attrName>ppt_x</p:attrName>
                                          <p:attrName>ppt_y</p:attrName>
                                        </p:attrNameLst>
                                      </p:cBhvr>
                                      <p:rCtr x="152" y="-161"/>
                                    </p:animMotion>
                                  </p:childTnLst>
                                </p:cTn>
                              </p:par>
                              <p:par>
                                <p:cTn id="13" presetID="1" presetClass="exit" presetSubtype="0" fill="hold" nodeType="withEffect">
                                  <p:stCondLst>
                                    <p:cond delay="300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nodeType="withEffect">
                                  <p:stCondLst>
                                    <p:cond delay="300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3000"/>
                                  </p:stCondLst>
                                  <p:childTnLst>
                                    <p:set>
                                      <p:cBhvr>
                                        <p:cTn id="18" dur="1" fill="hold">
                                          <p:stCondLst>
                                            <p:cond delay="0"/>
                                          </p:stCondLst>
                                        </p:cTn>
                                        <p:tgtEl>
                                          <p:spTgt spid="4"/>
                                        </p:tgtEl>
                                        <p:attrNameLst>
                                          <p:attrName>style.visibility</p:attrName>
                                        </p:attrNameLst>
                                      </p:cBhvr>
                                      <p:to>
                                        <p:strVal val="hidden"/>
                                      </p:to>
                                    </p:set>
                                  </p:childTnLst>
                                </p:cTn>
                              </p:par>
                              <p:par>
                                <p:cTn id="19" presetID="22" presetClass="entr" presetSubtype="1" fill="hold" nodeType="withEffect">
                                  <p:stCondLst>
                                    <p:cond delay="200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par>
                                <p:cTn id="22" presetID="22" presetClass="entr" presetSubtype="1" fill="hold" nodeType="withEffect">
                                  <p:stCondLst>
                                    <p:cond delay="200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22" presetClass="entr" presetSubtype="1" fill="hold"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left)">
                                      <p:cBhvr>
                                        <p:cTn id="47" dur="500"/>
                                        <p:tgtEl>
                                          <p:spTgt spid="103"/>
                                        </p:tgtEl>
                                      </p:cBhvr>
                                    </p:animEffect>
                                  </p:childTnLst>
                                </p:cTn>
                              </p:par>
                              <p:par>
                                <p:cTn id="48" presetID="22" presetClass="entr" presetSubtype="8"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wipe(up)">
                                      <p:cBhvr>
                                        <p:cTn id="54" dur="1250"/>
                                        <p:tgtEl>
                                          <p:spTgt spid="112"/>
                                        </p:tgtEl>
                                      </p:cBhvr>
                                    </p:animEffect>
                                  </p:childTnLst>
                                </p:cTn>
                              </p:par>
                            </p:childTnLst>
                          </p:cTn>
                        </p:par>
                        <p:par>
                          <p:cTn id="55" fill="hold">
                            <p:stCondLst>
                              <p:cond delay="1750"/>
                            </p:stCondLst>
                            <p:childTnLst>
                              <p:par>
                                <p:cTn id="56" presetID="2" presetClass="entr" presetSubtype="8" fill="hold" grpId="0" nodeType="afterEffect">
                                  <p:stCondLst>
                                    <p:cond delay="500"/>
                                  </p:stCondLst>
                                  <p:iterate type="lt">
                                    <p:tmPct val="0"/>
                                  </p:iterate>
                                  <p:childTnLst>
                                    <p:set>
                                      <p:cBhvr>
                                        <p:cTn id="57" dur="1" fill="hold">
                                          <p:stCondLst>
                                            <p:cond delay="0"/>
                                          </p:stCondLst>
                                        </p:cTn>
                                        <p:tgtEl>
                                          <p:spTgt spid="145"/>
                                        </p:tgtEl>
                                        <p:attrNameLst>
                                          <p:attrName>style.visibility</p:attrName>
                                        </p:attrNameLst>
                                      </p:cBhvr>
                                      <p:to>
                                        <p:strVal val="visible"/>
                                      </p:to>
                                    </p:set>
                                    <p:anim calcmode="lin" valueType="num">
                                      <p:cBhvr additive="base">
                                        <p:cTn id="58" dur="750" fill="hold"/>
                                        <p:tgtEl>
                                          <p:spTgt spid="145"/>
                                        </p:tgtEl>
                                        <p:attrNameLst>
                                          <p:attrName>ppt_x</p:attrName>
                                        </p:attrNameLst>
                                      </p:cBhvr>
                                      <p:tavLst>
                                        <p:tav tm="0">
                                          <p:val>
                                            <p:strVal val="0-#ppt_w/2"/>
                                          </p:val>
                                        </p:tav>
                                        <p:tav tm="100000">
                                          <p:val>
                                            <p:strVal val="#ppt_x"/>
                                          </p:val>
                                        </p:tav>
                                      </p:tavLst>
                                    </p:anim>
                                    <p:anim calcmode="lin" valueType="num">
                                      <p:cBhvr additive="base">
                                        <p:cTn id="59" dur="750" fill="hold"/>
                                        <p:tgtEl>
                                          <p:spTgt spid="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44" grpId="0" animBg="1"/>
      <p:bldP spid="103" grpId="0"/>
      <p:bldP spid="1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370961" cy="593278"/>
          </a:xfrm>
        </p:spPr>
        <p:txBody>
          <a:bodyPr/>
          <a:lstStyle/>
          <a:p>
            <a:r>
              <a:rPr lang="en-US" dirty="0">
                <a:solidFill>
                  <a:srgbClr val="FFC000"/>
                </a:solidFill>
              </a:rPr>
              <a:t>Desktop Virtualization</a:t>
            </a:r>
          </a:p>
        </p:txBody>
      </p:sp>
      <p:sp>
        <p:nvSpPr>
          <p:cNvPr id="3" name="Content Placeholder 2"/>
          <p:cNvSpPr>
            <a:spLocks noGrp="1"/>
          </p:cNvSpPr>
          <p:nvPr>
            <p:ph idx="4294967295"/>
          </p:nvPr>
        </p:nvSpPr>
        <p:spPr>
          <a:xfrm>
            <a:off x="274637" y="1135062"/>
            <a:ext cx="11370961" cy="3311676"/>
          </a:xfrm>
          <a:prstGeom prst="rect">
            <a:avLst/>
          </a:prstGeom>
        </p:spPr>
        <p:txBody>
          <a:bodyPr/>
          <a:lstStyle/>
          <a:p>
            <a:r>
              <a:rPr lang="en-US" dirty="0" smtClean="0"/>
              <a:t>Pure Microsoft Stack</a:t>
            </a:r>
          </a:p>
          <a:p>
            <a:r>
              <a:rPr lang="en-US" dirty="0" smtClean="0"/>
              <a:t>Hybrid Stack</a:t>
            </a:r>
          </a:p>
          <a:p>
            <a:pPr lvl="1"/>
            <a:r>
              <a:rPr lang="en-US" dirty="0" smtClean="0"/>
              <a:t>Citrix XenDesktop</a:t>
            </a:r>
          </a:p>
          <a:p>
            <a:pPr lvl="1"/>
            <a:r>
              <a:rPr lang="en-US" dirty="0" smtClean="0"/>
              <a:t>VMWare View</a:t>
            </a:r>
          </a:p>
          <a:p>
            <a:r>
              <a:rPr lang="en-US" dirty="0" smtClean="0"/>
              <a:t>Client-Hosted</a:t>
            </a:r>
          </a:p>
          <a:p>
            <a:pPr lvl="1"/>
            <a:r>
              <a:rPr lang="en-US" dirty="0" smtClean="0"/>
              <a:t>MED-V</a:t>
            </a:r>
            <a:endParaRPr lang="en-US" dirty="0"/>
          </a:p>
        </p:txBody>
      </p:sp>
    </p:spTree>
    <p:custDataLst>
      <p:tags r:id="rId1"/>
    </p:custDataLst>
    <p:extLst>
      <p:ext uri="{BB962C8B-B14F-4D97-AF65-F5344CB8AC3E}">
        <p14:creationId xmlns:p14="http://schemas.microsoft.com/office/powerpoint/2010/main" val="16499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User Experience Virtualization</a:t>
            </a:r>
            <a:r>
              <a:rPr lang="en-US" dirty="0"/>
              <a:t/>
            </a:r>
            <a:br>
              <a:rPr lang="en-US" dirty="0"/>
            </a:br>
            <a:endParaRPr lang="en-US" dirty="0"/>
          </a:p>
        </p:txBody>
      </p:sp>
    </p:spTree>
    <p:extLst>
      <p:ext uri="{BB962C8B-B14F-4D97-AF65-F5344CB8AC3E}">
        <p14:creationId xmlns:p14="http://schemas.microsoft.com/office/powerpoint/2010/main" val="422612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8983928" y="1465417"/>
            <a:ext cx="2748413" cy="5486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32" t="1827" r="1805" b="2444"/>
          <a:stretch/>
        </p:blipFill>
        <p:spPr>
          <a:xfrm>
            <a:off x="-9830" y="-11886"/>
            <a:ext cx="8533923" cy="70008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58" y="2629"/>
            <a:ext cx="8566951" cy="699747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8089"/>
          <a:stretch/>
        </p:blipFill>
        <p:spPr>
          <a:xfrm>
            <a:off x="-47431" y="0"/>
            <a:ext cx="8571671" cy="699452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10918"/>
          <a:stretch/>
        </p:blipFill>
        <p:spPr>
          <a:xfrm>
            <a:off x="-37601" y="0"/>
            <a:ext cx="8307841" cy="6994525"/>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5929" r="1"/>
          <a:stretch/>
        </p:blipFill>
        <p:spPr>
          <a:xfrm>
            <a:off x="0" y="-5577"/>
            <a:ext cx="8524093" cy="6994525"/>
          </a:xfrm>
          <a:prstGeom prst="rect">
            <a:avLst/>
          </a:prstGeom>
        </p:spPr>
      </p:pic>
      <p:sp>
        <p:nvSpPr>
          <p:cNvPr id="8" name="Rectangle 7"/>
          <p:cNvSpPr/>
          <p:nvPr/>
        </p:nvSpPr>
        <p:spPr bwMode="auto">
          <a:xfrm>
            <a:off x="8989141" y="1465417"/>
            <a:ext cx="1371600" cy="1371600"/>
          </a:xfrm>
          <a:prstGeom prst="rect">
            <a:avLst/>
          </a:prstGeom>
          <a:solidFill>
            <a:srgbClr val="35B2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600" spc="-50" dirty="0" smtClean="0">
                <a:solidFill>
                  <a:schemeClr val="tx1"/>
                </a:solidFill>
                <a:latin typeface="Segoe UI" pitchFamily="34" charset="0"/>
                <a:ea typeface="Segoe UI" pitchFamily="34" charset="0"/>
                <a:cs typeface="Segoe UI" pitchFamily="34" charset="0"/>
              </a:rPr>
              <a:t>Get Up!!!</a:t>
            </a:r>
            <a:endParaRPr lang="en-US" sz="1600" spc="-50" dirty="0">
              <a:solidFill>
                <a:schemeClr val="tx1"/>
              </a:solidFill>
              <a:latin typeface="Segoe UI" pitchFamily="34" charset="0"/>
              <a:ea typeface="Segoe UI" pitchFamily="34" charset="0"/>
              <a:cs typeface="Segoe UI" pitchFamily="34" charset="0"/>
            </a:endParaRPr>
          </a:p>
        </p:txBody>
      </p:sp>
      <p:sp>
        <p:nvSpPr>
          <p:cNvPr id="9" name="Rectangle 8"/>
          <p:cNvSpPr/>
          <p:nvPr/>
        </p:nvSpPr>
        <p:spPr bwMode="auto">
          <a:xfrm>
            <a:off x="10360741" y="2837017"/>
            <a:ext cx="1371600" cy="1371600"/>
          </a:xfrm>
          <a:prstGeom prst="rect">
            <a:avLst/>
          </a:prstGeom>
          <a:solidFill>
            <a:srgbClr val="35B2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600" spc="-50" dirty="0" smtClean="0">
                <a:solidFill>
                  <a:schemeClr val="tx1"/>
                </a:solidFill>
                <a:latin typeface="Segoe UI" pitchFamily="34" charset="0"/>
                <a:ea typeface="Segoe UI" pitchFamily="34" charset="0"/>
                <a:cs typeface="Segoe UI" pitchFamily="34" charset="0"/>
              </a:rPr>
              <a:t>YAAAWWWN!</a:t>
            </a:r>
            <a:endParaRPr lang="en-US" sz="1600" spc="-50" dirty="0">
              <a:solidFill>
                <a:schemeClr val="tx1"/>
              </a:solidFill>
              <a:latin typeface="Segoe UI" pitchFamily="34" charset="0"/>
              <a:ea typeface="Segoe UI" pitchFamily="34" charset="0"/>
              <a:cs typeface="Segoe UI" pitchFamily="34" charset="0"/>
            </a:endParaRPr>
          </a:p>
        </p:txBody>
      </p:sp>
      <p:sp>
        <p:nvSpPr>
          <p:cNvPr id="10" name="Rectangle 9"/>
          <p:cNvSpPr/>
          <p:nvPr/>
        </p:nvSpPr>
        <p:spPr bwMode="auto">
          <a:xfrm>
            <a:off x="10360741" y="5580217"/>
            <a:ext cx="1371600" cy="1371600"/>
          </a:xfrm>
          <a:prstGeom prst="rect">
            <a:avLst/>
          </a:prstGeom>
          <a:solidFill>
            <a:srgbClr val="35B2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1600" spc="-50" dirty="0" smtClean="0">
                <a:solidFill>
                  <a:schemeClr val="tx1"/>
                </a:solidFill>
                <a:latin typeface="Segoe UI" pitchFamily="34" charset="0"/>
                <a:ea typeface="Segoe UI" pitchFamily="34" charset="0"/>
                <a:cs typeface="Segoe UI" pitchFamily="34" charset="0"/>
              </a:rPr>
              <a:t>App-V 5.0</a:t>
            </a:r>
            <a:endParaRPr lang="en-US" sz="1600" spc="-50" dirty="0">
              <a:solidFill>
                <a:schemeClr val="tx1"/>
              </a:solidFill>
              <a:latin typeface="Segoe UI" pitchFamily="34" charset="0"/>
              <a:ea typeface="Segoe UI" pitchFamily="34" charset="0"/>
              <a:cs typeface="Segoe UI" pitchFamily="34" charset="0"/>
            </a:endParaRPr>
          </a:p>
        </p:txBody>
      </p:sp>
      <p:sp>
        <p:nvSpPr>
          <p:cNvPr id="11" name="Rectangle 10"/>
          <p:cNvSpPr/>
          <p:nvPr/>
        </p:nvSpPr>
        <p:spPr bwMode="auto">
          <a:xfrm>
            <a:off x="8986535" y="4208617"/>
            <a:ext cx="1371600" cy="1371600"/>
          </a:xfrm>
          <a:prstGeom prst="rect">
            <a:avLst/>
          </a:prstGeom>
          <a:solidFill>
            <a:srgbClr val="35B2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1600" spc="-50" dirty="0" smtClean="0">
                <a:solidFill>
                  <a:schemeClr val="tx1"/>
                </a:solidFill>
                <a:latin typeface="Segoe UI" pitchFamily="34" charset="0"/>
                <a:ea typeface="Segoe UI" pitchFamily="34" charset="0"/>
                <a:cs typeface="Segoe UI" pitchFamily="34" charset="0"/>
              </a:rPr>
              <a:t>Get Ready for…</a:t>
            </a:r>
            <a:endParaRPr lang="en-US" sz="1600" spc="-50" dirty="0">
              <a:solidFill>
                <a:schemeClr val="tx1"/>
              </a:solidFill>
              <a:latin typeface="Segoe UI" pitchFamily="34" charset="0"/>
              <a:ea typeface="Segoe UI" pitchFamily="34" charset="0"/>
              <a:cs typeface="Segoe UI" pitchFamily="34" charset="0"/>
            </a:endParaRPr>
          </a:p>
        </p:txBody>
      </p:sp>
      <p:sp>
        <p:nvSpPr>
          <p:cNvPr id="12" name="Title 1"/>
          <p:cNvSpPr>
            <a:spLocks noGrp="1"/>
          </p:cNvSpPr>
          <p:nvPr>
            <p:ph type="title"/>
          </p:nvPr>
        </p:nvSpPr>
        <p:spPr>
          <a:xfrm>
            <a:off x="8648675" y="274320"/>
            <a:ext cx="3602190" cy="917575"/>
          </a:xfrm>
        </p:spPr>
        <p:txBody>
          <a:bodyPr/>
          <a:lstStyle/>
          <a:p>
            <a:r>
              <a:rPr lang="en-US" sz="4200" dirty="0" smtClean="0">
                <a:solidFill>
                  <a:srgbClr val="FFC000"/>
                </a:solidFill>
              </a:rPr>
              <a:t>Are You Ready?</a:t>
            </a:r>
            <a:endParaRPr lang="en-US" sz="4200" dirty="0">
              <a:solidFill>
                <a:srgbClr val="FFC000"/>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1469" y="1449675"/>
            <a:ext cx="1371600" cy="1371600"/>
          </a:xfrm>
          <a:prstGeom prst="rect">
            <a:avLst/>
          </a:prstGeom>
        </p:spPr>
      </p:pic>
      <p:pic>
        <p:nvPicPr>
          <p:cNvPr id="15" name="Picture 2" descr="\\eventsql\dvd\Online_ART\DVD_Art_Sept-2-2010\Artwork_Imagery\Icons - Illustrations\_ VIRTUALIZATION ICONS\Application Virtu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8079" y="5667882"/>
            <a:ext cx="956924" cy="98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923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3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6" presetClass="emph" presetSubtype="0" autoRev="1" fill="hold" grpId="1" nodeType="withEffect">
                                  <p:stCondLst>
                                    <p:cond delay="0"/>
                                  </p:stCondLst>
                                  <p:childTnLst>
                                    <p:animScale>
                                      <p:cBhvr>
                                        <p:cTn id="31" dur="2000" fill="hold"/>
                                        <p:tgtEl>
                                          <p:spTgt spid="9"/>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45"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ppt_w</p:attrName>
                                        </p:attrNameLst>
                                      </p:cBhvr>
                                      <p:tavLst>
                                        <p:tav tm="0" fmla="#ppt_w*sin(2.5*pi*$)">
                                          <p:val>
                                            <p:fltVal val="0"/>
                                          </p:val>
                                        </p:tav>
                                        <p:tav tm="100000">
                                          <p:val>
                                            <p:fltVal val="1"/>
                                          </p:val>
                                        </p:tav>
                                      </p:tavLst>
                                    </p:anim>
                                    <p:anim calcmode="lin" valueType="num">
                                      <p:cBhvr>
                                        <p:cTn id="52"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370961" cy="901912"/>
          </a:xfrm>
        </p:spPr>
        <p:txBody>
          <a:bodyPr/>
          <a:lstStyle/>
          <a:p>
            <a:r>
              <a:rPr lang="en-US" dirty="0">
                <a:solidFill>
                  <a:srgbClr val="FFC000"/>
                </a:solidFill>
              </a:rPr>
              <a:t>What is User Experience Virtualization?</a:t>
            </a:r>
          </a:p>
        </p:txBody>
      </p:sp>
      <p:sp>
        <p:nvSpPr>
          <p:cNvPr id="3" name="Content Placeholder 2"/>
          <p:cNvSpPr>
            <a:spLocks noGrp="1"/>
          </p:cNvSpPr>
          <p:nvPr>
            <p:ph idx="4294967295"/>
          </p:nvPr>
        </p:nvSpPr>
        <p:spPr>
          <a:xfrm>
            <a:off x="274637" y="1135062"/>
            <a:ext cx="11370961" cy="5280741"/>
          </a:xfrm>
          <a:prstGeom prst="rect">
            <a:avLst/>
          </a:prstGeom>
        </p:spPr>
        <p:txBody>
          <a:bodyPr/>
          <a:lstStyle/>
          <a:p>
            <a:r>
              <a:rPr lang="en-US" sz="2856" dirty="0" smtClean="0"/>
              <a:t>Developed as a </a:t>
            </a:r>
            <a:r>
              <a:rPr lang="en-US" sz="2856" dirty="0"/>
              <a:t>r</a:t>
            </a:r>
            <a:r>
              <a:rPr lang="en-US" sz="2856" dirty="0" smtClean="0"/>
              <a:t>eplacement for  Roaming User Profiles (RUP)</a:t>
            </a:r>
          </a:p>
          <a:p>
            <a:r>
              <a:rPr lang="en-US" sz="2856" dirty="0" smtClean="0"/>
              <a:t>Provides a consistent Windows Experience</a:t>
            </a:r>
            <a:endParaRPr lang="en-US" sz="2856" dirty="0"/>
          </a:p>
          <a:p>
            <a:pPr lvl="1"/>
            <a:r>
              <a:rPr lang="en-US" dirty="0" smtClean="0"/>
              <a:t>Enterprise Scalable Solutions</a:t>
            </a:r>
          </a:p>
          <a:p>
            <a:pPr lvl="1"/>
            <a:r>
              <a:rPr lang="en-US" dirty="0" smtClean="0"/>
              <a:t>Options like toolbar and desktop help define the experience</a:t>
            </a:r>
            <a:endParaRPr lang="en-US" sz="2856" dirty="0" smtClean="0"/>
          </a:p>
          <a:p>
            <a:r>
              <a:rPr lang="en-US" sz="2856" dirty="0" smtClean="0"/>
              <a:t>Virtualizes and Roams User Experiences</a:t>
            </a:r>
          </a:p>
          <a:p>
            <a:pPr lvl="1"/>
            <a:r>
              <a:rPr lang="en-US" dirty="0"/>
              <a:t>Experience follows the </a:t>
            </a:r>
            <a:r>
              <a:rPr lang="en-US" dirty="0" smtClean="0"/>
              <a:t>user from device to device</a:t>
            </a:r>
            <a:endParaRPr lang="en-US" dirty="0"/>
          </a:p>
          <a:p>
            <a:pPr lvl="1"/>
            <a:r>
              <a:rPr lang="en-US" dirty="0"/>
              <a:t>Virtualizes a</a:t>
            </a:r>
            <a:r>
              <a:rPr lang="en-US" dirty="0" smtClean="0"/>
              <a:t>cross boundaries (Surface to Desktop to Session)</a:t>
            </a:r>
          </a:p>
          <a:p>
            <a:pPr lvl="1"/>
            <a:r>
              <a:rPr lang="en-US" dirty="0" smtClean="0"/>
              <a:t>Crosses App Formats (Native/</a:t>
            </a:r>
            <a:r>
              <a:rPr lang="en-US" dirty="0" err="1" smtClean="0"/>
              <a:t>AppV</a:t>
            </a:r>
            <a:r>
              <a:rPr lang="en-US" dirty="0" smtClean="0"/>
              <a:t>)</a:t>
            </a:r>
          </a:p>
          <a:p>
            <a:pPr lvl="1"/>
            <a:r>
              <a:rPr lang="en-US" dirty="0" smtClean="0"/>
              <a:t>Cross-Modern OS Experience</a:t>
            </a:r>
            <a:endParaRPr lang="en-US" sz="2856" dirty="0" smtClean="0"/>
          </a:p>
          <a:p>
            <a:r>
              <a:rPr lang="en-US" sz="2856" dirty="0" smtClean="0"/>
              <a:t>Smart Synchronization Policies</a:t>
            </a:r>
            <a:endParaRPr lang="en-US" dirty="0"/>
          </a:p>
          <a:p>
            <a:pPr lvl="1"/>
            <a:r>
              <a:rPr lang="en-US" dirty="0"/>
              <a:t>Logon and Log-off, Lock\Unlock, Connect\Disconnect </a:t>
            </a:r>
            <a:r>
              <a:rPr lang="en-US" dirty="0" smtClean="0"/>
              <a:t>RDP Session</a:t>
            </a:r>
            <a:endParaRPr lang="en-US" dirty="0"/>
          </a:p>
          <a:p>
            <a:pPr lvl="1"/>
            <a:r>
              <a:rPr lang="en-US" dirty="0"/>
              <a:t>Opening and Closing of the Application</a:t>
            </a:r>
          </a:p>
        </p:txBody>
      </p:sp>
    </p:spTree>
    <p:custDataLst>
      <p:tags r:id="rId1"/>
    </p:custDataLst>
    <p:extLst>
      <p:ext uri="{BB962C8B-B14F-4D97-AF65-F5344CB8AC3E}">
        <p14:creationId xmlns:p14="http://schemas.microsoft.com/office/powerpoint/2010/main" val="1957503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593278"/>
          </a:xfrm>
        </p:spPr>
        <p:txBody>
          <a:bodyPr/>
          <a:lstStyle/>
          <a:p>
            <a:r>
              <a:rPr lang="en-US" dirty="0">
                <a:solidFill>
                  <a:srgbClr val="FFC000"/>
                </a:solidFill>
              </a:rPr>
              <a:t>Integrated &amp; Scalable: Deployment Overview</a:t>
            </a:r>
          </a:p>
        </p:txBody>
      </p:sp>
      <p:sp>
        <p:nvSpPr>
          <p:cNvPr id="3" name="Content Placeholder 2"/>
          <p:cNvSpPr>
            <a:spLocks noGrp="1"/>
          </p:cNvSpPr>
          <p:nvPr>
            <p:ph idx="4294967295"/>
          </p:nvPr>
        </p:nvSpPr>
        <p:spPr>
          <a:xfrm>
            <a:off x="531947" y="1849837"/>
            <a:ext cx="11370961" cy="4797275"/>
          </a:xfrm>
          <a:prstGeom prst="rect">
            <a:avLst/>
          </a:prstGeom>
        </p:spPr>
        <p:txBody>
          <a:bodyPr/>
          <a:lstStyle/>
          <a:p>
            <a:r>
              <a:rPr lang="en-US" sz="2856" dirty="0"/>
              <a:t>Settings Storage Location</a:t>
            </a:r>
          </a:p>
          <a:p>
            <a:pPr lvl="1"/>
            <a:r>
              <a:rPr lang="en-US" dirty="0" smtClean="0"/>
              <a:t>AD Home Directory</a:t>
            </a:r>
          </a:p>
          <a:p>
            <a:pPr lvl="1"/>
            <a:r>
              <a:rPr lang="en-US" dirty="0" smtClean="0"/>
              <a:t>Standard Network Share</a:t>
            </a:r>
          </a:p>
          <a:p>
            <a:r>
              <a:rPr lang="en-US" sz="2856" dirty="0"/>
              <a:t>UE-V Agent</a:t>
            </a:r>
          </a:p>
          <a:p>
            <a:pPr lvl="1"/>
            <a:r>
              <a:rPr lang="en-US" dirty="0"/>
              <a:t>User </a:t>
            </a:r>
            <a:r>
              <a:rPr lang="en-US" dirty="0" smtClean="0"/>
              <a:t>Interface Coming</a:t>
            </a:r>
            <a:endParaRPr lang="en-US" dirty="0"/>
          </a:p>
          <a:p>
            <a:pPr lvl="1"/>
            <a:r>
              <a:rPr lang="en-US" dirty="0"/>
              <a:t>Enterprise Software Distribution (ESD</a:t>
            </a:r>
            <a:r>
              <a:rPr lang="en-US" dirty="0" smtClean="0"/>
              <a:t>)</a:t>
            </a:r>
            <a:endParaRPr lang="en-US" dirty="0"/>
          </a:p>
          <a:p>
            <a:pPr lvl="1"/>
            <a:r>
              <a:rPr lang="en-US" dirty="0"/>
              <a:t>Configure as part of the base </a:t>
            </a:r>
            <a:r>
              <a:rPr lang="en-US" dirty="0" smtClean="0"/>
              <a:t>Windows image</a:t>
            </a:r>
            <a:endParaRPr lang="en-US" dirty="0"/>
          </a:p>
          <a:p>
            <a:r>
              <a:rPr lang="en-US" sz="2856" dirty="0"/>
              <a:t>UE-V Setting Location Templates</a:t>
            </a:r>
          </a:p>
          <a:p>
            <a:pPr lvl="1"/>
            <a:r>
              <a:rPr lang="en-US" dirty="0" smtClean="0"/>
              <a:t>Template Catalog Path</a:t>
            </a:r>
          </a:p>
          <a:p>
            <a:pPr lvl="1"/>
            <a:r>
              <a:rPr lang="en-US" dirty="0"/>
              <a:t>Enterprise Software Distribution (ESD</a:t>
            </a:r>
            <a:r>
              <a:rPr lang="en-US" dirty="0" smtClean="0"/>
              <a:t>)</a:t>
            </a:r>
          </a:p>
          <a:p>
            <a:pPr lvl="1"/>
            <a:endParaRPr lang="en-US" dirty="0"/>
          </a:p>
        </p:txBody>
      </p:sp>
    </p:spTree>
    <p:custDataLst>
      <p:tags r:id="rId1"/>
    </p:custDataLst>
    <p:extLst>
      <p:ext uri="{BB962C8B-B14F-4D97-AF65-F5344CB8AC3E}">
        <p14:creationId xmlns:p14="http://schemas.microsoft.com/office/powerpoint/2010/main" val="119063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274320"/>
            <a:ext cx="11867103" cy="902314"/>
          </a:xfrm>
        </p:spPr>
        <p:txBody>
          <a:bodyPr/>
          <a:lstStyle/>
          <a:p>
            <a:r>
              <a:rPr lang="en-US" dirty="0">
                <a:solidFill>
                  <a:srgbClr val="FFC000"/>
                </a:solidFill>
              </a:rPr>
              <a:t>Integrated &amp; Scalable: UE-V Requirements</a:t>
            </a:r>
          </a:p>
        </p:txBody>
      </p:sp>
      <p:graphicFrame>
        <p:nvGraphicFramePr>
          <p:cNvPr id="5" name="Content Placeholder 4"/>
          <p:cNvGraphicFramePr>
            <a:graphicFrameLocks noGrp="1"/>
          </p:cNvGraphicFramePr>
          <p:nvPr>
            <p:ph idx="4294967295"/>
            <p:extLst/>
          </p:nvPr>
        </p:nvGraphicFramePr>
        <p:xfrm>
          <a:off x="589000" y="2084863"/>
          <a:ext cx="11310294" cy="3020632"/>
        </p:xfrm>
        <a:graphic>
          <a:graphicData uri="http://schemas.openxmlformats.org/drawingml/2006/table">
            <a:tbl>
              <a:tblPr firstRow="1" bandRow="1">
                <a:tableStyleId>{5C22544A-7EE6-4342-B048-85BDC9FD1C3A}</a:tableStyleId>
              </a:tblPr>
              <a:tblGrid>
                <a:gridCol w="5967840"/>
                <a:gridCol w="2765651"/>
                <a:gridCol w="2576803"/>
              </a:tblGrid>
              <a:tr h="452661">
                <a:tc>
                  <a:txBody>
                    <a:bodyPr/>
                    <a:lstStyle/>
                    <a:p>
                      <a:r>
                        <a:rPr lang="en-US" sz="1800" dirty="0" smtClean="0"/>
                        <a:t>Operating System</a:t>
                      </a:r>
                      <a:endParaRPr lang="en-US" sz="1800" dirty="0"/>
                    </a:p>
                  </a:txBody>
                  <a:tcPr marL="93260" marR="93260" marT="46630" marB="46630" anchor="ctr"/>
                </a:tc>
                <a:tc>
                  <a:txBody>
                    <a:bodyPr/>
                    <a:lstStyle/>
                    <a:p>
                      <a:r>
                        <a:rPr lang="en-US" sz="1800" dirty="0" smtClean="0"/>
                        <a:t>System Architecture</a:t>
                      </a:r>
                      <a:endParaRPr lang="en-US" sz="1800" dirty="0"/>
                    </a:p>
                  </a:txBody>
                  <a:tcPr marL="93260" marR="93260" marT="46630" marB="46630" anchor="ctr"/>
                </a:tc>
                <a:tc>
                  <a:txBody>
                    <a:bodyPr/>
                    <a:lstStyle/>
                    <a:p>
                      <a:r>
                        <a:rPr lang="en-US" sz="1800" dirty="0" smtClean="0"/>
                        <a:t>.NET Framework</a:t>
                      </a:r>
                      <a:endParaRPr lang="en-US" sz="1800" dirty="0"/>
                    </a:p>
                  </a:txBody>
                  <a:tcPr marL="93260" marR="93260" marT="46630" marB="46630" anchor="ctr"/>
                </a:tc>
              </a:tr>
              <a:tr h="452661">
                <a:tc>
                  <a:txBody>
                    <a:bodyPr/>
                    <a:lstStyle/>
                    <a:p>
                      <a:r>
                        <a:rPr lang="en-US" sz="2400" dirty="0" smtClean="0"/>
                        <a:t>Windows 7</a:t>
                      </a:r>
                      <a:endParaRPr lang="en-US" sz="2400" dirty="0"/>
                    </a:p>
                  </a:txBody>
                  <a:tcPr marL="93260" marR="93260" marT="46630" marB="46630" anchor="ctr"/>
                </a:tc>
                <a:tc>
                  <a:txBody>
                    <a:bodyPr/>
                    <a:lstStyle/>
                    <a:p>
                      <a:r>
                        <a:rPr lang="en-US" sz="2400" dirty="0" smtClean="0"/>
                        <a:t>32-bit or 64-bit</a:t>
                      </a:r>
                      <a:endParaRPr lang="en-US" sz="2400" dirty="0"/>
                    </a:p>
                  </a:txBody>
                  <a:tcPr marL="93260" marR="93260" marT="46630" marB="46630" anchor="ctr"/>
                </a:tc>
                <a:tc>
                  <a:txBody>
                    <a:bodyPr/>
                    <a:lstStyle/>
                    <a:p>
                      <a:r>
                        <a:rPr lang="en-US" sz="2400" dirty="0" smtClean="0"/>
                        <a:t>.NET 3.5</a:t>
                      </a:r>
                      <a:endParaRPr lang="en-US" sz="2400" dirty="0"/>
                    </a:p>
                  </a:txBody>
                  <a:tcPr marL="93260" marR="93260" marT="46630" marB="46630" anchor="ctr"/>
                </a:tc>
              </a:tr>
              <a:tr h="546341">
                <a:tc>
                  <a:txBody>
                    <a:bodyPr/>
                    <a:lstStyle/>
                    <a:p>
                      <a:r>
                        <a:rPr lang="en-US" sz="2400" dirty="0" smtClean="0"/>
                        <a:t>Windows Server 2008 R2</a:t>
                      </a:r>
                      <a:endParaRPr lang="en-US" sz="2400" dirty="0"/>
                    </a:p>
                  </a:txBody>
                  <a:tcPr marL="93260" marR="93260" marT="46630" marB="46630" anchor="ctr"/>
                </a:tc>
                <a:tc>
                  <a:txBody>
                    <a:bodyPr/>
                    <a:lstStyle/>
                    <a:p>
                      <a:r>
                        <a:rPr lang="en-US" sz="2400" dirty="0" smtClean="0"/>
                        <a:t>64-bit</a:t>
                      </a:r>
                      <a:endParaRPr lang="en-US" sz="2400" dirty="0"/>
                    </a:p>
                  </a:txBody>
                  <a:tcPr marL="93260" marR="93260" marT="46630" marB="46630" anchor="ctr"/>
                </a:tc>
                <a:tc>
                  <a:txBody>
                    <a:bodyPr/>
                    <a:lstStyle/>
                    <a:p>
                      <a:r>
                        <a:rPr lang="en-US" sz="2400" dirty="0" smtClean="0"/>
                        <a:t>.NET</a:t>
                      </a:r>
                      <a:r>
                        <a:rPr lang="en-US" sz="2400" baseline="0" dirty="0" smtClean="0"/>
                        <a:t> 3.5</a:t>
                      </a:r>
                      <a:endParaRPr lang="en-US" sz="2400" dirty="0"/>
                    </a:p>
                  </a:txBody>
                  <a:tcPr marL="93260" marR="93260" marT="46630" marB="46630" anchor="ctr"/>
                </a:tc>
              </a:tr>
              <a:tr h="781305">
                <a:tc>
                  <a:txBody>
                    <a:bodyPr/>
                    <a:lstStyle/>
                    <a:p>
                      <a:r>
                        <a:rPr lang="en-US" sz="2400" dirty="0" smtClean="0"/>
                        <a:t>Windows 8</a:t>
                      </a:r>
                      <a:endParaRPr lang="en-US" sz="2400" dirty="0"/>
                    </a:p>
                  </a:txBody>
                  <a:tcPr marL="93260" marR="93260" marT="46630" marB="46630" anchor="ctr"/>
                </a:tc>
                <a:tc>
                  <a:txBody>
                    <a:bodyPr/>
                    <a:lstStyle/>
                    <a:p>
                      <a:r>
                        <a:rPr lang="en-US" sz="2400" dirty="0" smtClean="0"/>
                        <a:t>32-bit or 64-bit</a:t>
                      </a:r>
                      <a:endParaRPr lang="en-US" sz="2400" dirty="0"/>
                    </a:p>
                  </a:txBody>
                  <a:tcPr marL="93260" marR="93260" marT="46630" marB="46630" anchor="ctr"/>
                </a:tc>
                <a:tc>
                  <a:txBody>
                    <a:bodyPr/>
                    <a:lstStyle/>
                    <a:p>
                      <a:r>
                        <a:rPr lang="en-US" sz="2400" dirty="0" smtClean="0"/>
                        <a:t>.NET 4.0 or 3.5</a:t>
                      </a:r>
                    </a:p>
                  </a:txBody>
                  <a:tcPr marL="93260" marR="93260" marT="46630" marB="46630" anchor="ctr"/>
                </a:tc>
              </a:tr>
              <a:tr h="781305">
                <a:tc>
                  <a:txBody>
                    <a:bodyPr/>
                    <a:lstStyle/>
                    <a:p>
                      <a:r>
                        <a:rPr lang="en-US" sz="2400" dirty="0" smtClean="0"/>
                        <a:t>Windows Server 2012</a:t>
                      </a:r>
                      <a:endParaRPr lang="en-US" sz="2400" dirty="0"/>
                    </a:p>
                  </a:txBody>
                  <a:tcPr marL="93260" marR="93260" marT="46630" marB="46630" anchor="ctr"/>
                </a:tc>
                <a:tc>
                  <a:txBody>
                    <a:bodyPr/>
                    <a:lstStyle/>
                    <a:p>
                      <a:r>
                        <a:rPr lang="en-US" sz="2400" dirty="0" smtClean="0"/>
                        <a:t>64-bit</a:t>
                      </a:r>
                      <a:endParaRPr lang="en-US" sz="2400" dirty="0"/>
                    </a:p>
                  </a:txBody>
                  <a:tcPr marL="93260" marR="93260" marT="46630" marB="46630" anchor="ctr"/>
                </a:tc>
                <a:tc>
                  <a:txBody>
                    <a:bodyPr/>
                    <a:lstStyle/>
                    <a:p>
                      <a:r>
                        <a:rPr lang="en-US" sz="2400" dirty="0" smtClean="0"/>
                        <a:t>.NET</a:t>
                      </a:r>
                      <a:r>
                        <a:rPr lang="en-US" sz="2400" baseline="0" dirty="0" smtClean="0"/>
                        <a:t> 4.0 or 3.5</a:t>
                      </a:r>
                    </a:p>
                  </a:txBody>
                  <a:tcPr marL="93260" marR="93260" marT="46630" marB="46630" anchor="ctr"/>
                </a:tc>
              </a:tr>
            </a:tbl>
          </a:graphicData>
        </a:graphic>
      </p:graphicFrame>
      <p:sp>
        <p:nvSpPr>
          <p:cNvPr id="4" name="Rectangle 3"/>
          <p:cNvSpPr/>
          <p:nvPr/>
        </p:nvSpPr>
        <p:spPr bwMode="auto">
          <a:xfrm>
            <a:off x="2067952" y="5655212"/>
            <a:ext cx="5950634" cy="9847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 8 Modern App Support Coming</a:t>
            </a:r>
          </a:p>
        </p:txBody>
      </p:sp>
    </p:spTree>
    <p:custDataLst>
      <p:tags r:id="rId1"/>
    </p:custDataLst>
    <p:extLst>
      <p:ext uri="{BB962C8B-B14F-4D97-AF65-F5344CB8AC3E}">
        <p14:creationId xmlns:p14="http://schemas.microsoft.com/office/powerpoint/2010/main" val="3464258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932920" cy="917575"/>
          </a:xfrm>
        </p:spPr>
        <p:txBody>
          <a:bodyPr/>
          <a:lstStyle/>
          <a:p>
            <a:r>
              <a:rPr lang="en-US" dirty="0">
                <a:solidFill>
                  <a:srgbClr val="FFC000"/>
                </a:solidFill>
              </a:rPr>
              <a:t>Benefits of  and App-V &amp; UE-V Integration</a:t>
            </a:r>
          </a:p>
        </p:txBody>
      </p:sp>
      <p:sp>
        <p:nvSpPr>
          <p:cNvPr id="3" name="Text Placeholder 2"/>
          <p:cNvSpPr>
            <a:spLocks noGrp="1"/>
          </p:cNvSpPr>
          <p:nvPr>
            <p:ph type="body" sz="quarter" idx="10"/>
          </p:nvPr>
        </p:nvSpPr>
        <p:spPr>
          <a:xfrm>
            <a:off x="5120639" y="1403622"/>
            <a:ext cx="7223761" cy="5441490"/>
          </a:xfrm>
        </p:spPr>
        <p:txBody>
          <a:bodyPr/>
          <a:lstStyle/>
          <a:p>
            <a:pPr marL="457200" indent="-457200">
              <a:buFont typeface="Courier New" panose="02070309020205020404" pitchFamily="49" charset="0"/>
              <a:buChar char="o"/>
            </a:pPr>
            <a:r>
              <a:rPr lang="en-US" sz="3200" dirty="0" smtClean="0"/>
              <a:t>Great compliment with App-V</a:t>
            </a:r>
          </a:p>
          <a:p>
            <a:pPr marL="457200" indent="-457200">
              <a:buFont typeface="Courier New" panose="02070309020205020404" pitchFamily="49" charset="0"/>
              <a:buChar char="o"/>
            </a:pPr>
            <a:r>
              <a:rPr lang="en-US" sz="3200" dirty="0" smtClean="0"/>
              <a:t>VDI Improvements Coming</a:t>
            </a:r>
          </a:p>
          <a:p>
            <a:pPr marL="457200" indent="-457200">
              <a:buFont typeface="Courier New" panose="02070309020205020404" pitchFamily="49" charset="0"/>
              <a:buChar char="o"/>
            </a:pPr>
            <a:r>
              <a:rPr lang="en-US" sz="3200" dirty="0" smtClean="0"/>
              <a:t>Smart Login and Synchronization</a:t>
            </a:r>
          </a:p>
          <a:p>
            <a:pPr marL="457200" indent="-457200">
              <a:buFont typeface="Courier New" panose="02070309020205020404" pitchFamily="49" charset="0"/>
              <a:buChar char="o"/>
            </a:pPr>
            <a:r>
              <a:rPr lang="en-US" sz="3200" dirty="0" smtClean="0"/>
              <a:t>Supports IE9 and IE10</a:t>
            </a:r>
          </a:p>
          <a:p>
            <a:pPr marL="457200" indent="-457200">
              <a:buFont typeface="Courier New" panose="02070309020205020404" pitchFamily="49" charset="0"/>
              <a:buChar char="o"/>
            </a:pPr>
            <a:r>
              <a:rPr lang="en-US" sz="3200" dirty="0" smtClean="0"/>
              <a:t>Manages User File and Registry Settings across physical and virtual applications</a:t>
            </a:r>
          </a:p>
          <a:p>
            <a:pPr marL="457200" indent="-457200">
              <a:buFont typeface="Courier New" panose="02070309020205020404" pitchFamily="49" charset="0"/>
              <a:buChar char="o"/>
            </a:pPr>
            <a:r>
              <a:rPr lang="en-US" sz="3200" dirty="0" smtClean="0"/>
              <a:t>Very simple to configure</a:t>
            </a:r>
          </a:p>
          <a:p>
            <a:pPr marL="457200" indent="-457200">
              <a:buFont typeface="Courier New" panose="02070309020205020404" pitchFamily="49" charset="0"/>
              <a:buChar char="o"/>
            </a:pPr>
            <a:r>
              <a:rPr lang="en-US" sz="3200" dirty="0" smtClean="0"/>
              <a:t>Minimal infrastructure required</a:t>
            </a:r>
          </a:p>
          <a:p>
            <a:pPr marL="457200" indent="-457200">
              <a:buFont typeface="Courier New" panose="02070309020205020404" pitchFamily="49" charset="0"/>
              <a:buChar char="o"/>
            </a:pPr>
            <a:r>
              <a:rPr lang="en-US" sz="3200" dirty="0" smtClean="0"/>
              <a:t>Replacement for PKG files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 b="36411"/>
          <a:stretch/>
        </p:blipFill>
        <p:spPr>
          <a:xfrm>
            <a:off x="274320" y="1605643"/>
            <a:ext cx="4688016" cy="471142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98796982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C000"/>
                </a:solidFill>
              </a:rPr>
              <a:t>Other User Experience Virtualization Solutions</a:t>
            </a:r>
          </a:p>
        </p:txBody>
      </p:sp>
      <p:sp>
        <p:nvSpPr>
          <p:cNvPr id="4" name="Text Placeholder 3"/>
          <p:cNvSpPr>
            <a:spLocks noGrp="1"/>
          </p:cNvSpPr>
          <p:nvPr>
            <p:ph type="body" sz="quarter" idx="10"/>
          </p:nvPr>
        </p:nvSpPr>
        <p:spPr>
          <a:xfrm>
            <a:off x="274320" y="2202553"/>
            <a:ext cx="11887200" cy="4191917"/>
          </a:xfrm>
        </p:spPr>
        <p:txBody>
          <a:bodyPr/>
          <a:lstStyle/>
          <a:p>
            <a:pPr marL="571500" indent="-571500">
              <a:buFont typeface="Arial" panose="020B0604020202020204" pitchFamily="34" charset="0"/>
              <a:buChar char="•"/>
            </a:pPr>
            <a:r>
              <a:rPr lang="en-US" dirty="0" err="1" smtClean="0"/>
              <a:t>AppSense</a:t>
            </a:r>
            <a:endParaRPr lang="en-US" dirty="0" smtClean="0"/>
          </a:p>
          <a:p>
            <a:pPr marL="800100" lvl="2" indent="-571500">
              <a:buFont typeface="Arial" panose="020B0604020202020204" pitchFamily="34" charset="0"/>
              <a:buChar char="•"/>
            </a:pPr>
            <a:r>
              <a:rPr lang="en-US" sz="2800" dirty="0">
                <a:solidFill>
                  <a:schemeClr val="accent2">
                    <a:lumMod val="60000"/>
                    <a:lumOff val="40000"/>
                  </a:schemeClr>
                </a:solidFill>
              </a:rPr>
              <a:t>AEM</a:t>
            </a:r>
          </a:p>
          <a:p>
            <a:pPr marL="800100" lvl="2" indent="-571500">
              <a:buFont typeface="Arial" panose="020B0604020202020204" pitchFamily="34" charset="0"/>
              <a:buChar char="•"/>
            </a:pPr>
            <a:endParaRPr lang="en-US" sz="1000" dirty="0" smtClean="0"/>
          </a:p>
          <a:p>
            <a:pPr marL="571500" indent="-571500">
              <a:buFont typeface="Arial" panose="020B0604020202020204" pitchFamily="34" charset="0"/>
              <a:buChar char="•"/>
            </a:pPr>
            <a:r>
              <a:rPr lang="en-US" dirty="0" smtClean="0"/>
              <a:t>RES</a:t>
            </a:r>
          </a:p>
          <a:p>
            <a:pPr marL="800100" lvl="2" indent="-571500">
              <a:buFont typeface="Arial" panose="020B0604020202020204" pitchFamily="34" charset="0"/>
              <a:buChar char="•"/>
            </a:pPr>
            <a:r>
              <a:rPr lang="en-US" sz="2800" dirty="0">
                <a:solidFill>
                  <a:schemeClr val="accent2">
                    <a:lumMod val="60000"/>
                    <a:lumOff val="40000"/>
                  </a:schemeClr>
                </a:solidFill>
              </a:rPr>
              <a:t>Workspace Manager</a:t>
            </a:r>
          </a:p>
          <a:p>
            <a:pPr marL="800100" lvl="2" indent="-571500">
              <a:buFont typeface="Arial" panose="020B0604020202020204" pitchFamily="34" charset="0"/>
              <a:buChar char="•"/>
            </a:pPr>
            <a:endParaRPr lang="en-US" sz="1000" dirty="0" smtClean="0"/>
          </a:p>
          <a:p>
            <a:pPr marL="571500" lvl="1" indent="-571500">
              <a:buFont typeface="Arial" pitchFamily="34" charset="0"/>
              <a:buChar char="•"/>
            </a:pPr>
            <a:r>
              <a:rPr lang="en-US" sz="4000" dirty="0" err="1">
                <a:gradFill>
                  <a:gsLst>
                    <a:gs pos="1250">
                      <a:schemeClr val="tx1"/>
                    </a:gs>
                    <a:gs pos="99000">
                      <a:schemeClr val="tx1"/>
                    </a:gs>
                  </a:gsLst>
                  <a:lin ang="5400000" scaled="0"/>
                </a:gradFill>
                <a:latin typeface="+mj-lt"/>
              </a:rPr>
              <a:t>Immidio</a:t>
            </a:r>
            <a:endParaRPr lang="en-US" sz="4000" dirty="0">
              <a:gradFill>
                <a:gsLst>
                  <a:gs pos="1250">
                    <a:schemeClr val="tx1"/>
                  </a:gs>
                  <a:gs pos="99000">
                    <a:schemeClr val="tx1"/>
                  </a:gs>
                </a:gsLst>
                <a:lin ang="5400000" scaled="0"/>
              </a:gradFill>
              <a:latin typeface="+mj-lt"/>
            </a:endParaRPr>
          </a:p>
          <a:p>
            <a:pPr marL="800100" lvl="2" indent="-571500">
              <a:buFont typeface="Arial" panose="020B0604020202020204" pitchFamily="34" charset="0"/>
              <a:buChar char="•"/>
            </a:pPr>
            <a:r>
              <a:rPr lang="en-US" sz="2800" dirty="0" smtClean="0">
                <a:solidFill>
                  <a:schemeClr val="accent2">
                    <a:lumMod val="60000"/>
                    <a:lumOff val="40000"/>
                  </a:schemeClr>
                </a:solidFill>
              </a:rPr>
              <a:t>Flex Profiles</a:t>
            </a:r>
          </a:p>
          <a:p>
            <a:pPr marL="800100" lvl="2" indent="-571500">
              <a:buFont typeface="Arial" panose="020B0604020202020204" pitchFamily="34" charset="0"/>
              <a:buChar char="•"/>
            </a:pPr>
            <a:endParaRPr lang="en-US" dirty="0"/>
          </a:p>
        </p:txBody>
      </p:sp>
    </p:spTree>
    <p:extLst>
      <p:ext uri="{BB962C8B-B14F-4D97-AF65-F5344CB8AC3E}">
        <p14:creationId xmlns:p14="http://schemas.microsoft.com/office/powerpoint/2010/main" val="384920517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C000"/>
                </a:solidFill>
              </a:rPr>
              <a:t>Reasons to Use Partners</a:t>
            </a:r>
            <a:endParaRPr lang="en-US" dirty="0">
              <a:solidFill>
                <a:srgbClr val="FFC000"/>
              </a:solidFill>
            </a:endParaRPr>
          </a:p>
        </p:txBody>
      </p:sp>
      <p:sp>
        <p:nvSpPr>
          <p:cNvPr id="4" name="Text Placeholder 3"/>
          <p:cNvSpPr>
            <a:spLocks noGrp="1"/>
          </p:cNvSpPr>
          <p:nvPr>
            <p:ph type="body" sz="quarter" idx="10"/>
          </p:nvPr>
        </p:nvSpPr>
        <p:spPr>
          <a:xfrm>
            <a:off x="274320" y="1513236"/>
            <a:ext cx="11887200" cy="3582519"/>
          </a:xfrm>
        </p:spPr>
        <p:txBody>
          <a:bodyPr/>
          <a:lstStyle/>
          <a:p>
            <a:pPr marL="571500" indent="-571500">
              <a:buFont typeface="Arial" panose="020B0604020202020204" pitchFamily="34" charset="0"/>
              <a:buChar char="•"/>
            </a:pPr>
            <a:r>
              <a:rPr lang="en-US" dirty="0"/>
              <a:t>Rollback</a:t>
            </a:r>
          </a:p>
          <a:p>
            <a:pPr marL="571500" indent="-571500">
              <a:buFont typeface="Arial" panose="020B0604020202020204" pitchFamily="34" charset="0"/>
              <a:buChar char="•"/>
            </a:pPr>
            <a:r>
              <a:rPr lang="en-US" dirty="0"/>
              <a:t>Mandated Settings</a:t>
            </a:r>
          </a:p>
          <a:p>
            <a:pPr marL="571500" indent="-571500">
              <a:buFont typeface="Arial" panose="020B0604020202020204" pitchFamily="34" charset="0"/>
              <a:buChar char="•"/>
            </a:pPr>
            <a:r>
              <a:rPr lang="en-US" dirty="0"/>
              <a:t>Reporting</a:t>
            </a:r>
          </a:p>
          <a:p>
            <a:pPr marL="571500" indent="-571500">
              <a:buFont typeface="Arial" panose="020B0604020202020204" pitchFamily="34" charset="0"/>
              <a:buChar char="•"/>
            </a:pPr>
            <a:r>
              <a:rPr lang="en-US" dirty="0"/>
              <a:t>XP Migration</a:t>
            </a:r>
          </a:p>
          <a:p>
            <a:pPr marL="571500" indent="-571500">
              <a:buFont typeface="Arial" panose="020B0604020202020204" pitchFamily="34" charset="0"/>
              <a:buChar char="•"/>
            </a:pPr>
            <a:endParaRPr lang="en-US" sz="2800" dirty="0" smtClean="0">
              <a:solidFill>
                <a:schemeClr val="accent2">
                  <a:lumMod val="60000"/>
                  <a:lumOff val="40000"/>
                </a:schemeClr>
              </a:solidFill>
            </a:endParaRPr>
          </a:p>
          <a:p>
            <a:pPr marL="800100" lvl="2" indent="-571500">
              <a:buFont typeface="Arial" panose="020B0604020202020204" pitchFamily="34" charset="0"/>
              <a:buChar char="•"/>
            </a:pPr>
            <a:endParaRPr lang="en-US" dirty="0"/>
          </a:p>
        </p:txBody>
      </p:sp>
    </p:spTree>
    <p:extLst>
      <p:ext uri="{BB962C8B-B14F-4D97-AF65-F5344CB8AC3E}">
        <p14:creationId xmlns:p14="http://schemas.microsoft.com/office/powerpoint/2010/main" val="384741895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Storage Virtualization</a:t>
            </a:r>
            <a:endParaRPr lang="en-US" dirty="0"/>
          </a:p>
        </p:txBody>
      </p:sp>
    </p:spTree>
    <p:extLst>
      <p:ext uri="{BB962C8B-B14F-4D97-AF65-F5344CB8AC3E}">
        <p14:creationId xmlns:p14="http://schemas.microsoft.com/office/powerpoint/2010/main" val="89696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593278"/>
          </a:xfrm>
        </p:spPr>
        <p:txBody>
          <a:bodyPr/>
          <a:lstStyle/>
          <a:p>
            <a:r>
              <a:rPr lang="en-US" dirty="0">
                <a:solidFill>
                  <a:srgbClr val="FFC000"/>
                </a:solidFill>
              </a:rPr>
              <a:t>The Shared Content Store – File System Abstraction</a:t>
            </a:r>
          </a:p>
        </p:txBody>
      </p:sp>
      <p:sp>
        <p:nvSpPr>
          <p:cNvPr id="3" name="Content Placeholder 2"/>
          <p:cNvSpPr>
            <a:spLocks noGrp="1"/>
          </p:cNvSpPr>
          <p:nvPr>
            <p:ph idx="4294967295"/>
          </p:nvPr>
        </p:nvSpPr>
        <p:spPr>
          <a:xfrm>
            <a:off x="274637" y="2081363"/>
            <a:ext cx="11370961" cy="3323987"/>
          </a:xfrm>
          <a:prstGeom prst="rect">
            <a:avLst/>
          </a:prstGeom>
        </p:spPr>
        <p:txBody>
          <a:bodyPr/>
          <a:lstStyle/>
          <a:p>
            <a:pPr marL="457200" indent="-457200">
              <a:buFont typeface="Courier New" panose="02070309020205020404" pitchFamily="49" charset="0"/>
              <a:buChar char="o"/>
            </a:pPr>
            <a:r>
              <a:rPr lang="en-US" dirty="0" smtClean="0"/>
              <a:t>Improvement of App-V 4.6 Shared Content Store</a:t>
            </a:r>
          </a:p>
          <a:p>
            <a:pPr marL="457200" indent="-457200">
              <a:buFont typeface="Courier New" panose="02070309020205020404" pitchFamily="49" charset="0"/>
              <a:buChar char="o"/>
            </a:pPr>
            <a:r>
              <a:rPr lang="en-US" dirty="0" smtClean="0"/>
              <a:t>Allows for streaming of Application Content directly from the store</a:t>
            </a:r>
          </a:p>
          <a:p>
            <a:pPr marL="457200" indent="-457200">
              <a:buFont typeface="Courier New" panose="02070309020205020404" pitchFamily="49" charset="0"/>
              <a:buChar char="o"/>
            </a:pPr>
            <a:r>
              <a:rPr lang="en-US" dirty="0" smtClean="0"/>
              <a:t>Speeds up Rapid </a:t>
            </a:r>
            <a:r>
              <a:rPr lang="en-US" dirty="0"/>
              <a:t>P</a:t>
            </a:r>
            <a:r>
              <a:rPr lang="en-US" dirty="0" smtClean="0"/>
              <a:t>rovisioning for VDI</a:t>
            </a:r>
          </a:p>
          <a:p>
            <a:pPr>
              <a:buFont typeface="Courier New" panose="02070309020205020404" pitchFamily="49" charset="0"/>
              <a:buChar char="o"/>
            </a:pPr>
            <a:endParaRPr lang="en-US" dirty="0" smtClean="0"/>
          </a:p>
        </p:txBody>
      </p:sp>
    </p:spTree>
    <p:custDataLst>
      <p:tags r:id="rId1"/>
    </p:custDataLst>
    <p:extLst>
      <p:ext uri="{BB962C8B-B14F-4D97-AF65-F5344CB8AC3E}">
        <p14:creationId xmlns:p14="http://schemas.microsoft.com/office/powerpoint/2010/main" val="4284298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Flexibility</a:t>
            </a:r>
          </a:p>
        </p:txBody>
      </p:sp>
      <p:sp>
        <p:nvSpPr>
          <p:cNvPr id="3" name="Content Placeholder 2"/>
          <p:cNvSpPr>
            <a:spLocks noGrp="1"/>
          </p:cNvSpPr>
          <p:nvPr>
            <p:ph sz="quarter" idx="10"/>
          </p:nvPr>
        </p:nvSpPr>
        <p:spPr>
          <a:xfrm>
            <a:off x="274638" y="1214438"/>
            <a:ext cx="11887200" cy="5343001"/>
          </a:xfrm>
        </p:spPr>
        <p:txBody>
          <a:bodyPr/>
          <a:lstStyle/>
          <a:p>
            <a:r>
              <a:rPr lang="en-US" dirty="0" smtClean="0"/>
              <a:t>SCS Can be used in most App-V 5 implementations</a:t>
            </a:r>
          </a:p>
          <a:p>
            <a:pPr lvl="1"/>
            <a:r>
              <a:rPr lang="en-US" dirty="0" smtClean="0"/>
              <a:t>Even CM 2012 SP1</a:t>
            </a:r>
          </a:p>
          <a:p>
            <a:r>
              <a:rPr lang="en-US" dirty="0" smtClean="0"/>
              <a:t>More Device Flexibility than 4.6 Shared Cache</a:t>
            </a:r>
          </a:p>
          <a:p>
            <a:pPr lvl="1"/>
            <a:r>
              <a:rPr lang="en-US" dirty="0" smtClean="0"/>
              <a:t>SAN</a:t>
            </a:r>
          </a:p>
          <a:p>
            <a:pPr lvl="1"/>
            <a:r>
              <a:rPr lang="en-US" dirty="0" smtClean="0"/>
              <a:t>NAS</a:t>
            </a:r>
          </a:p>
          <a:p>
            <a:pPr lvl="1"/>
            <a:r>
              <a:rPr lang="en-US" dirty="0" smtClean="0"/>
              <a:t>File Share\DFS</a:t>
            </a:r>
          </a:p>
          <a:p>
            <a:pPr lvl="1"/>
            <a:r>
              <a:rPr lang="en-US" dirty="0" smtClean="0"/>
              <a:t>Web Server</a:t>
            </a:r>
          </a:p>
          <a:p>
            <a:r>
              <a:rPr lang="en-US" dirty="0" smtClean="0"/>
              <a:t>NAS protocols</a:t>
            </a:r>
          </a:p>
          <a:p>
            <a:pPr lvl="1"/>
            <a:r>
              <a:rPr lang="en-US" dirty="0" smtClean="0"/>
              <a:t>CIFS\SMB</a:t>
            </a:r>
          </a:p>
          <a:p>
            <a:pPr lvl="1"/>
            <a:r>
              <a:rPr lang="en-US" dirty="0" smtClean="0"/>
              <a:t>SMB3</a:t>
            </a:r>
          </a:p>
          <a:p>
            <a:pPr lvl="1"/>
            <a:r>
              <a:rPr lang="en-US" dirty="0" smtClean="0"/>
              <a:t>HTTP</a:t>
            </a:r>
            <a:endParaRPr lang="en-US" dirty="0"/>
          </a:p>
        </p:txBody>
      </p:sp>
    </p:spTree>
    <p:extLst>
      <p:ext uri="{BB962C8B-B14F-4D97-AF65-F5344CB8AC3E}">
        <p14:creationId xmlns:p14="http://schemas.microsoft.com/office/powerpoint/2010/main" val="141815975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Demo</a:t>
            </a:r>
            <a:endParaRPr lang="en-US" sz="5000" dirty="0"/>
          </a:p>
        </p:txBody>
      </p:sp>
      <p:sp>
        <p:nvSpPr>
          <p:cNvPr id="7" name="Text Placeholder 6"/>
          <p:cNvSpPr>
            <a:spLocks noGrp="1"/>
          </p:cNvSpPr>
          <p:nvPr>
            <p:ph type="body" sz="quarter" idx="4294967295"/>
          </p:nvPr>
        </p:nvSpPr>
        <p:spPr>
          <a:xfrm>
            <a:off x="0" y="3954463"/>
            <a:ext cx="10058400" cy="1292662"/>
          </a:xfrm>
        </p:spPr>
        <p:txBody>
          <a:bodyPr/>
          <a:lstStyle/>
          <a:p>
            <a:pPr marL="0" indent="0">
              <a:buNone/>
            </a:pPr>
            <a:r>
              <a:rPr lang="en-US" dirty="0" smtClean="0"/>
              <a:t>Using UE-V and SCS to Enhance the App-V Experience</a:t>
            </a:r>
            <a:endParaRPr lang="en-US" dirty="0"/>
          </a:p>
        </p:txBody>
      </p:sp>
    </p:spTree>
    <p:extLst>
      <p:ext uri="{BB962C8B-B14F-4D97-AF65-F5344CB8AC3E}">
        <p14:creationId xmlns:p14="http://schemas.microsoft.com/office/powerpoint/2010/main" val="3961713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889564" cy="917575"/>
          </a:xfrm>
        </p:spPr>
        <p:txBody>
          <a:bodyPr/>
          <a:lstStyle/>
          <a:p>
            <a:r>
              <a:rPr lang="en-US" dirty="0" smtClean="0">
                <a:solidFill>
                  <a:srgbClr val="FFC000"/>
                </a:solidFill>
              </a:rPr>
              <a:t>Session Objectives</a:t>
            </a:r>
            <a:endParaRPr lang="en-US" dirty="0">
              <a:solidFill>
                <a:srgbClr val="FFC000"/>
              </a:solidFill>
            </a:endParaRPr>
          </a:p>
        </p:txBody>
      </p:sp>
      <p:grpSp>
        <p:nvGrpSpPr>
          <p:cNvPr id="18" name="Group 17"/>
          <p:cNvGrpSpPr/>
          <p:nvPr/>
        </p:nvGrpSpPr>
        <p:grpSpPr>
          <a:xfrm>
            <a:off x="579984" y="1662497"/>
            <a:ext cx="11056007" cy="4877082"/>
            <a:chOff x="831193" y="1330902"/>
            <a:chExt cx="6788807" cy="2809537"/>
          </a:xfrm>
        </p:grpSpPr>
        <p:sp>
          <p:nvSpPr>
            <p:cNvPr id="11" name="Rectangle 10"/>
            <p:cNvSpPr/>
            <p:nvPr/>
          </p:nvSpPr>
          <p:spPr bwMode="auto">
            <a:xfrm>
              <a:off x="6248400" y="2762250"/>
              <a:ext cx="1371600" cy="1371600"/>
            </a:xfrm>
            <a:prstGeom prst="rect">
              <a:avLst/>
            </a:prstGeom>
            <a:solidFill>
              <a:srgbClr val="35B2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2400" kern="300" spc="-50" dirty="0" smtClean="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kern="3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kern="300" spc="-50" dirty="0" smtClean="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r>
                <a:rPr lang="en-US" sz="2400" kern="300" spc="-50" dirty="0">
                  <a:solidFill>
                    <a:schemeClr val="tx1"/>
                  </a:solidFill>
                  <a:latin typeface="Segoe UI" pitchFamily="34" charset="0"/>
                  <a:ea typeface="Segoe UI" pitchFamily="34" charset="0"/>
                  <a:cs typeface="Segoe UI" pitchFamily="34" charset="0"/>
                </a:rPr>
                <a:t>Why App-V </a:t>
              </a:r>
              <a:r>
                <a:rPr lang="en-US" sz="2400" kern="300" spc="-50" dirty="0" smtClean="0">
                  <a:solidFill>
                    <a:schemeClr val="tx1"/>
                  </a:solidFill>
                  <a:latin typeface="Segoe UI" pitchFamily="34" charset="0"/>
                  <a:ea typeface="Segoe UI" pitchFamily="34" charset="0"/>
                  <a:cs typeface="Segoe UI" pitchFamily="34" charset="0"/>
                </a:rPr>
                <a:t>Matters</a:t>
              </a:r>
            </a:p>
            <a:p>
              <a:pPr defTabSz="914099" fontAlgn="base">
                <a:spcBef>
                  <a:spcPct val="0"/>
                </a:spcBef>
                <a:spcAft>
                  <a:spcPct val="0"/>
                </a:spcAft>
              </a:pPr>
              <a:endParaRPr lang="en-US" sz="2400" kern="3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kern="3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r>
                <a:rPr lang="en-US" sz="2400" kern="300" spc="-50" dirty="0" smtClean="0">
                  <a:solidFill>
                    <a:schemeClr val="tx1"/>
                  </a:solidFill>
                  <a:latin typeface="Segoe UI" pitchFamily="34" charset="0"/>
                  <a:ea typeface="Segoe UI" pitchFamily="34" charset="0"/>
                  <a:cs typeface="Segoe UI" pitchFamily="34" charset="0"/>
                </a:rPr>
                <a:t>Virtualization Optimization</a:t>
              </a:r>
              <a:endParaRPr lang="en-US" sz="2400" kern="300" spc="-50" dirty="0">
                <a:solidFill>
                  <a:schemeClr val="tx1"/>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9403" t="4911" r="54096" b="27032"/>
            <a:stretch/>
          </p:blipFill>
          <p:spPr>
            <a:xfrm>
              <a:off x="5658593" y="1330902"/>
              <a:ext cx="1961407" cy="1369768"/>
            </a:xfrm>
            <a:prstGeom prst="rect">
              <a:avLst/>
            </a:prstGeom>
          </p:spPr>
        </p:pic>
        <p:sp>
          <p:nvSpPr>
            <p:cNvPr id="13" name="Rectangle 12"/>
            <p:cNvSpPr/>
            <p:nvPr/>
          </p:nvSpPr>
          <p:spPr bwMode="auto">
            <a:xfrm>
              <a:off x="4800600" y="1331063"/>
              <a:ext cx="1371600" cy="1371600"/>
            </a:xfrm>
            <a:prstGeom prst="rect">
              <a:avLst/>
            </a:prstGeom>
            <a:solidFill>
              <a:srgbClr val="35B2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50" dirty="0" smtClean="0">
                  <a:solidFill>
                    <a:schemeClr val="tx1"/>
                  </a:solidFill>
                  <a:latin typeface="Segoe UI" pitchFamily="34" charset="0"/>
                  <a:ea typeface="Segoe UI" pitchFamily="34" charset="0"/>
                  <a:cs typeface="Segoe UI" pitchFamily="34" charset="0"/>
                </a:rPr>
                <a:t>Introduction to App-V 5.0</a:t>
              </a:r>
            </a:p>
            <a:p>
              <a:pPr defTabSz="914099" fontAlgn="base">
                <a:spcBef>
                  <a:spcPct val="0"/>
                </a:spcBef>
                <a:spcAft>
                  <a:spcPct val="0"/>
                </a:spcAft>
              </a:pPr>
              <a:endParaRPr lang="en-US" sz="24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spc="-50" dirty="0" smtClean="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r>
                <a:rPr lang="en-US" sz="2400" spc="-50" dirty="0" smtClean="0">
                  <a:solidFill>
                    <a:schemeClr val="tx1"/>
                  </a:solidFill>
                  <a:latin typeface="Segoe UI" pitchFamily="34" charset="0"/>
                  <a:ea typeface="Segoe UI" pitchFamily="34" charset="0"/>
                  <a:cs typeface="Segoe UI" pitchFamily="34" charset="0"/>
                </a:rPr>
                <a:t>Demonstrations</a:t>
              </a:r>
              <a:endParaRPr lang="en-US" sz="2400" spc="-50" dirty="0">
                <a:solidFill>
                  <a:schemeClr val="tx1"/>
                </a:solidFill>
                <a:latin typeface="Segoe UI" pitchFamily="34" charset="0"/>
                <a:ea typeface="Segoe UI" pitchFamily="34" charset="0"/>
                <a:cs typeface="Segoe UI" pitchFamily="34" charset="0"/>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424" t="3489" r="2424" b="20387"/>
            <a:stretch/>
          </p:blipFill>
          <p:spPr>
            <a:xfrm>
              <a:off x="831193" y="1330902"/>
              <a:ext cx="3877263" cy="2802948"/>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5638" t="-1" r="16162" b="-1"/>
            <a:stretch/>
          </p:blipFill>
          <p:spPr>
            <a:xfrm>
              <a:off x="4800600" y="2768839"/>
              <a:ext cx="1371600" cy="1371600"/>
            </a:xfrm>
            <a:prstGeom prst="rect">
              <a:avLst/>
            </a:prstGeom>
          </p:spPr>
        </p:pic>
      </p:grpSp>
    </p:spTree>
    <p:extLst>
      <p:ext uri="{BB962C8B-B14F-4D97-AF65-F5344CB8AC3E}">
        <p14:creationId xmlns:p14="http://schemas.microsoft.com/office/powerpoint/2010/main" val="419449834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Service Virtualization</a:t>
            </a:r>
            <a:endParaRPr lang="en-US" dirty="0"/>
          </a:p>
        </p:txBody>
      </p:sp>
    </p:spTree>
    <p:extLst>
      <p:ext uri="{BB962C8B-B14F-4D97-AF65-F5344CB8AC3E}">
        <p14:creationId xmlns:p14="http://schemas.microsoft.com/office/powerpoint/2010/main" val="273503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948" y="233151"/>
            <a:ext cx="11370961" cy="762786"/>
          </a:xfrm>
        </p:spPr>
        <p:txBody>
          <a:bodyPr/>
          <a:lstStyle/>
          <a:p>
            <a:r>
              <a:rPr lang="en-US" dirty="0">
                <a:solidFill>
                  <a:srgbClr val="FFC000"/>
                </a:solidFill>
              </a:rPr>
              <a:t>Server App-V Mission Statement</a:t>
            </a:r>
          </a:p>
        </p:txBody>
      </p:sp>
      <p:sp>
        <p:nvSpPr>
          <p:cNvPr id="4" name="Text Placeholder 3"/>
          <p:cNvSpPr>
            <a:spLocks noGrp="1"/>
          </p:cNvSpPr>
          <p:nvPr>
            <p:ph type="body" sz="quarter" idx="10"/>
          </p:nvPr>
        </p:nvSpPr>
        <p:spPr>
          <a:xfrm>
            <a:off x="531948" y="2262681"/>
            <a:ext cx="11370961" cy="2448448"/>
          </a:xfrm>
        </p:spPr>
        <p:txBody>
          <a:bodyPr/>
          <a:lstStyle/>
          <a:p>
            <a:pPr marL="0" indent="0">
              <a:buNone/>
            </a:pPr>
            <a:r>
              <a:rPr lang="en-US" i="1" dirty="0" smtClean="0"/>
              <a:t>Dramatically simplify the deployment and management of Data Center applications by providing a consistent, predictable experience without requiring a rewrite.</a:t>
            </a:r>
            <a:endParaRPr lang="en-US" i="1" dirty="0"/>
          </a:p>
        </p:txBody>
      </p:sp>
    </p:spTree>
    <p:extLst>
      <p:ext uri="{BB962C8B-B14F-4D97-AF65-F5344CB8AC3E}">
        <p14:creationId xmlns:p14="http://schemas.microsoft.com/office/powerpoint/2010/main" val="218716029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9417" y="1490290"/>
            <a:ext cx="11370961" cy="4339650"/>
          </a:xfrm>
        </p:spPr>
        <p:txBody>
          <a:bodyPr/>
          <a:lstStyle/>
          <a:p>
            <a:pPr marL="169862">
              <a:lnSpc>
                <a:spcPct val="100000"/>
              </a:lnSpc>
              <a:spcBef>
                <a:spcPts val="600"/>
              </a:spcBef>
              <a:spcAft>
                <a:spcPts val="600"/>
              </a:spcAft>
            </a:pPr>
            <a:r>
              <a:rPr lang="en-US" dirty="0">
                <a:gradFill>
                  <a:gsLst>
                    <a:gs pos="1250">
                      <a:schemeClr val="tx2"/>
                    </a:gs>
                    <a:gs pos="99000">
                      <a:schemeClr val="tx2"/>
                    </a:gs>
                  </a:gsLst>
                  <a:lin ang="5400000" scaled="0"/>
                </a:gradFill>
              </a:rPr>
              <a:t>Simplify deployment of applications</a:t>
            </a:r>
          </a:p>
          <a:p>
            <a:pPr marL="457200" lvl="2">
              <a:lnSpc>
                <a:spcPct val="100000"/>
              </a:lnSpc>
              <a:spcBef>
                <a:spcPts val="600"/>
              </a:spcBef>
              <a:spcAft>
                <a:spcPts val="600"/>
              </a:spcAft>
            </a:pPr>
            <a:r>
              <a:rPr lang="en-US" dirty="0" smtClean="0"/>
              <a:t>Run through a lengthy, multi-installer process once</a:t>
            </a:r>
          </a:p>
          <a:p>
            <a:pPr marL="457200" lvl="2">
              <a:lnSpc>
                <a:spcPct val="100000"/>
              </a:lnSpc>
              <a:spcBef>
                <a:spcPts val="600"/>
              </a:spcBef>
              <a:spcAft>
                <a:spcPts val="600"/>
              </a:spcAft>
            </a:pPr>
            <a:r>
              <a:rPr lang="en-US" dirty="0" smtClean="0"/>
              <a:t>Consistent, repeatable deployments across multiple environments</a:t>
            </a:r>
          </a:p>
          <a:p>
            <a:pPr marL="457200" lvl="2">
              <a:lnSpc>
                <a:spcPct val="100000"/>
              </a:lnSpc>
              <a:spcBef>
                <a:spcPts val="600"/>
              </a:spcBef>
              <a:spcAft>
                <a:spcPts val="600"/>
              </a:spcAft>
            </a:pPr>
            <a:r>
              <a:rPr lang="en-US" dirty="0" smtClean="0"/>
              <a:t>Take advantage of VMM Service Templates</a:t>
            </a:r>
          </a:p>
          <a:p>
            <a:pPr marL="169862" lvl="2">
              <a:lnSpc>
                <a:spcPct val="100000"/>
              </a:lnSpc>
              <a:spcBef>
                <a:spcPts val="600"/>
              </a:spcBef>
              <a:spcAft>
                <a:spcPts val="600"/>
              </a:spcAft>
            </a:pPr>
            <a:r>
              <a:rPr lang="en-US" sz="4000" dirty="0">
                <a:gradFill>
                  <a:gsLst>
                    <a:gs pos="1250">
                      <a:schemeClr val="tx2"/>
                    </a:gs>
                    <a:gs pos="99000">
                      <a:schemeClr val="tx2"/>
                    </a:gs>
                  </a:gsLst>
                  <a:lin ang="5400000" scaled="0"/>
                </a:gradFill>
                <a:latin typeface="+mj-lt"/>
              </a:rPr>
              <a:t>Enable image-based servicing</a:t>
            </a:r>
          </a:p>
          <a:p>
            <a:pPr marL="457200">
              <a:lnSpc>
                <a:spcPct val="100000"/>
              </a:lnSpc>
              <a:spcBef>
                <a:spcPts val="600"/>
              </a:spcBef>
              <a:spcAft>
                <a:spcPts val="600"/>
              </a:spcAft>
            </a:pPr>
            <a:r>
              <a:rPr lang="en-US" sz="2000" dirty="0" smtClean="0">
                <a:gradFill>
                  <a:gsLst>
                    <a:gs pos="1250">
                      <a:schemeClr val="tx1"/>
                    </a:gs>
                    <a:gs pos="100000">
                      <a:schemeClr val="tx1"/>
                    </a:gs>
                  </a:gsLst>
                  <a:lin ang="5400000" scaled="0"/>
                </a:gradFill>
                <a:latin typeface="+mn-lt"/>
              </a:rPr>
              <a:t>Virtual </a:t>
            </a:r>
            <a:r>
              <a:rPr lang="en-US" sz="2000" dirty="0">
                <a:gradFill>
                  <a:gsLst>
                    <a:gs pos="1250">
                      <a:schemeClr val="tx1"/>
                    </a:gs>
                    <a:gs pos="100000">
                      <a:schemeClr val="tx1"/>
                    </a:gs>
                  </a:gsLst>
                  <a:lin ang="5400000" scaled="0"/>
                </a:gradFill>
                <a:latin typeface="+mn-lt"/>
              </a:rPr>
              <a:t>app state separation from virtual app and OS</a:t>
            </a:r>
          </a:p>
          <a:p>
            <a:pPr marL="457200" lvl="1">
              <a:lnSpc>
                <a:spcPct val="100000"/>
              </a:lnSpc>
              <a:spcBef>
                <a:spcPts val="600"/>
              </a:spcBef>
              <a:spcAft>
                <a:spcPts val="600"/>
              </a:spcAft>
            </a:pPr>
            <a:r>
              <a:rPr lang="en-US" dirty="0"/>
              <a:t>Allows for seamless OS updating and patching </a:t>
            </a:r>
          </a:p>
          <a:p>
            <a:pPr marL="457200" lvl="1">
              <a:lnSpc>
                <a:spcPct val="100000"/>
              </a:lnSpc>
              <a:spcBef>
                <a:spcPts val="600"/>
              </a:spcBef>
              <a:spcAft>
                <a:spcPts val="600"/>
              </a:spcAft>
            </a:pPr>
            <a:r>
              <a:rPr lang="en-US" dirty="0"/>
              <a:t>Application </a:t>
            </a:r>
            <a:r>
              <a:rPr lang="en-US" dirty="0" smtClean="0"/>
              <a:t>portability</a:t>
            </a:r>
            <a:endParaRPr lang="en-US" dirty="0"/>
          </a:p>
        </p:txBody>
      </p:sp>
      <p:sp>
        <p:nvSpPr>
          <p:cNvPr id="5" name="Title 4"/>
          <p:cNvSpPr>
            <a:spLocks noGrp="1"/>
          </p:cNvSpPr>
          <p:nvPr>
            <p:ph type="title"/>
          </p:nvPr>
        </p:nvSpPr>
        <p:spPr/>
        <p:txBody>
          <a:bodyPr/>
          <a:lstStyle/>
          <a:p>
            <a:r>
              <a:rPr lang="en-US" dirty="0">
                <a:solidFill>
                  <a:srgbClr val="FFC000"/>
                </a:solidFill>
              </a:rPr>
              <a:t>Server Virtualization Benefits?</a:t>
            </a:r>
          </a:p>
        </p:txBody>
      </p:sp>
    </p:spTree>
    <p:custDataLst>
      <p:tags r:id="rId1"/>
    </p:custDataLst>
    <p:extLst>
      <p:ext uri="{BB962C8B-B14F-4D97-AF65-F5344CB8AC3E}">
        <p14:creationId xmlns:p14="http://schemas.microsoft.com/office/powerpoint/2010/main" val="1660354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Rapid App-V Infrastructure Deployment and Scale-out</a:t>
            </a:r>
          </a:p>
        </p:txBody>
      </p:sp>
      <p:sp>
        <p:nvSpPr>
          <p:cNvPr id="3" name="Text Placeholder 2"/>
          <p:cNvSpPr>
            <a:spLocks noGrp="1"/>
          </p:cNvSpPr>
          <p:nvPr>
            <p:ph type="body" sz="quarter" idx="10"/>
          </p:nvPr>
        </p:nvSpPr>
        <p:spPr>
          <a:xfrm>
            <a:off x="274320" y="2191796"/>
            <a:ext cx="11887200" cy="4395049"/>
          </a:xfrm>
        </p:spPr>
        <p:txBody>
          <a:bodyPr/>
          <a:lstStyle/>
          <a:p>
            <a:r>
              <a:rPr lang="en-US" dirty="0" smtClean="0"/>
              <a:t>App-V </a:t>
            </a:r>
            <a:r>
              <a:rPr lang="en-US" dirty="0"/>
              <a:t>Server Roles</a:t>
            </a:r>
          </a:p>
          <a:p>
            <a:pPr lvl="2"/>
            <a:r>
              <a:rPr lang="en-US" sz="3200" dirty="0">
                <a:gradFill>
                  <a:gsLst>
                    <a:gs pos="1250">
                      <a:schemeClr val="tx1"/>
                    </a:gs>
                    <a:gs pos="99000">
                      <a:schemeClr val="tx1"/>
                    </a:gs>
                  </a:gsLst>
                  <a:lin ang="5400000" scaled="0"/>
                </a:gradFill>
                <a:latin typeface="+mj-lt"/>
              </a:rPr>
              <a:t>Management Server</a:t>
            </a:r>
          </a:p>
          <a:p>
            <a:pPr lvl="2"/>
            <a:r>
              <a:rPr lang="en-US" sz="3200" dirty="0">
                <a:gradFill>
                  <a:gsLst>
                    <a:gs pos="1250">
                      <a:schemeClr val="tx1"/>
                    </a:gs>
                    <a:gs pos="99000">
                      <a:schemeClr val="tx1"/>
                    </a:gs>
                  </a:gsLst>
                  <a:lin ang="5400000" scaled="0"/>
                </a:gradFill>
                <a:latin typeface="+mj-lt"/>
              </a:rPr>
              <a:t>Publishing Server</a:t>
            </a:r>
          </a:p>
          <a:p>
            <a:pPr lvl="2"/>
            <a:r>
              <a:rPr lang="en-US" sz="3200" dirty="0">
                <a:gradFill>
                  <a:gsLst>
                    <a:gs pos="1250">
                      <a:schemeClr val="tx1"/>
                    </a:gs>
                    <a:gs pos="99000">
                      <a:schemeClr val="tx1"/>
                    </a:gs>
                  </a:gsLst>
                  <a:lin ang="5400000" scaled="0"/>
                </a:gradFill>
                <a:latin typeface="+mj-lt"/>
              </a:rPr>
              <a:t>SSRS (Reporting Server)</a:t>
            </a:r>
          </a:p>
          <a:p>
            <a:r>
              <a:rPr lang="en-US" dirty="0"/>
              <a:t>Remote App </a:t>
            </a:r>
            <a:r>
              <a:rPr lang="en-US" dirty="0" smtClean="0"/>
              <a:t>Packager</a:t>
            </a:r>
          </a:p>
          <a:p>
            <a:r>
              <a:rPr lang="en-US" sz="4000" dirty="0" smtClean="0">
                <a:gradFill>
                  <a:gsLst>
                    <a:gs pos="1250">
                      <a:schemeClr val="tx1"/>
                    </a:gs>
                    <a:gs pos="99000">
                      <a:schemeClr val="tx1"/>
                    </a:gs>
                  </a:gsLst>
                  <a:lin ang="5400000" scaled="0"/>
                </a:gradFill>
                <a:latin typeface="+mj-lt"/>
              </a:rPr>
              <a:t>Retroactive </a:t>
            </a:r>
            <a:r>
              <a:rPr lang="en-US" sz="4000" dirty="0">
                <a:gradFill>
                  <a:gsLst>
                    <a:gs pos="1250">
                      <a:schemeClr val="tx1"/>
                    </a:gs>
                    <a:gs pos="99000">
                      <a:schemeClr val="tx1"/>
                    </a:gs>
                  </a:gsLst>
                  <a:lin ang="5400000" scaled="0"/>
                </a:gradFill>
                <a:latin typeface="+mj-lt"/>
              </a:rPr>
              <a:t>Sequencing</a:t>
            </a:r>
          </a:p>
          <a:p>
            <a:r>
              <a:rPr lang="en-US" dirty="0"/>
              <a:t>Building Service </a:t>
            </a:r>
            <a:r>
              <a:rPr lang="en-US" dirty="0" smtClean="0"/>
              <a:t>Tiers with Server App-V and VMM</a:t>
            </a:r>
            <a:endParaRPr lang="en-US" dirty="0"/>
          </a:p>
        </p:txBody>
      </p:sp>
    </p:spTree>
    <p:extLst>
      <p:ext uri="{BB962C8B-B14F-4D97-AF65-F5344CB8AC3E}">
        <p14:creationId xmlns:p14="http://schemas.microsoft.com/office/powerpoint/2010/main" val="239199862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Demo</a:t>
            </a:r>
            <a:endParaRPr lang="en-US" dirty="0"/>
          </a:p>
        </p:txBody>
      </p:sp>
      <p:sp>
        <p:nvSpPr>
          <p:cNvPr id="6" name="Text Placeholder 5"/>
          <p:cNvSpPr>
            <a:spLocks noGrp="1"/>
          </p:cNvSpPr>
          <p:nvPr>
            <p:ph type="body" sz="quarter" idx="12"/>
          </p:nvPr>
        </p:nvSpPr>
        <p:spPr/>
        <p:txBody>
          <a:bodyPr/>
          <a:lstStyle/>
          <a:p>
            <a:r>
              <a:rPr lang="en-US" dirty="0" smtClean="0"/>
              <a:t>Server App-V in Action </a:t>
            </a:r>
            <a:endParaRPr lang="en-US" dirty="0"/>
          </a:p>
        </p:txBody>
      </p:sp>
    </p:spTree>
    <p:extLst>
      <p:ext uri="{BB962C8B-B14F-4D97-AF65-F5344CB8AC3E}">
        <p14:creationId xmlns:p14="http://schemas.microsoft.com/office/powerpoint/2010/main" val="12328844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889564" cy="917575"/>
          </a:xfrm>
        </p:spPr>
        <p:txBody>
          <a:bodyPr/>
          <a:lstStyle/>
          <a:p>
            <a:r>
              <a:rPr lang="en-US" dirty="0" smtClean="0">
                <a:solidFill>
                  <a:srgbClr val="FFC000"/>
                </a:solidFill>
              </a:rPr>
              <a:t>Session Objectives: </a:t>
            </a:r>
            <a:r>
              <a:rPr lang="en-US" dirty="0">
                <a:solidFill>
                  <a:srgbClr val="FFC000"/>
                </a:solidFill>
              </a:rPr>
              <a:t>In Closing</a:t>
            </a:r>
          </a:p>
        </p:txBody>
      </p:sp>
      <p:grpSp>
        <p:nvGrpSpPr>
          <p:cNvPr id="18" name="Group 17"/>
          <p:cNvGrpSpPr/>
          <p:nvPr/>
        </p:nvGrpSpPr>
        <p:grpSpPr>
          <a:xfrm>
            <a:off x="579984" y="1662497"/>
            <a:ext cx="11056007" cy="4877082"/>
            <a:chOff x="831193" y="1330902"/>
            <a:chExt cx="6788807" cy="2809537"/>
          </a:xfrm>
        </p:grpSpPr>
        <p:sp>
          <p:nvSpPr>
            <p:cNvPr id="11" name="Rectangle 10"/>
            <p:cNvSpPr/>
            <p:nvPr/>
          </p:nvSpPr>
          <p:spPr bwMode="auto">
            <a:xfrm>
              <a:off x="6248400" y="2762250"/>
              <a:ext cx="1371600" cy="1371600"/>
            </a:xfrm>
            <a:prstGeom prst="rect">
              <a:avLst/>
            </a:prstGeom>
            <a:solidFill>
              <a:srgbClr val="35B2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endParaRPr lang="en-US" sz="2400" kern="300" spc="-50" dirty="0" smtClean="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kern="3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kern="300" spc="-50" dirty="0" smtClean="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r>
                <a:rPr lang="en-US" sz="2400" kern="300" spc="-50" dirty="0">
                  <a:solidFill>
                    <a:schemeClr val="tx1"/>
                  </a:solidFill>
                  <a:latin typeface="Segoe UI" pitchFamily="34" charset="0"/>
                  <a:ea typeface="Segoe UI" pitchFamily="34" charset="0"/>
                  <a:cs typeface="Segoe UI" pitchFamily="34" charset="0"/>
                </a:rPr>
                <a:t>Why App-V </a:t>
              </a:r>
              <a:r>
                <a:rPr lang="en-US" sz="2400" kern="300" spc="-50" dirty="0" smtClean="0">
                  <a:solidFill>
                    <a:schemeClr val="tx1"/>
                  </a:solidFill>
                  <a:latin typeface="Segoe UI" pitchFamily="34" charset="0"/>
                  <a:ea typeface="Segoe UI" pitchFamily="34" charset="0"/>
                  <a:cs typeface="Segoe UI" pitchFamily="34" charset="0"/>
                </a:rPr>
                <a:t>Matters</a:t>
              </a:r>
            </a:p>
            <a:p>
              <a:pPr defTabSz="914099" fontAlgn="base">
                <a:spcBef>
                  <a:spcPct val="0"/>
                </a:spcBef>
                <a:spcAft>
                  <a:spcPct val="0"/>
                </a:spcAft>
              </a:pPr>
              <a:endParaRPr lang="en-US" sz="2400" kern="3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kern="3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r>
                <a:rPr lang="en-US" sz="2400" kern="300" spc="-50" dirty="0" smtClean="0">
                  <a:solidFill>
                    <a:schemeClr val="tx1"/>
                  </a:solidFill>
                  <a:latin typeface="Segoe UI" pitchFamily="34" charset="0"/>
                  <a:ea typeface="Segoe UI" pitchFamily="34" charset="0"/>
                  <a:cs typeface="Segoe UI" pitchFamily="34" charset="0"/>
                </a:rPr>
                <a:t>Virtualization Optimization</a:t>
              </a:r>
              <a:endParaRPr lang="en-US" sz="2400" kern="300" spc="-50" dirty="0">
                <a:solidFill>
                  <a:schemeClr val="tx1"/>
                </a:solidFill>
                <a:latin typeface="Segoe UI" pitchFamily="34" charset="0"/>
                <a:ea typeface="Segoe UI" pitchFamily="34" charset="0"/>
                <a:cs typeface="Segoe UI"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9403" t="4911" r="54096" b="27032"/>
            <a:stretch/>
          </p:blipFill>
          <p:spPr>
            <a:xfrm>
              <a:off x="5658593" y="1330902"/>
              <a:ext cx="1961407" cy="1369768"/>
            </a:xfrm>
            <a:prstGeom prst="rect">
              <a:avLst/>
            </a:prstGeom>
          </p:spPr>
        </p:pic>
        <p:sp>
          <p:nvSpPr>
            <p:cNvPr id="13" name="Rectangle 12"/>
            <p:cNvSpPr/>
            <p:nvPr/>
          </p:nvSpPr>
          <p:spPr bwMode="auto">
            <a:xfrm>
              <a:off x="4800600" y="1331063"/>
              <a:ext cx="1371600" cy="1371600"/>
            </a:xfrm>
            <a:prstGeom prst="rect">
              <a:avLst/>
            </a:prstGeom>
            <a:solidFill>
              <a:srgbClr val="35B2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50" dirty="0" smtClean="0">
                  <a:solidFill>
                    <a:schemeClr val="tx1"/>
                  </a:solidFill>
                  <a:latin typeface="Segoe UI" pitchFamily="34" charset="0"/>
                  <a:ea typeface="Segoe UI" pitchFamily="34" charset="0"/>
                  <a:cs typeface="Segoe UI" pitchFamily="34" charset="0"/>
                </a:rPr>
                <a:t>Introduction to App-V 5.0</a:t>
              </a:r>
            </a:p>
            <a:p>
              <a:pPr defTabSz="914099" fontAlgn="base">
                <a:spcBef>
                  <a:spcPct val="0"/>
                </a:spcBef>
                <a:spcAft>
                  <a:spcPct val="0"/>
                </a:spcAft>
              </a:pPr>
              <a:endParaRPr lang="en-US" sz="24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spc="-50" dirty="0" smtClean="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spc="-50" dirty="0">
                <a:solidFill>
                  <a:schemeClr val="tx1"/>
                </a:solidFill>
                <a:latin typeface="Segoe UI" pitchFamily="34" charset="0"/>
                <a:ea typeface="Segoe UI" pitchFamily="34" charset="0"/>
                <a:cs typeface="Segoe UI" pitchFamily="34" charset="0"/>
              </a:endParaRPr>
            </a:p>
            <a:p>
              <a:pPr defTabSz="914099" fontAlgn="base">
                <a:spcBef>
                  <a:spcPct val="0"/>
                </a:spcBef>
                <a:spcAft>
                  <a:spcPct val="0"/>
                </a:spcAft>
              </a:pPr>
              <a:r>
                <a:rPr lang="en-US" sz="2400" spc="-50" dirty="0" smtClean="0">
                  <a:solidFill>
                    <a:schemeClr val="tx1"/>
                  </a:solidFill>
                  <a:latin typeface="Segoe UI" pitchFamily="34" charset="0"/>
                  <a:ea typeface="Segoe UI" pitchFamily="34" charset="0"/>
                  <a:cs typeface="Segoe UI" pitchFamily="34" charset="0"/>
                </a:rPr>
                <a:t>Demonstrations</a:t>
              </a:r>
              <a:endParaRPr lang="en-US" sz="2400" spc="-50" dirty="0">
                <a:solidFill>
                  <a:schemeClr val="tx1"/>
                </a:solidFill>
                <a:latin typeface="Segoe UI" pitchFamily="34" charset="0"/>
                <a:ea typeface="Segoe UI" pitchFamily="34" charset="0"/>
                <a:cs typeface="Segoe UI" pitchFamily="34" charset="0"/>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424" t="3489" r="2424" b="20387"/>
            <a:stretch/>
          </p:blipFill>
          <p:spPr>
            <a:xfrm>
              <a:off x="831193" y="1330902"/>
              <a:ext cx="3877263" cy="2802948"/>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5638" t="-1" r="16162" b="-1"/>
            <a:stretch/>
          </p:blipFill>
          <p:spPr>
            <a:xfrm>
              <a:off x="4800600" y="2768839"/>
              <a:ext cx="1371600" cy="1371600"/>
            </a:xfrm>
            <a:prstGeom prst="rect">
              <a:avLst/>
            </a:prstGeom>
          </p:spPr>
        </p:pic>
      </p:grpSp>
    </p:spTree>
    <p:extLst>
      <p:ext uri="{BB962C8B-B14F-4D97-AF65-F5344CB8AC3E}">
        <p14:creationId xmlns:p14="http://schemas.microsoft.com/office/powerpoint/2010/main" val="186747665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 Summary</a:t>
            </a:r>
          </a:p>
        </p:txBody>
      </p:sp>
      <p:sp>
        <p:nvSpPr>
          <p:cNvPr id="3" name="Text Placeholder 2"/>
          <p:cNvSpPr>
            <a:spLocks noGrp="1"/>
          </p:cNvSpPr>
          <p:nvPr>
            <p:ph type="body" sz="quarter" idx="10"/>
          </p:nvPr>
        </p:nvSpPr>
        <p:spPr>
          <a:xfrm>
            <a:off x="274638" y="1478673"/>
            <a:ext cx="11887200" cy="4124206"/>
          </a:xfrm>
        </p:spPr>
        <p:txBody>
          <a:bodyPr/>
          <a:lstStyle/>
          <a:p>
            <a:pPr>
              <a:spcBef>
                <a:spcPts val="600"/>
              </a:spcBef>
              <a:spcAft>
                <a:spcPts val="1800"/>
              </a:spcAft>
            </a:pPr>
            <a:r>
              <a:rPr lang="en-US" dirty="0" smtClean="0"/>
              <a:t>App-V has a great story to tell when it comes to integration</a:t>
            </a:r>
          </a:p>
          <a:p>
            <a:pPr>
              <a:spcBef>
                <a:spcPts val="600"/>
              </a:spcBef>
              <a:spcAft>
                <a:spcPts val="1800"/>
              </a:spcAft>
            </a:pPr>
            <a:r>
              <a:rPr lang="en-US" dirty="0" smtClean="0"/>
              <a:t>Consider the best practice scenario that works for you in your organization</a:t>
            </a:r>
          </a:p>
          <a:p>
            <a:pPr>
              <a:spcBef>
                <a:spcPts val="600"/>
              </a:spcBef>
              <a:spcAft>
                <a:spcPts val="1800"/>
              </a:spcAft>
            </a:pPr>
            <a:r>
              <a:rPr lang="en-US" dirty="0" smtClean="0"/>
              <a:t>Embrace the App-V Integration story to simply your virtualization solution</a:t>
            </a:r>
            <a:endParaRPr lang="en-US" dirty="0"/>
          </a:p>
        </p:txBody>
      </p:sp>
    </p:spTree>
    <p:extLst>
      <p:ext uri="{BB962C8B-B14F-4D97-AF65-F5344CB8AC3E}">
        <p14:creationId xmlns:p14="http://schemas.microsoft.com/office/powerpoint/2010/main" val="61750129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Related content</a:t>
            </a:r>
          </a:p>
        </p:txBody>
      </p:sp>
      <p:sp>
        <p:nvSpPr>
          <p:cNvPr id="6" name="Rectangle 5"/>
          <p:cNvSpPr/>
          <p:nvPr/>
        </p:nvSpPr>
        <p:spPr bwMode="auto">
          <a:xfrm>
            <a:off x="275163" y="1214797"/>
            <a:ext cx="11885832" cy="5482413"/>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1223962"/>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latin typeface="Segoe UI Light"/>
              </a:rPr>
              <a:t>Breakout Sessions (session codes and titles)</a:t>
            </a:r>
          </a:p>
          <a:p>
            <a:pPr marL="1037672" lvl="1" indent="-571390" defTabSz="932563">
              <a:lnSpc>
                <a:spcPct val="90000"/>
              </a:lnSpc>
              <a:spcBef>
                <a:spcPct val="20000"/>
              </a:spcBef>
              <a:buSzPct val="105000"/>
              <a:buBlip>
                <a:blip r:embed="rId3"/>
              </a:buBlip>
            </a:pPr>
            <a:endParaRPr lang="en-US" sz="3599" dirty="0">
              <a:gradFill>
                <a:gsLst>
                  <a:gs pos="1250">
                    <a:srgbClr val="FFFFFF"/>
                  </a:gs>
                  <a:gs pos="100000">
                    <a:srgbClr val="FFFFFF"/>
                  </a:gs>
                </a:gsLst>
                <a:lin ang="5400000" scaled="0"/>
              </a:gradFill>
              <a:latin typeface="Segoe UI Light"/>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3" name="Table 2"/>
          <p:cNvGraphicFramePr>
            <a:graphicFrameLocks noGrp="1"/>
          </p:cNvGraphicFramePr>
          <p:nvPr/>
        </p:nvGraphicFramePr>
        <p:xfrm>
          <a:off x="1256639" y="1960499"/>
          <a:ext cx="10511517" cy="4712841"/>
        </p:xfrm>
        <a:graphic>
          <a:graphicData uri="http://schemas.openxmlformats.org/drawingml/2006/table">
            <a:tbl>
              <a:tblPr/>
              <a:tblGrid>
                <a:gridCol w="1017996"/>
                <a:gridCol w="7433415"/>
                <a:gridCol w="2060106"/>
              </a:tblGrid>
              <a:tr h="523649">
                <a:tc>
                  <a:txBody>
                    <a:bodyPr/>
                    <a:lstStyle/>
                    <a:p>
                      <a:pPr marL="0" marR="0" fontAlgn="t">
                        <a:spcBef>
                          <a:spcPts val="0"/>
                        </a:spcBef>
                        <a:spcAft>
                          <a:spcPts val="0"/>
                        </a:spcAft>
                      </a:pPr>
                      <a:r>
                        <a:rPr lang="en-US" sz="1400" dirty="0">
                          <a:effectLst/>
                          <a:latin typeface="Calibri" panose="020F0502020204030204" pitchFamily="34" charset="0"/>
                        </a:rPr>
                        <a:t>MDC-B343</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a:effectLst/>
                          <a:latin typeface="Calibri" panose="020F0502020204030204" pitchFamily="34" charset="0"/>
                        </a:rPr>
                        <a:t>Top 5 Server Application Deployment and Servicing Problems Addressed by Server App-V and System Center 2012 SP1 - Virtual Machine Manager</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Tuesday </a:t>
                      </a:r>
                      <a:r>
                        <a:rPr lang="en-US" sz="1400" dirty="0">
                          <a:effectLst/>
                          <a:latin typeface="Calibri" panose="020F0502020204030204" pitchFamily="34" charset="0"/>
                        </a:rPr>
                        <a:t>13:30 -14:45</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23649">
                <a:tc>
                  <a:txBody>
                    <a:bodyPr/>
                    <a:lstStyle/>
                    <a:p>
                      <a:pPr marL="0" marR="0" fontAlgn="t">
                        <a:spcBef>
                          <a:spcPts val="0"/>
                        </a:spcBef>
                        <a:spcAft>
                          <a:spcPts val="0"/>
                        </a:spcAft>
                      </a:pPr>
                      <a:r>
                        <a:rPr lang="en-US" sz="1400">
                          <a:effectLst/>
                          <a:latin typeface="Calibri" panose="020F0502020204030204" pitchFamily="34" charset="0"/>
                        </a:rPr>
                        <a:t>WCA-B203</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Microsoft Application Virtualization 5.0 and Microsoft Office: Better </a:t>
                      </a:r>
                      <a:r>
                        <a:rPr lang="en-US" sz="1400" dirty="0" smtClean="0">
                          <a:effectLst/>
                          <a:latin typeface="Calibri" panose="020F0502020204030204" pitchFamily="34" charset="0"/>
                        </a:rPr>
                        <a:t>Together</a:t>
                      </a:r>
                    </a:p>
                    <a:p>
                      <a:pPr marL="0" marR="0" fontAlgn="t">
                        <a:spcBef>
                          <a:spcPts val="0"/>
                        </a:spcBef>
                        <a:spcAft>
                          <a:spcPts val="0"/>
                        </a:spcAft>
                      </a:pPr>
                      <a:endParaRPr lang="en-US" sz="1400" dirty="0">
                        <a:effectLst/>
                        <a:latin typeface="Calibri" panose="020F0502020204030204" pitchFamily="34" charset="0"/>
                      </a:endParaRP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Tuesday </a:t>
                      </a:r>
                      <a:r>
                        <a:rPr lang="en-US" sz="1400" dirty="0">
                          <a:effectLst/>
                          <a:latin typeface="Calibri" panose="020F0502020204030204" pitchFamily="34" charset="0"/>
                        </a:rPr>
                        <a:t>16:45-18:00</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23649">
                <a:tc>
                  <a:txBody>
                    <a:bodyPr/>
                    <a:lstStyle/>
                    <a:p>
                      <a:pPr marL="0" marR="0" fontAlgn="t">
                        <a:spcBef>
                          <a:spcPts val="0"/>
                        </a:spcBef>
                        <a:spcAft>
                          <a:spcPts val="0"/>
                        </a:spcAft>
                      </a:pPr>
                      <a:r>
                        <a:rPr lang="en-US" sz="1400">
                          <a:effectLst/>
                          <a:latin typeface="Calibri" panose="020F0502020204030204" pitchFamily="34" charset="0"/>
                        </a:rPr>
                        <a:t>WCA-B208</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Microsoft Application Virtualization 5.0 Migration and Co-Existence with </a:t>
                      </a:r>
                      <a:r>
                        <a:rPr lang="en-US" sz="1400" dirty="0" smtClean="0">
                          <a:effectLst/>
                          <a:latin typeface="Calibri" panose="020F0502020204030204" pitchFamily="34" charset="0"/>
                        </a:rPr>
                        <a:t>4.6</a:t>
                      </a:r>
                    </a:p>
                    <a:p>
                      <a:pPr marL="0" marR="0" fontAlgn="t">
                        <a:spcBef>
                          <a:spcPts val="0"/>
                        </a:spcBef>
                        <a:spcAft>
                          <a:spcPts val="0"/>
                        </a:spcAft>
                      </a:pPr>
                      <a:endParaRPr lang="en-US" sz="1400" dirty="0">
                        <a:effectLst/>
                        <a:latin typeface="Calibri" panose="020F0502020204030204" pitchFamily="34" charset="0"/>
                      </a:endParaRP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Tuesday </a:t>
                      </a:r>
                      <a:r>
                        <a:rPr lang="en-US" sz="1400" dirty="0">
                          <a:effectLst/>
                          <a:latin typeface="Calibri" panose="020F0502020204030204" pitchFamily="34" charset="0"/>
                        </a:rPr>
                        <a:t>13:15-14:30</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23649">
                <a:tc>
                  <a:txBody>
                    <a:bodyPr/>
                    <a:lstStyle/>
                    <a:p>
                      <a:pPr marL="0" marR="0" fontAlgn="t">
                        <a:spcBef>
                          <a:spcPts val="0"/>
                        </a:spcBef>
                        <a:spcAft>
                          <a:spcPts val="0"/>
                        </a:spcAft>
                      </a:pPr>
                      <a:r>
                        <a:rPr lang="en-US" sz="1400" dirty="0">
                          <a:effectLst/>
                          <a:latin typeface="Calibri" panose="020F0502020204030204" pitchFamily="34" charset="0"/>
                        </a:rPr>
                        <a:t>WCA-B206</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The Replaceable </a:t>
                      </a:r>
                      <a:r>
                        <a:rPr lang="en-US" sz="1400" dirty="0" smtClean="0">
                          <a:effectLst/>
                          <a:latin typeface="Calibri" panose="020F0502020204030204" pitchFamily="34" charset="0"/>
                        </a:rPr>
                        <a:t>PC</a:t>
                      </a:r>
                    </a:p>
                    <a:p>
                      <a:pPr marL="0" marR="0" fontAlgn="t">
                        <a:spcBef>
                          <a:spcPts val="0"/>
                        </a:spcBef>
                        <a:spcAft>
                          <a:spcPts val="0"/>
                        </a:spcAft>
                      </a:pPr>
                      <a:endParaRPr lang="en-US" sz="1400" dirty="0">
                        <a:effectLst/>
                        <a:latin typeface="Calibri" panose="020F0502020204030204" pitchFamily="34" charset="0"/>
                      </a:endParaRP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Wednesday </a:t>
                      </a:r>
                      <a:r>
                        <a:rPr lang="en-US" sz="1400" dirty="0">
                          <a:effectLst/>
                          <a:latin typeface="Calibri" panose="020F0502020204030204" pitchFamily="34" charset="0"/>
                        </a:rPr>
                        <a:t>10:15-11:30</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23649">
                <a:tc>
                  <a:txBody>
                    <a:bodyPr/>
                    <a:lstStyle/>
                    <a:p>
                      <a:pPr marL="0" marR="0" fontAlgn="t">
                        <a:spcBef>
                          <a:spcPts val="0"/>
                        </a:spcBef>
                        <a:spcAft>
                          <a:spcPts val="0"/>
                        </a:spcAft>
                      </a:pPr>
                      <a:r>
                        <a:rPr lang="en-US" sz="1400">
                          <a:effectLst/>
                          <a:latin typeface="Calibri" panose="020F0502020204030204" pitchFamily="34" charset="0"/>
                        </a:rPr>
                        <a:t>WCA-B319</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Implementing Microsoft Application Virtualization 5.0: Lessons Learned from a Production </a:t>
                      </a:r>
                      <a:r>
                        <a:rPr lang="en-US" sz="1400" dirty="0" smtClean="0">
                          <a:effectLst/>
                          <a:latin typeface="Calibri" panose="020F0502020204030204" pitchFamily="34" charset="0"/>
                        </a:rPr>
                        <a:t>Rollout</a:t>
                      </a:r>
                    </a:p>
                    <a:p>
                      <a:pPr marL="0" marR="0" fontAlgn="t">
                        <a:spcBef>
                          <a:spcPts val="0"/>
                        </a:spcBef>
                        <a:spcAft>
                          <a:spcPts val="0"/>
                        </a:spcAft>
                      </a:pPr>
                      <a:endParaRPr lang="en-US" sz="1400" dirty="0">
                        <a:effectLst/>
                        <a:latin typeface="Calibri" panose="020F0502020204030204" pitchFamily="34" charset="0"/>
                      </a:endParaRP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Wednesday </a:t>
                      </a:r>
                      <a:r>
                        <a:rPr lang="en-US" sz="1400" dirty="0">
                          <a:effectLst/>
                          <a:latin typeface="Calibri" panose="020F0502020204030204" pitchFamily="34" charset="0"/>
                        </a:rPr>
                        <a:t>10:15-11:30</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23649">
                <a:tc>
                  <a:txBody>
                    <a:bodyPr/>
                    <a:lstStyle/>
                    <a:p>
                      <a:pPr marL="0" marR="0" fontAlgn="t">
                        <a:spcBef>
                          <a:spcPts val="0"/>
                        </a:spcBef>
                        <a:spcAft>
                          <a:spcPts val="0"/>
                        </a:spcAft>
                      </a:pPr>
                      <a:r>
                        <a:rPr lang="en-US" sz="1400" dirty="0">
                          <a:effectLst/>
                          <a:latin typeface="Calibri" panose="020F0502020204030204" pitchFamily="34" charset="0"/>
                        </a:rPr>
                        <a:t>WCA-B209</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a:effectLst/>
                          <a:latin typeface="Calibri" panose="020F0502020204030204" pitchFamily="34" charset="0"/>
                        </a:rPr>
                        <a:t>What's New with Windows 8 BitLocker and Microsoft BitLocker Administration and Management (MBAM) 2.0</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Wednesday </a:t>
                      </a:r>
                      <a:r>
                        <a:rPr lang="en-US" sz="1400" dirty="0">
                          <a:effectLst/>
                          <a:latin typeface="Calibri" panose="020F0502020204030204" pitchFamily="34" charset="0"/>
                        </a:rPr>
                        <a:t>13:30-14:45</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23649">
                <a:tc>
                  <a:txBody>
                    <a:bodyPr/>
                    <a:lstStyle/>
                    <a:p>
                      <a:pPr marL="0" marR="0" fontAlgn="t">
                        <a:spcBef>
                          <a:spcPts val="0"/>
                        </a:spcBef>
                        <a:spcAft>
                          <a:spcPts val="0"/>
                        </a:spcAft>
                      </a:pPr>
                      <a:r>
                        <a:rPr lang="en-US" sz="1400">
                          <a:effectLst/>
                          <a:latin typeface="Calibri" panose="020F0502020204030204" pitchFamily="34" charset="0"/>
                        </a:rPr>
                        <a:t>WCA-B325</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Making PC Recovery Easier with the Microsoft Diagnostics and Recovery Toolset (</a:t>
                      </a:r>
                      <a:r>
                        <a:rPr lang="en-US" sz="1400" dirty="0" err="1">
                          <a:effectLst/>
                          <a:latin typeface="Calibri" panose="020F0502020204030204" pitchFamily="34" charset="0"/>
                        </a:rPr>
                        <a:t>DaRT</a:t>
                      </a:r>
                      <a:r>
                        <a:rPr lang="en-US" sz="1400" dirty="0" smtClean="0">
                          <a:effectLst/>
                          <a:latin typeface="Calibri" panose="020F0502020204030204" pitchFamily="34" charset="0"/>
                        </a:rPr>
                        <a:t>)</a:t>
                      </a:r>
                    </a:p>
                    <a:p>
                      <a:pPr marL="0" marR="0" fontAlgn="t">
                        <a:spcBef>
                          <a:spcPts val="0"/>
                        </a:spcBef>
                        <a:spcAft>
                          <a:spcPts val="0"/>
                        </a:spcAft>
                      </a:pPr>
                      <a:endParaRPr lang="en-US" sz="1400" dirty="0">
                        <a:effectLst/>
                        <a:latin typeface="Calibri" panose="020F0502020204030204" pitchFamily="34" charset="0"/>
                      </a:endParaRP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Thursday </a:t>
                      </a:r>
                      <a:r>
                        <a:rPr lang="en-US" sz="1400" dirty="0">
                          <a:effectLst/>
                          <a:latin typeface="Calibri" panose="020F0502020204030204" pitchFamily="34" charset="0"/>
                        </a:rPr>
                        <a:t>15:15-16:30</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23649">
                <a:tc>
                  <a:txBody>
                    <a:bodyPr/>
                    <a:lstStyle/>
                    <a:p>
                      <a:pPr marL="0" marR="0" fontAlgn="t">
                        <a:spcBef>
                          <a:spcPts val="0"/>
                        </a:spcBef>
                        <a:spcAft>
                          <a:spcPts val="0"/>
                        </a:spcAft>
                      </a:pPr>
                      <a:r>
                        <a:rPr lang="en-US" sz="1400">
                          <a:effectLst/>
                          <a:latin typeface="Calibri" panose="020F0502020204030204" pitchFamily="34" charset="0"/>
                        </a:rPr>
                        <a:t>WCA-B359</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Microsoft User Experience Virtualization (UE-V): How to Manage and Deploy UE-V across an Enterprise</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Thursday </a:t>
                      </a:r>
                      <a:r>
                        <a:rPr lang="en-US" sz="1400" dirty="0">
                          <a:effectLst/>
                          <a:latin typeface="Calibri" panose="020F0502020204030204" pitchFamily="34" charset="0"/>
                        </a:rPr>
                        <a:t>10:15-11:30</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23649">
                <a:tc>
                  <a:txBody>
                    <a:bodyPr/>
                    <a:lstStyle/>
                    <a:p>
                      <a:pPr marL="0" marR="0" fontAlgn="t">
                        <a:spcBef>
                          <a:spcPts val="0"/>
                        </a:spcBef>
                        <a:spcAft>
                          <a:spcPts val="0"/>
                        </a:spcAft>
                      </a:pPr>
                      <a:r>
                        <a:rPr lang="en-US" sz="1400" dirty="0">
                          <a:effectLst/>
                          <a:latin typeface="Calibri" panose="020F0502020204030204" pitchFamily="34" charset="0"/>
                        </a:rPr>
                        <a:t>WCA-B324</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Integrating the New Microsoft Application Virtualization 5.0 with other Virtualization </a:t>
                      </a:r>
                      <a:r>
                        <a:rPr lang="en-US" sz="1400" dirty="0" smtClean="0">
                          <a:effectLst/>
                          <a:latin typeface="Calibri" panose="020F0502020204030204" pitchFamily="34" charset="0"/>
                        </a:rPr>
                        <a:t>Solutions</a:t>
                      </a:r>
                    </a:p>
                    <a:p>
                      <a:pPr marL="0" marR="0" fontAlgn="t">
                        <a:spcBef>
                          <a:spcPts val="0"/>
                        </a:spcBef>
                        <a:spcAft>
                          <a:spcPts val="0"/>
                        </a:spcAft>
                      </a:pPr>
                      <a:endParaRPr lang="en-US" sz="1400" dirty="0">
                        <a:effectLst/>
                        <a:latin typeface="Calibri" panose="020F0502020204030204" pitchFamily="34" charset="0"/>
                      </a:endParaRP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Friday </a:t>
                      </a:r>
                      <a:r>
                        <a:rPr lang="en-US" sz="1400" dirty="0">
                          <a:effectLst/>
                          <a:latin typeface="Calibri" panose="020F0502020204030204" pitchFamily="34" charset="0"/>
                        </a:rPr>
                        <a:t>10:15-11:30</a:t>
                      </a:r>
                    </a:p>
                  </a:txBody>
                  <a:tcPr marL="44217" marR="44217" marT="44217" marB="4421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008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a:solidFill>
                  <a:srgbClr val="FFC000"/>
                </a:solidFill>
              </a:rPr>
              <a:t>Resources</a:t>
            </a:r>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vert="horz" wrap="square" lIns="146304" tIns="91440" rIns="146304" bIns="91440" rtlCol="0" anchor="t">
            <a:noAutofit/>
          </a:bodyPr>
          <a:lstStyle/>
          <a:p>
            <a:r>
              <a:rPr lang="en-US" dirty="0">
                <a:solidFill>
                  <a:srgbClr val="FFC000"/>
                </a:solidFill>
              </a:rPr>
              <a:t>Evaluate this session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5579969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6229350" cy="917575"/>
          </a:xfrm>
        </p:spPr>
        <p:txBody>
          <a:bodyPr/>
          <a:lstStyle/>
          <a:p>
            <a:r>
              <a:rPr lang="en-US" dirty="0" smtClean="0">
                <a:solidFill>
                  <a:srgbClr val="FFC000"/>
                </a:solidFill>
              </a:rPr>
              <a:t>But first…. A Quote</a:t>
            </a:r>
            <a:r>
              <a:rPr lang="en-US" dirty="0" smtClean="0"/>
              <a:t> </a:t>
            </a:r>
            <a:endParaRPr lang="en-US" dirty="0"/>
          </a:p>
        </p:txBody>
      </p:sp>
      <p:sp>
        <p:nvSpPr>
          <p:cNvPr id="4" name="Rectangle 3"/>
          <p:cNvSpPr/>
          <p:nvPr/>
        </p:nvSpPr>
        <p:spPr bwMode="auto">
          <a:xfrm>
            <a:off x="274320" y="1214472"/>
            <a:ext cx="11505363" cy="52854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chemeClr val="bg1"/>
              </a:solidFill>
              <a:ea typeface="Segoe UI" pitchFamily="34" charset="0"/>
              <a:cs typeface="Segoe UI" pitchFamily="34" charset="0"/>
            </a:endParaRPr>
          </a:p>
        </p:txBody>
      </p:sp>
      <p:sp>
        <p:nvSpPr>
          <p:cNvPr id="5" name="Rectangle 4"/>
          <p:cNvSpPr/>
          <p:nvPr/>
        </p:nvSpPr>
        <p:spPr>
          <a:xfrm>
            <a:off x="811469" y="2409632"/>
            <a:ext cx="10431064" cy="2862322"/>
          </a:xfrm>
          <a:prstGeom prst="rect">
            <a:avLst/>
          </a:prstGeom>
        </p:spPr>
        <p:txBody>
          <a:bodyPr wrap="square">
            <a:spAutoFit/>
          </a:bodyPr>
          <a:lstStyle/>
          <a:p>
            <a:r>
              <a:rPr lang="en-US" sz="6000" i="1" dirty="0" smtClean="0">
                <a:solidFill>
                  <a:srgbClr val="DC3C00"/>
                </a:solidFill>
              </a:rPr>
              <a:t>Reject the </a:t>
            </a:r>
            <a:r>
              <a:rPr lang="en-US" sz="6000" i="1" dirty="0">
                <a:solidFill>
                  <a:srgbClr val="DC3C00"/>
                </a:solidFill>
              </a:rPr>
              <a:t>Tyranny of the "Or," </a:t>
            </a:r>
            <a:r>
              <a:rPr lang="en-US" sz="6000" i="1" dirty="0" smtClean="0">
                <a:solidFill>
                  <a:srgbClr val="DC3C00"/>
                </a:solidFill>
              </a:rPr>
              <a:t>and Embrace the </a:t>
            </a:r>
            <a:r>
              <a:rPr lang="en-US" sz="6000" i="1" dirty="0">
                <a:solidFill>
                  <a:srgbClr val="DC3C00"/>
                </a:solidFill>
              </a:rPr>
              <a:t>Genius of the "And."</a:t>
            </a:r>
          </a:p>
        </p:txBody>
      </p:sp>
    </p:spTree>
    <p:extLst>
      <p:ext uri="{BB962C8B-B14F-4D97-AF65-F5344CB8AC3E}">
        <p14:creationId xmlns:p14="http://schemas.microsoft.com/office/powerpoint/2010/main" val="496992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6" presetClass="emph" presetSubtype="0" fill="hold" grpId="1" nodeType="withEffect">
                                  <p:stCondLst>
                                    <p:cond delay="0"/>
                                  </p:stCondLst>
                                  <p:childTnLst>
                                    <p:animEffect transition="out" filter="fade">
                                      <p:cBhvr>
                                        <p:cTn id="9" dur="5000" tmFilter="0, 0; .2, .5; .8, .5; 1, 0"/>
                                        <p:tgtEl>
                                          <p:spTgt spid="5"/>
                                        </p:tgtEl>
                                      </p:cBhvr>
                                    </p:animEffect>
                                    <p:animScale>
                                      <p:cBhvr>
                                        <p:cTn id="10" dur="2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889564" cy="917575"/>
          </a:xfrm>
        </p:spPr>
        <p:txBody>
          <a:bodyPr/>
          <a:lstStyle/>
          <a:p>
            <a:r>
              <a:rPr lang="en-US" dirty="0" smtClean="0">
                <a:solidFill>
                  <a:srgbClr val="FFC000"/>
                </a:solidFill>
              </a:rPr>
              <a:t>Agenda</a:t>
            </a:r>
            <a:endParaRPr lang="en-US" dirty="0">
              <a:solidFill>
                <a:srgbClr val="FFC000"/>
              </a:solidFill>
            </a:endParaRPr>
          </a:p>
        </p:txBody>
      </p:sp>
      <p:sp>
        <p:nvSpPr>
          <p:cNvPr id="3" name="Content Placeholder 2"/>
          <p:cNvSpPr>
            <a:spLocks noGrp="1"/>
          </p:cNvSpPr>
          <p:nvPr>
            <p:ph sz="quarter" idx="10"/>
          </p:nvPr>
        </p:nvSpPr>
        <p:spPr>
          <a:xfrm>
            <a:off x="274638" y="1214438"/>
            <a:ext cx="11887200" cy="6235553"/>
          </a:xfrm>
        </p:spPr>
        <p:txBody>
          <a:bodyPr/>
          <a:lstStyle/>
          <a:p>
            <a:pPr>
              <a:buFont typeface="Courier New" panose="02070309020205020404" pitchFamily="49" charset="0"/>
              <a:buChar char="o"/>
            </a:pPr>
            <a:r>
              <a:rPr lang="en-US" sz="3600" dirty="0" smtClean="0"/>
              <a:t>Microsoft </a:t>
            </a:r>
            <a:r>
              <a:rPr lang="en-US" sz="3600" dirty="0"/>
              <a:t>App-V 5.0</a:t>
            </a:r>
            <a:endParaRPr lang="en-US" sz="3600" dirty="0" smtClean="0"/>
          </a:p>
          <a:p>
            <a:pPr>
              <a:buFont typeface="Courier New" panose="02070309020205020404" pitchFamily="49" charset="0"/>
              <a:buChar char="o"/>
            </a:pPr>
            <a:r>
              <a:rPr lang="en-US" sz="3600" dirty="0" smtClean="0"/>
              <a:t>Working with Citrix</a:t>
            </a:r>
          </a:p>
          <a:p>
            <a:pPr>
              <a:buFont typeface="Courier New" panose="02070309020205020404" pitchFamily="49" charset="0"/>
              <a:buChar char="o"/>
            </a:pPr>
            <a:r>
              <a:rPr lang="en-US" sz="3600" dirty="0"/>
              <a:t>Virtual Application Delivery with System </a:t>
            </a:r>
            <a:r>
              <a:rPr lang="en-US" sz="3600" dirty="0" smtClean="0"/>
              <a:t>Center</a:t>
            </a:r>
          </a:p>
          <a:p>
            <a:pPr>
              <a:buFont typeface="Courier New" panose="02070309020205020404" pitchFamily="49" charset="0"/>
              <a:buChar char="o"/>
            </a:pPr>
            <a:r>
              <a:rPr lang="en-US" sz="3600" dirty="0" smtClean="0"/>
              <a:t>Desktop Virtualization</a:t>
            </a:r>
          </a:p>
          <a:p>
            <a:pPr>
              <a:buFont typeface="Courier New" panose="02070309020205020404" pitchFamily="49" charset="0"/>
              <a:buChar char="o"/>
            </a:pPr>
            <a:r>
              <a:rPr lang="en-US" sz="3600" dirty="0" smtClean="0"/>
              <a:t>User Experience Virtualization</a:t>
            </a:r>
          </a:p>
          <a:p>
            <a:pPr>
              <a:buFont typeface="Courier New" panose="02070309020205020404" pitchFamily="49" charset="0"/>
              <a:buChar char="o"/>
            </a:pPr>
            <a:r>
              <a:rPr lang="en-US" sz="3600" dirty="0" smtClean="0"/>
              <a:t>Storage Virtualization</a:t>
            </a:r>
            <a:endParaRPr lang="en-US" sz="3600" dirty="0" smtClean="0">
              <a:solidFill>
                <a:schemeClr val="tx1"/>
              </a:solidFill>
            </a:endParaRPr>
          </a:p>
          <a:p>
            <a:pPr>
              <a:buFont typeface="Courier New" panose="02070309020205020404" pitchFamily="49" charset="0"/>
              <a:buChar char="o"/>
            </a:pPr>
            <a:r>
              <a:rPr lang="en-US" sz="3600" dirty="0" smtClean="0">
                <a:solidFill>
                  <a:schemeClr val="tx1"/>
                </a:solidFill>
              </a:rPr>
              <a:t>Service Virtualization</a:t>
            </a:r>
            <a:endParaRPr lang="en-US" sz="3600" dirty="0">
              <a:solidFill>
                <a:schemeClr val="tx1"/>
              </a:solidFill>
            </a:endParaRPr>
          </a:p>
          <a:p>
            <a:pPr>
              <a:buFont typeface="Courier New" panose="02070309020205020404" pitchFamily="49" charset="0"/>
              <a:buChar char="o"/>
            </a:pPr>
            <a:r>
              <a:rPr lang="en-US" sz="3600" dirty="0" smtClean="0">
                <a:solidFill>
                  <a:schemeClr val="tx1"/>
                </a:solidFill>
              </a:rPr>
              <a:t>Summary</a:t>
            </a:r>
          </a:p>
          <a:p>
            <a:pPr>
              <a:buFont typeface="Courier New" panose="02070309020205020404" pitchFamily="49" charset="0"/>
              <a:buChar char="o"/>
            </a:pPr>
            <a:r>
              <a:rPr lang="en-US" sz="3600" dirty="0" smtClean="0"/>
              <a:t>Questions</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68506938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226"/>
          <p:cNvGrpSpPr/>
          <p:nvPr/>
        </p:nvGrpSpPr>
        <p:grpSpPr>
          <a:xfrm>
            <a:off x="9120992" y="953821"/>
            <a:ext cx="3174509" cy="725992"/>
            <a:chOff x="9622971" y="931466"/>
            <a:chExt cx="2437554" cy="711821"/>
          </a:xfrm>
          <a:solidFill>
            <a:schemeClr val="tx2">
              <a:lumMod val="50000"/>
            </a:schemeClr>
          </a:solidFill>
        </p:grpSpPr>
        <p:sp>
          <p:nvSpPr>
            <p:cNvPr id="99" name="Rectangle 98"/>
            <p:cNvSpPr/>
            <p:nvPr/>
          </p:nvSpPr>
          <p:spPr bwMode="auto">
            <a:xfrm flipH="1" flipV="1">
              <a:off x="9622971" y="931466"/>
              <a:ext cx="2437554" cy="711821"/>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867" fontAlgn="base">
                <a:spcBef>
                  <a:spcPct val="0"/>
                </a:spcBef>
                <a:spcAft>
                  <a:spcPct val="0"/>
                </a:spcAft>
              </a:pPr>
              <a:endParaRPr lang="en-US" sz="1428" b="1" kern="0" dirty="0">
                <a:gradFill>
                  <a:gsLst>
                    <a:gs pos="0">
                      <a:srgbClr val="FFFFFF"/>
                    </a:gs>
                    <a:gs pos="100000">
                      <a:srgbClr val="FFFFFF"/>
                    </a:gs>
                  </a:gsLst>
                  <a:lin ang="10800000" scaled="0"/>
                </a:gradFill>
                <a:latin typeface="Segoe" pitchFamily="34" charset="0"/>
              </a:endParaRPr>
            </a:p>
          </p:txBody>
        </p:sp>
        <p:sp>
          <p:nvSpPr>
            <p:cNvPr id="100" name="TextBox 154"/>
            <p:cNvSpPr txBox="1">
              <a:spLocks noChangeArrowheads="1"/>
            </p:cNvSpPr>
            <p:nvPr/>
          </p:nvSpPr>
          <p:spPr bwMode="auto">
            <a:xfrm>
              <a:off x="9696663" y="970892"/>
              <a:ext cx="753166" cy="398335"/>
            </a:xfrm>
            <a:prstGeom prst="rect">
              <a:avLst/>
            </a:prstGeom>
            <a:noFill/>
            <a:ln w="9525">
              <a:noFill/>
              <a:miter lim="800000"/>
              <a:headEnd/>
              <a:tailEnd/>
            </a:ln>
          </p:spPr>
          <p:txBody>
            <a:bodyPr wrap="none">
              <a:spAutoFit/>
            </a:bodyPr>
            <a:lstStyle/>
            <a:p>
              <a:pPr defTabSz="1241843"/>
              <a:r>
                <a:rPr lang="en-US" sz="2040" dirty="0" smtClean="0">
                  <a:solidFill>
                    <a:schemeClr val="tx1">
                      <a:alpha val="99000"/>
                    </a:schemeClr>
                  </a:solidFill>
                  <a:latin typeface="Segoe" pitchFamily="34" charset="0"/>
                </a:rPr>
                <a:t>2012</a:t>
              </a:r>
              <a:endParaRPr lang="en-US" sz="2040" dirty="0">
                <a:solidFill>
                  <a:schemeClr val="tx1">
                    <a:alpha val="99000"/>
                  </a:schemeClr>
                </a:solidFill>
                <a:latin typeface="Segoe" pitchFamily="34" charset="0"/>
              </a:endParaRPr>
            </a:p>
          </p:txBody>
        </p:sp>
      </p:grpSp>
      <p:grpSp>
        <p:nvGrpSpPr>
          <p:cNvPr id="26" name="Group 9"/>
          <p:cNvGrpSpPr/>
          <p:nvPr/>
        </p:nvGrpSpPr>
        <p:grpSpPr>
          <a:xfrm>
            <a:off x="136479" y="4553469"/>
            <a:ext cx="12166641" cy="712676"/>
            <a:chOff x="123824" y="4039489"/>
            <a:chExt cx="11929162" cy="698765"/>
          </a:xfrm>
          <a:solidFill>
            <a:schemeClr val="tx2">
              <a:lumMod val="50000"/>
            </a:schemeClr>
          </a:solidFill>
        </p:grpSpPr>
        <p:sp>
          <p:nvSpPr>
            <p:cNvPr id="27" name="Rectangle 26"/>
            <p:cNvSpPr/>
            <p:nvPr/>
          </p:nvSpPr>
          <p:spPr bwMode="auto">
            <a:xfrm flipH="1" flipV="1">
              <a:off x="123824" y="4039489"/>
              <a:ext cx="11929162" cy="698765"/>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867" fontAlgn="base">
                <a:spcBef>
                  <a:spcPct val="0"/>
                </a:spcBef>
                <a:spcAft>
                  <a:spcPct val="0"/>
                </a:spcAft>
              </a:pPr>
              <a:endParaRPr lang="en-US" sz="1428" b="1" kern="0" dirty="0">
                <a:gradFill>
                  <a:gsLst>
                    <a:gs pos="0">
                      <a:srgbClr val="FFFFFF"/>
                    </a:gs>
                    <a:gs pos="100000">
                      <a:srgbClr val="FFFFFF"/>
                    </a:gs>
                  </a:gsLst>
                  <a:lin ang="10800000" scaled="0"/>
                </a:gradFill>
                <a:latin typeface="Segoe" pitchFamily="34" charset="0"/>
              </a:endParaRPr>
            </a:p>
          </p:txBody>
        </p:sp>
        <p:sp>
          <p:nvSpPr>
            <p:cNvPr id="28" name="TextBox 12"/>
            <p:cNvSpPr txBox="1">
              <a:spLocks noChangeArrowheads="1"/>
            </p:cNvSpPr>
            <p:nvPr/>
          </p:nvSpPr>
          <p:spPr bwMode="auto">
            <a:xfrm>
              <a:off x="192325" y="4051769"/>
              <a:ext cx="734305" cy="398335"/>
            </a:xfrm>
            <a:prstGeom prst="rect">
              <a:avLst/>
            </a:prstGeom>
            <a:noFill/>
            <a:ln w="9525">
              <a:noFill/>
              <a:miter lim="800000"/>
              <a:headEnd/>
              <a:tailEnd/>
            </a:ln>
          </p:spPr>
          <p:txBody>
            <a:bodyPr wrap="none">
              <a:spAutoFit/>
            </a:bodyPr>
            <a:lstStyle/>
            <a:p>
              <a:pPr defTabSz="1241843"/>
              <a:r>
                <a:rPr lang="en-US" sz="2040" dirty="0" smtClean="0">
                  <a:solidFill>
                    <a:schemeClr val="tx1">
                      <a:alpha val="99000"/>
                    </a:schemeClr>
                  </a:solidFill>
                </a:rPr>
                <a:t>2006</a:t>
              </a:r>
              <a:endParaRPr lang="en-US" sz="2040" dirty="0">
                <a:solidFill>
                  <a:schemeClr val="tx1">
                    <a:alpha val="99000"/>
                  </a:schemeClr>
                </a:solidFill>
              </a:endParaRPr>
            </a:p>
          </p:txBody>
        </p:sp>
        <p:sp>
          <p:nvSpPr>
            <p:cNvPr id="29" name="Freeform 37"/>
            <p:cNvSpPr>
              <a:spLocks/>
            </p:cNvSpPr>
            <p:nvPr/>
          </p:nvSpPr>
          <p:spPr bwMode="auto">
            <a:xfrm>
              <a:off x="169912" y="4379670"/>
              <a:ext cx="1050528" cy="301382"/>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a:solidFill>
                    <a:srgbClr val="FFFFFF">
                      <a:alpha val="99000"/>
                    </a:srgbClr>
                  </a:solidFill>
                  <a:latin typeface="Segoe" pitchFamily="34" charset="0"/>
                </a:rPr>
                <a:t>SoftGrid 3.0</a:t>
              </a:r>
            </a:p>
          </p:txBody>
        </p:sp>
      </p:grpSp>
      <p:grpSp>
        <p:nvGrpSpPr>
          <p:cNvPr id="5" name="Group 4"/>
          <p:cNvGrpSpPr/>
          <p:nvPr/>
        </p:nvGrpSpPr>
        <p:grpSpPr>
          <a:xfrm>
            <a:off x="4587059" y="3091223"/>
            <a:ext cx="7716058" cy="749570"/>
            <a:chOff x="4495072" y="3030884"/>
            <a:chExt cx="7565449" cy="734939"/>
          </a:xfrm>
          <a:solidFill>
            <a:schemeClr val="tx2">
              <a:lumMod val="50000"/>
            </a:schemeClr>
          </a:solidFill>
        </p:grpSpPr>
        <p:sp>
          <p:nvSpPr>
            <p:cNvPr id="6" name="Rectangle 5"/>
            <p:cNvSpPr/>
            <p:nvPr/>
          </p:nvSpPr>
          <p:spPr bwMode="auto">
            <a:xfrm flipH="1" flipV="1">
              <a:off x="4495072" y="3067058"/>
              <a:ext cx="7565449" cy="698765"/>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867" fontAlgn="base">
                <a:spcBef>
                  <a:spcPct val="0"/>
                </a:spcBef>
                <a:spcAft>
                  <a:spcPct val="0"/>
                </a:spcAft>
              </a:pPr>
              <a:endParaRPr lang="en-US" sz="1428" b="1" kern="0" dirty="0">
                <a:gradFill>
                  <a:gsLst>
                    <a:gs pos="0">
                      <a:srgbClr val="FFFFFF"/>
                    </a:gs>
                    <a:gs pos="100000">
                      <a:srgbClr val="FFFFFF"/>
                    </a:gs>
                  </a:gsLst>
                  <a:lin ang="10800000" scaled="0"/>
                </a:gradFill>
                <a:latin typeface="Segoe" pitchFamily="34" charset="0"/>
              </a:endParaRPr>
            </a:p>
          </p:txBody>
        </p:sp>
        <p:sp>
          <p:nvSpPr>
            <p:cNvPr id="7" name="TextBox 135"/>
            <p:cNvSpPr txBox="1">
              <a:spLocks noChangeArrowheads="1"/>
            </p:cNvSpPr>
            <p:nvPr/>
          </p:nvSpPr>
          <p:spPr bwMode="auto">
            <a:xfrm>
              <a:off x="4560132" y="3030884"/>
              <a:ext cx="734305" cy="398335"/>
            </a:xfrm>
            <a:prstGeom prst="rect">
              <a:avLst/>
            </a:prstGeom>
            <a:noFill/>
            <a:ln w="9525">
              <a:noFill/>
              <a:miter lim="800000"/>
              <a:headEnd/>
              <a:tailEnd/>
            </a:ln>
          </p:spPr>
          <p:txBody>
            <a:bodyPr wrap="none">
              <a:spAutoFit/>
            </a:bodyPr>
            <a:lstStyle/>
            <a:p>
              <a:pPr defTabSz="1241843"/>
              <a:r>
                <a:rPr lang="en-US" sz="2040" dirty="0" smtClean="0">
                  <a:solidFill>
                    <a:schemeClr val="tx1">
                      <a:alpha val="99000"/>
                    </a:schemeClr>
                  </a:solidFill>
                </a:rPr>
                <a:t>2009</a:t>
              </a:r>
              <a:endParaRPr lang="en-US" sz="2040" dirty="0">
                <a:solidFill>
                  <a:schemeClr val="tx1">
                    <a:alpha val="99000"/>
                  </a:schemeClr>
                </a:solidFill>
              </a:endParaRPr>
            </a:p>
          </p:txBody>
        </p:sp>
      </p:grpSp>
      <p:grpSp>
        <p:nvGrpSpPr>
          <p:cNvPr id="9" name="Group 226"/>
          <p:cNvGrpSpPr/>
          <p:nvPr/>
        </p:nvGrpSpPr>
        <p:grpSpPr>
          <a:xfrm>
            <a:off x="10177099" y="217906"/>
            <a:ext cx="2137564" cy="725992"/>
            <a:chOff x="9622971" y="931466"/>
            <a:chExt cx="2437554" cy="711821"/>
          </a:xfrm>
          <a:solidFill>
            <a:schemeClr val="tx2">
              <a:lumMod val="50000"/>
            </a:schemeClr>
          </a:solidFill>
        </p:grpSpPr>
        <p:sp>
          <p:nvSpPr>
            <p:cNvPr id="10" name="Rectangle 9"/>
            <p:cNvSpPr/>
            <p:nvPr/>
          </p:nvSpPr>
          <p:spPr bwMode="auto">
            <a:xfrm flipH="1" flipV="1">
              <a:off x="9622971" y="931466"/>
              <a:ext cx="2437554" cy="711821"/>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867" fontAlgn="base">
                <a:spcBef>
                  <a:spcPct val="0"/>
                </a:spcBef>
                <a:spcAft>
                  <a:spcPct val="0"/>
                </a:spcAft>
              </a:pPr>
              <a:endParaRPr lang="en-US" sz="1428" b="1" kern="0" dirty="0">
                <a:gradFill>
                  <a:gsLst>
                    <a:gs pos="0">
                      <a:srgbClr val="FFFFFF"/>
                    </a:gs>
                    <a:gs pos="100000">
                      <a:srgbClr val="FFFFFF"/>
                    </a:gs>
                  </a:gsLst>
                  <a:lin ang="10800000" scaled="0"/>
                </a:gradFill>
                <a:latin typeface="Segoe" pitchFamily="34" charset="0"/>
              </a:endParaRPr>
            </a:p>
          </p:txBody>
        </p:sp>
        <p:sp>
          <p:nvSpPr>
            <p:cNvPr id="13" name="TextBox 154"/>
            <p:cNvSpPr txBox="1">
              <a:spLocks noChangeArrowheads="1"/>
            </p:cNvSpPr>
            <p:nvPr/>
          </p:nvSpPr>
          <p:spPr bwMode="auto">
            <a:xfrm>
              <a:off x="9696663" y="970892"/>
              <a:ext cx="753166" cy="398335"/>
            </a:xfrm>
            <a:prstGeom prst="rect">
              <a:avLst/>
            </a:prstGeom>
            <a:noFill/>
            <a:ln w="9525">
              <a:noFill/>
              <a:miter lim="800000"/>
              <a:headEnd/>
              <a:tailEnd/>
            </a:ln>
          </p:spPr>
          <p:txBody>
            <a:bodyPr wrap="none">
              <a:spAutoFit/>
            </a:bodyPr>
            <a:lstStyle/>
            <a:p>
              <a:pPr defTabSz="1241843"/>
              <a:r>
                <a:rPr lang="en-US" sz="2040" dirty="0" smtClean="0">
                  <a:solidFill>
                    <a:schemeClr val="tx1">
                      <a:alpha val="99000"/>
                    </a:schemeClr>
                  </a:solidFill>
                  <a:latin typeface="Segoe" pitchFamily="34" charset="0"/>
                </a:rPr>
                <a:t>2013</a:t>
              </a:r>
              <a:endParaRPr lang="en-US" sz="2040" dirty="0">
                <a:solidFill>
                  <a:schemeClr val="tx1">
                    <a:alpha val="99000"/>
                  </a:schemeClr>
                </a:solidFill>
                <a:latin typeface="Segoe" pitchFamily="34" charset="0"/>
              </a:endParaRPr>
            </a:p>
          </p:txBody>
        </p:sp>
      </p:grpSp>
      <p:grpSp>
        <p:nvGrpSpPr>
          <p:cNvPr id="14" name="Group 225"/>
          <p:cNvGrpSpPr/>
          <p:nvPr/>
        </p:nvGrpSpPr>
        <p:grpSpPr>
          <a:xfrm>
            <a:off x="7827220" y="1684089"/>
            <a:ext cx="4475901" cy="725992"/>
            <a:chOff x="8277796" y="1640010"/>
            <a:chExt cx="3782729" cy="711821"/>
          </a:xfrm>
          <a:solidFill>
            <a:schemeClr val="tx2">
              <a:lumMod val="50000"/>
            </a:schemeClr>
          </a:solidFill>
        </p:grpSpPr>
        <p:sp>
          <p:nvSpPr>
            <p:cNvPr id="15" name="Rectangle 14"/>
            <p:cNvSpPr/>
            <p:nvPr/>
          </p:nvSpPr>
          <p:spPr bwMode="auto">
            <a:xfrm flipH="1" flipV="1">
              <a:off x="8277796" y="1640010"/>
              <a:ext cx="3782729" cy="711821"/>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867" fontAlgn="base">
                <a:spcBef>
                  <a:spcPct val="0"/>
                </a:spcBef>
                <a:spcAft>
                  <a:spcPct val="0"/>
                </a:spcAft>
              </a:pPr>
              <a:endParaRPr lang="en-US" sz="1428" b="1" kern="0" dirty="0">
                <a:gradFill>
                  <a:gsLst>
                    <a:gs pos="0">
                      <a:srgbClr val="FFFFFF"/>
                    </a:gs>
                    <a:gs pos="100000">
                      <a:srgbClr val="FFFFFF"/>
                    </a:gs>
                  </a:gsLst>
                  <a:lin ang="10800000" scaled="0"/>
                </a:gradFill>
                <a:latin typeface="Segoe" pitchFamily="34" charset="0"/>
              </a:endParaRPr>
            </a:p>
          </p:txBody>
        </p:sp>
        <p:sp>
          <p:nvSpPr>
            <p:cNvPr id="16" name="TextBox 154"/>
            <p:cNvSpPr txBox="1">
              <a:spLocks noChangeArrowheads="1"/>
            </p:cNvSpPr>
            <p:nvPr/>
          </p:nvSpPr>
          <p:spPr bwMode="auto">
            <a:xfrm>
              <a:off x="8345036" y="1643288"/>
              <a:ext cx="734117" cy="398335"/>
            </a:xfrm>
            <a:prstGeom prst="rect">
              <a:avLst/>
            </a:prstGeom>
            <a:noFill/>
            <a:ln w="9525">
              <a:noFill/>
              <a:miter lim="800000"/>
              <a:headEnd/>
              <a:tailEnd/>
            </a:ln>
          </p:spPr>
          <p:txBody>
            <a:bodyPr wrap="none">
              <a:spAutoFit/>
            </a:bodyPr>
            <a:lstStyle/>
            <a:p>
              <a:pPr defTabSz="1241843"/>
              <a:r>
                <a:rPr lang="en-US" sz="2040" dirty="0" smtClean="0">
                  <a:solidFill>
                    <a:schemeClr val="tx1">
                      <a:alpha val="99000"/>
                    </a:schemeClr>
                  </a:solidFill>
                  <a:latin typeface="Segoe" pitchFamily="34" charset="0"/>
                </a:rPr>
                <a:t>2011</a:t>
              </a:r>
              <a:endParaRPr lang="en-US" sz="2040" dirty="0">
                <a:solidFill>
                  <a:schemeClr val="tx1">
                    <a:alpha val="99000"/>
                  </a:schemeClr>
                </a:solidFill>
                <a:latin typeface="Segoe" pitchFamily="34" charset="0"/>
              </a:endParaRPr>
            </a:p>
          </p:txBody>
        </p:sp>
      </p:grpSp>
      <p:grpSp>
        <p:nvGrpSpPr>
          <p:cNvPr id="18" name="Group 12"/>
          <p:cNvGrpSpPr/>
          <p:nvPr/>
        </p:nvGrpSpPr>
        <p:grpSpPr>
          <a:xfrm>
            <a:off x="6424083" y="2410083"/>
            <a:ext cx="5879031" cy="725992"/>
            <a:chOff x="7043056" y="1926732"/>
            <a:chExt cx="5009923" cy="711821"/>
          </a:xfrm>
          <a:solidFill>
            <a:schemeClr val="tx2">
              <a:lumMod val="50000"/>
            </a:schemeClr>
          </a:solidFill>
        </p:grpSpPr>
        <p:sp>
          <p:nvSpPr>
            <p:cNvPr id="19" name="Rectangle 18"/>
            <p:cNvSpPr/>
            <p:nvPr/>
          </p:nvSpPr>
          <p:spPr bwMode="auto">
            <a:xfrm flipH="1" flipV="1">
              <a:off x="7043056" y="1926732"/>
              <a:ext cx="5009923" cy="711821"/>
            </a:xfrm>
            <a:prstGeom prst="rect">
              <a:avLst/>
            </a:prstGeom>
            <a:grp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867" fontAlgn="base">
                <a:spcBef>
                  <a:spcPct val="0"/>
                </a:spcBef>
                <a:spcAft>
                  <a:spcPct val="0"/>
                </a:spcAft>
              </a:pPr>
              <a:endParaRPr lang="en-US" sz="1428" b="1" kern="0" dirty="0">
                <a:gradFill>
                  <a:gsLst>
                    <a:gs pos="0">
                      <a:srgbClr val="FFFFFF"/>
                    </a:gs>
                    <a:gs pos="100000">
                      <a:srgbClr val="FFFFFF"/>
                    </a:gs>
                  </a:gsLst>
                  <a:lin ang="10800000" scaled="0"/>
                </a:gradFill>
                <a:latin typeface="Segoe" pitchFamily="34" charset="0"/>
              </a:endParaRPr>
            </a:p>
          </p:txBody>
        </p:sp>
        <p:sp>
          <p:nvSpPr>
            <p:cNvPr id="20" name="TextBox 154"/>
            <p:cNvSpPr txBox="1">
              <a:spLocks noChangeArrowheads="1"/>
            </p:cNvSpPr>
            <p:nvPr/>
          </p:nvSpPr>
          <p:spPr bwMode="auto">
            <a:xfrm>
              <a:off x="7095320" y="1926732"/>
              <a:ext cx="654601" cy="398335"/>
            </a:xfrm>
            <a:prstGeom prst="rect">
              <a:avLst/>
            </a:prstGeom>
            <a:noFill/>
            <a:ln w="9525">
              <a:noFill/>
              <a:miter lim="800000"/>
              <a:headEnd/>
              <a:tailEnd/>
            </a:ln>
          </p:spPr>
          <p:txBody>
            <a:bodyPr wrap="none">
              <a:spAutoFit/>
            </a:bodyPr>
            <a:lstStyle/>
            <a:p>
              <a:pPr defTabSz="1241843"/>
              <a:r>
                <a:rPr lang="en-US" sz="2040" dirty="0" smtClean="0">
                  <a:solidFill>
                    <a:schemeClr val="tx1">
                      <a:alpha val="99000"/>
                    </a:schemeClr>
                  </a:solidFill>
                  <a:latin typeface="Segoe" pitchFamily="34" charset="0"/>
                </a:rPr>
                <a:t>2010</a:t>
              </a:r>
              <a:endParaRPr lang="en-US" sz="2040" dirty="0">
                <a:solidFill>
                  <a:schemeClr val="tx1">
                    <a:alpha val="99000"/>
                  </a:schemeClr>
                </a:solidFill>
                <a:latin typeface="Segoe" pitchFamily="34" charset="0"/>
              </a:endParaRPr>
            </a:p>
          </p:txBody>
        </p:sp>
      </p:grpSp>
      <p:sp>
        <p:nvSpPr>
          <p:cNvPr id="23" name="Rectangle 22"/>
          <p:cNvSpPr/>
          <p:nvPr/>
        </p:nvSpPr>
        <p:spPr bwMode="auto">
          <a:xfrm flipH="1" flipV="1">
            <a:off x="2328747" y="3840791"/>
            <a:ext cx="9974374" cy="712676"/>
          </a:xfrm>
          <a:prstGeom prst="rect">
            <a:avLst/>
          </a:prstGeom>
          <a:solidFill>
            <a:schemeClr val="tx2">
              <a:lumMod val="50000"/>
            </a:schemeClr>
          </a:solidFill>
          <a:ln w="9525" cap="flat" cmpd="sng" algn="ctr">
            <a:noFill/>
            <a:prstDash val="solid"/>
            <a:headEnd type="none" w="med" len="med"/>
            <a:tailEnd type="none" w="med" len="med"/>
          </a:ln>
          <a:effectLst>
            <a:innerShdw blurRad="25400" dist="38100" dir="16200000">
              <a:prstClr val="black">
                <a:alpha val="48000"/>
              </a:prstClr>
            </a:innerShdw>
          </a:effectLst>
        </p:spPr>
        <p:txBody>
          <a:bodyPr vert="horz" wrap="square" lIns="112019" tIns="0" rIns="112019" bIns="56009" numCol="1" rtlCol="0" anchor="ctr" anchorCtr="0" compatLnSpc="1">
            <a:prstTxWarp prst="textNoShape">
              <a:avLst/>
            </a:prstTxWarp>
          </a:bodyPr>
          <a:lstStyle/>
          <a:p>
            <a:pPr algn="ctr" defTabSz="1119867" fontAlgn="base">
              <a:spcBef>
                <a:spcPct val="0"/>
              </a:spcBef>
              <a:spcAft>
                <a:spcPct val="0"/>
              </a:spcAft>
            </a:pPr>
            <a:endParaRPr lang="en-US" sz="1428" b="1" kern="0" dirty="0">
              <a:gradFill>
                <a:gsLst>
                  <a:gs pos="0">
                    <a:srgbClr val="FFFFFF"/>
                  </a:gs>
                  <a:gs pos="100000">
                    <a:srgbClr val="FFFFFF"/>
                  </a:gs>
                </a:gsLst>
                <a:lin ang="10800000" scaled="0"/>
              </a:gradFill>
              <a:latin typeface="Segoe" pitchFamily="34" charset="0"/>
            </a:endParaRPr>
          </a:p>
        </p:txBody>
      </p:sp>
      <p:cxnSp>
        <p:nvCxnSpPr>
          <p:cNvPr id="30" name="Straight Connector 29"/>
          <p:cNvCxnSpPr/>
          <p:nvPr/>
        </p:nvCxnSpPr>
        <p:spPr>
          <a:xfrm>
            <a:off x="1281984" y="4928022"/>
            <a:ext cx="0" cy="279781"/>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1" name="Title 6"/>
          <p:cNvSpPr>
            <a:spLocks noGrp="1"/>
          </p:cNvSpPr>
          <p:nvPr>
            <p:ph type="title"/>
          </p:nvPr>
        </p:nvSpPr>
        <p:spPr>
          <a:xfrm>
            <a:off x="274320" y="274320"/>
            <a:ext cx="11591158" cy="762786"/>
          </a:xfrm>
        </p:spPr>
        <p:txBody>
          <a:bodyPr/>
          <a:lstStyle/>
          <a:p>
            <a:r>
              <a:rPr lang="en-US" dirty="0">
                <a:solidFill>
                  <a:srgbClr val="FFC000"/>
                </a:solidFill>
              </a:rPr>
              <a:t>App-V Over the Years 3.x – 5.0</a:t>
            </a:r>
          </a:p>
        </p:txBody>
      </p:sp>
      <p:cxnSp>
        <p:nvCxnSpPr>
          <p:cNvPr id="33" name="Straight Connector 32"/>
          <p:cNvCxnSpPr/>
          <p:nvPr/>
        </p:nvCxnSpPr>
        <p:spPr>
          <a:xfrm>
            <a:off x="6727120" y="3056509"/>
            <a:ext cx="2024" cy="2324509"/>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5" name="Pentagon 34"/>
          <p:cNvSpPr/>
          <p:nvPr/>
        </p:nvSpPr>
        <p:spPr>
          <a:xfrm>
            <a:off x="136482" y="5281837"/>
            <a:ext cx="2299809" cy="713470"/>
          </a:xfrm>
          <a:prstGeom prst="homePlate">
            <a:avLst/>
          </a:prstGeom>
          <a:solidFill>
            <a:srgbClr val="DD5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224" dirty="0"/>
              <a:t>Microsoft</a:t>
            </a:r>
          </a:p>
          <a:p>
            <a:pPr algn="ctr"/>
            <a:r>
              <a:rPr lang="en-US" sz="1224" dirty="0"/>
              <a:t>SoftGrid for Desktops</a:t>
            </a:r>
          </a:p>
          <a:p>
            <a:pPr algn="ctr"/>
            <a:r>
              <a:rPr lang="en-US" sz="1224" dirty="0"/>
              <a:t>SoftGrid for Terminal Servers</a:t>
            </a:r>
          </a:p>
        </p:txBody>
      </p:sp>
      <p:sp>
        <p:nvSpPr>
          <p:cNvPr id="37" name="Chevron 36"/>
          <p:cNvSpPr/>
          <p:nvPr/>
        </p:nvSpPr>
        <p:spPr>
          <a:xfrm>
            <a:off x="5427560" y="5282647"/>
            <a:ext cx="1843655" cy="712663"/>
          </a:xfrm>
          <a:prstGeom prst="chevron">
            <a:avLst/>
          </a:prstGeom>
          <a:solidFill>
            <a:srgbClr val="DD5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224" dirty="0"/>
              <a:t>MDOP </a:t>
            </a:r>
            <a:r>
              <a:rPr lang="en-US" sz="1224" dirty="0" smtClean="0"/>
              <a:t>2010</a:t>
            </a:r>
            <a:endParaRPr lang="en-US" sz="1224" dirty="0"/>
          </a:p>
        </p:txBody>
      </p:sp>
      <p:cxnSp>
        <p:nvCxnSpPr>
          <p:cNvPr id="40" name="Straight Connector 39"/>
          <p:cNvCxnSpPr/>
          <p:nvPr/>
        </p:nvCxnSpPr>
        <p:spPr>
          <a:xfrm>
            <a:off x="8259745" y="2381534"/>
            <a:ext cx="1865" cy="2826269"/>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4" name="Chevron 43"/>
          <p:cNvSpPr/>
          <p:nvPr/>
        </p:nvSpPr>
        <p:spPr>
          <a:xfrm>
            <a:off x="7021091" y="5282643"/>
            <a:ext cx="1971838" cy="712666"/>
          </a:xfrm>
          <a:prstGeom prst="chevron">
            <a:avLst/>
          </a:prstGeom>
          <a:solidFill>
            <a:srgbClr val="DD5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224" dirty="0"/>
              <a:t>MDOP </a:t>
            </a:r>
            <a:r>
              <a:rPr lang="en-US" sz="1224" dirty="0" smtClean="0"/>
              <a:t>2011</a:t>
            </a:r>
            <a:endParaRPr lang="en-US" sz="1224" dirty="0"/>
          </a:p>
        </p:txBody>
      </p:sp>
      <p:sp>
        <p:nvSpPr>
          <p:cNvPr id="45" name="AutoShape 2" descr="https://mediabank.partners.extranet.microsoft.com/Assets/Active/R-T/Systems_Management_Server_2003_R2/Logos+Logotypes/SMS03-R2_rgb_r.png"/>
          <p:cNvSpPr>
            <a:spLocks noChangeAspect="1" noChangeArrowheads="1"/>
          </p:cNvSpPr>
          <p:nvPr/>
        </p:nvSpPr>
        <p:spPr bwMode="auto">
          <a:xfrm>
            <a:off x="67266" y="-139243"/>
            <a:ext cx="310868" cy="3108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pic>
        <p:nvPicPr>
          <p:cNvPr id="48" name="Picture 6" descr="\\eventsql\dvd\Online_ART\DVD_Art_Sept-2-2010\Logos\Microsoft Desktop Optimization Pack\Desktop Optimzation Pack for Software Assurance logo 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1824" y="6172845"/>
            <a:ext cx="1937680" cy="333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03" y="1807342"/>
            <a:ext cx="4685033" cy="6925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Freeform 37"/>
          <p:cNvSpPr>
            <a:spLocks/>
          </p:cNvSpPr>
          <p:nvPr/>
        </p:nvSpPr>
        <p:spPr bwMode="auto">
          <a:xfrm>
            <a:off x="7824733" y="2077916"/>
            <a:ext cx="1372351" cy="191236"/>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a:solidFill>
                  <a:srgbClr val="FFFFFF">
                    <a:alpha val="99000"/>
                  </a:srgbClr>
                </a:solidFill>
                <a:latin typeface="Segoe" pitchFamily="34" charset="0"/>
              </a:rPr>
              <a:t>App-V 4.6 </a:t>
            </a:r>
            <a:r>
              <a:rPr lang="en-US" sz="1224" dirty="0" smtClean="0">
                <a:solidFill>
                  <a:srgbClr val="FFFFFF">
                    <a:alpha val="99000"/>
                  </a:srgbClr>
                </a:solidFill>
                <a:latin typeface="Segoe" pitchFamily="34" charset="0"/>
              </a:rPr>
              <a:t>SP1</a:t>
            </a:r>
            <a:endParaRPr lang="en-US" sz="1224" dirty="0">
              <a:solidFill>
                <a:srgbClr val="FFFFFF">
                  <a:alpha val="99000"/>
                </a:srgbClr>
              </a:solidFill>
              <a:latin typeface="Segoe" pitchFamily="34" charset="0"/>
            </a:endParaRPr>
          </a:p>
        </p:txBody>
      </p:sp>
      <p:sp>
        <p:nvSpPr>
          <p:cNvPr id="50" name="Freeform 37"/>
          <p:cNvSpPr>
            <a:spLocks/>
          </p:cNvSpPr>
          <p:nvPr/>
        </p:nvSpPr>
        <p:spPr bwMode="auto">
          <a:xfrm>
            <a:off x="2344547" y="4268001"/>
            <a:ext cx="1353735" cy="139892"/>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smtClean="0">
                <a:solidFill>
                  <a:srgbClr val="FFFFFF">
                    <a:alpha val="99000"/>
                  </a:srgbClr>
                </a:solidFill>
                <a:latin typeface="Segoe" pitchFamily="34" charset="0"/>
              </a:rPr>
              <a:t>App-V 4.5 RTM</a:t>
            </a:r>
            <a:endParaRPr lang="en-US" sz="1224" dirty="0">
              <a:solidFill>
                <a:srgbClr val="FFFFFF">
                  <a:alpha val="99000"/>
                </a:srgbClr>
              </a:solidFill>
              <a:latin typeface="Segoe" pitchFamily="34" charset="0"/>
            </a:endParaRPr>
          </a:p>
        </p:txBody>
      </p:sp>
      <p:sp>
        <p:nvSpPr>
          <p:cNvPr id="54" name="Freeform 37"/>
          <p:cNvSpPr>
            <a:spLocks/>
          </p:cNvSpPr>
          <p:nvPr/>
        </p:nvSpPr>
        <p:spPr bwMode="auto">
          <a:xfrm>
            <a:off x="8946626" y="1343166"/>
            <a:ext cx="2167252" cy="221270"/>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a:solidFill>
                  <a:srgbClr val="FFFFFF">
                    <a:alpha val="99000"/>
                  </a:srgbClr>
                </a:solidFill>
                <a:latin typeface="Segoe" pitchFamily="34" charset="0"/>
              </a:rPr>
              <a:t>App-V </a:t>
            </a:r>
            <a:r>
              <a:rPr lang="en-US" sz="1224" dirty="0" smtClean="0">
                <a:solidFill>
                  <a:srgbClr val="FFFFFF">
                    <a:alpha val="99000"/>
                  </a:srgbClr>
                </a:solidFill>
                <a:latin typeface="Segoe" pitchFamily="34" charset="0"/>
              </a:rPr>
              <a:t>4.6 SP2 &amp; 5.0</a:t>
            </a:r>
            <a:endParaRPr lang="en-US" sz="1224" dirty="0">
              <a:solidFill>
                <a:srgbClr val="FFFFFF">
                  <a:alpha val="99000"/>
                </a:srgbClr>
              </a:solidFill>
              <a:latin typeface="Segoe" pitchFamily="34" charset="0"/>
            </a:endParaRPr>
          </a:p>
        </p:txBody>
      </p:sp>
      <p:pic>
        <p:nvPicPr>
          <p:cNvPr id="57" name="Picture 4" descr="D:\Icons - Illustrations\Icons - Illustrations\_ VIRTUALIZATION ICONS\Application Virtu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2529" y="6347543"/>
            <a:ext cx="540646" cy="58377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App_V.png"/>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brightnessContrast bright="100000" contrast="-70000"/>
                    </a14:imgEffect>
                  </a14:imgLayer>
                </a14:imgProps>
              </a:ext>
            </a:extLst>
          </a:blip>
          <a:stretch>
            <a:fillRect/>
          </a:stretch>
        </p:blipFill>
        <p:spPr>
          <a:xfrm>
            <a:off x="4039051" y="6135039"/>
            <a:ext cx="1393681" cy="373041"/>
          </a:xfrm>
          <a:prstGeom prst="rect">
            <a:avLst/>
          </a:prstGeom>
          <a:solidFill>
            <a:schemeClr val="tx1">
              <a:alpha val="0"/>
            </a:schemeClr>
          </a:solidFill>
          <a:ln>
            <a:noFill/>
          </a:ln>
        </p:spPr>
      </p:pic>
      <p:pic>
        <p:nvPicPr>
          <p:cNvPr id="61" name="Tablet"/>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5224407" y="2381534"/>
            <a:ext cx="1086973" cy="674975"/>
          </a:xfrm>
          <a:prstGeom prst="rect">
            <a:avLst/>
          </a:prstGeom>
          <a:noFill/>
          <a:effectLst>
            <a:outerShdw blurRad="50800" dist="38100" dir="2700000" algn="tl" rotWithShape="0">
              <a:prstClr val="black">
                <a:alpha val="40000"/>
              </a:prstClr>
            </a:outerShdw>
          </a:effectLst>
        </p:spPr>
      </p:pic>
      <p:pic>
        <p:nvPicPr>
          <p:cNvPr id="1030" name="Picture 6" descr="http://www.system-center.org/wordpress/wp-content/uploads/2010/04/Dynamic-App-Virtual-65x65.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2487" y="6059249"/>
            <a:ext cx="631450" cy="6314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1055221" y="6092236"/>
            <a:ext cx="1104325" cy="880093"/>
            <a:chOff x="10961131" y="5377124"/>
            <a:chExt cx="1104325" cy="880093"/>
          </a:xfrm>
          <a:solidFill>
            <a:schemeClr val="bg2">
              <a:lumMod val="10000"/>
              <a:lumOff val="90000"/>
              <a:alpha val="17000"/>
            </a:schemeClr>
          </a:solidFill>
        </p:grpSpPr>
        <p:grpSp>
          <p:nvGrpSpPr>
            <p:cNvPr id="66" name="Group 65"/>
            <p:cNvGrpSpPr/>
            <p:nvPr/>
          </p:nvGrpSpPr>
          <p:grpSpPr>
            <a:xfrm>
              <a:off x="10961131" y="5377124"/>
              <a:ext cx="1104325" cy="880093"/>
              <a:chOff x="293241" y="2181165"/>
              <a:chExt cx="3599061" cy="3640670"/>
            </a:xfrm>
            <a:grpFill/>
          </p:grpSpPr>
          <p:grpSp>
            <p:nvGrpSpPr>
              <p:cNvPr id="67" name="Cube-BottomLayer"/>
              <p:cNvGrpSpPr/>
              <p:nvPr/>
            </p:nvGrpSpPr>
            <p:grpSpPr>
              <a:xfrm>
                <a:off x="293241" y="2181165"/>
                <a:ext cx="3599061" cy="3640668"/>
                <a:chOff x="5621744" y="1128554"/>
                <a:chExt cx="2197100" cy="2222500"/>
              </a:xfrm>
              <a:grpFill/>
            </p:grpSpPr>
            <p:sp>
              <p:nvSpPr>
                <p:cNvPr id="82" name="Cube-Bottom"/>
                <p:cNvSpPr>
                  <a:spLocks/>
                </p:cNvSpPr>
                <p:nvPr/>
              </p:nvSpPr>
              <p:spPr bwMode="auto">
                <a:xfrm>
                  <a:off x="5621744" y="2404904"/>
                  <a:ext cx="2044700" cy="946150"/>
                </a:xfrm>
                <a:custGeom>
                  <a:avLst/>
                  <a:gdLst>
                    <a:gd name="T0" fmla="*/ 623 w 1288"/>
                    <a:gd name="T1" fmla="*/ 0 h 596"/>
                    <a:gd name="T2" fmla="*/ 0 w 1288"/>
                    <a:gd name="T3" fmla="*/ 242 h 596"/>
                    <a:gd name="T4" fmla="*/ 673 w 1288"/>
                    <a:gd name="T5" fmla="*/ 596 h 596"/>
                    <a:gd name="T6" fmla="*/ 1288 w 1288"/>
                    <a:gd name="T7" fmla="*/ 312 h 596"/>
                    <a:gd name="T8" fmla="*/ 623 w 1288"/>
                    <a:gd name="T9" fmla="*/ 0 h 596"/>
                  </a:gdLst>
                  <a:ahLst/>
                  <a:cxnLst>
                    <a:cxn ang="0">
                      <a:pos x="T0" y="T1"/>
                    </a:cxn>
                    <a:cxn ang="0">
                      <a:pos x="T2" y="T3"/>
                    </a:cxn>
                    <a:cxn ang="0">
                      <a:pos x="T4" y="T5"/>
                    </a:cxn>
                    <a:cxn ang="0">
                      <a:pos x="T6" y="T7"/>
                    </a:cxn>
                    <a:cxn ang="0">
                      <a:pos x="T8" y="T9"/>
                    </a:cxn>
                  </a:cxnLst>
                  <a:rect l="0" t="0" r="r" b="b"/>
                  <a:pathLst>
                    <a:path w="1288" h="596">
                      <a:moveTo>
                        <a:pt x="623" y="0"/>
                      </a:moveTo>
                      <a:lnTo>
                        <a:pt x="0" y="242"/>
                      </a:lnTo>
                      <a:lnTo>
                        <a:pt x="673" y="596"/>
                      </a:lnTo>
                      <a:lnTo>
                        <a:pt x="1288" y="312"/>
                      </a:lnTo>
                      <a:lnTo>
                        <a:pt x="623" y="0"/>
                      </a:lnTo>
                      <a:close/>
                    </a:path>
                  </a:pathLst>
                </a:custGeom>
                <a:grpFill/>
                <a:ln w="12700">
                  <a:noFill/>
                  <a:prstDash val="dash"/>
                  <a:round/>
                  <a:headEnd/>
                  <a:tailEnd/>
                </a:ln>
              </p:spPr>
              <p:txBody>
                <a:bodyPr vert="horz" wrap="square" lIns="93260" tIns="46630" rIns="93260" bIns="46630" numCol="1" anchor="t" anchorCtr="0" compatLnSpc="1">
                  <a:prstTxWarp prst="textNoShape">
                    <a:avLst/>
                  </a:prstTxWarp>
                </a:bodyPr>
                <a:lstStyle/>
                <a:p>
                  <a:endParaRPr lang="en-US" sz="1836"/>
                </a:p>
              </p:txBody>
            </p:sp>
            <p:sp>
              <p:nvSpPr>
                <p:cNvPr id="83" name="Cube-Back"/>
                <p:cNvSpPr>
                  <a:spLocks/>
                </p:cNvSpPr>
                <p:nvPr/>
              </p:nvSpPr>
              <p:spPr bwMode="auto">
                <a:xfrm>
                  <a:off x="6610756" y="1128554"/>
                  <a:ext cx="1208088" cy="1771650"/>
                </a:xfrm>
                <a:custGeom>
                  <a:avLst/>
                  <a:gdLst>
                    <a:gd name="T0" fmla="*/ 65 w 761"/>
                    <a:gd name="T1" fmla="*/ 0 h 1116"/>
                    <a:gd name="T2" fmla="*/ 0 w 761"/>
                    <a:gd name="T3" fmla="*/ 804 h 1116"/>
                    <a:gd name="T4" fmla="*/ 665 w 761"/>
                    <a:gd name="T5" fmla="*/ 1116 h 1116"/>
                    <a:gd name="T6" fmla="*/ 761 w 761"/>
                    <a:gd name="T7" fmla="*/ 273 h 1116"/>
                    <a:gd name="T8" fmla="*/ 65 w 761"/>
                    <a:gd name="T9" fmla="*/ 0 h 1116"/>
                  </a:gdLst>
                  <a:ahLst/>
                  <a:cxnLst>
                    <a:cxn ang="0">
                      <a:pos x="T0" y="T1"/>
                    </a:cxn>
                    <a:cxn ang="0">
                      <a:pos x="T2" y="T3"/>
                    </a:cxn>
                    <a:cxn ang="0">
                      <a:pos x="T4" y="T5"/>
                    </a:cxn>
                    <a:cxn ang="0">
                      <a:pos x="T6" y="T7"/>
                    </a:cxn>
                    <a:cxn ang="0">
                      <a:pos x="T8" y="T9"/>
                    </a:cxn>
                  </a:cxnLst>
                  <a:rect l="0" t="0" r="r" b="b"/>
                  <a:pathLst>
                    <a:path w="761" h="1116">
                      <a:moveTo>
                        <a:pt x="65" y="0"/>
                      </a:moveTo>
                      <a:lnTo>
                        <a:pt x="0" y="804"/>
                      </a:lnTo>
                      <a:lnTo>
                        <a:pt x="665" y="1116"/>
                      </a:lnTo>
                      <a:lnTo>
                        <a:pt x="761" y="273"/>
                      </a:lnTo>
                      <a:lnTo>
                        <a:pt x="65" y="0"/>
                      </a:lnTo>
                      <a:close/>
                    </a:path>
                  </a:pathLst>
                </a:custGeom>
                <a:grpFill/>
                <a:ln w="12700">
                  <a:noFill/>
                  <a:prstDash val="dash"/>
                  <a:round/>
                  <a:headEnd/>
                  <a:tailEnd/>
                </a:ln>
              </p:spPr>
              <p:txBody>
                <a:bodyPr vert="horz" wrap="square" lIns="93260" tIns="46630" rIns="93260" bIns="46630" numCol="1" anchor="t" anchorCtr="0" compatLnSpc="1">
                  <a:prstTxWarp prst="textNoShape">
                    <a:avLst/>
                  </a:prstTxWarp>
                </a:bodyPr>
                <a:lstStyle/>
                <a:p>
                  <a:endParaRPr lang="en-US" sz="1836"/>
                </a:p>
              </p:txBody>
            </p:sp>
            <p:sp>
              <p:nvSpPr>
                <p:cNvPr id="84" name="Cube-Right"/>
                <p:cNvSpPr>
                  <a:spLocks/>
                </p:cNvSpPr>
                <p:nvPr/>
              </p:nvSpPr>
              <p:spPr bwMode="auto">
                <a:xfrm>
                  <a:off x="5621744" y="1128554"/>
                  <a:ext cx="1092200" cy="1660525"/>
                </a:xfrm>
                <a:custGeom>
                  <a:avLst/>
                  <a:gdLst>
                    <a:gd name="T0" fmla="*/ 688 w 688"/>
                    <a:gd name="T1" fmla="*/ 0 h 1046"/>
                    <a:gd name="T2" fmla="*/ 42 w 688"/>
                    <a:gd name="T3" fmla="*/ 196 h 1046"/>
                    <a:gd name="T4" fmla="*/ 0 w 688"/>
                    <a:gd name="T5" fmla="*/ 1046 h 1046"/>
                    <a:gd name="T6" fmla="*/ 623 w 688"/>
                    <a:gd name="T7" fmla="*/ 804 h 1046"/>
                    <a:gd name="T8" fmla="*/ 688 w 688"/>
                    <a:gd name="T9" fmla="*/ 0 h 1046"/>
                  </a:gdLst>
                  <a:ahLst/>
                  <a:cxnLst>
                    <a:cxn ang="0">
                      <a:pos x="T0" y="T1"/>
                    </a:cxn>
                    <a:cxn ang="0">
                      <a:pos x="T2" y="T3"/>
                    </a:cxn>
                    <a:cxn ang="0">
                      <a:pos x="T4" y="T5"/>
                    </a:cxn>
                    <a:cxn ang="0">
                      <a:pos x="T6" y="T7"/>
                    </a:cxn>
                    <a:cxn ang="0">
                      <a:pos x="T8" y="T9"/>
                    </a:cxn>
                  </a:cxnLst>
                  <a:rect l="0" t="0" r="r" b="b"/>
                  <a:pathLst>
                    <a:path w="688" h="1046">
                      <a:moveTo>
                        <a:pt x="688" y="0"/>
                      </a:moveTo>
                      <a:lnTo>
                        <a:pt x="42" y="196"/>
                      </a:lnTo>
                      <a:lnTo>
                        <a:pt x="0" y="1046"/>
                      </a:lnTo>
                      <a:lnTo>
                        <a:pt x="623" y="804"/>
                      </a:lnTo>
                      <a:lnTo>
                        <a:pt x="688" y="0"/>
                      </a:lnTo>
                      <a:close/>
                    </a:path>
                  </a:pathLst>
                </a:custGeom>
                <a:grpFill/>
                <a:ln w="12700">
                  <a:noFill/>
                  <a:prstDash val="dash"/>
                  <a:round/>
                  <a:headEnd/>
                  <a:tailEnd/>
                </a:ln>
              </p:spPr>
              <p:txBody>
                <a:bodyPr vert="horz" wrap="square" lIns="93260" tIns="46630" rIns="93260" bIns="46630" numCol="1" anchor="t" anchorCtr="0" compatLnSpc="1">
                  <a:prstTxWarp prst="textNoShape">
                    <a:avLst/>
                  </a:prstTxWarp>
                </a:bodyPr>
                <a:lstStyle/>
                <a:p>
                  <a:endParaRPr lang="en-US" sz="1836"/>
                </a:p>
              </p:txBody>
            </p:sp>
            <p:cxnSp>
              <p:nvCxnSpPr>
                <p:cNvPr id="85" name="Straight Connector 84"/>
                <p:cNvCxnSpPr>
                  <a:stCxn id="84" idx="0"/>
                  <a:endCxn id="83" idx="1"/>
                </p:cNvCxnSpPr>
                <p:nvPr/>
              </p:nvCxnSpPr>
              <p:spPr>
                <a:xfrm flipH="1">
                  <a:off x="6610756" y="1128554"/>
                  <a:ext cx="103188" cy="1276350"/>
                </a:xfrm>
                <a:prstGeom prst="line">
                  <a:avLst/>
                </a:prstGeom>
                <a:grpFill/>
                <a:ln w="25400" cap="rnd">
                  <a:solidFill>
                    <a:srgbClr val="EB7C00">
                      <a:alpha val="50000"/>
                    </a:srgbClr>
                  </a:solidFill>
                  <a:prstDash val="dash"/>
                  <a:round/>
                  <a:headEnd/>
                  <a:tailEnd/>
                </a:ln>
              </p:spPr>
            </p:cxnSp>
            <p:cxnSp>
              <p:nvCxnSpPr>
                <p:cNvPr id="86" name="Straight Connector 85"/>
                <p:cNvCxnSpPr>
                  <a:stCxn id="84" idx="2"/>
                  <a:endCxn id="84" idx="3"/>
                </p:cNvCxnSpPr>
                <p:nvPr/>
              </p:nvCxnSpPr>
              <p:spPr>
                <a:xfrm flipV="1">
                  <a:off x="5621744" y="2404904"/>
                  <a:ext cx="989013" cy="384175"/>
                </a:xfrm>
                <a:prstGeom prst="line">
                  <a:avLst/>
                </a:prstGeom>
                <a:grpFill/>
                <a:ln w="25400" cap="rnd">
                  <a:solidFill>
                    <a:srgbClr val="EB7C00">
                      <a:alpha val="50000"/>
                    </a:srgbClr>
                  </a:solidFill>
                  <a:prstDash val="dash"/>
                  <a:round/>
                  <a:headEnd/>
                  <a:tailEnd/>
                </a:ln>
              </p:spPr>
            </p:cxnSp>
            <p:cxnSp>
              <p:nvCxnSpPr>
                <p:cNvPr id="87" name="Straight Connector 86"/>
                <p:cNvCxnSpPr>
                  <a:stCxn id="82" idx="0"/>
                  <a:endCxn id="83" idx="2"/>
                </p:cNvCxnSpPr>
                <p:nvPr/>
              </p:nvCxnSpPr>
              <p:spPr>
                <a:xfrm>
                  <a:off x="6610757" y="2404904"/>
                  <a:ext cx="1055687" cy="495300"/>
                </a:xfrm>
                <a:prstGeom prst="line">
                  <a:avLst/>
                </a:prstGeom>
                <a:grpFill/>
                <a:ln w="25400" cap="rnd">
                  <a:solidFill>
                    <a:srgbClr val="EB7C00">
                      <a:alpha val="50000"/>
                    </a:srgbClr>
                  </a:solidFill>
                  <a:prstDash val="dash"/>
                  <a:round/>
                  <a:headEnd/>
                  <a:tailEnd/>
                </a:ln>
              </p:spPr>
            </p:cxnSp>
          </p:grpSp>
          <p:pic>
            <p:nvPicPr>
              <p:cNvPr id="68" name="Virtual Desktop" descr="\\sfp\work\White_Whale\8-20305_ChanelChambers\SFP_Art\Gartner_Deck\Virtual_Computer_01.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34339" y="2935164"/>
                <a:ext cx="2370908" cy="2194560"/>
              </a:xfrm>
              <a:prstGeom prst="rect">
                <a:avLst/>
              </a:prstGeom>
              <a:grpFill/>
              <a:extLst/>
            </p:spPr>
          </p:pic>
          <p:grpSp>
            <p:nvGrpSpPr>
              <p:cNvPr id="69" name="Cube-TopLayer"/>
              <p:cNvGrpSpPr/>
              <p:nvPr/>
            </p:nvGrpSpPr>
            <p:grpSpPr>
              <a:xfrm>
                <a:off x="293241" y="2181165"/>
                <a:ext cx="3599061" cy="3640670"/>
                <a:chOff x="7851596" y="1206499"/>
                <a:chExt cx="2197100" cy="2222501"/>
              </a:xfrm>
              <a:grpFill/>
            </p:grpSpPr>
            <p:sp>
              <p:nvSpPr>
                <p:cNvPr id="70" name="Cube-Left"/>
                <p:cNvSpPr>
                  <a:spLocks/>
                </p:cNvSpPr>
                <p:nvPr/>
              </p:nvSpPr>
              <p:spPr bwMode="auto">
                <a:xfrm>
                  <a:off x="8919983" y="1639887"/>
                  <a:ext cx="1128713" cy="1789113"/>
                </a:xfrm>
                <a:custGeom>
                  <a:avLst/>
                  <a:gdLst>
                    <a:gd name="T0" fmla="*/ 711 w 711"/>
                    <a:gd name="T1" fmla="*/ 0 h 1127"/>
                    <a:gd name="T2" fmla="*/ 81 w 711"/>
                    <a:gd name="T3" fmla="*/ 235 h 1127"/>
                    <a:gd name="T4" fmla="*/ 0 w 711"/>
                    <a:gd name="T5" fmla="*/ 1127 h 1127"/>
                    <a:gd name="T6" fmla="*/ 615 w 711"/>
                    <a:gd name="T7" fmla="*/ 843 h 1127"/>
                    <a:gd name="T8" fmla="*/ 711 w 711"/>
                    <a:gd name="T9" fmla="*/ 0 h 1127"/>
                  </a:gdLst>
                  <a:ahLst/>
                  <a:cxnLst>
                    <a:cxn ang="0">
                      <a:pos x="T0" y="T1"/>
                    </a:cxn>
                    <a:cxn ang="0">
                      <a:pos x="T2" y="T3"/>
                    </a:cxn>
                    <a:cxn ang="0">
                      <a:pos x="T4" y="T5"/>
                    </a:cxn>
                    <a:cxn ang="0">
                      <a:pos x="T6" y="T7"/>
                    </a:cxn>
                    <a:cxn ang="0">
                      <a:pos x="T8" y="T9"/>
                    </a:cxn>
                  </a:cxnLst>
                  <a:rect l="0" t="0" r="r" b="b"/>
                  <a:pathLst>
                    <a:path w="711" h="1127">
                      <a:moveTo>
                        <a:pt x="711" y="0"/>
                      </a:moveTo>
                      <a:lnTo>
                        <a:pt x="81" y="235"/>
                      </a:lnTo>
                      <a:lnTo>
                        <a:pt x="0" y="1127"/>
                      </a:lnTo>
                      <a:lnTo>
                        <a:pt x="615" y="843"/>
                      </a:lnTo>
                      <a:lnTo>
                        <a:pt x="711" y="0"/>
                      </a:lnTo>
                      <a:close/>
                    </a:path>
                  </a:pathLst>
                </a:custGeom>
                <a:grpFill/>
                <a:ln w="12700">
                  <a:noFill/>
                  <a:prstDash val="dash"/>
                  <a:round/>
                  <a:headEnd/>
                  <a:tailEnd/>
                </a:ln>
              </p:spPr>
              <p:txBody>
                <a:bodyPr vert="horz" wrap="square" lIns="93260" tIns="46630" rIns="93260" bIns="46630" numCol="1" anchor="t" anchorCtr="0" compatLnSpc="1">
                  <a:prstTxWarp prst="textNoShape">
                    <a:avLst/>
                  </a:prstTxWarp>
                </a:bodyPr>
                <a:lstStyle/>
                <a:p>
                  <a:endParaRPr lang="en-US" sz="1836"/>
                </a:p>
              </p:txBody>
            </p:sp>
            <p:sp>
              <p:nvSpPr>
                <p:cNvPr id="71" name="Cube-Top"/>
                <p:cNvSpPr>
                  <a:spLocks/>
                </p:cNvSpPr>
                <p:nvPr/>
              </p:nvSpPr>
              <p:spPr bwMode="auto">
                <a:xfrm>
                  <a:off x="7918271" y="1206499"/>
                  <a:ext cx="2130425" cy="806450"/>
                </a:xfrm>
                <a:custGeom>
                  <a:avLst/>
                  <a:gdLst>
                    <a:gd name="T0" fmla="*/ 0 w 1342"/>
                    <a:gd name="T1" fmla="*/ 196 h 508"/>
                    <a:gd name="T2" fmla="*/ 712 w 1342"/>
                    <a:gd name="T3" fmla="*/ 508 h 508"/>
                    <a:gd name="T4" fmla="*/ 1342 w 1342"/>
                    <a:gd name="T5" fmla="*/ 273 h 508"/>
                    <a:gd name="T6" fmla="*/ 646 w 1342"/>
                    <a:gd name="T7" fmla="*/ 0 h 508"/>
                    <a:gd name="T8" fmla="*/ 0 w 1342"/>
                    <a:gd name="T9" fmla="*/ 196 h 508"/>
                  </a:gdLst>
                  <a:ahLst/>
                  <a:cxnLst>
                    <a:cxn ang="0">
                      <a:pos x="T0" y="T1"/>
                    </a:cxn>
                    <a:cxn ang="0">
                      <a:pos x="T2" y="T3"/>
                    </a:cxn>
                    <a:cxn ang="0">
                      <a:pos x="T4" y="T5"/>
                    </a:cxn>
                    <a:cxn ang="0">
                      <a:pos x="T6" y="T7"/>
                    </a:cxn>
                    <a:cxn ang="0">
                      <a:pos x="T8" y="T9"/>
                    </a:cxn>
                  </a:cxnLst>
                  <a:rect l="0" t="0" r="r" b="b"/>
                  <a:pathLst>
                    <a:path w="1342" h="508">
                      <a:moveTo>
                        <a:pt x="0" y="196"/>
                      </a:moveTo>
                      <a:lnTo>
                        <a:pt x="712" y="508"/>
                      </a:lnTo>
                      <a:lnTo>
                        <a:pt x="1342" y="273"/>
                      </a:lnTo>
                      <a:lnTo>
                        <a:pt x="646" y="0"/>
                      </a:lnTo>
                      <a:lnTo>
                        <a:pt x="0" y="196"/>
                      </a:lnTo>
                      <a:close/>
                    </a:path>
                  </a:pathLst>
                </a:custGeom>
                <a:grpFill/>
                <a:ln w="12700">
                  <a:noFill/>
                  <a:prstDash val="dash"/>
                  <a:round/>
                  <a:headEnd/>
                  <a:tailEnd/>
                </a:ln>
              </p:spPr>
              <p:txBody>
                <a:bodyPr vert="horz" wrap="square" lIns="93260" tIns="46630" rIns="93260" bIns="46630" numCol="1" anchor="t" anchorCtr="0" compatLnSpc="1">
                  <a:prstTxWarp prst="textNoShape">
                    <a:avLst/>
                  </a:prstTxWarp>
                </a:bodyPr>
                <a:lstStyle/>
                <a:p>
                  <a:endParaRPr lang="en-US" sz="1836"/>
                </a:p>
              </p:txBody>
            </p:sp>
            <p:sp>
              <p:nvSpPr>
                <p:cNvPr id="72" name="Cube-Front"/>
                <p:cNvSpPr>
                  <a:spLocks/>
                </p:cNvSpPr>
                <p:nvPr/>
              </p:nvSpPr>
              <p:spPr bwMode="auto">
                <a:xfrm>
                  <a:off x="7851596" y="1517649"/>
                  <a:ext cx="1196975" cy="1911350"/>
                </a:xfrm>
                <a:custGeom>
                  <a:avLst/>
                  <a:gdLst>
                    <a:gd name="T0" fmla="*/ 42 w 754"/>
                    <a:gd name="T1" fmla="*/ 0 h 1204"/>
                    <a:gd name="T2" fmla="*/ 0 w 754"/>
                    <a:gd name="T3" fmla="*/ 850 h 1204"/>
                    <a:gd name="T4" fmla="*/ 673 w 754"/>
                    <a:gd name="T5" fmla="*/ 1204 h 1204"/>
                    <a:gd name="T6" fmla="*/ 754 w 754"/>
                    <a:gd name="T7" fmla="*/ 308 h 1204"/>
                    <a:gd name="T8" fmla="*/ 42 w 754"/>
                    <a:gd name="T9" fmla="*/ 0 h 1204"/>
                  </a:gdLst>
                  <a:ahLst/>
                  <a:cxnLst>
                    <a:cxn ang="0">
                      <a:pos x="T0" y="T1"/>
                    </a:cxn>
                    <a:cxn ang="0">
                      <a:pos x="T2" y="T3"/>
                    </a:cxn>
                    <a:cxn ang="0">
                      <a:pos x="T4" y="T5"/>
                    </a:cxn>
                    <a:cxn ang="0">
                      <a:pos x="T6" y="T7"/>
                    </a:cxn>
                    <a:cxn ang="0">
                      <a:pos x="T8" y="T9"/>
                    </a:cxn>
                  </a:cxnLst>
                  <a:rect l="0" t="0" r="r" b="b"/>
                  <a:pathLst>
                    <a:path w="754" h="1204">
                      <a:moveTo>
                        <a:pt x="42" y="0"/>
                      </a:moveTo>
                      <a:lnTo>
                        <a:pt x="0" y="850"/>
                      </a:lnTo>
                      <a:lnTo>
                        <a:pt x="673" y="1204"/>
                      </a:lnTo>
                      <a:lnTo>
                        <a:pt x="754" y="308"/>
                      </a:lnTo>
                      <a:lnTo>
                        <a:pt x="42" y="0"/>
                      </a:lnTo>
                      <a:close/>
                    </a:path>
                  </a:pathLst>
                </a:custGeom>
                <a:grpFill/>
                <a:ln w="12700">
                  <a:noFill/>
                  <a:prstDash val="dash"/>
                  <a:round/>
                  <a:headEnd/>
                  <a:tailEnd/>
                </a:ln>
              </p:spPr>
              <p:txBody>
                <a:bodyPr vert="horz" wrap="square" lIns="93260" tIns="46630" rIns="93260" bIns="46630" numCol="1" anchor="t" anchorCtr="0" compatLnSpc="1">
                  <a:prstTxWarp prst="textNoShape">
                    <a:avLst/>
                  </a:prstTxWarp>
                </a:bodyPr>
                <a:lstStyle/>
                <a:p>
                  <a:endParaRPr lang="en-US" sz="1836"/>
                </a:p>
              </p:txBody>
            </p:sp>
            <p:cxnSp>
              <p:nvCxnSpPr>
                <p:cNvPr id="73" name="Straight Connector 72"/>
                <p:cNvCxnSpPr>
                  <a:stCxn id="70" idx="0"/>
                  <a:endCxn id="70" idx="3"/>
                </p:cNvCxnSpPr>
                <p:nvPr/>
              </p:nvCxnSpPr>
              <p:spPr>
                <a:xfrm flipH="1">
                  <a:off x="9896296" y="1639887"/>
                  <a:ext cx="152400" cy="1338263"/>
                </a:xfrm>
                <a:prstGeom prst="line">
                  <a:avLst/>
                </a:prstGeom>
                <a:grpFill/>
                <a:ln w="25400" cap="rnd">
                  <a:solidFill>
                    <a:srgbClr val="EB7C00"/>
                  </a:solidFill>
                  <a:prstDash val="dash"/>
                  <a:round/>
                  <a:headEnd/>
                  <a:tailEnd/>
                </a:ln>
              </p:spPr>
            </p:cxnSp>
            <p:cxnSp>
              <p:nvCxnSpPr>
                <p:cNvPr id="74" name="Straight Connector 73"/>
                <p:cNvCxnSpPr>
                  <a:stCxn id="72" idx="2"/>
                  <a:endCxn id="70" idx="3"/>
                </p:cNvCxnSpPr>
                <p:nvPr/>
              </p:nvCxnSpPr>
              <p:spPr>
                <a:xfrm flipV="1">
                  <a:off x="8919984" y="2978150"/>
                  <a:ext cx="976312" cy="450849"/>
                </a:xfrm>
                <a:prstGeom prst="line">
                  <a:avLst/>
                </a:prstGeom>
                <a:grpFill/>
                <a:ln w="25400" cap="rnd">
                  <a:solidFill>
                    <a:srgbClr val="EB7C00"/>
                  </a:solidFill>
                  <a:prstDash val="dash"/>
                  <a:round/>
                  <a:headEnd/>
                  <a:tailEnd/>
                </a:ln>
              </p:spPr>
            </p:cxnSp>
            <p:cxnSp>
              <p:nvCxnSpPr>
                <p:cNvPr id="75" name="Straight Connector 74"/>
                <p:cNvCxnSpPr>
                  <a:stCxn id="70" idx="1"/>
                  <a:endCxn id="70" idx="0"/>
                </p:cNvCxnSpPr>
                <p:nvPr/>
              </p:nvCxnSpPr>
              <p:spPr>
                <a:xfrm flipV="1">
                  <a:off x="9048571" y="1639887"/>
                  <a:ext cx="1000125" cy="373063"/>
                </a:xfrm>
                <a:prstGeom prst="line">
                  <a:avLst/>
                </a:prstGeom>
                <a:grpFill/>
                <a:ln w="25400" cap="rnd">
                  <a:solidFill>
                    <a:srgbClr val="EB7C00"/>
                  </a:solidFill>
                  <a:prstDash val="dash"/>
                  <a:round/>
                  <a:headEnd/>
                  <a:tailEnd/>
                </a:ln>
              </p:spPr>
            </p:cxnSp>
            <p:cxnSp>
              <p:nvCxnSpPr>
                <p:cNvPr id="76" name="Straight Connector 75"/>
                <p:cNvCxnSpPr>
                  <a:stCxn id="72" idx="0"/>
                  <a:endCxn id="70" idx="1"/>
                </p:cNvCxnSpPr>
                <p:nvPr/>
              </p:nvCxnSpPr>
              <p:spPr>
                <a:xfrm>
                  <a:off x="7918271" y="1517649"/>
                  <a:ext cx="1130300" cy="495301"/>
                </a:xfrm>
                <a:prstGeom prst="line">
                  <a:avLst/>
                </a:prstGeom>
                <a:grpFill/>
                <a:ln w="25400" cap="rnd">
                  <a:solidFill>
                    <a:srgbClr val="EB7C00"/>
                  </a:solidFill>
                  <a:prstDash val="dash"/>
                  <a:round/>
                  <a:headEnd/>
                  <a:tailEnd/>
                </a:ln>
              </p:spPr>
            </p:cxnSp>
            <p:cxnSp>
              <p:nvCxnSpPr>
                <p:cNvPr id="77" name="Straight Connector 76"/>
                <p:cNvCxnSpPr>
                  <a:stCxn id="72" idx="1"/>
                  <a:endCxn id="72" idx="2"/>
                </p:cNvCxnSpPr>
                <p:nvPr/>
              </p:nvCxnSpPr>
              <p:spPr>
                <a:xfrm>
                  <a:off x="7851596" y="2867024"/>
                  <a:ext cx="1068388" cy="561975"/>
                </a:xfrm>
                <a:prstGeom prst="line">
                  <a:avLst/>
                </a:prstGeom>
                <a:grpFill/>
                <a:ln w="25400" cap="rnd">
                  <a:solidFill>
                    <a:srgbClr val="EB7C00"/>
                  </a:solidFill>
                  <a:prstDash val="dash"/>
                  <a:round/>
                  <a:headEnd/>
                  <a:tailEnd/>
                </a:ln>
              </p:spPr>
            </p:cxnSp>
            <p:cxnSp>
              <p:nvCxnSpPr>
                <p:cNvPr id="78" name="Straight Connector 77"/>
                <p:cNvCxnSpPr>
                  <a:stCxn id="71" idx="3"/>
                  <a:endCxn id="70" idx="0"/>
                </p:cNvCxnSpPr>
                <p:nvPr/>
              </p:nvCxnSpPr>
              <p:spPr>
                <a:xfrm>
                  <a:off x="8943796" y="1206499"/>
                  <a:ext cx="1104900" cy="433388"/>
                </a:xfrm>
                <a:prstGeom prst="line">
                  <a:avLst/>
                </a:prstGeom>
                <a:grpFill/>
                <a:ln w="25400" cap="rnd">
                  <a:solidFill>
                    <a:srgbClr val="EB7C00"/>
                  </a:solidFill>
                  <a:prstDash val="dash"/>
                  <a:round/>
                  <a:headEnd/>
                  <a:tailEnd/>
                </a:ln>
              </p:spPr>
            </p:cxnSp>
            <p:cxnSp>
              <p:nvCxnSpPr>
                <p:cNvPr id="79" name="Straight Connector 78"/>
                <p:cNvCxnSpPr>
                  <a:stCxn id="71" idx="3"/>
                  <a:endCxn id="72" idx="0"/>
                </p:cNvCxnSpPr>
                <p:nvPr/>
              </p:nvCxnSpPr>
              <p:spPr>
                <a:xfrm flipH="1">
                  <a:off x="7918271" y="1206499"/>
                  <a:ext cx="1025525" cy="311150"/>
                </a:xfrm>
                <a:prstGeom prst="line">
                  <a:avLst/>
                </a:prstGeom>
                <a:grpFill/>
                <a:ln w="25400" cap="rnd">
                  <a:solidFill>
                    <a:srgbClr val="EB7C00"/>
                  </a:solidFill>
                  <a:prstDash val="dash"/>
                  <a:round/>
                  <a:headEnd/>
                  <a:tailEnd/>
                </a:ln>
              </p:spPr>
            </p:cxnSp>
            <p:cxnSp>
              <p:nvCxnSpPr>
                <p:cNvPr id="80" name="Straight Connector 79"/>
                <p:cNvCxnSpPr>
                  <a:stCxn id="72" idx="0"/>
                  <a:endCxn id="72" idx="1"/>
                </p:cNvCxnSpPr>
                <p:nvPr/>
              </p:nvCxnSpPr>
              <p:spPr>
                <a:xfrm flipH="1">
                  <a:off x="7851596" y="1517649"/>
                  <a:ext cx="66675" cy="1349375"/>
                </a:xfrm>
                <a:prstGeom prst="line">
                  <a:avLst/>
                </a:prstGeom>
                <a:grpFill/>
                <a:ln w="25400" cap="rnd">
                  <a:solidFill>
                    <a:srgbClr val="EB7C00"/>
                  </a:solidFill>
                  <a:prstDash val="dash"/>
                  <a:round/>
                  <a:headEnd/>
                  <a:tailEnd/>
                </a:ln>
              </p:spPr>
            </p:cxnSp>
            <p:cxnSp>
              <p:nvCxnSpPr>
                <p:cNvPr id="81" name="Straight Connector 80"/>
                <p:cNvCxnSpPr>
                  <a:stCxn id="72" idx="3"/>
                  <a:endCxn id="70" idx="2"/>
                </p:cNvCxnSpPr>
                <p:nvPr/>
              </p:nvCxnSpPr>
              <p:spPr>
                <a:xfrm flipH="1">
                  <a:off x="8919983" y="2006599"/>
                  <a:ext cx="128588" cy="1422401"/>
                </a:xfrm>
                <a:prstGeom prst="line">
                  <a:avLst/>
                </a:prstGeom>
                <a:grpFill/>
                <a:ln w="25400" cap="rnd">
                  <a:solidFill>
                    <a:srgbClr val="EB7C00"/>
                  </a:solidFill>
                  <a:prstDash val="dash"/>
                  <a:round/>
                  <a:headEnd/>
                  <a:tailEnd/>
                </a:ln>
              </p:spPr>
            </p:cxnSp>
          </p:grpSp>
        </p:grpSp>
        <p:pic>
          <p:nvPicPr>
            <p:cNvPr id="88" name="Picture 4" descr="D:\Icons - Illustrations\Icons - Illustrations\_ VIRTUALIZATION ICONS\Application Virtual.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25985" y="5755311"/>
              <a:ext cx="85928" cy="72448"/>
            </a:xfrm>
            <a:prstGeom prst="rect">
              <a:avLst/>
            </a:prstGeom>
            <a:grpFill/>
            <a:extLst/>
          </p:spPr>
        </p:pic>
      </p:grpSp>
      <p:sp>
        <p:nvSpPr>
          <p:cNvPr id="36" name="Chevron 35"/>
          <p:cNvSpPr/>
          <p:nvPr/>
        </p:nvSpPr>
        <p:spPr>
          <a:xfrm>
            <a:off x="2190852" y="5282647"/>
            <a:ext cx="1859979" cy="712661"/>
          </a:xfrm>
          <a:prstGeom prst="chevron">
            <a:avLst/>
          </a:prstGeom>
          <a:solidFill>
            <a:srgbClr val="DD5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224" dirty="0"/>
              <a:t>MDOP </a:t>
            </a:r>
            <a:r>
              <a:rPr lang="en-US" sz="1224" dirty="0" smtClean="0"/>
              <a:t>2008 </a:t>
            </a:r>
            <a:r>
              <a:rPr lang="en-US" sz="1224" dirty="0"/>
              <a:t>R2</a:t>
            </a:r>
          </a:p>
        </p:txBody>
      </p:sp>
      <p:sp>
        <p:nvSpPr>
          <p:cNvPr id="92" name="TextBox 135"/>
          <p:cNvSpPr txBox="1">
            <a:spLocks noChangeArrowheads="1"/>
          </p:cNvSpPr>
          <p:nvPr/>
        </p:nvSpPr>
        <p:spPr bwMode="auto">
          <a:xfrm>
            <a:off x="2383585" y="3863630"/>
            <a:ext cx="748923" cy="406265"/>
          </a:xfrm>
          <a:prstGeom prst="rect">
            <a:avLst/>
          </a:prstGeom>
          <a:noFill/>
          <a:ln w="9525">
            <a:noFill/>
            <a:miter lim="800000"/>
            <a:headEnd/>
            <a:tailEnd/>
          </a:ln>
        </p:spPr>
        <p:txBody>
          <a:bodyPr wrap="none">
            <a:spAutoFit/>
          </a:bodyPr>
          <a:lstStyle/>
          <a:p>
            <a:pPr defTabSz="1241843"/>
            <a:r>
              <a:rPr lang="en-US" sz="2040" dirty="0" smtClean="0">
                <a:solidFill>
                  <a:schemeClr val="tx1">
                    <a:alpha val="99000"/>
                  </a:schemeClr>
                </a:solidFill>
              </a:rPr>
              <a:t>2008</a:t>
            </a:r>
            <a:endParaRPr lang="en-US" sz="2040" dirty="0">
              <a:solidFill>
                <a:schemeClr val="tx1">
                  <a:alpha val="99000"/>
                </a:schemeClr>
              </a:solidFill>
            </a:endParaRPr>
          </a:p>
        </p:txBody>
      </p:sp>
      <p:sp>
        <p:nvSpPr>
          <p:cNvPr id="93" name="Freeform 37"/>
          <p:cNvSpPr>
            <a:spLocks/>
          </p:cNvSpPr>
          <p:nvPr/>
        </p:nvSpPr>
        <p:spPr bwMode="auto">
          <a:xfrm>
            <a:off x="4529908" y="3484453"/>
            <a:ext cx="1353735" cy="139892"/>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a:solidFill>
                  <a:srgbClr val="FFFFFF">
                    <a:alpha val="99000"/>
                  </a:srgbClr>
                </a:solidFill>
                <a:latin typeface="Segoe" pitchFamily="34" charset="0"/>
              </a:rPr>
              <a:t>App-V </a:t>
            </a:r>
            <a:r>
              <a:rPr lang="en-US" sz="1224" dirty="0" smtClean="0">
                <a:solidFill>
                  <a:srgbClr val="FFFFFF">
                    <a:alpha val="99000"/>
                  </a:srgbClr>
                </a:solidFill>
                <a:latin typeface="Segoe" pitchFamily="34" charset="0"/>
              </a:rPr>
              <a:t>4.5 SP1</a:t>
            </a:r>
            <a:endParaRPr lang="en-US" sz="1224" dirty="0">
              <a:solidFill>
                <a:srgbClr val="FFFFFF">
                  <a:alpha val="99000"/>
                </a:srgbClr>
              </a:solidFill>
              <a:latin typeface="Segoe" pitchFamily="34" charset="0"/>
            </a:endParaRPr>
          </a:p>
        </p:txBody>
      </p:sp>
      <p:cxnSp>
        <p:nvCxnSpPr>
          <p:cNvPr id="34" name="Straight Connector 33"/>
          <p:cNvCxnSpPr/>
          <p:nvPr/>
        </p:nvCxnSpPr>
        <p:spPr>
          <a:xfrm>
            <a:off x="5027875" y="3697793"/>
            <a:ext cx="0" cy="1629176"/>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00223" y="4457463"/>
            <a:ext cx="10517" cy="852741"/>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8" name="Chevron 37"/>
          <p:cNvSpPr/>
          <p:nvPr/>
        </p:nvSpPr>
        <p:spPr>
          <a:xfrm>
            <a:off x="3803080" y="5282647"/>
            <a:ext cx="1883315" cy="712661"/>
          </a:xfrm>
          <a:prstGeom prst="chevron">
            <a:avLst/>
          </a:prstGeom>
          <a:solidFill>
            <a:srgbClr val="DD5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224" dirty="0"/>
              <a:t>MDOP </a:t>
            </a:r>
            <a:r>
              <a:rPr lang="en-US" sz="1224" dirty="0" smtClean="0"/>
              <a:t>2009 R2</a:t>
            </a:r>
            <a:endParaRPr lang="en-US" sz="1224" dirty="0"/>
          </a:p>
        </p:txBody>
      </p:sp>
      <p:sp>
        <p:nvSpPr>
          <p:cNvPr id="94" name="TextBox 12"/>
          <p:cNvSpPr txBox="1">
            <a:spLocks noChangeArrowheads="1"/>
          </p:cNvSpPr>
          <p:nvPr/>
        </p:nvSpPr>
        <p:spPr bwMode="auto">
          <a:xfrm>
            <a:off x="1646754" y="4544328"/>
            <a:ext cx="748923" cy="406265"/>
          </a:xfrm>
          <a:prstGeom prst="rect">
            <a:avLst/>
          </a:prstGeom>
          <a:noFill/>
          <a:ln w="9525">
            <a:noFill/>
            <a:miter lim="800000"/>
            <a:headEnd/>
            <a:tailEnd/>
          </a:ln>
        </p:spPr>
        <p:txBody>
          <a:bodyPr wrap="none">
            <a:spAutoFit/>
          </a:bodyPr>
          <a:lstStyle/>
          <a:p>
            <a:pPr defTabSz="1241843"/>
            <a:r>
              <a:rPr lang="en-US" sz="2040" dirty="0" smtClean="0">
                <a:solidFill>
                  <a:schemeClr val="tx1">
                    <a:alpha val="99000"/>
                  </a:schemeClr>
                </a:solidFill>
              </a:rPr>
              <a:t>2007</a:t>
            </a:r>
            <a:endParaRPr lang="en-US" sz="2040" dirty="0">
              <a:solidFill>
                <a:schemeClr val="tx1">
                  <a:alpha val="99000"/>
                </a:schemeClr>
              </a:solidFill>
            </a:endParaRPr>
          </a:p>
        </p:txBody>
      </p:sp>
      <p:sp>
        <p:nvSpPr>
          <p:cNvPr id="95" name="Freeform 37"/>
          <p:cNvSpPr>
            <a:spLocks/>
          </p:cNvSpPr>
          <p:nvPr/>
        </p:nvSpPr>
        <p:spPr bwMode="auto">
          <a:xfrm>
            <a:off x="1611046" y="4848003"/>
            <a:ext cx="1071441" cy="307382"/>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a:solidFill>
                  <a:srgbClr val="FFFFFF">
                    <a:alpha val="99000"/>
                  </a:srgbClr>
                </a:solidFill>
                <a:latin typeface="Segoe" pitchFamily="34" charset="0"/>
              </a:rPr>
              <a:t>SoftGrid 4.2</a:t>
            </a:r>
          </a:p>
        </p:txBody>
      </p:sp>
      <p:sp>
        <p:nvSpPr>
          <p:cNvPr id="90" name="TextBox 89"/>
          <p:cNvSpPr txBox="1"/>
          <p:nvPr/>
        </p:nvSpPr>
        <p:spPr>
          <a:xfrm>
            <a:off x="10151867" y="1871637"/>
            <a:ext cx="361720" cy="160091"/>
          </a:xfrm>
          <a:prstGeom prst="rect">
            <a:avLst/>
          </a:prstGeom>
          <a:noFill/>
        </p:spPr>
        <p:txBody>
          <a:bodyPr wrap="square" lIns="0" tIns="0" rIns="0" bIns="0" rtlCol="0">
            <a:spAutoFit/>
          </a:bodyPr>
          <a:lstStyle/>
          <a:p>
            <a:r>
              <a:rPr lang="en-US" sz="1020" dirty="0">
                <a:solidFill>
                  <a:srgbClr val="FFFFFF"/>
                </a:solidFill>
              </a:rPr>
              <a:t>2012</a:t>
            </a:r>
          </a:p>
        </p:txBody>
      </p:sp>
      <p:pic>
        <p:nvPicPr>
          <p:cNvPr id="1028" name="Picture 4" descr="http://www.yourgeekfriend.co.uk/wp-content/uploads/2012/07/windows_8_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38071" y="107030"/>
            <a:ext cx="863102" cy="863102"/>
          </a:xfrm>
          <a:prstGeom prst="rect">
            <a:avLst/>
          </a:prstGeom>
          <a:noFill/>
          <a:extLst>
            <a:ext uri="{909E8E84-426E-40DD-AFC4-6F175D3DCCD1}">
              <a14:hiddenFill xmlns:a14="http://schemas.microsoft.com/office/drawing/2010/main">
                <a:solidFill>
                  <a:srgbClr val="FFFFFF"/>
                </a:solidFill>
              </a14:hiddenFill>
            </a:ext>
          </a:extLst>
        </p:spPr>
      </p:pic>
      <p:sp>
        <p:nvSpPr>
          <p:cNvPr id="96" name="Chevron 95"/>
          <p:cNvSpPr/>
          <p:nvPr/>
        </p:nvSpPr>
        <p:spPr>
          <a:xfrm>
            <a:off x="8748603" y="5287970"/>
            <a:ext cx="1749600" cy="712666"/>
          </a:xfrm>
          <a:prstGeom prst="chevron">
            <a:avLst/>
          </a:prstGeom>
          <a:solidFill>
            <a:srgbClr val="DD5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224" dirty="0"/>
              <a:t>MDOP </a:t>
            </a:r>
            <a:r>
              <a:rPr lang="en-US" sz="1224" dirty="0" smtClean="0"/>
              <a:t>2012</a:t>
            </a:r>
            <a:endParaRPr lang="en-US" sz="1224" dirty="0"/>
          </a:p>
        </p:txBody>
      </p:sp>
      <p:sp>
        <p:nvSpPr>
          <p:cNvPr id="91" name="Freeform 37"/>
          <p:cNvSpPr>
            <a:spLocks/>
          </p:cNvSpPr>
          <p:nvPr/>
        </p:nvSpPr>
        <p:spPr bwMode="auto">
          <a:xfrm>
            <a:off x="6444755" y="2816207"/>
            <a:ext cx="1382465" cy="221270"/>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smtClean="0">
                <a:solidFill>
                  <a:srgbClr val="FFFFFF">
                    <a:alpha val="99000"/>
                  </a:srgbClr>
                </a:solidFill>
                <a:latin typeface="Segoe" pitchFamily="34" charset="0"/>
              </a:rPr>
              <a:t>App-V </a:t>
            </a:r>
            <a:r>
              <a:rPr lang="en-US" sz="1224" dirty="0">
                <a:solidFill>
                  <a:srgbClr val="FFFFFF">
                    <a:alpha val="99000"/>
                  </a:srgbClr>
                </a:solidFill>
                <a:latin typeface="Segoe" pitchFamily="34" charset="0"/>
              </a:rPr>
              <a:t>4.6 </a:t>
            </a:r>
            <a:r>
              <a:rPr lang="en-US" sz="1224" dirty="0" smtClean="0">
                <a:solidFill>
                  <a:srgbClr val="FFFFFF">
                    <a:alpha val="99000"/>
                  </a:srgbClr>
                </a:solidFill>
                <a:latin typeface="Segoe" pitchFamily="34" charset="0"/>
              </a:rPr>
              <a:t>RTM</a:t>
            </a:r>
            <a:endParaRPr lang="en-US" sz="1224" dirty="0">
              <a:solidFill>
                <a:srgbClr val="FFFFFF">
                  <a:alpha val="99000"/>
                </a:srgbClr>
              </a:solidFill>
              <a:latin typeface="Segoe" pitchFamily="34" charset="0"/>
            </a:endParaRP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07008" y="6201439"/>
            <a:ext cx="774876" cy="306517"/>
          </a:xfrm>
          <a:prstGeom prst="rect">
            <a:avLst/>
          </a:prstGeom>
        </p:spPr>
      </p:pic>
      <p:sp>
        <p:nvSpPr>
          <p:cNvPr id="101" name="Freeform 37"/>
          <p:cNvSpPr>
            <a:spLocks/>
          </p:cNvSpPr>
          <p:nvPr/>
        </p:nvSpPr>
        <p:spPr bwMode="auto">
          <a:xfrm>
            <a:off x="9944846" y="604026"/>
            <a:ext cx="2167252" cy="221270"/>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a:solidFill>
                  <a:srgbClr val="FFFFFF">
                    <a:alpha val="99000"/>
                  </a:srgbClr>
                </a:solidFill>
                <a:latin typeface="Segoe" pitchFamily="34" charset="0"/>
              </a:rPr>
              <a:t>App-V </a:t>
            </a:r>
            <a:r>
              <a:rPr lang="en-US" sz="1224" dirty="0" smtClean="0">
                <a:solidFill>
                  <a:srgbClr val="FFFFFF">
                    <a:alpha val="99000"/>
                  </a:srgbClr>
                </a:solidFill>
                <a:latin typeface="Segoe" pitchFamily="34" charset="0"/>
              </a:rPr>
              <a:t>5.0 SP2 Beta</a:t>
            </a:r>
            <a:endParaRPr lang="en-US" sz="1224" dirty="0">
              <a:solidFill>
                <a:srgbClr val="FFFFFF">
                  <a:alpha val="99000"/>
                </a:srgbClr>
              </a:solidFill>
              <a:latin typeface="Segoe" pitchFamily="34" charset="0"/>
            </a:endParaRPr>
          </a:p>
        </p:txBody>
      </p:sp>
      <p:cxnSp>
        <p:nvCxnSpPr>
          <p:cNvPr id="102" name="Straight Connector 101"/>
          <p:cNvCxnSpPr/>
          <p:nvPr/>
        </p:nvCxnSpPr>
        <p:spPr>
          <a:xfrm flipH="1">
            <a:off x="9556227" y="1564436"/>
            <a:ext cx="18651" cy="3644384"/>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3" name="Freeform 37"/>
          <p:cNvSpPr>
            <a:spLocks/>
          </p:cNvSpPr>
          <p:nvPr/>
        </p:nvSpPr>
        <p:spPr bwMode="auto">
          <a:xfrm>
            <a:off x="10828766" y="333516"/>
            <a:ext cx="1753690" cy="296976"/>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smtClean="0">
                <a:solidFill>
                  <a:srgbClr val="FFFFFF">
                    <a:alpha val="99000"/>
                  </a:srgbClr>
                </a:solidFill>
                <a:latin typeface="Segoe" pitchFamily="34" charset="0"/>
              </a:rPr>
              <a:t>Citrix XenApp 7</a:t>
            </a:r>
            <a:endParaRPr lang="en-US" sz="1224" dirty="0">
              <a:solidFill>
                <a:srgbClr val="FFFFFF">
                  <a:alpha val="99000"/>
                </a:srgbClr>
              </a:solidFill>
              <a:latin typeface="Segoe" pitchFamily="34" charset="0"/>
            </a:endParaRPr>
          </a:p>
        </p:txBody>
      </p:sp>
      <p:sp>
        <p:nvSpPr>
          <p:cNvPr id="104" name="Chevron 103"/>
          <p:cNvSpPr/>
          <p:nvPr/>
        </p:nvSpPr>
        <p:spPr>
          <a:xfrm>
            <a:off x="10244894" y="5289650"/>
            <a:ext cx="2050607" cy="712666"/>
          </a:xfrm>
          <a:prstGeom prst="chevron">
            <a:avLst/>
          </a:prstGeom>
          <a:solidFill>
            <a:srgbClr val="DD59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224" dirty="0"/>
              <a:t>MDOP </a:t>
            </a:r>
            <a:r>
              <a:rPr lang="en-US" sz="1224" dirty="0" smtClean="0"/>
              <a:t>2013</a:t>
            </a:r>
            <a:endParaRPr lang="en-US" sz="1224" dirty="0"/>
          </a:p>
        </p:txBody>
      </p:sp>
      <p:cxnSp>
        <p:nvCxnSpPr>
          <p:cNvPr id="105" name="Straight Connector 104"/>
          <p:cNvCxnSpPr/>
          <p:nvPr/>
        </p:nvCxnSpPr>
        <p:spPr>
          <a:xfrm flipH="1">
            <a:off x="11305321" y="848801"/>
            <a:ext cx="41142" cy="4371590"/>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pic>
        <p:nvPicPr>
          <p:cNvPr id="65" name="Picture 3" descr="\\eventsql\dvd\Online_ART\DVD_Art_Sept-2-2010\Logos\System Center\System Center Configuration Manager 2007\System Center Configuration Manager 2007 logo rev.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51681" y="3895635"/>
            <a:ext cx="1849117" cy="479988"/>
          </a:xfrm>
          <a:prstGeom prst="rect">
            <a:avLst/>
          </a:prstGeom>
          <a:solidFill>
            <a:schemeClr val="tx2">
              <a:lumMod val="50000"/>
            </a:schemeClr>
          </a:solidFill>
          <a:extLst/>
        </p:spPr>
      </p:pic>
      <p:pic>
        <p:nvPicPr>
          <p:cNvPr id="89"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946626" y="1786069"/>
            <a:ext cx="1351271" cy="352029"/>
          </a:xfrm>
          <a:prstGeom prst="rect">
            <a:avLst/>
          </a:prstGeom>
          <a:noFill/>
          <a:ln w="9525">
            <a:noFill/>
            <a:miter lim="800000"/>
            <a:headEnd/>
            <a:tailEnd/>
          </a:ln>
        </p:spPr>
      </p:pic>
      <p:sp>
        <p:nvSpPr>
          <p:cNvPr id="52" name="Freeform 37"/>
          <p:cNvSpPr>
            <a:spLocks/>
          </p:cNvSpPr>
          <p:nvPr/>
        </p:nvSpPr>
        <p:spPr bwMode="auto">
          <a:xfrm>
            <a:off x="7738527" y="2794476"/>
            <a:ext cx="1382465" cy="221270"/>
          </a:xfrm>
          <a:custGeom>
            <a:avLst/>
            <a:gdLst>
              <a:gd name="T0" fmla="*/ 2147483647 w 2064"/>
              <a:gd name="T1" fmla="*/ 2147483647 h 1342"/>
              <a:gd name="T2" fmla="*/ 2147483647 w 2064"/>
              <a:gd name="T3" fmla="*/ 2147483647 h 1342"/>
              <a:gd name="T4" fmla="*/ 2147483647 w 2064"/>
              <a:gd name="T5" fmla="*/ 2147483647 h 1342"/>
              <a:gd name="T6" fmla="*/ 2147483647 w 2064"/>
              <a:gd name="T7" fmla="*/ 2147483647 h 1342"/>
              <a:gd name="T8" fmla="*/ 2147483647 w 2064"/>
              <a:gd name="T9" fmla="*/ 2147483647 h 1342"/>
              <a:gd name="T10" fmla="*/ 2147483647 w 2064"/>
              <a:gd name="T11" fmla="*/ 2147483647 h 1342"/>
              <a:gd name="T12" fmla="*/ 2147483647 w 2064"/>
              <a:gd name="T13" fmla="*/ 2147483647 h 1342"/>
              <a:gd name="T14" fmla="*/ 2147483647 w 2064"/>
              <a:gd name="T15" fmla="*/ 2147483647 h 1342"/>
              <a:gd name="T16" fmla="*/ 2147483647 w 2064"/>
              <a:gd name="T17" fmla="*/ 2147483647 h 1342"/>
              <a:gd name="T18" fmla="*/ 2147483647 w 2064"/>
              <a:gd name="T19" fmla="*/ 1665402977 h 1342"/>
              <a:gd name="T20" fmla="*/ 2147483647 w 2064"/>
              <a:gd name="T21" fmla="*/ 1350350825 h 1342"/>
              <a:gd name="T22" fmla="*/ 2147483647 w 2064"/>
              <a:gd name="T23" fmla="*/ 1035298318 h 1342"/>
              <a:gd name="T24" fmla="*/ 2147483647 w 2064"/>
              <a:gd name="T25" fmla="*/ 720119585 h 1342"/>
              <a:gd name="T26" fmla="*/ 2147483647 w 2064"/>
              <a:gd name="T27" fmla="*/ 450074629 h 1342"/>
              <a:gd name="T28" fmla="*/ 2147483647 w 2064"/>
              <a:gd name="T29" fmla="*/ 270045045 h 1342"/>
              <a:gd name="T30" fmla="*/ 2147483647 w 2064"/>
              <a:gd name="T31" fmla="*/ 135022344 h 1342"/>
              <a:gd name="T32" fmla="*/ 2147483647 w 2064"/>
              <a:gd name="T33" fmla="*/ 45007563 h 1342"/>
              <a:gd name="T34" fmla="*/ 2147483647 w 2064"/>
              <a:gd name="T35" fmla="*/ 0 h 1342"/>
              <a:gd name="T36" fmla="*/ 2147483647 w 2064"/>
              <a:gd name="T37" fmla="*/ 0 h 1342"/>
              <a:gd name="T38" fmla="*/ 2147483647 w 2064"/>
              <a:gd name="T39" fmla="*/ 45007563 h 1342"/>
              <a:gd name="T40" fmla="*/ 2147483647 w 2064"/>
              <a:gd name="T41" fmla="*/ 135022344 h 1342"/>
              <a:gd name="T42" fmla="*/ 2147483647 w 2064"/>
              <a:gd name="T43" fmla="*/ 270045045 h 1342"/>
              <a:gd name="T44" fmla="*/ 2147483647 w 2064"/>
              <a:gd name="T45" fmla="*/ 450074629 h 1342"/>
              <a:gd name="T46" fmla="*/ 2147483647 w 2064"/>
              <a:gd name="T47" fmla="*/ 720119585 h 1342"/>
              <a:gd name="T48" fmla="*/ 875387497 w 2064"/>
              <a:gd name="T49" fmla="*/ 1035298318 h 1342"/>
              <a:gd name="T50" fmla="*/ 0 w 2064"/>
              <a:gd name="T51" fmla="*/ 1350350825 h 1342"/>
              <a:gd name="T52" fmla="*/ 0 w 2064"/>
              <a:gd name="T53" fmla="*/ 1665402977 h 1342"/>
              <a:gd name="T54" fmla="*/ 0 w 2064"/>
              <a:gd name="T55" fmla="*/ 2147483647 h 1342"/>
              <a:gd name="T56" fmla="*/ 0 w 2064"/>
              <a:gd name="T57" fmla="*/ 2147483647 h 1342"/>
              <a:gd name="T58" fmla="*/ 875387497 w 2064"/>
              <a:gd name="T59" fmla="*/ 2147483647 h 1342"/>
              <a:gd name="T60" fmla="*/ 2147483647 w 2064"/>
              <a:gd name="T61" fmla="*/ 2147483647 h 1342"/>
              <a:gd name="T62" fmla="*/ 2147483647 w 2064"/>
              <a:gd name="T63" fmla="*/ 2147483647 h 1342"/>
              <a:gd name="T64" fmla="*/ 2147483647 w 2064"/>
              <a:gd name="T65" fmla="*/ 2147483647 h 1342"/>
              <a:gd name="T66" fmla="*/ 2147483647 w 2064"/>
              <a:gd name="T67" fmla="*/ 2147483647 h 1342"/>
              <a:gd name="T68" fmla="*/ 2147483647 w 2064"/>
              <a:gd name="T69" fmla="*/ 2147483647 h 1342"/>
              <a:gd name="T70" fmla="*/ 2147483647 w 2064"/>
              <a:gd name="T71" fmla="*/ 2147483647 h 1342"/>
              <a:gd name="T72" fmla="*/ 2147483647 w 2064"/>
              <a:gd name="T73" fmla="*/ 2147483647 h 13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64"/>
              <a:gd name="T112" fmla="*/ 0 h 1342"/>
              <a:gd name="T113" fmla="*/ 2064 w 2064"/>
              <a:gd name="T114" fmla="*/ 1342 h 13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4" h="1342">
                <a:moveTo>
                  <a:pt x="2022" y="1342"/>
                </a:moveTo>
                <a:lnTo>
                  <a:pt x="2031" y="1342"/>
                </a:lnTo>
                <a:lnTo>
                  <a:pt x="2039" y="1339"/>
                </a:lnTo>
                <a:lnTo>
                  <a:pt x="2046" y="1336"/>
                </a:lnTo>
                <a:lnTo>
                  <a:pt x="2052" y="1331"/>
                </a:lnTo>
                <a:lnTo>
                  <a:pt x="2057" y="1325"/>
                </a:lnTo>
                <a:lnTo>
                  <a:pt x="2060" y="1320"/>
                </a:lnTo>
                <a:lnTo>
                  <a:pt x="2063" y="1313"/>
                </a:lnTo>
                <a:lnTo>
                  <a:pt x="2064" y="1304"/>
                </a:lnTo>
                <a:lnTo>
                  <a:pt x="2064" y="37"/>
                </a:lnTo>
                <a:lnTo>
                  <a:pt x="2063" y="30"/>
                </a:lnTo>
                <a:lnTo>
                  <a:pt x="2060" y="23"/>
                </a:lnTo>
                <a:lnTo>
                  <a:pt x="2057" y="16"/>
                </a:lnTo>
                <a:lnTo>
                  <a:pt x="2052" y="10"/>
                </a:lnTo>
                <a:lnTo>
                  <a:pt x="2046" y="6"/>
                </a:lnTo>
                <a:lnTo>
                  <a:pt x="2039" y="3"/>
                </a:lnTo>
                <a:lnTo>
                  <a:pt x="2031" y="1"/>
                </a:lnTo>
                <a:lnTo>
                  <a:pt x="2022" y="0"/>
                </a:lnTo>
                <a:lnTo>
                  <a:pt x="42" y="0"/>
                </a:lnTo>
                <a:lnTo>
                  <a:pt x="33" y="1"/>
                </a:lnTo>
                <a:lnTo>
                  <a:pt x="25" y="3"/>
                </a:lnTo>
                <a:lnTo>
                  <a:pt x="18" y="6"/>
                </a:lnTo>
                <a:lnTo>
                  <a:pt x="12" y="10"/>
                </a:lnTo>
                <a:lnTo>
                  <a:pt x="7" y="16"/>
                </a:lnTo>
                <a:lnTo>
                  <a:pt x="2" y="23"/>
                </a:lnTo>
                <a:lnTo>
                  <a:pt x="0" y="30"/>
                </a:lnTo>
                <a:lnTo>
                  <a:pt x="0" y="37"/>
                </a:lnTo>
                <a:lnTo>
                  <a:pt x="0" y="1304"/>
                </a:lnTo>
                <a:lnTo>
                  <a:pt x="0" y="1313"/>
                </a:lnTo>
                <a:lnTo>
                  <a:pt x="2" y="1320"/>
                </a:lnTo>
                <a:lnTo>
                  <a:pt x="7" y="1325"/>
                </a:lnTo>
                <a:lnTo>
                  <a:pt x="12" y="1331"/>
                </a:lnTo>
                <a:lnTo>
                  <a:pt x="18" y="1336"/>
                </a:lnTo>
                <a:lnTo>
                  <a:pt x="25" y="1339"/>
                </a:lnTo>
                <a:lnTo>
                  <a:pt x="33" y="1342"/>
                </a:lnTo>
                <a:lnTo>
                  <a:pt x="42" y="1342"/>
                </a:lnTo>
                <a:lnTo>
                  <a:pt x="2022" y="1342"/>
                </a:lnTo>
                <a:close/>
              </a:path>
            </a:pathLst>
          </a:custGeom>
          <a:noFill/>
          <a:ln w="3175">
            <a:noFill/>
            <a:round/>
            <a:headEnd/>
            <a:tailEnd/>
          </a:ln>
        </p:spPr>
        <p:txBody>
          <a:bodyPr anchor="ctr"/>
          <a:lstStyle/>
          <a:p>
            <a:pPr algn="ctr" defTabSz="1241843"/>
            <a:r>
              <a:rPr lang="en-US" sz="1224" dirty="0">
                <a:solidFill>
                  <a:srgbClr val="FFFFFF">
                    <a:alpha val="99000"/>
                  </a:srgbClr>
                </a:solidFill>
                <a:latin typeface="Segoe" pitchFamily="34" charset="0"/>
              </a:rPr>
              <a:t>Citrix</a:t>
            </a:r>
            <a:r>
              <a:rPr lang="en-US" sz="1224" dirty="0" smtClean="0">
                <a:solidFill>
                  <a:srgbClr val="FFFFFF">
                    <a:alpha val="99000"/>
                  </a:srgbClr>
                </a:solidFill>
                <a:latin typeface="Segoe" pitchFamily="34" charset="0"/>
              </a:rPr>
              <a:t> Integration</a:t>
            </a:r>
            <a:endParaRPr lang="en-US" sz="1224" dirty="0">
              <a:solidFill>
                <a:srgbClr val="FFFFFF">
                  <a:alpha val="99000"/>
                </a:srgbClr>
              </a:solidFill>
              <a:latin typeface="Segoe" pitchFamily="34" charset="0"/>
            </a:endParaRPr>
          </a:p>
        </p:txBody>
      </p:sp>
    </p:spTree>
    <p:extLst>
      <p:ext uri="{BB962C8B-B14F-4D97-AF65-F5344CB8AC3E}">
        <p14:creationId xmlns:p14="http://schemas.microsoft.com/office/powerpoint/2010/main" val="262758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left)">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22" presetClass="entr" presetSubtype="8" fill="hold" nodeType="with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wipe(left)">
                                      <p:cBhvr>
                                        <p:cTn id="36" dur="500"/>
                                        <p:tgtEl>
                                          <p:spTgt spid="103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left)">
                                      <p:cBhvr>
                                        <p:cTn id="39" dur="500"/>
                                        <p:tgtEl>
                                          <p:spTgt spid="9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par>
                                <p:cTn id="43" presetID="22" presetClass="entr" presetSubtype="8"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par>
                                <p:cTn id="46" presetID="22" presetClass="entr" presetSubtype="4"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wipe(left)">
                                      <p:cBhvr>
                                        <p:cTn id="63" dur="500"/>
                                        <p:tgtEl>
                                          <p:spTgt spid="93"/>
                                        </p:tgtEl>
                                      </p:cBhvr>
                                    </p:animEffect>
                                  </p:childTnLst>
                                </p:cTn>
                              </p:par>
                              <p:par>
                                <p:cTn id="64" presetID="22" presetClass="entr" presetSubtype="8" fill="hold"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ipe(left)">
                                      <p:cBhvr>
                                        <p:cTn id="66" dur="500"/>
                                        <p:tgtEl>
                                          <p:spTgt spid="5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500"/>
                            </p:stCondLst>
                            <p:childTnLst>
                              <p:par>
                                <p:cTn id="73" presetID="22" presetClass="entr" presetSubtype="4"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down)">
                                      <p:cBhvr>
                                        <p:cTn id="75" dur="500"/>
                                        <p:tgtEl>
                                          <p:spTgt spid="33"/>
                                        </p:tgtEl>
                                      </p:cBhvr>
                                    </p:animEffect>
                                  </p:childTnLst>
                                </p:cTn>
                              </p:par>
                              <p:par>
                                <p:cTn id="76" presetID="10"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par>
                                <p:cTn id="82" presetID="22" presetClass="entr" presetSubtype="8" fill="hold"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500"/>
                                        <p:tgtEl>
                                          <p:spTgt spid="61"/>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left)">
                                      <p:cBhvr>
                                        <p:cTn id="87" dur="500"/>
                                        <p:tgtEl>
                                          <p:spTgt spid="9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left)">
                                      <p:cBhvr>
                                        <p:cTn id="99" dur="500"/>
                                        <p:tgtEl>
                                          <p:spTgt spid="44"/>
                                        </p:tgtEl>
                                      </p:cBhvr>
                                    </p:animEffect>
                                  </p:childTnLst>
                                </p:cTn>
                              </p:par>
                            </p:childTnLst>
                          </p:cTn>
                        </p:par>
                        <p:par>
                          <p:cTn id="100" fill="hold">
                            <p:stCondLst>
                              <p:cond delay="1000"/>
                            </p:stCondLst>
                            <p:childTnLst>
                              <p:par>
                                <p:cTn id="101" presetID="22" presetClass="entr" presetSubtype="4"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down)">
                                      <p:cBhvr>
                                        <p:cTn id="103" dur="500"/>
                                        <p:tgtEl>
                                          <p:spTgt spid="40"/>
                                        </p:tgtEl>
                                      </p:cBhvr>
                                    </p:animEffect>
                                  </p:childTnLst>
                                </p:cTn>
                              </p:par>
                              <p:par>
                                <p:cTn id="104" presetID="10" presetClass="entr" presetSubtype="0" fill="hold" nodeType="with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500"/>
                                        <p:tgtEl>
                                          <p:spTgt spid="14"/>
                                        </p:tgtEl>
                                      </p:cBhvr>
                                    </p:animEffect>
                                  </p:childTnLst>
                                </p:cTn>
                              </p:par>
                              <p:par>
                                <p:cTn id="107" presetID="22" presetClass="entr" presetSubtype="8" fill="hold"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left)">
                                      <p:cBhvr>
                                        <p:cTn id="112" dur="500"/>
                                        <p:tgtEl>
                                          <p:spTgt spid="53"/>
                                        </p:tgtEl>
                                      </p:cBhvr>
                                    </p:animEffect>
                                  </p:childTnLst>
                                </p:cTn>
                              </p:par>
                              <p:par>
                                <p:cTn id="113" presetID="10" presetClass="entr" presetSubtype="0" fill="hold" nodeType="with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fade">
                                      <p:cBhvr>
                                        <p:cTn id="115" dur="500"/>
                                        <p:tgtEl>
                                          <p:spTgt spid="8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fade">
                                      <p:cBhvr>
                                        <p:cTn id="118" dur="500"/>
                                        <p:tgtEl>
                                          <p:spTgt spid="90"/>
                                        </p:tgtEl>
                                      </p:cBhvr>
                                    </p:animEffect>
                                  </p:childTnLst>
                                </p:cTn>
                              </p:par>
                              <p:par>
                                <p:cTn id="119" presetID="45" presetClass="entr" presetSubtype="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fade">
                                      <p:cBhvr>
                                        <p:cTn id="121" dur="2000"/>
                                        <p:tgtEl>
                                          <p:spTgt spid="57"/>
                                        </p:tgtEl>
                                      </p:cBhvr>
                                    </p:animEffect>
                                    <p:anim calcmode="lin" valueType="num">
                                      <p:cBhvr>
                                        <p:cTn id="122" dur="2000" fill="hold"/>
                                        <p:tgtEl>
                                          <p:spTgt spid="57"/>
                                        </p:tgtEl>
                                        <p:attrNameLst>
                                          <p:attrName>ppt_w</p:attrName>
                                        </p:attrNameLst>
                                      </p:cBhvr>
                                      <p:tavLst>
                                        <p:tav tm="0" fmla="#ppt_w*sin(2.5*pi*$)">
                                          <p:val>
                                            <p:fltVal val="0"/>
                                          </p:val>
                                        </p:tav>
                                        <p:tav tm="100000">
                                          <p:val>
                                            <p:fltVal val="1"/>
                                          </p:val>
                                        </p:tav>
                                      </p:tavLst>
                                    </p:anim>
                                    <p:anim calcmode="lin" valueType="num">
                                      <p:cBhvr>
                                        <p:cTn id="123" dur="2000" fill="hold"/>
                                        <p:tgtEl>
                                          <p:spTgt spid="57"/>
                                        </p:tgtEl>
                                        <p:attrNameLst>
                                          <p:attrName>ppt_h</p:attrName>
                                        </p:attrNameLst>
                                      </p:cBhvr>
                                      <p:tavLst>
                                        <p:tav tm="0">
                                          <p:val>
                                            <p:strVal val="#ppt_h"/>
                                          </p:val>
                                        </p:tav>
                                        <p:tav tm="100000">
                                          <p:val>
                                            <p:strVal val="#ppt_h"/>
                                          </p:val>
                                        </p:tav>
                                      </p:tavLst>
                                    </p:anim>
                                  </p:childTnLst>
                                </p:cTn>
                              </p:par>
                              <p:par>
                                <p:cTn id="124" presetID="1" presetClass="entr" presetSubtype="0" fill="hold" nodeType="with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35" presetClass="path" presetSubtype="0" accel="50000" decel="50000" fill="hold" nodeType="withEffect">
                                  <p:stCondLst>
                                    <p:cond delay="0"/>
                                  </p:stCondLst>
                                  <p:childTnLst>
                                    <p:animMotion origin="layout" path="M 9.82895E-7 -2.36042E-7 L -0.21841 0.00431 " pathEditMode="relative" rAng="0" ptsTypes="AA">
                                      <p:cBhvr>
                                        <p:cTn id="127" dur="2000" fill="hold"/>
                                        <p:tgtEl>
                                          <p:spTgt spid="57"/>
                                        </p:tgtEl>
                                        <p:attrNameLst>
                                          <p:attrName>ppt_x</p:attrName>
                                          <p:attrName>ppt_y</p:attrName>
                                        </p:attrNameLst>
                                      </p:cBhvr>
                                      <p:rCtr x="-10927" y="204"/>
                                    </p:animMotion>
                                  </p:childTnLst>
                                </p:cTn>
                              </p:par>
                              <p:par>
                                <p:cTn id="128" presetID="42" presetClass="entr" presetSubtype="0" fill="hold"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1000"/>
                                        <p:tgtEl>
                                          <p:spTgt spid="3"/>
                                        </p:tgtEl>
                                      </p:cBhvr>
                                    </p:animEffect>
                                    <p:anim calcmode="lin" valueType="num">
                                      <p:cBhvr>
                                        <p:cTn id="131" dur="1000" fill="hold"/>
                                        <p:tgtEl>
                                          <p:spTgt spid="3"/>
                                        </p:tgtEl>
                                        <p:attrNameLst>
                                          <p:attrName>ppt_x</p:attrName>
                                        </p:attrNameLst>
                                      </p:cBhvr>
                                      <p:tavLst>
                                        <p:tav tm="0">
                                          <p:val>
                                            <p:strVal val="#ppt_x"/>
                                          </p:val>
                                        </p:tav>
                                        <p:tav tm="100000">
                                          <p:val>
                                            <p:strVal val="#ppt_x"/>
                                          </p:val>
                                        </p:tav>
                                      </p:tavLst>
                                    </p:anim>
                                    <p:anim calcmode="lin" valueType="num">
                                      <p:cBhvr>
                                        <p:cTn id="1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500"/>
                                        <p:tgtEl>
                                          <p:spTgt spid="98"/>
                                        </p:tgtEl>
                                      </p:cBhvr>
                                    </p:animEffect>
                                  </p:childTnLst>
                                </p:cTn>
                              </p:par>
                            </p:childTnLst>
                          </p:cTn>
                        </p:par>
                        <p:par>
                          <p:cTn id="138" fill="hold">
                            <p:stCondLst>
                              <p:cond delay="500"/>
                            </p:stCondLst>
                            <p:childTnLst>
                              <p:par>
                                <p:cTn id="139" presetID="22" presetClass="entr" presetSubtype="8" fill="hold" grpId="0" nodeType="afterEffect">
                                  <p:stCondLst>
                                    <p:cond delay="0"/>
                                  </p:stCondLst>
                                  <p:childTnLst>
                                    <p:set>
                                      <p:cBhvr>
                                        <p:cTn id="140" dur="1" fill="hold">
                                          <p:stCondLst>
                                            <p:cond delay="0"/>
                                          </p:stCondLst>
                                        </p:cTn>
                                        <p:tgtEl>
                                          <p:spTgt spid="96"/>
                                        </p:tgtEl>
                                        <p:attrNameLst>
                                          <p:attrName>style.visibility</p:attrName>
                                        </p:attrNameLst>
                                      </p:cBhvr>
                                      <p:to>
                                        <p:strVal val="visible"/>
                                      </p:to>
                                    </p:set>
                                    <p:animEffect transition="in" filter="wipe(left)">
                                      <p:cBhvr>
                                        <p:cTn id="141" dur="500"/>
                                        <p:tgtEl>
                                          <p:spTgt spid="96"/>
                                        </p:tgtEl>
                                      </p:cBhvr>
                                    </p:animEffect>
                                  </p:childTnLst>
                                </p:cTn>
                              </p:par>
                            </p:childTnLst>
                          </p:cTn>
                        </p:par>
                        <p:par>
                          <p:cTn id="142" fill="hold">
                            <p:stCondLst>
                              <p:cond delay="1000"/>
                            </p:stCondLst>
                            <p:childTnLst>
                              <p:par>
                                <p:cTn id="143" presetID="22" presetClass="entr" presetSubtype="4" fill="hold" nodeType="afterEffect">
                                  <p:stCondLst>
                                    <p:cond delay="0"/>
                                  </p:stCondLst>
                                  <p:childTnLst>
                                    <p:set>
                                      <p:cBhvr>
                                        <p:cTn id="144" dur="1" fill="hold">
                                          <p:stCondLst>
                                            <p:cond delay="0"/>
                                          </p:stCondLst>
                                        </p:cTn>
                                        <p:tgtEl>
                                          <p:spTgt spid="102"/>
                                        </p:tgtEl>
                                        <p:attrNameLst>
                                          <p:attrName>style.visibility</p:attrName>
                                        </p:attrNameLst>
                                      </p:cBhvr>
                                      <p:to>
                                        <p:strVal val="visible"/>
                                      </p:to>
                                    </p:set>
                                    <p:animEffect transition="in" filter="wipe(down)">
                                      <p:cBhvr>
                                        <p:cTn id="145" dur="500"/>
                                        <p:tgtEl>
                                          <p:spTgt spid="102"/>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wipe(left)">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9"/>
                                        </p:tgtEl>
                                        <p:attrNameLst>
                                          <p:attrName>style.visibility</p:attrName>
                                        </p:attrNameLst>
                                      </p:cBhvr>
                                      <p:to>
                                        <p:strVal val="visible"/>
                                      </p:to>
                                    </p:set>
                                    <p:animEffect transition="in" filter="fade">
                                      <p:cBhvr>
                                        <p:cTn id="153" dur="500"/>
                                        <p:tgtEl>
                                          <p:spTgt spid="9"/>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103"/>
                                        </p:tgtEl>
                                        <p:attrNameLst>
                                          <p:attrName>style.visibility</p:attrName>
                                        </p:attrNameLst>
                                      </p:cBhvr>
                                      <p:to>
                                        <p:strVal val="visible"/>
                                      </p:to>
                                    </p:set>
                                    <p:animEffect transition="in" filter="wipe(left)">
                                      <p:cBhvr>
                                        <p:cTn id="156" dur="500"/>
                                        <p:tgtEl>
                                          <p:spTgt spid="103"/>
                                        </p:tgtEl>
                                      </p:cBhvr>
                                    </p:animEffect>
                                  </p:childTnLst>
                                </p:cTn>
                              </p:par>
                            </p:childTnLst>
                          </p:cTn>
                        </p:par>
                        <p:par>
                          <p:cTn id="157" fill="hold">
                            <p:stCondLst>
                              <p:cond delay="500"/>
                            </p:stCondLst>
                            <p:childTnLst>
                              <p:par>
                                <p:cTn id="158" presetID="22" presetClass="entr" presetSubtype="8" fill="hold" grpId="0" nodeType="afterEffect">
                                  <p:stCondLst>
                                    <p:cond delay="0"/>
                                  </p:stCondLst>
                                  <p:childTnLst>
                                    <p:set>
                                      <p:cBhvr>
                                        <p:cTn id="159" dur="1" fill="hold">
                                          <p:stCondLst>
                                            <p:cond delay="0"/>
                                          </p:stCondLst>
                                        </p:cTn>
                                        <p:tgtEl>
                                          <p:spTgt spid="104"/>
                                        </p:tgtEl>
                                        <p:attrNameLst>
                                          <p:attrName>style.visibility</p:attrName>
                                        </p:attrNameLst>
                                      </p:cBhvr>
                                      <p:to>
                                        <p:strVal val="visible"/>
                                      </p:to>
                                    </p:set>
                                    <p:animEffect transition="in" filter="wipe(left)">
                                      <p:cBhvr>
                                        <p:cTn id="160" dur="500"/>
                                        <p:tgtEl>
                                          <p:spTgt spid="104"/>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101"/>
                                        </p:tgtEl>
                                        <p:attrNameLst>
                                          <p:attrName>style.visibility</p:attrName>
                                        </p:attrNameLst>
                                      </p:cBhvr>
                                      <p:to>
                                        <p:strVal val="visible"/>
                                      </p:to>
                                    </p:set>
                                    <p:animEffect transition="in" filter="wipe(left)">
                                      <p:cBhvr>
                                        <p:cTn id="163" dur="500"/>
                                        <p:tgtEl>
                                          <p:spTgt spid="101"/>
                                        </p:tgtEl>
                                      </p:cBhvr>
                                    </p:animEffect>
                                  </p:childTnLst>
                                </p:cTn>
                              </p:par>
                              <p:par>
                                <p:cTn id="164" presetID="10" presetClass="entr" presetSubtype="0" fill="hold" nodeType="withEffect">
                                  <p:stCondLst>
                                    <p:cond delay="0"/>
                                  </p:stCondLst>
                                  <p:childTnLst>
                                    <p:set>
                                      <p:cBhvr>
                                        <p:cTn id="165" dur="1" fill="hold">
                                          <p:stCondLst>
                                            <p:cond delay="0"/>
                                          </p:stCondLst>
                                        </p:cTn>
                                        <p:tgtEl>
                                          <p:spTgt spid="1028"/>
                                        </p:tgtEl>
                                        <p:attrNameLst>
                                          <p:attrName>style.visibility</p:attrName>
                                        </p:attrNameLst>
                                      </p:cBhvr>
                                      <p:to>
                                        <p:strVal val="visible"/>
                                      </p:to>
                                    </p:set>
                                    <p:animEffect transition="in" filter="fade">
                                      <p:cBhvr>
                                        <p:cTn id="166" dur="500"/>
                                        <p:tgtEl>
                                          <p:spTgt spid="1028"/>
                                        </p:tgtEl>
                                      </p:cBhvr>
                                    </p:animEffect>
                                  </p:childTnLst>
                                </p:cTn>
                              </p:par>
                            </p:childTnLst>
                          </p:cTn>
                        </p:par>
                        <p:par>
                          <p:cTn id="167" fill="hold">
                            <p:stCondLst>
                              <p:cond delay="1000"/>
                            </p:stCondLst>
                            <p:childTnLst>
                              <p:par>
                                <p:cTn id="168" presetID="22" presetClass="entr" presetSubtype="4" fill="hold" nodeType="afterEffect">
                                  <p:stCondLst>
                                    <p:cond delay="0"/>
                                  </p:stCondLst>
                                  <p:childTnLst>
                                    <p:set>
                                      <p:cBhvr>
                                        <p:cTn id="169" dur="1" fill="hold">
                                          <p:stCondLst>
                                            <p:cond delay="0"/>
                                          </p:stCondLst>
                                        </p:cTn>
                                        <p:tgtEl>
                                          <p:spTgt spid="105"/>
                                        </p:tgtEl>
                                        <p:attrNameLst>
                                          <p:attrName>style.visibility</p:attrName>
                                        </p:attrNameLst>
                                      </p:cBhvr>
                                      <p:to>
                                        <p:strVal val="visible"/>
                                      </p:to>
                                    </p:set>
                                    <p:animEffect transition="in" filter="wipe(down)">
                                      <p:cBhvr>
                                        <p:cTn id="17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5" grpId="0" animBg="1"/>
      <p:bldP spid="37" grpId="0" animBg="1"/>
      <p:bldP spid="44" grpId="0" animBg="1"/>
      <p:bldP spid="53" grpId="0"/>
      <p:bldP spid="50" grpId="0"/>
      <p:bldP spid="54" grpId="0"/>
      <p:bldP spid="36" grpId="0" animBg="1"/>
      <p:bldP spid="92" grpId="0"/>
      <p:bldP spid="93" grpId="0"/>
      <p:bldP spid="38" grpId="0" animBg="1"/>
      <p:bldP spid="94" grpId="0"/>
      <p:bldP spid="95" grpId="0"/>
      <p:bldP spid="90" grpId="0"/>
      <p:bldP spid="96" grpId="0" animBg="1"/>
      <p:bldP spid="91" grpId="0"/>
      <p:bldP spid="101" grpId="0"/>
      <p:bldP spid="103" grpId="0"/>
      <p:bldP spid="104" grpId="0" animBg="1"/>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50" y="1146155"/>
            <a:ext cx="11887200" cy="1831975"/>
          </a:xfrm>
        </p:spPr>
        <p:txBody>
          <a:bodyPr/>
          <a:lstStyle/>
          <a:p>
            <a:pPr algn="ctr"/>
            <a:r>
              <a:rPr lang="en-US" dirty="0" smtClean="0"/>
              <a:t>Microsoft </a:t>
            </a:r>
            <a:br>
              <a:rPr lang="en-US" dirty="0" smtClean="0"/>
            </a:br>
            <a:r>
              <a:rPr lang="en-US" dirty="0" smtClean="0"/>
              <a:t>App-V 5.0</a:t>
            </a:r>
            <a:endParaRPr lang="en-US" dirty="0"/>
          </a:p>
        </p:txBody>
      </p:sp>
      <p:pic>
        <p:nvPicPr>
          <p:cNvPr id="13" name="Picture 6" descr="E:\Artwork_Imagery\Shapes\Cylinder\transparent cylinder blue.png"/>
          <p:cNvPicPr>
            <a:picLocks noChangeAspect="1" noChangeArrowheads="1"/>
          </p:cNvPicPr>
          <p:nvPr/>
        </p:nvPicPr>
        <p:blipFill>
          <a:blip r:embed="rId3" cstate="print"/>
          <a:srcRect/>
          <a:stretch>
            <a:fillRect/>
          </a:stretch>
        </p:blipFill>
        <p:spPr bwMode="auto">
          <a:xfrm>
            <a:off x="4329153" y="3713553"/>
            <a:ext cx="3473690" cy="2276834"/>
          </a:xfrm>
          <a:prstGeom prst="rect">
            <a:avLst/>
          </a:prstGeom>
          <a:noFill/>
        </p:spPr>
      </p:pic>
      <p:pic>
        <p:nvPicPr>
          <p:cNvPr id="14"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626" y="4528535"/>
            <a:ext cx="956924" cy="9887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2408" y="4929945"/>
            <a:ext cx="956924" cy="9887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0913" y="4401496"/>
            <a:ext cx="956924" cy="9887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197" y="3957637"/>
            <a:ext cx="956924" cy="98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697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81" descr="D:\DVD_ART36\Artwork_Imagery\Icons - Illustrations\_ VIRTUALIZATION ICONS\Application Virtual.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7790043" y="1608191"/>
            <a:ext cx="464891" cy="497388"/>
          </a:xfrm>
          <a:prstGeom prst="rect">
            <a:avLst/>
          </a:prstGeom>
          <a:noFill/>
          <a:ln w="9525">
            <a:noFill/>
            <a:miter lim="800000"/>
            <a:headEnd/>
            <a:tailEnd/>
          </a:ln>
        </p:spPr>
      </p:pic>
      <p:pic>
        <p:nvPicPr>
          <p:cNvPr id="148" name="Picture 181" descr="D:\DVD_ART36\Artwork_Imagery\Icons - Illustrations\_ VIRTUALIZATION ICONS\Application Virtual.png"/>
          <p:cNvPicPr>
            <a:picLocks noChangeAspect="1" noChangeArrowheads="1"/>
          </p:cNvPicPr>
          <p:nvPr/>
        </p:nvPicPr>
        <p:blipFill>
          <a:blip r:embed="rId5" cstate="print"/>
          <a:srcRect/>
          <a:stretch>
            <a:fillRect/>
          </a:stretch>
        </p:blipFill>
        <p:spPr bwMode="auto">
          <a:xfrm>
            <a:off x="7861559" y="1935491"/>
            <a:ext cx="464891" cy="497388"/>
          </a:xfrm>
          <a:prstGeom prst="rect">
            <a:avLst/>
          </a:prstGeom>
          <a:noFill/>
          <a:ln w="9525">
            <a:noFill/>
            <a:miter lim="800000"/>
            <a:headEnd/>
            <a:tailEnd/>
          </a:ln>
        </p:spPr>
      </p:pic>
      <p:grpSp>
        <p:nvGrpSpPr>
          <p:cNvPr id="2" name="Group 148"/>
          <p:cNvGrpSpPr/>
          <p:nvPr/>
        </p:nvGrpSpPr>
        <p:grpSpPr>
          <a:xfrm>
            <a:off x="7734842" y="1852500"/>
            <a:ext cx="549213" cy="610053"/>
            <a:chOff x="9566741" y="1884363"/>
            <a:chExt cx="403975" cy="448609"/>
          </a:xfrm>
        </p:grpSpPr>
        <p:pic>
          <p:nvPicPr>
            <p:cNvPr id="150" name="Picture 149"/>
            <p:cNvPicPr>
              <a:picLocks noChangeAspect="1"/>
            </p:cNvPicPr>
            <p:nvPr/>
          </p:nvPicPr>
          <p:blipFill>
            <a:blip r:embed="rId6" cstate="print"/>
            <a:srcRect/>
            <a:stretch>
              <a:fillRect/>
            </a:stretch>
          </p:blipFill>
          <p:spPr bwMode="auto">
            <a:xfrm>
              <a:off x="9566741" y="1884363"/>
              <a:ext cx="314325" cy="314325"/>
            </a:xfrm>
            <a:prstGeom prst="rect">
              <a:avLst/>
            </a:prstGeom>
            <a:noFill/>
            <a:ln w="9525">
              <a:noFill/>
              <a:miter lim="800000"/>
              <a:headEnd/>
              <a:tailEnd/>
            </a:ln>
          </p:spPr>
        </p:pic>
        <p:pic>
          <p:nvPicPr>
            <p:cNvPr id="151" name="Picture 150"/>
            <p:cNvPicPr>
              <a:picLocks noChangeAspect="1"/>
            </p:cNvPicPr>
            <p:nvPr/>
          </p:nvPicPr>
          <p:blipFill>
            <a:blip r:embed="rId7" cstate="print"/>
            <a:srcRect/>
            <a:stretch>
              <a:fillRect/>
            </a:stretch>
          </p:blipFill>
          <p:spPr bwMode="auto">
            <a:xfrm>
              <a:off x="9656391" y="2018647"/>
              <a:ext cx="314325" cy="314325"/>
            </a:xfrm>
            <a:prstGeom prst="rect">
              <a:avLst/>
            </a:prstGeom>
            <a:noFill/>
            <a:ln w="9525">
              <a:noFill/>
              <a:miter lim="800000"/>
              <a:headEnd/>
              <a:tailEnd/>
            </a:ln>
          </p:spPr>
        </p:pic>
      </p:grpSp>
      <p:pic>
        <p:nvPicPr>
          <p:cNvPr id="52248" name="Picture 181" descr="D:\DVD_ART36\Artwork_Imagery\Icons - Illustrations\_ VIRTUALIZATION ICONS\Application Virtual.png"/>
          <p:cNvPicPr>
            <a:picLocks noChangeAspect="1" noChangeArrowheads="1"/>
          </p:cNvPicPr>
          <p:nvPr/>
        </p:nvPicPr>
        <p:blipFill>
          <a:blip r:embed="rId5" cstate="print"/>
          <a:srcRect/>
          <a:stretch>
            <a:fillRect/>
          </a:stretch>
        </p:blipFill>
        <p:spPr bwMode="auto">
          <a:xfrm>
            <a:off x="7825002" y="2008648"/>
            <a:ext cx="497259" cy="532019"/>
          </a:xfrm>
          <a:prstGeom prst="rect">
            <a:avLst/>
          </a:prstGeom>
          <a:noFill/>
          <a:ln w="9525">
            <a:noFill/>
            <a:miter lim="800000"/>
            <a:headEnd/>
            <a:tailEnd/>
          </a:ln>
        </p:spPr>
      </p:pic>
      <p:grpSp>
        <p:nvGrpSpPr>
          <p:cNvPr id="3" name="Group 3"/>
          <p:cNvGrpSpPr/>
          <p:nvPr/>
        </p:nvGrpSpPr>
        <p:grpSpPr>
          <a:xfrm>
            <a:off x="7698284" y="1925655"/>
            <a:ext cx="549213" cy="610053"/>
            <a:chOff x="9566741" y="1884363"/>
            <a:chExt cx="403975" cy="448609"/>
          </a:xfrm>
        </p:grpSpPr>
        <p:pic>
          <p:nvPicPr>
            <p:cNvPr id="189" name="Picture 188"/>
            <p:cNvPicPr>
              <a:picLocks noChangeAspect="1"/>
            </p:cNvPicPr>
            <p:nvPr/>
          </p:nvPicPr>
          <p:blipFill>
            <a:blip r:embed="rId6" cstate="print"/>
            <a:srcRect/>
            <a:stretch>
              <a:fillRect/>
            </a:stretch>
          </p:blipFill>
          <p:spPr bwMode="auto">
            <a:xfrm>
              <a:off x="9566741" y="1884363"/>
              <a:ext cx="314325" cy="314325"/>
            </a:xfrm>
            <a:prstGeom prst="rect">
              <a:avLst/>
            </a:prstGeom>
            <a:noFill/>
            <a:ln w="9525">
              <a:noFill/>
              <a:miter lim="800000"/>
              <a:headEnd/>
              <a:tailEnd/>
            </a:ln>
          </p:spPr>
        </p:pic>
        <p:pic>
          <p:nvPicPr>
            <p:cNvPr id="191" name="Picture 190"/>
            <p:cNvPicPr>
              <a:picLocks noChangeAspect="1"/>
            </p:cNvPicPr>
            <p:nvPr/>
          </p:nvPicPr>
          <p:blipFill>
            <a:blip r:embed="rId7" cstate="print"/>
            <a:srcRect/>
            <a:stretch>
              <a:fillRect/>
            </a:stretch>
          </p:blipFill>
          <p:spPr bwMode="auto">
            <a:xfrm>
              <a:off x="9656391" y="2018647"/>
              <a:ext cx="314325" cy="314325"/>
            </a:xfrm>
            <a:prstGeom prst="rect">
              <a:avLst/>
            </a:prstGeom>
            <a:noFill/>
            <a:ln w="9525">
              <a:noFill/>
              <a:miter lim="800000"/>
              <a:headEnd/>
              <a:tailEnd/>
            </a:ln>
          </p:spPr>
        </p:pic>
      </p:grpSp>
      <p:sp>
        <p:nvSpPr>
          <p:cNvPr id="52" name="TextBox 51"/>
          <p:cNvSpPr txBox="1">
            <a:spLocks noChangeArrowheads="1"/>
          </p:cNvSpPr>
          <p:nvPr/>
        </p:nvSpPr>
        <p:spPr bwMode="auto">
          <a:xfrm>
            <a:off x="6704242" y="5804241"/>
            <a:ext cx="2097811" cy="335117"/>
          </a:xfrm>
          <a:prstGeom prst="rect">
            <a:avLst/>
          </a:prstGeom>
          <a:noFill/>
          <a:ln w="9525">
            <a:noFill/>
            <a:miter lim="800000"/>
            <a:headEnd/>
            <a:tailEnd/>
          </a:ln>
        </p:spPr>
        <p:txBody>
          <a:bodyPr lIns="103584" tIns="51791" rIns="103584" bIns="51791">
            <a:spAutoFit/>
          </a:bodyPr>
          <a:lstStyle/>
          <a:p>
            <a:pPr algn="ctr" defTabSz="1238876" eaLnBrk="0" fontAlgn="base" hangingPunct="0">
              <a:lnSpc>
                <a:spcPct val="90000"/>
              </a:lnSpc>
              <a:spcBef>
                <a:spcPct val="30000"/>
              </a:spcBef>
              <a:spcAft>
                <a:spcPct val="0"/>
              </a:spcAft>
              <a:buClr>
                <a:srgbClr val="1F497D"/>
              </a:buClr>
              <a:buSzPct val="95000"/>
            </a:pPr>
            <a:r>
              <a:rPr lang="en-US" sz="1632" dirty="0">
                <a:solidFill>
                  <a:srgbClr val="FFFFFF"/>
                </a:solidFill>
                <a:ea typeface="ＭＳ Ｐゴシック" pitchFamily="-103" charset="-128"/>
                <a:cs typeface="Segoe UI" pitchFamily="-84" charset="-52"/>
              </a:rPr>
              <a:t>Local Desktop </a:t>
            </a:r>
          </a:p>
        </p:txBody>
      </p:sp>
      <p:pic>
        <p:nvPicPr>
          <p:cNvPr id="54" name="Picture 7" descr="C:\Users\v-junyo.REDMOND\Downloads\picasion.com_47562b368667ae2cdfc03232e83d1978.gif"/>
          <p:cNvPicPr>
            <a:picLocks noChangeAspect="1" noChangeArrowheads="1" noCrop="1"/>
          </p:cNvPicPr>
          <p:nvPr/>
        </p:nvPicPr>
        <p:blipFill>
          <a:blip r:embed="rId8"/>
          <a:srcRect/>
          <a:stretch>
            <a:fillRect/>
          </a:stretch>
        </p:blipFill>
        <p:spPr bwMode="auto">
          <a:xfrm rot="17836879" flipV="1">
            <a:off x="6568738" y="3422793"/>
            <a:ext cx="1655803" cy="69064"/>
          </a:xfrm>
          <a:prstGeom prst="rect">
            <a:avLst/>
          </a:prstGeom>
          <a:noFill/>
          <a:ln w="9525">
            <a:noFill/>
            <a:miter lim="800000"/>
            <a:headEnd/>
            <a:tailEnd/>
          </a:ln>
        </p:spPr>
      </p:pic>
      <p:pic>
        <p:nvPicPr>
          <p:cNvPr id="55" name="Picture 7" descr="C:\Users\v-junyo.REDMOND\Downloads\picasion.com_47562b368667ae2cdfc03232e83d1978.gif"/>
          <p:cNvPicPr preferRelativeResize="0">
            <a:picLocks noChangeArrowheads="1" noCrop="1"/>
          </p:cNvPicPr>
          <p:nvPr/>
        </p:nvPicPr>
        <p:blipFill>
          <a:blip r:embed="rId8"/>
          <a:srcRect/>
          <a:stretch>
            <a:fillRect/>
          </a:stretch>
        </p:blipFill>
        <p:spPr bwMode="auto">
          <a:xfrm rot="-6827618">
            <a:off x="7748202" y="3495112"/>
            <a:ext cx="1776696" cy="62590"/>
          </a:xfrm>
          <a:prstGeom prst="rect">
            <a:avLst/>
          </a:prstGeom>
          <a:noFill/>
          <a:ln w="9525">
            <a:noFill/>
            <a:miter lim="800000"/>
            <a:headEnd/>
            <a:tailEnd/>
          </a:ln>
        </p:spPr>
      </p:pic>
      <p:sp>
        <p:nvSpPr>
          <p:cNvPr id="56" name="Freeform 64"/>
          <p:cNvSpPr>
            <a:spLocks/>
          </p:cNvSpPr>
          <p:nvPr/>
        </p:nvSpPr>
        <p:spPr bwMode="auto">
          <a:xfrm>
            <a:off x="9475026" y="4337037"/>
            <a:ext cx="507186" cy="455507"/>
          </a:xfrm>
          <a:custGeom>
            <a:avLst/>
            <a:gdLst>
              <a:gd name="T0" fmla="*/ 12 w 172"/>
              <a:gd name="T1" fmla="*/ 130 h 153"/>
              <a:gd name="T2" fmla="*/ 155 w 172"/>
              <a:gd name="T3" fmla="*/ 2 h 153"/>
              <a:gd name="T4" fmla="*/ 166 w 172"/>
              <a:gd name="T5" fmla="*/ 7 h 153"/>
              <a:gd name="T6" fmla="*/ 170 w 172"/>
              <a:gd name="T7" fmla="*/ 19 h 153"/>
              <a:gd name="T8" fmla="*/ 27 w 172"/>
              <a:gd name="T9" fmla="*/ 144 h 153"/>
              <a:gd name="T10" fmla="*/ 0 w 172"/>
              <a:gd name="T11" fmla="*/ 153 h 153"/>
              <a:gd name="T12" fmla="*/ 12 w 172"/>
              <a:gd name="T13" fmla="*/ 130 h 153"/>
              <a:gd name="T14" fmla="*/ 0 60000 65536"/>
              <a:gd name="T15" fmla="*/ 0 60000 65536"/>
              <a:gd name="T16" fmla="*/ 0 60000 65536"/>
              <a:gd name="T17" fmla="*/ 0 60000 65536"/>
              <a:gd name="T18" fmla="*/ 0 60000 65536"/>
              <a:gd name="T19" fmla="*/ 0 60000 65536"/>
              <a:gd name="T20" fmla="*/ 0 60000 65536"/>
              <a:gd name="T21" fmla="*/ 0 w 172"/>
              <a:gd name="T22" fmla="*/ 0 h 153"/>
              <a:gd name="T23" fmla="*/ 172 w 172"/>
              <a:gd name="T24" fmla="*/ 153 h 1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153">
                <a:moveTo>
                  <a:pt x="12" y="130"/>
                </a:moveTo>
                <a:cubicBezTo>
                  <a:pt x="155" y="2"/>
                  <a:pt x="155" y="2"/>
                  <a:pt x="155" y="2"/>
                </a:cubicBezTo>
                <a:cubicBezTo>
                  <a:pt x="155" y="2"/>
                  <a:pt x="161" y="0"/>
                  <a:pt x="166" y="7"/>
                </a:cubicBezTo>
                <a:cubicBezTo>
                  <a:pt x="172" y="14"/>
                  <a:pt x="170" y="19"/>
                  <a:pt x="170" y="19"/>
                </a:cubicBezTo>
                <a:cubicBezTo>
                  <a:pt x="27" y="144"/>
                  <a:pt x="27" y="144"/>
                  <a:pt x="27" y="144"/>
                </a:cubicBezTo>
                <a:cubicBezTo>
                  <a:pt x="0" y="153"/>
                  <a:pt x="0" y="153"/>
                  <a:pt x="0" y="153"/>
                </a:cubicBezTo>
                <a:lnTo>
                  <a:pt x="12" y="130"/>
                </a:lnTo>
                <a:close/>
              </a:path>
            </a:pathLst>
          </a:custGeom>
          <a:solidFill>
            <a:srgbClr val="FFFEFA"/>
          </a:solidFill>
          <a:ln w="9525">
            <a:noFill/>
            <a:miter lim="800000"/>
            <a:headEnd/>
            <a:tailEnd/>
          </a:ln>
        </p:spPr>
        <p:txBody>
          <a:bodyPr lIns="124320" tIns="62160" rIns="124320" bIns="62160"/>
          <a:lstStyle/>
          <a:p>
            <a:pPr defTabSz="1241035" fontAlgn="base">
              <a:spcBef>
                <a:spcPct val="0"/>
              </a:spcBef>
              <a:spcAft>
                <a:spcPct val="0"/>
              </a:spcAft>
            </a:pPr>
            <a:endParaRPr lang="en-US" sz="1836">
              <a:solidFill>
                <a:srgbClr val="FFFFFF"/>
              </a:solidFill>
              <a:latin typeface="Arial" charset="0"/>
              <a:ea typeface="ＭＳ Ｐゴシック" pitchFamily="-103" charset="-128"/>
            </a:endParaRPr>
          </a:p>
        </p:txBody>
      </p:sp>
      <p:grpSp>
        <p:nvGrpSpPr>
          <p:cNvPr id="4" name="Group 52"/>
          <p:cNvGrpSpPr/>
          <p:nvPr/>
        </p:nvGrpSpPr>
        <p:grpSpPr>
          <a:xfrm rot="8672159">
            <a:off x="9697143" y="4495310"/>
            <a:ext cx="426915" cy="502586"/>
            <a:chOff x="8129026" y="7476732"/>
            <a:chExt cx="1073432" cy="986002"/>
          </a:xfrm>
          <a:solidFill>
            <a:schemeClr val="tx1"/>
          </a:solidFill>
          <a:scene3d>
            <a:camera prst="orthographicFront">
              <a:rot lat="0" lon="10799978" rev="3600000"/>
            </a:camera>
            <a:lightRig rig="threePt" dir="t"/>
          </a:scene3d>
        </p:grpSpPr>
        <p:sp>
          <p:nvSpPr>
            <p:cNvPr id="58" name="Freeform 7"/>
            <p:cNvSpPr>
              <a:spLocks/>
            </p:cNvSpPr>
            <p:nvPr/>
          </p:nvSpPr>
          <p:spPr bwMode="auto">
            <a:xfrm>
              <a:off x="8129026" y="7498936"/>
              <a:ext cx="311552" cy="521103"/>
            </a:xfrm>
            <a:custGeom>
              <a:avLst/>
              <a:gdLst>
                <a:gd name="T0" fmla="*/ 0 w 897"/>
                <a:gd name="T1" fmla="*/ 43 h 1502"/>
                <a:gd name="T2" fmla="*/ 0 w 897"/>
                <a:gd name="T3" fmla="*/ 64 h 1502"/>
                <a:gd name="T4" fmla="*/ 0 w 897"/>
                <a:gd name="T5" fmla="*/ 97 h 1502"/>
                <a:gd name="T6" fmla="*/ 21 w 897"/>
                <a:gd name="T7" fmla="*/ 140 h 1502"/>
                <a:gd name="T8" fmla="*/ 53 w 897"/>
                <a:gd name="T9" fmla="*/ 196 h 1502"/>
                <a:gd name="T10" fmla="*/ 95 w 897"/>
                <a:gd name="T11" fmla="*/ 260 h 1502"/>
                <a:gd name="T12" fmla="*/ 154 w 897"/>
                <a:gd name="T13" fmla="*/ 336 h 1502"/>
                <a:gd name="T14" fmla="*/ 228 w 897"/>
                <a:gd name="T15" fmla="*/ 426 h 1502"/>
                <a:gd name="T16" fmla="*/ 268 w 897"/>
                <a:gd name="T17" fmla="*/ 481 h 1502"/>
                <a:gd name="T18" fmla="*/ 264 w 897"/>
                <a:gd name="T19" fmla="*/ 528 h 1502"/>
                <a:gd name="T20" fmla="*/ 266 w 897"/>
                <a:gd name="T21" fmla="*/ 616 h 1502"/>
                <a:gd name="T22" fmla="*/ 283 w 897"/>
                <a:gd name="T23" fmla="*/ 737 h 1502"/>
                <a:gd name="T24" fmla="*/ 323 w 897"/>
                <a:gd name="T25" fmla="*/ 888 h 1502"/>
                <a:gd name="T26" fmla="*/ 401 w 897"/>
                <a:gd name="T27" fmla="*/ 1051 h 1502"/>
                <a:gd name="T28" fmla="*/ 525 w 897"/>
                <a:gd name="T29" fmla="*/ 1230 h 1502"/>
                <a:gd name="T30" fmla="*/ 701 w 897"/>
                <a:gd name="T31" fmla="*/ 1410 h 1502"/>
                <a:gd name="T32" fmla="*/ 817 w 897"/>
                <a:gd name="T33" fmla="*/ 1502 h 1502"/>
                <a:gd name="T34" fmla="*/ 835 w 897"/>
                <a:gd name="T35" fmla="*/ 1502 h 1502"/>
                <a:gd name="T36" fmla="*/ 852 w 897"/>
                <a:gd name="T37" fmla="*/ 1500 h 1502"/>
                <a:gd name="T38" fmla="*/ 867 w 897"/>
                <a:gd name="T39" fmla="*/ 1494 h 1502"/>
                <a:gd name="T40" fmla="*/ 882 w 897"/>
                <a:gd name="T41" fmla="*/ 1485 h 1502"/>
                <a:gd name="T42" fmla="*/ 892 w 897"/>
                <a:gd name="T43" fmla="*/ 1467 h 1502"/>
                <a:gd name="T44" fmla="*/ 897 w 897"/>
                <a:gd name="T45" fmla="*/ 1445 h 1502"/>
                <a:gd name="T46" fmla="*/ 888 w 897"/>
                <a:gd name="T47" fmla="*/ 1410 h 1502"/>
                <a:gd name="T48" fmla="*/ 844 w 897"/>
                <a:gd name="T49" fmla="*/ 1367 h 1502"/>
                <a:gd name="T50" fmla="*/ 772 w 897"/>
                <a:gd name="T51" fmla="*/ 1308 h 1502"/>
                <a:gd name="T52" fmla="*/ 682 w 897"/>
                <a:gd name="T53" fmla="*/ 1226 h 1502"/>
                <a:gd name="T54" fmla="*/ 589 w 897"/>
                <a:gd name="T55" fmla="*/ 1120 h 1502"/>
                <a:gd name="T56" fmla="*/ 500 w 897"/>
                <a:gd name="T57" fmla="*/ 979 h 1502"/>
                <a:gd name="T58" fmla="*/ 428 w 897"/>
                <a:gd name="T59" fmla="*/ 802 h 1502"/>
                <a:gd name="T60" fmla="*/ 384 w 897"/>
                <a:gd name="T61" fmla="*/ 580 h 1502"/>
                <a:gd name="T62" fmla="*/ 374 w 897"/>
                <a:gd name="T63" fmla="*/ 448 h 1502"/>
                <a:gd name="T64" fmla="*/ 357 w 897"/>
                <a:gd name="T65" fmla="*/ 429 h 1502"/>
                <a:gd name="T66" fmla="*/ 329 w 897"/>
                <a:gd name="T67" fmla="*/ 393 h 1502"/>
                <a:gd name="T68" fmla="*/ 291 w 897"/>
                <a:gd name="T69" fmla="*/ 346 h 1502"/>
                <a:gd name="T70" fmla="*/ 245 w 897"/>
                <a:gd name="T71" fmla="*/ 283 h 1502"/>
                <a:gd name="T72" fmla="*/ 194 w 897"/>
                <a:gd name="T73" fmla="*/ 213 h 1502"/>
                <a:gd name="T74" fmla="*/ 144 w 897"/>
                <a:gd name="T75" fmla="*/ 133 h 1502"/>
                <a:gd name="T76" fmla="*/ 93 w 897"/>
                <a:gd name="T77" fmla="*/ 49 h 1502"/>
                <a:gd name="T78" fmla="*/ 67 w 897"/>
                <a:gd name="T79" fmla="*/ 5 h 1502"/>
                <a:gd name="T80" fmla="*/ 48 w 897"/>
                <a:gd name="T81" fmla="*/ 2 h 1502"/>
                <a:gd name="T82" fmla="*/ 32 w 897"/>
                <a:gd name="T83" fmla="*/ 0 h 1502"/>
                <a:gd name="T84" fmla="*/ 17 w 897"/>
                <a:gd name="T85" fmla="*/ 2 h 1502"/>
                <a:gd name="T86" fmla="*/ 2 w 897"/>
                <a:gd name="T87" fmla="*/ 5 h 1502"/>
                <a:gd name="T88" fmla="*/ 0 w 897"/>
                <a:gd name="T89" fmla="*/ 15 h 1502"/>
                <a:gd name="T90" fmla="*/ 0 w 897"/>
                <a:gd name="T91" fmla="*/ 28 h 1502"/>
                <a:gd name="T92" fmla="*/ 0 w 897"/>
                <a:gd name="T93" fmla="*/ 38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7" h="1502">
                  <a:moveTo>
                    <a:pt x="0" y="38"/>
                  </a:moveTo>
                  <a:lnTo>
                    <a:pt x="0" y="43"/>
                  </a:lnTo>
                  <a:lnTo>
                    <a:pt x="0" y="53"/>
                  </a:lnTo>
                  <a:lnTo>
                    <a:pt x="0" y="64"/>
                  </a:lnTo>
                  <a:lnTo>
                    <a:pt x="0" y="81"/>
                  </a:lnTo>
                  <a:lnTo>
                    <a:pt x="0" y="97"/>
                  </a:lnTo>
                  <a:lnTo>
                    <a:pt x="10" y="118"/>
                  </a:lnTo>
                  <a:lnTo>
                    <a:pt x="21" y="140"/>
                  </a:lnTo>
                  <a:lnTo>
                    <a:pt x="38" y="169"/>
                  </a:lnTo>
                  <a:lnTo>
                    <a:pt x="53" y="196"/>
                  </a:lnTo>
                  <a:lnTo>
                    <a:pt x="72" y="226"/>
                  </a:lnTo>
                  <a:lnTo>
                    <a:pt x="95" y="260"/>
                  </a:lnTo>
                  <a:lnTo>
                    <a:pt x="124" y="298"/>
                  </a:lnTo>
                  <a:lnTo>
                    <a:pt x="154" y="336"/>
                  </a:lnTo>
                  <a:lnTo>
                    <a:pt x="188" y="380"/>
                  </a:lnTo>
                  <a:lnTo>
                    <a:pt x="228" y="426"/>
                  </a:lnTo>
                  <a:lnTo>
                    <a:pt x="272" y="475"/>
                  </a:lnTo>
                  <a:lnTo>
                    <a:pt x="268" y="481"/>
                  </a:lnTo>
                  <a:lnTo>
                    <a:pt x="268" y="500"/>
                  </a:lnTo>
                  <a:lnTo>
                    <a:pt x="264" y="528"/>
                  </a:lnTo>
                  <a:lnTo>
                    <a:pt x="264" y="568"/>
                  </a:lnTo>
                  <a:lnTo>
                    <a:pt x="266" y="616"/>
                  </a:lnTo>
                  <a:lnTo>
                    <a:pt x="272" y="675"/>
                  </a:lnTo>
                  <a:lnTo>
                    <a:pt x="283" y="737"/>
                  </a:lnTo>
                  <a:lnTo>
                    <a:pt x="300" y="810"/>
                  </a:lnTo>
                  <a:lnTo>
                    <a:pt x="323" y="888"/>
                  </a:lnTo>
                  <a:lnTo>
                    <a:pt x="357" y="967"/>
                  </a:lnTo>
                  <a:lnTo>
                    <a:pt x="401" y="1051"/>
                  </a:lnTo>
                  <a:lnTo>
                    <a:pt x="458" y="1140"/>
                  </a:lnTo>
                  <a:lnTo>
                    <a:pt x="525" y="1230"/>
                  </a:lnTo>
                  <a:lnTo>
                    <a:pt x="604" y="1321"/>
                  </a:lnTo>
                  <a:lnTo>
                    <a:pt x="701" y="1410"/>
                  </a:lnTo>
                  <a:lnTo>
                    <a:pt x="816" y="1502"/>
                  </a:lnTo>
                  <a:lnTo>
                    <a:pt x="817" y="1502"/>
                  </a:lnTo>
                  <a:lnTo>
                    <a:pt x="829" y="1502"/>
                  </a:lnTo>
                  <a:lnTo>
                    <a:pt x="835" y="1502"/>
                  </a:lnTo>
                  <a:lnTo>
                    <a:pt x="844" y="1502"/>
                  </a:lnTo>
                  <a:lnTo>
                    <a:pt x="852" y="1500"/>
                  </a:lnTo>
                  <a:lnTo>
                    <a:pt x="861" y="1500"/>
                  </a:lnTo>
                  <a:lnTo>
                    <a:pt x="867" y="1494"/>
                  </a:lnTo>
                  <a:lnTo>
                    <a:pt x="874" y="1490"/>
                  </a:lnTo>
                  <a:lnTo>
                    <a:pt x="882" y="1485"/>
                  </a:lnTo>
                  <a:lnTo>
                    <a:pt x="888" y="1479"/>
                  </a:lnTo>
                  <a:lnTo>
                    <a:pt x="892" y="1467"/>
                  </a:lnTo>
                  <a:lnTo>
                    <a:pt x="895" y="1458"/>
                  </a:lnTo>
                  <a:lnTo>
                    <a:pt x="897" y="1445"/>
                  </a:lnTo>
                  <a:lnTo>
                    <a:pt x="897" y="1429"/>
                  </a:lnTo>
                  <a:lnTo>
                    <a:pt x="888" y="1410"/>
                  </a:lnTo>
                  <a:lnTo>
                    <a:pt x="871" y="1391"/>
                  </a:lnTo>
                  <a:lnTo>
                    <a:pt x="844" y="1367"/>
                  </a:lnTo>
                  <a:lnTo>
                    <a:pt x="812" y="1340"/>
                  </a:lnTo>
                  <a:lnTo>
                    <a:pt x="772" y="1308"/>
                  </a:lnTo>
                  <a:lnTo>
                    <a:pt x="730" y="1270"/>
                  </a:lnTo>
                  <a:lnTo>
                    <a:pt x="682" y="1226"/>
                  </a:lnTo>
                  <a:lnTo>
                    <a:pt x="637" y="1178"/>
                  </a:lnTo>
                  <a:lnTo>
                    <a:pt x="589" y="1120"/>
                  </a:lnTo>
                  <a:lnTo>
                    <a:pt x="544" y="1055"/>
                  </a:lnTo>
                  <a:lnTo>
                    <a:pt x="500" y="979"/>
                  </a:lnTo>
                  <a:lnTo>
                    <a:pt x="462" y="897"/>
                  </a:lnTo>
                  <a:lnTo>
                    <a:pt x="428" y="802"/>
                  </a:lnTo>
                  <a:lnTo>
                    <a:pt x="401" y="697"/>
                  </a:lnTo>
                  <a:lnTo>
                    <a:pt x="384" y="580"/>
                  </a:lnTo>
                  <a:lnTo>
                    <a:pt x="376" y="452"/>
                  </a:lnTo>
                  <a:lnTo>
                    <a:pt x="374" y="448"/>
                  </a:lnTo>
                  <a:lnTo>
                    <a:pt x="369" y="443"/>
                  </a:lnTo>
                  <a:lnTo>
                    <a:pt x="357" y="429"/>
                  </a:lnTo>
                  <a:lnTo>
                    <a:pt x="346" y="416"/>
                  </a:lnTo>
                  <a:lnTo>
                    <a:pt x="329" y="393"/>
                  </a:lnTo>
                  <a:lnTo>
                    <a:pt x="312" y="372"/>
                  </a:lnTo>
                  <a:lnTo>
                    <a:pt x="291" y="346"/>
                  </a:lnTo>
                  <a:lnTo>
                    <a:pt x="270" y="317"/>
                  </a:lnTo>
                  <a:lnTo>
                    <a:pt x="245" y="283"/>
                  </a:lnTo>
                  <a:lnTo>
                    <a:pt x="221" y="249"/>
                  </a:lnTo>
                  <a:lnTo>
                    <a:pt x="194" y="213"/>
                  </a:lnTo>
                  <a:lnTo>
                    <a:pt x="169" y="175"/>
                  </a:lnTo>
                  <a:lnTo>
                    <a:pt x="144" y="133"/>
                  </a:lnTo>
                  <a:lnTo>
                    <a:pt x="118" y="91"/>
                  </a:lnTo>
                  <a:lnTo>
                    <a:pt x="93" y="49"/>
                  </a:lnTo>
                  <a:lnTo>
                    <a:pt x="70" y="5"/>
                  </a:lnTo>
                  <a:lnTo>
                    <a:pt x="67" y="5"/>
                  </a:lnTo>
                  <a:lnTo>
                    <a:pt x="55" y="3"/>
                  </a:lnTo>
                  <a:lnTo>
                    <a:pt x="48" y="2"/>
                  </a:lnTo>
                  <a:lnTo>
                    <a:pt x="40" y="0"/>
                  </a:lnTo>
                  <a:lnTo>
                    <a:pt x="32" y="0"/>
                  </a:lnTo>
                  <a:lnTo>
                    <a:pt x="27" y="2"/>
                  </a:lnTo>
                  <a:lnTo>
                    <a:pt x="17" y="2"/>
                  </a:lnTo>
                  <a:lnTo>
                    <a:pt x="10" y="3"/>
                  </a:lnTo>
                  <a:lnTo>
                    <a:pt x="2" y="5"/>
                  </a:lnTo>
                  <a:lnTo>
                    <a:pt x="0" y="11"/>
                  </a:lnTo>
                  <a:lnTo>
                    <a:pt x="0" y="15"/>
                  </a:lnTo>
                  <a:lnTo>
                    <a:pt x="0" y="21"/>
                  </a:lnTo>
                  <a:lnTo>
                    <a:pt x="0" y="28"/>
                  </a:lnTo>
                  <a:lnTo>
                    <a:pt x="0" y="38"/>
                  </a:lnTo>
                  <a:lnTo>
                    <a:pt x="0" y="38"/>
                  </a:lnTo>
                  <a:close/>
                </a:path>
              </a:pathLst>
            </a:custGeom>
            <a:grpFill/>
            <a:ln>
              <a:noFill/>
            </a:ln>
            <a:extLst/>
          </p:spPr>
          <p:txBody>
            <a:bodyPr/>
            <a:lstStyle/>
            <a:p>
              <a:pPr defTabSz="1243038" fontAlgn="base">
                <a:spcBef>
                  <a:spcPct val="0"/>
                </a:spcBef>
                <a:spcAft>
                  <a:spcPct val="0"/>
                </a:spcAft>
                <a:defRPr/>
              </a:pPr>
              <a:endParaRPr lang="en-US" sz="1836" dirty="0">
                <a:solidFill>
                  <a:prstClr val="black"/>
                </a:solidFill>
                <a:latin typeface="Arial" pitchFamily="-84" charset="0"/>
                <a:ea typeface="ＭＳ Ｐゴシック" pitchFamily="-84" charset="-128"/>
                <a:cs typeface="ＭＳ Ｐゴシック" pitchFamily="-84" charset="-128"/>
              </a:endParaRPr>
            </a:p>
          </p:txBody>
        </p:sp>
        <p:sp>
          <p:nvSpPr>
            <p:cNvPr id="59" name="Freeform 9"/>
            <p:cNvSpPr>
              <a:spLocks/>
            </p:cNvSpPr>
            <p:nvPr/>
          </p:nvSpPr>
          <p:spPr bwMode="auto">
            <a:xfrm>
              <a:off x="8623762" y="7476732"/>
              <a:ext cx="578696" cy="986002"/>
            </a:xfrm>
            <a:custGeom>
              <a:avLst/>
              <a:gdLst>
                <a:gd name="T0" fmla="*/ 95 w 1669"/>
                <a:gd name="T1" fmla="*/ 120 h 2842"/>
                <a:gd name="T2" fmla="*/ 281 w 1669"/>
                <a:gd name="T3" fmla="*/ 249 h 2842"/>
                <a:gd name="T4" fmla="*/ 538 w 1669"/>
                <a:gd name="T5" fmla="*/ 483 h 2842"/>
                <a:gd name="T6" fmla="*/ 817 w 1669"/>
                <a:gd name="T7" fmla="*/ 842 h 2842"/>
                <a:gd name="T8" fmla="*/ 960 w 1669"/>
                <a:gd name="T9" fmla="*/ 1004 h 2842"/>
                <a:gd name="T10" fmla="*/ 1138 w 1669"/>
                <a:gd name="T11" fmla="*/ 1150 h 2842"/>
                <a:gd name="T12" fmla="*/ 1342 w 1669"/>
                <a:gd name="T13" fmla="*/ 1377 h 2842"/>
                <a:gd name="T14" fmla="*/ 1494 w 1669"/>
                <a:gd name="T15" fmla="*/ 1669 h 2842"/>
                <a:gd name="T16" fmla="*/ 1553 w 1669"/>
                <a:gd name="T17" fmla="*/ 2004 h 2842"/>
                <a:gd name="T18" fmla="*/ 1566 w 1669"/>
                <a:gd name="T19" fmla="*/ 2325 h 2842"/>
                <a:gd name="T20" fmla="*/ 1538 w 1669"/>
                <a:gd name="T21" fmla="*/ 2578 h 2842"/>
                <a:gd name="T22" fmla="*/ 1494 w 1669"/>
                <a:gd name="T23" fmla="*/ 2717 h 2842"/>
                <a:gd name="T24" fmla="*/ 1433 w 1669"/>
                <a:gd name="T25" fmla="*/ 2742 h 2842"/>
                <a:gd name="T26" fmla="*/ 1366 w 1669"/>
                <a:gd name="T27" fmla="*/ 2749 h 2842"/>
                <a:gd name="T28" fmla="*/ 1302 w 1669"/>
                <a:gd name="T29" fmla="*/ 2742 h 2842"/>
                <a:gd name="T30" fmla="*/ 1251 w 1669"/>
                <a:gd name="T31" fmla="*/ 2713 h 2842"/>
                <a:gd name="T32" fmla="*/ 1209 w 1669"/>
                <a:gd name="T33" fmla="*/ 2624 h 2842"/>
                <a:gd name="T34" fmla="*/ 1165 w 1669"/>
                <a:gd name="T35" fmla="*/ 2432 h 2842"/>
                <a:gd name="T36" fmla="*/ 1135 w 1669"/>
                <a:gd name="T37" fmla="*/ 2185 h 2842"/>
                <a:gd name="T38" fmla="*/ 1135 w 1669"/>
                <a:gd name="T39" fmla="*/ 1939 h 2842"/>
                <a:gd name="T40" fmla="*/ 1117 w 1669"/>
                <a:gd name="T41" fmla="*/ 1869 h 2842"/>
                <a:gd name="T42" fmla="*/ 1034 w 1669"/>
                <a:gd name="T43" fmla="*/ 1810 h 2842"/>
                <a:gd name="T44" fmla="*/ 939 w 1669"/>
                <a:gd name="T45" fmla="*/ 1734 h 2842"/>
                <a:gd name="T46" fmla="*/ 870 w 1669"/>
                <a:gd name="T47" fmla="*/ 1673 h 2842"/>
                <a:gd name="T48" fmla="*/ 857 w 1669"/>
                <a:gd name="T49" fmla="*/ 1844 h 2842"/>
                <a:gd name="T50" fmla="*/ 899 w 1669"/>
                <a:gd name="T51" fmla="*/ 1884 h 2842"/>
                <a:gd name="T52" fmla="*/ 954 w 1669"/>
                <a:gd name="T53" fmla="*/ 1932 h 2842"/>
                <a:gd name="T54" fmla="*/ 1007 w 1669"/>
                <a:gd name="T55" fmla="*/ 1968 h 2842"/>
                <a:gd name="T56" fmla="*/ 1013 w 1669"/>
                <a:gd name="T57" fmla="*/ 2038 h 2842"/>
                <a:gd name="T58" fmla="*/ 1017 w 1669"/>
                <a:gd name="T59" fmla="*/ 2270 h 2842"/>
                <a:gd name="T60" fmla="*/ 1057 w 1669"/>
                <a:gd name="T61" fmla="*/ 2555 h 2842"/>
                <a:gd name="T62" fmla="*/ 1159 w 1669"/>
                <a:gd name="T63" fmla="*/ 2768 h 2842"/>
                <a:gd name="T64" fmla="*/ 1315 w 1669"/>
                <a:gd name="T65" fmla="*/ 2837 h 2842"/>
                <a:gd name="T66" fmla="*/ 1446 w 1669"/>
                <a:gd name="T67" fmla="*/ 2833 h 2842"/>
                <a:gd name="T68" fmla="*/ 1539 w 1669"/>
                <a:gd name="T69" fmla="*/ 2793 h 2842"/>
                <a:gd name="T70" fmla="*/ 1589 w 1669"/>
                <a:gd name="T71" fmla="*/ 2753 h 2842"/>
                <a:gd name="T72" fmla="*/ 1608 w 1669"/>
                <a:gd name="T73" fmla="*/ 2707 h 2842"/>
                <a:gd name="T74" fmla="*/ 1642 w 1669"/>
                <a:gd name="T75" fmla="*/ 2572 h 2842"/>
                <a:gd name="T76" fmla="*/ 1667 w 1669"/>
                <a:gd name="T77" fmla="*/ 2312 h 2842"/>
                <a:gd name="T78" fmla="*/ 1655 w 1669"/>
                <a:gd name="T79" fmla="*/ 1896 h 2842"/>
                <a:gd name="T80" fmla="*/ 1633 w 1669"/>
                <a:gd name="T81" fmla="*/ 1707 h 2842"/>
                <a:gd name="T82" fmla="*/ 1570 w 1669"/>
                <a:gd name="T83" fmla="*/ 1532 h 2842"/>
                <a:gd name="T84" fmla="*/ 1410 w 1669"/>
                <a:gd name="T85" fmla="*/ 1274 h 2842"/>
                <a:gd name="T86" fmla="*/ 1108 w 1669"/>
                <a:gd name="T87" fmla="*/ 960 h 2842"/>
                <a:gd name="T88" fmla="*/ 960 w 1669"/>
                <a:gd name="T89" fmla="*/ 812 h 2842"/>
                <a:gd name="T90" fmla="*/ 806 w 1669"/>
                <a:gd name="T91" fmla="*/ 599 h 2842"/>
                <a:gd name="T92" fmla="*/ 551 w 1669"/>
                <a:gd name="T93" fmla="*/ 314 h 2842"/>
                <a:gd name="T94" fmla="*/ 215 w 1669"/>
                <a:gd name="T95" fmla="*/ 51 h 2842"/>
                <a:gd name="T96" fmla="*/ 100 w 1669"/>
                <a:gd name="T97" fmla="*/ 2 h 2842"/>
                <a:gd name="T98" fmla="*/ 49 w 1669"/>
                <a:gd name="T99" fmla="*/ 15 h 2842"/>
                <a:gd name="T100" fmla="*/ 5 w 1669"/>
                <a:gd name="T101" fmla="*/ 40 h 2842"/>
                <a:gd name="T102" fmla="*/ 13 w 1669"/>
                <a:gd name="T103" fmla="*/ 74 h 2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69" h="2842">
                  <a:moveTo>
                    <a:pt x="30" y="86"/>
                  </a:moveTo>
                  <a:lnTo>
                    <a:pt x="43" y="93"/>
                  </a:lnTo>
                  <a:lnTo>
                    <a:pt x="64" y="103"/>
                  </a:lnTo>
                  <a:lnTo>
                    <a:pt x="95" y="120"/>
                  </a:lnTo>
                  <a:lnTo>
                    <a:pt x="133" y="145"/>
                  </a:lnTo>
                  <a:lnTo>
                    <a:pt x="175" y="173"/>
                  </a:lnTo>
                  <a:lnTo>
                    <a:pt x="226" y="209"/>
                  </a:lnTo>
                  <a:lnTo>
                    <a:pt x="281" y="249"/>
                  </a:lnTo>
                  <a:lnTo>
                    <a:pt x="342" y="299"/>
                  </a:lnTo>
                  <a:lnTo>
                    <a:pt x="403" y="352"/>
                  </a:lnTo>
                  <a:lnTo>
                    <a:pt x="469" y="415"/>
                  </a:lnTo>
                  <a:lnTo>
                    <a:pt x="538" y="483"/>
                  </a:lnTo>
                  <a:lnTo>
                    <a:pt x="608" y="561"/>
                  </a:lnTo>
                  <a:lnTo>
                    <a:pt x="676" y="646"/>
                  </a:lnTo>
                  <a:lnTo>
                    <a:pt x="749" y="740"/>
                  </a:lnTo>
                  <a:lnTo>
                    <a:pt x="817" y="842"/>
                  </a:lnTo>
                  <a:lnTo>
                    <a:pt x="887" y="956"/>
                  </a:lnTo>
                  <a:lnTo>
                    <a:pt x="903" y="964"/>
                  </a:lnTo>
                  <a:lnTo>
                    <a:pt x="929" y="981"/>
                  </a:lnTo>
                  <a:lnTo>
                    <a:pt x="960" y="1004"/>
                  </a:lnTo>
                  <a:lnTo>
                    <a:pt x="1000" y="1032"/>
                  </a:lnTo>
                  <a:lnTo>
                    <a:pt x="1041" y="1065"/>
                  </a:lnTo>
                  <a:lnTo>
                    <a:pt x="1089" y="1105"/>
                  </a:lnTo>
                  <a:lnTo>
                    <a:pt x="1138" y="1150"/>
                  </a:lnTo>
                  <a:lnTo>
                    <a:pt x="1192" y="1200"/>
                  </a:lnTo>
                  <a:lnTo>
                    <a:pt x="1241" y="1255"/>
                  </a:lnTo>
                  <a:lnTo>
                    <a:pt x="1292" y="1314"/>
                  </a:lnTo>
                  <a:lnTo>
                    <a:pt x="1342" y="1377"/>
                  </a:lnTo>
                  <a:lnTo>
                    <a:pt x="1387" y="1445"/>
                  </a:lnTo>
                  <a:lnTo>
                    <a:pt x="1427" y="1515"/>
                  </a:lnTo>
                  <a:lnTo>
                    <a:pt x="1465" y="1591"/>
                  </a:lnTo>
                  <a:lnTo>
                    <a:pt x="1494" y="1669"/>
                  </a:lnTo>
                  <a:lnTo>
                    <a:pt x="1517" y="1753"/>
                  </a:lnTo>
                  <a:lnTo>
                    <a:pt x="1532" y="1837"/>
                  </a:lnTo>
                  <a:lnTo>
                    <a:pt x="1543" y="1920"/>
                  </a:lnTo>
                  <a:lnTo>
                    <a:pt x="1553" y="2004"/>
                  </a:lnTo>
                  <a:lnTo>
                    <a:pt x="1560" y="2090"/>
                  </a:lnTo>
                  <a:lnTo>
                    <a:pt x="1564" y="2169"/>
                  </a:lnTo>
                  <a:lnTo>
                    <a:pt x="1566" y="2251"/>
                  </a:lnTo>
                  <a:lnTo>
                    <a:pt x="1566" y="2325"/>
                  </a:lnTo>
                  <a:lnTo>
                    <a:pt x="1562" y="2398"/>
                  </a:lnTo>
                  <a:lnTo>
                    <a:pt x="1555" y="2464"/>
                  </a:lnTo>
                  <a:lnTo>
                    <a:pt x="1549" y="2525"/>
                  </a:lnTo>
                  <a:lnTo>
                    <a:pt x="1538" y="2578"/>
                  </a:lnTo>
                  <a:lnTo>
                    <a:pt x="1530" y="2628"/>
                  </a:lnTo>
                  <a:lnTo>
                    <a:pt x="1517" y="2666"/>
                  </a:lnTo>
                  <a:lnTo>
                    <a:pt x="1505" y="2696"/>
                  </a:lnTo>
                  <a:lnTo>
                    <a:pt x="1494" y="2717"/>
                  </a:lnTo>
                  <a:lnTo>
                    <a:pt x="1481" y="2730"/>
                  </a:lnTo>
                  <a:lnTo>
                    <a:pt x="1465" y="2734"/>
                  </a:lnTo>
                  <a:lnTo>
                    <a:pt x="1448" y="2738"/>
                  </a:lnTo>
                  <a:lnTo>
                    <a:pt x="1433" y="2742"/>
                  </a:lnTo>
                  <a:lnTo>
                    <a:pt x="1418" y="2747"/>
                  </a:lnTo>
                  <a:lnTo>
                    <a:pt x="1401" y="2747"/>
                  </a:lnTo>
                  <a:lnTo>
                    <a:pt x="1384" y="2749"/>
                  </a:lnTo>
                  <a:lnTo>
                    <a:pt x="1366" y="2749"/>
                  </a:lnTo>
                  <a:lnTo>
                    <a:pt x="1351" y="2751"/>
                  </a:lnTo>
                  <a:lnTo>
                    <a:pt x="1334" y="2747"/>
                  </a:lnTo>
                  <a:lnTo>
                    <a:pt x="1317" y="2747"/>
                  </a:lnTo>
                  <a:lnTo>
                    <a:pt x="1302" y="2742"/>
                  </a:lnTo>
                  <a:lnTo>
                    <a:pt x="1289" y="2738"/>
                  </a:lnTo>
                  <a:lnTo>
                    <a:pt x="1275" y="2730"/>
                  </a:lnTo>
                  <a:lnTo>
                    <a:pt x="1264" y="2723"/>
                  </a:lnTo>
                  <a:lnTo>
                    <a:pt x="1251" y="2713"/>
                  </a:lnTo>
                  <a:lnTo>
                    <a:pt x="1241" y="2702"/>
                  </a:lnTo>
                  <a:lnTo>
                    <a:pt x="1230" y="2683"/>
                  </a:lnTo>
                  <a:lnTo>
                    <a:pt x="1220" y="2658"/>
                  </a:lnTo>
                  <a:lnTo>
                    <a:pt x="1209" y="2624"/>
                  </a:lnTo>
                  <a:lnTo>
                    <a:pt x="1197" y="2584"/>
                  </a:lnTo>
                  <a:lnTo>
                    <a:pt x="1186" y="2538"/>
                  </a:lnTo>
                  <a:lnTo>
                    <a:pt x="1174" y="2487"/>
                  </a:lnTo>
                  <a:lnTo>
                    <a:pt x="1165" y="2432"/>
                  </a:lnTo>
                  <a:lnTo>
                    <a:pt x="1157" y="2373"/>
                  </a:lnTo>
                  <a:lnTo>
                    <a:pt x="1146" y="2310"/>
                  </a:lnTo>
                  <a:lnTo>
                    <a:pt x="1140" y="2247"/>
                  </a:lnTo>
                  <a:lnTo>
                    <a:pt x="1135" y="2185"/>
                  </a:lnTo>
                  <a:lnTo>
                    <a:pt x="1133" y="2122"/>
                  </a:lnTo>
                  <a:lnTo>
                    <a:pt x="1129" y="2057"/>
                  </a:lnTo>
                  <a:lnTo>
                    <a:pt x="1131" y="1998"/>
                  </a:lnTo>
                  <a:lnTo>
                    <a:pt x="1135" y="1939"/>
                  </a:lnTo>
                  <a:lnTo>
                    <a:pt x="1142" y="1886"/>
                  </a:lnTo>
                  <a:lnTo>
                    <a:pt x="1138" y="1884"/>
                  </a:lnTo>
                  <a:lnTo>
                    <a:pt x="1129" y="1878"/>
                  </a:lnTo>
                  <a:lnTo>
                    <a:pt x="1117" y="1869"/>
                  </a:lnTo>
                  <a:lnTo>
                    <a:pt x="1102" y="1858"/>
                  </a:lnTo>
                  <a:lnTo>
                    <a:pt x="1079" y="1842"/>
                  </a:lnTo>
                  <a:lnTo>
                    <a:pt x="1059" y="1827"/>
                  </a:lnTo>
                  <a:lnTo>
                    <a:pt x="1034" y="1810"/>
                  </a:lnTo>
                  <a:lnTo>
                    <a:pt x="1013" y="1793"/>
                  </a:lnTo>
                  <a:lnTo>
                    <a:pt x="986" y="1774"/>
                  </a:lnTo>
                  <a:lnTo>
                    <a:pt x="962" y="1755"/>
                  </a:lnTo>
                  <a:lnTo>
                    <a:pt x="939" y="1734"/>
                  </a:lnTo>
                  <a:lnTo>
                    <a:pt x="918" y="1717"/>
                  </a:lnTo>
                  <a:lnTo>
                    <a:pt x="899" y="1700"/>
                  </a:lnTo>
                  <a:lnTo>
                    <a:pt x="884" y="1686"/>
                  </a:lnTo>
                  <a:lnTo>
                    <a:pt x="870" y="1673"/>
                  </a:lnTo>
                  <a:lnTo>
                    <a:pt x="865" y="1666"/>
                  </a:lnTo>
                  <a:lnTo>
                    <a:pt x="848" y="1837"/>
                  </a:lnTo>
                  <a:lnTo>
                    <a:pt x="851" y="1840"/>
                  </a:lnTo>
                  <a:lnTo>
                    <a:pt x="857" y="1844"/>
                  </a:lnTo>
                  <a:lnTo>
                    <a:pt x="867" y="1854"/>
                  </a:lnTo>
                  <a:lnTo>
                    <a:pt x="874" y="1861"/>
                  </a:lnTo>
                  <a:lnTo>
                    <a:pt x="887" y="1873"/>
                  </a:lnTo>
                  <a:lnTo>
                    <a:pt x="899" y="1884"/>
                  </a:lnTo>
                  <a:lnTo>
                    <a:pt x="912" y="1898"/>
                  </a:lnTo>
                  <a:lnTo>
                    <a:pt x="925" y="1909"/>
                  </a:lnTo>
                  <a:lnTo>
                    <a:pt x="941" y="1920"/>
                  </a:lnTo>
                  <a:lnTo>
                    <a:pt x="954" y="1932"/>
                  </a:lnTo>
                  <a:lnTo>
                    <a:pt x="969" y="1943"/>
                  </a:lnTo>
                  <a:lnTo>
                    <a:pt x="982" y="1951"/>
                  </a:lnTo>
                  <a:lnTo>
                    <a:pt x="996" y="1960"/>
                  </a:lnTo>
                  <a:lnTo>
                    <a:pt x="1007" y="1968"/>
                  </a:lnTo>
                  <a:lnTo>
                    <a:pt x="1017" y="1975"/>
                  </a:lnTo>
                  <a:lnTo>
                    <a:pt x="1017" y="1983"/>
                  </a:lnTo>
                  <a:lnTo>
                    <a:pt x="1015" y="2004"/>
                  </a:lnTo>
                  <a:lnTo>
                    <a:pt x="1013" y="2038"/>
                  </a:lnTo>
                  <a:lnTo>
                    <a:pt x="1013" y="2086"/>
                  </a:lnTo>
                  <a:lnTo>
                    <a:pt x="1013" y="2139"/>
                  </a:lnTo>
                  <a:lnTo>
                    <a:pt x="1015" y="2204"/>
                  </a:lnTo>
                  <a:lnTo>
                    <a:pt x="1017" y="2270"/>
                  </a:lnTo>
                  <a:lnTo>
                    <a:pt x="1024" y="2342"/>
                  </a:lnTo>
                  <a:lnTo>
                    <a:pt x="1030" y="2415"/>
                  </a:lnTo>
                  <a:lnTo>
                    <a:pt x="1041" y="2485"/>
                  </a:lnTo>
                  <a:lnTo>
                    <a:pt x="1057" y="2555"/>
                  </a:lnTo>
                  <a:lnTo>
                    <a:pt x="1076" y="2620"/>
                  </a:lnTo>
                  <a:lnTo>
                    <a:pt x="1097" y="2679"/>
                  </a:lnTo>
                  <a:lnTo>
                    <a:pt x="1125" y="2730"/>
                  </a:lnTo>
                  <a:lnTo>
                    <a:pt x="1159" y="2768"/>
                  </a:lnTo>
                  <a:lnTo>
                    <a:pt x="1199" y="2799"/>
                  </a:lnTo>
                  <a:lnTo>
                    <a:pt x="1239" y="2816"/>
                  </a:lnTo>
                  <a:lnTo>
                    <a:pt x="1279" y="2829"/>
                  </a:lnTo>
                  <a:lnTo>
                    <a:pt x="1315" y="2837"/>
                  </a:lnTo>
                  <a:lnTo>
                    <a:pt x="1353" y="2842"/>
                  </a:lnTo>
                  <a:lnTo>
                    <a:pt x="1385" y="2842"/>
                  </a:lnTo>
                  <a:lnTo>
                    <a:pt x="1418" y="2839"/>
                  </a:lnTo>
                  <a:lnTo>
                    <a:pt x="1446" y="2833"/>
                  </a:lnTo>
                  <a:lnTo>
                    <a:pt x="1475" y="2825"/>
                  </a:lnTo>
                  <a:lnTo>
                    <a:pt x="1500" y="2814"/>
                  </a:lnTo>
                  <a:lnTo>
                    <a:pt x="1520" y="2804"/>
                  </a:lnTo>
                  <a:lnTo>
                    <a:pt x="1539" y="2793"/>
                  </a:lnTo>
                  <a:lnTo>
                    <a:pt x="1557" y="2782"/>
                  </a:lnTo>
                  <a:lnTo>
                    <a:pt x="1570" y="2770"/>
                  </a:lnTo>
                  <a:lnTo>
                    <a:pt x="1581" y="2761"/>
                  </a:lnTo>
                  <a:lnTo>
                    <a:pt x="1589" y="2753"/>
                  </a:lnTo>
                  <a:lnTo>
                    <a:pt x="1593" y="2747"/>
                  </a:lnTo>
                  <a:lnTo>
                    <a:pt x="1595" y="2738"/>
                  </a:lnTo>
                  <a:lnTo>
                    <a:pt x="1600" y="2725"/>
                  </a:lnTo>
                  <a:lnTo>
                    <a:pt x="1608" y="2707"/>
                  </a:lnTo>
                  <a:lnTo>
                    <a:pt x="1617" y="2685"/>
                  </a:lnTo>
                  <a:lnTo>
                    <a:pt x="1625" y="2652"/>
                  </a:lnTo>
                  <a:lnTo>
                    <a:pt x="1633" y="2618"/>
                  </a:lnTo>
                  <a:lnTo>
                    <a:pt x="1642" y="2572"/>
                  </a:lnTo>
                  <a:lnTo>
                    <a:pt x="1652" y="2521"/>
                  </a:lnTo>
                  <a:lnTo>
                    <a:pt x="1657" y="2460"/>
                  </a:lnTo>
                  <a:lnTo>
                    <a:pt x="1663" y="2390"/>
                  </a:lnTo>
                  <a:lnTo>
                    <a:pt x="1667" y="2312"/>
                  </a:lnTo>
                  <a:lnTo>
                    <a:pt x="1669" y="2225"/>
                  </a:lnTo>
                  <a:lnTo>
                    <a:pt x="1667" y="2124"/>
                  </a:lnTo>
                  <a:lnTo>
                    <a:pt x="1661" y="2015"/>
                  </a:lnTo>
                  <a:lnTo>
                    <a:pt x="1655" y="1896"/>
                  </a:lnTo>
                  <a:lnTo>
                    <a:pt x="1644" y="1764"/>
                  </a:lnTo>
                  <a:lnTo>
                    <a:pt x="1640" y="1751"/>
                  </a:lnTo>
                  <a:lnTo>
                    <a:pt x="1638" y="1734"/>
                  </a:lnTo>
                  <a:lnTo>
                    <a:pt x="1633" y="1707"/>
                  </a:lnTo>
                  <a:lnTo>
                    <a:pt x="1623" y="1673"/>
                  </a:lnTo>
                  <a:lnTo>
                    <a:pt x="1610" y="1631"/>
                  </a:lnTo>
                  <a:lnTo>
                    <a:pt x="1593" y="1584"/>
                  </a:lnTo>
                  <a:lnTo>
                    <a:pt x="1570" y="1532"/>
                  </a:lnTo>
                  <a:lnTo>
                    <a:pt x="1541" y="1475"/>
                  </a:lnTo>
                  <a:lnTo>
                    <a:pt x="1505" y="1411"/>
                  </a:lnTo>
                  <a:lnTo>
                    <a:pt x="1462" y="1344"/>
                  </a:lnTo>
                  <a:lnTo>
                    <a:pt x="1410" y="1274"/>
                  </a:lnTo>
                  <a:lnTo>
                    <a:pt x="1349" y="1200"/>
                  </a:lnTo>
                  <a:lnTo>
                    <a:pt x="1279" y="1122"/>
                  </a:lnTo>
                  <a:lnTo>
                    <a:pt x="1199" y="1042"/>
                  </a:lnTo>
                  <a:lnTo>
                    <a:pt x="1108" y="960"/>
                  </a:lnTo>
                  <a:lnTo>
                    <a:pt x="1007" y="880"/>
                  </a:lnTo>
                  <a:lnTo>
                    <a:pt x="998" y="869"/>
                  </a:lnTo>
                  <a:lnTo>
                    <a:pt x="982" y="846"/>
                  </a:lnTo>
                  <a:lnTo>
                    <a:pt x="960" y="812"/>
                  </a:lnTo>
                  <a:lnTo>
                    <a:pt x="931" y="772"/>
                  </a:lnTo>
                  <a:lnTo>
                    <a:pt x="895" y="721"/>
                  </a:lnTo>
                  <a:lnTo>
                    <a:pt x="853" y="662"/>
                  </a:lnTo>
                  <a:lnTo>
                    <a:pt x="806" y="599"/>
                  </a:lnTo>
                  <a:lnTo>
                    <a:pt x="751" y="530"/>
                  </a:lnTo>
                  <a:lnTo>
                    <a:pt x="690" y="458"/>
                  </a:lnTo>
                  <a:lnTo>
                    <a:pt x="623" y="386"/>
                  </a:lnTo>
                  <a:lnTo>
                    <a:pt x="551" y="314"/>
                  </a:lnTo>
                  <a:lnTo>
                    <a:pt x="475" y="243"/>
                  </a:lnTo>
                  <a:lnTo>
                    <a:pt x="391" y="175"/>
                  </a:lnTo>
                  <a:lnTo>
                    <a:pt x="306" y="110"/>
                  </a:lnTo>
                  <a:lnTo>
                    <a:pt x="215" y="51"/>
                  </a:lnTo>
                  <a:lnTo>
                    <a:pt x="119" y="0"/>
                  </a:lnTo>
                  <a:lnTo>
                    <a:pt x="118" y="0"/>
                  </a:lnTo>
                  <a:lnTo>
                    <a:pt x="112" y="0"/>
                  </a:lnTo>
                  <a:lnTo>
                    <a:pt x="100" y="2"/>
                  </a:lnTo>
                  <a:lnTo>
                    <a:pt x="91" y="4"/>
                  </a:lnTo>
                  <a:lnTo>
                    <a:pt x="78" y="8"/>
                  </a:lnTo>
                  <a:lnTo>
                    <a:pt x="64" y="11"/>
                  </a:lnTo>
                  <a:lnTo>
                    <a:pt x="49" y="15"/>
                  </a:lnTo>
                  <a:lnTo>
                    <a:pt x="38" y="21"/>
                  </a:lnTo>
                  <a:lnTo>
                    <a:pt x="23" y="25"/>
                  </a:lnTo>
                  <a:lnTo>
                    <a:pt x="13" y="32"/>
                  </a:lnTo>
                  <a:lnTo>
                    <a:pt x="5" y="40"/>
                  </a:lnTo>
                  <a:lnTo>
                    <a:pt x="2" y="48"/>
                  </a:lnTo>
                  <a:lnTo>
                    <a:pt x="0" y="57"/>
                  </a:lnTo>
                  <a:lnTo>
                    <a:pt x="5" y="65"/>
                  </a:lnTo>
                  <a:lnTo>
                    <a:pt x="13" y="74"/>
                  </a:lnTo>
                  <a:lnTo>
                    <a:pt x="30" y="86"/>
                  </a:lnTo>
                  <a:lnTo>
                    <a:pt x="30" y="86"/>
                  </a:lnTo>
                  <a:close/>
                </a:path>
              </a:pathLst>
            </a:custGeom>
            <a:grpFill/>
            <a:ln>
              <a:noFill/>
            </a:ln>
            <a:extLst/>
          </p:spPr>
          <p:txBody>
            <a:bodyPr/>
            <a:lstStyle/>
            <a:p>
              <a:pPr defTabSz="1243038" fontAlgn="base">
                <a:spcBef>
                  <a:spcPct val="0"/>
                </a:spcBef>
                <a:spcAft>
                  <a:spcPct val="0"/>
                </a:spcAft>
                <a:defRPr/>
              </a:pPr>
              <a:endParaRPr lang="en-US" sz="1836" dirty="0">
                <a:solidFill>
                  <a:prstClr val="black"/>
                </a:solidFill>
                <a:latin typeface="Arial" pitchFamily="-84" charset="0"/>
                <a:ea typeface="ＭＳ Ｐゴシック" pitchFamily="-84" charset="-128"/>
                <a:cs typeface="ＭＳ Ｐゴシック" pitchFamily="-84" charset="-128"/>
              </a:endParaRPr>
            </a:p>
          </p:txBody>
        </p:sp>
        <p:sp>
          <p:nvSpPr>
            <p:cNvPr id="60" name="Freeform 10"/>
            <p:cNvSpPr>
              <a:spLocks/>
            </p:cNvSpPr>
            <p:nvPr/>
          </p:nvSpPr>
          <p:spPr bwMode="auto">
            <a:xfrm>
              <a:off x="8360782" y="7970774"/>
              <a:ext cx="233144" cy="392042"/>
            </a:xfrm>
            <a:custGeom>
              <a:avLst/>
              <a:gdLst>
                <a:gd name="T0" fmla="*/ 12 w 673"/>
                <a:gd name="T1" fmla="*/ 8 h 1129"/>
                <a:gd name="T2" fmla="*/ 8 w 673"/>
                <a:gd name="T3" fmla="*/ 82 h 1129"/>
                <a:gd name="T4" fmla="*/ 2 w 673"/>
                <a:gd name="T5" fmla="*/ 209 h 1129"/>
                <a:gd name="T6" fmla="*/ 0 w 673"/>
                <a:gd name="T7" fmla="*/ 377 h 1129"/>
                <a:gd name="T8" fmla="*/ 4 w 673"/>
                <a:gd name="T9" fmla="*/ 559 h 1129"/>
                <a:gd name="T10" fmla="*/ 19 w 673"/>
                <a:gd name="T11" fmla="*/ 738 h 1129"/>
                <a:gd name="T12" fmla="*/ 52 w 673"/>
                <a:gd name="T13" fmla="*/ 899 h 1129"/>
                <a:gd name="T14" fmla="*/ 99 w 673"/>
                <a:gd name="T15" fmla="*/ 1019 h 1129"/>
                <a:gd name="T16" fmla="*/ 169 w 673"/>
                <a:gd name="T17" fmla="*/ 1088 h 1129"/>
                <a:gd name="T18" fmla="*/ 245 w 673"/>
                <a:gd name="T19" fmla="*/ 1120 h 1129"/>
                <a:gd name="T20" fmla="*/ 323 w 673"/>
                <a:gd name="T21" fmla="*/ 1129 h 1129"/>
                <a:gd name="T22" fmla="*/ 399 w 673"/>
                <a:gd name="T23" fmla="*/ 1118 h 1129"/>
                <a:gd name="T24" fmla="*/ 468 w 673"/>
                <a:gd name="T25" fmla="*/ 1091 h 1129"/>
                <a:gd name="T26" fmla="*/ 529 w 673"/>
                <a:gd name="T27" fmla="*/ 1059 h 1129"/>
                <a:gd name="T28" fmla="*/ 574 w 673"/>
                <a:gd name="T29" fmla="*/ 1021 h 1129"/>
                <a:gd name="T30" fmla="*/ 603 w 673"/>
                <a:gd name="T31" fmla="*/ 983 h 1129"/>
                <a:gd name="T32" fmla="*/ 612 w 673"/>
                <a:gd name="T33" fmla="*/ 943 h 1129"/>
                <a:gd name="T34" fmla="*/ 622 w 673"/>
                <a:gd name="T35" fmla="*/ 863 h 1129"/>
                <a:gd name="T36" fmla="*/ 631 w 673"/>
                <a:gd name="T37" fmla="*/ 749 h 1129"/>
                <a:gd name="T38" fmla="*/ 643 w 673"/>
                <a:gd name="T39" fmla="*/ 614 h 1129"/>
                <a:gd name="T40" fmla="*/ 652 w 673"/>
                <a:gd name="T41" fmla="*/ 472 h 1129"/>
                <a:gd name="T42" fmla="*/ 660 w 673"/>
                <a:gd name="T43" fmla="*/ 340 h 1129"/>
                <a:gd name="T44" fmla="*/ 667 w 673"/>
                <a:gd name="T45" fmla="*/ 232 h 1129"/>
                <a:gd name="T46" fmla="*/ 671 w 673"/>
                <a:gd name="T47" fmla="*/ 165 h 1129"/>
                <a:gd name="T48" fmla="*/ 669 w 673"/>
                <a:gd name="T49" fmla="*/ 143 h 1129"/>
                <a:gd name="T50" fmla="*/ 658 w 673"/>
                <a:gd name="T51" fmla="*/ 131 h 1129"/>
                <a:gd name="T52" fmla="*/ 639 w 673"/>
                <a:gd name="T53" fmla="*/ 129 h 1129"/>
                <a:gd name="T54" fmla="*/ 614 w 673"/>
                <a:gd name="T55" fmla="*/ 131 h 1129"/>
                <a:gd name="T56" fmla="*/ 590 w 673"/>
                <a:gd name="T57" fmla="*/ 135 h 1129"/>
                <a:gd name="T58" fmla="*/ 563 w 673"/>
                <a:gd name="T59" fmla="*/ 141 h 1129"/>
                <a:gd name="T60" fmla="*/ 546 w 673"/>
                <a:gd name="T61" fmla="*/ 145 h 1129"/>
                <a:gd name="T62" fmla="*/ 534 w 673"/>
                <a:gd name="T63" fmla="*/ 148 h 1129"/>
                <a:gd name="T64" fmla="*/ 532 w 673"/>
                <a:gd name="T65" fmla="*/ 158 h 1129"/>
                <a:gd name="T66" fmla="*/ 531 w 673"/>
                <a:gd name="T67" fmla="*/ 217 h 1129"/>
                <a:gd name="T68" fmla="*/ 529 w 673"/>
                <a:gd name="T69" fmla="*/ 321 h 1129"/>
                <a:gd name="T70" fmla="*/ 525 w 673"/>
                <a:gd name="T71" fmla="*/ 451 h 1129"/>
                <a:gd name="T72" fmla="*/ 519 w 673"/>
                <a:gd name="T73" fmla="*/ 591 h 1129"/>
                <a:gd name="T74" fmla="*/ 512 w 673"/>
                <a:gd name="T75" fmla="*/ 726 h 1129"/>
                <a:gd name="T76" fmla="*/ 502 w 673"/>
                <a:gd name="T77" fmla="*/ 837 h 1129"/>
                <a:gd name="T78" fmla="*/ 489 w 673"/>
                <a:gd name="T79" fmla="*/ 907 h 1129"/>
                <a:gd name="T80" fmla="*/ 472 w 673"/>
                <a:gd name="T81" fmla="*/ 932 h 1129"/>
                <a:gd name="T82" fmla="*/ 445 w 673"/>
                <a:gd name="T83" fmla="*/ 951 h 1129"/>
                <a:gd name="T84" fmla="*/ 411 w 673"/>
                <a:gd name="T85" fmla="*/ 972 h 1129"/>
                <a:gd name="T86" fmla="*/ 373 w 673"/>
                <a:gd name="T87" fmla="*/ 989 h 1129"/>
                <a:gd name="T88" fmla="*/ 333 w 673"/>
                <a:gd name="T89" fmla="*/ 1002 h 1129"/>
                <a:gd name="T90" fmla="*/ 291 w 673"/>
                <a:gd name="T91" fmla="*/ 1004 h 1129"/>
                <a:gd name="T92" fmla="*/ 253 w 673"/>
                <a:gd name="T93" fmla="*/ 994 h 1129"/>
                <a:gd name="T94" fmla="*/ 221 w 673"/>
                <a:gd name="T95" fmla="*/ 968 h 1129"/>
                <a:gd name="T96" fmla="*/ 194 w 673"/>
                <a:gd name="T97" fmla="*/ 922 h 1129"/>
                <a:gd name="T98" fmla="*/ 173 w 673"/>
                <a:gd name="T99" fmla="*/ 839 h 1129"/>
                <a:gd name="T100" fmla="*/ 156 w 673"/>
                <a:gd name="T101" fmla="*/ 726 h 1129"/>
                <a:gd name="T102" fmla="*/ 147 w 673"/>
                <a:gd name="T103" fmla="*/ 597 h 1129"/>
                <a:gd name="T104" fmla="*/ 139 w 673"/>
                <a:gd name="T105" fmla="*/ 462 h 1129"/>
                <a:gd name="T106" fmla="*/ 137 w 673"/>
                <a:gd name="T107" fmla="*/ 337 h 1129"/>
                <a:gd name="T108" fmla="*/ 137 w 673"/>
                <a:gd name="T109" fmla="*/ 226 h 1129"/>
                <a:gd name="T110" fmla="*/ 145 w 673"/>
                <a:gd name="T111" fmla="*/ 148 h 1129"/>
                <a:gd name="T112" fmla="*/ 14 w 673"/>
                <a:gd name="T113"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3" h="1129">
                  <a:moveTo>
                    <a:pt x="14" y="0"/>
                  </a:moveTo>
                  <a:lnTo>
                    <a:pt x="12" y="8"/>
                  </a:lnTo>
                  <a:lnTo>
                    <a:pt x="10" y="38"/>
                  </a:lnTo>
                  <a:lnTo>
                    <a:pt x="8" y="82"/>
                  </a:lnTo>
                  <a:lnTo>
                    <a:pt x="4" y="143"/>
                  </a:lnTo>
                  <a:lnTo>
                    <a:pt x="2" y="209"/>
                  </a:lnTo>
                  <a:lnTo>
                    <a:pt x="0" y="289"/>
                  </a:lnTo>
                  <a:lnTo>
                    <a:pt x="0" y="377"/>
                  </a:lnTo>
                  <a:lnTo>
                    <a:pt x="2" y="468"/>
                  </a:lnTo>
                  <a:lnTo>
                    <a:pt x="4" y="559"/>
                  </a:lnTo>
                  <a:lnTo>
                    <a:pt x="12" y="650"/>
                  </a:lnTo>
                  <a:lnTo>
                    <a:pt x="19" y="738"/>
                  </a:lnTo>
                  <a:lnTo>
                    <a:pt x="34" y="823"/>
                  </a:lnTo>
                  <a:lnTo>
                    <a:pt x="52" y="899"/>
                  </a:lnTo>
                  <a:lnTo>
                    <a:pt x="72" y="966"/>
                  </a:lnTo>
                  <a:lnTo>
                    <a:pt x="99" y="1019"/>
                  </a:lnTo>
                  <a:lnTo>
                    <a:pt x="133" y="1061"/>
                  </a:lnTo>
                  <a:lnTo>
                    <a:pt x="169" y="1088"/>
                  </a:lnTo>
                  <a:lnTo>
                    <a:pt x="207" y="1107"/>
                  </a:lnTo>
                  <a:lnTo>
                    <a:pt x="245" y="1120"/>
                  </a:lnTo>
                  <a:lnTo>
                    <a:pt x="285" y="1128"/>
                  </a:lnTo>
                  <a:lnTo>
                    <a:pt x="323" y="1129"/>
                  </a:lnTo>
                  <a:lnTo>
                    <a:pt x="361" y="1126"/>
                  </a:lnTo>
                  <a:lnTo>
                    <a:pt x="399" y="1118"/>
                  </a:lnTo>
                  <a:lnTo>
                    <a:pt x="436" y="1109"/>
                  </a:lnTo>
                  <a:lnTo>
                    <a:pt x="468" y="1091"/>
                  </a:lnTo>
                  <a:lnTo>
                    <a:pt x="502" y="1076"/>
                  </a:lnTo>
                  <a:lnTo>
                    <a:pt x="529" y="1059"/>
                  </a:lnTo>
                  <a:lnTo>
                    <a:pt x="555" y="1042"/>
                  </a:lnTo>
                  <a:lnTo>
                    <a:pt x="574" y="1021"/>
                  </a:lnTo>
                  <a:lnTo>
                    <a:pt x="591" y="1002"/>
                  </a:lnTo>
                  <a:lnTo>
                    <a:pt x="603" y="983"/>
                  </a:lnTo>
                  <a:lnTo>
                    <a:pt x="610" y="968"/>
                  </a:lnTo>
                  <a:lnTo>
                    <a:pt x="612" y="943"/>
                  </a:lnTo>
                  <a:lnTo>
                    <a:pt x="618" y="909"/>
                  </a:lnTo>
                  <a:lnTo>
                    <a:pt x="622" y="863"/>
                  </a:lnTo>
                  <a:lnTo>
                    <a:pt x="628" y="810"/>
                  </a:lnTo>
                  <a:lnTo>
                    <a:pt x="631" y="749"/>
                  </a:lnTo>
                  <a:lnTo>
                    <a:pt x="637" y="683"/>
                  </a:lnTo>
                  <a:lnTo>
                    <a:pt x="643" y="614"/>
                  </a:lnTo>
                  <a:lnTo>
                    <a:pt x="648" y="544"/>
                  </a:lnTo>
                  <a:lnTo>
                    <a:pt x="652" y="472"/>
                  </a:lnTo>
                  <a:lnTo>
                    <a:pt x="656" y="405"/>
                  </a:lnTo>
                  <a:lnTo>
                    <a:pt x="660" y="340"/>
                  </a:lnTo>
                  <a:lnTo>
                    <a:pt x="664" y="283"/>
                  </a:lnTo>
                  <a:lnTo>
                    <a:pt x="667" y="232"/>
                  </a:lnTo>
                  <a:lnTo>
                    <a:pt x="669" y="192"/>
                  </a:lnTo>
                  <a:lnTo>
                    <a:pt x="671" y="165"/>
                  </a:lnTo>
                  <a:lnTo>
                    <a:pt x="673" y="150"/>
                  </a:lnTo>
                  <a:lnTo>
                    <a:pt x="669" y="143"/>
                  </a:lnTo>
                  <a:lnTo>
                    <a:pt x="666" y="135"/>
                  </a:lnTo>
                  <a:lnTo>
                    <a:pt x="658" y="131"/>
                  </a:lnTo>
                  <a:lnTo>
                    <a:pt x="650" y="131"/>
                  </a:lnTo>
                  <a:lnTo>
                    <a:pt x="639" y="129"/>
                  </a:lnTo>
                  <a:lnTo>
                    <a:pt x="628" y="131"/>
                  </a:lnTo>
                  <a:lnTo>
                    <a:pt x="614" y="131"/>
                  </a:lnTo>
                  <a:lnTo>
                    <a:pt x="603" y="133"/>
                  </a:lnTo>
                  <a:lnTo>
                    <a:pt x="590" y="135"/>
                  </a:lnTo>
                  <a:lnTo>
                    <a:pt x="576" y="137"/>
                  </a:lnTo>
                  <a:lnTo>
                    <a:pt x="563" y="141"/>
                  </a:lnTo>
                  <a:lnTo>
                    <a:pt x="555" y="143"/>
                  </a:lnTo>
                  <a:lnTo>
                    <a:pt x="546" y="145"/>
                  </a:lnTo>
                  <a:lnTo>
                    <a:pt x="540" y="148"/>
                  </a:lnTo>
                  <a:lnTo>
                    <a:pt x="534" y="148"/>
                  </a:lnTo>
                  <a:lnTo>
                    <a:pt x="534" y="150"/>
                  </a:lnTo>
                  <a:lnTo>
                    <a:pt x="532" y="158"/>
                  </a:lnTo>
                  <a:lnTo>
                    <a:pt x="532" y="181"/>
                  </a:lnTo>
                  <a:lnTo>
                    <a:pt x="531" y="217"/>
                  </a:lnTo>
                  <a:lnTo>
                    <a:pt x="531" y="266"/>
                  </a:lnTo>
                  <a:lnTo>
                    <a:pt x="529" y="321"/>
                  </a:lnTo>
                  <a:lnTo>
                    <a:pt x="527" y="384"/>
                  </a:lnTo>
                  <a:lnTo>
                    <a:pt x="525" y="451"/>
                  </a:lnTo>
                  <a:lnTo>
                    <a:pt x="523" y="523"/>
                  </a:lnTo>
                  <a:lnTo>
                    <a:pt x="519" y="591"/>
                  </a:lnTo>
                  <a:lnTo>
                    <a:pt x="517" y="660"/>
                  </a:lnTo>
                  <a:lnTo>
                    <a:pt x="512" y="726"/>
                  </a:lnTo>
                  <a:lnTo>
                    <a:pt x="508" y="785"/>
                  </a:lnTo>
                  <a:lnTo>
                    <a:pt x="502" y="837"/>
                  </a:lnTo>
                  <a:lnTo>
                    <a:pt x="496" y="878"/>
                  </a:lnTo>
                  <a:lnTo>
                    <a:pt x="489" y="907"/>
                  </a:lnTo>
                  <a:lnTo>
                    <a:pt x="483" y="924"/>
                  </a:lnTo>
                  <a:lnTo>
                    <a:pt x="472" y="932"/>
                  </a:lnTo>
                  <a:lnTo>
                    <a:pt x="460" y="941"/>
                  </a:lnTo>
                  <a:lnTo>
                    <a:pt x="445" y="951"/>
                  </a:lnTo>
                  <a:lnTo>
                    <a:pt x="430" y="964"/>
                  </a:lnTo>
                  <a:lnTo>
                    <a:pt x="411" y="972"/>
                  </a:lnTo>
                  <a:lnTo>
                    <a:pt x="394" y="981"/>
                  </a:lnTo>
                  <a:lnTo>
                    <a:pt x="373" y="989"/>
                  </a:lnTo>
                  <a:lnTo>
                    <a:pt x="354" y="996"/>
                  </a:lnTo>
                  <a:lnTo>
                    <a:pt x="333" y="1002"/>
                  </a:lnTo>
                  <a:lnTo>
                    <a:pt x="312" y="1004"/>
                  </a:lnTo>
                  <a:lnTo>
                    <a:pt x="291" y="1004"/>
                  </a:lnTo>
                  <a:lnTo>
                    <a:pt x="272" y="1002"/>
                  </a:lnTo>
                  <a:lnTo>
                    <a:pt x="253" y="994"/>
                  </a:lnTo>
                  <a:lnTo>
                    <a:pt x="236" y="985"/>
                  </a:lnTo>
                  <a:lnTo>
                    <a:pt x="221" y="968"/>
                  </a:lnTo>
                  <a:lnTo>
                    <a:pt x="207" y="951"/>
                  </a:lnTo>
                  <a:lnTo>
                    <a:pt x="194" y="922"/>
                  </a:lnTo>
                  <a:lnTo>
                    <a:pt x="183" y="884"/>
                  </a:lnTo>
                  <a:lnTo>
                    <a:pt x="173" y="839"/>
                  </a:lnTo>
                  <a:lnTo>
                    <a:pt x="166" y="785"/>
                  </a:lnTo>
                  <a:lnTo>
                    <a:pt x="156" y="726"/>
                  </a:lnTo>
                  <a:lnTo>
                    <a:pt x="152" y="664"/>
                  </a:lnTo>
                  <a:lnTo>
                    <a:pt x="147" y="597"/>
                  </a:lnTo>
                  <a:lnTo>
                    <a:pt x="143" y="531"/>
                  </a:lnTo>
                  <a:lnTo>
                    <a:pt x="139" y="462"/>
                  </a:lnTo>
                  <a:lnTo>
                    <a:pt x="137" y="399"/>
                  </a:lnTo>
                  <a:lnTo>
                    <a:pt x="137" y="337"/>
                  </a:lnTo>
                  <a:lnTo>
                    <a:pt x="137" y="280"/>
                  </a:lnTo>
                  <a:lnTo>
                    <a:pt x="137" y="226"/>
                  </a:lnTo>
                  <a:lnTo>
                    <a:pt x="143" y="185"/>
                  </a:lnTo>
                  <a:lnTo>
                    <a:pt x="145" y="148"/>
                  </a:lnTo>
                  <a:lnTo>
                    <a:pt x="150" y="126"/>
                  </a:lnTo>
                  <a:lnTo>
                    <a:pt x="14" y="0"/>
                  </a:lnTo>
                  <a:lnTo>
                    <a:pt x="14" y="0"/>
                  </a:lnTo>
                  <a:close/>
                </a:path>
              </a:pathLst>
            </a:custGeom>
            <a:grpFill/>
            <a:ln>
              <a:noFill/>
            </a:ln>
            <a:extLst/>
          </p:spPr>
          <p:txBody>
            <a:bodyPr/>
            <a:lstStyle/>
            <a:p>
              <a:pPr defTabSz="1243038" fontAlgn="base">
                <a:spcBef>
                  <a:spcPct val="0"/>
                </a:spcBef>
                <a:spcAft>
                  <a:spcPct val="0"/>
                </a:spcAft>
                <a:defRPr/>
              </a:pPr>
              <a:endParaRPr lang="en-US" sz="1836" dirty="0">
                <a:solidFill>
                  <a:prstClr val="black"/>
                </a:solidFill>
                <a:latin typeface="Arial" pitchFamily="-84" charset="0"/>
                <a:ea typeface="ＭＳ Ｐゴシック" pitchFamily="-84" charset="-128"/>
                <a:cs typeface="ＭＳ Ｐゴシック" pitchFamily="-84" charset="-128"/>
              </a:endParaRPr>
            </a:p>
          </p:txBody>
        </p:sp>
        <p:sp>
          <p:nvSpPr>
            <p:cNvPr id="61" name="Freeform 11"/>
            <p:cNvSpPr>
              <a:spLocks/>
            </p:cNvSpPr>
            <p:nvPr/>
          </p:nvSpPr>
          <p:spPr bwMode="auto">
            <a:xfrm>
              <a:off x="8546048" y="7936080"/>
              <a:ext cx="112409" cy="98531"/>
            </a:xfrm>
            <a:custGeom>
              <a:avLst/>
              <a:gdLst>
                <a:gd name="T0" fmla="*/ 242 w 325"/>
                <a:gd name="T1" fmla="*/ 12 h 286"/>
                <a:gd name="T2" fmla="*/ 238 w 325"/>
                <a:gd name="T3" fmla="*/ 12 h 286"/>
                <a:gd name="T4" fmla="*/ 236 w 325"/>
                <a:gd name="T5" fmla="*/ 17 h 286"/>
                <a:gd name="T6" fmla="*/ 230 w 325"/>
                <a:gd name="T7" fmla="*/ 27 h 286"/>
                <a:gd name="T8" fmla="*/ 223 w 325"/>
                <a:gd name="T9" fmla="*/ 38 h 286"/>
                <a:gd name="T10" fmla="*/ 213 w 325"/>
                <a:gd name="T11" fmla="*/ 50 h 286"/>
                <a:gd name="T12" fmla="*/ 202 w 325"/>
                <a:gd name="T13" fmla="*/ 65 h 286"/>
                <a:gd name="T14" fmla="*/ 187 w 325"/>
                <a:gd name="T15" fmla="*/ 80 h 286"/>
                <a:gd name="T16" fmla="*/ 173 w 325"/>
                <a:gd name="T17" fmla="*/ 97 h 286"/>
                <a:gd name="T18" fmla="*/ 154 w 325"/>
                <a:gd name="T19" fmla="*/ 112 h 286"/>
                <a:gd name="T20" fmla="*/ 137 w 325"/>
                <a:gd name="T21" fmla="*/ 130 h 286"/>
                <a:gd name="T22" fmla="*/ 118 w 325"/>
                <a:gd name="T23" fmla="*/ 145 h 286"/>
                <a:gd name="T24" fmla="*/ 97 w 325"/>
                <a:gd name="T25" fmla="*/ 162 h 286"/>
                <a:gd name="T26" fmla="*/ 75 w 325"/>
                <a:gd name="T27" fmla="*/ 173 h 286"/>
                <a:gd name="T28" fmla="*/ 52 w 325"/>
                <a:gd name="T29" fmla="*/ 187 h 286"/>
                <a:gd name="T30" fmla="*/ 29 w 325"/>
                <a:gd name="T31" fmla="*/ 194 h 286"/>
                <a:gd name="T32" fmla="*/ 6 w 325"/>
                <a:gd name="T33" fmla="*/ 204 h 286"/>
                <a:gd name="T34" fmla="*/ 0 w 325"/>
                <a:gd name="T35" fmla="*/ 286 h 286"/>
                <a:gd name="T36" fmla="*/ 130 w 325"/>
                <a:gd name="T37" fmla="*/ 257 h 286"/>
                <a:gd name="T38" fmla="*/ 130 w 325"/>
                <a:gd name="T39" fmla="*/ 255 h 286"/>
                <a:gd name="T40" fmla="*/ 135 w 325"/>
                <a:gd name="T41" fmla="*/ 253 h 286"/>
                <a:gd name="T42" fmla="*/ 143 w 325"/>
                <a:gd name="T43" fmla="*/ 249 h 286"/>
                <a:gd name="T44" fmla="*/ 154 w 325"/>
                <a:gd name="T45" fmla="*/ 244 h 286"/>
                <a:gd name="T46" fmla="*/ 166 w 325"/>
                <a:gd name="T47" fmla="*/ 236 h 286"/>
                <a:gd name="T48" fmla="*/ 181 w 325"/>
                <a:gd name="T49" fmla="*/ 228 h 286"/>
                <a:gd name="T50" fmla="*/ 196 w 325"/>
                <a:gd name="T51" fmla="*/ 219 h 286"/>
                <a:gd name="T52" fmla="*/ 213 w 325"/>
                <a:gd name="T53" fmla="*/ 209 h 286"/>
                <a:gd name="T54" fmla="*/ 229 w 325"/>
                <a:gd name="T55" fmla="*/ 194 h 286"/>
                <a:gd name="T56" fmla="*/ 244 w 325"/>
                <a:gd name="T57" fmla="*/ 181 h 286"/>
                <a:gd name="T58" fmla="*/ 259 w 325"/>
                <a:gd name="T59" fmla="*/ 166 h 286"/>
                <a:gd name="T60" fmla="*/ 276 w 325"/>
                <a:gd name="T61" fmla="*/ 151 h 286"/>
                <a:gd name="T62" fmla="*/ 289 w 325"/>
                <a:gd name="T63" fmla="*/ 132 h 286"/>
                <a:gd name="T64" fmla="*/ 303 w 325"/>
                <a:gd name="T65" fmla="*/ 114 h 286"/>
                <a:gd name="T66" fmla="*/ 314 w 325"/>
                <a:gd name="T67" fmla="*/ 95 h 286"/>
                <a:gd name="T68" fmla="*/ 322 w 325"/>
                <a:gd name="T69" fmla="*/ 74 h 286"/>
                <a:gd name="T70" fmla="*/ 325 w 325"/>
                <a:gd name="T71" fmla="*/ 55 h 286"/>
                <a:gd name="T72" fmla="*/ 325 w 325"/>
                <a:gd name="T73" fmla="*/ 40 h 286"/>
                <a:gd name="T74" fmla="*/ 324 w 325"/>
                <a:gd name="T75" fmla="*/ 25 h 286"/>
                <a:gd name="T76" fmla="*/ 320 w 325"/>
                <a:gd name="T77" fmla="*/ 17 h 286"/>
                <a:gd name="T78" fmla="*/ 314 w 325"/>
                <a:gd name="T79" fmla="*/ 8 h 286"/>
                <a:gd name="T80" fmla="*/ 308 w 325"/>
                <a:gd name="T81" fmla="*/ 4 h 286"/>
                <a:gd name="T82" fmla="*/ 299 w 325"/>
                <a:gd name="T83" fmla="*/ 2 h 286"/>
                <a:gd name="T84" fmla="*/ 291 w 325"/>
                <a:gd name="T85" fmla="*/ 2 h 286"/>
                <a:gd name="T86" fmla="*/ 282 w 325"/>
                <a:gd name="T87" fmla="*/ 0 h 286"/>
                <a:gd name="T88" fmla="*/ 272 w 325"/>
                <a:gd name="T89" fmla="*/ 2 h 286"/>
                <a:gd name="T90" fmla="*/ 263 w 325"/>
                <a:gd name="T91" fmla="*/ 2 h 286"/>
                <a:gd name="T92" fmla="*/ 257 w 325"/>
                <a:gd name="T93" fmla="*/ 6 h 286"/>
                <a:gd name="T94" fmla="*/ 244 w 325"/>
                <a:gd name="T95" fmla="*/ 10 h 286"/>
                <a:gd name="T96" fmla="*/ 242 w 325"/>
                <a:gd name="T97" fmla="*/ 12 h 286"/>
                <a:gd name="T98" fmla="*/ 242 w 325"/>
                <a:gd name="T99" fmla="*/ 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 h="286">
                  <a:moveTo>
                    <a:pt x="242" y="12"/>
                  </a:moveTo>
                  <a:lnTo>
                    <a:pt x="238" y="12"/>
                  </a:lnTo>
                  <a:lnTo>
                    <a:pt x="236" y="17"/>
                  </a:lnTo>
                  <a:lnTo>
                    <a:pt x="230" y="27"/>
                  </a:lnTo>
                  <a:lnTo>
                    <a:pt x="223" y="38"/>
                  </a:lnTo>
                  <a:lnTo>
                    <a:pt x="213" y="50"/>
                  </a:lnTo>
                  <a:lnTo>
                    <a:pt x="202" y="65"/>
                  </a:lnTo>
                  <a:lnTo>
                    <a:pt x="187" y="80"/>
                  </a:lnTo>
                  <a:lnTo>
                    <a:pt x="173" y="97"/>
                  </a:lnTo>
                  <a:lnTo>
                    <a:pt x="154" y="112"/>
                  </a:lnTo>
                  <a:lnTo>
                    <a:pt x="137" y="130"/>
                  </a:lnTo>
                  <a:lnTo>
                    <a:pt x="118" y="145"/>
                  </a:lnTo>
                  <a:lnTo>
                    <a:pt x="97" y="162"/>
                  </a:lnTo>
                  <a:lnTo>
                    <a:pt x="75" y="173"/>
                  </a:lnTo>
                  <a:lnTo>
                    <a:pt x="52" y="187"/>
                  </a:lnTo>
                  <a:lnTo>
                    <a:pt x="29" y="194"/>
                  </a:lnTo>
                  <a:lnTo>
                    <a:pt x="6" y="204"/>
                  </a:lnTo>
                  <a:lnTo>
                    <a:pt x="0" y="286"/>
                  </a:lnTo>
                  <a:lnTo>
                    <a:pt x="130" y="257"/>
                  </a:lnTo>
                  <a:lnTo>
                    <a:pt x="130" y="255"/>
                  </a:lnTo>
                  <a:lnTo>
                    <a:pt x="135" y="253"/>
                  </a:lnTo>
                  <a:lnTo>
                    <a:pt x="143" y="249"/>
                  </a:lnTo>
                  <a:lnTo>
                    <a:pt x="154" y="244"/>
                  </a:lnTo>
                  <a:lnTo>
                    <a:pt x="166" y="236"/>
                  </a:lnTo>
                  <a:lnTo>
                    <a:pt x="181" y="228"/>
                  </a:lnTo>
                  <a:lnTo>
                    <a:pt x="196" y="219"/>
                  </a:lnTo>
                  <a:lnTo>
                    <a:pt x="213" y="209"/>
                  </a:lnTo>
                  <a:lnTo>
                    <a:pt x="229" y="194"/>
                  </a:lnTo>
                  <a:lnTo>
                    <a:pt x="244" y="181"/>
                  </a:lnTo>
                  <a:lnTo>
                    <a:pt x="259" y="166"/>
                  </a:lnTo>
                  <a:lnTo>
                    <a:pt x="276" y="151"/>
                  </a:lnTo>
                  <a:lnTo>
                    <a:pt x="289" y="132"/>
                  </a:lnTo>
                  <a:lnTo>
                    <a:pt x="303" y="114"/>
                  </a:lnTo>
                  <a:lnTo>
                    <a:pt x="314" y="95"/>
                  </a:lnTo>
                  <a:lnTo>
                    <a:pt x="322" y="74"/>
                  </a:lnTo>
                  <a:lnTo>
                    <a:pt x="325" y="55"/>
                  </a:lnTo>
                  <a:lnTo>
                    <a:pt x="325" y="40"/>
                  </a:lnTo>
                  <a:lnTo>
                    <a:pt x="324" y="25"/>
                  </a:lnTo>
                  <a:lnTo>
                    <a:pt x="320" y="17"/>
                  </a:lnTo>
                  <a:lnTo>
                    <a:pt x="314" y="8"/>
                  </a:lnTo>
                  <a:lnTo>
                    <a:pt x="308" y="4"/>
                  </a:lnTo>
                  <a:lnTo>
                    <a:pt x="299" y="2"/>
                  </a:lnTo>
                  <a:lnTo>
                    <a:pt x="291" y="2"/>
                  </a:lnTo>
                  <a:lnTo>
                    <a:pt x="282" y="0"/>
                  </a:lnTo>
                  <a:lnTo>
                    <a:pt x="272" y="2"/>
                  </a:lnTo>
                  <a:lnTo>
                    <a:pt x="263" y="2"/>
                  </a:lnTo>
                  <a:lnTo>
                    <a:pt x="257" y="6"/>
                  </a:lnTo>
                  <a:lnTo>
                    <a:pt x="244" y="10"/>
                  </a:lnTo>
                  <a:lnTo>
                    <a:pt x="242" y="12"/>
                  </a:lnTo>
                  <a:lnTo>
                    <a:pt x="242" y="12"/>
                  </a:lnTo>
                  <a:close/>
                </a:path>
              </a:pathLst>
            </a:custGeom>
            <a:grpFill/>
            <a:ln>
              <a:noFill/>
            </a:ln>
            <a:extLst/>
          </p:spPr>
          <p:txBody>
            <a:bodyPr/>
            <a:lstStyle/>
            <a:p>
              <a:pPr defTabSz="1243038" fontAlgn="base">
                <a:spcBef>
                  <a:spcPct val="0"/>
                </a:spcBef>
                <a:spcAft>
                  <a:spcPct val="0"/>
                </a:spcAft>
                <a:defRPr/>
              </a:pPr>
              <a:endParaRPr lang="en-US" sz="1836" dirty="0">
                <a:solidFill>
                  <a:prstClr val="black"/>
                </a:solidFill>
                <a:latin typeface="Arial" pitchFamily="-84" charset="0"/>
                <a:ea typeface="ＭＳ Ｐゴシック" pitchFamily="-84" charset="-128"/>
                <a:cs typeface="ＭＳ Ｐゴシック" pitchFamily="-84" charset="-128"/>
              </a:endParaRPr>
            </a:p>
          </p:txBody>
        </p:sp>
        <p:sp>
          <p:nvSpPr>
            <p:cNvPr id="62" name="Freeform 12"/>
            <p:cNvSpPr>
              <a:spLocks/>
            </p:cNvSpPr>
            <p:nvPr/>
          </p:nvSpPr>
          <p:spPr bwMode="auto">
            <a:xfrm>
              <a:off x="8568252" y="8007549"/>
              <a:ext cx="206776" cy="352491"/>
            </a:xfrm>
            <a:custGeom>
              <a:avLst/>
              <a:gdLst>
                <a:gd name="T0" fmla="*/ 4 w 597"/>
                <a:gd name="T1" fmla="*/ 823 h 1015"/>
                <a:gd name="T2" fmla="*/ 10 w 597"/>
                <a:gd name="T3" fmla="*/ 842 h 1015"/>
                <a:gd name="T4" fmla="*/ 19 w 597"/>
                <a:gd name="T5" fmla="*/ 861 h 1015"/>
                <a:gd name="T6" fmla="*/ 27 w 597"/>
                <a:gd name="T7" fmla="*/ 878 h 1015"/>
                <a:gd name="T8" fmla="*/ 36 w 597"/>
                <a:gd name="T9" fmla="*/ 895 h 1015"/>
                <a:gd name="T10" fmla="*/ 46 w 597"/>
                <a:gd name="T11" fmla="*/ 912 h 1015"/>
                <a:gd name="T12" fmla="*/ 61 w 597"/>
                <a:gd name="T13" fmla="*/ 931 h 1015"/>
                <a:gd name="T14" fmla="*/ 108 w 597"/>
                <a:gd name="T15" fmla="*/ 969 h 1015"/>
                <a:gd name="T16" fmla="*/ 184 w 597"/>
                <a:gd name="T17" fmla="*/ 1003 h 1015"/>
                <a:gd name="T18" fmla="*/ 260 w 597"/>
                <a:gd name="T19" fmla="*/ 1015 h 1015"/>
                <a:gd name="T20" fmla="*/ 333 w 597"/>
                <a:gd name="T21" fmla="*/ 1005 h 1015"/>
                <a:gd name="T22" fmla="*/ 401 w 597"/>
                <a:gd name="T23" fmla="*/ 981 h 1015"/>
                <a:gd name="T24" fmla="*/ 458 w 597"/>
                <a:gd name="T25" fmla="*/ 946 h 1015"/>
                <a:gd name="T26" fmla="*/ 504 w 597"/>
                <a:gd name="T27" fmla="*/ 910 h 1015"/>
                <a:gd name="T28" fmla="*/ 530 w 597"/>
                <a:gd name="T29" fmla="*/ 872 h 1015"/>
                <a:gd name="T30" fmla="*/ 540 w 597"/>
                <a:gd name="T31" fmla="*/ 834 h 1015"/>
                <a:gd name="T32" fmla="*/ 549 w 597"/>
                <a:gd name="T33" fmla="*/ 751 h 1015"/>
                <a:gd name="T34" fmla="*/ 557 w 597"/>
                <a:gd name="T35" fmla="*/ 633 h 1015"/>
                <a:gd name="T36" fmla="*/ 568 w 597"/>
                <a:gd name="T37" fmla="*/ 496 h 1015"/>
                <a:gd name="T38" fmla="*/ 576 w 597"/>
                <a:gd name="T39" fmla="*/ 351 h 1015"/>
                <a:gd name="T40" fmla="*/ 586 w 597"/>
                <a:gd name="T41" fmla="*/ 216 h 1015"/>
                <a:gd name="T42" fmla="*/ 591 w 597"/>
                <a:gd name="T43" fmla="*/ 106 h 1015"/>
                <a:gd name="T44" fmla="*/ 595 w 597"/>
                <a:gd name="T45" fmla="*/ 36 h 1015"/>
                <a:gd name="T46" fmla="*/ 595 w 597"/>
                <a:gd name="T47" fmla="*/ 13 h 1015"/>
                <a:gd name="T48" fmla="*/ 584 w 597"/>
                <a:gd name="T49" fmla="*/ 1 h 1015"/>
                <a:gd name="T50" fmla="*/ 565 w 597"/>
                <a:gd name="T51" fmla="*/ 0 h 1015"/>
                <a:gd name="T52" fmla="*/ 540 w 597"/>
                <a:gd name="T53" fmla="*/ 1 h 1015"/>
                <a:gd name="T54" fmla="*/ 517 w 597"/>
                <a:gd name="T55" fmla="*/ 5 h 1015"/>
                <a:gd name="T56" fmla="*/ 490 w 597"/>
                <a:gd name="T57" fmla="*/ 11 h 1015"/>
                <a:gd name="T58" fmla="*/ 473 w 597"/>
                <a:gd name="T59" fmla="*/ 15 h 1015"/>
                <a:gd name="T60" fmla="*/ 462 w 597"/>
                <a:gd name="T61" fmla="*/ 19 h 1015"/>
                <a:gd name="T62" fmla="*/ 460 w 597"/>
                <a:gd name="T63" fmla="*/ 28 h 1015"/>
                <a:gd name="T64" fmla="*/ 458 w 597"/>
                <a:gd name="T65" fmla="*/ 89 h 1015"/>
                <a:gd name="T66" fmla="*/ 456 w 597"/>
                <a:gd name="T67" fmla="*/ 195 h 1015"/>
                <a:gd name="T68" fmla="*/ 452 w 597"/>
                <a:gd name="T69" fmla="*/ 328 h 1015"/>
                <a:gd name="T70" fmla="*/ 447 w 597"/>
                <a:gd name="T71" fmla="*/ 473 h 1015"/>
                <a:gd name="T72" fmla="*/ 439 w 597"/>
                <a:gd name="T73" fmla="*/ 610 h 1015"/>
                <a:gd name="T74" fmla="*/ 428 w 597"/>
                <a:gd name="T75" fmla="*/ 724 h 1015"/>
                <a:gd name="T76" fmla="*/ 416 w 597"/>
                <a:gd name="T77" fmla="*/ 798 h 1015"/>
                <a:gd name="T78" fmla="*/ 399 w 597"/>
                <a:gd name="T79" fmla="*/ 823 h 1015"/>
                <a:gd name="T80" fmla="*/ 373 w 597"/>
                <a:gd name="T81" fmla="*/ 840 h 1015"/>
                <a:gd name="T82" fmla="*/ 336 w 597"/>
                <a:gd name="T83" fmla="*/ 857 h 1015"/>
                <a:gd name="T84" fmla="*/ 295 w 597"/>
                <a:gd name="T85" fmla="*/ 870 h 1015"/>
                <a:gd name="T86" fmla="*/ 249 w 597"/>
                <a:gd name="T87" fmla="*/ 878 h 1015"/>
                <a:gd name="T88" fmla="*/ 203 w 597"/>
                <a:gd name="T89" fmla="*/ 878 h 1015"/>
                <a:gd name="T90" fmla="*/ 158 w 597"/>
                <a:gd name="T91" fmla="*/ 867 h 1015"/>
                <a:gd name="T92" fmla="*/ 116 w 597"/>
                <a:gd name="T93" fmla="*/ 844 h 1015"/>
                <a:gd name="T94" fmla="*/ 91 w 597"/>
                <a:gd name="T95" fmla="*/ 817 h 1015"/>
                <a:gd name="T96" fmla="*/ 76 w 597"/>
                <a:gd name="T97" fmla="*/ 794 h 1015"/>
                <a:gd name="T98" fmla="*/ 63 w 597"/>
                <a:gd name="T99" fmla="*/ 771 h 1015"/>
                <a:gd name="T100" fmla="*/ 53 w 597"/>
                <a:gd name="T101" fmla="*/ 756 h 1015"/>
                <a:gd name="T102" fmla="*/ 46 w 597"/>
                <a:gd name="T103" fmla="*/ 741 h 1015"/>
                <a:gd name="T104" fmla="*/ 38 w 597"/>
                <a:gd name="T105" fmla="*/ 724 h 1015"/>
                <a:gd name="T106" fmla="*/ 32 w 597"/>
                <a:gd name="T107" fmla="*/ 707 h 1015"/>
                <a:gd name="T108" fmla="*/ 27 w 597"/>
                <a:gd name="T109" fmla="*/ 703 h 1015"/>
                <a:gd name="T110" fmla="*/ 19 w 597"/>
                <a:gd name="T111" fmla="*/ 713 h 1015"/>
                <a:gd name="T112" fmla="*/ 13 w 597"/>
                <a:gd name="T113" fmla="*/ 730 h 1015"/>
                <a:gd name="T114" fmla="*/ 8 w 597"/>
                <a:gd name="T115" fmla="*/ 754 h 1015"/>
                <a:gd name="T116" fmla="*/ 4 w 597"/>
                <a:gd name="T117" fmla="*/ 777 h 1015"/>
                <a:gd name="T118" fmla="*/ 2 w 597"/>
                <a:gd name="T119" fmla="*/ 796 h 1015"/>
                <a:gd name="T120" fmla="*/ 0 w 597"/>
                <a:gd name="T121" fmla="*/ 809 h 1015"/>
                <a:gd name="T122" fmla="*/ 0 w 597"/>
                <a:gd name="T123" fmla="*/ 811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7" h="1015">
                  <a:moveTo>
                    <a:pt x="0" y="811"/>
                  </a:moveTo>
                  <a:lnTo>
                    <a:pt x="4" y="823"/>
                  </a:lnTo>
                  <a:lnTo>
                    <a:pt x="8" y="832"/>
                  </a:lnTo>
                  <a:lnTo>
                    <a:pt x="10" y="842"/>
                  </a:lnTo>
                  <a:lnTo>
                    <a:pt x="13" y="851"/>
                  </a:lnTo>
                  <a:lnTo>
                    <a:pt x="19" y="861"/>
                  </a:lnTo>
                  <a:lnTo>
                    <a:pt x="23" y="870"/>
                  </a:lnTo>
                  <a:lnTo>
                    <a:pt x="27" y="878"/>
                  </a:lnTo>
                  <a:lnTo>
                    <a:pt x="32" y="889"/>
                  </a:lnTo>
                  <a:lnTo>
                    <a:pt x="36" y="895"/>
                  </a:lnTo>
                  <a:lnTo>
                    <a:pt x="42" y="905"/>
                  </a:lnTo>
                  <a:lnTo>
                    <a:pt x="46" y="912"/>
                  </a:lnTo>
                  <a:lnTo>
                    <a:pt x="51" y="918"/>
                  </a:lnTo>
                  <a:lnTo>
                    <a:pt x="61" y="931"/>
                  </a:lnTo>
                  <a:lnTo>
                    <a:pt x="74" y="943"/>
                  </a:lnTo>
                  <a:lnTo>
                    <a:pt x="108" y="969"/>
                  </a:lnTo>
                  <a:lnTo>
                    <a:pt x="146" y="990"/>
                  </a:lnTo>
                  <a:lnTo>
                    <a:pt x="184" y="1003"/>
                  </a:lnTo>
                  <a:lnTo>
                    <a:pt x="222" y="1013"/>
                  </a:lnTo>
                  <a:lnTo>
                    <a:pt x="260" y="1015"/>
                  </a:lnTo>
                  <a:lnTo>
                    <a:pt x="298" y="1013"/>
                  </a:lnTo>
                  <a:lnTo>
                    <a:pt x="333" y="1005"/>
                  </a:lnTo>
                  <a:lnTo>
                    <a:pt x="369" y="996"/>
                  </a:lnTo>
                  <a:lnTo>
                    <a:pt x="401" y="981"/>
                  </a:lnTo>
                  <a:lnTo>
                    <a:pt x="432" y="965"/>
                  </a:lnTo>
                  <a:lnTo>
                    <a:pt x="458" y="946"/>
                  </a:lnTo>
                  <a:lnTo>
                    <a:pt x="485" y="929"/>
                  </a:lnTo>
                  <a:lnTo>
                    <a:pt x="504" y="910"/>
                  </a:lnTo>
                  <a:lnTo>
                    <a:pt x="519" y="891"/>
                  </a:lnTo>
                  <a:lnTo>
                    <a:pt x="530" y="872"/>
                  </a:lnTo>
                  <a:lnTo>
                    <a:pt x="538" y="857"/>
                  </a:lnTo>
                  <a:lnTo>
                    <a:pt x="540" y="834"/>
                  </a:lnTo>
                  <a:lnTo>
                    <a:pt x="546" y="798"/>
                  </a:lnTo>
                  <a:lnTo>
                    <a:pt x="549" y="751"/>
                  </a:lnTo>
                  <a:lnTo>
                    <a:pt x="553" y="695"/>
                  </a:lnTo>
                  <a:lnTo>
                    <a:pt x="557" y="633"/>
                  </a:lnTo>
                  <a:lnTo>
                    <a:pt x="563" y="566"/>
                  </a:lnTo>
                  <a:lnTo>
                    <a:pt x="568" y="496"/>
                  </a:lnTo>
                  <a:lnTo>
                    <a:pt x="574" y="424"/>
                  </a:lnTo>
                  <a:lnTo>
                    <a:pt x="576" y="351"/>
                  </a:lnTo>
                  <a:lnTo>
                    <a:pt x="580" y="283"/>
                  </a:lnTo>
                  <a:lnTo>
                    <a:pt x="586" y="216"/>
                  </a:lnTo>
                  <a:lnTo>
                    <a:pt x="589" y="159"/>
                  </a:lnTo>
                  <a:lnTo>
                    <a:pt x="591" y="106"/>
                  </a:lnTo>
                  <a:lnTo>
                    <a:pt x="595" y="66"/>
                  </a:lnTo>
                  <a:lnTo>
                    <a:pt x="595" y="36"/>
                  </a:lnTo>
                  <a:lnTo>
                    <a:pt x="597" y="20"/>
                  </a:lnTo>
                  <a:lnTo>
                    <a:pt x="595" y="13"/>
                  </a:lnTo>
                  <a:lnTo>
                    <a:pt x="589" y="7"/>
                  </a:lnTo>
                  <a:lnTo>
                    <a:pt x="584" y="1"/>
                  </a:lnTo>
                  <a:lnTo>
                    <a:pt x="576" y="1"/>
                  </a:lnTo>
                  <a:lnTo>
                    <a:pt x="565" y="0"/>
                  </a:lnTo>
                  <a:lnTo>
                    <a:pt x="553" y="1"/>
                  </a:lnTo>
                  <a:lnTo>
                    <a:pt x="540" y="1"/>
                  </a:lnTo>
                  <a:lnTo>
                    <a:pt x="528" y="3"/>
                  </a:lnTo>
                  <a:lnTo>
                    <a:pt x="517" y="5"/>
                  </a:lnTo>
                  <a:lnTo>
                    <a:pt x="504" y="7"/>
                  </a:lnTo>
                  <a:lnTo>
                    <a:pt x="490" y="11"/>
                  </a:lnTo>
                  <a:lnTo>
                    <a:pt x="483" y="13"/>
                  </a:lnTo>
                  <a:lnTo>
                    <a:pt x="473" y="15"/>
                  </a:lnTo>
                  <a:lnTo>
                    <a:pt x="468" y="19"/>
                  </a:lnTo>
                  <a:lnTo>
                    <a:pt x="462" y="19"/>
                  </a:lnTo>
                  <a:lnTo>
                    <a:pt x="462" y="20"/>
                  </a:lnTo>
                  <a:lnTo>
                    <a:pt x="460" y="28"/>
                  </a:lnTo>
                  <a:lnTo>
                    <a:pt x="460" y="51"/>
                  </a:lnTo>
                  <a:lnTo>
                    <a:pt x="458" y="89"/>
                  </a:lnTo>
                  <a:lnTo>
                    <a:pt x="458" y="138"/>
                  </a:lnTo>
                  <a:lnTo>
                    <a:pt x="456" y="195"/>
                  </a:lnTo>
                  <a:lnTo>
                    <a:pt x="454" y="260"/>
                  </a:lnTo>
                  <a:lnTo>
                    <a:pt x="452" y="328"/>
                  </a:lnTo>
                  <a:lnTo>
                    <a:pt x="451" y="401"/>
                  </a:lnTo>
                  <a:lnTo>
                    <a:pt x="447" y="473"/>
                  </a:lnTo>
                  <a:lnTo>
                    <a:pt x="445" y="543"/>
                  </a:lnTo>
                  <a:lnTo>
                    <a:pt x="439" y="610"/>
                  </a:lnTo>
                  <a:lnTo>
                    <a:pt x="435" y="671"/>
                  </a:lnTo>
                  <a:lnTo>
                    <a:pt x="428" y="724"/>
                  </a:lnTo>
                  <a:lnTo>
                    <a:pt x="422" y="766"/>
                  </a:lnTo>
                  <a:lnTo>
                    <a:pt x="416" y="798"/>
                  </a:lnTo>
                  <a:lnTo>
                    <a:pt x="411" y="815"/>
                  </a:lnTo>
                  <a:lnTo>
                    <a:pt x="399" y="823"/>
                  </a:lnTo>
                  <a:lnTo>
                    <a:pt x="388" y="830"/>
                  </a:lnTo>
                  <a:lnTo>
                    <a:pt x="373" y="840"/>
                  </a:lnTo>
                  <a:lnTo>
                    <a:pt x="355" y="849"/>
                  </a:lnTo>
                  <a:lnTo>
                    <a:pt x="336" y="857"/>
                  </a:lnTo>
                  <a:lnTo>
                    <a:pt x="316" y="865"/>
                  </a:lnTo>
                  <a:lnTo>
                    <a:pt x="295" y="870"/>
                  </a:lnTo>
                  <a:lnTo>
                    <a:pt x="274" y="876"/>
                  </a:lnTo>
                  <a:lnTo>
                    <a:pt x="249" y="878"/>
                  </a:lnTo>
                  <a:lnTo>
                    <a:pt x="226" y="878"/>
                  </a:lnTo>
                  <a:lnTo>
                    <a:pt x="203" y="878"/>
                  </a:lnTo>
                  <a:lnTo>
                    <a:pt x="181" y="874"/>
                  </a:lnTo>
                  <a:lnTo>
                    <a:pt x="158" y="867"/>
                  </a:lnTo>
                  <a:lnTo>
                    <a:pt x="137" y="857"/>
                  </a:lnTo>
                  <a:lnTo>
                    <a:pt x="116" y="844"/>
                  </a:lnTo>
                  <a:lnTo>
                    <a:pt x="99" y="827"/>
                  </a:lnTo>
                  <a:lnTo>
                    <a:pt x="91" y="817"/>
                  </a:lnTo>
                  <a:lnTo>
                    <a:pt x="84" y="806"/>
                  </a:lnTo>
                  <a:lnTo>
                    <a:pt x="76" y="794"/>
                  </a:lnTo>
                  <a:lnTo>
                    <a:pt x="67" y="781"/>
                  </a:lnTo>
                  <a:lnTo>
                    <a:pt x="63" y="771"/>
                  </a:lnTo>
                  <a:lnTo>
                    <a:pt x="59" y="766"/>
                  </a:lnTo>
                  <a:lnTo>
                    <a:pt x="53" y="756"/>
                  </a:lnTo>
                  <a:lnTo>
                    <a:pt x="49" y="749"/>
                  </a:lnTo>
                  <a:lnTo>
                    <a:pt x="46" y="741"/>
                  </a:lnTo>
                  <a:lnTo>
                    <a:pt x="42" y="732"/>
                  </a:lnTo>
                  <a:lnTo>
                    <a:pt x="38" y="724"/>
                  </a:lnTo>
                  <a:lnTo>
                    <a:pt x="36" y="716"/>
                  </a:lnTo>
                  <a:lnTo>
                    <a:pt x="32" y="707"/>
                  </a:lnTo>
                  <a:lnTo>
                    <a:pt x="30" y="703"/>
                  </a:lnTo>
                  <a:lnTo>
                    <a:pt x="27" y="703"/>
                  </a:lnTo>
                  <a:lnTo>
                    <a:pt x="25" y="707"/>
                  </a:lnTo>
                  <a:lnTo>
                    <a:pt x="19" y="713"/>
                  </a:lnTo>
                  <a:lnTo>
                    <a:pt x="17" y="720"/>
                  </a:lnTo>
                  <a:lnTo>
                    <a:pt x="13" y="730"/>
                  </a:lnTo>
                  <a:lnTo>
                    <a:pt x="13" y="743"/>
                  </a:lnTo>
                  <a:lnTo>
                    <a:pt x="8" y="754"/>
                  </a:lnTo>
                  <a:lnTo>
                    <a:pt x="8" y="766"/>
                  </a:lnTo>
                  <a:lnTo>
                    <a:pt x="4" y="777"/>
                  </a:lnTo>
                  <a:lnTo>
                    <a:pt x="4" y="789"/>
                  </a:lnTo>
                  <a:lnTo>
                    <a:pt x="2" y="796"/>
                  </a:lnTo>
                  <a:lnTo>
                    <a:pt x="0" y="806"/>
                  </a:lnTo>
                  <a:lnTo>
                    <a:pt x="0" y="809"/>
                  </a:lnTo>
                  <a:lnTo>
                    <a:pt x="0" y="811"/>
                  </a:lnTo>
                  <a:lnTo>
                    <a:pt x="0" y="811"/>
                  </a:lnTo>
                  <a:close/>
                </a:path>
              </a:pathLst>
            </a:custGeom>
            <a:grpFill/>
            <a:ln>
              <a:noFill/>
            </a:ln>
            <a:extLst/>
          </p:spPr>
          <p:txBody>
            <a:bodyPr/>
            <a:lstStyle/>
            <a:p>
              <a:pPr defTabSz="1243038" fontAlgn="base">
                <a:spcBef>
                  <a:spcPct val="0"/>
                </a:spcBef>
                <a:spcAft>
                  <a:spcPct val="0"/>
                </a:spcAft>
                <a:defRPr/>
              </a:pPr>
              <a:endParaRPr lang="en-US" sz="1836" dirty="0">
                <a:solidFill>
                  <a:prstClr val="black"/>
                </a:solidFill>
                <a:latin typeface="Arial" pitchFamily="-84" charset="0"/>
                <a:ea typeface="ＭＳ Ｐゴシック" pitchFamily="-84" charset="-128"/>
                <a:cs typeface="ＭＳ Ｐゴシック" pitchFamily="-84" charset="-128"/>
              </a:endParaRPr>
            </a:p>
          </p:txBody>
        </p:sp>
        <p:sp>
          <p:nvSpPr>
            <p:cNvPr id="63" name="Freeform 13"/>
            <p:cNvSpPr>
              <a:spLocks/>
            </p:cNvSpPr>
            <p:nvPr/>
          </p:nvSpPr>
          <p:spPr bwMode="auto">
            <a:xfrm>
              <a:off x="8728538" y="7926366"/>
              <a:ext cx="111021" cy="99225"/>
            </a:xfrm>
            <a:custGeom>
              <a:avLst/>
              <a:gdLst>
                <a:gd name="T0" fmla="*/ 249 w 319"/>
                <a:gd name="T1" fmla="*/ 3 h 285"/>
                <a:gd name="T2" fmla="*/ 245 w 319"/>
                <a:gd name="T3" fmla="*/ 5 h 285"/>
                <a:gd name="T4" fmla="*/ 243 w 319"/>
                <a:gd name="T5" fmla="*/ 11 h 285"/>
                <a:gd name="T6" fmla="*/ 236 w 319"/>
                <a:gd name="T7" fmla="*/ 17 h 285"/>
                <a:gd name="T8" fmla="*/ 228 w 319"/>
                <a:gd name="T9" fmla="*/ 30 h 285"/>
                <a:gd name="T10" fmla="*/ 219 w 319"/>
                <a:gd name="T11" fmla="*/ 42 h 285"/>
                <a:gd name="T12" fmla="*/ 205 w 319"/>
                <a:gd name="T13" fmla="*/ 57 h 285"/>
                <a:gd name="T14" fmla="*/ 190 w 319"/>
                <a:gd name="T15" fmla="*/ 74 h 285"/>
                <a:gd name="T16" fmla="*/ 175 w 319"/>
                <a:gd name="T17" fmla="*/ 93 h 285"/>
                <a:gd name="T18" fmla="*/ 156 w 319"/>
                <a:gd name="T19" fmla="*/ 110 h 285"/>
                <a:gd name="T20" fmla="*/ 137 w 319"/>
                <a:gd name="T21" fmla="*/ 127 h 285"/>
                <a:gd name="T22" fmla="*/ 116 w 319"/>
                <a:gd name="T23" fmla="*/ 144 h 285"/>
                <a:gd name="T24" fmla="*/ 95 w 319"/>
                <a:gd name="T25" fmla="*/ 161 h 285"/>
                <a:gd name="T26" fmla="*/ 72 w 319"/>
                <a:gd name="T27" fmla="*/ 173 h 285"/>
                <a:gd name="T28" fmla="*/ 49 w 319"/>
                <a:gd name="T29" fmla="*/ 186 h 285"/>
                <a:gd name="T30" fmla="*/ 27 w 319"/>
                <a:gd name="T31" fmla="*/ 196 h 285"/>
                <a:gd name="T32" fmla="*/ 2 w 319"/>
                <a:gd name="T33" fmla="*/ 203 h 285"/>
                <a:gd name="T34" fmla="*/ 0 w 319"/>
                <a:gd name="T35" fmla="*/ 285 h 285"/>
                <a:gd name="T36" fmla="*/ 127 w 319"/>
                <a:gd name="T37" fmla="*/ 254 h 285"/>
                <a:gd name="T38" fmla="*/ 127 w 319"/>
                <a:gd name="T39" fmla="*/ 253 h 285"/>
                <a:gd name="T40" fmla="*/ 133 w 319"/>
                <a:gd name="T41" fmla="*/ 251 h 285"/>
                <a:gd name="T42" fmla="*/ 141 w 319"/>
                <a:gd name="T43" fmla="*/ 245 h 285"/>
                <a:gd name="T44" fmla="*/ 152 w 319"/>
                <a:gd name="T45" fmla="*/ 239 h 285"/>
                <a:gd name="T46" fmla="*/ 163 w 319"/>
                <a:gd name="T47" fmla="*/ 230 h 285"/>
                <a:gd name="T48" fmla="*/ 179 w 319"/>
                <a:gd name="T49" fmla="*/ 220 h 285"/>
                <a:gd name="T50" fmla="*/ 196 w 319"/>
                <a:gd name="T51" fmla="*/ 209 h 285"/>
                <a:gd name="T52" fmla="*/ 213 w 319"/>
                <a:gd name="T53" fmla="*/ 197 h 285"/>
                <a:gd name="T54" fmla="*/ 228 w 319"/>
                <a:gd name="T55" fmla="*/ 184 h 285"/>
                <a:gd name="T56" fmla="*/ 243 w 319"/>
                <a:gd name="T57" fmla="*/ 169 h 285"/>
                <a:gd name="T58" fmla="*/ 258 w 319"/>
                <a:gd name="T59" fmla="*/ 154 h 285"/>
                <a:gd name="T60" fmla="*/ 276 w 319"/>
                <a:gd name="T61" fmla="*/ 138 h 285"/>
                <a:gd name="T62" fmla="*/ 287 w 319"/>
                <a:gd name="T63" fmla="*/ 123 h 285"/>
                <a:gd name="T64" fmla="*/ 300 w 319"/>
                <a:gd name="T65" fmla="*/ 106 h 285"/>
                <a:gd name="T66" fmla="*/ 308 w 319"/>
                <a:gd name="T67" fmla="*/ 89 h 285"/>
                <a:gd name="T68" fmla="*/ 317 w 319"/>
                <a:gd name="T69" fmla="*/ 72 h 285"/>
                <a:gd name="T70" fmla="*/ 319 w 319"/>
                <a:gd name="T71" fmla="*/ 55 h 285"/>
                <a:gd name="T72" fmla="*/ 319 w 319"/>
                <a:gd name="T73" fmla="*/ 42 h 285"/>
                <a:gd name="T74" fmla="*/ 319 w 319"/>
                <a:gd name="T75" fmla="*/ 30 h 285"/>
                <a:gd name="T76" fmla="*/ 317 w 319"/>
                <a:gd name="T77" fmla="*/ 23 h 285"/>
                <a:gd name="T78" fmla="*/ 306 w 319"/>
                <a:gd name="T79" fmla="*/ 9 h 285"/>
                <a:gd name="T80" fmla="*/ 291 w 319"/>
                <a:gd name="T81" fmla="*/ 3 h 285"/>
                <a:gd name="T82" fmla="*/ 283 w 319"/>
                <a:gd name="T83" fmla="*/ 0 h 285"/>
                <a:gd name="T84" fmla="*/ 276 w 319"/>
                <a:gd name="T85" fmla="*/ 0 h 285"/>
                <a:gd name="T86" fmla="*/ 268 w 319"/>
                <a:gd name="T87" fmla="*/ 0 h 285"/>
                <a:gd name="T88" fmla="*/ 262 w 319"/>
                <a:gd name="T89" fmla="*/ 0 h 285"/>
                <a:gd name="T90" fmla="*/ 251 w 319"/>
                <a:gd name="T91" fmla="*/ 2 h 285"/>
                <a:gd name="T92" fmla="*/ 249 w 319"/>
                <a:gd name="T93" fmla="*/ 3 h 285"/>
                <a:gd name="T94" fmla="*/ 249 w 319"/>
                <a:gd name="T95" fmla="*/ 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9" h="285">
                  <a:moveTo>
                    <a:pt x="249" y="3"/>
                  </a:moveTo>
                  <a:lnTo>
                    <a:pt x="245" y="5"/>
                  </a:lnTo>
                  <a:lnTo>
                    <a:pt x="243" y="11"/>
                  </a:lnTo>
                  <a:lnTo>
                    <a:pt x="236" y="17"/>
                  </a:lnTo>
                  <a:lnTo>
                    <a:pt x="228" y="30"/>
                  </a:lnTo>
                  <a:lnTo>
                    <a:pt x="219" y="42"/>
                  </a:lnTo>
                  <a:lnTo>
                    <a:pt x="205" y="57"/>
                  </a:lnTo>
                  <a:lnTo>
                    <a:pt x="190" y="74"/>
                  </a:lnTo>
                  <a:lnTo>
                    <a:pt x="175" y="93"/>
                  </a:lnTo>
                  <a:lnTo>
                    <a:pt x="156" y="110"/>
                  </a:lnTo>
                  <a:lnTo>
                    <a:pt x="137" y="127"/>
                  </a:lnTo>
                  <a:lnTo>
                    <a:pt x="116" y="144"/>
                  </a:lnTo>
                  <a:lnTo>
                    <a:pt x="95" y="161"/>
                  </a:lnTo>
                  <a:lnTo>
                    <a:pt x="72" y="173"/>
                  </a:lnTo>
                  <a:lnTo>
                    <a:pt x="49" y="186"/>
                  </a:lnTo>
                  <a:lnTo>
                    <a:pt x="27" y="196"/>
                  </a:lnTo>
                  <a:lnTo>
                    <a:pt x="2" y="203"/>
                  </a:lnTo>
                  <a:lnTo>
                    <a:pt x="0" y="285"/>
                  </a:lnTo>
                  <a:lnTo>
                    <a:pt x="127" y="254"/>
                  </a:lnTo>
                  <a:lnTo>
                    <a:pt x="127" y="253"/>
                  </a:lnTo>
                  <a:lnTo>
                    <a:pt x="133" y="251"/>
                  </a:lnTo>
                  <a:lnTo>
                    <a:pt x="141" y="245"/>
                  </a:lnTo>
                  <a:lnTo>
                    <a:pt x="152" y="239"/>
                  </a:lnTo>
                  <a:lnTo>
                    <a:pt x="163" y="230"/>
                  </a:lnTo>
                  <a:lnTo>
                    <a:pt x="179" y="220"/>
                  </a:lnTo>
                  <a:lnTo>
                    <a:pt x="196" y="209"/>
                  </a:lnTo>
                  <a:lnTo>
                    <a:pt x="213" y="197"/>
                  </a:lnTo>
                  <a:lnTo>
                    <a:pt x="228" y="184"/>
                  </a:lnTo>
                  <a:lnTo>
                    <a:pt x="243" y="169"/>
                  </a:lnTo>
                  <a:lnTo>
                    <a:pt x="258" y="154"/>
                  </a:lnTo>
                  <a:lnTo>
                    <a:pt x="276" y="138"/>
                  </a:lnTo>
                  <a:lnTo>
                    <a:pt x="287" y="123"/>
                  </a:lnTo>
                  <a:lnTo>
                    <a:pt x="300" y="106"/>
                  </a:lnTo>
                  <a:lnTo>
                    <a:pt x="308" y="89"/>
                  </a:lnTo>
                  <a:lnTo>
                    <a:pt x="317" y="72"/>
                  </a:lnTo>
                  <a:lnTo>
                    <a:pt x="319" y="55"/>
                  </a:lnTo>
                  <a:lnTo>
                    <a:pt x="319" y="42"/>
                  </a:lnTo>
                  <a:lnTo>
                    <a:pt x="319" y="30"/>
                  </a:lnTo>
                  <a:lnTo>
                    <a:pt x="317" y="23"/>
                  </a:lnTo>
                  <a:lnTo>
                    <a:pt x="306" y="9"/>
                  </a:lnTo>
                  <a:lnTo>
                    <a:pt x="291" y="3"/>
                  </a:lnTo>
                  <a:lnTo>
                    <a:pt x="283" y="0"/>
                  </a:lnTo>
                  <a:lnTo>
                    <a:pt x="276" y="0"/>
                  </a:lnTo>
                  <a:lnTo>
                    <a:pt x="268" y="0"/>
                  </a:lnTo>
                  <a:lnTo>
                    <a:pt x="262" y="0"/>
                  </a:lnTo>
                  <a:lnTo>
                    <a:pt x="251" y="2"/>
                  </a:lnTo>
                  <a:lnTo>
                    <a:pt x="249" y="3"/>
                  </a:lnTo>
                  <a:lnTo>
                    <a:pt x="249" y="3"/>
                  </a:lnTo>
                  <a:close/>
                </a:path>
              </a:pathLst>
            </a:custGeom>
            <a:grpFill/>
            <a:ln>
              <a:noFill/>
            </a:ln>
            <a:extLst/>
          </p:spPr>
          <p:txBody>
            <a:bodyPr/>
            <a:lstStyle/>
            <a:p>
              <a:pPr defTabSz="1243038" fontAlgn="base">
                <a:spcBef>
                  <a:spcPct val="0"/>
                </a:spcBef>
                <a:spcAft>
                  <a:spcPct val="0"/>
                </a:spcAft>
                <a:defRPr/>
              </a:pPr>
              <a:endParaRPr lang="en-US" sz="1836" dirty="0">
                <a:solidFill>
                  <a:prstClr val="black"/>
                </a:solidFill>
                <a:latin typeface="Arial" pitchFamily="-84" charset="0"/>
                <a:ea typeface="ＭＳ Ｐゴシック" pitchFamily="-84" charset="-128"/>
                <a:cs typeface="ＭＳ Ｐゴシック" pitchFamily="-84" charset="-128"/>
              </a:endParaRPr>
            </a:p>
          </p:txBody>
        </p:sp>
        <p:sp>
          <p:nvSpPr>
            <p:cNvPr id="64" name="Freeform 14"/>
            <p:cNvSpPr>
              <a:spLocks/>
            </p:cNvSpPr>
            <p:nvPr/>
          </p:nvSpPr>
          <p:spPr bwMode="auto">
            <a:xfrm>
              <a:off x="8738946" y="7971468"/>
              <a:ext cx="206776" cy="380246"/>
            </a:xfrm>
            <a:custGeom>
              <a:avLst/>
              <a:gdLst>
                <a:gd name="T0" fmla="*/ 2 w 595"/>
                <a:gd name="T1" fmla="*/ 901 h 1095"/>
                <a:gd name="T2" fmla="*/ 10 w 595"/>
                <a:gd name="T3" fmla="*/ 922 h 1095"/>
                <a:gd name="T4" fmla="*/ 17 w 595"/>
                <a:gd name="T5" fmla="*/ 939 h 1095"/>
                <a:gd name="T6" fmla="*/ 25 w 595"/>
                <a:gd name="T7" fmla="*/ 958 h 1095"/>
                <a:gd name="T8" fmla="*/ 36 w 595"/>
                <a:gd name="T9" fmla="*/ 975 h 1095"/>
                <a:gd name="T10" fmla="*/ 44 w 595"/>
                <a:gd name="T11" fmla="*/ 991 h 1095"/>
                <a:gd name="T12" fmla="*/ 59 w 595"/>
                <a:gd name="T13" fmla="*/ 1011 h 1095"/>
                <a:gd name="T14" fmla="*/ 107 w 595"/>
                <a:gd name="T15" fmla="*/ 1049 h 1095"/>
                <a:gd name="T16" fmla="*/ 183 w 595"/>
                <a:gd name="T17" fmla="*/ 1084 h 1095"/>
                <a:gd name="T18" fmla="*/ 259 w 595"/>
                <a:gd name="T19" fmla="*/ 1095 h 1095"/>
                <a:gd name="T20" fmla="*/ 333 w 595"/>
                <a:gd name="T21" fmla="*/ 1086 h 1095"/>
                <a:gd name="T22" fmla="*/ 401 w 595"/>
                <a:gd name="T23" fmla="*/ 1061 h 1095"/>
                <a:gd name="T24" fmla="*/ 458 w 595"/>
                <a:gd name="T25" fmla="*/ 1027 h 1095"/>
                <a:gd name="T26" fmla="*/ 504 w 595"/>
                <a:gd name="T27" fmla="*/ 989 h 1095"/>
                <a:gd name="T28" fmla="*/ 531 w 595"/>
                <a:gd name="T29" fmla="*/ 953 h 1095"/>
                <a:gd name="T30" fmla="*/ 540 w 595"/>
                <a:gd name="T31" fmla="*/ 913 h 1095"/>
                <a:gd name="T32" fmla="*/ 550 w 595"/>
                <a:gd name="T33" fmla="*/ 831 h 1095"/>
                <a:gd name="T34" fmla="*/ 557 w 595"/>
                <a:gd name="T35" fmla="*/ 713 h 1095"/>
                <a:gd name="T36" fmla="*/ 569 w 595"/>
                <a:gd name="T37" fmla="*/ 574 h 1095"/>
                <a:gd name="T38" fmla="*/ 580 w 595"/>
                <a:gd name="T39" fmla="*/ 428 h 1095"/>
                <a:gd name="T40" fmla="*/ 586 w 595"/>
                <a:gd name="T41" fmla="*/ 285 h 1095"/>
                <a:gd name="T42" fmla="*/ 592 w 595"/>
                <a:gd name="T43" fmla="*/ 163 h 1095"/>
                <a:gd name="T44" fmla="*/ 595 w 595"/>
                <a:gd name="T45" fmla="*/ 78 h 1095"/>
                <a:gd name="T46" fmla="*/ 592 w 595"/>
                <a:gd name="T47" fmla="*/ 32 h 1095"/>
                <a:gd name="T48" fmla="*/ 576 w 595"/>
                <a:gd name="T49" fmla="*/ 9 h 1095"/>
                <a:gd name="T50" fmla="*/ 557 w 595"/>
                <a:gd name="T51" fmla="*/ 0 h 1095"/>
                <a:gd name="T52" fmla="*/ 535 w 595"/>
                <a:gd name="T53" fmla="*/ 2 h 1095"/>
                <a:gd name="T54" fmla="*/ 512 w 595"/>
                <a:gd name="T55" fmla="*/ 9 h 1095"/>
                <a:gd name="T56" fmla="*/ 487 w 595"/>
                <a:gd name="T57" fmla="*/ 23 h 1095"/>
                <a:gd name="T58" fmla="*/ 470 w 595"/>
                <a:gd name="T59" fmla="*/ 32 h 1095"/>
                <a:gd name="T60" fmla="*/ 460 w 595"/>
                <a:gd name="T61" fmla="*/ 40 h 1095"/>
                <a:gd name="T62" fmla="*/ 458 w 595"/>
                <a:gd name="T63" fmla="*/ 51 h 1095"/>
                <a:gd name="T64" fmla="*/ 457 w 595"/>
                <a:gd name="T65" fmla="*/ 118 h 1095"/>
                <a:gd name="T66" fmla="*/ 455 w 595"/>
                <a:gd name="T67" fmla="*/ 230 h 1095"/>
                <a:gd name="T68" fmla="*/ 451 w 595"/>
                <a:gd name="T69" fmla="*/ 375 h 1095"/>
                <a:gd name="T70" fmla="*/ 445 w 595"/>
                <a:gd name="T71" fmla="*/ 529 h 1095"/>
                <a:gd name="T72" fmla="*/ 436 w 595"/>
                <a:gd name="T73" fmla="*/ 675 h 1095"/>
                <a:gd name="T74" fmla="*/ 424 w 595"/>
                <a:gd name="T75" fmla="*/ 799 h 1095"/>
                <a:gd name="T76" fmla="*/ 411 w 595"/>
                <a:gd name="T77" fmla="*/ 876 h 1095"/>
                <a:gd name="T78" fmla="*/ 394 w 595"/>
                <a:gd name="T79" fmla="*/ 901 h 1095"/>
                <a:gd name="T80" fmla="*/ 367 w 595"/>
                <a:gd name="T81" fmla="*/ 918 h 1095"/>
                <a:gd name="T82" fmla="*/ 333 w 595"/>
                <a:gd name="T83" fmla="*/ 935 h 1095"/>
                <a:gd name="T84" fmla="*/ 293 w 595"/>
                <a:gd name="T85" fmla="*/ 949 h 1095"/>
                <a:gd name="T86" fmla="*/ 247 w 595"/>
                <a:gd name="T87" fmla="*/ 956 h 1095"/>
                <a:gd name="T88" fmla="*/ 202 w 595"/>
                <a:gd name="T89" fmla="*/ 956 h 1095"/>
                <a:gd name="T90" fmla="*/ 158 w 595"/>
                <a:gd name="T91" fmla="*/ 945 h 1095"/>
                <a:gd name="T92" fmla="*/ 116 w 595"/>
                <a:gd name="T93" fmla="*/ 922 h 1095"/>
                <a:gd name="T94" fmla="*/ 92 w 595"/>
                <a:gd name="T95" fmla="*/ 895 h 1095"/>
                <a:gd name="T96" fmla="*/ 75 w 595"/>
                <a:gd name="T97" fmla="*/ 871 h 1095"/>
                <a:gd name="T98" fmla="*/ 61 w 595"/>
                <a:gd name="T99" fmla="*/ 850 h 1095"/>
                <a:gd name="T100" fmla="*/ 54 w 595"/>
                <a:gd name="T101" fmla="*/ 835 h 1095"/>
                <a:gd name="T102" fmla="*/ 44 w 595"/>
                <a:gd name="T103" fmla="*/ 819 h 1095"/>
                <a:gd name="T104" fmla="*/ 38 w 595"/>
                <a:gd name="T105" fmla="*/ 802 h 1095"/>
                <a:gd name="T106" fmla="*/ 33 w 595"/>
                <a:gd name="T107" fmla="*/ 787 h 1095"/>
                <a:gd name="T108" fmla="*/ 25 w 595"/>
                <a:gd name="T109" fmla="*/ 781 h 1095"/>
                <a:gd name="T110" fmla="*/ 19 w 595"/>
                <a:gd name="T111" fmla="*/ 793 h 1095"/>
                <a:gd name="T112" fmla="*/ 14 w 595"/>
                <a:gd name="T113" fmla="*/ 808 h 1095"/>
                <a:gd name="T114" fmla="*/ 8 w 595"/>
                <a:gd name="T115" fmla="*/ 833 h 1095"/>
                <a:gd name="T116" fmla="*/ 2 w 595"/>
                <a:gd name="T117" fmla="*/ 856 h 1095"/>
                <a:gd name="T118" fmla="*/ 0 w 595"/>
                <a:gd name="T119" fmla="*/ 876 h 1095"/>
                <a:gd name="T120" fmla="*/ 0 w 595"/>
                <a:gd name="T121" fmla="*/ 888 h 1095"/>
                <a:gd name="T122" fmla="*/ 0 w 595"/>
                <a:gd name="T123" fmla="*/ 89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5" h="1095">
                  <a:moveTo>
                    <a:pt x="0" y="892"/>
                  </a:moveTo>
                  <a:lnTo>
                    <a:pt x="2" y="901"/>
                  </a:lnTo>
                  <a:lnTo>
                    <a:pt x="6" y="911"/>
                  </a:lnTo>
                  <a:lnTo>
                    <a:pt x="10" y="922"/>
                  </a:lnTo>
                  <a:lnTo>
                    <a:pt x="14" y="932"/>
                  </a:lnTo>
                  <a:lnTo>
                    <a:pt x="17" y="939"/>
                  </a:lnTo>
                  <a:lnTo>
                    <a:pt x="21" y="949"/>
                  </a:lnTo>
                  <a:lnTo>
                    <a:pt x="25" y="958"/>
                  </a:lnTo>
                  <a:lnTo>
                    <a:pt x="31" y="968"/>
                  </a:lnTo>
                  <a:lnTo>
                    <a:pt x="36" y="975"/>
                  </a:lnTo>
                  <a:lnTo>
                    <a:pt x="40" y="983"/>
                  </a:lnTo>
                  <a:lnTo>
                    <a:pt x="44" y="991"/>
                  </a:lnTo>
                  <a:lnTo>
                    <a:pt x="50" y="998"/>
                  </a:lnTo>
                  <a:lnTo>
                    <a:pt x="59" y="1011"/>
                  </a:lnTo>
                  <a:lnTo>
                    <a:pt x="71" y="1023"/>
                  </a:lnTo>
                  <a:lnTo>
                    <a:pt x="107" y="1049"/>
                  </a:lnTo>
                  <a:lnTo>
                    <a:pt x="143" y="1070"/>
                  </a:lnTo>
                  <a:lnTo>
                    <a:pt x="183" y="1084"/>
                  </a:lnTo>
                  <a:lnTo>
                    <a:pt x="221" y="1093"/>
                  </a:lnTo>
                  <a:lnTo>
                    <a:pt x="259" y="1095"/>
                  </a:lnTo>
                  <a:lnTo>
                    <a:pt x="297" y="1093"/>
                  </a:lnTo>
                  <a:lnTo>
                    <a:pt x="333" y="1086"/>
                  </a:lnTo>
                  <a:lnTo>
                    <a:pt x="369" y="1076"/>
                  </a:lnTo>
                  <a:lnTo>
                    <a:pt x="401" y="1061"/>
                  </a:lnTo>
                  <a:lnTo>
                    <a:pt x="432" y="1046"/>
                  </a:lnTo>
                  <a:lnTo>
                    <a:pt x="458" y="1027"/>
                  </a:lnTo>
                  <a:lnTo>
                    <a:pt x="485" y="1010"/>
                  </a:lnTo>
                  <a:lnTo>
                    <a:pt x="504" y="989"/>
                  </a:lnTo>
                  <a:lnTo>
                    <a:pt x="519" y="972"/>
                  </a:lnTo>
                  <a:lnTo>
                    <a:pt x="531" y="953"/>
                  </a:lnTo>
                  <a:lnTo>
                    <a:pt x="538" y="937"/>
                  </a:lnTo>
                  <a:lnTo>
                    <a:pt x="540" y="913"/>
                  </a:lnTo>
                  <a:lnTo>
                    <a:pt x="546" y="876"/>
                  </a:lnTo>
                  <a:lnTo>
                    <a:pt x="550" y="831"/>
                  </a:lnTo>
                  <a:lnTo>
                    <a:pt x="554" y="776"/>
                  </a:lnTo>
                  <a:lnTo>
                    <a:pt x="557" y="713"/>
                  </a:lnTo>
                  <a:lnTo>
                    <a:pt x="563" y="646"/>
                  </a:lnTo>
                  <a:lnTo>
                    <a:pt x="569" y="574"/>
                  </a:lnTo>
                  <a:lnTo>
                    <a:pt x="574" y="502"/>
                  </a:lnTo>
                  <a:lnTo>
                    <a:pt x="580" y="428"/>
                  </a:lnTo>
                  <a:lnTo>
                    <a:pt x="584" y="354"/>
                  </a:lnTo>
                  <a:lnTo>
                    <a:pt x="586" y="285"/>
                  </a:lnTo>
                  <a:lnTo>
                    <a:pt x="592" y="222"/>
                  </a:lnTo>
                  <a:lnTo>
                    <a:pt x="592" y="163"/>
                  </a:lnTo>
                  <a:lnTo>
                    <a:pt x="595" y="116"/>
                  </a:lnTo>
                  <a:lnTo>
                    <a:pt x="595" y="78"/>
                  </a:lnTo>
                  <a:lnTo>
                    <a:pt x="595" y="51"/>
                  </a:lnTo>
                  <a:lnTo>
                    <a:pt x="592" y="32"/>
                  </a:lnTo>
                  <a:lnTo>
                    <a:pt x="586" y="19"/>
                  </a:lnTo>
                  <a:lnTo>
                    <a:pt x="576" y="9"/>
                  </a:lnTo>
                  <a:lnTo>
                    <a:pt x="569" y="4"/>
                  </a:lnTo>
                  <a:lnTo>
                    <a:pt x="557" y="0"/>
                  </a:lnTo>
                  <a:lnTo>
                    <a:pt x="546" y="0"/>
                  </a:lnTo>
                  <a:lnTo>
                    <a:pt x="535" y="2"/>
                  </a:lnTo>
                  <a:lnTo>
                    <a:pt x="523" y="6"/>
                  </a:lnTo>
                  <a:lnTo>
                    <a:pt x="512" y="9"/>
                  </a:lnTo>
                  <a:lnTo>
                    <a:pt x="498" y="17"/>
                  </a:lnTo>
                  <a:lnTo>
                    <a:pt x="487" y="23"/>
                  </a:lnTo>
                  <a:lnTo>
                    <a:pt x="479" y="29"/>
                  </a:lnTo>
                  <a:lnTo>
                    <a:pt x="470" y="32"/>
                  </a:lnTo>
                  <a:lnTo>
                    <a:pt x="464" y="38"/>
                  </a:lnTo>
                  <a:lnTo>
                    <a:pt x="460" y="40"/>
                  </a:lnTo>
                  <a:lnTo>
                    <a:pt x="460" y="44"/>
                  </a:lnTo>
                  <a:lnTo>
                    <a:pt x="458" y="51"/>
                  </a:lnTo>
                  <a:lnTo>
                    <a:pt x="458" y="78"/>
                  </a:lnTo>
                  <a:lnTo>
                    <a:pt x="457" y="118"/>
                  </a:lnTo>
                  <a:lnTo>
                    <a:pt x="457" y="169"/>
                  </a:lnTo>
                  <a:lnTo>
                    <a:pt x="455" y="230"/>
                  </a:lnTo>
                  <a:lnTo>
                    <a:pt x="453" y="300"/>
                  </a:lnTo>
                  <a:lnTo>
                    <a:pt x="451" y="375"/>
                  </a:lnTo>
                  <a:lnTo>
                    <a:pt x="449" y="452"/>
                  </a:lnTo>
                  <a:lnTo>
                    <a:pt x="445" y="529"/>
                  </a:lnTo>
                  <a:lnTo>
                    <a:pt x="439" y="606"/>
                  </a:lnTo>
                  <a:lnTo>
                    <a:pt x="436" y="675"/>
                  </a:lnTo>
                  <a:lnTo>
                    <a:pt x="432" y="741"/>
                  </a:lnTo>
                  <a:lnTo>
                    <a:pt x="424" y="799"/>
                  </a:lnTo>
                  <a:lnTo>
                    <a:pt x="419" y="844"/>
                  </a:lnTo>
                  <a:lnTo>
                    <a:pt x="411" y="876"/>
                  </a:lnTo>
                  <a:lnTo>
                    <a:pt x="405" y="894"/>
                  </a:lnTo>
                  <a:lnTo>
                    <a:pt x="394" y="901"/>
                  </a:lnTo>
                  <a:lnTo>
                    <a:pt x="384" y="911"/>
                  </a:lnTo>
                  <a:lnTo>
                    <a:pt x="367" y="918"/>
                  </a:lnTo>
                  <a:lnTo>
                    <a:pt x="352" y="928"/>
                  </a:lnTo>
                  <a:lnTo>
                    <a:pt x="333" y="935"/>
                  </a:lnTo>
                  <a:lnTo>
                    <a:pt x="314" y="945"/>
                  </a:lnTo>
                  <a:lnTo>
                    <a:pt x="293" y="949"/>
                  </a:lnTo>
                  <a:lnTo>
                    <a:pt x="272" y="954"/>
                  </a:lnTo>
                  <a:lnTo>
                    <a:pt x="247" y="956"/>
                  </a:lnTo>
                  <a:lnTo>
                    <a:pt x="227" y="958"/>
                  </a:lnTo>
                  <a:lnTo>
                    <a:pt x="202" y="956"/>
                  </a:lnTo>
                  <a:lnTo>
                    <a:pt x="181" y="954"/>
                  </a:lnTo>
                  <a:lnTo>
                    <a:pt x="158" y="945"/>
                  </a:lnTo>
                  <a:lnTo>
                    <a:pt x="137" y="935"/>
                  </a:lnTo>
                  <a:lnTo>
                    <a:pt x="116" y="922"/>
                  </a:lnTo>
                  <a:lnTo>
                    <a:pt x="99" y="905"/>
                  </a:lnTo>
                  <a:lnTo>
                    <a:pt x="92" y="895"/>
                  </a:lnTo>
                  <a:lnTo>
                    <a:pt x="84" y="886"/>
                  </a:lnTo>
                  <a:lnTo>
                    <a:pt x="75" y="871"/>
                  </a:lnTo>
                  <a:lnTo>
                    <a:pt x="65" y="859"/>
                  </a:lnTo>
                  <a:lnTo>
                    <a:pt x="61" y="850"/>
                  </a:lnTo>
                  <a:lnTo>
                    <a:pt x="57" y="842"/>
                  </a:lnTo>
                  <a:lnTo>
                    <a:pt x="54" y="835"/>
                  </a:lnTo>
                  <a:lnTo>
                    <a:pt x="48" y="827"/>
                  </a:lnTo>
                  <a:lnTo>
                    <a:pt x="44" y="819"/>
                  </a:lnTo>
                  <a:lnTo>
                    <a:pt x="42" y="810"/>
                  </a:lnTo>
                  <a:lnTo>
                    <a:pt x="38" y="802"/>
                  </a:lnTo>
                  <a:lnTo>
                    <a:pt x="36" y="795"/>
                  </a:lnTo>
                  <a:lnTo>
                    <a:pt x="33" y="787"/>
                  </a:lnTo>
                  <a:lnTo>
                    <a:pt x="31" y="781"/>
                  </a:lnTo>
                  <a:lnTo>
                    <a:pt x="25" y="781"/>
                  </a:lnTo>
                  <a:lnTo>
                    <a:pt x="23" y="787"/>
                  </a:lnTo>
                  <a:lnTo>
                    <a:pt x="19" y="793"/>
                  </a:lnTo>
                  <a:lnTo>
                    <a:pt x="16" y="800"/>
                  </a:lnTo>
                  <a:lnTo>
                    <a:pt x="14" y="808"/>
                  </a:lnTo>
                  <a:lnTo>
                    <a:pt x="12" y="821"/>
                  </a:lnTo>
                  <a:lnTo>
                    <a:pt x="8" y="833"/>
                  </a:lnTo>
                  <a:lnTo>
                    <a:pt x="6" y="844"/>
                  </a:lnTo>
                  <a:lnTo>
                    <a:pt x="2" y="856"/>
                  </a:lnTo>
                  <a:lnTo>
                    <a:pt x="2" y="867"/>
                  </a:lnTo>
                  <a:lnTo>
                    <a:pt x="0" y="876"/>
                  </a:lnTo>
                  <a:lnTo>
                    <a:pt x="0" y="884"/>
                  </a:lnTo>
                  <a:lnTo>
                    <a:pt x="0" y="888"/>
                  </a:lnTo>
                  <a:lnTo>
                    <a:pt x="0" y="892"/>
                  </a:lnTo>
                  <a:lnTo>
                    <a:pt x="0" y="892"/>
                  </a:lnTo>
                  <a:close/>
                </a:path>
              </a:pathLst>
            </a:custGeom>
            <a:grpFill/>
            <a:ln>
              <a:noFill/>
            </a:ln>
            <a:extLst/>
          </p:spPr>
          <p:txBody>
            <a:bodyPr/>
            <a:lstStyle/>
            <a:p>
              <a:pPr defTabSz="1243038" fontAlgn="base">
                <a:spcBef>
                  <a:spcPct val="0"/>
                </a:spcBef>
                <a:spcAft>
                  <a:spcPct val="0"/>
                </a:spcAft>
                <a:defRPr/>
              </a:pPr>
              <a:endParaRPr lang="en-US" sz="1836" dirty="0">
                <a:solidFill>
                  <a:prstClr val="black"/>
                </a:solidFill>
                <a:latin typeface="Arial" pitchFamily="-84" charset="0"/>
                <a:ea typeface="ＭＳ Ｐゴシック" pitchFamily="-84" charset="-128"/>
                <a:cs typeface="ＭＳ Ｐゴシック" pitchFamily="-84" charset="-128"/>
              </a:endParaRPr>
            </a:p>
          </p:txBody>
        </p:sp>
      </p:grpSp>
      <p:pic>
        <p:nvPicPr>
          <p:cNvPr id="65" name="Picture 7" descr="C:\Users\v-junyo.REDMOND\Downloads\picasion.com_47562b368667ae2cdfc03232e83d1978.gif"/>
          <p:cNvPicPr preferRelativeResize="0">
            <a:picLocks noChangeArrowheads="1" noCrop="1"/>
          </p:cNvPicPr>
          <p:nvPr/>
        </p:nvPicPr>
        <p:blipFill>
          <a:blip r:embed="rId8"/>
          <a:srcRect/>
          <a:stretch>
            <a:fillRect/>
          </a:stretch>
        </p:blipFill>
        <p:spPr bwMode="auto">
          <a:xfrm rot="10800000">
            <a:off x="8346264" y="2066220"/>
            <a:ext cx="2036116" cy="92584"/>
          </a:xfrm>
          <a:prstGeom prst="rect">
            <a:avLst/>
          </a:prstGeom>
          <a:noFill/>
          <a:ln w="9525">
            <a:noFill/>
            <a:miter lim="800000"/>
            <a:headEnd/>
            <a:tailEnd/>
          </a:ln>
        </p:spPr>
      </p:pic>
      <p:sp>
        <p:nvSpPr>
          <p:cNvPr id="73" name="Rectangle 72"/>
          <p:cNvSpPr/>
          <p:nvPr/>
        </p:nvSpPr>
        <p:spPr bwMode="auto">
          <a:xfrm>
            <a:off x="10709182" y="4624481"/>
            <a:ext cx="997049" cy="655502"/>
          </a:xfrm>
          <a:prstGeom prst="rect">
            <a:avLst/>
          </a:prstGeom>
          <a:noFill/>
          <a:ln w="9525">
            <a:solidFill>
              <a:schemeClr val="tx1"/>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4314" tIns="62157" rIns="124314" bIns="62157" anchor="ctr"/>
          <a:lstStyle/>
          <a:p>
            <a:pPr algn="ctr" defTabSz="1241035" fontAlgn="base">
              <a:lnSpc>
                <a:spcPct val="90000"/>
              </a:lnSpc>
              <a:spcBef>
                <a:spcPct val="0"/>
              </a:spcBef>
              <a:spcAft>
                <a:spcPct val="0"/>
              </a:spcAft>
            </a:pPr>
            <a:endParaRPr lang="en-US" sz="3264">
              <a:solidFill>
                <a:srgbClr val="FFFFFF"/>
              </a:solidFill>
              <a:effectLst>
                <a:outerShdw blurRad="38100" dist="38100" dir="2700000" algn="tl">
                  <a:srgbClr val="000000"/>
                </a:outerShdw>
              </a:effectLst>
              <a:ea typeface="ＭＳ Ｐゴシック" pitchFamily="-103" charset="-128"/>
            </a:endParaRPr>
          </a:p>
        </p:txBody>
      </p:sp>
      <p:sp>
        <p:nvSpPr>
          <p:cNvPr id="75" name="TextBox 74"/>
          <p:cNvSpPr txBox="1">
            <a:spLocks noChangeArrowheads="1"/>
          </p:cNvSpPr>
          <p:nvPr/>
        </p:nvSpPr>
        <p:spPr bwMode="auto">
          <a:xfrm>
            <a:off x="10304575" y="1236650"/>
            <a:ext cx="1835094" cy="335117"/>
          </a:xfrm>
          <a:prstGeom prst="rect">
            <a:avLst/>
          </a:prstGeom>
          <a:noFill/>
          <a:ln w="9525">
            <a:noFill/>
            <a:miter lim="800000"/>
            <a:headEnd/>
            <a:tailEnd/>
          </a:ln>
        </p:spPr>
        <p:txBody>
          <a:bodyPr wrap="square" lIns="103584" tIns="51791" rIns="103584" bIns="51791">
            <a:spAutoFit/>
          </a:bodyPr>
          <a:lstStyle/>
          <a:p>
            <a:pPr algn="ctr" defTabSz="1238876" eaLnBrk="0" fontAlgn="base" hangingPunct="0">
              <a:lnSpc>
                <a:spcPct val="90000"/>
              </a:lnSpc>
              <a:spcBef>
                <a:spcPct val="30000"/>
              </a:spcBef>
              <a:spcAft>
                <a:spcPct val="0"/>
              </a:spcAft>
              <a:buClr>
                <a:srgbClr val="1F497D"/>
              </a:buClr>
              <a:buSzPct val="95000"/>
            </a:pPr>
            <a:r>
              <a:rPr lang="en-US" sz="1632" dirty="0">
                <a:solidFill>
                  <a:srgbClr val="FFFFFF"/>
                </a:solidFill>
                <a:ea typeface="ＭＳ Ｐゴシック" pitchFamily="-103" charset="-128"/>
                <a:cs typeface="Segoe UI" pitchFamily="-84" charset="-52"/>
              </a:rPr>
              <a:t>Virtual Desktop </a:t>
            </a:r>
          </a:p>
        </p:txBody>
      </p:sp>
      <p:grpSp>
        <p:nvGrpSpPr>
          <p:cNvPr id="5" name="Group 107" hidden="1"/>
          <p:cNvGrpSpPr>
            <a:grpSpLocks/>
          </p:cNvGrpSpPr>
          <p:nvPr/>
        </p:nvGrpSpPr>
        <p:grpSpPr bwMode="auto">
          <a:xfrm>
            <a:off x="7703108" y="1912704"/>
            <a:ext cx="811499" cy="654120"/>
            <a:chOff x="6137753" y="1587985"/>
            <a:chExt cx="596386" cy="481363"/>
          </a:xfrm>
        </p:grpSpPr>
        <p:pic>
          <p:nvPicPr>
            <p:cNvPr id="81" name="Picture 108"/>
            <p:cNvPicPr>
              <a:picLocks noChangeAspect="1"/>
            </p:cNvPicPr>
            <p:nvPr/>
          </p:nvPicPr>
          <p:blipFill>
            <a:blip r:embed="rId9" cstate="print"/>
            <a:srcRect/>
            <a:stretch>
              <a:fillRect/>
            </a:stretch>
          </p:blipFill>
          <p:spPr bwMode="auto">
            <a:xfrm>
              <a:off x="6137753" y="1587985"/>
              <a:ext cx="269095" cy="330682"/>
            </a:xfrm>
            <a:prstGeom prst="rect">
              <a:avLst/>
            </a:prstGeom>
            <a:solidFill>
              <a:schemeClr val="accent1"/>
            </a:solidFill>
            <a:ln w="9525">
              <a:noFill/>
              <a:miter lim="800000"/>
              <a:headEnd/>
              <a:tailEnd/>
            </a:ln>
          </p:spPr>
        </p:pic>
        <p:pic>
          <p:nvPicPr>
            <p:cNvPr id="82" name="Picture 109" descr="settings.png"/>
            <p:cNvPicPr>
              <a:picLocks noChangeAspect="1"/>
            </p:cNvPicPr>
            <p:nvPr/>
          </p:nvPicPr>
          <p:blipFill>
            <a:blip r:embed="rId10" cstate="print"/>
            <a:srcRect/>
            <a:stretch>
              <a:fillRect/>
            </a:stretch>
          </p:blipFill>
          <p:spPr bwMode="auto">
            <a:xfrm>
              <a:off x="6272300" y="1607508"/>
              <a:ext cx="461839" cy="461840"/>
            </a:xfrm>
            <a:prstGeom prst="rect">
              <a:avLst/>
            </a:prstGeom>
            <a:noFill/>
            <a:ln w="9525">
              <a:noFill/>
              <a:miter lim="800000"/>
              <a:headEnd/>
              <a:tailEnd/>
            </a:ln>
          </p:spPr>
        </p:pic>
      </p:grpSp>
      <p:pic>
        <p:nvPicPr>
          <p:cNvPr id="83" name="Picture 7" descr="C:\Users\v-junyo.REDMOND\Downloads\picasion.com_47562b368667ae2cdfc03232e83d1978.gif"/>
          <p:cNvPicPr preferRelativeResize="0">
            <a:picLocks noChangeArrowheads="1" noCrop="1"/>
          </p:cNvPicPr>
          <p:nvPr/>
        </p:nvPicPr>
        <p:blipFill>
          <a:blip r:embed="rId8"/>
          <a:srcRect/>
          <a:stretch>
            <a:fillRect/>
          </a:stretch>
        </p:blipFill>
        <p:spPr bwMode="auto">
          <a:xfrm rot="-5400000">
            <a:off x="10342265" y="3467783"/>
            <a:ext cx="1847594" cy="91258"/>
          </a:xfrm>
          <a:prstGeom prst="rect">
            <a:avLst/>
          </a:prstGeom>
          <a:noFill/>
          <a:ln w="9525">
            <a:noFill/>
            <a:miter lim="800000"/>
            <a:headEnd/>
            <a:tailEnd/>
          </a:ln>
        </p:spPr>
      </p:pic>
      <p:sp>
        <p:nvSpPr>
          <p:cNvPr id="104" name="Freeform 89"/>
          <p:cNvSpPr>
            <a:spLocks noEditPoints="1"/>
          </p:cNvSpPr>
          <p:nvPr/>
        </p:nvSpPr>
        <p:spPr bwMode="black">
          <a:xfrm>
            <a:off x="5341991" y="4246368"/>
            <a:ext cx="2315795" cy="1491733"/>
          </a:xfrm>
          <a:custGeom>
            <a:avLst/>
            <a:gdLst>
              <a:gd name="T0" fmla="*/ 189138 w 3153"/>
              <a:gd name="T1" fmla="*/ 504937 h 2031"/>
              <a:gd name="T2" fmla="*/ 425831 w 3153"/>
              <a:gd name="T3" fmla="*/ 0 h 2031"/>
              <a:gd name="T4" fmla="*/ 1576871 w 3153"/>
              <a:gd name="T5" fmla="*/ 1016355 h 2031"/>
              <a:gd name="T6" fmla="*/ 1298568 w 3153"/>
              <a:gd name="T7" fmla="*/ 806280 h 2031"/>
              <a:gd name="T8" fmla="*/ 1212645 w 3153"/>
              <a:gd name="T9" fmla="*/ 769017 h 2031"/>
              <a:gd name="T10" fmla="*/ 1292083 w 3153"/>
              <a:gd name="T11" fmla="*/ 787378 h 2031"/>
              <a:gd name="T12" fmla="*/ 776547 w 3153"/>
              <a:gd name="T13" fmla="*/ 802499 h 2031"/>
              <a:gd name="T14" fmla="*/ 788976 w 3153"/>
              <a:gd name="T15" fmla="*/ 770637 h 2031"/>
              <a:gd name="T16" fmla="*/ 858147 w 3153"/>
              <a:gd name="T17" fmla="*/ 777657 h 2031"/>
              <a:gd name="T18" fmla="*/ 844637 w 3153"/>
              <a:gd name="T19" fmla="*/ 883505 h 2031"/>
              <a:gd name="T20" fmla="*/ 767901 w 3153"/>
              <a:gd name="T21" fmla="*/ 870544 h 2031"/>
              <a:gd name="T22" fmla="*/ 632262 w 3153"/>
              <a:gd name="T23" fmla="*/ 866224 h 2031"/>
              <a:gd name="T24" fmla="*/ 724129 w 3153"/>
              <a:gd name="T25" fmla="*/ 858123 h 2031"/>
              <a:gd name="T26" fmla="*/ 634964 w 3153"/>
              <a:gd name="T27" fmla="*/ 880805 h 2031"/>
              <a:gd name="T28" fmla="*/ 663605 w 3153"/>
              <a:gd name="T29" fmla="*/ 773877 h 2031"/>
              <a:gd name="T30" fmla="*/ 738179 w 3153"/>
              <a:gd name="T31" fmla="*/ 778197 h 2031"/>
              <a:gd name="T32" fmla="*/ 495001 w 3153"/>
              <a:gd name="T33" fmla="*/ 867844 h 2031"/>
              <a:gd name="T34" fmla="*/ 593894 w 3153"/>
              <a:gd name="T35" fmla="*/ 844622 h 2031"/>
              <a:gd name="T36" fmla="*/ 492299 w 3153"/>
              <a:gd name="T37" fmla="*/ 877025 h 2031"/>
              <a:gd name="T38" fmla="*/ 449608 w 3153"/>
              <a:gd name="T39" fmla="*/ 811680 h 2031"/>
              <a:gd name="T40" fmla="*/ 498244 w 3153"/>
              <a:gd name="T41" fmla="*/ 776037 h 2031"/>
              <a:gd name="T42" fmla="*/ 539854 w 3153"/>
              <a:gd name="T43" fmla="*/ 777657 h 2031"/>
              <a:gd name="T44" fmla="*/ 617671 w 3153"/>
              <a:gd name="T45" fmla="*/ 775497 h 2031"/>
              <a:gd name="T46" fmla="*/ 601459 w 3153"/>
              <a:gd name="T47" fmla="*/ 807900 h 2031"/>
              <a:gd name="T48" fmla="*/ 373953 w 3153"/>
              <a:gd name="T49" fmla="*/ 974232 h 2031"/>
              <a:gd name="T50" fmla="*/ 310186 w 3153"/>
              <a:gd name="T51" fmla="*/ 939129 h 2031"/>
              <a:gd name="T52" fmla="*/ 354499 w 3153"/>
              <a:gd name="T53" fmla="*/ 911047 h 2031"/>
              <a:gd name="T54" fmla="*/ 444745 w 3153"/>
              <a:gd name="T55" fmla="*/ 874325 h 2031"/>
              <a:gd name="T56" fmla="*/ 361524 w 3153"/>
              <a:gd name="T57" fmla="*/ 884585 h 2031"/>
              <a:gd name="T58" fmla="*/ 385301 w 3153"/>
              <a:gd name="T59" fmla="*/ 837602 h 2031"/>
              <a:gd name="T60" fmla="*/ 447447 w 3153"/>
              <a:gd name="T61" fmla="*/ 871084 h 2031"/>
              <a:gd name="T62" fmla="*/ 848419 w 3153"/>
              <a:gd name="T63" fmla="*/ 970992 h 2031"/>
              <a:gd name="T64" fmla="*/ 459335 w 3153"/>
              <a:gd name="T65" fmla="*/ 973692 h 2031"/>
              <a:gd name="T66" fmla="*/ 476628 w 3153"/>
              <a:gd name="T67" fmla="*/ 916988 h 2031"/>
              <a:gd name="T68" fmla="*/ 844637 w 3153"/>
              <a:gd name="T69" fmla="*/ 911047 h 2031"/>
              <a:gd name="T70" fmla="*/ 902459 w 3153"/>
              <a:gd name="T71" fmla="*/ 804119 h 2031"/>
              <a:gd name="T72" fmla="*/ 914888 w 3153"/>
              <a:gd name="T73" fmla="*/ 769017 h 2031"/>
              <a:gd name="T74" fmla="*/ 968927 w 3153"/>
              <a:gd name="T75" fmla="*/ 810060 h 2031"/>
              <a:gd name="T76" fmla="*/ 905161 w 3153"/>
              <a:gd name="T77" fmla="*/ 870544 h 2031"/>
              <a:gd name="T78" fmla="*/ 995947 w 3153"/>
              <a:gd name="T79" fmla="*/ 875405 h 2031"/>
              <a:gd name="T80" fmla="*/ 974872 w 3153"/>
              <a:gd name="T81" fmla="*/ 884045 h 2031"/>
              <a:gd name="T82" fmla="*/ 1008376 w 3153"/>
              <a:gd name="T83" fmla="*/ 968292 h 2031"/>
              <a:gd name="T84" fmla="*/ 913267 w 3153"/>
              <a:gd name="T85" fmla="*/ 960191 h 2031"/>
              <a:gd name="T86" fmla="*/ 911105 w 3153"/>
              <a:gd name="T87" fmla="*/ 919148 h 2031"/>
              <a:gd name="T88" fmla="*/ 931640 w 3153"/>
              <a:gd name="T89" fmla="*/ 909967 h 2031"/>
              <a:gd name="T90" fmla="*/ 995947 w 3153"/>
              <a:gd name="T91" fmla="*/ 913207 h 2031"/>
              <a:gd name="T92" fmla="*/ 1085653 w 3153"/>
              <a:gd name="T93" fmla="*/ 777117 h 2031"/>
              <a:gd name="T94" fmla="*/ 1156444 w 3153"/>
              <a:gd name="T95" fmla="*/ 771177 h 2031"/>
              <a:gd name="T96" fmla="*/ 1167793 w 3153"/>
              <a:gd name="T97" fmla="*/ 809520 h 2031"/>
              <a:gd name="T98" fmla="*/ 1115374 w 3153"/>
              <a:gd name="T99" fmla="*/ 857583 h 2031"/>
              <a:gd name="T100" fmla="*/ 1198595 w 3153"/>
              <a:gd name="T101" fmla="*/ 845162 h 2031"/>
              <a:gd name="T102" fmla="*/ 1202378 w 3153"/>
              <a:gd name="T103" fmla="*/ 882425 h 2031"/>
              <a:gd name="T104" fmla="*/ 1253175 w 3153"/>
              <a:gd name="T105" fmla="*/ 966671 h 2031"/>
              <a:gd name="T106" fmla="*/ 1151581 w 3153"/>
              <a:gd name="T107" fmla="*/ 955871 h 2031"/>
              <a:gd name="T108" fmla="*/ 1159146 w 3153"/>
              <a:gd name="T109" fmla="*/ 908887 h 2031"/>
              <a:gd name="T110" fmla="*/ 1264523 w 3153"/>
              <a:gd name="T111" fmla="*/ 877025 h 2031"/>
              <a:gd name="T112" fmla="*/ 1330992 w 3153"/>
              <a:gd name="T113" fmla="*/ 844622 h 2031"/>
              <a:gd name="T114" fmla="*/ 1315320 w 3153"/>
              <a:gd name="T115" fmla="*/ 883505 h 2031"/>
              <a:gd name="T116" fmla="*/ 1305053 w 3153"/>
              <a:gd name="T117" fmla="*/ 955331 h 2031"/>
              <a:gd name="T118" fmla="*/ 1350986 w 3153"/>
              <a:gd name="T119" fmla="*/ 908887 h 2031"/>
              <a:gd name="T120" fmla="*/ 1407728 w 3153"/>
              <a:gd name="T121" fmla="*/ 967211 h 20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3"/>
              <a:gd name="T184" fmla="*/ 0 h 2031"/>
              <a:gd name="T185" fmla="*/ 3153 w 3153"/>
              <a:gd name="T186" fmla="*/ 2031 h 20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w="9525">
            <a:noFill/>
            <a:miter lim="800000"/>
            <a:headEnd/>
            <a:tailEnd/>
          </a:ln>
        </p:spPr>
        <p:txBody>
          <a:bodyPr lIns="111901" tIns="55950" rIns="111901" bIns="55950"/>
          <a:lstStyle/>
          <a:p>
            <a:pPr defTabSz="1243245" fontAlgn="base">
              <a:spcBef>
                <a:spcPct val="0"/>
              </a:spcBef>
              <a:spcAft>
                <a:spcPct val="0"/>
              </a:spcAft>
            </a:pPr>
            <a:endParaRPr lang="en-US" sz="2142">
              <a:solidFill>
                <a:srgbClr val="FFFFFF"/>
              </a:solidFill>
              <a:latin typeface="Arial" charset="0"/>
              <a:ea typeface="ＭＳ Ｐゴシック" pitchFamily="-103" charset="-128"/>
            </a:endParaRPr>
          </a:p>
        </p:txBody>
      </p:sp>
      <p:grpSp>
        <p:nvGrpSpPr>
          <p:cNvPr id="8" name="Group 63" hidden="1"/>
          <p:cNvGrpSpPr>
            <a:grpSpLocks/>
          </p:cNvGrpSpPr>
          <p:nvPr/>
        </p:nvGrpSpPr>
        <p:grpSpPr bwMode="auto">
          <a:xfrm>
            <a:off x="8346266" y="2158805"/>
            <a:ext cx="811499" cy="656277"/>
            <a:chOff x="6137753" y="1587985"/>
            <a:chExt cx="596386" cy="481363"/>
          </a:xfrm>
        </p:grpSpPr>
        <p:pic>
          <p:nvPicPr>
            <p:cNvPr id="106" name="Picture 64"/>
            <p:cNvPicPr>
              <a:picLocks noChangeAspect="1"/>
            </p:cNvPicPr>
            <p:nvPr/>
          </p:nvPicPr>
          <p:blipFill>
            <a:blip r:embed="rId9" cstate="print"/>
            <a:srcRect/>
            <a:stretch>
              <a:fillRect/>
            </a:stretch>
          </p:blipFill>
          <p:spPr bwMode="auto">
            <a:xfrm>
              <a:off x="6137753" y="1587985"/>
              <a:ext cx="269095" cy="330682"/>
            </a:xfrm>
            <a:prstGeom prst="rect">
              <a:avLst/>
            </a:prstGeom>
            <a:solidFill>
              <a:schemeClr val="accent1"/>
            </a:solidFill>
            <a:ln w="9525">
              <a:noFill/>
              <a:miter lim="800000"/>
              <a:headEnd/>
              <a:tailEnd/>
            </a:ln>
          </p:spPr>
        </p:pic>
        <p:pic>
          <p:nvPicPr>
            <p:cNvPr id="107" name="Picture 65" descr="settings.png"/>
            <p:cNvPicPr>
              <a:picLocks noChangeAspect="1"/>
            </p:cNvPicPr>
            <p:nvPr/>
          </p:nvPicPr>
          <p:blipFill>
            <a:blip r:embed="rId10" cstate="print"/>
            <a:srcRect/>
            <a:stretch>
              <a:fillRect/>
            </a:stretch>
          </p:blipFill>
          <p:spPr bwMode="auto">
            <a:xfrm>
              <a:off x="6272300" y="1607508"/>
              <a:ext cx="461839" cy="461840"/>
            </a:xfrm>
            <a:prstGeom prst="rect">
              <a:avLst/>
            </a:prstGeom>
            <a:noFill/>
            <a:ln w="9525">
              <a:noFill/>
              <a:miter lim="800000"/>
              <a:headEnd/>
              <a:tailEnd/>
            </a:ln>
          </p:spPr>
        </p:pic>
      </p:grpSp>
      <p:sp>
        <p:nvSpPr>
          <p:cNvPr id="111" name="Rectangle 110"/>
          <p:cNvSpPr/>
          <p:nvPr/>
        </p:nvSpPr>
        <p:spPr bwMode="auto">
          <a:xfrm>
            <a:off x="8446642" y="4671654"/>
            <a:ext cx="870203" cy="33245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2160" tIns="24863" rIns="0" bIns="62157" anchor="ctr"/>
          <a:lstStyle/>
          <a:p>
            <a:pPr defTabSz="1241035" fontAlgn="base">
              <a:spcBef>
                <a:spcPct val="0"/>
              </a:spcBef>
              <a:spcAft>
                <a:spcPct val="0"/>
              </a:spcAft>
            </a:pPr>
            <a:endParaRPr lang="en-US" sz="1224">
              <a:solidFill>
                <a:srgbClr val="FFFFFF"/>
              </a:solidFill>
              <a:latin typeface="Arial" charset="0"/>
              <a:ea typeface="ＭＳ Ｐゴシック" pitchFamily="-103" charset="-128"/>
              <a:cs typeface="Arial" charset="0"/>
            </a:endParaRPr>
          </a:p>
        </p:txBody>
      </p:sp>
      <p:sp>
        <p:nvSpPr>
          <p:cNvPr id="112" name="Rectangle 111"/>
          <p:cNvSpPr/>
          <p:nvPr/>
        </p:nvSpPr>
        <p:spPr>
          <a:xfrm>
            <a:off x="8404130" y="4680392"/>
            <a:ext cx="968796" cy="317670"/>
          </a:xfrm>
          <a:prstGeom prst="rect">
            <a:avLst/>
          </a:prstGeom>
        </p:spPr>
        <p:txBody>
          <a:bodyPr wrap="none" lIns="124320" tIns="62160" rIns="124320" bIns="62160">
            <a:spAutoFit/>
          </a:bodyPr>
          <a:lstStyle/>
          <a:p>
            <a:pPr defTabSz="1242784" fontAlgn="base">
              <a:spcBef>
                <a:spcPct val="0"/>
              </a:spcBef>
              <a:spcAft>
                <a:spcPct val="0"/>
              </a:spcAft>
              <a:defRPr/>
            </a:pPr>
            <a:r>
              <a:rPr lang="en-US" sz="1224" dirty="0">
                <a:gradFill>
                  <a:gsLst>
                    <a:gs pos="0">
                      <a:srgbClr val="FFFFFF"/>
                    </a:gs>
                    <a:gs pos="100000">
                      <a:srgbClr val="FFFFFF"/>
                    </a:gs>
                  </a:gsLst>
                  <a:lin ang="5400000" scaled="0"/>
                </a:gradFill>
                <a:latin typeface="Arial" pitchFamily="34" charset="0"/>
                <a:ea typeface="ＭＳ Ｐゴシック" pitchFamily="-84" charset="-128"/>
                <a:cs typeface="Arial" pitchFamily="34" charset="0"/>
              </a:rPr>
              <a:t>Login  xxx</a:t>
            </a:r>
          </a:p>
        </p:txBody>
      </p:sp>
      <p:pic>
        <p:nvPicPr>
          <p:cNvPr id="113" name="Picture 43"/>
          <p:cNvPicPr>
            <a:picLocks noChangeAspect="1"/>
          </p:cNvPicPr>
          <p:nvPr/>
        </p:nvPicPr>
        <p:blipFill>
          <a:blip r:embed="rId11" cstate="print"/>
          <a:srcRect l="67535"/>
          <a:stretch>
            <a:fillRect/>
          </a:stretch>
        </p:blipFill>
        <p:spPr bwMode="auto">
          <a:xfrm>
            <a:off x="7666917" y="1621391"/>
            <a:ext cx="682004" cy="1042703"/>
          </a:xfrm>
          <a:prstGeom prst="rect">
            <a:avLst/>
          </a:prstGeom>
          <a:noFill/>
          <a:ln w="9525">
            <a:noFill/>
            <a:miter lim="800000"/>
            <a:headEnd/>
            <a:tailEnd/>
          </a:ln>
        </p:spPr>
      </p:pic>
      <p:grpSp>
        <p:nvGrpSpPr>
          <p:cNvPr id="9" name="Group 74"/>
          <p:cNvGrpSpPr>
            <a:grpSpLocks/>
          </p:cNvGrpSpPr>
          <p:nvPr/>
        </p:nvGrpSpPr>
        <p:grpSpPr bwMode="auto">
          <a:xfrm>
            <a:off x="10467819" y="1603993"/>
            <a:ext cx="1670479" cy="1064290"/>
            <a:chOff x="2059199" y="2364645"/>
            <a:chExt cx="1228295" cy="783468"/>
          </a:xfrm>
        </p:grpSpPr>
        <p:pic>
          <p:nvPicPr>
            <p:cNvPr id="115" name="Picture 75"/>
            <p:cNvPicPr>
              <a:picLocks noChangeAspect="1" noChangeArrowheads="1"/>
            </p:cNvPicPr>
            <p:nvPr/>
          </p:nvPicPr>
          <p:blipFill>
            <a:blip r:embed="rId12" cstate="print"/>
            <a:srcRect r="32961"/>
            <a:stretch>
              <a:fillRect/>
            </a:stretch>
          </p:blipFill>
          <p:spPr bwMode="auto">
            <a:xfrm>
              <a:off x="2710379" y="2364645"/>
              <a:ext cx="577115" cy="783468"/>
            </a:xfrm>
            <a:prstGeom prst="rect">
              <a:avLst/>
            </a:prstGeom>
            <a:noFill/>
            <a:ln w="9525">
              <a:noFill/>
              <a:miter lim="800000"/>
              <a:headEnd/>
              <a:tailEnd/>
            </a:ln>
          </p:spPr>
        </p:pic>
        <p:pic>
          <p:nvPicPr>
            <p:cNvPr id="116" name="Picture 77"/>
            <p:cNvPicPr>
              <a:picLocks noChangeAspect="1"/>
            </p:cNvPicPr>
            <p:nvPr/>
          </p:nvPicPr>
          <p:blipFill>
            <a:blip r:embed="rId13" cstate="print"/>
            <a:srcRect/>
            <a:stretch>
              <a:fillRect/>
            </a:stretch>
          </p:blipFill>
          <p:spPr bwMode="auto">
            <a:xfrm>
              <a:off x="2059199" y="2484228"/>
              <a:ext cx="594445" cy="544302"/>
            </a:xfrm>
            <a:prstGeom prst="rect">
              <a:avLst/>
            </a:prstGeom>
            <a:noFill/>
            <a:ln w="9525">
              <a:noFill/>
              <a:miter lim="800000"/>
              <a:headEnd/>
              <a:tailEnd/>
            </a:ln>
          </p:spPr>
        </p:pic>
      </p:grpSp>
      <p:sp>
        <p:nvSpPr>
          <p:cNvPr id="125" name="Rectangle 124"/>
          <p:cNvSpPr/>
          <p:nvPr/>
        </p:nvSpPr>
        <p:spPr bwMode="auto">
          <a:xfrm>
            <a:off x="10817452" y="4759910"/>
            <a:ext cx="809340" cy="33245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2160" tIns="24863" rIns="0" bIns="62157" anchor="ctr"/>
          <a:lstStyle/>
          <a:p>
            <a:pPr defTabSz="1241035" fontAlgn="base">
              <a:spcBef>
                <a:spcPct val="0"/>
              </a:spcBef>
              <a:spcAft>
                <a:spcPct val="0"/>
              </a:spcAft>
            </a:pPr>
            <a:endParaRPr lang="en-US" sz="1224">
              <a:solidFill>
                <a:srgbClr val="FFFFFF"/>
              </a:solidFill>
              <a:latin typeface="Arial" charset="0"/>
              <a:ea typeface="ＭＳ Ｐゴシック" pitchFamily="-103" charset="-128"/>
              <a:cs typeface="Arial" charset="0"/>
            </a:endParaRPr>
          </a:p>
        </p:txBody>
      </p:sp>
      <p:sp>
        <p:nvSpPr>
          <p:cNvPr id="126" name="Rectangle 125"/>
          <p:cNvSpPr/>
          <p:nvPr/>
        </p:nvSpPr>
        <p:spPr>
          <a:xfrm>
            <a:off x="10759432" y="4768876"/>
            <a:ext cx="968796" cy="317670"/>
          </a:xfrm>
          <a:prstGeom prst="rect">
            <a:avLst/>
          </a:prstGeom>
        </p:spPr>
        <p:txBody>
          <a:bodyPr wrap="none" lIns="124320" tIns="62160" rIns="124320" bIns="62160">
            <a:spAutoFit/>
          </a:bodyPr>
          <a:lstStyle/>
          <a:p>
            <a:pPr defTabSz="1242784" fontAlgn="base">
              <a:spcBef>
                <a:spcPct val="0"/>
              </a:spcBef>
              <a:spcAft>
                <a:spcPct val="0"/>
              </a:spcAft>
              <a:defRPr/>
            </a:pPr>
            <a:r>
              <a:rPr lang="en-US" sz="1224" dirty="0">
                <a:gradFill>
                  <a:gsLst>
                    <a:gs pos="0">
                      <a:srgbClr val="FFFFFF"/>
                    </a:gs>
                    <a:gs pos="100000">
                      <a:srgbClr val="FFFFFF"/>
                    </a:gs>
                  </a:gsLst>
                  <a:lin ang="5400000" scaled="0"/>
                </a:gradFill>
                <a:latin typeface="Arial" pitchFamily="34" charset="0"/>
                <a:ea typeface="ＭＳ Ｐゴシック" pitchFamily="-84" charset="-128"/>
                <a:cs typeface="Arial" pitchFamily="34" charset="0"/>
              </a:rPr>
              <a:t>Login  xxx</a:t>
            </a:r>
          </a:p>
        </p:txBody>
      </p:sp>
      <p:pic>
        <p:nvPicPr>
          <p:cNvPr id="134" name="Picture 181" descr="D:\DVD_ART36\Artwork_Imagery\Icons - Illustrations\_ VIRTUALIZATION ICONS\Application Virtual.png"/>
          <p:cNvPicPr>
            <a:picLocks noChangeAspect="1" noChangeArrowheads="1"/>
          </p:cNvPicPr>
          <p:nvPr/>
        </p:nvPicPr>
        <p:blipFill>
          <a:blip r:embed="rId5" cstate="print"/>
          <a:srcRect/>
          <a:stretch>
            <a:fillRect/>
          </a:stretch>
        </p:blipFill>
        <p:spPr bwMode="auto">
          <a:xfrm>
            <a:off x="6549570" y="4473739"/>
            <a:ext cx="248630" cy="266009"/>
          </a:xfrm>
          <a:prstGeom prst="rect">
            <a:avLst/>
          </a:prstGeom>
          <a:noFill/>
          <a:ln w="9525">
            <a:noFill/>
            <a:miter lim="800000"/>
            <a:headEnd/>
            <a:tailEnd/>
          </a:ln>
        </p:spPr>
      </p:pic>
      <p:grpSp>
        <p:nvGrpSpPr>
          <p:cNvPr id="11" name="Group 134"/>
          <p:cNvGrpSpPr>
            <a:grpSpLocks noChangeAspect="1"/>
          </p:cNvGrpSpPr>
          <p:nvPr/>
        </p:nvGrpSpPr>
        <p:grpSpPr>
          <a:xfrm>
            <a:off x="6704243" y="4615473"/>
            <a:ext cx="372944" cy="414257"/>
            <a:chOff x="9566741" y="1884363"/>
            <a:chExt cx="403975" cy="448609"/>
          </a:xfrm>
        </p:grpSpPr>
        <p:pic>
          <p:nvPicPr>
            <p:cNvPr id="136" name="Picture 135"/>
            <p:cNvPicPr>
              <a:picLocks noChangeAspect="1"/>
            </p:cNvPicPr>
            <p:nvPr/>
          </p:nvPicPr>
          <p:blipFill>
            <a:blip r:embed="rId6" cstate="print"/>
            <a:srcRect/>
            <a:stretch>
              <a:fillRect/>
            </a:stretch>
          </p:blipFill>
          <p:spPr bwMode="auto">
            <a:xfrm>
              <a:off x="9566741" y="1884363"/>
              <a:ext cx="314325" cy="314325"/>
            </a:xfrm>
            <a:prstGeom prst="rect">
              <a:avLst/>
            </a:prstGeom>
            <a:noFill/>
            <a:ln w="9525">
              <a:noFill/>
              <a:miter lim="800000"/>
              <a:headEnd/>
              <a:tailEnd/>
            </a:ln>
          </p:spPr>
        </p:pic>
        <p:pic>
          <p:nvPicPr>
            <p:cNvPr id="137" name="Picture 136"/>
            <p:cNvPicPr>
              <a:picLocks noChangeAspect="1"/>
            </p:cNvPicPr>
            <p:nvPr/>
          </p:nvPicPr>
          <p:blipFill>
            <a:blip r:embed="rId7" cstate="print"/>
            <a:srcRect/>
            <a:stretch>
              <a:fillRect/>
            </a:stretch>
          </p:blipFill>
          <p:spPr bwMode="auto">
            <a:xfrm>
              <a:off x="9656391" y="2018647"/>
              <a:ext cx="314325" cy="314325"/>
            </a:xfrm>
            <a:prstGeom prst="rect">
              <a:avLst/>
            </a:prstGeom>
            <a:noFill/>
            <a:ln w="9525">
              <a:noFill/>
              <a:miter lim="800000"/>
              <a:headEnd/>
              <a:tailEnd/>
            </a:ln>
          </p:spPr>
        </p:pic>
      </p:grpSp>
      <p:pic>
        <p:nvPicPr>
          <p:cNvPr id="144" name="Picture 181" descr="D:\DVD_ART36\Artwork_Imagery\Icons - Illustrations\_ VIRTUALIZATION ICONS\Application Virtual.png"/>
          <p:cNvPicPr>
            <a:picLocks noChangeAspect="1" noChangeArrowheads="1"/>
          </p:cNvPicPr>
          <p:nvPr/>
        </p:nvPicPr>
        <p:blipFill>
          <a:blip r:embed="rId5" cstate="print"/>
          <a:srcRect/>
          <a:stretch>
            <a:fillRect/>
          </a:stretch>
        </p:blipFill>
        <p:spPr bwMode="auto">
          <a:xfrm>
            <a:off x="9019909" y="4659399"/>
            <a:ext cx="248630" cy="266009"/>
          </a:xfrm>
          <a:prstGeom prst="rect">
            <a:avLst/>
          </a:prstGeom>
          <a:noFill/>
          <a:ln w="9525">
            <a:noFill/>
            <a:miter lim="800000"/>
            <a:headEnd/>
            <a:tailEnd/>
          </a:ln>
        </p:spPr>
      </p:pic>
      <p:grpSp>
        <p:nvGrpSpPr>
          <p:cNvPr id="14" name="Group 144"/>
          <p:cNvGrpSpPr>
            <a:grpSpLocks noChangeAspect="1"/>
          </p:cNvGrpSpPr>
          <p:nvPr/>
        </p:nvGrpSpPr>
        <p:grpSpPr>
          <a:xfrm>
            <a:off x="9158439" y="4817281"/>
            <a:ext cx="372944" cy="414257"/>
            <a:chOff x="9566741" y="1884363"/>
            <a:chExt cx="403975" cy="448609"/>
          </a:xfrm>
        </p:grpSpPr>
        <p:pic>
          <p:nvPicPr>
            <p:cNvPr id="146" name="Picture 145"/>
            <p:cNvPicPr>
              <a:picLocks noChangeAspect="1"/>
            </p:cNvPicPr>
            <p:nvPr/>
          </p:nvPicPr>
          <p:blipFill>
            <a:blip r:embed="rId6" cstate="print"/>
            <a:srcRect/>
            <a:stretch>
              <a:fillRect/>
            </a:stretch>
          </p:blipFill>
          <p:spPr bwMode="auto">
            <a:xfrm>
              <a:off x="9566741" y="1884363"/>
              <a:ext cx="314325" cy="314325"/>
            </a:xfrm>
            <a:prstGeom prst="rect">
              <a:avLst/>
            </a:prstGeom>
            <a:noFill/>
            <a:ln w="9525">
              <a:noFill/>
              <a:miter lim="800000"/>
              <a:headEnd/>
              <a:tailEnd/>
            </a:ln>
          </p:spPr>
        </p:pic>
        <p:pic>
          <p:nvPicPr>
            <p:cNvPr id="147" name="Picture 146"/>
            <p:cNvPicPr>
              <a:picLocks noChangeAspect="1"/>
            </p:cNvPicPr>
            <p:nvPr/>
          </p:nvPicPr>
          <p:blipFill>
            <a:blip r:embed="rId7" cstate="print"/>
            <a:srcRect/>
            <a:stretch>
              <a:fillRect/>
            </a:stretch>
          </p:blipFill>
          <p:spPr bwMode="auto">
            <a:xfrm>
              <a:off x="9656391" y="2018647"/>
              <a:ext cx="314325" cy="314325"/>
            </a:xfrm>
            <a:prstGeom prst="rect">
              <a:avLst/>
            </a:prstGeom>
            <a:noFill/>
            <a:ln w="9525">
              <a:noFill/>
              <a:miter lim="800000"/>
              <a:headEnd/>
              <a:tailEnd/>
            </a:ln>
          </p:spPr>
        </p:pic>
      </p:grpSp>
      <p:sp>
        <p:nvSpPr>
          <p:cNvPr id="93" name="Rounded Rectangle 6"/>
          <p:cNvSpPr/>
          <p:nvPr/>
        </p:nvSpPr>
        <p:spPr bwMode="black">
          <a:xfrm rot="16200000">
            <a:off x="8486012" y="4222702"/>
            <a:ext cx="1028100" cy="1457118"/>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11897" tIns="55948" rIns="111897" bIns="5594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1007089" fontAlgn="base">
              <a:spcBef>
                <a:spcPct val="0"/>
              </a:spcBef>
              <a:spcAft>
                <a:spcPct val="0"/>
              </a:spcAft>
            </a:pPr>
            <a:endParaRPr lang="en-US" sz="1836" spc="-166" dirty="0">
              <a:solidFill>
                <a:srgbClr val="FFFFFF">
                  <a:lumMod val="50000"/>
                </a:srgbClr>
              </a:solidFill>
              <a:latin typeface="Segoe Light" pitchFamily="34" charset="0"/>
            </a:endParaRPr>
          </a:p>
        </p:txBody>
      </p:sp>
      <p:grpSp>
        <p:nvGrpSpPr>
          <p:cNvPr id="15" name="Group 93"/>
          <p:cNvGrpSpPr/>
          <p:nvPr/>
        </p:nvGrpSpPr>
        <p:grpSpPr bwMode="black">
          <a:xfrm>
            <a:off x="10509973" y="4483672"/>
            <a:ext cx="1646690" cy="1132771"/>
            <a:chOff x="863600" y="2393157"/>
            <a:chExt cx="767316" cy="527844"/>
          </a:xfrm>
          <a:solidFill>
            <a:schemeClr val="tx1"/>
          </a:solidFill>
        </p:grpSpPr>
        <p:sp>
          <p:nvSpPr>
            <p:cNvPr id="95" name="Freeform 94"/>
            <p:cNvSpPr>
              <a:spLocks noEditPoints="1"/>
            </p:cNvSpPr>
            <p:nvPr/>
          </p:nvSpPr>
          <p:spPr bwMode="black">
            <a:xfrm>
              <a:off x="1521931" y="2481334"/>
              <a:ext cx="108985"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1007089" fontAlgn="base">
                <a:spcBef>
                  <a:spcPct val="0"/>
                </a:spcBef>
                <a:spcAft>
                  <a:spcPct val="0"/>
                </a:spcAft>
              </a:pPr>
              <a:endParaRPr lang="en-US" sz="1836" spc="-166" dirty="0">
                <a:solidFill>
                  <a:srgbClr val="FFFFFF">
                    <a:lumMod val="50000"/>
                  </a:srgbClr>
                </a:solidFill>
                <a:latin typeface="Segoe Light" pitchFamily="34" charset="0"/>
              </a:endParaRPr>
            </a:p>
          </p:txBody>
        </p:sp>
        <p:sp>
          <p:nvSpPr>
            <p:cNvPr id="100" name="Freeform 99"/>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1007089" fontAlgn="base">
                <a:spcBef>
                  <a:spcPct val="0"/>
                </a:spcBef>
                <a:spcAft>
                  <a:spcPct val="0"/>
                </a:spcAft>
              </a:pPr>
              <a:endParaRPr lang="en-US" sz="1836" spc="-166" dirty="0">
                <a:solidFill>
                  <a:srgbClr val="FFFFFF">
                    <a:lumMod val="50000"/>
                  </a:srgbClr>
                </a:solidFill>
                <a:latin typeface="Segoe Light" pitchFamily="34" charset="0"/>
              </a:endParaRPr>
            </a:p>
          </p:txBody>
        </p:sp>
      </p:grpSp>
      <p:grpSp>
        <p:nvGrpSpPr>
          <p:cNvPr id="16" name="Group 122"/>
          <p:cNvGrpSpPr>
            <a:grpSpLocks noChangeAspect="1"/>
          </p:cNvGrpSpPr>
          <p:nvPr/>
        </p:nvGrpSpPr>
        <p:grpSpPr>
          <a:xfrm>
            <a:off x="7960862" y="2044207"/>
            <a:ext cx="443267" cy="552342"/>
            <a:chOff x="9566741" y="1884363"/>
            <a:chExt cx="403975" cy="448609"/>
          </a:xfrm>
        </p:grpSpPr>
        <p:pic>
          <p:nvPicPr>
            <p:cNvPr id="124" name="Picture 123"/>
            <p:cNvPicPr>
              <a:picLocks noChangeAspect="1"/>
            </p:cNvPicPr>
            <p:nvPr/>
          </p:nvPicPr>
          <p:blipFill>
            <a:blip r:embed="rId6" cstate="print"/>
            <a:srcRect/>
            <a:stretch>
              <a:fillRect/>
            </a:stretch>
          </p:blipFill>
          <p:spPr bwMode="auto">
            <a:xfrm>
              <a:off x="9566741" y="1884363"/>
              <a:ext cx="314325" cy="314325"/>
            </a:xfrm>
            <a:prstGeom prst="rect">
              <a:avLst/>
            </a:prstGeom>
            <a:noFill/>
            <a:ln w="9525">
              <a:noFill/>
              <a:miter lim="800000"/>
              <a:headEnd/>
              <a:tailEnd/>
            </a:ln>
          </p:spPr>
        </p:pic>
        <p:pic>
          <p:nvPicPr>
            <p:cNvPr id="152" name="Picture 151"/>
            <p:cNvPicPr>
              <a:picLocks noChangeAspect="1"/>
            </p:cNvPicPr>
            <p:nvPr/>
          </p:nvPicPr>
          <p:blipFill>
            <a:blip r:embed="rId7" cstate="print"/>
            <a:srcRect/>
            <a:stretch>
              <a:fillRect/>
            </a:stretch>
          </p:blipFill>
          <p:spPr bwMode="auto">
            <a:xfrm>
              <a:off x="9656391" y="2018647"/>
              <a:ext cx="314325" cy="314325"/>
            </a:xfrm>
            <a:prstGeom prst="rect">
              <a:avLst/>
            </a:prstGeom>
            <a:noFill/>
            <a:ln w="9525">
              <a:noFill/>
              <a:miter lim="800000"/>
              <a:headEnd/>
              <a:tailEnd/>
            </a:ln>
          </p:spPr>
        </p:pic>
      </p:grpSp>
      <p:sp>
        <p:nvSpPr>
          <p:cNvPr id="87" name="Rectangle 86"/>
          <p:cNvSpPr/>
          <p:nvPr/>
        </p:nvSpPr>
        <p:spPr bwMode="auto">
          <a:xfrm flipH="1">
            <a:off x="257465" y="2321986"/>
            <a:ext cx="4658343" cy="3883653"/>
          </a:xfrm>
          <a:prstGeom prst="rect">
            <a:avLst/>
          </a:prstGeom>
          <a:solidFill>
            <a:schemeClr val="bg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14" tIns="62157" rIns="124314" bIns="62157" anchor="ctr"/>
          <a:lstStyle/>
          <a:p>
            <a:pPr algn="ctr" defTabSz="1241035" fontAlgn="base">
              <a:spcBef>
                <a:spcPct val="0"/>
              </a:spcBef>
              <a:spcAft>
                <a:spcPct val="0"/>
              </a:spcAft>
            </a:pPr>
            <a:endParaRPr lang="en-US" sz="2754">
              <a:solidFill>
                <a:srgbClr val="FFFFFF"/>
              </a:solidFill>
              <a:ea typeface="ＭＳ Ｐゴシック" pitchFamily="-103" charset="-128"/>
            </a:endParaRPr>
          </a:p>
        </p:txBody>
      </p:sp>
      <p:sp>
        <p:nvSpPr>
          <p:cNvPr id="110" name="Title 1"/>
          <p:cNvSpPr txBox="1">
            <a:spLocks/>
          </p:cNvSpPr>
          <p:nvPr/>
        </p:nvSpPr>
        <p:spPr>
          <a:xfrm>
            <a:off x="274320" y="274320"/>
            <a:ext cx="8686734" cy="1495794"/>
          </a:xfrm>
          <a:prstGeom prst="rect">
            <a:avLst/>
          </a:prstGeom>
        </p:spPr>
        <p:txBody>
          <a:bodyPr wrap="square" lIns="0" tIns="0" rIns="0" bIns="0">
            <a:spAutoFit/>
          </a:bodyPr>
          <a:lstStyle/>
          <a:p>
            <a:pPr defTabSz="947398">
              <a:lnSpc>
                <a:spcPct val="90000"/>
              </a:lnSpc>
              <a:spcBef>
                <a:spcPct val="0"/>
              </a:spcBef>
              <a:defRPr/>
            </a:pPr>
            <a:r>
              <a:rPr lang="en-US" sz="5400" spc="-102" dirty="0">
                <a:ln w="3175">
                  <a:noFill/>
                </a:ln>
                <a:solidFill>
                  <a:srgbClr val="FFC000"/>
                </a:solidFill>
                <a:latin typeface="+mj-lt"/>
                <a:cs typeface="Segoe UI" pitchFamily="34" charset="0"/>
              </a:rPr>
              <a:t>Microsoft Application Virtualization (App-V) </a:t>
            </a:r>
          </a:p>
        </p:txBody>
      </p:sp>
      <p:sp>
        <p:nvSpPr>
          <p:cNvPr id="114" name="Freeform 113"/>
          <p:cNvSpPr/>
          <p:nvPr/>
        </p:nvSpPr>
        <p:spPr>
          <a:xfrm>
            <a:off x="267014" y="2614370"/>
            <a:ext cx="4637711" cy="3792407"/>
          </a:xfrm>
          <a:custGeom>
            <a:avLst/>
            <a:gdLst>
              <a:gd name="connsiteX0" fmla="*/ 0 w 3843172"/>
              <a:gd name="connsiteY0" fmla="*/ 0 h 1093005"/>
              <a:gd name="connsiteX1" fmla="*/ 3843172 w 3843172"/>
              <a:gd name="connsiteY1" fmla="*/ 0 h 1093005"/>
              <a:gd name="connsiteX2" fmla="*/ 3843172 w 3843172"/>
              <a:gd name="connsiteY2" fmla="*/ 1093005 h 1093005"/>
              <a:gd name="connsiteX3" fmla="*/ 0 w 3843172"/>
              <a:gd name="connsiteY3" fmla="*/ 1093005 h 1093005"/>
              <a:gd name="connsiteX4" fmla="*/ 0 w 3843172"/>
              <a:gd name="connsiteY4" fmla="*/ 0 h 1093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72" h="1093005">
                <a:moveTo>
                  <a:pt x="0" y="0"/>
                </a:moveTo>
                <a:lnTo>
                  <a:pt x="3843172" y="0"/>
                </a:lnTo>
                <a:lnTo>
                  <a:pt x="3843172" y="1093005"/>
                </a:lnTo>
                <a:lnTo>
                  <a:pt x="0" y="1093005"/>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wrap="square" lIns="233131" tIns="46627" rIns="93252" bIns="46627">
            <a:spAutoFit/>
          </a:bodyPr>
          <a:lstStyle/>
          <a:p>
            <a:pPr defTabSz="1243245"/>
            <a:r>
              <a:rPr lang="en-US" sz="1938" dirty="0">
                <a:solidFill>
                  <a:srgbClr val="FFC000"/>
                </a:solidFill>
                <a:latin typeface="+mj-lt"/>
                <a:ea typeface="Segoe UI" pitchFamily="34" charset="0"/>
                <a:cs typeface="Segoe UI"/>
              </a:rPr>
              <a:t>Anywhere Productivity </a:t>
            </a:r>
          </a:p>
          <a:p>
            <a:pPr defTabSz="1243245"/>
            <a:r>
              <a:rPr lang="en-US" sz="1734" dirty="0">
                <a:solidFill>
                  <a:srgbClr val="FFFFFF"/>
                </a:solidFill>
                <a:latin typeface="+mj-lt"/>
                <a:ea typeface="Segoe UI" pitchFamily="34" charset="0"/>
                <a:cs typeface="Segoe UI" pitchFamily="34" charset="0"/>
              </a:rPr>
              <a:t>Access to applications on any device without installs</a:t>
            </a:r>
          </a:p>
          <a:p>
            <a:pPr defTabSz="1243245"/>
            <a:endParaRPr lang="en-US" sz="1938" dirty="0">
              <a:solidFill>
                <a:srgbClr val="FFFFFF"/>
              </a:solidFill>
              <a:latin typeface="+mj-lt"/>
              <a:ea typeface="Segoe UI" pitchFamily="34" charset="0"/>
              <a:cs typeface="Segoe UI" pitchFamily="34" charset="0"/>
            </a:endParaRPr>
          </a:p>
          <a:p>
            <a:pPr defTabSz="1243245"/>
            <a:r>
              <a:rPr lang="en-US" sz="1938" dirty="0">
                <a:solidFill>
                  <a:srgbClr val="FFC000"/>
                </a:solidFill>
                <a:latin typeface="+mj-lt"/>
                <a:ea typeface="Segoe UI" pitchFamily="34" charset="0"/>
                <a:cs typeface="Segoe UI"/>
              </a:rPr>
              <a:t>Avoid Business Disruptions </a:t>
            </a:r>
          </a:p>
          <a:p>
            <a:pPr defTabSz="1243245"/>
            <a:r>
              <a:rPr lang="en-US" sz="1734" dirty="0">
                <a:solidFill>
                  <a:srgbClr val="FFFFFF"/>
                </a:solidFill>
                <a:latin typeface="+mj-lt"/>
                <a:ea typeface="Segoe UI" pitchFamily="34" charset="0"/>
                <a:cs typeface="Segoe UI" pitchFamily="34" charset="0"/>
              </a:rPr>
              <a:t>Log in to retrieve applications and restore productivity</a:t>
            </a:r>
          </a:p>
          <a:p>
            <a:pPr defTabSz="1243245"/>
            <a:endParaRPr lang="en-US" sz="1938" dirty="0">
              <a:solidFill>
                <a:srgbClr val="FFFF99">
                  <a:lumMod val="50000"/>
                </a:srgbClr>
              </a:solidFill>
              <a:latin typeface="+mj-lt"/>
              <a:ea typeface="Segoe UI" pitchFamily="34" charset="0"/>
              <a:cs typeface="Segoe UI"/>
            </a:endParaRPr>
          </a:p>
          <a:p>
            <a:pPr defTabSz="1243245"/>
            <a:r>
              <a:rPr lang="en-US" sz="1938" dirty="0">
                <a:solidFill>
                  <a:srgbClr val="FFC000"/>
                </a:solidFill>
                <a:latin typeface="+mj-lt"/>
                <a:ea typeface="Segoe UI" pitchFamily="34" charset="0"/>
                <a:cs typeface="Segoe UI"/>
              </a:rPr>
              <a:t>Accelerate Deployment</a:t>
            </a:r>
          </a:p>
          <a:p>
            <a:pPr defTabSz="1243245"/>
            <a:r>
              <a:rPr lang="en-US" sz="1734" dirty="0">
                <a:solidFill>
                  <a:srgbClr val="FFFFFF"/>
                </a:solidFill>
                <a:latin typeface="+mj-lt"/>
                <a:ea typeface="Segoe UI" pitchFamily="34" charset="0"/>
                <a:cs typeface="Segoe UI" pitchFamily="34" charset="0"/>
              </a:rPr>
              <a:t>Faster provisioning of virtual applications on demand</a:t>
            </a:r>
          </a:p>
          <a:p>
            <a:pPr defTabSz="1243245"/>
            <a:r>
              <a:rPr lang="en-US" sz="1734" dirty="0">
                <a:solidFill>
                  <a:srgbClr val="FFFFFF"/>
                </a:solidFill>
                <a:latin typeface="+mj-lt"/>
                <a:ea typeface="Segoe UI" pitchFamily="34" charset="0"/>
                <a:cs typeface="Segoe UI" pitchFamily="34" charset="0"/>
              </a:rPr>
              <a:t>Reduce application testing time </a:t>
            </a:r>
            <a:endParaRPr lang="en-US" sz="1734" dirty="0">
              <a:solidFill>
                <a:srgbClr val="FFFF99">
                  <a:lumMod val="50000"/>
                </a:srgbClr>
              </a:solidFill>
              <a:latin typeface="+mj-lt"/>
              <a:ea typeface="Segoe UI" pitchFamily="34" charset="0"/>
              <a:cs typeface="Segoe UI"/>
            </a:endParaRPr>
          </a:p>
          <a:p>
            <a:pPr defTabSz="1243245"/>
            <a:endParaRPr lang="en-US" sz="1734" dirty="0">
              <a:solidFill>
                <a:srgbClr val="FFFFFF"/>
              </a:solidFill>
              <a:ea typeface="Segoe UI" pitchFamily="34" charset="0"/>
              <a:cs typeface="Segoe UI" pitchFamily="34" charset="0"/>
            </a:endParaRPr>
          </a:p>
        </p:txBody>
      </p:sp>
      <p:grpSp>
        <p:nvGrpSpPr>
          <p:cNvPr id="123" name="Group 122"/>
          <p:cNvGrpSpPr/>
          <p:nvPr/>
        </p:nvGrpSpPr>
        <p:grpSpPr>
          <a:xfrm>
            <a:off x="8292158" y="2084897"/>
            <a:ext cx="688777" cy="757371"/>
            <a:chOff x="7179450" y="1512692"/>
            <a:chExt cx="506632" cy="556941"/>
          </a:xfrm>
        </p:grpSpPr>
        <p:sp>
          <p:nvSpPr>
            <p:cNvPr id="127" name="Can 126"/>
            <p:cNvSpPr/>
            <p:nvPr/>
          </p:nvSpPr>
          <p:spPr>
            <a:xfrm>
              <a:off x="7179450" y="1512692"/>
              <a:ext cx="251764" cy="406156"/>
            </a:xfrm>
            <a:prstGeom prst="can">
              <a:avLst/>
            </a:prstGeom>
            <a:solidFill>
              <a:srgbClr val="FFFFFF">
                <a:alpha val="32157"/>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3038" fontAlgn="base">
                <a:spcBef>
                  <a:spcPct val="0"/>
                </a:spcBef>
                <a:spcAft>
                  <a:spcPct val="0"/>
                </a:spcAft>
              </a:pPr>
              <a:endParaRPr lang="en-US" sz="1836" dirty="0">
                <a:solidFill>
                  <a:prstClr val="white"/>
                </a:solidFill>
              </a:endParaRPr>
            </a:p>
          </p:txBody>
        </p:sp>
        <p:pic>
          <p:nvPicPr>
            <p:cNvPr id="135" name="Picture 13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71514" y="1551196"/>
              <a:ext cx="314568" cy="314486"/>
            </a:xfrm>
            <a:prstGeom prst="rect">
              <a:avLst/>
            </a:prstGeom>
          </p:spPr>
        </p:pic>
        <p:pic>
          <p:nvPicPr>
            <p:cNvPr id="138" name="Picture 1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0097" y="1755147"/>
              <a:ext cx="219081" cy="314486"/>
            </a:xfrm>
            <a:prstGeom prst="rect">
              <a:avLst/>
            </a:prstGeom>
          </p:spPr>
        </p:pic>
        <p:pic>
          <p:nvPicPr>
            <p:cNvPr id="139" name="Picture 138" descr="D:\DVD_ART36\Artwork_Imagery\Icons - Illustrations\_ VIRTUALIZATION ICONS\Application Virtua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3259" y="1708439"/>
              <a:ext cx="250412" cy="267481"/>
            </a:xfrm>
            <a:prstGeom prst="rect">
              <a:avLst/>
            </a:prstGeom>
            <a:noFill/>
          </p:spPr>
        </p:pic>
      </p:grpSp>
      <p:sp>
        <p:nvSpPr>
          <p:cNvPr id="71" name="TextBox 70"/>
          <p:cNvSpPr txBox="1">
            <a:spLocks noChangeArrowheads="1"/>
          </p:cNvSpPr>
          <p:nvPr/>
        </p:nvSpPr>
        <p:spPr bwMode="auto">
          <a:xfrm>
            <a:off x="10304575" y="5804241"/>
            <a:ext cx="1835094" cy="335117"/>
          </a:xfrm>
          <a:prstGeom prst="rect">
            <a:avLst/>
          </a:prstGeom>
          <a:noFill/>
          <a:ln w="9525">
            <a:noFill/>
            <a:miter lim="800000"/>
            <a:headEnd/>
            <a:tailEnd/>
          </a:ln>
        </p:spPr>
        <p:txBody>
          <a:bodyPr wrap="square" lIns="103584" tIns="51791" rIns="103584" bIns="51791">
            <a:spAutoFit/>
          </a:bodyPr>
          <a:lstStyle/>
          <a:p>
            <a:pPr algn="ctr" defTabSz="1238876" eaLnBrk="0" fontAlgn="base" hangingPunct="0">
              <a:lnSpc>
                <a:spcPct val="90000"/>
              </a:lnSpc>
              <a:spcBef>
                <a:spcPct val="30000"/>
              </a:spcBef>
              <a:spcAft>
                <a:spcPct val="0"/>
              </a:spcAft>
              <a:buClr>
                <a:srgbClr val="1F497D"/>
              </a:buClr>
              <a:buSzPct val="95000"/>
            </a:pPr>
            <a:r>
              <a:rPr lang="en-US" sz="1632" dirty="0">
                <a:solidFill>
                  <a:srgbClr val="FFFFFF"/>
                </a:solidFill>
                <a:ea typeface="ＭＳ Ｐゴシック" pitchFamily="-103" charset="-128"/>
                <a:cs typeface="Segoe UI" pitchFamily="-84" charset="-52"/>
              </a:rPr>
              <a:t>End Point </a:t>
            </a:r>
          </a:p>
        </p:txBody>
      </p:sp>
      <p:sp>
        <p:nvSpPr>
          <p:cNvPr id="72" name="Text Placeholder 1"/>
          <p:cNvSpPr txBox="1">
            <a:spLocks/>
          </p:cNvSpPr>
          <p:nvPr/>
        </p:nvSpPr>
        <p:spPr>
          <a:xfrm>
            <a:off x="374899" y="1860518"/>
            <a:ext cx="6525631" cy="565027"/>
          </a:xfrm>
          <a:prstGeom prst="rect">
            <a:avLst/>
          </a:prstGeom>
        </p:spPr>
        <p:txBody>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56" i="1" dirty="0">
                <a:solidFill>
                  <a:schemeClr val="tx2"/>
                </a:solidFill>
              </a:rPr>
              <a:t>How does it Work?</a:t>
            </a:r>
          </a:p>
        </p:txBody>
      </p:sp>
      <p:grpSp>
        <p:nvGrpSpPr>
          <p:cNvPr id="74" name="Group 40"/>
          <p:cNvGrpSpPr>
            <a:grpSpLocks/>
          </p:cNvGrpSpPr>
          <p:nvPr/>
        </p:nvGrpSpPr>
        <p:grpSpPr bwMode="auto">
          <a:xfrm>
            <a:off x="9067117" y="0"/>
            <a:ext cx="3362541" cy="494366"/>
            <a:chOff x="3434654" y="2335552"/>
            <a:chExt cx="2472230" cy="364328"/>
          </a:xfrm>
        </p:grpSpPr>
        <p:sp>
          <p:nvSpPr>
            <p:cNvPr id="76" name="Rectangle 75"/>
            <p:cNvSpPr/>
            <p:nvPr/>
          </p:nvSpPr>
          <p:spPr bwMode="auto">
            <a:xfrm>
              <a:off x="3856742" y="2335552"/>
              <a:ext cx="2050142" cy="364328"/>
            </a:xfrm>
            <a:prstGeom prst="rect">
              <a:avLst/>
            </a:prstGeom>
            <a:solidFill>
              <a:srgbClr val="DD59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a:solidFill>
                  <a:srgbClr val="FFFFFF"/>
                </a:solidFill>
                <a:ea typeface="ＭＳ Ｐゴシック" pitchFamily="-103" charset="-128"/>
              </a:endParaRPr>
            </a:p>
          </p:txBody>
        </p:sp>
        <p:sp>
          <p:nvSpPr>
            <p:cNvPr id="77" name="Rectangle 76"/>
            <p:cNvSpPr/>
            <p:nvPr/>
          </p:nvSpPr>
          <p:spPr bwMode="auto">
            <a:xfrm>
              <a:off x="3434654" y="2335552"/>
              <a:ext cx="422088" cy="364328"/>
            </a:xfrm>
            <a:prstGeom prst="rect">
              <a:avLst/>
            </a:prstGeom>
            <a:solidFill>
              <a:srgbClr val="DD5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56" tIns="46628" rIns="93256" bIns="46628" anchor="ctr"/>
            <a:lstStyle/>
            <a:p>
              <a:pPr algn="ctr" defTabSz="1241035" fontAlgn="base">
                <a:spcBef>
                  <a:spcPct val="0"/>
                </a:spcBef>
                <a:spcAft>
                  <a:spcPct val="0"/>
                </a:spcAft>
              </a:pPr>
              <a:endParaRPr lang="en-US" sz="2958">
                <a:solidFill>
                  <a:srgbClr val="FFFFFF"/>
                </a:solidFill>
                <a:ea typeface="ＭＳ Ｐゴシック" pitchFamily="-103" charset="-128"/>
              </a:endParaRPr>
            </a:p>
          </p:txBody>
        </p:sp>
        <p:sp>
          <p:nvSpPr>
            <p:cNvPr id="78" name="TextBox 77"/>
            <p:cNvSpPr txBox="1"/>
            <p:nvPr/>
          </p:nvSpPr>
          <p:spPr>
            <a:xfrm>
              <a:off x="3984667" y="2335552"/>
              <a:ext cx="1578841" cy="364328"/>
            </a:xfrm>
            <a:prstGeom prst="rect">
              <a:avLst/>
            </a:prstGeom>
            <a:noFill/>
          </p:spPr>
          <p:txBody>
            <a:bodyPr lIns="0" tIns="0" rIns="0" bIns="0" anchor="ctr"/>
            <a:lstStyle/>
            <a:p>
              <a:pPr defTabSz="699398" fontAlgn="base">
                <a:lnSpc>
                  <a:spcPct val="88000"/>
                </a:lnSpc>
                <a:spcBef>
                  <a:spcPct val="0"/>
                </a:spcBef>
                <a:spcAft>
                  <a:spcPct val="0"/>
                </a:spcAft>
                <a:defRPr/>
              </a:pPr>
              <a:r>
                <a:rPr lang="en-US" altLang="zh-CN" sz="1938" dirty="0" smtClean="0">
                  <a:solidFill>
                    <a:srgbClr val="FFFFFF"/>
                  </a:solidFill>
                  <a:ea typeface="ＭＳ Ｐゴシック" pitchFamily="-103" charset="-128"/>
                  <a:cs typeface="Segoe UI Semibold"/>
                </a:rPr>
                <a:t>App-V 5.0</a:t>
              </a:r>
              <a:endParaRPr lang="en-US" altLang="zh-CN" sz="1938" dirty="0">
                <a:solidFill>
                  <a:srgbClr val="FFFFFF"/>
                </a:solidFill>
                <a:ea typeface="ＭＳ Ｐゴシック" pitchFamily="-103" charset="-128"/>
                <a:cs typeface="Segoe UI Semibold"/>
              </a:endParaRPr>
            </a:p>
          </p:txBody>
        </p:sp>
      </p:grpSp>
      <p:pic>
        <p:nvPicPr>
          <p:cNvPr id="79" name="Picture 2" descr="\\eventsql\dvd\Online_ART\DVD_Art_Sept-2-2010\Artwork_Imagery\Icons - Illustrations\_ VIRTUALIZATION ICONS\Application Virtua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94580" y="-17943"/>
            <a:ext cx="479628" cy="4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486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2248"/>
                                        </p:tgtEl>
                                        <p:attrNameLst>
                                          <p:attrName>style.visibility</p:attrName>
                                        </p:attrNameLst>
                                      </p:cBhvr>
                                      <p:to>
                                        <p:strVal val="visible"/>
                                      </p:to>
                                    </p:set>
                                    <p:animEffect transition="in" filter="fade">
                                      <p:cBhvr>
                                        <p:cTn id="14" dur="500"/>
                                        <p:tgtEl>
                                          <p:spTgt spid="52248"/>
                                        </p:tgtEl>
                                      </p:cBhvr>
                                    </p:animEffect>
                                  </p:childTnLst>
                                </p:cTn>
                              </p:par>
                              <p:par>
                                <p:cTn id="15" presetID="42" presetClass="path" presetSubtype="0" accel="50000" decel="50000" fill="hold" nodeType="withEffect">
                                  <p:stCondLst>
                                    <p:cond delay="0"/>
                                  </p:stCondLst>
                                  <p:childTnLst>
                                    <p:animMotion origin="layout" path="M -1.94444E-6 -0.00062 L -0.10694 0.35401 " pathEditMode="relative" rAng="0" ptsTypes="AA">
                                      <p:cBhvr>
                                        <p:cTn id="16" dur="1500" fill="hold"/>
                                        <p:tgtEl>
                                          <p:spTgt spid="52248"/>
                                        </p:tgtEl>
                                        <p:attrNameLst>
                                          <p:attrName>ppt_x</p:attrName>
                                          <p:attrName>ppt_y</p:attrName>
                                        </p:attrNameLst>
                                      </p:cBhvr>
                                      <p:rCtr x="-5347" y="17716"/>
                                    </p:animMotion>
                                  </p:childTnLst>
                                </p:cTn>
                              </p:par>
                              <p:par>
                                <p:cTn id="17" presetID="10" presetClass="exit" presetSubtype="0" fill="hold" nodeType="withEffect">
                                  <p:stCondLst>
                                    <p:cond delay="500"/>
                                  </p:stCondLst>
                                  <p:childTnLst>
                                    <p:animEffect transition="out" filter="fade">
                                      <p:cBhvr>
                                        <p:cTn id="18" dur="1000"/>
                                        <p:tgtEl>
                                          <p:spTgt spid="52248"/>
                                        </p:tgtEl>
                                      </p:cBhvr>
                                    </p:animEffect>
                                    <p:set>
                                      <p:cBhvr>
                                        <p:cTn id="19" dur="1" fill="hold">
                                          <p:stCondLst>
                                            <p:cond delay="999"/>
                                          </p:stCondLst>
                                        </p:cTn>
                                        <p:tgtEl>
                                          <p:spTgt spid="52248"/>
                                        </p:tgtEl>
                                        <p:attrNameLst>
                                          <p:attrName>style.visibility</p:attrName>
                                        </p:attrNameLst>
                                      </p:cBhvr>
                                      <p:to>
                                        <p:strVal val="hidden"/>
                                      </p:to>
                                    </p:set>
                                  </p:childTnLst>
                                </p:cTn>
                              </p:par>
                              <p:par>
                                <p:cTn id="20" presetID="22" presetClass="entr" presetSubtype="1"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up)">
                                      <p:cBhvr>
                                        <p:cTn id="22" dur="500"/>
                                        <p:tgtEl>
                                          <p:spTgt spid="5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fade">
                                      <p:cBhvr>
                                        <p:cTn id="26" dur="500"/>
                                        <p:tgtEl>
                                          <p:spTgt spid="13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42" presetClass="path" presetSubtype="0" accel="50000" decel="50000" fill="hold" nodeType="withEffect">
                                  <p:stCondLst>
                                    <p:cond delay="0"/>
                                  </p:stCondLst>
                                  <p:childTnLst>
                                    <p:animMotion origin="layout" path="M 4.16667E-6 2.83951E-6 L -0.0849 0.37006 " pathEditMode="relative" rAng="0" ptsTypes="AA">
                                      <p:cBhvr>
                                        <p:cTn id="32" dur="1500" fill="hold"/>
                                        <p:tgtEl>
                                          <p:spTgt spid="3"/>
                                        </p:tgtEl>
                                        <p:attrNameLst>
                                          <p:attrName>ppt_x</p:attrName>
                                          <p:attrName>ppt_y</p:attrName>
                                        </p:attrNameLst>
                                      </p:cBhvr>
                                      <p:rCtr x="-4253" y="18488"/>
                                    </p:animMotion>
                                  </p:childTnLst>
                                </p:cTn>
                              </p:par>
                              <p:par>
                                <p:cTn id="33" presetID="10" presetClass="exit" presetSubtype="0" fill="hold" nodeType="withEffect">
                                  <p:stCondLst>
                                    <p:cond delay="500"/>
                                  </p:stCondLst>
                                  <p:childTnLst>
                                    <p:animEffect transition="out" filter="fade">
                                      <p:cBhvr>
                                        <p:cTn id="34" dur="1000"/>
                                        <p:tgtEl>
                                          <p:spTgt spid="3"/>
                                        </p:tgtEl>
                                      </p:cBhvr>
                                    </p:animEffect>
                                    <p:set>
                                      <p:cBhvr>
                                        <p:cTn id="35" dur="1" fill="hold">
                                          <p:stCondLst>
                                            <p:cond delay="999"/>
                                          </p:stCondLst>
                                        </p:cTn>
                                        <p:tgtEl>
                                          <p:spTgt spid="3"/>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500"/>
                                        <p:tgtEl>
                                          <p:spTgt spid="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1000"/>
                                        <p:tgtEl>
                                          <p:spTgt spid="56"/>
                                        </p:tgtEl>
                                      </p:cBhvr>
                                    </p:animEffect>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1000" fill="hold"/>
                                        <p:tgtEl>
                                          <p:spTgt spid="4"/>
                                        </p:tgtEl>
                                        <p:attrNameLst>
                                          <p:attrName>ppt_x</p:attrName>
                                        </p:attrNameLst>
                                      </p:cBhvr>
                                      <p:tavLst>
                                        <p:tav tm="0">
                                          <p:val>
                                            <p:strVal val="#ppt_x"/>
                                          </p:val>
                                        </p:tav>
                                        <p:tav tm="100000">
                                          <p:val>
                                            <p:strVal val="#ppt_x"/>
                                          </p:val>
                                        </p:tav>
                                      </p:tavLst>
                                    </p:anim>
                                    <p:anim calcmode="lin" valueType="num">
                                      <p:cBhvr additive="base">
                                        <p:cTn id="50" dur="1000" fill="hold"/>
                                        <p:tgtEl>
                                          <p:spTgt spid="4"/>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16" presetClass="entr" presetSubtype="21" fill="hold" grpId="0"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barn(inVertical)">
                                      <p:cBhvr>
                                        <p:cTn id="54" dur="500"/>
                                        <p:tgtEl>
                                          <p:spTgt spid="111"/>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112">
                                            <p:txEl>
                                              <p:pRg st="0" end="0"/>
                                            </p:txEl>
                                          </p:spTgt>
                                        </p:tgtEl>
                                        <p:attrNameLst>
                                          <p:attrName>style.visibility</p:attrName>
                                        </p:attrNameLst>
                                      </p:cBhvr>
                                      <p:to>
                                        <p:strVal val="visible"/>
                                      </p:to>
                                    </p:set>
                                    <p:animEffect transition="in" filter="wipe(left)">
                                      <p:cBhvr>
                                        <p:cTn id="58" dur="750"/>
                                        <p:tgtEl>
                                          <p:spTgt spid="112">
                                            <p:txEl>
                                              <p:pRg st="0" end="0"/>
                                            </p:txEl>
                                          </p:spTgt>
                                        </p:tgtEl>
                                      </p:cBhvr>
                                    </p:animEffect>
                                  </p:childTnLst>
                                </p:cTn>
                              </p:par>
                              <p:par>
                                <p:cTn id="59" presetID="10" presetClass="exit" presetSubtype="0" fill="hold" grpId="1" nodeType="withEffect">
                                  <p:stCondLst>
                                    <p:cond delay="500"/>
                                  </p:stCondLst>
                                  <p:childTnLst>
                                    <p:animEffect transition="out" filter="fade">
                                      <p:cBhvr>
                                        <p:cTn id="60" dur="750"/>
                                        <p:tgtEl>
                                          <p:spTgt spid="111"/>
                                        </p:tgtEl>
                                      </p:cBhvr>
                                    </p:animEffect>
                                    <p:set>
                                      <p:cBhvr>
                                        <p:cTn id="61" dur="1" fill="hold">
                                          <p:stCondLst>
                                            <p:cond delay="749"/>
                                          </p:stCondLst>
                                        </p:cTn>
                                        <p:tgtEl>
                                          <p:spTgt spid="111"/>
                                        </p:tgtEl>
                                        <p:attrNameLst>
                                          <p:attrName>style.visibility</p:attrName>
                                        </p:attrNameLst>
                                      </p:cBhvr>
                                      <p:to>
                                        <p:strVal val="hidden"/>
                                      </p:to>
                                    </p:set>
                                  </p:childTnLst>
                                </p:cTn>
                              </p:par>
                              <p:par>
                                <p:cTn id="62" presetID="10" presetClass="exit" presetSubtype="0" fill="hold" grpId="1" nodeType="withEffect">
                                  <p:stCondLst>
                                    <p:cond delay="500"/>
                                  </p:stCondLst>
                                  <p:childTnLst>
                                    <p:animEffect transition="out" filter="fade">
                                      <p:cBhvr>
                                        <p:cTn id="63" dur="750"/>
                                        <p:tgtEl>
                                          <p:spTgt spid="112">
                                            <p:txEl>
                                              <p:pRg st="0" end="0"/>
                                            </p:txEl>
                                          </p:spTgt>
                                        </p:tgtEl>
                                      </p:cBhvr>
                                    </p:animEffect>
                                    <p:set>
                                      <p:cBhvr>
                                        <p:cTn id="64" dur="1" fill="hold">
                                          <p:stCondLst>
                                            <p:cond delay="749"/>
                                          </p:stCondLst>
                                        </p:cTn>
                                        <p:tgtEl>
                                          <p:spTgt spid="112">
                                            <p:txEl>
                                              <p:pRg st="0" end="0"/>
                                            </p:txEl>
                                          </p:spTgt>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48"/>
                                        </p:tgtEl>
                                        <p:attrNameLst>
                                          <p:attrName>style.visibility</p:attrName>
                                        </p:attrNameLst>
                                      </p:cBhvr>
                                      <p:to>
                                        <p:strVal val="visible"/>
                                      </p:to>
                                    </p:set>
                                    <p:animEffect transition="in" filter="fade">
                                      <p:cBhvr>
                                        <p:cTn id="67" dur="500"/>
                                        <p:tgtEl>
                                          <p:spTgt spid="148"/>
                                        </p:tgtEl>
                                      </p:cBhvr>
                                    </p:animEffect>
                                  </p:childTnLst>
                                </p:cTn>
                              </p:par>
                              <p:par>
                                <p:cTn id="68" presetID="42" presetClass="path" presetSubtype="0" accel="50000" decel="50000" fill="hold" nodeType="withEffect">
                                  <p:stCondLst>
                                    <p:cond delay="0"/>
                                  </p:stCondLst>
                                  <p:childTnLst>
                                    <p:animMotion origin="layout" path="M -1.94444E-6 -3.33333E-6 L 0.08906 0.37655 " pathEditMode="relative" rAng="0" ptsTypes="AA">
                                      <p:cBhvr>
                                        <p:cTn id="69" dur="1500" fill="hold"/>
                                        <p:tgtEl>
                                          <p:spTgt spid="148"/>
                                        </p:tgtEl>
                                        <p:attrNameLst>
                                          <p:attrName>ppt_x</p:attrName>
                                          <p:attrName>ppt_y</p:attrName>
                                        </p:attrNameLst>
                                      </p:cBhvr>
                                      <p:rCtr x="4444" y="18827"/>
                                    </p:animMotion>
                                  </p:childTnLst>
                                </p:cTn>
                              </p:par>
                              <p:par>
                                <p:cTn id="70" presetID="10" presetClass="exit" presetSubtype="0" fill="hold" nodeType="withEffect">
                                  <p:stCondLst>
                                    <p:cond delay="750"/>
                                  </p:stCondLst>
                                  <p:childTnLst>
                                    <p:animEffect transition="out" filter="fade">
                                      <p:cBhvr>
                                        <p:cTn id="71" dur="1000"/>
                                        <p:tgtEl>
                                          <p:spTgt spid="148"/>
                                        </p:tgtEl>
                                      </p:cBhvr>
                                    </p:animEffect>
                                    <p:set>
                                      <p:cBhvr>
                                        <p:cTn id="72" dur="1" fill="hold">
                                          <p:stCondLst>
                                            <p:cond delay="999"/>
                                          </p:stCondLst>
                                        </p:cTn>
                                        <p:tgtEl>
                                          <p:spTgt spid="148"/>
                                        </p:tgtEl>
                                        <p:attrNameLst>
                                          <p:attrName>style.visibility</p:attrName>
                                        </p:attrNameLst>
                                      </p:cBhvr>
                                      <p:to>
                                        <p:strVal val="hidden"/>
                                      </p:to>
                                    </p:set>
                                  </p:childTnLst>
                                </p:cTn>
                              </p:par>
                              <p:par>
                                <p:cTn id="73" presetID="10" presetClass="entr" presetSubtype="0" fill="hold" nodeType="withEffect">
                                  <p:stCondLst>
                                    <p:cond delay="50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par>
                                <p:cTn id="76" presetID="42" presetClass="path" presetSubtype="0" accel="50000" decel="50000" fill="hold" nodeType="withEffect">
                                  <p:stCondLst>
                                    <p:cond delay="500"/>
                                  </p:stCondLst>
                                  <p:childTnLst>
                                    <p:animMotion origin="layout" path="M -1.94444E-6 -7.40741E-7 L 0.09584 0.38056 " pathEditMode="relative" rAng="0" ptsTypes="AA">
                                      <p:cBhvr>
                                        <p:cTn id="77" dur="1500" fill="hold"/>
                                        <p:tgtEl>
                                          <p:spTgt spid="2"/>
                                        </p:tgtEl>
                                        <p:attrNameLst>
                                          <p:attrName>ppt_x</p:attrName>
                                          <p:attrName>ppt_y</p:attrName>
                                        </p:attrNameLst>
                                      </p:cBhvr>
                                      <p:rCtr x="4792" y="19012"/>
                                    </p:animMotion>
                                  </p:childTnLst>
                                </p:cTn>
                              </p:par>
                              <p:par>
                                <p:cTn id="78" presetID="10" presetClass="exit" presetSubtype="0" fill="hold" nodeType="withEffect">
                                  <p:stCondLst>
                                    <p:cond delay="1500"/>
                                  </p:stCondLst>
                                  <p:childTnLst>
                                    <p:animEffect transition="out" filter="fade">
                                      <p:cBhvr>
                                        <p:cTn id="79" dur="500"/>
                                        <p:tgtEl>
                                          <p:spTgt spid="2"/>
                                        </p:tgtEl>
                                      </p:cBhvr>
                                    </p:animEffect>
                                    <p:set>
                                      <p:cBhvr>
                                        <p:cTn id="80" dur="1" fill="hold">
                                          <p:stCondLst>
                                            <p:cond delay="499"/>
                                          </p:stCondLst>
                                        </p:cTn>
                                        <p:tgtEl>
                                          <p:spTgt spid="2"/>
                                        </p:tgtEl>
                                        <p:attrNameLst>
                                          <p:attrName>style.visibility</p:attrName>
                                        </p:attrNameLst>
                                      </p:cBhvr>
                                      <p:to>
                                        <p:strVal val="hidden"/>
                                      </p:to>
                                    </p:set>
                                  </p:childTnLst>
                                </p:cTn>
                              </p:par>
                              <p:par>
                                <p:cTn id="81" presetID="22" presetClass="entr" presetSubtype="1" fill="hold" nodeType="withEffect">
                                  <p:stCondLst>
                                    <p:cond delay="500"/>
                                  </p:stCondLst>
                                  <p:childTnLst>
                                    <p:set>
                                      <p:cBhvr>
                                        <p:cTn id="82" dur="1" fill="hold">
                                          <p:stCondLst>
                                            <p:cond delay="0"/>
                                          </p:stCondLst>
                                        </p:cTn>
                                        <p:tgtEl>
                                          <p:spTgt spid="55"/>
                                        </p:tgtEl>
                                        <p:attrNameLst>
                                          <p:attrName>style.visibility</p:attrName>
                                        </p:attrNameLst>
                                      </p:cBhvr>
                                      <p:to>
                                        <p:strVal val="visible"/>
                                      </p:to>
                                    </p:set>
                                    <p:animEffect transition="in" filter="wipe(up)">
                                      <p:cBhvr>
                                        <p:cTn id="83" dur="500"/>
                                        <p:tgtEl>
                                          <p:spTgt spid="55"/>
                                        </p:tgtEl>
                                      </p:cBhvr>
                                    </p:animEffect>
                                  </p:childTnLst>
                                </p:cTn>
                              </p:par>
                            </p:childTnLst>
                          </p:cTn>
                        </p:par>
                        <p:par>
                          <p:cTn id="84" fill="hold">
                            <p:stCondLst>
                              <p:cond delay="8000"/>
                            </p:stCondLst>
                            <p:childTnLst>
                              <p:par>
                                <p:cTn id="85" presetID="10" presetClass="entr" presetSubtype="0" fill="hold" nodeType="afterEffect">
                                  <p:stCondLst>
                                    <p:cond delay="0"/>
                                  </p:stCondLst>
                                  <p:childTnLst>
                                    <p:set>
                                      <p:cBhvr>
                                        <p:cTn id="86" dur="1" fill="hold">
                                          <p:stCondLst>
                                            <p:cond delay="0"/>
                                          </p:stCondLst>
                                        </p:cTn>
                                        <p:tgtEl>
                                          <p:spTgt spid="144"/>
                                        </p:tgtEl>
                                        <p:attrNameLst>
                                          <p:attrName>style.visibility</p:attrName>
                                        </p:attrNameLst>
                                      </p:cBhvr>
                                      <p:to>
                                        <p:strVal val="visible"/>
                                      </p:to>
                                    </p:set>
                                    <p:animEffect transition="in" filter="fade">
                                      <p:cBhvr>
                                        <p:cTn id="87" dur="500"/>
                                        <p:tgtEl>
                                          <p:spTgt spid="144"/>
                                        </p:tgtEl>
                                      </p:cBhvr>
                                    </p:animEffect>
                                  </p:childTnLst>
                                </p:cTn>
                              </p:par>
                              <p:par>
                                <p:cTn id="88" presetID="10" presetClass="entr" presetSubtype="0" fill="hold"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childTnLst>
                          </p:cTn>
                        </p:par>
                        <p:par>
                          <p:cTn id="91" fill="hold">
                            <p:stCondLst>
                              <p:cond delay="8500"/>
                            </p:stCondLst>
                            <p:childTnLst>
                              <p:par>
                                <p:cTn id="92" presetID="10" presetClass="entr" presetSubtype="0"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childTnLst>
                          </p:cTn>
                        </p:par>
                        <p:par>
                          <p:cTn id="95" fill="hold">
                            <p:stCondLst>
                              <p:cond delay="9000"/>
                            </p:stCondLst>
                            <p:childTnLst>
                              <p:par>
                                <p:cTn id="96" presetID="22" presetClass="entr" presetSubtype="8"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wipe(left)">
                                      <p:cBhvr>
                                        <p:cTn id="98" dur="500"/>
                                        <p:tgtEl>
                                          <p:spTgt spid="65"/>
                                        </p:tgtEl>
                                      </p:cBhvr>
                                    </p:animEffect>
                                  </p:childTnLst>
                                </p:cTn>
                              </p:par>
                              <p:par>
                                <p:cTn id="99" presetID="1" presetClass="entr" presetSubtype="0" fill="hold" nodeType="withEffect">
                                  <p:stCondLst>
                                    <p:cond delay="0"/>
                                  </p:stCondLst>
                                  <p:childTnLst>
                                    <p:set>
                                      <p:cBhvr>
                                        <p:cTn id="100" dur="1" fill="hold">
                                          <p:stCondLst>
                                            <p:cond delay="249"/>
                                          </p:stCondLst>
                                        </p:cTn>
                                        <p:tgtEl>
                                          <p:spTgt spid="5"/>
                                        </p:tgtEl>
                                        <p:attrNameLst>
                                          <p:attrName>style.visibility</p:attrName>
                                        </p:attrNameLst>
                                      </p:cBhvr>
                                      <p:to>
                                        <p:strVal val="visible"/>
                                      </p:to>
                                    </p:set>
                                  </p:childTnLst>
                                </p:cTn>
                              </p:par>
                              <p:par>
                                <p:cTn id="101" presetID="10" presetClass="exit" presetSubtype="0" fill="hold" nodeType="withEffect">
                                  <p:stCondLst>
                                    <p:cond delay="0"/>
                                  </p:stCondLst>
                                  <p:childTnLst>
                                    <p:animEffect transition="out" filter="fade">
                                      <p:cBhvr>
                                        <p:cTn id="102" dur="2500"/>
                                        <p:tgtEl>
                                          <p:spTgt spid="5"/>
                                        </p:tgtEl>
                                      </p:cBhvr>
                                    </p:animEffect>
                                    <p:set>
                                      <p:cBhvr>
                                        <p:cTn id="103" dur="1" fill="hold">
                                          <p:stCondLst>
                                            <p:cond delay="2499"/>
                                          </p:stCondLst>
                                        </p:cTn>
                                        <p:tgtEl>
                                          <p:spTgt spid="5"/>
                                        </p:tgtEl>
                                        <p:attrNameLst>
                                          <p:attrName>style.visibility</p:attrName>
                                        </p:attrNameLst>
                                      </p:cBhvr>
                                      <p:to>
                                        <p:strVal val="hidden"/>
                                      </p:to>
                                    </p:set>
                                  </p:childTnLst>
                                </p:cTn>
                              </p:par>
                              <p:par>
                                <p:cTn id="104" presetID="1" presetClass="entr" presetSubtype="0" fill="hold" nodeType="withEffect">
                                  <p:stCondLst>
                                    <p:cond delay="0"/>
                                  </p:stCondLst>
                                  <p:childTnLst>
                                    <p:set>
                                      <p:cBhvr>
                                        <p:cTn id="105" dur="1" fill="hold">
                                          <p:stCondLst>
                                            <p:cond delay="499"/>
                                          </p:stCondLst>
                                        </p:cTn>
                                        <p:tgtEl>
                                          <p:spTgt spid="122"/>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499"/>
                                          </p:stCondLst>
                                        </p:cTn>
                                        <p:tgtEl>
                                          <p:spTgt spid="16"/>
                                        </p:tgtEl>
                                        <p:attrNameLst>
                                          <p:attrName>style.visibility</p:attrName>
                                        </p:attrNameLst>
                                      </p:cBhvr>
                                      <p:to>
                                        <p:strVal val="visible"/>
                                      </p:to>
                                    </p:set>
                                  </p:childTnLst>
                                </p:cTn>
                              </p:par>
                              <p:par>
                                <p:cTn id="108" presetID="10" presetClass="entr" presetSubtype="0" fill="hold"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250"/>
                                        <p:tgtEl>
                                          <p:spTgt spid="75"/>
                                        </p:tgtEl>
                                      </p:cBhvr>
                                    </p:animEffect>
                                  </p:childTnLst>
                                </p:cTn>
                              </p:par>
                            </p:childTnLst>
                          </p:cTn>
                        </p:par>
                        <p:par>
                          <p:cTn id="111" fill="hold">
                            <p:stCondLst>
                              <p:cond delay="11500"/>
                            </p:stCondLst>
                            <p:childTnLst>
                              <p:par>
                                <p:cTn id="112" presetID="63" presetClass="path" presetSubtype="0" accel="50000" decel="50000" fill="hold" nodeType="afterEffect">
                                  <p:stCondLst>
                                    <p:cond delay="0"/>
                                  </p:stCondLst>
                                  <p:childTnLst>
                                    <p:animMotion origin="layout" path="M 3.88889E-6 -0.01945 L 0.1868 -0.01605 " pathEditMode="relative" rAng="0" ptsTypes="AA">
                                      <p:cBhvr>
                                        <p:cTn id="113" dur="1000" fill="hold"/>
                                        <p:tgtEl>
                                          <p:spTgt spid="16"/>
                                        </p:tgtEl>
                                        <p:attrNameLst>
                                          <p:attrName>ppt_x</p:attrName>
                                          <p:attrName>ppt_y</p:attrName>
                                        </p:attrNameLst>
                                      </p:cBhvr>
                                      <p:rCtr x="9340" y="154"/>
                                    </p:animMotion>
                                  </p:childTnLst>
                                </p:cTn>
                              </p:par>
                              <p:par>
                                <p:cTn id="114" presetID="63" presetClass="path" presetSubtype="0" accel="50000" decel="50000" fill="hold" nodeType="withEffect">
                                  <p:stCondLst>
                                    <p:cond delay="0"/>
                                  </p:stCondLst>
                                  <p:childTnLst>
                                    <p:animMotion origin="layout" path="M 1.11111E-6 -4.04755E-6 L 0.19844 -4.04755E-6 " pathEditMode="relative" rAng="0" ptsTypes="AA">
                                      <p:cBhvr>
                                        <p:cTn id="115" dur="1000" fill="hold"/>
                                        <p:tgtEl>
                                          <p:spTgt spid="122"/>
                                        </p:tgtEl>
                                        <p:attrNameLst>
                                          <p:attrName>ppt_x</p:attrName>
                                          <p:attrName>ppt_y</p:attrName>
                                        </p:attrNameLst>
                                      </p:cBhvr>
                                      <p:rCtr x="9913" y="0"/>
                                    </p:animMotion>
                                  </p:childTnLst>
                                </p:cTn>
                              </p:par>
                            </p:childTnLst>
                          </p:cTn>
                        </p:par>
                        <p:par>
                          <p:cTn id="116" fill="hold">
                            <p:stCondLst>
                              <p:cond delay="12500"/>
                            </p:stCondLst>
                            <p:childTnLst>
                              <p:par>
                                <p:cTn id="117" presetID="10" presetClass="entr" presetSubtype="0" fill="hold"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par>
                                <p:cTn id="120" presetID="10" presetClass="entr" presetSubtype="0" fill="hold"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fade">
                                      <p:cBhvr>
                                        <p:cTn id="122" dur="250"/>
                                        <p:tgtEl>
                                          <p:spTgt spid="71"/>
                                        </p:tgtEl>
                                      </p:cBhvr>
                                    </p:animEffect>
                                  </p:childTnLst>
                                </p:cTn>
                              </p:par>
                              <p:par>
                                <p:cTn id="123" presetID="10" presetClass="entr" presetSubtype="0" fill="hold" nodeType="with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750"/>
                                        <p:tgtEl>
                                          <p:spTgt spid="73"/>
                                        </p:tgtEl>
                                      </p:cBhvr>
                                    </p:animEffect>
                                  </p:childTnLst>
                                </p:cTn>
                              </p:par>
                            </p:childTnLst>
                          </p:cTn>
                        </p:par>
                        <p:par>
                          <p:cTn id="126" fill="hold">
                            <p:stCondLst>
                              <p:cond delay="13250"/>
                            </p:stCondLst>
                            <p:childTnLst>
                              <p:par>
                                <p:cTn id="127" presetID="16" presetClass="entr" presetSubtype="21" fill="hold" nodeType="afterEffect">
                                  <p:stCondLst>
                                    <p:cond delay="0"/>
                                  </p:stCondLst>
                                  <p:childTnLst>
                                    <p:set>
                                      <p:cBhvr>
                                        <p:cTn id="128" dur="1" fill="hold">
                                          <p:stCondLst>
                                            <p:cond delay="0"/>
                                          </p:stCondLst>
                                        </p:cTn>
                                        <p:tgtEl>
                                          <p:spTgt spid="125"/>
                                        </p:tgtEl>
                                        <p:attrNameLst>
                                          <p:attrName>style.visibility</p:attrName>
                                        </p:attrNameLst>
                                      </p:cBhvr>
                                      <p:to>
                                        <p:strVal val="visible"/>
                                      </p:to>
                                    </p:set>
                                    <p:animEffect transition="in" filter="barn(inVertical)">
                                      <p:cBhvr>
                                        <p:cTn id="129" dur="500"/>
                                        <p:tgtEl>
                                          <p:spTgt spid="125"/>
                                        </p:tgtEl>
                                      </p:cBhvr>
                                    </p:animEffect>
                                  </p:childTnLst>
                                </p:cTn>
                              </p:par>
                            </p:childTnLst>
                          </p:cTn>
                        </p:par>
                        <p:par>
                          <p:cTn id="130" fill="hold">
                            <p:stCondLst>
                              <p:cond delay="13750"/>
                            </p:stCondLst>
                            <p:childTnLst>
                              <p:par>
                                <p:cTn id="131" presetID="22" presetClass="entr" presetSubtype="8" fill="hold" nodeType="afterEffect">
                                  <p:stCondLst>
                                    <p:cond delay="0"/>
                                  </p:stCondLst>
                                  <p:childTnLst>
                                    <p:set>
                                      <p:cBhvr>
                                        <p:cTn id="132" dur="1" fill="hold">
                                          <p:stCondLst>
                                            <p:cond delay="0"/>
                                          </p:stCondLst>
                                        </p:cTn>
                                        <p:tgtEl>
                                          <p:spTgt spid="126">
                                            <p:txEl>
                                              <p:pRg st="0" end="0"/>
                                            </p:txEl>
                                          </p:spTgt>
                                        </p:tgtEl>
                                        <p:attrNameLst>
                                          <p:attrName>style.visibility</p:attrName>
                                        </p:attrNameLst>
                                      </p:cBhvr>
                                      <p:to>
                                        <p:strVal val="visible"/>
                                      </p:to>
                                    </p:set>
                                    <p:animEffect transition="in" filter="wipe(left)">
                                      <p:cBhvr>
                                        <p:cTn id="133" dur="750"/>
                                        <p:tgtEl>
                                          <p:spTgt spid="126">
                                            <p:txEl>
                                              <p:pRg st="0" end="0"/>
                                            </p:txEl>
                                          </p:spTgt>
                                        </p:tgtEl>
                                      </p:cBhvr>
                                    </p:animEffect>
                                  </p:childTnLst>
                                </p:cTn>
                              </p:par>
                            </p:childTnLst>
                          </p:cTn>
                        </p:par>
                        <p:par>
                          <p:cTn id="134" fill="hold">
                            <p:stCondLst>
                              <p:cond delay="14500"/>
                            </p:stCondLst>
                            <p:childTnLst>
                              <p:par>
                                <p:cTn id="135" presetID="10" presetClass="exit" presetSubtype="0" fill="hold" nodeType="afterEffect">
                                  <p:stCondLst>
                                    <p:cond delay="250"/>
                                  </p:stCondLst>
                                  <p:childTnLst>
                                    <p:animEffect transition="out" filter="fade">
                                      <p:cBhvr>
                                        <p:cTn id="136" dur="500"/>
                                        <p:tgtEl>
                                          <p:spTgt spid="125"/>
                                        </p:tgtEl>
                                      </p:cBhvr>
                                    </p:animEffect>
                                    <p:set>
                                      <p:cBhvr>
                                        <p:cTn id="137" dur="1" fill="hold">
                                          <p:stCondLst>
                                            <p:cond delay="499"/>
                                          </p:stCondLst>
                                        </p:cTn>
                                        <p:tgtEl>
                                          <p:spTgt spid="125"/>
                                        </p:tgtEl>
                                        <p:attrNameLst>
                                          <p:attrName>style.visibility</p:attrName>
                                        </p:attrNameLst>
                                      </p:cBhvr>
                                      <p:to>
                                        <p:strVal val="hidden"/>
                                      </p:to>
                                    </p:set>
                                  </p:childTnLst>
                                </p:cTn>
                              </p:par>
                              <p:par>
                                <p:cTn id="138" presetID="10" presetClass="exit" presetSubtype="0" fill="hold" nodeType="withEffect">
                                  <p:stCondLst>
                                    <p:cond delay="250"/>
                                  </p:stCondLst>
                                  <p:childTnLst>
                                    <p:animEffect transition="out" filter="fade">
                                      <p:cBhvr>
                                        <p:cTn id="139" dur="500"/>
                                        <p:tgtEl>
                                          <p:spTgt spid="126">
                                            <p:txEl>
                                              <p:pRg st="0" end="0"/>
                                            </p:txEl>
                                          </p:spTgt>
                                        </p:tgtEl>
                                      </p:cBhvr>
                                    </p:animEffect>
                                    <p:set>
                                      <p:cBhvr>
                                        <p:cTn id="140" dur="1" fill="hold">
                                          <p:stCondLst>
                                            <p:cond delay="499"/>
                                          </p:stCondLst>
                                        </p:cTn>
                                        <p:tgtEl>
                                          <p:spTgt spid="126">
                                            <p:txEl>
                                              <p:pRg st="0" end="0"/>
                                            </p:txEl>
                                          </p:spTgt>
                                        </p:tgtEl>
                                        <p:attrNameLst>
                                          <p:attrName>style.visibility</p:attrName>
                                        </p:attrNameLst>
                                      </p:cBhvr>
                                      <p:to>
                                        <p:strVal val="hidden"/>
                                      </p:to>
                                    </p:set>
                                  </p:childTnLst>
                                </p:cTn>
                              </p:par>
                              <p:par>
                                <p:cTn id="141" presetID="22" presetClass="entr" presetSubtype="4" fill="hold"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wipe(down)">
                                      <p:cBhvr>
                                        <p:cTn id="143" dur="500"/>
                                        <p:tgtEl>
                                          <p:spTgt spid="83"/>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8" accel="50000" decel="50000" fill="hold" grpId="0" nodeType="clickEffect">
                                  <p:stCondLst>
                                    <p:cond delay="0"/>
                                  </p:stCondLst>
                                  <p:childTnLst>
                                    <p:set>
                                      <p:cBhvr>
                                        <p:cTn id="147" dur="1" fill="hold">
                                          <p:stCondLst>
                                            <p:cond delay="0"/>
                                          </p:stCondLst>
                                        </p:cTn>
                                        <p:tgtEl>
                                          <p:spTgt spid="114"/>
                                        </p:tgtEl>
                                        <p:attrNameLst>
                                          <p:attrName>style.visibility</p:attrName>
                                        </p:attrNameLst>
                                      </p:cBhvr>
                                      <p:to>
                                        <p:strVal val="visible"/>
                                      </p:to>
                                    </p:set>
                                    <p:anim calcmode="lin" valueType="num">
                                      <p:cBhvr additive="base">
                                        <p:cTn id="148" dur="500" fill="hold"/>
                                        <p:tgtEl>
                                          <p:spTgt spid="114"/>
                                        </p:tgtEl>
                                        <p:attrNameLst>
                                          <p:attrName>ppt_x</p:attrName>
                                        </p:attrNameLst>
                                      </p:cBhvr>
                                      <p:tavLst>
                                        <p:tav tm="0">
                                          <p:val>
                                            <p:strVal val="0-#ppt_w/2"/>
                                          </p:val>
                                        </p:tav>
                                        <p:tav tm="100000">
                                          <p:val>
                                            <p:strVal val="#ppt_x"/>
                                          </p:val>
                                        </p:tav>
                                      </p:tavLst>
                                    </p:anim>
                                    <p:anim calcmode="lin" valueType="num">
                                      <p:cBhvr additive="base">
                                        <p:cTn id="149" dur="500" fill="hold"/>
                                        <p:tgtEl>
                                          <p:spTgt spid="114"/>
                                        </p:tgtEl>
                                        <p:attrNameLst>
                                          <p:attrName>ppt_y</p:attrName>
                                        </p:attrNameLst>
                                      </p:cBhvr>
                                      <p:tavLst>
                                        <p:tav tm="0">
                                          <p:val>
                                            <p:strVal val="#ppt_y"/>
                                          </p:val>
                                        </p:tav>
                                        <p:tav tm="100000">
                                          <p:val>
                                            <p:strVal val="#ppt_y"/>
                                          </p:val>
                                        </p:tav>
                                      </p:tavLst>
                                    </p:anim>
                                  </p:childTnLst>
                                </p:cTn>
                              </p:par>
                              <p:par>
                                <p:cTn id="150" presetID="2" presetClass="entr" presetSubtype="8" accel="50000" decel="50000" fill="hold" grpId="0" nodeType="withEffect">
                                  <p:stCondLst>
                                    <p:cond delay="0"/>
                                  </p:stCondLst>
                                  <p:childTnLst>
                                    <p:set>
                                      <p:cBhvr>
                                        <p:cTn id="151" dur="1" fill="hold">
                                          <p:stCondLst>
                                            <p:cond delay="0"/>
                                          </p:stCondLst>
                                        </p:cTn>
                                        <p:tgtEl>
                                          <p:spTgt spid="87"/>
                                        </p:tgtEl>
                                        <p:attrNameLst>
                                          <p:attrName>style.visibility</p:attrName>
                                        </p:attrNameLst>
                                      </p:cBhvr>
                                      <p:to>
                                        <p:strVal val="visible"/>
                                      </p:to>
                                    </p:set>
                                    <p:anim calcmode="lin" valueType="num">
                                      <p:cBhvr additive="base">
                                        <p:cTn id="152" dur="500" fill="hold"/>
                                        <p:tgtEl>
                                          <p:spTgt spid="87"/>
                                        </p:tgtEl>
                                        <p:attrNameLst>
                                          <p:attrName>ppt_x</p:attrName>
                                        </p:attrNameLst>
                                      </p:cBhvr>
                                      <p:tavLst>
                                        <p:tav tm="0">
                                          <p:val>
                                            <p:strVal val="0-#ppt_w/2"/>
                                          </p:val>
                                        </p:tav>
                                        <p:tav tm="100000">
                                          <p:val>
                                            <p:strVal val="#ppt_x"/>
                                          </p:val>
                                        </p:tav>
                                      </p:tavLst>
                                    </p:anim>
                                    <p:anim calcmode="lin" valueType="num">
                                      <p:cBhvr additive="base">
                                        <p:cTn id="153"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animBg="1"/>
      <p:bldP spid="104" grpId="0" animBg="1"/>
      <p:bldP spid="111" grpId="0" animBg="1"/>
      <p:bldP spid="111" grpId="1" animBg="1"/>
      <p:bldP spid="112" grpId="0" build="allAtOnce"/>
      <p:bldP spid="112" grpId="1" build="allAtOnce"/>
      <p:bldP spid="93" grpId="0" animBg="1"/>
      <p:bldP spid="87" grpId="0" animBg="1"/>
      <p:bldP spid="1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8|62.8|76.4"/>
</p:tagLst>
</file>

<file path=ppt/tags/tag2.xml><?xml version="1.0" encoding="utf-8"?>
<p:tagLst xmlns:a="http://schemas.openxmlformats.org/drawingml/2006/main" xmlns:r="http://schemas.openxmlformats.org/officeDocument/2006/relationships" xmlns:p="http://schemas.openxmlformats.org/presentationml/2006/main">
  <p:tag name="TIMING" val="|0|5.8|62.8|76.4"/>
</p:tagLst>
</file>

<file path=ppt/tags/tag3.xml><?xml version="1.0" encoding="utf-8"?>
<p:tagLst xmlns:a="http://schemas.openxmlformats.org/drawingml/2006/main" xmlns:r="http://schemas.openxmlformats.org/officeDocument/2006/relationships" xmlns:p="http://schemas.openxmlformats.org/presentationml/2006/main">
  <p:tag name="TIMING" val="|0|5.8|62.8|76.4"/>
</p:tagLst>
</file>

<file path=ppt/tags/tag4.xml><?xml version="1.0" encoding="utf-8"?>
<p:tagLst xmlns:a="http://schemas.openxmlformats.org/drawingml/2006/main" xmlns:r="http://schemas.openxmlformats.org/officeDocument/2006/relationships" xmlns:p="http://schemas.openxmlformats.org/presentationml/2006/main">
  <p:tag name="TIMING" val="|0|14.5"/>
</p:tagLst>
</file>

<file path=ppt/tags/tag5.xml><?xml version="1.0" encoding="utf-8"?>
<p:tagLst xmlns:a="http://schemas.openxmlformats.org/drawingml/2006/main" xmlns:r="http://schemas.openxmlformats.org/officeDocument/2006/relationships" xmlns:p="http://schemas.openxmlformats.org/presentationml/2006/main">
  <p:tag name="TIMING" val="|0|5.8|62.8|76.4"/>
</p:tagLst>
</file>

<file path=ppt/tags/tag6.xml><?xml version="1.0" encoding="utf-8"?>
<p:tagLst xmlns:a="http://schemas.openxmlformats.org/drawingml/2006/main" xmlns:r="http://schemas.openxmlformats.org/officeDocument/2006/relationships" xmlns:p="http://schemas.openxmlformats.org/presentationml/2006/main">
  <p:tag name="TIMING" val="|6.4|66.6|49.9"/>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6698DBD56CA545933B3276C1CD9556" ma:contentTypeVersion="0" ma:contentTypeDescription="Create a new document." ma:contentTypeScope="" ma:versionID="2515b8af0bae9bea835f75150ed48d7c">
  <xsd:schema xmlns:xsd="http://www.w3.org/2001/XMLSchema" xmlns:xs="http://www.w3.org/2001/XMLSchema" xmlns:p="http://schemas.microsoft.com/office/2006/metadata/properties" targetNamespace="http://schemas.microsoft.com/office/2006/metadata/properties" ma:root="true" ma:fieldsID="3ce178503e970a91a186c2aee0c568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98189B-1C3E-44DC-BC93-419218340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1749</TotalTime>
  <Words>7218</Words>
  <Application>Microsoft Office PowerPoint</Application>
  <PresentationFormat>Custom</PresentationFormat>
  <Paragraphs>605</Paragraphs>
  <Slides>50</Slides>
  <Notes>50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ＭＳ Ｐゴシック</vt:lpstr>
      <vt:lpstr>Arial</vt:lpstr>
      <vt:lpstr>Calibri</vt:lpstr>
      <vt:lpstr>Consolas</vt:lpstr>
      <vt:lpstr>Courier New</vt:lpstr>
      <vt:lpstr>Segoe</vt:lpstr>
      <vt:lpstr>Segoe Light</vt:lpstr>
      <vt:lpstr>Segoe UI</vt:lpstr>
      <vt:lpstr>Segoe UI Light</vt:lpstr>
      <vt:lpstr>Segoe UI Semibold</vt:lpstr>
      <vt:lpstr>Wingdings</vt:lpstr>
      <vt:lpstr>TechEd_2013_Template_16x9</vt:lpstr>
      <vt:lpstr>1_TechEd_2013_Template_16x9</vt:lpstr>
      <vt:lpstr>PowerPoint Presentation</vt:lpstr>
      <vt:lpstr>Integrating the New Microsoft Application Virtualization 5.0 with other Virtualization Solutions</vt:lpstr>
      <vt:lpstr>Are You Ready?</vt:lpstr>
      <vt:lpstr>Session Objectives</vt:lpstr>
      <vt:lpstr>But first…. A Quote </vt:lpstr>
      <vt:lpstr>Agenda</vt:lpstr>
      <vt:lpstr>App-V Over the Years 3.x – 5.0</vt:lpstr>
      <vt:lpstr>Microsoft  App-V 5.0</vt:lpstr>
      <vt:lpstr>PowerPoint Presentation</vt:lpstr>
      <vt:lpstr>App-V 5.0 Design Goals Achieved</vt:lpstr>
      <vt:lpstr>Working with Citrix</vt:lpstr>
      <vt:lpstr>Citrix Partnership</vt:lpstr>
      <vt:lpstr>XenApp and Microsoft Integration</vt:lpstr>
      <vt:lpstr>XenApp and Microsoft App-V integration</vt:lpstr>
      <vt:lpstr>XenDesktop 7 Integration with App-V 5.0</vt:lpstr>
      <vt:lpstr>Demo</vt:lpstr>
      <vt:lpstr>Benefits of App-V &amp; Citrix</vt:lpstr>
      <vt:lpstr>App-V 5.0 and XenApp 6.5</vt:lpstr>
      <vt:lpstr>Virtual Application Delivery with System Center </vt:lpstr>
      <vt:lpstr>Configuration Manager and App-V</vt:lpstr>
      <vt:lpstr>Using Configuration Manager 2012 SP1</vt:lpstr>
      <vt:lpstr>App-V in Configuration Manager 2012</vt:lpstr>
      <vt:lpstr>Microsoft Application Virtualization in Configuration Manager SP1</vt:lpstr>
      <vt:lpstr>Application Web Catalog</vt:lpstr>
      <vt:lpstr>PowerPoint Presentation</vt:lpstr>
      <vt:lpstr>Desktop Virtualization </vt:lpstr>
      <vt:lpstr>Microsoft Desktop Virtualization</vt:lpstr>
      <vt:lpstr>Desktop Virtualization</vt:lpstr>
      <vt:lpstr>User Experience Virtualization </vt:lpstr>
      <vt:lpstr>What is User Experience Virtualization?</vt:lpstr>
      <vt:lpstr>Integrated &amp; Scalable: Deployment Overview</vt:lpstr>
      <vt:lpstr>Integrated &amp; Scalable: UE-V Requirements</vt:lpstr>
      <vt:lpstr>Benefits of  and App-V &amp; UE-V Integration</vt:lpstr>
      <vt:lpstr>Other User Experience Virtualization Solutions</vt:lpstr>
      <vt:lpstr>Reasons to Use Partners</vt:lpstr>
      <vt:lpstr>Storage Virtualization</vt:lpstr>
      <vt:lpstr>The Shared Content Store – File System Abstraction</vt:lpstr>
      <vt:lpstr>Flexibility</vt:lpstr>
      <vt:lpstr>Demo</vt:lpstr>
      <vt:lpstr>Service Virtualization</vt:lpstr>
      <vt:lpstr>Server App-V Mission Statement</vt:lpstr>
      <vt:lpstr>Server Virtualization Benefits?</vt:lpstr>
      <vt:lpstr>Rapid App-V Infrastructure Deployment and Scale-out</vt:lpstr>
      <vt:lpstr>Demo</vt:lpstr>
      <vt:lpstr>Session Objectives: In Closing</vt:lpstr>
      <vt:lpstr>In Summary</vt:lpstr>
      <vt:lpstr>Related content</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WCA-B324: Integrating the New Microsoft Application Virtualization 5.0 with other Virtualization Solutions</dc:title>
  <dc:subject>TechEd 2013</dc:subject>
  <dc:creator>Henry Schulman;Steve Thomas;Alfred Ojukwu</dc:creator>
  <cp:keywords>TechEd 2013</cp:keywords>
  <dc:description>Template by: Jordan Cayabyab, Artitudes Design, Inc.
Formatting by: Priscila Mandry, Silver Fox Productions, Inc.
Audience Type: Internal/External</dc:description>
  <cp:lastModifiedBy>Shows</cp:lastModifiedBy>
  <cp:revision>120</cp:revision>
  <dcterms:created xsi:type="dcterms:W3CDTF">2013-05-22T19:07:50Z</dcterms:created>
  <dcterms:modified xsi:type="dcterms:W3CDTF">2013-06-28T11:08:39Z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0x010100296698DBD56CA545933B3276C1CD9556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