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54"/>
  </p:notesMasterIdLst>
  <p:handoutMasterIdLst>
    <p:handoutMasterId r:id="rId55"/>
  </p:handoutMasterIdLst>
  <p:sldIdLst>
    <p:sldId id="1135" r:id="rId5"/>
    <p:sldId id="1230" r:id="rId6"/>
    <p:sldId id="1306" r:id="rId7"/>
    <p:sldId id="1156" r:id="rId8"/>
    <p:sldId id="1348" r:id="rId9"/>
    <p:sldId id="1308" r:id="rId10"/>
    <p:sldId id="1312" r:id="rId11"/>
    <p:sldId id="1311" r:id="rId12"/>
    <p:sldId id="1310" r:id="rId13"/>
    <p:sldId id="1325" r:id="rId14"/>
    <p:sldId id="1326" r:id="rId15"/>
    <p:sldId id="1362" r:id="rId16"/>
    <p:sldId id="1329" r:id="rId17"/>
    <p:sldId id="1330" r:id="rId18"/>
    <p:sldId id="1331" r:id="rId19"/>
    <p:sldId id="1332" r:id="rId20"/>
    <p:sldId id="1333" r:id="rId21"/>
    <p:sldId id="1334" r:id="rId22"/>
    <p:sldId id="1335" r:id="rId23"/>
    <p:sldId id="1336" r:id="rId24"/>
    <p:sldId id="1337" r:id="rId25"/>
    <p:sldId id="1338" r:id="rId26"/>
    <p:sldId id="1339" r:id="rId27"/>
    <p:sldId id="1340" r:id="rId28"/>
    <p:sldId id="1341" r:id="rId29"/>
    <p:sldId id="1342" r:id="rId30"/>
    <p:sldId id="1343" r:id="rId31"/>
    <p:sldId id="1344" r:id="rId32"/>
    <p:sldId id="1345" r:id="rId33"/>
    <p:sldId id="1346" r:id="rId34"/>
    <p:sldId id="1347" r:id="rId35"/>
    <p:sldId id="1349" r:id="rId36"/>
    <p:sldId id="1350" r:id="rId37"/>
    <p:sldId id="1320" r:id="rId38"/>
    <p:sldId id="1321" r:id="rId39"/>
    <p:sldId id="1322" r:id="rId40"/>
    <p:sldId id="1323" r:id="rId41"/>
    <p:sldId id="1324" r:id="rId42"/>
    <p:sldId id="1351" r:id="rId43"/>
    <p:sldId id="1352" r:id="rId44"/>
    <p:sldId id="1354" r:id="rId45"/>
    <p:sldId id="1353" r:id="rId46"/>
    <p:sldId id="1361" r:id="rId47"/>
    <p:sldId id="1355" r:id="rId48"/>
    <p:sldId id="1356" r:id="rId49"/>
    <p:sldId id="1357" r:id="rId50"/>
    <p:sldId id="1358" r:id="rId51"/>
    <p:sldId id="1359" r:id="rId52"/>
    <p:sldId id="1360" r:id="rId53"/>
  </p:sldIdLst>
  <p:sldSz cx="12436475" cy="6994525"/>
  <p:notesSz cx="6858000" cy="9144000"/>
  <p:embeddedFontLst>
    <p:embeddedFont>
      <p:font typeface="Calibri" panose="020F0502020204030204" pitchFamily="34" charset="0"/>
      <p:regular r:id="rId56"/>
      <p:bold r:id="rId57"/>
      <p:italic r:id="rId58"/>
      <p:boldItalic r:id="rId59"/>
    </p:embeddedFont>
    <p:embeddedFont>
      <p:font typeface="Aharoni" panose="02010803020104030203" pitchFamily="2" charset="-79"/>
      <p:bold r:id="rId60"/>
    </p:embeddedFont>
    <p:embeddedFont>
      <p:font typeface="Segoe UI Light" panose="020B0502040204020203" pitchFamily="34" charset="0"/>
      <p:regular r:id="rId61"/>
      <p:italic r:id="rId62"/>
    </p:embeddedFont>
    <p:embeddedFont>
      <p:font typeface="Segoe UI" panose="020B0502040204020203" pitchFamily="34" charset="0"/>
      <p:regular r:id="rId63"/>
      <p:bold r:id="rId64"/>
      <p:italic r:id="rId65"/>
      <p:boldItalic r:id="rId66"/>
    </p:embeddedFont>
    <p:embeddedFont>
      <p:font typeface="Segoe" panose="020B0502040504020203" pitchFamily="34" charset="0"/>
      <p:regular r:id="rId67"/>
      <p:bold r:id="rId68"/>
      <p:italic r:id="rId69"/>
      <p:boldItalic r:id="rId70"/>
    </p:embeddedFont>
    <p:embeddedFont>
      <p:font typeface="Consolas" panose="020B0609020204030204" pitchFamily="49" charset="0"/>
      <p:regular r:id="rId71"/>
      <p:bold r:id="rId72"/>
      <p:italic r:id="rId73"/>
      <p:boldItalic r:id="rId74"/>
    </p:embeddedFont>
    <p:embeddedFont>
      <p:font typeface="Segoe Light" panose="020B0302040504020203" pitchFamily="34" charset="0"/>
      <p:regular r:id="rId75"/>
      <p:italic r:id="rId76"/>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2" autoAdjust="0"/>
    <p:restoredTop sz="93357" autoAdjust="0"/>
  </p:normalViewPr>
  <p:slideViewPr>
    <p:cSldViewPr snapToGrid="0">
      <p:cViewPr varScale="1">
        <p:scale>
          <a:sx n="103" d="100"/>
          <a:sy n="103" d="100"/>
        </p:scale>
        <p:origin x="678" y="114"/>
      </p:cViewPr>
      <p:guideLst>
        <p:guide orient="horz" pos="2203"/>
        <p:guide pos="3917"/>
      </p:guideLst>
    </p:cSldViewPr>
  </p:slideViewPr>
  <p:outlineViewPr>
    <p:cViewPr>
      <p:scale>
        <a:sx n="33" d="100"/>
        <a:sy n="33" d="100"/>
      </p:scale>
      <p:origin x="0" y="0"/>
    </p:cViewPr>
  </p:outlineViewPr>
  <p:notesTextViewPr>
    <p:cViewPr>
      <p:scale>
        <a:sx n="3" d="2"/>
        <a:sy n="3" d="2"/>
      </p:scale>
      <p:origin x="0" y="0"/>
    </p:cViewPr>
  </p:notesTextViewPr>
  <p:sorterViewPr>
    <p:cViewPr>
      <p:scale>
        <a:sx n="22" d="100"/>
        <a:sy n="22"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font" Target="fonts/font21.fntdata"/><Relationship Id="rId7" Type="http://schemas.openxmlformats.org/officeDocument/2006/relationships/slide" Target="slides/slide3.xml"/><Relationship Id="rId71"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7.fntdata"/><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6/27/2013 3:30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6/27/2013 3:30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6/27/2013 3:30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27049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65458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00483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36860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69875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70440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2626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137551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277029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44178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6/27/2013 3:30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81290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343470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234026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669723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83228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6/27/2013 3:31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796861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6/27/2013 3:31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217493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46</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6/27/2013 3:31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4227443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4163605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3:31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003781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6/27/2013 3:31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71119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904932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TechEd 2013</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3:31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64900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58512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54406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2640275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769532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818439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70390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6.WMF"/><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6.WMF"/><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6.WMF"/><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6.WMF"/><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16.WMF"/><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16.WMF"/><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16.WMF"/><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16.WMF"/><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16.WMF"/><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16.WMF"/><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3" Type="http://schemas.openxmlformats.org/officeDocument/2006/relationships/tags" Target="../tags/tag3.xm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notesSlide" Target="../notesSlides/notesSlide3.xml"/><Relationship Id="rId10" Type="http://schemas.openxmlformats.org/officeDocument/2006/relationships/image" Target="../media/image8.png"/><Relationship Id="rId4" Type="http://schemas.openxmlformats.org/officeDocument/2006/relationships/slideLayout" Target="../slideLayouts/slideLayout16.xm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23.png"/><Relationship Id="rId7" Type="http://schemas.openxmlformats.org/officeDocument/2006/relationships/hyperlink" Target="microsoft.com/dv"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image" Target="../media/image27.pn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topology</a:t>
            </a:r>
            <a:endParaRPr lang="en-US" dirty="0"/>
          </a:p>
        </p:txBody>
      </p:sp>
      <p:sp>
        <p:nvSpPr>
          <p:cNvPr id="4" name="Cloud Callout 3"/>
          <p:cNvSpPr/>
          <p:nvPr/>
        </p:nvSpPr>
        <p:spPr>
          <a:xfrm>
            <a:off x="2831933" y="2280983"/>
            <a:ext cx="719892" cy="2174341"/>
          </a:xfrm>
          <a:prstGeom prst="cloudCallout">
            <a:avLst>
              <a:gd name="adj1" fmla="val -89118"/>
              <a:gd name="adj2" fmla="val 41082"/>
            </a:avLst>
          </a:prstGeom>
          <a:solidFill>
            <a:sysClr val="window" lastClr="FFFFFF">
              <a:lumMod val="85000"/>
            </a:sysClr>
          </a:solidFill>
          <a:ln w="12700" cap="flat" cmpd="sng" algn="ctr">
            <a:solidFill>
              <a:sysClr val="window" lastClr="FFFFFF">
                <a:lumMod val="50000"/>
              </a:sysClr>
            </a:solidFill>
            <a:prstDash val="solid"/>
          </a:ln>
          <a:effectLst/>
        </p:spPr>
        <p:txBody>
          <a:bodyPr rtlCol="0" anchor="ctr"/>
          <a:lstStyle/>
          <a:p>
            <a:pPr algn="ctr" defTabSz="914126">
              <a:defRPr/>
            </a:pPr>
            <a:endParaRPr lang="en-US" sz="1200" kern="0">
              <a:solidFill>
                <a:schemeClr val="bg1"/>
              </a:solidFill>
              <a:latin typeface="Calibri"/>
            </a:endParaRPr>
          </a:p>
        </p:txBody>
      </p:sp>
      <p:sp>
        <p:nvSpPr>
          <p:cNvPr id="5" name="Rectangle 4"/>
          <p:cNvSpPr/>
          <p:nvPr/>
        </p:nvSpPr>
        <p:spPr>
          <a:xfrm>
            <a:off x="8527532" y="3938605"/>
            <a:ext cx="1595482" cy="638651"/>
          </a:xfrm>
          <a:prstGeom prst="rect">
            <a:avLst/>
          </a:prstGeom>
          <a:solidFill>
            <a:srgbClr val="8064A2">
              <a:lumMod val="40000"/>
              <a:lumOff val="60000"/>
            </a:srgbClr>
          </a:solidFill>
          <a:ln w="25400" cap="flat" cmpd="sng" algn="ctr">
            <a:solidFill>
              <a:srgbClr val="8064A2">
                <a:lumMod val="75000"/>
              </a:srgbClr>
            </a:solidFill>
            <a:prstDash val="solid"/>
          </a:ln>
          <a:effectLst/>
        </p:spPr>
        <p:txBody>
          <a:bodyPr rtlCol="0" anchor="ctr"/>
          <a:lstStyle/>
          <a:p>
            <a:pPr algn="ctr" defTabSz="914126">
              <a:defRPr/>
            </a:pPr>
            <a:r>
              <a:rPr lang="en-US" sz="1600" kern="0" dirty="0">
                <a:solidFill>
                  <a:prstClr val="black"/>
                </a:solidFill>
                <a:latin typeface="Calibri"/>
              </a:rPr>
              <a:t>Backend Server</a:t>
            </a:r>
            <a:endParaRPr lang="en-US" sz="1000" kern="0" dirty="0">
              <a:solidFill>
                <a:prstClr val="black"/>
              </a:solidFill>
              <a:latin typeface="Calibri"/>
            </a:endParaRPr>
          </a:p>
        </p:txBody>
      </p:sp>
      <p:sp>
        <p:nvSpPr>
          <p:cNvPr id="6" name="Rectangle 5"/>
          <p:cNvSpPr/>
          <p:nvPr/>
        </p:nvSpPr>
        <p:spPr>
          <a:xfrm>
            <a:off x="8593750" y="4013195"/>
            <a:ext cx="1595482" cy="638651"/>
          </a:xfrm>
          <a:prstGeom prst="rect">
            <a:avLst/>
          </a:prstGeom>
          <a:solidFill>
            <a:srgbClr val="8064A2">
              <a:lumMod val="40000"/>
              <a:lumOff val="60000"/>
            </a:srgbClr>
          </a:solidFill>
          <a:ln w="25400" cap="flat" cmpd="sng" algn="ctr">
            <a:solidFill>
              <a:srgbClr val="8064A2">
                <a:lumMod val="75000"/>
              </a:srgbClr>
            </a:solidFill>
            <a:prstDash val="solid"/>
          </a:ln>
          <a:effectLst/>
        </p:spPr>
        <p:txBody>
          <a:bodyPr rtlCol="0" anchor="ctr"/>
          <a:lstStyle/>
          <a:p>
            <a:pPr algn="ctr" defTabSz="914126">
              <a:defRPr/>
            </a:pPr>
            <a:r>
              <a:rPr lang="en-US" sz="1600" kern="0" dirty="0">
                <a:solidFill>
                  <a:prstClr val="black"/>
                </a:solidFill>
                <a:latin typeface="Calibri"/>
              </a:rPr>
              <a:t>Backend Server</a:t>
            </a:r>
            <a:endParaRPr lang="en-US" sz="1000" kern="0" dirty="0">
              <a:solidFill>
                <a:prstClr val="black"/>
              </a:solidFill>
              <a:latin typeface="Calibri"/>
            </a:endParaRPr>
          </a:p>
        </p:txBody>
      </p:sp>
      <p:sp>
        <p:nvSpPr>
          <p:cNvPr id="7" name="Rectangle 6"/>
          <p:cNvSpPr/>
          <p:nvPr/>
        </p:nvSpPr>
        <p:spPr>
          <a:xfrm>
            <a:off x="7710724" y="1581155"/>
            <a:ext cx="1392898" cy="1060335"/>
          </a:xfrm>
          <a:prstGeom prst="rect">
            <a:avLst/>
          </a:prstGeom>
          <a:solidFill>
            <a:srgbClr val="C0504D"/>
          </a:solidFill>
          <a:ln w="25400" cap="flat" cmpd="sng" algn="ctr">
            <a:solidFill>
              <a:srgbClr val="C0504D">
                <a:shade val="50000"/>
              </a:srgbClr>
            </a:solidFill>
            <a:prstDash val="solid"/>
          </a:ln>
          <a:effectLst/>
        </p:spPr>
        <p:txBody>
          <a:bodyPr rtlCol="0" anchor="t"/>
          <a:lstStyle/>
          <a:p>
            <a:pPr algn="ctr" defTabSz="914126">
              <a:defRPr/>
            </a:pPr>
            <a:r>
              <a:rPr lang="en-US" sz="1600" kern="0" dirty="0">
                <a:solidFill>
                  <a:prstClr val="white"/>
                </a:solidFill>
                <a:latin typeface="Calibri"/>
              </a:rPr>
              <a:t>AD FS</a:t>
            </a:r>
          </a:p>
        </p:txBody>
      </p:sp>
      <p:sp>
        <p:nvSpPr>
          <p:cNvPr id="8" name="Rectangle 7"/>
          <p:cNvSpPr/>
          <p:nvPr/>
        </p:nvSpPr>
        <p:spPr>
          <a:xfrm>
            <a:off x="8659967" y="4087784"/>
            <a:ext cx="1595482" cy="638651"/>
          </a:xfrm>
          <a:prstGeom prst="rect">
            <a:avLst/>
          </a:prstGeom>
          <a:solidFill>
            <a:srgbClr val="8064A2">
              <a:lumMod val="40000"/>
              <a:lumOff val="60000"/>
            </a:srgbClr>
          </a:solidFill>
          <a:ln w="25400" cap="flat" cmpd="sng" algn="ctr">
            <a:solidFill>
              <a:srgbClr val="8064A2">
                <a:lumMod val="75000"/>
              </a:srgbClr>
            </a:solidFill>
            <a:prstDash val="solid"/>
          </a:ln>
          <a:effectLst/>
        </p:spPr>
        <p:txBody>
          <a:bodyPr rtlCol="0" anchor="ctr"/>
          <a:lstStyle/>
          <a:p>
            <a:pPr algn="ctr" defTabSz="914126">
              <a:defRPr/>
            </a:pPr>
            <a:r>
              <a:rPr lang="en-US" sz="1600" kern="0" dirty="0">
                <a:solidFill>
                  <a:prstClr val="black"/>
                </a:solidFill>
                <a:latin typeface="Calibri"/>
              </a:rPr>
              <a:t>Backend Server</a:t>
            </a:r>
            <a:endParaRPr lang="en-US" sz="1000" kern="0" dirty="0">
              <a:solidFill>
                <a:prstClr val="black"/>
              </a:solidFill>
              <a:latin typeface="Calibri"/>
            </a:endParaRPr>
          </a:p>
        </p:txBody>
      </p:sp>
      <p:sp>
        <p:nvSpPr>
          <p:cNvPr id="9" name="Can 8"/>
          <p:cNvSpPr/>
          <p:nvPr/>
        </p:nvSpPr>
        <p:spPr>
          <a:xfrm>
            <a:off x="7990317" y="1952947"/>
            <a:ext cx="833709" cy="596450"/>
          </a:xfrm>
          <a:prstGeom prst="can">
            <a:avLst/>
          </a:prstGeom>
          <a:solidFill>
            <a:srgbClr val="C0504D"/>
          </a:solidFill>
          <a:ln w="25400" cap="flat" cmpd="sng" algn="ctr">
            <a:solidFill>
              <a:srgbClr val="C0504D">
                <a:shade val="50000"/>
              </a:srgbClr>
            </a:solidFill>
            <a:prstDash val="solid"/>
          </a:ln>
          <a:effectLst/>
        </p:spPr>
        <p:txBody>
          <a:bodyPr rtlCol="0" anchor="t"/>
          <a:lstStyle/>
          <a:p>
            <a:pPr algn="ctr" defTabSz="914126">
              <a:defRPr/>
            </a:pPr>
            <a:r>
              <a:rPr lang="en-US" sz="1200" kern="0" dirty="0">
                <a:solidFill>
                  <a:prstClr val="white"/>
                </a:solidFill>
                <a:latin typeface="Calibri"/>
              </a:rPr>
              <a:t>Config. Store</a:t>
            </a:r>
          </a:p>
        </p:txBody>
      </p:sp>
      <p:sp>
        <p:nvSpPr>
          <p:cNvPr id="10" name="Rectangle 9"/>
          <p:cNvSpPr/>
          <p:nvPr/>
        </p:nvSpPr>
        <p:spPr>
          <a:xfrm>
            <a:off x="4640289" y="3172089"/>
            <a:ext cx="1644453" cy="607991"/>
          </a:xfrm>
          <a:prstGeom prst="rect">
            <a:avLst/>
          </a:prstGeom>
          <a:solidFill>
            <a:srgbClr val="C0504D"/>
          </a:solidFill>
          <a:ln w="25400" cap="flat" cmpd="sng" algn="ctr">
            <a:solidFill>
              <a:srgbClr val="C0504D">
                <a:shade val="50000"/>
              </a:srgbClr>
            </a:solidFill>
            <a:prstDash val="solid"/>
          </a:ln>
          <a:effectLst/>
        </p:spPr>
        <p:txBody>
          <a:bodyPr rtlCol="0" anchor="ctr"/>
          <a:lstStyle/>
          <a:p>
            <a:pPr algn="ctr" defTabSz="914126">
              <a:defRPr/>
            </a:pPr>
            <a:r>
              <a:rPr lang="en-US" sz="1600" kern="0" dirty="0">
                <a:solidFill>
                  <a:prstClr val="white"/>
                </a:solidFill>
                <a:latin typeface="Calibri"/>
              </a:rPr>
              <a:t>Web Application Proxy</a:t>
            </a:r>
          </a:p>
        </p:txBody>
      </p:sp>
      <p:cxnSp>
        <p:nvCxnSpPr>
          <p:cNvPr id="11" name="Straight Connector 10"/>
          <p:cNvCxnSpPr/>
          <p:nvPr/>
        </p:nvCxnSpPr>
        <p:spPr>
          <a:xfrm flipV="1">
            <a:off x="6860236" y="1233055"/>
            <a:ext cx="0" cy="4715297"/>
          </a:xfrm>
          <a:prstGeom prst="line">
            <a:avLst/>
          </a:prstGeom>
          <a:noFill/>
          <a:ln w="38100" cap="flat" cmpd="sng" algn="ctr">
            <a:solidFill>
              <a:sysClr val="window" lastClr="FFFFFF">
                <a:lumMod val="50000"/>
              </a:sysClr>
            </a:solidFill>
            <a:prstDash val="sysDot"/>
          </a:ln>
          <a:effectLst/>
        </p:spPr>
      </p:cxnSp>
      <p:sp>
        <p:nvSpPr>
          <p:cNvPr id="12" name="TextBox 11"/>
          <p:cNvSpPr txBox="1"/>
          <p:nvPr/>
        </p:nvSpPr>
        <p:spPr>
          <a:xfrm>
            <a:off x="3875708" y="5227876"/>
            <a:ext cx="3029224" cy="476930"/>
          </a:xfrm>
          <a:prstGeom prst="rect">
            <a:avLst/>
          </a:prstGeom>
          <a:noFill/>
        </p:spPr>
        <p:txBody>
          <a:bodyPr wrap="square" bIns="0" rtlCol="0" anchor="b">
            <a:spAutoFit/>
          </a:bodyPr>
          <a:lstStyle/>
          <a:p>
            <a:pPr algn="ctr" defTabSz="914126">
              <a:defRPr/>
            </a:pPr>
            <a:r>
              <a:rPr lang="en-US" sz="2799" b="1" kern="0" dirty="0">
                <a:solidFill>
                  <a:prstClr val="white">
                    <a:lumMod val="85000"/>
                  </a:prstClr>
                </a:solidFill>
              </a:rPr>
              <a:t>DMZ</a:t>
            </a:r>
          </a:p>
        </p:txBody>
      </p:sp>
      <p:cxnSp>
        <p:nvCxnSpPr>
          <p:cNvPr id="13" name="Straight Connector 12"/>
          <p:cNvCxnSpPr/>
          <p:nvPr/>
        </p:nvCxnSpPr>
        <p:spPr>
          <a:xfrm flipV="1">
            <a:off x="3831012" y="1233055"/>
            <a:ext cx="0" cy="4715297"/>
          </a:xfrm>
          <a:prstGeom prst="line">
            <a:avLst/>
          </a:prstGeom>
          <a:noFill/>
          <a:ln w="38100" cap="flat" cmpd="sng" algn="ctr">
            <a:solidFill>
              <a:sysClr val="window" lastClr="FFFFFF">
                <a:lumMod val="50000"/>
              </a:sysClr>
            </a:solidFill>
            <a:prstDash val="sysDot"/>
          </a:ln>
          <a:effectLst/>
        </p:spPr>
      </p:cxnSp>
      <p:sp>
        <p:nvSpPr>
          <p:cNvPr id="14" name="Rectangle 13"/>
          <p:cNvSpPr/>
          <p:nvPr/>
        </p:nvSpPr>
        <p:spPr>
          <a:xfrm>
            <a:off x="4640288" y="2906350"/>
            <a:ext cx="1644453" cy="253167"/>
          </a:xfrm>
          <a:prstGeom prst="rect">
            <a:avLst/>
          </a:prstGeom>
          <a:solidFill>
            <a:srgbClr val="C0504D"/>
          </a:solidFill>
          <a:ln w="25400" cap="flat" cmpd="sng" algn="ctr">
            <a:solidFill>
              <a:srgbClr val="C0504D">
                <a:shade val="50000"/>
              </a:srgbClr>
            </a:solidFill>
            <a:prstDash val="solid"/>
          </a:ln>
          <a:effectLst/>
        </p:spPr>
        <p:txBody>
          <a:bodyPr rtlCol="0" anchor="ctr"/>
          <a:lstStyle/>
          <a:p>
            <a:pPr algn="ctr" defTabSz="914126">
              <a:defRPr/>
            </a:pPr>
            <a:r>
              <a:rPr lang="en-US" sz="1600" kern="0" dirty="0">
                <a:solidFill>
                  <a:prstClr val="white"/>
                </a:solidFill>
                <a:latin typeface="Calibri"/>
              </a:rPr>
              <a:t>AD FS Proxy</a:t>
            </a:r>
          </a:p>
        </p:txBody>
      </p:sp>
      <p:sp>
        <p:nvSpPr>
          <p:cNvPr id="15" name="Rectangle 14"/>
          <p:cNvSpPr/>
          <p:nvPr/>
        </p:nvSpPr>
        <p:spPr>
          <a:xfrm rot="16200000">
            <a:off x="2990174" y="3243115"/>
            <a:ext cx="1644453" cy="215944"/>
          </a:xfrm>
          <a:prstGeom prst="rect">
            <a:avLst/>
          </a:prstGeom>
          <a:solidFill>
            <a:sysClr val="window" lastClr="FFFFFF">
              <a:lumMod val="85000"/>
            </a:sysClr>
          </a:solidFill>
          <a:ln w="12700" cap="flat" cmpd="sng" algn="ctr">
            <a:solidFill>
              <a:sysClr val="window" lastClr="FFFFFF">
                <a:lumMod val="50000"/>
              </a:sysClr>
            </a:solidFill>
            <a:prstDash val="solid"/>
          </a:ln>
          <a:effectLst/>
        </p:spPr>
        <p:txBody>
          <a:bodyPr rtlCol="0" anchor="ctr"/>
          <a:lstStyle/>
          <a:p>
            <a:pPr algn="ctr" defTabSz="914126">
              <a:defRPr/>
            </a:pPr>
            <a:r>
              <a:rPr lang="en-US" sz="1200" kern="0" dirty="0">
                <a:solidFill>
                  <a:schemeClr val="bg1"/>
                </a:solidFill>
                <a:latin typeface="Calibri"/>
              </a:rPr>
              <a:t>Firewall</a:t>
            </a:r>
          </a:p>
        </p:txBody>
      </p:sp>
      <p:sp>
        <p:nvSpPr>
          <p:cNvPr id="16" name="Rectangle 15"/>
          <p:cNvSpPr/>
          <p:nvPr/>
        </p:nvSpPr>
        <p:spPr>
          <a:xfrm rot="16200000">
            <a:off x="3367516" y="3243115"/>
            <a:ext cx="1644453" cy="215944"/>
          </a:xfrm>
          <a:prstGeom prst="rect">
            <a:avLst/>
          </a:prstGeom>
          <a:solidFill>
            <a:sysClr val="window" lastClr="FFFFFF">
              <a:lumMod val="85000"/>
            </a:sysClr>
          </a:solidFill>
          <a:ln w="12700" cap="flat" cmpd="sng" algn="ctr">
            <a:solidFill>
              <a:sysClr val="window" lastClr="FFFFFF">
                <a:lumMod val="50000"/>
              </a:sysClr>
            </a:solidFill>
            <a:prstDash val="dash"/>
          </a:ln>
          <a:effectLst/>
        </p:spPr>
        <p:txBody>
          <a:bodyPr rtlCol="0" anchor="ctr"/>
          <a:lstStyle/>
          <a:p>
            <a:pPr algn="ctr" defTabSz="914126">
              <a:defRPr/>
            </a:pPr>
            <a:r>
              <a:rPr lang="en-US" sz="1200" kern="0" dirty="0">
                <a:solidFill>
                  <a:schemeClr val="bg1"/>
                </a:solidFill>
                <a:latin typeface="Calibri"/>
              </a:rPr>
              <a:t>Load Balancer</a:t>
            </a:r>
          </a:p>
        </p:txBody>
      </p:sp>
      <p:sp>
        <p:nvSpPr>
          <p:cNvPr id="17" name="Rectangle 16"/>
          <p:cNvSpPr/>
          <p:nvPr/>
        </p:nvSpPr>
        <p:spPr>
          <a:xfrm rot="16200000">
            <a:off x="7547251" y="4061622"/>
            <a:ext cx="1409743" cy="215944"/>
          </a:xfrm>
          <a:prstGeom prst="rect">
            <a:avLst/>
          </a:prstGeom>
          <a:solidFill>
            <a:sysClr val="window" lastClr="FFFFFF">
              <a:lumMod val="85000"/>
            </a:sysClr>
          </a:solidFill>
          <a:ln w="12700" cap="flat" cmpd="sng" algn="ctr">
            <a:solidFill>
              <a:sysClr val="window" lastClr="FFFFFF">
                <a:lumMod val="50000"/>
              </a:sysClr>
            </a:solidFill>
            <a:prstDash val="dash"/>
          </a:ln>
          <a:effectLst/>
        </p:spPr>
        <p:txBody>
          <a:bodyPr rtlCol="0" anchor="ctr"/>
          <a:lstStyle/>
          <a:p>
            <a:pPr algn="ctr" defTabSz="914126">
              <a:defRPr/>
            </a:pPr>
            <a:r>
              <a:rPr lang="en-US" sz="1200" kern="0" dirty="0">
                <a:solidFill>
                  <a:schemeClr val="bg1"/>
                </a:solidFill>
                <a:latin typeface="Calibri"/>
              </a:rPr>
              <a:t>Load Balancer</a:t>
            </a:r>
          </a:p>
        </p:txBody>
      </p:sp>
      <p:sp>
        <p:nvSpPr>
          <p:cNvPr id="18" name="Rectangle 17"/>
          <p:cNvSpPr/>
          <p:nvPr/>
        </p:nvSpPr>
        <p:spPr>
          <a:xfrm rot="16200000">
            <a:off x="6013722" y="3243114"/>
            <a:ext cx="1644453" cy="215944"/>
          </a:xfrm>
          <a:prstGeom prst="rect">
            <a:avLst/>
          </a:prstGeom>
          <a:solidFill>
            <a:sysClr val="window" lastClr="FFFFFF">
              <a:lumMod val="85000"/>
            </a:sysClr>
          </a:solidFill>
          <a:ln w="12700" cap="flat" cmpd="sng" algn="ctr">
            <a:solidFill>
              <a:sysClr val="window" lastClr="FFFFFF">
                <a:lumMod val="50000"/>
              </a:sysClr>
            </a:solidFill>
            <a:prstDash val="solid"/>
          </a:ln>
          <a:effectLst/>
        </p:spPr>
        <p:txBody>
          <a:bodyPr rtlCol="0" anchor="ctr"/>
          <a:lstStyle/>
          <a:p>
            <a:pPr algn="ctr" defTabSz="914126">
              <a:defRPr/>
            </a:pPr>
            <a:r>
              <a:rPr lang="en-US" sz="1200" kern="0" dirty="0">
                <a:solidFill>
                  <a:schemeClr val="bg1"/>
                </a:solidFill>
                <a:latin typeface="Calibri"/>
              </a:rPr>
              <a:t>Firewall</a:t>
            </a:r>
          </a:p>
        </p:txBody>
      </p:sp>
      <p:sp>
        <p:nvSpPr>
          <p:cNvPr id="19" name="Can 18"/>
          <p:cNvSpPr/>
          <p:nvPr/>
        </p:nvSpPr>
        <p:spPr>
          <a:xfrm>
            <a:off x="9403297" y="1762956"/>
            <a:ext cx="1151828" cy="736389"/>
          </a:xfrm>
          <a:prstGeom prst="can">
            <a:avLst>
              <a:gd name="adj" fmla="val 19274"/>
            </a:avLst>
          </a:prstGeom>
          <a:solidFill>
            <a:srgbClr val="C0504D"/>
          </a:solidFill>
          <a:ln w="25400" cap="flat" cmpd="sng" algn="ctr">
            <a:solidFill>
              <a:srgbClr val="C0504D">
                <a:shade val="50000"/>
              </a:srgbClr>
            </a:solidFill>
            <a:prstDash val="solid"/>
          </a:ln>
          <a:effectLst/>
        </p:spPr>
        <p:txBody>
          <a:bodyPr lIns="17995" tIns="17995" rIns="17995" bIns="17995" rtlCol="0" anchor="t"/>
          <a:lstStyle/>
          <a:p>
            <a:pPr algn="ctr" defTabSz="914126">
              <a:defRPr/>
            </a:pPr>
            <a:r>
              <a:rPr lang="en-US" sz="1200" kern="0" dirty="0">
                <a:solidFill>
                  <a:prstClr val="white"/>
                </a:solidFill>
                <a:latin typeface="Calibri"/>
              </a:rPr>
              <a:t>Active Directory Domain Controller</a:t>
            </a:r>
          </a:p>
        </p:txBody>
      </p:sp>
      <p:cxnSp>
        <p:nvCxnSpPr>
          <p:cNvPr id="20" name="Straight Arrow Connector 19"/>
          <p:cNvCxnSpPr>
            <a:stCxn id="7" idx="3"/>
            <a:endCxn id="19" idx="2"/>
          </p:cNvCxnSpPr>
          <p:nvPr/>
        </p:nvCxnSpPr>
        <p:spPr>
          <a:xfrm>
            <a:off x="9103621" y="2111323"/>
            <a:ext cx="299676" cy="19828"/>
          </a:xfrm>
          <a:prstGeom prst="straightConnector1">
            <a:avLst/>
          </a:prstGeom>
          <a:noFill/>
          <a:ln w="9525" cap="flat" cmpd="sng" algn="ctr">
            <a:solidFill>
              <a:srgbClr val="4F81BD">
                <a:shade val="95000"/>
                <a:satMod val="105000"/>
              </a:srgbClr>
            </a:solidFill>
            <a:prstDash val="solid"/>
            <a:headEnd type="none" w="med" len="med"/>
            <a:tailEnd type="arrow" w="med" len="med"/>
          </a:ln>
          <a:effectLst/>
        </p:spPr>
      </p:cxnSp>
      <p:cxnSp>
        <p:nvCxnSpPr>
          <p:cNvPr id="21" name="Straight Arrow Connector 20"/>
          <p:cNvCxnSpPr>
            <a:stCxn id="14" idx="3"/>
            <a:endCxn id="7" idx="1"/>
          </p:cNvCxnSpPr>
          <p:nvPr/>
        </p:nvCxnSpPr>
        <p:spPr>
          <a:xfrm flipV="1">
            <a:off x="6284740" y="2111323"/>
            <a:ext cx="1425983" cy="921611"/>
          </a:xfrm>
          <a:prstGeom prst="straightConnector1">
            <a:avLst/>
          </a:prstGeom>
          <a:noFill/>
          <a:ln w="9525" cap="flat" cmpd="sng" algn="ctr">
            <a:solidFill>
              <a:srgbClr val="4F81BD">
                <a:shade val="95000"/>
                <a:satMod val="105000"/>
              </a:srgbClr>
            </a:solidFill>
            <a:prstDash val="solid"/>
            <a:headEnd type="none" w="med" len="med"/>
            <a:tailEnd type="arrow" w="med" len="med"/>
          </a:ln>
          <a:effectLst/>
        </p:spPr>
      </p:cxnSp>
      <p:cxnSp>
        <p:nvCxnSpPr>
          <p:cNvPr id="22" name="Straight Arrow Connector 21"/>
          <p:cNvCxnSpPr>
            <a:stCxn id="10" idx="3"/>
          </p:cNvCxnSpPr>
          <p:nvPr/>
        </p:nvCxnSpPr>
        <p:spPr>
          <a:xfrm flipV="1">
            <a:off x="6284742" y="2568534"/>
            <a:ext cx="1425982" cy="907550"/>
          </a:xfrm>
          <a:prstGeom prst="straightConnector1">
            <a:avLst/>
          </a:prstGeom>
          <a:noFill/>
          <a:ln w="9525" cap="flat" cmpd="sng" algn="ctr">
            <a:solidFill>
              <a:srgbClr val="4F81BD">
                <a:shade val="95000"/>
                <a:satMod val="105000"/>
              </a:srgbClr>
            </a:solidFill>
            <a:prstDash val="solid"/>
            <a:headEnd type="none" w="med" len="med"/>
            <a:tailEnd type="arrow" w="med" len="med"/>
          </a:ln>
          <a:effectLst/>
        </p:spPr>
      </p:cxnSp>
      <p:sp>
        <p:nvSpPr>
          <p:cNvPr id="23" name="Rectangle 22"/>
          <p:cNvSpPr/>
          <p:nvPr/>
        </p:nvSpPr>
        <p:spPr>
          <a:xfrm>
            <a:off x="1648510" y="2641490"/>
            <a:ext cx="1077356" cy="1270552"/>
          </a:xfrm>
          <a:prstGeom prst="rect">
            <a:avLst/>
          </a:prstGeom>
          <a:solidFill>
            <a:srgbClr val="9BBB59"/>
          </a:solidFill>
          <a:ln w="25400" cap="flat" cmpd="sng" algn="ctr">
            <a:solidFill>
              <a:srgbClr val="9BBB59">
                <a:shade val="50000"/>
              </a:srgbClr>
            </a:solidFill>
            <a:prstDash val="solid"/>
          </a:ln>
          <a:effectLst/>
        </p:spPr>
        <p:txBody>
          <a:bodyPr lIns="17995" rIns="17995" rtlCol="0" anchor="ctr"/>
          <a:lstStyle/>
          <a:p>
            <a:pPr algn="ctr" defTabSz="914126">
              <a:defRPr/>
            </a:pPr>
            <a:r>
              <a:rPr lang="en-US" sz="1600" kern="0" dirty="0">
                <a:solidFill>
                  <a:prstClr val="black"/>
                </a:solidFill>
                <a:latin typeface="Calibri"/>
              </a:rPr>
              <a:t>Client </a:t>
            </a:r>
          </a:p>
          <a:p>
            <a:pPr algn="ctr" defTabSz="914126">
              <a:defRPr/>
            </a:pPr>
            <a:r>
              <a:rPr lang="en-US" sz="1400" kern="0" dirty="0">
                <a:solidFill>
                  <a:prstClr val="black"/>
                </a:solidFill>
                <a:latin typeface="Calibri"/>
              </a:rPr>
              <a:t>(browser, Office client or </a:t>
            </a:r>
            <a:r>
              <a:rPr lang="en-US" sz="1400" kern="0" dirty="0" smtClean="0">
                <a:solidFill>
                  <a:prstClr val="black"/>
                </a:solidFill>
                <a:latin typeface="Calibri"/>
              </a:rPr>
              <a:t>modern app)</a:t>
            </a:r>
            <a:endParaRPr lang="en-US" sz="1600" kern="0" dirty="0">
              <a:solidFill>
                <a:prstClr val="black"/>
              </a:solidFill>
              <a:latin typeface="Calibri"/>
            </a:endParaRPr>
          </a:p>
        </p:txBody>
      </p:sp>
      <p:cxnSp>
        <p:nvCxnSpPr>
          <p:cNvPr id="24" name="Straight Arrow Connector 23"/>
          <p:cNvCxnSpPr>
            <a:stCxn id="23" idx="3"/>
            <a:endCxn id="14" idx="1"/>
          </p:cNvCxnSpPr>
          <p:nvPr/>
        </p:nvCxnSpPr>
        <p:spPr>
          <a:xfrm flipV="1">
            <a:off x="2725866" y="3032934"/>
            <a:ext cx="1914422" cy="243832"/>
          </a:xfrm>
          <a:prstGeom prst="straightConnector1">
            <a:avLst/>
          </a:prstGeom>
          <a:noFill/>
          <a:ln w="9525" cap="flat" cmpd="sng" algn="ctr">
            <a:solidFill>
              <a:srgbClr val="4F81BD">
                <a:shade val="95000"/>
                <a:satMod val="105000"/>
              </a:srgbClr>
            </a:solidFill>
            <a:prstDash val="solid"/>
            <a:headEnd type="none" w="med" len="med"/>
            <a:tailEnd type="arrow" w="med" len="med"/>
          </a:ln>
          <a:effectLst/>
        </p:spPr>
      </p:cxnSp>
      <p:cxnSp>
        <p:nvCxnSpPr>
          <p:cNvPr id="25" name="Straight Arrow Connector 24"/>
          <p:cNvCxnSpPr>
            <a:stCxn id="23" idx="3"/>
            <a:endCxn id="10" idx="1"/>
          </p:cNvCxnSpPr>
          <p:nvPr/>
        </p:nvCxnSpPr>
        <p:spPr>
          <a:xfrm>
            <a:off x="2725866" y="3276766"/>
            <a:ext cx="1914423" cy="199319"/>
          </a:xfrm>
          <a:prstGeom prst="straightConnector1">
            <a:avLst/>
          </a:prstGeom>
          <a:noFill/>
          <a:ln w="9525" cap="flat" cmpd="sng" algn="ctr">
            <a:solidFill>
              <a:srgbClr val="4F81BD">
                <a:shade val="95000"/>
                <a:satMod val="105000"/>
              </a:srgbClr>
            </a:solidFill>
            <a:prstDash val="solid"/>
            <a:headEnd type="none" w="med" len="med"/>
            <a:tailEnd type="arrow" w="med" len="med"/>
          </a:ln>
          <a:effectLst/>
        </p:spPr>
      </p:cxnSp>
      <p:cxnSp>
        <p:nvCxnSpPr>
          <p:cNvPr id="26" name="Straight Arrow Connector 25"/>
          <p:cNvCxnSpPr>
            <a:stCxn id="10" idx="3"/>
          </p:cNvCxnSpPr>
          <p:nvPr/>
        </p:nvCxnSpPr>
        <p:spPr>
          <a:xfrm>
            <a:off x="6284741" y="3476084"/>
            <a:ext cx="1739041" cy="611700"/>
          </a:xfrm>
          <a:prstGeom prst="straightConnector1">
            <a:avLst/>
          </a:prstGeom>
          <a:noFill/>
          <a:ln w="9525" cap="flat" cmpd="sng" algn="ctr">
            <a:solidFill>
              <a:srgbClr val="4F81BD">
                <a:shade val="95000"/>
                <a:satMod val="105000"/>
              </a:srgbClr>
            </a:solidFill>
            <a:prstDash val="solid"/>
            <a:headEnd type="none" w="med" len="med"/>
            <a:tailEnd type="arrow" w="med" len="med"/>
          </a:ln>
          <a:effectLst/>
        </p:spPr>
      </p:cxnSp>
      <p:sp>
        <p:nvSpPr>
          <p:cNvPr id="27" name="TextBox 26"/>
          <p:cNvSpPr txBox="1"/>
          <p:nvPr/>
        </p:nvSpPr>
        <p:spPr>
          <a:xfrm>
            <a:off x="6860236" y="5188792"/>
            <a:ext cx="3862637" cy="476930"/>
          </a:xfrm>
          <a:prstGeom prst="rect">
            <a:avLst/>
          </a:prstGeom>
          <a:noFill/>
        </p:spPr>
        <p:txBody>
          <a:bodyPr wrap="square" bIns="0" rtlCol="0" anchor="b">
            <a:spAutoFit/>
          </a:bodyPr>
          <a:lstStyle/>
          <a:p>
            <a:pPr algn="ctr" defTabSz="914126">
              <a:defRPr/>
            </a:pPr>
            <a:r>
              <a:rPr lang="en-US" sz="2799" b="1" kern="0" dirty="0">
                <a:solidFill>
                  <a:prstClr val="white">
                    <a:lumMod val="85000"/>
                  </a:prstClr>
                </a:solidFill>
              </a:rPr>
              <a:t>Corporate Network</a:t>
            </a:r>
          </a:p>
        </p:txBody>
      </p:sp>
      <p:sp>
        <p:nvSpPr>
          <p:cNvPr id="28" name="TextBox 27"/>
          <p:cNvSpPr txBox="1"/>
          <p:nvPr/>
        </p:nvSpPr>
        <p:spPr>
          <a:xfrm>
            <a:off x="1347191" y="5188792"/>
            <a:ext cx="2228011" cy="476930"/>
          </a:xfrm>
          <a:prstGeom prst="rect">
            <a:avLst/>
          </a:prstGeom>
          <a:noFill/>
        </p:spPr>
        <p:txBody>
          <a:bodyPr wrap="square" bIns="0" rtlCol="0" anchor="b">
            <a:spAutoFit/>
          </a:bodyPr>
          <a:lstStyle/>
          <a:p>
            <a:pPr algn="ctr" defTabSz="914126">
              <a:defRPr/>
            </a:pPr>
            <a:r>
              <a:rPr lang="en-US" sz="2799" b="1" kern="0" dirty="0">
                <a:solidFill>
                  <a:prstClr val="white">
                    <a:lumMod val="85000"/>
                  </a:prstClr>
                </a:solidFill>
              </a:rPr>
              <a:t>Internet</a:t>
            </a:r>
          </a:p>
        </p:txBody>
      </p:sp>
      <p:sp>
        <p:nvSpPr>
          <p:cNvPr id="29" name="TextBox 28"/>
          <p:cNvSpPr txBox="1"/>
          <p:nvPr/>
        </p:nvSpPr>
        <p:spPr>
          <a:xfrm>
            <a:off x="7318982" y="3665885"/>
            <a:ext cx="639752" cy="246157"/>
          </a:xfrm>
          <a:prstGeom prst="rect">
            <a:avLst/>
          </a:prstGeom>
          <a:noFill/>
        </p:spPr>
        <p:txBody>
          <a:bodyPr wrap="none" rtlCol="0">
            <a:spAutoFit/>
          </a:bodyPr>
          <a:lstStyle/>
          <a:p>
            <a:pPr defTabSz="914126">
              <a:defRPr/>
            </a:pPr>
            <a:r>
              <a:rPr lang="en-US" sz="1000" b="1" kern="0" dirty="0">
                <a:solidFill>
                  <a:srgbClr val="1F497D">
                    <a:lumMod val="60000"/>
                    <a:lumOff val="40000"/>
                  </a:srgbClr>
                </a:solidFill>
              </a:rPr>
              <a:t>HTTP/S</a:t>
            </a:r>
            <a:endParaRPr lang="en-US" sz="900" b="1" kern="0" dirty="0">
              <a:solidFill>
                <a:srgbClr val="1F497D">
                  <a:lumMod val="60000"/>
                  <a:lumOff val="40000"/>
                </a:srgbClr>
              </a:solidFill>
            </a:endParaRPr>
          </a:p>
        </p:txBody>
      </p:sp>
      <p:sp>
        <p:nvSpPr>
          <p:cNvPr id="30" name="TextBox 29"/>
          <p:cNvSpPr txBox="1"/>
          <p:nvPr/>
        </p:nvSpPr>
        <p:spPr>
          <a:xfrm>
            <a:off x="4263095" y="2683907"/>
            <a:ext cx="639752" cy="246157"/>
          </a:xfrm>
          <a:prstGeom prst="rect">
            <a:avLst/>
          </a:prstGeom>
          <a:noFill/>
        </p:spPr>
        <p:txBody>
          <a:bodyPr wrap="none" rtlCol="0">
            <a:spAutoFit/>
          </a:bodyPr>
          <a:lstStyle/>
          <a:p>
            <a:pPr defTabSz="914126">
              <a:defRPr/>
            </a:pPr>
            <a:r>
              <a:rPr lang="en-US" sz="1000" b="1" kern="0" dirty="0">
                <a:solidFill>
                  <a:srgbClr val="1F497D">
                    <a:lumMod val="60000"/>
                    <a:lumOff val="40000"/>
                  </a:srgbClr>
                </a:solidFill>
              </a:rPr>
              <a:t>HTTP/S</a:t>
            </a:r>
            <a:endParaRPr lang="en-US" sz="900" b="1" kern="0" dirty="0">
              <a:solidFill>
                <a:srgbClr val="1F497D">
                  <a:lumMod val="60000"/>
                  <a:lumOff val="40000"/>
                </a:srgbClr>
              </a:solidFill>
            </a:endParaRPr>
          </a:p>
        </p:txBody>
      </p:sp>
      <p:sp>
        <p:nvSpPr>
          <p:cNvPr id="31" name="TextBox 30"/>
          <p:cNvSpPr txBox="1"/>
          <p:nvPr/>
        </p:nvSpPr>
        <p:spPr>
          <a:xfrm>
            <a:off x="9074203" y="1561471"/>
            <a:ext cx="578854" cy="246157"/>
          </a:xfrm>
          <a:prstGeom prst="rect">
            <a:avLst/>
          </a:prstGeom>
          <a:noFill/>
        </p:spPr>
        <p:txBody>
          <a:bodyPr wrap="none" rtlCol="0">
            <a:spAutoFit/>
          </a:bodyPr>
          <a:lstStyle/>
          <a:p>
            <a:pPr defTabSz="914126">
              <a:defRPr/>
            </a:pPr>
            <a:r>
              <a:rPr lang="en-US" sz="1000" b="1" kern="0" dirty="0">
                <a:solidFill>
                  <a:srgbClr val="1F497D">
                    <a:lumMod val="60000"/>
                    <a:lumOff val="40000"/>
                  </a:srgbClr>
                </a:solidFill>
              </a:rPr>
              <a:t>AuthN</a:t>
            </a:r>
            <a:endParaRPr lang="en-US" sz="900" b="1" kern="0" dirty="0">
              <a:solidFill>
                <a:srgbClr val="1F497D">
                  <a:lumMod val="60000"/>
                  <a:lumOff val="40000"/>
                </a:srgbClr>
              </a:solidFill>
            </a:endParaRPr>
          </a:p>
        </p:txBody>
      </p:sp>
      <p:sp>
        <p:nvSpPr>
          <p:cNvPr id="32" name="TextBox 31"/>
          <p:cNvSpPr txBox="1"/>
          <p:nvPr/>
        </p:nvSpPr>
        <p:spPr>
          <a:xfrm>
            <a:off x="7406122" y="2646302"/>
            <a:ext cx="880096" cy="400110"/>
          </a:xfrm>
          <a:prstGeom prst="rect">
            <a:avLst/>
          </a:prstGeom>
          <a:noFill/>
        </p:spPr>
        <p:txBody>
          <a:bodyPr wrap="square" rtlCol="0">
            <a:spAutoFit/>
          </a:bodyPr>
          <a:lstStyle/>
          <a:p>
            <a:pPr defTabSz="914126">
              <a:defRPr/>
            </a:pPr>
            <a:r>
              <a:rPr lang="en-US" sz="1000" b="1" kern="0" dirty="0"/>
              <a:t>Config. API over HTTPS</a:t>
            </a:r>
          </a:p>
        </p:txBody>
      </p:sp>
      <p:sp>
        <p:nvSpPr>
          <p:cNvPr id="33" name="TextBox 32"/>
          <p:cNvSpPr txBox="1"/>
          <p:nvPr/>
        </p:nvSpPr>
        <p:spPr>
          <a:xfrm>
            <a:off x="6974037" y="1935033"/>
            <a:ext cx="710046" cy="400006"/>
          </a:xfrm>
          <a:prstGeom prst="rect">
            <a:avLst/>
          </a:prstGeom>
          <a:noFill/>
        </p:spPr>
        <p:txBody>
          <a:bodyPr wrap="square" rtlCol="0">
            <a:spAutoFit/>
          </a:bodyPr>
          <a:lstStyle/>
          <a:p>
            <a:pPr defTabSz="914126">
              <a:defRPr/>
            </a:pPr>
            <a:r>
              <a:rPr lang="en-US" sz="1000" b="1" kern="0" dirty="0"/>
              <a:t>AuthN Web UI</a:t>
            </a:r>
          </a:p>
        </p:txBody>
      </p:sp>
      <p:sp>
        <p:nvSpPr>
          <p:cNvPr id="34" name="TextBox 33"/>
          <p:cNvSpPr txBox="1"/>
          <p:nvPr/>
        </p:nvSpPr>
        <p:spPr>
          <a:xfrm>
            <a:off x="6904932" y="3998250"/>
            <a:ext cx="1253914" cy="553854"/>
          </a:xfrm>
          <a:prstGeom prst="rect">
            <a:avLst/>
          </a:prstGeom>
          <a:noFill/>
        </p:spPr>
        <p:txBody>
          <a:bodyPr wrap="square" rtlCol="0">
            <a:spAutoFit/>
          </a:bodyPr>
          <a:lstStyle/>
          <a:p>
            <a:pPr defTabSz="914126">
              <a:defRPr/>
            </a:pPr>
            <a:r>
              <a:rPr lang="en-US" sz="1000" b="1" kern="0" dirty="0"/>
              <a:t>Claims, IWA or pass-through AuthN</a:t>
            </a:r>
          </a:p>
        </p:txBody>
      </p:sp>
      <p:cxnSp>
        <p:nvCxnSpPr>
          <p:cNvPr id="35" name="Straight Arrow Connector 34"/>
          <p:cNvCxnSpPr>
            <a:stCxn id="10" idx="3"/>
            <a:endCxn id="19" idx="3"/>
          </p:cNvCxnSpPr>
          <p:nvPr/>
        </p:nvCxnSpPr>
        <p:spPr>
          <a:xfrm flipV="1">
            <a:off x="6284741" y="2499344"/>
            <a:ext cx="3694470" cy="976740"/>
          </a:xfrm>
          <a:prstGeom prst="straightConnector1">
            <a:avLst/>
          </a:prstGeom>
          <a:noFill/>
          <a:ln w="9525" cap="flat" cmpd="sng" algn="ctr">
            <a:solidFill>
              <a:srgbClr val="4F81BD">
                <a:shade val="95000"/>
                <a:satMod val="105000"/>
              </a:srgbClr>
            </a:solidFill>
            <a:prstDash val="solid"/>
            <a:headEnd type="none" w="med" len="med"/>
            <a:tailEnd type="arrow" w="med" len="med"/>
          </a:ln>
          <a:effectLst/>
        </p:spPr>
      </p:cxnSp>
      <p:sp>
        <p:nvSpPr>
          <p:cNvPr id="36" name="TextBox 35"/>
          <p:cNvSpPr txBox="1"/>
          <p:nvPr/>
        </p:nvSpPr>
        <p:spPr>
          <a:xfrm>
            <a:off x="9175428" y="2644681"/>
            <a:ext cx="1247018" cy="553854"/>
          </a:xfrm>
          <a:prstGeom prst="rect">
            <a:avLst/>
          </a:prstGeom>
          <a:noFill/>
        </p:spPr>
        <p:txBody>
          <a:bodyPr wrap="square" rtlCol="0">
            <a:spAutoFit/>
          </a:bodyPr>
          <a:lstStyle/>
          <a:p>
            <a:pPr defTabSz="914126">
              <a:defRPr/>
            </a:pPr>
            <a:r>
              <a:rPr lang="en-US" sz="1000" b="1" kern="0" dirty="0"/>
              <a:t>Obtain KCD ticket for IWA AuthN</a:t>
            </a:r>
          </a:p>
        </p:txBody>
      </p:sp>
    </p:spTree>
    <p:extLst>
      <p:ext uri="{BB962C8B-B14F-4D97-AF65-F5344CB8AC3E}">
        <p14:creationId xmlns:p14="http://schemas.microsoft.com/office/powerpoint/2010/main" val="327177684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 2012 R2 “edge server” deployment</a:t>
            </a:r>
            <a:endParaRPr lang="en-US" dirty="0"/>
          </a:p>
        </p:txBody>
      </p:sp>
      <p:sp>
        <p:nvSpPr>
          <p:cNvPr id="3" name="Content Placeholder 2"/>
          <p:cNvSpPr>
            <a:spLocks noGrp="1"/>
          </p:cNvSpPr>
          <p:nvPr>
            <p:ph sz="quarter" idx="10"/>
          </p:nvPr>
        </p:nvSpPr>
        <p:spPr/>
        <p:txBody>
          <a:bodyPr/>
          <a:lstStyle/>
          <a:p>
            <a:endParaRPr lang="en-US"/>
          </a:p>
        </p:txBody>
      </p:sp>
      <p:sp>
        <p:nvSpPr>
          <p:cNvPr id="4" name="Rectangle 3"/>
          <p:cNvSpPr/>
          <p:nvPr/>
        </p:nvSpPr>
        <p:spPr bwMode="auto">
          <a:xfrm>
            <a:off x="310429" y="1171252"/>
            <a:ext cx="11576771" cy="4839129"/>
          </a:xfrm>
          <a:prstGeom prst="rect">
            <a:avLst/>
          </a:prstGeom>
          <a:solidFill>
            <a:schemeClr val="bg1">
              <a:lumMod val="95000"/>
            </a:scheme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defTabSz="914099" fontAlgn="base">
              <a:spcBef>
                <a:spcPct val="0"/>
              </a:spcBef>
              <a:spcAft>
                <a:spcPct val="0"/>
              </a:spcAft>
            </a:pPr>
            <a:endParaRPr lang="en-US" spc="-50" dirty="0" smtClean="0">
              <a:solidFill>
                <a:schemeClr val="tx1"/>
              </a:solidFill>
              <a:latin typeface="Segoe UI" pitchFamily="34" charset="0"/>
              <a:ea typeface="Segoe UI" pitchFamily="34" charset="0"/>
              <a:cs typeface="Segoe UI" pitchFamily="34" charset="0"/>
            </a:endParaRPr>
          </a:p>
        </p:txBody>
      </p:sp>
      <p:sp>
        <p:nvSpPr>
          <p:cNvPr id="5" name="Rectangle 4"/>
          <p:cNvSpPr/>
          <p:nvPr/>
        </p:nvSpPr>
        <p:spPr bwMode="auto">
          <a:xfrm>
            <a:off x="2505184" y="1911351"/>
            <a:ext cx="3926438" cy="1725698"/>
          </a:xfrm>
          <a:prstGeom prst="rect">
            <a:avLst/>
          </a:prstGeom>
          <a:solidFill>
            <a:schemeClr val="accent1">
              <a:lumMod val="75000"/>
            </a:scheme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u="sng"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Pre-Authentication layer:</a:t>
            </a:r>
          </a:p>
          <a:p>
            <a:pPr marL="285750" indent="-285750" defTabSz="914099" fontAlgn="base">
              <a:spcBef>
                <a:spcPct val="0"/>
              </a:spcBef>
              <a:spcAft>
                <a:spcPct val="0"/>
              </a:spcAft>
              <a:buFontTx/>
              <a:buChar char="-"/>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Detect flow authentication</a:t>
            </a:r>
            <a:b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(claims, IWA, </a:t>
            </a:r>
            <a:r>
              <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OAuth</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Pass-</a:t>
            </a:r>
            <a:r>
              <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thrugh</a:t>
            </a: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t>
            </a:r>
          </a:p>
          <a:p>
            <a:pPr marL="285750" indent="-285750" defTabSz="914099" fontAlgn="base">
              <a:spcBef>
                <a:spcPct val="0"/>
              </a:spcBef>
              <a:spcAft>
                <a:spcPct val="0"/>
              </a:spcAft>
              <a:buFontTx/>
              <a:buChar char="-"/>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Perform pre-authentication </a:t>
            </a:r>
          </a:p>
          <a:p>
            <a:pPr marL="285750" indent="-285750" defTabSz="914099" fontAlgn="base">
              <a:spcBef>
                <a:spcPct val="0"/>
              </a:spcBef>
              <a:spcAft>
                <a:spcPct val="0"/>
              </a:spcAft>
              <a:buFontTx/>
              <a:buChar char="-"/>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Set session cookies</a:t>
            </a:r>
          </a:p>
          <a:p>
            <a:pPr marL="285750" indent="-285750" defTabSz="914099" fontAlgn="base">
              <a:spcBef>
                <a:spcPct val="0"/>
              </a:spcBef>
              <a:spcAft>
                <a:spcPct val="0"/>
              </a:spcAft>
              <a:buFontTx/>
              <a:buChar char="-"/>
            </a:pPr>
            <a:endPar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ectangle 5"/>
          <p:cNvSpPr/>
          <p:nvPr/>
        </p:nvSpPr>
        <p:spPr bwMode="auto">
          <a:xfrm>
            <a:off x="580491" y="1911351"/>
            <a:ext cx="1924693" cy="3451396"/>
          </a:xfrm>
          <a:prstGeom prst="rect">
            <a:avLst/>
          </a:prstGeom>
          <a:solidFill>
            <a:schemeClr val="accent1">
              <a:lumMod val="75000"/>
            </a:scheme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u="sng"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Admin Layer:</a:t>
            </a:r>
          </a:p>
          <a:p>
            <a:pPr marL="285750" indent="-285750" defTabSz="914099" fontAlgn="base">
              <a:spcBef>
                <a:spcPct val="0"/>
              </a:spcBef>
              <a:spcAft>
                <a:spcPct val="0"/>
              </a:spcAft>
              <a:buFontTx/>
              <a:buChar char="-"/>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UI</a:t>
            </a:r>
          </a:p>
          <a:p>
            <a:pPr marL="285750" indent="-285750" defTabSz="914099" fontAlgn="base">
              <a:spcBef>
                <a:spcPct val="0"/>
              </a:spcBef>
              <a:spcAft>
                <a:spcPct val="0"/>
              </a:spcAft>
              <a:buFontTx/>
              <a:buChar char="-"/>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PSH</a:t>
            </a:r>
          </a:p>
          <a:p>
            <a:pPr marL="285750" indent="-285750" defTabSz="914099" fontAlgn="base">
              <a:spcBef>
                <a:spcPct val="0"/>
              </a:spcBef>
              <a:spcAft>
                <a:spcPct val="0"/>
              </a:spcAft>
              <a:buFontTx/>
              <a:buChar char="-"/>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WMI</a:t>
            </a:r>
          </a:p>
          <a:p>
            <a:pPr marL="285750" indent="-285750" defTabSz="914099" fontAlgn="base">
              <a:spcBef>
                <a:spcPct val="0"/>
              </a:spcBef>
              <a:spcAft>
                <a:spcPct val="0"/>
              </a:spcAft>
              <a:buFontTx/>
              <a:buChar char="-"/>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Configuration</a:t>
            </a:r>
          </a:p>
          <a:p>
            <a:pPr marL="285750" indent="-285750" defTabSz="914099" fontAlgn="base">
              <a:spcBef>
                <a:spcPct val="0"/>
              </a:spcBef>
              <a:spcAft>
                <a:spcPct val="0"/>
              </a:spcAft>
              <a:buFontTx/>
              <a:buChar char="-"/>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Windows Server Manager</a:t>
            </a:r>
          </a:p>
          <a:p>
            <a:pPr marL="285750" indent="-285750" defTabSz="914099" fontAlgn="base">
              <a:spcBef>
                <a:spcPct val="0"/>
              </a:spcBef>
              <a:spcAft>
                <a:spcPct val="0"/>
              </a:spcAft>
              <a:buFontTx/>
              <a:buChar char="-"/>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2505184" y="3637049"/>
            <a:ext cx="3926438" cy="1725698"/>
          </a:xfrm>
          <a:prstGeom prst="rect">
            <a:avLst/>
          </a:prstGeom>
          <a:solidFill>
            <a:schemeClr val="accent1">
              <a:lumMod val="75000"/>
            </a:scheme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u="sng"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Core layer:</a:t>
            </a:r>
          </a:p>
          <a:p>
            <a:pPr marL="285750" indent="-285750" defTabSz="914099" fontAlgn="base">
              <a:spcBef>
                <a:spcPct val="0"/>
              </a:spcBef>
              <a:spcAft>
                <a:spcPct val="0"/>
              </a:spcAft>
              <a:buFontTx/>
              <a:buChar char="-"/>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Listen on URLs</a:t>
            </a:r>
          </a:p>
          <a:p>
            <a:pPr marL="285750" indent="-285750" defTabSz="914099" fontAlgn="base">
              <a:spcBef>
                <a:spcPct val="0"/>
              </a:spcBef>
              <a:spcAft>
                <a:spcPct val="0"/>
              </a:spcAft>
              <a:buFontTx/>
              <a:buChar char="-"/>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Networks isolation</a:t>
            </a:r>
          </a:p>
          <a:p>
            <a:pPr marL="285750" indent="-285750" defTabSz="914099" fontAlgn="base">
              <a:spcBef>
                <a:spcPct val="0"/>
              </a:spcBef>
              <a:spcAft>
                <a:spcPct val="0"/>
              </a:spcAft>
              <a:buFontTx/>
              <a:buChar char="-"/>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Hostname translation</a:t>
            </a:r>
          </a:p>
          <a:p>
            <a:pPr marL="285750" indent="-285750" defTabSz="914099" fontAlgn="base">
              <a:spcBef>
                <a:spcPct val="0"/>
              </a:spcBef>
              <a:spcAft>
                <a:spcPct val="0"/>
              </a:spcAft>
              <a:buFontTx/>
              <a:buChar char="-"/>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Logging and tracing </a:t>
            </a:r>
          </a:p>
          <a:p>
            <a:pPr defTabSz="914099" fontAlgn="base">
              <a:spcBef>
                <a:spcPct val="0"/>
              </a:spcBef>
              <a:spcAft>
                <a:spcPct val="0"/>
              </a:spcAft>
            </a:pPr>
            <a:endPar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580491" y="5362747"/>
            <a:ext cx="5851132" cy="462698"/>
          </a:xfrm>
          <a:prstGeom prst="rect">
            <a:avLst/>
          </a:prstGeom>
          <a:solidFill>
            <a:schemeClr val="accent1">
              <a:lumMod val="75000"/>
            </a:scheme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http.sys</a:t>
            </a:r>
          </a:p>
        </p:txBody>
      </p:sp>
      <p:sp>
        <p:nvSpPr>
          <p:cNvPr id="9" name="TextBox 8"/>
          <p:cNvSpPr txBox="1"/>
          <p:nvPr/>
        </p:nvSpPr>
        <p:spPr>
          <a:xfrm>
            <a:off x="2311684" y="1496054"/>
            <a:ext cx="4243227" cy="369332"/>
          </a:xfrm>
          <a:prstGeom prst="rect">
            <a:avLst/>
          </a:prstGeom>
          <a:noFill/>
        </p:spPr>
        <p:txBody>
          <a:bodyPr wrap="square" lIns="0" tIns="0" rIns="0" bIns="0" rtlCol="0">
            <a:spAutoFit/>
          </a:bodyPr>
          <a:lstStyle/>
          <a:p>
            <a:r>
              <a:rPr lang="en-US" sz="2400" u="sng"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Web Application Proxy</a:t>
            </a:r>
          </a:p>
        </p:txBody>
      </p:sp>
      <p:sp>
        <p:nvSpPr>
          <p:cNvPr id="10" name="Rectangle 9"/>
          <p:cNvSpPr/>
          <p:nvPr/>
        </p:nvSpPr>
        <p:spPr bwMode="auto">
          <a:xfrm>
            <a:off x="6633683" y="1911351"/>
            <a:ext cx="2171270" cy="3914094"/>
          </a:xfrm>
          <a:prstGeom prst="rect">
            <a:avLst/>
          </a:prstGeom>
          <a:solidFill>
            <a:schemeClr val="bg2">
              <a:lumMod val="50000"/>
            </a:scheme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Windows Server Remote Access: VPN Server</a:t>
            </a:r>
          </a:p>
        </p:txBody>
      </p:sp>
      <p:sp>
        <p:nvSpPr>
          <p:cNvPr id="11" name="Rectangle 10"/>
          <p:cNvSpPr/>
          <p:nvPr/>
        </p:nvSpPr>
        <p:spPr bwMode="auto">
          <a:xfrm>
            <a:off x="9007013" y="1911529"/>
            <a:ext cx="2171270" cy="3914094"/>
          </a:xfrm>
          <a:prstGeom prst="rect">
            <a:avLst/>
          </a:prstGeom>
          <a:solidFill>
            <a:schemeClr val="bg2">
              <a:lumMod val="50000"/>
            </a:scheme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Windows Server RDS Gateway</a:t>
            </a:r>
          </a:p>
        </p:txBody>
      </p:sp>
    </p:spTree>
    <p:extLst>
      <p:ext uri="{BB962C8B-B14F-4D97-AF65-F5344CB8AC3E}">
        <p14:creationId xmlns:p14="http://schemas.microsoft.com/office/powerpoint/2010/main" val="102250469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solidFill>
                  <a:srgbClr val="FFFFFF"/>
                </a:solidFill>
              </a:endParaRPr>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002050"/>
                </a:solidFill>
                <a:ea typeface="Segoe UI" pitchFamily="34" charset="0"/>
                <a:cs typeface="Segoe UI" pitchFamily="34" charset="0"/>
              </a:rPr>
              <a:t>http://lob</a:t>
            </a:r>
          </a:p>
        </p:txBody>
      </p:sp>
      <p:sp>
        <p:nvSpPr>
          <p:cNvPr id="86" name="Rounded Rectangle 85"/>
          <p:cNvSpPr/>
          <p:nvPr/>
        </p:nvSpPr>
        <p:spPr bwMode="auto">
          <a:xfrm>
            <a:off x="6732512" y="1394795"/>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002050"/>
                </a:solidFill>
                <a:ea typeface="Segoe UI" pitchFamily="34" charset="0"/>
                <a:cs typeface="Segoe UI" pitchFamily="34" charset="0"/>
              </a:rPr>
              <a:t>https://sts.fabrikam.com</a:t>
            </a:r>
          </a:p>
        </p:txBody>
      </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632369" y="2648850"/>
            <a:ext cx="2949817"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002050"/>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556321" y="3012452"/>
            <a:ext cx="558801" cy="562249"/>
          </a:xfrm>
          <a:prstGeom prst="roundRect">
            <a:avLst/>
          </a:prstGeom>
          <a:solidFill>
            <a:schemeClr val="lt1"/>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rgbClr val="002050"/>
                </a:solidFill>
                <a:ea typeface="Segoe UI" pitchFamily="34" charset="0"/>
                <a:cs typeface="Segoe UI" pitchFamily="34" charset="0"/>
              </a:rPr>
              <a:t>WAP</a:t>
            </a:r>
            <a:endParaRPr lang="en-US" dirty="0" smtClean="0">
              <a:solidFill>
                <a:srgbClr val="002050"/>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App Policies</a:t>
            </a:r>
          </a:p>
        </p:txBody>
      </p:sp>
    </p:spTree>
    <p:extLst>
      <p:ext uri="{BB962C8B-B14F-4D97-AF65-F5344CB8AC3E}">
        <p14:creationId xmlns:p14="http://schemas.microsoft.com/office/powerpoint/2010/main" val="42782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Tree>
    <p:extLst>
      <p:ext uri="{BB962C8B-B14F-4D97-AF65-F5344CB8AC3E}">
        <p14:creationId xmlns:p14="http://schemas.microsoft.com/office/powerpoint/2010/main" val="139582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5" name="Right Arrow 34"/>
          <p:cNvSpPr/>
          <p:nvPr/>
        </p:nvSpPr>
        <p:spPr bwMode="auto">
          <a:xfrm>
            <a:off x="1841257" y="3768708"/>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41"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37"/>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39" name="Rounded Rectangle 38"/>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42" name="Rounded Rectangle 41"/>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Tree>
    <p:extLst>
      <p:ext uri="{BB962C8B-B14F-4D97-AF65-F5344CB8AC3E}">
        <p14:creationId xmlns:p14="http://schemas.microsoft.com/office/powerpoint/2010/main" val="323326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grpSp>
        <p:nvGrpSpPr>
          <p:cNvPr id="35" name="Group 34"/>
          <p:cNvGrpSpPr/>
          <p:nvPr/>
        </p:nvGrpSpPr>
        <p:grpSpPr>
          <a:xfrm>
            <a:off x="1777569" y="3768708"/>
            <a:ext cx="958998" cy="737339"/>
            <a:chOff x="1777569" y="3768708"/>
            <a:chExt cx="958998" cy="737339"/>
          </a:xfrm>
        </p:grpSpPr>
        <p:sp>
          <p:nvSpPr>
            <p:cNvPr id="38" name="Left Arrow 37"/>
            <p:cNvSpPr/>
            <p:nvPr/>
          </p:nvSpPr>
          <p:spPr bwMode="auto">
            <a:xfrm>
              <a:off x="1813121" y="3768708"/>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1777569" y="3878182"/>
              <a:ext cx="95899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solidFill>
                    <a:schemeClr val="accent6">
                      <a:lumMod val="60000"/>
                      <a:lumOff val="40000"/>
                    </a:schemeClr>
                  </a:solidFill>
                  <a:ea typeface="Segoe UI" pitchFamily="34" charset="0"/>
                  <a:cs typeface="Aharoni" panose="02010803020104030203" pitchFamily="2" charset="-79"/>
                </a:rPr>
                <a:t>? </a:t>
              </a:r>
              <a:r>
                <a:rPr lang="en-US" sz="2400" b="1" dirty="0" smtClean="0">
                  <a:solidFill>
                    <a:schemeClr val="accent6">
                      <a:lumMod val="60000"/>
                      <a:lumOff val="40000"/>
                    </a:schemeClr>
                  </a:solidFill>
                  <a:ea typeface="Segoe UI" pitchFamily="34" charset="0"/>
                  <a:cs typeface="Aharoni" panose="02010803020104030203" pitchFamily="2" charset="-79"/>
                </a:rPr>
                <a:t>302</a:t>
              </a:r>
              <a:endParaRPr lang="en-US" sz="3200" b="1" dirty="0" smtClean="0">
                <a:solidFill>
                  <a:schemeClr val="accent6">
                    <a:lumMod val="60000"/>
                    <a:lumOff val="40000"/>
                  </a:schemeClr>
                </a:solidFill>
                <a:ea typeface="Segoe UI" pitchFamily="34" charset="0"/>
                <a:cs typeface="Aharoni" panose="02010803020104030203" pitchFamily="2" charset="-79"/>
              </a:endParaRPr>
            </a:p>
          </p:txBody>
        </p:sp>
      </p:grpSp>
      <p:sp>
        <p:nvSpPr>
          <p:cNvPr id="41" name="Rounded Rectangle 40"/>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Tree>
    <p:extLst>
      <p:ext uri="{BB962C8B-B14F-4D97-AF65-F5344CB8AC3E}">
        <p14:creationId xmlns:p14="http://schemas.microsoft.com/office/powerpoint/2010/main" val="421001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86" name="Rounded Rectangle 85"/>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grpSp>
        <p:nvGrpSpPr>
          <p:cNvPr id="35" name="Group 34"/>
          <p:cNvGrpSpPr/>
          <p:nvPr/>
        </p:nvGrpSpPr>
        <p:grpSpPr>
          <a:xfrm>
            <a:off x="1734061" y="3065323"/>
            <a:ext cx="958998" cy="733026"/>
            <a:chOff x="1734061" y="3065323"/>
            <a:chExt cx="958998" cy="733026"/>
          </a:xfrm>
        </p:grpSpPr>
        <p:sp>
          <p:nvSpPr>
            <p:cNvPr id="38" name="Right Arrow 37"/>
            <p:cNvSpPr/>
            <p:nvPr/>
          </p:nvSpPr>
          <p:spPr bwMode="auto">
            <a:xfrm>
              <a:off x="1841257" y="3065323"/>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1734061" y="3170484"/>
              <a:ext cx="95899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solidFill>
                    <a:schemeClr val="accent6">
                      <a:lumMod val="60000"/>
                      <a:lumOff val="40000"/>
                    </a:schemeClr>
                  </a:solidFill>
                  <a:ea typeface="Segoe UI" pitchFamily="34" charset="0"/>
                  <a:cs typeface="Aharoni" panose="02010803020104030203" pitchFamily="2" charset="-79"/>
                </a:rPr>
                <a:t>?</a:t>
              </a:r>
            </a:p>
          </p:txBody>
        </p:sp>
      </p:grpSp>
      <p:grpSp>
        <p:nvGrpSpPr>
          <p:cNvPr id="41" name="Group 40"/>
          <p:cNvGrpSpPr/>
          <p:nvPr/>
        </p:nvGrpSpPr>
        <p:grpSpPr>
          <a:xfrm>
            <a:off x="6630021" y="1614349"/>
            <a:ext cx="958998" cy="726749"/>
            <a:chOff x="6630021" y="1614349"/>
            <a:chExt cx="958998" cy="726749"/>
          </a:xfrm>
        </p:grpSpPr>
        <p:sp>
          <p:nvSpPr>
            <p:cNvPr id="42" name="Right Arrow 41"/>
            <p:cNvSpPr/>
            <p:nvPr/>
          </p:nvSpPr>
          <p:spPr bwMode="auto">
            <a:xfrm>
              <a:off x="6721642" y="1614349"/>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6630021" y="1713233"/>
              <a:ext cx="95899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solidFill>
                    <a:schemeClr val="accent6">
                      <a:lumMod val="60000"/>
                      <a:lumOff val="40000"/>
                    </a:schemeClr>
                  </a:solidFill>
                  <a:ea typeface="Segoe UI" pitchFamily="34" charset="0"/>
                  <a:cs typeface="Aharoni" panose="02010803020104030203" pitchFamily="2" charset="-79"/>
                </a:rPr>
                <a:t>?</a:t>
              </a:r>
            </a:p>
          </p:txBody>
        </p:sp>
      </p:grpSp>
    </p:spTree>
    <p:extLst>
      <p:ext uri="{BB962C8B-B14F-4D97-AF65-F5344CB8AC3E}">
        <p14:creationId xmlns:p14="http://schemas.microsoft.com/office/powerpoint/2010/main" val="143327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86" name="Rounded Rectangle 85"/>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grpSp>
        <p:nvGrpSpPr>
          <p:cNvPr id="7" name="Group 6"/>
          <p:cNvGrpSpPr/>
          <p:nvPr/>
        </p:nvGrpSpPr>
        <p:grpSpPr>
          <a:xfrm rot="8345958">
            <a:off x="9959871" y="1991627"/>
            <a:ext cx="1104952" cy="1191554"/>
            <a:chOff x="4816163" y="1614349"/>
            <a:chExt cx="1104952" cy="1191554"/>
          </a:xfrm>
        </p:grpSpPr>
        <p:sp>
          <p:nvSpPr>
            <p:cNvPr id="5" name="Circular Arrow 4"/>
            <p:cNvSpPr/>
            <p:nvPr/>
          </p:nvSpPr>
          <p:spPr bwMode="auto">
            <a:xfrm>
              <a:off x="4933583" y="1614349"/>
              <a:ext cx="987532" cy="1054144"/>
            </a:xfrm>
            <a:prstGeom prst="circular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4" name="Circular Arrow 43"/>
            <p:cNvSpPr/>
            <p:nvPr/>
          </p:nvSpPr>
          <p:spPr bwMode="auto">
            <a:xfrm rot="10635714">
              <a:off x="4816163" y="1751759"/>
              <a:ext cx="987532" cy="1054144"/>
            </a:xfrm>
            <a:prstGeom prst="circular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10363230" y="3302988"/>
            <a:ext cx="1844314" cy="2735416"/>
            <a:chOff x="950596" y="4049782"/>
            <a:chExt cx="1844314" cy="2735416"/>
          </a:xfrm>
        </p:grpSpPr>
        <p:sp>
          <p:nvSpPr>
            <p:cNvPr id="9" name="Rounded Rectangle 8"/>
            <p:cNvSpPr/>
            <p:nvPr/>
          </p:nvSpPr>
          <p:spPr bwMode="auto">
            <a:xfrm>
              <a:off x="950596" y="4049782"/>
              <a:ext cx="1844314" cy="2735416"/>
            </a:xfrm>
            <a:prstGeom prst="round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9" name="Group 48"/>
            <p:cNvGrpSpPr/>
            <p:nvPr/>
          </p:nvGrpSpPr>
          <p:grpSpPr>
            <a:xfrm>
              <a:off x="1150686" y="4257032"/>
              <a:ext cx="1427864" cy="789909"/>
              <a:chOff x="7981388" y="1369663"/>
              <a:chExt cx="1427864" cy="789909"/>
            </a:xfrm>
          </p:grpSpPr>
          <p:grpSp>
            <p:nvGrpSpPr>
              <p:cNvPr id="66" name="Group 65"/>
              <p:cNvGrpSpPr/>
              <p:nvPr/>
            </p:nvGrpSpPr>
            <p:grpSpPr>
              <a:xfrm>
                <a:off x="7981388" y="1369663"/>
                <a:ext cx="767931" cy="789909"/>
                <a:chOff x="9055506" y="1326884"/>
                <a:chExt cx="767931" cy="789909"/>
              </a:xfrm>
            </p:grpSpPr>
            <p:pic>
              <p:nvPicPr>
                <p:cNvPr id="68"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055506" y="1755277"/>
                  <a:ext cx="411301" cy="36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 name="Group 68"/>
                <p:cNvGrpSpPr/>
                <p:nvPr/>
              </p:nvGrpSpPr>
              <p:grpSpPr>
                <a:xfrm>
                  <a:off x="9287164" y="1326884"/>
                  <a:ext cx="536273" cy="774128"/>
                  <a:chOff x="10315215" y="3105426"/>
                  <a:chExt cx="334203" cy="484187"/>
                </a:xfrm>
              </p:grpSpPr>
              <p:grpSp>
                <p:nvGrpSpPr>
                  <p:cNvPr id="70" name="Group 69"/>
                  <p:cNvGrpSpPr/>
                  <p:nvPr/>
                </p:nvGrpSpPr>
                <p:grpSpPr>
                  <a:xfrm>
                    <a:off x="10427168" y="3411813"/>
                    <a:ext cx="222250" cy="177800"/>
                    <a:chOff x="8851344" y="1699018"/>
                    <a:chExt cx="222250" cy="177800"/>
                  </a:xfrm>
                </p:grpSpPr>
                <p:sp>
                  <p:nvSpPr>
                    <p:cNvPr id="77" name="Freeform 553"/>
                    <p:cNvSpPr>
                      <a:spLocks noEditPoints="1"/>
                    </p:cNvSpPr>
                    <p:nvPr/>
                  </p:nvSpPr>
                  <p:spPr bwMode="auto">
                    <a:xfrm>
                      <a:off x="8933894" y="1735531"/>
                      <a:ext cx="139700" cy="141287"/>
                    </a:xfrm>
                    <a:custGeom>
                      <a:avLst/>
                      <a:gdLst>
                        <a:gd name="T0" fmla="*/ 126 w 144"/>
                        <a:gd name="T1" fmla="*/ 95 h 145"/>
                        <a:gd name="T2" fmla="*/ 143 w 144"/>
                        <a:gd name="T3" fmla="*/ 82 h 145"/>
                        <a:gd name="T4" fmla="*/ 143 w 144"/>
                        <a:gd name="T5" fmla="*/ 63 h 145"/>
                        <a:gd name="T6" fmla="*/ 126 w 144"/>
                        <a:gd name="T7" fmla="*/ 50 h 145"/>
                        <a:gd name="T8" fmla="*/ 130 w 144"/>
                        <a:gd name="T9" fmla="*/ 29 h 145"/>
                        <a:gd name="T10" fmla="*/ 116 w 144"/>
                        <a:gd name="T11" fmla="*/ 16 h 145"/>
                        <a:gd name="T12" fmla="*/ 95 w 144"/>
                        <a:gd name="T13" fmla="*/ 19 h 145"/>
                        <a:gd name="T14" fmla="*/ 83 w 144"/>
                        <a:gd name="T15" fmla="*/ 1 h 145"/>
                        <a:gd name="T16" fmla="*/ 62 w 144"/>
                        <a:gd name="T17" fmla="*/ 1 h 145"/>
                        <a:gd name="T18" fmla="*/ 49 w 144"/>
                        <a:gd name="T19" fmla="*/ 19 h 145"/>
                        <a:gd name="T20" fmla="*/ 28 w 144"/>
                        <a:gd name="T21" fmla="*/ 16 h 145"/>
                        <a:gd name="T22" fmla="*/ 15 w 144"/>
                        <a:gd name="T23" fmla="*/ 29 h 145"/>
                        <a:gd name="T24" fmla="*/ 18 w 144"/>
                        <a:gd name="T25" fmla="*/ 50 h 145"/>
                        <a:gd name="T26" fmla="*/ 1 w 144"/>
                        <a:gd name="T27" fmla="*/ 63 h 145"/>
                        <a:gd name="T28" fmla="*/ 1 w 144"/>
                        <a:gd name="T29" fmla="*/ 82 h 145"/>
                        <a:gd name="T30" fmla="*/ 18 w 144"/>
                        <a:gd name="T31" fmla="*/ 95 h 145"/>
                        <a:gd name="T32" fmla="*/ 15 w 144"/>
                        <a:gd name="T33" fmla="*/ 116 h 145"/>
                        <a:gd name="T34" fmla="*/ 28 w 144"/>
                        <a:gd name="T35" fmla="*/ 129 h 145"/>
                        <a:gd name="T36" fmla="*/ 49 w 144"/>
                        <a:gd name="T37" fmla="*/ 126 h 145"/>
                        <a:gd name="T38" fmla="*/ 62 w 144"/>
                        <a:gd name="T39" fmla="*/ 144 h 145"/>
                        <a:gd name="T40" fmla="*/ 83 w 144"/>
                        <a:gd name="T41" fmla="*/ 144 h 145"/>
                        <a:gd name="T42" fmla="*/ 95 w 144"/>
                        <a:gd name="T43" fmla="*/ 126 h 145"/>
                        <a:gd name="T44" fmla="*/ 116 w 144"/>
                        <a:gd name="T45" fmla="*/ 129 h 145"/>
                        <a:gd name="T46" fmla="*/ 130 w 144"/>
                        <a:gd name="T47" fmla="*/ 116 h 145"/>
                        <a:gd name="T48" fmla="*/ 126 w 144"/>
                        <a:gd name="T49" fmla="*/ 95 h 145"/>
                        <a:gd name="T50" fmla="*/ 55 w 144"/>
                        <a:gd name="T51" fmla="*/ 113 h 145"/>
                        <a:gd name="T52" fmla="*/ 32 w 144"/>
                        <a:gd name="T53" fmla="*/ 55 h 145"/>
                        <a:gd name="T54" fmla="*/ 89 w 144"/>
                        <a:gd name="T55" fmla="*/ 32 h 145"/>
                        <a:gd name="T56" fmla="*/ 112 w 144"/>
                        <a:gd name="T57" fmla="*/ 90 h 145"/>
                        <a:gd name="T58" fmla="*/ 55 w 144"/>
                        <a:gd name="T59" fmla="*/ 1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5">
                          <a:moveTo>
                            <a:pt x="126" y="95"/>
                          </a:moveTo>
                          <a:cubicBezTo>
                            <a:pt x="129" y="87"/>
                            <a:pt x="136" y="83"/>
                            <a:pt x="143" y="82"/>
                          </a:cubicBezTo>
                          <a:cubicBezTo>
                            <a:pt x="144" y="76"/>
                            <a:pt x="144" y="69"/>
                            <a:pt x="143" y="63"/>
                          </a:cubicBezTo>
                          <a:cubicBezTo>
                            <a:pt x="136" y="62"/>
                            <a:pt x="129" y="58"/>
                            <a:pt x="126" y="50"/>
                          </a:cubicBezTo>
                          <a:cubicBezTo>
                            <a:pt x="123" y="43"/>
                            <a:pt x="125" y="35"/>
                            <a:pt x="130" y="29"/>
                          </a:cubicBezTo>
                          <a:cubicBezTo>
                            <a:pt x="126" y="24"/>
                            <a:pt x="121" y="20"/>
                            <a:pt x="116" y="16"/>
                          </a:cubicBezTo>
                          <a:cubicBezTo>
                            <a:pt x="110" y="20"/>
                            <a:pt x="102" y="22"/>
                            <a:pt x="95" y="19"/>
                          </a:cubicBezTo>
                          <a:cubicBezTo>
                            <a:pt x="88" y="15"/>
                            <a:pt x="83" y="9"/>
                            <a:pt x="83" y="1"/>
                          </a:cubicBezTo>
                          <a:cubicBezTo>
                            <a:pt x="76" y="0"/>
                            <a:pt x="69" y="0"/>
                            <a:pt x="62" y="1"/>
                          </a:cubicBezTo>
                          <a:cubicBezTo>
                            <a:pt x="61" y="9"/>
                            <a:pt x="57" y="15"/>
                            <a:pt x="49" y="19"/>
                          </a:cubicBezTo>
                          <a:cubicBezTo>
                            <a:pt x="42" y="22"/>
                            <a:pt x="34" y="20"/>
                            <a:pt x="28" y="16"/>
                          </a:cubicBezTo>
                          <a:cubicBezTo>
                            <a:pt x="23" y="20"/>
                            <a:pt x="19" y="24"/>
                            <a:pt x="15" y="29"/>
                          </a:cubicBezTo>
                          <a:cubicBezTo>
                            <a:pt x="19" y="35"/>
                            <a:pt x="21" y="43"/>
                            <a:pt x="18" y="50"/>
                          </a:cubicBezTo>
                          <a:cubicBezTo>
                            <a:pt x="15" y="58"/>
                            <a:pt x="8" y="62"/>
                            <a:pt x="1" y="63"/>
                          </a:cubicBezTo>
                          <a:cubicBezTo>
                            <a:pt x="0" y="69"/>
                            <a:pt x="0" y="76"/>
                            <a:pt x="1" y="82"/>
                          </a:cubicBezTo>
                          <a:cubicBezTo>
                            <a:pt x="8" y="83"/>
                            <a:pt x="15" y="87"/>
                            <a:pt x="18" y="95"/>
                          </a:cubicBezTo>
                          <a:cubicBezTo>
                            <a:pt x="21" y="102"/>
                            <a:pt x="19" y="110"/>
                            <a:pt x="15" y="116"/>
                          </a:cubicBezTo>
                          <a:cubicBezTo>
                            <a:pt x="19" y="121"/>
                            <a:pt x="23" y="125"/>
                            <a:pt x="28" y="129"/>
                          </a:cubicBezTo>
                          <a:cubicBezTo>
                            <a:pt x="34" y="125"/>
                            <a:pt x="42" y="123"/>
                            <a:pt x="49" y="126"/>
                          </a:cubicBezTo>
                          <a:cubicBezTo>
                            <a:pt x="57" y="130"/>
                            <a:pt x="61" y="136"/>
                            <a:pt x="62" y="144"/>
                          </a:cubicBezTo>
                          <a:cubicBezTo>
                            <a:pt x="69" y="145"/>
                            <a:pt x="76" y="145"/>
                            <a:pt x="83" y="144"/>
                          </a:cubicBezTo>
                          <a:cubicBezTo>
                            <a:pt x="83" y="136"/>
                            <a:pt x="88" y="130"/>
                            <a:pt x="95" y="126"/>
                          </a:cubicBezTo>
                          <a:cubicBezTo>
                            <a:pt x="102" y="123"/>
                            <a:pt x="110" y="125"/>
                            <a:pt x="116" y="129"/>
                          </a:cubicBezTo>
                          <a:cubicBezTo>
                            <a:pt x="121" y="125"/>
                            <a:pt x="126" y="121"/>
                            <a:pt x="130" y="116"/>
                          </a:cubicBezTo>
                          <a:cubicBezTo>
                            <a:pt x="125" y="110"/>
                            <a:pt x="123" y="102"/>
                            <a:pt x="126" y="95"/>
                          </a:cubicBezTo>
                          <a:close/>
                          <a:moveTo>
                            <a:pt x="55" y="113"/>
                          </a:moveTo>
                          <a:cubicBezTo>
                            <a:pt x="33" y="103"/>
                            <a:pt x="23" y="78"/>
                            <a:pt x="32" y="55"/>
                          </a:cubicBezTo>
                          <a:cubicBezTo>
                            <a:pt x="41" y="33"/>
                            <a:pt x="67" y="23"/>
                            <a:pt x="89" y="32"/>
                          </a:cubicBezTo>
                          <a:cubicBezTo>
                            <a:pt x="111" y="42"/>
                            <a:pt x="122" y="67"/>
                            <a:pt x="112" y="90"/>
                          </a:cubicBezTo>
                          <a:cubicBezTo>
                            <a:pt x="103" y="112"/>
                            <a:pt x="77" y="122"/>
                            <a:pt x="55" y="11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54"/>
                    <p:cNvSpPr>
                      <a:spLocks noEditPoints="1"/>
                    </p:cNvSpPr>
                    <p:nvPr/>
                  </p:nvSpPr>
                  <p:spPr bwMode="auto">
                    <a:xfrm>
                      <a:off x="8970407" y="1773631"/>
                      <a:ext cx="66675" cy="65087"/>
                    </a:xfrm>
                    <a:custGeom>
                      <a:avLst/>
                      <a:gdLst>
                        <a:gd name="T0" fmla="*/ 46 w 68"/>
                        <a:gd name="T1" fmla="*/ 6 h 67"/>
                        <a:gd name="T2" fmla="*/ 7 w 68"/>
                        <a:gd name="T3" fmla="*/ 22 h 67"/>
                        <a:gd name="T4" fmla="*/ 23 w 68"/>
                        <a:gd name="T5" fmla="*/ 61 h 67"/>
                        <a:gd name="T6" fmla="*/ 62 w 68"/>
                        <a:gd name="T7" fmla="*/ 45 h 67"/>
                        <a:gd name="T8" fmla="*/ 46 w 68"/>
                        <a:gd name="T9" fmla="*/ 6 h 67"/>
                        <a:gd name="T10" fmla="*/ 28 w 68"/>
                        <a:gd name="T11" fmla="*/ 48 h 67"/>
                        <a:gd name="T12" fmla="*/ 20 w 68"/>
                        <a:gd name="T13" fmla="*/ 28 h 67"/>
                        <a:gd name="T14" fmla="*/ 40 w 68"/>
                        <a:gd name="T15" fmla="*/ 19 h 67"/>
                        <a:gd name="T16" fmla="*/ 48 w 68"/>
                        <a:gd name="T17" fmla="*/ 40 h 67"/>
                        <a:gd name="T18" fmla="*/ 28 w 68"/>
                        <a:gd name="T19"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46" y="6"/>
                          </a:moveTo>
                          <a:cubicBezTo>
                            <a:pt x="31" y="0"/>
                            <a:pt x="13" y="7"/>
                            <a:pt x="7" y="22"/>
                          </a:cubicBezTo>
                          <a:cubicBezTo>
                            <a:pt x="0" y="37"/>
                            <a:pt x="7" y="55"/>
                            <a:pt x="23" y="61"/>
                          </a:cubicBezTo>
                          <a:cubicBezTo>
                            <a:pt x="38" y="67"/>
                            <a:pt x="55" y="60"/>
                            <a:pt x="62" y="45"/>
                          </a:cubicBezTo>
                          <a:cubicBezTo>
                            <a:pt x="68" y="30"/>
                            <a:pt x="61" y="12"/>
                            <a:pt x="46" y="6"/>
                          </a:cubicBezTo>
                          <a:close/>
                          <a:moveTo>
                            <a:pt x="28" y="48"/>
                          </a:moveTo>
                          <a:cubicBezTo>
                            <a:pt x="20" y="44"/>
                            <a:pt x="17" y="35"/>
                            <a:pt x="20" y="28"/>
                          </a:cubicBezTo>
                          <a:cubicBezTo>
                            <a:pt x="23" y="20"/>
                            <a:pt x="32" y="16"/>
                            <a:pt x="40" y="19"/>
                          </a:cubicBezTo>
                          <a:cubicBezTo>
                            <a:pt x="48" y="23"/>
                            <a:pt x="52" y="32"/>
                            <a:pt x="48" y="40"/>
                          </a:cubicBezTo>
                          <a:cubicBezTo>
                            <a:pt x="45" y="47"/>
                            <a:pt x="36" y="51"/>
                            <a:pt x="28"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55"/>
                    <p:cNvSpPr>
                      <a:spLocks noEditPoints="1"/>
                    </p:cNvSpPr>
                    <p:nvPr/>
                  </p:nvSpPr>
                  <p:spPr bwMode="auto">
                    <a:xfrm>
                      <a:off x="8851344" y="1699018"/>
                      <a:ext cx="93663" cy="92075"/>
                    </a:xfrm>
                    <a:custGeom>
                      <a:avLst/>
                      <a:gdLst>
                        <a:gd name="T0" fmla="*/ 83 w 95"/>
                        <a:gd name="T1" fmla="*/ 62 h 95"/>
                        <a:gd name="T2" fmla="*/ 94 w 95"/>
                        <a:gd name="T3" fmla="*/ 54 h 95"/>
                        <a:gd name="T4" fmla="*/ 94 w 95"/>
                        <a:gd name="T5" fmla="*/ 41 h 95"/>
                        <a:gd name="T6" fmla="*/ 83 w 95"/>
                        <a:gd name="T7" fmla="*/ 33 h 95"/>
                        <a:gd name="T8" fmla="*/ 85 w 95"/>
                        <a:gd name="T9" fmla="*/ 19 h 95"/>
                        <a:gd name="T10" fmla="*/ 76 w 95"/>
                        <a:gd name="T11" fmla="*/ 10 h 95"/>
                        <a:gd name="T12" fmla="*/ 63 w 95"/>
                        <a:gd name="T13" fmla="*/ 12 h 95"/>
                        <a:gd name="T14" fmla="*/ 54 w 95"/>
                        <a:gd name="T15" fmla="*/ 1 h 95"/>
                        <a:gd name="T16" fmla="*/ 41 w 95"/>
                        <a:gd name="T17" fmla="*/ 1 h 95"/>
                        <a:gd name="T18" fmla="*/ 33 w 95"/>
                        <a:gd name="T19" fmla="*/ 12 h 95"/>
                        <a:gd name="T20" fmla="*/ 19 w 95"/>
                        <a:gd name="T21" fmla="*/ 10 h 95"/>
                        <a:gd name="T22" fmla="*/ 10 w 95"/>
                        <a:gd name="T23" fmla="*/ 19 h 95"/>
                        <a:gd name="T24" fmla="*/ 12 w 95"/>
                        <a:gd name="T25" fmla="*/ 33 h 95"/>
                        <a:gd name="T26" fmla="*/ 1 w 95"/>
                        <a:gd name="T27" fmla="*/ 41 h 95"/>
                        <a:gd name="T28" fmla="*/ 1 w 95"/>
                        <a:gd name="T29" fmla="*/ 54 h 95"/>
                        <a:gd name="T30" fmla="*/ 12 w 95"/>
                        <a:gd name="T31" fmla="*/ 62 h 95"/>
                        <a:gd name="T32" fmla="*/ 10 w 95"/>
                        <a:gd name="T33" fmla="*/ 76 h 95"/>
                        <a:gd name="T34" fmla="*/ 19 w 95"/>
                        <a:gd name="T35" fmla="*/ 85 h 95"/>
                        <a:gd name="T36" fmla="*/ 33 w 95"/>
                        <a:gd name="T37" fmla="*/ 83 h 95"/>
                        <a:gd name="T38" fmla="*/ 41 w 95"/>
                        <a:gd name="T39" fmla="*/ 94 h 95"/>
                        <a:gd name="T40" fmla="*/ 54 w 95"/>
                        <a:gd name="T41" fmla="*/ 94 h 95"/>
                        <a:gd name="T42" fmla="*/ 63 w 95"/>
                        <a:gd name="T43" fmla="*/ 83 h 95"/>
                        <a:gd name="T44" fmla="*/ 76 w 95"/>
                        <a:gd name="T45" fmla="*/ 85 h 95"/>
                        <a:gd name="T46" fmla="*/ 85 w 95"/>
                        <a:gd name="T47" fmla="*/ 76 h 95"/>
                        <a:gd name="T48" fmla="*/ 83 w 95"/>
                        <a:gd name="T49" fmla="*/ 62 h 95"/>
                        <a:gd name="T50" fmla="*/ 36 w 95"/>
                        <a:gd name="T51" fmla="*/ 74 h 95"/>
                        <a:gd name="T52" fmla="*/ 21 w 95"/>
                        <a:gd name="T53" fmla="*/ 36 h 95"/>
                        <a:gd name="T54" fmla="*/ 59 w 95"/>
                        <a:gd name="T55" fmla="*/ 21 h 95"/>
                        <a:gd name="T56" fmla="*/ 74 w 95"/>
                        <a:gd name="T57" fmla="*/ 59 h 95"/>
                        <a:gd name="T58" fmla="*/ 36 w 95"/>
                        <a:gd name="T59" fmla="*/ 7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95">
                          <a:moveTo>
                            <a:pt x="83" y="62"/>
                          </a:moveTo>
                          <a:cubicBezTo>
                            <a:pt x="85" y="57"/>
                            <a:pt x="89" y="54"/>
                            <a:pt x="94" y="54"/>
                          </a:cubicBezTo>
                          <a:cubicBezTo>
                            <a:pt x="95" y="50"/>
                            <a:pt x="95" y="45"/>
                            <a:pt x="94" y="41"/>
                          </a:cubicBezTo>
                          <a:cubicBezTo>
                            <a:pt x="89" y="41"/>
                            <a:pt x="85" y="38"/>
                            <a:pt x="83" y="33"/>
                          </a:cubicBezTo>
                          <a:cubicBezTo>
                            <a:pt x="81" y="28"/>
                            <a:pt x="82" y="23"/>
                            <a:pt x="85" y="19"/>
                          </a:cubicBezTo>
                          <a:cubicBezTo>
                            <a:pt x="83" y="16"/>
                            <a:pt x="80" y="13"/>
                            <a:pt x="76" y="10"/>
                          </a:cubicBezTo>
                          <a:cubicBezTo>
                            <a:pt x="73" y="13"/>
                            <a:pt x="67" y="14"/>
                            <a:pt x="63" y="12"/>
                          </a:cubicBezTo>
                          <a:cubicBezTo>
                            <a:pt x="58" y="10"/>
                            <a:pt x="55" y="6"/>
                            <a:pt x="54" y="1"/>
                          </a:cubicBezTo>
                          <a:cubicBezTo>
                            <a:pt x="50" y="0"/>
                            <a:pt x="45" y="0"/>
                            <a:pt x="41" y="1"/>
                          </a:cubicBezTo>
                          <a:cubicBezTo>
                            <a:pt x="40" y="6"/>
                            <a:pt x="37" y="10"/>
                            <a:pt x="33" y="12"/>
                          </a:cubicBezTo>
                          <a:cubicBezTo>
                            <a:pt x="28" y="14"/>
                            <a:pt x="22" y="13"/>
                            <a:pt x="19" y="10"/>
                          </a:cubicBezTo>
                          <a:cubicBezTo>
                            <a:pt x="15" y="13"/>
                            <a:pt x="12" y="16"/>
                            <a:pt x="10" y="19"/>
                          </a:cubicBezTo>
                          <a:cubicBezTo>
                            <a:pt x="13" y="23"/>
                            <a:pt x="14" y="28"/>
                            <a:pt x="12" y="33"/>
                          </a:cubicBezTo>
                          <a:cubicBezTo>
                            <a:pt x="10" y="38"/>
                            <a:pt x="6" y="41"/>
                            <a:pt x="1" y="41"/>
                          </a:cubicBezTo>
                          <a:cubicBezTo>
                            <a:pt x="0" y="45"/>
                            <a:pt x="0" y="50"/>
                            <a:pt x="1" y="54"/>
                          </a:cubicBezTo>
                          <a:cubicBezTo>
                            <a:pt x="6" y="54"/>
                            <a:pt x="10" y="57"/>
                            <a:pt x="12" y="62"/>
                          </a:cubicBezTo>
                          <a:cubicBezTo>
                            <a:pt x="14" y="67"/>
                            <a:pt x="13" y="72"/>
                            <a:pt x="10" y="76"/>
                          </a:cubicBezTo>
                          <a:cubicBezTo>
                            <a:pt x="12" y="79"/>
                            <a:pt x="15" y="82"/>
                            <a:pt x="19" y="85"/>
                          </a:cubicBezTo>
                          <a:cubicBezTo>
                            <a:pt x="23" y="82"/>
                            <a:pt x="28" y="81"/>
                            <a:pt x="33" y="83"/>
                          </a:cubicBezTo>
                          <a:cubicBezTo>
                            <a:pt x="37" y="85"/>
                            <a:pt x="40" y="89"/>
                            <a:pt x="41" y="94"/>
                          </a:cubicBezTo>
                          <a:cubicBezTo>
                            <a:pt x="45" y="95"/>
                            <a:pt x="50" y="95"/>
                            <a:pt x="54" y="94"/>
                          </a:cubicBezTo>
                          <a:cubicBezTo>
                            <a:pt x="55" y="89"/>
                            <a:pt x="58" y="85"/>
                            <a:pt x="63" y="83"/>
                          </a:cubicBezTo>
                          <a:cubicBezTo>
                            <a:pt x="67" y="81"/>
                            <a:pt x="73" y="82"/>
                            <a:pt x="76" y="85"/>
                          </a:cubicBezTo>
                          <a:cubicBezTo>
                            <a:pt x="80" y="82"/>
                            <a:pt x="83" y="79"/>
                            <a:pt x="85" y="76"/>
                          </a:cubicBezTo>
                          <a:cubicBezTo>
                            <a:pt x="82" y="72"/>
                            <a:pt x="81" y="67"/>
                            <a:pt x="83" y="62"/>
                          </a:cubicBezTo>
                          <a:close/>
                          <a:moveTo>
                            <a:pt x="36" y="74"/>
                          </a:moveTo>
                          <a:cubicBezTo>
                            <a:pt x="22" y="68"/>
                            <a:pt x="15" y="51"/>
                            <a:pt x="21" y="36"/>
                          </a:cubicBezTo>
                          <a:cubicBezTo>
                            <a:pt x="27" y="22"/>
                            <a:pt x="44" y="15"/>
                            <a:pt x="59" y="21"/>
                          </a:cubicBezTo>
                          <a:cubicBezTo>
                            <a:pt x="73" y="27"/>
                            <a:pt x="80" y="44"/>
                            <a:pt x="74" y="59"/>
                          </a:cubicBezTo>
                          <a:cubicBezTo>
                            <a:pt x="68" y="73"/>
                            <a:pt x="51" y="80"/>
                            <a:pt x="36" y="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556"/>
                    <p:cNvSpPr>
                      <a:spLocks noEditPoints="1"/>
                    </p:cNvSpPr>
                    <p:nvPr/>
                  </p:nvSpPr>
                  <p:spPr bwMode="auto">
                    <a:xfrm>
                      <a:off x="8876744" y="1722831"/>
                      <a:ext cx="42863" cy="44450"/>
                    </a:xfrm>
                    <a:custGeom>
                      <a:avLst/>
                      <a:gdLst>
                        <a:gd name="T0" fmla="*/ 30 w 45"/>
                        <a:gd name="T1" fmla="*/ 4 h 45"/>
                        <a:gd name="T2" fmla="*/ 5 w 45"/>
                        <a:gd name="T3" fmla="*/ 15 h 45"/>
                        <a:gd name="T4" fmla="*/ 15 w 45"/>
                        <a:gd name="T5" fmla="*/ 40 h 45"/>
                        <a:gd name="T6" fmla="*/ 41 w 45"/>
                        <a:gd name="T7" fmla="*/ 30 h 45"/>
                        <a:gd name="T8" fmla="*/ 30 w 45"/>
                        <a:gd name="T9" fmla="*/ 4 h 45"/>
                        <a:gd name="T10" fmla="*/ 19 w 45"/>
                        <a:gd name="T11" fmla="*/ 32 h 45"/>
                        <a:gd name="T12" fmla="*/ 13 w 45"/>
                        <a:gd name="T13" fmla="*/ 19 h 45"/>
                        <a:gd name="T14" fmla="*/ 27 w 45"/>
                        <a:gd name="T15" fmla="*/ 13 h 45"/>
                        <a:gd name="T16" fmla="*/ 32 w 45"/>
                        <a:gd name="T17" fmla="*/ 26 h 45"/>
                        <a:gd name="T18" fmla="*/ 19 w 45"/>
                        <a:gd name="T1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30" y="4"/>
                          </a:moveTo>
                          <a:cubicBezTo>
                            <a:pt x="20" y="0"/>
                            <a:pt x="9" y="5"/>
                            <a:pt x="5" y="15"/>
                          </a:cubicBezTo>
                          <a:cubicBezTo>
                            <a:pt x="0" y="25"/>
                            <a:pt x="5" y="36"/>
                            <a:pt x="15" y="40"/>
                          </a:cubicBezTo>
                          <a:cubicBezTo>
                            <a:pt x="25" y="45"/>
                            <a:pt x="36" y="40"/>
                            <a:pt x="41" y="30"/>
                          </a:cubicBezTo>
                          <a:cubicBezTo>
                            <a:pt x="45" y="20"/>
                            <a:pt x="40" y="9"/>
                            <a:pt x="30" y="4"/>
                          </a:cubicBezTo>
                          <a:close/>
                          <a:moveTo>
                            <a:pt x="19" y="32"/>
                          </a:moveTo>
                          <a:cubicBezTo>
                            <a:pt x="14" y="30"/>
                            <a:pt x="11" y="24"/>
                            <a:pt x="13" y="19"/>
                          </a:cubicBezTo>
                          <a:cubicBezTo>
                            <a:pt x="15" y="13"/>
                            <a:pt x="21" y="11"/>
                            <a:pt x="27" y="13"/>
                          </a:cubicBezTo>
                          <a:cubicBezTo>
                            <a:pt x="32" y="15"/>
                            <a:pt x="34" y="21"/>
                            <a:pt x="32" y="26"/>
                          </a:cubicBezTo>
                          <a:cubicBezTo>
                            <a:pt x="30" y="31"/>
                            <a:pt x="24" y="34"/>
                            <a:pt x="19" y="3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a:off x="10315215" y="3105426"/>
                    <a:ext cx="320675" cy="366712"/>
                    <a:chOff x="10315215" y="3105426"/>
                    <a:chExt cx="320675" cy="366712"/>
                  </a:xfrm>
                </p:grpSpPr>
                <p:sp>
                  <p:nvSpPr>
                    <p:cNvPr id="72" name="Freeform 12"/>
                    <p:cNvSpPr>
                      <a:spLocks/>
                    </p:cNvSpPr>
                    <p:nvPr/>
                  </p:nvSpPr>
                  <p:spPr bwMode="auto">
                    <a:xfrm>
                      <a:off x="10453328" y="3207026"/>
                      <a:ext cx="119063" cy="22225"/>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3"/>
                    <p:cNvSpPr>
                      <a:spLocks/>
                    </p:cNvSpPr>
                    <p:nvPr/>
                  </p:nvSpPr>
                  <p:spPr bwMode="auto">
                    <a:xfrm>
                      <a:off x="10375540" y="3257826"/>
                      <a:ext cx="196850" cy="23812"/>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4"/>
                    <p:cNvSpPr>
                      <a:spLocks/>
                    </p:cNvSpPr>
                    <p:nvPr/>
                  </p:nvSpPr>
                  <p:spPr bwMode="auto">
                    <a:xfrm>
                      <a:off x="10375540" y="3310213"/>
                      <a:ext cx="196850" cy="23812"/>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5"/>
                    <p:cNvSpPr>
                      <a:spLocks/>
                    </p:cNvSpPr>
                    <p:nvPr/>
                  </p:nvSpPr>
                  <p:spPr bwMode="auto">
                    <a:xfrm>
                      <a:off x="10375540" y="3362601"/>
                      <a:ext cx="196850" cy="22225"/>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6"/>
                    <p:cNvSpPr>
                      <a:spLocks noEditPoints="1"/>
                    </p:cNvSpPr>
                    <p:nvPr/>
                  </p:nvSpPr>
                  <p:spPr bwMode="auto">
                    <a:xfrm>
                      <a:off x="10315215" y="3105426"/>
                      <a:ext cx="320675" cy="366712"/>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67" name="TextBox 66"/>
              <p:cNvSpPr txBox="1"/>
              <p:nvPr/>
            </p:nvSpPr>
            <p:spPr>
              <a:xfrm>
                <a:off x="8824412" y="1503182"/>
                <a:ext cx="584840" cy="387798"/>
              </a:xfrm>
              <a:prstGeom prst="rect">
                <a:avLst/>
              </a:prstGeom>
              <a:noFill/>
            </p:spPr>
            <p:txBody>
              <a:bodyPr wrap="none" lIns="0" tIns="0" rIns="0" bIns="0" rtlCol="0" anchor="ctr" anchorCtr="0">
                <a:spAutoFit/>
              </a:bodyPr>
              <a:lstStyle/>
              <a:p>
                <a:pPr algn="ctr">
                  <a:lnSpc>
                    <a:spcPct val="90000"/>
                  </a:lnSpc>
                </a:pPr>
                <a:r>
                  <a:rPr lang="en-US" sz="1400" dirty="0" smtClean="0"/>
                  <a:t>Edge</a:t>
                </a:r>
              </a:p>
              <a:p>
                <a:pPr algn="ctr">
                  <a:lnSpc>
                    <a:spcPct val="90000"/>
                  </a:lnSpc>
                </a:pPr>
                <a:r>
                  <a:rPr lang="en-US" sz="1400" dirty="0" smtClean="0"/>
                  <a:t>Policies</a:t>
                </a:r>
              </a:p>
            </p:txBody>
          </p:sp>
        </p:grpSp>
        <p:grpSp>
          <p:nvGrpSpPr>
            <p:cNvPr id="50" name="Group 49"/>
            <p:cNvGrpSpPr/>
            <p:nvPr/>
          </p:nvGrpSpPr>
          <p:grpSpPr>
            <a:xfrm>
              <a:off x="1092619" y="5847705"/>
              <a:ext cx="1557061" cy="774128"/>
              <a:chOff x="6934922" y="364612"/>
              <a:chExt cx="1557061" cy="774128"/>
            </a:xfrm>
          </p:grpSpPr>
          <p:grpSp>
            <p:nvGrpSpPr>
              <p:cNvPr id="53" name="Group 52"/>
              <p:cNvGrpSpPr/>
              <p:nvPr/>
            </p:nvGrpSpPr>
            <p:grpSpPr>
              <a:xfrm>
                <a:off x="6934922" y="364612"/>
                <a:ext cx="536273" cy="774128"/>
                <a:chOff x="10315215" y="3105426"/>
                <a:chExt cx="334203" cy="484187"/>
              </a:xfrm>
            </p:grpSpPr>
            <p:grpSp>
              <p:nvGrpSpPr>
                <p:cNvPr id="55" name="Group 54"/>
                <p:cNvGrpSpPr/>
                <p:nvPr/>
              </p:nvGrpSpPr>
              <p:grpSpPr>
                <a:xfrm>
                  <a:off x="10427168" y="3411813"/>
                  <a:ext cx="222250" cy="177800"/>
                  <a:chOff x="8851344" y="1699018"/>
                  <a:chExt cx="222250" cy="177800"/>
                </a:xfrm>
              </p:grpSpPr>
              <p:sp>
                <p:nvSpPr>
                  <p:cNvPr id="62" name="Freeform 553"/>
                  <p:cNvSpPr>
                    <a:spLocks noEditPoints="1"/>
                  </p:cNvSpPr>
                  <p:nvPr/>
                </p:nvSpPr>
                <p:spPr bwMode="auto">
                  <a:xfrm>
                    <a:off x="8933894" y="1735531"/>
                    <a:ext cx="139700" cy="141287"/>
                  </a:xfrm>
                  <a:custGeom>
                    <a:avLst/>
                    <a:gdLst>
                      <a:gd name="T0" fmla="*/ 126 w 144"/>
                      <a:gd name="T1" fmla="*/ 95 h 145"/>
                      <a:gd name="T2" fmla="*/ 143 w 144"/>
                      <a:gd name="T3" fmla="*/ 82 h 145"/>
                      <a:gd name="T4" fmla="*/ 143 w 144"/>
                      <a:gd name="T5" fmla="*/ 63 h 145"/>
                      <a:gd name="T6" fmla="*/ 126 w 144"/>
                      <a:gd name="T7" fmla="*/ 50 h 145"/>
                      <a:gd name="T8" fmla="*/ 130 w 144"/>
                      <a:gd name="T9" fmla="*/ 29 h 145"/>
                      <a:gd name="T10" fmla="*/ 116 w 144"/>
                      <a:gd name="T11" fmla="*/ 16 h 145"/>
                      <a:gd name="T12" fmla="*/ 95 w 144"/>
                      <a:gd name="T13" fmla="*/ 19 h 145"/>
                      <a:gd name="T14" fmla="*/ 83 w 144"/>
                      <a:gd name="T15" fmla="*/ 1 h 145"/>
                      <a:gd name="T16" fmla="*/ 62 w 144"/>
                      <a:gd name="T17" fmla="*/ 1 h 145"/>
                      <a:gd name="T18" fmla="*/ 49 w 144"/>
                      <a:gd name="T19" fmla="*/ 19 h 145"/>
                      <a:gd name="T20" fmla="*/ 28 w 144"/>
                      <a:gd name="T21" fmla="*/ 16 h 145"/>
                      <a:gd name="T22" fmla="*/ 15 w 144"/>
                      <a:gd name="T23" fmla="*/ 29 h 145"/>
                      <a:gd name="T24" fmla="*/ 18 w 144"/>
                      <a:gd name="T25" fmla="*/ 50 h 145"/>
                      <a:gd name="T26" fmla="*/ 1 w 144"/>
                      <a:gd name="T27" fmla="*/ 63 h 145"/>
                      <a:gd name="T28" fmla="*/ 1 w 144"/>
                      <a:gd name="T29" fmla="*/ 82 h 145"/>
                      <a:gd name="T30" fmla="*/ 18 w 144"/>
                      <a:gd name="T31" fmla="*/ 95 h 145"/>
                      <a:gd name="T32" fmla="*/ 15 w 144"/>
                      <a:gd name="T33" fmla="*/ 116 h 145"/>
                      <a:gd name="T34" fmla="*/ 28 w 144"/>
                      <a:gd name="T35" fmla="*/ 129 h 145"/>
                      <a:gd name="T36" fmla="*/ 49 w 144"/>
                      <a:gd name="T37" fmla="*/ 126 h 145"/>
                      <a:gd name="T38" fmla="*/ 62 w 144"/>
                      <a:gd name="T39" fmla="*/ 144 h 145"/>
                      <a:gd name="T40" fmla="*/ 83 w 144"/>
                      <a:gd name="T41" fmla="*/ 144 h 145"/>
                      <a:gd name="T42" fmla="*/ 95 w 144"/>
                      <a:gd name="T43" fmla="*/ 126 h 145"/>
                      <a:gd name="T44" fmla="*/ 116 w 144"/>
                      <a:gd name="T45" fmla="*/ 129 h 145"/>
                      <a:gd name="T46" fmla="*/ 130 w 144"/>
                      <a:gd name="T47" fmla="*/ 116 h 145"/>
                      <a:gd name="T48" fmla="*/ 126 w 144"/>
                      <a:gd name="T49" fmla="*/ 95 h 145"/>
                      <a:gd name="T50" fmla="*/ 55 w 144"/>
                      <a:gd name="T51" fmla="*/ 113 h 145"/>
                      <a:gd name="T52" fmla="*/ 32 w 144"/>
                      <a:gd name="T53" fmla="*/ 55 h 145"/>
                      <a:gd name="T54" fmla="*/ 89 w 144"/>
                      <a:gd name="T55" fmla="*/ 32 h 145"/>
                      <a:gd name="T56" fmla="*/ 112 w 144"/>
                      <a:gd name="T57" fmla="*/ 90 h 145"/>
                      <a:gd name="T58" fmla="*/ 55 w 144"/>
                      <a:gd name="T59" fmla="*/ 1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5">
                        <a:moveTo>
                          <a:pt x="126" y="95"/>
                        </a:moveTo>
                        <a:cubicBezTo>
                          <a:pt x="129" y="87"/>
                          <a:pt x="136" y="83"/>
                          <a:pt x="143" y="82"/>
                        </a:cubicBezTo>
                        <a:cubicBezTo>
                          <a:pt x="144" y="76"/>
                          <a:pt x="144" y="69"/>
                          <a:pt x="143" y="63"/>
                        </a:cubicBezTo>
                        <a:cubicBezTo>
                          <a:pt x="136" y="62"/>
                          <a:pt x="129" y="58"/>
                          <a:pt x="126" y="50"/>
                        </a:cubicBezTo>
                        <a:cubicBezTo>
                          <a:pt x="123" y="43"/>
                          <a:pt x="125" y="35"/>
                          <a:pt x="130" y="29"/>
                        </a:cubicBezTo>
                        <a:cubicBezTo>
                          <a:pt x="126" y="24"/>
                          <a:pt x="121" y="20"/>
                          <a:pt x="116" y="16"/>
                        </a:cubicBezTo>
                        <a:cubicBezTo>
                          <a:pt x="110" y="20"/>
                          <a:pt x="102" y="22"/>
                          <a:pt x="95" y="19"/>
                        </a:cubicBezTo>
                        <a:cubicBezTo>
                          <a:pt x="88" y="15"/>
                          <a:pt x="83" y="9"/>
                          <a:pt x="83" y="1"/>
                        </a:cubicBezTo>
                        <a:cubicBezTo>
                          <a:pt x="76" y="0"/>
                          <a:pt x="69" y="0"/>
                          <a:pt x="62" y="1"/>
                        </a:cubicBezTo>
                        <a:cubicBezTo>
                          <a:pt x="61" y="9"/>
                          <a:pt x="57" y="15"/>
                          <a:pt x="49" y="19"/>
                        </a:cubicBezTo>
                        <a:cubicBezTo>
                          <a:pt x="42" y="22"/>
                          <a:pt x="34" y="20"/>
                          <a:pt x="28" y="16"/>
                        </a:cubicBezTo>
                        <a:cubicBezTo>
                          <a:pt x="23" y="20"/>
                          <a:pt x="19" y="24"/>
                          <a:pt x="15" y="29"/>
                        </a:cubicBezTo>
                        <a:cubicBezTo>
                          <a:pt x="19" y="35"/>
                          <a:pt x="21" y="43"/>
                          <a:pt x="18" y="50"/>
                        </a:cubicBezTo>
                        <a:cubicBezTo>
                          <a:pt x="15" y="58"/>
                          <a:pt x="8" y="62"/>
                          <a:pt x="1" y="63"/>
                        </a:cubicBezTo>
                        <a:cubicBezTo>
                          <a:pt x="0" y="69"/>
                          <a:pt x="0" y="76"/>
                          <a:pt x="1" y="82"/>
                        </a:cubicBezTo>
                        <a:cubicBezTo>
                          <a:pt x="8" y="83"/>
                          <a:pt x="15" y="87"/>
                          <a:pt x="18" y="95"/>
                        </a:cubicBezTo>
                        <a:cubicBezTo>
                          <a:pt x="21" y="102"/>
                          <a:pt x="19" y="110"/>
                          <a:pt x="15" y="116"/>
                        </a:cubicBezTo>
                        <a:cubicBezTo>
                          <a:pt x="19" y="121"/>
                          <a:pt x="23" y="125"/>
                          <a:pt x="28" y="129"/>
                        </a:cubicBezTo>
                        <a:cubicBezTo>
                          <a:pt x="34" y="125"/>
                          <a:pt x="42" y="123"/>
                          <a:pt x="49" y="126"/>
                        </a:cubicBezTo>
                        <a:cubicBezTo>
                          <a:pt x="57" y="130"/>
                          <a:pt x="61" y="136"/>
                          <a:pt x="62" y="144"/>
                        </a:cubicBezTo>
                        <a:cubicBezTo>
                          <a:pt x="69" y="145"/>
                          <a:pt x="76" y="145"/>
                          <a:pt x="83" y="144"/>
                        </a:cubicBezTo>
                        <a:cubicBezTo>
                          <a:pt x="83" y="136"/>
                          <a:pt x="88" y="130"/>
                          <a:pt x="95" y="126"/>
                        </a:cubicBezTo>
                        <a:cubicBezTo>
                          <a:pt x="102" y="123"/>
                          <a:pt x="110" y="125"/>
                          <a:pt x="116" y="129"/>
                        </a:cubicBezTo>
                        <a:cubicBezTo>
                          <a:pt x="121" y="125"/>
                          <a:pt x="126" y="121"/>
                          <a:pt x="130" y="116"/>
                        </a:cubicBezTo>
                        <a:cubicBezTo>
                          <a:pt x="125" y="110"/>
                          <a:pt x="123" y="102"/>
                          <a:pt x="126" y="95"/>
                        </a:cubicBezTo>
                        <a:close/>
                        <a:moveTo>
                          <a:pt x="55" y="113"/>
                        </a:moveTo>
                        <a:cubicBezTo>
                          <a:pt x="33" y="103"/>
                          <a:pt x="23" y="78"/>
                          <a:pt x="32" y="55"/>
                        </a:cubicBezTo>
                        <a:cubicBezTo>
                          <a:pt x="41" y="33"/>
                          <a:pt x="67" y="23"/>
                          <a:pt x="89" y="32"/>
                        </a:cubicBezTo>
                        <a:cubicBezTo>
                          <a:pt x="111" y="42"/>
                          <a:pt x="122" y="67"/>
                          <a:pt x="112" y="90"/>
                        </a:cubicBezTo>
                        <a:cubicBezTo>
                          <a:pt x="103" y="112"/>
                          <a:pt x="77" y="122"/>
                          <a:pt x="55" y="11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54"/>
                  <p:cNvSpPr>
                    <a:spLocks noEditPoints="1"/>
                  </p:cNvSpPr>
                  <p:nvPr/>
                </p:nvSpPr>
                <p:spPr bwMode="auto">
                  <a:xfrm>
                    <a:off x="8970407" y="1773631"/>
                    <a:ext cx="66675" cy="65087"/>
                  </a:xfrm>
                  <a:custGeom>
                    <a:avLst/>
                    <a:gdLst>
                      <a:gd name="T0" fmla="*/ 46 w 68"/>
                      <a:gd name="T1" fmla="*/ 6 h 67"/>
                      <a:gd name="T2" fmla="*/ 7 w 68"/>
                      <a:gd name="T3" fmla="*/ 22 h 67"/>
                      <a:gd name="T4" fmla="*/ 23 w 68"/>
                      <a:gd name="T5" fmla="*/ 61 h 67"/>
                      <a:gd name="T6" fmla="*/ 62 w 68"/>
                      <a:gd name="T7" fmla="*/ 45 h 67"/>
                      <a:gd name="T8" fmla="*/ 46 w 68"/>
                      <a:gd name="T9" fmla="*/ 6 h 67"/>
                      <a:gd name="T10" fmla="*/ 28 w 68"/>
                      <a:gd name="T11" fmla="*/ 48 h 67"/>
                      <a:gd name="T12" fmla="*/ 20 w 68"/>
                      <a:gd name="T13" fmla="*/ 28 h 67"/>
                      <a:gd name="T14" fmla="*/ 40 w 68"/>
                      <a:gd name="T15" fmla="*/ 19 h 67"/>
                      <a:gd name="T16" fmla="*/ 48 w 68"/>
                      <a:gd name="T17" fmla="*/ 40 h 67"/>
                      <a:gd name="T18" fmla="*/ 28 w 68"/>
                      <a:gd name="T19"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46" y="6"/>
                        </a:moveTo>
                        <a:cubicBezTo>
                          <a:pt x="31" y="0"/>
                          <a:pt x="13" y="7"/>
                          <a:pt x="7" y="22"/>
                        </a:cubicBezTo>
                        <a:cubicBezTo>
                          <a:pt x="0" y="37"/>
                          <a:pt x="7" y="55"/>
                          <a:pt x="23" y="61"/>
                        </a:cubicBezTo>
                        <a:cubicBezTo>
                          <a:pt x="38" y="67"/>
                          <a:pt x="55" y="60"/>
                          <a:pt x="62" y="45"/>
                        </a:cubicBezTo>
                        <a:cubicBezTo>
                          <a:pt x="68" y="30"/>
                          <a:pt x="61" y="12"/>
                          <a:pt x="46" y="6"/>
                        </a:cubicBezTo>
                        <a:close/>
                        <a:moveTo>
                          <a:pt x="28" y="48"/>
                        </a:moveTo>
                        <a:cubicBezTo>
                          <a:pt x="20" y="44"/>
                          <a:pt x="17" y="35"/>
                          <a:pt x="20" y="28"/>
                        </a:cubicBezTo>
                        <a:cubicBezTo>
                          <a:pt x="23" y="20"/>
                          <a:pt x="32" y="16"/>
                          <a:pt x="40" y="19"/>
                        </a:cubicBezTo>
                        <a:cubicBezTo>
                          <a:pt x="48" y="23"/>
                          <a:pt x="52" y="32"/>
                          <a:pt x="48" y="40"/>
                        </a:cubicBezTo>
                        <a:cubicBezTo>
                          <a:pt x="45" y="47"/>
                          <a:pt x="36" y="51"/>
                          <a:pt x="28"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5"/>
                  <p:cNvSpPr>
                    <a:spLocks noEditPoints="1"/>
                  </p:cNvSpPr>
                  <p:nvPr/>
                </p:nvSpPr>
                <p:spPr bwMode="auto">
                  <a:xfrm>
                    <a:off x="8851344" y="1699018"/>
                    <a:ext cx="93663" cy="92075"/>
                  </a:xfrm>
                  <a:custGeom>
                    <a:avLst/>
                    <a:gdLst>
                      <a:gd name="T0" fmla="*/ 83 w 95"/>
                      <a:gd name="T1" fmla="*/ 62 h 95"/>
                      <a:gd name="T2" fmla="*/ 94 w 95"/>
                      <a:gd name="T3" fmla="*/ 54 h 95"/>
                      <a:gd name="T4" fmla="*/ 94 w 95"/>
                      <a:gd name="T5" fmla="*/ 41 h 95"/>
                      <a:gd name="T6" fmla="*/ 83 w 95"/>
                      <a:gd name="T7" fmla="*/ 33 h 95"/>
                      <a:gd name="T8" fmla="*/ 85 w 95"/>
                      <a:gd name="T9" fmla="*/ 19 h 95"/>
                      <a:gd name="T10" fmla="*/ 76 w 95"/>
                      <a:gd name="T11" fmla="*/ 10 h 95"/>
                      <a:gd name="T12" fmla="*/ 63 w 95"/>
                      <a:gd name="T13" fmla="*/ 12 h 95"/>
                      <a:gd name="T14" fmla="*/ 54 w 95"/>
                      <a:gd name="T15" fmla="*/ 1 h 95"/>
                      <a:gd name="T16" fmla="*/ 41 w 95"/>
                      <a:gd name="T17" fmla="*/ 1 h 95"/>
                      <a:gd name="T18" fmla="*/ 33 w 95"/>
                      <a:gd name="T19" fmla="*/ 12 h 95"/>
                      <a:gd name="T20" fmla="*/ 19 w 95"/>
                      <a:gd name="T21" fmla="*/ 10 h 95"/>
                      <a:gd name="T22" fmla="*/ 10 w 95"/>
                      <a:gd name="T23" fmla="*/ 19 h 95"/>
                      <a:gd name="T24" fmla="*/ 12 w 95"/>
                      <a:gd name="T25" fmla="*/ 33 h 95"/>
                      <a:gd name="T26" fmla="*/ 1 w 95"/>
                      <a:gd name="T27" fmla="*/ 41 h 95"/>
                      <a:gd name="T28" fmla="*/ 1 w 95"/>
                      <a:gd name="T29" fmla="*/ 54 h 95"/>
                      <a:gd name="T30" fmla="*/ 12 w 95"/>
                      <a:gd name="T31" fmla="*/ 62 h 95"/>
                      <a:gd name="T32" fmla="*/ 10 w 95"/>
                      <a:gd name="T33" fmla="*/ 76 h 95"/>
                      <a:gd name="T34" fmla="*/ 19 w 95"/>
                      <a:gd name="T35" fmla="*/ 85 h 95"/>
                      <a:gd name="T36" fmla="*/ 33 w 95"/>
                      <a:gd name="T37" fmla="*/ 83 h 95"/>
                      <a:gd name="T38" fmla="*/ 41 w 95"/>
                      <a:gd name="T39" fmla="*/ 94 h 95"/>
                      <a:gd name="T40" fmla="*/ 54 w 95"/>
                      <a:gd name="T41" fmla="*/ 94 h 95"/>
                      <a:gd name="T42" fmla="*/ 63 w 95"/>
                      <a:gd name="T43" fmla="*/ 83 h 95"/>
                      <a:gd name="T44" fmla="*/ 76 w 95"/>
                      <a:gd name="T45" fmla="*/ 85 h 95"/>
                      <a:gd name="T46" fmla="*/ 85 w 95"/>
                      <a:gd name="T47" fmla="*/ 76 h 95"/>
                      <a:gd name="T48" fmla="*/ 83 w 95"/>
                      <a:gd name="T49" fmla="*/ 62 h 95"/>
                      <a:gd name="T50" fmla="*/ 36 w 95"/>
                      <a:gd name="T51" fmla="*/ 74 h 95"/>
                      <a:gd name="T52" fmla="*/ 21 w 95"/>
                      <a:gd name="T53" fmla="*/ 36 h 95"/>
                      <a:gd name="T54" fmla="*/ 59 w 95"/>
                      <a:gd name="T55" fmla="*/ 21 h 95"/>
                      <a:gd name="T56" fmla="*/ 74 w 95"/>
                      <a:gd name="T57" fmla="*/ 59 h 95"/>
                      <a:gd name="T58" fmla="*/ 36 w 95"/>
                      <a:gd name="T59" fmla="*/ 7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95">
                        <a:moveTo>
                          <a:pt x="83" y="62"/>
                        </a:moveTo>
                        <a:cubicBezTo>
                          <a:pt x="85" y="57"/>
                          <a:pt x="89" y="54"/>
                          <a:pt x="94" y="54"/>
                        </a:cubicBezTo>
                        <a:cubicBezTo>
                          <a:pt x="95" y="50"/>
                          <a:pt x="95" y="45"/>
                          <a:pt x="94" y="41"/>
                        </a:cubicBezTo>
                        <a:cubicBezTo>
                          <a:pt x="89" y="41"/>
                          <a:pt x="85" y="38"/>
                          <a:pt x="83" y="33"/>
                        </a:cubicBezTo>
                        <a:cubicBezTo>
                          <a:pt x="81" y="28"/>
                          <a:pt x="82" y="23"/>
                          <a:pt x="85" y="19"/>
                        </a:cubicBezTo>
                        <a:cubicBezTo>
                          <a:pt x="83" y="16"/>
                          <a:pt x="80" y="13"/>
                          <a:pt x="76" y="10"/>
                        </a:cubicBezTo>
                        <a:cubicBezTo>
                          <a:pt x="73" y="13"/>
                          <a:pt x="67" y="14"/>
                          <a:pt x="63" y="12"/>
                        </a:cubicBezTo>
                        <a:cubicBezTo>
                          <a:pt x="58" y="10"/>
                          <a:pt x="55" y="6"/>
                          <a:pt x="54" y="1"/>
                        </a:cubicBezTo>
                        <a:cubicBezTo>
                          <a:pt x="50" y="0"/>
                          <a:pt x="45" y="0"/>
                          <a:pt x="41" y="1"/>
                        </a:cubicBezTo>
                        <a:cubicBezTo>
                          <a:pt x="40" y="6"/>
                          <a:pt x="37" y="10"/>
                          <a:pt x="33" y="12"/>
                        </a:cubicBezTo>
                        <a:cubicBezTo>
                          <a:pt x="28" y="14"/>
                          <a:pt x="22" y="13"/>
                          <a:pt x="19" y="10"/>
                        </a:cubicBezTo>
                        <a:cubicBezTo>
                          <a:pt x="15" y="13"/>
                          <a:pt x="12" y="16"/>
                          <a:pt x="10" y="19"/>
                        </a:cubicBezTo>
                        <a:cubicBezTo>
                          <a:pt x="13" y="23"/>
                          <a:pt x="14" y="28"/>
                          <a:pt x="12" y="33"/>
                        </a:cubicBezTo>
                        <a:cubicBezTo>
                          <a:pt x="10" y="38"/>
                          <a:pt x="6" y="41"/>
                          <a:pt x="1" y="41"/>
                        </a:cubicBezTo>
                        <a:cubicBezTo>
                          <a:pt x="0" y="45"/>
                          <a:pt x="0" y="50"/>
                          <a:pt x="1" y="54"/>
                        </a:cubicBezTo>
                        <a:cubicBezTo>
                          <a:pt x="6" y="54"/>
                          <a:pt x="10" y="57"/>
                          <a:pt x="12" y="62"/>
                        </a:cubicBezTo>
                        <a:cubicBezTo>
                          <a:pt x="14" y="67"/>
                          <a:pt x="13" y="72"/>
                          <a:pt x="10" y="76"/>
                        </a:cubicBezTo>
                        <a:cubicBezTo>
                          <a:pt x="12" y="79"/>
                          <a:pt x="15" y="82"/>
                          <a:pt x="19" y="85"/>
                        </a:cubicBezTo>
                        <a:cubicBezTo>
                          <a:pt x="23" y="82"/>
                          <a:pt x="28" y="81"/>
                          <a:pt x="33" y="83"/>
                        </a:cubicBezTo>
                        <a:cubicBezTo>
                          <a:pt x="37" y="85"/>
                          <a:pt x="40" y="89"/>
                          <a:pt x="41" y="94"/>
                        </a:cubicBezTo>
                        <a:cubicBezTo>
                          <a:pt x="45" y="95"/>
                          <a:pt x="50" y="95"/>
                          <a:pt x="54" y="94"/>
                        </a:cubicBezTo>
                        <a:cubicBezTo>
                          <a:pt x="55" y="89"/>
                          <a:pt x="58" y="85"/>
                          <a:pt x="63" y="83"/>
                        </a:cubicBezTo>
                        <a:cubicBezTo>
                          <a:pt x="67" y="81"/>
                          <a:pt x="73" y="82"/>
                          <a:pt x="76" y="85"/>
                        </a:cubicBezTo>
                        <a:cubicBezTo>
                          <a:pt x="80" y="82"/>
                          <a:pt x="83" y="79"/>
                          <a:pt x="85" y="76"/>
                        </a:cubicBezTo>
                        <a:cubicBezTo>
                          <a:pt x="82" y="72"/>
                          <a:pt x="81" y="67"/>
                          <a:pt x="83" y="62"/>
                        </a:cubicBezTo>
                        <a:close/>
                        <a:moveTo>
                          <a:pt x="36" y="74"/>
                        </a:moveTo>
                        <a:cubicBezTo>
                          <a:pt x="22" y="68"/>
                          <a:pt x="15" y="51"/>
                          <a:pt x="21" y="36"/>
                        </a:cubicBezTo>
                        <a:cubicBezTo>
                          <a:pt x="27" y="22"/>
                          <a:pt x="44" y="15"/>
                          <a:pt x="59" y="21"/>
                        </a:cubicBezTo>
                        <a:cubicBezTo>
                          <a:pt x="73" y="27"/>
                          <a:pt x="80" y="44"/>
                          <a:pt x="74" y="59"/>
                        </a:cubicBezTo>
                        <a:cubicBezTo>
                          <a:pt x="68" y="73"/>
                          <a:pt x="51" y="80"/>
                          <a:pt x="36" y="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56"/>
                  <p:cNvSpPr>
                    <a:spLocks noEditPoints="1"/>
                  </p:cNvSpPr>
                  <p:nvPr/>
                </p:nvSpPr>
                <p:spPr bwMode="auto">
                  <a:xfrm>
                    <a:off x="8876744" y="1722831"/>
                    <a:ext cx="42863" cy="44450"/>
                  </a:xfrm>
                  <a:custGeom>
                    <a:avLst/>
                    <a:gdLst>
                      <a:gd name="T0" fmla="*/ 30 w 45"/>
                      <a:gd name="T1" fmla="*/ 4 h 45"/>
                      <a:gd name="T2" fmla="*/ 5 w 45"/>
                      <a:gd name="T3" fmla="*/ 15 h 45"/>
                      <a:gd name="T4" fmla="*/ 15 w 45"/>
                      <a:gd name="T5" fmla="*/ 40 h 45"/>
                      <a:gd name="T6" fmla="*/ 41 w 45"/>
                      <a:gd name="T7" fmla="*/ 30 h 45"/>
                      <a:gd name="T8" fmla="*/ 30 w 45"/>
                      <a:gd name="T9" fmla="*/ 4 h 45"/>
                      <a:gd name="T10" fmla="*/ 19 w 45"/>
                      <a:gd name="T11" fmla="*/ 32 h 45"/>
                      <a:gd name="T12" fmla="*/ 13 w 45"/>
                      <a:gd name="T13" fmla="*/ 19 h 45"/>
                      <a:gd name="T14" fmla="*/ 27 w 45"/>
                      <a:gd name="T15" fmla="*/ 13 h 45"/>
                      <a:gd name="T16" fmla="*/ 32 w 45"/>
                      <a:gd name="T17" fmla="*/ 26 h 45"/>
                      <a:gd name="T18" fmla="*/ 19 w 45"/>
                      <a:gd name="T1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30" y="4"/>
                        </a:moveTo>
                        <a:cubicBezTo>
                          <a:pt x="20" y="0"/>
                          <a:pt x="9" y="5"/>
                          <a:pt x="5" y="15"/>
                        </a:cubicBezTo>
                        <a:cubicBezTo>
                          <a:pt x="0" y="25"/>
                          <a:pt x="5" y="36"/>
                          <a:pt x="15" y="40"/>
                        </a:cubicBezTo>
                        <a:cubicBezTo>
                          <a:pt x="25" y="45"/>
                          <a:pt x="36" y="40"/>
                          <a:pt x="41" y="30"/>
                        </a:cubicBezTo>
                        <a:cubicBezTo>
                          <a:pt x="45" y="20"/>
                          <a:pt x="40" y="9"/>
                          <a:pt x="30" y="4"/>
                        </a:cubicBezTo>
                        <a:close/>
                        <a:moveTo>
                          <a:pt x="19" y="32"/>
                        </a:moveTo>
                        <a:cubicBezTo>
                          <a:pt x="14" y="30"/>
                          <a:pt x="11" y="24"/>
                          <a:pt x="13" y="19"/>
                        </a:cubicBezTo>
                        <a:cubicBezTo>
                          <a:pt x="15" y="13"/>
                          <a:pt x="21" y="11"/>
                          <a:pt x="27" y="13"/>
                        </a:cubicBezTo>
                        <a:cubicBezTo>
                          <a:pt x="32" y="15"/>
                          <a:pt x="34" y="21"/>
                          <a:pt x="32" y="26"/>
                        </a:cubicBezTo>
                        <a:cubicBezTo>
                          <a:pt x="30" y="31"/>
                          <a:pt x="24" y="34"/>
                          <a:pt x="19" y="3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55"/>
                <p:cNvGrpSpPr/>
                <p:nvPr/>
              </p:nvGrpSpPr>
              <p:grpSpPr>
                <a:xfrm>
                  <a:off x="10315215" y="3105426"/>
                  <a:ext cx="320675" cy="366712"/>
                  <a:chOff x="10315215" y="3105426"/>
                  <a:chExt cx="320675" cy="366712"/>
                </a:xfrm>
              </p:grpSpPr>
              <p:sp>
                <p:nvSpPr>
                  <p:cNvPr id="57" name="Freeform 12"/>
                  <p:cNvSpPr>
                    <a:spLocks/>
                  </p:cNvSpPr>
                  <p:nvPr/>
                </p:nvSpPr>
                <p:spPr bwMode="auto">
                  <a:xfrm>
                    <a:off x="10453328" y="3207026"/>
                    <a:ext cx="119063" cy="22225"/>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3"/>
                  <p:cNvSpPr>
                    <a:spLocks/>
                  </p:cNvSpPr>
                  <p:nvPr/>
                </p:nvSpPr>
                <p:spPr bwMode="auto">
                  <a:xfrm>
                    <a:off x="10375540" y="3257826"/>
                    <a:ext cx="196850" cy="23812"/>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4"/>
                  <p:cNvSpPr>
                    <a:spLocks/>
                  </p:cNvSpPr>
                  <p:nvPr/>
                </p:nvSpPr>
                <p:spPr bwMode="auto">
                  <a:xfrm>
                    <a:off x="10375540" y="3310213"/>
                    <a:ext cx="196850" cy="23812"/>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5"/>
                  <p:cNvSpPr>
                    <a:spLocks/>
                  </p:cNvSpPr>
                  <p:nvPr/>
                </p:nvSpPr>
                <p:spPr bwMode="auto">
                  <a:xfrm>
                    <a:off x="10375540" y="3362601"/>
                    <a:ext cx="196850" cy="22225"/>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
                  <p:cNvSpPr>
                    <a:spLocks noEditPoints="1"/>
                  </p:cNvSpPr>
                  <p:nvPr/>
                </p:nvSpPr>
                <p:spPr bwMode="auto">
                  <a:xfrm>
                    <a:off x="10315215" y="3105426"/>
                    <a:ext cx="320675" cy="366712"/>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4" name="TextBox 53"/>
              <p:cNvSpPr txBox="1"/>
              <p:nvPr/>
            </p:nvSpPr>
            <p:spPr>
              <a:xfrm>
                <a:off x="7592699" y="484706"/>
                <a:ext cx="899284" cy="387798"/>
              </a:xfrm>
              <a:prstGeom prst="rect">
                <a:avLst/>
              </a:prstGeom>
              <a:noFill/>
            </p:spPr>
            <p:txBody>
              <a:bodyPr wrap="none" lIns="0" tIns="0" rIns="0" bIns="0" rtlCol="0" anchor="ctr" anchorCtr="0">
                <a:spAutoFit/>
              </a:bodyPr>
              <a:lstStyle/>
              <a:p>
                <a:pPr algn="ctr">
                  <a:lnSpc>
                    <a:spcPct val="90000"/>
                  </a:lnSpc>
                </a:pPr>
                <a:r>
                  <a:rPr lang="en-US" sz="1400" dirty="0" smtClean="0"/>
                  <a:t>Application</a:t>
                </a:r>
              </a:p>
              <a:p>
                <a:pPr algn="ctr">
                  <a:lnSpc>
                    <a:spcPct val="90000"/>
                  </a:lnSpc>
                </a:pPr>
                <a:r>
                  <a:rPr lang="en-US" sz="1400" dirty="0" smtClean="0"/>
                  <a:t>Policies</a:t>
                </a:r>
              </a:p>
            </p:txBody>
          </p:sp>
        </p:grpSp>
        <p:sp>
          <p:nvSpPr>
            <p:cNvPr id="51" name="Plus 50"/>
            <p:cNvSpPr/>
            <p:nvPr/>
          </p:nvSpPr>
          <p:spPr bwMode="auto">
            <a:xfrm>
              <a:off x="1583107" y="5135095"/>
              <a:ext cx="609726" cy="605937"/>
            </a:xfrm>
            <a:prstGeom prst="mathPlus">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99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6569860" y="659511"/>
            <a:ext cx="1613729" cy="1223092"/>
            <a:chOff x="6569860" y="659511"/>
            <a:chExt cx="1613729" cy="1223092"/>
          </a:xfrm>
        </p:grpSpPr>
        <p:sp>
          <p:nvSpPr>
            <p:cNvPr id="39" name="Left Arrow 38"/>
            <p:cNvSpPr/>
            <p:nvPr/>
          </p:nvSpPr>
          <p:spPr bwMode="auto">
            <a:xfrm>
              <a:off x="6721642" y="1614349"/>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6569860" y="659511"/>
              <a:ext cx="1613729" cy="938336"/>
              <a:chOff x="2363357" y="460368"/>
              <a:chExt cx="1613729" cy="938336"/>
            </a:xfrm>
          </p:grpSpPr>
          <p:grpSp>
            <p:nvGrpSpPr>
              <p:cNvPr id="42" name="Group 41"/>
              <p:cNvGrpSpPr/>
              <p:nvPr/>
            </p:nvGrpSpPr>
            <p:grpSpPr>
              <a:xfrm>
                <a:off x="2363357" y="460368"/>
                <a:ext cx="1613729" cy="832526"/>
                <a:chOff x="9775058" y="2515674"/>
                <a:chExt cx="1092200" cy="514350"/>
              </a:xfrm>
            </p:grpSpPr>
            <p:sp>
              <p:nvSpPr>
                <p:cNvPr id="44"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8" name="Group 47"/>
                <p:cNvGrpSpPr/>
                <p:nvPr/>
              </p:nvGrpSpPr>
              <p:grpSpPr>
                <a:xfrm>
                  <a:off x="10188577" y="2665692"/>
                  <a:ext cx="173038" cy="276225"/>
                  <a:chOff x="10188577" y="2665692"/>
                  <a:chExt cx="173038" cy="276225"/>
                </a:xfrm>
              </p:grpSpPr>
              <p:sp>
                <p:nvSpPr>
                  <p:cNvPr id="50"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9"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3" name="Freeform 26"/>
              <p:cNvSpPr>
                <a:spLocks noEditPoints="1"/>
              </p:cNvSpPr>
              <p:nvPr/>
            </p:nvSpPr>
            <p:spPr bwMode="auto">
              <a:xfrm>
                <a:off x="2716706" y="1019414"/>
                <a:ext cx="290418" cy="379290"/>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rgbClr val="0072C6"/>
              </a:solidFill>
              <a:ln>
                <a:solidFill>
                  <a:schemeClr val="tx1"/>
                </a:solidFill>
              </a:ln>
            </p:spPr>
            <p:txBody>
              <a:bodyPr vert="horz" wrap="square" lIns="91431" tIns="45716" rIns="91431" bIns="457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gradFill>
                    <a:gsLst>
                      <a:gs pos="0">
                        <a:srgbClr val="FFFFFF"/>
                      </a:gs>
                      <a:gs pos="100000">
                        <a:srgbClr val="FFFFFF"/>
                      </a:gs>
                    </a:gsLst>
                    <a:lin ang="5400000" scaled="0"/>
                  </a:gradFill>
                  <a:effectLst/>
                  <a:uLnTx/>
                  <a:uFillTx/>
                </a:endParaRPr>
              </a:p>
            </p:txBody>
          </p:sp>
        </p:grpSp>
      </p:grpSp>
      <p:grpSp>
        <p:nvGrpSpPr>
          <p:cNvPr id="56" name="Group 55"/>
          <p:cNvGrpSpPr/>
          <p:nvPr/>
        </p:nvGrpSpPr>
        <p:grpSpPr>
          <a:xfrm>
            <a:off x="1683515" y="2107893"/>
            <a:ext cx="1613729" cy="1225684"/>
            <a:chOff x="1683515" y="2107893"/>
            <a:chExt cx="1613729" cy="1225684"/>
          </a:xfrm>
        </p:grpSpPr>
        <p:sp>
          <p:nvSpPr>
            <p:cNvPr id="57" name="Left Arrow 56"/>
            <p:cNvSpPr/>
            <p:nvPr/>
          </p:nvSpPr>
          <p:spPr bwMode="auto">
            <a:xfrm>
              <a:off x="1841257" y="3065323"/>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8" name="Group 57"/>
            <p:cNvGrpSpPr/>
            <p:nvPr/>
          </p:nvGrpSpPr>
          <p:grpSpPr>
            <a:xfrm>
              <a:off x="1683515" y="2107893"/>
              <a:ext cx="1613729" cy="952404"/>
              <a:chOff x="2363357" y="460368"/>
              <a:chExt cx="1613729" cy="952404"/>
            </a:xfrm>
          </p:grpSpPr>
          <p:grpSp>
            <p:nvGrpSpPr>
              <p:cNvPr id="59" name="Group 58"/>
              <p:cNvGrpSpPr/>
              <p:nvPr/>
            </p:nvGrpSpPr>
            <p:grpSpPr>
              <a:xfrm>
                <a:off x="2363357" y="460368"/>
                <a:ext cx="1613729" cy="832526"/>
                <a:chOff x="9775058" y="2515674"/>
                <a:chExt cx="1092200" cy="514350"/>
              </a:xfrm>
            </p:grpSpPr>
            <p:sp>
              <p:nvSpPr>
                <p:cNvPr id="61"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2" name="Group 61"/>
                <p:cNvGrpSpPr/>
                <p:nvPr/>
              </p:nvGrpSpPr>
              <p:grpSpPr>
                <a:xfrm>
                  <a:off x="10188577" y="2665692"/>
                  <a:ext cx="173038" cy="276225"/>
                  <a:chOff x="10188577" y="2665692"/>
                  <a:chExt cx="173038" cy="276225"/>
                </a:xfrm>
              </p:grpSpPr>
              <p:sp>
                <p:nvSpPr>
                  <p:cNvPr id="64"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3"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0" name="Freeform 26"/>
              <p:cNvSpPr>
                <a:spLocks noEditPoints="1"/>
              </p:cNvSpPr>
              <p:nvPr/>
            </p:nvSpPr>
            <p:spPr bwMode="auto">
              <a:xfrm>
                <a:off x="2716706" y="1033482"/>
                <a:ext cx="290418" cy="379290"/>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rgbClr val="0072C6"/>
              </a:solidFill>
              <a:ln>
                <a:solidFill>
                  <a:schemeClr val="tx1"/>
                </a:solidFill>
              </a:ln>
            </p:spPr>
            <p:txBody>
              <a:bodyPr vert="horz" wrap="square" lIns="91431" tIns="45716" rIns="91431" bIns="457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gradFill>
                    <a:gsLst>
                      <a:gs pos="0">
                        <a:srgbClr val="FFFFFF"/>
                      </a:gs>
                      <a:gs pos="100000">
                        <a:srgbClr val="FFFFFF"/>
                      </a:gs>
                    </a:gsLst>
                    <a:lin ang="5400000" scaled="0"/>
                  </a:gradFill>
                  <a:effectLst/>
                  <a:uLnTx/>
                  <a:uFillTx/>
                </a:endParaRPr>
              </a:p>
            </p:txBody>
          </p:sp>
        </p:grpSp>
      </p:grpSp>
    </p:spTree>
    <p:extLst>
      <p:ext uri="{BB962C8B-B14F-4D97-AF65-F5344CB8AC3E}">
        <p14:creationId xmlns:p14="http://schemas.microsoft.com/office/powerpoint/2010/main" val="125114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9" name="Group 38"/>
          <p:cNvGrpSpPr/>
          <p:nvPr/>
        </p:nvGrpSpPr>
        <p:grpSpPr>
          <a:xfrm>
            <a:off x="1121276" y="2130345"/>
            <a:ext cx="479618" cy="647321"/>
            <a:chOff x="4387598" y="-1382918"/>
            <a:chExt cx="751534" cy="1014460"/>
          </a:xfrm>
          <a:solidFill>
            <a:srgbClr val="0070C0"/>
          </a:solidFill>
        </p:grpSpPr>
        <p:sp>
          <p:nvSpPr>
            <p:cNvPr id="73" name="Freeform 41"/>
            <p:cNvSpPr>
              <a:spLocks/>
            </p:cNvSpPr>
            <p:nvPr/>
          </p:nvSpPr>
          <p:spPr bwMode="auto">
            <a:xfrm>
              <a:off x="4509189" y="-1382918"/>
              <a:ext cx="629943" cy="817491"/>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74" name="Freeform 42"/>
            <p:cNvSpPr>
              <a:spLocks/>
            </p:cNvSpPr>
            <p:nvPr/>
          </p:nvSpPr>
          <p:spPr bwMode="auto">
            <a:xfrm>
              <a:off x="4387598" y="-954431"/>
              <a:ext cx="362531" cy="585973"/>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sp>
        <p:nvSpPr>
          <p:cNvPr id="41" name="Right Arrow 40"/>
          <p:cNvSpPr/>
          <p:nvPr/>
        </p:nvSpPr>
        <p:spPr bwMode="auto">
          <a:xfrm>
            <a:off x="1841257" y="3065323"/>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ight Arrow 41"/>
          <p:cNvSpPr/>
          <p:nvPr/>
        </p:nvSpPr>
        <p:spPr bwMode="auto">
          <a:xfrm>
            <a:off x="6721642" y="1614349"/>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3" name="Group 42"/>
          <p:cNvGrpSpPr/>
          <p:nvPr/>
        </p:nvGrpSpPr>
        <p:grpSpPr>
          <a:xfrm>
            <a:off x="1609289" y="1641807"/>
            <a:ext cx="1613729" cy="1357391"/>
            <a:chOff x="1609289" y="1641807"/>
            <a:chExt cx="1613729" cy="1357391"/>
          </a:xfrm>
        </p:grpSpPr>
        <p:grpSp>
          <p:nvGrpSpPr>
            <p:cNvPr id="61" name="Group 60"/>
            <p:cNvGrpSpPr/>
            <p:nvPr/>
          </p:nvGrpSpPr>
          <p:grpSpPr>
            <a:xfrm>
              <a:off x="1609289" y="1641807"/>
              <a:ext cx="1613729" cy="1357391"/>
              <a:chOff x="1639645" y="2129158"/>
              <a:chExt cx="1613729" cy="1357391"/>
            </a:xfrm>
          </p:grpSpPr>
          <p:grpSp>
            <p:nvGrpSpPr>
              <p:cNvPr id="63" name="Group 62"/>
              <p:cNvGrpSpPr/>
              <p:nvPr/>
            </p:nvGrpSpPr>
            <p:grpSpPr>
              <a:xfrm>
                <a:off x="1639645" y="2129158"/>
                <a:ext cx="1613729" cy="832526"/>
                <a:chOff x="9775058" y="2515674"/>
                <a:chExt cx="1092200" cy="514350"/>
              </a:xfrm>
            </p:grpSpPr>
            <p:sp>
              <p:nvSpPr>
                <p:cNvPr id="65"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6" name="Group 65"/>
                <p:cNvGrpSpPr/>
                <p:nvPr/>
              </p:nvGrpSpPr>
              <p:grpSpPr>
                <a:xfrm>
                  <a:off x="10188577" y="2665692"/>
                  <a:ext cx="173038" cy="276225"/>
                  <a:chOff x="10188577" y="2665692"/>
                  <a:chExt cx="173038" cy="276225"/>
                </a:xfrm>
              </p:grpSpPr>
              <p:sp>
                <p:nvSpPr>
                  <p:cNvPr id="68"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7"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4" name="Freeform 25"/>
              <p:cNvSpPr>
                <a:spLocks noEditPoints="1"/>
              </p:cNvSpPr>
              <p:nvPr/>
            </p:nvSpPr>
            <p:spPr bwMode="auto">
              <a:xfrm>
                <a:off x="2222834" y="281208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62" name="Freeform 5"/>
            <p:cNvSpPr>
              <a:spLocks noEditPoints="1"/>
            </p:cNvSpPr>
            <p:nvPr/>
          </p:nvSpPr>
          <p:spPr bwMode="auto">
            <a:xfrm>
              <a:off x="1981376" y="2203206"/>
              <a:ext cx="292880" cy="490449"/>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sz="1600" dirty="0"/>
            </a:p>
          </p:txBody>
        </p:sp>
      </p:grpSp>
      <p:grpSp>
        <p:nvGrpSpPr>
          <p:cNvPr id="44" name="Group 43"/>
          <p:cNvGrpSpPr/>
          <p:nvPr/>
        </p:nvGrpSpPr>
        <p:grpSpPr>
          <a:xfrm>
            <a:off x="6486069" y="328615"/>
            <a:ext cx="1613729" cy="1312783"/>
            <a:chOff x="6486069" y="328615"/>
            <a:chExt cx="1613729" cy="1312783"/>
          </a:xfrm>
        </p:grpSpPr>
        <p:grpSp>
          <p:nvGrpSpPr>
            <p:cNvPr id="48" name="Group 47"/>
            <p:cNvGrpSpPr/>
            <p:nvPr/>
          </p:nvGrpSpPr>
          <p:grpSpPr>
            <a:xfrm>
              <a:off x="6486069" y="328615"/>
              <a:ext cx="1613729" cy="1312783"/>
              <a:chOff x="6534943" y="666518"/>
              <a:chExt cx="1613729" cy="1312783"/>
            </a:xfrm>
          </p:grpSpPr>
          <p:grpSp>
            <p:nvGrpSpPr>
              <p:cNvPr id="50" name="Group 49"/>
              <p:cNvGrpSpPr/>
              <p:nvPr/>
            </p:nvGrpSpPr>
            <p:grpSpPr>
              <a:xfrm>
                <a:off x="6534943" y="666518"/>
                <a:ext cx="1613729" cy="832526"/>
                <a:chOff x="9775058" y="2515674"/>
                <a:chExt cx="1092200" cy="514350"/>
              </a:xfrm>
            </p:grpSpPr>
            <p:sp>
              <p:nvSpPr>
                <p:cNvPr id="53"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4" name="Group 53"/>
                <p:cNvGrpSpPr/>
                <p:nvPr/>
              </p:nvGrpSpPr>
              <p:grpSpPr>
                <a:xfrm>
                  <a:off x="10188577" y="2665692"/>
                  <a:ext cx="173038" cy="276225"/>
                  <a:chOff x="10188577" y="2665692"/>
                  <a:chExt cx="173038" cy="276225"/>
                </a:xfrm>
              </p:grpSpPr>
              <p:sp>
                <p:nvSpPr>
                  <p:cNvPr id="56"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1" name="Freeform 25"/>
              <p:cNvSpPr>
                <a:spLocks noEditPoints="1"/>
              </p:cNvSpPr>
              <p:nvPr/>
            </p:nvSpPr>
            <p:spPr bwMode="auto">
              <a:xfrm>
                <a:off x="7130568" y="1304841"/>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49" name="Freeform 5"/>
            <p:cNvSpPr>
              <a:spLocks noEditPoints="1"/>
            </p:cNvSpPr>
            <p:nvPr/>
          </p:nvSpPr>
          <p:spPr bwMode="auto">
            <a:xfrm>
              <a:off x="6860851" y="837187"/>
              <a:ext cx="292880" cy="490449"/>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sz="1600" dirty="0"/>
            </a:p>
          </p:txBody>
        </p:sp>
      </p:grpSp>
    </p:spTree>
    <p:extLst>
      <p:ext uri="{BB962C8B-B14F-4D97-AF65-F5344CB8AC3E}">
        <p14:creationId xmlns:p14="http://schemas.microsoft.com/office/powerpoint/2010/main" val="309591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Enable work from anywhere without losing sleep: </a:t>
            </a:r>
            <a:r>
              <a:rPr lang="en-US" sz="4000" dirty="0" smtClean="0"/>
              <a:t>Remote Access </a:t>
            </a:r>
            <a:r>
              <a:rPr lang="en-US" sz="4000" dirty="0"/>
              <a:t>with </a:t>
            </a:r>
            <a:r>
              <a:rPr lang="en-US" sz="4000" dirty="0" smtClean="0"/>
              <a:t>Web </a:t>
            </a:r>
            <a:r>
              <a:rPr lang="en-US" sz="4000" dirty="0"/>
              <a:t>Application </a:t>
            </a:r>
            <a:r>
              <a:rPr lang="en-US" sz="4000" dirty="0" smtClean="0"/>
              <a:t>Proxy</a:t>
            </a:r>
            <a:endParaRPr lang="en-US" sz="4000" dirty="0"/>
          </a:p>
        </p:txBody>
      </p:sp>
      <p:sp>
        <p:nvSpPr>
          <p:cNvPr id="5" name="Text Placeholder 4"/>
          <p:cNvSpPr>
            <a:spLocks noGrp="1"/>
          </p:cNvSpPr>
          <p:nvPr>
            <p:ph type="body" sz="quarter" idx="12"/>
          </p:nvPr>
        </p:nvSpPr>
        <p:spPr/>
        <p:txBody>
          <a:bodyPr/>
          <a:lstStyle/>
          <a:p>
            <a:r>
              <a:rPr lang="en-US" dirty="0" smtClean="0"/>
              <a:t>Shai Kariv &amp; Avi Carmon</a:t>
            </a:r>
          </a:p>
          <a:p>
            <a:r>
              <a:rPr lang="en-US" dirty="0" smtClean="0"/>
              <a:t>shaik@microsoft.com</a:t>
            </a:r>
          </a:p>
          <a:p>
            <a:r>
              <a:rPr lang="en-US" dirty="0" smtClean="0"/>
              <a:t>avicar@microsoft.com</a:t>
            </a:r>
            <a:endParaRPr lang="en-US" dirty="0"/>
          </a:p>
        </p:txBody>
      </p:sp>
      <p:sp>
        <p:nvSpPr>
          <p:cNvPr id="14" name="Text Placeholder 13"/>
          <p:cNvSpPr>
            <a:spLocks noGrp="1"/>
          </p:cNvSpPr>
          <p:nvPr>
            <p:ph type="body" sz="quarter" idx="13"/>
          </p:nvPr>
        </p:nvSpPr>
        <p:spPr/>
        <p:txBody>
          <a:bodyPr/>
          <a:lstStyle/>
          <a:p>
            <a:r>
              <a:rPr lang="en-US" dirty="0" smtClean="0"/>
              <a:t>WCA-B333</a:t>
            </a:r>
            <a:endParaRPr lang="en-US" dirty="0"/>
          </a:p>
        </p:txBody>
      </p:sp>
    </p:spTree>
    <p:extLst>
      <p:ext uri="{BB962C8B-B14F-4D97-AF65-F5344CB8AC3E}">
        <p14:creationId xmlns:p14="http://schemas.microsoft.com/office/powerpoint/2010/main" val="45126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75" name="Group 74"/>
          <p:cNvGrpSpPr/>
          <p:nvPr/>
        </p:nvGrpSpPr>
        <p:grpSpPr>
          <a:xfrm rot="7922836">
            <a:off x="10526756" y="1224775"/>
            <a:ext cx="1104952" cy="1191554"/>
            <a:chOff x="4816163" y="1614349"/>
            <a:chExt cx="1104952" cy="1191554"/>
          </a:xfrm>
        </p:grpSpPr>
        <p:sp>
          <p:nvSpPr>
            <p:cNvPr id="76" name="Circular Arrow 75"/>
            <p:cNvSpPr/>
            <p:nvPr/>
          </p:nvSpPr>
          <p:spPr bwMode="auto">
            <a:xfrm>
              <a:off x="4933583" y="1614349"/>
              <a:ext cx="987532" cy="1054144"/>
            </a:xfrm>
            <a:prstGeom prst="circular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7" name="Circular Arrow 76"/>
            <p:cNvSpPr/>
            <p:nvPr/>
          </p:nvSpPr>
          <p:spPr bwMode="auto">
            <a:xfrm rot="10635714">
              <a:off x="4816163" y="1751759"/>
              <a:ext cx="987532" cy="1054144"/>
            </a:xfrm>
            <a:prstGeom prst="circular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79" name="Group 78"/>
          <p:cNvGrpSpPr/>
          <p:nvPr/>
        </p:nvGrpSpPr>
        <p:grpSpPr>
          <a:xfrm>
            <a:off x="9664316" y="313258"/>
            <a:ext cx="1613729" cy="1312783"/>
            <a:chOff x="6486069" y="328615"/>
            <a:chExt cx="1613729" cy="1312783"/>
          </a:xfrm>
        </p:grpSpPr>
        <p:grpSp>
          <p:nvGrpSpPr>
            <p:cNvPr id="84" name="Group 83"/>
            <p:cNvGrpSpPr/>
            <p:nvPr/>
          </p:nvGrpSpPr>
          <p:grpSpPr>
            <a:xfrm>
              <a:off x="6486069" y="328615"/>
              <a:ext cx="1613729" cy="1312783"/>
              <a:chOff x="6534943" y="666518"/>
              <a:chExt cx="1613729" cy="1312783"/>
            </a:xfrm>
          </p:grpSpPr>
          <p:grpSp>
            <p:nvGrpSpPr>
              <p:cNvPr id="88" name="Group 87"/>
              <p:cNvGrpSpPr/>
              <p:nvPr/>
            </p:nvGrpSpPr>
            <p:grpSpPr>
              <a:xfrm>
                <a:off x="6534943" y="666518"/>
                <a:ext cx="1613729" cy="832526"/>
                <a:chOff x="9775058" y="2515674"/>
                <a:chExt cx="1092200" cy="514350"/>
              </a:xfrm>
            </p:grpSpPr>
            <p:sp>
              <p:nvSpPr>
                <p:cNvPr id="95"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96" name="Group 95"/>
                <p:cNvGrpSpPr/>
                <p:nvPr/>
              </p:nvGrpSpPr>
              <p:grpSpPr>
                <a:xfrm>
                  <a:off x="10188577" y="2665692"/>
                  <a:ext cx="173038" cy="276225"/>
                  <a:chOff x="10188577" y="2665692"/>
                  <a:chExt cx="173038" cy="276225"/>
                </a:xfrm>
              </p:grpSpPr>
              <p:sp>
                <p:nvSpPr>
                  <p:cNvPr id="98"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7"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1" name="Freeform 25"/>
              <p:cNvSpPr>
                <a:spLocks noEditPoints="1"/>
              </p:cNvSpPr>
              <p:nvPr/>
            </p:nvSpPr>
            <p:spPr bwMode="auto">
              <a:xfrm>
                <a:off x="7130568" y="1304841"/>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86" name="Freeform 5"/>
            <p:cNvSpPr>
              <a:spLocks noEditPoints="1"/>
            </p:cNvSpPr>
            <p:nvPr/>
          </p:nvSpPr>
          <p:spPr bwMode="auto">
            <a:xfrm>
              <a:off x="6860851" y="837187"/>
              <a:ext cx="292880" cy="490449"/>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sz="1600" dirty="0"/>
            </a:p>
          </p:txBody>
        </p:sp>
      </p:grpSp>
    </p:spTree>
    <p:extLst>
      <p:ext uri="{BB962C8B-B14F-4D97-AF65-F5344CB8AC3E}">
        <p14:creationId xmlns:p14="http://schemas.microsoft.com/office/powerpoint/2010/main" val="251375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6685865" y="-1270"/>
            <a:ext cx="1033305" cy="1883873"/>
            <a:chOff x="6685865" y="-1270"/>
            <a:chExt cx="1033305" cy="1883873"/>
          </a:xfrm>
        </p:grpSpPr>
        <p:sp>
          <p:nvSpPr>
            <p:cNvPr id="39" name="Left Arrow 38"/>
            <p:cNvSpPr/>
            <p:nvPr/>
          </p:nvSpPr>
          <p:spPr bwMode="auto">
            <a:xfrm>
              <a:off x="6721642" y="1614349"/>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6685865" y="1034531"/>
              <a:ext cx="926151" cy="715908"/>
              <a:chOff x="6517049" y="992327"/>
              <a:chExt cx="926151" cy="715908"/>
            </a:xfrm>
          </p:grpSpPr>
          <p:grpSp>
            <p:nvGrpSpPr>
              <p:cNvPr id="53" name="Group 52"/>
              <p:cNvGrpSpPr/>
              <p:nvPr/>
            </p:nvGrpSpPr>
            <p:grpSpPr>
              <a:xfrm>
                <a:off x="6614706" y="992327"/>
                <a:ext cx="702045" cy="544571"/>
                <a:chOff x="6892474" y="992328"/>
                <a:chExt cx="424277" cy="353720"/>
              </a:xfrm>
            </p:grpSpPr>
            <p:sp>
              <p:nvSpPr>
                <p:cNvPr id="55"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56"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54" name="TextBox 53"/>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grpSp>
          <p:nvGrpSpPr>
            <p:cNvPr id="42" name="Group 41"/>
            <p:cNvGrpSpPr/>
            <p:nvPr/>
          </p:nvGrpSpPr>
          <p:grpSpPr>
            <a:xfrm>
              <a:off x="6685865" y="-1270"/>
              <a:ext cx="1033305" cy="1090879"/>
              <a:chOff x="1778093" y="2824845"/>
              <a:chExt cx="1033305" cy="1090879"/>
            </a:xfrm>
          </p:grpSpPr>
          <p:grpSp>
            <p:nvGrpSpPr>
              <p:cNvPr id="43" name="Group 42"/>
              <p:cNvGrpSpPr/>
              <p:nvPr/>
            </p:nvGrpSpPr>
            <p:grpSpPr>
              <a:xfrm>
                <a:off x="1778093" y="3319701"/>
                <a:ext cx="742832" cy="596023"/>
                <a:chOff x="1595721" y="3197845"/>
                <a:chExt cx="1023232" cy="841891"/>
              </a:xfrm>
            </p:grpSpPr>
            <p:grpSp>
              <p:nvGrpSpPr>
                <p:cNvPr id="48" name="Group 47"/>
                <p:cNvGrpSpPr/>
                <p:nvPr/>
              </p:nvGrpSpPr>
              <p:grpSpPr>
                <a:xfrm>
                  <a:off x="1829024" y="3197845"/>
                  <a:ext cx="702045" cy="544571"/>
                  <a:chOff x="6892474" y="992328"/>
                  <a:chExt cx="424277" cy="353720"/>
                </a:xfrm>
              </p:grpSpPr>
              <p:sp>
                <p:nvSpPr>
                  <p:cNvPr id="50"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sp>
                <p:nvSpPr>
                  <p:cNvPr id="51"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grpSp>
            <p:sp>
              <p:nvSpPr>
                <p:cNvPr id="49" name="TextBox 48"/>
                <p:cNvSpPr txBox="1"/>
                <p:nvPr/>
              </p:nvSpPr>
              <p:spPr>
                <a:xfrm>
                  <a:off x="1595721" y="3309374"/>
                  <a:ext cx="1023232" cy="730362"/>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900" y="2824845"/>
                <a:ext cx="1009498" cy="752551"/>
              </a:xfrm>
              <a:prstGeom prst="rect">
                <a:avLst/>
              </a:prstGeom>
            </p:spPr>
          </p:pic>
        </p:grpSp>
      </p:grpSp>
      <p:grpSp>
        <p:nvGrpSpPr>
          <p:cNvPr id="57" name="Group 56"/>
          <p:cNvGrpSpPr/>
          <p:nvPr/>
        </p:nvGrpSpPr>
        <p:grpSpPr>
          <a:xfrm>
            <a:off x="1822138" y="1390772"/>
            <a:ext cx="1033305" cy="1942805"/>
            <a:chOff x="1822138" y="1390772"/>
            <a:chExt cx="1033305" cy="1942805"/>
          </a:xfrm>
        </p:grpSpPr>
        <p:sp>
          <p:nvSpPr>
            <p:cNvPr id="58" name="Left Arrow 57"/>
            <p:cNvSpPr/>
            <p:nvPr/>
          </p:nvSpPr>
          <p:spPr bwMode="auto">
            <a:xfrm>
              <a:off x="1841257" y="3065323"/>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9" name="Group 58"/>
            <p:cNvGrpSpPr/>
            <p:nvPr/>
          </p:nvGrpSpPr>
          <p:grpSpPr>
            <a:xfrm>
              <a:off x="1829841" y="2466332"/>
              <a:ext cx="926151" cy="715908"/>
              <a:chOff x="6517049" y="992327"/>
              <a:chExt cx="926151" cy="715908"/>
            </a:xfrm>
          </p:grpSpPr>
          <p:grpSp>
            <p:nvGrpSpPr>
              <p:cNvPr id="67" name="Group 66"/>
              <p:cNvGrpSpPr/>
              <p:nvPr/>
            </p:nvGrpSpPr>
            <p:grpSpPr>
              <a:xfrm>
                <a:off x="6614706" y="992327"/>
                <a:ext cx="702045" cy="544571"/>
                <a:chOff x="6892474" y="992328"/>
                <a:chExt cx="424277" cy="353720"/>
              </a:xfrm>
            </p:grpSpPr>
            <p:sp>
              <p:nvSpPr>
                <p:cNvPr id="69"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70"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68" name="TextBox 67"/>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grpSp>
          <p:nvGrpSpPr>
            <p:cNvPr id="60" name="Group 59"/>
            <p:cNvGrpSpPr/>
            <p:nvPr/>
          </p:nvGrpSpPr>
          <p:grpSpPr>
            <a:xfrm>
              <a:off x="1822138" y="1390772"/>
              <a:ext cx="1033305" cy="1090879"/>
              <a:chOff x="1778093" y="2824845"/>
              <a:chExt cx="1033305" cy="1090879"/>
            </a:xfrm>
          </p:grpSpPr>
          <p:grpSp>
            <p:nvGrpSpPr>
              <p:cNvPr id="61" name="Group 60"/>
              <p:cNvGrpSpPr/>
              <p:nvPr/>
            </p:nvGrpSpPr>
            <p:grpSpPr>
              <a:xfrm>
                <a:off x="1778093" y="3319701"/>
                <a:ext cx="742832" cy="596023"/>
                <a:chOff x="1595721" y="3197845"/>
                <a:chExt cx="1023232" cy="841891"/>
              </a:xfrm>
            </p:grpSpPr>
            <p:grpSp>
              <p:nvGrpSpPr>
                <p:cNvPr id="63" name="Group 62"/>
                <p:cNvGrpSpPr/>
                <p:nvPr/>
              </p:nvGrpSpPr>
              <p:grpSpPr>
                <a:xfrm>
                  <a:off x="1829024" y="3197845"/>
                  <a:ext cx="702045" cy="544571"/>
                  <a:chOff x="6892474" y="992328"/>
                  <a:chExt cx="424277" cy="353720"/>
                </a:xfrm>
              </p:grpSpPr>
              <p:sp>
                <p:nvSpPr>
                  <p:cNvPr id="65"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sp>
                <p:nvSpPr>
                  <p:cNvPr id="66"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grpSp>
            <p:sp>
              <p:nvSpPr>
                <p:cNvPr id="64" name="TextBox 63"/>
                <p:cNvSpPr txBox="1"/>
                <p:nvPr/>
              </p:nvSpPr>
              <p:spPr>
                <a:xfrm>
                  <a:off x="1595721" y="3309374"/>
                  <a:ext cx="1023232" cy="730362"/>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62" name="Picture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900" y="2824845"/>
                <a:ext cx="1009498" cy="752551"/>
              </a:xfrm>
              <a:prstGeom prst="rect">
                <a:avLst/>
              </a:prstGeom>
            </p:spPr>
          </p:pic>
        </p:grpSp>
      </p:grpSp>
      <p:sp>
        <p:nvSpPr>
          <p:cNvPr id="71" name="Rectangle 70"/>
          <p:cNvSpPr/>
          <p:nvPr/>
        </p:nvSpPr>
        <p:spPr bwMode="auto">
          <a:xfrm>
            <a:off x="1434284" y="3242520"/>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Query</a:t>
            </a:r>
          </a:p>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String</a:t>
            </a:r>
          </a:p>
        </p:txBody>
      </p:sp>
      <p:sp>
        <p:nvSpPr>
          <p:cNvPr id="72" name="Rectangle 71"/>
          <p:cNvSpPr/>
          <p:nvPr/>
        </p:nvSpPr>
        <p:spPr bwMode="auto">
          <a:xfrm>
            <a:off x="6263038" y="1818429"/>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Query</a:t>
            </a:r>
          </a:p>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String</a:t>
            </a:r>
          </a:p>
        </p:txBody>
      </p:sp>
    </p:spTree>
    <p:extLst>
      <p:ext uri="{BB962C8B-B14F-4D97-AF65-F5344CB8AC3E}">
        <p14:creationId xmlns:p14="http://schemas.microsoft.com/office/powerpoint/2010/main" val="265510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1731367" y="3197845"/>
            <a:ext cx="932850" cy="839117"/>
            <a:chOff x="1731367" y="3197845"/>
            <a:chExt cx="932850" cy="839117"/>
          </a:xfrm>
        </p:grpSpPr>
        <p:sp>
          <p:nvSpPr>
            <p:cNvPr id="39" name="Right Arrow 38"/>
            <p:cNvSpPr/>
            <p:nvPr/>
          </p:nvSpPr>
          <p:spPr bwMode="auto">
            <a:xfrm>
              <a:off x="1841257" y="3768708"/>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1731367" y="3197845"/>
              <a:ext cx="926151" cy="715908"/>
              <a:chOff x="6517049" y="992327"/>
              <a:chExt cx="926151" cy="715908"/>
            </a:xfrm>
          </p:grpSpPr>
          <p:grpSp>
            <p:nvGrpSpPr>
              <p:cNvPr id="42" name="Group 41"/>
              <p:cNvGrpSpPr/>
              <p:nvPr/>
            </p:nvGrpSpPr>
            <p:grpSpPr>
              <a:xfrm>
                <a:off x="6614706" y="992327"/>
                <a:ext cx="702045" cy="544571"/>
                <a:chOff x="6892474" y="992328"/>
                <a:chExt cx="424277" cy="353720"/>
              </a:xfrm>
            </p:grpSpPr>
            <p:sp>
              <p:nvSpPr>
                <p:cNvPr id="4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gr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
        <p:nvSpPr>
          <p:cNvPr id="58" name="Rectangle 57"/>
          <p:cNvSpPr/>
          <p:nvPr/>
        </p:nvSpPr>
        <p:spPr bwMode="auto">
          <a:xfrm>
            <a:off x="1360242" y="3916995"/>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Query</a:t>
            </a:r>
          </a:p>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String</a:t>
            </a:r>
          </a:p>
        </p:txBody>
      </p:sp>
      <p:grpSp>
        <p:nvGrpSpPr>
          <p:cNvPr id="59" name="Group 58"/>
          <p:cNvGrpSpPr/>
          <p:nvPr/>
        </p:nvGrpSpPr>
        <p:grpSpPr>
          <a:xfrm>
            <a:off x="1880618" y="2133963"/>
            <a:ext cx="602481" cy="956590"/>
            <a:chOff x="6558136" y="4678906"/>
            <a:chExt cx="602481" cy="956590"/>
          </a:xfrm>
        </p:grpSpPr>
        <p:sp>
          <p:nvSpPr>
            <p:cNvPr id="61" name="Freeform 45"/>
            <p:cNvSpPr>
              <a:spLocks noEditPoints="1"/>
            </p:cNvSpPr>
            <p:nvPr/>
          </p:nvSpPr>
          <p:spPr bwMode="auto">
            <a:xfrm>
              <a:off x="6822507" y="5071236"/>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62" name="Freeform 25"/>
            <p:cNvSpPr>
              <a:spLocks noEditPoints="1"/>
            </p:cNvSpPr>
            <p:nvPr/>
          </p:nvSpPr>
          <p:spPr bwMode="auto">
            <a:xfrm>
              <a:off x="6558136" y="467890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4644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1731367" y="3197845"/>
            <a:ext cx="932850" cy="839117"/>
            <a:chOff x="1731367" y="3197845"/>
            <a:chExt cx="932850" cy="839117"/>
          </a:xfrm>
        </p:grpSpPr>
        <p:sp>
          <p:nvSpPr>
            <p:cNvPr id="39" name="Right Arrow 38"/>
            <p:cNvSpPr/>
            <p:nvPr/>
          </p:nvSpPr>
          <p:spPr bwMode="auto">
            <a:xfrm>
              <a:off x="1841257" y="3768708"/>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1731367" y="3197845"/>
              <a:ext cx="926151" cy="715908"/>
              <a:chOff x="6517049" y="992327"/>
              <a:chExt cx="926151" cy="715908"/>
            </a:xfrm>
          </p:grpSpPr>
          <p:grpSp>
            <p:nvGrpSpPr>
              <p:cNvPr id="42" name="Group 41"/>
              <p:cNvGrpSpPr/>
              <p:nvPr/>
            </p:nvGrpSpPr>
            <p:grpSpPr>
              <a:xfrm>
                <a:off x="6614706" y="992327"/>
                <a:ext cx="702045" cy="544571"/>
                <a:chOff x="6892474" y="992328"/>
                <a:chExt cx="424277" cy="353720"/>
              </a:xfrm>
            </p:grpSpPr>
            <p:sp>
              <p:nvSpPr>
                <p:cNvPr id="4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gr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grpSp>
        <p:nvGrpSpPr>
          <p:cNvPr id="5" name="Group 4"/>
          <p:cNvGrpSpPr/>
          <p:nvPr/>
        </p:nvGrpSpPr>
        <p:grpSpPr>
          <a:xfrm>
            <a:off x="4533837" y="5005442"/>
            <a:ext cx="926151" cy="946153"/>
            <a:chOff x="4533837" y="5005442"/>
            <a:chExt cx="926151" cy="946153"/>
          </a:xfrm>
        </p:grpSpPr>
        <p:grpSp>
          <p:nvGrpSpPr>
            <p:cNvPr id="59" name="Group 58"/>
            <p:cNvGrpSpPr/>
            <p:nvPr/>
          </p:nvGrpSpPr>
          <p:grpSpPr>
            <a:xfrm>
              <a:off x="4533837" y="5235687"/>
              <a:ext cx="926151" cy="715908"/>
              <a:chOff x="6517049" y="992327"/>
              <a:chExt cx="926151" cy="715908"/>
            </a:xfrm>
          </p:grpSpPr>
          <p:grpSp>
            <p:nvGrpSpPr>
              <p:cNvPr id="60" name="Group 59"/>
              <p:cNvGrpSpPr/>
              <p:nvPr/>
            </p:nvGrpSpPr>
            <p:grpSpPr>
              <a:xfrm>
                <a:off x="6614706" y="992327"/>
                <a:ext cx="702045" cy="544571"/>
                <a:chOff x="6892474" y="992328"/>
                <a:chExt cx="424277" cy="353720"/>
              </a:xfrm>
            </p:grpSpPr>
            <p:sp>
              <p:nvSpPr>
                <p:cNvPr id="62"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63"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61" name="TextBox 60"/>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sp>
          <p:nvSpPr>
            <p:cNvPr id="64" name="Freeform 12"/>
            <p:cNvSpPr>
              <a:spLocks/>
            </p:cNvSpPr>
            <p:nvPr/>
          </p:nvSpPr>
          <p:spPr bwMode="auto">
            <a:xfrm rot="10800000">
              <a:off x="4636944" y="5005442"/>
              <a:ext cx="702045" cy="340078"/>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65" name="Freeform 25"/>
          <p:cNvSpPr>
            <a:spLocks noEditPoints="1"/>
          </p:cNvSpPr>
          <p:nvPr/>
        </p:nvSpPr>
        <p:spPr bwMode="auto">
          <a:xfrm>
            <a:off x="5119618" y="469826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nvGrpSpPr>
          <p:cNvPr id="9" name="Group 8"/>
          <p:cNvGrpSpPr/>
          <p:nvPr/>
        </p:nvGrpSpPr>
        <p:grpSpPr>
          <a:xfrm>
            <a:off x="6558136" y="4678906"/>
            <a:ext cx="602481" cy="956590"/>
            <a:chOff x="6558136" y="4678906"/>
            <a:chExt cx="602481" cy="956590"/>
          </a:xfrm>
        </p:grpSpPr>
        <p:sp>
          <p:nvSpPr>
            <p:cNvPr id="93" name="Freeform 45"/>
            <p:cNvSpPr>
              <a:spLocks noEditPoints="1"/>
            </p:cNvSpPr>
            <p:nvPr/>
          </p:nvSpPr>
          <p:spPr bwMode="auto">
            <a:xfrm>
              <a:off x="6822507" y="5071236"/>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69" name="Freeform 25"/>
            <p:cNvSpPr>
              <a:spLocks noEditPoints="1"/>
            </p:cNvSpPr>
            <p:nvPr/>
          </p:nvSpPr>
          <p:spPr bwMode="auto">
            <a:xfrm>
              <a:off x="6558136" y="467890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
        <p:nvSpPr>
          <p:cNvPr id="7" name="Equal 6"/>
          <p:cNvSpPr/>
          <p:nvPr/>
        </p:nvSpPr>
        <p:spPr bwMode="auto">
          <a:xfrm>
            <a:off x="5601831" y="4806100"/>
            <a:ext cx="914400" cy="914400"/>
          </a:xfrm>
          <a:prstGeom prst="mathEqual">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5572267" y="4250278"/>
            <a:ext cx="95899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4400" b="1" dirty="0" smtClean="0">
                <a:solidFill>
                  <a:schemeClr val="accent6">
                    <a:lumMod val="60000"/>
                    <a:lumOff val="40000"/>
                  </a:schemeClr>
                </a:solidFill>
                <a:ea typeface="Segoe UI" pitchFamily="34" charset="0"/>
                <a:cs typeface="Aharoni" panose="02010803020104030203" pitchFamily="2" charset="-79"/>
              </a:rPr>
              <a:t>?</a:t>
            </a:r>
          </a:p>
        </p:txBody>
      </p:sp>
      <p:grpSp>
        <p:nvGrpSpPr>
          <p:cNvPr id="75" name="Group 74"/>
          <p:cNvGrpSpPr/>
          <p:nvPr/>
        </p:nvGrpSpPr>
        <p:grpSpPr>
          <a:xfrm>
            <a:off x="11715436" y="1491949"/>
            <a:ext cx="482628" cy="739698"/>
            <a:chOff x="2799115" y="467215"/>
            <a:chExt cx="482628" cy="739698"/>
          </a:xfrm>
        </p:grpSpPr>
        <p:sp>
          <p:nvSpPr>
            <p:cNvPr id="76"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77"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78" name="Rectangle 77"/>
          <p:cNvSpPr/>
          <p:nvPr/>
        </p:nvSpPr>
        <p:spPr bwMode="auto">
          <a:xfrm>
            <a:off x="1360242" y="3916995"/>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Query</a:t>
            </a:r>
          </a:p>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String</a:t>
            </a:r>
          </a:p>
        </p:txBody>
      </p:sp>
      <p:grpSp>
        <p:nvGrpSpPr>
          <p:cNvPr id="88" name="Group 87"/>
          <p:cNvGrpSpPr/>
          <p:nvPr/>
        </p:nvGrpSpPr>
        <p:grpSpPr>
          <a:xfrm>
            <a:off x="1880618" y="2133963"/>
            <a:ext cx="602481" cy="956590"/>
            <a:chOff x="6558136" y="4678906"/>
            <a:chExt cx="602481" cy="956590"/>
          </a:xfrm>
        </p:grpSpPr>
        <p:sp>
          <p:nvSpPr>
            <p:cNvPr id="91" name="Freeform 45"/>
            <p:cNvSpPr>
              <a:spLocks noEditPoints="1"/>
            </p:cNvSpPr>
            <p:nvPr/>
          </p:nvSpPr>
          <p:spPr bwMode="auto">
            <a:xfrm>
              <a:off x="6822507" y="5071236"/>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5" name="Freeform 25"/>
            <p:cNvSpPr>
              <a:spLocks noEditPoints="1"/>
            </p:cNvSpPr>
            <p:nvPr/>
          </p:nvSpPr>
          <p:spPr bwMode="auto">
            <a:xfrm>
              <a:off x="6558136" y="467890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07414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1731367" y="3197845"/>
            <a:ext cx="932850" cy="839117"/>
            <a:chOff x="1731367" y="3197845"/>
            <a:chExt cx="932850" cy="839117"/>
          </a:xfrm>
        </p:grpSpPr>
        <p:sp>
          <p:nvSpPr>
            <p:cNvPr id="39" name="Right Arrow 38"/>
            <p:cNvSpPr/>
            <p:nvPr/>
          </p:nvSpPr>
          <p:spPr bwMode="auto">
            <a:xfrm>
              <a:off x="1841257" y="3768708"/>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1731367" y="3197845"/>
              <a:ext cx="926151" cy="715908"/>
              <a:chOff x="6517049" y="992327"/>
              <a:chExt cx="926151" cy="715908"/>
            </a:xfrm>
          </p:grpSpPr>
          <p:grpSp>
            <p:nvGrpSpPr>
              <p:cNvPr id="42" name="Group 41"/>
              <p:cNvGrpSpPr/>
              <p:nvPr/>
            </p:nvGrpSpPr>
            <p:grpSpPr>
              <a:xfrm>
                <a:off x="6614706" y="992327"/>
                <a:ext cx="702045" cy="544571"/>
                <a:chOff x="6892474" y="992328"/>
                <a:chExt cx="424277" cy="353720"/>
              </a:xfrm>
            </p:grpSpPr>
            <p:sp>
              <p:nvSpPr>
                <p:cNvPr id="4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gr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
        <p:nvSpPr>
          <p:cNvPr id="58" name="Freeform 45"/>
          <p:cNvSpPr>
            <a:spLocks noEditPoints="1"/>
          </p:cNvSpPr>
          <p:nvPr/>
        </p:nvSpPr>
        <p:spPr bwMode="auto">
          <a:xfrm>
            <a:off x="6822507" y="5071236"/>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grpSp>
        <p:nvGrpSpPr>
          <p:cNvPr id="59" name="Group 58"/>
          <p:cNvGrpSpPr/>
          <p:nvPr/>
        </p:nvGrpSpPr>
        <p:grpSpPr>
          <a:xfrm>
            <a:off x="4533837" y="5005442"/>
            <a:ext cx="926151" cy="946153"/>
            <a:chOff x="4533837" y="5005442"/>
            <a:chExt cx="926151" cy="946153"/>
          </a:xfrm>
        </p:grpSpPr>
        <p:grpSp>
          <p:nvGrpSpPr>
            <p:cNvPr id="61" name="Group 60"/>
            <p:cNvGrpSpPr/>
            <p:nvPr/>
          </p:nvGrpSpPr>
          <p:grpSpPr>
            <a:xfrm>
              <a:off x="4533837" y="5235687"/>
              <a:ext cx="926151" cy="715908"/>
              <a:chOff x="6517049" y="992327"/>
              <a:chExt cx="926151" cy="715908"/>
            </a:xfrm>
          </p:grpSpPr>
          <p:grpSp>
            <p:nvGrpSpPr>
              <p:cNvPr id="63" name="Group 62"/>
              <p:cNvGrpSpPr/>
              <p:nvPr/>
            </p:nvGrpSpPr>
            <p:grpSpPr>
              <a:xfrm>
                <a:off x="6614706" y="992327"/>
                <a:ext cx="702045" cy="544571"/>
                <a:chOff x="6892474" y="992328"/>
                <a:chExt cx="424277" cy="353720"/>
              </a:xfrm>
            </p:grpSpPr>
            <p:sp>
              <p:nvSpPr>
                <p:cNvPr id="65"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66"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64" name="TextBox 63"/>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sp>
          <p:nvSpPr>
            <p:cNvPr id="62" name="Freeform 12"/>
            <p:cNvSpPr>
              <a:spLocks/>
            </p:cNvSpPr>
            <p:nvPr/>
          </p:nvSpPr>
          <p:spPr bwMode="auto">
            <a:xfrm rot="10800000">
              <a:off x="4636944" y="5005442"/>
              <a:ext cx="702045" cy="340078"/>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67" name="Freeform 25"/>
          <p:cNvSpPr>
            <a:spLocks noEditPoints="1"/>
          </p:cNvSpPr>
          <p:nvPr/>
        </p:nvSpPr>
        <p:spPr bwMode="auto">
          <a:xfrm>
            <a:off x="5119618" y="469826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 name="Freeform 25"/>
          <p:cNvSpPr>
            <a:spLocks noEditPoints="1"/>
          </p:cNvSpPr>
          <p:nvPr/>
        </p:nvSpPr>
        <p:spPr bwMode="auto">
          <a:xfrm>
            <a:off x="6558136" y="467890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 name="Equal 68"/>
          <p:cNvSpPr/>
          <p:nvPr/>
        </p:nvSpPr>
        <p:spPr bwMode="auto">
          <a:xfrm>
            <a:off x="5601831" y="4806100"/>
            <a:ext cx="914400" cy="914400"/>
          </a:xfrm>
          <a:prstGeom prst="mathEqual">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L-Shape 6"/>
          <p:cNvSpPr/>
          <p:nvPr/>
        </p:nvSpPr>
        <p:spPr bwMode="auto">
          <a:xfrm rot="18746142">
            <a:off x="5889213" y="4424150"/>
            <a:ext cx="475850" cy="316675"/>
          </a:xfrm>
          <a:prstGeom prst="corner">
            <a:avLst>
              <a:gd name="adj1" fmla="val 50000"/>
              <a:gd name="adj2" fmla="val 36921"/>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1360242" y="3916995"/>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Query</a:t>
            </a:r>
          </a:p>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String</a:t>
            </a:r>
          </a:p>
        </p:txBody>
      </p:sp>
      <p:grpSp>
        <p:nvGrpSpPr>
          <p:cNvPr id="72" name="Group 71"/>
          <p:cNvGrpSpPr/>
          <p:nvPr/>
        </p:nvGrpSpPr>
        <p:grpSpPr>
          <a:xfrm>
            <a:off x="1880618" y="2133963"/>
            <a:ext cx="602481" cy="956590"/>
            <a:chOff x="6558136" y="4678906"/>
            <a:chExt cx="602481" cy="956590"/>
          </a:xfrm>
        </p:grpSpPr>
        <p:sp>
          <p:nvSpPr>
            <p:cNvPr id="73" name="Freeform 45"/>
            <p:cNvSpPr>
              <a:spLocks noEditPoints="1"/>
            </p:cNvSpPr>
            <p:nvPr/>
          </p:nvSpPr>
          <p:spPr bwMode="auto">
            <a:xfrm>
              <a:off x="6822507" y="5071236"/>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74" name="Freeform 25"/>
            <p:cNvSpPr>
              <a:spLocks noEditPoints="1"/>
            </p:cNvSpPr>
            <p:nvPr/>
          </p:nvSpPr>
          <p:spPr bwMode="auto">
            <a:xfrm>
              <a:off x="6558136" y="467890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66366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35" name="Group 34"/>
          <p:cNvGrpSpPr/>
          <p:nvPr/>
        </p:nvGrpSpPr>
        <p:grpSpPr>
          <a:xfrm>
            <a:off x="1731367" y="3197845"/>
            <a:ext cx="932850" cy="839117"/>
            <a:chOff x="1731367" y="3197845"/>
            <a:chExt cx="932850" cy="839117"/>
          </a:xfrm>
        </p:grpSpPr>
        <p:sp>
          <p:nvSpPr>
            <p:cNvPr id="39" name="Right Arrow 38"/>
            <p:cNvSpPr/>
            <p:nvPr/>
          </p:nvSpPr>
          <p:spPr bwMode="auto">
            <a:xfrm>
              <a:off x="1841257" y="3768708"/>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40"/>
            <p:cNvGrpSpPr/>
            <p:nvPr/>
          </p:nvGrpSpPr>
          <p:grpSpPr>
            <a:xfrm>
              <a:off x="1731367" y="3197845"/>
              <a:ext cx="926151" cy="715908"/>
              <a:chOff x="6517049" y="992327"/>
              <a:chExt cx="926151" cy="715908"/>
            </a:xfrm>
          </p:grpSpPr>
          <p:grpSp>
            <p:nvGrpSpPr>
              <p:cNvPr id="42" name="Group 41"/>
              <p:cNvGrpSpPr/>
              <p:nvPr/>
            </p:nvGrpSpPr>
            <p:grpSpPr>
              <a:xfrm>
                <a:off x="6614706" y="992327"/>
                <a:ext cx="702045" cy="544571"/>
                <a:chOff x="6892474" y="992328"/>
                <a:chExt cx="424277" cy="353720"/>
              </a:xfrm>
            </p:grpSpPr>
            <p:sp>
              <p:nvSpPr>
                <p:cNvPr id="4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gr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
        <p:nvSpPr>
          <p:cNvPr id="60" name="Right Arrow 59"/>
          <p:cNvSpPr/>
          <p:nvPr/>
        </p:nvSpPr>
        <p:spPr bwMode="auto">
          <a:xfrm>
            <a:off x="7188603" y="5215711"/>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1360242" y="3916995"/>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Query</a:t>
            </a:r>
          </a:p>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String</a:t>
            </a:r>
          </a:p>
        </p:txBody>
      </p:sp>
      <p:grpSp>
        <p:nvGrpSpPr>
          <p:cNvPr id="71" name="Group 70"/>
          <p:cNvGrpSpPr/>
          <p:nvPr/>
        </p:nvGrpSpPr>
        <p:grpSpPr>
          <a:xfrm>
            <a:off x="1880618" y="2133963"/>
            <a:ext cx="602481" cy="956590"/>
            <a:chOff x="6558136" y="4678906"/>
            <a:chExt cx="602481" cy="956590"/>
          </a:xfrm>
        </p:grpSpPr>
        <p:sp>
          <p:nvSpPr>
            <p:cNvPr id="72" name="Freeform 45"/>
            <p:cNvSpPr>
              <a:spLocks noEditPoints="1"/>
            </p:cNvSpPr>
            <p:nvPr/>
          </p:nvSpPr>
          <p:spPr bwMode="auto">
            <a:xfrm>
              <a:off x="6822507" y="5071236"/>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73" name="Freeform 25"/>
            <p:cNvSpPr>
              <a:spLocks noEditPoints="1"/>
            </p:cNvSpPr>
            <p:nvPr/>
          </p:nvSpPr>
          <p:spPr bwMode="auto">
            <a:xfrm>
              <a:off x="6558136" y="4678906"/>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05202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3"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p:cNvGrpSpPr/>
          <p:nvPr/>
        </p:nvGrpSpPr>
        <p:grpSpPr>
          <a:xfrm>
            <a:off x="7120584" y="5215711"/>
            <a:ext cx="958998" cy="737339"/>
            <a:chOff x="1777569" y="3768708"/>
            <a:chExt cx="958998" cy="737339"/>
          </a:xfrm>
        </p:grpSpPr>
        <p:sp>
          <p:nvSpPr>
            <p:cNvPr id="44" name="Left Arrow 43"/>
            <p:cNvSpPr/>
            <p:nvPr/>
          </p:nvSpPr>
          <p:spPr bwMode="auto">
            <a:xfrm>
              <a:off x="1813121" y="3768708"/>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1777569" y="3878182"/>
              <a:ext cx="95899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b="1" dirty="0" smtClean="0">
                  <a:solidFill>
                    <a:schemeClr val="accent6">
                      <a:lumMod val="60000"/>
                      <a:lumOff val="40000"/>
                    </a:schemeClr>
                  </a:solidFill>
                  <a:ea typeface="Segoe UI" pitchFamily="34" charset="0"/>
                  <a:cs typeface="Aharoni" panose="02010803020104030203" pitchFamily="2" charset="-79"/>
                </a:rPr>
                <a:t>? </a:t>
              </a:r>
              <a:r>
                <a:rPr lang="en-US" sz="2400" b="1" dirty="0" smtClean="0">
                  <a:solidFill>
                    <a:schemeClr val="accent6">
                      <a:lumMod val="60000"/>
                      <a:lumOff val="40000"/>
                    </a:schemeClr>
                  </a:solidFill>
                  <a:ea typeface="Segoe UI" pitchFamily="34" charset="0"/>
                  <a:cs typeface="Aharoni" panose="02010803020104030203" pitchFamily="2" charset="-79"/>
                </a:rPr>
                <a:t>401</a:t>
              </a:r>
              <a:endParaRPr lang="en-US" sz="3200" b="1" dirty="0" smtClean="0">
                <a:solidFill>
                  <a:schemeClr val="accent6">
                    <a:lumMod val="60000"/>
                    <a:lumOff val="40000"/>
                  </a:schemeClr>
                </a:solidFill>
                <a:ea typeface="Segoe UI" pitchFamily="34" charset="0"/>
                <a:cs typeface="Aharoni" panose="02010803020104030203" pitchFamily="2" charset="-79"/>
              </a:endParaRPr>
            </a:p>
          </p:txBody>
        </p:sp>
      </p:grpSp>
    </p:spTree>
    <p:extLst>
      <p:ext uri="{BB962C8B-B14F-4D97-AF65-F5344CB8AC3E}">
        <p14:creationId xmlns:p14="http://schemas.microsoft.com/office/powerpoint/2010/main" val="326277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58" name="Right Arrow 57"/>
          <p:cNvSpPr/>
          <p:nvPr/>
        </p:nvSpPr>
        <p:spPr bwMode="auto">
          <a:xfrm rot="20030996">
            <a:off x="7649652" y="2430145"/>
            <a:ext cx="374904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Left Arrow 58"/>
          <p:cNvSpPr/>
          <p:nvPr/>
        </p:nvSpPr>
        <p:spPr bwMode="auto">
          <a:xfrm rot="19888653">
            <a:off x="7314565" y="3418933"/>
            <a:ext cx="536852"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ounded Rectangle 61"/>
          <p:cNvSpPr/>
          <p:nvPr/>
        </p:nvSpPr>
        <p:spPr bwMode="auto">
          <a:xfrm rot="19938908">
            <a:off x="8429101" y="2263040"/>
            <a:ext cx="1820142" cy="82015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Kerberos</a:t>
            </a:r>
          </a:p>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Constrained</a:t>
            </a:r>
          </a:p>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Delegation</a:t>
            </a:r>
          </a:p>
        </p:txBody>
      </p:sp>
      <p:grpSp>
        <p:nvGrpSpPr>
          <p:cNvPr id="48" name="Group 47"/>
          <p:cNvGrpSpPr/>
          <p:nvPr/>
        </p:nvGrpSpPr>
        <p:grpSpPr>
          <a:xfrm>
            <a:off x="6422438" y="4303313"/>
            <a:ext cx="926151" cy="946153"/>
            <a:chOff x="4533837" y="5005442"/>
            <a:chExt cx="926151" cy="946153"/>
          </a:xfrm>
        </p:grpSpPr>
        <p:grpSp>
          <p:nvGrpSpPr>
            <p:cNvPr id="49" name="Group 48"/>
            <p:cNvGrpSpPr/>
            <p:nvPr/>
          </p:nvGrpSpPr>
          <p:grpSpPr>
            <a:xfrm>
              <a:off x="4533837" y="5235687"/>
              <a:ext cx="926151" cy="715908"/>
              <a:chOff x="6517049" y="992327"/>
              <a:chExt cx="926151" cy="715908"/>
            </a:xfrm>
          </p:grpSpPr>
          <p:grpSp>
            <p:nvGrpSpPr>
              <p:cNvPr id="61" name="Group 60"/>
              <p:cNvGrpSpPr/>
              <p:nvPr/>
            </p:nvGrpSpPr>
            <p:grpSpPr>
              <a:xfrm>
                <a:off x="6614706" y="992327"/>
                <a:ext cx="702045" cy="544571"/>
                <a:chOff x="6892474" y="992328"/>
                <a:chExt cx="424277" cy="353720"/>
              </a:xfrm>
            </p:grpSpPr>
            <p:sp>
              <p:nvSpPr>
                <p:cNvPr id="6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65"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63" name="TextBox 62"/>
              <p:cNvSpPr txBox="1"/>
              <p:nvPr/>
            </p:nvSpPr>
            <p:spPr>
              <a:xfrm>
                <a:off x="6517049" y="1163470"/>
                <a:ext cx="92615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sp>
          <p:nvSpPr>
            <p:cNvPr id="60" name="Freeform 12"/>
            <p:cNvSpPr>
              <a:spLocks/>
            </p:cNvSpPr>
            <p:nvPr/>
          </p:nvSpPr>
          <p:spPr bwMode="auto">
            <a:xfrm rot="10800000">
              <a:off x="4636944" y="5005442"/>
              <a:ext cx="702045" cy="340078"/>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65"/>
          <p:cNvGrpSpPr/>
          <p:nvPr/>
        </p:nvGrpSpPr>
        <p:grpSpPr>
          <a:xfrm>
            <a:off x="7060207" y="3941933"/>
            <a:ext cx="933154" cy="785697"/>
            <a:chOff x="10621852" y="2256586"/>
            <a:chExt cx="1800768" cy="1469196"/>
          </a:xfrm>
        </p:grpSpPr>
        <p:sp>
          <p:nvSpPr>
            <p:cNvPr id="67"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dirty="0"/>
            </a:p>
          </p:txBody>
        </p:sp>
        <p:sp>
          <p:nvSpPr>
            <p:cNvPr id="68" name="Rectangle 67"/>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UPN</a:t>
              </a:r>
            </a:p>
          </p:txBody>
        </p:sp>
      </p:grpSp>
    </p:spTree>
    <p:extLst>
      <p:ext uri="{BB962C8B-B14F-4D97-AF65-F5344CB8AC3E}">
        <p14:creationId xmlns:p14="http://schemas.microsoft.com/office/powerpoint/2010/main" val="414490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49" name="Right Arrow 48"/>
          <p:cNvSpPr/>
          <p:nvPr/>
        </p:nvSpPr>
        <p:spPr bwMode="auto">
          <a:xfrm>
            <a:off x="7188603" y="5215711"/>
            <a:ext cx="822960" cy="268254"/>
          </a:xfrm>
          <a:prstGeom prst="righ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59"/>
          <p:cNvSpPr/>
          <p:nvPr/>
        </p:nvSpPr>
        <p:spPr bwMode="auto">
          <a:xfrm>
            <a:off x="6723413" y="5325185"/>
            <a:ext cx="1719586"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solidFill>
                  <a:schemeClr val="accent6">
                    <a:lumMod val="60000"/>
                    <a:lumOff val="40000"/>
                  </a:schemeClr>
                </a:solidFill>
                <a:ea typeface="Segoe UI" pitchFamily="34" charset="0"/>
                <a:cs typeface="Aharoni" panose="02010803020104030203" pitchFamily="2" charset="-79"/>
              </a:rPr>
              <a:t>AP_REQ(</a:t>
            </a:r>
            <a:r>
              <a:rPr lang="en-US" sz="1600" b="1" dirty="0" err="1" smtClean="0">
                <a:solidFill>
                  <a:schemeClr val="accent6">
                    <a:lumMod val="60000"/>
                    <a:lumOff val="40000"/>
                  </a:schemeClr>
                </a:solidFill>
                <a:ea typeface="Segoe UI" pitchFamily="34" charset="0"/>
                <a:cs typeface="Aharoni" panose="02010803020104030203" pitchFamily="2" charset="-79"/>
              </a:rPr>
              <a:t>tckt</a:t>
            </a:r>
            <a:r>
              <a:rPr lang="en-US" sz="1600" b="1" dirty="0" smtClean="0">
                <a:solidFill>
                  <a:schemeClr val="accent6">
                    <a:lumMod val="60000"/>
                    <a:lumOff val="40000"/>
                  </a:schemeClr>
                </a:solidFill>
                <a:ea typeface="Segoe UI" pitchFamily="34" charset="0"/>
                <a:cs typeface="Aharoni" panose="02010803020104030203" pitchFamily="2" charset="-79"/>
              </a:rPr>
              <a:t>)</a:t>
            </a:r>
          </a:p>
        </p:txBody>
      </p:sp>
    </p:spTree>
    <p:extLst>
      <p:ext uri="{BB962C8B-B14F-4D97-AF65-F5344CB8AC3E}">
        <p14:creationId xmlns:p14="http://schemas.microsoft.com/office/powerpoint/2010/main" val="311071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Left Arrow 43"/>
          <p:cNvSpPr/>
          <p:nvPr/>
        </p:nvSpPr>
        <p:spPr bwMode="auto">
          <a:xfrm>
            <a:off x="1841257" y="3768708"/>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Left Arrow 47"/>
          <p:cNvSpPr/>
          <p:nvPr/>
        </p:nvSpPr>
        <p:spPr bwMode="auto">
          <a:xfrm>
            <a:off x="7188603" y="5215711"/>
            <a:ext cx="822960" cy="268254"/>
          </a:xfrm>
          <a:prstGeom prst="leftArrow">
            <a:avLst/>
          </a:prstGeom>
          <a:solidFill>
            <a:schemeClr val="accent6">
              <a:lumMod val="60000"/>
              <a:lumOff val="40000"/>
            </a:schemeClr>
          </a:solidFill>
          <a:ln>
            <a:solidFill>
              <a:schemeClr val="accent6">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8" name="Group 57"/>
          <p:cNvGrpSpPr/>
          <p:nvPr/>
        </p:nvGrpSpPr>
        <p:grpSpPr>
          <a:xfrm>
            <a:off x="1778093" y="2824845"/>
            <a:ext cx="1033305" cy="1090879"/>
            <a:chOff x="1778093" y="2824845"/>
            <a:chExt cx="1033305" cy="1090879"/>
          </a:xfrm>
        </p:grpSpPr>
        <p:grpSp>
          <p:nvGrpSpPr>
            <p:cNvPr id="59" name="Group 58"/>
            <p:cNvGrpSpPr/>
            <p:nvPr/>
          </p:nvGrpSpPr>
          <p:grpSpPr>
            <a:xfrm>
              <a:off x="1778093" y="3319701"/>
              <a:ext cx="679031" cy="596023"/>
              <a:chOff x="1595721" y="3197845"/>
              <a:chExt cx="935348" cy="841891"/>
            </a:xfrm>
          </p:grpSpPr>
          <p:grpSp>
            <p:nvGrpSpPr>
              <p:cNvPr id="62" name="Group 61"/>
              <p:cNvGrpSpPr/>
              <p:nvPr/>
            </p:nvGrpSpPr>
            <p:grpSpPr>
              <a:xfrm>
                <a:off x="1829024" y="3197845"/>
                <a:ext cx="702045" cy="544571"/>
                <a:chOff x="6892474" y="992328"/>
                <a:chExt cx="424277" cy="353720"/>
              </a:xfrm>
            </p:grpSpPr>
            <p:sp>
              <p:nvSpPr>
                <p:cNvPr id="6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sp>
              <p:nvSpPr>
                <p:cNvPr id="65"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grpSp>
          <p:sp>
            <p:nvSpPr>
              <p:cNvPr id="63" name="TextBox 62"/>
              <p:cNvSpPr txBox="1"/>
              <p:nvPr/>
            </p:nvSpPr>
            <p:spPr>
              <a:xfrm>
                <a:off x="1595721" y="3309374"/>
                <a:ext cx="908411" cy="730362"/>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lob</a:t>
                </a:r>
              </a:p>
            </p:txBody>
          </p:sp>
        </p:grpSp>
        <p:pic>
          <p:nvPicPr>
            <p:cNvPr id="61" name="Pictur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900" y="2824845"/>
              <a:ext cx="1009498" cy="752551"/>
            </a:xfrm>
            <a:prstGeom prst="rect">
              <a:avLst/>
            </a:prstGeom>
          </p:spPr>
        </p:pic>
      </p:grpSp>
      <p:grpSp>
        <p:nvGrpSpPr>
          <p:cNvPr id="66" name="Group 65"/>
          <p:cNvGrpSpPr/>
          <p:nvPr/>
        </p:nvGrpSpPr>
        <p:grpSpPr>
          <a:xfrm>
            <a:off x="7203611" y="4271220"/>
            <a:ext cx="1033305" cy="1090879"/>
            <a:chOff x="1778093" y="2824845"/>
            <a:chExt cx="1033305" cy="1090879"/>
          </a:xfrm>
        </p:grpSpPr>
        <p:grpSp>
          <p:nvGrpSpPr>
            <p:cNvPr id="67" name="Group 66"/>
            <p:cNvGrpSpPr/>
            <p:nvPr/>
          </p:nvGrpSpPr>
          <p:grpSpPr>
            <a:xfrm>
              <a:off x="1778093" y="3319701"/>
              <a:ext cx="679031" cy="596023"/>
              <a:chOff x="1595721" y="3197845"/>
              <a:chExt cx="935348" cy="841891"/>
            </a:xfrm>
          </p:grpSpPr>
          <p:grpSp>
            <p:nvGrpSpPr>
              <p:cNvPr id="69" name="Group 68"/>
              <p:cNvGrpSpPr/>
              <p:nvPr/>
            </p:nvGrpSpPr>
            <p:grpSpPr>
              <a:xfrm>
                <a:off x="1829024" y="3197845"/>
                <a:ext cx="702045" cy="544571"/>
                <a:chOff x="6892474" y="992328"/>
                <a:chExt cx="424277" cy="353720"/>
              </a:xfrm>
            </p:grpSpPr>
            <p:sp>
              <p:nvSpPr>
                <p:cNvPr id="71"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sp>
              <p:nvSpPr>
                <p:cNvPr id="72"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grpSp>
          <p:sp>
            <p:nvSpPr>
              <p:cNvPr id="70" name="TextBox 69"/>
              <p:cNvSpPr txBox="1"/>
              <p:nvPr/>
            </p:nvSpPr>
            <p:spPr>
              <a:xfrm>
                <a:off x="1595721" y="3309374"/>
                <a:ext cx="908411" cy="730362"/>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lob</a:t>
                </a:r>
              </a:p>
            </p:txBody>
          </p:sp>
        </p:grpSp>
        <p:pic>
          <p:nvPicPr>
            <p:cNvPr id="68" name="Picture 6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900" y="2824845"/>
              <a:ext cx="1009498" cy="752551"/>
            </a:xfrm>
            <a:prstGeom prst="rect">
              <a:avLst/>
            </a:prstGeom>
          </p:spPr>
        </p:pic>
      </p:grpSp>
      <p:grpSp>
        <p:nvGrpSpPr>
          <p:cNvPr id="73" name="Group 72"/>
          <p:cNvGrpSpPr/>
          <p:nvPr/>
        </p:nvGrpSpPr>
        <p:grpSpPr>
          <a:xfrm>
            <a:off x="6893004" y="5511562"/>
            <a:ext cx="1613729" cy="832526"/>
            <a:chOff x="9775058" y="2515674"/>
            <a:chExt cx="1092200" cy="514350"/>
          </a:xfrm>
        </p:grpSpPr>
        <p:sp>
          <p:nvSpPr>
            <p:cNvPr id="74"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75" name="Group 74"/>
            <p:cNvGrpSpPr/>
            <p:nvPr/>
          </p:nvGrpSpPr>
          <p:grpSpPr>
            <a:xfrm>
              <a:off x="10188577" y="2665692"/>
              <a:ext cx="173038" cy="276225"/>
              <a:chOff x="10188577" y="2665692"/>
              <a:chExt cx="173038" cy="276225"/>
            </a:xfrm>
          </p:grpSpPr>
          <p:sp>
            <p:nvSpPr>
              <p:cNvPr id="77"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6"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8" name="Group 87"/>
          <p:cNvGrpSpPr/>
          <p:nvPr/>
        </p:nvGrpSpPr>
        <p:grpSpPr>
          <a:xfrm>
            <a:off x="1449232" y="4107036"/>
            <a:ext cx="1613729" cy="832526"/>
            <a:chOff x="9775058" y="2515674"/>
            <a:chExt cx="1092200" cy="514350"/>
          </a:xfrm>
        </p:grpSpPr>
        <p:sp>
          <p:nvSpPr>
            <p:cNvPr id="91"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95" name="Group 94"/>
            <p:cNvGrpSpPr/>
            <p:nvPr/>
          </p:nvGrpSpPr>
          <p:grpSpPr>
            <a:xfrm>
              <a:off x="10188577" y="2665692"/>
              <a:ext cx="173038" cy="276225"/>
              <a:chOff x="10188577" y="2665692"/>
              <a:chExt cx="173038" cy="276225"/>
            </a:xfrm>
          </p:grpSpPr>
          <p:sp>
            <p:nvSpPr>
              <p:cNvPr id="97"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6"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02" name="Group 101"/>
          <p:cNvGrpSpPr/>
          <p:nvPr/>
        </p:nvGrpSpPr>
        <p:grpSpPr>
          <a:xfrm>
            <a:off x="1819292" y="1878531"/>
            <a:ext cx="896295" cy="984407"/>
            <a:chOff x="692521" y="4377746"/>
            <a:chExt cx="1033308" cy="1080586"/>
          </a:xfrm>
        </p:grpSpPr>
        <p:grpSp>
          <p:nvGrpSpPr>
            <p:cNvPr id="103" name="Group 102"/>
            <p:cNvGrpSpPr/>
            <p:nvPr/>
          </p:nvGrpSpPr>
          <p:grpSpPr>
            <a:xfrm>
              <a:off x="692521" y="4872603"/>
              <a:ext cx="851876" cy="585729"/>
              <a:chOff x="1595721" y="3197845"/>
              <a:chExt cx="1173440" cy="827350"/>
            </a:xfrm>
          </p:grpSpPr>
          <p:grpSp>
            <p:nvGrpSpPr>
              <p:cNvPr id="105" name="Group 104"/>
              <p:cNvGrpSpPr/>
              <p:nvPr/>
            </p:nvGrpSpPr>
            <p:grpSpPr>
              <a:xfrm>
                <a:off x="1829024" y="3197845"/>
                <a:ext cx="702045" cy="544571"/>
                <a:chOff x="6892474" y="992328"/>
                <a:chExt cx="424277" cy="353720"/>
              </a:xfrm>
            </p:grpSpPr>
            <p:sp>
              <p:nvSpPr>
                <p:cNvPr id="107"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108"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106" name="TextBox 105"/>
              <p:cNvSpPr txBox="1"/>
              <p:nvPr/>
            </p:nvSpPr>
            <p:spPr>
              <a:xfrm>
                <a:off x="1595721" y="3309374"/>
                <a:ext cx="1173440"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pic>
          <p:nvPicPr>
            <p:cNvPr id="104" name="Picture 1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Tree>
    <p:extLst>
      <p:ext uri="{BB962C8B-B14F-4D97-AF65-F5344CB8AC3E}">
        <p14:creationId xmlns:p14="http://schemas.microsoft.com/office/powerpoint/2010/main" val="326662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sz="quarter" idx="10"/>
          </p:nvPr>
        </p:nvSpPr>
        <p:spPr>
          <a:xfrm>
            <a:off x="274638" y="1214438"/>
            <a:ext cx="11887200" cy="4124206"/>
          </a:xfrm>
        </p:spPr>
        <p:txBody>
          <a:bodyPr/>
          <a:lstStyle/>
          <a:p>
            <a:r>
              <a:rPr lang="en-US" dirty="0" smtClean="0"/>
              <a:t>WSSC 2012 R2 “work from anywhere“: the big picture</a:t>
            </a:r>
          </a:p>
          <a:p>
            <a:r>
              <a:rPr lang="en-US" dirty="0" smtClean="0"/>
              <a:t>WAP drill down: scenarios, flows, architecture</a:t>
            </a:r>
          </a:p>
          <a:p>
            <a:r>
              <a:rPr lang="en-US" dirty="0" smtClean="0"/>
              <a:t>Demos</a:t>
            </a:r>
          </a:p>
          <a:p>
            <a:r>
              <a:rPr lang="en-US" dirty="0" smtClean="0"/>
              <a:t>Operability and design considerations</a:t>
            </a:r>
          </a:p>
          <a:p>
            <a:r>
              <a:rPr lang="en-US" dirty="0" smtClean="0"/>
              <a:t>Relation to UAG, TMG, ARR, Intune, VPN, DRS</a:t>
            </a:r>
          </a:p>
          <a:p>
            <a:r>
              <a:rPr lang="en-US" dirty="0" smtClean="0"/>
              <a:t>Call to action, Q&amp;A</a:t>
            </a:r>
          </a:p>
        </p:txBody>
      </p:sp>
      <p:sp>
        <p:nvSpPr>
          <p:cNvPr id="7" name="Rounded Rectangle 6"/>
          <p:cNvSpPr/>
          <p:nvPr/>
        </p:nvSpPr>
        <p:spPr bwMode="auto">
          <a:xfrm>
            <a:off x="191386" y="1214438"/>
            <a:ext cx="12078586" cy="688790"/>
          </a:xfrm>
          <a:prstGeom prst="roundRect">
            <a:avLst/>
          </a:prstGeom>
          <a:noFill/>
          <a:ln>
            <a:solidFill>
              <a:schemeClr val="accent6">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2613492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90"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11715436" y="1491949"/>
            <a:ext cx="482628" cy="739698"/>
            <a:chOff x="2799115" y="467215"/>
            <a:chExt cx="482628" cy="739698"/>
          </a:xfrm>
        </p:grpSpPr>
        <p:sp>
          <p:nvSpPr>
            <p:cNvPr id="9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9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761553" y="2963640"/>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9" name="Rounded Rectangle 88"/>
          <p:cNvSpPr/>
          <p:nvPr/>
        </p:nvSpPr>
        <p:spPr bwMode="auto">
          <a:xfrm>
            <a:off x="9190787"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36" name="Rounded Rectangle 35"/>
          <p:cNvSpPr/>
          <p:nvPr/>
        </p:nvSpPr>
        <p:spPr bwMode="auto">
          <a:xfrm>
            <a:off x="9856610" y="3038218"/>
            <a:ext cx="558801" cy="562249"/>
          </a:xfrm>
          <a:prstGeom prst="roundRect">
            <a:avLst/>
          </a:prstGeom>
          <a:solidFill>
            <a:schemeClr val="l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37" name="Rounded Rectangle 36"/>
          <p:cNvSpPr/>
          <p:nvPr/>
        </p:nvSpPr>
        <p:spPr bwMode="auto">
          <a:xfrm>
            <a:off x="2756860" y="3710182"/>
            <a:ext cx="2850613"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
        <p:nvSpPr>
          <p:cNvPr id="38" name="Rounded Rectangle 37"/>
          <p:cNvSpPr/>
          <p:nvPr/>
        </p:nvSpPr>
        <p:spPr bwMode="auto">
          <a:xfrm>
            <a:off x="7619277" y="1528934"/>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grpSp>
        <p:nvGrpSpPr>
          <p:cNvPr id="50" name="Group 49"/>
          <p:cNvGrpSpPr/>
          <p:nvPr/>
        </p:nvGrpSpPr>
        <p:grpSpPr>
          <a:xfrm>
            <a:off x="692522" y="3772834"/>
            <a:ext cx="896294" cy="984407"/>
            <a:chOff x="692522" y="4377746"/>
            <a:chExt cx="1033307" cy="1080586"/>
          </a:xfrm>
        </p:grpSpPr>
        <p:grpSp>
          <p:nvGrpSpPr>
            <p:cNvPr id="51" name="Group 50"/>
            <p:cNvGrpSpPr/>
            <p:nvPr/>
          </p:nvGrpSpPr>
          <p:grpSpPr>
            <a:xfrm>
              <a:off x="692522" y="4872603"/>
              <a:ext cx="747350" cy="585729"/>
              <a:chOff x="1595721" y="3197845"/>
              <a:chExt cx="1029457" cy="827350"/>
            </a:xfrm>
          </p:grpSpPr>
          <p:grpSp>
            <p:nvGrpSpPr>
              <p:cNvPr id="54" name="Group 53"/>
              <p:cNvGrpSpPr/>
              <p:nvPr/>
            </p:nvGrpSpPr>
            <p:grpSpPr>
              <a:xfrm>
                <a:off x="1829024" y="3197845"/>
                <a:ext cx="702045" cy="544571"/>
                <a:chOff x="6892474" y="992328"/>
                <a:chExt cx="424277" cy="353720"/>
              </a:xfrm>
            </p:grpSpPr>
            <p:sp>
              <p:nvSpPr>
                <p:cNvPr id="56"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57"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55" name="TextBox 54"/>
              <p:cNvSpPr txBox="1"/>
              <p:nvPr/>
            </p:nvSpPr>
            <p:spPr>
              <a:xfrm>
                <a:off x="1595721" y="3309374"/>
                <a:ext cx="1029457" cy="715821"/>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SSO</a:t>
                </a:r>
              </a:p>
            </p:txBody>
          </p:sp>
        </p:gr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8" name="Group 87"/>
          <p:cNvGrpSpPr/>
          <p:nvPr/>
        </p:nvGrpSpPr>
        <p:grpSpPr>
          <a:xfrm>
            <a:off x="655534" y="1994450"/>
            <a:ext cx="1613729" cy="832526"/>
            <a:chOff x="9775058" y="2515674"/>
            <a:chExt cx="1092200" cy="514350"/>
          </a:xfrm>
        </p:grpSpPr>
        <p:sp>
          <p:nvSpPr>
            <p:cNvPr id="91" name="Freeform 416"/>
            <p:cNvSpPr>
              <a:spLocks/>
            </p:cNvSpPr>
            <p:nvPr/>
          </p:nvSpPr>
          <p:spPr bwMode="auto">
            <a:xfrm>
              <a:off x="10134602" y="2537105"/>
              <a:ext cx="285750" cy="471488"/>
            </a:xfrm>
            <a:custGeom>
              <a:avLst/>
              <a:gdLst>
                <a:gd name="T0" fmla="*/ 180 w 180"/>
                <a:gd name="T1" fmla="*/ 297 h 297"/>
                <a:gd name="T2" fmla="*/ 0 w 180"/>
                <a:gd name="T3" fmla="*/ 297 h 297"/>
                <a:gd name="T4" fmla="*/ 0 w 180"/>
                <a:gd name="T5" fmla="*/ 55 h 297"/>
                <a:gd name="T6" fmla="*/ 24 w 180"/>
                <a:gd name="T7" fmla="*/ 29 h 297"/>
                <a:gd name="T8" fmla="*/ 52 w 180"/>
                <a:gd name="T9" fmla="*/ 0 h 297"/>
                <a:gd name="T10" fmla="*/ 180 w 180"/>
                <a:gd name="T11" fmla="*/ 0 h 297"/>
                <a:gd name="T12" fmla="*/ 180 w 18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80" h="297">
                  <a:moveTo>
                    <a:pt x="180" y="297"/>
                  </a:moveTo>
                  <a:lnTo>
                    <a:pt x="0" y="297"/>
                  </a:lnTo>
                  <a:lnTo>
                    <a:pt x="0" y="55"/>
                  </a:lnTo>
                  <a:lnTo>
                    <a:pt x="24" y="29"/>
                  </a:lnTo>
                  <a:lnTo>
                    <a:pt x="52" y="0"/>
                  </a:lnTo>
                  <a:lnTo>
                    <a:pt x="180" y="0"/>
                  </a:lnTo>
                  <a:lnTo>
                    <a:pt x="180"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95" name="Group 94"/>
            <p:cNvGrpSpPr/>
            <p:nvPr/>
          </p:nvGrpSpPr>
          <p:grpSpPr>
            <a:xfrm>
              <a:off x="10188577" y="2665692"/>
              <a:ext cx="173038" cy="276225"/>
              <a:chOff x="10188577" y="2665692"/>
              <a:chExt cx="173038" cy="276225"/>
            </a:xfrm>
          </p:grpSpPr>
          <p:sp>
            <p:nvSpPr>
              <p:cNvPr id="97" name="Freeform 418"/>
              <p:cNvSpPr>
                <a:spLocks/>
              </p:cNvSpPr>
              <p:nvPr/>
            </p:nvSpPr>
            <p:spPr bwMode="auto">
              <a:xfrm>
                <a:off x="10271127" y="2665692"/>
                <a:ext cx="90488" cy="25400"/>
              </a:xfrm>
              <a:custGeom>
                <a:avLst/>
                <a:gdLst>
                  <a:gd name="T0" fmla="*/ 251 w 290"/>
                  <a:gd name="T1" fmla="*/ 0 h 81"/>
                  <a:gd name="T2" fmla="*/ 37 w 290"/>
                  <a:gd name="T3" fmla="*/ 0 h 81"/>
                  <a:gd name="T4" fmla="*/ 0 w 290"/>
                  <a:gd name="T5" fmla="*/ 41 h 81"/>
                  <a:gd name="T6" fmla="*/ 37 w 290"/>
                  <a:gd name="T7" fmla="*/ 81 h 81"/>
                  <a:gd name="T8" fmla="*/ 251 w 290"/>
                  <a:gd name="T9" fmla="*/ 81 h 81"/>
                  <a:gd name="T10" fmla="*/ 290 w 290"/>
                  <a:gd name="T11" fmla="*/ 41 h 81"/>
                  <a:gd name="T12" fmla="*/ 251 w 29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90" h="81">
                    <a:moveTo>
                      <a:pt x="251" y="0"/>
                    </a:moveTo>
                    <a:cubicBezTo>
                      <a:pt x="37" y="0"/>
                      <a:pt x="37" y="0"/>
                      <a:pt x="37" y="0"/>
                    </a:cubicBezTo>
                    <a:cubicBezTo>
                      <a:pt x="16" y="0"/>
                      <a:pt x="0" y="18"/>
                      <a:pt x="0" y="41"/>
                    </a:cubicBezTo>
                    <a:cubicBezTo>
                      <a:pt x="0" y="63"/>
                      <a:pt x="16" y="81"/>
                      <a:pt x="37" y="81"/>
                    </a:cubicBezTo>
                    <a:cubicBezTo>
                      <a:pt x="251" y="81"/>
                      <a:pt x="251" y="81"/>
                      <a:pt x="251" y="81"/>
                    </a:cubicBezTo>
                    <a:cubicBezTo>
                      <a:pt x="273" y="81"/>
                      <a:pt x="290" y="63"/>
                      <a:pt x="290" y="41"/>
                    </a:cubicBezTo>
                    <a:cubicBezTo>
                      <a:pt x="290" y="18"/>
                      <a:pt x="273" y="0"/>
                      <a:pt x="251"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419"/>
              <p:cNvSpPr>
                <a:spLocks/>
              </p:cNvSpPr>
              <p:nvPr/>
            </p:nvSpPr>
            <p:spPr bwMode="auto">
              <a:xfrm>
                <a:off x="10188577" y="2729192"/>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8"/>
                      <a:pt x="0" y="40"/>
                    </a:cubicBezTo>
                    <a:cubicBezTo>
                      <a:pt x="0" y="61"/>
                      <a:pt x="18" y="81"/>
                      <a:pt x="38" y="81"/>
                    </a:cubicBezTo>
                    <a:cubicBezTo>
                      <a:pt x="514" y="81"/>
                      <a:pt x="514" y="81"/>
                      <a:pt x="514" y="81"/>
                    </a:cubicBezTo>
                    <a:cubicBezTo>
                      <a:pt x="536" y="81"/>
                      <a:pt x="553" y="61"/>
                      <a:pt x="553" y="40"/>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420"/>
              <p:cNvSpPr>
                <a:spLocks/>
              </p:cNvSpPr>
              <p:nvPr/>
            </p:nvSpPr>
            <p:spPr bwMode="auto">
              <a:xfrm>
                <a:off x="10188577" y="2791105"/>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7"/>
                      <a:pt x="0" y="40"/>
                    </a:cubicBezTo>
                    <a:cubicBezTo>
                      <a:pt x="0" y="61"/>
                      <a:pt x="18" y="81"/>
                      <a:pt x="38" y="81"/>
                    </a:cubicBezTo>
                    <a:cubicBezTo>
                      <a:pt x="514" y="81"/>
                      <a:pt x="514" y="81"/>
                      <a:pt x="514" y="81"/>
                    </a:cubicBezTo>
                    <a:cubicBezTo>
                      <a:pt x="536" y="81"/>
                      <a:pt x="553" y="61"/>
                      <a:pt x="553" y="40"/>
                    </a:cubicBezTo>
                    <a:cubicBezTo>
                      <a:pt x="553" y="17"/>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21"/>
              <p:cNvSpPr>
                <a:spLocks/>
              </p:cNvSpPr>
              <p:nvPr/>
            </p:nvSpPr>
            <p:spPr bwMode="auto">
              <a:xfrm>
                <a:off x="10188577" y="2853017"/>
                <a:ext cx="173038" cy="26988"/>
              </a:xfrm>
              <a:custGeom>
                <a:avLst/>
                <a:gdLst>
                  <a:gd name="T0" fmla="*/ 514 w 553"/>
                  <a:gd name="T1" fmla="*/ 0 h 85"/>
                  <a:gd name="T2" fmla="*/ 38 w 553"/>
                  <a:gd name="T3" fmla="*/ 0 h 85"/>
                  <a:gd name="T4" fmla="*/ 0 w 553"/>
                  <a:gd name="T5" fmla="*/ 42 h 85"/>
                  <a:gd name="T6" fmla="*/ 38 w 553"/>
                  <a:gd name="T7" fmla="*/ 85 h 85"/>
                  <a:gd name="T8" fmla="*/ 514 w 553"/>
                  <a:gd name="T9" fmla="*/ 85 h 85"/>
                  <a:gd name="T10" fmla="*/ 553 w 553"/>
                  <a:gd name="T11" fmla="*/ 42 h 85"/>
                  <a:gd name="T12" fmla="*/ 514 w 5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53" h="85">
                    <a:moveTo>
                      <a:pt x="514" y="0"/>
                    </a:moveTo>
                    <a:cubicBezTo>
                      <a:pt x="38" y="0"/>
                      <a:pt x="38" y="0"/>
                      <a:pt x="38" y="0"/>
                    </a:cubicBezTo>
                    <a:cubicBezTo>
                      <a:pt x="18" y="0"/>
                      <a:pt x="0" y="18"/>
                      <a:pt x="0" y="42"/>
                    </a:cubicBezTo>
                    <a:cubicBezTo>
                      <a:pt x="0" y="66"/>
                      <a:pt x="18" y="85"/>
                      <a:pt x="38" y="85"/>
                    </a:cubicBezTo>
                    <a:cubicBezTo>
                      <a:pt x="514" y="85"/>
                      <a:pt x="514" y="85"/>
                      <a:pt x="514" y="85"/>
                    </a:cubicBezTo>
                    <a:cubicBezTo>
                      <a:pt x="536" y="85"/>
                      <a:pt x="553" y="66"/>
                      <a:pt x="553" y="42"/>
                    </a:cubicBezTo>
                    <a:cubicBezTo>
                      <a:pt x="553" y="18"/>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22"/>
              <p:cNvSpPr>
                <a:spLocks/>
              </p:cNvSpPr>
              <p:nvPr/>
            </p:nvSpPr>
            <p:spPr bwMode="auto">
              <a:xfrm>
                <a:off x="10188577" y="2916517"/>
                <a:ext cx="173038" cy="25400"/>
              </a:xfrm>
              <a:custGeom>
                <a:avLst/>
                <a:gdLst>
                  <a:gd name="T0" fmla="*/ 514 w 553"/>
                  <a:gd name="T1" fmla="*/ 0 h 81"/>
                  <a:gd name="T2" fmla="*/ 38 w 553"/>
                  <a:gd name="T3" fmla="*/ 0 h 81"/>
                  <a:gd name="T4" fmla="*/ 0 w 553"/>
                  <a:gd name="T5" fmla="*/ 40 h 81"/>
                  <a:gd name="T6" fmla="*/ 38 w 553"/>
                  <a:gd name="T7" fmla="*/ 81 h 81"/>
                  <a:gd name="T8" fmla="*/ 514 w 553"/>
                  <a:gd name="T9" fmla="*/ 81 h 81"/>
                  <a:gd name="T10" fmla="*/ 553 w 553"/>
                  <a:gd name="T11" fmla="*/ 40 h 81"/>
                  <a:gd name="T12" fmla="*/ 514 w 55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553" h="81">
                    <a:moveTo>
                      <a:pt x="514" y="0"/>
                    </a:moveTo>
                    <a:cubicBezTo>
                      <a:pt x="38" y="0"/>
                      <a:pt x="38" y="0"/>
                      <a:pt x="38" y="0"/>
                    </a:cubicBezTo>
                    <a:cubicBezTo>
                      <a:pt x="18" y="0"/>
                      <a:pt x="0" y="19"/>
                      <a:pt x="0" y="40"/>
                    </a:cubicBezTo>
                    <a:cubicBezTo>
                      <a:pt x="0" y="63"/>
                      <a:pt x="18" y="81"/>
                      <a:pt x="38" y="81"/>
                    </a:cubicBezTo>
                    <a:cubicBezTo>
                      <a:pt x="514" y="81"/>
                      <a:pt x="514" y="81"/>
                      <a:pt x="514" y="81"/>
                    </a:cubicBezTo>
                    <a:cubicBezTo>
                      <a:pt x="536" y="81"/>
                      <a:pt x="553" y="63"/>
                      <a:pt x="553" y="40"/>
                    </a:cubicBezTo>
                    <a:cubicBezTo>
                      <a:pt x="553" y="19"/>
                      <a:pt x="536" y="0"/>
                      <a:pt x="514" y="0"/>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6" name="Freeform 417"/>
            <p:cNvSpPr>
              <a:spLocks noEditPoints="1"/>
            </p:cNvSpPr>
            <p:nvPr/>
          </p:nvSpPr>
          <p:spPr bwMode="auto">
            <a:xfrm>
              <a:off x="9775058" y="2515674"/>
              <a:ext cx="1092200" cy="514350"/>
            </a:xfrm>
            <a:custGeom>
              <a:avLst/>
              <a:gdLst>
                <a:gd name="T0" fmla="*/ 2052 w 3493"/>
                <a:gd name="T1" fmla="*/ 1644 h 1644"/>
                <a:gd name="T2" fmla="*/ 2127 w 3493"/>
                <a:gd name="T3" fmla="*/ 1644 h 1644"/>
                <a:gd name="T4" fmla="*/ 2127 w 3493"/>
                <a:gd name="T5" fmla="*/ 130 h 1644"/>
                <a:gd name="T6" fmla="*/ 2000 w 3493"/>
                <a:gd name="T7" fmla="*/ 0 h 1644"/>
                <a:gd name="T8" fmla="*/ 1441 w 3493"/>
                <a:gd name="T9" fmla="*/ 0 h 1644"/>
                <a:gd name="T10" fmla="*/ 1089 w 3493"/>
                <a:gd name="T11" fmla="*/ 337 h 1644"/>
                <a:gd name="T12" fmla="*/ 1089 w 3493"/>
                <a:gd name="T13" fmla="*/ 1515 h 1644"/>
                <a:gd name="T14" fmla="*/ 1211 w 3493"/>
                <a:gd name="T15" fmla="*/ 1644 h 1644"/>
                <a:gd name="T16" fmla="*/ 2052 w 3493"/>
                <a:gd name="T17" fmla="*/ 1644 h 1644"/>
                <a:gd name="T18" fmla="*/ 1248 w 3493"/>
                <a:gd name="T19" fmla="*/ 1569 h 1644"/>
                <a:gd name="T20" fmla="*/ 1165 w 3493"/>
                <a:gd name="T21" fmla="*/ 1480 h 1644"/>
                <a:gd name="T22" fmla="*/ 1165 w 3493"/>
                <a:gd name="T23" fmla="*/ 387 h 1644"/>
                <a:gd name="T24" fmla="*/ 1381 w 3493"/>
                <a:gd name="T25" fmla="*/ 387 h 1644"/>
                <a:gd name="T26" fmla="*/ 1453 w 3493"/>
                <a:gd name="T27" fmla="*/ 371 h 1644"/>
                <a:gd name="T28" fmla="*/ 1481 w 3493"/>
                <a:gd name="T29" fmla="*/ 301 h 1644"/>
                <a:gd name="T30" fmla="*/ 1481 w 3493"/>
                <a:gd name="T31" fmla="*/ 83 h 1644"/>
                <a:gd name="T32" fmla="*/ 1969 w 3493"/>
                <a:gd name="T33" fmla="*/ 83 h 1644"/>
                <a:gd name="T34" fmla="*/ 2052 w 3493"/>
                <a:gd name="T35" fmla="*/ 173 h 1644"/>
                <a:gd name="T36" fmla="*/ 2052 w 3493"/>
                <a:gd name="T37" fmla="*/ 1569 h 1644"/>
                <a:gd name="T38" fmla="*/ 1248 w 3493"/>
                <a:gd name="T39" fmla="*/ 1569 h 1644"/>
                <a:gd name="T40" fmla="*/ 1248 w 3493"/>
                <a:gd name="T41" fmla="*/ 1569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3" h="1644">
                  <a:moveTo>
                    <a:pt x="2052" y="1644"/>
                  </a:moveTo>
                  <a:cubicBezTo>
                    <a:pt x="2127" y="1644"/>
                    <a:pt x="2127" y="1644"/>
                    <a:pt x="2127" y="1644"/>
                  </a:cubicBezTo>
                  <a:cubicBezTo>
                    <a:pt x="2127" y="130"/>
                    <a:pt x="2127" y="130"/>
                    <a:pt x="2127" y="130"/>
                  </a:cubicBezTo>
                  <a:cubicBezTo>
                    <a:pt x="2127" y="53"/>
                    <a:pt x="2059" y="0"/>
                    <a:pt x="2000" y="0"/>
                  </a:cubicBezTo>
                  <a:cubicBezTo>
                    <a:pt x="0" y="0"/>
                    <a:pt x="1441" y="0"/>
                    <a:pt x="1441" y="0"/>
                  </a:cubicBezTo>
                  <a:cubicBezTo>
                    <a:pt x="1350" y="87"/>
                    <a:pt x="1231" y="212"/>
                    <a:pt x="1089" y="337"/>
                  </a:cubicBezTo>
                  <a:cubicBezTo>
                    <a:pt x="1089" y="1515"/>
                    <a:pt x="1089" y="1515"/>
                    <a:pt x="1089" y="1515"/>
                  </a:cubicBezTo>
                  <a:cubicBezTo>
                    <a:pt x="1089" y="1594"/>
                    <a:pt x="1155" y="1644"/>
                    <a:pt x="1211" y="1644"/>
                  </a:cubicBezTo>
                  <a:cubicBezTo>
                    <a:pt x="3493" y="1644"/>
                    <a:pt x="2052" y="1644"/>
                    <a:pt x="2052" y="1644"/>
                  </a:cubicBezTo>
                  <a:close/>
                  <a:moveTo>
                    <a:pt x="1248" y="1569"/>
                  </a:moveTo>
                  <a:cubicBezTo>
                    <a:pt x="1201" y="1569"/>
                    <a:pt x="1165" y="1530"/>
                    <a:pt x="1165" y="1480"/>
                  </a:cubicBezTo>
                  <a:cubicBezTo>
                    <a:pt x="1165" y="387"/>
                    <a:pt x="1165" y="387"/>
                    <a:pt x="1165" y="387"/>
                  </a:cubicBezTo>
                  <a:cubicBezTo>
                    <a:pt x="1381" y="387"/>
                    <a:pt x="1381" y="387"/>
                    <a:pt x="1381" y="387"/>
                  </a:cubicBezTo>
                  <a:cubicBezTo>
                    <a:pt x="1381" y="387"/>
                    <a:pt x="1430" y="385"/>
                    <a:pt x="1453" y="371"/>
                  </a:cubicBezTo>
                  <a:cubicBezTo>
                    <a:pt x="1485" y="349"/>
                    <a:pt x="1481" y="301"/>
                    <a:pt x="1481" y="301"/>
                  </a:cubicBezTo>
                  <a:cubicBezTo>
                    <a:pt x="1481" y="83"/>
                    <a:pt x="1481" y="83"/>
                    <a:pt x="1481" y="83"/>
                  </a:cubicBezTo>
                  <a:cubicBezTo>
                    <a:pt x="3410" y="83"/>
                    <a:pt x="1969" y="83"/>
                    <a:pt x="1969" y="83"/>
                  </a:cubicBezTo>
                  <a:cubicBezTo>
                    <a:pt x="2015" y="83"/>
                    <a:pt x="2052" y="123"/>
                    <a:pt x="2052" y="173"/>
                  </a:cubicBezTo>
                  <a:cubicBezTo>
                    <a:pt x="2052" y="1569"/>
                    <a:pt x="2052" y="1569"/>
                    <a:pt x="2052" y="1569"/>
                  </a:cubicBezTo>
                  <a:cubicBezTo>
                    <a:pt x="1248" y="1569"/>
                    <a:pt x="1248" y="1569"/>
                    <a:pt x="1248" y="1569"/>
                  </a:cubicBezTo>
                  <a:cubicBezTo>
                    <a:pt x="1248" y="1569"/>
                    <a:pt x="1248" y="1569"/>
                    <a:pt x="1248" y="1569"/>
                  </a:cubicBezTo>
                  <a:close/>
                </a:path>
              </a:pathLst>
            </a:custGeom>
            <a:solidFill>
              <a:srgbClr val="007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09" name="Group 108"/>
          <p:cNvGrpSpPr/>
          <p:nvPr/>
        </p:nvGrpSpPr>
        <p:grpSpPr>
          <a:xfrm>
            <a:off x="1215831" y="4230185"/>
            <a:ext cx="1033305" cy="1090879"/>
            <a:chOff x="1778093" y="2824845"/>
            <a:chExt cx="1033305" cy="1090879"/>
          </a:xfrm>
        </p:grpSpPr>
        <p:grpSp>
          <p:nvGrpSpPr>
            <p:cNvPr id="110" name="Group 109"/>
            <p:cNvGrpSpPr/>
            <p:nvPr/>
          </p:nvGrpSpPr>
          <p:grpSpPr>
            <a:xfrm>
              <a:off x="1778093" y="3319701"/>
              <a:ext cx="679031" cy="596023"/>
              <a:chOff x="1595721" y="3197845"/>
              <a:chExt cx="935348" cy="841891"/>
            </a:xfrm>
          </p:grpSpPr>
          <p:grpSp>
            <p:nvGrpSpPr>
              <p:cNvPr id="112" name="Group 111"/>
              <p:cNvGrpSpPr/>
              <p:nvPr/>
            </p:nvGrpSpPr>
            <p:grpSpPr>
              <a:xfrm>
                <a:off x="1829024" y="3197845"/>
                <a:ext cx="702045" cy="544571"/>
                <a:chOff x="6892474" y="992328"/>
                <a:chExt cx="424277" cy="353720"/>
              </a:xfrm>
            </p:grpSpPr>
            <p:sp>
              <p:nvSpPr>
                <p:cNvPr id="114"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sp>
              <p:nvSpPr>
                <p:cNvPr id="115"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600" dirty="0"/>
                </a:p>
              </p:txBody>
            </p:sp>
          </p:grpSp>
          <p:sp>
            <p:nvSpPr>
              <p:cNvPr id="113" name="TextBox 112"/>
              <p:cNvSpPr txBox="1"/>
              <p:nvPr/>
            </p:nvSpPr>
            <p:spPr>
              <a:xfrm>
                <a:off x="1595721" y="3309374"/>
                <a:ext cx="908411" cy="730362"/>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lob</a:t>
                </a:r>
              </a:p>
            </p:txBody>
          </p:sp>
        </p:grpSp>
        <p:pic>
          <p:nvPicPr>
            <p:cNvPr id="111" name="Picture 1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900" y="2824845"/>
              <a:ext cx="1009498" cy="752551"/>
            </a:xfrm>
            <a:prstGeom prst="rect">
              <a:avLst/>
            </a:prstGeom>
          </p:spPr>
        </p:pic>
      </p:grpSp>
      <p:grpSp>
        <p:nvGrpSpPr>
          <p:cNvPr id="116" name="Group 115"/>
          <p:cNvGrpSpPr/>
          <p:nvPr/>
        </p:nvGrpSpPr>
        <p:grpSpPr>
          <a:xfrm>
            <a:off x="1016080" y="3983852"/>
            <a:ext cx="896293" cy="943317"/>
            <a:chOff x="692523" y="4377746"/>
            <a:chExt cx="1033306" cy="1035481"/>
          </a:xfrm>
        </p:grpSpPr>
        <p:grpSp>
          <p:nvGrpSpPr>
            <p:cNvPr id="117" name="Group 116"/>
            <p:cNvGrpSpPr/>
            <p:nvPr/>
          </p:nvGrpSpPr>
          <p:grpSpPr>
            <a:xfrm>
              <a:off x="692523" y="4872604"/>
              <a:ext cx="738920" cy="540623"/>
              <a:chOff x="1595721" y="3197845"/>
              <a:chExt cx="1017844" cy="763637"/>
            </a:xfrm>
          </p:grpSpPr>
          <p:grpSp>
            <p:nvGrpSpPr>
              <p:cNvPr id="119" name="Group 118"/>
              <p:cNvGrpSpPr/>
              <p:nvPr/>
            </p:nvGrpSpPr>
            <p:grpSpPr>
              <a:xfrm>
                <a:off x="1829024" y="3197845"/>
                <a:ext cx="702045" cy="544571"/>
                <a:chOff x="6892474" y="992328"/>
                <a:chExt cx="424277" cy="353720"/>
              </a:xfrm>
            </p:grpSpPr>
            <p:sp>
              <p:nvSpPr>
                <p:cNvPr id="121" name="Freeform 11"/>
                <p:cNvSpPr>
                  <a:spLocks/>
                </p:cNvSpPr>
                <p:nvPr/>
              </p:nvSpPr>
              <p:spPr bwMode="auto">
                <a:xfrm>
                  <a:off x="6892474" y="1094113"/>
                  <a:ext cx="424277" cy="251935"/>
                </a:xfrm>
                <a:custGeom>
                  <a:avLst/>
                  <a:gdLst>
                    <a:gd name="T0" fmla="*/ 458 w 1150"/>
                    <a:gd name="T1" fmla="*/ 328 h 638"/>
                    <a:gd name="T2" fmla="*/ 0 w 1150"/>
                    <a:gd name="T3" fmla="*/ 0 h 638"/>
                    <a:gd name="T4" fmla="*/ 0 w 1150"/>
                    <a:gd name="T5" fmla="*/ 550 h 638"/>
                    <a:gd name="T6" fmla="*/ 88 w 1150"/>
                    <a:gd name="T7" fmla="*/ 638 h 638"/>
                    <a:gd name="T8" fmla="*/ 1062 w 1150"/>
                    <a:gd name="T9" fmla="*/ 638 h 638"/>
                    <a:gd name="T10" fmla="*/ 1150 w 1150"/>
                    <a:gd name="T11" fmla="*/ 550 h 638"/>
                    <a:gd name="T12" fmla="*/ 1150 w 1150"/>
                    <a:gd name="T13" fmla="*/ 0 h 638"/>
                    <a:gd name="T14" fmla="*/ 692 w 1150"/>
                    <a:gd name="T15" fmla="*/ 328 h 638"/>
                    <a:gd name="T16" fmla="*/ 458 w 1150"/>
                    <a:gd name="T17" fmla="*/ 3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638">
                      <a:moveTo>
                        <a:pt x="458" y="328"/>
                      </a:moveTo>
                      <a:cubicBezTo>
                        <a:pt x="0" y="0"/>
                        <a:pt x="0" y="0"/>
                        <a:pt x="0" y="0"/>
                      </a:cubicBezTo>
                      <a:cubicBezTo>
                        <a:pt x="0" y="550"/>
                        <a:pt x="0" y="550"/>
                        <a:pt x="0" y="550"/>
                      </a:cubicBezTo>
                      <a:cubicBezTo>
                        <a:pt x="0" y="598"/>
                        <a:pt x="40" y="638"/>
                        <a:pt x="88" y="638"/>
                      </a:cubicBezTo>
                      <a:cubicBezTo>
                        <a:pt x="1062" y="638"/>
                        <a:pt x="1062" y="638"/>
                        <a:pt x="1062" y="638"/>
                      </a:cubicBezTo>
                      <a:cubicBezTo>
                        <a:pt x="1111" y="638"/>
                        <a:pt x="1150" y="598"/>
                        <a:pt x="1150" y="550"/>
                      </a:cubicBezTo>
                      <a:cubicBezTo>
                        <a:pt x="1150" y="0"/>
                        <a:pt x="1150" y="0"/>
                        <a:pt x="1150" y="0"/>
                      </a:cubicBezTo>
                      <a:cubicBezTo>
                        <a:pt x="692" y="328"/>
                        <a:pt x="692" y="328"/>
                        <a:pt x="692" y="328"/>
                      </a:cubicBezTo>
                      <a:cubicBezTo>
                        <a:pt x="628" y="375"/>
                        <a:pt x="522" y="375"/>
                        <a:pt x="458" y="328"/>
                      </a:cubicBezTo>
                      <a:close/>
                    </a:path>
                  </a:pathLst>
                </a:custGeom>
                <a:solidFill>
                  <a:srgbClr val="0072C6"/>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sp>
              <p:nvSpPr>
                <p:cNvPr id="122" name="Freeform 12"/>
                <p:cNvSpPr>
                  <a:spLocks/>
                </p:cNvSpPr>
                <p:nvPr/>
              </p:nvSpPr>
              <p:spPr bwMode="auto">
                <a:xfrm>
                  <a:off x="6892474" y="992328"/>
                  <a:ext cx="424277" cy="220894"/>
                </a:xfrm>
                <a:custGeom>
                  <a:avLst/>
                  <a:gdLst>
                    <a:gd name="T0" fmla="*/ 1150 w 1150"/>
                    <a:gd name="T1" fmla="*/ 88 h 562"/>
                    <a:gd name="T2" fmla="*/ 1062 w 1150"/>
                    <a:gd name="T3" fmla="*/ 0 h 562"/>
                    <a:gd name="T4" fmla="*/ 88 w 1150"/>
                    <a:gd name="T5" fmla="*/ 0 h 562"/>
                    <a:gd name="T6" fmla="*/ 0 w 1150"/>
                    <a:gd name="T7" fmla="*/ 88 h 562"/>
                    <a:gd name="T8" fmla="*/ 0 w 1150"/>
                    <a:gd name="T9" fmla="*/ 187 h 562"/>
                    <a:gd name="T10" fmla="*/ 458 w 1150"/>
                    <a:gd name="T11" fmla="*/ 515 h 562"/>
                    <a:gd name="T12" fmla="*/ 692 w 1150"/>
                    <a:gd name="T13" fmla="*/ 515 h 562"/>
                    <a:gd name="T14" fmla="*/ 1150 w 1150"/>
                    <a:gd name="T15" fmla="*/ 187 h 562"/>
                    <a:gd name="T16" fmla="*/ 1150 w 1150"/>
                    <a:gd name="T17" fmla="*/ 8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562">
                      <a:moveTo>
                        <a:pt x="1150" y="88"/>
                      </a:moveTo>
                      <a:cubicBezTo>
                        <a:pt x="1150" y="39"/>
                        <a:pt x="1111" y="0"/>
                        <a:pt x="1062" y="0"/>
                      </a:cubicBezTo>
                      <a:cubicBezTo>
                        <a:pt x="88" y="0"/>
                        <a:pt x="88" y="0"/>
                        <a:pt x="88" y="0"/>
                      </a:cubicBezTo>
                      <a:cubicBezTo>
                        <a:pt x="40" y="0"/>
                        <a:pt x="0" y="39"/>
                        <a:pt x="0" y="88"/>
                      </a:cubicBezTo>
                      <a:cubicBezTo>
                        <a:pt x="0" y="187"/>
                        <a:pt x="0" y="187"/>
                        <a:pt x="0" y="187"/>
                      </a:cubicBezTo>
                      <a:cubicBezTo>
                        <a:pt x="458" y="515"/>
                        <a:pt x="458" y="515"/>
                        <a:pt x="458" y="515"/>
                      </a:cubicBezTo>
                      <a:cubicBezTo>
                        <a:pt x="522" y="562"/>
                        <a:pt x="628" y="562"/>
                        <a:pt x="692" y="515"/>
                      </a:cubicBezTo>
                      <a:cubicBezTo>
                        <a:pt x="1150" y="187"/>
                        <a:pt x="1150" y="187"/>
                        <a:pt x="1150" y="187"/>
                      </a:cubicBezTo>
                      <a:lnTo>
                        <a:pt x="1150" y="88"/>
                      </a:lnTo>
                      <a:close/>
                    </a:path>
                  </a:pathLst>
                </a:custGeom>
                <a:solidFill>
                  <a:schemeClr val="accent1"/>
                </a:solidFill>
                <a:ln w="19050">
                  <a:solidFill>
                    <a:schemeClr val="tx2"/>
                  </a:solidFill>
                </a:ln>
              </p:spPr>
              <p:txBody>
                <a:bodyPr vert="horz" wrap="square" lIns="91440" tIns="45720" rIns="91440" bIns="45720" numCol="1" anchor="t" anchorCtr="0" compatLnSpc="1">
                  <a:prstTxWarp prst="textNoShape">
                    <a:avLst/>
                  </a:prstTxWarp>
                </a:bodyPr>
                <a:lstStyle/>
                <a:p>
                  <a:endParaRPr lang="en-US" sz="1200" dirty="0"/>
                </a:p>
              </p:txBody>
            </p:sp>
          </p:grpSp>
          <p:sp>
            <p:nvSpPr>
              <p:cNvPr id="120" name="TextBox 119"/>
              <p:cNvSpPr txBox="1"/>
              <p:nvPr/>
            </p:nvSpPr>
            <p:spPr>
              <a:xfrm>
                <a:off x="1595721" y="3309374"/>
                <a:ext cx="1017844" cy="652108"/>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Proxy</a:t>
                </a:r>
              </a:p>
            </p:txBody>
          </p:sp>
        </p:grpSp>
        <p:pic>
          <p:nvPicPr>
            <p:cNvPr id="118" name="Picture 1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1" y="4377746"/>
              <a:ext cx="1009498" cy="752551"/>
            </a:xfrm>
            <a:prstGeom prst="rect">
              <a:avLst/>
            </a:prstGeom>
          </p:spPr>
        </p:pic>
      </p:grpSp>
    </p:spTree>
    <p:extLst>
      <p:ext uri="{BB962C8B-B14F-4D97-AF65-F5344CB8AC3E}">
        <p14:creationId xmlns:p14="http://schemas.microsoft.com/office/powerpoint/2010/main" val="262256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982624" y="193963"/>
            <a:ext cx="4264793" cy="6580909"/>
          </a:xfrm>
          <a:prstGeom prst="roundRect">
            <a:avLst/>
          </a:prstGeom>
          <a:solidFill>
            <a:schemeClr val="accent1">
              <a:lumMod val="60000"/>
              <a:lumOff val="40000"/>
              <a:alpha val="62000"/>
            </a:schemeClr>
          </a:solid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4046243" y="193963"/>
            <a:ext cx="3573762" cy="6580909"/>
          </a:xfrm>
          <a:prstGeom prst="roundRect">
            <a:avLst/>
          </a:prstGeom>
          <a:noFill/>
          <a:ln w="38100">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4405489" y="403611"/>
            <a:ext cx="28552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Perimeter network</a:t>
            </a:r>
          </a:p>
        </p:txBody>
      </p:sp>
      <p:sp>
        <p:nvSpPr>
          <p:cNvPr id="15" name="TextBox 14"/>
          <p:cNvSpPr txBox="1"/>
          <p:nvPr/>
        </p:nvSpPr>
        <p:spPr>
          <a:xfrm>
            <a:off x="8820627" y="363877"/>
            <a:ext cx="25887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network</a:t>
            </a:r>
          </a:p>
        </p:txBody>
      </p:sp>
      <p:sp>
        <p:nvSpPr>
          <p:cNvPr id="21" name="Freeform 24"/>
          <p:cNvSpPr>
            <a:spLocks noChangeAspect="1"/>
          </p:cNvSpPr>
          <p:nvPr/>
        </p:nvSpPr>
        <p:spPr bwMode="auto">
          <a:xfrm>
            <a:off x="508607" y="2916007"/>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2" name="Freeform 25"/>
          <p:cNvSpPr>
            <a:spLocks noChangeAspect="1"/>
          </p:cNvSpPr>
          <p:nvPr/>
        </p:nvSpPr>
        <p:spPr bwMode="auto">
          <a:xfrm>
            <a:off x="562227" y="2454006"/>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3" name="Freeform 26"/>
          <p:cNvSpPr>
            <a:spLocks noChangeAspect="1"/>
          </p:cNvSpPr>
          <p:nvPr/>
        </p:nvSpPr>
        <p:spPr bwMode="auto">
          <a:xfrm>
            <a:off x="562227" y="2454006"/>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26" name="Picture 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6576" y="3255071"/>
            <a:ext cx="1301966" cy="811685"/>
          </a:xfrm>
          <a:prstGeom prst="rect">
            <a:avLst/>
          </a:prstGeom>
          <a:ln>
            <a:noFill/>
          </a:ln>
        </p:spPr>
      </p:pic>
      <p:grpSp>
        <p:nvGrpSpPr>
          <p:cNvPr id="45" name="Group 44"/>
          <p:cNvGrpSpPr/>
          <p:nvPr/>
        </p:nvGrpSpPr>
        <p:grpSpPr>
          <a:xfrm>
            <a:off x="-181561" y="1861798"/>
            <a:ext cx="1800768" cy="1469196"/>
            <a:chOff x="10621852" y="2256586"/>
            <a:chExt cx="1800768" cy="1469196"/>
          </a:xfrm>
        </p:grpSpPr>
        <p:sp>
          <p:nvSpPr>
            <p:cNvPr id="46" name="Freeform 5"/>
            <p:cNvSpPr>
              <a:spLocks noEditPoints="1"/>
            </p:cNvSpPr>
            <p:nvPr/>
          </p:nvSpPr>
          <p:spPr bwMode="auto">
            <a:xfrm>
              <a:off x="11236061" y="2256586"/>
              <a:ext cx="547822" cy="90694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dirty="0"/>
            </a:p>
          </p:txBody>
        </p:sp>
        <p:sp>
          <p:nvSpPr>
            <p:cNvPr id="47" name="Rectangle 46"/>
            <p:cNvSpPr/>
            <p:nvPr/>
          </p:nvSpPr>
          <p:spPr bwMode="auto">
            <a:xfrm>
              <a:off x="10621852" y="3097917"/>
              <a:ext cx="1800768" cy="6278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a:t>
              </a:r>
            </a:p>
          </p:txBody>
        </p:sp>
      </p:grpSp>
      <p:sp>
        <p:nvSpPr>
          <p:cNvPr id="30" name="Flowchart: Collate 29"/>
          <p:cNvSpPr/>
          <p:nvPr/>
        </p:nvSpPr>
        <p:spPr bwMode="auto">
          <a:xfrm rot="16200000">
            <a:off x="4109771" y="445056"/>
            <a:ext cx="3815544" cy="6216168"/>
          </a:xfrm>
          <a:prstGeom prst="flowChartCollate">
            <a:avLst/>
          </a:prstGeom>
          <a:gradFill flip="none" rotWithShape="1">
            <a:gsLst>
              <a:gs pos="84000">
                <a:schemeClr val="accent1">
                  <a:tint val="66000"/>
                  <a:satMod val="160000"/>
                  <a:alpha val="21000"/>
                </a:schemeClr>
              </a:gs>
              <a:gs pos="0">
                <a:srgbClr val="002060">
                  <a:alpha val="42000"/>
                </a:srgb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4" name="Rectangle 3"/>
          <p:cNvSpPr/>
          <p:nvPr/>
        </p:nvSpPr>
        <p:spPr bwMode="auto">
          <a:xfrm>
            <a:off x="4933583" y="2928297"/>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Web Application Proxy</a:t>
            </a:r>
            <a:endParaRPr lang="en-US" sz="2400" dirty="0">
              <a:gradFill>
                <a:gsLst>
                  <a:gs pos="0">
                    <a:srgbClr val="FFFFFF"/>
                  </a:gs>
                  <a:gs pos="100000">
                    <a:srgbClr val="FFFFFF"/>
                  </a:gs>
                </a:gsLst>
                <a:lin ang="5400000" scaled="0"/>
              </a:gradFill>
            </a:endParaRPr>
          </a:p>
        </p:txBody>
      </p:sp>
      <p:sp>
        <p:nvSpPr>
          <p:cNvPr id="8" name="Rectangle 7"/>
          <p:cNvSpPr/>
          <p:nvPr/>
        </p:nvSpPr>
        <p:spPr bwMode="auto">
          <a:xfrm>
            <a:off x="9084059" y="421012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s-CO" sz="2400" dirty="0" smtClean="0">
                <a:gradFill>
                  <a:gsLst>
                    <a:gs pos="0">
                      <a:srgbClr val="FFFFFF"/>
                    </a:gs>
                    <a:gs pos="100000">
                      <a:srgbClr val="FFFFFF"/>
                    </a:gs>
                  </a:gsLst>
                  <a:lin ang="5400000" scaled="0"/>
                </a:gradFill>
              </a:rPr>
              <a:t>LOB </a:t>
            </a:r>
            <a:r>
              <a:rPr lang="es-CO" sz="2400" dirty="0" err="1" smtClean="0">
                <a:gradFill>
                  <a:gsLst>
                    <a:gs pos="0">
                      <a:srgbClr val="FFFFFF"/>
                    </a:gs>
                    <a:gs pos="100000">
                      <a:srgbClr val="FFFFFF"/>
                    </a:gs>
                  </a:gsLst>
                  <a:lin ang="5400000" scaled="0"/>
                </a:gradFill>
              </a:rPr>
              <a:t>app</a:t>
            </a:r>
            <a:endParaRPr lang="es-CO" sz="2400" dirty="0" smtClean="0">
              <a:gradFill>
                <a:gsLst>
                  <a:gs pos="0">
                    <a:srgbClr val="FFFFFF"/>
                  </a:gs>
                  <a:gs pos="100000">
                    <a:srgbClr val="FFFFFF"/>
                  </a:gs>
                </a:gsLst>
                <a:lin ang="5400000" scaled="0"/>
              </a:gradFill>
            </a:endParaRPr>
          </a:p>
          <a:p>
            <a:pPr algn="ctr" defTabSz="932472" fontAlgn="base">
              <a:spcBef>
                <a:spcPct val="0"/>
              </a:spcBef>
              <a:spcAft>
                <a:spcPct val="0"/>
              </a:spcAft>
            </a:pPr>
            <a:r>
              <a:rPr lang="es-CO" sz="2000" dirty="0" smtClean="0">
                <a:gradFill>
                  <a:gsLst>
                    <a:gs pos="0">
                      <a:srgbClr val="FFFFFF"/>
                    </a:gs>
                    <a:gs pos="100000">
                      <a:srgbClr val="FFFFFF"/>
                    </a:gs>
                  </a:gsLst>
                  <a:lin ang="5400000" scaled="0"/>
                </a:gradFill>
              </a:rPr>
              <a:t>(Windows </a:t>
            </a:r>
            <a:r>
              <a:rPr lang="es-CO" sz="2000" dirty="0" err="1" smtClean="0">
                <a:gradFill>
                  <a:gsLst>
                    <a:gs pos="0">
                      <a:srgbClr val="FFFFFF"/>
                    </a:gs>
                    <a:gs pos="100000">
                      <a:srgbClr val="FFFFFF"/>
                    </a:gs>
                  </a:gsLst>
                  <a:lin ang="5400000" scaled="0"/>
                </a:gradFill>
              </a:rPr>
              <a:t>authN</a:t>
            </a:r>
            <a:r>
              <a:rPr lang="es-CO"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grpSp>
        <p:nvGrpSpPr>
          <p:cNvPr id="82" name="Group 81"/>
          <p:cNvGrpSpPr/>
          <p:nvPr/>
        </p:nvGrpSpPr>
        <p:grpSpPr>
          <a:xfrm>
            <a:off x="10857263" y="957571"/>
            <a:ext cx="1055455" cy="895403"/>
            <a:chOff x="2089527" y="403611"/>
            <a:chExt cx="1055455" cy="895403"/>
          </a:xfrm>
        </p:grpSpPr>
        <p:sp>
          <p:nvSpPr>
            <p:cNvPr id="80" name="Isosceles Triangle 79"/>
            <p:cNvSpPr/>
            <p:nvPr/>
          </p:nvSpPr>
          <p:spPr bwMode="auto">
            <a:xfrm>
              <a:off x="2089527" y="403611"/>
              <a:ext cx="1055455" cy="895403"/>
            </a:xfrm>
            <a:prstGeom prst="triangle">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81" name="Rectangle 80"/>
            <p:cNvSpPr/>
            <p:nvPr/>
          </p:nvSpPr>
          <p:spPr bwMode="auto">
            <a:xfrm>
              <a:off x="2153875" y="638728"/>
              <a:ext cx="926757" cy="6278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AD</a:t>
              </a:r>
            </a:p>
          </p:txBody>
        </p:sp>
      </p:grpSp>
      <p:sp>
        <p:nvSpPr>
          <p:cNvPr id="3" name="Rectangle 2"/>
          <p:cNvSpPr/>
          <p:nvPr/>
        </p:nvSpPr>
        <p:spPr bwMode="auto">
          <a:xfrm>
            <a:off x="9070205" y="1645371"/>
            <a:ext cx="2099387" cy="1250794"/>
          </a:xfrm>
          <a:prstGeom prst="rect">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AD FS</a:t>
            </a:r>
            <a:endParaRPr lang="en-US" sz="2400" dirty="0">
              <a:gradFill>
                <a:gsLst>
                  <a:gs pos="0">
                    <a:srgbClr val="FFFFFF"/>
                  </a:gs>
                  <a:gs pos="100000">
                    <a:srgbClr val="FFFFFF"/>
                  </a:gs>
                </a:gsLst>
                <a:lin ang="5400000" scaled="0"/>
              </a:gradFill>
            </a:endParaRPr>
          </a:p>
        </p:txBody>
      </p:sp>
      <p:sp>
        <p:nvSpPr>
          <p:cNvPr id="2" name="Rounded Rectangle 1"/>
          <p:cNvSpPr/>
          <p:nvPr/>
        </p:nvSpPr>
        <p:spPr bwMode="auto">
          <a:xfrm>
            <a:off x="8122052" y="5130297"/>
            <a:ext cx="1617784"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http://lob</a:t>
            </a:r>
          </a:p>
        </p:txBody>
      </p:sp>
      <p:sp>
        <p:nvSpPr>
          <p:cNvPr id="86" name="Rounded Rectangle 85"/>
          <p:cNvSpPr/>
          <p:nvPr/>
        </p:nvSpPr>
        <p:spPr bwMode="auto">
          <a:xfrm>
            <a:off x="6732512" y="1394795"/>
            <a:ext cx="2956898"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3"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65935" y="312029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2632369" y="2648850"/>
            <a:ext cx="2949817"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https://sts.fabrikam.com</a:t>
            </a:r>
          </a:p>
        </p:txBody>
      </p:sp>
      <p:pic>
        <p:nvPicPr>
          <p:cNvPr id="87"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264552" y="2989123"/>
            <a:ext cx="1133476" cy="9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322941" y="363877"/>
            <a:ext cx="14339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Internet</a:t>
            </a:r>
          </a:p>
        </p:txBody>
      </p:sp>
      <p:sp>
        <p:nvSpPr>
          <p:cNvPr id="51" name="Rounded Rectangle 50"/>
          <p:cNvSpPr/>
          <p:nvPr/>
        </p:nvSpPr>
        <p:spPr bwMode="auto">
          <a:xfrm>
            <a:off x="2631447" y="3131563"/>
            <a:ext cx="2949817"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https://enterpriseenrollment.fabrikam.com</a:t>
            </a:r>
          </a:p>
        </p:txBody>
      </p:sp>
      <p:sp>
        <p:nvSpPr>
          <p:cNvPr id="6" name="Can 5"/>
          <p:cNvSpPr/>
          <p:nvPr/>
        </p:nvSpPr>
        <p:spPr bwMode="auto">
          <a:xfrm>
            <a:off x="9227568" y="2668493"/>
            <a:ext cx="1156351" cy="1012063"/>
          </a:xfrm>
          <a:prstGeom prst="can">
            <a:avLst/>
          </a:prstGeom>
          <a:ln>
            <a:solidFill>
              <a:schemeClr val="tx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50" name="Rounded Rectangle 49"/>
          <p:cNvSpPr/>
          <p:nvPr/>
        </p:nvSpPr>
        <p:spPr bwMode="auto">
          <a:xfrm>
            <a:off x="9178275" y="3080156"/>
            <a:ext cx="558801" cy="562249"/>
          </a:xfrm>
          <a:prstGeom prst="roundRect">
            <a:avLst/>
          </a:prstGeom>
          <a:solidFill>
            <a:schemeClr val="lt1"/>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DRS</a:t>
            </a:r>
            <a:endParaRPr lang="en-US" dirty="0" smtClean="0">
              <a:solidFill>
                <a:schemeClr val="bg2"/>
              </a:solidFill>
              <a:ea typeface="Segoe UI" pitchFamily="34" charset="0"/>
              <a:cs typeface="Segoe UI" pitchFamily="34" charset="0"/>
            </a:endParaRPr>
          </a:p>
        </p:txBody>
      </p:sp>
      <p:sp>
        <p:nvSpPr>
          <p:cNvPr id="89" name="Rounded Rectangle 88"/>
          <p:cNvSpPr/>
          <p:nvPr/>
        </p:nvSpPr>
        <p:spPr bwMode="auto">
          <a:xfrm>
            <a:off x="9697976" y="2886522"/>
            <a:ext cx="558801" cy="562249"/>
          </a:xfrm>
          <a:prstGeom prst="roundRect">
            <a:avLst/>
          </a:prstGeom>
          <a:solidFill>
            <a:schemeClr val="lt1"/>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WAP</a:t>
            </a:r>
            <a:endParaRPr lang="en-US" dirty="0" smtClean="0">
              <a:solidFill>
                <a:schemeClr val="bg2"/>
              </a:solidFill>
              <a:ea typeface="Segoe UI" pitchFamily="34" charset="0"/>
              <a:cs typeface="Segoe UI" pitchFamily="34" charset="0"/>
            </a:endParaRPr>
          </a:p>
        </p:txBody>
      </p:sp>
      <p:sp>
        <p:nvSpPr>
          <p:cNvPr id="52" name="TextBox 51"/>
          <p:cNvSpPr txBox="1"/>
          <p:nvPr/>
        </p:nvSpPr>
        <p:spPr>
          <a:xfrm>
            <a:off x="9140304" y="2542182"/>
            <a:ext cx="1330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App Policies</a:t>
            </a:r>
          </a:p>
        </p:txBody>
      </p:sp>
      <p:sp>
        <p:nvSpPr>
          <p:cNvPr id="53" name="Rounded Rectangle 52"/>
          <p:cNvSpPr/>
          <p:nvPr/>
        </p:nvSpPr>
        <p:spPr bwMode="auto">
          <a:xfrm>
            <a:off x="6748159" y="1889498"/>
            <a:ext cx="2949817"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https://enterpriseenrollment.fabrikam.com</a:t>
            </a:r>
          </a:p>
        </p:txBody>
      </p:sp>
      <p:sp>
        <p:nvSpPr>
          <p:cNvPr id="36" name="Rounded Rectangle 35"/>
          <p:cNvSpPr/>
          <p:nvPr/>
        </p:nvSpPr>
        <p:spPr bwMode="auto">
          <a:xfrm>
            <a:off x="9973111" y="3248778"/>
            <a:ext cx="558801" cy="562249"/>
          </a:xfrm>
          <a:prstGeom prst="roundRect">
            <a:avLst/>
          </a:prstGeom>
          <a:solidFill>
            <a:schemeClr val="lt1"/>
          </a:solidFill>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s-CO" dirty="0" smtClean="0">
                <a:solidFill>
                  <a:schemeClr val="bg2"/>
                </a:solidFill>
                <a:ea typeface="Segoe UI" pitchFamily="34" charset="0"/>
                <a:cs typeface="Segoe UI" pitchFamily="34" charset="0"/>
              </a:rPr>
              <a:t>LOB</a:t>
            </a:r>
            <a:endParaRPr lang="en-US" dirty="0" smtClean="0">
              <a:solidFill>
                <a:schemeClr val="bg2"/>
              </a:solidFill>
              <a:ea typeface="Segoe UI" pitchFamily="34" charset="0"/>
              <a:cs typeface="Segoe UI" pitchFamily="34" charset="0"/>
            </a:endParaRPr>
          </a:p>
        </p:txBody>
      </p:sp>
      <p:sp>
        <p:nvSpPr>
          <p:cNvPr id="41" name="Freeform 25"/>
          <p:cNvSpPr>
            <a:spLocks noEditPoints="1"/>
          </p:cNvSpPr>
          <p:nvPr/>
        </p:nvSpPr>
        <p:spPr bwMode="auto">
          <a:xfrm>
            <a:off x="1250039" y="3648169"/>
            <a:ext cx="449640" cy="674460"/>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42" name="Group 41"/>
          <p:cNvGrpSpPr/>
          <p:nvPr/>
        </p:nvGrpSpPr>
        <p:grpSpPr>
          <a:xfrm>
            <a:off x="11715436" y="1491949"/>
            <a:ext cx="482628" cy="739698"/>
            <a:chOff x="2799115" y="467215"/>
            <a:chExt cx="482628" cy="739698"/>
          </a:xfrm>
        </p:grpSpPr>
        <p:sp>
          <p:nvSpPr>
            <p:cNvPr id="43" name="Freeform 45"/>
            <p:cNvSpPr>
              <a:spLocks noEditPoints="1"/>
            </p:cNvSpPr>
            <p:nvPr/>
          </p:nvSpPr>
          <p:spPr bwMode="auto">
            <a:xfrm>
              <a:off x="2799115" y="467215"/>
              <a:ext cx="338110" cy="56426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6">
                <a:lumMod val="75000"/>
              </a:schemeClr>
            </a:solidFill>
            <a:ln>
              <a:noFill/>
            </a:ln>
          </p:spPr>
          <p:txBody>
            <a:bodyPr vert="horz" wrap="square" lIns="93269" tIns="46634" rIns="93269" bIns="4663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44" name="Freeform 25"/>
            <p:cNvSpPr>
              <a:spLocks noEditPoints="1"/>
            </p:cNvSpPr>
            <p:nvPr/>
          </p:nvSpPr>
          <p:spPr bwMode="auto">
            <a:xfrm>
              <a:off x="2943916" y="659612"/>
              <a:ext cx="337827" cy="547301"/>
            </a:xfrm>
            <a:custGeom>
              <a:avLst/>
              <a:gdLst>
                <a:gd name="T0" fmla="*/ 61 w 130"/>
                <a:gd name="T1" fmla="*/ 125 h 207"/>
                <a:gd name="T2" fmla="*/ 37 w 130"/>
                <a:gd name="T3" fmla="*/ 157 h 207"/>
                <a:gd name="T4" fmla="*/ 4 w 130"/>
                <a:gd name="T5" fmla="*/ 155 h 207"/>
                <a:gd name="T6" fmla="*/ 26 w 130"/>
                <a:gd name="T7" fmla="*/ 112 h 207"/>
                <a:gd name="T8" fmla="*/ 31 w 130"/>
                <a:gd name="T9" fmla="*/ 124 h 207"/>
                <a:gd name="T10" fmla="*/ 43 w 130"/>
                <a:gd name="T11" fmla="*/ 121 h 207"/>
                <a:gd name="T12" fmla="*/ 51 w 130"/>
                <a:gd name="T13" fmla="*/ 131 h 207"/>
                <a:gd name="T14" fmla="*/ 99 w 130"/>
                <a:gd name="T15" fmla="*/ 112 h 207"/>
                <a:gd name="T16" fmla="*/ 94 w 130"/>
                <a:gd name="T17" fmla="*/ 121 h 207"/>
                <a:gd name="T18" fmla="*/ 82 w 130"/>
                <a:gd name="T19" fmla="*/ 121 h 207"/>
                <a:gd name="T20" fmla="*/ 75 w 130"/>
                <a:gd name="T21" fmla="*/ 128 h 207"/>
                <a:gd name="T22" fmla="*/ 65 w 130"/>
                <a:gd name="T23" fmla="*/ 125 h 207"/>
                <a:gd name="T24" fmla="*/ 97 w 130"/>
                <a:gd name="T25" fmla="*/ 174 h 207"/>
                <a:gd name="T26" fmla="*/ 118 w 130"/>
                <a:gd name="T27" fmla="*/ 63 h 207"/>
                <a:gd name="T28" fmla="*/ 125 w 130"/>
                <a:gd name="T29" fmla="*/ 73 h 207"/>
                <a:gd name="T30" fmla="*/ 117 w 130"/>
                <a:gd name="T31" fmla="*/ 84 h 207"/>
                <a:gd name="T32" fmla="*/ 107 w 130"/>
                <a:gd name="T33" fmla="*/ 96 h 207"/>
                <a:gd name="T34" fmla="*/ 99 w 130"/>
                <a:gd name="T35" fmla="*/ 108 h 207"/>
                <a:gd name="T36" fmla="*/ 91 w 130"/>
                <a:gd name="T37" fmla="*/ 119 h 207"/>
                <a:gd name="T38" fmla="*/ 77 w 130"/>
                <a:gd name="T39" fmla="*/ 119 h 207"/>
                <a:gd name="T40" fmla="*/ 62 w 130"/>
                <a:gd name="T41" fmla="*/ 119 h 207"/>
                <a:gd name="T42" fmla="*/ 47 w 130"/>
                <a:gd name="T43" fmla="*/ 119 h 207"/>
                <a:gd name="T44" fmla="*/ 33 w 130"/>
                <a:gd name="T45" fmla="*/ 119 h 207"/>
                <a:gd name="T46" fmla="*/ 25 w 130"/>
                <a:gd name="T47" fmla="*/ 108 h 207"/>
                <a:gd name="T48" fmla="*/ 17 w 130"/>
                <a:gd name="T49" fmla="*/ 96 h 207"/>
                <a:gd name="T50" fmla="*/ 8 w 130"/>
                <a:gd name="T51" fmla="*/ 84 h 207"/>
                <a:gd name="T52" fmla="*/ 0 w 130"/>
                <a:gd name="T53" fmla="*/ 72 h 207"/>
                <a:gd name="T54" fmla="*/ 4 w 130"/>
                <a:gd name="T55" fmla="*/ 59 h 207"/>
                <a:gd name="T56" fmla="*/ 9 w 130"/>
                <a:gd name="T57" fmla="*/ 45 h 207"/>
                <a:gd name="T58" fmla="*/ 14 w 130"/>
                <a:gd name="T59" fmla="*/ 31 h 207"/>
                <a:gd name="T60" fmla="*/ 18 w 130"/>
                <a:gd name="T61" fmla="*/ 18 h 207"/>
                <a:gd name="T62" fmla="*/ 31 w 130"/>
                <a:gd name="T63" fmla="*/ 14 h 207"/>
                <a:gd name="T64" fmla="*/ 45 w 130"/>
                <a:gd name="T65" fmla="*/ 9 h 207"/>
                <a:gd name="T66" fmla="*/ 59 w 130"/>
                <a:gd name="T67" fmla="*/ 5 h 207"/>
                <a:gd name="T68" fmla="*/ 73 w 130"/>
                <a:gd name="T69" fmla="*/ 0 h 207"/>
                <a:gd name="T70" fmla="*/ 84 w 130"/>
                <a:gd name="T71" fmla="*/ 9 h 207"/>
                <a:gd name="T72" fmla="*/ 96 w 130"/>
                <a:gd name="T73" fmla="*/ 18 h 207"/>
                <a:gd name="T74" fmla="*/ 108 w 130"/>
                <a:gd name="T75" fmla="*/ 26 h 207"/>
                <a:gd name="T76" fmla="*/ 119 w 130"/>
                <a:gd name="T77" fmla="*/ 35 h 207"/>
                <a:gd name="T78" fmla="*/ 119 w 130"/>
                <a:gd name="T79" fmla="*/ 49 h 207"/>
                <a:gd name="T80" fmla="*/ 118 w 130"/>
                <a:gd name="T81" fmla="*/ 63 h 207"/>
                <a:gd name="T82" fmla="*/ 62 w 130"/>
                <a:gd name="T83" fmla="*/ 19 h 207"/>
                <a:gd name="T84" fmla="*/ 25 w 130"/>
                <a:gd name="T85" fmla="*/ 63 h 207"/>
                <a:gd name="T86" fmla="*/ 62 w 130"/>
                <a:gd name="T87" fmla="*/ 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207">
                  <a:moveTo>
                    <a:pt x="54" y="129"/>
                  </a:moveTo>
                  <a:cubicBezTo>
                    <a:pt x="54" y="129"/>
                    <a:pt x="54" y="129"/>
                    <a:pt x="54" y="129"/>
                  </a:cubicBezTo>
                  <a:cubicBezTo>
                    <a:pt x="61" y="125"/>
                    <a:pt x="61" y="125"/>
                    <a:pt x="61" y="125"/>
                  </a:cubicBezTo>
                  <a:cubicBezTo>
                    <a:pt x="61" y="125"/>
                    <a:pt x="61" y="125"/>
                    <a:pt x="61" y="125"/>
                  </a:cubicBezTo>
                  <a:cubicBezTo>
                    <a:pt x="56" y="154"/>
                    <a:pt x="52" y="170"/>
                    <a:pt x="49" y="178"/>
                  </a:cubicBezTo>
                  <a:cubicBezTo>
                    <a:pt x="49" y="178"/>
                    <a:pt x="49" y="178"/>
                    <a:pt x="37" y="157"/>
                  </a:cubicBezTo>
                  <a:cubicBezTo>
                    <a:pt x="37" y="157"/>
                    <a:pt x="37" y="157"/>
                    <a:pt x="36" y="155"/>
                  </a:cubicBezTo>
                  <a:cubicBezTo>
                    <a:pt x="36" y="155"/>
                    <a:pt x="36" y="155"/>
                    <a:pt x="33" y="155"/>
                  </a:cubicBezTo>
                  <a:cubicBezTo>
                    <a:pt x="33" y="155"/>
                    <a:pt x="33" y="155"/>
                    <a:pt x="4" y="155"/>
                  </a:cubicBezTo>
                  <a:cubicBezTo>
                    <a:pt x="12" y="142"/>
                    <a:pt x="18" y="127"/>
                    <a:pt x="23" y="112"/>
                  </a:cubicBezTo>
                  <a:cubicBezTo>
                    <a:pt x="23" y="112"/>
                    <a:pt x="23" y="112"/>
                    <a:pt x="25" y="112"/>
                  </a:cubicBezTo>
                  <a:cubicBezTo>
                    <a:pt x="25" y="112"/>
                    <a:pt x="25" y="112"/>
                    <a:pt x="26" y="112"/>
                  </a:cubicBezTo>
                  <a:cubicBezTo>
                    <a:pt x="26" y="112"/>
                    <a:pt x="26" y="112"/>
                    <a:pt x="27" y="114"/>
                  </a:cubicBezTo>
                  <a:cubicBezTo>
                    <a:pt x="27" y="114"/>
                    <a:pt x="27" y="114"/>
                    <a:pt x="30" y="121"/>
                  </a:cubicBezTo>
                  <a:cubicBezTo>
                    <a:pt x="30" y="121"/>
                    <a:pt x="30" y="121"/>
                    <a:pt x="31" y="124"/>
                  </a:cubicBezTo>
                  <a:cubicBezTo>
                    <a:pt x="31" y="124"/>
                    <a:pt x="31" y="124"/>
                    <a:pt x="34" y="123"/>
                  </a:cubicBezTo>
                  <a:cubicBezTo>
                    <a:pt x="34" y="123"/>
                    <a:pt x="34" y="123"/>
                    <a:pt x="42" y="121"/>
                  </a:cubicBezTo>
                  <a:cubicBezTo>
                    <a:pt x="42" y="121"/>
                    <a:pt x="42" y="121"/>
                    <a:pt x="43" y="121"/>
                  </a:cubicBezTo>
                  <a:cubicBezTo>
                    <a:pt x="43" y="121"/>
                    <a:pt x="43" y="121"/>
                    <a:pt x="44" y="122"/>
                  </a:cubicBezTo>
                  <a:cubicBezTo>
                    <a:pt x="44" y="122"/>
                    <a:pt x="44" y="122"/>
                    <a:pt x="49" y="128"/>
                  </a:cubicBezTo>
                  <a:cubicBezTo>
                    <a:pt x="49" y="128"/>
                    <a:pt x="49" y="128"/>
                    <a:pt x="51" y="131"/>
                  </a:cubicBezTo>
                  <a:cubicBezTo>
                    <a:pt x="51" y="131"/>
                    <a:pt x="51" y="131"/>
                    <a:pt x="54" y="129"/>
                  </a:cubicBezTo>
                  <a:close/>
                  <a:moveTo>
                    <a:pt x="101" y="112"/>
                  </a:moveTo>
                  <a:cubicBezTo>
                    <a:pt x="99" y="112"/>
                    <a:pt x="99" y="112"/>
                    <a:pt x="99" y="112"/>
                  </a:cubicBezTo>
                  <a:cubicBezTo>
                    <a:pt x="98" y="112"/>
                    <a:pt x="98" y="112"/>
                    <a:pt x="98" y="112"/>
                  </a:cubicBezTo>
                  <a:cubicBezTo>
                    <a:pt x="97" y="114"/>
                    <a:pt x="97" y="114"/>
                    <a:pt x="97" y="114"/>
                  </a:cubicBezTo>
                  <a:cubicBezTo>
                    <a:pt x="94" y="121"/>
                    <a:pt x="94" y="121"/>
                    <a:pt x="94" y="121"/>
                  </a:cubicBezTo>
                  <a:cubicBezTo>
                    <a:pt x="93" y="124"/>
                    <a:pt x="93" y="124"/>
                    <a:pt x="93" y="124"/>
                  </a:cubicBezTo>
                  <a:cubicBezTo>
                    <a:pt x="90" y="123"/>
                    <a:pt x="90" y="123"/>
                    <a:pt x="90" y="123"/>
                  </a:cubicBezTo>
                  <a:cubicBezTo>
                    <a:pt x="82" y="121"/>
                    <a:pt x="82" y="121"/>
                    <a:pt x="82" y="121"/>
                  </a:cubicBezTo>
                  <a:cubicBezTo>
                    <a:pt x="81" y="121"/>
                    <a:pt x="81" y="121"/>
                    <a:pt x="81" y="121"/>
                  </a:cubicBezTo>
                  <a:cubicBezTo>
                    <a:pt x="80" y="122"/>
                    <a:pt x="80" y="122"/>
                    <a:pt x="80" y="122"/>
                  </a:cubicBezTo>
                  <a:cubicBezTo>
                    <a:pt x="75" y="128"/>
                    <a:pt x="75" y="128"/>
                    <a:pt x="75" y="128"/>
                  </a:cubicBezTo>
                  <a:cubicBezTo>
                    <a:pt x="73" y="131"/>
                    <a:pt x="73" y="131"/>
                    <a:pt x="73" y="131"/>
                  </a:cubicBezTo>
                  <a:cubicBezTo>
                    <a:pt x="70" y="129"/>
                    <a:pt x="70" y="129"/>
                    <a:pt x="70" y="129"/>
                  </a:cubicBezTo>
                  <a:cubicBezTo>
                    <a:pt x="65" y="125"/>
                    <a:pt x="65" y="125"/>
                    <a:pt x="65" y="125"/>
                  </a:cubicBezTo>
                  <a:cubicBezTo>
                    <a:pt x="64" y="129"/>
                    <a:pt x="63" y="133"/>
                    <a:pt x="63" y="137"/>
                  </a:cubicBezTo>
                  <a:cubicBezTo>
                    <a:pt x="77" y="195"/>
                    <a:pt x="85" y="207"/>
                    <a:pt x="85" y="207"/>
                  </a:cubicBezTo>
                  <a:cubicBezTo>
                    <a:pt x="97" y="174"/>
                    <a:pt x="97" y="174"/>
                    <a:pt x="97" y="174"/>
                  </a:cubicBezTo>
                  <a:cubicBezTo>
                    <a:pt x="130" y="169"/>
                    <a:pt x="130" y="169"/>
                    <a:pt x="130" y="169"/>
                  </a:cubicBezTo>
                  <a:cubicBezTo>
                    <a:pt x="118" y="154"/>
                    <a:pt x="109" y="133"/>
                    <a:pt x="101" y="112"/>
                  </a:cubicBezTo>
                  <a:close/>
                  <a:moveTo>
                    <a:pt x="118" y="63"/>
                  </a:moveTo>
                  <a:cubicBezTo>
                    <a:pt x="118" y="63"/>
                    <a:pt x="118" y="63"/>
                    <a:pt x="118" y="63"/>
                  </a:cubicBezTo>
                  <a:cubicBezTo>
                    <a:pt x="121" y="67"/>
                    <a:pt x="121" y="67"/>
                    <a:pt x="121" y="67"/>
                  </a:cubicBezTo>
                  <a:cubicBezTo>
                    <a:pt x="121" y="67"/>
                    <a:pt x="121" y="67"/>
                    <a:pt x="125" y="73"/>
                  </a:cubicBezTo>
                  <a:cubicBezTo>
                    <a:pt x="125" y="73"/>
                    <a:pt x="125" y="73"/>
                    <a:pt x="119" y="78"/>
                  </a:cubicBezTo>
                  <a:cubicBezTo>
                    <a:pt x="119" y="78"/>
                    <a:pt x="119" y="78"/>
                    <a:pt x="115" y="81"/>
                  </a:cubicBezTo>
                  <a:cubicBezTo>
                    <a:pt x="115" y="81"/>
                    <a:pt x="115" y="81"/>
                    <a:pt x="117" y="84"/>
                  </a:cubicBezTo>
                  <a:cubicBezTo>
                    <a:pt x="117" y="84"/>
                    <a:pt x="117" y="84"/>
                    <a:pt x="118" y="92"/>
                  </a:cubicBezTo>
                  <a:cubicBezTo>
                    <a:pt x="118" y="92"/>
                    <a:pt x="118" y="92"/>
                    <a:pt x="111" y="95"/>
                  </a:cubicBezTo>
                  <a:cubicBezTo>
                    <a:pt x="111" y="95"/>
                    <a:pt x="111" y="95"/>
                    <a:pt x="107" y="96"/>
                  </a:cubicBezTo>
                  <a:cubicBezTo>
                    <a:pt x="107" y="96"/>
                    <a:pt x="107" y="96"/>
                    <a:pt x="107" y="100"/>
                  </a:cubicBezTo>
                  <a:cubicBezTo>
                    <a:pt x="107" y="100"/>
                    <a:pt x="107" y="100"/>
                    <a:pt x="107" y="108"/>
                  </a:cubicBezTo>
                  <a:cubicBezTo>
                    <a:pt x="107" y="108"/>
                    <a:pt x="107" y="108"/>
                    <a:pt x="99" y="108"/>
                  </a:cubicBezTo>
                  <a:cubicBezTo>
                    <a:pt x="99" y="108"/>
                    <a:pt x="99" y="108"/>
                    <a:pt x="95" y="108"/>
                  </a:cubicBezTo>
                  <a:cubicBezTo>
                    <a:pt x="95" y="108"/>
                    <a:pt x="95" y="108"/>
                    <a:pt x="94" y="112"/>
                  </a:cubicBezTo>
                  <a:cubicBezTo>
                    <a:pt x="94" y="112"/>
                    <a:pt x="94" y="112"/>
                    <a:pt x="91" y="119"/>
                  </a:cubicBezTo>
                  <a:cubicBezTo>
                    <a:pt x="91" y="119"/>
                    <a:pt x="91" y="119"/>
                    <a:pt x="83" y="117"/>
                  </a:cubicBezTo>
                  <a:cubicBezTo>
                    <a:pt x="83" y="117"/>
                    <a:pt x="83" y="117"/>
                    <a:pt x="79" y="116"/>
                  </a:cubicBezTo>
                  <a:cubicBezTo>
                    <a:pt x="79" y="116"/>
                    <a:pt x="79" y="116"/>
                    <a:pt x="77" y="119"/>
                  </a:cubicBezTo>
                  <a:cubicBezTo>
                    <a:pt x="77" y="119"/>
                    <a:pt x="77" y="119"/>
                    <a:pt x="72" y="125"/>
                  </a:cubicBezTo>
                  <a:cubicBezTo>
                    <a:pt x="72" y="125"/>
                    <a:pt x="72" y="125"/>
                    <a:pt x="65" y="121"/>
                  </a:cubicBezTo>
                  <a:cubicBezTo>
                    <a:pt x="65" y="121"/>
                    <a:pt x="65" y="121"/>
                    <a:pt x="62" y="119"/>
                  </a:cubicBezTo>
                  <a:cubicBezTo>
                    <a:pt x="62" y="119"/>
                    <a:pt x="62" y="119"/>
                    <a:pt x="59" y="121"/>
                  </a:cubicBezTo>
                  <a:cubicBezTo>
                    <a:pt x="59" y="121"/>
                    <a:pt x="59" y="121"/>
                    <a:pt x="52" y="125"/>
                  </a:cubicBezTo>
                  <a:cubicBezTo>
                    <a:pt x="52" y="125"/>
                    <a:pt x="52" y="125"/>
                    <a:pt x="47" y="119"/>
                  </a:cubicBezTo>
                  <a:cubicBezTo>
                    <a:pt x="47" y="119"/>
                    <a:pt x="47" y="119"/>
                    <a:pt x="45" y="116"/>
                  </a:cubicBezTo>
                  <a:cubicBezTo>
                    <a:pt x="45" y="116"/>
                    <a:pt x="45" y="116"/>
                    <a:pt x="41" y="117"/>
                  </a:cubicBezTo>
                  <a:cubicBezTo>
                    <a:pt x="41" y="117"/>
                    <a:pt x="41" y="117"/>
                    <a:pt x="33" y="119"/>
                  </a:cubicBezTo>
                  <a:cubicBezTo>
                    <a:pt x="33" y="119"/>
                    <a:pt x="33" y="119"/>
                    <a:pt x="31" y="112"/>
                  </a:cubicBezTo>
                  <a:cubicBezTo>
                    <a:pt x="31" y="112"/>
                    <a:pt x="31" y="112"/>
                    <a:pt x="29" y="108"/>
                  </a:cubicBezTo>
                  <a:cubicBezTo>
                    <a:pt x="29" y="108"/>
                    <a:pt x="29" y="108"/>
                    <a:pt x="25" y="108"/>
                  </a:cubicBezTo>
                  <a:cubicBezTo>
                    <a:pt x="25" y="108"/>
                    <a:pt x="25" y="108"/>
                    <a:pt x="17" y="107"/>
                  </a:cubicBezTo>
                  <a:cubicBezTo>
                    <a:pt x="17" y="107"/>
                    <a:pt x="17" y="107"/>
                    <a:pt x="17" y="100"/>
                  </a:cubicBezTo>
                  <a:cubicBezTo>
                    <a:pt x="17" y="100"/>
                    <a:pt x="17" y="100"/>
                    <a:pt x="17" y="96"/>
                  </a:cubicBezTo>
                  <a:cubicBezTo>
                    <a:pt x="17" y="96"/>
                    <a:pt x="17" y="96"/>
                    <a:pt x="13" y="94"/>
                  </a:cubicBezTo>
                  <a:cubicBezTo>
                    <a:pt x="13" y="94"/>
                    <a:pt x="13" y="94"/>
                    <a:pt x="6" y="91"/>
                  </a:cubicBezTo>
                  <a:cubicBezTo>
                    <a:pt x="6" y="91"/>
                    <a:pt x="6" y="91"/>
                    <a:pt x="8" y="84"/>
                  </a:cubicBezTo>
                  <a:cubicBezTo>
                    <a:pt x="8" y="84"/>
                    <a:pt x="8" y="84"/>
                    <a:pt x="9" y="80"/>
                  </a:cubicBezTo>
                  <a:cubicBezTo>
                    <a:pt x="9" y="80"/>
                    <a:pt x="9" y="80"/>
                    <a:pt x="6" y="77"/>
                  </a:cubicBezTo>
                  <a:cubicBezTo>
                    <a:pt x="6" y="77"/>
                    <a:pt x="6" y="77"/>
                    <a:pt x="0" y="72"/>
                  </a:cubicBezTo>
                  <a:cubicBezTo>
                    <a:pt x="0" y="72"/>
                    <a:pt x="0" y="72"/>
                    <a:pt x="4" y="66"/>
                  </a:cubicBezTo>
                  <a:cubicBezTo>
                    <a:pt x="4" y="66"/>
                    <a:pt x="4" y="66"/>
                    <a:pt x="6" y="63"/>
                  </a:cubicBezTo>
                  <a:cubicBezTo>
                    <a:pt x="6" y="63"/>
                    <a:pt x="6" y="63"/>
                    <a:pt x="4" y="59"/>
                  </a:cubicBezTo>
                  <a:cubicBezTo>
                    <a:pt x="4" y="59"/>
                    <a:pt x="4" y="59"/>
                    <a:pt x="0" y="53"/>
                  </a:cubicBezTo>
                  <a:cubicBezTo>
                    <a:pt x="0" y="53"/>
                    <a:pt x="0" y="53"/>
                    <a:pt x="6" y="48"/>
                  </a:cubicBezTo>
                  <a:cubicBezTo>
                    <a:pt x="6" y="48"/>
                    <a:pt x="6" y="48"/>
                    <a:pt x="9" y="45"/>
                  </a:cubicBezTo>
                  <a:cubicBezTo>
                    <a:pt x="9" y="45"/>
                    <a:pt x="9" y="45"/>
                    <a:pt x="8" y="41"/>
                  </a:cubicBezTo>
                  <a:cubicBezTo>
                    <a:pt x="8" y="41"/>
                    <a:pt x="8" y="41"/>
                    <a:pt x="6" y="34"/>
                  </a:cubicBezTo>
                  <a:cubicBezTo>
                    <a:pt x="6" y="34"/>
                    <a:pt x="6" y="34"/>
                    <a:pt x="14" y="31"/>
                  </a:cubicBezTo>
                  <a:cubicBezTo>
                    <a:pt x="14" y="31"/>
                    <a:pt x="14" y="31"/>
                    <a:pt x="17" y="30"/>
                  </a:cubicBezTo>
                  <a:cubicBezTo>
                    <a:pt x="17" y="30"/>
                    <a:pt x="17" y="30"/>
                    <a:pt x="17" y="26"/>
                  </a:cubicBezTo>
                  <a:cubicBezTo>
                    <a:pt x="17" y="26"/>
                    <a:pt x="17" y="26"/>
                    <a:pt x="18" y="18"/>
                  </a:cubicBezTo>
                  <a:cubicBezTo>
                    <a:pt x="18" y="18"/>
                    <a:pt x="18" y="18"/>
                    <a:pt x="26" y="18"/>
                  </a:cubicBezTo>
                  <a:cubicBezTo>
                    <a:pt x="26" y="18"/>
                    <a:pt x="26" y="18"/>
                    <a:pt x="30" y="17"/>
                  </a:cubicBezTo>
                  <a:cubicBezTo>
                    <a:pt x="30" y="17"/>
                    <a:pt x="30" y="17"/>
                    <a:pt x="31" y="14"/>
                  </a:cubicBezTo>
                  <a:cubicBezTo>
                    <a:pt x="31" y="14"/>
                    <a:pt x="31" y="14"/>
                    <a:pt x="34" y="6"/>
                  </a:cubicBezTo>
                  <a:cubicBezTo>
                    <a:pt x="34" y="6"/>
                    <a:pt x="34" y="6"/>
                    <a:pt x="41" y="8"/>
                  </a:cubicBezTo>
                  <a:cubicBezTo>
                    <a:pt x="41" y="8"/>
                    <a:pt x="41" y="8"/>
                    <a:pt x="45" y="9"/>
                  </a:cubicBezTo>
                  <a:cubicBezTo>
                    <a:pt x="45" y="9"/>
                    <a:pt x="45" y="9"/>
                    <a:pt x="48" y="6"/>
                  </a:cubicBezTo>
                  <a:cubicBezTo>
                    <a:pt x="48" y="6"/>
                    <a:pt x="48" y="6"/>
                    <a:pt x="53" y="0"/>
                  </a:cubicBezTo>
                  <a:cubicBezTo>
                    <a:pt x="53" y="0"/>
                    <a:pt x="53" y="0"/>
                    <a:pt x="59" y="5"/>
                  </a:cubicBezTo>
                  <a:cubicBezTo>
                    <a:pt x="59" y="5"/>
                    <a:pt x="59" y="5"/>
                    <a:pt x="63" y="7"/>
                  </a:cubicBezTo>
                  <a:cubicBezTo>
                    <a:pt x="63" y="7"/>
                    <a:pt x="63" y="7"/>
                    <a:pt x="66" y="5"/>
                  </a:cubicBezTo>
                  <a:cubicBezTo>
                    <a:pt x="66" y="5"/>
                    <a:pt x="66" y="5"/>
                    <a:pt x="73" y="0"/>
                  </a:cubicBezTo>
                  <a:cubicBezTo>
                    <a:pt x="73" y="0"/>
                    <a:pt x="73" y="0"/>
                    <a:pt x="77" y="7"/>
                  </a:cubicBezTo>
                  <a:cubicBezTo>
                    <a:pt x="77" y="7"/>
                    <a:pt x="77" y="7"/>
                    <a:pt x="80" y="10"/>
                  </a:cubicBezTo>
                  <a:cubicBezTo>
                    <a:pt x="80" y="10"/>
                    <a:pt x="80" y="10"/>
                    <a:pt x="84" y="9"/>
                  </a:cubicBezTo>
                  <a:cubicBezTo>
                    <a:pt x="84" y="9"/>
                    <a:pt x="84" y="9"/>
                    <a:pt x="91" y="7"/>
                  </a:cubicBezTo>
                  <a:cubicBezTo>
                    <a:pt x="91" y="7"/>
                    <a:pt x="91" y="7"/>
                    <a:pt x="94" y="14"/>
                  </a:cubicBezTo>
                  <a:cubicBezTo>
                    <a:pt x="94" y="14"/>
                    <a:pt x="94" y="14"/>
                    <a:pt x="96" y="18"/>
                  </a:cubicBezTo>
                  <a:cubicBezTo>
                    <a:pt x="96" y="18"/>
                    <a:pt x="96" y="18"/>
                    <a:pt x="100" y="18"/>
                  </a:cubicBezTo>
                  <a:cubicBezTo>
                    <a:pt x="100" y="18"/>
                    <a:pt x="100" y="18"/>
                    <a:pt x="107" y="18"/>
                  </a:cubicBezTo>
                  <a:cubicBezTo>
                    <a:pt x="107" y="18"/>
                    <a:pt x="107" y="18"/>
                    <a:pt x="108" y="26"/>
                  </a:cubicBezTo>
                  <a:cubicBezTo>
                    <a:pt x="108" y="26"/>
                    <a:pt x="108" y="26"/>
                    <a:pt x="108" y="30"/>
                  </a:cubicBezTo>
                  <a:cubicBezTo>
                    <a:pt x="108" y="30"/>
                    <a:pt x="108" y="30"/>
                    <a:pt x="112" y="32"/>
                  </a:cubicBezTo>
                  <a:cubicBezTo>
                    <a:pt x="112" y="32"/>
                    <a:pt x="112" y="32"/>
                    <a:pt x="119" y="35"/>
                  </a:cubicBezTo>
                  <a:cubicBezTo>
                    <a:pt x="119" y="35"/>
                    <a:pt x="119" y="35"/>
                    <a:pt x="117" y="42"/>
                  </a:cubicBezTo>
                  <a:cubicBezTo>
                    <a:pt x="117" y="42"/>
                    <a:pt x="117" y="42"/>
                    <a:pt x="116" y="46"/>
                  </a:cubicBezTo>
                  <a:cubicBezTo>
                    <a:pt x="116" y="46"/>
                    <a:pt x="116" y="46"/>
                    <a:pt x="119" y="49"/>
                  </a:cubicBezTo>
                  <a:cubicBezTo>
                    <a:pt x="119" y="49"/>
                    <a:pt x="119" y="49"/>
                    <a:pt x="125" y="53"/>
                  </a:cubicBezTo>
                  <a:cubicBezTo>
                    <a:pt x="125" y="53"/>
                    <a:pt x="125" y="53"/>
                    <a:pt x="121" y="60"/>
                  </a:cubicBezTo>
                  <a:cubicBezTo>
                    <a:pt x="121" y="60"/>
                    <a:pt x="121" y="60"/>
                    <a:pt x="118" y="63"/>
                  </a:cubicBezTo>
                  <a:close/>
                  <a:moveTo>
                    <a:pt x="62" y="106"/>
                  </a:moveTo>
                  <a:cubicBezTo>
                    <a:pt x="86" y="106"/>
                    <a:pt x="105" y="87"/>
                    <a:pt x="105" y="63"/>
                  </a:cubicBezTo>
                  <a:cubicBezTo>
                    <a:pt x="105" y="38"/>
                    <a:pt x="86" y="19"/>
                    <a:pt x="62" y="19"/>
                  </a:cubicBezTo>
                  <a:cubicBezTo>
                    <a:pt x="37" y="19"/>
                    <a:pt x="18" y="38"/>
                    <a:pt x="18" y="63"/>
                  </a:cubicBezTo>
                  <a:cubicBezTo>
                    <a:pt x="18" y="87"/>
                    <a:pt x="37" y="106"/>
                    <a:pt x="62" y="106"/>
                  </a:cubicBezTo>
                  <a:close/>
                  <a:moveTo>
                    <a:pt x="25" y="63"/>
                  </a:moveTo>
                  <a:cubicBezTo>
                    <a:pt x="25" y="83"/>
                    <a:pt x="41" y="100"/>
                    <a:pt x="62" y="100"/>
                  </a:cubicBezTo>
                  <a:cubicBezTo>
                    <a:pt x="82" y="100"/>
                    <a:pt x="99" y="83"/>
                    <a:pt x="99" y="63"/>
                  </a:cubicBezTo>
                  <a:cubicBezTo>
                    <a:pt x="99" y="42"/>
                    <a:pt x="82" y="25"/>
                    <a:pt x="62" y="25"/>
                  </a:cubicBezTo>
                  <a:cubicBezTo>
                    <a:pt x="41" y="25"/>
                    <a:pt x="25" y="42"/>
                    <a:pt x="25" y="63"/>
                  </a:cubicBezTo>
                  <a:close/>
                </a:path>
              </a:pathLst>
            </a:custGeom>
            <a:solidFill>
              <a:schemeClr val="accent6"/>
            </a:solid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48" name="Rounded Rectangle 47"/>
          <p:cNvSpPr/>
          <p:nvPr/>
        </p:nvSpPr>
        <p:spPr bwMode="auto">
          <a:xfrm>
            <a:off x="2657656" y="4009982"/>
            <a:ext cx="2949817" cy="43908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2"/>
                </a:solidFill>
                <a:ea typeface="Segoe UI" pitchFamily="34" charset="0"/>
                <a:cs typeface="Segoe UI" pitchFamily="34" charset="0"/>
              </a:rPr>
              <a:t>https:/lob.fabrikam.com</a:t>
            </a:r>
          </a:p>
        </p:txBody>
      </p:sp>
    </p:spTree>
    <p:extLst>
      <p:ext uri="{BB962C8B-B14F-4D97-AF65-F5344CB8AC3E}">
        <p14:creationId xmlns:p14="http://schemas.microsoft.com/office/powerpoint/2010/main" val="415106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animBg="1"/>
      <p:bldP spid="53" grpId="0" animBg="1"/>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sz="quarter" idx="10"/>
          </p:nvPr>
        </p:nvSpPr>
        <p:spPr>
          <a:xfrm>
            <a:off x="274638" y="1214438"/>
            <a:ext cx="11887200" cy="4124206"/>
          </a:xfrm>
        </p:spPr>
        <p:txBody>
          <a:bodyPr/>
          <a:lstStyle/>
          <a:p>
            <a:r>
              <a:rPr lang="en-US" dirty="0" smtClean="0"/>
              <a:t>WSSC 2012 R2 “work from anywhere“: the big picture</a:t>
            </a:r>
          </a:p>
          <a:p>
            <a:r>
              <a:rPr lang="en-US" dirty="0" smtClean="0"/>
              <a:t>WAP drill down: scenarios, flows, architecture</a:t>
            </a:r>
          </a:p>
          <a:p>
            <a:r>
              <a:rPr lang="en-US" dirty="0" smtClean="0"/>
              <a:t>Demos</a:t>
            </a:r>
          </a:p>
          <a:p>
            <a:r>
              <a:rPr lang="en-US" dirty="0" smtClean="0"/>
              <a:t>Operability and design considerations</a:t>
            </a:r>
          </a:p>
          <a:p>
            <a:r>
              <a:rPr lang="en-US" dirty="0" smtClean="0"/>
              <a:t>Relation to UAG, TMG, ARR, Intune, VPN, DRS</a:t>
            </a:r>
          </a:p>
          <a:p>
            <a:r>
              <a:rPr lang="en-US" dirty="0" smtClean="0"/>
              <a:t>Call to action, Q&amp;A</a:t>
            </a:r>
          </a:p>
        </p:txBody>
      </p:sp>
      <p:sp>
        <p:nvSpPr>
          <p:cNvPr id="7" name="Rounded Rectangle 6"/>
          <p:cNvSpPr/>
          <p:nvPr/>
        </p:nvSpPr>
        <p:spPr bwMode="auto">
          <a:xfrm>
            <a:off x="191386" y="2559138"/>
            <a:ext cx="12078586" cy="688790"/>
          </a:xfrm>
          <a:prstGeom prst="roundRect">
            <a:avLst/>
          </a:prstGeom>
          <a:noFill/>
          <a:ln>
            <a:solidFill>
              <a:schemeClr val="accent6">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5638889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sz="quarter" idx="10"/>
          </p:nvPr>
        </p:nvSpPr>
        <p:spPr>
          <a:xfrm>
            <a:off x="274638" y="1214438"/>
            <a:ext cx="11887200" cy="4124206"/>
          </a:xfrm>
        </p:spPr>
        <p:txBody>
          <a:bodyPr/>
          <a:lstStyle/>
          <a:p>
            <a:r>
              <a:rPr lang="en-US" dirty="0" smtClean="0"/>
              <a:t>WSSC 2012 R2 “work from anywhere“: the big picture</a:t>
            </a:r>
          </a:p>
          <a:p>
            <a:r>
              <a:rPr lang="en-US" dirty="0" smtClean="0"/>
              <a:t>WAP drill down: scenarios, flows, architecture</a:t>
            </a:r>
          </a:p>
          <a:p>
            <a:r>
              <a:rPr lang="en-US" dirty="0" smtClean="0"/>
              <a:t>Demos</a:t>
            </a:r>
          </a:p>
          <a:p>
            <a:r>
              <a:rPr lang="en-US" dirty="0" smtClean="0"/>
              <a:t>Operability and design considerations</a:t>
            </a:r>
          </a:p>
          <a:p>
            <a:r>
              <a:rPr lang="en-US" dirty="0" smtClean="0"/>
              <a:t>Relation to UAG, TMG, ARR, Intune, VPN, DRS</a:t>
            </a:r>
          </a:p>
          <a:p>
            <a:r>
              <a:rPr lang="en-US" dirty="0" smtClean="0"/>
              <a:t>Call to action, Q&amp;A</a:t>
            </a:r>
          </a:p>
        </p:txBody>
      </p:sp>
      <p:sp>
        <p:nvSpPr>
          <p:cNvPr id="7" name="Rounded Rectangle 6"/>
          <p:cNvSpPr/>
          <p:nvPr/>
        </p:nvSpPr>
        <p:spPr bwMode="auto">
          <a:xfrm>
            <a:off x="191386" y="3285276"/>
            <a:ext cx="12078586" cy="688790"/>
          </a:xfrm>
          <a:prstGeom prst="roundRect">
            <a:avLst/>
          </a:prstGeom>
          <a:noFill/>
          <a:ln>
            <a:solidFill>
              <a:schemeClr val="accent6">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5034135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Operability and design considerations</a:t>
            </a:r>
            <a:endParaRPr lang="en-US" dirty="0"/>
          </a:p>
        </p:txBody>
      </p:sp>
      <p:sp>
        <p:nvSpPr>
          <p:cNvPr id="3" name="TextBox 2"/>
          <p:cNvSpPr txBox="1"/>
          <p:nvPr/>
        </p:nvSpPr>
        <p:spPr>
          <a:xfrm>
            <a:off x="434449" y="1281699"/>
            <a:ext cx="11278090" cy="5170646"/>
          </a:xfrm>
          <a:prstGeom prst="rect">
            <a:avLst/>
          </a:prstGeom>
          <a:noFill/>
        </p:spPr>
        <p:txBody>
          <a:bodyPr wrap="square" lIns="0" tIns="0" rIns="0" bIns="0" rtlCol="0">
            <a:spAutoFit/>
          </a:bodyPr>
          <a:lstStyle/>
          <a:p>
            <a:pPr marL="571500"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Deployment as part of RRAS server role</a:t>
            </a:r>
          </a:p>
          <a:p>
            <a:pPr marL="571500"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Managed by Windows Server Manager Remote Access</a:t>
            </a:r>
          </a:p>
          <a:p>
            <a:pPr marL="1037871" lvl="1"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Full admin stack: WMI, PSH, UI</a:t>
            </a:r>
          </a:p>
          <a:p>
            <a:pPr marL="1037871" lvl="1"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Cluster management consistent with VPN servers</a:t>
            </a:r>
          </a:p>
          <a:p>
            <a:pPr marL="1037871" lvl="1"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Operability can be constrained to network admin persona</a:t>
            </a:r>
          </a:p>
          <a:p>
            <a:pPr marL="571500"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BPA: contains ~10 BPA rules to avoid common deployment and configuration mistakes</a:t>
            </a:r>
          </a:p>
          <a:p>
            <a:pPr marL="571500"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SCOM pack: provides health status monitoring for Web Application Proxy and AD FS Proxy components</a:t>
            </a:r>
          </a:p>
          <a:p>
            <a:pPr marL="571500"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Standard Windows event logs, trace logs</a:t>
            </a:r>
          </a:p>
          <a:p>
            <a:pPr marL="571500"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Stateless architecture; enables scaling out edge servers</a:t>
            </a:r>
          </a:p>
          <a:p>
            <a:pPr marL="571500"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NDJ edge server – unless KCD is required</a:t>
            </a:r>
          </a:p>
        </p:txBody>
      </p:sp>
    </p:spTree>
    <p:extLst>
      <p:ext uri="{BB962C8B-B14F-4D97-AF65-F5344CB8AC3E}">
        <p14:creationId xmlns:p14="http://schemas.microsoft.com/office/powerpoint/2010/main" val="288417332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21" y="1298311"/>
            <a:ext cx="9390580" cy="354021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063786948"/>
              </p:ext>
            </p:extLst>
          </p:nvPr>
        </p:nvGraphicFramePr>
        <p:xfrm>
          <a:off x="4383741" y="3751733"/>
          <a:ext cx="7670824" cy="3075816"/>
        </p:xfrm>
        <a:graphic>
          <a:graphicData uri="http://schemas.openxmlformats.org/drawingml/2006/table">
            <a:tbl>
              <a:tblPr>
                <a:tableStyleId>{5C22544A-7EE6-4342-B048-85BDC9FD1C3A}</a:tableStyleId>
              </a:tblPr>
              <a:tblGrid>
                <a:gridCol w="7670824"/>
              </a:tblGrid>
              <a:tr h="538784">
                <a:tc>
                  <a:txBody>
                    <a:bodyPr/>
                    <a:lstStyle/>
                    <a:p>
                      <a:pPr algn="l" fontAlgn="ctr"/>
                      <a:r>
                        <a:rPr lang="en-US" sz="1600" u="none" strike="noStrike" dirty="0">
                          <a:effectLst/>
                        </a:rPr>
                        <a:t>WAP Service is down (check only the WAP service settings – controller is </a:t>
                      </a:r>
                      <a:r>
                        <a:rPr lang="en-US" sz="1600" u="none" strike="noStrike" dirty="0" err="1">
                          <a:effectLst/>
                        </a:rPr>
                        <a:t>dependant</a:t>
                      </a: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29">
                <a:tc>
                  <a:txBody>
                    <a:bodyPr/>
                    <a:lstStyle/>
                    <a:p>
                      <a:pPr algn="l" fontAlgn="ctr"/>
                      <a:r>
                        <a:rPr lang="en-US" sz="1600" u="none" strike="noStrike">
                          <a:effectLst/>
                        </a:rPr>
                        <a:t>ADFS Proxy service is down</a:t>
                      </a:r>
                      <a:endParaRPr lang="en-US" sz="1600" b="0" i="0" u="none" strike="noStrike">
                        <a:solidFill>
                          <a:srgbClr val="000000"/>
                        </a:solidFill>
                        <a:effectLst/>
                        <a:latin typeface="Calibri" panose="020F0502020204030204" pitchFamily="34" charset="0"/>
                      </a:endParaRPr>
                    </a:p>
                  </a:txBody>
                  <a:tcPr marL="6350" marR="6350" marT="6350" marB="0" anchor="ctr"/>
                </a:tc>
              </a:tr>
              <a:tr h="317129">
                <a:tc>
                  <a:txBody>
                    <a:bodyPr/>
                    <a:lstStyle/>
                    <a:p>
                      <a:pPr algn="l" fontAlgn="ctr"/>
                      <a:r>
                        <a:rPr lang="fr-FR" sz="1600" u="none" strike="noStrike" dirty="0">
                          <a:effectLst/>
                        </a:rPr>
                        <a:t>Client </a:t>
                      </a:r>
                      <a:r>
                        <a:rPr lang="fr-FR" sz="1600" u="none" strike="noStrike" dirty="0" err="1">
                          <a:effectLst/>
                        </a:rPr>
                        <a:t>certificate</a:t>
                      </a:r>
                      <a:r>
                        <a:rPr lang="fr-FR" sz="1600" u="none" strike="noStrike" dirty="0">
                          <a:effectLst/>
                        </a:rPr>
                        <a:t> validation relevant </a:t>
                      </a:r>
                      <a:r>
                        <a:rPr lang="fr-FR" sz="1600" u="none" strike="noStrike" dirty="0" err="1">
                          <a:effectLst/>
                        </a:rPr>
                        <a:t>events</a:t>
                      </a:r>
                      <a:endParaRPr lang="fr-FR" sz="1600" b="0" i="0" u="none" strike="noStrike" dirty="0">
                        <a:solidFill>
                          <a:srgbClr val="000000"/>
                        </a:solidFill>
                        <a:effectLst/>
                        <a:latin typeface="Calibri" panose="020F0502020204030204" pitchFamily="34" charset="0"/>
                      </a:endParaRPr>
                    </a:p>
                  </a:txBody>
                  <a:tcPr marL="6350" marR="6350" marT="6350" marB="0" anchor="ctr"/>
                </a:tc>
              </a:tr>
              <a:tr h="317129">
                <a:tc>
                  <a:txBody>
                    <a:bodyPr/>
                    <a:lstStyle/>
                    <a:p>
                      <a:pPr algn="l" fontAlgn="ctr"/>
                      <a:r>
                        <a:rPr lang="en-US" sz="1600" u="none" strike="noStrike" dirty="0">
                          <a:effectLst/>
                        </a:rPr>
                        <a:t>Internal and external URLs are different and host translation is disabled</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29">
                <a:tc>
                  <a:txBody>
                    <a:bodyPr/>
                    <a:lstStyle/>
                    <a:p>
                      <a:pPr algn="l" fontAlgn="ctr"/>
                      <a:r>
                        <a:rPr lang="en-US" sz="1600" u="none" strike="noStrike">
                          <a:effectLst/>
                        </a:rPr>
                        <a:t>DA is installed when using WAP cluster</a:t>
                      </a:r>
                      <a:endParaRPr lang="en-US" sz="1600" b="0" i="0" u="none" strike="noStrike">
                        <a:solidFill>
                          <a:srgbClr val="000000"/>
                        </a:solidFill>
                        <a:effectLst/>
                        <a:latin typeface="Calibri" panose="020F0502020204030204" pitchFamily="34" charset="0"/>
                      </a:endParaRPr>
                    </a:p>
                  </a:txBody>
                  <a:tcPr marL="6350" marR="6350" marT="6350" marB="0" anchor="ctr"/>
                </a:tc>
              </a:tr>
              <a:tr h="317129">
                <a:tc>
                  <a:txBody>
                    <a:bodyPr/>
                    <a:lstStyle/>
                    <a:p>
                      <a:pPr algn="l" fontAlgn="ctr"/>
                      <a:r>
                        <a:rPr lang="en-US" sz="1600" u="none" strike="noStrike">
                          <a:effectLst/>
                        </a:rPr>
                        <a:t>Machine is configured but not in the cluster machine list</a:t>
                      </a:r>
                      <a:endParaRPr lang="en-US" sz="1600" b="0" i="0" u="none" strike="noStrike">
                        <a:solidFill>
                          <a:srgbClr val="000000"/>
                        </a:solidFill>
                        <a:effectLst/>
                        <a:latin typeface="Calibri" panose="020F0502020204030204" pitchFamily="34" charset="0"/>
                      </a:endParaRPr>
                    </a:p>
                  </a:txBody>
                  <a:tcPr marL="6350" marR="6350" marT="6350" marB="0" anchor="ctr"/>
                </a:tc>
              </a:tr>
              <a:tr h="317129">
                <a:tc>
                  <a:txBody>
                    <a:bodyPr/>
                    <a:lstStyle/>
                    <a:p>
                      <a:pPr algn="l" fontAlgn="ctr"/>
                      <a:r>
                        <a:rPr lang="en-US" sz="1600" u="none" strike="noStrike">
                          <a:effectLst/>
                        </a:rPr>
                        <a:t>RP reference is not valid – object ID doesn’t match</a:t>
                      </a:r>
                      <a:endParaRPr lang="en-US" sz="1600" b="0" i="0" u="none" strike="noStrike">
                        <a:solidFill>
                          <a:srgbClr val="000000"/>
                        </a:solidFill>
                        <a:effectLst/>
                        <a:latin typeface="Calibri" panose="020F0502020204030204" pitchFamily="34" charset="0"/>
                      </a:endParaRPr>
                    </a:p>
                  </a:txBody>
                  <a:tcPr marL="6350" marR="6350" marT="6350" marB="0" anchor="ctr"/>
                </a:tc>
              </a:tr>
              <a:tr h="317129">
                <a:tc>
                  <a:txBody>
                    <a:bodyPr/>
                    <a:lstStyle/>
                    <a:p>
                      <a:pPr algn="l" fontAlgn="ctr"/>
                      <a:r>
                        <a:rPr lang="en-US" sz="1600" u="none" strike="noStrike">
                          <a:effectLst/>
                        </a:rPr>
                        <a:t>Warning: Polling interval is too high</a:t>
                      </a:r>
                      <a:endParaRPr lang="en-US" sz="1600" b="0" i="0" u="none" strike="noStrike">
                        <a:solidFill>
                          <a:srgbClr val="000000"/>
                        </a:solidFill>
                        <a:effectLst/>
                        <a:latin typeface="Calibri" panose="020F0502020204030204" pitchFamily="34" charset="0"/>
                      </a:endParaRPr>
                    </a:p>
                  </a:txBody>
                  <a:tcPr marL="6350" marR="6350" marT="6350" marB="0" anchor="ctr"/>
                </a:tc>
              </a:tr>
              <a:tr h="317129">
                <a:tc>
                  <a:txBody>
                    <a:bodyPr/>
                    <a:lstStyle/>
                    <a:p>
                      <a:pPr algn="l" fontAlgn="ctr"/>
                      <a:r>
                        <a:rPr lang="en-US" sz="1600" u="none" strike="noStrike" dirty="0">
                          <a:effectLst/>
                        </a:rPr>
                        <a:t>Certificate covers external URL</a:t>
                      </a:r>
                      <a:endParaRPr lang="en-US" sz="1600" b="0" i="0" u="none" strike="noStrike" dirty="0">
                        <a:solidFill>
                          <a:srgbClr val="000000"/>
                        </a:solidFill>
                        <a:effectLst/>
                        <a:latin typeface="Calibri" panose="020F0502020204030204" pitchFamily="34" charset="0"/>
                      </a:endParaRPr>
                    </a:p>
                  </a:txBody>
                  <a:tcPr marL="6350" marR="6350" marT="6350" marB="0" anchor="ctr"/>
                </a:tc>
              </a:tr>
            </a:tbl>
          </a:graphicData>
        </a:graphic>
      </p:graphicFrame>
    </p:spTree>
    <p:extLst>
      <p:ext uri="{BB962C8B-B14F-4D97-AF65-F5344CB8AC3E}">
        <p14:creationId xmlns:p14="http://schemas.microsoft.com/office/powerpoint/2010/main" val="99725085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traces</a:t>
            </a:r>
            <a:endParaRPr lang="en-US" dirty="0"/>
          </a:p>
        </p:txBody>
      </p:sp>
      <p:pic>
        <p:nvPicPr>
          <p:cNvPr id="3" name="Picture 2"/>
          <p:cNvPicPr>
            <a:picLocks noChangeAspect="1"/>
          </p:cNvPicPr>
          <p:nvPr/>
        </p:nvPicPr>
        <p:blipFill>
          <a:blip r:embed="rId2"/>
          <a:stretch>
            <a:fillRect/>
          </a:stretch>
        </p:blipFill>
        <p:spPr>
          <a:xfrm>
            <a:off x="3927810" y="3137863"/>
            <a:ext cx="4532808" cy="3158889"/>
          </a:xfrm>
          <a:prstGeom prst="rect">
            <a:avLst/>
          </a:prstGeom>
        </p:spPr>
      </p:pic>
      <p:pic>
        <p:nvPicPr>
          <p:cNvPr id="4" name="Picture 3"/>
          <p:cNvPicPr>
            <a:picLocks noChangeAspect="1"/>
          </p:cNvPicPr>
          <p:nvPr/>
        </p:nvPicPr>
        <p:blipFill>
          <a:blip r:embed="rId3"/>
          <a:stretch>
            <a:fillRect/>
          </a:stretch>
        </p:blipFill>
        <p:spPr>
          <a:xfrm>
            <a:off x="2593874" y="1460633"/>
            <a:ext cx="6954099" cy="1563354"/>
          </a:xfrm>
          <a:prstGeom prst="rect">
            <a:avLst/>
          </a:prstGeom>
        </p:spPr>
      </p:pic>
    </p:spTree>
    <p:extLst>
      <p:ext uri="{BB962C8B-B14F-4D97-AF65-F5344CB8AC3E}">
        <p14:creationId xmlns:p14="http://schemas.microsoft.com/office/powerpoint/2010/main" val="101322648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SCOM health monitoring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333" y="1185648"/>
            <a:ext cx="4548703" cy="307754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466" y="4379605"/>
            <a:ext cx="9926435" cy="1838582"/>
          </a:xfrm>
          <a:prstGeom prst="rect">
            <a:avLst/>
          </a:prstGeom>
        </p:spPr>
      </p:pic>
    </p:spTree>
    <p:extLst>
      <p:ext uri="{BB962C8B-B14F-4D97-AF65-F5344CB8AC3E}">
        <p14:creationId xmlns:p14="http://schemas.microsoft.com/office/powerpoint/2010/main" val="388021367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and capacity</a:t>
            </a:r>
            <a:endParaRPr lang="en-US" dirty="0"/>
          </a:p>
        </p:txBody>
      </p:sp>
      <p:sp>
        <p:nvSpPr>
          <p:cNvPr id="3" name="TextBox 2"/>
          <p:cNvSpPr txBox="1"/>
          <p:nvPr/>
        </p:nvSpPr>
        <p:spPr>
          <a:xfrm>
            <a:off x="434449" y="1281699"/>
            <a:ext cx="11278090" cy="1107996"/>
          </a:xfrm>
          <a:prstGeom prst="rect">
            <a:avLst/>
          </a:prstGeom>
          <a:noFill/>
        </p:spPr>
        <p:txBody>
          <a:bodyPr wrap="square" lIns="0" tIns="0" rIns="0" bIns="0" rtlCol="0">
            <a:spAutoFit/>
          </a:bodyPr>
          <a:lstStyle/>
          <a:p>
            <a:pPr marL="571500" indent="-571500">
              <a:buFont typeface="Arial" panose="020B0604020202020204" pitchFamily="34" charset="0"/>
              <a:buChar char="•"/>
            </a:pPr>
            <a:r>
              <a:rPr lang="en-US" sz="3600" dirty="0" smtClean="0">
                <a:gradFill>
                  <a:gsLst>
                    <a:gs pos="0">
                      <a:schemeClr val="tx1"/>
                    </a:gs>
                    <a:gs pos="86000">
                      <a:schemeClr val="tx1"/>
                    </a:gs>
                  </a:gsLst>
                  <a:lin ang="5400000" scaled="0"/>
                </a:gradFill>
                <a:latin typeface="Segoe UI Light" pitchFamily="34" charset="0"/>
              </a:rPr>
              <a:t>Throughput:  thousands of requests per second</a:t>
            </a:r>
          </a:p>
          <a:p>
            <a:pPr marL="571500" indent="-571500">
              <a:buFont typeface="Arial" panose="020B0604020202020204" pitchFamily="34" charset="0"/>
              <a:buChar char="•"/>
            </a:pPr>
            <a:endParaRPr lang="en-US" sz="3600" dirty="0" smtClean="0">
              <a:gradFill>
                <a:gsLst>
                  <a:gs pos="0">
                    <a:schemeClr val="tx1"/>
                  </a:gs>
                  <a:gs pos="86000">
                    <a:schemeClr val="tx1"/>
                  </a:gs>
                </a:gsLst>
                <a:lin ang="5400000" scaled="0"/>
              </a:gradFill>
              <a:latin typeface="Segoe UI Light" pitchFamily="34" charset="0"/>
            </a:endParaRPr>
          </a:p>
        </p:txBody>
      </p:sp>
      <p:pic>
        <p:nvPicPr>
          <p:cNvPr id="1026" name="Chart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297" y="3030345"/>
            <a:ext cx="8763001"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1295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sz="quarter" idx="10"/>
          </p:nvPr>
        </p:nvSpPr>
        <p:spPr>
          <a:xfrm>
            <a:off x="274638" y="1214438"/>
            <a:ext cx="11887200" cy="4124206"/>
          </a:xfrm>
        </p:spPr>
        <p:txBody>
          <a:bodyPr/>
          <a:lstStyle/>
          <a:p>
            <a:r>
              <a:rPr lang="en-US" dirty="0" smtClean="0"/>
              <a:t>WSSC 2012 R2 “work from anywhere“: the big picture</a:t>
            </a:r>
          </a:p>
          <a:p>
            <a:r>
              <a:rPr lang="en-US" dirty="0" smtClean="0"/>
              <a:t>WAP drill down: scenarios, flows, architecture</a:t>
            </a:r>
          </a:p>
          <a:p>
            <a:r>
              <a:rPr lang="en-US" dirty="0" smtClean="0"/>
              <a:t>Demos</a:t>
            </a:r>
          </a:p>
          <a:p>
            <a:r>
              <a:rPr lang="en-US" dirty="0" smtClean="0"/>
              <a:t>Operability and design considerations</a:t>
            </a:r>
          </a:p>
          <a:p>
            <a:r>
              <a:rPr lang="en-US" dirty="0" smtClean="0"/>
              <a:t>Relation to UAG, TMG, ARR, Intune, VPN, DRS</a:t>
            </a:r>
          </a:p>
          <a:p>
            <a:r>
              <a:rPr lang="en-US" dirty="0" smtClean="0"/>
              <a:t>Call to action, Q&amp;A</a:t>
            </a:r>
          </a:p>
        </p:txBody>
      </p:sp>
      <p:sp>
        <p:nvSpPr>
          <p:cNvPr id="7" name="Rounded Rectangle 6"/>
          <p:cNvSpPr/>
          <p:nvPr/>
        </p:nvSpPr>
        <p:spPr bwMode="auto">
          <a:xfrm>
            <a:off x="191386" y="3930732"/>
            <a:ext cx="12078586" cy="688790"/>
          </a:xfrm>
          <a:prstGeom prst="roundRect">
            <a:avLst/>
          </a:prstGeom>
          <a:noFill/>
          <a:ln>
            <a:solidFill>
              <a:schemeClr val="accent6">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7663187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5" y="227622"/>
            <a:ext cx="11889564" cy="917575"/>
          </a:xfrm>
        </p:spPr>
        <p:txBody>
          <a:bodyPr/>
          <a:lstStyle/>
          <a:p>
            <a:r>
              <a:rPr lang="en-US" sz="4000" dirty="0" smtClean="0"/>
              <a:t>WSSC Work From Anywhere</a:t>
            </a:r>
            <a:endParaRPr lang="en-US" sz="4000" dirty="0"/>
          </a:p>
        </p:txBody>
      </p:sp>
      <p:grpSp>
        <p:nvGrpSpPr>
          <p:cNvPr id="3" name="Group 2"/>
          <p:cNvGrpSpPr>
            <a:grpSpLocks noChangeAspect="1"/>
          </p:cNvGrpSpPr>
          <p:nvPr/>
        </p:nvGrpSpPr>
        <p:grpSpPr>
          <a:xfrm>
            <a:off x="606717" y="3340576"/>
            <a:ext cx="1199395" cy="1302422"/>
            <a:chOff x="605464" y="3749753"/>
            <a:chExt cx="979487" cy="1063625"/>
          </a:xfrm>
          <a:solidFill>
            <a:schemeClr val="tx2"/>
          </a:solidFill>
        </p:grpSpPr>
        <p:sp>
          <p:nvSpPr>
            <p:cNvPr id="4" name="Freeform 6"/>
            <p:cNvSpPr>
              <a:spLocks/>
            </p:cNvSpPr>
            <p:nvPr/>
          </p:nvSpPr>
          <p:spPr bwMode="auto">
            <a:xfrm>
              <a:off x="605464" y="4340303"/>
              <a:ext cx="414337" cy="468313"/>
            </a:xfrm>
            <a:custGeom>
              <a:avLst/>
              <a:gdLst>
                <a:gd name="T0" fmla="*/ 96 w 314"/>
                <a:gd name="T1" fmla="*/ 64 h 356"/>
                <a:gd name="T2" fmla="*/ 0 w 314"/>
                <a:gd name="T3" fmla="*/ 154 h 356"/>
                <a:gd name="T4" fmla="*/ 0 w 314"/>
                <a:gd name="T5" fmla="*/ 324 h 356"/>
                <a:gd name="T6" fmla="*/ 314 w 314"/>
                <a:gd name="T7" fmla="*/ 356 h 356"/>
                <a:gd name="T8" fmla="*/ 271 w 314"/>
                <a:gd name="T9" fmla="*/ 0 h 356"/>
                <a:gd name="T10" fmla="*/ 96 w 314"/>
                <a:gd name="T11" fmla="*/ 64 h 356"/>
              </a:gdLst>
              <a:ahLst/>
              <a:cxnLst>
                <a:cxn ang="0">
                  <a:pos x="T0" y="T1"/>
                </a:cxn>
                <a:cxn ang="0">
                  <a:pos x="T2" y="T3"/>
                </a:cxn>
                <a:cxn ang="0">
                  <a:pos x="T4" y="T5"/>
                </a:cxn>
                <a:cxn ang="0">
                  <a:pos x="T6" y="T7"/>
                </a:cxn>
                <a:cxn ang="0">
                  <a:pos x="T8" y="T9"/>
                </a:cxn>
                <a:cxn ang="0">
                  <a:pos x="T10" y="T11"/>
                </a:cxn>
              </a:cxnLst>
              <a:rect l="0" t="0" r="r" b="b"/>
              <a:pathLst>
                <a:path w="314" h="356">
                  <a:moveTo>
                    <a:pt x="96" y="64"/>
                  </a:moveTo>
                  <a:cubicBezTo>
                    <a:pt x="11" y="91"/>
                    <a:pt x="0" y="154"/>
                    <a:pt x="0" y="154"/>
                  </a:cubicBezTo>
                  <a:cubicBezTo>
                    <a:pt x="0" y="324"/>
                    <a:pt x="0" y="324"/>
                    <a:pt x="0" y="324"/>
                  </a:cubicBezTo>
                  <a:cubicBezTo>
                    <a:pt x="59" y="335"/>
                    <a:pt x="314" y="356"/>
                    <a:pt x="314" y="356"/>
                  </a:cubicBezTo>
                  <a:cubicBezTo>
                    <a:pt x="271" y="0"/>
                    <a:pt x="271" y="0"/>
                    <a:pt x="271" y="0"/>
                  </a:cubicBezTo>
                  <a:cubicBezTo>
                    <a:pt x="271" y="0"/>
                    <a:pt x="181" y="37"/>
                    <a:pt x="9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p>
          </p:txBody>
        </p:sp>
        <p:sp>
          <p:nvSpPr>
            <p:cNvPr id="5" name="Freeform 7"/>
            <p:cNvSpPr>
              <a:spLocks/>
            </p:cNvSpPr>
            <p:nvPr/>
          </p:nvSpPr>
          <p:spPr bwMode="auto">
            <a:xfrm>
              <a:off x="1172201" y="4340303"/>
              <a:ext cx="412750" cy="468313"/>
            </a:xfrm>
            <a:custGeom>
              <a:avLst/>
              <a:gdLst>
                <a:gd name="T0" fmla="*/ 218 w 313"/>
                <a:gd name="T1" fmla="*/ 64 h 356"/>
                <a:gd name="T2" fmla="*/ 42 w 313"/>
                <a:gd name="T3" fmla="*/ 0 h 356"/>
                <a:gd name="T4" fmla="*/ 0 w 313"/>
                <a:gd name="T5" fmla="*/ 356 h 356"/>
                <a:gd name="T6" fmla="*/ 313 w 313"/>
                <a:gd name="T7" fmla="*/ 324 h 356"/>
                <a:gd name="T8" fmla="*/ 313 w 313"/>
                <a:gd name="T9" fmla="*/ 154 h 356"/>
                <a:gd name="T10" fmla="*/ 218 w 313"/>
                <a:gd name="T11" fmla="*/ 64 h 356"/>
              </a:gdLst>
              <a:ahLst/>
              <a:cxnLst>
                <a:cxn ang="0">
                  <a:pos x="T0" y="T1"/>
                </a:cxn>
                <a:cxn ang="0">
                  <a:pos x="T2" y="T3"/>
                </a:cxn>
                <a:cxn ang="0">
                  <a:pos x="T4" y="T5"/>
                </a:cxn>
                <a:cxn ang="0">
                  <a:pos x="T6" y="T7"/>
                </a:cxn>
                <a:cxn ang="0">
                  <a:pos x="T8" y="T9"/>
                </a:cxn>
                <a:cxn ang="0">
                  <a:pos x="T10" y="T11"/>
                </a:cxn>
              </a:cxnLst>
              <a:rect l="0" t="0" r="r" b="b"/>
              <a:pathLst>
                <a:path w="313" h="356">
                  <a:moveTo>
                    <a:pt x="218" y="64"/>
                  </a:moveTo>
                  <a:cubicBezTo>
                    <a:pt x="133" y="37"/>
                    <a:pt x="42" y="0"/>
                    <a:pt x="42" y="0"/>
                  </a:cubicBezTo>
                  <a:cubicBezTo>
                    <a:pt x="0" y="356"/>
                    <a:pt x="0" y="356"/>
                    <a:pt x="0" y="356"/>
                  </a:cubicBezTo>
                  <a:cubicBezTo>
                    <a:pt x="0" y="356"/>
                    <a:pt x="255" y="335"/>
                    <a:pt x="313" y="324"/>
                  </a:cubicBezTo>
                  <a:cubicBezTo>
                    <a:pt x="313" y="154"/>
                    <a:pt x="313" y="154"/>
                    <a:pt x="313" y="154"/>
                  </a:cubicBezTo>
                  <a:cubicBezTo>
                    <a:pt x="313" y="154"/>
                    <a:pt x="303" y="91"/>
                    <a:pt x="218"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p>
          </p:txBody>
        </p:sp>
        <p:sp>
          <p:nvSpPr>
            <p:cNvPr id="6" name="Freeform 10"/>
            <p:cNvSpPr>
              <a:spLocks/>
            </p:cNvSpPr>
            <p:nvPr/>
          </p:nvSpPr>
          <p:spPr bwMode="auto">
            <a:xfrm>
              <a:off x="976939" y="4286328"/>
              <a:ext cx="231775" cy="527050"/>
            </a:xfrm>
            <a:custGeom>
              <a:avLst/>
              <a:gdLst>
                <a:gd name="T0" fmla="*/ 10 w 175"/>
                <a:gd name="T1" fmla="*/ 2 h 399"/>
                <a:gd name="T2" fmla="*/ 0 w 175"/>
                <a:gd name="T3" fmla="*/ 2 h 399"/>
                <a:gd name="T4" fmla="*/ 0 w 175"/>
                <a:gd name="T5" fmla="*/ 36 h 399"/>
                <a:gd name="T6" fmla="*/ 5 w 175"/>
                <a:gd name="T7" fmla="*/ 42 h 399"/>
                <a:gd name="T8" fmla="*/ 83 w 175"/>
                <a:gd name="T9" fmla="*/ 100 h 399"/>
                <a:gd name="T10" fmla="*/ 53 w 175"/>
                <a:gd name="T11" fmla="*/ 141 h 399"/>
                <a:gd name="T12" fmla="*/ 74 w 175"/>
                <a:gd name="T13" fmla="*/ 184 h 399"/>
                <a:gd name="T14" fmla="*/ 67 w 175"/>
                <a:gd name="T15" fmla="*/ 398 h 399"/>
                <a:gd name="T16" fmla="*/ 120 w 175"/>
                <a:gd name="T17" fmla="*/ 399 h 399"/>
                <a:gd name="T18" fmla="*/ 106 w 175"/>
                <a:gd name="T19" fmla="*/ 181 h 399"/>
                <a:gd name="T20" fmla="*/ 126 w 175"/>
                <a:gd name="T21" fmla="*/ 141 h 399"/>
                <a:gd name="T22" fmla="*/ 90 w 175"/>
                <a:gd name="T23" fmla="*/ 97 h 399"/>
                <a:gd name="T24" fmla="*/ 175 w 175"/>
                <a:gd name="T25" fmla="*/ 37 h 399"/>
                <a:gd name="T26" fmla="*/ 175 w 175"/>
                <a:gd name="T27" fmla="*/ 0 h 399"/>
                <a:gd name="T28" fmla="*/ 161 w 175"/>
                <a:gd name="T29" fmla="*/ 0 h 399"/>
                <a:gd name="T30" fmla="*/ 85 w 175"/>
                <a:gd name="T31" fmla="*/ 25 h 399"/>
                <a:gd name="T32" fmla="*/ 10 w 175"/>
                <a:gd name="T33" fmla="*/ 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399">
                  <a:moveTo>
                    <a:pt x="10" y="2"/>
                  </a:moveTo>
                  <a:cubicBezTo>
                    <a:pt x="0" y="2"/>
                    <a:pt x="0" y="2"/>
                    <a:pt x="0" y="2"/>
                  </a:cubicBezTo>
                  <a:cubicBezTo>
                    <a:pt x="0" y="36"/>
                    <a:pt x="0" y="36"/>
                    <a:pt x="0" y="36"/>
                  </a:cubicBezTo>
                  <a:cubicBezTo>
                    <a:pt x="5" y="42"/>
                    <a:pt x="5" y="42"/>
                    <a:pt x="5" y="42"/>
                  </a:cubicBezTo>
                  <a:cubicBezTo>
                    <a:pt x="83" y="100"/>
                    <a:pt x="83" y="100"/>
                    <a:pt x="83" y="100"/>
                  </a:cubicBezTo>
                  <a:cubicBezTo>
                    <a:pt x="53" y="141"/>
                    <a:pt x="53" y="141"/>
                    <a:pt x="53" y="141"/>
                  </a:cubicBezTo>
                  <a:cubicBezTo>
                    <a:pt x="74" y="184"/>
                    <a:pt x="74" y="184"/>
                    <a:pt x="74" y="184"/>
                  </a:cubicBezTo>
                  <a:cubicBezTo>
                    <a:pt x="67" y="398"/>
                    <a:pt x="67" y="398"/>
                    <a:pt x="67" y="398"/>
                  </a:cubicBezTo>
                  <a:cubicBezTo>
                    <a:pt x="120" y="399"/>
                    <a:pt x="120" y="399"/>
                    <a:pt x="120" y="399"/>
                  </a:cubicBezTo>
                  <a:cubicBezTo>
                    <a:pt x="106" y="181"/>
                    <a:pt x="106" y="181"/>
                    <a:pt x="106" y="181"/>
                  </a:cubicBezTo>
                  <a:cubicBezTo>
                    <a:pt x="126" y="141"/>
                    <a:pt x="126" y="141"/>
                    <a:pt x="126" y="141"/>
                  </a:cubicBezTo>
                  <a:cubicBezTo>
                    <a:pt x="90" y="97"/>
                    <a:pt x="90" y="97"/>
                    <a:pt x="90" y="97"/>
                  </a:cubicBezTo>
                  <a:cubicBezTo>
                    <a:pt x="175" y="37"/>
                    <a:pt x="175" y="37"/>
                    <a:pt x="175" y="37"/>
                  </a:cubicBezTo>
                  <a:cubicBezTo>
                    <a:pt x="175" y="0"/>
                    <a:pt x="175" y="0"/>
                    <a:pt x="175" y="0"/>
                  </a:cubicBezTo>
                  <a:cubicBezTo>
                    <a:pt x="161" y="0"/>
                    <a:pt x="161" y="0"/>
                    <a:pt x="161" y="0"/>
                  </a:cubicBezTo>
                  <a:cubicBezTo>
                    <a:pt x="139" y="16"/>
                    <a:pt x="112" y="25"/>
                    <a:pt x="85" y="25"/>
                  </a:cubicBezTo>
                  <a:cubicBezTo>
                    <a:pt x="58" y="25"/>
                    <a:pt x="33"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p>
          </p:txBody>
        </p:sp>
        <p:sp>
          <p:nvSpPr>
            <p:cNvPr id="7" name="Freeform 11"/>
            <p:cNvSpPr>
              <a:spLocks/>
            </p:cNvSpPr>
            <p:nvPr/>
          </p:nvSpPr>
          <p:spPr bwMode="auto">
            <a:xfrm>
              <a:off x="991226" y="4289503"/>
              <a:ext cx="9525" cy="0"/>
            </a:xfrm>
            <a:custGeom>
              <a:avLst/>
              <a:gdLst>
                <a:gd name="T0" fmla="*/ 6 w 6"/>
                <a:gd name="T1" fmla="*/ 0 w 6"/>
                <a:gd name="T2" fmla="*/ 6 w 6"/>
                <a:gd name="T3" fmla="*/ 6 w 6"/>
              </a:gdLst>
              <a:ahLst/>
              <a:cxnLst>
                <a:cxn ang="0">
                  <a:pos x="T0" y="0"/>
                </a:cxn>
                <a:cxn ang="0">
                  <a:pos x="T1" y="0"/>
                </a:cxn>
                <a:cxn ang="0">
                  <a:pos x="T2" y="0"/>
                </a:cxn>
                <a:cxn ang="0">
                  <a:pos x="T3" y="0"/>
                </a:cxn>
              </a:cxnLst>
              <a:rect l="0" t="0" r="r" b="b"/>
              <a:pathLst>
                <a:path w="6">
                  <a:moveTo>
                    <a:pt x="6" y="0"/>
                  </a:moveTo>
                  <a:lnTo>
                    <a:pt x="0"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p>
          </p:txBody>
        </p:sp>
        <p:sp>
          <p:nvSpPr>
            <p:cNvPr id="8" name="Freeform 12"/>
            <p:cNvSpPr>
              <a:spLocks/>
            </p:cNvSpPr>
            <p:nvPr/>
          </p:nvSpPr>
          <p:spPr bwMode="auto">
            <a:xfrm>
              <a:off x="1000751" y="4289503"/>
              <a:ext cx="11112" cy="0"/>
            </a:xfrm>
            <a:custGeom>
              <a:avLst/>
              <a:gdLst>
                <a:gd name="T0" fmla="*/ 0 w 7"/>
                <a:gd name="T1" fmla="*/ 0 w 7"/>
                <a:gd name="T2" fmla="*/ 7 w 7"/>
                <a:gd name="T3" fmla="*/ 0 w 7"/>
              </a:gdLst>
              <a:ahLst/>
              <a:cxnLst>
                <a:cxn ang="0">
                  <a:pos x="T0" y="0"/>
                </a:cxn>
                <a:cxn ang="0">
                  <a:pos x="T1" y="0"/>
                </a:cxn>
                <a:cxn ang="0">
                  <a:pos x="T2" y="0"/>
                </a:cxn>
                <a:cxn ang="0">
                  <a:pos x="T3" y="0"/>
                </a:cxn>
              </a:cxnLst>
              <a:rect l="0" t="0" r="r" b="b"/>
              <a:pathLst>
                <a:path w="7">
                  <a:moveTo>
                    <a:pt x="0" y="0"/>
                  </a:moveTo>
                  <a:lnTo>
                    <a:pt x="0" y="0"/>
                  </a:lnTo>
                  <a:lnTo>
                    <a:pt x="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p>
          </p:txBody>
        </p:sp>
        <p:sp>
          <p:nvSpPr>
            <p:cNvPr id="9" name="Freeform 13"/>
            <p:cNvSpPr>
              <a:spLocks/>
            </p:cNvSpPr>
            <p:nvPr/>
          </p:nvSpPr>
          <p:spPr bwMode="auto">
            <a:xfrm>
              <a:off x="884864" y="3749753"/>
              <a:ext cx="409575" cy="528638"/>
            </a:xfrm>
            <a:custGeom>
              <a:avLst/>
              <a:gdLst>
                <a:gd name="T0" fmla="*/ 310 w 310"/>
                <a:gd name="T1" fmla="*/ 200 h 400"/>
                <a:gd name="T2" fmla="*/ 155 w 310"/>
                <a:gd name="T3" fmla="*/ 0 h 400"/>
                <a:gd name="T4" fmla="*/ 0 w 310"/>
                <a:gd name="T5" fmla="*/ 200 h 400"/>
                <a:gd name="T6" fmla="*/ 96 w 310"/>
                <a:gd name="T7" fmla="*/ 385 h 400"/>
                <a:gd name="T8" fmla="*/ 155 w 310"/>
                <a:gd name="T9" fmla="*/ 400 h 400"/>
                <a:gd name="T10" fmla="*/ 216 w 310"/>
                <a:gd name="T11" fmla="*/ 383 h 400"/>
                <a:gd name="T12" fmla="*/ 310 w 310"/>
                <a:gd name="T13" fmla="*/ 200 h 400"/>
              </a:gdLst>
              <a:ahLst/>
              <a:cxnLst>
                <a:cxn ang="0">
                  <a:pos x="T0" y="T1"/>
                </a:cxn>
                <a:cxn ang="0">
                  <a:pos x="T2" y="T3"/>
                </a:cxn>
                <a:cxn ang="0">
                  <a:pos x="T4" y="T5"/>
                </a:cxn>
                <a:cxn ang="0">
                  <a:pos x="T6" y="T7"/>
                </a:cxn>
                <a:cxn ang="0">
                  <a:pos x="T8" y="T9"/>
                </a:cxn>
                <a:cxn ang="0">
                  <a:pos x="T10" y="T11"/>
                </a:cxn>
                <a:cxn ang="0">
                  <a:pos x="T12" y="T13"/>
                </a:cxn>
              </a:cxnLst>
              <a:rect l="0" t="0" r="r" b="b"/>
              <a:pathLst>
                <a:path w="310" h="400">
                  <a:moveTo>
                    <a:pt x="310" y="200"/>
                  </a:moveTo>
                  <a:cubicBezTo>
                    <a:pt x="310" y="89"/>
                    <a:pt x="240" y="0"/>
                    <a:pt x="155" y="0"/>
                  </a:cubicBezTo>
                  <a:cubicBezTo>
                    <a:pt x="69" y="0"/>
                    <a:pt x="0" y="89"/>
                    <a:pt x="0" y="200"/>
                  </a:cubicBezTo>
                  <a:cubicBezTo>
                    <a:pt x="0" y="283"/>
                    <a:pt x="39" y="355"/>
                    <a:pt x="96" y="385"/>
                  </a:cubicBezTo>
                  <a:cubicBezTo>
                    <a:pt x="114" y="394"/>
                    <a:pt x="134" y="400"/>
                    <a:pt x="155" y="400"/>
                  </a:cubicBezTo>
                  <a:cubicBezTo>
                    <a:pt x="177" y="400"/>
                    <a:pt x="197" y="394"/>
                    <a:pt x="216" y="383"/>
                  </a:cubicBezTo>
                  <a:cubicBezTo>
                    <a:pt x="271" y="353"/>
                    <a:pt x="310" y="282"/>
                    <a:pt x="310"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p>
          </p:txBody>
        </p:sp>
      </p:grpSp>
      <p:grpSp>
        <p:nvGrpSpPr>
          <p:cNvPr id="10" name="Group 9"/>
          <p:cNvGrpSpPr/>
          <p:nvPr/>
        </p:nvGrpSpPr>
        <p:grpSpPr>
          <a:xfrm>
            <a:off x="3251322" y="3422949"/>
            <a:ext cx="1478596" cy="1077273"/>
            <a:chOff x="2738692" y="3215125"/>
            <a:chExt cx="1478596" cy="1077273"/>
          </a:xfrm>
        </p:grpSpPr>
        <p:grpSp>
          <p:nvGrpSpPr>
            <p:cNvPr id="11" name="Group 10"/>
            <p:cNvGrpSpPr/>
            <p:nvPr/>
          </p:nvGrpSpPr>
          <p:grpSpPr>
            <a:xfrm>
              <a:off x="3852270" y="3729240"/>
              <a:ext cx="365018" cy="563158"/>
              <a:chOff x="10693040" y="5386952"/>
              <a:chExt cx="357943" cy="552244"/>
            </a:xfrm>
            <a:solidFill>
              <a:srgbClr val="3D5800"/>
            </a:solidFill>
          </p:grpSpPr>
          <p:pic>
            <p:nvPicPr>
              <p:cNvPr id="37" name="Picture 3" descr="F:\MyPhotos\Logos\Android_B_withBug_060311.png"/>
              <p:cNvPicPr>
                <a:picLocks noChangeAspect="1" noChangeArrowheads="1"/>
              </p:cNvPicPr>
              <p:nvPr/>
            </p:nvPicPr>
            <p:blipFill rotWithShape="1">
              <a:blip r:embed="rId6" cstate="screen">
                <a:biLevel thresh="50000"/>
                <a:extLst>
                  <a:ext uri="{28A0092B-C50C-407E-A947-70E740481C1C}">
                    <a14:useLocalDpi xmlns:a14="http://schemas.microsoft.com/office/drawing/2010/main"/>
                  </a:ext>
                </a:extLst>
              </a:blip>
              <a:srcRect/>
              <a:stretch/>
            </p:blipFill>
            <p:spPr bwMode="auto">
              <a:xfrm>
                <a:off x="10792136" y="5564981"/>
                <a:ext cx="159750" cy="176809"/>
              </a:xfrm>
              <a:prstGeom prst="rect">
                <a:avLst/>
              </a:prstGeom>
              <a:solidFill>
                <a:srgbClr val="002050"/>
              </a:solidFill>
              <a:extLst/>
            </p:spPr>
          </p:pic>
          <p:sp>
            <p:nvSpPr>
              <p:cNvPr id="38" name="Freeform 107"/>
              <p:cNvSpPr>
                <a:spLocks noEditPoints="1"/>
              </p:cNvSpPr>
              <p:nvPr/>
            </p:nvSpPr>
            <p:spPr bwMode="auto">
              <a:xfrm rot="5400000">
                <a:off x="10595890" y="5484102"/>
                <a:ext cx="552244" cy="357943"/>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chemeClr val="tx1"/>
              </a:solidFill>
              <a:extLst/>
            </p:spPr>
            <p:txBody>
              <a:bodyPr vert="horz" wrap="square" lIns="118341" tIns="59169" rIns="118341" bIns="59169" numCol="1" anchor="t" anchorCtr="0" compatLnSpc="1">
                <a:prstTxWarp prst="textNoShape">
                  <a:avLst/>
                </a:prstTxWarp>
              </a:bodyPr>
              <a:lstStyle/>
              <a:p>
                <a:pPr defTabSz="932417">
                  <a:defRPr/>
                </a:pPr>
                <a:endParaRPr lang="en-US" sz="1836" kern="0" dirty="0"/>
              </a:p>
            </p:txBody>
          </p:sp>
        </p:grpSp>
        <p:sp>
          <p:nvSpPr>
            <p:cNvPr id="35" name="Freeform 6"/>
            <p:cNvSpPr>
              <a:spLocks noChangeAspect="1" noEditPoints="1"/>
            </p:cNvSpPr>
            <p:nvPr/>
          </p:nvSpPr>
          <p:spPr bwMode="auto">
            <a:xfrm>
              <a:off x="3092528" y="3215125"/>
              <a:ext cx="260362" cy="458993"/>
            </a:xfrm>
            <a:custGeom>
              <a:avLst/>
              <a:gdLst>
                <a:gd name="T0" fmla="*/ 761 w 995"/>
                <a:gd name="T1" fmla="*/ 1817 h 1934"/>
                <a:gd name="T2" fmla="*/ 761 w 995"/>
                <a:gd name="T3" fmla="*/ 1782 h 1934"/>
                <a:gd name="T4" fmla="*/ 995 w 995"/>
                <a:gd name="T5" fmla="*/ 179 h 1934"/>
                <a:gd name="T6" fmla="*/ 694 w 995"/>
                <a:gd name="T7" fmla="*/ 1934 h 1934"/>
                <a:gd name="T8" fmla="*/ 0 w 995"/>
                <a:gd name="T9" fmla="*/ 1750 h 1934"/>
                <a:gd name="T10" fmla="*/ 305 w 995"/>
                <a:gd name="T11" fmla="*/ 0 h 1934"/>
                <a:gd name="T12" fmla="*/ 995 w 995"/>
                <a:gd name="T13" fmla="*/ 179 h 1934"/>
                <a:gd name="T14" fmla="*/ 262 w 995"/>
                <a:gd name="T15" fmla="*/ 1800 h 1934"/>
                <a:gd name="T16" fmla="*/ 240 w 995"/>
                <a:gd name="T17" fmla="*/ 1782 h 1934"/>
                <a:gd name="T18" fmla="*/ 210 w 995"/>
                <a:gd name="T19" fmla="*/ 1801 h 1934"/>
                <a:gd name="T20" fmla="*/ 210 w 995"/>
                <a:gd name="T21" fmla="*/ 1807 h 1934"/>
                <a:gd name="T22" fmla="*/ 241 w 995"/>
                <a:gd name="T23" fmla="*/ 1826 h 1934"/>
                <a:gd name="T24" fmla="*/ 262 w 995"/>
                <a:gd name="T25" fmla="*/ 1808 h 1934"/>
                <a:gd name="T26" fmla="*/ 489 w 995"/>
                <a:gd name="T27" fmla="*/ 1835 h 1934"/>
                <a:gd name="T28" fmla="*/ 463 w 995"/>
                <a:gd name="T29" fmla="*/ 1803 h 1934"/>
                <a:gd name="T30" fmla="*/ 454 w 995"/>
                <a:gd name="T31" fmla="*/ 1831 h 1934"/>
                <a:gd name="T32" fmla="*/ 455 w 995"/>
                <a:gd name="T33" fmla="*/ 1832 h 1934"/>
                <a:gd name="T34" fmla="*/ 499 w 995"/>
                <a:gd name="T35" fmla="*/ 1800 h 1934"/>
                <a:gd name="T36" fmla="*/ 473 w 995"/>
                <a:gd name="T37" fmla="*/ 1768 h 1934"/>
                <a:gd name="T38" fmla="*/ 499 w 995"/>
                <a:gd name="T39" fmla="*/ 1800 h 1934"/>
                <a:gd name="T40" fmla="*/ 503 w 995"/>
                <a:gd name="T41" fmla="*/ 1808 h 1934"/>
                <a:gd name="T42" fmla="*/ 529 w 995"/>
                <a:gd name="T43" fmla="*/ 1840 h 1934"/>
                <a:gd name="T44" fmla="*/ 549 w 995"/>
                <a:gd name="T45" fmla="*/ 1776 h 1934"/>
                <a:gd name="T46" fmla="*/ 504 w 995"/>
                <a:gd name="T47" fmla="*/ 1803 h 1934"/>
                <a:gd name="T48" fmla="*/ 549 w 995"/>
                <a:gd name="T49" fmla="*/ 1776 h 1934"/>
                <a:gd name="T50" fmla="*/ 761 w 995"/>
                <a:gd name="T51" fmla="*/ 1772 h 1934"/>
                <a:gd name="T52" fmla="*/ 739 w 995"/>
                <a:gd name="T53" fmla="*/ 1815 h 1934"/>
                <a:gd name="T54" fmla="*/ 731 w 995"/>
                <a:gd name="T55" fmla="*/ 1837 h 1934"/>
                <a:gd name="T56" fmla="*/ 761 w 995"/>
                <a:gd name="T57" fmla="*/ 1826 h 1934"/>
                <a:gd name="T58" fmla="*/ 942 w 995"/>
                <a:gd name="T59" fmla="*/ 339 h 1934"/>
                <a:gd name="T60" fmla="*/ 168 w 995"/>
                <a:gd name="T61" fmla="*/ 224 h 1934"/>
                <a:gd name="T62" fmla="*/ 53 w 995"/>
                <a:gd name="T63" fmla="*/ 1615 h 1934"/>
                <a:gd name="T64" fmla="*/ 827 w 995"/>
                <a:gd name="T65" fmla="*/ 1730 h 1934"/>
                <a:gd name="T66" fmla="*/ 942 w 995"/>
                <a:gd name="T67" fmla="*/ 339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5" h="1934">
                  <a:moveTo>
                    <a:pt x="779" y="1799"/>
                  </a:moveTo>
                  <a:cubicBezTo>
                    <a:pt x="779" y="1809"/>
                    <a:pt x="771" y="1817"/>
                    <a:pt x="761" y="1817"/>
                  </a:cubicBezTo>
                  <a:cubicBezTo>
                    <a:pt x="751" y="1817"/>
                    <a:pt x="744" y="1809"/>
                    <a:pt x="744" y="1799"/>
                  </a:cubicBezTo>
                  <a:cubicBezTo>
                    <a:pt x="744" y="1790"/>
                    <a:pt x="751" y="1782"/>
                    <a:pt x="761" y="1782"/>
                  </a:cubicBezTo>
                  <a:cubicBezTo>
                    <a:pt x="771" y="1782"/>
                    <a:pt x="779" y="1790"/>
                    <a:pt x="779" y="1799"/>
                  </a:cubicBezTo>
                  <a:close/>
                  <a:moveTo>
                    <a:pt x="995" y="179"/>
                  </a:moveTo>
                  <a:cubicBezTo>
                    <a:pt x="995" y="1751"/>
                    <a:pt x="995" y="1751"/>
                    <a:pt x="995" y="1751"/>
                  </a:cubicBezTo>
                  <a:cubicBezTo>
                    <a:pt x="995" y="1887"/>
                    <a:pt x="934" y="1923"/>
                    <a:pt x="694" y="1934"/>
                  </a:cubicBezTo>
                  <a:cubicBezTo>
                    <a:pt x="302" y="1934"/>
                    <a:pt x="302" y="1934"/>
                    <a:pt x="302" y="1934"/>
                  </a:cubicBezTo>
                  <a:cubicBezTo>
                    <a:pt x="62" y="1934"/>
                    <a:pt x="0" y="1883"/>
                    <a:pt x="0" y="1750"/>
                  </a:cubicBezTo>
                  <a:cubicBezTo>
                    <a:pt x="0" y="1632"/>
                    <a:pt x="0" y="1696"/>
                    <a:pt x="0" y="179"/>
                  </a:cubicBezTo>
                  <a:cubicBezTo>
                    <a:pt x="0" y="94"/>
                    <a:pt x="9" y="0"/>
                    <a:pt x="305" y="0"/>
                  </a:cubicBezTo>
                  <a:cubicBezTo>
                    <a:pt x="694" y="0"/>
                    <a:pt x="694" y="0"/>
                    <a:pt x="694" y="0"/>
                  </a:cubicBezTo>
                  <a:cubicBezTo>
                    <a:pt x="929" y="0"/>
                    <a:pt x="995" y="56"/>
                    <a:pt x="995" y="179"/>
                  </a:cubicBezTo>
                  <a:close/>
                  <a:moveTo>
                    <a:pt x="266" y="1804"/>
                  </a:moveTo>
                  <a:cubicBezTo>
                    <a:pt x="266" y="1802"/>
                    <a:pt x="265" y="1800"/>
                    <a:pt x="262" y="1800"/>
                  </a:cubicBezTo>
                  <a:cubicBezTo>
                    <a:pt x="223" y="1800"/>
                    <a:pt x="223" y="1800"/>
                    <a:pt x="223" y="1800"/>
                  </a:cubicBezTo>
                  <a:cubicBezTo>
                    <a:pt x="240" y="1782"/>
                    <a:pt x="240" y="1782"/>
                    <a:pt x="240" y="1782"/>
                  </a:cubicBezTo>
                  <a:cubicBezTo>
                    <a:pt x="234" y="1776"/>
                    <a:pt x="234" y="1776"/>
                    <a:pt x="234" y="1776"/>
                  </a:cubicBezTo>
                  <a:cubicBezTo>
                    <a:pt x="210" y="1801"/>
                    <a:pt x="210" y="1801"/>
                    <a:pt x="210" y="1801"/>
                  </a:cubicBezTo>
                  <a:cubicBezTo>
                    <a:pt x="209" y="1802"/>
                    <a:pt x="208" y="1803"/>
                    <a:pt x="208" y="1804"/>
                  </a:cubicBezTo>
                  <a:cubicBezTo>
                    <a:pt x="208" y="1805"/>
                    <a:pt x="209" y="1806"/>
                    <a:pt x="210" y="1807"/>
                  </a:cubicBezTo>
                  <a:cubicBezTo>
                    <a:pt x="235" y="1832"/>
                    <a:pt x="235" y="1832"/>
                    <a:pt x="235" y="1832"/>
                  </a:cubicBezTo>
                  <a:cubicBezTo>
                    <a:pt x="241" y="1826"/>
                    <a:pt x="241" y="1826"/>
                    <a:pt x="241" y="1826"/>
                  </a:cubicBezTo>
                  <a:cubicBezTo>
                    <a:pt x="223" y="1808"/>
                    <a:pt x="223" y="1808"/>
                    <a:pt x="223" y="1808"/>
                  </a:cubicBezTo>
                  <a:cubicBezTo>
                    <a:pt x="262" y="1808"/>
                    <a:pt x="262" y="1808"/>
                    <a:pt x="262" y="1808"/>
                  </a:cubicBezTo>
                  <a:cubicBezTo>
                    <a:pt x="265" y="1808"/>
                    <a:pt x="266" y="1806"/>
                    <a:pt x="266" y="1804"/>
                  </a:cubicBezTo>
                  <a:close/>
                  <a:moveTo>
                    <a:pt x="489" y="1835"/>
                  </a:moveTo>
                  <a:cubicBezTo>
                    <a:pt x="498" y="1805"/>
                    <a:pt x="498" y="1805"/>
                    <a:pt x="498" y="1805"/>
                  </a:cubicBezTo>
                  <a:cubicBezTo>
                    <a:pt x="490" y="1800"/>
                    <a:pt x="481" y="1796"/>
                    <a:pt x="463" y="1803"/>
                  </a:cubicBezTo>
                  <a:cubicBezTo>
                    <a:pt x="454" y="1831"/>
                    <a:pt x="454" y="1831"/>
                    <a:pt x="454" y="1831"/>
                  </a:cubicBezTo>
                  <a:cubicBezTo>
                    <a:pt x="454" y="1831"/>
                    <a:pt x="454" y="1831"/>
                    <a:pt x="454" y="1831"/>
                  </a:cubicBezTo>
                  <a:cubicBezTo>
                    <a:pt x="454" y="1832"/>
                    <a:pt x="454" y="1832"/>
                    <a:pt x="455" y="1832"/>
                  </a:cubicBezTo>
                  <a:cubicBezTo>
                    <a:pt x="455" y="1832"/>
                    <a:pt x="455" y="1832"/>
                    <a:pt x="455" y="1832"/>
                  </a:cubicBezTo>
                  <a:cubicBezTo>
                    <a:pt x="472" y="1826"/>
                    <a:pt x="481" y="1830"/>
                    <a:pt x="489" y="1835"/>
                  </a:cubicBezTo>
                  <a:close/>
                  <a:moveTo>
                    <a:pt x="499" y="1800"/>
                  </a:moveTo>
                  <a:cubicBezTo>
                    <a:pt x="509" y="1770"/>
                    <a:pt x="509" y="1770"/>
                    <a:pt x="509" y="1770"/>
                  </a:cubicBezTo>
                  <a:cubicBezTo>
                    <a:pt x="501" y="1765"/>
                    <a:pt x="492" y="1761"/>
                    <a:pt x="473" y="1768"/>
                  </a:cubicBezTo>
                  <a:cubicBezTo>
                    <a:pt x="464" y="1798"/>
                    <a:pt x="464" y="1798"/>
                    <a:pt x="464" y="1798"/>
                  </a:cubicBezTo>
                  <a:cubicBezTo>
                    <a:pt x="483" y="1791"/>
                    <a:pt x="491" y="1795"/>
                    <a:pt x="499" y="1800"/>
                  </a:cubicBezTo>
                  <a:close/>
                  <a:moveTo>
                    <a:pt x="538" y="1810"/>
                  </a:moveTo>
                  <a:cubicBezTo>
                    <a:pt x="519" y="1817"/>
                    <a:pt x="511" y="1813"/>
                    <a:pt x="503" y="1808"/>
                  </a:cubicBezTo>
                  <a:cubicBezTo>
                    <a:pt x="494" y="1838"/>
                    <a:pt x="494" y="1838"/>
                    <a:pt x="494" y="1838"/>
                  </a:cubicBezTo>
                  <a:cubicBezTo>
                    <a:pt x="502" y="1843"/>
                    <a:pt x="510" y="1847"/>
                    <a:pt x="529" y="1840"/>
                  </a:cubicBezTo>
                  <a:lnTo>
                    <a:pt x="538" y="1810"/>
                  </a:lnTo>
                  <a:close/>
                  <a:moveTo>
                    <a:pt x="549" y="1776"/>
                  </a:moveTo>
                  <a:cubicBezTo>
                    <a:pt x="530" y="1783"/>
                    <a:pt x="521" y="1779"/>
                    <a:pt x="513" y="1774"/>
                  </a:cubicBezTo>
                  <a:cubicBezTo>
                    <a:pt x="504" y="1803"/>
                    <a:pt x="504" y="1803"/>
                    <a:pt x="504" y="1803"/>
                  </a:cubicBezTo>
                  <a:cubicBezTo>
                    <a:pt x="512" y="1808"/>
                    <a:pt x="521" y="1812"/>
                    <a:pt x="540" y="1805"/>
                  </a:cubicBezTo>
                  <a:lnTo>
                    <a:pt x="549" y="1776"/>
                  </a:lnTo>
                  <a:close/>
                  <a:moveTo>
                    <a:pt x="788" y="1799"/>
                  </a:moveTo>
                  <a:cubicBezTo>
                    <a:pt x="788" y="1784"/>
                    <a:pt x="776" y="1772"/>
                    <a:pt x="761" y="1772"/>
                  </a:cubicBezTo>
                  <a:cubicBezTo>
                    <a:pt x="746" y="1772"/>
                    <a:pt x="734" y="1784"/>
                    <a:pt x="734" y="1799"/>
                  </a:cubicBezTo>
                  <a:cubicBezTo>
                    <a:pt x="734" y="1805"/>
                    <a:pt x="736" y="1810"/>
                    <a:pt x="739" y="1815"/>
                  </a:cubicBezTo>
                  <a:cubicBezTo>
                    <a:pt x="724" y="1830"/>
                    <a:pt x="724" y="1830"/>
                    <a:pt x="724" y="1830"/>
                  </a:cubicBezTo>
                  <a:cubicBezTo>
                    <a:pt x="731" y="1837"/>
                    <a:pt x="731" y="1837"/>
                    <a:pt x="731" y="1837"/>
                  </a:cubicBezTo>
                  <a:cubicBezTo>
                    <a:pt x="746" y="1821"/>
                    <a:pt x="746" y="1821"/>
                    <a:pt x="746" y="1821"/>
                  </a:cubicBezTo>
                  <a:cubicBezTo>
                    <a:pt x="750" y="1824"/>
                    <a:pt x="755" y="1826"/>
                    <a:pt x="761" y="1826"/>
                  </a:cubicBezTo>
                  <a:cubicBezTo>
                    <a:pt x="776" y="1826"/>
                    <a:pt x="788" y="1814"/>
                    <a:pt x="788" y="1799"/>
                  </a:cubicBezTo>
                  <a:close/>
                  <a:moveTo>
                    <a:pt x="942" y="339"/>
                  </a:moveTo>
                  <a:cubicBezTo>
                    <a:pt x="942" y="275"/>
                    <a:pt x="890" y="224"/>
                    <a:pt x="827" y="224"/>
                  </a:cubicBezTo>
                  <a:cubicBezTo>
                    <a:pt x="168" y="224"/>
                    <a:pt x="168" y="224"/>
                    <a:pt x="168" y="224"/>
                  </a:cubicBezTo>
                  <a:cubicBezTo>
                    <a:pt x="105" y="224"/>
                    <a:pt x="53" y="275"/>
                    <a:pt x="53" y="339"/>
                  </a:cubicBezTo>
                  <a:cubicBezTo>
                    <a:pt x="53" y="1615"/>
                    <a:pt x="53" y="1615"/>
                    <a:pt x="53" y="1615"/>
                  </a:cubicBezTo>
                  <a:cubicBezTo>
                    <a:pt x="53" y="1679"/>
                    <a:pt x="105" y="1730"/>
                    <a:pt x="168" y="1730"/>
                  </a:cubicBezTo>
                  <a:cubicBezTo>
                    <a:pt x="827" y="1730"/>
                    <a:pt x="827" y="1730"/>
                    <a:pt x="827" y="1730"/>
                  </a:cubicBezTo>
                  <a:cubicBezTo>
                    <a:pt x="890" y="1730"/>
                    <a:pt x="942" y="1679"/>
                    <a:pt x="942" y="1615"/>
                  </a:cubicBezTo>
                  <a:lnTo>
                    <a:pt x="942" y="339"/>
                  </a:lnTo>
                  <a:close/>
                </a:path>
              </a:pathLst>
            </a:custGeom>
            <a:solidFill>
              <a:schemeClr val="tx1"/>
            </a:solidFill>
            <a:ln w="10795" cap="flat" cmpd="sng" algn="ctr">
              <a:noFill/>
              <a:prstDash val="solid"/>
              <a:headEnd type="none" w="med" len="med"/>
              <a:tailEnd type="none" w="med" len="med"/>
            </a:ln>
            <a:effectLst/>
            <a:extLst/>
          </p:spPr>
          <p:txBody>
            <a:bodyPr vert="horz" wrap="square" lIns="0" tIns="46621" rIns="93242" bIns="46621" numCol="1" rtlCol="0" anchor="ctr" anchorCtr="0" compatLnSpc="1">
              <a:prstTxWarp prst="textNoShape">
                <a:avLst/>
              </a:prstTxWarp>
            </a:bodyPr>
            <a:lstStyle/>
            <a:p>
              <a:pPr algn="ctr" defTabSz="755414">
                <a:defRPr/>
              </a:pPr>
              <a:endParaRPr lang="en-US" sz="1428" kern="0" spc="-124">
                <a:latin typeface="Segoe Light" pitchFamily="34" charset="0"/>
              </a:endParaRPr>
            </a:p>
          </p:txBody>
        </p:sp>
        <p:pic>
          <p:nvPicPr>
            <p:cNvPr id="36" name="Picture 35"/>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r="68617"/>
            <a:stretch/>
          </p:blipFill>
          <p:spPr bwMode="auto">
            <a:xfrm>
              <a:off x="3092528" y="3257275"/>
              <a:ext cx="251424" cy="371909"/>
            </a:xfrm>
            <a:prstGeom prst="rect">
              <a:avLst/>
            </a:prstGeom>
            <a:solidFill>
              <a:srgbClr val="002050"/>
            </a:solidFill>
            <a:ln w="3175">
              <a:solidFill>
                <a:schemeClr val="tx1"/>
              </a:solidFill>
            </a:ln>
            <a:extLst/>
          </p:spPr>
        </p:pic>
        <p:grpSp>
          <p:nvGrpSpPr>
            <p:cNvPr id="13" name="Group 12"/>
            <p:cNvGrpSpPr/>
            <p:nvPr/>
          </p:nvGrpSpPr>
          <p:grpSpPr>
            <a:xfrm>
              <a:off x="3807065" y="3215704"/>
              <a:ext cx="260362" cy="458993"/>
              <a:chOff x="1712959" y="3614536"/>
              <a:chExt cx="255280" cy="450034"/>
            </a:xfrm>
          </p:grpSpPr>
          <p:sp>
            <p:nvSpPr>
              <p:cNvPr id="32" name="Freeform 6"/>
              <p:cNvSpPr>
                <a:spLocks noChangeAspect="1" noEditPoints="1"/>
              </p:cNvSpPr>
              <p:nvPr/>
            </p:nvSpPr>
            <p:spPr bwMode="auto">
              <a:xfrm>
                <a:off x="1712959" y="3614536"/>
                <a:ext cx="255280" cy="450034"/>
              </a:xfrm>
              <a:custGeom>
                <a:avLst/>
                <a:gdLst>
                  <a:gd name="T0" fmla="*/ 761 w 995"/>
                  <a:gd name="T1" fmla="*/ 1817 h 1934"/>
                  <a:gd name="T2" fmla="*/ 761 w 995"/>
                  <a:gd name="T3" fmla="*/ 1782 h 1934"/>
                  <a:gd name="T4" fmla="*/ 995 w 995"/>
                  <a:gd name="T5" fmla="*/ 179 h 1934"/>
                  <a:gd name="T6" fmla="*/ 694 w 995"/>
                  <a:gd name="T7" fmla="*/ 1934 h 1934"/>
                  <a:gd name="T8" fmla="*/ 0 w 995"/>
                  <a:gd name="T9" fmla="*/ 1750 h 1934"/>
                  <a:gd name="T10" fmla="*/ 305 w 995"/>
                  <a:gd name="T11" fmla="*/ 0 h 1934"/>
                  <a:gd name="T12" fmla="*/ 995 w 995"/>
                  <a:gd name="T13" fmla="*/ 179 h 1934"/>
                  <a:gd name="T14" fmla="*/ 262 w 995"/>
                  <a:gd name="T15" fmla="*/ 1800 h 1934"/>
                  <a:gd name="T16" fmla="*/ 240 w 995"/>
                  <a:gd name="T17" fmla="*/ 1782 h 1934"/>
                  <a:gd name="T18" fmla="*/ 210 w 995"/>
                  <a:gd name="T19" fmla="*/ 1801 h 1934"/>
                  <a:gd name="T20" fmla="*/ 210 w 995"/>
                  <a:gd name="T21" fmla="*/ 1807 h 1934"/>
                  <a:gd name="T22" fmla="*/ 241 w 995"/>
                  <a:gd name="T23" fmla="*/ 1826 h 1934"/>
                  <a:gd name="T24" fmla="*/ 262 w 995"/>
                  <a:gd name="T25" fmla="*/ 1808 h 1934"/>
                  <a:gd name="T26" fmla="*/ 489 w 995"/>
                  <a:gd name="T27" fmla="*/ 1835 h 1934"/>
                  <a:gd name="T28" fmla="*/ 463 w 995"/>
                  <a:gd name="T29" fmla="*/ 1803 h 1934"/>
                  <a:gd name="T30" fmla="*/ 454 w 995"/>
                  <a:gd name="T31" fmla="*/ 1831 h 1934"/>
                  <a:gd name="T32" fmla="*/ 455 w 995"/>
                  <a:gd name="T33" fmla="*/ 1832 h 1934"/>
                  <a:gd name="T34" fmla="*/ 499 w 995"/>
                  <a:gd name="T35" fmla="*/ 1800 h 1934"/>
                  <a:gd name="T36" fmla="*/ 473 w 995"/>
                  <a:gd name="T37" fmla="*/ 1768 h 1934"/>
                  <a:gd name="T38" fmla="*/ 499 w 995"/>
                  <a:gd name="T39" fmla="*/ 1800 h 1934"/>
                  <a:gd name="T40" fmla="*/ 503 w 995"/>
                  <a:gd name="T41" fmla="*/ 1808 h 1934"/>
                  <a:gd name="T42" fmla="*/ 529 w 995"/>
                  <a:gd name="T43" fmla="*/ 1840 h 1934"/>
                  <a:gd name="T44" fmla="*/ 549 w 995"/>
                  <a:gd name="T45" fmla="*/ 1776 h 1934"/>
                  <a:gd name="T46" fmla="*/ 504 w 995"/>
                  <a:gd name="T47" fmla="*/ 1803 h 1934"/>
                  <a:gd name="T48" fmla="*/ 549 w 995"/>
                  <a:gd name="T49" fmla="*/ 1776 h 1934"/>
                  <a:gd name="T50" fmla="*/ 761 w 995"/>
                  <a:gd name="T51" fmla="*/ 1772 h 1934"/>
                  <a:gd name="T52" fmla="*/ 739 w 995"/>
                  <a:gd name="T53" fmla="*/ 1815 h 1934"/>
                  <a:gd name="T54" fmla="*/ 731 w 995"/>
                  <a:gd name="T55" fmla="*/ 1837 h 1934"/>
                  <a:gd name="T56" fmla="*/ 761 w 995"/>
                  <a:gd name="T57" fmla="*/ 1826 h 1934"/>
                  <a:gd name="T58" fmla="*/ 942 w 995"/>
                  <a:gd name="T59" fmla="*/ 339 h 1934"/>
                  <a:gd name="T60" fmla="*/ 168 w 995"/>
                  <a:gd name="T61" fmla="*/ 224 h 1934"/>
                  <a:gd name="T62" fmla="*/ 53 w 995"/>
                  <a:gd name="T63" fmla="*/ 1615 h 1934"/>
                  <a:gd name="T64" fmla="*/ 827 w 995"/>
                  <a:gd name="T65" fmla="*/ 1730 h 1934"/>
                  <a:gd name="T66" fmla="*/ 942 w 995"/>
                  <a:gd name="T67" fmla="*/ 339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5" h="1934">
                    <a:moveTo>
                      <a:pt x="779" y="1799"/>
                    </a:moveTo>
                    <a:cubicBezTo>
                      <a:pt x="779" y="1809"/>
                      <a:pt x="771" y="1817"/>
                      <a:pt x="761" y="1817"/>
                    </a:cubicBezTo>
                    <a:cubicBezTo>
                      <a:pt x="751" y="1817"/>
                      <a:pt x="744" y="1809"/>
                      <a:pt x="744" y="1799"/>
                    </a:cubicBezTo>
                    <a:cubicBezTo>
                      <a:pt x="744" y="1790"/>
                      <a:pt x="751" y="1782"/>
                      <a:pt x="761" y="1782"/>
                    </a:cubicBezTo>
                    <a:cubicBezTo>
                      <a:pt x="771" y="1782"/>
                      <a:pt x="779" y="1790"/>
                      <a:pt x="779" y="1799"/>
                    </a:cubicBezTo>
                    <a:close/>
                    <a:moveTo>
                      <a:pt x="995" y="179"/>
                    </a:moveTo>
                    <a:cubicBezTo>
                      <a:pt x="995" y="1751"/>
                      <a:pt x="995" y="1751"/>
                      <a:pt x="995" y="1751"/>
                    </a:cubicBezTo>
                    <a:cubicBezTo>
                      <a:pt x="995" y="1887"/>
                      <a:pt x="934" y="1923"/>
                      <a:pt x="694" y="1934"/>
                    </a:cubicBezTo>
                    <a:cubicBezTo>
                      <a:pt x="302" y="1934"/>
                      <a:pt x="302" y="1934"/>
                      <a:pt x="302" y="1934"/>
                    </a:cubicBezTo>
                    <a:cubicBezTo>
                      <a:pt x="62" y="1934"/>
                      <a:pt x="0" y="1883"/>
                      <a:pt x="0" y="1750"/>
                    </a:cubicBezTo>
                    <a:cubicBezTo>
                      <a:pt x="0" y="1632"/>
                      <a:pt x="0" y="1696"/>
                      <a:pt x="0" y="179"/>
                    </a:cubicBezTo>
                    <a:cubicBezTo>
                      <a:pt x="0" y="94"/>
                      <a:pt x="9" y="0"/>
                      <a:pt x="305" y="0"/>
                    </a:cubicBezTo>
                    <a:cubicBezTo>
                      <a:pt x="694" y="0"/>
                      <a:pt x="694" y="0"/>
                      <a:pt x="694" y="0"/>
                    </a:cubicBezTo>
                    <a:cubicBezTo>
                      <a:pt x="929" y="0"/>
                      <a:pt x="995" y="56"/>
                      <a:pt x="995" y="179"/>
                    </a:cubicBezTo>
                    <a:close/>
                    <a:moveTo>
                      <a:pt x="266" y="1804"/>
                    </a:moveTo>
                    <a:cubicBezTo>
                      <a:pt x="266" y="1802"/>
                      <a:pt x="265" y="1800"/>
                      <a:pt x="262" y="1800"/>
                    </a:cubicBezTo>
                    <a:cubicBezTo>
                      <a:pt x="223" y="1800"/>
                      <a:pt x="223" y="1800"/>
                      <a:pt x="223" y="1800"/>
                    </a:cubicBezTo>
                    <a:cubicBezTo>
                      <a:pt x="240" y="1782"/>
                      <a:pt x="240" y="1782"/>
                      <a:pt x="240" y="1782"/>
                    </a:cubicBezTo>
                    <a:cubicBezTo>
                      <a:pt x="234" y="1776"/>
                      <a:pt x="234" y="1776"/>
                      <a:pt x="234" y="1776"/>
                    </a:cubicBezTo>
                    <a:cubicBezTo>
                      <a:pt x="210" y="1801"/>
                      <a:pt x="210" y="1801"/>
                      <a:pt x="210" y="1801"/>
                    </a:cubicBezTo>
                    <a:cubicBezTo>
                      <a:pt x="209" y="1802"/>
                      <a:pt x="208" y="1803"/>
                      <a:pt x="208" y="1804"/>
                    </a:cubicBezTo>
                    <a:cubicBezTo>
                      <a:pt x="208" y="1805"/>
                      <a:pt x="209" y="1806"/>
                      <a:pt x="210" y="1807"/>
                    </a:cubicBezTo>
                    <a:cubicBezTo>
                      <a:pt x="235" y="1832"/>
                      <a:pt x="235" y="1832"/>
                      <a:pt x="235" y="1832"/>
                    </a:cubicBezTo>
                    <a:cubicBezTo>
                      <a:pt x="241" y="1826"/>
                      <a:pt x="241" y="1826"/>
                      <a:pt x="241" y="1826"/>
                    </a:cubicBezTo>
                    <a:cubicBezTo>
                      <a:pt x="223" y="1808"/>
                      <a:pt x="223" y="1808"/>
                      <a:pt x="223" y="1808"/>
                    </a:cubicBezTo>
                    <a:cubicBezTo>
                      <a:pt x="262" y="1808"/>
                      <a:pt x="262" y="1808"/>
                      <a:pt x="262" y="1808"/>
                    </a:cubicBezTo>
                    <a:cubicBezTo>
                      <a:pt x="265" y="1808"/>
                      <a:pt x="266" y="1806"/>
                      <a:pt x="266" y="1804"/>
                    </a:cubicBezTo>
                    <a:close/>
                    <a:moveTo>
                      <a:pt x="489" y="1835"/>
                    </a:moveTo>
                    <a:cubicBezTo>
                      <a:pt x="498" y="1805"/>
                      <a:pt x="498" y="1805"/>
                      <a:pt x="498" y="1805"/>
                    </a:cubicBezTo>
                    <a:cubicBezTo>
                      <a:pt x="490" y="1800"/>
                      <a:pt x="481" y="1796"/>
                      <a:pt x="463" y="1803"/>
                    </a:cubicBezTo>
                    <a:cubicBezTo>
                      <a:pt x="454" y="1831"/>
                      <a:pt x="454" y="1831"/>
                      <a:pt x="454" y="1831"/>
                    </a:cubicBezTo>
                    <a:cubicBezTo>
                      <a:pt x="454" y="1831"/>
                      <a:pt x="454" y="1831"/>
                      <a:pt x="454" y="1831"/>
                    </a:cubicBezTo>
                    <a:cubicBezTo>
                      <a:pt x="454" y="1832"/>
                      <a:pt x="454" y="1832"/>
                      <a:pt x="455" y="1832"/>
                    </a:cubicBezTo>
                    <a:cubicBezTo>
                      <a:pt x="455" y="1832"/>
                      <a:pt x="455" y="1832"/>
                      <a:pt x="455" y="1832"/>
                    </a:cubicBezTo>
                    <a:cubicBezTo>
                      <a:pt x="472" y="1826"/>
                      <a:pt x="481" y="1830"/>
                      <a:pt x="489" y="1835"/>
                    </a:cubicBezTo>
                    <a:close/>
                    <a:moveTo>
                      <a:pt x="499" y="1800"/>
                    </a:moveTo>
                    <a:cubicBezTo>
                      <a:pt x="509" y="1770"/>
                      <a:pt x="509" y="1770"/>
                      <a:pt x="509" y="1770"/>
                    </a:cubicBezTo>
                    <a:cubicBezTo>
                      <a:pt x="501" y="1765"/>
                      <a:pt x="492" y="1761"/>
                      <a:pt x="473" y="1768"/>
                    </a:cubicBezTo>
                    <a:cubicBezTo>
                      <a:pt x="464" y="1798"/>
                      <a:pt x="464" y="1798"/>
                      <a:pt x="464" y="1798"/>
                    </a:cubicBezTo>
                    <a:cubicBezTo>
                      <a:pt x="483" y="1791"/>
                      <a:pt x="491" y="1795"/>
                      <a:pt x="499" y="1800"/>
                    </a:cubicBezTo>
                    <a:close/>
                    <a:moveTo>
                      <a:pt x="538" y="1810"/>
                    </a:moveTo>
                    <a:cubicBezTo>
                      <a:pt x="519" y="1817"/>
                      <a:pt x="511" y="1813"/>
                      <a:pt x="503" y="1808"/>
                    </a:cubicBezTo>
                    <a:cubicBezTo>
                      <a:pt x="494" y="1838"/>
                      <a:pt x="494" y="1838"/>
                      <a:pt x="494" y="1838"/>
                    </a:cubicBezTo>
                    <a:cubicBezTo>
                      <a:pt x="502" y="1843"/>
                      <a:pt x="510" y="1847"/>
                      <a:pt x="529" y="1840"/>
                    </a:cubicBezTo>
                    <a:lnTo>
                      <a:pt x="538" y="1810"/>
                    </a:lnTo>
                    <a:close/>
                    <a:moveTo>
                      <a:pt x="549" y="1776"/>
                    </a:moveTo>
                    <a:cubicBezTo>
                      <a:pt x="530" y="1783"/>
                      <a:pt x="521" y="1779"/>
                      <a:pt x="513" y="1774"/>
                    </a:cubicBezTo>
                    <a:cubicBezTo>
                      <a:pt x="504" y="1803"/>
                      <a:pt x="504" y="1803"/>
                      <a:pt x="504" y="1803"/>
                    </a:cubicBezTo>
                    <a:cubicBezTo>
                      <a:pt x="512" y="1808"/>
                      <a:pt x="521" y="1812"/>
                      <a:pt x="540" y="1805"/>
                    </a:cubicBezTo>
                    <a:lnTo>
                      <a:pt x="549" y="1776"/>
                    </a:lnTo>
                    <a:close/>
                    <a:moveTo>
                      <a:pt x="788" y="1799"/>
                    </a:moveTo>
                    <a:cubicBezTo>
                      <a:pt x="788" y="1784"/>
                      <a:pt x="776" y="1772"/>
                      <a:pt x="761" y="1772"/>
                    </a:cubicBezTo>
                    <a:cubicBezTo>
                      <a:pt x="746" y="1772"/>
                      <a:pt x="734" y="1784"/>
                      <a:pt x="734" y="1799"/>
                    </a:cubicBezTo>
                    <a:cubicBezTo>
                      <a:pt x="734" y="1805"/>
                      <a:pt x="736" y="1810"/>
                      <a:pt x="739" y="1815"/>
                    </a:cubicBezTo>
                    <a:cubicBezTo>
                      <a:pt x="724" y="1830"/>
                      <a:pt x="724" y="1830"/>
                      <a:pt x="724" y="1830"/>
                    </a:cubicBezTo>
                    <a:cubicBezTo>
                      <a:pt x="731" y="1837"/>
                      <a:pt x="731" y="1837"/>
                      <a:pt x="731" y="1837"/>
                    </a:cubicBezTo>
                    <a:cubicBezTo>
                      <a:pt x="746" y="1821"/>
                      <a:pt x="746" y="1821"/>
                      <a:pt x="746" y="1821"/>
                    </a:cubicBezTo>
                    <a:cubicBezTo>
                      <a:pt x="750" y="1824"/>
                      <a:pt x="755" y="1826"/>
                      <a:pt x="761" y="1826"/>
                    </a:cubicBezTo>
                    <a:cubicBezTo>
                      <a:pt x="776" y="1826"/>
                      <a:pt x="788" y="1814"/>
                      <a:pt x="788" y="1799"/>
                    </a:cubicBezTo>
                    <a:close/>
                    <a:moveTo>
                      <a:pt x="942" y="339"/>
                    </a:moveTo>
                    <a:cubicBezTo>
                      <a:pt x="942" y="275"/>
                      <a:pt x="890" y="224"/>
                      <a:pt x="827" y="224"/>
                    </a:cubicBezTo>
                    <a:cubicBezTo>
                      <a:pt x="168" y="224"/>
                      <a:pt x="168" y="224"/>
                      <a:pt x="168" y="224"/>
                    </a:cubicBezTo>
                    <a:cubicBezTo>
                      <a:pt x="105" y="224"/>
                      <a:pt x="53" y="275"/>
                      <a:pt x="53" y="339"/>
                    </a:cubicBezTo>
                    <a:cubicBezTo>
                      <a:pt x="53" y="1615"/>
                      <a:pt x="53" y="1615"/>
                      <a:pt x="53" y="1615"/>
                    </a:cubicBezTo>
                    <a:cubicBezTo>
                      <a:pt x="53" y="1679"/>
                      <a:pt x="105" y="1730"/>
                      <a:pt x="168" y="1730"/>
                    </a:cubicBezTo>
                    <a:cubicBezTo>
                      <a:pt x="827" y="1730"/>
                      <a:pt x="827" y="1730"/>
                      <a:pt x="827" y="1730"/>
                    </a:cubicBezTo>
                    <a:cubicBezTo>
                      <a:pt x="890" y="1730"/>
                      <a:pt x="942" y="1679"/>
                      <a:pt x="942" y="1615"/>
                    </a:cubicBezTo>
                    <a:lnTo>
                      <a:pt x="942" y="339"/>
                    </a:lnTo>
                    <a:close/>
                  </a:path>
                </a:pathLst>
              </a:custGeom>
              <a:solidFill>
                <a:schemeClr val="tx1"/>
              </a:solidFill>
              <a:ln w="10795" cap="flat" cmpd="sng" algn="ctr">
                <a:noFill/>
                <a:prstDash val="solid"/>
                <a:headEnd type="none" w="med" len="med"/>
                <a:tailEnd type="none" w="med" len="med"/>
              </a:ln>
              <a:effectLst/>
              <a:extLst/>
            </p:spPr>
            <p:txBody>
              <a:bodyPr vert="horz" wrap="square" lIns="0" tIns="46621" rIns="93242" bIns="46621" numCol="1" rtlCol="0" anchor="ctr" anchorCtr="0" compatLnSpc="1">
                <a:prstTxWarp prst="textNoShape">
                  <a:avLst/>
                </a:prstTxWarp>
              </a:bodyPr>
              <a:lstStyle/>
              <a:p>
                <a:pPr algn="ctr" defTabSz="755414">
                  <a:defRPr/>
                </a:pPr>
                <a:endParaRPr lang="en-US" sz="1428" kern="0" spc="-124">
                  <a:latin typeface="Segoe Light" pitchFamily="34" charset="0"/>
                </a:endParaRPr>
              </a:p>
            </p:txBody>
          </p:sp>
          <p:pic>
            <p:nvPicPr>
              <p:cNvPr id="33" name="Picture 3" descr="F:\MyPhotos\Logos\Android_B_withBug_060311.png"/>
              <p:cNvPicPr>
                <a:picLocks noChangeAspect="1" noChangeArrowheads="1"/>
              </p:cNvPicPr>
              <p:nvPr/>
            </p:nvPicPr>
            <p:blipFill rotWithShape="1">
              <a:blip r:embed="rId6" cstate="screen">
                <a:biLevel thresh="50000"/>
                <a:extLst>
                  <a:ext uri="{28A0092B-C50C-407E-A947-70E740481C1C}">
                    <a14:useLocalDpi xmlns:a14="http://schemas.microsoft.com/office/drawing/2010/main"/>
                  </a:ext>
                </a:extLst>
              </a:blip>
              <a:srcRect/>
              <a:stretch/>
            </p:blipFill>
            <p:spPr bwMode="auto">
              <a:xfrm>
                <a:off x="1757282" y="3761378"/>
                <a:ext cx="159728" cy="176784"/>
              </a:xfrm>
              <a:prstGeom prst="rect">
                <a:avLst/>
              </a:prstGeom>
              <a:solidFill>
                <a:srgbClr val="002050"/>
              </a:solidFill>
              <a:extLst/>
            </p:spPr>
          </p:pic>
          <p:sp>
            <p:nvSpPr>
              <p:cNvPr id="34" name="Rectangle 33"/>
              <p:cNvSpPr/>
              <p:nvPr/>
            </p:nvSpPr>
            <p:spPr bwMode="auto">
              <a:xfrm>
                <a:off x="1753065" y="4015572"/>
                <a:ext cx="166700" cy="457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solidFill>
                    <a:schemeClr val="tx1"/>
                  </a:solidFill>
                </a:endParaRPr>
              </a:p>
            </p:txBody>
          </p:sp>
        </p:grpSp>
        <p:grpSp>
          <p:nvGrpSpPr>
            <p:cNvPr id="14" name="Group 13"/>
            <p:cNvGrpSpPr/>
            <p:nvPr/>
          </p:nvGrpSpPr>
          <p:grpSpPr>
            <a:xfrm>
              <a:off x="3450679" y="3215125"/>
              <a:ext cx="260362" cy="458993"/>
              <a:chOff x="1408708" y="3614536"/>
              <a:chExt cx="255280" cy="450034"/>
            </a:xfrm>
          </p:grpSpPr>
          <p:sp>
            <p:nvSpPr>
              <p:cNvPr id="27" name="Freeform 6"/>
              <p:cNvSpPr>
                <a:spLocks noChangeAspect="1" noEditPoints="1"/>
              </p:cNvSpPr>
              <p:nvPr/>
            </p:nvSpPr>
            <p:spPr bwMode="auto">
              <a:xfrm>
                <a:off x="1408708" y="3614536"/>
                <a:ext cx="255280" cy="450034"/>
              </a:xfrm>
              <a:custGeom>
                <a:avLst/>
                <a:gdLst>
                  <a:gd name="T0" fmla="*/ 761 w 995"/>
                  <a:gd name="T1" fmla="*/ 1817 h 1934"/>
                  <a:gd name="T2" fmla="*/ 761 w 995"/>
                  <a:gd name="T3" fmla="*/ 1782 h 1934"/>
                  <a:gd name="T4" fmla="*/ 995 w 995"/>
                  <a:gd name="T5" fmla="*/ 179 h 1934"/>
                  <a:gd name="T6" fmla="*/ 694 w 995"/>
                  <a:gd name="T7" fmla="*/ 1934 h 1934"/>
                  <a:gd name="T8" fmla="*/ 0 w 995"/>
                  <a:gd name="T9" fmla="*/ 1750 h 1934"/>
                  <a:gd name="T10" fmla="*/ 305 w 995"/>
                  <a:gd name="T11" fmla="*/ 0 h 1934"/>
                  <a:gd name="T12" fmla="*/ 995 w 995"/>
                  <a:gd name="T13" fmla="*/ 179 h 1934"/>
                  <a:gd name="T14" fmla="*/ 262 w 995"/>
                  <a:gd name="T15" fmla="*/ 1800 h 1934"/>
                  <a:gd name="T16" fmla="*/ 240 w 995"/>
                  <a:gd name="T17" fmla="*/ 1782 h 1934"/>
                  <a:gd name="T18" fmla="*/ 210 w 995"/>
                  <a:gd name="T19" fmla="*/ 1801 h 1934"/>
                  <a:gd name="T20" fmla="*/ 210 w 995"/>
                  <a:gd name="T21" fmla="*/ 1807 h 1934"/>
                  <a:gd name="T22" fmla="*/ 241 w 995"/>
                  <a:gd name="T23" fmla="*/ 1826 h 1934"/>
                  <a:gd name="T24" fmla="*/ 262 w 995"/>
                  <a:gd name="T25" fmla="*/ 1808 h 1934"/>
                  <a:gd name="T26" fmla="*/ 489 w 995"/>
                  <a:gd name="T27" fmla="*/ 1835 h 1934"/>
                  <a:gd name="T28" fmla="*/ 463 w 995"/>
                  <a:gd name="T29" fmla="*/ 1803 h 1934"/>
                  <a:gd name="T30" fmla="*/ 454 w 995"/>
                  <a:gd name="T31" fmla="*/ 1831 h 1934"/>
                  <a:gd name="T32" fmla="*/ 455 w 995"/>
                  <a:gd name="T33" fmla="*/ 1832 h 1934"/>
                  <a:gd name="T34" fmla="*/ 499 w 995"/>
                  <a:gd name="T35" fmla="*/ 1800 h 1934"/>
                  <a:gd name="T36" fmla="*/ 473 w 995"/>
                  <a:gd name="T37" fmla="*/ 1768 h 1934"/>
                  <a:gd name="T38" fmla="*/ 499 w 995"/>
                  <a:gd name="T39" fmla="*/ 1800 h 1934"/>
                  <a:gd name="T40" fmla="*/ 503 w 995"/>
                  <a:gd name="T41" fmla="*/ 1808 h 1934"/>
                  <a:gd name="T42" fmla="*/ 529 w 995"/>
                  <a:gd name="T43" fmla="*/ 1840 h 1934"/>
                  <a:gd name="T44" fmla="*/ 549 w 995"/>
                  <a:gd name="T45" fmla="*/ 1776 h 1934"/>
                  <a:gd name="T46" fmla="*/ 504 w 995"/>
                  <a:gd name="T47" fmla="*/ 1803 h 1934"/>
                  <a:gd name="T48" fmla="*/ 549 w 995"/>
                  <a:gd name="T49" fmla="*/ 1776 h 1934"/>
                  <a:gd name="T50" fmla="*/ 761 w 995"/>
                  <a:gd name="T51" fmla="*/ 1772 h 1934"/>
                  <a:gd name="T52" fmla="*/ 739 w 995"/>
                  <a:gd name="T53" fmla="*/ 1815 h 1934"/>
                  <a:gd name="T54" fmla="*/ 731 w 995"/>
                  <a:gd name="T55" fmla="*/ 1837 h 1934"/>
                  <a:gd name="T56" fmla="*/ 761 w 995"/>
                  <a:gd name="T57" fmla="*/ 1826 h 1934"/>
                  <a:gd name="T58" fmla="*/ 942 w 995"/>
                  <a:gd name="T59" fmla="*/ 339 h 1934"/>
                  <a:gd name="T60" fmla="*/ 168 w 995"/>
                  <a:gd name="T61" fmla="*/ 224 h 1934"/>
                  <a:gd name="T62" fmla="*/ 53 w 995"/>
                  <a:gd name="T63" fmla="*/ 1615 h 1934"/>
                  <a:gd name="T64" fmla="*/ 827 w 995"/>
                  <a:gd name="T65" fmla="*/ 1730 h 1934"/>
                  <a:gd name="T66" fmla="*/ 942 w 995"/>
                  <a:gd name="T67" fmla="*/ 339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5" h="1934">
                    <a:moveTo>
                      <a:pt x="779" y="1799"/>
                    </a:moveTo>
                    <a:cubicBezTo>
                      <a:pt x="779" y="1809"/>
                      <a:pt x="771" y="1817"/>
                      <a:pt x="761" y="1817"/>
                    </a:cubicBezTo>
                    <a:cubicBezTo>
                      <a:pt x="751" y="1817"/>
                      <a:pt x="744" y="1809"/>
                      <a:pt x="744" y="1799"/>
                    </a:cubicBezTo>
                    <a:cubicBezTo>
                      <a:pt x="744" y="1790"/>
                      <a:pt x="751" y="1782"/>
                      <a:pt x="761" y="1782"/>
                    </a:cubicBezTo>
                    <a:cubicBezTo>
                      <a:pt x="771" y="1782"/>
                      <a:pt x="779" y="1790"/>
                      <a:pt x="779" y="1799"/>
                    </a:cubicBezTo>
                    <a:close/>
                    <a:moveTo>
                      <a:pt x="995" y="179"/>
                    </a:moveTo>
                    <a:cubicBezTo>
                      <a:pt x="995" y="1751"/>
                      <a:pt x="995" y="1751"/>
                      <a:pt x="995" y="1751"/>
                    </a:cubicBezTo>
                    <a:cubicBezTo>
                      <a:pt x="995" y="1887"/>
                      <a:pt x="934" y="1923"/>
                      <a:pt x="694" y="1934"/>
                    </a:cubicBezTo>
                    <a:cubicBezTo>
                      <a:pt x="302" y="1934"/>
                      <a:pt x="302" y="1934"/>
                      <a:pt x="302" y="1934"/>
                    </a:cubicBezTo>
                    <a:cubicBezTo>
                      <a:pt x="62" y="1934"/>
                      <a:pt x="0" y="1883"/>
                      <a:pt x="0" y="1750"/>
                    </a:cubicBezTo>
                    <a:cubicBezTo>
                      <a:pt x="0" y="1632"/>
                      <a:pt x="0" y="1696"/>
                      <a:pt x="0" y="179"/>
                    </a:cubicBezTo>
                    <a:cubicBezTo>
                      <a:pt x="0" y="94"/>
                      <a:pt x="9" y="0"/>
                      <a:pt x="305" y="0"/>
                    </a:cubicBezTo>
                    <a:cubicBezTo>
                      <a:pt x="694" y="0"/>
                      <a:pt x="694" y="0"/>
                      <a:pt x="694" y="0"/>
                    </a:cubicBezTo>
                    <a:cubicBezTo>
                      <a:pt x="929" y="0"/>
                      <a:pt x="995" y="56"/>
                      <a:pt x="995" y="179"/>
                    </a:cubicBezTo>
                    <a:close/>
                    <a:moveTo>
                      <a:pt x="266" y="1804"/>
                    </a:moveTo>
                    <a:cubicBezTo>
                      <a:pt x="266" y="1802"/>
                      <a:pt x="265" y="1800"/>
                      <a:pt x="262" y="1800"/>
                    </a:cubicBezTo>
                    <a:cubicBezTo>
                      <a:pt x="223" y="1800"/>
                      <a:pt x="223" y="1800"/>
                      <a:pt x="223" y="1800"/>
                    </a:cubicBezTo>
                    <a:cubicBezTo>
                      <a:pt x="240" y="1782"/>
                      <a:pt x="240" y="1782"/>
                      <a:pt x="240" y="1782"/>
                    </a:cubicBezTo>
                    <a:cubicBezTo>
                      <a:pt x="234" y="1776"/>
                      <a:pt x="234" y="1776"/>
                      <a:pt x="234" y="1776"/>
                    </a:cubicBezTo>
                    <a:cubicBezTo>
                      <a:pt x="210" y="1801"/>
                      <a:pt x="210" y="1801"/>
                      <a:pt x="210" y="1801"/>
                    </a:cubicBezTo>
                    <a:cubicBezTo>
                      <a:pt x="209" y="1802"/>
                      <a:pt x="208" y="1803"/>
                      <a:pt x="208" y="1804"/>
                    </a:cubicBezTo>
                    <a:cubicBezTo>
                      <a:pt x="208" y="1805"/>
                      <a:pt x="209" y="1806"/>
                      <a:pt x="210" y="1807"/>
                    </a:cubicBezTo>
                    <a:cubicBezTo>
                      <a:pt x="235" y="1832"/>
                      <a:pt x="235" y="1832"/>
                      <a:pt x="235" y="1832"/>
                    </a:cubicBezTo>
                    <a:cubicBezTo>
                      <a:pt x="241" y="1826"/>
                      <a:pt x="241" y="1826"/>
                      <a:pt x="241" y="1826"/>
                    </a:cubicBezTo>
                    <a:cubicBezTo>
                      <a:pt x="223" y="1808"/>
                      <a:pt x="223" y="1808"/>
                      <a:pt x="223" y="1808"/>
                    </a:cubicBezTo>
                    <a:cubicBezTo>
                      <a:pt x="262" y="1808"/>
                      <a:pt x="262" y="1808"/>
                      <a:pt x="262" y="1808"/>
                    </a:cubicBezTo>
                    <a:cubicBezTo>
                      <a:pt x="265" y="1808"/>
                      <a:pt x="266" y="1806"/>
                      <a:pt x="266" y="1804"/>
                    </a:cubicBezTo>
                    <a:close/>
                    <a:moveTo>
                      <a:pt x="489" y="1835"/>
                    </a:moveTo>
                    <a:cubicBezTo>
                      <a:pt x="498" y="1805"/>
                      <a:pt x="498" y="1805"/>
                      <a:pt x="498" y="1805"/>
                    </a:cubicBezTo>
                    <a:cubicBezTo>
                      <a:pt x="490" y="1800"/>
                      <a:pt x="481" y="1796"/>
                      <a:pt x="463" y="1803"/>
                    </a:cubicBezTo>
                    <a:cubicBezTo>
                      <a:pt x="454" y="1831"/>
                      <a:pt x="454" y="1831"/>
                      <a:pt x="454" y="1831"/>
                    </a:cubicBezTo>
                    <a:cubicBezTo>
                      <a:pt x="454" y="1831"/>
                      <a:pt x="454" y="1831"/>
                      <a:pt x="454" y="1831"/>
                    </a:cubicBezTo>
                    <a:cubicBezTo>
                      <a:pt x="454" y="1832"/>
                      <a:pt x="454" y="1832"/>
                      <a:pt x="455" y="1832"/>
                    </a:cubicBezTo>
                    <a:cubicBezTo>
                      <a:pt x="455" y="1832"/>
                      <a:pt x="455" y="1832"/>
                      <a:pt x="455" y="1832"/>
                    </a:cubicBezTo>
                    <a:cubicBezTo>
                      <a:pt x="472" y="1826"/>
                      <a:pt x="481" y="1830"/>
                      <a:pt x="489" y="1835"/>
                    </a:cubicBezTo>
                    <a:close/>
                    <a:moveTo>
                      <a:pt x="499" y="1800"/>
                    </a:moveTo>
                    <a:cubicBezTo>
                      <a:pt x="509" y="1770"/>
                      <a:pt x="509" y="1770"/>
                      <a:pt x="509" y="1770"/>
                    </a:cubicBezTo>
                    <a:cubicBezTo>
                      <a:pt x="501" y="1765"/>
                      <a:pt x="492" y="1761"/>
                      <a:pt x="473" y="1768"/>
                    </a:cubicBezTo>
                    <a:cubicBezTo>
                      <a:pt x="464" y="1798"/>
                      <a:pt x="464" y="1798"/>
                      <a:pt x="464" y="1798"/>
                    </a:cubicBezTo>
                    <a:cubicBezTo>
                      <a:pt x="483" y="1791"/>
                      <a:pt x="491" y="1795"/>
                      <a:pt x="499" y="1800"/>
                    </a:cubicBezTo>
                    <a:close/>
                    <a:moveTo>
                      <a:pt x="538" y="1810"/>
                    </a:moveTo>
                    <a:cubicBezTo>
                      <a:pt x="519" y="1817"/>
                      <a:pt x="511" y="1813"/>
                      <a:pt x="503" y="1808"/>
                    </a:cubicBezTo>
                    <a:cubicBezTo>
                      <a:pt x="494" y="1838"/>
                      <a:pt x="494" y="1838"/>
                      <a:pt x="494" y="1838"/>
                    </a:cubicBezTo>
                    <a:cubicBezTo>
                      <a:pt x="502" y="1843"/>
                      <a:pt x="510" y="1847"/>
                      <a:pt x="529" y="1840"/>
                    </a:cubicBezTo>
                    <a:lnTo>
                      <a:pt x="538" y="1810"/>
                    </a:lnTo>
                    <a:close/>
                    <a:moveTo>
                      <a:pt x="549" y="1776"/>
                    </a:moveTo>
                    <a:cubicBezTo>
                      <a:pt x="530" y="1783"/>
                      <a:pt x="521" y="1779"/>
                      <a:pt x="513" y="1774"/>
                    </a:cubicBezTo>
                    <a:cubicBezTo>
                      <a:pt x="504" y="1803"/>
                      <a:pt x="504" y="1803"/>
                      <a:pt x="504" y="1803"/>
                    </a:cubicBezTo>
                    <a:cubicBezTo>
                      <a:pt x="512" y="1808"/>
                      <a:pt x="521" y="1812"/>
                      <a:pt x="540" y="1805"/>
                    </a:cubicBezTo>
                    <a:lnTo>
                      <a:pt x="549" y="1776"/>
                    </a:lnTo>
                    <a:close/>
                    <a:moveTo>
                      <a:pt x="788" y="1799"/>
                    </a:moveTo>
                    <a:cubicBezTo>
                      <a:pt x="788" y="1784"/>
                      <a:pt x="776" y="1772"/>
                      <a:pt x="761" y="1772"/>
                    </a:cubicBezTo>
                    <a:cubicBezTo>
                      <a:pt x="746" y="1772"/>
                      <a:pt x="734" y="1784"/>
                      <a:pt x="734" y="1799"/>
                    </a:cubicBezTo>
                    <a:cubicBezTo>
                      <a:pt x="734" y="1805"/>
                      <a:pt x="736" y="1810"/>
                      <a:pt x="739" y="1815"/>
                    </a:cubicBezTo>
                    <a:cubicBezTo>
                      <a:pt x="724" y="1830"/>
                      <a:pt x="724" y="1830"/>
                      <a:pt x="724" y="1830"/>
                    </a:cubicBezTo>
                    <a:cubicBezTo>
                      <a:pt x="731" y="1837"/>
                      <a:pt x="731" y="1837"/>
                      <a:pt x="731" y="1837"/>
                    </a:cubicBezTo>
                    <a:cubicBezTo>
                      <a:pt x="746" y="1821"/>
                      <a:pt x="746" y="1821"/>
                      <a:pt x="746" y="1821"/>
                    </a:cubicBezTo>
                    <a:cubicBezTo>
                      <a:pt x="750" y="1824"/>
                      <a:pt x="755" y="1826"/>
                      <a:pt x="761" y="1826"/>
                    </a:cubicBezTo>
                    <a:cubicBezTo>
                      <a:pt x="776" y="1826"/>
                      <a:pt x="788" y="1814"/>
                      <a:pt x="788" y="1799"/>
                    </a:cubicBezTo>
                    <a:close/>
                    <a:moveTo>
                      <a:pt x="942" y="339"/>
                    </a:moveTo>
                    <a:cubicBezTo>
                      <a:pt x="942" y="275"/>
                      <a:pt x="890" y="224"/>
                      <a:pt x="827" y="224"/>
                    </a:cubicBezTo>
                    <a:cubicBezTo>
                      <a:pt x="168" y="224"/>
                      <a:pt x="168" y="224"/>
                      <a:pt x="168" y="224"/>
                    </a:cubicBezTo>
                    <a:cubicBezTo>
                      <a:pt x="105" y="224"/>
                      <a:pt x="53" y="275"/>
                      <a:pt x="53" y="339"/>
                    </a:cubicBezTo>
                    <a:cubicBezTo>
                      <a:pt x="53" y="1615"/>
                      <a:pt x="53" y="1615"/>
                      <a:pt x="53" y="1615"/>
                    </a:cubicBezTo>
                    <a:cubicBezTo>
                      <a:pt x="53" y="1679"/>
                      <a:pt x="105" y="1730"/>
                      <a:pt x="168" y="1730"/>
                    </a:cubicBezTo>
                    <a:cubicBezTo>
                      <a:pt x="827" y="1730"/>
                      <a:pt x="827" y="1730"/>
                      <a:pt x="827" y="1730"/>
                    </a:cubicBezTo>
                    <a:cubicBezTo>
                      <a:pt x="890" y="1730"/>
                      <a:pt x="942" y="1679"/>
                      <a:pt x="942" y="1615"/>
                    </a:cubicBezTo>
                    <a:lnTo>
                      <a:pt x="942" y="339"/>
                    </a:lnTo>
                    <a:close/>
                  </a:path>
                </a:pathLst>
              </a:custGeom>
              <a:solidFill>
                <a:schemeClr val="tx1"/>
              </a:solidFill>
              <a:ln w="10795" cap="flat" cmpd="sng" algn="ctr">
                <a:solidFill>
                  <a:schemeClr val="tx1"/>
                </a:solidFill>
                <a:prstDash val="solid"/>
                <a:headEnd type="none" w="med" len="med"/>
                <a:tailEnd type="none" w="med" len="med"/>
              </a:ln>
              <a:effectLst/>
              <a:extLst/>
            </p:spPr>
            <p:txBody>
              <a:bodyPr vert="horz" wrap="square" lIns="0" tIns="46621" rIns="93242" bIns="46621" numCol="1" rtlCol="0" anchor="ctr" anchorCtr="0" compatLnSpc="1">
                <a:prstTxWarp prst="textNoShape">
                  <a:avLst/>
                </a:prstTxWarp>
              </a:bodyPr>
              <a:lstStyle/>
              <a:p>
                <a:pPr algn="ctr" defTabSz="755414">
                  <a:defRPr/>
                </a:pPr>
                <a:endParaRPr lang="en-US" sz="1428" kern="0" spc="-124">
                  <a:latin typeface="Segoe Light" pitchFamily="34" charset="0"/>
                </a:endParaRPr>
              </a:p>
            </p:txBody>
          </p:sp>
          <p:sp>
            <p:nvSpPr>
              <p:cNvPr id="28" name="Rectangle 27"/>
              <p:cNvSpPr/>
              <p:nvPr/>
            </p:nvSpPr>
            <p:spPr bwMode="auto">
              <a:xfrm>
                <a:off x="1443419" y="4012687"/>
                <a:ext cx="191446" cy="457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solidFill>
                    <a:schemeClr val="tx1"/>
                  </a:solidFill>
                </a:endParaRPr>
              </a:p>
            </p:txBody>
          </p:sp>
          <p:grpSp>
            <p:nvGrpSpPr>
              <p:cNvPr id="29" name="Group 28"/>
              <p:cNvGrpSpPr/>
              <p:nvPr/>
            </p:nvGrpSpPr>
            <p:grpSpPr>
              <a:xfrm rot="21222739">
                <a:off x="1486194" y="3768848"/>
                <a:ext cx="100307" cy="138680"/>
                <a:chOff x="3982312" y="3568682"/>
                <a:chExt cx="100307" cy="138680"/>
              </a:xfrm>
            </p:grpSpPr>
            <p:sp>
              <p:nvSpPr>
                <p:cNvPr id="30" name="Freeform 43"/>
                <p:cNvSpPr>
                  <a:spLocks/>
                </p:cNvSpPr>
                <p:nvPr/>
              </p:nvSpPr>
              <p:spPr bwMode="auto">
                <a:xfrm>
                  <a:off x="4036168" y="3568682"/>
                  <a:ext cx="30967" cy="26928"/>
                </a:xfrm>
                <a:custGeom>
                  <a:avLst/>
                  <a:gdLst>
                    <a:gd name="T0" fmla="*/ 68 w 68"/>
                    <a:gd name="T1" fmla="*/ 0 h 60"/>
                    <a:gd name="T2" fmla="*/ 67 w 68"/>
                    <a:gd name="T3" fmla="*/ 10 h 60"/>
                    <a:gd name="T4" fmla="*/ 64 w 68"/>
                    <a:gd name="T5" fmla="*/ 19 h 60"/>
                    <a:gd name="T6" fmla="*/ 61 w 68"/>
                    <a:gd name="T7" fmla="*/ 27 h 60"/>
                    <a:gd name="T8" fmla="*/ 56 w 68"/>
                    <a:gd name="T9" fmla="*/ 35 h 60"/>
                    <a:gd name="T10" fmla="*/ 44 w 68"/>
                    <a:gd name="T11" fmla="*/ 46 h 60"/>
                    <a:gd name="T12" fmla="*/ 31 w 68"/>
                    <a:gd name="T13" fmla="*/ 54 h 60"/>
                    <a:gd name="T14" fmla="*/ 17 w 68"/>
                    <a:gd name="T15" fmla="*/ 59 h 60"/>
                    <a:gd name="T16" fmla="*/ 2 w 68"/>
                    <a:gd name="T17" fmla="*/ 60 h 60"/>
                    <a:gd name="T18" fmla="*/ 2 w 68"/>
                    <a:gd name="T19" fmla="*/ 60 h 60"/>
                    <a:gd name="T20" fmla="*/ 1 w 68"/>
                    <a:gd name="T21" fmla="*/ 60 h 60"/>
                    <a:gd name="T22" fmla="*/ 0 w 68"/>
                    <a:gd name="T23" fmla="*/ 60 h 60"/>
                    <a:gd name="T24" fmla="*/ 0 w 68"/>
                    <a:gd name="T25" fmla="*/ 60 h 60"/>
                    <a:gd name="T26" fmla="*/ 0 w 68"/>
                    <a:gd name="T27" fmla="*/ 57 h 60"/>
                    <a:gd name="T28" fmla="*/ 0 w 68"/>
                    <a:gd name="T29" fmla="*/ 54 h 60"/>
                    <a:gd name="T30" fmla="*/ 0 w 68"/>
                    <a:gd name="T31" fmla="*/ 51 h 60"/>
                    <a:gd name="T32" fmla="*/ 0 w 68"/>
                    <a:gd name="T33" fmla="*/ 48 h 60"/>
                    <a:gd name="T34" fmla="*/ 5 w 68"/>
                    <a:gd name="T35" fmla="*/ 39 h 60"/>
                    <a:gd name="T36" fmla="*/ 10 w 68"/>
                    <a:gd name="T37" fmla="*/ 31 h 60"/>
                    <a:gd name="T38" fmla="*/ 16 w 68"/>
                    <a:gd name="T39" fmla="*/ 25 h 60"/>
                    <a:gd name="T40" fmla="*/ 22 w 68"/>
                    <a:gd name="T41" fmla="*/ 19 h 60"/>
                    <a:gd name="T42" fmla="*/ 32 w 68"/>
                    <a:gd name="T43" fmla="*/ 11 h 60"/>
                    <a:gd name="T44" fmla="*/ 44 w 68"/>
                    <a:gd name="T45" fmla="*/ 5 h 60"/>
                    <a:gd name="T46" fmla="*/ 56 w 68"/>
                    <a:gd name="T47" fmla="*/ 2 h 60"/>
                    <a:gd name="T48" fmla="*/ 68 w 68"/>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0">
                      <a:moveTo>
                        <a:pt x="68" y="0"/>
                      </a:moveTo>
                      <a:cubicBezTo>
                        <a:pt x="68" y="4"/>
                        <a:pt x="67" y="7"/>
                        <a:pt x="67" y="10"/>
                      </a:cubicBezTo>
                      <a:cubicBezTo>
                        <a:pt x="66" y="13"/>
                        <a:pt x="65" y="16"/>
                        <a:pt x="64" y="19"/>
                      </a:cubicBezTo>
                      <a:cubicBezTo>
                        <a:pt x="63" y="22"/>
                        <a:pt x="62" y="24"/>
                        <a:pt x="61" y="27"/>
                      </a:cubicBezTo>
                      <a:cubicBezTo>
                        <a:pt x="59" y="30"/>
                        <a:pt x="58" y="33"/>
                        <a:pt x="56" y="35"/>
                      </a:cubicBezTo>
                      <a:cubicBezTo>
                        <a:pt x="53" y="39"/>
                        <a:pt x="49" y="43"/>
                        <a:pt x="44" y="46"/>
                      </a:cubicBezTo>
                      <a:cubicBezTo>
                        <a:pt x="40" y="49"/>
                        <a:pt x="36" y="52"/>
                        <a:pt x="31" y="54"/>
                      </a:cubicBezTo>
                      <a:cubicBezTo>
                        <a:pt x="26" y="56"/>
                        <a:pt x="22" y="58"/>
                        <a:pt x="17" y="59"/>
                      </a:cubicBezTo>
                      <a:cubicBezTo>
                        <a:pt x="12" y="60"/>
                        <a:pt x="7" y="60"/>
                        <a:pt x="2" y="60"/>
                      </a:cubicBezTo>
                      <a:cubicBezTo>
                        <a:pt x="2" y="60"/>
                        <a:pt x="2" y="60"/>
                        <a:pt x="2" y="60"/>
                      </a:cubicBezTo>
                      <a:cubicBezTo>
                        <a:pt x="2" y="60"/>
                        <a:pt x="1" y="60"/>
                        <a:pt x="1" y="60"/>
                      </a:cubicBezTo>
                      <a:cubicBezTo>
                        <a:pt x="1" y="60"/>
                        <a:pt x="1" y="60"/>
                        <a:pt x="0" y="60"/>
                      </a:cubicBezTo>
                      <a:cubicBezTo>
                        <a:pt x="0" y="60"/>
                        <a:pt x="0" y="60"/>
                        <a:pt x="0" y="60"/>
                      </a:cubicBezTo>
                      <a:cubicBezTo>
                        <a:pt x="0" y="59"/>
                        <a:pt x="0" y="58"/>
                        <a:pt x="0" y="57"/>
                      </a:cubicBezTo>
                      <a:cubicBezTo>
                        <a:pt x="0" y="56"/>
                        <a:pt x="0" y="55"/>
                        <a:pt x="0" y="54"/>
                      </a:cubicBezTo>
                      <a:cubicBezTo>
                        <a:pt x="0" y="53"/>
                        <a:pt x="0" y="52"/>
                        <a:pt x="0" y="51"/>
                      </a:cubicBezTo>
                      <a:cubicBezTo>
                        <a:pt x="0" y="50"/>
                        <a:pt x="0" y="49"/>
                        <a:pt x="0" y="48"/>
                      </a:cubicBezTo>
                      <a:cubicBezTo>
                        <a:pt x="2" y="45"/>
                        <a:pt x="3" y="42"/>
                        <a:pt x="5" y="39"/>
                      </a:cubicBezTo>
                      <a:cubicBezTo>
                        <a:pt x="6" y="37"/>
                        <a:pt x="8" y="34"/>
                        <a:pt x="10" y="31"/>
                      </a:cubicBezTo>
                      <a:cubicBezTo>
                        <a:pt x="12" y="29"/>
                        <a:pt x="14" y="27"/>
                        <a:pt x="16" y="25"/>
                      </a:cubicBezTo>
                      <a:cubicBezTo>
                        <a:pt x="18" y="22"/>
                        <a:pt x="20" y="20"/>
                        <a:pt x="22" y="19"/>
                      </a:cubicBezTo>
                      <a:cubicBezTo>
                        <a:pt x="25" y="16"/>
                        <a:pt x="29" y="13"/>
                        <a:pt x="32" y="11"/>
                      </a:cubicBezTo>
                      <a:cubicBezTo>
                        <a:pt x="36" y="9"/>
                        <a:pt x="40" y="7"/>
                        <a:pt x="44" y="5"/>
                      </a:cubicBezTo>
                      <a:cubicBezTo>
                        <a:pt x="48" y="4"/>
                        <a:pt x="52" y="2"/>
                        <a:pt x="56" y="2"/>
                      </a:cubicBezTo>
                      <a:cubicBezTo>
                        <a:pt x="61" y="1"/>
                        <a:pt x="65" y="0"/>
                        <a:pt x="68" y="0"/>
                      </a:cubicBezTo>
                      <a:close/>
                    </a:path>
                  </a:pathLst>
                </a:custGeom>
                <a:solidFill>
                  <a:schemeClr val="tx1"/>
                </a:solidFill>
                <a:ln>
                  <a:noFill/>
                </a:ln>
              </p:spPr>
              <p:txBody>
                <a:bodyPr vert="horz" wrap="square" lIns="95117" tIns="47558" rIns="95117" bIns="47558" numCol="1" anchor="t" anchorCtr="0" compatLnSpc="1">
                  <a:prstTxWarp prst="textNoShape">
                    <a:avLst/>
                  </a:prstTxWarp>
                </a:bodyPr>
                <a:lstStyle/>
                <a:p>
                  <a:pPr defTabSz="951156"/>
                  <a:endParaRPr lang="en-US" sz="1873"/>
                </a:p>
              </p:txBody>
            </p:sp>
            <p:sp>
              <p:nvSpPr>
                <p:cNvPr id="31" name="Freeform 44"/>
                <p:cNvSpPr>
                  <a:spLocks/>
                </p:cNvSpPr>
                <p:nvPr/>
              </p:nvSpPr>
              <p:spPr bwMode="auto">
                <a:xfrm>
                  <a:off x="3982312" y="3596283"/>
                  <a:ext cx="100307" cy="111079"/>
                </a:xfrm>
                <a:custGeom>
                  <a:avLst/>
                  <a:gdLst>
                    <a:gd name="T0" fmla="*/ 75 w 221"/>
                    <a:gd name="T1" fmla="*/ 0 h 244"/>
                    <a:gd name="T2" fmla="*/ 91 w 221"/>
                    <a:gd name="T3" fmla="*/ 4 h 244"/>
                    <a:gd name="T4" fmla="*/ 102 w 221"/>
                    <a:gd name="T5" fmla="*/ 10 h 244"/>
                    <a:gd name="T6" fmla="*/ 112 w 221"/>
                    <a:gd name="T7" fmla="*/ 15 h 244"/>
                    <a:gd name="T8" fmla="*/ 125 w 221"/>
                    <a:gd name="T9" fmla="*/ 19 h 244"/>
                    <a:gd name="T10" fmla="*/ 135 w 221"/>
                    <a:gd name="T11" fmla="*/ 17 h 244"/>
                    <a:gd name="T12" fmla="*/ 146 w 221"/>
                    <a:gd name="T13" fmla="*/ 13 h 244"/>
                    <a:gd name="T14" fmla="*/ 160 w 221"/>
                    <a:gd name="T15" fmla="*/ 10 h 244"/>
                    <a:gd name="T16" fmla="*/ 180 w 221"/>
                    <a:gd name="T17" fmla="*/ 9 h 244"/>
                    <a:gd name="T18" fmla="*/ 196 w 221"/>
                    <a:gd name="T19" fmla="*/ 14 h 244"/>
                    <a:gd name="T20" fmla="*/ 209 w 221"/>
                    <a:gd name="T21" fmla="*/ 24 h 244"/>
                    <a:gd name="T22" fmla="*/ 217 w 221"/>
                    <a:gd name="T23" fmla="*/ 34 h 244"/>
                    <a:gd name="T24" fmla="*/ 221 w 221"/>
                    <a:gd name="T25" fmla="*/ 41 h 244"/>
                    <a:gd name="T26" fmla="*/ 210 w 221"/>
                    <a:gd name="T27" fmla="*/ 47 h 244"/>
                    <a:gd name="T28" fmla="*/ 196 w 221"/>
                    <a:gd name="T29" fmla="*/ 60 h 244"/>
                    <a:gd name="T30" fmla="*/ 182 w 221"/>
                    <a:gd name="T31" fmla="*/ 79 h 244"/>
                    <a:gd name="T32" fmla="*/ 175 w 221"/>
                    <a:gd name="T33" fmla="*/ 106 h 244"/>
                    <a:gd name="T34" fmla="*/ 179 w 221"/>
                    <a:gd name="T35" fmla="*/ 134 h 244"/>
                    <a:gd name="T36" fmla="*/ 192 w 221"/>
                    <a:gd name="T37" fmla="*/ 154 h 244"/>
                    <a:gd name="T38" fmla="*/ 205 w 221"/>
                    <a:gd name="T39" fmla="*/ 167 h 244"/>
                    <a:gd name="T40" fmla="*/ 213 w 221"/>
                    <a:gd name="T41" fmla="*/ 173 h 244"/>
                    <a:gd name="T42" fmla="*/ 205 w 221"/>
                    <a:gd name="T43" fmla="*/ 188 h 244"/>
                    <a:gd name="T44" fmla="*/ 189 w 221"/>
                    <a:gd name="T45" fmla="*/ 212 h 244"/>
                    <a:gd name="T46" fmla="*/ 168 w 221"/>
                    <a:gd name="T47" fmla="*/ 235 h 244"/>
                    <a:gd name="T48" fmla="*/ 149 w 221"/>
                    <a:gd name="T49" fmla="*/ 243 h 244"/>
                    <a:gd name="T50" fmla="*/ 135 w 221"/>
                    <a:gd name="T51" fmla="*/ 239 h 244"/>
                    <a:gd name="T52" fmla="*/ 125 w 221"/>
                    <a:gd name="T53" fmla="*/ 233 h 244"/>
                    <a:gd name="T54" fmla="*/ 116 w 221"/>
                    <a:gd name="T55" fmla="*/ 227 h 244"/>
                    <a:gd name="T56" fmla="*/ 103 w 221"/>
                    <a:gd name="T57" fmla="*/ 223 h 244"/>
                    <a:gd name="T58" fmla="*/ 87 w 221"/>
                    <a:gd name="T59" fmla="*/ 223 h 244"/>
                    <a:gd name="T60" fmla="*/ 76 w 221"/>
                    <a:gd name="T61" fmla="*/ 226 h 244"/>
                    <a:gd name="T62" fmla="*/ 66 w 221"/>
                    <a:gd name="T63" fmla="*/ 230 h 244"/>
                    <a:gd name="T64" fmla="*/ 56 w 221"/>
                    <a:gd name="T65" fmla="*/ 231 h 244"/>
                    <a:gd name="T66" fmla="*/ 43 w 221"/>
                    <a:gd name="T67" fmla="*/ 225 h 244"/>
                    <a:gd name="T68" fmla="*/ 32 w 221"/>
                    <a:gd name="T69" fmla="*/ 214 h 244"/>
                    <a:gd name="T70" fmla="*/ 20 w 221"/>
                    <a:gd name="T71" fmla="*/ 195 h 244"/>
                    <a:gd name="T72" fmla="*/ 10 w 221"/>
                    <a:gd name="T73" fmla="*/ 171 h 244"/>
                    <a:gd name="T74" fmla="*/ 3 w 221"/>
                    <a:gd name="T75" fmla="*/ 142 h 244"/>
                    <a:gd name="T76" fmla="*/ 0 w 221"/>
                    <a:gd name="T77" fmla="*/ 112 h 244"/>
                    <a:gd name="T78" fmla="*/ 2 w 221"/>
                    <a:gd name="T79" fmla="*/ 83 h 244"/>
                    <a:gd name="T80" fmla="*/ 9 w 221"/>
                    <a:gd name="T81" fmla="*/ 55 h 244"/>
                    <a:gd name="T82" fmla="*/ 21 w 221"/>
                    <a:gd name="T83" fmla="*/ 32 h 244"/>
                    <a:gd name="T84" fmla="*/ 38 w 221"/>
                    <a:gd name="T85" fmla="*/ 15 h 244"/>
                    <a:gd name="T86" fmla="*/ 56 w 221"/>
                    <a:gd name="T87" fmla="*/ 4 h 244"/>
                    <a:gd name="T88" fmla="*/ 75 w 221"/>
                    <a:gd name="T8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244">
                      <a:moveTo>
                        <a:pt x="75" y="0"/>
                      </a:moveTo>
                      <a:cubicBezTo>
                        <a:pt x="81" y="1"/>
                        <a:pt x="86" y="2"/>
                        <a:pt x="91" y="4"/>
                      </a:cubicBezTo>
                      <a:cubicBezTo>
                        <a:pt x="95" y="6"/>
                        <a:pt x="99" y="8"/>
                        <a:pt x="102" y="10"/>
                      </a:cubicBezTo>
                      <a:cubicBezTo>
                        <a:pt x="106" y="12"/>
                        <a:pt x="109" y="14"/>
                        <a:pt x="112" y="15"/>
                      </a:cubicBezTo>
                      <a:cubicBezTo>
                        <a:pt x="116" y="17"/>
                        <a:pt x="120" y="18"/>
                        <a:pt x="125" y="19"/>
                      </a:cubicBezTo>
                      <a:cubicBezTo>
                        <a:pt x="128" y="19"/>
                        <a:pt x="132" y="18"/>
                        <a:pt x="135" y="17"/>
                      </a:cubicBezTo>
                      <a:cubicBezTo>
                        <a:pt x="139" y="16"/>
                        <a:pt x="142" y="15"/>
                        <a:pt x="146" y="13"/>
                      </a:cubicBezTo>
                      <a:cubicBezTo>
                        <a:pt x="150" y="12"/>
                        <a:pt x="155" y="11"/>
                        <a:pt x="160" y="10"/>
                      </a:cubicBezTo>
                      <a:cubicBezTo>
                        <a:pt x="166" y="9"/>
                        <a:pt x="172" y="9"/>
                        <a:pt x="180" y="9"/>
                      </a:cubicBezTo>
                      <a:cubicBezTo>
                        <a:pt x="186" y="10"/>
                        <a:pt x="192" y="12"/>
                        <a:pt x="196" y="14"/>
                      </a:cubicBezTo>
                      <a:cubicBezTo>
                        <a:pt x="201" y="17"/>
                        <a:pt x="205" y="20"/>
                        <a:pt x="209" y="24"/>
                      </a:cubicBezTo>
                      <a:cubicBezTo>
                        <a:pt x="212" y="27"/>
                        <a:pt x="215" y="31"/>
                        <a:pt x="217" y="34"/>
                      </a:cubicBezTo>
                      <a:cubicBezTo>
                        <a:pt x="219" y="37"/>
                        <a:pt x="220" y="39"/>
                        <a:pt x="221" y="41"/>
                      </a:cubicBezTo>
                      <a:cubicBezTo>
                        <a:pt x="218" y="42"/>
                        <a:pt x="215" y="44"/>
                        <a:pt x="210" y="47"/>
                      </a:cubicBezTo>
                      <a:cubicBezTo>
                        <a:pt x="206" y="51"/>
                        <a:pt x="201" y="55"/>
                        <a:pt x="196" y="60"/>
                      </a:cubicBezTo>
                      <a:cubicBezTo>
                        <a:pt x="191" y="65"/>
                        <a:pt x="186" y="72"/>
                        <a:pt x="182" y="79"/>
                      </a:cubicBezTo>
                      <a:cubicBezTo>
                        <a:pt x="179" y="87"/>
                        <a:pt x="176" y="96"/>
                        <a:pt x="175" y="106"/>
                      </a:cubicBezTo>
                      <a:cubicBezTo>
                        <a:pt x="174" y="116"/>
                        <a:pt x="176" y="126"/>
                        <a:pt x="179" y="134"/>
                      </a:cubicBezTo>
                      <a:cubicBezTo>
                        <a:pt x="182" y="142"/>
                        <a:pt x="187" y="149"/>
                        <a:pt x="192" y="154"/>
                      </a:cubicBezTo>
                      <a:cubicBezTo>
                        <a:pt x="196" y="160"/>
                        <a:pt x="201" y="164"/>
                        <a:pt x="205" y="167"/>
                      </a:cubicBezTo>
                      <a:cubicBezTo>
                        <a:pt x="209" y="171"/>
                        <a:pt x="212" y="172"/>
                        <a:pt x="213" y="173"/>
                      </a:cubicBezTo>
                      <a:cubicBezTo>
                        <a:pt x="212" y="175"/>
                        <a:pt x="209" y="180"/>
                        <a:pt x="205" y="188"/>
                      </a:cubicBezTo>
                      <a:cubicBezTo>
                        <a:pt x="201" y="195"/>
                        <a:pt x="195" y="204"/>
                        <a:pt x="189" y="212"/>
                      </a:cubicBezTo>
                      <a:cubicBezTo>
                        <a:pt x="182" y="221"/>
                        <a:pt x="175" y="229"/>
                        <a:pt x="168" y="235"/>
                      </a:cubicBezTo>
                      <a:cubicBezTo>
                        <a:pt x="161" y="240"/>
                        <a:pt x="155" y="244"/>
                        <a:pt x="149" y="243"/>
                      </a:cubicBezTo>
                      <a:cubicBezTo>
                        <a:pt x="143" y="242"/>
                        <a:pt x="138" y="240"/>
                        <a:pt x="135" y="239"/>
                      </a:cubicBezTo>
                      <a:cubicBezTo>
                        <a:pt x="131" y="237"/>
                        <a:pt x="128" y="235"/>
                        <a:pt x="125" y="233"/>
                      </a:cubicBezTo>
                      <a:cubicBezTo>
                        <a:pt x="122" y="231"/>
                        <a:pt x="120" y="228"/>
                        <a:pt x="116" y="227"/>
                      </a:cubicBezTo>
                      <a:cubicBezTo>
                        <a:pt x="113" y="225"/>
                        <a:pt x="108" y="223"/>
                        <a:pt x="103" y="223"/>
                      </a:cubicBezTo>
                      <a:cubicBezTo>
                        <a:pt x="97" y="222"/>
                        <a:pt x="92" y="222"/>
                        <a:pt x="87" y="223"/>
                      </a:cubicBezTo>
                      <a:cubicBezTo>
                        <a:pt x="83" y="224"/>
                        <a:pt x="79" y="225"/>
                        <a:pt x="76" y="226"/>
                      </a:cubicBezTo>
                      <a:cubicBezTo>
                        <a:pt x="72" y="227"/>
                        <a:pt x="69" y="229"/>
                        <a:pt x="66" y="230"/>
                      </a:cubicBezTo>
                      <a:cubicBezTo>
                        <a:pt x="62" y="231"/>
                        <a:pt x="59" y="231"/>
                        <a:pt x="56" y="231"/>
                      </a:cubicBezTo>
                      <a:cubicBezTo>
                        <a:pt x="52" y="230"/>
                        <a:pt x="47" y="228"/>
                        <a:pt x="43" y="225"/>
                      </a:cubicBezTo>
                      <a:cubicBezTo>
                        <a:pt x="39" y="223"/>
                        <a:pt x="35" y="219"/>
                        <a:pt x="32" y="214"/>
                      </a:cubicBezTo>
                      <a:cubicBezTo>
                        <a:pt x="28" y="209"/>
                        <a:pt x="24" y="202"/>
                        <a:pt x="20" y="195"/>
                      </a:cubicBezTo>
                      <a:cubicBezTo>
                        <a:pt x="17" y="188"/>
                        <a:pt x="13" y="180"/>
                        <a:pt x="10" y="171"/>
                      </a:cubicBezTo>
                      <a:cubicBezTo>
                        <a:pt x="7" y="162"/>
                        <a:pt x="4" y="152"/>
                        <a:pt x="3" y="142"/>
                      </a:cubicBezTo>
                      <a:cubicBezTo>
                        <a:pt x="1" y="132"/>
                        <a:pt x="0" y="122"/>
                        <a:pt x="0" y="112"/>
                      </a:cubicBezTo>
                      <a:cubicBezTo>
                        <a:pt x="0" y="102"/>
                        <a:pt x="1" y="92"/>
                        <a:pt x="2" y="83"/>
                      </a:cubicBezTo>
                      <a:cubicBezTo>
                        <a:pt x="4" y="73"/>
                        <a:pt x="6" y="64"/>
                        <a:pt x="9" y="55"/>
                      </a:cubicBezTo>
                      <a:cubicBezTo>
                        <a:pt x="12" y="47"/>
                        <a:pt x="16" y="39"/>
                        <a:pt x="21" y="32"/>
                      </a:cubicBezTo>
                      <a:cubicBezTo>
                        <a:pt x="26" y="26"/>
                        <a:pt x="31" y="20"/>
                        <a:pt x="38" y="15"/>
                      </a:cubicBezTo>
                      <a:cubicBezTo>
                        <a:pt x="44" y="10"/>
                        <a:pt x="50" y="6"/>
                        <a:pt x="56" y="4"/>
                      </a:cubicBezTo>
                      <a:cubicBezTo>
                        <a:pt x="63" y="1"/>
                        <a:pt x="69" y="0"/>
                        <a:pt x="75" y="0"/>
                      </a:cubicBezTo>
                      <a:close/>
                    </a:path>
                  </a:pathLst>
                </a:custGeom>
                <a:solidFill>
                  <a:schemeClr val="tx1"/>
                </a:solidFill>
                <a:ln>
                  <a:noFill/>
                </a:ln>
              </p:spPr>
              <p:txBody>
                <a:bodyPr vert="horz" wrap="square" lIns="95117" tIns="47558" rIns="95117" bIns="47558" numCol="1" anchor="t" anchorCtr="0" compatLnSpc="1">
                  <a:prstTxWarp prst="textNoShape">
                    <a:avLst/>
                  </a:prstTxWarp>
                </a:bodyPr>
                <a:lstStyle/>
                <a:p>
                  <a:pPr defTabSz="951156"/>
                  <a:endParaRPr lang="en-US" sz="1873"/>
                </a:p>
              </p:txBody>
            </p:sp>
          </p:grpSp>
        </p:grpSp>
        <p:grpSp>
          <p:nvGrpSpPr>
            <p:cNvPr id="15" name="Group 14"/>
            <p:cNvGrpSpPr/>
            <p:nvPr/>
          </p:nvGrpSpPr>
          <p:grpSpPr>
            <a:xfrm>
              <a:off x="3438092" y="3729239"/>
              <a:ext cx="365018" cy="563158"/>
              <a:chOff x="1351188" y="4118047"/>
              <a:chExt cx="357893" cy="552166"/>
            </a:xfrm>
          </p:grpSpPr>
          <p:sp>
            <p:nvSpPr>
              <p:cNvPr id="23" name="Freeform 107"/>
              <p:cNvSpPr>
                <a:spLocks noEditPoints="1"/>
              </p:cNvSpPr>
              <p:nvPr/>
            </p:nvSpPr>
            <p:spPr bwMode="auto">
              <a:xfrm rot="5400000">
                <a:off x="1254052" y="4215183"/>
                <a:ext cx="552166" cy="357893"/>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chemeClr val="tx1"/>
              </a:solidFill>
              <a:extLst/>
            </p:spPr>
            <p:txBody>
              <a:bodyPr vert="horz" wrap="square" lIns="118341" tIns="59169" rIns="118341" bIns="59169" numCol="1" anchor="t" anchorCtr="0" compatLnSpc="1">
                <a:prstTxWarp prst="textNoShape">
                  <a:avLst/>
                </a:prstTxWarp>
              </a:bodyPr>
              <a:lstStyle/>
              <a:p>
                <a:pPr defTabSz="932417">
                  <a:defRPr/>
                </a:pPr>
                <a:endParaRPr lang="en-US" sz="1836" kern="0" dirty="0"/>
              </a:p>
            </p:txBody>
          </p:sp>
          <p:grpSp>
            <p:nvGrpSpPr>
              <p:cNvPr id="24" name="Group 23"/>
              <p:cNvGrpSpPr/>
              <p:nvPr/>
            </p:nvGrpSpPr>
            <p:grpSpPr>
              <a:xfrm rot="21222739">
                <a:off x="1486194" y="4329081"/>
                <a:ext cx="100307" cy="138680"/>
                <a:chOff x="3982312" y="3568682"/>
                <a:chExt cx="100307" cy="138680"/>
              </a:xfrm>
            </p:grpSpPr>
            <p:sp>
              <p:nvSpPr>
                <p:cNvPr id="25" name="Freeform 43"/>
                <p:cNvSpPr>
                  <a:spLocks/>
                </p:cNvSpPr>
                <p:nvPr/>
              </p:nvSpPr>
              <p:spPr bwMode="auto">
                <a:xfrm>
                  <a:off x="4036168" y="3568682"/>
                  <a:ext cx="30967" cy="26928"/>
                </a:xfrm>
                <a:custGeom>
                  <a:avLst/>
                  <a:gdLst>
                    <a:gd name="T0" fmla="*/ 68 w 68"/>
                    <a:gd name="T1" fmla="*/ 0 h 60"/>
                    <a:gd name="T2" fmla="*/ 67 w 68"/>
                    <a:gd name="T3" fmla="*/ 10 h 60"/>
                    <a:gd name="T4" fmla="*/ 64 w 68"/>
                    <a:gd name="T5" fmla="*/ 19 h 60"/>
                    <a:gd name="T6" fmla="*/ 61 w 68"/>
                    <a:gd name="T7" fmla="*/ 27 h 60"/>
                    <a:gd name="T8" fmla="*/ 56 w 68"/>
                    <a:gd name="T9" fmla="*/ 35 h 60"/>
                    <a:gd name="T10" fmla="*/ 44 w 68"/>
                    <a:gd name="T11" fmla="*/ 46 h 60"/>
                    <a:gd name="T12" fmla="*/ 31 w 68"/>
                    <a:gd name="T13" fmla="*/ 54 h 60"/>
                    <a:gd name="T14" fmla="*/ 17 w 68"/>
                    <a:gd name="T15" fmla="*/ 59 h 60"/>
                    <a:gd name="T16" fmla="*/ 2 w 68"/>
                    <a:gd name="T17" fmla="*/ 60 h 60"/>
                    <a:gd name="T18" fmla="*/ 2 w 68"/>
                    <a:gd name="T19" fmla="*/ 60 h 60"/>
                    <a:gd name="T20" fmla="*/ 1 w 68"/>
                    <a:gd name="T21" fmla="*/ 60 h 60"/>
                    <a:gd name="T22" fmla="*/ 0 w 68"/>
                    <a:gd name="T23" fmla="*/ 60 h 60"/>
                    <a:gd name="T24" fmla="*/ 0 w 68"/>
                    <a:gd name="T25" fmla="*/ 60 h 60"/>
                    <a:gd name="T26" fmla="*/ 0 w 68"/>
                    <a:gd name="T27" fmla="*/ 57 h 60"/>
                    <a:gd name="T28" fmla="*/ 0 w 68"/>
                    <a:gd name="T29" fmla="*/ 54 h 60"/>
                    <a:gd name="T30" fmla="*/ 0 w 68"/>
                    <a:gd name="T31" fmla="*/ 51 h 60"/>
                    <a:gd name="T32" fmla="*/ 0 w 68"/>
                    <a:gd name="T33" fmla="*/ 48 h 60"/>
                    <a:gd name="T34" fmla="*/ 5 w 68"/>
                    <a:gd name="T35" fmla="*/ 39 h 60"/>
                    <a:gd name="T36" fmla="*/ 10 w 68"/>
                    <a:gd name="T37" fmla="*/ 31 h 60"/>
                    <a:gd name="T38" fmla="*/ 16 w 68"/>
                    <a:gd name="T39" fmla="*/ 25 h 60"/>
                    <a:gd name="T40" fmla="*/ 22 w 68"/>
                    <a:gd name="T41" fmla="*/ 19 h 60"/>
                    <a:gd name="T42" fmla="*/ 32 w 68"/>
                    <a:gd name="T43" fmla="*/ 11 h 60"/>
                    <a:gd name="T44" fmla="*/ 44 w 68"/>
                    <a:gd name="T45" fmla="*/ 5 h 60"/>
                    <a:gd name="T46" fmla="*/ 56 w 68"/>
                    <a:gd name="T47" fmla="*/ 2 h 60"/>
                    <a:gd name="T48" fmla="*/ 68 w 68"/>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0">
                      <a:moveTo>
                        <a:pt x="68" y="0"/>
                      </a:moveTo>
                      <a:cubicBezTo>
                        <a:pt x="68" y="4"/>
                        <a:pt x="67" y="7"/>
                        <a:pt x="67" y="10"/>
                      </a:cubicBezTo>
                      <a:cubicBezTo>
                        <a:pt x="66" y="13"/>
                        <a:pt x="65" y="16"/>
                        <a:pt x="64" y="19"/>
                      </a:cubicBezTo>
                      <a:cubicBezTo>
                        <a:pt x="63" y="22"/>
                        <a:pt x="62" y="24"/>
                        <a:pt x="61" y="27"/>
                      </a:cubicBezTo>
                      <a:cubicBezTo>
                        <a:pt x="59" y="30"/>
                        <a:pt x="58" y="33"/>
                        <a:pt x="56" y="35"/>
                      </a:cubicBezTo>
                      <a:cubicBezTo>
                        <a:pt x="53" y="39"/>
                        <a:pt x="49" y="43"/>
                        <a:pt x="44" y="46"/>
                      </a:cubicBezTo>
                      <a:cubicBezTo>
                        <a:pt x="40" y="49"/>
                        <a:pt x="36" y="52"/>
                        <a:pt x="31" y="54"/>
                      </a:cubicBezTo>
                      <a:cubicBezTo>
                        <a:pt x="26" y="56"/>
                        <a:pt x="22" y="58"/>
                        <a:pt x="17" y="59"/>
                      </a:cubicBezTo>
                      <a:cubicBezTo>
                        <a:pt x="12" y="60"/>
                        <a:pt x="7" y="60"/>
                        <a:pt x="2" y="60"/>
                      </a:cubicBezTo>
                      <a:cubicBezTo>
                        <a:pt x="2" y="60"/>
                        <a:pt x="2" y="60"/>
                        <a:pt x="2" y="60"/>
                      </a:cubicBezTo>
                      <a:cubicBezTo>
                        <a:pt x="2" y="60"/>
                        <a:pt x="1" y="60"/>
                        <a:pt x="1" y="60"/>
                      </a:cubicBezTo>
                      <a:cubicBezTo>
                        <a:pt x="1" y="60"/>
                        <a:pt x="1" y="60"/>
                        <a:pt x="0" y="60"/>
                      </a:cubicBezTo>
                      <a:cubicBezTo>
                        <a:pt x="0" y="60"/>
                        <a:pt x="0" y="60"/>
                        <a:pt x="0" y="60"/>
                      </a:cubicBezTo>
                      <a:cubicBezTo>
                        <a:pt x="0" y="59"/>
                        <a:pt x="0" y="58"/>
                        <a:pt x="0" y="57"/>
                      </a:cubicBezTo>
                      <a:cubicBezTo>
                        <a:pt x="0" y="56"/>
                        <a:pt x="0" y="55"/>
                        <a:pt x="0" y="54"/>
                      </a:cubicBezTo>
                      <a:cubicBezTo>
                        <a:pt x="0" y="53"/>
                        <a:pt x="0" y="52"/>
                        <a:pt x="0" y="51"/>
                      </a:cubicBezTo>
                      <a:cubicBezTo>
                        <a:pt x="0" y="50"/>
                        <a:pt x="0" y="49"/>
                        <a:pt x="0" y="48"/>
                      </a:cubicBezTo>
                      <a:cubicBezTo>
                        <a:pt x="2" y="45"/>
                        <a:pt x="3" y="42"/>
                        <a:pt x="5" y="39"/>
                      </a:cubicBezTo>
                      <a:cubicBezTo>
                        <a:pt x="6" y="37"/>
                        <a:pt x="8" y="34"/>
                        <a:pt x="10" y="31"/>
                      </a:cubicBezTo>
                      <a:cubicBezTo>
                        <a:pt x="12" y="29"/>
                        <a:pt x="14" y="27"/>
                        <a:pt x="16" y="25"/>
                      </a:cubicBezTo>
                      <a:cubicBezTo>
                        <a:pt x="18" y="22"/>
                        <a:pt x="20" y="20"/>
                        <a:pt x="22" y="19"/>
                      </a:cubicBezTo>
                      <a:cubicBezTo>
                        <a:pt x="25" y="16"/>
                        <a:pt x="29" y="13"/>
                        <a:pt x="32" y="11"/>
                      </a:cubicBezTo>
                      <a:cubicBezTo>
                        <a:pt x="36" y="9"/>
                        <a:pt x="40" y="7"/>
                        <a:pt x="44" y="5"/>
                      </a:cubicBezTo>
                      <a:cubicBezTo>
                        <a:pt x="48" y="4"/>
                        <a:pt x="52" y="2"/>
                        <a:pt x="56" y="2"/>
                      </a:cubicBezTo>
                      <a:cubicBezTo>
                        <a:pt x="61" y="1"/>
                        <a:pt x="65" y="0"/>
                        <a:pt x="68" y="0"/>
                      </a:cubicBezTo>
                      <a:close/>
                    </a:path>
                  </a:pathLst>
                </a:custGeom>
                <a:solidFill>
                  <a:schemeClr val="tx1"/>
                </a:solidFill>
                <a:ln>
                  <a:noFill/>
                </a:ln>
              </p:spPr>
              <p:txBody>
                <a:bodyPr vert="horz" wrap="square" lIns="95117" tIns="47558" rIns="95117" bIns="47558" numCol="1" anchor="t" anchorCtr="0" compatLnSpc="1">
                  <a:prstTxWarp prst="textNoShape">
                    <a:avLst/>
                  </a:prstTxWarp>
                </a:bodyPr>
                <a:lstStyle/>
                <a:p>
                  <a:pPr defTabSz="951156"/>
                  <a:endParaRPr lang="en-US" sz="1873"/>
                </a:p>
              </p:txBody>
            </p:sp>
            <p:sp>
              <p:nvSpPr>
                <p:cNvPr id="26" name="Freeform 44"/>
                <p:cNvSpPr>
                  <a:spLocks/>
                </p:cNvSpPr>
                <p:nvPr/>
              </p:nvSpPr>
              <p:spPr bwMode="auto">
                <a:xfrm>
                  <a:off x="3982312" y="3596283"/>
                  <a:ext cx="100307" cy="111079"/>
                </a:xfrm>
                <a:custGeom>
                  <a:avLst/>
                  <a:gdLst>
                    <a:gd name="T0" fmla="*/ 75 w 221"/>
                    <a:gd name="T1" fmla="*/ 0 h 244"/>
                    <a:gd name="T2" fmla="*/ 91 w 221"/>
                    <a:gd name="T3" fmla="*/ 4 h 244"/>
                    <a:gd name="T4" fmla="*/ 102 w 221"/>
                    <a:gd name="T5" fmla="*/ 10 h 244"/>
                    <a:gd name="T6" fmla="*/ 112 w 221"/>
                    <a:gd name="T7" fmla="*/ 15 h 244"/>
                    <a:gd name="T8" fmla="*/ 125 w 221"/>
                    <a:gd name="T9" fmla="*/ 19 h 244"/>
                    <a:gd name="T10" fmla="*/ 135 w 221"/>
                    <a:gd name="T11" fmla="*/ 17 h 244"/>
                    <a:gd name="T12" fmla="*/ 146 w 221"/>
                    <a:gd name="T13" fmla="*/ 13 h 244"/>
                    <a:gd name="T14" fmla="*/ 160 w 221"/>
                    <a:gd name="T15" fmla="*/ 10 h 244"/>
                    <a:gd name="T16" fmla="*/ 180 w 221"/>
                    <a:gd name="T17" fmla="*/ 9 h 244"/>
                    <a:gd name="T18" fmla="*/ 196 w 221"/>
                    <a:gd name="T19" fmla="*/ 14 h 244"/>
                    <a:gd name="T20" fmla="*/ 209 w 221"/>
                    <a:gd name="T21" fmla="*/ 24 h 244"/>
                    <a:gd name="T22" fmla="*/ 217 w 221"/>
                    <a:gd name="T23" fmla="*/ 34 h 244"/>
                    <a:gd name="T24" fmla="*/ 221 w 221"/>
                    <a:gd name="T25" fmla="*/ 41 h 244"/>
                    <a:gd name="T26" fmla="*/ 210 w 221"/>
                    <a:gd name="T27" fmla="*/ 47 h 244"/>
                    <a:gd name="T28" fmla="*/ 196 w 221"/>
                    <a:gd name="T29" fmla="*/ 60 h 244"/>
                    <a:gd name="T30" fmla="*/ 182 w 221"/>
                    <a:gd name="T31" fmla="*/ 79 h 244"/>
                    <a:gd name="T32" fmla="*/ 175 w 221"/>
                    <a:gd name="T33" fmla="*/ 106 h 244"/>
                    <a:gd name="T34" fmla="*/ 179 w 221"/>
                    <a:gd name="T35" fmla="*/ 134 h 244"/>
                    <a:gd name="T36" fmla="*/ 192 w 221"/>
                    <a:gd name="T37" fmla="*/ 154 h 244"/>
                    <a:gd name="T38" fmla="*/ 205 w 221"/>
                    <a:gd name="T39" fmla="*/ 167 h 244"/>
                    <a:gd name="T40" fmla="*/ 213 w 221"/>
                    <a:gd name="T41" fmla="*/ 173 h 244"/>
                    <a:gd name="T42" fmla="*/ 205 w 221"/>
                    <a:gd name="T43" fmla="*/ 188 h 244"/>
                    <a:gd name="T44" fmla="*/ 189 w 221"/>
                    <a:gd name="T45" fmla="*/ 212 h 244"/>
                    <a:gd name="T46" fmla="*/ 168 w 221"/>
                    <a:gd name="T47" fmla="*/ 235 h 244"/>
                    <a:gd name="T48" fmla="*/ 149 w 221"/>
                    <a:gd name="T49" fmla="*/ 243 h 244"/>
                    <a:gd name="T50" fmla="*/ 135 w 221"/>
                    <a:gd name="T51" fmla="*/ 239 h 244"/>
                    <a:gd name="T52" fmla="*/ 125 w 221"/>
                    <a:gd name="T53" fmla="*/ 233 h 244"/>
                    <a:gd name="T54" fmla="*/ 116 w 221"/>
                    <a:gd name="T55" fmla="*/ 227 h 244"/>
                    <a:gd name="T56" fmla="*/ 103 w 221"/>
                    <a:gd name="T57" fmla="*/ 223 h 244"/>
                    <a:gd name="T58" fmla="*/ 87 w 221"/>
                    <a:gd name="T59" fmla="*/ 223 h 244"/>
                    <a:gd name="T60" fmla="*/ 76 w 221"/>
                    <a:gd name="T61" fmla="*/ 226 h 244"/>
                    <a:gd name="T62" fmla="*/ 66 w 221"/>
                    <a:gd name="T63" fmla="*/ 230 h 244"/>
                    <a:gd name="T64" fmla="*/ 56 w 221"/>
                    <a:gd name="T65" fmla="*/ 231 h 244"/>
                    <a:gd name="T66" fmla="*/ 43 w 221"/>
                    <a:gd name="T67" fmla="*/ 225 h 244"/>
                    <a:gd name="T68" fmla="*/ 32 w 221"/>
                    <a:gd name="T69" fmla="*/ 214 h 244"/>
                    <a:gd name="T70" fmla="*/ 20 w 221"/>
                    <a:gd name="T71" fmla="*/ 195 h 244"/>
                    <a:gd name="T72" fmla="*/ 10 w 221"/>
                    <a:gd name="T73" fmla="*/ 171 h 244"/>
                    <a:gd name="T74" fmla="*/ 3 w 221"/>
                    <a:gd name="T75" fmla="*/ 142 h 244"/>
                    <a:gd name="T76" fmla="*/ 0 w 221"/>
                    <a:gd name="T77" fmla="*/ 112 h 244"/>
                    <a:gd name="T78" fmla="*/ 2 w 221"/>
                    <a:gd name="T79" fmla="*/ 83 h 244"/>
                    <a:gd name="T80" fmla="*/ 9 w 221"/>
                    <a:gd name="T81" fmla="*/ 55 h 244"/>
                    <a:gd name="T82" fmla="*/ 21 w 221"/>
                    <a:gd name="T83" fmla="*/ 32 h 244"/>
                    <a:gd name="T84" fmla="*/ 38 w 221"/>
                    <a:gd name="T85" fmla="*/ 15 h 244"/>
                    <a:gd name="T86" fmla="*/ 56 w 221"/>
                    <a:gd name="T87" fmla="*/ 4 h 244"/>
                    <a:gd name="T88" fmla="*/ 75 w 221"/>
                    <a:gd name="T8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244">
                      <a:moveTo>
                        <a:pt x="75" y="0"/>
                      </a:moveTo>
                      <a:cubicBezTo>
                        <a:pt x="81" y="1"/>
                        <a:pt x="86" y="2"/>
                        <a:pt x="91" y="4"/>
                      </a:cubicBezTo>
                      <a:cubicBezTo>
                        <a:pt x="95" y="6"/>
                        <a:pt x="99" y="8"/>
                        <a:pt x="102" y="10"/>
                      </a:cubicBezTo>
                      <a:cubicBezTo>
                        <a:pt x="106" y="12"/>
                        <a:pt x="109" y="14"/>
                        <a:pt x="112" y="15"/>
                      </a:cubicBezTo>
                      <a:cubicBezTo>
                        <a:pt x="116" y="17"/>
                        <a:pt x="120" y="18"/>
                        <a:pt x="125" y="19"/>
                      </a:cubicBezTo>
                      <a:cubicBezTo>
                        <a:pt x="128" y="19"/>
                        <a:pt x="132" y="18"/>
                        <a:pt x="135" y="17"/>
                      </a:cubicBezTo>
                      <a:cubicBezTo>
                        <a:pt x="139" y="16"/>
                        <a:pt x="142" y="15"/>
                        <a:pt x="146" y="13"/>
                      </a:cubicBezTo>
                      <a:cubicBezTo>
                        <a:pt x="150" y="12"/>
                        <a:pt x="155" y="11"/>
                        <a:pt x="160" y="10"/>
                      </a:cubicBezTo>
                      <a:cubicBezTo>
                        <a:pt x="166" y="9"/>
                        <a:pt x="172" y="9"/>
                        <a:pt x="180" y="9"/>
                      </a:cubicBezTo>
                      <a:cubicBezTo>
                        <a:pt x="186" y="10"/>
                        <a:pt x="192" y="12"/>
                        <a:pt x="196" y="14"/>
                      </a:cubicBezTo>
                      <a:cubicBezTo>
                        <a:pt x="201" y="17"/>
                        <a:pt x="205" y="20"/>
                        <a:pt x="209" y="24"/>
                      </a:cubicBezTo>
                      <a:cubicBezTo>
                        <a:pt x="212" y="27"/>
                        <a:pt x="215" y="31"/>
                        <a:pt x="217" y="34"/>
                      </a:cubicBezTo>
                      <a:cubicBezTo>
                        <a:pt x="219" y="37"/>
                        <a:pt x="220" y="39"/>
                        <a:pt x="221" y="41"/>
                      </a:cubicBezTo>
                      <a:cubicBezTo>
                        <a:pt x="218" y="42"/>
                        <a:pt x="215" y="44"/>
                        <a:pt x="210" y="47"/>
                      </a:cubicBezTo>
                      <a:cubicBezTo>
                        <a:pt x="206" y="51"/>
                        <a:pt x="201" y="55"/>
                        <a:pt x="196" y="60"/>
                      </a:cubicBezTo>
                      <a:cubicBezTo>
                        <a:pt x="191" y="65"/>
                        <a:pt x="186" y="72"/>
                        <a:pt x="182" y="79"/>
                      </a:cubicBezTo>
                      <a:cubicBezTo>
                        <a:pt x="179" y="87"/>
                        <a:pt x="176" y="96"/>
                        <a:pt x="175" y="106"/>
                      </a:cubicBezTo>
                      <a:cubicBezTo>
                        <a:pt x="174" y="116"/>
                        <a:pt x="176" y="126"/>
                        <a:pt x="179" y="134"/>
                      </a:cubicBezTo>
                      <a:cubicBezTo>
                        <a:pt x="182" y="142"/>
                        <a:pt x="187" y="149"/>
                        <a:pt x="192" y="154"/>
                      </a:cubicBezTo>
                      <a:cubicBezTo>
                        <a:pt x="196" y="160"/>
                        <a:pt x="201" y="164"/>
                        <a:pt x="205" y="167"/>
                      </a:cubicBezTo>
                      <a:cubicBezTo>
                        <a:pt x="209" y="171"/>
                        <a:pt x="212" y="172"/>
                        <a:pt x="213" y="173"/>
                      </a:cubicBezTo>
                      <a:cubicBezTo>
                        <a:pt x="212" y="175"/>
                        <a:pt x="209" y="180"/>
                        <a:pt x="205" y="188"/>
                      </a:cubicBezTo>
                      <a:cubicBezTo>
                        <a:pt x="201" y="195"/>
                        <a:pt x="195" y="204"/>
                        <a:pt x="189" y="212"/>
                      </a:cubicBezTo>
                      <a:cubicBezTo>
                        <a:pt x="182" y="221"/>
                        <a:pt x="175" y="229"/>
                        <a:pt x="168" y="235"/>
                      </a:cubicBezTo>
                      <a:cubicBezTo>
                        <a:pt x="161" y="240"/>
                        <a:pt x="155" y="244"/>
                        <a:pt x="149" y="243"/>
                      </a:cubicBezTo>
                      <a:cubicBezTo>
                        <a:pt x="143" y="242"/>
                        <a:pt x="138" y="240"/>
                        <a:pt x="135" y="239"/>
                      </a:cubicBezTo>
                      <a:cubicBezTo>
                        <a:pt x="131" y="237"/>
                        <a:pt x="128" y="235"/>
                        <a:pt x="125" y="233"/>
                      </a:cubicBezTo>
                      <a:cubicBezTo>
                        <a:pt x="122" y="231"/>
                        <a:pt x="120" y="228"/>
                        <a:pt x="116" y="227"/>
                      </a:cubicBezTo>
                      <a:cubicBezTo>
                        <a:pt x="113" y="225"/>
                        <a:pt x="108" y="223"/>
                        <a:pt x="103" y="223"/>
                      </a:cubicBezTo>
                      <a:cubicBezTo>
                        <a:pt x="97" y="222"/>
                        <a:pt x="92" y="222"/>
                        <a:pt x="87" y="223"/>
                      </a:cubicBezTo>
                      <a:cubicBezTo>
                        <a:pt x="83" y="224"/>
                        <a:pt x="79" y="225"/>
                        <a:pt x="76" y="226"/>
                      </a:cubicBezTo>
                      <a:cubicBezTo>
                        <a:pt x="72" y="227"/>
                        <a:pt x="69" y="229"/>
                        <a:pt x="66" y="230"/>
                      </a:cubicBezTo>
                      <a:cubicBezTo>
                        <a:pt x="62" y="231"/>
                        <a:pt x="59" y="231"/>
                        <a:pt x="56" y="231"/>
                      </a:cubicBezTo>
                      <a:cubicBezTo>
                        <a:pt x="52" y="230"/>
                        <a:pt x="47" y="228"/>
                        <a:pt x="43" y="225"/>
                      </a:cubicBezTo>
                      <a:cubicBezTo>
                        <a:pt x="39" y="223"/>
                        <a:pt x="35" y="219"/>
                        <a:pt x="32" y="214"/>
                      </a:cubicBezTo>
                      <a:cubicBezTo>
                        <a:pt x="28" y="209"/>
                        <a:pt x="24" y="202"/>
                        <a:pt x="20" y="195"/>
                      </a:cubicBezTo>
                      <a:cubicBezTo>
                        <a:pt x="17" y="188"/>
                        <a:pt x="13" y="180"/>
                        <a:pt x="10" y="171"/>
                      </a:cubicBezTo>
                      <a:cubicBezTo>
                        <a:pt x="7" y="162"/>
                        <a:pt x="4" y="152"/>
                        <a:pt x="3" y="142"/>
                      </a:cubicBezTo>
                      <a:cubicBezTo>
                        <a:pt x="1" y="132"/>
                        <a:pt x="0" y="122"/>
                        <a:pt x="0" y="112"/>
                      </a:cubicBezTo>
                      <a:cubicBezTo>
                        <a:pt x="0" y="102"/>
                        <a:pt x="1" y="92"/>
                        <a:pt x="2" y="83"/>
                      </a:cubicBezTo>
                      <a:cubicBezTo>
                        <a:pt x="4" y="73"/>
                        <a:pt x="6" y="64"/>
                        <a:pt x="9" y="55"/>
                      </a:cubicBezTo>
                      <a:cubicBezTo>
                        <a:pt x="12" y="47"/>
                        <a:pt x="16" y="39"/>
                        <a:pt x="21" y="32"/>
                      </a:cubicBezTo>
                      <a:cubicBezTo>
                        <a:pt x="26" y="26"/>
                        <a:pt x="31" y="20"/>
                        <a:pt x="38" y="15"/>
                      </a:cubicBezTo>
                      <a:cubicBezTo>
                        <a:pt x="44" y="10"/>
                        <a:pt x="50" y="6"/>
                        <a:pt x="56" y="4"/>
                      </a:cubicBezTo>
                      <a:cubicBezTo>
                        <a:pt x="63" y="1"/>
                        <a:pt x="69" y="0"/>
                        <a:pt x="75" y="0"/>
                      </a:cubicBezTo>
                      <a:close/>
                    </a:path>
                  </a:pathLst>
                </a:custGeom>
                <a:solidFill>
                  <a:schemeClr val="tx1"/>
                </a:solidFill>
                <a:ln>
                  <a:noFill/>
                </a:ln>
              </p:spPr>
              <p:txBody>
                <a:bodyPr vert="horz" wrap="square" lIns="95117" tIns="47558" rIns="95117" bIns="47558" numCol="1" anchor="t" anchorCtr="0" compatLnSpc="1">
                  <a:prstTxWarp prst="textNoShape">
                    <a:avLst/>
                  </a:prstTxWarp>
                </a:bodyPr>
                <a:lstStyle/>
                <a:p>
                  <a:pPr defTabSz="951156"/>
                  <a:endParaRPr lang="en-US" sz="1873"/>
                </a:p>
              </p:txBody>
            </p:sp>
          </p:grpSp>
        </p:grpSp>
        <p:grpSp>
          <p:nvGrpSpPr>
            <p:cNvPr id="16" name="Group 15"/>
            <p:cNvGrpSpPr/>
            <p:nvPr/>
          </p:nvGrpSpPr>
          <p:grpSpPr>
            <a:xfrm>
              <a:off x="2738692" y="3764267"/>
              <a:ext cx="627000" cy="474574"/>
              <a:chOff x="3548179" y="2829501"/>
              <a:chExt cx="614762" cy="465311"/>
            </a:xfrm>
          </p:grpSpPr>
          <p:sp>
            <p:nvSpPr>
              <p:cNvPr id="17" name="Freeform 24"/>
              <p:cNvSpPr>
                <a:spLocks/>
              </p:cNvSpPr>
              <p:nvPr/>
            </p:nvSpPr>
            <p:spPr bwMode="auto">
              <a:xfrm>
                <a:off x="3556376" y="3148348"/>
                <a:ext cx="10929" cy="18146"/>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51156"/>
                <a:endParaRPr lang="en-US" sz="1873"/>
              </a:p>
            </p:txBody>
          </p:sp>
          <p:sp>
            <p:nvSpPr>
              <p:cNvPr id="18" name="Freeform 25"/>
              <p:cNvSpPr>
                <a:spLocks/>
              </p:cNvSpPr>
              <p:nvPr/>
            </p:nvSpPr>
            <p:spPr bwMode="auto">
              <a:xfrm>
                <a:off x="3589163" y="2839869"/>
                <a:ext cx="15027" cy="14258"/>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51156"/>
                <a:endParaRPr lang="en-US" sz="1873"/>
              </a:p>
            </p:txBody>
          </p:sp>
          <p:sp>
            <p:nvSpPr>
              <p:cNvPr id="19" name="Freeform 26"/>
              <p:cNvSpPr>
                <a:spLocks/>
              </p:cNvSpPr>
              <p:nvPr/>
            </p:nvSpPr>
            <p:spPr bwMode="auto">
              <a:xfrm>
                <a:off x="3589163" y="2839869"/>
                <a:ext cx="15027" cy="14258"/>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51156"/>
                <a:endParaRPr lang="en-US" sz="1873"/>
              </a:p>
            </p:txBody>
          </p:sp>
          <p:sp>
            <p:nvSpPr>
              <p:cNvPr id="20" name="Freeform 27"/>
              <p:cNvSpPr>
                <a:spLocks/>
              </p:cNvSpPr>
              <p:nvPr/>
            </p:nvSpPr>
            <p:spPr bwMode="auto">
              <a:xfrm>
                <a:off x="3779056" y="3180753"/>
                <a:ext cx="21859" cy="24627"/>
              </a:xfrm>
              <a:custGeom>
                <a:avLst/>
                <a:gdLst>
                  <a:gd name="T0" fmla="*/ 15 w 27"/>
                  <a:gd name="T1" fmla="*/ 0 h 31"/>
                  <a:gd name="T2" fmla="*/ 20 w 27"/>
                  <a:gd name="T3" fmla="*/ 3 h 31"/>
                  <a:gd name="T4" fmla="*/ 24 w 27"/>
                  <a:gd name="T5" fmla="*/ 7 h 31"/>
                  <a:gd name="T6" fmla="*/ 27 w 27"/>
                  <a:gd name="T7" fmla="*/ 12 h 31"/>
                  <a:gd name="T8" fmla="*/ 27 w 27"/>
                  <a:gd name="T9" fmla="*/ 19 h 31"/>
                  <a:gd name="T10" fmla="*/ 25 w 27"/>
                  <a:gd name="T11" fmla="*/ 24 h 31"/>
                  <a:gd name="T12" fmla="*/ 22 w 27"/>
                  <a:gd name="T13" fmla="*/ 29 h 31"/>
                  <a:gd name="T14" fmla="*/ 17 w 27"/>
                  <a:gd name="T15" fmla="*/ 31 h 31"/>
                  <a:gd name="T16" fmla="*/ 12 w 27"/>
                  <a:gd name="T17" fmla="*/ 31 h 31"/>
                  <a:gd name="T18" fmla="*/ 7 w 27"/>
                  <a:gd name="T19" fmla="*/ 29 h 31"/>
                  <a:gd name="T20" fmla="*/ 3 w 27"/>
                  <a:gd name="T21" fmla="*/ 24 h 31"/>
                  <a:gd name="T22" fmla="*/ 0 w 27"/>
                  <a:gd name="T23" fmla="*/ 19 h 31"/>
                  <a:gd name="T24" fmla="*/ 0 w 27"/>
                  <a:gd name="T25" fmla="*/ 13 h 31"/>
                  <a:gd name="T26" fmla="*/ 2 w 27"/>
                  <a:gd name="T27" fmla="*/ 7 h 31"/>
                  <a:gd name="T28" fmla="*/ 5 w 27"/>
                  <a:gd name="T29" fmla="*/ 3 h 31"/>
                  <a:gd name="T30" fmla="*/ 10 w 27"/>
                  <a:gd name="T31" fmla="*/ 0 h 31"/>
                  <a:gd name="T32" fmla="*/ 15 w 27"/>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1">
                    <a:moveTo>
                      <a:pt x="15" y="0"/>
                    </a:moveTo>
                    <a:cubicBezTo>
                      <a:pt x="17" y="1"/>
                      <a:pt x="19" y="1"/>
                      <a:pt x="20" y="3"/>
                    </a:cubicBezTo>
                    <a:cubicBezTo>
                      <a:pt x="22" y="4"/>
                      <a:pt x="23" y="5"/>
                      <a:pt x="24" y="7"/>
                    </a:cubicBezTo>
                    <a:cubicBezTo>
                      <a:pt x="26" y="9"/>
                      <a:pt x="26" y="10"/>
                      <a:pt x="27" y="12"/>
                    </a:cubicBezTo>
                    <a:cubicBezTo>
                      <a:pt x="27" y="14"/>
                      <a:pt x="27" y="17"/>
                      <a:pt x="27" y="19"/>
                    </a:cubicBezTo>
                    <a:cubicBezTo>
                      <a:pt x="27" y="21"/>
                      <a:pt x="26" y="23"/>
                      <a:pt x="25" y="24"/>
                    </a:cubicBezTo>
                    <a:cubicBezTo>
                      <a:pt x="25" y="26"/>
                      <a:pt x="23" y="28"/>
                      <a:pt x="22" y="29"/>
                    </a:cubicBezTo>
                    <a:cubicBezTo>
                      <a:pt x="21" y="30"/>
                      <a:pt x="19" y="31"/>
                      <a:pt x="17" y="31"/>
                    </a:cubicBezTo>
                    <a:cubicBezTo>
                      <a:pt x="15" y="31"/>
                      <a:pt x="14" y="31"/>
                      <a:pt x="12" y="31"/>
                    </a:cubicBezTo>
                    <a:cubicBezTo>
                      <a:pt x="10" y="31"/>
                      <a:pt x="8" y="30"/>
                      <a:pt x="7" y="29"/>
                    </a:cubicBezTo>
                    <a:cubicBezTo>
                      <a:pt x="5" y="27"/>
                      <a:pt x="4" y="26"/>
                      <a:pt x="3" y="24"/>
                    </a:cubicBezTo>
                    <a:cubicBezTo>
                      <a:pt x="2" y="23"/>
                      <a:pt x="1" y="21"/>
                      <a:pt x="0" y="19"/>
                    </a:cubicBezTo>
                    <a:cubicBezTo>
                      <a:pt x="0" y="17"/>
                      <a:pt x="0" y="15"/>
                      <a:pt x="0" y="13"/>
                    </a:cubicBezTo>
                    <a:cubicBezTo>
                      <a:pt x="0" y="10"/>
                      <a:pt x="1" y="9"/>
                      <a:pt x="2" y="7"/>
                    </a:cubicBezTo>
                    <a:cubicBezTo>
                      <a:pt x="3" y="5"/>
                      <a:pt x="4" y="4"/>
                      <a:pt x="5" y="3"/>
                    </a:cubicBezTo>
                    <a:cubicBezTo>
                      <a:pt x="7" y="2"/>
                      <a:pt x="8" y="1"/>
                      <a:pt x="10" y="0"/>
                    </a:cubicBezTo>
                    <a:cubicBezTo>
                      <a:pt x="12" y="0"/>
                      <a:pt x="13" y="0"/>
                      <a:pt x="15" y="0"/>
                    </a:cubicBezTo>
                    <a:close/>
                  </a:path>
                </a:pathLst>
              </a:custGeom>
              <a:solidFill>
                <a:schemeClr val="tx1"/>
              </a:solidFill>
              <a:ln>
                <a:noFill/>
              </a:ln>
            </p:spPr>
            <p:txBody>
              <a:bodyPr vert="horz" wrap="square" lIns="95117" tIns="47558" rIns="95117" bIns="47558" numCol="1" anchor="t" anchorCtr="0" compatLnSpc="1">
                <a:prstTxWarp prst="textNoShape">
                  <a:avLst/>
                </a:prstTxWarp>
              </a:bodyPr>
              <a:lstStyle/>
              <a:p>
                <a:pPr defTabSz="951156"/>
                <a:endParaRPr lang="en-US" sz="1873"/>
              </a:p>
            </p:txBody>
          </p:sp>
          <p:sp>
            <p:nvSpPr>
              <p:cNvPr id="21" name="Freeform 28"/>
              <p:cNvSpPr>
                <a:spLocks/>
              </p:cNvSpPr>
              <p:nvPr/>
            </p:nvSpPr>
            <p:spPr bwMode="auto">
              <a:xfrm>
                <a:off x="3590529" y="2873569"/>
                <a:ext cx="501372" cy="347363"/>
              </a:xfrm>
              <a:custGeom>
                <a:avLst/>
                <a:gdLst>
                  <a:gd name="T0" fmla="*/ 367 w 367"/>
                  <a:gd name="T1" fmla="*/ 18 h 268"/>
                  <a:gd name="T2" fmla="*/ 336 w 367"/>
                  <a:gd name="T3" fmla="*/ 268 h 268"/>
                  <a:gd name="T4" fmla="*/ 0 w 367"/>
                  <a:gd name="T5" fmla="*/ 197 h 268"/>
                  <a:gd name="T6" fmla="*/ 21 w 367"/>
                  <a:gd name="T7" fmla="*/ 0 h 268"/>
                  <a:gd name="T8" fmla="*/ 367 w 367"/>
                  <a:gd name="T9" fmla="*/ 18 h 268"/>
                </a:gdLst>
                <a:ahLst/>
                <a:cxnLst>
                  <a:cxn ang="0">
                    <a:pos x="T0" y="T1"/>
                  </a:cxn>
                  <a:cxn ang="0">
                    <a:pos x="T2" y="T3"/>
                  </a:cxn>
                  <a:cxn ang="0">
                    <a:pos x="T4" y="T5"/>
                  </a:cxn>
                  <a:cxn ang="0">
                    <a:pos x="T6" y="T7"/>
                  </a:cxn>
                  <a:cxn ang="0">
                    <a:pos x="T8" y="T9"/>
                  </a:cxn>
                </a:cxnLst>
                <a:rect l="0" t="0" r="r" b="b"/>
                <a:pathLst>
                  <a:path w="367" h="268">
                    <a:moveTo>
                      <a:pt x="367" y="18"/>
                    </a:moveTo>
                    <a:lnTo>
                      <a:pt x="336" y="268"/>
                    </a:lnTo>
                    <a:lnTo>
                      <a:pt x="0" y="197"/>
                    </a:lnTo>
                    <a:lnTo>
                      <a:pt x="21" y="0"/>
                    </a:lnTo>
                    <a:lnTo>
                      <a:pt x="367" y="18"/>
                    </a:lnTo>
                    <a:close/>
                  </a:path>
                </a:pathLst>
              </a:custGeom>
              <a:noFill/>
              <a:ln>
                <a:noFill/>
              </a:ln>
            </p:spPr>
            <p:txBody>
              <a:bodyPr vert="horz" wrap="square" lIns="95117" tIns="47558" rIns="95117" bIns="47558" numCol="1" anchor="t" anchorCtr="0" compatLnSpc="1">
                <a:prstTxWarp prst="textNoShape">
                  <a:avLst/>
                </a:prstTxWarp>
              </a:bodyPr>
              <a:lstStyle/>
              <a:p>
                <a:pPr defTabSz="951156"/>
                <a:endParaRPr lang="en-US" sz="1873"/>
              </a:p>
            </p:txBody>
          </p:sp>
          <p:sp>
            <p:nvSpPr>
              <p:cNvPr id="22" name="Freeform 29"/>
              <p:cNvSpPr>
                <a:spLocks noEditPoints="1"/>
              </p:cNvSpPr>
              <p:nvPr/>
            </p:nvSpPr>
            <p:spPr bwMode="auto">
              <a:xfrm>
                <a:off x="3548179" y="2829501"/>
                <a:ext cx="614762" cy="465311"/>
              </a:xfrm>
              <a:custGeom>
                <a:avLst/>
                <a:gdLst>
                  <a:gd name="T0" fmla="*/ 749 w 750"/>
                  <a:gd name="T1" fmla="*/ 40 h 598"/>
                  <a:gd name="T2" fmla="*/ 742 w 750"/>
                  <a:gd name="T3" fmla="*/ 29 h 598"/>
                  <a:gd name="T4" fmla="*/ 731 w 750"/>
                  <a:gd name="T5" fmla="*/ 20 h 598"/>
                  <a:gd name="T6" fmla="*/ 717 w 750"/>
                  <a:gd name="T7" fmla="*/ 17 h 598"/>
                  <a:gd name="T8" fmla="*/ 65 w 750"/>
                  <a:gd name="T9" fmla="*/ 0 h 598"/>
                  <a:gd name="T10" fmla="*/ 57 w 750"/>
                  <a:gd name="T11" fmla="*/ 2 h 598"/>
                  <a:gd name="T12" fmla="*/ 49 w 750"/>
                  <a:gd name="T13" fmla="*/ 8 h 598"/>
                  <a:gd name="T14" fmla="*/ 44 w 750"/>
                  <a:gd name="T15" fmla="*/ 16 h 598"/>
                  <a:gd name="T16" fmla="*/ 41 w 750"/>
                  <a:gd name="T17" fmla="*/ 26 h 598"/>
                  <a:gd name="T18" fmla="*/ 0 w 750"/>
                  <a:gd name="T19" fmla="*/ 413 h 598"/>
                  <a:gd name="T20" fmla="*/ 1 w 750"/>
                  <a:gd name="T21" fmla="*/ 424 h 598"/>
                  <a:gd name="T22" fmla="*/ 4 w 750"/>
                  <a:gd name="T23" fmla="*/ 433 h 598"/>
                  <a:gd name="T24" fmla="*/ 10 w 750"/>
                  <a:gd name="T25" fmla="*/ 440 h 598"/>
                  <a:gd name="T26" fmla="*/ 18 w 750"/>
                  <a:gd name="T27" fmla="*/ 444 h 598"/>
                  <a:gd name="T28" fmla="*/ 644 w 750"/>
                  <a:gd name="T29" fmla="*/ 597 h 598"/>
                  <a:gd name="T30" fmla="*/ 658 w 750"/>
                  <a:gd name="T31" fmla="*/ 598 h 598"/>
                  <a:gd name="T32" fmla="*/ 670 w 750"/>
                  <a:gd name="T33" fmla="*/ 593 h 598"/>
                  <a:gd name="T34" fmla="*/ 680 w 750"/>
                  <a:gd name="T35" fmla="*/ 584 h 598"/>
                  <a:gd name="T36" fmla="*/ 684 w 750"/>
                  <a:gd name="T37" fmla="*/ 571 h 598"/>
                  <a:gd name="T38" fmla="*/ 750 w 750"/>
                  <a:gd name="T39" fmla="*/ 54 h 598"/>
                  <a:gd name="T40" fmla="*/ 749 w 750"/>
                  <a:gd name="T41" fmla="*/ 40 h 598"/>
                  <a:gd name="T42" fmla="*/ 732 w 750"/>
                  <a:gd name="T43" fmla="*/ 61 h 598"/>
                  <a:gd name="T44" fmla="*/ 669 w 750"/>
                  <a:gd name="T45" fmla="*/ 560 h 598"/>
                  <a:gd name="T46" fmla="*/ 666 w 750"/>
                  <a:gd name="T47" fmla="*/ 569 h 598"/>
                  <a:gd name="T48" fmla="*/ 659 w 750"/>
                  <a:gd name="T49" fmla="*/ 576 h 598"/>
                  <a:gd name="T50" fmla="*/ 650 w 750"/>
                  <a:gd name="T51" fmla="*/ 580 h 598"/>
                  <a:gd name="T52" fmla="*/ 640 w 750"/>
                  <a:gd name="T53" fmla="*/ 579 h 598"/>
                  <a:gd name="T54" fmla="*/ 23 w 750"/>
                  <a:gd name="T55" fmla="*/ 433 h 598"/>
                  <a:gd name="T56" fmla="*/ 17 w 750"/>
                  <a:gd name="T57" fmla="*/ 430 h 598"/>
                  <a:gd name="T58" fmla="*/ 13 w 750"/>
                  <a:gd name="T59" fmla="*/ 424 h 598"/>
                  <a:gd name="T60" fmla="*/ 11 w 750"/>
                  <a:gd name="T61" fmla="*/ 417 h 598"/>
                  <a:gd name="T62" fmla="*/ 10 w 750"/>
                  <a:gd name="T63" fmla="*/ 414 h 598"/>
                  <a:gd name="T64" fmla="*/ 10 w 750"/>
                  <a:gd name="T65" fmla="*/ 410 h 598"/>
                  <a:gd name="T66" fmla="*/ 50 w 750"/>
                  <a:gd name="T67" fmla="*/ 32 h 598"/>
                  <a:gd name="T68" fmla="*/ 52 w 750"/>
                  <a:gd name="T69" fmla="*/ 25 h 598"/>
                  <a:gd name="T70" fmla="*/ 56 w 750"/>
                  <a:gd name="T71" fmla="*/ 19 h 598"/>
                  <a:gd name="T72" fmla="*/ 61 w 750"/>
                  <a:gd name="T73" fmla="*/ 14 h 598"/>
                  <a:gd name="T74" fmla="*/ 68 w 750"/>
                  <a:gd name="T75" fmla="*/ 13 h 598"/>
                  <a:gd name="T76" fmla="*/ 708 w 750"/>
                  <a:gd name="T77" fmla="*/ 34 h 598"/>
                  <a:gd name="T78" fmla="*/ 719 w 750"/>
                  <a:gd name="T79" fmla="*/ 36 h 598"/>
                  <a:gd name="T80" fmla="*/ 726 w 750"/>
                  <a:gd name="T81" fmla="*/ 42 h 598"/>
                  <a:gd name="T82" fmla="*/ 731 w 750"/>
                  <a:gd name="T83" fmla="*/ 51 h 598"/>
                  <a:gd name="T84" fmla="*/ 732 w 750"/>
                  <a:gd name="T85" fmla="*/ 53 h 598"/>
                  <a:gd name="T86" fmla="*/ 732 w 750"/>
                  <a:gd name="T87" fmla="*/ 59 h 598"/>
                  <a:gd name="T88" fmla="*/ 732 w 750"/>
                  <a:gd name="T89" fmla="*/ 6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0" h="598">
                    <a:moveTo>
                      <a:pt x="749" y="40"/>
                    </a:moveTo>
                    <a:cubicBezTo>
                      <a:pt x="747" y="36"/>
                      <a:pt x="745" y="32"/>
                      <a:pt x="742" y="29"/>
                    </a:cubicBezTo>
                    <a:cubicBezTo>
                      <a:pt x="739" y="25"/>
                      <a:pt x="735" y="22"/>
                      <a:pt x="731" y="20"/>
                    </a:cubicBezTo>
                    <a:cubicBezTo>
                      <a:pt x="727" y="19"/>
                      <a:pt x="722" y="17"/>
                      <a:pt x="717" y="17"/>
                    </a:cubicBezTo>
                    <a:cubicBezTo>
                      <a:pt x="65" y="0"/>
                      <a:pt x="65" y="0"/>
                      <a:pt x="65" y="0"/>
                    </a:cubicBezTo>
                    <a:cubicBezTo>
                      <a:pt x="62" y="0"/>
                      <a:pt x="59" y="1"/>
                      <a:pt x="57" y="2"/>
                    </a:cubicBezTo>
                    <a:cubicBezTo>
                      <a:pt x="54" y="3"/>
                      <a:pt x="51" y="5"/>
                      <a:pt x="49" y="8"/>
                    </a:cubicBezTo>
                    <a:cubicBezTo>
                      <a:pt x="47" y="10"/>
                      <a:pt x="45" y="13"/>
                      <a:pt x="44" y="16"/>
                    </a:cubicBezTo>
                    <a:cubicBezTo>
                      <a:pt x="42" y="19"/>
                      <a:pt x="41" y="23"/>
                      <a:pt x="41" y="26"/>
                    </a:cubicBezTo>
                    <a:cubicBezTo>
                      <a:pt x="0" y="413"/>
                      <a:pt x="0" y="413"/>
                      <a:pt x="0" y="413"/>
                    </a:cubicBezTo>
                    <a:cubicBezTo>
                      <a:pt x="0" y="417"/>
                      <a:pt x="0" y="420"/>
                      <a:pt x="1" y="424"/>
                    </a:cubicBezTo>
                    <a:cubicBezTo>
                      <a:pt x="2" y="427"/>
                      <a:pt x="3" y="430"/>
                      <a:pt x="4" y="433"/>
                    </a:cubicBezTo>
                    <a:cubicBezTo>
                      <a:pt x="6" y="436"/>
                      <a:pt x="8" y="438"/>
                      <a:pt x="10" y="440"/>
                    </a:cubicBezTo>
                    <a:cubicBezTo>
                      <a:pt x="13" y="442"/>
                      <a:pt x="15" y="444"/>
                      <a:pt x="18" y="444"/>
                    </a:cubicBezTo>
                    <a:cubicBezTo>
                      <a:pt x="644" y="597"/>
                      <a:pt x="644" y="597"/>
                      <a:pt x="644" y="597"/>
                    </a:cubicBezTo>
                    <a:cubicBezTo>
                      <a:pt x="649" y="598"/>
                      <a:pt x="654" y="598"/>
                      <a:pt x="658" y="598"/>
                    </a:cubicBezTo>
                    <a:cubicBezTo>
                      <a:pt x="663" y="597"/>
                      <a:pt x="667" y="595"/>
                      <a:pt x="670" y="593"/>
                    </a:cubicBezTo>
                    <a:cubicBezTo>
                      <a:pt x="674" y="591"/>
                      <a:pt x="677" y="587"/>
                      <a:pt x="680" y="584"/>
                    </a:cubicBezTo>
                    <a:cubicBezTo>
                      <a:pt x="682" y="580"/>
                      <a:pt x="684" y="576"/>
                      <a:pt x="684" y="571"/>
                    </a:cubicBezTo>
                    <a:cubicBezTo>
                      <a:pt x="750" y="54"/>
                      <a:pt x="750" y="54"/>
                      <a:pt x="750" y="54"/>
                    </a:cubicBezTo>
                    <a:cubicBezTo>
                      <a:pt x="750" y="49"/>
                      <a:pt x="750" y="45"/>
                      <a:pt x="749" y="40"/>
                    </a:cubicBezTo>
                    <a:close/>
                    <a:moveTo>
                      <a:pt x="732" y="61"/>
                    </a:moveTo>
                    <a:cubicBezTo>
                      <a:pt x="669" y="560"/>
                      <a:pt x="669" y="560"/>
                      <a:pt x="669" y="560"/>
                    </a:cubicBezTo>
                    <a:cubicBezTo>
                      <a:pt x="668" y="563"/>
                      <a:pt x="667" y="566"/>
                      <a:pt x="666" y="569"/>
                    </a:cubicBezTo>
                    <a:cubicBezTo>
                      <a:pt x="664" y="572"/>
                      <a:pt x="662" y="574"/>
                      <a:pt x="659" y="576"/>
                    </a:cubicBezTo>
                    <a:cubicBezTo>
                      <a:pt x="656" y="578"/>
                      <a:pt x="653" y="579"/>
                      <a:pt x="650" y="580"/>
                    </a:cubicBezTo>
                    <a:cubicBezTo>
                      <a:pt x="647" y="580"/>
                      <a:pt x="643" y="580"/>
                      <a:pt x="640" y="579"/>
                    </a:cubicBezTo>
                    <a:cubicBezTo>
                      <a:pt x="23" y="433"/>
                      <a:pt x="23" y="433"/>
                      <a:pt x="23" y="433"/>
                    </a:cubicBezTo>
                    <a:cubicBezTo>
                      <a:pt x="21" y="432"/>
                      <a:pt x="19" y="431"/>
                      <a:pt x="17" y="430"/>
                    </a:cubicBezTo>
                    <a:cubicBezTo>
                      <a:pt x="16" y="428"/>
                      <a:pt x="14" y="426"/>
                      <a:pt x="13" y="424"/>
                    </a:cubicBezTo>
                    <a:cubicBezTo>
                      <a:pt x="12" y="422"/>
                      <a:pt x="11" y="420"/>
                      <a:pt x="11" y="417"/>
                    </a:cubicBezTo>
                    <a:cubicBezTo>
                      <a:pt x="10" y="416"/>
                      <a:pt x="10" y="415"/>
                      <a:pt x="10" y="414"/>
                    </a:cubicBezTo>
                    <a:cubicBezTo>
                      <a:pt x="10" y="412"/>
                      <a:pt x="10" y="411"/>
                      <a:pt x="10" y="410"/>
                    </a:cubicBezTo>
                    <a:cubicBezTo>
                      <a:pt x="50" y="32"/>
                      <a:pt x="50" y="32"/>
                      <a:pt x="50" y="32"/>
                    </a:cubicBezTo>
                    <a:cubicBezTo>
                      <a:pt x="50" y="30"/>
                      <a:pt x="51" y="27"/>
                      <a:pt x="52" y="25"/>
                    </a:cubicBezTo>
                    <a:cubicBezTo>
                      <a:pt x="53" y="22"/>
                      <a:pt x="54" y="20"/>
                      <a:pt x="56" y="19"/>
                    </a:cubicBezTo>
                    <a:cubicBezTo>
                      <a:pt x="58" y="17"/>
                      <a:pt x="59" y="15"/>
                      <a:pt x="61" y="14"/>
                    </a:cubicBezTo>
                    <a:cubicBezTo>
                      <a:pt x="63" y="14"/>
                      <a:pt x="65" y="13"/>
                      <a:pt x="68" y="13"/>
                    </a:cubicBezTo>
                    <a:cubicBezTo>
                      <a:pt x="708" y="34"/>
                      <a:pt x="708" y="34"/>
                      <a:pt x="708" y="34"/>
                    </a:cubicBezTo>
                    <a:cubicBezTo>
                      <a:pt x="712" y="34"/>
                      <a:pt x="716" y="35"/>
                      <a:pt x="719" y="36"/>
                    </a:cubicBezTo>
                    <a:cubicBezTo>
                      <a:pt x="722" y="38"/>
                      <a:pt x="724" y="40"/>
                      <a:pt x="726" y="42"/>
                    </a:cubicBezTo>
                    <a:cubicBezTo>
                      <a:pt x="729" y="45"/>
                      <a:pt x="730" y="48"/>
                      <a:pt x="731" y="51"/>
                    </a:cubicBezTo>
                    <a:cubicBezTo>
                      <a:pt x="731" y="52"/>
                      <a:pt x="732" y="53"/>
                      <a:pt x="732" y="53"/>
                    </a:cubicBezTo>
                    <a:cubicBezTo>
                      <a:pt x="732" y="55"/>
                      <a:pt x="732" y="57"/>
                      <a:pt x="732" y="59"/>
                    </a:cubicBezTo>
                    <a:cubicBezTo>
                      <a:pt x="732" y="60"/>
                      <a:pt x="732" y="60"/>
                      <a:pt x="732" y="61"/>
                    </a:cubicBezTo>
                    <a:close/>
                  </a:path>
                </a:pathLst>
              </a:custGeom>
              <a:solidFill>
                <a:schemeClr val="tx1"/>
              </a:solidFill>
              <a:ln>
                <a:noFill/>
              </a:ln>
            </p:spPr>
            <p:txBody>
              <a:bodyPr vert="horz" wrap="square" lIns="95117" tIns="47558" rIns="95117" bIns="47558" numCol="1" anchor="t" anchorCtr="0" compatLnSpc="1">
                <a:prstTxWarp prst="textNoShape">
                  <a:avLst/>
                </a:prstTxWarp>
              </a:bodyPr>
              <a:lstStyle/>
              <a:p>
                <a:pPr defTabSz="951156"/>
                <a:endParaRPr lang="en-US" sz="1873"/>
              </a:p>
            </p:txBody>
          </p:sp>
        </p:grpSp>
      </p:grpSp>
      <p:grpSp>
        <p:nvGrpSpPr>
          <p:cNvPr id="39" name="Group 38"/>
          <p:cNvGrpSpPr/>
          <p:nvPr/>
        </p:nvGrpSpPr>
        <p:grpSpPr>
          <a:xfrm>
            <a:off x="3088177" y="5383652"/>
            <a:ext cx="1943660" cy="1325339"/>
            <a:chOff x="6072082" y="3442116"/>
            <a:chExt cx="2077102" cy="1330330"/>
          </a:xfrm>
        </p:grpSpPr>
        <p:sp>
          <p:nvSpPr>
            <p:cNvPr id="40" name="Oval 39"/>
            <p:cNvSpPr/>
            <p:nvPr>
              <p:custDataLst>
                <p:tags r:id="rId3"/>
              </p:custDataLst>
            </p:nvPr>
          </p:nvSpPr>
          <p:spPr bwMode="auto">
            <a:xfrm>
              <a:off x="6072082" y="3442116"/>
              <a:ext cx="2077102" cy="1330330"/>
            </a:xfrm>
            <a:prstGeom prst="ellipse">
              <a:avLst/>
            </a:prstGeom>
            <a:noFill/>
            <a:ln w="19050" cap="flat" cmpd="sng" algn="ctr">
              <a:solidFill>
                <a:schemeClr val="tx1"/>
              </a:solidFill>
              <a:prstDash val="solid"/>
              <a:headEnd type="none" w="med" len="med"/>
              <a:tailEnd type="none" w="med" len="med"/>
            </a:ln>
            <a:effectLst/>
          </p:spPr>
          <p:txBody>
            <a:bodyPr vert="horz" wrap="square" lIns="114143" tIns="57071" rIns="114143" bIns="57071" numCol="1" rtlCol="0" anchor="ctr" anchorCtr="0" compatLnSpc="1">
              <a:prstTxWarp prst="textNoShape">
                <a:avLst/>
              </a:prstTxWarp>
            </a:bodyPr>
            <a:lstStyle/>
            <a:p>
              <a:pPr algn="ctr" defTabSz="1141187" fontAlgn="base">
                <a:spcBef>
                  <a:spcPct val="0"/>
                </a:spcBef>
                <a:spcAft>
                  <a:spcPct val="0"/>
                </a:spcAft>
                <a:defRPr/>
              </a:pPr>
              <a:endParaRPr lang="en-US" sz="2809" kern="0" dirty="0"/>
            </a:p>
          </p:txBody>
        </p:sp>
        <p:grpSp>
          <p:nvGrpSpPr>
            <p:cNvPr id="41" name="Group 40"/>
            <p:cNvGrpSpPr/>
            <p:nvPr/>
          </p:nvGrpSpPr>
          <p:grpSpPr>
            <a:xfrm>
              <a:off x="6651763" y="3584252"/>
              <a:ext cx="895200" cy="571408"/>
              <a:chOff x="1840649" y="4818296"/>
              <a:chExt cx="966161" cy="691914"/>
            </a:xfrm>
          </p:grpSpPr>
          <p:sp>
            <p:nvSpPr>
              <p:cNvPr id="44" name="Freeform 43"/>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FFFFFF"/>
              </a:solidFill>
              <a:ln w="9525" cap="flat" cmpd="sng">
                <a:solidFill>
                  <a:srgbClr val="256AAF"/>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45" name="Freeform 44"/>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rgbClr val="FFFFFF">
                  <a:lumMod val="85000"/>
                </a:srgbClr>
              </a:solidFill>
              <a:ln w="9525" cap="flat" cmpd="sng">
                <a:solidFill>
                  <a:srgbClr val="256AAF"/>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46" name="Oval 45"/>
              <p:cNvSpPr>
                <a:spLocks noChangeAspect="1" noChangeArrowheads="1"/>
              </p:cNvSpPr>
              <p:nvPr/>
            </p:nvSpPr>
            <p:spPr bwMode="auto">
              <a:xfrm>
                <a:off x="2201709" y="4985896"/>
                <a:ext cx="91441" cy="91439"/>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47" name="Oval 46"/>
              <p:cNvSpPr>
                <a:spLocks noChangeAspect="1" noChangeArrowheads="1"/>
              </p:cNvSpPr>
              <p:nvPr/>
            </p:nvSpPr>
            <p:spPr bwMode="auto">
              <a:xfrm flipH="1">
                <a:off x="2351276" y="4985914"/>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48" name="Oval 47"/>
              <p:cNvSpPr>
                <a:spLocks noChangeAspect="1" noChangeArrowheads="1"/>
              </p:cNvSpPr>
              <p:nvPr/>
            </p:nvSpPr>
            <p:spPr bwMode="auto">
              <a:xfrm>
                <a:off x="2201709" y="5317092"/>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49" name="Oval 48"/>
              <p:cNvSpPr>
                <a:spLocks noChangeAspect="1" noChangeArrowheads="1"/>
              </p:cNvSpPr>
              <p:nvPr/>
            </p:nvSpPr>
            <p:spPr bwMode="auto">
              <a:xfrm flipH="1">
                <a:off x="2351276" y="5317110"/>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50" name="Oval 49"/>
              <p:cNvSpPr>
                <a:spLocks noChangeAspect="1" noChangeArrowheads="1"/>
              </p:cNvSpPr>
              <p:nvPr/>
            </p:nvSpPr>
            <p:spPr bwMode="auto">
              <a:xfrm flipH="1">
                <a:off x="2477440" y="5293282"/>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51" name="Oval 50"/>
              <p:cNvSpPr>
                <a:spLocks noChangeAspect="1" noChangeArrowheads="1"/>
              </p:cNvSpPr>
              <p:nvPr/>
            </p:nvSpPr>
            <p:spPr bwMode="auto">
              <a:xfrm>
                <a:off x="2077441" y="5293282"/>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52" name="Oval 51"/>
              <p:cNvSpPr>
                <a:spLocks noChangeAspect="1" noChangeArrowheads="1"/>
              </p:cNvSpPr>
              <p:nvPr/>
            </p:nvSpPr>
            <p:spPr bwMode="auto">
              <a:xfrm flipH="1">
                <a:off x="2603604" y="5277799"/>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53" name="Oval 52"/>
              <p:cNvSpPr>
                <a:spLocks noChangeAspect="1" noChangeArrowheads="1"/>
              </p:cNvSpPr>
              <p:nvPr/>
            </p:nvSpPr>
            <p:spPr bwMode="auto">
              <a:xfrm flipH="1">
                <a:off x="1953173" y="5277799"/>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sp>
            <p:nvSpPr>
              <p:cNvPr id="54" name="Arc 53"/>
              <p:cNvSpPr/>
              <p:nvPr/>
            </p:nvSpPr>
            <p:spPr>
              <a:xfrm rot="5012506">
                <a:off x="2200463" y="5152334"/>
                <a:ext cx="197274" cy="174698"/>
              </a:xfrm>
              <a:prstGeom prst="arc">
                <a:avLst>
                  <a:gd name="adj1" fmla="val 16200000"/>
                  <a:gd name="adj2" fmla="val 814800"/>
                </a:avLst>
              </a:prstGeom>
              <a:noFill/>
              <a:ln w="9525" cap="flat" cmpd="sng" algn="ctr">
                <a:solidFill>
                  <a:srgbClr val="256AA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70">
                  <a:defRPr/>
                </a:pPr>
                <a:endParaRPr lang="en-US" sz="1873" dirty="0">
                  <a:ln>
                    <a:solidFill>
                      <a:srgbClr val="FFFFFF">
                        <a:alpha val="0"/>
                      </a:srgbClr>
                    </a:solidFill>
                  </a:ln>
                </a:endParaRPr>
              </a:p>
            </p:txBody>
          </p:sp>
          <p:sp>
            <p:nvSpPr>
              <p:cNvPr id="55" name="Arc 54"/>
              <p:cNvSpPr/>
              <p:nvPr/>
            </p:nvSpPr>
            <p:spPr>
              <a:xfrm rot="16587494" flipH="1">
                <a:off x="2252986" y="5152334"/>
                <a:ext cx="197274" cy="174698"/>
              </a:xfrm>
              <a:prstGeom prst="arc">
                <a:avLst>
                  <a:gd name="adj1" fmla="val 16200000"/>
                  <a:gd name="adj2" fmla="val 814800"/>
                </a:avLst>
              </a:prstGeom>
              <a:noFill/>
              <a:ln w="9525" cap="flat" cmpd="sng" algn="ctr">
                <a:solidFill>
                  <a:srgbClr val="256AA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70">
                  <a:defRPr/>
                </a:pPr>
                <a:endParaRPr lang="en-US" sz="1873" dirty="0">
                  <a:ln>
                    <a:solidFill>
                      <a:srgbClr val="FFFFFF">
                        <a:alpha val="0"/>
                      </a:srgbClr>
                    </a:solidFill>
                  </a:ln>
                </a:endParaRPr>
              </a:p>
            </p:txBody>
          </p:sp>
          <p:sp>
            <p:nvSpPr>
              <p:cNvPr id="56" name="Arc 55"/>
              <p:cNvSpPr/>
              <p:nvPr/>
            </p:nvSpPr>
            <p:spPr>
              <a:xfrm rot="7395384">
                <a:off x="2218960" y="4926421"/>
                <a:ext cx="150756" cy="174698"/>
              </a:xfrm>
              <a:prstGeom prst="arc">
                <a:avLst>
                  <a:gd name="adj1" fmla="val 16200000"/>
                  <a:gd name="adj2" fmla="val 21459126"/>
                </a:avLst>
              </a:prstGeom>
              <a:noFill/>
              <a:ln w="9525" cap="flat" cmpd="sng" algn="ctr">
                <a:solidFill>
                  <a:srgbClr val="256AAF"/>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70">
                  <a:defRPr/>
                </a:pPr>
                <a:endParaRPr lang="en-US" sz="1873" dirty="0">
                  <a:ln>
                    <a:solidFill>
                      <a:srgbClr val="FFFFFF">
                        <a:alpha val="0"/>
                      </a:srgbClr>
                    </a:solidFill>
                  </a:ln>
                </a:endParaRPr>
              </a:p>
            </p:txBody>
          </p:sp>
          <p:cxnSp>
            <p:nvCxnSpPr>
              <p:cNvPr id="57" name="Straight Connector 56"/>
              <p:cNvCxnSpPr>
                <a:stCxn id="46" idx="4"/>
                <a:endCxn id="48" idx="0"/>
              </p:cNvCxnSpPr>
              <p:nvPr/>
            </p:nvCxnSpPr>
            <p:spPr>
              <a:xfrm>
                <a:off x="2247429" y="5077336"/>
                <a:ext cx="0" cy="239756"/>
              </a:xfrm>
              <a:prstGeom prst="line">
                <a:avLst/>
              </a:prstGeom>
              <a:noFill/>
              <a:ln w="9525" cap="flat" cmpd="sng" algn="ctr">
                <a:solidFill>
                  <a:srgbClr val="256AAF"/>
                </a:solidFill>
                <a:prstDash val="solid"/>
              </a:ln>
              <a:effectLst/>
            </p:spPr>
          </p:cxnSp>
          <p:sp>
            <p:nvSpPr>
              <p:cNvPr id="58" name="Oval 57"/>
              <p:cNvSpPr>
                <a:spLocks noChangeAspect="1" noChangeArrowheads="1"/>
              </p:cNvSpPr>
              <p:nvPr/>
            </p:nvSpPr>
            <p:spPr bwMode="auto">
              <a:xfrm>
                <a:off x="2201709" y="5139927"/>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cxnSp>
            <p:nvCxnSpPr>
              <p:cNvPr id="59" name="Straight Connector 58"/>
              <p:cNvCxnSpPr>
                <a:stCxn id="47" idx="4"/>
                <a:endCxn id="49" idx="0"/>
              </p:cNvCxnSpPr>
              <p:nvPr/>
            </p:nvCxnSpPr>
            <p:spPr>
              <a:xfrm>
                <a:off x="2396996" y="5077354"/>
                <a:ext cx="0" cy="239756"/>
              </a:xfrm>
              <a:prstGeom prst="line">
                <a:avLst/>
              </a:prstGeom>
              <a:noFill/>
              <a:ln w="9525" cap="flat" cmpd="sng" algn="ctr">
                <a:solidFill>
                  <a:srgbClr val="256AAF"/>
                </a:solidFill>
                <a:prstDash val="solid"/>
              </a:ln>
              <a:effectLst/>
            </p:spPr>
          </p:cxnSp>
          <p:sp>
            <p:nvSpPr>
              <p:cNvPr id="60" name="Oval 59"/>
              <p:cNvSpPr>
                <a:spLocks noChangeAspect="1" noChangeArrowheads="1"/>
              </p:cNvSpPr>
              <p:nvPr/>
            </p:nvSpPr>
            <p:spPr bwMode="auto">
              <a:xfrm flipH="1">
                <a:off x="2351275" y="5139945"/>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cxnSp>
            <p:nvCxnSpPr>
              <p:cNvPr id="61" name="Straight Connector 60"/>
              <p:cNvCxnSpPr>
                <a:stCxn id="47" idx="3"/>
                <a:endCxn id="52" idx="7"/>
              </p:cNvCxnSpPr>
              <p:nvPr/>
            </p:nvCxnSpPr>
            <p:spPr>
              <a:xfrm>
                <a:off x="2429325" y="5063963"/>
                <a:ext cx="187670" cy="227227"/>
              </a:xfrm>
              <a:prstGeom prst="line">
                <a:avLst/>
              </a:prstGeom>
              <a:noFill/>
              <a:ln w="9525" cap="flat" cmpd="sng" algn="ctr">
                <a:solidFill>
                  <a:srgbClr val="256AAF"/>
                </a:solidFill>
                <a:prstDash val="solid"/>
              </a:ln>
              <a:effectLst/>
            </p:spPr>
          </p:cxnSp>
          <p:sp>
            <p:nvSpPr>
              <p:cNvPr id="62" name="Oval 61"/>
              <p:cNvSpPr>
                <a:spLocks noChangeAspect="1" noChangeArrowheads="1"/>
              </p:cNvSpPr>
              <p:nvPr/>
            </p:nvSpPr>
            <p:spPr bwMode="auto">
              <a:xfrm flipH="1">
                <a:off x="2477440" y="5131857"/>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cxnSp>
            <p:nvCxnSpPr>
              <p:cNvPr id="63" name="Straight Connector 62"/>
              <p:cNvCxnSpPr>
                <a:stCxn id="46" idx="3"/>
                <a:endCxn id="53" idx="1"/>
              </p:cNvCxnSpPr>
              <p:nvPr/>
            </p:nvCxnSpPr>
            <p:spPr>
              <a:xfrm flipH="1">
                <a:off x="2031222" y="5063945"/>
                <a:ext cx="183878" cy="227245"/>
              </a:xfrm>
              <a:prstGeom prst="line">
                <a:avLst/>
              </a:prstGeom>
              <a:noFill/>
              <a:ln w="9525" cap="flat" cmpd="sng" algn="ctr">
                <a:solidFill>
                  <a:srgbClr val="256AAF"/>
                </a:solidFill>
                <a:prstDash val="solid"/>
              </a:ln>
              <a:effectLst/>
            </p:spPr>
          </p:cxnSp>
          <p:sp>
            <p:nvSpPr>
              <p:cNvPr id="64" name="Oval 63"/>
              <p:cNvSpPr>
                <a:spLocks noChangeAspect="1" noChangeArrowheads="1"/>
              </p:cNvSpPr>
              <p:nvPr/>
            </p:nvSpPr>
            <p:spPr bwMode="auto">
              <a:xfrm>
                <a:off x="2082174" y="5131848"/>
                <a:ext cx="91440" cy="91440"/>
              </a:xfrm>
              <a:prstGeom prst="ellipse">
                <a:avLst/>
              </a:prstGeom>
              <a:solidFill>
                <a:srgbClr val="0072C6"/>
              </a:solidFill>
              <a:ln w="9525">
                <a:solidFill>
                  <a:srgbClr val="256AAF"/>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70">
                  <a:defRPr/>
                </a:pPr>
                <a:endParaRPr lang="en-US" sz="1873" kern="0" dirty="0">
                  <a:ln>
                    <a:solidFill>
                      <a:srgbClr val="FFFFFF">
                        <a:alpha val="0"/>
                      </a:srgbClr>
                    </a:solidFill>
                  </a:ln>
                </a:endParaRPr>
              </a:p>
            </p:txBody>
          </p:sp>
          <p:cxnSp>
            <p:nvCxnSpPr>
              <p:cNvPr id="65" name="Straight Connector 64"/>
              <p:cNvCxnSpPr>
                <a:stCxn id="58" idx="3"/>
                <a:endCxn id="51" idx="7"/>
              </p:cNvCxnSpPr>
              <p:nvPr/>
            </p:nvCxnSpPr>
            <p:spPr>
              <a:xfrm flipH="1">
                <a:off x="2155490" y="5217976"/>
                <a:ext cx="59610" cy="88697"/>
              </a:xfrm>
              <a:prstGeom prst="line">
                <a:avLst/>
              </a:prstGeom>
              <a:noFill/>
              <a:ln w="9525" cap="flat" cmpd="sng" algn="ctr">
                <a:solidFill>
                  <a:srgbClr val="256AAF"/>
                </a:solidFill>
                <a:prstDash val="solid"/>
              </a:ln>
              <a:effectLst/>
            </p:spPr>
          </p:cxnSp>
          <p:cxnSp>
            <p:nvCxnSpPr>
              <p:cNvPr id="66" name="Straight Connector 65"/>
              <p:cNvCxnSpPr>
                <a:stCxn id="60" idx="3"/>
                <a:endCxn id="50" idx="7"/>
              </p:cNvCxnSpPr>
              <p:nvPr/>
            </p:nvCxnSpPr>
            <p:spPr>
              <a:xfrm>
                <a:off x="2429325" y="5217994"/>
                <a:ext cx="61506" cy="88679"/>
              </a:xfrm>
              <a:prstGeom prst="line">
                <a:avLst/>
              </a:prstGeom>
              <a:noFill/>
              <a:ln w="9525" cap="flat" cmpd="sng" algn="ctr">
                <a:solidFill>
                  <a:srgbClr val="256AAF"/>
                </a:solidFill>
                <a:prstDash val="solid"/>
              </a:ln>
              <a:effectLst/>
            </p:spPr>
          </p:cxnSp>
        </p:grpSp>
        <p:sp>
          <p:nvSpPr>
            <p:cNvPr id="42" name="Rectangle 41"/>
            <p:cNvSpPr/>
            <p:nvPr/>
          </p:nvSpPr>
          <p:spPr>
            <a:xfrm>
              <a:off x="6757965" y="4303146"/>
              <a:ext cx="1100711" cy="176777"/>
            </a:xfrm>
            <a:prstGeom prst="rect">
              <a:avLst/>
            </a:prstGeom>
            <a:ln>
              <a:noFill/>
            </a:ln>
          </p:spPr>
          <p:txBody>
            <a:bodyPr wrap="none" lIns="0" tIns="0" rIns="0" bIns="0" anchor="ctr">
              <a:spAutoFit/>
            </a:bodyPr>
            <a:lstStyle/>
            <a:p>
              <a:pPr algn="ctr" defTabSz="1140797" fontAlgn="base">
                <a:spcBef>
                  <a:spcPts val="1498"/>
                </a:spcBef>
                <a:spcAft>
                  <a:spcPct val="0"/>
                </a:spcAft>
              </a:pPr>
              <a:r>
                <a:rPr lang="en-US" sz="1122" dirty="0">
                  <a:ln>
                    <a:solidFill>
                      <a:srgbClr val="FFFFFF">
                        <a:alpha val="0"/>
                      </a:srgbClr>
                    </a:solidFill>
                  </a:ln>
                  <a:latin typeface="Segoe"/>
                </a:rPr>
                <a:t>Active Directory</a:t>
              </a:r>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51119" y="4050407"/>
              <a:ext cx="1711376" cy="402265"/>
            </a:xfrm>
            <a:prstGeom prst="rect">
              <a:avLst/>
            </a:prstGeom>
          </p:spPr>
        </p:pic>
      </p:grpSp>
      <p:sp>
        <p:nvSpPr>
          <p:cNvPr id="67" name="Rectangle 66"/>
          <p:cNvSpPr/>
          <p:nvPr>
            <p:custDataLst>
              <p:tags r:id="rId1"/>
            </p:custDataLst>
          </p:nvPr>
        </p:nvSpPr>
        <p:spPr bwMode="auto">
          <a:xfrm>
            <a:off x="9947134" y="3210199"/>
            <a:ext cx="2259333" cy="1107996"/>
          </a:xfrm>
          <a:prstGeom prst="rect">
            <a:avLst/>
          </a:prstGeom>
          <a:ln>
            <a:noFill/>
          </a:ln>
        </p:spPr>
        <p:txBody>
          <a:bodyPr vert="horz" wrap="square" lIns="0" tIns="0" rIns="0" bIns="0" rtlCol="0">
            <a:spAutoFit/>
          </a:bodyPr>
          <a:lstStyle/>
          <a:p>
            <a:pPr>
              <a:lnSpc>
                <a:spcPct val="90000"/>
              </a:lnSpc>
              <a:spcBef>
                <a:spcPts val="1224"/>
              </a:spcBef>
            </a:pPr>
            <a:r>
              <a:rPr lang="en-US" sz="1600" spc="-31" dirty="0" smtClean="0"/>
              <a:t>IT can </a:t>
            </a:r>
            <a:r>
              <a:rPr lang="en-US" sz="1600" b="1" spc="-31" dirty="0" smtClean="0"/>
              <a:t>publish access</a:t>
            </a:r>
            <a:r>
              <a:rPr lang="en-US" sz="1600" spc="-31" dirty="0" smtClean="0"/>
              <a:t> </a:t>
            </a:r>
            <a:r>
              <a:rPr lang="en-US" sz="1600" spc="-31" dirty="0"/>
              <a:t>to resources </a:t>
            </a:r>
            <a:r>
              <a:rPr lang="en-US" sz="1600" spc="-31" dirty="0" smtClean="0"/>
              <a:t>with the </a:t>
            </a:r>
            <a:r>
              <a:rPr lang="en-US" sz="1600" b="1" spc="-31" dirty="0" smtClean="0"/>
              <a:t>Web Application Proxy</a:t>
            </a:r>
            <a:r>
              <a:rPr lang="en-US" sz="1600" spc="-31" dirty="0" smtClean="0"/>
              <a:t> based </a:t>
            </a:r>
            <a:r>
              <a:rPr lang="en-US" sz="1600" spc="-31" dirty="0"/>
              <a:t>on </a:t>
            </a:r>
            <a:r>
              <a:rPr lang="en-US" sz="1600" spc="-31" dirty="0" smtClean="0"/>
              <a:t>device awareness and </a:t>
            </a:r>
            <a:r>
              <a:rPr lang="en-US" sz="1600" spc="-31" dirty="0"/>
              <a:t>the users identity</a:t>
            </a:r>
          </a:p>
        </p:txBody>
      </p:sp>
      <p:sp>
        <p:nvSpPr>
          <p:cNvPr id="68" name="Rectangle 67"/>
          <p:cNvSpPr/>
          <p:nvPr/>
        </p:nvSpPr>
        <p:spPr>
          <a:xfrm>
            <a:off x="9823510" y="5965597"/>
            <a:ext cx="2506579" cy="886397"/>
          </a:xfrm>
          <a:prstGeom prst="rect">
            <a:avLst/>
          </a:prstGeom>
          <a:ln>
            <a:noFill/>
          </a:ln>
        </p:spPr>
        <p:txBody>
          <a:bodyPr vert="horz" wrap="square" lIns="0" tIns="0" rIns="0" bIns="0" rtlCol="0">
            <a:spAutoFit/>
          </a:bodyPr>
          <a:lstStyle/>
          <a:p>
            <a:pPr>
              <a:lnSpc>
                <a:spcPct val="90000"/>
              </a:lnSpc>
              <a:spcBef>
                <a:spcPts val="1224"/>
              </a:spcBef>
            </a:pPr>
            <a:r>
              <a:rPr lang="en-US" sz="1600" spc="-31" dirty="0" smtClean="0"/>
              <a:t>IT can provide seamless corp. access with </a:t>
            </a:r>
            <a:r>
              <a:rPr lang="en-US" sz="1600" b="1" spc="-31" dirty="0" err="1" smtClean="0"/>
              <a:t>DirectAccess</a:t>
            </a:r>
            <a:r>
              <a:rPr lang="en-US" sz="1600" spc="-31" dirty="0" smtClean="0"/>
              <a:t> and </a:t>
            </a:r>
            <a:r>
              <a:rPr lang="en-US" sz="1600" spc="-31" dirty="0"/>
              <a:t>automatic </a:t>
            </a:r>
            <a:r>
              <a:rPr lang="en-US" sz="1600" spc="-31" dirty="0" smtClean="0"/>
              <a:t>connections with </a:t>
            </a:r>
            <a:r>
              <a:rPr lang="en-US" sz="1600" b="1" spc="-31" dirty="0" smtClean="0"/>
              <a:t>app-triggered VPNs.</a:t>
            </a:r>
            <a:endParaRPr lang="en-US" sz="1600" b="1" spc="-31" dirty="0"/>
          </a:p>
        </p:txBody>
      </p:sp>
      <p:cxnSp>
        <p:nvCxnSpPr>
          <p:cNvPr id="69" name="Straight Connector 68"/>
          <p:cNvCxnSpPr/>
          <p:nvPr/>
        </p:nvCxnSpPr>
        <p:spPr>
          <a:xfrm>
            <a:off x="1829504" y="3969507"/>
            <a:ext cx="712304" cy="0"/>
          </a:xfrm>
          <a:prstGeom prst="line">
            <a:avLst/>
          </a:prstGeom>
          <a:noFill/>
          <a:ln w="19050" cap="rnd" cmpd="sng" algn="ctr">
            <a:solidFill>
              <a:schemeClr val="tx1"/>
            </a:solidFill>
            <a:prstDash val="sysDot"/>
            <a:headEnd type="triangle" w="med" len="med"/>
            <a:tailEnd type="triangle" w="med" len="med"/>
          </a:ln>
          <a:effectLst/>
        </p:spPr>
      </p:cxnSp>
      <p:cxnSp>
        <p:nvCxnSpPr>
          <p:cNvPr id="70" name="Straight Connector 69"/>
          <p:cNvCxnSpPr/>
          <p:nvPr/>
        </p:nvCxnSpPr>
        <p:spPr>
          <a:xfrm>
            <a:off x="4080522" y="4673883"/>
            <a:ext cx="0" cy="536106"/>
          </a:xfrm>
          <a:prstGeom prst="line">
            <a:avLst/>
          </a:prstGeom>
          <a:noFill/>
          <a:ln w="19050" cap="rnd" cmpd="sng" algn="ctr">
            <a:solidFill>
              <a:schemeClr val="tx1"/>
            </a:solidFill>
            <a:prstDash val="sysDot"/>
            <a:headEnd type="triangle" w="med" len="med"/>
            <a:tailEnd type="triangle" w="med" len="med"/>
          </a:ln>
          <a:effectLst/>
        </p:spPr>
      </p:cxnSp>
      <p:cxnSp>
        <p:nvCxnSpPr>
          <p:cNvPr id="71" name="Straight Connector 70"/>
          <p:cNvCxnSpPr/>
          <p:nvPr/>
        </p:nvCxnSpPr>
        <p:spPr>
          <a:xfrm flipV="1">
            <a:off x="5057009" y="3036626"/>
            <a:ext cx="1222287" cy="926347"/>
          </a:xfrm>
          <a:prstGeom prst="line">
            <a:avLst/>
          </a:prstGeom>
          <a:noFill/>
          <a:ln w="19050" cap="rnd" cmpd="sng" algn="ctr">
            <a:solidFill>
              <a:schemeClr val="tx1"/>
            </a:solidFill>
            <a:prstDash val="sysDot"/>
            <a:headEnd type="triangle" w="med" len="med"/>
            <a:tailEnd type="triangle" w="med" len="med"/>
          </a:ln>
          <a:effectLst/>
        </p:spPr>
      </p:cxnSp>
      <p:cxnSp>
        <p:nvCxnSpPr>
          <p:cNvPr id="72" name="Straight Connector 71"/>
          <p:cNvCxnSpPr/>
          <p:nvPr/>
        </p:nvCxnSpPr>
        <p:spPr>
          <a:xfrm>
            <a:off x="7678721" y="5337502"/>
            <a:ext cx="1012321" cy="0"/>
          </a:xfrm>
          <a:prstGeom prst="line">
            <a:avLst/>
          </a:prstGeom>
          <a:noFill/>
          <a:ln w="19050" cap="rnd" cmpd="sng" algn="ctr">
            <a:solidFill>
              <a:schemeClr val="tx1"/>
            </a:solidFill>
            <a:prstDash val="sysDot"/>
            <a:headEnd type="triangle" w="med" len="med"/>
            <a:tailEnd type="triangle" w="med" len="med"/>
          </a:ln>
          <a:effectLst/>
        </p:spPr>
      </p:cxnSp>
      <p:sp>
        <p:nvSpPr>
          <p:cNvPr id="73" name="Rectangle 72"/>
          <p:cNvSpPr/>
          <p:nvPr/>
        </p:nvSpPr>
        <p:spPr bwMode="auto">
          <a:xfrm>
            <a:off x="629393" y="2037592"/>
            <a:ext cx="1813419" cy="1107996"/>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t>Users can </a:t>
            </a:r>
            <a:r>
              <a:rPr lang="en-US" sz="1600" b="1" spc="-30" dirty="0" smtClean="0"/>
              <a:t>work </a:t>
            </a:r>
            <a:r>
              <a:rPr lang="en-US" sz="1600" b="1" spc="-30" dirty="0"/>
              <a:t>from </a:t>
            </a:r>
            <a:r>
              <a:rPr lang="en-US" sz="1600" b="1" spc="-30" dirty="0" smtClean="0"/>
              <a:t>anywhere </a:t>
            </a:r>
            <a:r>
              <a:rPr lang="en-US" sz="1600" spc="-30" dirty="0" smtClean="0"/>
              <a:t>on their device with access to their corporate resources. </a:t>
            </a:r>
            <a:endParaRPr lang="en-US" sz="1600" b="1" spc="-30" dirty="0"/>
          </a:p>
        </p:txBody>
      </p:sp>
      <p:sp>
        <p:nvSpPr>
          <p:cNvPr id="74" name="Rectangle 73"/>
          <p:cNvSpPr/>
          <p:nvPr/>
        </p:nvSpPr>
        <p:spPr bwMode="auto">
          <a:xfrm>
            <a:off x="1043018" y="4994903"/>
            <a:ext cx="1916017" cy="1107996"/>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t>Users can register devices for </a:t>
            </a:r>
            <a:r>
              <a:rPr lang="en-US" sz="1600" b="1" spc="-30" dirty="0" smtClean="0"/>
              <a:t>single </a:t>
            </a:r>
            <a:r>
              <a:rPr lang="en-US" sz="1600" b="1" spc="-30" dirty="0"/>
              <a:t>s</a:t>
            </a:r>
            <a:r>
              <a:rPr lang="en-US" sz="1600" b="1" spc="-30" dirty="0" smtClean="0"/>
              <a:t>ign-on </a:t>
            </a:r>
            <a:r>
              <a:rPr lang="en-US" sz="1600" spc="-30" dirty="0" smtClean="0"/>
              <a:t>and access to corporate data with </a:t>
            </a:r>
            <a:r>
              <a:rPr lang="en-US" sz="1600" b="1" spc="-30" dirty="0" smtClean="0"/>
              <a:t>Workplace Join</a:t>
            </a:r>
          </a:p>
        </p:txBody>
      </p:sp>
      <p:cxnSp>
        <p:nvCxnSpPr>
          <p:cNvPr id="83" name="Straight Connector 82"/>
          <p:cNvCxnSpPr/>
          <p:nvPr/>
        </p:nvCxnSpPr>
        <p:spPr>
          <a:xfrm>
            <a:off x="4106034" y="2662842"/>
            <a:ext cx="0" cy="536106"/>
          </a:xfrm>
          <a:prstGeom prst="line">
            <a:avLst/>
          </a:prstGeom>
          <a:noFill/>
          <a:ln w="19050" cap="rnd" cmpd="sng" algn="ctr">
            <a:solidFill>
              <a:schemeClr val="tx1"/>
            </a:solidFill>
            <a:prstDash val="sysDot"/>
            <a:headEnd type="triangle" w="med" len="med"/>
            <a:tailEnd type="triangle" w="med" len="med"/>
          </a:ln>
          <a:effectLst/>
        </p:spPr>
      </p:cxnSp>
      <p:sp>
        <p:nvSpPr>
          <p:cNvPr id="84" name="Rectangle 83"/>
          <p:cNvSpPr/>
          <p:nvPr/>
        </p:nvSpPr>
        <p:spPr bwMode="auto">
          <a:xfrm>
            <a:off x="6599794" y="621037"/>
            <a:ext cx="2653032" cy="886397"/>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t>Users can </a:t>
            </a:r>
            <a:r>
              <a:rPr lang="en-US" sz="1600" b="1" spc="-30" dirty="0" smtClean="0"/>
              <a:t>enroll devices </a:t>
            </a:r>
            <a:r>
              <a:rPr lang="en-US" sz="1600" spc="-30" dirty="0" smtClean="0"/>
              <a:t>for access to the </a:t>
            </a:r>
            <a:r>
              <a:rPr lang="en-US" sz="1600" b="1" spc="-30" dirty="0" smtClean="0"/>
              <a:t>Company Portal </a:t>
            </a:r>
            <a:r>
              <a:rPr lang="en-US" sz="1600" spc="-30" dirty="0" smtClean="0"/>
              <a:t>for easy access to corporate applications</a:t>
            </a:r>
            <a:endParaRPr lang="en-US" sz="1600" spc="-30" dirty="0"/>
          </a:p>
        </p:txBody>
      </p:sp>
      <p:grpSp>
        <p:nvGrpSpPr>
          <p:cNvPr id="12" name="Group 11"/>
          <p:cNvGrpSpPr/>
          <p:nvPr/>
        </p:nvGrpSpPr>
        <p:grpSpPr>
          <a:xfrm>
            <a:off x="8850224" y="4844807"/>
            <a:ext cx="1498171" cy="1012569"/>
            <a:chOff x="8767094" y="4636983"/>
            <a:chExt cx="1498171" cy="1012569"/>
          </a:xfrm>
        </p:grpSpPr>
        <p:grpSp>
          <p:nvGrpSpPr>
            <p:cNvPr id="85" name="Group 84"/>
            <p:cNvGrpSpPr/>
            <p:nvPr/>
          </p:nvGrpSpPr>
          <p:grpSpPr>
            <a:xfrm>
              <a:off x="8767094" y="4636983"/>
              <a:ext cx="849138" cy="936899"/>
              <a:chOff x="9113820" y="2471060"/>
              <a:chExt cx="832564" cy="918612"/>
            </a:xfrm>
          </p:grpSpPr>
          <p:sp>
            <p:nvSpPr>
              <p:cNvPr id="86" name="Rectangle 85"/>
              <p:cNvSpPr/>
              <p:nvPr/>
            </p:nvSpPr>
            <p:spPr>
              <a:xfrm>
                <a:off x="9113820" y="3201287"/>
                <a:ext cx="832564" cy="188385"/>
              </a:xfrm>
              <a:prstGeom prst="rect">
                <a:avLst/>
              </a:prstGeom>
              <a:noFill/>
              <a:ln>
                <a:noFill/>
              </a:ln>
            </p:spPr>
            <p:txBody>
              <a:bodyPr wrap="square" lIns="0" tIns="0" rIns="0" bIns="0" anchor="ctr">
                <a:spAutoFit/>
              </a:bodyPr>
              <a:lstStyle/>
              <a:p>
                <a:pPr algn="ctr" defTabSz="1118323" fontAlgn="base">
                  <a:spcAft>
                    <a:spcPct val="0"/>
                  </a:spcAft>
                </a:pPr>
                <a:r>
                  <a:rPr lang="en-US" sz="1224" dirty="0">
                    <a:ln>
                      <a:solidFill>
                        <a:srgbClr val="FFFFFF">
                          <a:alpha val="0"/>
                        </a:srgbClr>
                      </a:solidFill>
                    </a:ln>
                    <a:latin typeface="Segoe"/>
                  </a:rPr>
                  <a:t>LOB Apps</a:t>
                </a:r>
              </a:p>
            </p:txBody>
          </p:sp>
          <p:sp>
            <p:nvSpPr>
              <p:cNvPr id="87" name="Freeform 114"/>
              <p:cNvSpPr>
                <a:spLocks noChangeAspect="1" noEditPoints="1"/>
              </p:cNvSpPr>
              <p:nvPr/>
            </p:nvSpPr>
            <p:spPr bwMode="auto">
              <a:xfrm>
                <a:off x="9247219" y="2471060"/>
                <a:ext cx="498922" cy="663984"/>
              </a:xfrm>
              <a:custGeom>
                <a:avLst/>
                <a:gdLst>
                  <a:gd name="T0" fmla="*/ 680 w 680"/>
                  <a:gd name="T1" fmla="*/ 527 h 904"/>
                  <a:gd name="T2" fmla="*/ 680 w 680"/>
                  <a:gd name="T3" fmla="*/ 803 h 904"/>
                  <a:gd name="T4" fmla="*/ 340 w 680"/>
                  <a:gd name="T5" fmla="*/ 904 h 904"/>
                  <a:gd name="T6" fmla="*/ 0 w 680"/>
                  <a:gd name="T7" fmla="*/ 803 h 904"/>
                  <a:gd name="T8" fmla="*/ 0 w 680"/>
                  <a:gd name="T9" fmla="*/ 527 h 904"/>
                  <a:gd name="T10" fmla="*/ 340 w 680"/>
                  <a:gd name="T11" fmla="*/ 591 h 904"/>
                  <a:gd name="T12" fmla="*/ 680 w 680"/>
                  <a:gd name="T13" fmla="*/ 527 h 904"/>
                  <a:gd name="T14" fmla="*/ 299 w 680"/>
                  <a:gd name="T15" fmla="*/ 398 h 904"/>
                  <a:gd name="T16" fmla="*/ 381 w 680"/>
                  <a:gd name="T17" fmla="*/ 398 h 904"/>
                  <a:gd name="T18" fmla="*/ 550 w 680"/>
                  <a:gd name="T19" fmla="*/ 217 h 904"/>
                  <a:gd name="T20" fmla="*/ 531 w 680"/>
                  <a:gd name="T21" fmla="*/ 174 h 904"/>
                  <a:gd name="T22" fmla="*/ 444 w 680"/>
                  <a:gd name="T23" fmla="*/ 174 h 904"/>
                  <a:gd name="T24" fmla="*/ 444 w 680"/>
                  <a:gd name="T25" fmla="*/ 59 h 904"/>
                  <a:gd name="T26" fmla="*/ 385 w 680"/>
                  <a:gd name="T27" fmla="*/ 0 h 904"/>
                  <a:gd name="T28" fmla="*/ 295 w 680"/>
                  <a:gd name="T29" fmla="*/ 0 h 904"/>
                  <a:gd name="T30" fmla="*/ 236 w 680"/>
                  <a:gd name="T31" fmla="*/ 59 h 904"/>
                  <a:gd name="T32" fmla="*/ 236 w 680"/>
                  <a:gd name="T33" fmla="*/ 174 h 904"/>
                  <a:gd name="T34" fmla="*/ 149 w 680"/>
                  <a:gd name="T35" fmla="*/ 174 h 904"/>
                  <a:gd name="T36" fmla="*/ 130 w 680"/>
                  <a:gd name="T37" fmla="*/ 217 h 904"/>
                  <a:gd name="T38" fmla="*/ 299 w 680"/>
                  <a:gd name="T39" fmla="*/ 398 h 904"/>
                  <a:gd name="T40" fmla="*/ 477 w 680"/>
                  <a:gd name="T41" fmla="*/ 356 h 904"/>
                  <a:gd name="T42" fmla="*/ 411 w 680"/>
                  <a:gd name="T43" fmla="*/ 426 h 904"/>
                  <a:gd name="T44" fmla="*/ 340 w 680"/>
                  <a:gd name="T45" fmla="*/ 457 h 904"/>
                  <a:gd name="T46" fmla="*/ 269 w 680"/>
                  <a:gd name="T47" fmla="*/ 426 h 904"/>
                  <a:gd name="T48" fmla="*/ 203 w 680"/>
                  <a:gd name="T49" fmla="*/ 356 h 904"/>
                  <a:gd name="T50" fmla="*/ 0 w 680"/>
                  <a:gd name="T51" fmla="*/ 448 h 904"/>
                  <a:gd name="T52" fmla="*/ 340 w 680"/>
                  <a:gd name="T53" fmla="*/ 550 h 904"/>
                  <a:gd name="T54" fmla="*/ 680 w 680"/>
                  <a:gd name="T55" fmla="*/ 448 h 904"/>
                  <a:gd name="T56" fmla="*/ 477 w 680"/>
                  <a:gd name="T57" fmla="*/ 35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0" h="904">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solidFill>
                <a:schemeClr val="tx1"/>
              </a:solidFill>
              <a:ln>
                <a:noFill/>
              </a:ln>
            </p:spPr>
            <p:txBody>
              <a:bodyPr vert="horz" wrap="square" lIns="89606" tIns="44804" rIns="89606" bIns="44804" numCol="1" anchor="t" anchorCtr="0" compatLnSpc="1">
                <a:prstTxWarp prst="textNoShape">
                  <a:avLst/>
                </a:prstTxWarp>
              </a:bodyPr>
              <a:lstStyle/>
              <a:p>
                <a:pPr defTabSz="914005"/>
                <a:endParaRPr lang="en-US" sz="1763"/>
              </a:p>
            </p:txBody>
          </p:sp>
        </p:grpSp>
        <p:grpSp>
          <p:nvGrpSpPr>
            <p:cNvPr id="88" name="Group 87"/>
            <p:cNvGrpSpPr/>
            <p:nvPr/>
          </p:nvGrpSpPr>
          <p:grpSpPr>
            <a:xfrm>
              <a:off x="9546625" y="4649560"/>
              <a:ext cx="718640" cy="999992"/>
              <a:chOff x="9378404" y="3512012"/>
              <a:chExt cx="704613" cy="980474"/>
            </a:xfrm>
          </p:grpSpPr>
          <p:sp>
            <p:nvSpPr>
              <p:cNvPr id="89" name="Rectangle 88"/>
              <p:cNvSpPr/>
              <p:nvPr/>
            </p:nvSpPr>
            <p:spPr>
              <a:xfrm>
                <a:off x="9536434" y="4304101"/>
                <a:ext cx="546583" cy="188385"/>
              </a:xfrm>
              <a:prstGeom prst="rect">
                <a:avLst/>
              </a:prstGeom>
              <a:noFill/>
              <a:ln>
                <a:noFill/>
              </a:ln>
            </p:spPr>
            <p:txBody>
              <a:bodyPr wrap="square" lIns="0" tIns="0" rIns="0" bIns="0" anchor="ctr">
                <a:spAutoFit/>
              </a:bodyPr>
              <a:lstStyle/>
              <a:p>
                <a:pPr algn="ctr" defTabSz="1118323" fontAlgn="base">
                  <a:spcAft>
                    <a:spcPct val="0"/>
                  </a:spcAft>
                </a:pPr>
                <a:r>
                  <a:rPr lang="en-US" sz="1224" dirty="0">
                    <a:ln>
                      <a:solidFill>
                        <a:srgbClr val="FFFFFF">
                          <a:alpha val="0"/>
                        </a:srgbClr>
                      </a:solidFill>
                    </a:ln>
                    <a:latin typeface="Segoe"/>
                  </a:rPr>
                  <a:t>Files</a:t>
                </a:r>
              </a:p>
            </p:txBody>
          </p:sp>
          <p:grpSp>
            <p:nvGrpSpPr>
              <p:cNvPr id="90" name="Group 89"/>
              <p:cNvGrpSpPr>
                <a:grpSpLocks noChangeAspect="1"/>
              </p:cNvGrpSpPr>
              <p:nvPr/>
            </p:nvGrpSpPr>
            <p:grpSpPr>
              <a:xfrm>
                <a:off x="9378404" y="3512012"/>
                <a:ext cx="624573" cy="721126"/>
                <a:chOff x="2484438" y="3657600"/>
                <a:chExt cx="985837" cy="1138238"/>
              </a:xfrm>
            </p:grpSpPr>
            <p:sp>
              <p:nvSpPr>
                <p:cNvPr id="91" name="AutoShape 7"/>
                <p:cNvSpPr>
                  <a:spLocks noChangeAspect="1" noChangeArrowheads="1" noTextEdit="1"/>
                </p:cNvSpPr>
                <p:nvPr/>
              </p:nvSpPr>
              <p:spPr bwMode="auto">
                <a:xfrm>
                  <a:off x="2484438" y="3657600"/>
                  <a:ext cx="98583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p>
              </p:txBody>
            </p:sp>
            <p:sp>
              <p:nvSpPr>
                <p:cNvPr id="92" name="Freeform 91"/>
                <p:cNvSpPr>
                  <a:spLocks noEditPoints="1"/>
                </p:cNvSpPr>
                <p:nvPr/>
              </p:nvSpPr>
              <p:spPr bwMode="auto">
                <a:xfrm>
                  <a:off x="2889250" y="3659188"/>
                  <a:ext cx="581025" cy="1135063"/>
                </a:xfrm>
                <a:custGeom>
                  <a:avLst/>
                  <a:gdLst>
                    <a:gd name="T0" fmla="*/ 246 w 366"/>
                    <a:gd name="T1" fmla="*/ 0 h 715"/>
                    <a:gd name="T2" fmla="*/ 9 w 366"/>
                    <a:gd name="T3" fmla="*/ 36 h 715"/>
                    <a:gd name="T4" fmla="*/ 7 w 366"/>
                    <a:gd name="T5" fmla="*/ 170 h 715"/>
                    <a:gd name="T6" fmla="*/ 104 w 366"/>
                    <a:gd name="T7" fmla="*/ 170 h 715"/>
                    <a:gd name="T8" fmla="*/ 224 w 366"/>
                    <a:gd name="T9" fmla="*/ 161 h 715"/>
                    <a:gd name="T10" fmla="*/ 224 w 366"/>
                    <a:gd name="T11" fmla="*/ 213 h 715"/>
                    <a:gd name="T12" fmla="*/ 164 w 366"/>
                    <a:gd name="T13" fmla="*/ 216 h 715"/>
                    <a:gd name="T14" fmla="*/ 164 w 366"/>
                    <a:gd name="T15" fmla="*/ 233 h 715"/>
                    <a:gd name="T16" fmla="*/ 224 w 366"/>
                    <a:gd name="T17" fmla="*/ 231 h 715"/>
                    <a:gd name="T18" fmla="*/ 222 w 366"/>
                    <a:gd name="T19" fmla="*/ 283 h 715"/>
                    <a:gd name="T20" fmla="*/ 164 w 366"/>
                    <a:gd name="T21" fmla="*/ 283 h 715"/>
                    <a:gd name="T22" fmla="*/ 164 w 366"/>
                    <a:gd name="T23" fmla="*/ 301 h 715"/>
                    <a:gd name="T24" fmla="*/ 222 w 366"/>
                    <a:gd name="T25" fmla="*/ 301 h 715"/>
                    <a:gd name="T26" fmla="*/ 222 w 366"/>
                    <a:gd name="T27" fmla="*/ 353 h 715"/>
                    <a:gd name="T28" fmla="*/ 164 w 366"/>
                    <a:gd name="T29" fmla="*/ 352 h 715"/>
                    <a:gd name="T30" fmla="*/ 164 w 366"/>
                    <a:gd name="T31" fmla="*/ 369 h 715"/>
                    <a:gd name="T32" fmla="*/ 221 w 366"/>
                    <a:gd name="T33" fmla="*/ 370 h 715"/>
                    <a:gd name="T34" fmla="*/ 220 w 366"/>
                    <a:gd name="T35" fmla="*/ 422 h 715"/>
                    <a:gd name="T36" fmla="*/ 164 w 366"/>
                    <a:gd name="T37" fmla="*/ 419 h 715"/>
                    <a:gd name="T38" fmla="*/ 164 w 366"/>
                    <a:gd name="T39" fmla="*/ 436 h 715"/>
                    <a:gd name="T40" fmla="*/ 220 w 366"/>
                    <a:gd name="T41" fmla="*/ 440 h 715"/>
                    <a:gd name="T42" fmla="*/ 216 w 366"/>
                    <a:gd name="T43" fmla="*/ 693 h 715"/>
                    <a:gd name="T44" fmla="*/ 16 w 366"/>
                    <a:gd name="T45" fmla="*/ 654 h 715"/>
                    <a:gd name="T46" fmla="*/ 17 w 366"/>
                    <a:gd name="T47" fmla="*/ 527 h 715"/>
                    <a:gd name="T48" fmla="*/ 2 w 366"/>
                    <a:gd name="T49" fmla="*/ 527 h 715"/>
                    <a:gd name="T50" fmla="*/ 0 w 366"/>
                    <a:gd name="T51" fmla="*/ 667 h 715"/>
                    <a:gd name="T52" fmla="*/ 235 w 366"/>
                    <a:gd name="T53" fmla="*/ 715 h 715"/>
                    <a:gd name="T54" fmla="*/ 355 w 366"/>
                    <a:gd name="T55" fmla="*/ 657 h 715"/>
                    <a:gd name="T56" fmla="*/ 366 w 366"/>
                    <a:gd name="T57" fmla="*/ 53 h 715"/>
                    <a:gd name="T58" fmla="*/ 246 w 366"/>
                    <a:gd name="T59" fmla="*/ 0 h 715"/>
                    <a:gd name="T60" fmla="*/ 225 w 366"/>
                    <a:gd name="T61" fmla="*/ 143 h 715"/>
                    <a:gd name="T62" fmla="*/ 23 w 366"/>
                    <a:gd name="T63" fmla="*/ 160 h 715"/>
                    <a:gd name="T64" fmla="*/ 23 w 366"/>
                    <a:gd name="T65" fmla="*/ 113 h 715"/>
                    <a:gd name="T66" fmla="*/ 226 w 366"/>
                    <a:gd name="T67" fmla="*/ 91 h 715"/>
                    <a:gd name="T68" fmla="*/ 225 w 366"/>
                    <a:gd name="T69" fmla="*/ 143 h 715"/>
                    <a:gd name="T70" fmla="*/ 226 w 366"/>
                    <a:gd name="T71" fmla="*/ 73 h 715"/>
                    <a:gd name="T72" fmla="*/ 23 w 366"/>
                    <a:gd name="T73" fmla="*/ 97 h 715"/>
                    <a:gd name="T74" fmla="*/ 24 w 366"/>
                    <a:gd name="T75" fmla="*/ 50 h 715"/>
                    <a:gd name="T76" fmla="*/ 227 w 366"/>
                    <a:gd name="T77" fmla="*/ 21 h 715"/>
                    <a:gd name="T78" fmla="*/ 226 w 366"/>
                    <a:gd name="T79" fmla="*/ 7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p>
              </p:txBody>
            </p:sp>
            <p:sp>
              <p:nvSpPr>
                <p:cNvPr id="93" name="AutoShape 12"/>
                <p:cNvSpPr>
                  <a:spLocks noChangeAspect="1" noChangeArrowheads="1" noTextEdit="1"/>
                </p:cNvSpPr>
                <p:nvPr/>
              </p:nvSpPr>
              <p:spPr bwMode="auto">
                <a:xfrm>
                  <a:off x="2586436" y="3955862"/>
                  <a:ext cx="603145" cy="4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p>
              </p:txBody>
            </p:sp>
            <p:sp>
              <p:nvSpPr>
                <p:cNvPr id="94" name="Freeform 93"/>
                <p:cNvSpPr>
                  <a:spLocks/>
                </p:cNvSpPr>
                <p:nvPr/>
              </p:nvSpPr>
              <p:spPr bwMode="auto">
                <a:xfrm>
                  <a:off x="2585651" y="3954922"/>
                  <a:ext cx="586653" cy="501080"/>
                </a:xfrm>
                <a:custGeom>
                  <a:avLst/>
                  <a:gdLst>
                    <a:gd name="T0" fmla="*/ 45 w 1205"/>
                    <a:gd name="T1" fmla="*/ 848 h 860"/>
                    <a:gd name="T2" fmla="*/ 89 w 1205"/>
                    <a:gd name="T3" fmla="*/ 210 h 860"/>
                    <a:gd name="T4" fmla="*/ 145 w 1205"/>
                    <a:gd name="T5" fmla="*/ 160 h 860"/>
                    <a:gd name="T6" fmla="*/ 1205 w 1205"/>
                    <a:gd name="T7" fmla="*/ 233 h 860"/>
                    <a:gd name="T8" fmla="*/ 1205 w 1205"/>
                    <a:gd name="T9" fmla="*/ 167 h 860"/>
                    <a:gd name="T10" fmla="*/ 1176 w 1205"/>
                    <a:gd name="T11" fmla="*/ 114 h 860"/>
                    <a:gd name="T12" fmla="*/ 1147 w 1205"/>
                    <a:gd name="T13" fmla="*/ 62 h 860"/>
                    <a:gd name="T14" fmla="*/ 1147 w 1205"/>
                    <a:gd name="T15" fmla="*/ 53 h 860"/>
                    <a:gd name="T16" fmla="*/ 1094 w 1205"/>
                    <a:gd name="T17" fmla="*/ 0 h 860"/>
                    <a:gd name="T18" fmla="*/ 649 w 1205"/>
                    <a:gd name="T19" fmla="*/ 0 h 860"/>
                    <a:gd name="T20" fmla="*/ 596 w 1205"/>
                    <a:gd name="T21" fmla="*/ 53 h 860"/>
                    <a:gd name="T22" fmla="*/ 596 w 1205"/>
                    <a:gd name="T23" fmla="*/ 62 h 860"/>
                    <a:gd name="T24" fmla="*/ 543 w 1205"/>
                    <a:gd name="T25" fmla="*/ 114 h 860"/>
                    <a:gd name="T26" fmla="*/ 53 w 1205"/>
                    <a:gd name="T27" fmla="*/ 114 h 860"/>
                    <a:gd name="T28" fmla="*/ 0 w 1205"/>
                    <a:gd name="T29" fmla="*/ 167 h 860"/>
                    <a:gd name="T30" fmla="*/ 0 w 1205"/>
                    <a:gd name="T31" fmla="*/ 807 h 860"/>
                    <a:gd name="T32" fmla="*/ 45 w 1205"/>
                    <a:gd name="T33" fmla="*/ 860 h 860"/>
                    <a:gd name="T34" fmla="*/ 45 w 1205"/>
                    <a:gd name="T35" fmla="*/ 84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5" h="860">
                      <a:moveTo>
                        <a:pt x="45" y="848"/>
                      </a:moveTo>
                      <a:cubicBezTo>
                        <a:pt x="89" y="210"/>
                        <a:pt x="89" y="210"/>
                        <a:pt x="89" y="210"/>
                      </a:cubicBezTo>
                      <a:cubicBezTo>
                        <a:pt x="91" y="181"/>
                        <a:pt x="116" y="158"/>
                        <a:pt x="145" y="160"/>
                      </a:cubicBezTo>
                      <a:cubicBezTo>
                        <a:pt x="1205" y="233"/>
                        <a:pt x="1205" y="233"/>
                        <a:pt x="1205" y="233"/>
                      </a:cubicBezTo>
                      <a:cubicBezTo>
                        <a:pt x="1205" y="167"/>
                        <a:pt x="1205" y="167"/>
                        <a:pt x="1205" y="167"/>
                      </a:cubicBezTo>
                      <a:cubicBezTo>
                        <a:pt x="1205" y="138"/>
                        <a:pt x="1192" y="114"/>
                        <a:pt x="1176" y="114"/>
                      </a:cubicBezTo>
                      <a:cubicBezTo>
                        <a:pt x="1160" y="114"/>
                        <a:pt x="1147" y="91"/>
                        <a:pt x="1147" y="62"/>
                      </a:cubicBezTo>
                      <a:cubicBezTo>
                        <a:pt x="1147" y="53"/>
                        <a:pt x="1147" y="53"/>
                        <a:pt x="1147" y="53"/>
                      </a:cubicBezTo>
                      <a:cubicBezTo>
                        <a:pt x="1147" y="24"/>
                        <a:pt x="1123" y="0"/>
                        <a:pt x="1094" y="0"/>
                      </a:cubicBezTo>
                      <a:cubicBezTo>
                        <a:pt x="649" y="0"/>
                        <a:pt x="649" y="0"/>
                        <a:pt x="649" y="0"/>
                      </a:cubicBezTo>
                      <a:cubicBezTo>
                        <a:pt x="620" y="0"/>
                        <a:pt x="596" y="24"/>
                        <a:pt x="596" y="53"/>
                      </a:cubicBezTo>
                      <a:cubicBezTo>
                        <a:pt x="596" y="62"/>
                        <a:pt x="596" y="62"/>
                        <a:pt x="596" y="62"/>
                      </a:cubicBezTo>
                      <a:cubicBezTo>
                        <a:pt x="596" y="91"/>
                        <a:pt x="572" y="114"/>
                        <a:pt x="543" y="114"/>
                      </a:cubicBezTo>
                      <a:cubicBezTo>
                        <a:pt x="53" y="114"/>
                        <a:pt x="53" y="114"/>
                        <a:pt x="53" y="114"/>
                      </a:cubicBezTo>
                      <a:cubicBezTo>
                        <a:pt x="24" y="114"/>
                        <a:pt x="0" y="138"/>
                        <a:pt x="0" y="167"/>
                      </a:cubicBezTo>
                      <a:cubicBezTo>
                        <a:pt x="0" y="807"/>
                        <a:pt x="0" y="807"/>
                        <a:pt x="0" y="807"/>
                      </a:cubicBezTo>
                      <a:cubicBezTo>
                        <a:pt x="0" y="834"/>
                        <a:pt x="20" y="856"/>
                        <a:pt x="45" y="860"/>
                      </a:cubicBezTo>
                      <a:cubicBezTo>
                        <a:pt x="45" y="856"/>
                        <a:pt x="45" y="852"/>
                        <a:pt x="45" y="848"/>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p>
              </p:txBody>
            </p:sp>
            <p:sp>
              <p:nvSpPr>
                <p:cNvPr id="95" name="Freeform 94"/>
                <p:cNvSpPr>
                  <a:spLocks/>
                </p:cNvSpPr>
                <p:nvPr/>
              </p:nvSpPr>
              <p:spPr bwMode="auto">
                <a:xfrm>
                  <a:off x="2620991" y="4063975"/>
                  <a:ext cx="569375" cy="392027"/>
                </a:xfrm>
                <a:custGeom>
                  <a:avLst/>
                  <a:gdLst>
                    <a:gd name="T0" fmla="*/ 1093 w 1169"/>
                    <a:gd name="T1" fmla="*/ 673 h 673"/>
                    <a:gd name="T2" fmla="*/ 0 w 1169"/>
                    <a:gd name="T3" fmla="*/ 673 h 673"/>
                    <a:gd name="T4" fmla="*/ 44 w 1169"/>
                    <a:gd name="T5" fmla="*/ 37 h 673"/>
                    <a:gd name="T6" fmla="*/ 83 w 1169"/>
                    <a:gd name="T7" fmla="*/ 0 h 673"/>
                    <a:gd name="T8" fmla="*/ 86 w 1169"/>
                    <a:gd name="T9" fmla="*/ 0 h 673"/>
                    <a:gd name="T10" fmla="*/ 1143 w 1169"/>
                    <a:gd name="T11" fmla="*/ 73 h 673"/>
                    <a:gd name="T12" fmla="*/ 1168 w 1169"/>
                    <a:gd name="T13" fmla="*/ 112 h 673"/>
                    <a:gd name="T14" fmla="*/ 1133 w 1169"/>
                    <a:gd name="T15" fmla="*/ 633 h 673"/>
                    <a:gd name="T16" fmla="*/ 1133 w 1169"/>
                    <a:gd name="T17" fmla="*/ 633 h 673"/>
                    <a:gd name="T18" fmla="*/ 1133 w 1169"/>
                    <a:gd name="T19" fmla="*/ 634 h 673"/>
                    <a:gd name="T20" fmla="*/ 1093 w 1169"/>
                    <a:gd name="T21"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9" h="673">
                      <a:moveTo>
                        <a:pt x="1093" y="673"/>
                      </a:moveTo>
                      <a:cubicBezTo>
                        <a:pt x="0" y="673"/>
                        <a:pt x="0" y="673"/>
                        <a:pt x="0" y="673"/>
                      </a:cubicBezTo>
                      <a:cubicBezTo>
                        <a:pt x="44" y="37"/>
                        <a:pt x="44" y="37"/>
                        <a:pt x="44" y="37"/>
                      </a:cubicBezTo>
                      <a:cubicBezTo>
                        <a:pt x="45" y="17"/>
                        <a:pt x="63" y="0"/>
                        <a:pt x="83" y="0"/>
                      </a:cubicBezTo>
                      <a:cubicBezTo>
                        <a:pt x="84" y="0"/>
                        <a:pt x="85" y="0"/>
                        <a:pt x="86" y="0"/>
                      </a:cubicBezTo>
                      <a:cubicBezTo>
                        <a:pt x="1143" y="73"/>
                        <a:pt x="1143" y="73"/>
                        <a:pt x="1143" y="73"/>
                      </a:cubicBezTo>
                      <a:cubicBezTo>
                        <a:pt x="1159" y="79"/>
                        <a:pt x="1169" y="95"/>
                        <a:pt x="1168" y="112"/>
                      </a:cubicBezTo>
                      <a:cubicBezTo>
                        <a:pt x="1133" y="633"/>
                        <a:pt x="1133" y="633"/>
                        <a:pt x="1133" y="633"/>
                      </a:cubicBezTo>
                      <a:cubicBezTo>
                        <a:pt x="1133" y="633"/>
                        <a:pt x="1133" y="633"/>
                        <a:pt x="1133" y="633"/>
                      </a:cubicBezTo>
                      <a:cubicBezTo>
                        <a:pt x="1133" y="634"/>
                        <a:pt x="1133" y="634"/>
                        <a:pt x="1133" y="634"/>
                      </a:cubicBezTo>
                      <a:cubicBezTo>
                        <a:pt x="1133" y="656"/>
                        <a:pt x="1115" y="673"/>
                        <a:pt x="1093" y="673"/>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p>
              </p:txBody>
            </p:sp>
            <p:sp>
              <p:nvSpPr>
                <p:cNvPr id="96" name="Freeform 95"/>
                <p:cNvSpPr>
                  <a:spLocks/>
                </p:cNvSpPr>
                <p:nvPr/>
              </p:nvSpPr>
              <p:spPr bwMode="auto">
                <a:xfrm>
                  <a:off x="3172303" y="4424978"/>
                  <a:ext cx="0" cy="3760"/>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0" y="5"/>
                        <a:pt x="1" y="3"/>
                        <a:pt x="1" y="0"/>
                      </a:cubicBezTo>
                      <a:lnTo>
                        <a:pt x="0" y="7"/>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p>
              </p:txBody>
            </p:sp>
          </p:grpSp>
        </p:grpSp>
      </p:grpSp>
      <p:grpSp>
        <p:nvGrpSpPr>
          <p:cNvPr id="99" name="Group 98"/>
          <p:cNvGrpSpPr/>
          <p:nvPr/>
        </p:nvGrpSpPr>
        <p:grpSpPr>
          <a:xfrm>
            <a:off x="8951357" y="3407956"/>
            <a:ext cx="830021" cy="1029554"/>
            <a:chOff x="8868227" y="3200132"/>
            <a:chExt cx="830021" cy="1029554"/>
          </a:xfrm>
        </p:grpSpPr>
        <p:sp>
          <p:nvSpPr>
            <p:cNvPr id="98" name="Rectangle 97"/>
            <p:cNvSpPr>
              <a:spLocks noChangeAspect="1"/>
            </p:cNvSpPr>
            <p:nvPr/>
          </p:nvSpPr>
          <p:spPr>
            <a:xfrm>
              <a:off x="8868227" y="3852916"/>
              <a:ext cx="830021" cy="376770"/>
            </a:xfrm>
            <a:prstGeom prst="rect">
              <a:avLst/>
            </a:prstGeom>
            <a:noFill/>
            <a:ln>
              <a:noFill/>
            </a:ln>
          </p:spPr>
          <p:txBody>
            <a:bodyPr wrap="square" lIns="0" tIns="0" rIns="0" bIns="0" anchor="ctr">
              <a:spAutoFit/>
            </a:bodyPr>
            <a:lstStyle/>
            <a:p>
              <a:pPr algn="ctr" defTabSz="1118323" fontAlgn="base">
                <a:spcAft>
                  <a:spcPct val="0"/>
                </a:spcAft>
              </a:pPr>
              <a:r>
                <a:rPr lang="en-US" sz="1224" dirty="0" smtClean="0">
                  <a:ln>
                    <a:solidFill>
                      <a:srgbClr val="FFFFFF">
                        <a:alpha val="0"/>
                      </a:srgbClr>
                    </a:solidFill>
                  </a:ln>
                  <a:latin typeface="Segoe"/>
                </a:rPr>
                <a:t>Published </a:t>
              </a:r>
              <a:r>
                <a:rPr lang="en-US" sz="1224" dirty="0">
                  <a:ln>
                    <a:solidFill>
                      <a:srgbClr val="FFFFFF">
                        <a:alpha val="0"/>
                      </a:srgbClr>
                    </a:solidFill>
                  </a:ln>
                  <a:latin typeface="Segoe"/>
                </a:rPr>
                <a:t>Apps</a:t>
              </a:r>
            </a:p>
          </p:txBody>
        </p:sp>
        <p:grpSp>
          <p:nvGrpSpPr>
            <p:cNvPr id="79" name="Group 78"/>
            <p:cNvGrpSpPr/>
            <p:nvPr/>
          </p:nvGrpSpPr>
          <p:grpSpPr>
            <a:xfrm>
              <a:off x="8937557" y="3200132"/>
              <a:ext cx="642846" cy="642845"/>
              <a:chOff x="8937557" y="3200132"/>
              <a:chExt cx="642846" cy="642845"/>
            </a:xfrm>
          </p:grpSpPr>
          <p:sp>
            <p:nvSpPr>
              <p:cNvPr id="100" name="Freeform 61"/>
              <p:cNvSpPr>
                <a:spLocks noEditPoints="1"/>
              </p:cNvSpPr>
              <p:nvPr/>
            </p:nvSpPr>
            <p:spPr bwMode="auto">
              <a:xfrm>
                <a:off x="8937557" y="3200132"/>
                <a:ext cx="642846" cy="642845"/>
              </a:xfrm>
              <a:custGeom>
                <a:avLst/>
                <a:gdLst>
                  <a:gd name="T0" fmla="*/ 0 w 1562"/>
                  <a:gd name="T1" fmla="*/ 781 h 1562"/>
                  <a:gd name="T2" fmla="*/ 1562 w 1562"/>
                  <a:gd name="T3" fmla="*/ 781 h 1562"/>
                  <a:gd name="T4" fmla="*/ 1493 w 1562"/>
                  <a:gd name="T5" fmla="*/ 925 h 1562"/>
                  <a:gd name="T6" fmla="*/ 1331 w 1562"/>
                  <a:gd name="T7" fmla="*/ 1256 h 1562"/>
                  <a:gd name="T8" fmla="*/ 1331 w 1562"/>
                  <a:gd name="T9" fmla="*/ 1256 h 1562"/>
                  <a:gd name="T10" fmla="*/ 1283 w 1562"/>
                  <a:gd name="T11" fmla="*/ 1306 h 1562"/>
                  <a:gd name="T12" fmla="*/ 1283 w 1562"/>
                  <a:gd name="T13" fmla="*/ 1306 h 1562"/>
                  <a:gd name="T14" fmla="*/ 1169 w 1562"/>
                  <a:gd name="T15" fmla="*/ 1395 h 1562"/>
                  <a:gd name="T16" fmla="*/ 1016 w 1562"/>
                  <a:gd name="T17" fmla="*/ 1469 h 1562"/>
                  <a:gd name="T18" fmla="*/ 1014 w 1562"/>
                  <a:gd name="T19" fmla="*/ 1469 h 1562"/>
                  <a:gd name="T20" fmla="*/ 882 w 1562"/>
                  <a:gd name="T21" fmla="*/ 1500 h 1562"/>
                  <a:gd name="T22" fmla="*/ 863 w 1562"/>
                  <a:gd name="T23" fmla="*/ 1503 h 1562"/>
                  <a:gd name="T24" fmla="*/ 859 w 1562"/>
                  <a:gd name="T25" fmla="*/ 1503 h 1562"/>
                  <a:gd name="T26" fmla="*/ 781 w 1562"/>
                  <a:gd name="T27" fmla="*/ 1507 h 1562"/>
                  <a:gd name="T28" fmla="*/ 701 w 1562"/>
                  <a:gd name="T29" fmla="*/ 1503 h 1562"/>
                  <a:gd name="T30" fmla="*/ 548 w 1562"/>
                  <a:gd name="T31" fmla="*/ 1469 h 1562"/>
                  <a:gd name="T32" fmla="*/ 393 w 1562"/>
                  <a:gd name="T33" fmla="*/ 1395 h 1562"/>
                  <a:gd name="T34" fmla="*/ 386 w 1562"/>
                  <a:gd name="T35" fmla="*/ 1391 h 1562"/>
                  <a:gd name="T36" fmla="*/ 356 w 1562"/>
                  <a:gd name="T37" fmla="*/ 1370 h 1562"/>
                  <a:gd name="T38" fmla="*/ 329 w 1562"/>
                  <a:gd name="T39" fmla="*/ 1350 h 1562"/>
                  <a:gd name="T40" fmla="*/ 304 w 1562"/>
                  <a:gd name="T41" fmla="*/ 1329 h 1562"/>
                  <a:gd name="T42" fmla="*/ 279 w 1562"/>
                  <a:gd name="T43" fmla="*/ 1306 h 1562"/>
                  <a:gd name="T44" fmla="*/ 279 w 1562"/>
                  <a:gd name="T45" fmla="*/ 1306 h 1562"/>
                  <a:gd name="T46" fmla="*/ 55 w 1562"/>
                  <a:gd name="T47" fmla="*/ 812 h 1562"/>
                  <a:gd name="T48" fmla="*/ 55 w 1562"/>
                  <a:gd name="T49" fmla="*/ 781 h 1562"/>
                  <a:gd name="T50" fmla="*/ 115 w 1562"/>
                  <a:gd name="T51" fmla="*/ 489 h 1562"/>
                  <a:gd name="T52" fmla="*/ 116 w 1562"/>
                  <a:gd name="T53" fmla="*/ 489 h 1562"/>
                  <a:gd name="T54" fmla="*/ 283 w 1562"/>
                  <a:gd name="T55" fmla="*/ 252 h 1562"/>
                  <a:gd name="T56" fmla="*/ 284 w 1562"/>
                  <a:gd name="T57" fmla="*/ 251 h 1562"/>
                  <a:gd name="T58" fmla="*/ 312 w 1562"/>
                  <a:gd name="T59" fmla="*/ 226 h 1562"/>
                  <a:gd name="T60" fmla="*/ 340 w 1562"/>
                  <a:gd name="T61" fmla="*/ 204 h 1562"/>
                  <a:gd name="T62" fmla="*/ 369 w 1562"/>
                  <a:gd name="T63" fmla="*/ 183 h 1562"/>
                  <a:gd name="T64" fmla="*/ 400 w 1562"/>
                  <a:gd name="T65" fmla="*/ 163 h 1562"/>
                  <a:gd name="T66" fmla="*/ 517 w 1562"/>
                  <a:gd name="T67" fmla="*/ 104 h 1562"/>
                  <a:gd name="T68" fmla="*/ 517 w 1562"/>
                  <a:gd name="T69" fmla="*/ 104 h 1562"/>
                  <a:gd name="T70" fmla="*/ 555 w 1562"/>
                  <a:gd name="T71" fmla="*/ 90 h 1562"/>
                  <a:gd name="T72" fmla="*/ 587 w 1562"/>
                  <a:gd name="T73" fmla="*/ 81 h 1562"/>
                  <a:gd name="T74" fmla="*/ 607 w 1562"/>
                  <a:gd name="T75" fmla="*/ 76 h 1562"/>
                  <a:gd name="T76" fmla="*/ 650 w 1562"/>
                  <a:gd name="T77" fmla="*/ 66 h 1562"/>
                  <a:gd name="T78" fmla="*/ 700 w 1562"/>
                  <a:gd name="T79" fmla="*/ 59 h 1562"/>
                  <a:gd name="T80" fmla="*/ 748 w 1562"/>
                  <a:gd name="T81" fmla="*/ 55 h 1562"/>
                  <a:gd name="T82" fmla="*/ 750 w 1562"/>
                  <a:gd name="T83" fmla="*/ 55 h 1562"/>
                  <a:gd name="T84" fmla="*/ 782 w 1562"/>
                  <a:gd name="T85" fmla="*/ 55 h 1562"/>
                  <a:gd name="T86" fmla="*/ 785 w 1562"/>
                  <a:gd name="T87" fmla="*/ 55 h 1562"/>
                  <a:gd name="T88" fmla="*/ 812 w 1562"/>
                  <a:gd name="T89" fmla="*/ 55 h 1562"/>
                  <a:gd name="T90" fmla="*/ 857 w 1562"/>
                  <a:gd name="T91" fmla="*/ 59 h 1562"/>
                  <a:gd name="T92" fmla="*/ 862 w 1562"/>
                  <a:gd name="T93" fmla="*/ 59 h 1562"/>
                  <a:gd name="T94" fmla="*/ 912 w 1562"/>
                  <a:gd name="T95" fmla="*/ 66 h 1562"/>
                  <a:gd name="T96" fmla="*/ 955 w 1562"/>
                  <a:gd name="T97" fmla="*/ 76 h 1562"/>
                  <a:gd name="T98" fmla="*/ 975 w 1562"/>
                  <a:gd name="T99" fmla="*/ 81 h 1562"/>
                  <a:gd name="T100" fmla="*/ 1045 w 1562"/>
                  <a:gd name="T101" fmla="*/ 104 h 1562"/>
                  <a:gd name="T102" fmla="*/ 1163 w 1562"/>
                  <a:gd name="T103" fmla="*/ 163 h 1562"/>
                  <a:gd name="T104" fmla="*/ 1193 w 1562"/>
                  <a:gd name="T105" fmla="*/ 183 h 1562"/>
                  <a:gd name="T106" fmla="*/ 1223 w 1562"/>
                  <a:gd name="T107" fmla="*/ 204 h 1562"/>
                  <a:gd name="T108" fmla="*/ 1251 w 1562"/>
                  <a:gd name="T109" fmla="*/ 227 h 1562"/>
                  <a:gd name="T110" fmla="*/ 1278 w 1562"/>
                  <a:gd name="T111" fmla="*/ 251 h 1562"/>
                  <a:gd name="T112" fmla="*/ 1279 w 1562"/>
                  <a:gd name="T113" fmla="*/ 252 h 1562"/>
                  <a:gd name="T114" fmla="*/ 1294 w 1562"/>
                  <a:gd name="T115" fmla="*/ 267 h 1562"/>
                  <a:gd name="T116" fmla="*/ 1384 w 1562"/>
                  <a:gd name="T117" fmla="*/ 376 h 1562"/>
                  <a:gd name="T118" fmla="*/ 1446 w 1562"/>
                  <a:gd name="T119" fmla="*/ 489 h 1562"/>
                  <a:gd name="T120" fmla="*/ 1447 w 1562"/>
                  <a:gd name="T121" fmla="*/ 489 h 1562"/>
                  <a:gd name="T122" fmla="*/ 1507 w 1562"/>
                  <a:gd name="T123" fmla="*/ 812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2" h="1562">
                    <a:moveTo>
                      <a:pt x="781" y="0"/>
                    </a:moveTo>
                    <a:cubicBezTo>
                      <a:pt x="350" y="0"/>
                      <a:pt x="0" y="350"/>
                      <a:pt x="0" y="781"/>
                    </a:cubicBezTo>
                    <a:cubicBezTo>
                      <a:pt x="0" y="1212"/>
                      <a:pt x="350" y="1562"/>
                      <a:pt x="781" y="1562"/>
                    </a:cubicBezTo>
                    <a:cubicBezTo>
                      <a:pt x="1212" y="1562"/>
                      <a:pt x="1562" y="1212"/>
                      <a:pt x="1562" y="781"/>
                    </a:cubicBezTo>
                    <a:cubicBezTo>
                      <a:pt x="1562" y="350"/>
                      <a:pt x="1212" y="0"/>
                      <a:pt x="781" y="0"/>
                    </a:cubicBezTo>
                    <a:close/>
                    <a:moveTo>
                      <a:pt x="1493" y="925"/>
                    </a:moveTo>
                    <a:cubicBezTo>
                      <a:pt x="1473" y="1026"/>
                      <a:pt x="1432" y="1119"/>
                      <a:pt x="1374" y="1201"/>
                    </a:cubicBezTo>
                    <a:cubicBezTo>
                      <a:pt x="1361" y="1220"/>
                      <a:pt x="1346" y="1238"/>
                      <a:pt x="1331" y="1256"/>
                    </a:cubicBezTo>
                    <a:cubicBezTo>
                      <a:pt x="1331" y="1256"/>
                      <a:pt x="1331" y="1256"/>
                      <a:pt x="1331" y="1256"/>
                    </a:cubicBezTo>
                    <a:cubicBezTo>
                      <a:pt x="1331" y="1256"/>
                      <a:pt x="1331" y="1256"/>
                      <a:pt x="1331" y="1256"/>
                    </a:cubicBezTo>
                    <a:cubicBezTo>
                      <a:pt x="1316" y="1273"/>
                      <a:pt x="1300" y="1290"/>
                      <a:pt x="1283" y="1306"/>
                    </a:cubicBezTo>
                    <a:cubicBezTo>
                      <a:pt x="1283" y="1306"/>
                      <a:pt x="1283" y="1306"/>
                      <a:pt x="1283" y="1306"/>
                    </a:cubicBezTo>
                    <a:cubicBezTo>
                      <a:pt x="1283" y="1306"/>
                      <a:pt x="1283" y="1306"/>
                      <a:pt x="1283" y="1306"/>
                    </a:cubicBezTo>
                    <a:cubicBezTo>
                      <a:pt x="1283" y="1306"/>
                      <a:pt x="1283" y="1306"/>
                      <a:pt x="1283" y="1306"/>
                    </a:cubicBezTo>
                    <a:cubicBezTo>
                      <a:pt x="1250" y="1338"/>
                      <a:pt x="1214" y="1366"/>
                      <a:pt x="1176" y="1391"/>
                    </a:cubicBezTo>
                    <a:cubicBezTo>
                      <a:pt x="1169" y="1395"/>
                      <a:pt x="1169" y="1395"/>
                      <a:pt x="1169" y="1395"/>
                    </a:cubicBezTo>
                    <a:cubicBezTo>
                      <a:pt x="1169" y="1395"/>
                      <a:pt x="1169" y="1395"/>
                      <a:pt x="1169" y="1395"/>
                    </a:cubicBezTo>
                    <a:cubicBezTo>
                      <a:pt x="1122" y="1425"/>
                      <a:pt x="1070" y="1450"/>
                      <a:pt x="1016" y="1469"/>
                    </a:cubicBezTo>
                    <a:cubicBezTo>
                      <a:pt x="1016" y="1469"/>
                      <a:pt x="1016" y="1469"/>
                      <a:pt x="1016" y="1469"/>
                    </a:cubicBezTo>
                    <a:cubicBezTo>
                      <a:pt x="1014" y="1469"/>
                      <a:pt x="1014" y="1469"/>
                      <a:pt x="1014" y="1469"/>
                    </a:cubicBezTo>
                    <a:cubicBezTo>
                      <a:pt x="1014" y="1469"/>
                      <a:pt x="1014" y="1469"/>
                      <a:pt x="1014" y="1469"/>
                    </a:cubicBezTo>
                    <a:cubicBezTo>
                      <a:pt x="972" y="1484"/>
                      <a:pt x="928" y="1494"/>
                      <a:pt x="882" y="1500"/>
                    </a:cubicBezTo>
                    <a:cubicBezTo>
                      <a:pt x="882" y="1500"/>
                      <a:pt x="882" y="1500"/>
                      <a:pt x="882" y="1500"/>
                    </a:cubicBezTo>
                    <a:cubicBezTo>
                      <a:pt x="876" y="1501"/>
                      <a:pt x="870" y="1502"/>
                      <a:pt x="863" y="1503"/>
                    </a:cubicBezTo>
                    <a:cubicBezTo>
                      <a:pt x="863" y="1503"/>
                      <a:pt x="863" y="1503"/>
                      <a:pt x="863" y="1503"/>
                    </a:cubicBezTo>
                    <a:cubicBezTo>
                      <a:pt x="859" y="1503"/>
                      <a:pt x="859" y="1503"/>
                      <a:pt x="859" y="1503"/>
                    </a:cubicBezTo>
                    <a:cubicBezTo>
                      <a:pt x="859" y="1503"/>
                      <a:pt x="859" y="1503"/>
                      <a:pt x="859" y="1503"/>
                    </a:cubicBezTo>
                    <a:cubicBezTo>
                      <a:pt x="833" y="1506"/>
                      <a:pt x="807" y="1507"/>
                      <a:pt x="781" y="1507"/>
                    </a:cubicBezTo>
                    <a:cubicBezTo>
                      <a:pt x="755" y="1507"/>
                      <a:pt x="729" y="1506"/>
                      <a:pt x="704" y="1503"/>
                    </a:cubicBezTo>
                    <a:cubicBezTo>
                      <a:pt x="701" y="1503"/>
                      <a:pt x="701" y="1503"/>
                      <a:pt x="701" y="1503"/>
                    </a:cubicBezTo>
                    <a:cubicBezTo>
                      <a:pt x="648" y="1497"/>
                      <a:pt x="597" y="1486"/>
                      <a:pt x="549" y="1469"/>
                    </a:cubicBezTo>
                    <a:cubicBezTo>
                      <a:pt x="549" y="1469"/>
                      <a:pt x="548" y="1469"/>
                      <a:pt x="548" y="1469"/>
                    </a:cubicBezTo>
                    <a:cubicBezTo>
                      <a:pt x="547" y="1469"/>
                      <a:pt x="547" y="1469"/>
                      <a:pt x="547" y="1469"/>
                    </a:cubicBezTo>
                    <a:cubicBezTo>
                      <a:pt x="492" y="1450"/>
                      <a:pt x="441" y="1425"/>
                      <a:pt x="393" y="1395"/>
                    </a:cubicBezTo>
                    <a:cubicBezTo>
                      <a:pt x="393" y="1395"/>
                      <a:pt x="393" y="1395"/>
                      <a:pt x="393" y="1395"/>
                    </a:cubicBezTo>
                    <a:cubicBezTo>
                      <a:pt x="386" y="1391"/>
                      <a:pt x="386" y="1391"/>
                      <a:pt x="386" y="1391"/>
                    </a:cubicBezTo>
                    <a:cubicBezTo>
                      <a:pt x="385" y="1390"/>
                      <a:pt x="384" y="1390"/>
                      <a:pt x="384" y="1389"/>
                    </a:cubicBezTo>
                    <a:cubicBezTo>
                      <a:pt x="374" y="1383"/>
                      <a:pt x="365" y="1377"/>
                      <a:pt x="356" y="1370"/>
                    </a:cubicBezTo>
                    <a:cubicBezTo>
                      <a:pt x="356" y="1370"/>
                      <a:pt x="356" y="1370"/>
                      <a:pt x="356" y="1370"/>
                    </a:cubicBezTo>
                    <a:cubicBezTo>
                      <a:pt x="347" y="1364"/>
                      <a:pt x="338" y="1357"/>
                      <a:pt x="329" y="1350"/>
                    </a:cubicBezTo>
                    <a:cubicBezTo>
                      <a:pt x="329" y="1350"/>
                      <a:pt x="329" y="1350"/>
                      <a:pt x="329" y="1350"/>
                    </a:cubicBezTo>
                    <a:cubicBezTo>
                      <a:pt x="320" y="1343"/>
                      <a:pt x="312" y="1336"/>
                      <a:pt x="304" y="1329"/>
                    </a:cubicBezTo>
                    <a:cubicBezTo>
                      <a:pt x="303" y="1329"/>
                      <a:pt x="303" y="1328"/>
                      <a:pt x="303" y="1328"/>
                    </a:cubicBezTo>
                    <a:cubicBezTo>
                      <a:pt x="295" y="1321"/>
                      <a:pt x="287" y="1314"/>
                      <a:pt x="279" y="1306"/>
                    </a:cubicBezTo>
                    <a:cubicBezTo>
                      <a:pt x="279" y="1306"/>
                      <a:pt x="279" y="1306"/>
                      <a:pt x="279" y="1306"/>
                    </a:cubicBezTo>
                    <a:cubicBezTo>
                      <a:pt x="279" y="1306"/>
                      <a:pt x="279" y="1306"/>
                      <a:pt x="279" y="1306"/>
                    </a:cubicBezTo>
                    <a:cubicBezTo>
                      <a:pt x="279" y="1306"/>
                      <a:pt x="279" y="1306"/>
                      <a:pt x="279" y="1306"/>
                    </a:cubicBezTo>
                    <a:cubicBezTo>
                      <a:pt x="148" y="1180"/>
                      <a:pt x="63" y="1006"/>
                      <a:pt x="55" y="812"/>
                    </a:cubicBezTo>
                    <a:cubicBezTo>
                      <a:pt x="55" y="812"/>
                      <a:pt x="55" y="812"/>
                      <a:pt x="55" y="812"/>
                    </a:cubicBezTo>
                    <a:cubicBezTo>
                      <a:pt x="55" y="802"/>
                      <a:pt x="55" y="792"/>
                      <a:pt x="55" y="781"/>
                    </a:cubicBezTo>
                    <a:cubicBezTo>
                      <a:pt x="55" y="677"/>
                      <a:pt x="76" y="579"/>
                      <a:pt x="115" y="489"/>
                    </a:cubicBezTo>
                    <a:cubicBezTo>
                      <a:pt x="115" y="489"/>
                      <a:pt x="115" y="489"/>
                      <a:pt x="115" y="489"/>
                    </a:cubicBezTo>
                    <a:cubicBezTo>
                      <a:pt x="116" y="489"/>
                      <a:pt x="116" y="489"/>
                      <a:pt x="116" y="489"/>
                    </a:cubicBezTo>
                    <a:cubicBezTo>
                      <a:pt x="116" y="489"/>
                      <a:pt x="116" y="489"/>
                      <a:pt x="116" y="489"/>
                    </a:cubicBezTo>
                    <a:cubicBezTo>
                      <a:pt x="126" y="465"/>
                      <a:pt x="138" y="442"/>
                      <a:pt x="151" y="420"/>
                    </a:cubicBezTo>
                    <a:cubicBezTo>
                      <a:pt x="186" y="357"/>
                      <a:pt x="231" y="301"/>
                      <a:pt x="283" y="252"/>
                    </a:cubicBezTo>
                    <a:cubicBezTo>
                      <a:pt x="283" y="252"/>
                      <a:pt x="283" y="252"/>
                      <a:pt x="284" y="252"/>
                    </a:cubicBezTo>
                    <a:cubicBezTo>
                      <a:pt x="284" y="251"/>
                      <a:pt x="284" y="251"/>
                      <a:pt x="284" y="251"/>
                    </a:cubicBezTo>
                    <a:cubicBezTo>
                      <a:pt x="293" y="243"/>
                      <a:pt x="301" y="235"/>
                      <a:pt x="310" y="228"/>
                    </a:cubicBezTo>
                    <a:cubicBezTo>
                      <a:pt x="311" y="227"/>
                      <a:pt x="311" y="227"/>
                      <a:pt x="312" y="226"/>
                    </a:cubicBezTo>
                    <a:cubicBezTo>
                      <a:pt x="321" y="219"/>
                      <a:pt x="329" y="212"/>
                      <a:pt x="339" y="205"/>
                    </a:cubicBezTo>
                    <a:cubicBezTo>
                      <a:pt x="339" y="204"/>
                      <a:pt x="339" y="204"/>
                      <a:pt x="340" y="204"/>
                    </a:cubicBezTo>
                    <a:cubicBezTo>
                      <a:pt x="349" y="197"/>
                      <a:pt x="359" y="190"/>
                      <a:pt x="368" y="183"/>
                    </a:cubicBezTo>
                    <a:cubicBezTo>
                      <a:pt x="369" y="183"/>
                      <a:pt x="369" y="183"/>
                      <a:pt x="369" y="183"/>
                    </a:cubicBezTo>
                    <a:cubicBezTo>
                      <a:pt x="379" y="176"/>
                      <a:pt x="389" y="169"/>
                      <a:pt x="399" y="163"/>
                    </a:cubicBezTo>
                    <a:cubicBezTo>
                      <a:pt x="400" y="163"/>
                      <a:pt x="400" y="163"/>
                      <a:pt x="400" y="163"/>
                    </a:cubicBezTo>
                    <a:cubicBezTo>
                      <a:pt x="400" y="163"/>
                      <a:pt x="400" y="163"/>
                      <a:pt x="400" y="163"/>
                    </a:cubicBezTo>
                    <a:cubicBezTo>
                      <a:pt x="437" y="140"/>
                      <a:pt x="476" y="120"/>
                      <a:pt x="517" y="104"/>
                    </a:cubicBezTo>
                    <a:cubicBezTo>
                      <a:pt x="517" y="104"/>
                      <a:pt x="517" y="104"/>
                      <a:pt x="517" y="104"/>
                    </a:cubicBezTo>
                    <a:cubicBezTo>
                      <a:pt x="517" y="104"/>
                      <a:pt x="517" y="104"/>
                      <a:pt x="517" y="104"/>
                    </a:cubicBezTo>
                    <a:cubicBezTo>
                      <a:pt x="517" y="104"/>
                      <a:pt x="517" y="104"/>
                      <a:pt x="517" y="104"/>
                    </a:cubicBezTo>
                    <a:cubicBezTo>
                      <a:pt x="530" y="99"/>
                      <a:pt x="543" y="94"/>
                      <a:pt x="555" y="90"/>
                    </a:cubicBezTo>
                    <a:cubicBezTo>
                      <a:pt x="565" y="87"/>
                      <a:pt x="574" y="84"/>
                      <a:pt x="583" y="82"/>
                    </a:cubicBezTo>
                    <a:cubicBezTo>
                      <a:pt x="585" y="81"/>
                      <a:pt x="586" y="81"/>
                      <a:pt x="587" y="81"/>
                    </a:cubicBezTo>
                    <a:cubicBezTo>
                      <a:pt x="593" y="79"/>
                      <a:pt x="598" y="78"/>
                      <a:pt x="604" y="76"/>
                    </a:cubicBezTo>
                    <a:cubicBezTo>
                      <a:pt x="605" y="76"/>
                      <a:pt x="606" y="76"/>
                      <a:pt x="607" y="76"/>
                    </a:cubicBezTo>
                    <a:cubicBezTo>
                      <a:pt x="621" y="72"/>
                      <a:pt x="635" y="69"/>
                      <a:pt x="650" y="66"/>
                    </a:cubicBezTo>
                    <a:cubicBezTo>
                      <a:pt x="650" y="66"/>
                      <a:pt x="650" y="66"/>
                      <a:pt x="650" y="66"/>
                    </a:cubicBezTo>
                    <a:cubicBezTo>
                      <a:pt x="666" y="63"/>
                      <a:pt x="683" y="61"/>
                      <a:pt x="700" y="59"/>
                    </a:cubicBezTo>
                    <a:cubicBezTo>
                      <a:pt x="700" y="59"/>
                      <a:pt x="700" y="59"/>
                      <a:pt x="700" y="59"/>
                    </a:cubicBezTo>
                    <a:cubicBezTo>
                      <a:pt x="704" y="59"/>
                      <a:pt x="704" y="59"/>
                      <a:pt x="704" y="59"/>
                    </a:cubicBezTo>
                    <a:cubicBezTo>
                      <a:pt x="719" y="57"/>
                      <a:pt x="733" y="56"/>
                      <a:pt x="748" y="55"/>
                    </a:cubicBezTo>
                    <a:cubicBezTo>
                      <a:pt x="750" y="55"/>
                      <a:pt x="750" y="55"/>
                      <a:pt x="750" y="55"/>
                    </a:cubicBezTo>
                    <a:cubicBezTo>
                      <a:pt x="750" y="55"/>
                      <a:pt x="750" y="55"/>
                      <a:pt x="750" y="55"/>
                    </a:cubicBezTo>
                    <a:cubicBezTo>
                      <a:pt x="760" y="55"/>
                      <a:pt x="771" y="55"/>
                      <a:pt x="781" y="55"/>
                    </a:cubicBezTo>
                    <a:cubicBezTo>
                      <a:pt x="781" y="55"/>
                      <a:pt x="782" y="55"/>
                      <a:pt x="782" y="55"/>
                    </a:cubicBezTo>
                    <a:cubicBezTo>
                      <a:pt x="785" y="55"/>
                      <a:pt x="785" y="55"/>
                      <a:pt x="785" y="55"/>
                    </a:cubicBezTo>
                    <a:cubicBezTo>
                      <a:pt x="785" y="55"/>
                      <a:pt x="785" y="55"/>
                      <a:pt x="785" y="55"/>
                    </a:cubicBezTo>
                    <a:cubicBezTo>
                      <a:pt x="794" y="55"/>
                      <a:pt x="803" y="55"/>
                      <a:pt x="812" y="55"/>
                    </a:cubicBezTo>
                    <a:cubicBezTo>
                      <a:pt x="812" y="55"/>
                      <a:pt x="812" y="55"/>
                      <a:pt x="812" y="55"/>
                    </a:cubicBezTo>
                    <a:cubicBezTo>
                      <a:pt x="814" y="55"/>
                      <a:pt x="814" y="55"/>
                      <a:pt x="814" y="55"/>
                    </a:cubicBezTo>
                    <a:cubicBezTo>
                      <a:pt x="829" y="56"/>
                      <a:pt x="843" y="57"/>
                      <a:pt x="857" y="59"/>
                    </a:cubicBezTo>
                    <a:cubicBezTo>
                      <a:pt x="862" y="59"/>
                      <a:pt x="862" y="59"/>
                      <a:pt x="862" y="59"/>
                    </a:cubicBezTo>
                    <a:cubicBezTo>
                      <a:pt x="862" y="59"/>
                      <a:pt x="862" y="59"/>
                      <a:pt x="862" y="59"/>
                    </a:cubicBezTo>
                    <a:cubicBezTo>
                      <a:pt x="879" y="61"/>
                      <a:pt x="896" y="63"/>
                      <a:pt x="912" y="66"/>
                    </a:cubicBezTo>
                    <a:cubicBezTo>
                      <a:pt x="912" y="66"/>
                      <a:pt x="912" y="66"/>
                      <a:pt x="912" y="66"/>
                    </a:cubicBezTo>
                    <a:cubicBezTo>
                      <a:pt x="913" y="67"/>
                      <a:pt x="913" y="67"/>
                      <a:pt x="913" y="67"/>
                    </a:cubicBezTo>
                    <a:cubicBezTo>
                      <a:pt x="927" y="69"/>
                      <a:pt x="941" y="72"/>
                      <a:pt x="955" y="76"/>
                    </a:cubicBezTo>
                    <a:cubicBezTo>
                      <a:pt x="956" y="76"/>
                      <a:pt x="957" y="76"/>
                      <a:pt x="958" y="76"/>
                    </a:cubicBezTo>
                    <a:cubicBezTo>
                      <a:pt x="964" y="78"/>
                      <a:pt x="969" y="79"/>
                      <a:pt x="975" y="81"/>
                    </a:cubicBezTo>
                    <a:cubicBezTo>
                      <a:pt x="976" y="81"/>
                      <a:pt x="977" y="81"/>
                      <a:pt x="979" y="82"/>
                    </a:cubicBezTo>
                    <a:cubicBezTo>
                      <a:pt x="1001" y="88"/>
                      <a:pt x="1023" y="95"/>
                      <a:pt x="1045" y="104"/>
                    </a:cubicBezTo>
                    <a:cubicBezTo>
                      <a:pt x="1086" y="120"/>
                      <a:pt x="1125" y="140"/>
                      <a:pt x="1163" y="163"/>
                    </a:cubicBezTo>
                    <a:cubicBezTo>
                      <a:pt x="1163" y="163"/>
                      <a:pt x="1163" y="163"/>
                      <a:pt x="1163" y="163"/>
                    </a:cubicBezTo>
                    <a:cubicBezTo>
                      <a:pt x="1163" y="163"/>
                      <a:pt x="1163" y="163"/>
                      <a:pt x="1163" y="163"/>
                    </a:cubicBezTo>
                    <a:cubicBezTo>
                      <a:pt x="1173" y="169"/>
                      <a:pt x="1183" y="176"/>
                      <a:pt x="1193" y="183"/>
                    </a:cubicBezTo>
                    <a:cubicBezTo>
                      <a:pt x="1193" y="183"/>
                      <a:pt x="1193" y="183"/>
                      <a:pt x="1194" y="183"/>
                    </a:cubicBezTo>
                    <a:cubicBezTo>
                      <a:pt x="1203" y="190"/>
                      <a:pt x="1213" y="197"/>
                      <a:pt x="1223" y="204"/>
                    </a:cubicBezTo>
                    <a:cubicBezTo>
                      <a:pt x="1223" y="204"/>
                      <a:pt x="1223" y="204"/>
                      <a:pt x="1223" y="205"/>
                    </a:cubicBezTo>
                    <a:cubicBezTo>
                      <a:pt x="1233" y="212"/>
                      <a:pt x="1242" y="219"/>
                      <a:pt x="1251" y="227"/>
                    </a:cubicBezTo>
                    <a:cubicBezTo>
                      <a:pt x="1251" y="227"/>
                      <a:pt x="1251" y="227"/>
                      <a:pt x="1252" y="228"/>
                    </a:cubicBezTo>
                    <a:cubicBezTo>
                      <a:pt x="1261" y="235"/>
                      <a:pt x="1270" y="243"/>
                      <a:pt x="1278" y="251"/>
                    </a:cubicBezTo>
                    <a:cubicBezTo>
                      <a:pt x="1278" y="252"/>
                      <a:pt x="1278" y="252"/>
                      <a:pt x="1278" y="252"/>
                    </a:cubicBezTo>
                    <a:cubicBezTo>
                      <a:pt x="1279" y="252"/>
                      <a:pt x="1279" y="252"/>
                      <a:pt x="1279" y="252"/>
                    </a:cubicBezTo>
                    <a:cubicBezTo>
                      <a:pt x="1284" y="257"/>
                      <a:pt x="1289" y="262"/>
                      <a:pt x="1294" y="267"/>
                    </a:cubicBezTo>
                    <a:cubicBezTo>
                      <a:pt x="1294" y="267"/>
                      <a:pt x="1294" y="267"/>
                      <a:pt x="1294" y="267"/>
                    </a:cubicBezTo>
                    <a:cubicBezTo>
                      <a:pt x="1300" y="272"/>
                      <a:pt x="1305" y="278"/>
                      <a:pt x="1310" y="283"/>
                    </a:cubicBezTo>
                    <a:cubicBezTo>
                      <a:pt x="1337" y="312"/>
                      <a:pt x="1362" y="343"/>
                      <a:pt x="1384" y="376"/>
                    </a:cubicBezTo>
                    <a:cubicBezTo>
                      <a:pt x="1408" y="412"/>
                      <a:pt x="1429" y="449"/>
                      <a:pt x="1446" y="489"/>
                    </a:cubicBezTo>
                    <a:cubicBezTo>
                      <a:pt x="1446" y="489"/>
                      <a:pt x="1446" y="489"/>
                      <a:pt x="1446" y="489"/>
                    </a:cubicBezTo>
                    <a:cubicBezTo>
                      <a:pt x="1447" y="489"/>
                      <a:pt x="1447" y="489"/>
                      <a:pt x="1447" y="489"/>
                    </a:cubicBezTo>
                    <a:cubicBezTo>
                      <a:pt x="1447" y="489"/>
                      <a:pt x="1447" y="489"/>
                      <a:pt x="1447" y="489"/>
                    </a:cubicBezTo>
                    <a:cubicBezTo>
                      <a:pt x="1486" y="579"/>
                      <a:pt x="1508" y="677"/>
                      <a:pt x="1508" y="781"/>
                    </a:cubicBezTo>
                    <a:cubicBezTo>
                      <a:pt x="1508" y="792"/>
                      <a:pt x="1507" y="802"/>
                      <a:pt x="1507" y="812"/>
                    </a:cubicBezTo>
                    <a:cubicBezTo>
                      <a:pt x="1505" y="851"/>
                      <a:pt x="1500" y="888"/>
                      <a:pt x="1493" y="925"/>
                    </a:cubicBezTo>
                    <a:close/>
                  </a:path>
                </a:pathLst>
              </a:custGeom>
              <a:solidFill>
                <a:schemeClr val="tx1"/>
              </a:solidFill>
              <a:ln w="9525">
                <a:solidFill>
                  <a:schemeClr val="tx1"/>
                </a:solidFill>
                <a:round/>
                <a:headEnd/>
                <a:tailEnd/>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1" name="Freeform 62"/>
              <p:cNvSpPr>
                <a:spLocks/>
              </p:cNvSpPr>
              <p:nvPr/>
            </p:nvSpPr>
            <p:spPr bwMode="auto">
              <a:xfrm>
                <a:off x="9221726" y="3417591"/>
                <a:ext cx="1733" cy="2599"/>
              </a:xfrm>
              <a:custGeom>
                <a:avLst/>
                <a:gdLst>
                  <a:gd name="T0" fmla="*/ 0 w 5"/>
                  <a:gd name="T1" fmla="*/ 3 h 6"/>
                  <a:gd name="T2" fmla="*/ 5 w 5"/>
                  <a:gd name="T3" fmla="*/ 2 h 6"/>
                  <a:gd name="T4" fmla="*/ 0 w 5"/>
                  <a:gd name="T5" fmla="*/ 3 h 6"/>
                </a:gdLst>
                <a:ahLst/>
                <a:cxnLst>
                  <a:cxn ang="0">
                    <a:pos x="T0" y="T1"/>
                  </a:cxn>
                  <a:cxn ang="0">
                    <a:pos x="T2" y="T3"/>
                  </a:cxn>
                  <a:cxn ang="0">
                    <a:pos x="T4" y="T5"/>
                  </a:cxn>
                </a:cxnLst>
                <a:rect l="0" t="0" r="r" b="b"/>
                <a:pathLst>
                  <a:path w="5" h="6">
                    <a:moveTo>
                      <a:pt x="0" y="3"/>
                    </a:moveTo>
                    <a:cubicBezTo>
                      <a:pt x="0" y="6"/>
                      <a:pt x="5" y="5"/>
                      <a:pt x="5" y="2"/>
                    </a:cubicBezTo>
                    <a:cubicBezTo>
                      <a:pt x="3" y="1"/>
                      <a:pt x="0" y="0"/>
                      <a:pt x="0"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2" name="Freeform 63"/>
              <p:cNvSpPr>
                <a:spLocks/>
              </p:cNvSpPr>
              <p:nvPr/>
            </p:nvSpPr>
            <p:spPr bwMode="auto">
              <a:xfrm>
                <a:off x="9203533" y="3462642"/>
                <a:ext cx="8664" cy="6931"/>
              </a:xfrm>
              <a:custGeom>
                <a:avLst/>
                <a:gdLst>
                  <a:gd name="T0" fmla="*/ 13 w 21"/>
                  <a:gd name="T1" fmla="*/ 1 h 16"/>
                  <a:gd name="T2" fmla="*/ 6 w 21"/>
                  <a:gd name="T3" fmla="*/ 0 h 16"/>
                  <a:gd name="T4" fmla="*/ 3 w 21"/>
                  <a:gd name="T5" fmla="*/ 3 h 16"/>
                  <a:gd name="T6" fmla="*/ 0 w 21"/>
                  <a:gd name="T7" fmla="*/ 10 h 16"/>
                  <a:gd name="T8" fmla="*/ 4 w 21"/>
                  <a:gd name="T9" fmla="*/ 16 h 16"/>
                  <a:gd name="T10" fmla="*/ 9 w 21"/>
                  <a:gd name="T11" fmla="*/ 10 h 16"/>
                  <a:gd name="T12" fmla="*/ 19 w 21"/>
                  <a:gd name="T13" fmla="*/ 1 h 16"/>
                  <a:gd name="T14" fmla="*/ 13 w 21"/>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6">
                    <a:moveTo>
                      <a:pt x="13" y="1"/>
                    </a:moveTo>
                    <a:cubicBezTo>
                      <a:pt x="11" y="1"/>
                      <a:pt x="8" y="1"/>
                      <a:pt x="6" y="0"/>
                    </a:cubicBezTo>
                    <a:cubicBezTo>
                      <a:pt x="5" y="0"/>
                      <a:pt x="4" y="3"/>
                      <a:pt x="3" y="3"/>
                    </a:cubicBezTo>
                    <a:cubicBezTo>
                      <a:pt x="1" y="5"/>
                      <a:pt x="0" y="7"/>
                      <a:pt x="0" y="10"/>
                    </a:cubicBezTo>
                    <a:cubicBezTo>
                      <a:pt x="1" y="12"/>
                      <a:pt x="2" y="16"/>
                      <a:pt x="4" y="16"/>
                    </a:cubicBezTo>
                    <a:cubicBezTo>
                      <a:pt x="6" y="16"/>
                      <a:pt x="8" y="12"/>
                      <a:pt x="9" y="10"/>
                    </a:cubicBezTo>
                    <a:cubicBezTo>
                      <a:pt x="12" y="8"/>
                      <a:pt x="21" y="7"/>
                      <a:pt x="19" y="1"/>
                    </a:cubicBezTo>
                    <a:cubicBezTo>
                      <a:pt x="17" y="1"/>
                      <a:pt x="15" y="0"/>
                      <a:pt x="13"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3" name="Freeform 64"/>
              <p:cNvSpPr>
                <a:spLocks/>
              </p:cNvSpPr>
              <p:nvPr/>
            </p:nvSpPr>
            <p:spPr bwMode="auto">
              <a:xfrm>
                <a:off x="9214795" y="3486033"/>
                <a:ext cx="6931" cy="8664"/>
              </a:xfrm>
              <a:custGeom>
                <a:avLst/>
                <a:gdLst>
                  <a:gd name="T0" fmla="*/ 3 w 16"/>
                  <a:gd name="T1" fmla="*/ 19 h 20"/>
                  <a:gd name="T2" fmla="*/ 9 w 16"/>
                  <a:gd name="T3" fmla="*/ 7 h 20"/>
                  <a:gd name="T4" fmla="*/ 12 w 16"/>
                  <a:gd name="T5" fmla="*/ 0 h 20"/>
                  <a:gd name="T6" fmla="*/ 9 w 16"/>
                  <a:gd name="T7" fmla="*/ 5 h 20"/>
                  <a:gd name="T8" fmla="*/ 4 w 16"/>
                  <a:gd name="T9" fmla="*/ 8 h 20"/>
                  <a:gd name="T10" fmla="*/ 3 w 16"/>
                  <a:gd name="T11" fmla="*/ 19 h 20"/>
                </a:gdLst>
                <a:ahLst/>
                <a:cxnLst>
                  <a:cxn ang="0">
                    <a:pos x="T0" y="T1"/>
                  </a:cxn>
                  <a:cxn ang="0">
                    <a:pos x="T2" y="T3"/>
                  </a:cxn>
                  <a:cxn ang="0">
                    <a:pos x="T4" y="T5"/>
                  </a:cxn>
                  <a:cxn ang="0">
                    <a:pos x="T6" y="T7"/>
                  </a:cxn>
                  <a:cxn ang="0">
                    <a:pos x="T8" y="T9"/>
                  </a:cxn>
                  <a:cxn ang="0">
                    <a:pos x="T10" y="T11"/>
                  </a:cxn>
                </a:cxnLst>
                <a:rect l="0" t="0" r="r" b="b"/>
                <a:pathLst>
                  <a:path w="16" h="20">
                    <a:moveTo>
                      <a:pt x="3" y="19"/>
                    </a:moveTo>
                    <a:cubicBezTo>
                      <a:pt x="3" y="15"/>
                      <a:pt x="6" y="10"/>
                      <a:pt x="9" y="7"/>
                    </a:cubicBezTo>
                    <a:cubicBezTo>
                      <a:pt x="11" y="6"/>
                      <a:pt x="16" y="2"/>
                      <a:pt x="12" y="0"/>
                    </a:cubicBezTo>
                    <a:cubicBezTo>
                      <a:pt x="7" y="0"/>
                      <a:pt x="11" y="2"/>
                      <a:pt x="9" y="5"/>
                    </a:cubicBezTo>
                    <a:cubicBezTo>
                      <a:pt x="8" y="6"/>
                      <a:pt x="5" y="6"/>
                      <a:pt x="4" y="8"/>
                    </a:cubicBezTo>
                    <a:cubicBezTo>
                      <a:pt x="4" y="9"/>
                      <a:pt x="0" y="20"/>
                      <a:pt x="3" y="1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4" name="Freeform 65"/>
              <p:cNvSpPr>
                <a:spLocks/>
              </p:cNvSpPr>
              <p:nvPr/>
            </p:nvSpPr>
            <p:spPr bwMode="auto">
              <a:xfrm>
                <a:off x="9220860" y="3414991"/>
                <a:ext cx="2599" cy="1733"/>
              </a:xfrm>
              <a:custGeom>
                <a:avLst/>
                <a:gdLst>
                  <a:gd name="T0" fmla="*/ 3 w 5"/>
                  <a:gd name="T1" fmla="*/ 3 h 5"/>
                  <a:gd name="T2" fmla="*/ 5 w 5"/>
                  <a:gd name="T3" fmla="*/ 0 h 5"/>
                  <a:gd name="T4" fmla="*/ 2 w 5"/>
                  <a:gd name="T5" fmla="*/ 0 h 5"/>
                  <a:gd name="T6" fmla="*/ 3 w 5"/>
                  <a:gd name="T7" fmla="*/ 3 h 5"/>
                </a:gdLst>
                <a:ahLst/>
                <a:cxnLst>
                  <a:cxn ang="0">
                    <a:pos x="T0" y="T1"/>
                  </a:cxn>
                  <a:cxn ang="0">
                    <a:pos x="T2" y="T3"/>
                  </a:cxn>
                  <a:cxn ang="0">
                    <a:pos x="T4" y="T5"/>
                  </a:cxn>
                  <a:cxn ang="0">
                    <a:pos x="T6" y="T7"/>
                  </a:cxn>
                </a:cxnLst>
                <a:rect l="0" t="0" r="r" b="b"/>
                <a:pathLst>
                  <a:path w="5" h="5">
                    <a:moveTo>
                      <a:pt x="3" y="3"/>
                    </a:moveTo>
                    <a:cubicBezTo>
                      <a:pt x="5" y="5"/>
                      <a:pt x="5" y="1"/>
                      <a:pt x="5" y="0"/>
                    </a:cubicBezTo>
                    <a:cubicBezTo>
                      <a:pt x="2" y="0"/>
                      <a:pt x="2" y="0"/>
                      <a:pt x="2" y="0"/>
                    </a:cubicBezTo>
                    <a:cubicBezTo>
                      <a:pt x="0" y="0"/>
                      <a:pt x="2" y="3"/>
                      <a:pt x="3"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5" name="Freeform 66"/>
              <p:cNvSpPr>
                <a:spLocks/>
              </p:cNvSpPr>
              <p:nvPr/>
            </p:nvSpPr>
            <p:spPr bwMode="auto">
              <a:xfrm>
                <a:off x="9219127" y="3406328"/>
                <a:ext cx="6065" cy="6065"/>
              </a:xfrm>
              <a:custGeom>
                <a:avLst/>
                <a:gdLst>
                  <a:gd name="T0" fmla="*/ 12 w 14"/>
                  <a:gd name="T1" fmla="*/ 0 h 15"/>
                  <a:gd name="T2" fmla="*/ 10 w 14"/>
                  <a:gd name="T3" fmla="*/ 7 h 15"/>
                  <a:gd name="T4" fmla="*/ 3 w 14"/>
                  <a:gd name="T5" fmla="*/ 10 h 15"/>
                  <a:gd name="T6" fmla="*/ 6 w 14"/>
                  <a:gd name="T7" fmla="*/ 14 h 15"/>
                  <a:gd name="T8" fmla="*/ 12 w 14"/>
                  <a:gd name="T9" fmla="*/ 5 h 15"/>
                  <a:gd name="T10" fmla="*/ 13 w 14"/>
                  <a:gd name="T11" fmla="*/ 2 h 15"/>
                  <a:gd name="T12" fmla="*/ 12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2" y="0"/>
                    </a:moveTo>
                    <a:cubicBezTo>
                      <a:pt x="6" y="0"/>
                      <a:pt x="10" y="5"/>
                      <a:pt x="10" y="7"/>
                    </a:cubicBezTo>
                    <a:cubicBezTo>
                      <a:pt x="10" y="9"/>
                      <a:pt x="5" y="9"/>
                      <a:pt x="3" y="10"/>
                    </a:cubicBezTo>
                    <a:cubicBezTo>
                      <a:pt x="0" y="12"/>
                      <a:pt x="2" y="15"/>
                      <a:pt x="6" y="14"/>
                    </a:cubicBezTo>
                    <a:cubicBezTo>
                      <a:pt x="9" y="14"/>
                      <a:pt x="14" y="8"/>
                      <a:pt x="12" y="5"/>
                    </a:cubicBezTo>
                    <a:cubicBezTo>
                      <a:pt x="11" y="4"/>
                      <a:pt x="12" y="3"/>
                      <a:pt x="13" y="2"/>
                    </a:cubicBezTo>
                    <a:cubicBezTo>
                      <a:pt x="14" y="1"/>
                      <a:pt x="12" y="1"/>
                      <a:pt x="12"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6" name="Freeform 67"/>
              <p:cNvSpPr>
                <a:spLocks/>
              </p:cNvSpPr>
              <p:nvPr/>
            </p:nvSpPr>
            <p:spPr bwMode="auto">
              <a:xfrm>
                <a:off x="9227791" y="3417591"/>
                <a:ext cx="10396" cy="10396"/>
              </a:xfrm>
              <a:custGeom>
                <a:avLst/>
                <a:gdLst>
                  <a:gd name="T0" fmla="*/ 8 w 24"/>
                  <a:gd name="T1" fmla="*/ 23 h 25"/>
                  <a:gd name="T2" fmla="*/ 22 w 24"/>
                  <a:gd name="T3" fmla="*/ 18 h 25"/>
                  <a:gd name="T4" fmla="*/ 20 w 24"/>
                  <a:gd name="T5" fmla="*/ 3 h 25"/>
                  <a:gd name="T6" fmla="*/ 4 w 24"/>
                  <a:gd name="T7" fmla="*/ 8 h 25"/>
                  <a:gd name="T8" fmla="*/ 1 w 24"/>
                  <a:gd name="T9" fmla="*/ 18 h 25"/>
                  <a:gd name="T10" fmla="*/ 8 w 24"/>
                  <a:gd name="T11" fmla="*/ 23 h 25"/>
                </a:gdLst>
                <a:ahLst/>
                <a:cxnLst>
                  <a:cxn ang="0">
                    <a:pos x="T0" y="T1"/>
                  </a:cxn>
                  <a:cxn ang="0">
                    <a:pos x="T2" y="T3"/>
                  </a:cxn>
                  <a:cxn ang="0">
                    <a:pos x="T4" y="T5"/>
                  </a:cxn>
                  <a:cxn ang="0">
                    <a:pos x="T6" y="T7"/>
                  </a:cxn>
                  <a:cxn ang="0">
                    <a:pos x="T8" y="T9"/>
                  </a:cxn>
                  <a:cxn ang="0">
                    <a:pos x="T10" y="T11"/>
                  </a:cxn>
                </a:cxnLst>
                <a:rect l="0" t="0" r="r" b="b"/>
                <a:pathLst>
                  <a:path w="24" h="25">
                    <a:moveTo>
                      <a:pt x="8" y="23"/>
                    </a:moveTo>
                    <a:cubicBezTo>
                      <a:pt x="13" y="25"/>
                      <a:pt x="21" y="23"/>
                      <a:pt x="22" y="18"/>
                    </a:cubicBezTo>
                    <a:cubicBezTo>
                      <a:pt x="22" y="15"/>
                      <a:pt x="24" y="5"/>
                      <a:pt x="20" y="3"/>
                    </a:cubicBezTo>
                    <a:cubicBezTo>
                      <a:pt x="12" y="0"/>
                      <a:pt x="6" y="0"/>
                      <a:pt x="4" y="8"/>
                    </a:cubicBezTo>
                    <a:cubicBezTo>
                      <a:pt x="3" y="11"/>
                      <a:pt x="0" y="15"/>
                      <a:pt x="1" y="18"/>
                    </a:cubicBezTo>
                    <a:cubicBezTo>
                      <a:pt x="2" y="20"/>
                      <a:pt x="5" y="22"/>
                      <a:pt x="8" y="2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7" name="Freeform 68"/>
              <p:cNvSpPr>
                <a:spLocks/>
              </p:cNvSpPr>
              <p:nvPr/>
            </p:nvSpPr>
            <p:spPr bwMode="auto">
              <a:xfrm>
                <a:off x="9190537" y="3438383"/>
                <a:ext cx="25991" cy="23392"/>
              </a:xfrm>
              <a:custGeom>
                <a:avLst/>
                <a:gdLst>
                  <a:gd name="T0" fmla="*/ 54 w 65"/>
                  <a:gd name="T1" fmla="*/ 45 h 56"/>
                  <a:gd name="T2" fmla="*/ 64 w 65"/>
                  <a:gd name="T3" fmla="*/ 45 h 56"/>
                  <a:gd name="T4" fmla="*/ 57 w 65"/>
                  <a:gd name="T5" fmla="*/ 30 h 56"/>
                  <a:gd name="T6" fmla="*/ 46 w 65"/>
                  <a:gd name="T7" fmla="*/ 21 h 56"/>
                  <a:gd name="T8" fmla="*/ 35 w 65"/>
                  <a:gd name="T9" fmla="*/ 16 h 56"/>
                  <a:gd name="T10" fmla="*/ 33 w 65"/>
                  <a:gd name="T11" fmla="*/ 12 h 56"/>
                  <a:gd name="T12" fmla="*/ 25 w 65"/>
                  <a:gd name="T13" fmla="*/ 10 h 56"/>
                  <a:gd name="T14" fmla="*/ 20 w 65"/>
                  <a:gd name="T15" fmla="*/ 1 h 56"/>
                  <a:gd name="T16" fmla="*/ 12 w 65"/>
                  <a:gd name="T17" fmla="*/ 13 h 56"/>
                  <a:gd name="T18" fmla="*/ 11 w 65"/>
                  <a:gd name="T19" fmla="*/ 19 h 56"/>
                  <a:gd name="T20" fmla="*/ 15 w 65"/>
                  <a:gd name="T21" fmla="*/ 23 h 56"/>
                  <a:gd name="T22" fmla="*/ 14 w 65"/>
                  <a:gd name="T23" fmla="*/ 31 h 56"/>
                  <a:gd name="T24" fmla="*/ 9 w 65"/>
                  <a:gd name="T25" fmla="*/ 37 h 56"/>
                  <a:gd name="T26" fmla="*/ 3 w 65"/>
                  <a:gd name="T27" fmla="*/ 41 h 56"/>
                  <a:gd name="T28" fmla="*/ 11 w 65"/>
                  <a:gd name="T29" fmla="*/ 47 h 56"/>
                  <a:gd name="T30" fmla="*/ 15 w 65"/>
                  <a:gd name="T31" fmla="*/ 50 h 56"/>
                  <a:gd name="T32" fmla="*/ 17 w 65"/>
                  <a:gd name="T33" fmla="*/ 55 h 56"/>
                  <a:gd name="T34" fmla="*/ 29 w 65"/>
                  <a:gd name="T35" fmla="*/ 47 h 56"/>
                  <a:gd name="T36" fmla="*/ 37 w 65"/>
                  <a:gd name="T37" fmla="*/ 42 h 56"/>
                  <a:gd name="T38" fmla="*/ 43 w 65"/>
                  <a:gd name="T39" fmla="*/ 37 h 56"/>
                  <a:gd name="T40" fmla="*/ 47 w 65"/>
                  <a:gd name="T41" fmla="*/ 43 h 56"/>
                  <a:gd name="T42" fmla="*/ 51 w 65"/>
                  <a:gd name="T43" fmla="*/ 43 h 56"/>
                  <a:gd name="T44" fmla="*/ 54 w 65"/>
                  <a:gd name="T4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56">
                    <a:moveTo>
                      <a:pt x="54" y="45"/>
                    </a:moveTo>
                    <a:cubicBezTo>
                      <a:pt x="56" y="47"/>
                      <a:pt x="63" y="49"/>
                      <a:pt x="64" y="45"/>
                    </a:cubicBezTo>
                    <a:cubicBezTo>
                      <a:pt x="65" y="39"/>
                      <a:pt x="62" y="34"/>
                      <a:pt x="57" y="30"/>
                    </a:cubicBezTo>
                    <a:cubicBezTo>
                      <a:pt x="53" y="27"/>
                      <a:pt x="51" y="22"/>
                      <a:pt x="46" y="21"/>
                    </a:cubicBezTo>
                    <a:cubicBezTo>
                      <a:pt x="43" y="21"/>
                      <a:pt x="35" y="20"/>
                      <a:pt x="35" y="16"/>
                    </a:cubicBezTo>
                    <a:cubicBezTo>
                      <a:pt x="35" y="15"/>
                      <a:pt x="34" y="13"/>
                      <a:pt x="33" y="12"/>
                    </a:cubicBezTo>
                    <a:cubicBezTo>
                      <a:pt x="31" y="10"/>
                      <a:pt x="27" y="12"/>
                      <a:pt x="25" y="10"/>
                    </a:cubicBezTo>
                    <a:cubicBezTo>
                      <a:pt x="22" y="8"/>
                      <a:pt x="24" y="2"/>
                      <a:pt x="20" y="1"/>
                    </a:cubicBezTo>
                    <a:cubicBezTo>
                      <a:pt x="13" y="0"/>
                      <a:pt x="13" y="9"/>
                      <a:pt x="12" y="13"/>
                    </a:cubicBezTo>
                    <a:cubicBezTo>
                      <a:pt x="11" y="15"/>
                      <a:pt x="11" y="18"/>
                      <a:pt x="11" y="19"/>
                    </a:cubicBezTo>
                    <a:cubicBezTo>
                      <a:pt x="10" y="22"/>
                      <a:pt x="13" y="22"/>
                      <a:pt x="15" y="23"/>
                    </a:cubicBezTo>
                    <a:cubicBezTo>
                      <a:pt x="21" y="26"/>
                      <a:pt x="18" y="28"/>
                      <a:pt x="14" y="31"/>
                    </a:cubicBezTo>
                    <a:cubicBezTo>
                      <a:pt x="12" y="33"/>
                      <a:pt x="11" y="35"/>
                      <a:pt x="9" y="37"/>
                    </a:cubicBezTo>
                    <a:cubicBezTo>
                      <a:pt x="8" y="39"/>
                      <a:pt x="4" y="39"/>
                      <a:pt x="3" y="41"/>
                    </a:cubicBezTo>
                    <a:cubicBezTo>
                      <a:pt x="0" y="46"/>
                      <a:pt x="8" y="46"/>
                      <a:pt x="11" y="47"/>
                    </a:cubicBezTo>
                    <a:cubicBezTo>
                      <a:pt x="13" y="47"/>
                      <a:pt x="15" y="48"/>
                      <a:pt x="15" y="50"/>
                    </a:cubicBezTo>
                    <a:cubicBezTo>
                      <a:pt x="15" y="52"/>
                      <a:pt x="15" y="54"/>
                      <a:pt x="17" y="55"/>
                    </a:cubicBezTo>
                    <a:cubicBezTo>
                      <a:pt x="24" y="56"/>
                      <a:pt x="25" y="51"/>
                      <a:pt x="29" y="47"/>
                    </a:cubicBezTo>
                    <a:cubicBezTo>
                      <a:pt x="31" y="45"/>
                      <a:pt x="38" y="47"/>
                      <a:pt x="37" y="42"/>
                    </a:cubicBezTo>
                    <a:cubicBezTo>
                      <a:pt x="36" y="39"/>
                      <a:pt x="40" y="33"/>
                      <a:pt x="43" y="37"/>
                    </a:cubicBezTo>
                    <a:cubicBezTo>
                      <a:pt x="45" y="38"/>
                      <a:pt x="45" y="41"/>
                      <a:pt x="47" y="43"/>
                    </a:cubicBezTo>
                    <a:cubicBezTo>
                      <a:pt x="48" y="44"/>
                      <a:pt x="49" y="43"/>
                      <a:pt x="51" y="43"/>
                    </a:cubicBezTo>
                    <a:cubicBezTo>
                      <a:pt x="52" y="43"/>
                      <a:pt x="53" y="45"/>
                      <a:pt x="54" y="4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8" name="Freeform 69"/>
              <p:cNvSpPr>
                <a:spLocks/>
              </p:cNvSpPr>
              <p:nvPr/>
            </p:nvSpPr>
            <p:spPr bwMode="auto">
              <a:xfrm>
                <a:off x="9225192" y="3457444"/>
                <a:ext cx="5198" cy="5198"/>
              </a:xfrm>
              <a:custGeom>
                <a:avLst/>
                <a:gdLst>
                  <a:gd name="T0" fmla="*/ 1 w 14"/>
                  <a:gd name="T1" fmla="*/ 6 h 13"/>
                  <a:gd name="T2" fmla="*/ 7 w 14"/>
                  <a:gd name="T3" fmla="*/ 2 h 13"/>
                  <a:gd name="T4" fmla="*/ 2 w 14"/>
                  <a:gd name="T5" fmla="*/ 2 h 13"/>
                  <a:gd name="T6" fmla="*/ 1 w 14"/>
                  <a:gd name="T7" fmla="*/ 6 h 13"/>
                </a:gdLst>
                <a:ahLst/>
                <a:cxnLst>
                  <a:cxn ang="0">
                    <a:pos x="T0" y="T1"/>
                  </a:cxn>
                  <a:cxn ang="0">
                    <a:pos x="T2" y="T3"/>
                  </a:cxn>
                  <a:cxn ang="0">
                    <a:pos x="T4" y="T5"/>
                  </a:cxn>
                  <a:cxn ang="0">
                    <a:pos x="T6" y="T7"/>
                  </a:cxn>
                </a:cxnLst>
                <a:rect l="0" t="0" r="r" b="b"/>
                <a:pathLst>
                  <a:path w="14" h="13">
                    <a:moveTo>
                      <a:pt x="1" y="6"/>
                    </a:moveTo>
                    <a:cubicBezTo>
                      <a:pt x="3" y="13"/>
                      <a:pt x="14" y="7"/>
                      <a:pt x="7" y="2"/>
                    </a:cubicBezTo>
                    <a:cubicBezTo>
                      <a:pt x="4" y="0"/>
                      <a:pt x="5" y="3"/>
                      <a:pt x="2" y="2"/>
                    </a:cubicBezTo>
                    <a:cubicBezTo>
                      <a:pt x="0" y="1"/>
                      <a:pt x="0" y="5"/>
                      <a:pt x="1"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09" name="Freeform 70"/>
              <p:cNvSpPr>
                <a:spLocks/>
              </p:cNvSpPr>
              <p:nvPr/>
            </p:nvSpPr>
            <p:spPr bwMode="auto">
              <a:xfrm>
                <a:off x="9238187" y="3419323"/>
                <a:ext cx="6065" cy="4332"/>
              </a:xfrm>
              <a:custGeom>
                <a:avLst/>
                <a:gdLst>
                  <a:gd name="T0" fmla="*/ 6 w 14"/>
                  <a:gd name="T1" fmla="*/ 1 h 11"/>
                  <a:gd name="T2" fmla="*/ 3 w 14"/>
                  <a:gd name="T3" fmla="*/ 6 h 11"/>
                  <a:gd name="T4" fmla="*/ 6 w 14"/>
                  <a:gd name="T5" fmla="*/ 1 h 11"/>
                </a:gdLst>
                <a:ahLst/>
                <a:cxnLst>
                  <a:cxn ang="0">
                    <a:pos x="T0" y="T1"/>
                  </a:cxn>
                  <a:cxn ang="0">
                    <a:pos x="T2" y="T3"/>
                  </a:cxn>
                  <a:cxn ang="0">
                    <a:pos x="T4" y="T5"/>
                  </a:cxn>
                </a:cxnLst>
                <a:rect l="0" t="0" r="r" b="b"/>
                <a:pathLst>
                  <a:path w="14" h="11">
                    <a:moveTo>
                      <a:pt x="6" y="1"/>
                    </a:moveTo>
                    <a:cubicBezTo>
                      <a:pt x="3" y="0"/>
                      <a:pt x="0" y="3"/>
                      <a:pt x="3" y="6"/>
                    </a:cubicBezTo>
                    <a:cubicBezTo>
                      <a:pt x="9" y="11"/>
                      <a:pt x="14" y="3"/>
                      <a:pt x="6"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0" name="Freeform 71"/>
              <p:cNvSpPr>
                <a:spLocks/>
              </p:cNvSpPr>
              <p:nvPr/>
            </p:nvSpPr>
            <p:spPr bwMode="auto">
              <a:xfrm>
                <a:off x="9182740" y="3335285"/>
                <a:ext cx="6065" cy="3465"/>
              </a:xfrm>
              <a:custGeom>
                <a:avLst/>
                <a:gdLst>
                  <a:gd name="T0" fmla="*/ 11 w 15"/>
                  <a:gd name="T1" fmla="*/ 1 h 8"/>
                  <a:gd name="T2" fmla="*/ 8 w 15"/>
                  <a:gd name="T3" fmla="*/ 1 h 8"/>
                  <a:gd name="T4" fmla="*/ 4 w 15"/>
                  <a:gd name="T5" fmla="*/ 3 h 8"/>
                  <a:gd name="T6" fmla="*/ 3 w 15"/>
                  <a:gd name="T7" fmla="*/ 8 h 8"/>
                  <a:gd name="T8" fmla="*/ 11 w 15"/>
                  <a:gd name="T9" fmla="*/ 1 h 8"/>
                </a:gdLst>
                <a:ahLst/>
                <a:cxnLst>
                  <a:cxn ang="0">
                    <a:pos x="T0" y="T1"/>
                  </a:cxn>
                  <a:cxn ang="0">
                    <a:pos x="T2" y="T3"/>
                  </a:cxn>
                  <a:cxn ang="0">
                    <a:pos x="T4" y="T5"/>
                  </a:cxn>
                  <a:cxn ang="0">
                    <a:pos x="T6" y="T7"/>
                  </a:cxn>
                  <a:cxn ang="0">
                    <a:pos x="T8" y="T9"/>
                  </a:cxn>
                </a:cxnLst>
                <a:rect l="0" t="0" r="r" b="b"/>
                <a:pathLst>
                  <a:path w="15" h="8">
                    <a:moveTo>
                      <a:pt x="11" y="1"/>
                    </a:moveTo>
                    <a:cubicBezTo>
                      <a:pt x="10" y="0"/>
                      <a:pt x="9" y="0"/>
                      <a:pt x="8" y="1"/>
                    </a:cubicBezTo>
                    <a:cubicBezTo>
                      <a:pt x="6" y="2"/>
                      <a:pt x="5" y="2"/>
                      <a:pt x="4" y="3"/>
                    </a:cubicBezTo>
                    <a:cubicBezTo>
                      <a:pt x="1" y="4"/>
                      <a:pt x="0" y="7"/>
                      <a:pt x="3" y="8"/>
                    </a:cubicBezTo>
                    <a:cubicBezTo>
                      <a:pt x="8" y="8"/>
                      <a:pt x="15" y="3"/>
                      <a:pt x="11"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1" name="Freeform 72"/>
              <p:cNvSpPr>
                <a:spLocks/>
              </p:cNvSpPr>
              <p:nvPr/>
            </p:nvSpPr>
            <p:spPr bwMode="auto">
              <a:xfrm>
                <a:off x="9226058" y="345744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2" name="Freeform 73"/>
              <p:cNvSpPr>
                <a:spLocks/>
              </p:cNvSpPr>
              <p:nvPr/>
            </p:nvSpPr>
            <p:spPr bwMode="auto">
              <a:xfrm>
                <a:off x="9216528" y="3465241"/>
                <a:ext cx="6065" cy="8664"/>
              </a:xfrm>
              <a:custGeom>
                <a:avLst/>
                <a:gdLst>
                  <a:gd name="T0" fmla="*/ 4 w 13"/>
                  <a:gd name="T1" fmla="*/ 2 h 20"/>
                  <a:gd name="T2" fmla="*/ 7 w 13"/>
                  <a:gd name="T3" fmla="*/ 20 h 20"/>
                  <a:gd name="T4" fmla="*/ 12 w 13"/>
                  <a:gd name="T5" fmla="*/ 10 h 20"/>
                  <a:gd name="T6" fmla="*/ 4 w 13"/>
                  <a:gd name="T7" fmla="*/ 2 h 20"/>
                </a:gdLst>
                <a:ahLst/>
                <a:cxnLst>
                  <a:cxn ang="0">
                    <a:pos x="T0" y="T1"/>
                  </a:cxn>
                  <a:cxn ang="0">
                    <a:pos x="T2" y="T3"/>
                  </a:cxn>
                  <a:cxn ang="0">
                    <a:pos x="T4" y="T5"/>
                  </a:cxn>
                  <a:cxn ang="0">
                    <a:pos x="T6" y="T7"/>
                  </a:cxn>
                </a:cxnLst>
                <a:rect l="0" t="0" r="r" b="b"/>
                <a:pathLst>
                  <a:path w="13" h="20">
                    <a:moveTo>
                      <a:pt x="4" y="2"/>
                    </a:moveTo>
                    <a:cubicBezTo>
                      <a:pt x="0" y="5"/>
                      <a:pt x="1" y="18"/>
                      <a:pt x="7" y="20"/>
                    </a:cubicBezTo>
                    <a:cubicBezTo>
                      <a:pt x="9" y="20"/>
                      <a:pt x="12" y="13"/>
                      <a:pt x="12" y="10"/>
                    </a:cubicBezTo>
                    <a:cubicBezTo>
                      <a:pt x="13" y="7"/>
                      <a:pt x="9" y="0"/>
                      <a:pt x="4"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3" name="Freeform 74"/>
              <p:cNvSpPr>
                <a:spLocks/>
              </p:cNvSpPr>
              <p:nvPr/>
            </p:nvSpPr>
            <p:spPr bwMode="auto">
              <a:xfrm>
                <a:off x="9168011" y="3334419"/>
                <a:ext cx="10396" cy="2599"/>
              </a:xfrm>
              <a:custGeom>
                <a:avLst/>
                <a:gdLst>
                  <a:gd name="T0" fmla="*/ 1 w 25"/>
                  <a:gd name="T1" fmla="*/ 3 h 8"/>
                  <a:gd name="T2" fmla="*/ 2 w 25"/>
                  <a:gd name="T3" fmla="*/ 7 h 8"/>
                  <a:gd name="T4" fmla="*/ 9 w 25"/>
                  <a:gd name="T5" fmla="*/ 7 h 8"/>
                  <a:gd name="T6" fmla="*/ 18 w 25"/>
                  <a:gd name="T7" fmla="*/ 7 h 8"/>
                  <a:gd name="T8" fmla="*/ 20 w 25"/>
                  <a:gd name="T9" fmla="*/ 0 h 8"/>
                  <a:gd name="T10" fmla="*/ 8 w 25"/>
                  <a:gd name="T11" fmla="*/ 1 h 8"/>
                  <a:gd name="T12" fmla="*/ 9 w 25"/>
                  <a:gd name="T13" fmla="*/ 1 h 8"/>
                  <a:gd name="T14" fmla="*/ 7 w 25"/>
                  <a:gd name="T15" fmla="*/ 1 h 8"/>
                  <a:gd name="T16" fmla="*/ 1 w 25"/>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8">
                    <a:moveTo>
                      <a:pt x="1" y="3"/>
                    </a:moveTo>
                    <a:cubicBezTo>
                      <a:pt x="0" y="4"/>
                      <a:pt x="0" y="6"/>
                      <a:pt x="2" y="7"/>
                    </a:cubicBezTo>
                    <a:cubicBezTo>
                      <a:pt x="4" y="8"/>
                      <a:pt x="7" y="8"/>
                      <a:pt x="9" y="7"/>
                    </a:cubicBezTo>
                    <a:cubicBezTo>
                      <a:pt x="12" y="7"/>
                      <a:pt x="14" y="8"/>
                      <a:pt x="18" y="7"/>
                    </a:cubicBezTo>
                    <a:cubicBezTo>
                      <a:pt x="22" y="6"/>
                      <a:pt x="25" y="1"/>
                      <a:pt x="20" y="0"/>
                    </a:cubicBezTo>
                    <a:cubicBezTo>
                      <a:pt x="16" y="0"/>
                      <a:pt x="12" y="1"/>
                      <a:pt x="8" y="1"/>
                    </a:cubicBezTo>
                    <a:cubicBezTo>
                      <a:pt x="9" y="1"/>
                      <a:pt x="9" y="1"/>
                      <a:pt x="9" y="1"/>
                    </a:cubicBezTo>
                    <a:cubicBezTo>
                      <a:pt x="9" y="1"/>
                      <a:pt x="8" y="1"/>
                      <a:pt x="7" y="1"/>
                    </a:cubicBezTo>
                    <a:cubicBezTo>
                      <a:pt x="5" y="2"/>
                      <a:pt x="3" y="1"/>
                      <a:pt x="1"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4" name="Freeform 75"/>
              <p:cNvSpPr>
                <a:spLocks/>
              </p:cNvSpPr>
              <p:nvPr/>
            </p:nvSpPr>
            <p:spPr bwMode="auto">
              <a:xfrm>
                <a:off x="9159348" y="3312760"/>
                <a:ext cx="7798" cy="4332"/>
              </a:xfrm>
              <a:custGeom>
                <a:avLst/>
                <a:gdLst>
                  <a:gd name="T0" fmla="*/ 11 w 19"/>
                  <a:gd name="T1" fmla="*/ 1 h 11"/>
                  <a:gd name="T2" fmla="*/ 5 w 19"/>
                  <a:gd name="T3" fmla="*/ 6 h 11"/>
                  <a:gd name="T4" fmla="*/ 8 w 19"/>
                  <a:gd name="T5" fmla="*/ 6 h 11"/>
                  <a:gd name="T6" fmla="*/ 10 w 19"/>
                  <a:gd name="T7" fmla="*/ 9 h 11"/>
                  <a:gd name="T8" fmla="*/ 17 w 19"/>
                  <a:gd name="T9" fmla="*/ 8 h 11"/>
                  <a:gd name="T10" fmla="*/ 11 w 19"/>
                  <a:gd name="T11" fmla="*/ 1 h 11"/>
                </a:gdLst>
                <a:ahLst/>
                <a:cxnLst>
                  <a:cxn ang="0">
                    <a:pos x="T0" y="T1"/>
                  </a:cxn>
                  <a:cxn ang="0">
                    <a:pos x="T2" y="T3"/>
                  </a:cxn>
                  <a:cxn ang="0">
                    <a:pos x="T4" y="T5"/>
                  </a:cxn>
                  <a:cxn ang="0">
                    <a:pos x="T6" y="T7"/>
                  </a:cxn>
                  <a:cxn ang="0">
                    <a:pos x="T8" y="T9"/>
                  </a:cxn>
                  <a:cxn ang="0">
                    <a:pos x="T10" y="T11"/>
                  </a:cxn>
                </a:cxnLst>
                <a:rect l="0" t="0" r="r" b="b"/>
                <a:pathLst>
                  <a:path w="19" h="11">
                    <a:moveTo>
                      <a:pt x="11" y="1"/>
                    </a:moveTo>
                    <a:cubicBezTo>
                      <a:pt x="8" y="1"/>
                      <a:pt x="0" y="5"/>
                      <a:pt x="5" y="6"/>
                    </a:cubicBezTo>
                    <a:cubicBezTo>
                      <a:pt x="6" y="6"/>
                      <a:pt x="7" y="6"/>
                      <a:pt x="8" y="6"/>
                    </a:cubicBezTo>
                    <a:cubicBezTo>
                      <a:pt x="9" y="7"/>
                      <a:pt x="9" y="8"/>
                      <a:pt x="10" y="9"/>
                    </a:cubicBezTo>
                    <a:cubicBezTo>
                      <a:pt x="11" y="10"/>
                      <a:pt x="15" y="11"/>
                      <a:pt x="17" y="8"/>
                    </a:cubicBezTo>
                    <a:cubicBezTo>
                      <a:pt x="19" y="5"/>
                      <a:pt x="16" y="0"/>
                      <a:pt x="11"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5" name="Freeform 76"/>
              <p:cNvSpPr>
                <a:spLocks/>
              </p:cNvSpPr>
              <p:nvPr/>
            </p:nvSpPr>
            <p:spPr bwMode="auto">
              <a:xfrm>
                <a:off x="9216528" y="3347415"/>
                <a:ext cx="5198" cy="4332"/>
              </a:xfrm>
              <a:custGeom>
                <a:avLst/>
                <a:gdLst>
                  <a:gd name="T0" fmla="*/ 4 w 12"/>
                  <a:gd name="T1" fmla="*/ 4 h 9"/>
                  <a:gd name="T2" fmla="*/ 6 w 12"/>
                  <a:gd name="T3" fmla="*/ 9 h 9"/>
                  <a:gd name="T4" fmla="*/ 8 w 12"/>
                  <a:gd name="T5" fmla="*/ 1 h 9"/>
                  <a:gd name="T6" fmla="*/ 4 w 12"/>
                  <a:gd name="T7" fmla="*/ 4 h 9"/>
                </a:gdLst>
                <a:ahLst/>
                <a:cxnLst>
                  <a:cxn ang="0">
                    <a:pos x="T0" y="T1"/>
                  </a:cxn>
                  <a:cxn ang="0">
                    <a:pos x="T2" y="T3"/>
                  </a:cxn>
                  <a:cxn ang="0">
                    <a:pos x="T4" y="T5"/>
                  </a:cxn>
                  <a:cxn ang="0">
                    <a:pos x="T6" y="T7"/>
                  </a:cxn>
                </a:cxnLst>
                <a:rect l="0" t="0" r="r" b="b"/>
                <a:pathLst>
                  <a:path w="12" h="9">
                    <a:moveTo>
                      <a:pt x="4" y="4"/>
                    </a:moveTo>
                    <a:cubicBezTo>
                      <a:pt x="0" y="6"/>
                      <a:pt x="3" y="8"/>
                      <a:pt x="6" y="9"/>
                    </a:cubicBezTo>
                    <a:cubicBezTo>
                      <a:pt x="11" y="9"/>
                      <a:pt x="12" y="0"/>
                      <a:pt x="8" y="1"/>
                    </a:cubicBezTo>
                    <a:cubicBezTo>
                      <a:pt x="7" y="1"/>
                      <a:pt x="5" y="3"/>
                      <a:pt x="4"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6" name="Freeform 77"/>
              <p:cNvSpPr>
                <a:spLocks/>
              </p:cNvSpPr>
              <p:nvPr/>
            </p:nvSpPr>
            <p:spPr bwMode="auto">
              <a:xfrm>
                <a:off x="9162813" y="3324023"/>
                <a:ext cx="11263" cy="10396"/>
              </a:xfrm>
              <a:custGeom>
                <a:avLst/>
                <a:gdLst>
                  <a:gd name="T0" fmla="*/ 17 w 28"/>
                  <a:gd name="T1" fmla="*/ 6 h 25"/>
                  <a:gd name="T2" fmla="*/ 12 w 28"/>
                  <a:gd name="T3" fmla="*/ 2 h 25"/>
                  <a:gd name="T4" fmla="*/ 5 w 28"/>
                  <a:gd name="T5" fmla="*/ 1 h 25"/>
                  <a:gd name="T6" fmla="*/ 3 w 28"/>
                  <a:gd name="T7" fmla="*/ 5 h 25"/>
                  <a:gd name="T8" fmla="*/ 2 w 28"/>
                  <a:gd name="T9" fmla="*/ 10 h 25"/>
                  <a:gd name="T10" fmla="*/ 4 w 28"/>
                  <a:gd name="T11" fmla="*/ 11 h 25"/>
                  <a:gd name="T12" fmla="*/ 4 w 28"/>
                  <a:gd name="T13" fmla="*/ 14 h 25"/>
                  <a:gd name="T14" fmla="*/ 8 w 28"/>
                  <a:gd name="T15" fmla="*/ 15 h 25"/>
                  <a:gd name="T16" fmla="*/ 7 w 28"/>
                  <a:gd name="T17" fmla="*/ 18 h 25"/>
                  <a:gd name="T18" fmla="*/ 2 w 28"/>
                  <a:gd name="T19" fmla="*/ 19 h 25"/>
                  <a:gd name="T20" fmla="*/ 5 w 28"/>
                  <a:gd name="T21" fmla="*/ 23 h 25"/>
                  <a:gd name="T22" fmla="*/ 10 w 28"/>
                  <a:gd name="T23" fmla="*/ 25 h 25"/>
                  <a:gd name="T24" fmla="*/ 18 w 28"/>
                  <a:gd name="T25" fmla="*/ 22 h 25"/>
                  <a:gd name="T26" fmla="*/ 24 w 28"/>
                  <a:gd name="T27" fmla="*/ 19 h 25"/>
                  <a:gd name="T28" fmla="*/ 23 w 28"/>
                  <a:gd name="T29" fmla="*/ 17 h 25"/>
                  <a:gd name="T30" fmla="*/ 26 w 28"/>
                  <a:gd name="T31" fmla="*/ 15 h 25"/>
                  <a:gd name="T32" fmla="*/ 24 w 28"/>
                  <a:gd name="T33" fmla="*/ 12 h 25"/>
                  <a:gd name="T34" fmla="*/ 22 w 28"/>
                  <a:gd name="T35" fmla="*/ 7 h 25"/>
                  <a:gd name="T36" fmla="*/ 17 w 28"/>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5">
                    <a:moveTo>
                      <a:pt x="17" y="6"/>
                    </a:moveTo>
                    <a:cubicBezTo>
                      <a:pt x="14" y="6"/>
                      <a:pt x="14" y="3"/>
                      <a:pt x="12" y="2"/>
                    </a:cubicBezTo>
                    <a:cubicBezTo>
                      <a:pt x="11" y="1"/>
                      <a:pt x="8" y="0"/>
                      <a:pt x="5" y="1"/>
                    </a:cubicBezTo>
                    <a:cubicBezTo>
                      <a:pt x="2" y="2"/>
                      <a:pt x="3" y="4"/>
                      <a:pt x="3" y="5"/>
                    </a:cubicBezTo>
                    <a:cubicBezTo>
                      <a:pt x="3" y="7"/>
                      <a:pt x="0" y="8"/>
                      <a:pt x="2" y="10"/>
                    </a:cubicBezTo>
                    <a:cubicBezTo>
                      <a:pt x="3" y="10"/>
                      <a:pt x="4" y="11"/>
                      <a:pt x="4" y="11"/>
                    </a:cubicBezTo>
                    <a:cubicBezTo>
                      <a:pt x="4" y="12"/>
                      <a:pt x="3" y="13"/>
                      <a:pt x="4" y="14"/>
                    </a:cubicBezTo>
                    <a:cubicBezTo>
                      <a:pt x="4" y="15"/>
                      <a:pt x="7" y="15"/>
                      <a:pt x="8" y="15"/>
                    </a:cubicBezTo>
                    <a:cubicBezTo>
                      <a:pt x="10" y="16"/>
                      <a:pt x="10" y="18"/>
                      <a:pt x="7" y="18"/>
                    </a:cubicBezTo>
                    <a:cubicBezTo>
                      <a:pt x="6" y="19"/>
                      <a:pt x="4" y="18"/>
                      <a:pt x="2" y="19"/>
                    </a:cubicBezTo>
                    <a:cubicBezTo>
                      <a:pt x="0" y="20"/>
                      <a:pt x="4" y="22"/>
                      <a:pt x="5" y="23"/>
                    </a:cubicBezTo>
                    <a:cubicBezTo>
                      <a:pt x="6" y="24"/>
                      <a:pt x="7" y="25"/>
                      <a:pt x="10" y="25"/>
                    </a:cubicBezTo>
                    <a:cubicBezTo>
                      <a:pt x="13" y="24"/>
                      <a:pt x="15" y="22"/>
                      <a:pt x="18" y="22"/>
                    </a:cubicBezTo>
                    <a:cubicBezTo>
                      <a:pt x="20" y="21"/>
                      <a:pt x="23" y="21"/>
                      <a:pt x="24" y="19"/>
                    </a:cubicBezTo>
                    <a:cubicBezTo>
                      <a:pt x="24" y="18"/>
                      <a:pt x="23" y="17"/>
                      <a:pt x="23" y="17"/>
                    </a:cubicBezTo>
                    <a:cubicBezTo>
                      <a:pt x="24" y="16"/>
                      <a:pt x="25" y="16"/>
                      <a:pt x="26" y="15"/>
                    </a:cubicBezTo>
                    <a:cubicBezTo>
                      <a:pt x="28" y="14"/>
                      <a:pt x="25" y="12"/>
                      <a:pt x="24" y="12"/>
                    </a:cubicBezTo>
                    <a:cubicBezTo>
                      <a:pt x="22" y="11"/>
                      <a:pt x="24" y="8"/>
                      <a:pt x="22" y="7"/>
                    </a:cubicBezTo>
                    <a:cubicBezTo>
                      <a:pt x="21" y="5"/>
                      <a:pt x="19" y="6"/>
                      <a:pt x="17"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7" name="Freeform 78"/>
              <p:cNvSpPr>
                <a:spLocks/>
              </p:cNvSpPr>
              <p:nvPr/>
            </p:nvSpPr>
            <p:spPr bwMode="auto">
              <a:xfrm>
                <a:off x="9168878" y="3338751"/>
                <a:ext cx="2599" cy="2599"/>
              </a:xfrm>
              <a:custGeom>
                <a:avLst/>
                <a:gdLst>
                  <a:gd name="T0" fmla="*/ 1 w 6"/>
                  <a:gd name="T1" fmla="*/ 4 h 7"/>
                  <a:gd name="T2" fmla="*/ 4 w 6"/>
                  <a:gd name="T3" fmla="*/ 5 h 7"/>
                  <a:gd name="T4" fmla="*/ 6 w 6"/>
                  <a:gd name="T5" fmla="*/ 0 h 7"/>
                  <a:gd name="T6" fmla="*/ 1 w 6"/>
                  <a:gd name="T7" fmla="*/ 4 h 7"/>
                </a:gdLst>
                <a:ahLst/>
                <a:cxnLst>
                  <a:cxn ang="0">
                    <a:pos x="T0" y="T1"/>
                  </a:cxn>
                  <a:cxn ang="0">
                    <a:pos x="T2" y="T3"/>
                  </a:cxn>
                  <a:cxn ang="0">
                    <a:pos x="T4" y="T5"/>
                  </a:cxn>
                  <a:cxn ang="0">
                    <a:pos x="T6" y="T7"/>
                  </a:cxn>
                </a:cxnLst>
                <a:rect l="0" t="0" r="r" b="b"/>
                <a:pathLst>
                  <a:path w="6" h="7">
                    <a:moveTo>
                      <a:pt x="1" y="4"/>
                    </a:moveTo>
                    <a:cubicBezTo>
                      <a:pt x="1" y="4"/>
                      <a:pt x="2" y="7"/>
                      <a:pt x="4" y="5"/>
                    </a:cubicBezTo>
                    <a:cubicBezTo>
                      <a:pt x="6" y="4"/>
                      <a:pt x="5" y="2"/>
                      <a:pt x="6" y="0"/>
                    </a:cubicBezTo>
                    <a:cubicBezTo>
                      <a:pt x="3" y="0"/>
                      <a:pt x="0" y="1"/>
                      <a:pt x="1"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8" name="Freeform 79"/>
              <p:cNvSpPr>
                <a:spLocks/>
              </p:cNvSpPr>
              <p:nvPr/>
            </p:nvSpPr>
            <p:spPr bwMode="auto">
              <a:xfrm>
                <a:off x="9169744" y="3350880"/>
                <a:ext cx="2599" cy="2599"/>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6" y="1"/>
                      <a:pt x="0" y="0"/>
                      <a:pt x="0" y="3"/>
                    </a:cubicBezTo>
                    <a:cubicBezTo>
                      <a:pt x="0" y="6"/>
                      <a:pt x="5" y="6"/>
                      <a:pt x="6"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19" name="Freeform 80"/>
              <p:cNvSpPr>
                <a:spLocks/>
              </p:cNvSpPr>
              <p:nvPr/>
            </p:nvSpPr>
            <p:spPr bwMode="auto">
              <a:xfrm>
                <a:off x="9219127" y="3502495"/>
                <a:ext cx="2599" cy="2599"/>
              </a:xfrm>
              <a:custGeom>
                <a:avLst/>
                <a:gdLst>
                  <a:gd name="T0" fmla="*/ 3 w 6"/>
                  <a:gd name="T1" fmla="*/ 6 h 7"/>
                  <a:gd name="T2" fmla="*/ 5 w 6"/>
                  <a:gd name="T3" fmla="*/ 4 h 7"/>
                  <a:gd name="T4" fmla="*/ 3 w 6"/>
                  <a:gd name="T5" fmla="*/ 0 h 7"/>
                  <a:gd name="T6" fmla="*/ 3 w 6"/>
                  <a:gd name="T7" fmla="*/ 6 h 7"/>
                </a:gdLst>
                <a:ahLst/>
                <a:cxnLst>
                  <a:cxn ang="0">
                    <a:pos x="T0" y="T1"/>
                  </a:cxn>
                  <a:cxn ang="0">
                    <a:pos x="T2" y="T3"/>
                  </a:cxn>
                  <a:cxn ang="0">
                    <a:pos x="T4" y="T5"/>
                  </a:cxn>
                  <a:cxn ang="0">
                    <a:pos x="T6" y="T7"/>
                  </a:cxn>
                </a:cxnLst>
                <a:rect l="0" t="0" r="r" b="b"/>
                <a:pathLst>
                  <a:path w="6" h="7">
                    <a:moveTo>
                      <a:pt x="3" y="6"/>
                    </a:moveTo>
                    <a:cubicBezTo>
                      <a:pt x="5" y="7"/>
                      <a:pt x="6" y="6"/>
                      <a:pt x="5" y="4"/>
                    </a:cubicBezTo>
                    <a:cubicBezTo>
                      <a:pt x="5" y="2"/>
                      <a:pt x="5" y="1"/>
                      <a:pt x="3" y="0"/>
                    </a:cubicBezTo>
                    <a:cubicBezTo>
                      <a:pt x="0" y="1"/>
                      <a:pt x="0" y="5"/>
                      <a:pt x="3"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0" name="Freeform 81"/>
              <p:cNvSpPr>
                <a:spLocks/>
              </p:cNvSpPr>
              <p:nvPr/>
            </p:nvSpPr>
            <p:spPr bwMode="auto">
              <a:xfrm>
                <a:off x="9217395" y="3507693"/>
                <a:ext cx="6931" cy="9530"/>
              </a:xfrm>
              <a:custGeom>
                <a:avLst/>
                <a:gdLst>
                  <a:gd name="T0" fmla="*/ 5 w 16"/>
                  <a:gd name="T1" fmla="*/ 23 h 24"/>
                  <a:gd name="T2" fmla="*/ 15 w 16"/>
                  <a:gd name="T3" fmla="*/ 16 h 24"/>
                  <a:gd name="T4" fmla="*/ 10 w 16"/>
                  <a:gd name="T5" fmla="*/ 4 h 24"/>
                  <a:gd name="T6" fmla="*/ 6 w 16"/>
                  <a:gd name="T7" fmla="*/ 1 h 24"/>
                  <a:gd name="T8" fmla="*/ 6 w 16"/>
                  <a:gd name="T9" fmla="*/ 7 h 24"/>
                  <a:gd name="T10" fmla="*/ 5 w 16"/>
                  <a:gd name="T11" fmla="*/ 23 h 24"/>
                </a:gdLst>
                <a:ahLst/>
                <a:cxnLst>
                  <a:cxn ang="0">
                    <a:pos x="T0" y="T1"/>
                  </a:cxn>
                  <a:cxn ang="0">
                    <a:pos x="T2" y="T3"/>
                  </a:cxn>
                  <a:cxn ang="0">
                    <a:pos x="T4" y="T5"/>
                  </a:cxn>
                  <a:cxn ang="0">
                    <a:pos x="T6" y="T7"/>
                  </a:cxn>
                  <a:cxn ang="0">
                    <a:pos x="T8" y="T9"/>
                  </a:cxn>
                  <a:cxn ang="0">
                    <a:pos x="T10" y="T11"/>
                  </a:cxn>
                </a:cxnLst>
                <a:rect l="0" t="0" r="r" b="b"/>
                <a:pathLst>
                  <a:path w="16" h="24">
                    <a:moveTo>
                      <a:pt x="5" y="23"/>
                    </a:moveTo>
                    <a:cubicBezTo>
                      <a:pt x="8" y="24"/>
                      <a:pt x="16" y="20"/>
                      <a:pt x="15" y="16"/>
                    </a:cubicBezTo>
                    <a:cubicBezTo>
                      <a:pt x="15" y="12"/>
                      <a:pt x="10" y="9"/>
                      <a:pt x="10" y="4"/>
                    </a:cubicBezTo>
                    <a:cubicBezTo>
                      <a:pt x="10" y="2"/>
                      <a:pt x="9" y="0"/>
                      <a:pt x="6" y="1"/>
                    </a:cubicBezTo>
                    <a:cubicBezTo>
                      <a:pt x="4" y="2"/>
                      <a:pt x="6" y="6"/>
                      <a:pt x="6" y="7"/>
                    </a:cubicBezTo>
                    <a:cubicBezTo>
                      <a:pt x="7" y="11"/>
                      <a:pt x="0" y="20"/>
                      <a:pt x="5" y="2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1" name="Freeform 82"/>
              <p:cNvSpPr>
                <a:spLocks/>
              </p:cNvSpPr>
              <p:nvPr/>
            </p:nvSpPr>
            <p:spPr bwMode="auto">
              <a:xfrm>
                <a:off x="9163680" y="3367341"/>
                <a:ext cx="20793" cy="19927"/>
              </a:xfrm>
              <a:custGeom>
                <a:avLst/>
                <a:gdLst>
                  <a:gd name="T0" fmla="*/ 42 w 50"/>
                  <a:gd name="T1" fmla="*/ 12 h 48"/>
                  <a:gd name="T2" fmla="*/ 50 w 50"/>
                  <a:gd name="T3" fmla="*/ 6 h 48"/>
                  <a:gd name="T4" fmla="*/ 41 w 50"/>
                  <a:gd name="T5" fmla="*/ 3 h 48"/>
                  <a:gd name="T6" fmla="*/ 34 w 50"/>
                  <a:gd name="T7" fmla="*/ 3 h 48"/>
                  <a:gd name="T8" fmla="*/ 27 w 50"/>
                  <a:gd name="T9" fmla="*/ 2 h 48"/>
                  <a:gd name="T10" fmla="*/ 12 w 50"/>
                  <a:gd name="T11" fmla="*/ 4 h 48"/>
                  <a:gd name="T12" fmla="*/ 7 w 50"/>
                  <a:gd name="T13" fmla="*/ 9 h 48"/>
                  <a:gd name="T14" fmla="*/ 8 w 50"/>
                  <a:gd name="T15" fmla="*/ 15 h 48"/>
                  <a:gd name="T16" fmla="*/ 2 w 50"/>
                  <a:gd name="T17" fmla="*/ 25 h 48"/>
                  <a:gd name="T18" fmla="*/ 1 w 50"/>
                  <a:gd name="T19" fmla="*/ 40 h 48"/>
                  <a:gd name="T20" fmla="*/ 7 w 50"/>
                  <a:gd name="T21" fmla="*/ 48 h 48"/>
                  <a:gd name="T22" fmla="*/ 17 w 50"/>
                  <a:gd name="T23" fmla="*/ 42 h 48"/>
                  <a:gd name="T24" fmla="*/ 19 w 50"/>
                  <a:gd name="T25" fmla="*/ 33 h 48"/>
                  <a:gd name="T26" fmla="*/ 18 w 50"/>
                  <a:gd name="T27" fmla="*/ 29 h 48"/>
                  <a:gd name="T28" fmla="*/ 31 w 50"/>
                  <a:gd name="T29" fmla="*/ 30 h 48"/>
                  <a:gd name="T30" fmla="*/ 33 w 50"/>
                  <a:gd name="T31" fmla="*/ 25 h 48"/>
                  <a:gd name="T32" fmla="*/ 38 w 50"/>
                  <a:gd name="T33" fmla="*/ 20 h 48"/>
                  <a:gd name="T34" fmla="*/ 40 w 50"/>
                  <a:gd name="T35" fmla="*/ 15 h 48"/>
                  <a:gd name="T36" fmla="*/ 42 w 50"/>
                  <a:gd name="T3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48">
                    <a:moveTo>
                      <a:pt x="42" y="12"/>
                    </a:moveTo>
                    <a:cubicBezTo>
                      <a:pt x="46" y="11"/>
                      <a:pt x="50" y="9"/>
                      <a:pt x="50" y="6"/>
                    </a:cubicBezTo>
                    <a:cubicBezTo>
                      <a:pt x="50" y="3"/>
                      <a:pt x="44" y="2"/>
                      <a:pt x="41" y="3"/>
                    </a:cubicBezTo>
                    <a:cubicBezTo>
                      <a:pt x="39" y="3"/>
                      <a:pt x="36" y="3"/>
                      <a:pt x="34" y="3"/>
                    </a:cubicBezTo>
                    <a:cubicBezTo>
                      <a:pt x="31" y="3"/>
                      <a:pt x="30" y="2"/>
                      <a:pt x="27" y="2"/>
                    </a:cubicBezTo>
                    <a:cubicBezTo>
                      <a:pt x="22" y="0"/>
                      <a:pt x="17" y="2"/>
                      <a:pt x="12" y="4"/>
                    </a:cubicBezTo>
                    <a:cubicBezTo>
                      <a:pt x="9" y="5"/>
                      <a:pt x="5" y="7"/>
                      <a:pt x="7" y="9"/>
                    </a:cubicBezTo>
                    <a:cubicBezTo>
                      <a:pt x="8" y="11"/>
                      <a:pt x="12" y="14"/>
                      <a:pt x="8" y="15"/>
                    </a:cubicBezTo>
                    <a:cubicBezTo>
                      <a:pt x="3" y="17"/>
                      <a:pt x="3" y="21"/>
                      <a:pt x="2" y="25"/>
                    </a:cubicBezTo>
                    <a:cubicBezTo>
                      <a:pt x="2" y="30"/>
                      <a:pt x="0" y="35"/>
                      <a:pt x="1" y="40"/>
                    </a:cubicBezTo>
                    <a:cubicBezTo>
                      <a:pt x="2" y="42"/>
                      <a:pt x="3" y="48"/>
                      <a:pt x="7" y="48"/>
                    </a:cubicBezTo>
                    <a:cubicBezTo>
                      <a:pt x="10" y="48"/>
                      <a:pt x="15" y="44"/>
                      <a:pt x="17" y="42"/>
                    </a:cubicBezTo>
                    <a:cubicBezTo>
                      <a:pt x="20" y="40"/>
                      <a:pt x="21" y="35"/>
                      <a:pt x="19" y="33"/>
                    </a:cubicBezTo>
                    <a:cubicBezTo>
                      <a:pt x="18" y="32"/>
                      <a:pt x="14" y="29"/>
                      <a:pt x="18" y="29"/>
                    </a:cubicBezTo>
                    <a:cubicBezTo>
                      <a:pt x="22" y="29"/>
                      <a:pt x="28" y="35"/>
                      <a:pt x="31" y="30"/>
                    </a:cubicBezTo>
                    <a:cubicBezTo>
                      <a:pt x="32" y="29"/>
                      <a:pt x="32" y="27"/>
                      <a:pt x="33" y="25"/>
                    </a:cubicBezTo>
                    <a:cubicBezTo>
                      <a:pt x="34" y="23"/>
                      <a:pt x="36" y="22"/>
                      <a:pt x="38" y="20"/>
                    </a:cubicBezTo>
                    <a:cubicBezTo>
                      <a:pt x="38" y="18"/>
                      <a:pt x="40" y="17"/>
                      <a:pt x="40" y="15"/>
                    </a:cubicBezTo>
                    <a:cubicBezTo>
                      <a:pt x="40" y="13"/>
                      <a:pt x="39" y="13"/>
                      <a:pt x="42" y="1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2" name="Freeform 83"/>
              <p:cNvSpPr>
                <a:spLocks/>
              </p:cNvSpPr>
              <p:nvPr/>
            </p:nvSpPr>
            <p:spPr bwMode="auto">
              <a:xfrm>
                <a:off x="9162813" y="3354345"/>
                <a:ext cx="12996" cy="10396"/>
              </a:xfrm>
              <a:custGeom>
                <a:avLst/>
                <a:gdLst>
                  <a:gd name="T0" fmla="*/ 9 w 31"/>
                  <a:gd name="T1" fmla="*/ 5 h 25"/>
                  <a:gd name="T2" fmla="*/ 7 w 31"/>
                  <a:gd name="T3" fmla="*/ 20 h 25"/>
                  <a:gd name="T4" fmla="*/ 26 w 31"/>
                  <a:gd name="T5" fmla="*/ 19 h 25"/>
                  <a:gd name="T6" fmla="*/ 22 w 31"/>
                  <a:gd name="T7" fmla="*/ 4 h 25"/>
                  <a:gd name="T8" fmla="*/ 9 w 31"/>
                  <a:gd name="T9" fmla="*/ 5 h 25"/>
                </a:gdLst>
                <a:ahLst/>
                <a:cxnLst>
                  <a:cxn ang="0">
                    <a:pos x="T0" y="T1"/>
                  </a:cxn>
                  <a:cxn ang="0">
                    <a:pos x="T2" y="T3"/>
                  </a:cxn>
                  <a:cxn ang="0">
                    <a:pos x="T4" y="T5"/>
                  </a:cxn>
                  <a:cxn ang="0">
                    <a:pos x="T6" y="T7"/>
                  </a:cxn>
                  <a:cxn ang="0">
                    <a:pos x="T8" y="T9"/>
                  </a:cxn>
                </a:cxnLst>
                <a:rect l="0" t="0" r="r" b="b"/>
                <a:pathLst>
                  <a:path w="31" h="25">
                    <a:moveTo>
                      <a:pt x="9" y="5"/>
                    </a:moveTo>
                    <a:cubicBezTo>
                      <a:pt x="7" y="9"/>
                      <a:pt x="0" y="18"/>
                      <a:pt x="7" y="20"/>
                    </a:cubicBezTo>
                    <a:cubicBezTo>
                      <a:pt x="12" y="22"/>
                      <a:pt x="22" y="25"/>
                      <a:pt x="26" y="19"/>
                    </a:cubicBezTo>
                    <a:cubicBezTo>
                      <a:pt x="31" y="12"/>
                      <a:pt x="25" y="9"/>
                      <a:pt x="22" y="4"/>
                    </a:cubicBezTo>
                    <a:cubicBezTo>
                      <a:pt x="20" y="1"/>
                      <a:pt x="11" y="0"/>
                      <a:pt x="9"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3" name="Freeform 84"/>
              <p:cNvSpPr>
                <a:spLocks/>
              </p:cNvSpPr>
              <p:nvPr/>
            </p:nvSpPr>
            <p:spPr bwMode="auto">
              <a:xfrm>
                <a:off x="9382871" y="3356078"/>
                <a:ext cx="2599" cy="3465"/>
              </a:xfrm>
              <a:custGeom>
                <a:avLst/>
                <a:gdLst>
                  <a:gd name="T0" fmla="*/ 5 w 6"/>
                  <a:gd name="T1" fmla="*/ 7 h 8"/>
                  <a:gd name="T2" fmla="*/ 5 w 6"/>
                  <a:gd name="T3" fmla="*/ 4 h 8"/>
                  <a:gd name="T4" fmla="*/ 2 w 6"/>
                  <a:gd name="T5" fmla="*/ 1 h 8"/>
                  <a:gd name="T6" fmla="*/ 2 w 6"/>
                  <a:gd name="T7" fmla="*/ 6 h 8"/>
                  <a:gd name="T8" fmla="*/ 5 w 6"/>
                  <a:gd name="T9" fmla="*/ 7 h 8"/>
                </a:gdLst>
                <a:ahLst/>
                <a:cxnLst>
                  <a:cxn ang="0">
                    <a:pos x="T0" y="T1"/>
                  </a:cxn>
                  <a:cxn ang="0">
                    <a:pos x="T2" y="T3"/>
                  </a:cxn>
                  <a:cxn ang="0">
                    <a:pos x="T4" y="T5"/>
                  </a:cxn>
                  <a:cxn ang="0">
                    <a:pos x="T6" y="T7"/>
                  </a:cxn>
                  <a:cxn ang="0">
                    <a:pos x="T8" y="T9"/>
                  </a:cxn>
                </a:cxnLst>
                <a:rect l="0" t="0" r="r" b="b"/>
                <a:pathLst>
                  <a:path w="6" h="8">
                    <a:moveTo>
                      <a:pt x="5" y="7"/>
                    </a:moveTo>
                    <a:cubicBezTo>
                      <a:pt x="6" y="7"/>
                      <a:pt x="5" y="5"/>
                      <a:pt x="5" y="4"/>
                    </a:cubicBezTo>
                    <a:cubicBezTo>
                      <a:pt x="5" y="2"/>
                      <a:pt x="3" y="1"/>
                      <a:pt x="2" y="1"/>
                    </a:cubicBezTo>
                    <a:cubicBezTo>
                      <a:pt x="0" y="0"/>
                      <a:pt x="2" y="5"/>
                      <a:pt x="2" y="6"/>
                    </a:cubicBezTo>
                    <a:cubicBezTo>
                      <a:pt x="3" y="7"/>
                      <a:pt x="4" y="8"/>
                      <a:pt x="5"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4" name="Freeform 85"/>
              <p:cNvSpPr>
                <a:spLocks/>
              </p:cNvSpPr>
              <p:nvPr/>
            </p:nvSpPr>
            <p:spPr bwMode="auto">
              <a:xfrm>
                <a:off x="9142887" y="3321424"/>
                <a:ext cx="16461" cy="13862"/>
              </a:xfrm>
              <a:custGeom>
                <a:avLst/>
                <a:gdLst>
                  <a:gd name="T0" fmla="*/ 29 w 40"/>
                  <a:gd name="T1" fmla="*/ 13 h 34"/>
                  <a:gd name="T2" fmla="*/ 25 w 40"/>
                  <a:gd name="T3" fmla="*/ 7 h 34"/>
                  <a:gd name="T4" fmla="*/ 22 w 40"/>
                  <a:gd name="T5" fmla="*/ 8 h 34"/>
                  <a:gd name="T6" fmla="*/ 18 w 40"/>
                  <a:gd name="T7" fmla="*/ 8 h 34"/>
                  <a:gd name="T8" fmla="*/ 16 w 40"/>
                  <a:gd name="T9" fmla="*/ 2 h 34"/>
                  <a:gd name="T10" fmla="*/ 13 w 40"/>
                  <a:gd name="T11" fmla="*/ 1 h 34"/>
                  <a:gd name="T12" fmla="*/ 6 w 40"/>
                  <a:gd name="T13" fmla="*/ 2 h 34"/>
                  <a:gd name="T14" fmla="*/ 0 w 40"/>
                  <a:gd name="T15" fmla="*/ 9 h 34"/>
                  <a:gd name="T16" fmla="*/ 5 w 40"/>
                  <a:gd name="T17" fmla="*/ 12 h 34"/>
                  <a:gd name="T18" fmla="*/ 9 w 40"/>
                  <a:gd name="T19" fmla="*/ 19 h 34"/>
                  <a:gd name="T20" fmla="*/ 5 w 40"/>
                  <a:gd name="T21" fmla="*/ 20 h 34"/>
                  <a:gd name="T22" fmla="*/ 1 w 40"/>
                  <a:gd name="T23" fmla="*/ 23 h 34"/>
                  <a:gd name="T24" fmla="*/ 15 w 40"/>
                  <a:gd name="T25" fmla="*/ 28 h 34"/>
                  <a:gd name="T26" fmla="*/ 17 w 40"/>
                  <a:gd name="T27" fmla="*/ 25 h 34"/>
                  <a:gd name="T28" fmla="*/ 21 w 40"/>
                  <a:gd name="T29" fmla="*/ 25 h 34"/>
                  <a:gd name="T30" fmla="*/ 25 w 40"/>
                  <a:gd name="T31" fmla="*/ 26 h 34"/>
                  <a:gd name="T32" fmla="*/ 29 w 40"/>
                  <a:gd name="T33" fmla="*/ 27 h 34"/>
                  <a:gd name="T34" fmla="*/ 34 w 40"/>
                  <a:gd name="T35" fmla="*/ 34 h 34"/>
                  <a:gd name="T36" fmla="*/ 38 w 40"/>
                  <a:gd name="T37" fmla="*/ 27 h 34"/>
                  <a:gd name="T38" fmla="*/ 36 w 40"/>
                  <a:gd name="T39" fmla="*/ 25 h 34"/>
                  <a:gd name="T40" fmla="*/ 35 w 40"/>
                  <a:gd name="T41" fmla="*/ 19 h 34"/>
                  <a:gd name="T42" fmla="*/ 29 w 40"/>
                  <a:gd name="T43"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4">
                    <a:moveTo>
                      <a:pt x="29" y="13"/>
                    </a:moveTo>
                    <a:cubicBezTo>
                      <a:pt x="26" y="11"/>
                      <a:pt x="29" y="8"/>
                      <a:pt x="25" y="7"/>
                    </a:cubicBezTo>
                    <a:cubicBezTo>
                      <a:pt x="24" y="6"/>
                      <a:pt x="23" y="8"/>
                      <a:pt x="22" y="8"/>
                    </a:cubicBezTo>
                    <a:cubicBezTo>
                      <a:pt x="21" y="10"/>
                      <a:pt x="19" y="9"/>
                      <a:pt x="18" y="8"/>
                    </a:cubicBezTo>
                    <a:cubicBezTo>
                      <a:pt x="18" y="6"/>
                      <a:pt x="18" y="3"/>
                      <a:pt x="16" y="2"/>
                    </a:cubicBezTo>
                    <a:cubicBezTo>
                      <a:pt x="15" y="2"/>
                      <a:pt x="14" y="1"/>
                      <a:pt x="13" y="1"/>
                    </a:cubicBezTo>
                    <a:cubicBezTo>
                      <a:pt x="11" y="0"/>
                      <a:pt x="8" y="1"/>
                      <a:pt x="6" y="2"/>
                    </a:cubicBezTo>
                    <a:cubicBezTo>
                      <a:pt x="2" y="4"/>
                      <a:pt x="1" y="6"/>
                      <a:pt x="0" y="9"/>
                    </a:cubicBezTo>
                    <a:cubicBezTo>
                      <a:pt x="0" y="13"/>
                      <a:pt x="3" y="11"/>
                      <a:pt x="5" y="12"/>
                    </a:cubicBezTo>
                    <a:cubicBezTo>
                      <a:pt x="7" y="13"/>
                      <a:pt x="14" y="17"/>
                      <a:pt x="9" y="19"/>
                    </a:cubicBezTo>
                    <a:cubicBezTo>
                      <a:pt x="8" y="20"/>
                      <a:pt x="6" y="20"/>
                      <a:pt x="5" y="20"/>
                    </a:cubicBezTo>
                    <a:cubicBezTo>
                      <a:pt x="3" y="21"/>
                      <a:pt x="1" y="22"/>
                      <a:pt x="1" y="23"/>
                    </a:cubicBezTo>
                    <a:cubicBezTo>
                      <a:pt x="1" y="26"/>
                      <a:pt x="11" y="31"/>
                      <a:pt x="15" y="28"/>
                    </a:cubicBezTo>
                    <a:cubicBezTo>
                      <a:pt x="16" y="28"/>
                      <a:pt x="16" y="26"/>
                      <a:pt x="17" y="25"/>
                    </a:cubicBezTo>
                    <a:cubicBezTo>
                      <a:pt x="18" y="24"/>
                      <a:pt x="20" y="24"/>
                      <a:pt x="21" y="25"/>
                    </a:cubicBezTo>
                    <a:cubicBezTo>
                      <a:pt x="22" y="26"/>
                      <a:pt x="23" y="26"/>
                      <a:pt x="25" y="26"/>
                    </a:cubicBezTo>
                    <a:cubicBezTo>
                      <a:pt x="27" y="26"/>
                      <a:pt x="29" y="26"/>
                      <a:pt x="29" y="27"/>
                    </a:cubicBezTo>
                    <a:cubicBezTo>
                      <a:pt x="29" y="30"/>
                      <a:pt x="29" y="34"/>
                      <a:pt x="34" y="34"/>
                    </a:cubicBezTo>
                    <a:cubicBezTo>
                      <a:pt x="40" y="34"/>
                      <a:pt x="40" y="30"/>
                      <a:pt x="38" y="27"/>
                    </a:cubicBezTo>
                    <a:cubicBezTo>
                      <a:pt x="37" y="26"/>
                      <a:pt x="37" y="25"/>
                      <a:pt x="36" y="25"/>
                    </a:cubicBezTo>
                    <a:cubicBezTo>
                      <a:pt x="34" y="23"/>
                      <a:pt x="35" y="21"/>
                      <a:pt x="35" y="19"/>
                    </a:cubicBezTo>
                    <a:cubicBezTo>
                      <a:pt x="35" y="16"/>
                      <a:pt x="32" y="15"/>
                      <a:pt x="29" y="1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5" name="Freeform 86"/>
              <p:cNvSpPr>
                <a:spLocks/>
              </p:cNvSpPr>
              <p:nvPr/>
            </p:nvSpPr>
            <p:spPr bwMode="auto">
              <a:xfrm>
                <a:off x="9100434" y="3346548"/>
                <a:ext cx="39853" cy="27724"/>
              </a:xfrm>
              <a:custGeom>
                <a:avLst/>
                <a:gdLst>
                  <a:gd name="T0" fmla="*/ 40 w 98"/>
                  <a:gd name="T1" fmla="*/ 21 h 66"/>
                  <a:gd name="T2" fmla="*/ 33 w 98"/>
                  <a:gd name="T3" fmla="*/ 21 h 66"/>
                  <a:gd name="T4" fmla="*/ 27 w 98"/>
                  <a:gd name="T5" fmla="*/ 18 h 66"/>
                  <a:gd name="T6" fmla="*/ 21 w 98"/>
                  <a:gd name="T7" fmla="*/ 25 h 66"/>
                  <a:gd name="T8" fmla="*/ 13 w 98"/>
                  <a:gd name="T9" fmla="*/ 33 h 66"/>
                  <a:gd name="T10" fmla="*/ 18 w 98"/>
                  <a:gd name="T11" fmla="*/ 35 h 66"/>
                  <a:gd name="T12" fmla="*/ 12 w 98"/>
                  <a:gd name="T13" fmla="*/ 39 h 66"/>
                  <a:gd name="T14" fmla="*/ 17 w 98"/>
                  <a:gd name="T15" fmla="*/ 41 h 66"/>
                  <a:gd name="T16" fmla="*/ 5 w 98"/>
                  <a:gd name="T17" fmla="*/ 45 h 66"/>
                  <a:gd name="T18" fmla="*/ 7 w 98"/>
                  <a:gd name="T19" fmla="*/ 51 h 66"/>
                  <a:gd name="T20" fmla="*/ 11 w 98"/>
                  <a:gd name="T21" fmla="*/ 51 h 66"/>
                  <a:gd name="T22" fmla="*/ 13 w 98"/>
                  <a:gd name="T23" fmla="*/ 55 h 66"/>
                  <a:gd name="T24" fmla="*/ 22 w 98"/>
                  <a:gd name="T25" fmla="*/ 50 h 66"/>
                  <a:gd name="T26" fmla="*/ 25 w 98"/>
                  <a:gd name="T27" fmla="*/ 48 h 66"/>
                  <a:gd name="T28" fmla="*/ 29 w 98"/>
                  <a:gd name="T29" fmla="*/ 48 h 66"/>
                  <a:gd name="T30" fmla="*/ 34 w 98"/>
                  <a:gd name="T31" fmla="*/ 48 h 66"/>
                  <a:gd name="T32" fmla="*/ 41 w 98"/>
                  <a:gd name="T33" fmla="*/ 47 h 66"/>
                  <a:gd name="T34" fmla="*/ 29 w 98"/>
                  <a:gd name="T35" fmla="*/ 52 h 66"/>
                  <a:gd name="T36" fmla="*/ 21 w 98"/>
                  <a:gd name="T37" fmla="*/ 61 h 66"/>
                  <a:gd name="T38" fmla="*/ 30 w 98"/>
                  <a:gd name="T39" fmla="*/ 66 h 66"/>
                  <a:gd name="T40" fmla="*/ 37 w 98"/>
                  <a:gd name="T41" fmla="*/ 64 h 66"/>
                  <a:gd name="T42" fmla="*/ 43 w 98"/>
                  <a:gd name="T43" fmla="*/ 58 h 66"/>
                  <a:gd name="T44" fmla="*/ 50 w 98"/>
                  <a:gd name="T45" fmla="*/ 53 h 66"/>
                  <a:gd name="T46" fmla="*/ 55 w 98"/>
                  <a:gd name="T47" fmla="*/ 48 h 66"/>
                  <a:gd name="T48" fmla="*/ 66 w 98"/>
                  <a:gd name="T49" fmla="*/ 47 h 66"/>
                  <a:gd name="T50" fmla="*/ 73 w 98"/>
                  <a:gd name="T51" fmla="*/ 44 h 66"/>
                  <a:gd name="T52" fmla="*/ 85 w 98"/>
                  <a:gd name="T53" fmla="*/ 38 h 66"/>
                  <a:gd name="T54" fmla="*/ 86 w 98"/>
                  <a:gd name="T55" fmla="*/ 18 h 66"/>
                  <a:gd name="T56" fmla="*/ 79 w 98"/>
                  <a:gd name="T57" fmla="*/ 23 h 66"/>
                  <a:gd name="T58" fmla="*/ 74 w 98"/>
                  <a:gd name="T59" fmla="*/ 19 h 66"/>
                  <a:gd name="T60" fmla="*/ 72 w 98"/>
                  <a:gd name="T61" fmla="*/ 16 h 66"/>
                  <a:gd name="T62" fmla="*/ 72 w 98"/>
                  <a:gd name="T63" fmla="*/ 11 h 66"/>
                  <a:gd name="T64" fmla="*/ 73 w 98"/>
                  <a:gd name="T65" fmla="*/ 2 h 66"/>
                  <a:gd name="T66" fmla="*/ 68 w 98"/>
                  <a:gd name="T67" fmla="*/ 5 h 66"/>
                  <a:gd name="T68" fmla="*/ 60 w 98"/>
                  <a:gd name="T69" fmla="*/ 11 h 66"/>
                  <a:gd name="T70" fmla="*/ 59 w 98"/>
                  <a:gd name="T71" fmla="*/ 18 h 66"/>
                  <a:gd name="T72" fmla="*/ 63 w 98"/>
                  <a:gd name="T73" fmla="*/ 19 h 66"/>
                  <a:gd name="T74" fmla="*/ 63 w 98"/>
                  <a:gd name="T75" fmla="*/ 24 h 66"/>
                  <a:gd name="T76" fmla="*/ 66 w 98"/>
                  <a:gd name="T77" fmla="*/ 31 h 66"/>
                  <a:gd name="T78" fmla="*/ 55 w 98"/>
                  <a:gd name="T79" fmla="*/ 33 h 66"/>
                  <a:gd name="T80" fmla="*/ 50 w 98"/>
                  <a:gd name="T81" fmla="*/ 32 h 66"/>
                  <a:gd name="T82" fmla="*/ 50 w 98"/>
                  <a:gd name="T83" fmla="*/ 29 h 66"/>
                  <a:gd name="T84" fmla="*/ 47 w 98"/>
                  <a:gd name="T85" fmla="*/ 27 h 66"/>
                  <a:gd name="T86" fmla="*/ 47 w 98"/>
                  <a:gd name="T87" fmla="*/ 22 h 66"/>
                  <a:gd name="T88" fmla="*/ 40 w 98"/>
                  <a:gd name="T89"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6">
                    <a:moveTo>
                      <a:pt x="40" y="21"/>
                    </a:moveTo>
                    <a:cubicBezTo>
                      <a:pt x="38" y="23"/>
                      <a:pt x="33" y="24"/>
                      <a:pt x="33" y="21"/>
                    </a:cubicBezTo>
                    <a:cubicBezTo>
                      <a:pt x="33" y="18"/>
                      <a:pt x="32" y="17"/>
                      <a:pt x="27" y="18"/>
                    </a:cubicBezTo>
                    <a:cubicBezTo>
                      <a:pt x="24" y="18"/>
                      <a:pt x="24" y="23"/>
                      <a:pt x="21" y="25"/>
                    </a:cubicBezTo>
                    <a:cubicBezTo>
                      <a:pt x="17" y="27"/>
                      <a:pt x="13" y="30"/>
                      <a:pt x="13" y="33"/>
                    </a:cubicBezTo>
                    <a:cubicBezTo>
                      <a:pt x="13" y="35"/>
                      <a:pt x="18" y="33"/>
                      <a:pt x="18" y="35"/>
                    </a:cubicBezTo>
                    <a:cubicBezTo>
                      <a:pt x="18" y="36"/>
                      <a:pt x="11" y="37"/>
                      <a:pt x="12" y="39"/>
                    </a:cubicBezTo>
                    <a:cubicBezTo>
                      <a:pt x="12" y="40"/>
                      <a:pt x="23" y="38"/>
                      <a:pt x="17" y="41"/>
                    </a:cubicBezTo>
                    <a:cubicBezTo>
                      <a:pt x="13" y="42"/>
                      <a:pt x="8" y="42"/>
                      <a:pt x="5" y="45"/>
                    </a:cubicBezTo>
                    <a:cubicBezTo>
                      <a:pt x="0" y="49"/>
                      <a:pt x="4" y="51"/>
                      <a:pt x="7" y="51"/>
                    </a:cubicBezTo>
                    <a:cubicBezTo>
                      <a:pt x="9" y="51"/>
                      <a:pt x="11" y="50"/>
                      <a:pt x="11" y="51"/>
                    </a:cubicBezTo>
                    <a:cubicBezTo>
                      <a:pt x="12" y="52"/>
                      <a:pt x="11" y="54"/>
                      <a:pt x="13" y="55"/>
                    </a:cubicBezTo>
                    <a:cubicBezTo>
                      <a:pt x="16" y="56"/>
                      <a:pt x="19" y="53"/>
                      <a:pt x="22" y="50"/>
                    </a:cubicBezTo>
                    <a:cubicBezTo>
                      <a:pt x="22" y="49"/>
                      <a:pt x="23" y="47"/>
                      <a:pt x="25" y="48"/>
                    </a:cubicBezTo>
                    <a:cubicBezTo>
                      <a:pt x="26" y="49"/>
                      <a:pt x="27" y="49"/>
                      <a:pt x="29" y="48"/>
                    </a:cubicBezTo>
                    <a:cubicBezTo>
                      <a:pt x="31" y="47"/>
                      <a:pt x="32" y="48"/>
                      <a:pt x="34" y="48"/>
                    </a:cubicBezTo>
                    <a:cubicBezTo>
                      <a:pt x="36" y="47"/>
                      <a:pt x="42" y="45"/>
                      <a:pt x="41" y="47"/>
                    </a:cubicBezTo>
                    <a:cubicBezTo>
                      <a:pt x="39" y="51"/>
                      <a:pt x="32" y="49"/>
                      <a:pt x="29" y="52"/>
                    </a:cubicBezTo>
                    <a:cubicBezTo>
                      <a:pt x="27" y="56"/>
                      <a:pt x="20" y="56"/>
                      <a:pt x="21" y="61"/>
                    </a:cubicBezTo>
                    <a:cubicBezTo>
                      <a:pt x="22" y="64"/>
                      <a:pt x="26" y="66"/>
                      <a:pt x="30" y="66"/>
                    </a:cubicBezTo>
                    <a:cubicBezTo>
                      <a:pt x="32" y="66"/>
                      <a:pt x="35" y="65"/>
                      <a:pt x="37" y="64"/>
                    </a:cubicBezTo>
                    <a:cubicBezTo>
                      <a:pt x="40" y="62"/>
                      <a:pt x="41" y="60"/>
                      <a:pt x="43" y="58"/>
                    </a:cubicBezTo>
                    <a:cubicBezTo>
                      <a:pt x="45" y="56"/>
                      <a:pt x="48" y="55"/>
                      <a:pt x="50" y="53"/>
                    </a:cubicBezTo>
                    <a:cubicBezTo>
                      <a:pt x="52" y="52"/>
                      <a:pt x="53" y="50"/>
                      <a:pt x="55" y="48"/>
                    </a:cubicBezTo>
                    <a:cubicBezTo>
                      <a:pt x="59" y="46"/>
                      <a:pt x="62" y="46"/>
                      <a:pt x="66" y="47"/>
                    </a:cubicBezTo>
                    <a:cubicBezTo>
                      <a:pt x="69" y="47"/>
                      <a:pt x="68" y="41"/>
                      <a:pt x="73" y="44"/>
                    </a:cubicBezTo>
                    <a:cubicBezTo>
                      <a:pt x="77" y="46"/>
                      <a:pt x="82" y="42"/>
                      <a:pt x="85" y="38"/>
                    </a:cubicBezTo>
                    <a:cubicBezTo>
                      <a:pt x="89" y="33"/>
                      <a:pt x="98" y="16"/>
                      <a:pt x="86" y="18"/>
                    </a:cubicBezTo>
                    <a:cubicBezTo>
                      <a:pt x="82" y="18"/>
                      <a:pt x="82" y="24"/>
                      <a:pt x="79" y="23"/>
                    </a:cubicBezTo>
                    <a:cubicBezTo>
                      <a:pt x="77" y="23"/>
                      <a:pt x="77" y="19"/>
                      <a:pt x="74" y="19"/>
                    </a:cubicBezTo>
                    <a:cubicBezTo>
                      <a:pt x="72" y="19"/>
                      <a:pt x="71" y="18"/>
                      <a:pt x="72" y="16"/>
                    </a:cubicBezTo>
                    <a:cubicBezTo>
                      <a:pt x="73" y="14"/>
                      <a:pt x="72" y="13"/>
                      <a:pt x="72" y="11"/>
                    </a:cubicBezTo>
                    <a:cubicBezTo>
                      <a:pt x="72" y="8"/>
                      <a:pt x="75" y="4"/>
                      <a:pt x="73" y="2"/>
                    </a:cubicBezTo>
                    <a:cubicBezTo>
                      <a:pt x="70" y="0"/>
                      <a:pt x="68" y="4"/>
                      <a:pt x="68" y="5"/>
                    </a:cubicBezTo>
                    <a:cubicBezTo>
                      <a:pt x="66" y="8"/>
                      <a:pt x="64" y="9"/>
                      <a:pt x="60" y="11"/>
                    </a:cubicBezTo>
                    <a:cubicBezTo>
                      <a:pt x="57" y="13"/>
                      <a:pt x="55" y="17"/>
                      <a:pt x="59" y="18"/>
                    </a:cubicBezTo>
                    <a:cubicBezTo>
                      <a:pt x="60" y="18"/>
                      <a:pt x="62" y="18"/>
                      <a:pt x="63" y="19"/>
                    </a:cubicBezTo>
                    <a:cubicBezTo>
                      <a:pt x="64" y="20"/>
                      <a:pt x="63" y="22"/>
                      <a:pt x="63" y="24"/>
                    </a:cubicBezTo>
                    <a:cubicBezTo>
                      <a:pt x="64" y="27"/>
                      <a:pt x="67" y="28"/>
                      <a:pt x="66" y="31"/>
                    </a:cubicBezTo>
                    <a:cubicBezTo>
                      <a:pt x="64" y="36"/>
                      <a:pt x="58" y="33"/>
                      <a:pt x="55" y="33"/>
                    </a:cubicBezTo>
                    <a:cubicBezTo>
                      <a:pt x="54" y="33"/>
                      <a:pt x="51" y="33"/>
                      <a:pt x="50" y="32"/>
                    </a:cubicBezTo>
                    <a:cubicBezTo>
                      <a:pt x="49" y="31"/>
                      <a:pt x="51" y="30"/>
                      <a:pt x="50" y="29"/>
                    </a:cubicBezTo>
                    <a:cubicBezTo>
                      <a:pt x="50" y="27"/>
                      <a:pt x="47" y="28"/>
                      <a:pt x="47" y="27"/>
                    </a:cubicBezTo>
                    <a:cubicBezTo>
                      <a:pt x="47" y="25"/>
                      <a:pt x="48" y="23"/>
                      <a:pt x="47" y="22"/>
                    </a:cubicBezTo>
                    <a:cubicBezTo>
                      <a:pt x="46" y="20"/>
                      <a:pt x="43" y="19"/>
                      <a:pt x="40" y="2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6" name="Freeform 87"/>
              <p:cNvSpPr>
                <a:spLocks/>
              </p:cNvSpPr>
              <p:nvPr/>
            </p:nvSpPr>
            <p:spPr bwMode="auto">
              <a:xfrm>
                <a:off x="9138555" y="3337018"/>
                <a:ext cx="5198" cy="7798"/>
              </a:xfrm>
              <a:custGeom>
                <a:avLst/>
                <a:gdLst>
                  <a:gd name="T0" fmla="*/ 2 w 13"/>
                  <a:gd name="T1" fmla="*/ 15 h 19"/>
                  <a:gd name="T2" fmla="*/ 12 w 13"/>
                  <a:gd name="T3" fmla="*/ 14 h 19"/>
                  <a:gd name="T4" fmla="*/ 11 w 13"/>
                  <a:gd name="T5" fmla="*/ 10 h 19"/>
                  <a:gd name="T6" fmla="*/ 8 w 13"/>
                  <a:gd name="T7" fmla="*/ 4 h 19"/>
                  <a:gd name="T8" fmla="*/ 2 w 13"/>
                  <a:gd name="T9" fmla="*/ 5 h 19"/>
                  <a:gd name="T10" fmla="*/ 2 w 13"/>
                  <a:gd name="T11" fmla="*/ 8 h 19"/>
                  <a:gd name="T12" fmla="*/ 2 w 13"/>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2" y="15"/>
                    </a:moveTo>
                    <a:cubicBezTo>
                      <a:pt x="3" y="17"/>
                      <a:pt x="10" y="19"/>
                      <a:pt x="12" y="14"/>
                    </a:cubicBezTo>
                    <a:cubicBezTo>
                      <a:pt x="13" y="12"/>
                      <a:pt x="12" y="11"/>
                      <a:pt x="11" y="10"/>
                    </a:cubicBezTo>
                    <a:cubicBezTo>
                      <a:pt x="10" y="8"/>
                      <a:pt x="9" y="6"/>
                      <a:pt x="8" y="4"/>
                    </a:cubicBezTo>
                    <a:cubicBezTo>
                      <a:pt x="7" y="2"/>
                      <a:pt x="2" y="0"/>
                      <a:pt x="2" y="5"/>
                    </a:cubicBezTo>
                    <a:cubicBezTo>
                      <a:pt x="2" y="6"/>
                      <a:pt x="2" y="7"/>
                      <a:pt x="2" y="8"/>
                    </a:cubicBezTo>
                    <a:cubicBezTo>
                      <a:pt x="2" y="10"/>
                      <a:pt x="0" y="13"/>
                      <a:pt x="2" y="1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7" name="Freeform 88"/>
              <p:cNvSpPr>
                <a:spLocks/>
              </p:cNvSpPr>
              <p:nvPr/>
            </p:nvSpPr>
            <p:spPr bwMode="auto">
              <a:xfrm>
                <a:off x="9164546" y="3278972"/>
                <a:ext cx="103098" cy="84904"/>
              </a:xfrm>
              <a:custGeom>
                <a:avLst/>
                <a:gdLst>
                  <a:gd name="T0" fmla="*/ 26 w 250"/>
                  <a:gd name="T1" fmla="*/ 95 h 206"/>
                  <a:gd name="T2" fmla="*/ 34 w 250"/>
                  <a:gd name="T3" fmla="*/ 113 h 206"/>
                  <a:gd name="T4" fmla="*/ 53 w 250"/>
                  <a:gd name="T5" fmla="*/ 118 h 206"/>
                  <a:gd name="T6" fmla="*/ 73 w 250"/>
                  <a:gd name="T7" fmla="*/ 103 h 206"/>
                  <a:gd name="T8" fmla="*/ 93 w 250"/>
                  <a:gd name="T9" fmla="*/ 104 h 206"/>
                  <a:gd name="T10" fmla="*/ 80 w 250"/>
                  <a:gd name="T11" fmla="*/ 104 h 206"/>
                  <a:gd name="T12" fmla="*/ 83 w 250"/>
                  <a:gd name="T13" fmla="*/ 121 h 206"/>
                  <a:gd name="T14" fmla="*/ 97 w 250"/>
                  <a:gd name="T15" fmla="*/ 141 h 206"/>
                  <a:gd name="T16" fmla="*/ 62 w 250"/>
                  <a:gd name="T17" fmla="*/ 149 h 206"/>
                  <a:gd name="T18" fmla="*/ 29 w 250"/>
                  <a:gd name="T19" fmla="*/ 160 h 206"/>
                  <a:gd name="T20" fmla="*/ 4 w 250"/>
                  <a:gd name="T21" fmla="*/ 160 h 206"/>
                  <a:gd name="T22" fmla="*/ 33 w 250"/>
                  <a:gd name="T23" fmla="*/ 187 h 206"/>
                  <a:gd name="T24" fmla="*/ 59 w 250"/>
                  <a:gd name="T25" fmla="*/ 201 h 206"/>
                  <a:gd name="T26" fmla="*/ 123 w 250"/>
                  <a:gd name="T27" fmla="*/ 201 h 206"/>
                  <a:gd name="T28" fmla="*/ 115 w 250"/>
                  <a:gd name="T29" fmla="*/ 176 h 206"/>
                  <a:gd name="T30" fmla="*/ 62 w 250"/>
                  <a:gd name="T31" fmla="*/ 183 h 206"/>
                  <a:gd name="T32" fmla="*/ 60 w 250"/>
                  <a:gd name="T33" fmla="*/ 162 h 206"/>
                  <a:gd name="T34" fmla="*/ 98 w 250"/>
                  <a:gd name="T35" fmla="*/ 158 h 206"/>
                  <a:gd name="T36" fmla="*/ 133 w 250"/>
                  <a:gd name="T37" fmla="*/ 162 h 206"/>
                  <a:gd name="T38" fmla="*/ 120 w 250"/>
                  <a:gd name="T39" fmla="*/ 142 h 206"/>
                  <a:gd name="T40" fmla="*/ 140 w 250"/>
                  <a:gd name="T41" fmla="*/ 125 h 206"/>
                  <a:gd name="T42" fmla="*/ 161 w 250"/>
                  <a:gd name="T43" fmla="*/ 114 h 206"/>
                  <a:gd name="T44" fmla="*/ 163 w 250"/>
                  <a:gd name="T45" fmla="*/ 96 h 206"/>
                  <a:gd name="T46" fmla="*/ 178 w 250"/>
                  <a:gd name="T47" fmla="*/ 87 h 206"/>
                  <a:gd name="T48" fmla="*/ 195 w 250"/>
                  <a:gd name="T49" fmla="*/ 74 h 206"/>
                  <a:gd name="T50" fmla="*/ 213 w 250"/>
                  <a:gd name="T51" fmla="*/ 59 h 206"/>
                  <a:gd name="T52" fmla="*/ 209 w 250"/>
                  <a:gd name="T53" fmla="*/ 47 h 206"/>
                  <a:gd name="T54" fmla="*/ 223 w 250"/>
                  <a:gd name="T55" fmla="*/ 42 h 206"/>
                  <a:gd name="T56" fmla="*/ 243 w 250"/>
                  <a:gd name="T57" fmla="*/ 33 h 206"/>
                  <a:gd name="T58" fmla="*/ 233 w 250"/>
                  <a:gd name="T59" fmla="*/ 21 h 206"/>
                  <a:gd name="T60" fmla="*/ 216 w 250"/>
                  <a:gd name="T61" fmla="*/ 10 h 206"/>
                  <a:gd name="T62" fmla="*/ 199 w 250"/>
                  <a:gd name="T63" fmla="*/ 14 h 206"/>
                  <a:gd name="T64" fmla="*/ 175 w 250"/>
                  <a:gd name="T65" fmla="*/ 2 h 206"/>
                  <a:gd name="T66" fmla="*/ 158 w 250"/>
                  <a:gd name="T67" fmla="*/ 6 h 206"/>
                  <a:gd name="T68" fmla="*/ 147 w 250"/>
                  <a:gd name="T69" fmla="*/ 11 h 206"/>
                  <a:gd name="T70" fmla="*/ 134 w 250"/>
                  <a:gd name="T71" fmla="*/ 6 h 206"/>
                  <a:gd name="T72" fmla="*/ 112 w 250"/>
                  <a:gd name="T73" fmla="*/ 10 h 206"/>
                  <a:gd name="T74" fmla="*/ 109 w 250"/>
                  <a:gd name="T75" fmla="*/ 23 h 206"/>
                  <a:gd name="T76" fmla="*/ 95 w 250"/>
                  <a:gd name="T77" fmla="*/ 21 h 206"/>
                  <a:gd name="T78" fmla="*/ 87 w 250"/>
                  <a:gd name="T79" fmla="*/ 29 h 206"/>
                  <a:gd name="T80" fmla="*/ 62 w 250"/>
                  <a:gd name="T81" fmla="*/ 32 h 206"/>
                  <a:gd name="T82" fmla="*/ 57 w 250"/>
                  <a:gd name="T83" fmla="*/ 44 h 206"/>
                  <a:gd name="T84" fmla="*/ 63 w 250"/>
                  <a:gd name="T85" fmla="*/ 50 h 206"/>
                  <a:gd name="T86" fmla="*/ 89 w 250"/>
                  <a:gd name="T87" fmla="*/ 49 h 206"/>
                  <a:gd name="T88" fmla="*/ 78 w 250"/>
                  <a:gd name="T89" fmla="*/ 62 h 206"/>
                  <a:gd name="T90" fmla="*/ 85 w 250"/>
                  <a:gd name="T91" fmla="*/ 66 h 206"/>
                  <a:gd name="T92" fmla="*/ 127 w 250"/>
                  <a:gd name="T93" fmla="*/ 57 h 206"/>
                  <a:gd name="T94" fmla="*/ 131 w 250"/>
                  <a:gd name="T95" fmla="*/ 56 h 206"/>
                  <a:gd name="T96" fmla="*/ 123 w 250"/>
                  <a:gd name="T97" fmla="*/ 66 h 206"/>
                  <a:gd name="T98" fmla="*/ 117 w 250"/>
                  <a:gd name="T99" fmla="*/ 87 h 206"/>
                  <a:gd name="T100" fmla="*/ 84 w 250"/>
                  <a:gd name="T101" fmla="*/ 83 h 206"/>
                  <a:gd name="T102" fmla="*/ 75 w 250"/>
                  <a:gd name="T103" fmla="*/ 75 h 206"/>
                  <a:gd name="T104" fmla="*/ 66 w 250"/>
                  <a:gd name="T105" fmla="*/ 70 h 206"/>
                  <a:gd name="T106" fmla="*/ 46 w 250"/>
                  <a:gd name="T107" fmla="*/ 50 h 206"/>
                  <a:gd name="T108" fmla="*/ 32 w 250"/>
                  <a:gd name="T109" fmla="*/ 58 h 206"/>
                  <a:gd name="T110" fmla="*/ 24 w 250"/>
                  <a:gd name="T111" fmla="*/ 7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0" h="206">
                    <a:moveTo>
                      <a:pt x="20" y="89"/>
                    </a:moveTo>
                    <a:cubicBezTo>
                      <a:pt x="22" y="90"/>
                      <a:pt x="25" y="88"/>
                      <a:pt x="27" y="88"/>
                    </a:cubicBezTo>
                    <a:cubicBezTo>
                      <a:pt x="28" y="89"/>
                      <a:pt x="26" y="90"/>
                      <a:pt x="25" y="91"/>
                    </a:cubicBezTo>
                    <a:cubicBezTo>
                      <a:pt x="23" y="92"/>
                      <a:pt x="20" y="92"/>
                      <a:pt x="19" y="93"/>
                    </a:cubicBezTo>
                    <a:cubicBezTo>
                      <a:pt x="18" y="94"/>
                      <a:pt x="19" y="94"/>
                      <a:pt x="20" y="95"/>
                    </a:cubicBezTo>
                    <a:cubicBezTo>
                      <a:pt x="22" y="95"/>
                      <a:pt x="24" y="95"/>
                      <a:pt x="26" y="95"/>
                    </a:cubicBezTo>
                    <a:cubicBezTo>
                      <a:pt x="32" y="93"/>
                      <a:pt x="35" y="91"/>
                      <a:pt x="40" y="93"/>
                    </a:cubicBezTo>
                    <a:cubicBezTo>
                      <a:pt x="43" y="94"/>
                      <a:pt x="47" y="97"/>
                      <a:pt x="40" y="98"/>
                    </a:cubicBezTo>
                    <a:cubicBezTo>
                      <a:pt x="36" y="98"/>
                      <a:pt x="34" y="99"/>
                      <a:pt x="31" y="101"/>
                    </a:cubicBezTo>
                    <a:cubicBezTo>
                      <a:pt x="29" y="103"/>
                      <a:pt x="26" y="105"/>
                      <a:pt x="30" y="106"/>
                    </a:cubicBezTo>
                    <a:cubicBezTo>
                      <a:pt x="33" y="108"/>
                      <a:pt x="26" y="111"/>
                      <a:pt x="29" y="113"/>
                    </a:cubicBezTo>
                    <a:cubicBezTo>
                      <a:pt x="30" y="113"/>
                      <a:pt x="32" y="113"/>
                      <a:pt x="34" y="113"/>
                    </a:cubicBezTo>
                    <a:cubicBezTo>
                      <a:pt x="35" y="114"/>
                      <a:pt x="35" y="114"/>
                      <a:pt x="36" y="114"/>
                    </a:cubicBezTo>
                    <a:cubicBezTo>
                      <a:pt x="38" y="114"/>
                      <a:pt x="38" y="113"/>
                      <a:pt x="39" y="113"/>
                    </a:cubicBezTo>
                    <a:cubicBezTo>
                      <a:pt x="40" y="116"/>
                      <a:pt x="33" y="117"/>
                      <a:pt x="32" y="119"/>
                    </a:cubicBezTo>
                    <a:cubicBezTo>
                      <a:pt x="31" y="123"/>
                      <a:pt x="42" y="123"/>
                      <a:pt x="46" y="123"/>
                    </a:cubicBezTo>
                    <a:cubicBezTo>
                      <a:pt x="49" y="123"/>
                      <a:pt x="50" y="122"/>
                      <a:pt x="51" y="120"/>
                    </a:cubicBezTo>
                    <a:cubicBezTo>
                      <a:pt x="51" y="119"/>
                      <a:pt x="52" y="116"/>
                      <a:pt x="53" y="118"/>
                    </a:cubicBezTo>
                    <a:cubicBezTo>
                      <a:pt x="54" y="119"/>
                      <a:pt x="56" y="121"/>
                      <a:pt x="59" y="120"/>
                    </a:cubicBezTo>
                    <a:cubicBezTo>
                      <a:pt x="60" y="119"/>
                      <a:pt x="58" y="117"/>
                      <a:pt x="59" y="116"/>
                    </a:cubicBezTo>
                    <a:cubicBezTo>
                      <a:pt x="62" y="116"/>
                      <a:pt x="61" y="120"/>
                      <a:pt x="64" y="119"/>
                    </a:cubicBezTo>
                    <a:cubicBezTo>
                      <a:pt x="66" y="119"/>
                      <a:pt x="68" y="117"/>
                      <a:pt x="69" y="116"/>
                    </a:cubicBezTo>
                    <a:cubicBezTo>
                      <a:pt x="71" y="115"/>
                      <a:pt x="71" y="112"/>
                      <a:pt x="70" y="111"/>
                    </a:cubicBezTo>
                    <a:cubicBezTo>
                      <a:pt x="70" y="110"/>
                      <a:pt x="70" y="102"/>
                      <a:pt x="73" y="103"/>
                    </a:cubicBezTo>
                    <a:cubicBezTo>
                      <a:pt x="75" y="104"/>
                      <a:pt x="74" y="106"/>
                      <a:pt x="76" y="107"/>
                    </a:cubicBezTo>
                    <a:cubicBezTo>
                      <a:pt x="77" y="105"/>
                      <a:pt x="77" y="103"/>
                      <a:pt x="81" y="101"/>
                    </a:cubicBezTo>
                    <a:cubicBezTo>
                      <a:pt x="83" y="101"/>
                      <a:pt x="86" y="102"/>
                      <a:pt x="87" y="101"/>
                    </a:cubicBezTo>
                    <a:cubicBezTo>
                      <a:pt x="88" y="100"/>
                      <a:pt x="89" y="99"/>
                      <a:pt x="91" y="99"/>
                    </a:cubicBezTo>
                    <a:cubicBezTo>
                      <a:pt x="91" y="101"/>
                      <a:pt x="91" y="102"/>
                      <a:pt x="90" y="104"/>
                    </a:cubicBezTo>
                    <a:cubicBezTo>
                      <a:pt x="89" y="105"/>
                      <a:pt x="93" y="104"/>
                      <a:pt x="93" y="104"/>
                    </a:cubicBezTo>
                    <a:cubicBezTo>
                      <a:pt x="97" y="104"/>
                      <a:pt x="102" y="103"/>
                      <a:pt x="105" y="104"/>
                    </a:cubicBezTo>
                    <a:cubicBezTo>
                      <a:pt x="108" y="105"/>
                      <a:pt x="109" y="107"/>
                      <a:pt x="106" y="108"/>
                    </a:cubicBezTo>
                    <a:cubicBezTo>
                      <a:pt x="103" y="108"/>
                      <a:pt x="99" y="108"/>
                      <a:pt x="96" y="107"/>
                    </a:cubicBezTo>
                    <a:cubicBezTo>
                      <a:pt x="94" y="107"/>
                      <a:pt x="91" y="107"/>
                      <a:pt x="88" y="106"/>
                    </a:cubicBezTo>
                    <a:cubicBezTo>
                      <a:pt x="87" y="106"/>
                      <a:pt x="86" y="105"/>
                      <a:pt x="85" y="104"/>
                    </a:cubicBezTo>
                    <a:cubicBezTo>
                      <a:pt x="84" y="103"/>
                      <a:pt x="81" y="103"/>
                      <a:pt x="80" y="104"/>
                    </a:cubicBezTo>
                    <a:cubicBezTo>
                      <a:pt x="78" y="106"/>
                      <a:pt x="81" y="107"/>
                      <a:pt x="79" y="109"/>
                    </a:cubicBezTo>
                    <a:cubicBezTo>
                      <a:pt x="77" y="109"/>
                      <a:pt x="73" y="109"/>
                      <a:pt x="73" y="110"/>
                    </a:cubicBezTo>
                    <a:cubicBezTo>
                      <a:pt x="72" y="111"/>
                      <a:pt x="74" y="113"/>
                      <a:pt x="73" y="114"/>
                    </a:cubicBezTo>
                    <a:cubicBezTo>
                      <a:pt x="73" y="116"/>
                      <a:pt x="72" y="117"/>
                      <a:pt x="73" y="119"/>
                    </a:cubicBezTo>
                    <a:cubicBezTo>
                      <a:pt x="74" y="121"/>
                      <a:pt x="76" y="122"/>
                      <a:pt x="79" y="122"/>
                    </a:cubicBezTo>
                    <a:cubicBezTo>
                      <a:pt x="80" y="122"/>
                      <a:pt x="82" y="120"/>
                      <a:pt x="83" y="121"/>
                    </a:cubicBezTo>
                    <a:cubicBezTo>
                      <a:pt x="84" y="121"/>
                      <a:pt x="86" y="122"/>
                      <a:pt x="87" y="121"/>
                    </a:cubicBezTo>
                    <a:cubicBezTo>
                      <a:pt x="91" y="121"/>
                      <a:pt x="94" y="120"/>
                      <a:pt x="93" y="123"/>
                    </a:cubicBezTo>
                    <a:cubicBezTo>
                      <a:pt x="92" y="126"/>
                      <a:pt x="86" y="128"/>
                      <a:pt x="89" y="131"/>
                    </a:cubicBezTo>
                    <a:cubicBezTo>
                      <a:pt x="91" y="132"/>
                      <a:pt x="91" y="133"/>
                      <a:pt x="93" y="134"/>
                    </a:cubicBezTo>
                    <a:cubicBezTo>
                      <a:pt x="94" y="136"/>
                      <a:pt x="96" y="136"/>
                      <a:pt x="100" y="136"/>
                    </a:cubicBezTo>
                    <a:cubicBezTo>
                      <a:pt x="104" y="137"/>
                      <a:pt x="98" y="140"/>
                      <a:pt x="97" y="141"/>
                    </a:cubicBezTo>
                    <a:cubicBezTo>
                      <a:pt x="92" y="143"/>
                      <a:pt x="87" y="140"/>
                      <a:pt x="86" y="137"/>
                    </a:cubicBezTo>
                    <a:cubicBezTo>
                      <a:pt x="84" y="135"/>
                      <a:pt x="83" y="132"/>
                      <a:pt x="80" y="130"/>
                    </a:cubicBezTo>
                    <a:cubicBezTo>
                      <a:pt x="75" y="128"/>
                      <a:pt x="70" y="130"/>
                      <a:pt x="66" y="132"/>
                    </a:cubicBezTo>
                    <a:cubicBezTo>
                      <a:pt x="62" y="135"/>
                      <a:pt x="66" y="137"/>
                      <a:pt x="68" y="139"/>
                    </a:cubicBezTo>
                    <a:cubicBezTo>
                      <a:pt x="71" y="142"/>
                      <a:pt x="69" y="144"/>
                      <a:pt x="65" y="146"/>
                    </a:cubicBezTo>
                    <a:cubicBezTo>
                      <a:pt x="63" y="147"/>
                      <a:pt x="63" y="148"/>
                      <a:pt x="62" y="149"/>
                    </a:cubicBezTo>
                    <a:cubicBezTo>
                      <a:pt x="61" y="151"/>
                      <a:pt x="58" y="151"/>
                      <a:pt x="57" y="152"/>
                    </a:cubicBezTo>
                    <a:cubicBezTo>
                      <a:pt x="55" y="154"/>
                      <a:pt x="56" y="155"/>
                      <a:pt x="55" y="157"/>
                    </a:cubicBezTo>
                    <a:cubicBezTo>
                      <a:pt x="53" y="158"/>
                      <a:pt x="52" y="159"/>
                      <a:pt x="49" y="158"/>
                    </a:cubicBezTo>
                    <a:cubicBezTo>
                      <a:pt x="48" y="157"/>
                      <a:pt x="47" y="156"/>
                      <a:pt x="45" y="156"/>
                    </a:cubicBezTo>
                    <a:cubicBezTo>
                      <a:pt x="42" y="155"/>
                      <a:pt x="40" y="157"/>
                      <a:pt x="37" y="158"/>
                    </a:cubicBezTo>
                    <a:cubicBezTo>
                      <a:pt x="35" y="159"/>
                      <a:pt x="32" y="159"/>
                      <a:pt x="29" y="160"/>
                    </a:cubicBezTo>
                    <a:cubicBezTo>
                      <a:pt x="28" y="160"/>
                      <a:pt x="24" y="161"/>
                      <a:pt x="25" y="159"/>
                    </a:cubicBezTo>
                    <a:cubicBezTo>
                      <a:pt x="25" y="156"/>
                      <a:pt x="26" y="154"/>
                      <a:pt x="21" y="152"/>
                    </a:cubicBezTo>
                    <a:cubicBezTo>
                      <a:pt x="20" y="151"/>
                      <a:pt x="18" y="152"/>
                      <a:pt x="16" y="152"/>
                    </a:cubicBezTo>
                    <a:cubicBezTo>
                      <a:pt x="12" y="153"/>
                      <a:pt x="11" y="152"/>
                      <a:pt x="8" y="152"/>
                    </a:cubicBezTo>
                    <a:cubicBezTo>
                      <a:pt x="3" y="152"/>
                      <a:pt x="0" y="154"/>
                      <a:pt x="1" y="157"/>
                    </a:cubicBezTo>
                    <a:cubicBezTo>
                      <a:pt x="2" y="159"/>
                      <a:pt x="4" y="159"/>
                      <a:pt x="4" y="160"/>
                    </a:cubicBezTo>
                    <a:cubicBezTo>
                      <a:pt x="5" y="162"/>
                      <a:pt x="5" y="165"/>
                      <a:pt x="8" y="166"/>
                    </a:cubicBezTo>
                    <a:cubicBezTo>
                      <a:pt x="10" y="167"/>
                      <a:pt x="11" y="167"/>
                      <a:pt x="13" y="169"/>
                    </a:cubicBezTo>
                    <a:cubicBezTo>
                      <a:pt x="14" y="170"/>
                      <a:pt x="16" y="171"/>
                      <a:pt x="19" y="170"/>
                    </a:cubicBezTo>
                    <a:cubicBezTo>
                      <a:pt x="22" y="169"/>
                      <a:pt x="27" y="165"/>
                      <a:pt x="29" y="168"/>
                    </a:cubicBezTo>
                    <a:cubicBezTo>
                      <a:pt x="30" y="170"/>
                      <a:pt x="30" y="173"/>
                      <a:pt x="33" y="175"/>
                    </a:cubicBezTo>
                    <a:cubicBezTo>
                      <a:pt x="37" y="178"/>
                      <a:pt x="34" y="182"/>
                      <a:pt x="33" y="187"/>
                    </a:cubicBezTo>
                    <a:cubicBezTo>
                      <a:pt x="32" y="191"/>
                      <a:pt x="33" y="195"/>
                      <a:pt x="34" y="198"/>
                    </a:cubicBezTo>
                    <a:cubicBezTo>
                      <a:pt x="35" y="200"/>
                      <a:pt x="36" y="201"/>
                      <a:pt x="37" y="203"/>
                    </a:cubicBezTo>
                    <a:cubicBezTo>
                      <a:pt x="38" y="205"/>
                      <a:pt x="40" y="203"/>
                      <a:pt x="42" y="204"/>
                    </a:cubicBezTo>
                    <a:cubicBezTo>
                      <a:pt x="44" y="204"/>
                      <a:pt x="45" y="206"/>
                      <a:pt x="47" y="204"/>
                    </a:cubicBezTo>
                    <a:cubicBezTo>
                      <a:pt x="49" y="202"/>
                      <a:pt x="50" y="201"/>
                      <a:pt x="53" y="200"/>
                    </a:cubicBezTo>
                    <a:cubicBezTo>
                      <a:pt x="55" y="200"/>
                      <a:pt x="57" y="199"/>
                      <a:pt x="59" y="201"/>
                    </a:cubicBezTo>
                    <a:cubicBezTo>
                      <a:pt x="61" y="203"/>
                      <a:pt x="57" y="204"/>
                      <a:pt x="62" y="205"/>
                    </a:cubicBezTo>
                    <a:cubicBezTo>
                      <a:pt x="68" y="206"/>
                      <a:pt x="74" y="205"/>
                      <a:pt x="81" y="205"/>
                    </a:cubicBezTo>
                    <a:cubicBezTo>
                      <a:pt x="86" y="205"/>
                      <a:pt x="90" y="204"/>
                      <a:pt x="95" y="204"/>
                    </a:cubicBezTo>
                    <a:cubicBezTo>
                      <a:pt x="98" y="204"/>
                      <a:pt x="104" y="203"/>
                      <a:pt x="104" y="201"/>
                    </a:cubicBezTo>
                    <a:cubicBezTo>
                      <a:pt x="104" y="196"/>
                      <a:pt x="105" y="199"/>
                      <a:pt x="107" y="201"/>
                    </a:cubicBezTo>
                    <a:cubicBezTo>
                      <a:pt x="111" y="205"/>
                      <a:pt x="118" y="202"/>
                      <a:pt x="123" y="201"/>
                    </a:cubicBezTo>
                    <a:cubicBezTo>
                      <a:pt x="127" y="200"/>
                      <a:pt x="134" y="199"/>
                      <a:pt x="135" y="195"/>
                    </a:cubicBezTo>
                    <a:cubicBezTo>
                      <a:pt x="135" y="194"/>
                      <a:pt x="133" y="192"/>
                      <a:pt x="132" y="191"/>
                    </a:cubicBezTo>
                    <a:cubicBezTo>
                      <a:pt x="131" y="190"/>
                      <a:pt x="128" y="191"/>
                      <a:pt x="128" y="189"/>
                    </a:cubicBezTo>
                    <a:cubicBezTo>
                      <a:pt x="128" y="188"/>
                      <a:pt x="130" y="187"/>
                      <a:pt x="131" y="185"/>
                    </a:cubicBezTo>
                    <a:cubicBezTo>
                      <a:pt x="132" y="183"/>
                      <a:pt x="130" y="181"/>
                      <a:pt x="128" y="178"/>
                    </a:cubicBezTo>
                    <a:cubicBezTo>
                      <a:pt x="126" y="176"/>
                      <a:pt x="120" y="176"/>
                      <a:pt x="115" y="176"/>
                    </a:cubicBezTo>
                    <a:cubicBezTo>
                      <a:pt x="110" y="175"/>
                      <a:pt x="105" y="173"/>
                      <a:pt x="100" y="174"/>
                    </a:cubicBezTo>
                    <a:cubicBezTo>
                      <a:pt x="94" y="176"/>
                      <a:pt x="90" y="180"/>
                      <a:pt x="86" y="182"/>
                    </a:cubicBezTo>
                    <a:cubicBezTo>
                      <a:pt x="84" y="183"/>
                      <a:pt x="82" y="184"/>
                      <a:pt x="79" y="184"/>
                    </a:cubicBezTo>
                    <a:cubicBezTo>
                      <a:pt x="76" y="185"/>
                      <a:pt x="76" y="184"/>
                      <a:pt x="74" y="182"/>
                    </a:cubicBezTo>
                    <a:cubicBezTo>
                      <a:pt x="73" y="182"/>
                      <a:pt x="70" y="180"/>
                      <a:pt x="68" y="181"/>
                    </a:cubicBezTo>
                    <a:cubicBezTo>
                      <a:pt x="66" y="181"/>
                      <a:pt x="64" y="183"/>
                      <a:pt x="62" y="183"/>
                    </a:cubicBezTo>
                    <a:cubicBezTo>
                      <a:pt x="60" y="183"/>
                      <a:pt x="59" y="182"/>
                      <a:pt x="57" y="182"/>
                    </a:cubicBezTo>
                    <a:cubicBezTo>
                      <a:pt x="54" y="182"/>
                      <a:pt x="53" y="182"/>
                      <a:pt x="55" y="180"/>
                    </a:cubicBezTo>
                    <a:cubicBezTo>
                      <a:pt x="58" y="178"/>
                      <a:pt x="50" y="176"/>
                      <a:pt x="48" y="175"/>
                    </a:cubicBezTo>
                    <a:cubicBezTo>
                      <a:pt x="44" y="174"/>
                      <a:pt x="42" y="173"/>
                      <a:pt x="45" y="170"/>
                    </a:cubicBezTo>
                    <a:cubicBezTo>
                      <a:pt x="49" y="166"/>
                      <a:pt x="51" y="170"/>
                      <a:pt x="54" y="169"/>
                    </a:cubicBezTo>
                    <a:cubicBezTo>
                      <a:pt x="57" y="168"/>
                      <a:pt x="57" y="163"/>
                      <a:pt x="60" y="162"/>
                    </a:cubicBezTo>
                    <a:cubicBezTo>
                      <a:pt x="65" y="159"/>
                      <a:pt x="65" y="164"/>
                      <a:pt x="70" y="163"/>
                    </a:cubicBezTo>
                    <a:cubicBezTo>
                      <a:pt x="73" y="163"/>
                      <a:pt x="74" y="161"/>
                      <a:pt x="77" y="161"/>
                    </a:cubicBezTo>
                    <a:cubicBezTo>
                      <a:pt x="79" y="162"/>
                      <a:pt x="81" y="163"/>
                      <a:pt x="83" y="164"/>
                    </a:cubicBezTo>
                    <a:cubicBezTo>
                      <a:pt x="86" y="165"/>
                      <a:pt x="91" y="166"/>
                      <a:pt x="92" y="163"/>
                    </a:cubicBezTo>
                    <a:cubicBezTo>
                      <a:pt x="93" y="161"/>
                      <a:pt x="93" y="160"/>
                      <a:pt x="94" y="158"/>
                    </a:cubicBezTo>
                    <a:cubicBezTo>
                      <a:pt x="95" y="158"/>
                      <a:pt x="97" y="156"/>
                      <a:pt x="98" y="158"/>
                    </a:cubicBezTo>
                    <a:cubicBezTo>
                      <a:pt x="97" y="161"/>
                      <a:pt x="103" y="164"/>
                      <a:pt x="103" y="160"/>
                    </a:cubicBezTo>
                    <a:cubicBezTo>
                      <a:pt x="104" y="156"/>
                      <a:pt x="109" y="161"/>
                      <a:pt x="111" y="159"/>
                    </a:cubicBezTo>
                    <a:cubicBezTo>
                      <a:pt x="113" y="157"/>
                      <a:pt x="114" y="158"/>
                      <a:pt x="115" y="159"/>
                    </a:cubicBezTo>
                    <a:cubicBezTo>
                      <a:pt x="117" y="161"/>
                      <a:pt x="119" y="161"/>
                      <a:pt x="122" y="161"/>
                    </a:cubicBezTo>
                    <a:cubicBezTo>
                      <a:pt x="126" y="162"/>
                      <a:pt x="120" y="166"/>
                      <a:pt x="123" y="167"/>
                    </a:cubicBezTo>
                    <a:cubicBezTo>
                      <a:pt x="126" y="168"/>
                      <a:pt x="132" y="163"/>
                      <a:pt x="133" y="162"/>
                    </a:cubicBezTo>
                    <a:cubicBezTo>
                      <a:pt x="136" y="158"/>
                      <a:pt x="144" y="159"/>
                      <a:pt x="147" y="156"/>
                    </a:cubicBezTo>
                    <a:cubicBezTo>
                      <a:pt x="150" y="154"/>
                      <a:pt x="149" y="149"/>
                      <a:pt x="145" y="147"/>
                    </a:cubicBezTo>
                    <a:cubicBezTo>
                      <a:pt x="143" y="147"/>
                      <a:pt x="141" y="147"/>
                      <a:pt x="140" y="148"/>
                    </a:cubicBezTo>
                    <a:cubicBezTo>
                      <a:pt x="140" y="149"/>
                      <a:pt x="140" y="153"/>
                      <a:pt x="138" y="152"/>
                    </a:cubicBezTo>
                    <a:cubicBezTo>
                      <a:pt x="135" y="150"/>
                      <a:pt x="138" y="146"/>
                      <a:pt x="135" y="144"/>
                    </a:cubicBezTo>
                    <a:cubicBezTo>
                      <a:pt x="132" y="142"/>
                      <a:pt x="125" y="141"/>
                      <a:pt x="120" y="142"/>
                    </a:cubicBezTo>
                    <a:cubicBezTo>
                      <a:pt x="119" y="143"/>
                      <a:pt x="116" y="144"/>
                      <a:pt x="116" y="142"/>
                    </a:cubicBezTo>
                    <a:cubicBezTo>
                      <a:pt x="116" y="141"/>
                      <a:pt x="117" y="140"/>
                      <a:pt x="119" y="140"/>
                    </a:cubicBezTo>
                    <a:cubicBezTo>
                      <a:pt x="123" y="140"/>
                      <a:pt x="125" y="142"/>
                      <a:pt x="129" y="141"/>
                    </a:cubicBezTo>
                    <a:cubicBezTo>
                      <a:pt x="135" y="141"/>
                      <a:pt x="140" y="142"/>
                      <a:pt x="142" y="138"/>
                    </a:cubicBezTo>
                    <a:cubicBezTo>
                      <a:pt x="144" y="135"/>
                      <a:pt x="145" y="132"/>
                      <a:pt x="142" y="130"/>
                    </a:cubicBezTo>
                    <a:cubicBezTo>
                      <a:pt x="140" y="128"/>
                      <a:pt x="139" y="127"/>
                      <a:pt x="140" y="125"/>
                    </a:cubicBezTo>
                    <a:cubicBezTo>
                      <a:pt x="142" y="124"/>
                      <a:pt x="144" y="124"/>
                      <a:pt x="146" y="124"/>
                    </a:cubicBezTo>
                    <a:cubicBezTo>
                      <a:pt x="148" y="125"/>
                      <a:pt x="151" y="126"/>
                      <a:pt x="153" y="126"/>
                    </a:cubicBezTo>
                    <a:cubicBezTo>
                      <a:pt x="156" y="125"/>
                      <a:pt x="159" y="124"/>
                      <a:pt x="161" y="123"/>
                    </a:cubicBezTo>
                    <a:cubicBezTo>
                      <a:pt x="163" y="122"/>
                      <a:pt x="162" y="121"/>
                      <a:pt x="162" y="120"/>
                    </a:cubicBezTo>
                    <a:cubicBezTo>
                      <a:pt x="163" y="119"/>
                      <a:pt x="164" y="119"/>
                      <a:pt x="165" y="118"/>
                    </a:cubicBezTo>
                    <a:cubicBezTo>
                      <a:pt x="168" y="116"/>
                      <a:pt x="160" y="115"/>
                      <a:pt x="161" y="114"/>
                    </a:cubicBezTo>
                    <a:cubicBezTo>
                      <a:pt x="165" y="114"/>
                      <a:pt x="165" y="109"/>
                      <a:pt x="165" y="107"/>
                    </a:cubicBezTo>
                    <a:cubicBezTo>
                      <a:pt x="165" y="106"/>
                      <a:pt x="164" y="105"/>
                      <a:pt x="162" y="104"/>
                    </a:cubicBezTo>
                    <a:cubicBezTo>
                      <a:pt x="160" y="103"/>
                      <a:pt x="160" y="102"/>
                      <a:pt x="158" y="102"/>
                    </a:cubicBezTo>
                    <a:cubicBezTo>
                      <a:pt x="156" y="101"/>
                      <a:pt x="154" y="99"/>
                      <a:pt x="157" y="99"/>
                    </a:cubicBezTo>
                    <a:cubicBezTo>
                      <a:pt x="159" y="100"/>
                      <a:pt x="161" y="101"/>
                      <a:pt x="163" y="101"/>
                    </a:cubicBezTo>
                    <a:cubicBezTo>
                      <a:pt x="168" y="101"/>
                      <a:pt x="168" y="96"/>
                      <a:pt x="163" y="96"/>
                    </a:cubicBezTo>
                    <a:cubicBezTo>
                      <a:pt x="158" y="96"/>
                      <a:pt x="155" y="97"/>
                      <a:pt x="151" y="97"/>
                    </a:cubicBezTo>
                    <a:cubicBezTo>
                      <a:pt x="149" y="96"/>
                      <a:pt x="148" y="95"/>
                      <a:pt x="149" y="95"/>
                    </a:cubicBezTo>
                    <a:cubicBezTo>
                      <a:pt x="151" y="93"/>
                      <a:pt x="153" y="94"/>
                      <a:pt x="156" y="94"/>
                    </a:cubicBezTo>
                    <a:cubicBezTo>
                      <a:pt x="161" y="94"/>
                      <a:pt x="158" y="90"/>
                      <a:pt x="164" y="92"/>
                    </a:cubicBezTo>
                    <a:cubicBezTo>
                      <a:pt x="169" y="93"/>
                      <a:pt x="170" y="88"/>
                      <a:pt x="174" y="88"/>
                    </a:cubicBezTo>
                    <a:cubicBezTo>
                      <a:pt x="176" y="88"/>
                      <a:pt x="177" y="88"/>
                      <a:pt x="178" y="87"/>
                    </a:cubicBezTo>
                    <a:cubicBezTo>
                      <a:pt x="180" y="86"/>
                      <a:pt x="182" y="87"/>
                      <a:pt x="184" y="87"/>
                    </a:cubicBezTo>
                    <a:cubicBezTo>
                      <a:pt x="186" y="87"/>
                      <a:pt x="185" y="84"/>
                      <a:pt x="186" y="84"/>
                    </a:cubicBezTo>
                    <a:cubicBezTo>
                      <a:pt x="186" y="82"/>
                      <a:pt x="186" y="82"/>
                      <a:pt x="188" y="81"/>
                    </a:cubicBezTo>
                    <a:cubicBezTo>
                      <a:pt x="189" y="81"/>
                      <a:pt x="190" y="80"/>
                      <a:pt x="192" y="80"/>
                    </a:cubicBezTo>
                    <a:cubicBezTo>
                      <a:pt x="193" y="79"/>
                      <a:pt x="192" y="78"/>
                      <a:pt x="193" y="77"/>
                    </a:cubicBezTo>
                    <a:cubicBezTo>
                      <a:pt x="194" y="76"/>
                      <a:pt x="197" y="76"/>
                      <a:pt x="195" y="74"/>
                    </a:cubicBezTo>
                    <a:cubicBezTo>
                      <a:pt x="193" y="73"/>
                      <a:pt x="191" y="72"/>
                      <a:pt x="191" y="71"/>
                    </a:cubicBezTo>
                    <a:cubicBezTo>
                      <a:pt x="191" y="70"/>
                      <a:pt x="193" y="69"/>
                      <a:pt x="194" y="69"/>
                    </a:cubicBezTo>
                    <a:cubicBezTo>
                      <a:pt x="195" y="70"/>
                      <a:pt x="196" y="71"/>
                      <a:pt x="197" y="71"/>
                    </a:cubicBezTo>
                    <a:cubicBezTo>
                      <a:pt x="199" y="71"/>
                      <a:pt x="198" y="69"/>
                      <a:pt x="198" y="68"/>
                    </a:cubicBezTo>
                    <a:cubicBezTo>
                      <a:pt x="199" y="67"/>
                      <a:pt x="200" y="65"/>
                      <a:pt x="202" y="64"/>
                    </a:cubicBezTo>
                    <a:cubicBezTo>
                      <a:pt x="204" y="62"/>
                      <a:pt x="210" y="61"/>
                      <a:pt x="213" y="59"/>
                    </a:cubicBezTo>
                    <a:cubicBezTo>
                      <a:pt x="216" y="56"/>
                      <a:pt x="219" y="54"/>
                      <a:pt x="223" y="51"/>
                    </a:cubicBezTo>
                    <a:cubicBezTo>
                      <a:pt x="226" y="50"/>
                      <a:pt x="228" y="49"/>
                      <a:pt x="230" y="47"/>
                    </a:cubicBezTo>
                    <a:cubicBezTo>
                      <a:pt x="231" y="45"/>
                      <a:pt x="230" y="45"/>
                      <a:pt x="227" y="44"/>
                    </a:cubicBezTo>
                    <a:cubicBezTo>
                      <a:pt x="224" y="44"/>
                      <a:pt x="222" y="46"/>
                      <a:pt x="220" y="47"/>
                    </a:cubicBezTo>
                    <a:cubicBezTo>
                      <a:pt x="217" y="48"/>
                      <a:pt x="213" y="49"/>
                      <a:pt x="209" y="49"/>
                    </a:cubicBezTo>
                    <a:cubicBezTo>
                      <a:pt x="209" y="48"/>
                      <a:pt x="209" y="48"/>
                      <a:pt x="209" y="47"/>
                    </a:cubicBezTo>
                    <a:cubicBezTo>
                      <a:pt x="209" y="46"/>
                      <a:pt x="210" y="46"/>
                      <a:pt x="210" y="45"/>
                    </a:cubicBezTo>
                    <a:cubicBezTo>
                      <a:pt x="210" y="44"/>
                      <a:pt x="208" y="44"/>
                      <a:pt x="206" y="44"/>
                    </a:cubicBezTo>
                    <a:cubicBezTo>
                      <a:pt x="205" y="44"/>
                      <a:pt x="203" y="43"/>
                      <a:pt x="202" y="43"/>
                    </a:cubicBezTo>
                    <a:cubicBezTo>
                      <a:pt x="202" y="42"/>
                      <a:pt x="208" y="42"/>
                      <a:pt x="208" y="42"/>
                    </a:cubicBezTo>
                    <a:cubicBezTo>
                      <a:pt x="211" y="42"/>
                      <a:pt x="214" y="42"/>
                      <a:pt x="217" y="42"/>
                    </a:cubicBezTo>
                    <a:cubicBezTo>
                      <a:pt x="219" y="42"/>
                      <a:pt x="222" y="43"/>
                      <a:pt x="223" y="42"/>
                    </a:cubicBezTo>
                    <a:cubicBezTo>
                      <a:pt x="223" y="41"/>
                      <a:pt x="223" y="40"/>
                      <a:pt x="223" y="40"/>
                    </a:cubicBezTo>
                    <a:cubicBezTo>
                      <a:pt x="224" y="39"/>
                      <a:pt x="227" y="40"/>
                      <a:pt x="229" y="40"/>
                    </a:cubicBezTo>
                    <a:cubicBezTo>
                      <a:pt x="231" y="39"/>
                      <a:pt x="231" y="38"/>
                      <a:pt x="233" y="38"/>
                    </a:cubicBezTo>
                    <a:cubicBezTo>
                      <a:pt x="235" y="37"/>
                      <a:pt x="237" y="36"/>
                      <a:pt x="238" y="35"/>
                    </a:cubicBezTo>
                    <a:cubicBezTo>
                      <a:pt x="239" y="35"/>
                      <a:pt x="240" y="34"/>
                      <a:pt x="241" y="34"/>
                    </a:cubicBezTo>
                    <a:cubicBezTo>
                      <a:pt x="241" y="34"/>
                      <a:pt x="242" y="34"/>
                      <a:pt x="243" y="33"/>
                    </a:cubicBezTo>
                    <a:cubicBezTo>
                      <a:pt x="243" y="33"/>
                      <a:pt x="244" y="32"/>
                      <a:pt x="244" y="32"/>
                    </a:cubicBezTo>
                    <a:cubicBezTo>
                      <a:pt x="246" y="31"/>
                      <a:pt x="246" y="31"/>
                      <a:pt x="248" y="30"/>
                    </a:cubicBezTo>
                    <a:cubicBezTo>
                      <a:pt x="250" y="30"/>
                      <a:pt x="247" y="27"/>
                      <a:pt x="247" y="27"/>
                    </a:cubicBezTo>
                    <a:cubicBezTo>
                      <a:pt x="246" y="25"/>
                      <a:pt x="245" y="25"/>
                      <a:pt x="243" y="24"/>
                    </a:cubicBezTo>
                    <a:cubicBezTo>
                      <a:pt x="241" y="23"/>
                      <a:pt x="241" y="22"/>
                      <a:pt x="238" y="22"/>
                    </a:cubicBezTo>
                    <a:cubicBezTo>
                      <a:pt x="237" y="22"/>
                      <a:pt x="235" y="22"/>
                      <a:pt x="233" y="21"/>
                    </a:cubicBezTo>
                    <a:cubicBezTo>
                      <a:pt x="232" y="20"/>
                      <a:pt x="232" y="20"/>
                      <a:pt x="232" y="19"/>
                    </a:cubicBezTo>
                    <a:cubicBezTo>
                      <a:pt x="232" y="17"/>
                      <a:pt x="230" y="16"/>
                      <a:pt x="228" y="15"/>
                    </a:cubicBezTo>
                    <a:cubicBezTo>
                      <a:pt x="225" y="13"/>
                      <a:pt x="231" y="12"/>
                      <a:pt x="227" y="11"/>
                    </a:cubicBezTo>
                    <a:cubicBezTo>
                      <a:pt x="225" y="11"/>
                      <a:pt x="224" y="11"/>
                      <a:pt x="223" y="12"/>
                    </a:cubicBezTo>
                    <a:cubicBezTo>
                      <a:pt x="222" y="13"/>
                      <a:pt x="221" y="11"/>
                      <a:pt x="221" y="11"/>
                    </a:cubicBezTo>
                    <a:cubicBezTo>
                      <a:pt x="220" y="9"/>
                      <a:pt x="215" y="8"/>
                      <a:pt x="216" y="10"/>
                    </a:cubicBezTo>
                    <a:cubicBezTo>
                      <a:pt x="216" y="11"/>
                      <a:pt x="218" y="14"/>
                      <a:pt x="215" y="12"/>
                    </a:cubicBezTo>
                    <a:cubicBezTo>
                      <a:pt x="212" y="10"/>
                      <a:pt x="210" y="10"/>
                      <a:pt x="209" y="12"/>
                    </a:cubicBezTo>
                    <a:cubicBezTo>
                      <a:pt x="208" y="14"/>
                      <a:pt x="204" y="13"/>
                      <a:pt x="203" y="15"/>
                    </a:cubicBezTo>
                    <a:cubicBezTo>
                      <a:pt x="202" y="15"/>
                      <a:pt x="203" y="15"/>
                      <a:pt x="201" y="15"/>
                    </a:cubicBezTo>
                    <a:cubicBezTo>
                      <a:pt x="200" y="15"/>
                      <a:pt x="199" y="16"/>
                      <a:pt x="198" y="15"/>
                    </a:cubicBezTo>
                    <a:cubicBezTo>
                      <a:pt x="197" y="14"/>
                      <a:pt x="198" y="14"/>
                      <a:pt x="199" y="14"/>
                    </a:cubicBezTo>
                    <a:cubicBezTo>
                      <a:pt x="201" y="13"/>
                      <a:pt x="201" y="13"/>
                      <a:pt x="202" y="12"/>
                    </a:cubicBezTo>
                    <a:cubicBezTo>
                      <a:pt x="204" y="11"/>
                      <a:pt x="209" y="9"/>
                      <a:pt x="205" y="8"/>
                    </a:cubicBezTo>
                    <a:cubicBezTo>
                      <a:pt x="203" y="7"/>
                      <a:pt x="200" y="6"/>
                      <a:pt x="197" y="6"/>
                    </a:cubicBezTo>
                    <a:cubicBezTo>
                      <a:pt x="195" y="6"/>
                      <a:pt x="194" y="5"/>
                      <a:pt x="192" y="5"/>
                    </a:cubicBezTo>
                    <a:cubicBezTo>
                      <a:pt x="189" y="4"/>
                      <a:pt x="186" y="5"/>
                      <a:pt x="184" y="4"/>
                    </a:cubicBezTo>
                    <a:cubicBezTo>
                      <a:pt x="183" y="3"/>
                      <a:pt x="176" y="0"/>
                      <a:pt x="175" y="2"/>
                    </a:cubicBezTo>
                    <a:cubicBezTo>
                      <a:pt x="175" y="2"/>
                      <a:pt x="176" y="4"/>
                      <a:pt x="175" y="4"/>
                    </a:cubicBezTo>
                    <a:cubicBezTo>
                      <a:pt x="174" y="4"/>
                      <a:pt x="173" y="3"/>
                      <a:pt x="172" y="3"/>
                    </a:cubicBezTo>
                    <a:cubicBezTo>
                      <a:pt x="170" y="2"/>
                      <a:pt x="168" y="2"/>
                      <a:pt x="166" y="3"/>
                    </a:cubicBezTo>
                    <a:cubicBezTo>
                      <a:pt x="163" y="4"/>
                      <a:pt x="160" y="5"/>
                      <a:pt x="162" y="7"/>
                    </a:cubicBezTo>
                    <a:cubicBezTo>
                      <a:pt x="162" y="7"/>
                      <a:pt x="166" y="10"/>
                      <a:pt x="166" y="10"/>
                    </a:cubicBezTo>
                    <a:cubicBezTo>
                      <a:pt x="164" y="11"/>
                      <a:pt x="158" y="7"/>
                      <a:pt x="158" y="6"/>
                    </a:cubicBezTo>
                    <a:cubicBezTo>
                      <a:pt x="156" y="4"/>
                      <a:pt x="152" y="3"/>
                      <a:pt x="148" y="3"/>
                    </a:cubicBezTo>
                    <a:cubicBezTo>
                      <a:pt x="146" y="3"/>
                      <a:pt x="143" y="4"/>
                      <a:pt x="141" y="4"/>
                    </a:cubicBezTo>
                    <a:cubicBezTo>
                      <a:pt x="140" y="4"/>
                      <a:pt x="137" y="3"/>
                      <a:pt x="136" y="4"/>
                    </a:cubicBezTo>
                    <a:cubicBezTo>
                      <a:pt x="136" y="5"/>
                      <a:pt x="137" y="6"/>
                      <a:pt x="138" y="7"/>
                    </a:cubicBezTo>
                    <a:cubicBezTo>
                      <a:pt x="140" y="7"/>
                      <a:pt x="140" y="8"/>
                      <a:pt x="142" y="9"/>
                    </a:cubicBezTo>
                    <a:cubicBezTo>
                      <a:pt x="144" y="10"/>
                      <a:pt x="146" y="10"/>
                      <a:pt x="147" y="11"/>
                    </a:cubicBezTo>
                    <a:cubicBezTo>
                      <a:pt x="149" y="12"/>
                      <a:pt x="150" y="14"/>
                      <a:pt x="150" y="15"/>
                    </a:cubicBezTo>
                    <a:cubicBezTo>
                      <a:pt x="150" y="16"/>
                      <a:pt x="151" y="17"/>
                      <a:pt x="149" y="17"/>
                    </a:cubicBezTo>
                    <a:cubicBezTo>
                      <a:pt x="147" y="17"/>
                      <a:pt x="147" y="16"/>
                      <a:pt x="146" y="15"/>
                    </a:cubicBezTo>
                    <a:cubicBezTo>
                      <a:pt x="145" y="12"/>
                      <a:pt x="141" y="11"/>
                      <a:pt x="138" y="8"/>
                    </a:cubicBezTo>
                    <a:cubicBezTo>
                      <a:pt x="137" y="8"/>
                      <a:pt x="137" y="7"/>
                      <a:pt x="136" y="6"/>
                    </a:cubicBezTo>
                    <a:cubicBezTo>
                      <a:pt x="135" y="6"/>
                      <a:pt x="135" y="6"/>
                      <a:pt x="134" y="6"/>
                    </a:cubicBezTo>
                    <a:cubicBezTo>
                      <a:pt x="133" y="6"/>
                      <a:pt x="133" y="6"/>
                      <a:pt x="132" y="7"/>
                    </a:cubicBezTo>
                    <a:cubicBezTo>
                      <a:pt x="130" y="8"/>
                      <a:pt x="127" y="6"/>
                      <a:pt x="125" y="5"/>
                    </a:cubicBezTo>
                    <a:cubicBezTo>
                      <a:pt x="122" y="5"/>
                      <a:pt x="119" y="5"/>
                      <a:pt x="118" y="6"/>
                    </a:cubicBezTo>
                    <a:cubicBezTo>
                      <a:pt x="117" y="8"/>
                      <a:pt x="119" y="8"/>
                      <a:pt x="119" y="10"/>
                    </a:cubicBezTo>
                    <a:cubicBezTo>
                      <a:pt x="120" y="11"/>
                      <a:pt x="114" y="8"/>
                      <a:pt x="114" y="8"/>
                    </a:cubicBezTo>
                    <a:cubicBezTo>
                      <a:pt x="110" y="7"/>
                      <a:pt x="111" y="9"/>
                      <a:pt x="112" y="10"/>
                    </a:cubicBezTo>
                    <a:cubicBezTo>
                      <a:pt x="113" y="11"/>
                      <a:pt x="115" y="16"/>
                      <a:pt x="115" y="16"/>
                    </a:cubicBezTo>
                    <a:cubicBezTo>
                      <a:pt x="112" y="17"/>
                      <a:pt x="110" y="14"/>
                      <a:pt x="108" y="13"/>
                    </a:cubicBezTo>
                    <a:cubicBezTo>
                      <a:pt x="107" y="13"/>
                      <a:pt x="106" y="14"/>
                      <a:pt x="107" y="14"/>
                    </a:cubicBezTo>
                    <a:cubicBezTo>
                      <a:pt x="107" y="15"/>
                      <a:pt x="107" y="15"/>
                      <a:pt x="106" y="16"/>
                    </a:cubicBezTo>
                    <a:cubicBezTo>
                      <a:pt x="106" y="17"/>
                      <a:pt x="104" y="17"/>
                      <a:pt x="104" y="18"/>
                    </a:cubicBezTo>
                    <a:cubicBezTo>
                      <a:pt x="104" y="19"/>
                      <a:pt x="106" y="22"/>
                      <a:pt x="109" y="23"/>
                    </a:cubicBezTo>
                    <a:cubicBezTo>
                      <a:pt x="110" y="24"/>
                      <a:pt x="112" y="25"/>
                      <a:pt x="113" y="26"/>
                    </a:cubicBezTo>
                    <a:cubicBezTo>
                      <a:pt x="114" y="26"/>
                      <a:pt x="118" y="28"/>
                      <a:pt x="114" y="28"/>
                    </a:cubicBezTo>
                    <a:cubicBezTo>
                      <a:pt x="112" y="28"/>
                      <a:pt x="109" y="27"/>
                      <a:pt x="107" y="26"/>
                    </a:cubicBezTo>
                    <a:cubicBezTo>
                      <a:pt x="106" y="25"/>
                      <a:pt x="105" y="24"/>
                      <a:pt x="103" y="23"/>
                    </a:cubicBezTo>
                    <a:cubicBezTo>
                      <a:pt x="102" y="23"/>
                      <a:pt x="101" y="24"/>
                      <a:pt x="100" y="24"/>
                    </a:cubicBezTo>
                    <a:cubicBezTo>
                      <a:pt x="98" y="23"/>
                      <a:pt x="97" y="22"/>
                      <a:pt x="95" y="21"/>
                    </a:cubicBezTo>
                    <a:cubicBezTo>
                      <a:pt x="94" y="21"/>
                      <a:pt x="93" y="19"/>
                      <a:pt x="92" y="19"/>
                    </a:cubicBezTo>
                    <a:cubicBezTo>
                      <a:pt x="90" y="18"/>
                      <a:pt x="87" y="18"/>
                      <a:pt x="85" y="18"/>
                    </a:cubicBezTo>
                    <a:cubicBezTo>
                      <a:pt x="79" y="19"/>
                      <a:pt x="83" y="20"/>
                      <a:pt x="85" y="22"/>
                    </a:cubicBezTo>
                    <a:cubicBezTo>
                      <a:pt x="85" y="22"/>
                      <a:pt x="86" y="24"/>
                      <a:pt x="84" y="24"/>
                    </a:cubicBezTo>
                    <a:cubicBezTo>
                      <a:pt x="83" y="24"/>
                      <a:pt x="81" y="24"/>
                      <a:pt x="81" y="25"/>
                    </a:cubicBezTo>
                    <a:cubicBezTo>
                      <a:pt x="80" y="27"/>
                      <a:pt x="86" y="27"/>
                      <a:pt x="87" y="29"/>
                    </a:cubicBezTo>
                    <a:cubicBezTo>
                      <a:pt x="89" y="30"/>
                      <a:pt x="86" y="30"/>
                      <a:pt x="84" y="30"/>
                    </a:cubicBezTo>
                    <a:cubicBezTo>
                      <a:pt x="83" y="29"/>
                      <a:pt x="82" y="29"/>
                      <a:pt x="81" y="29"/>
                    </a:cubicBezTo>
                    <a:cubicBezTo>
                      <a:pt x="79" y="29"/>
                      <a:pt x="79" y="30"/>
                      <a:pt x="77" y="29"/>
                    </a:cubicBezTo>
                    <a:cubicBezTo>
                      <a:pt x="76" y="29"/>
                      <a:pt x="75" y="28"/>
                      <a:pt x="73" y="28"/>
                    </a:cubicBezTo>
                    <a:cubicBezTo>
                      <a:pt x="71" y="28"/>
                      <a:pt x="69" y="29"/>
                      <a:pt x="68" y="30"/>
                    </a:cubicBezTo>
                    <a:cubicBezTo>
                      <a:pt x="65" y="30"/>
                      <a:pt x="64" y="31"/>
                      <a:pt x="62" y="32"/>
                    </a:cubicBezTo>
                    <a:cubicBezTo>
                      <a:pt x="62" y="33"/>
                      <a:pt x="61" y="35"/>
                      <a:pt x="59" y="34"/>
                    </a:cubicBezTo>
                    <a:cubicBezTo>
                      <a:pt x="57" y="34"/>
                      <a:pt x="52" y="35"/>
                      <a:pt x="52" y="37"/>
                    </a:cubicBezTo>
                    <a:cubicBezTo>
                      <a:pt x="52" y="38"/>
                      <a:pt x="50" y="39"/>
                      <a:pt x="49" y="39"/>
                    </a:cubicBezTo>
                    <a:cubicBezTo>
                      <a:pt x="48" y="40"/>
                      <a:pt x="48" y="42"/>
                      <a:pt x="50" y="42"/>
                    </a:cubicBezTo>
                    <a:cubicBezTo>
                      <a:pt x="53" y="42"/>
                      <a:pt x="56" y="41"/>
                      <a:pt x="58" y="41"/>
                    </a:cubicBezTo>
                    <a:cubicBezTo>
                      <a:pt x="63" y="40"/>
                      <a:pt x="58" y="43"/>
                      <a:pt x="57" y="44"/>
                    </a:cubicBezTo>
                    <a:cubicBezTo>
                      <a:pt x="57" y="44"/>
                      <a:pt x="56" y="46"/>
                      <a:pt x="58" y="46"/>
                    </a:cubicBezTo>
                    <a:cubicBezTo>
                      <a:pt x="60" y="46"/>
                      <a:pt x="62" y="45"/>
                      <a:pt x="64" y="44"/>
                    </a:cubicBezTo>
                    <a:cubicBezTo>
                      <a:pt x="65" y="44"/>
                      <a:pt x="68" y="42"/>
                      <a:pt x="71" y="42"/>
                    </a:cubicBezTo>
                    <a:cubicBezTo>
                      <a:pt x="69" y="44"/>
                      <a:pt x="67" y="45"/>
                      <a:pt x="64" y="46"/>
                    </a:cubicBezTo>
                    <a:cubicBezTo>
                      <a:pt x="63" y="46"/>
                      <a:pt x="62" y="47"/>
                      <a:pt x="62" y="48"/>
                    </a:cubicBezTo>
                    <a:cubicBezTo>
                      <a:pt x="62" y="49"/>
                      <a:pt x="64" y="49"/>
                      <a:pt x="63" y="50"/>
                    </a:cubicBezTo>
                    <a:cubicBezTo>
                      <a:pt x="63" y="51"/>
                      <a:pt x="62" y="51"/>
                      <a:pt x="61" y="51"/>
                    </a:cubicBezTo>
                    <a:cubicBezTo>
                      <a:pt x="60" y="52"/>
                      <a:pt x="60" y="52"/>
                      <a:pt x="59" y="53"/>
                    </a:cubicBezTo>
                    <a:cubicBezTo>
                      <a:pt x="57" y="55"/>
                      <a:pt x="60" y="56"/>
                      <a:pt x="63" y="56"/>
                    </a:cubicBezTo>
                    <a:cubicBezTo>
                      <a:pt x="66" y="57"/>
                      <a:pt x="68" y="55"/>
                      <a:pt x="71" y="55"/>
                    </a:cubicBezTo>
                    <a:cubicBezTo>
                      <a:pt x="75" y="54"/>
                      <a:pt x="78" y="54"/>
                      <a:pt x="81" y="53"/>
                    </a:cubicBezTo>
                    <a:cubicBezTo>
                      <a:pt x="84" y="52"/>
                      <a:pt x="87" y="51"/>
                      <a:pt x="89" y="49"/>
                    </a:cubicBezTo>
                    <a:cubicBezTo>
                      <a:pt x="90" y="49"/>
                      <a:pt x="91" y="48"/>
                      <a:pt x="93" y="48"/>
                    </a:cubicBezTo>
                    <a:cubicBezTo>
                      <a:pt x="94" y="48"/>
                      <a:pt x="94" y="49"/>
                      <a:pt x="93" y="49"/>
                    </a:cubicBezTo>
                    <a:cubicBezTo>
                      <a:pt x="89" y="51"/>
                      <a:pt x="87" y="53"/>
                      <a:pt x="83" y="55"/>
                    </a:cubicBezTo>
                    <a:cubicBezTo>
                      <a:pt x="78" y="56"/>
                      <a:pt x="73" y="55"/>
                      <a:pt x="68" y="57"/>
                    </a:cubicBezTo>
                    <a:cubicBezTo>
                      <a:pt x="64" y="58"/>
                      <a:pt x="63" y="59"/>
                      <a:pt x="67" y="60"/>
                    </a:cubicBezTo>
                    <a:cubicBezTo>
                      <a:pt x="69" y="61"/>
                      <a:pt x="75" y="64"/>
                      <a:pt x="78" y="62"/>
                    </a:cubicBezTo>
                    <a:cubicBezTo>
                      <a:pt x="80" y="60"/>
                      <a:pt x="81" y="58"/>
                      <a:pt x="84" y="57"/>
                    </a:cubicBezTo>
                    <a:cubicBezTo>
                      <a:pt x="89" y="55"/>
                      <a:pt x="93" y="53"/>
                      <a:pt x="99" y="53"/>
                    </a:cubicBezTo>
                    <a:cubicBezTo>
                      <a:pt x="101" y="53"/>
                      <a:pt x="108" y="52"/>
                      <a:pt x="103" y="54"/>
                    </a:cubicBezTo>
                    <a:cubicBezTo>
                      <a:pt x="98" y="55"/>
                      <a:pt x="93" y="56"/>
                      <a:pt x="89" y="58"/>
                    </a:cubicBezTo>
                    <a:cubicBezTo>
                      <a:pt x="87" y="59"/>
                      <a:pt x="85" y="60"/>
                      <a:pt x="85" y="62"/>
                    </a:cubicBezTo>
                    <a:cubicBezTo>
                      <a:pt x="85" y="63"/>
                      <a:pt x="83" y="65"/>
                      <a:pt x="85" y="66"/>
                    </a:cubicBezTo>
                    <a:cubicBezTo>
                      <a:pt x="87" y="68"/>
                      <a:pt x="94" y="67"/>
                      <a:pt x="96" y="66"/>
                    </a:cubicBezTo>
                    <a:cubicBezTo>
                      <a:pt x="97" y="65"/>
                      <a:pt x="101" y="61"/>
                      <a:pt x="103" y="62"/>
                    </a:cubicBezTo>
                    <a:cubicBezTo>
                      <a:pt x="105" y="63"/>
                      <a:pt x="101" y="65"/>
                      <a:pt x="104" y="66"/>
                    </a:cubicBezTo>
                    <a:cubicBezTo>
                      <a:pt x="107" y="66"/>
                      <a:pt x="109" y="65"/>
                      <a:pt x="111" y="64"/>
                    </a:cubicBezTo>
                    <a:cubicBezTo>
                      <a:pt x="116" y="63"/>
                      <a:pt x="122" y="63"/>
                      <a:pt x="124" y="60"/>
                    </a:cubicBezTo>
                    <a:cubicBezTo>
                      <a:pt x="124" y="59"/>
                      <a:pt x="126" y="58"/>
                      <a:pt x="127" y="57"/>
                    </a:cubicBezTo>
                    <a:cubicBezTo>
                      <a:pt x="128" y="56"/>
                      <a:pt x="127" y="55"/>
                      <a:pt x="127" y="54"/>
                    </a:cubicBezTo>
                    <a:cubicBezTo>
                      <a:pt x="127" y="50"/>
                      <a:pt x="129" y="48"/>
                      <a:pt x="133" y="46"/>
                    </a:cubicBezTo>
                    <a:cubicBezTo>
                      <a:pt x="135" y="45"/>
                      <a:pt x="138" y="43"/>
                      <a:pt x="141" y="43"/>
                    </a:cubicBezTo>
                    <a:cubicBezTo>
                      <a:pt x="143" y="43"/>
                      <a:pt x="143" y="44"/>
                      <a:pt x="143" y="44"/>
                    </a:cubicBezTo>
                    <a:cubicBezTo>
                      <a:pt x="142" y="46"/>
                      <a:pt x="140" y="46"/>
                      <a:pt x="138" y="47"/>
                    </a:cubicBezTo>
                    <a:cubicBezTo>
                      <a:pt x="136" y="48"/>
                      <a:pt x="127" y="55"/>
                      <a:pt x="131" y="56"/>
                    </a:cubicBezTo>
                    <a:cubicBezTo>
                      <a:pt x="134" y="56"/>
                      <a:pt x="137" y="56"/>
                      <a:pt x="139" y="56"/>
                    </a:cubicBezTo>
                    <a:cubicBezTo>
                      <a:pt x="142" y="56"/>
                      <a:pt x="147" y="56"/>
                      <a:pt x="149" y="57"/>
                    </a:cubicBezTo>
                    <a:cubicBezTo>
                      <a:pt x="152" y="58"/>
                      <a:pt x="145" y="59"/>
                      <a:pt x="144" y="59"/>
                    </a:cubicBezTo>
                    <a:cubicBezTo>
                      <a:pt x="139" y="58"/>
                      <a:pt x="136" y="59"/>
                      <a:pt x="131" y="61"/>
                    </a:cubicBezTo>
                    <a:cubicBezTo>
                      <a:pt x="130" y="62"/>
                      <a:pt x="128" y="62"/>
                      <a:pt x="127" y="63"/>
                    </a:cubicBezTo>
                    <a:cubicBezTo>
                      <a:pt x="126" y="64"/>
                      <a:pt x="124" y="65"/>
                      <a:pt x="123" y="66"/>
                    </a:cubicBezTo>
                    <a:cubicBezTo>
                      <a:pt x="121" y="67"/>
                      <a:pt x="118" y="67"/>
                      <a:pt x="116" y="67"/>
                    </a:cubicBezTo>
                    <a:cubicBezTo>
                      <a:pt x="113" y="68"/>
                      <a:pt x="111" y="69"/>
                      <a:pt x="109" y="70"/>
                    </a:cubicBezTo>
                    <a:cubicBezTo>
                      <a:pt x="103" y="72"/>
                      <a:pt x="107" y="74"/>
                      <a:pt x="109" y="76"/>
                    </a:cubicBezTo>
                    <a:cubicBezTo>
                      <a:pt x="110" y="78"/>
                      <a:pt x="112" y="79"/>
                      <a:pt x="113" y="81"/>
                    </a:cubicBezTo>
                    <a:cubicBezTo>
                      <a:pt x="114" y="82"/>
                      <a:pt x="114" y="84"/>
                      <a:pt x="116" y="85"/>
                    </a:cubicBezTo>
                    <a:cubicBezTo>
                      <a:pt x="119" y="86"/>
                      <a:pt x="123" y="88"/>
                      <a:pt x="117" y="87"/>
                    </a:cubicBezTo>
                    <a:cubicBezTo>
                      <a:pt x="115" y="87"/>
                      <a:pt x="114" y="85"/>
                      <a:pt x="112" y="85"/>
                    </a:cubicBezTo>
                    <a:cubicBezTo>
                      <a:pt x="109" y="83"/>
                      <a:pt x="110" y="82"/>
                      <a:pt x="108" y="80"/>
                    </a:cubicBezTo>
                    <a:cubicBezTo>
                      <a:pt x="106" y="78"/>
                      <a:pt x="104" y="75"/>
                      <a:pt x="100" y="73"/>
                    </a:cubicBezTo>
                    <a:cubicBezTo>
                      <a:pt x="95" y="71"/>
                      <a:pt x="89" y="71"/>
                      <a:pt x="84" y="71"/>
                    </a:cubicBezTo>
                    <a:cubicBezTo>
                      <a:pt x="80" y="70"/>
                      <a:pt x="81" y="76"/>
                      <a:pt x="81" y="77"/>
                    </a:cubicBezTo>
                    <a:cubicBezTo>
                      <a:pt x="81" y="79"/>
                      <a:pt x="80" y="82"/>
                      <a:pt x="84" y="83"/>
                    </a:cubicBezTo>
                    <a:cubicBezTo>
                      <a:pt x="86" y="83"/>
                      <a:pt x="87" y="85"/>
                      <a:pt x="88" y="86"/>
                    </a:cubicBezTo>
                    <a:cubicBezTo>
                      <a:pt x="88" y="87"/>
                      <a:pt x="90" y="88"/>
                      <a:pt x="91" y="89"/>
                    </a:cubicBezTo>
                    <a:cubicBezTo>
                      <a:pt x="94" y="91"/>
                      <a:pt x="88" y="89"/>
                      <a:pt x="87" y="88"/>
                    </a:cubicBezTo>
                    <a:cubicBezTo>
                      <a:pt x="84" y="87"/>
                      <a:pt x="80" y="88"/>
                      <a:pt x="77" y="87"/>
                    </a:cubicBezTo>
                    <a:cubicBezTo>
                      <a:pt x="74" y="87"/>
                      <a:pt x="76" y="80"/>
                      <a:pt x="76" y="78"/>
                    </a:cubicBezTo>
                    <a:cubicBezTo>
                      <a:pt x="76" y="77"/>
                      <a:pt x="73" y="77"/>
                      <a:pt x="75" y="75"/>
                    </a:cubicBezTo>
                    <a:cubicBezTo>
                      <a:pt x="76" y="74"/>
                      <a:pt x="75" y="73"/>
                      <a:pt x="75" y="71"/>
                    </a:cubicBezTo>
                    <a:cubicBezTo>
                      <a:pt x="75" y="70"/>
                      <a:pt x="71" y="67"/>
                      <a:pt x="68" y="70"/>
                    </a:cubicBezTo>
                    <a:cubicBezTo>
                      <a:pt x="67" y="72"/>
                      <a:pt x="68" y="74"/>
                      <a:pt x="70" y="75"/>
                    </a:cubicBezTo>
                    <a:cubicBezTo>
                      <a:pt x="71" y="77"/>
                      <a:pt x="70" y="79"/>
                      <a:pt x="67" y="77"/>
                    </a:cubicBezTo>
                    <a:cubicBezTo>
                      <a:pt x="66" y="76"/>
                      <a:pt x="64" y="75"/>
                      <a:pt x="64" y="74"/>
                    </a:cubicBezTo>
                    <a:cubicBezTo>
                      <a:pt x="64" y="72"/>
                      <a:pt x="66" y="71"/>
                      <a:pt x="66" y="70"/>
                    </a:cubicBezTo>
                    <a:cubicBezTo>
                      <a:pt x="67" y="68"/>
                      <a:pt x="65" y="67"/>
                      <a:pt x="64" y="67"/>
                    </a:cubicBezTo>
                    <a:cubicBezTo>
                      <a:pt x="63" y="67"/>
                      <a:pt x="62" y="67"/>
                      <a:pt x="60" y="67"/>
                    </a:cubicBezTo>
                    <a:cubicBezTo>
                      <a:pt x="59" y="66"/>
                      <a:pt x="57" y="67"/>
                      <a:pt x="56" y="67"/>
                    </a:cubicBezTo>
                    <a:cubicBezTo>
                      <a:pt x="53" y="67"/>
                      <a:pt x="53" y="63"/>
                      <a:pt x="52" y="62"/>
                    </a:cubicBezTo>
                    <a:cubicBezTo>
                      <a:pt x="51" y="60"/>
                      <a:pt x="48" y="59"/>
                      <a:pt x="47" y="57"/>
                    </a:cubicBezTo>
                    <a:cubicBezTo>
                      <a:pt x="47" y="54"/>
                      <a:pt x="49" y="52"/>
                      <a:pt x="46" y="50"/>
                    </a:cubicBezTo>
                    <a:cubicBezTo>
                      <a:pt x="43" y="48"/>
                      <a:pt x="41" y="48"/>
                      <a:pt x="36" y="49"/>
                    </a:cubicBezTo>
                    <a:cubicBezTo>
                      <a:pt x="34" y="49"/>
                      <a:pt x="31" y="49"/>
                      <a:pt x="30" y="50"/>
                    </a:cubicBezTo>
                    <a:cubicBezTo>
                      <a:pt x="28" y="51"/>
                      <a:pt x="27" y="53"/>
                      <a:pt x="29" y="53"/>
                    </a:cubicBezTo>
                    <a:cubicBezTo>
                      <a:pt x="31" y="54"/>
                      <a:pt x="42" y="52"/>
                      <a:pt x="40" y="55"/>
                    </a:cubicBezTo>
                    <a:cubicBezTo>
                      <a:pt x="39" y="55"/>
                      <a:pt x="36" y="55"/>
                      <a:pt x="35" y="56"/>
                    </a:cubicBezTo>
                    <a:cubicBezTo>
                      <a:pt x="35" y="57"/>
                      <a:pt x="36" y="59"/>
                      <a:pt x="32" y="58"/>
                    </a:cubicBezTo>
                    <a:cubicBezTo>
                      <a:pt x="27" y="57"/>
                      <a:pt x="22" y="63"/>
                      <a:pt x="25" y="65"/>
                    </a:cubicBezTo>
                    <a:cubicBezTo>
                      <a:pt x="27" y="65"/>
                      <a:pt x="29" y="66"/>
                      <a:pt x="28" y="67"/>
                    </a:cubicBezTo>
                    <a:cubicBezTo>
                      <a:pt x="27" y="69"/>
                      <a:pt x="24" y="67"/>
                      <a:pt x="22" y="67"/>
                    </a:cubicBezTo>
                    <a:cubicBezTo>
                      <a:pt x="19" y="67"/>
                      <a:pt x="19" y="70"/>
                      <a:pt x="20" y="71"/>
                    </a:cubicBezTo>
                    <a:cubicBezTo>
                      <a:pt x="21" y="73"/>
                      <a:pt x="18" y="74"/>
                      <a:pt x="21" y="75"/>
                    </a:cubicBezTo>
                    <a:cubicBezTo>
                      <a:pt x="22" y="75"/>
                      <a:pt x="25" y="76"/>
                      <a:pt x="24" y="77"/>
                    </a:cubicBezTo>
                    <a:cubicBezTo>
                      <a:pt x="24" y="78"/>
                      <a:pt x="20" y="78"/>
                      <a:pt x="19" y="78"/>
                    </a:cubicBezTo>
                    <a:cubicBezTo>
                      <a:pt x="16" y="79"/>
                      <a:pt x="17" y="81"/>
                      <a:pt x="17" y="82"/>
                    </a:cubicBezTo>
                    <a:cubicBezTo>
                      <a:pt x="17" y="84"/>
                      <a:pt x="14" y="85"/>
                      <a:pt x="15" y="87"/>
                    </a:cubicBezTo>
                    <a:cubicBezTo>
                      <a:pt x="15" y="88"/>
                      <a:pt x="18" y="89"/>
                      <a:pt x="20" y="8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8" name="Freeform 89"/>
              <p:cNvSpPr>
                <a:spLocks/>
              </p:cNvSpPr>
              <p:nvPr/>
            </p:nvSpPr>
            <p:spPr bwMode="auto">
              <a:xfrm>
                <a:off x="9378539" y="3343083"/>
                <a:ext cx="2599" cy="4332"/>
              </a:xfrm>
              <a:custGeom>
                <a:avLst/>
                <a:gdLst>
                  <a:gd name="T0" fmla="*/ 0 w 7"/>
                  <a:gd name="T1" fmla="*/ 2 h 11"/>
                  <a:gd name="T2" fmla="*/ 4 w 7"/>
                  <a:gd name="T3" fmla="*/ 8 h 11"/>
                  <a:gd name="T4" fmla="*/ 4 w 7"/>
                  <a:gd name="T5" fmla="*/ 3 h 11"/>
                  <a:gd name="T6" fmla="*/ 0 w 7"/>
                  <a:gd name="T7" fmla="*/ 2 h 11"/>
                </a:gdLst>
                <a:ahLst/>
                <a:cxnLst>
                  <a:cxn ang="0">
                    <a:pos x="T0" y="T1"/>
                  </a:cxn>
                  <a:cxn ang="0">
                    <a:pos x="T2" y="T3"/>
                  </a:cxn>
                  <a:cxn ang="0">
                    <a:pos x="T4" y="T5"/>
                  </a:cxn>
                  <a:cxn ang="0">
                    <a:pos x="T6" y="T7"/>
                  </a:cxn>
                </a:cxnLst>
                <a:rect l="0" t="0" r="r" b="b"/>
                <a:pathLst>
                  <a:path w="7" h="11">
                    <a:moveTo>
                      <a:pt x="0" y="2"/>
                    </a:moveTo>
                    <a:cubicBezTo>
                      <a:pt x="0" y="4"/>
                      <a:pt x="1" y="6"/>
                      <a:pt x="4" y="8"/>
                    </a:cubicBezTo>
                    <a:cubicBezTo>
                      <a:pt x="7" y="11"/>
                      <a:pt x="5" y="4"/>
                      <a:pt x="4" y="3"/>
                    </a:cubicBezTo>
                    <a:cubicBezTo>
                      <a:pt x="3" y="2"/>
                      <a:pt x="0" y="0"/>
                      <a:pt x="0"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29" name="Freeform 90"/>
              <p:cNvSpPr>
                <a:spLocks/>
              </p:cNvSpPr>
              <p:nvPr/>
            </p:nvSpPr>
            <p:spPr bwMode="auto">
              <a:xfrm>
                <a:off x="9147218" y="3344816"/>
                <a:ext cx="17327" cy="17327"/>
              </a:xfrm>
              <a:custGeom>
                <a:avLst/>
                <a:gdLst>
                  <a:gd name="T0" fmla="*/ 23 w 41"/>
                  <a:gd name="T1" fmla="*/ 1 h 42"/>
                  <a:gd name="T2" fmla="*/ 10 w 41"/>
                  <a:gd name="T3" fmla="*/ 3 h 42"/>
                  <a:gd name="T4" fmla="*/ 14 w 41"/>
                  <a:gd name="T5" fmla="*/ 6 h 42"/>
                  <a:gd name="T6" fmla="*/ 7 w 41"/>
                  <a:gd name="T7" fmla="*/ 10 h 42"/>
                  <a:gd name="T8" fmla="*/ 10 w 41"/>
                  <a:gd name="T9" fmla="*/ 15 h 42"/>
                  <a:gd name="T10" fmla="*/ 2 w 41"/>
                  <a:gd name="T11" fmla="*/ 21 h 42"/>
                  <a:gd name="T12" fmla="*/ 0 w 41"/>
                  <a:gd name="T13" fmla="*/ 29 h 42"/>
                  <a:gd name="T14" fmla="*/ 9 w 41"/>
                  <a:gd name="T15" fmla="*/ 27 h 42"/>
                  <a:gd name="T16" fmla="*/ 18 w 41"/>
                  <a:gd name="T17" fmla="*/ 25 h 42"/>
                  <a:gd name="T18" fmla="*/ 10 w 41"/>
                  <a:gd name="T19" fmla="*/ 32 h 42"/>
                  <a:gd name="T20" fmla="*/ 10 w 41"/>
                  <a:gd name="T21" fmla="*/ 36 h 42"/>
                  <a:gd name="T22" fmla="*/ 14 w 41"/>
                  <a:gd name="T23" fmla="*/ 40 h 42"/>
                  <a:gd name="T24" fmla="*/ 27 w 41"/>
                  <a:gd name="T25" fmla="*/ 37 h 42"/>
                  <a:gd name="T26" fmla="*/ 31 w 41"/>
                  <a:gd name="T27" fmla="*/ 33 h 42"/>
                  <a:gd name="T28" fmla="*/ 34 w 41"/>
                  <a:gd name="T29" fmla="*/ 28 h 42"/>
                  <a:gd name="T30" fmla="*/ 40 w 41"/>
                  <a:gd name="T31" fmla="*/ 24 h 42"/>
                  <a:gd name="T32" fmla="*/ 36 w 41"/>
                  <a:gd name="T33" fmla="*/ 15 h 42"/>
                  <a:gd name="T34" fmla="*/ 34 w 41"/>
                  <a:gd name="T35" fmla="*/ 4 h 42"/>
                  <a:gd name="T36" fmla="*/ 29 w 41"/>
                  <a:gd name="T37" fmla="*/ 2 h 42"/>
                  <a:gd name="T38" fmla="*/ 23 w 41"/>
                  <a:gd name="T3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42">
                    <a:moveTo>
                      <a:pt x="23" y="1"/>
                    </a:moveTo>
                    <a:cubicBezTo>
                      <a:pt x="19" y="1"/>
                      <a:pt x="14" y="0"/>
                      <a:pt x="10" y="3"/>
                    </a:cubicBezTo>
                    <a:cubicBezTo>
                      <a:pt x="5" y="6"/>
                      <a:pt x="12" y="6"/>
                      <a:pt x="14" y="6"/>
                    </a:cubicBezTo>
                    <a:cubicBezTo>
                      <a:pt x="19" y="8"/>
                      <a:pt x="7" y="10"/>
                      <a:pt x="7" y="10"/>
                    </a:cubicBezTo>
                    <a:cubicBezTo>
                      <a:pt x="2" y="13"/>
                      <a:pt x="10" y="14"/>
                      <a:pt x="10" y="15"/>
                    </a:cubicBezTo>
                    <a:cubicBezTo>
                      <a:pt x="10" y="18"/>
                      <a:pt x="4" y="18"/>
                      <a:pt x="2" y="21"/>
                    </a:cubicBezTo>
                    <a:cubicBezTo>
                      <a:pt x="0" y="23"/>
                      <a:pt x="0" y="27"/>
                      <a:pt x="0" y="29"/>
                    </a:cubicBezTo>
                    <a:cubicBezTo>
                      <a:pt x="0" y="32"/>
                      <a:pt x="7" y="29"/>
                      <a:pt x="9" y="27"/>
                    </a:cubicBezTo>
                    <a:cubicBezTo>
                      <a:pt x="11" y="27"/>
                      <a:pt x="17" y="24"/>
                      <a:pt x="18" y="25"/>
                    </a:cubicBezTo>
                    <a:cubicBezTo>
                      <a:pt x="19" y="27"/>
                      <a:pt x="11" y="31"/>
                      <a:pt x="10" y="32"/>
                    </a:cubicBezTo>
                    <a:cubicBezTo>
                      <a:pt x="9" y="34"/>
                      <a:pt x="9" y="35"/>
                      <a:pt x="10" y="36"/>
                    </a:cubicBezTo>
                    <a:cubicBezTo>
                      <a:pt x="11" y="37"/>
                      <a:pt x="13" y="39"/>
                      <a:pt x="14" y="40"/>
                    </a:cubicBezTo>
                    <a:cubicBezTo>
                      <a:pt x="18" y="42"/>
                      <a:pt x="24" y="40"/>
                      <a:pt x="27" y="37"/>
                    </a:cubicBezTo>
                    <a:cubicBezTo>
                      <a:pt x="28" y="36"/>
                      <a:pt x="30" y="35"/>
                      <a:pt x="31" y="33"/>
                    </a:cubicBezTo>
                    <a:cubicBezTo>
                      <a:pt x="32" y="32"/>
                      <a:pt x="32" y="30"/>
                      <a:pt x="34" y="28"/>
                    </a:cubicBezTo>
                    <a:cubicBezTo>
                      <a:pt x="36" y="26"/>
                      <a:pt x="41" y="27"/>
                      <a:pt x="40" y="24"/>
                    </a:cubicBezTo>
                    <a:cubicBezTo>
                      <a:pt x="38" y="20"/>
                      <a:pt x="35" y="19"/>
                      <a:pt x="36" y="15"/>
                    </a:cubicBezTo>
                    <a:cubicBezTo>
                      <a:pt x="36" y="11"/>
                      <a:pt x="38" y="7"/>
                      <a:pt x="34" y="4"/>
                    </a:cubicBezTo>
                    <a:cubicBezTo>
                      <a:pt x="33" y="3"/>
                      <a:pt x="31" y="3"/>
                      <a:pt x="29" y="2"/>
                    </a:cubicBezTo>
                    <a:cubicBezTo>
                      <a:pt x="27" y="2"/>
                      <a:pt x="26" y="1"/>
                      <a:pt x="23"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0" name="Freeform 91"/>
              <p:cNvSpPr>
                <a:spLocks/>
              </p:cNvSpPr>
              <p:nvPr/>
            </p:nvSpPr>
            <p:spPr bwMode="auto">
              <a:xfrm>
                <a:off x="9239054" y="3285036"/>
                <a:ext cx="153348" cy="206196"/>
              </a:xfrm>
              <a:custGeom>
                <a:avLst/>
                <a:gdLst>
                  <a:gd name="T0" fmla="*/ 66 w 372"/>
                  <a:gd name="T1" fmla="*/ 43 h 500"/>
                  <a:gd name="T2" fmla="*/ 33 w 372"/>
                  <a:gd name="T3" fmla="*/ 60 h 500"/>
                  <a:gd name="T4" fmla="*/ 51 w 372"/>
                  <a:gd name="T5" fmla="*/ 71 h 500"/>
                  <a:gd name="T6" fmla="*/ 25 w 372"/>
                  <a:gd name="T7" fmla="*/ 90 h 500"/>
                  <a:gd name="T8" fmla="*/ 22 w 372"/>
                  <a:gd name="T9" fmla="*/ 122 h 500"/>
                  <a:gd name="T10" fmla="*/ 37 w 372"/>
                  <a:gd name="T11" fmla="*/ 128 h 500"/>
                  <a:gd name="T12" fmla="*/ 31 w 372"/>
                  <a:gd name="T13" fmla="*/ 147 h 500"/>
                  <a:gd name="T14" fmla="*/ 71 w 372"/>
                  <a:gd name="T15" fmla="*/ 158 h 500"/>
                  <a:gd name="T16" fmla="*/ 120 w 372"/>
                  <a:gd name="T17" fmla="*/ 186 h 500"/>
                  <a:gd name="T18" fmla="*/ 149 w 372"/>
                  <a:gd name="T19" fmla="*/ 233 h 500"/>
                  <a:gd name="T20" fmla="*/ 162 w 372"/>
                  <a:gd name="T21" fmla="*/ 262 h 500"/>
                  <a:gd name="T22" fmla="*/ 170 w 372"/>
                  <a:gd name="T23" fmla="*/ 282 h 500"/>
                  <a:gd name="T24" fmla="*/ 180 w 372"/>
                  <a:gd name="T25" fmla="*/ 313 h 500"/>
                  <a:gd name="T26" fmla="*/ 191 w 372"/>
                  <a:gd name="T27" fmla="*/ 334 h 500"/>
                  <a:gd name="T28" fmla="*/ 175 w 372"/>
                  <a:gd name="T29" fmla="*/ 348 h 500"/>
                  <a:gd name="T30" fmla="*/ 190 w 372"/>
                  <a:gd name="T31" fmla="*/ 394 h 500"/>
                  <a:gd name="T32" fmla="*/ 220 w 372"/>
                  <a:gd name="T33" fmla="*/ 468 h 500"/>
                  <a:gd name="T34" fmla="*/ 252 w 372"/>
                  <a:gd name="T35" fmla="*/ 496 h 500"/>
                  <a:gd name="T36" fmla="*/ 271 w 372"/>
                  <a:gd name="T37" fmla="*/ 446 h 500"/>
                  <a:gd name="T38" fmla="*/ 275 w 372"/>
                  <a:gd name="T39" fmla="*/ 405 h 500"/>
                  <a:gd name="T40" fmla="*/ 295 w 372"/>
                  <a:gd name="T41" fmla="*/ 396 h 500"/>
                  <a:gd name="T42" fmla="*/ 320 w 372"/>
                  <a:gd name="T43" fmla="*/ 364 h 500"/>
                  <a:gd name="T44" fmla="*/ 358 w 372"/>
                  <a:gd name="T45" fmla="*/ 346 h 500"/>
                  <a:gd name="T46" fmla="*/ 346 w 372"/>
                  <a:gd name="T47" fmla="*/ 319 h 500"/>
                  <a:gd name="T48" fmla="*/ 334 w 372"/>
                  <a:gd name="T49" fmla="*/ 294 h 500"/>
                  <a:gd name="T50" fmla="*/ 365 w 372"/>
                  <a:gd name="T51" fmla="*/ 325 h 500"/>
                  <a:gd name="T52" fmla="*/ 353 w 372"/>
                  <a:gd name="T53" fmla="*/ 289 h 500"/>
                  <a:gd name="T54" fmla="*/ 343 w 372"/>
                  <a:gd name="T55" fmla="*/ 260 h 500"/>
                  <a:gd name="T56" fmla="*/ 356 w 372"/>
                  <a:gd name="T57" fmla="*/ 247 h 500"/>
                  <a:gd name="T58" fmla="*/ 352 w 372"/>
                  <a:gd name="T59" fmla="*/ 226 h 500"/>
                  <a:gd name="T60" fmla="*/ 340 w 372"/>
                  <a:gd name="T61" fmla="*/ 200 h 500"/>
                  <a:gd name="T62" fmla="*/ 355 w 372"/>
                  <a:gd name="T63" fmla="*/ 193 h 500"/>
                  <a:gd name="T64" fmla="*/ 335 w 372"/>
                  <a:gd name="T65" fmla="*/ 168 h 500"/>
                  <a:gd name="T66" fmla="*/ 332 w 372"/>
                  <a:gd name="T67" fmla="*/ 142 h 500"/>
                  <a:gd name="T68" fmla="*/ 326 w 372"/>
                  <a:gd name="T69" fmla="*/ 120 h 500"/>
                  <a:gd name="T70" fmla="*/ 321 w 372"/>
                  <a:gd name="T71" fmla="*/ 108 h 500"/>
                  <a:gd name="T72" fmla="*/ 337 w 372"/>
                  <a:gd name="T73" fmla="*/ 105 h 500"/>
                  <a:gd name="T74" fmla="*/ 320 w 372"/>
                  <a:gd name="T75" fmla="*/ 75 h 500"/>
                  <a:gd name="T76" fmla="*/ 311 w 372"/>
                  <a:gd name="T77" fmla="*/ 79 h 500"/>
                  <a:gd name="T78" fmla="*/ 299 w 372"/>
                  <a:gd name="T79" fmla="*/ 85 h 500"/>
                  <a:gd name="T80" fmla="*/ 294 w 372"/>
                  <a:gd name="T81" fmla="*/ 83 h 500"/>
                  <a:gd name="T82" fmla="*/ 268 w 372"/>
                  <a:gd name="T83" fmla="*/ 67 h 500"/>
                  <a:gd name="T84" fmla="*/ 230 w 372"/>
                  <a:gd name="T85" fmla="*/ 52 h 500"/>
                  <a:gd name="T86" fmla="*/ 279 w 372"/>
                  <a:gd name="T87" fmla="*/ 54 h 500"/>
                  <a:gd name="T88" fmla="*/ 261 w 372"/>
                  <a:gd name="T89" fmla="*/ 35 h 500"/>
                  <a:gd name="T90" fmla="*/ 211 w 372"/>
                  <a:gd name="T91" fmla="*/ 21 h 500"/>
                  <a:gd name="T92" fmla="*/ 248 w 372"/>
                  <a:gd name="T93" fmla="*/ 23 h 500"/>
                  <a:gd name="T94" fmla="*/ 209 w 372"/>
                  <a:gd name="T95" fmla="*/ 4 h 500"/>
                  <a:gd name="T96" fmla="*/ 185 w 372"/>
                  <a:gd name="T97" fmla="*/ 7 h 500"/>
                  <a:gd name="T98" fmla="*/ 170 w 372"/>
                  <a:gd name="T99" fmla="*/ 9 h 500"/>
                  <a:gd name="T100" fmla="*/ 157 w 372"/>
                  <a:gd name="T101" fmla="*/ 6 h 500"/>
                  <a:gd name="T102" fmla="*/ 154 w 372"/>
                  <a:gd name="T103" fmla="*/ 13 h 500"/>
                  <a:gd name="T104" fmla="*/ 151 w 372"/>
                  <a:gd name="T105" fmla="*/ 14 h 500"/>
                  <a:gd name="T106" fmla="*/ 164 w 372"/>
                  <a:gd name="T107" fmla="*/ 40 h 500"/>
                  <a:gd name="T108" fmla="*/ 132 w 372"/>
                  <a:gd name="T109" fmla="*/ 29 h 500"/>
                  <a:gd name="T110" fmla="*/ 116 w 372"/>
                  <a:gd name="T111" fmla="*/ 23 h 500"/>
                  <a:gd name="T112" fmla="*/ 111 w 372"/>
                  <a:gd name="T113" fmla="*/ 23 h 500"/>
                  <a:gd name="T114" fmla="*/ 78 w 372"/>
                  <a:gd name="T115" fmla="*/ 2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2" h="500">
                    <a:moveTo>
                      <a:pt x="91" y="36"/>
                    </a:moveTo>
                    <a:cubicBezTo>
                      <a:pt x="89" y="35"/>
                      <a:pt x="88" y="33"/>
                      <a:pt x="86" y="32"/>
                    </a:cubicBezTo>
                    <a:cubicBezTo>
                      <a:pt x="84" y="31"/>
                      <a:pt x="83" y="30"/>
                      <a:pt x="81" y="29"/>
                    </a:cubicBezTo>
                    <a:cubicBezTo>
                      <a:pt x="76" y="28"/>
                      <a:pt x="75" y="25"/>
                      <a:pt x="72" y="23"/>
                    </a:cubicBezTo>
                    <a:cubicBezTo>
                      <a:pt x="69" y="22"/>
                      <a:pt x="66" y="23"/>
                      <a:pt x="64" y="24"/>
                    </a:cubicBezTo>
                    <a:cubicBezTo>
                      <a:pt x="62" y="26"/>
                      <a:pt x="66" y="29"/>
                      <a:pt x="68" y="31"/>
                    </a:cubicBezTo>
                    <a:cubicBezTo>
                      <a:pt x="71" y="33"/>
                      <a:pt x="70" y="35"/>
                      <a:pt x="69" y="37"/>
                    </a:cubicBezTo>
                    <a:cubicBezTo>
                      <a:pt x="68" y="39"/>
                      <a:pt x="71" y="44"/>
                      <a:pt x="66" y="43"/>
                    </a:cubicBezTo>
                    <a:cubicBezTo>
                      <a:pt x="62" y="43"/>
                      <a:pt x="59" y="39"/>
                      <a:pt x="54" y="40"/>
                    </a:cubicBezTo>
                    <a:cubicBezTo>
                      <a:pt x="53" y="40"/>
                      <a:pt x="52" y="41"/>
                      <a:pt x="51" y="42"/>
                    </a:cubicBezTo>
                    <a:cubicBezTo>
                      <a:pt x="49" y="43"/>
                      <a:pt x="48" y="43"/>
                      <a:pt x="47" y="45"/>
                    </a:cubicBezTo>
                    <a:cubicBezTo>
                      <a:pt x="45" y="47"/>
                      <a:pt x="46" y="50"/>
                      <a:pt x="42" y="51"/>
                    </a:cubicBezTo>
                    <a:cubicBezTo>
                      <a:pt x="41" y="51"/>
                      <a:pt x="40" y="50"/>
                      <a:pt x="38" y="50"/>
                    </a:cubicBezTo>
                    <a:cubicBezTo>
                      <a:pt x="37" y="49"/>
                      <a:pt x="38" y="53"/>
                      <a:pt x="38" y="53"/>
                    </a:cubicBezTo>
                    <a:cubicBezTo>
                      <a:pt x="38" y="54"/>
                      <a:pt x="35" y="55"/>
                      <a:pt x="35" y="56"/>
                    </a:cubicBezTo>
                    <a:cubicBezTo>
                      <a:pt x="33" y="57"/>
                      <a:pt x="33" y="59"/>
                      <a:pt x="33" y="60"/>
                    </a:cubicBezTo>
                    <a:cubicBezTo>
                      <a:pt x="33" y="61"/>
                      <a:pt x="33" y="62"/>
                      <a:pt x="34" y="64"/>
                    </a:cubicBezTo>
                    <a:cubicBezTo>
                      <a:pt x="35" y="65"/>
                      <a:pt x="38" y="64"/>
                      <a:pt x="40" y="65"/>
                    </a:cubicBezTo>
                    <a:cubicBezTo>
                      <a:pt x="42" y="66"/>
                      <a:pt x="44" y="67"/>
                      <a:pt x="46" y="67"/>
                    </a:cubicBezTo>
                    <a:cubicBezTo>
                      <a:pt x="47" y="67"/>
                      <a:pt x="46" y="66"/>
                      <a:pt x="47" y="66"/>
                    </a:cubicBezTo>
                    <a:cubicBezTo>
                      <a:pt x="49" y="66"/>
                      <a:pt x="51" y="66"/>
                      <a:pt x="52" y="67"/>
                    </a:cubicBezTo>
                    <a:cubicBezTo>
                      <a:pt x="53" y="67"/>
                      <a:pt x="52" y="68"/>
                      <a:pt x="51" y="68"/>
                    </a:cubicBezTo>
                    <a:cubicBezTo>
                      <a:pt x="51" y="68"/>
                      <a:pt x="52" y="69"/>
                      <a:pt x="53" y="69"/>
                    </a:cubicBezTo>
                    <a:cubicBezTo>
                      <a:pt x="56" y="71"/>
                      <a:pt x="53" y="71"/>
                      <a:pt x="51" y="71"/>
                    </a:cubicBezTo>
                    <a:cubicBezTo>
                      <a:pt x="46" y="72"/>
                      <a:pt x="52" y="74"/>
                      <a:pt x="53" y="76"/>
                    </a:cubicBezTo>
                    <a:cubicBezTo>
                      <a:pt x="56" y="78"/>
                      <a:pt x="54" y="81"/>
                      <a:pt x="51" y="82"/>
                    </a:cubicBezTo>
                    <a:cubicBezTo>
                      <a:pt x="47" y="83"/>
                      <a:pt x="47" y="87"/>
                      <a:pt x="43" y="87"/>
                    </a:cubicBezTo>
                    <a:cubicBezTo>
                      <a:pt x="42" y="87"/>
                      <a:pt x="41" y="87"/>
                      <a:pt x="40" y="87"/>
                    </a:cubicBezTo>
                    <a:cubicBezTo>
                      <a:pt x="39" y="86"/>
                      <a:pt x="39" y="86"/>
                      <a:pt x="38" y="86"/>
                    </a:cubicBezTo>
                    <a:cubicBezTo>
                      <a:pt x="37" y="86"/>
                      <a:pt x="36" y="87"/>
                      <a:pt x="35" y="87"/>
                    </a:cubicBezTo>
                    <a:cubicBezTo>
                      <a:pt x="34" y="88"/>
                      <a:pt x="31" y="87"/>
                      <a:pt x="29" y="87"/>
                    </a:cubicBezTo>
                    <a:cubicBezTo>
                      <a:pt x="26" y="87"/>
                      <a:pt x="27" y="89"/>
                      <a:pt x="25" y="90"/>
                    </a:cubicBezTo>
                    <a:cubicBezTo>
                      <a:pt x="23" y="91"/>
                      <a:pt x="22" y="92"/>
                      <a:pt x="21" y="92"/>
                    </a:cubicBezTo>
                    <a:cubicBezTo>
                      <a:pt x="19" y="93"/>
                      <a:pt x="16" y="94"/>
                      <a:pt x="14" y="94"/>
                    </a:cubicBezTo>
                    <a:cubicBezTo>
                      <a:pt x="10" y="96"/>
                      <a:pt x="5" y="96"/>
                      <a:pt x="1" y="99"/>
                    </a:cubicBezTo>
                    <a:cubicBezTo>
                      <a:pt x="0" y="99"/>
                      <a:pt x="0" y="102"/>
                      <a:pt x="0" y="103"/>
                    </a:cubicBezTo>
                    <a:cubicBezTo>
                      <a:pt x="0" y="105"/>
                      <a:pt x="1" y="106"/>
                      <a:pt x="2" y="108"/>
                    </a:cubicBezTo>
                    <a:cubicBezTo>
                      <a:pt x="4" y="111"/>
                      <a:pt x="5" y="113"/>
                      <a:pt x="10" y="115"/>
                    </a:cubicBezTo>
                    <a:cubicBezTo>
                      <a:pt x="14" y="116"/>
                      <a:pt x="21" y="115"/>
                      <a:pt x="23" y="119"/>
                    </a:cubicBezTo>
                    <a:cubicBezTo>
                      <a:pt x="23" y="120"/>
                      <a:pt x="22" y="121"/>
                      <a:pt x="22" y="122"/>
                    </a:cubicBezTo>
                    <a:cubicBezTo>
                      <a:pt x="22" y="124"/>
                      <a:pt x="26" y="124"/>
                      <a:pt x="28" y="125"/>
                    </a:cubicBezTo>
                    <a:cubicBezTo>
                      <a:pt x="30" y="125"/>
                      <a:pt x="32" y="125"/>
                      <a:pt x="33" y="124"/>
                    </a:cubicBezTo>
                    <a:cubicBezTo>
                      <a:pt x="33" y="123"/>
                      <a:pt x="34" y="122"/>
                      <a:pt x="35" y="122"/>
                    </a:cubicBezTo>
                    <a:cubicBezTo>
                      <a:pt x="37" y="121"/>
                      <a:pt x="39" y="122"/>
                      <a:pt x="40" y="123"/>
                    </a:cubicBezTo>
                    <a:cubicBezTo>
                      <a:pt x="43" y="124"/>
                      <a:pt x="43" y="121"/>
                      <a:pt x="44" y="120"/>
                    </a:cubicBezTo>
                    <a:cubicBezTo>
                      <a:pt x="46" y="118"/>
                      <a:pt x="52" y="122"/>
                      <a:pt x="53" y="124"/>
                    </a:cubicBezTo>
                    <a:cubicBezTo>
                      <a:pt x="56" y="129"/>
                      <a:pt x="48" y="125"/>
                      <a:pt x="48" y="128"/>
                    </a:cubicBezTo>
                    <a:cubicBezTo>
                      <a:pt x="49" y="132"/>
                      <a:pt x="39" y="127"/>
                      <a:pt x="37" y="128"/>
                    </a:cubicBezTo>
                    <a:cubicBezTo>
                      <a:pt x="34" y="128"/>
                      <a:pt x="33" y="132"/>
                      <a:pt x="29" y="131"/>
                    </a:cubicBezTo>
                    <a:cubicBezTo>
                      <a:pt x="28" y="130"/>
                      <a:pt x="25" y="128"/>
                      <a:pt x="24" y="129"/>
                    </a:cubicBezTo>
                    <a:cubicBezTo>
                      <a:pt x="22" y="130"/>
                      <a:pt x="20" y="129"/>
                      <a:pt x="18" y="130"/>
                    </a:cubicBezTo>
                    <a:cubicBezTo>
                      <a:pt x="14" y="131"/>
                      <a:pt x="12" y="135"/>
                      <a:pt x="15" y="137"/>
                    </a:cubicBezTo>
                    <a:cubicBezTo>
                      <a:pt x="18" y="139"/>
                      <a:pt x="22" y="138"/>
                      <a:pt x="25" y="140"/>
                    </a:cubicBezTo>
                    <a:cubicBezTo>
                      <a:pt x="27" y="141"/>
                      <a:pt x="29" y="143"/>
                      <a:pt x="32" y="143"/>
                    </a:cubicBezTo>
                    <a:cubicBezTo>
                      <a:pt x="33" y="142"/>
                      <a:pt x="38" y="142"/>
                      <a:pt x="39" y="144"/>
                    </a:cubicBezTo>
                    <a:cubicBezTo>
                      <a:pt x="41" y="147"/>
                      <a:pt x="34" y="147"/>
                      <a:pt x="31" y="147"/>
                    </a:cubicBezTo>
                    <a:cubicBezTo>
                      <a:pt x="29" y="148"/>
                      <a:pt x="22" y="150"/>
                      <a:pt x="27" y="151"/>
                    </a:cubicBezTo>
                    <a:cubicBezTo>
                      <a:pt x="29" y="152"/>
                      <a:pt x="32" y="152"/>
                      <a:pt x="34" y="153"/>
                    </a:cubicBezTo>
                    <a:cubicBezTo>
                      <a:pt x="36" y="154"/>
                      <a:pt x="36" y="156"/>
                      <a:pt x="39" y="157"/>
                    </a:cubicBezTo>
                    <a:cubicBezTo>
                      <a:pt x="41" y="158"/>
                      <a:pt x="44" y="158"/>
                      <a:pt x="46" y="159"/>
                    </a:cubicBezTo>
                    <a:cubicBezTo>
                      <a:pt x="49" y="159"/>
                      <a:pt x="51" y="161"/>
                      <a:pt x="54" y="161"/>
                    </a:cubicBezTo>
                    <a:cubicBezTo>
                      <a:pt x="54" y="160"/>
                      <a:pt x="53" y="155"/>
                      <a:pt x="56" y="156"/>
                    </a:cubicBezTo>
                    <a:cubicBezTo>
                      <a:pt x="58" y="157"/>
                      <a:pt x="60" y="159"/>
                      <a:pt x="62" y="159"/>
                    </a:cubicBezTo>
                    <a:cubicBezTo>
                      <a:pt x="62" y="155"/>
                      <a:pt x="66" y="156"/>
                      <a:pt x="71" y="158"/>
                    </a:cubicBezTo>
                    <a:cubicBezTo>
                      <a:pt x="72" y="158"/>
                      <a:pt x="77" y="160"/>
                      <a:pt x="77" y="158"/>
                    </a:cubicBezTo>
                    <a:cubicBezTo>
                      <a:pt x="76" y="157"/>
                      <a:pt x="74" y="155"/>
                      <a:pt x="75" y="154"/>
                    </a:cubicBezTo>
                    <a:cubicBezTo>
                      <a:pt x="76" y="154"/>
                      <a:pt x="80" y="156"/>
                      <a:pt x="82" y="156"/>
                    </a:cubicBezTo>
                    <a:cubicBezTo>
                      <a:pt x="84" y="157"/>
                      <a:pt x="87" y="159"/>
                      <a:pt x="89" y="160"/>
                    </a:cubicBezTo>
                    <a:cubicBezTo>
                      <a:pt x="92" y="161"/>
                      <a:pt x="95" y="161"/>
                      <a:pt x="97" y="163"/>
                    </a:cubicBezTo>
                    <a:cubicBezTo>
                      <a:pt x="101" y="164"/>
                      <a:pt x="104" y="166"/>
                      <a:pt x="108" y="168"/>
                    </a:cubicBezTo>
                    <a:cubicBezTo>
                      <a:pt x="113" y="170"/>
                      <a:pt x="116" y="176"/>
                      <a:pt x="118" y="180"/>
                    </a:cubicBezTo>
                    <a:cubicBezTo>
                      <a:pt x="118" y="182"/>
                      <a:pt x="119" y="184"/>
                      <a:pt x="120" y="186"/>
                    </a:cubicBezTo>
                    <a:cubicBezTo>
                      <a:pt x="122" y="188"/>
                      <a:pt x="125" y="190"/>
                      <a:pt x="126" y="192"/>
                    </a:cubicBezTo>
                    <a:cubicBezTo>
                      <a:pt x="127" y="193"/>
                      <a:pt x="129" y="196"/>
                      <a:pt x="130" y="197"/>
                    </a:cubicBezTo>
                    <a:cubicBezTo>
                      <a:pt x="133" y="198"/>
                      <a:pt x="134" y="199"/>
                      <a:pt x="134" y="201"/>
                    </a:cubicBezTo>
                    <a:cubicBezTo>
                      <a:pt x="136" y="203"/>
                      <a:pt x="136" y="205"/>
                      <a:pt x="137" y="208"/>
                    </a:cubicBezTo>
                    <a:cubicBezTo>
                      <a:pt x="138" y="210"/>
                      <a:pt x="139" y="213"/>
                      <a:pt x="138" y="216"/>
                    </a:cubicBezTo>
                    <a:cubicBezTo>
                      <a:pt x="138" y="218"/>
                      <a:pt x="136" y="219"/>
                      <a:pt x="140" y="220"/>
                    </a:cubicBezTo>
                    <a:cubicBezTo>
                      <a:pt x="142" y="221"/>
                      <a:pt x="145" y="223"/>
                      <a:pt x="146" y="226"/>
                    </a:cubicBezTo>
                    <a:cubicBezTo>
                      <a:pt x="147" y="228"/>
                      <a:pt x="143" y="232"/>
                      <a:pt x="149" y="233"/>
                    </a:cubicBezTo>
                    <a:cubicBezTo>
                      <a:pt x="152" y="234"/>
                      <a:pt x="153" y="235"/>
                      <a:pt x="151" y="238"/>
                    </a:cubicBezTo>
                    <a:cubicBezTo>
                      <a:pt x="150" y="239"/>
                      <a:pt x="148" y="239"/>
                      <a:pt x="147" y="241"/>
                    </a:cubicBezTo>
                    <a:cubicBezTo>
                      <a:pt x="147" y="242"/>
                      <a:pt x="150" y="245"/>
                      <a:pt x="151" y="246"/>
                    </a:cubicBezTo>
                    <a:cubicBezTo>
                      <a:pt x="153" y="250"/>
                      <a:pt x="147" y="249"/>
                      <a:pt x="149" y="254"/>
                    </a:cubicBezTo>
                    <a:cubicBezTo>
                      <a:pt x="149" y="256"/>
                      <a:pt x="151" y="257"/>
                      <a:pt x="151" y="260"/>
                    </a:cubicBezTo>
                    <a:cubicBezTo>
                      <a:pt x="152" y="262"/>
                      <a:pt x="150" y="264"/>
                      <a:pt x="153" y="266"/>
                    </a:cubicBezTo>
                    <a:cubicBezTo>
                      <a:pt x="157" y="270"/>
                      <a:pt x="161" y="270"/>
                      <a:pt x="161" y="266"/>
                    </a:cubicBezTo>
                    <a:cubicBezTo>
                      <a:pt x="161" y="264"/>
                      <a:pt x="160" y="262"/>
                      <a:pt x="162" y="262"/>
                    </a:cubicBezTo>
                    <a:cubicBezTo>
                      <a:pt x="163" y="261"/>
                      <a:pt x="166" y="261"/>
                      <a:pt x="168" y="262"/>
                    </a:cubicBezTo>
                    <a:cubicBezTo>
                      <a:pt x="171" y="263"/>
                      <a:pt x="168" y="266"/>
                      <a:pt x="169" y="268"/>
                    </a:cubicBezTo>
                    <a:cubicBezTo>
                      <a:pt x="169" y="270"/>
                      <a:pt x="173" y="269"/>
                      <a:pt x="174" y="269"/>
                    </a:cubicBezTo>
                    <a:cubicBezTo>
                      <a:pt x="177" y="270"/>
                      <a:pt x="177" y="272"/>
                      <a:pt x="177" y="274"/>
                    </a:cubicBezTo>
                    <a:cubicBezTo>
                      <a:pt x="178" y="276"/>
                      <a:pt x="179" y="277"/>
                      <a:pt x="182" y="278"/>
                    </a:cubicBezTo>
                    <a:cubicBezTo>
                      <a:pt x="184" y="279"/>
                      <a:pt x="185" y="281"/>
                      <a:pt x="186" y="284"/>
                    </a:cubicBezTo>
                    <a:cubicBezTo>
                      <a:pt x="188" y="291"/>
                      <a:pt x="182" y="286"/>
                      <a:pt x="178" y="285"/>
                    </a:cubicBezTo>
                    <a:cubicBezTo>
                      <a:pt x="175" y="284"/>
                      <a:pt x="173" y="284"/>
                      <a:pt x="170" y="282"/>
                    </a:cubicBezTo>
                    <a:cubicBezTo>
                      <a:pt x="168" y="281"/>
                      <a:pt x="166" y="279"/>
                      <a:pt x="164" y="279"/>
                    </a:cubicBezTo>
                    <a:cubicBezTo>
                      <a:pt x="158" y="278"/>
                      <a:pt x="164" y="287"/>
                      <a:pt x="164" y="290"/>
                    </a:cubicBezTo>
                    <a:cubicBezTo>
                      <a:pt x="164" y="292"/>
                      <a:pt x="162" y="293"/>
                      <a:pt x="161" y="294"/>
                    </a:cubicBezTo>
                    <a:cubicBezTo>
                      <a:pt x="160" y="296"/>
                      <a:pt x="160" y="299"/>
                      <a:pt x="160" y="301"/>
                    </a:cubicBezTo>
                    <a:cubicBezTo>
                      <a:pt x="160" y="303"/>
                      <a:pt x="161" y="307"/>
                      <a:pt x="164" y="307"/>
                    </a:cubicBezTo>
                    <a:cubicBezTo>
                      <a:pt x="168" y="308"/>
                      <a:pt x="165" y="310"/>
                      <a:pt x="167" y="312"/>
                    </a:cubicBezTo>
                    <a:cubicBezTo>
                      <a:pt x="169" y="315"/>
                      <a:pt x="170" y="314"/>
                      <a:pt x="173" y="313"/>
                    </a:cubicBezTo>
                    <a:cubicBezTo>
                      <a:pt x="175" y="313"/>
                      <a:pt x="178" y="313"/>
                      <a:pt x="180" y="313"/>
                    </a:cubicBezTo>
                    <a:cubicBezTo>
                      <a:pt x="186" y="312"/>
                      <a:pt x="182" y="307"/>
                      <a:pt x="179" y="304"/>
                    </a:cubicBezTo>
                    <a:cubicBezTo>
                      <a:pt x="173" y="299"/>
                      <a:pt x="182" y="300"/>
                      <a:pt x="184" y="300"/>
                    </a:cubicBezTo>
                    <a:cubicBezTo>
                      <a:pt x="189" y="298"/>
                      <a:pt x="193" y="303"/>
                      <a:pt x="193" y="307"/>
                    </a:cubicBezTo>
                    <a:cubicBezTo>
                      <a:pt x="194" y="310"/>
                      <a:pt x="193" y="313"/>
                      <a:pt x="192" y="315"/>
                    </a:cubicBezTo>
                    <a:cubicBezTo>
                      <a:pt x="192" y="317"/>
                      <a:pt x="192" y="321"/>
                      <a:pt x="190" y="322"/>
                    </a:cubicBezTo>
                    <a:cubicBezTo>
                      <a:pt x="186" y="323"/>
                      <a:pt x="193" y="330"/>
                      <a:pt x="187" y="330"/>
                    </a:cubicBezTo>
                    <a:cubicBezTo>
                      <a:pt x="185" y="330"/>
                      <a:pt x="178" y="331"/>
                      <a:pt x="181" y="335"/>
                    </a:cubicBezTo>
                    <a:cubicBezTo>
                      <a:pt x="183" y="337"/>
                      <a:pt x="188" y="333"/>
                      <a:pt x="191" y="334"/>
                    </a:cubicBezTo>
                    <a:cubicBezTo>
                      <a:pt x="193" y="335"/>
                      <a:pt x="192" y="338"/>
                      <a:pt x="194" y="339"/>
                    </a:cubicBezTo>
                    <a:cubicBezTo>
                      <a:pt x="195" y="340"/>
                      <a:pt x="196" y="340"/>
                      <a:pt x="197" y="341"/>
                    </a:cubicBezTo>
                    <a:cubicBezTo>
                      <a:pt x="198" y="343"/>
                      <a:pt x="199" y="344"/>
                      <a:pt x="197" y="344"/>
                    </a:cubicBezTo>
                    <a:cubicBezTo>
                      <a:pt x="195" y="344"/>
                      <a:pt x="194" y="341"/>
                      <a:pt x="192" y="340"/>
                    </a:cubicBezTo>
                    <a:cubicBezTo>
                      <a:pt x="189" y="340"/>
                      <a:pt x="186" y="341"/>
                      <a:pt x="184" y="339"/>
                    </a:cubicBezTo>
                    <a:cubicBezTo>
                      <a:pt x="181" y="338"/>
                      <a:pt x="180" y="338"/>
                      <a:pt x="178" y="340"/>
                    </a:cubicBezTo>
                    <a:cubicBezTo>
                      <a:pt x="177" y="341"/>
                      <a:pt x="175" y="341"/>
                      <a:pt x="173" y="343"/>
                    </a:cubicBezTo>
                    <a:cubicBezTo>
                      <a:pt x="171" y="344"/>
                      <a:pt x="173" y="347"/>
                      <a:pt x="175" y="348"/>
                    </a:cubicBezTo>
                    <a:cubicBezTo>
                      <a:pt x="176" y="350"/>
                      <a:pt x="175" y="352"/>
                      <a:pt x="177" y="354"/>
                    </a:cubicBezTo>
                    <a:cubicBezTo>
                      <a:pt x="178" y="356"/>
                      <a:pt x="177" y="357"/>
                      <a:pt x="175" y="357"/>
                    </a:cubicBezTo>
                    <a:cubicBezTo>
                      <a:pt x="173" y="356"/>
                      <a:pt x="174" y="358"/>
                      <a:pt x="175" y="359"/>
                    </a:cubicBezTo>
                    <a:cubicBezTo>
                      <a:pt x="176" y="361"/>
                      <a:pt x="179" y="363"/>
                      <a:pt x="182" y="363"/>
                    </a:cubicBezTo>
                    <a:cubicBezTo>
                      <a:pt x="182" y="365"/>
                      <a:pt x="180" y="366"/>
                      <a:pt x="180" y="368"/>
                    </a:cubicBezTo>
                    <a:cubicBezTo>
                      <a:pt x="179" y="371"/>
                      <a:pt x="178" y="373"/>
                      <a:pt x="180" y="376"/>
                    </a:cubicBezTo>
                    <a:cubicBezTo>
                      <a:pt x="182" y="379"/>
                      <a:pt x="184" y="382"/>
                      <a:pt x="186" y="385"/>
                    </a:cubicBezTo>
                    <a:cubicBezTo>
                      <a:pt x="189" y="388"/>
                      <a:pt x="189" y="390"/>
                      <a:pt x="190" y="394"/>
                    </a:cubicBezTo>
                    <a:cubicBezTo>
                      <a:pt x="191" y="397"/>
                      <a:pt x="192" y="401"/>
                      <a:pt x="193" y="405"/>
                    </a:cubicBezTo>
                    <a:cubicBezTo>
                      <a:pt x="193" y="408"/>
                      <a:pt x="192" y="411"/>
                      <a:pt x="193" y="414"/>
                    </a:cubicBezTo>
                    <a:cubicBezTo>
                      <a:pt x="195" y="416"/>
                      <a:pt x="196" y="413"/>
                      <a:pt x="197" y="412"/>
                    </a:cubicBezTo>
                    <a:cubicBezTo>
                      <a:pt x="198" y="410"/>
                      <a:pt x="199" y="407"/>
                      <a:pt x="202" y="407"/>
                    </a:cubicBezTo>
                    <a:cubicBezTo>
                      <a:pt x="207" y="408"/>
                      <a:pt x="200" y="417"/>
                      <a:pt x="200" y="420"/>
                    </a:cubicBezTo>
                    <a:cubicBezTo>
                      <a:pt x="199" y="428"/>
                      <a:pt x="205" y="433"/>
                      <a:pt x="208" y="440"/>
                    </a:cubicBezTo>
                    <a:cubicBezTo>
                      <a:pt x="211" y="444"/>
                      <a:pt x="211" y="450"/>
                      <a:pt x="213" y="455"/>
                    </a:cubicBezTo>
                    <a:cubicBezTo>
                      <a:pt x="215" y="460"/>
                      <a:pt x="219" y="463"/>
                      <a:pt x="220" y="468"/>
                    </a:cubicBezTo>
                    <a:cubicBezTo>
                      <a:pt x="221" y="470"/>
                      <a:pt x="223" y="472"/>
                      <a:pt x="225" y="473"/>
                    </a:cubicBezTo>
                    <a:cubicBezTo>
                      <a:pt x="227" y="474"/>
                      <a:pt x="230" y="475"/>
                      <a:pt x="230" y="478"/>
                    </a:cubicBezTo>
                    <a:cubicBezTo>
                      <a:pt x="230" y="478"/>
                      <a:pt x="230" y="485"/>
                      <a:pt x="231" y="483"/>
                    </a:cubicBezTo>
                    <a:cubicBezTo>
                      <a:pt x="233" y="481"/>
                      <a:pt x="232" y="478"/>
                      <a:pt x="236" y="479"/>
                    </a:cubicBezTo>
                    <a:cubicBezTo>
                      <a:pt x="238" y="479"/>
                      <a:pt x="241" y="479"/>
                      <a:pt x="242" y="481"/>
                    </a:cubicBezTo>
                    <a:cubicBezTo>
                      <a:pt x="243" y="484"/>
                      <a:pt x="243" y="485"/>
                      <a:pt x="245" y="486"/>
                    </a:cubicBezTo>
                    <a:cubicBezTo>
                      <a:pt x="246" y="487"/>
                      <a:pt x="250" y="487"/>
                      <a:pt x="250" y="489"/>
                    </a:cubicBezTo>
                    <a:cubicBezTo>
                      <a:pt x="251" y="492"/>
                      <a:pt x="249" y="494"/>
                      <a:pt x="252" y="496"/>
                    </a:cubicBezTo>
                    <a:cubicBezTo>
                      <a:pt x="254" y="499"/>
                      <a:pt x="255" y="495"/>
                      <a:pt x="256" y="494"/>
                    </a:cubicBezTo>
                    <a:cubicBezTo>
                      <a:pt x="258" y="492"/>
                      <a:pt x="260" y="493"/>
                      <a:pt x="262" y="495"/>
                    </a:cubicBezTo>
                    <a:cubicBezTo>
                      <a:pt x="267" y="500"/>
                      <a:pt x="265" y="485"/>
                      <a:pt x="265" y="482"/>
                    </a:cubicBezTo>
                    <a:cubicBezTo>
                      <a:pt x="265" y="479"/>
                      <a:pt x="265" y="476"/>
                      <a:pt x="267" y="474"/>
                    </a:cubicBezTo>
                    <a:cubicBezTo>
                      <a:pt x="268" y="471"/>
                      <a:pt x="270" y="470"/>
                      <a:pt x="269" y="467"/>
                    </a:cubicBezTo>
                    <a:cubicBezTo>
                      <a:pt x="268" y="464"/>
                      <a:pt x="268" y="461"/>
                      <a:pt x="267" y="458"/>
                    </a:cubicBezTo>
                    <a:cubicBezTo>
                      <a:pt x="267" y="455"/>
                      <a:pt x="264" y="453"/>
                      <a:pt x="265" y="450"/>
                    </a:cubicBezTo>
                    <a:cubicBezTo>
                      <a:pt x="266" y="447"/>
                      <a:pt x="272" y="450"/>
                      <a:pt x="271" y="446"/>
                    </a:cubicBezTo>
                    <a:cubicBezTo>
                      <a:pt x="271" y="443"/>
                      <a:pt x="271" y="440"/>
                      <a:pt x="272" y="439"/>
                    </a:cubicBezTo>
                    <a:cubicBezTo>
                      <a:pt x="274" y="438"/>
                      <a:pt x="275" y="436"/>
                      <a:pt x="276" y="433"/>
                    </a:cubicBezTo>
                    <a:cubicBezTo>
                      <a:pt x="276" y="430"/>
                      <a:pt x="277" y="427"/>
                      <a:pt x="274" y="425"/>
                    </a:cubicBezTo>
                    <a:cubicBezTo>
                      <a:pt x="273" y="423"/>
                      <a:pt x="272" y="420"/>
                      <a:pt x="274" y="419"/>
                    </a:cubicBezTo>
                    <a:cubicBezTo>
                      <a:pt x="279" y="418"/>
                      <a:pt x="274" y="415"/>
                      <a:pt x="272" y="414"/>
                    </a:cubicBezTo>
                    <a:cubicBezTo>
                      <a:pt x="268" y="410"/>
                      <a:pt x="272" y="408"/>
                      <a:pt x="274" y="408"/>
                    </a:cubicBezTo>
                    <a:cubicBezTo>
                      <a:pt x="275" y="408"/>
                      <a:pt x="277" y="409"/>
                      <a:pt x="278" y="408"/>
                    </a:cubicBezTo>
                    <a:cubicBezTo>
                      <a:pt x="278" y="407"/>
                      <a:pt x="276" y="405"/>
                      <a:pt x="275" y="405"/>
                    </a:cubicBezTo>
                    <a:cubicBezTo>
                      <a:pt x="274" y="404"/>
                      <a:pt x="277" y="404"/>
                      <a:pt x="277" y="403"/>
                    </a:cubicBezTo>
                    <a:cubicBezTo>
                      <a:pt x="278" y="402"/>
                      <a:pt x="277" y="400"/>
                      <a:pt x="278" y="399"/>
                    </a:cubicBezTo>
                    <a:cubicBezTo>
                      <a:pt x="279" y="397"/>
                      <a:pt x="281" y="397"/>
                      <a:pt x="283" y="397"/>
                    </a:cubicBezTo>
                    <a:cubicBezTo>
                      <a:pt x="284" y="397"/>
                      <a:pt x="285" y="395"/>
                      <a:pt x="286" y="395"/>
                    </a:cubicBezTo>
                    <a:cubicBezTo>
                      <a:pt x="290" y="394"/>
                      <a:pt x="288" y="392"/>
                      <a:pt x="289" y="388"/>
                    </a:cubicBezTo>
                    <a:cubicBezTo>
                      <a:pt x="289" y="387"/>
                      <a:pt x="292" y="386"/>
                      <a:pt x="292" y="388"/>
                    </a:cubicBezTo>
                    <a:cubicBezTo>
                      <a:pt x="292" y="390"/>
                      <a:pt x="291" y="391"/>
                      <a:pt x="291" y="392"/>
                    </a:cubicBezTo>
                    <a:cubicBezTo>
                      <a:pt x="290" y="394"/>
                      <a:pt x="293" y="396"/>
                      <a:pt x="295" y="396"/>
                    </a:cubicBezTo>
                    <a:cubicBezTo>
                      <a:pt x="297" y="397"/>
                      <a:pt x="296" y="394"/>
                      <a:pt x="298" y="393"/>
                    </a:cubicBezTo>
                    <a:cubicBezTo>
                      <a:pt x="299" y="392"/>
                      <a:pt x="301" y="395"/>
                      <a:pt x="302" y="394"/>
                    </a:cubicBezTo>
                    <a:cubicBezTo>
                      <a:pt x="304" y="393"/>
                      <a:pt x="305" y="392"/>
                      <a:pt x="306" y="391"/>
                    </a:cubicBezTo>
                    <a:cubicBezTo>
                      <a:pt x="306" y="388"/>
                      <a:pt x="307" y="387"/>
                      <a:pt x="309" y="386"/>
                    </a:cubicBezTo>
                    <a:cubicBezTo>
                      <a:pt x="310" y="385"/>
                      <a:pt x="312" y="385"/>
                      <a:pt x="312" y="382"/>
                    </a:cubicBezTo>
                    <a:cubicBezTo>
                      <a:pt x="312" y="379"/>
                      <a:pt x="314" y="375"/>
                      <a:pt x="313" y="371"/>
                    </a:cubicBezTo>
                    <a:cubicBezTo>
                      <a:pt x="313" y="368"/>
                      <a:pt x="312" y="367"/>
                      <a:pt x="315" y="366"/>
                    </a:cubicBezTo>
                    <a:cubicBezTo>
                      <a:pt x="317" y="366"/>
                      <a:pt x="319" y="365"/>
                      <a:pt x="320" y="364"/>
                    </a:cubicBezTo>
                    <a:cubicBezTo>
                      <a:pt x="323" y="362"/>
                      <a:pt x="323" y="362"/>
                      <a:pt x="321" y="359"/>
                    </a:cubicBezTo>
                    <a:cubicBezTo>
                      <a:pt x="320" y="357"/>
                      <a:pt x="319" y="356"/>
                      <a:pt x="320" y="353"/>
                    </a:cubicBezTo>
                    <a:cubicBezTo>
                      <a:pt x="322" y="354"/>
                      <a:pt x="323" y="356"/>
                      <a:pt x="325" y="358"/>
                    </a:cubicBezTo>
                    <a:cubicBezTo>
                      <a:pt x="327" y="361"/>
                      <a:pt x="330" y="361"/>
                      <a:pt x="332" y="360"/>
                    </a:cubicBezTo>
                    <a:cubicBezTo>
                      <a:pt x="333" y="359"/>
                      <a:pt x="334" y="358"/>
                      <a:pt x="335" y="358"/>
                    </a:cubicBezTo>
                    <a:cubicBezTo>
                      <a:pt x="336" y="357"/>
                      <a:pt x="338" y="357"/>
                      <a:pt x="339" y="357"/>
                    </a:cubicBezTo>
                    <a:cubicBezTo>
                      <a:pt x="342" y="356"/>
                      <a:pt x="346" y="355"/>
                      <a:pt x="349" y="356"/>
                    </a:cubicBezTo>
                    <a:cubicBezTo>
                      <a:pt x="354" y="357"/>
                      <a:pt x="355" y="349"/>
                      <a:pt x="358" y="346"/>
                    </a:cubicBezTo>
                    <a:cubicBezTo>
                      <a:pt x="359" y="345"/>
                      <a:pt x="362" y="346"/>
                      <a:pt x="363" y="344"/>
                    </a:cubicBezTo>
                    <a:cubicBezTo>
                      <a:pt x="364" y="341"/>
                      <a:pt x="364" y="340"/>
                      <a:pt x="366" y="339"/>
                    </a:cubicBezTo>
                    <a:cubicBezTo>
                      <a:pt x="368" y="338"/>
                      <a:pt x="370" y="337"/>
                      <a:pt x="370" y="335"/>
                    </a:cubicBezTo>
                    <a:cubicBezTo>
                      <a:pt x="370" y="332"/>
                      <a:pt x="367" y="331"/>
                      <a:pt x="365" y="329"/>
                    </a:cubicBezTo>
                    <a:cubicBezTo>
                      <a:pt x="363" y="328"/>
                      <a:pt x="362" y="327"/>
                      <a:pt x="361" y="327"/>
                    </a:cubicBezTo>
                    <a:cubicBezTo>
                      <a:pt x="359" y="326"/>
                      <a:pt x="357" y="324"/>
                      <a:pt x="355" y="323"/>
                    </a:cubicBezTo>
                    <a:cubicBezTo>
                      <a:pt x="353" y="322"/>
                      <a:pt x="351" y="325"/>
                      <a:pt x="348" y="322"/>
                    </a:cubicBezTo>
                    <a:cubicBezTo>
                      <a:pt x="347" y="321"/>
                      <a:pt x="347" y="320"/>
                      <a:pt x="346" y="319"/>
                    </a:cubicBezTo>
                    <a:cubicBezTo>
                      <a:pt x="346" y="319"/>
                      <a:pt x="343" y="317"/>
                      <a:pt x="344" y="316"/>
                    </a:cubicBezTo>
                    <a:cubicBezTo>
                      <a:pt x="345" y="316"/>
                      <a:pt x="350" y="317"/>
                      <a:pt x="346" y="314"/>
                    </a:cubicBezTo>
                    <a:cubicBezTo>
                      <a:pt x="345" y="313"/>
                      <a:pt x="341" y="311"/>
                      <a:pt x="340" y="309"/>
                    </a:cubicBezTo>
                    <a:cubicBezTo>
                      <a:pt x="340" y="308"/>
                      <a:pt x="343" y="310"/>
                      <a:pt x="343" y="310"/>
                    </a:cubicBezTo>
                    <a:cubicBezTo>
                      <a:pt x="345" y="310"/>
                      <a:pt x="345" y="310"/>
                      <a:pt x="346" y="309"/>
                    </a:cubicBezTo>
                    <a:cubicBezTo>
                      <a:pt x="347" y="308"/>
                      <a:pt x="350" y="308"/>
                      <a:pt x="348" y="305"/>
                    </a:cubicBezTo>
                    <a:cubicBezTo>
                      <a:pt x="346" y="302"/>
                      <a:pt x="343" y="302"/>
                      <a:pt x="341" y="301"/>
                    </a:cubicBezTo>
                    <a:cubicBezTo>
                      <a:pt x="338" y="299"/>
                      <a:pt x="336" y="296"/>
                      <a:pt x="334" y="294"/>
                    </a:cubicBezTo>
                    <a:cubicBezTo>
                      <a:pt x="331" y="293"/>
                      <a:pt x="327" y="290"/>
                      <a:pt x="327" y="287"/>
                    </a:cubicBezTo>
                    <a:cubicBezTo>
                      <a:pt x="328" y="287"/>
                      <a:pt x="329" y="288"/>
                      <a:pt x="330" y="289"/>
                    </a:cubicBezTo>
                    <a:cubicBezTo>
                      <a:pt x="330" y="290"/>
                      <a:pt x="331" y="290"/>
                      <a:pt x="332" y="291"/>
                    </a:cubicBezTo>
                    <a:cubicBezTo>
                      <a:pt x="334" y="292"/>
                      <a:pt x="336" y="293"/>
                      <a:pt x="338" y="295"/>
                    </a:cubicBezTo>
                    <a:cubicBezTo>
                      <a:pt x="340" y="297"/>
                      <a:pt x="342" y="299"/>
                      <a:pt x="343" y="300"/>
                    </a:cubicBezTo>
                    <a:cubicBezTo>
                      <a:pt x="345" y="302"/>
                      <a:pt x="347" y="302"/>
                      <a:pt x="349" y="303"/>
                    </a:cubicBezTo>
                    <a:cubicBezTo>
                      <a:pt x="353" y="305"/>
                      <a:pt x="354" y="312"/>
                      <a:pt x="355" y="315"/>
                    </a:cubicBezTo>
                    <a:cubicBezTo>
                      <a:pt x="356" y="318"/>
                      <a:pt x="364" y="329"/>
                      <a:pt x="365" y="325"/>
                    </a:cubicBezTo>
                    <a:cubicBezTo>
                      <a:pt x="366" y="323"/>
                      <a:pt x="366" y="321"/>
                      <a:pt x="368" y="324"/>
                    </a:cubicBezTo>
                    <a:cubicBezTo>
                      <a:pt x="369" y="325"/>
                      <a:pt x="369" y="326"/>
                      <a:pt x="370" y="327"/>
                    </a:cubicBezTo>
                    <a:cubicBezTo>
                      <a:pt x="370" y="327"/>
                      <a:pt x="372" y="330"/>
                      <a:pt x="372" y="329"/>
                    </a:cubicBezTo>
                    <a:cubicBezTo>
                      <a:pt x="372" y="326"/>
                      <a:pt x="370" y="323"/>
                      <a:pt x="370" y="320"/>
                    </a:cubicBezTo>
                    <a:cubicBezTo>
                      <a:pt x="370" y="318"/>
                      <a:pt x="370" y="316"/>
                      <a:pt x="369" y="313"/>
                    </a:cubicBezTo>
                    <a:cubicBezTo>
                      <a:pt x="369" y="311"/>
                      <a:pt x="367" y="309"/>
                      <a:pt x="367" y="307"/>
                    </a:cubicBezTo>
                    <a:cubicBezTo>
                      <a:pt x="366" y="301"/>
                      <a:pt x="363" y="299"/>
                      <a:pt x="359" y="295"/>
                    </a:cubicBezTo>
                    <a:cubicBezTo>
                      <a:pt x="357" y="293"/>
                      <a:pt x="355" y="291"/>
                      <a:pt x="353" y="289"/>
                    </a:cubicBezTo>
                    <a:cubicBezTo>
                      <a:pt x="352" y="287"/>
                      <a:pt x="350" y="286"/>
                      <a:pt x="348" y="284"/>
                    </a:cubicBezTo>
                    <a:cubicBezTo>
                      <a:pt x="347" y="283"/>
                      <a:pt x="346" y="281"/>
                      <a:pt x="346" y="279"/>
                    </a:cubicBezTo>
                    <a:cubicBezTo>
                      <a:pt x="345" y="277"/>
                      <a:pt x="343" y="277"/>
                      <a:pt x="341" y="276"/>
                    </a:cubicBezTo>
                    <a:cubicBezTo>
                      <a:pt x="339" y="276"/>
                      <a:pt x="339" y="274"/>
                      <a:pt x="340" y="273"/>
                    </a:cubicBezTo>
                    <a:cubicBezTo>
                      <a:pt x="341" y="273"/>
                      <a:pt x="343" y="273"/>
                      <a:pt x="343" y="272"/>
                    </a:cubicBezTo>
                    <a:cubicBezTo>
                      <a:pt x="346" y="270"/>
                      <a:pt x="339" y="268"/>
                      <a:pt x="338" y="266"/>
                    </a:cubicBezTo>
                    <a:cubicBezTo>
                      <a:pt x="337" y="263"/>
                      <a:pt x="341" y="263"/>
                      <a:pt x="342" y="262"/>
                    </a:cubicBezTo>
                    <a:cubicBezTo>
                      <a:pt x="342" y="261"/>
                      <a:pt x="341" y="259"/>
                      <a:pt x="343" y="260"/>
                    </a:cubicBezTo>
                    <a:cubicBezTo>
                      <a:pt x="345" y="262"/>
                      <a:pt x="348" y="264"/>
                      <a:pt x="350" y="266"/>
                    </a:cubicBezTo>
                    <a:cubicBezTo>
                      <a:pt x="353" y="269"/>
                      <a:pt x="358" y="271"/>
                      <a:pt x="360" y="270"/>
                    </a:cubicBezTo>
                    <a:cubicBezTo>
                      <a:pt x="361" y="269"/>
                      <a:pt x="361" y="267"/>
                      <a:pt x="362" y="266"/>
                    </a:cubicBezTo>
                    <a:cubicBezTo>
                      <a:pt x="363" y="265"/>
                      <a:pt x="364" y="264"/>
                      <a:pt x="363" y="261"/>
                    </a:cubicBezTo>
                    <a:cubicBezTo>
                      <a:pt x="362" y="260"/>
                      <a:pt x="360" y="258"/>
                      <a:pt x="359" y="257"/>
                    </a:cubicBezTo>
                    <a:cubicBezTo>
                      <a:pt x="357" y="256"/>
                      <a:pt x="354" y="255"/>
                      <a:pt x="353" y="253"/>
                    </a:cubicBezTo>
                    <a:cubicBezTo>
                      <a:pt x="352" y="252"/>
                      <a:pt x="352" y="250"/>
                      <a:pt x="352" y="249"/>
                    </a:cubicBezTo>
                    <a:cubicBezTo>
                      <a:pt x="352" y="247"/>
                      <a:pt x="354" y="247"/>
                      <a:pt x="356" y="247"/>
                    </a:cubicBezTo>
                    <a:cubicBezTo>
                      <a:pt x="358" y="248"/>
                      <a:pt x="359" y="249"/>
                      <a:pt x="361" y="250"/>
                    </a:cubicBezTo>
                    <a:cubicBezTo>
                      <a:pt x="363" y="251"/>
                      <a:pt x="365" y="252"/>
                      <a:pt x="365" y="251"/>
                    </a:cubicBezTo>
                    <a:cubicBezTo>
                      <a:pt x="366" y="249"/>
                      <a:pt x="363" y="244"/>
                      <a:pt x="361" y="243"/>
                    </a:cubicBezTo>
                    <a:cubicBezTo>
                      <a:pt x="359" y="243"/>
                      <a:pt x="358" y="243"/>
                      <a:pt x="356" y="241"/>
                    </a:cubicBezTo>
                    <a:cubicBezTo>
                      <a:pt x="355" y="239"/>
                      <a:pt x="355" y="238"/>
                      <a:pt x="354" y="236"/>
                    </a:cubicBezTo>
                    <a:cubicBezTo>
                      <a:pt x="351" y="231"/>
                      <a:pt x="359" y="236"/>
                      <a:pt x="356" y="232"/>
                    </a:cubicBezTo>
                    <a:cubicBezTo>
                      <a:pt x="354" y="229"/>
                      <a:pt x="352" y="229"/>
                      <a:pt x="349" y="226"/>
                    </a:cubicBezTo>
                    <a:cubicBezTo>
                      <a:pt x="348" y="224"/>
                      <a:pt x="351" y="226"/>
                      <a:pt x="352" y="226"/>
                    </a:cubicBezTo>
                    <a:cubicBezTo>
                      <a:pt x="353" y="228"/>
                      <a:pt x="355" y="230"/>
                      <a:pt x="357" y="231"/>
                    </a:cubicBezTo>
                    <a:cubicBezTo>
                      <a:pt x="360" y="234"/>
                      <a:pt x="358" y="229"/>
                      <a:pt x="358" y="227"/>
                    </a:cubicBezTo>
                    <a:cubicBezTo>
                      <a:pt x="357" y="225"/>
                      <a:pt x="357" y="222"/>
                      <a:pt x="356" y="219"/>
                    </a:cubicBezTo>
                    <a:cubicBezTo>
                      <a:pt x="354" y="217"/>
                      <a:pt x="350" y="216"/>
                      <a:pt x="350" y="214"/>
                    </a:cubicBezTo>
                    <a:cubicBezTo>
                      <a:pt x="350" y="213"/>
                      <a:pt x="352" y="213"/>
                      <a:pt x="352" y="212"/>
                    </a:cubicBezTo>
                    <a:cubicBezTo>
                      <a:pt x="353" y="212"/>
                      <a:pt x="351" y="210"/>
                      <a:pt x="350" y="208"/>
                    </a:cubicBezTo>
                    <a:cubicBezTo>
                      <a:pt x="347" y="204"/>
                      <a:pt x="345" y="206"/>
                      <a:pt x="342" y="203"/>
                    </a:cubicBezTo>
                    <a:cubicBezTo>
                      <a:pt x="341" y="202"/>
                      <a:pt x="342" y="200"/>
                      <a:pt x="340" y="200"/>
                    </a:cubicBezTo>
                    <a:cubicBezTo>
                      <a:pt x="338" y="199"/>
                      <a:pt x="337" y="199"/>
                      <a:pt x="337" y="197"/>
                    </a:cubicBezTo>
                    <a:cubicBezTo>
                      <a:pt x="335" y="195"/>
                      <a:pt x="335" y="193"/>
                      <a:pt x="338" y="195"/>
                    </a:cubicBezTo>
                    <a:cubicBezTo>
                      <a:pt x="340" y="196"/>
                      <a:pt x="341" y="197"/>
                      <a:pt x="342" y="196"/>
                    </a:cubicBezTo>
                    <a:cubicBezTo>
                      <a:pt x="343" y="195"/>
                      <a:pt x="341" y="193"/>
                      <a:pt x="342" y="192"/>
                    </a:cubicBezTo>
                    <a:cubicBezTo>
                      <a:pt x="343" y="192"/>
                      <a:pt x="345" y="192"/>
                      <a:pt x="347" y="194"/>
                    </a:cubicBezTo>
                    <a:cubicBezTo>
                      <a:pt x="348" y="196"/>
                      <a:pt x="350" y="197"/>
                      <a:pt x="352" y="197"/>
                    </a:cubicBezTo>
                    <a:cubicBezTo>
                      <a:pt x="353" y="198"/>
                      <a:pt x="355" y="199"/>
                      <a:pt x="355" y="198"/>
                    </a:cubicBezTo>
                    <a:cubicBezTo>
                      <a:pt x="356" y="197"/>
                      <a:pt x="355" y="194"/>
                      <a:pt x="355" y="193"/>
                    </a:cubicBezTo>
                    <a:cubicBezTo>
                      <a:pt x="354" y="191"/>
                      <a:pt x="353" y="189"/>
                      <a:pt x="351" y="188"/>
                    </a:cubicBezTo>
                    <a:cubicBezTo>
                      <a:pt x="349" y="186"/>
                      <a:pt x="349" y="187"/>
                      <a:pt x="347" y="186"/>
                    </a:cubicBezTo>
                    <a:cubicBezTo>
                      <a:pt x="346" y="186"/>
                      <a:pt x="346" y="185"/>
                      <a:pt x="345" y="184"/>
                    </a:cubicBezTo>
                    <a:cubicBezTo>
                      <a:pt x="344" y="184"/>
                      <a:pt x="343" y="183"/>
                      <a:pt x="342" y="183"/>
                    </a:cubicBezTo>
                    <a:cubicBezTo>
                      <a:pt x="341" y="182"/>
                      <a:pt x="338" y="180"/>
                      <a:pt x="338" y="179"/>
                    </a:cubicBezTo>
                    <a:cubicBezTo>
                      <a:pt x="339" y="177"/>
                      <a:pt x="346" y="180"/>
                      <a:pt x="343" y="176"/>
                    </a:cubicBezTo>
                    <a:cubicBezTo>
                      <a:pt x="342" y="175"/>
                      <a:pt x="341" y="174"/>
                      <a:pt x="340" y="173"/>
                    </a:cubicBezTo>
                    <a:cubicBezTo>
                      <a:pt x="338" y="172"/>
                      <a:pt x="337" y="169"/>
                      <a:pt x="335" y="168"/>
                    </a:cubicBezTo>
                    <a:cubicBezTo>
                      <a:pt x="333" y="167"/>
                      <a:pt x="334" y="174"/>
                      <a:pt x="331" y="170"/>
                    </a:cubicBezTo>
                    <a:cubicBezTo>
                      <a:pt x="330" y="169"/>
                      <a:pt x="330" y="167"/>
                      <a:pt x="330" y="166"/>
                    </a:cubicBezTo>
                    <a:cubicBezTo>
                      <a:pt x="330" y="164"/>
                      <a:pt x="331" y="163"/>
                      <a:pt x="330" y="161"/>
                    </a:cubicBezTo>
                    <a:cubicBezTo>
                      <a:pt x="329" y="157"/>
                      <a:pt x="327" y="154"/>
                      <a:pt x="327" y="151"/>
                    </a:cubicBezTo>
                    <a:cubicBezTo>
                      <a:pt x="327" y="149"/>
                      <a:pt x="327" y="148"/>
                      <a:pt x="329" y="148"/>
                    </a:cubicBezTo>
                    <a:cubicBezTo>
                      <a:pt x="331" y="148"/>
                      <a:pt x="332" y="148"/>
                      <a:pt x="331" y="147"/>
                    </a:cubicBezTo>
                    <a:cubicBezTo>
                      <a:pt x="331" y="146"/>
                      <a:pt x="330" y="144"/>
                      <a:pt x="330" y="143"/>
                    </a:cubicBezTo>
                    <a:cubicBezTo>
                      <a:pt x="330" y="142"/>
                      <a:pt x="331" y="142"/>
                      <a:pt x="332" y="142"/>
                    </a:cubicBezTo>
                    <a:cubicBezTo>
                      <a:pt x="333" y="141"/>
                      <a:pt x="334" y="141"/>
                      <a:pt x="333" y="139"/>
                    </a:cubicBezTo>
                    <a:cubicBezTo>
                      <a:pt x="332" y="138"/>
                      <a:pt x="331" y="138"/>
                      <a:pt x="331" y="137"/>
                    </a:cubicBezTo>
                    <a:cubicBezTo>
                      <a:pt x="330" y="137"/>
                      <a:pt x="329" y="136"/>
                      <a:pt x="328" y="135"/>
                    </a:cubicBezTo>
                    <a:cubicBezTo>
                      <a:pt x="327" y="133"/>
                      <a:pt x="325" y="127"/>
                      <a:pt x="328" y="128"/>
                    </a:cubicBezTo>
                    <a:cubicBezTo>
                      <a:pt x="329" y="128"/>
                      <a:pt x="330" y="129"/>
                      <a:pt x="332" y="129"/>
                    </a:cubicBezTo>
                    <a:cubicBezTo>
                      <a:pt x="333" y="130"/>
                      <a:pt x="333" y="127"/>
                      <a:pt x="333" y="127"/>
                    </a:cubicBezTo>
                    <a:cubicBezTo>
                      <a:pt x="333" y="125"/>
                      <a:pt x="335" y="122"/>
                      <a:pt x="331" y="120"/>
                    </a:cubicBezTo>
                    <a:cubicBezTo>
                      <a:pt x="329" y="120"/>
                      <a:pt x="328" y="120"/>
                      <a:pt x="326" y="120"/>
                    </a:cubicBezTo>
                    <a:cubicBezTo>
                      <a:pt x="325" y="119"/>
                      <a:pt x="323" y="118"/>
                      <a:pt x="323" y="119"/>
                    </a:cubicBezTo>
                    <a:cubicBezTo>
                      <a:pt x="323" y="120"/>
                      <a:pt x="325" y="126"/>
                      <a:pt x="322" y="124"/>
                    </a:cubicBezTo>
                    <a:cubicBezTo>
                      <a:pt x="319" y="123"/>
                      <a:pt x="318" y="118"/>
                      <a:pt x="318" y="116"/>
                    </a:cubicBezTo>
                    <a:cubicBezTo>
                      <a:pt x="317" y="114"/>
                      <a:pt x="318" y="112"/>
                      <a:pt x="322" y="114"/>
                    </a:cubicBezTo>
                    <a:cubicBezTo>
                      <a:pt x="324" y="115"/>
                      <a:pt x="332" y="120"/>
                      <a:pt x="333" y="119"/>
                    </a:cubicBezTo>
                    <a:cubicBezTo>
                      <a:pt x="335" y="118"/>
                      <a:pt x="336" y="116"/>
                      <a:pt x="335" y="114"/>
                    </a:cubicBezTo>
                    <a:cubicBezTo>
                      <a:pt x="333" y="110"/>
                      <a:pt x="327" y="108"/>
                      <a:pt x="324" y="107"/>
                    </a:cubicBezTo>
                    <a:cubicBezTo>
                      <a:pt x="323" y="106"/>
                      <a:pt x="323" y="108"/>
                      <a:pt x="321" y="108"/>
                    </a:cubicBezTo>
                    <a:cubicBezTo>
                      <a:pt x="320" y="107"/>
                      <a:pt x="319" y="107"/>
                      <a:pt x="317" y="105"/>
                    </a:cubicBezTo>
                    <a:cubicBezTo>
                      <a:pt x="315" y="102"/>
                      <a:pt x="320" y="105"/>
                      <a:pt x="321" y="105"/>
                    </a:cubicBezTo>
                    <a:cubicBezTo>
                      <a:pt x="323" y="105"/>
                      <a:pt x="320" y="101"/>
                      <a:pt x="321" y="101"/>
                    </a:cubicBezTo>
                    <a:cubicBezTo>
                      <a:pt x="323" y="102"/>
                      <a:pt x="324" y="103"/>
                      <a:pt x="326" y="104"/>
                    </a:cubicBezTo>
                    <a:cubicBezTo>
                      <a:pt x="327" y="105"/>
                      <a:pt x="329" y="105"/>
                      <a:pt x="330" y="106"/>
                    </a:cubicBezTo>
                    <a:cubicBezTo>
                      <a:pt x="331" y="106"/>
                      <a:pt x="333" y="108"/>
                      <a:pt x="334" y="107"/>
                    </a:cubicBezTo>
                    <a:cubicBezTo>
                      <a:pt x="335" y="107"/>
                      <a:pt x="334" y="105"/>
                      <a:pt x="335" y="105"/>
                    </a:cubicBezTo>
                    <a:cubicBezTo>
                      <a:pt x="335" y="105"/>
                      <a:pt x="337" y="105"/>
                      <a:pt x="337" y="105"/>
                    </a:cubicBezTo>
                    <a:cubicBezTo>
                      <a:pt x="338" y="103"/>
                      <a:pt x="335" y="102"/>
                      <a:pt x="335" y="100"/>
                    </a:cubicBezTo>
                    <a:cubicBezTo>
                      <a:pt x="335" y="99"/>
                      <a:pt x="336" y="99"/>
                      <a:pt x="337" y="99"/>
                    </a:cubicBezTo>
                    <a:cubicBezTo>
                      <a:pt x="338" y="100"/>
                      <a:pt x="339" y="100"/>
                      <a:pt x="339" y="99"/>
                    </a:cubicBezTo>
                    <a:cubicBezTo>
                      <a:pt x="339" y="96"/>
                      <a:pt x="342" y="95"/>
                      <a:pt x="342" y="93"/>
                    </a:cubicBezTo>
                    <a:cubicBezTo>
                      <a:pt x="344" y="91"/>
                      <a:pt x="338" y="87"/>
                      <a:pt x="335" y="85"/>
                    </a:cubicBezTo>
                    <a:cubicBezTo>
                      <a:pt x="333" y="83"/>
                      <a:pt x="331" y="82"/>
                      <a:pt x="329" y="80"/>
                    </a:cubicBezTo>
                    <a:cubicBezTo>
                      <a:pt x="328" y="79"/>
                      <a:pt x="326" y="77"/>
                      <a:pt x="324" y="76"/>
                    </a:cubicBezTo>
                    <a:cubicBezTo>
                      <a:pt x="322" y="75"/>
                      <a:pt x="321" y="75"/>
                      <a:pt x="320" y="75"/>
                    </a:cubicBezTo>
                    <a:cubicBezTo>
                      <a:pt x="319" y="75"/>
                      <a:pt x="319" y="76"/>
                      <a:pt x="318" y="76"/>
                    </a:cubicBezTo>
                    <a:cubicBezTo>
                      <a:pt x="318" y="76"/>
                      <a:pt x="317" y="75"/>
                      <a:pt x="316" y="76"/>
                    </a:cubicBezTo>
                    <a:cubicBezTo>
                      <a:pt x="315" y="76"/>
                      <a:pt x="314" y="76"/>
                      <a:pt x="314" y="77"/>
                    </a:cubicBezTo>
                    <a:cubicBezTo>
                      <a:pt x="315" y="78"/>
                      <a:pt x="315" y="79"/>
                      <a:pt x="315" y="80"/>
                    </a:cubicBezTo>
                    <a:cubicBezTo>
                      <a:pt x="315" y="81"/>
                      <a:pt x="309" y="75"/>
                      <a:pt x="308" y="74"/>
                    </a:cubicBezTo>
                    <a:cubicBezTo>
                      <a:pt x="307" y="73"/>
                      <a:pt x="305" y="72"/>
                      <a:pt x="305" y="73"/>
                    </a:cubicBezTo>
                    <a:cubicBezTo>
                      <a:pt x="303" y="73"/>
                      <a:pt x="306" y="74"/>
                      <a:pt x="307" y="75"/>
                    </a:cubicBezTo>
                    <a:cubicBezTo>
                      <a:pt x="308" y="76"/>
                      <a:pt x="309" y="77"/>
                      <a:pt x="311" y="79"/>
                    </a:cubicBezTo>
                    <a:cubicBezTo>
                      <a:pt x="312" y="80"/>
                      <a:pt x="314" y="81"/>
                      <a:pt x="315" y="82"/>
                    </a:cubicBezTo>
                    <a:cubicBezTo>
                      <a:pt x="317" y="85"/>
                      <a:pt x="314" y="85"/>
                      <a:pt x="311" y="83"/>
                    </a:cubicBezTo>
                    <a:cubicBezTo>
                      <a:pt x="310" y="82"/>
                      <a:pt x="308" y="80"/>
                      <a:pt x="308" y="80"/>
                    </a:cubicBezTo>
                    <a:cubicBezTo>
                      <a:pt x="306" y="80"/>
                      <a:pt x="306" y="80"/>
                      <a:pt x="304" y="78"/>
                    </a:cubicBezTo>
                    <a:cubicBezTo>
                      <a:pt x="303" y="77"/>
                      <a:pt x="302" y="76"/>
                      <a:pt x="301" y="75"/>
                    </a:cubicBezTo>
                    <a:cubicBezTo>
                      <a:pt x="300" y="74"/>
                      <a:pt x="297" y="73"/>
                      <a:pt x="299" y="75"/>
                    </a:cubicBezTo>
                    <a:cubicBezTo>
                      <a:pt x="302" y="78"/>
                      <a:pt x="301" y="79"/>
                      <a:pt x="300" y="81"/>
                    </a:cubicBezTo>
                    <a:cubicBezTo>
                      <a:pt x="300" y="83"/>
                      <a:pt x="299" y="83"/>
                      <a:pt x="299" y="85"/>
                    </a:cubicBezTo>
                    <a:cubicBezTo>
                      <a:pt x="299" y="86"/>
                      <a:pt x="299" y="87"/>
                      <a:pt x="299" y="89"/>
                    </a:cubicBezTo>
                    <a:cubicBezTo>
                      <a:pt x="299" y="90"/>
                      <a:pt x="298" y="90"/>
                      <a:pt x="297" y="91"/>
                    </a:cubicBezTo>
                    <a:cubicBezTo>
                      <a:pt x="296" y="91"/>
                      <a:pt x="296" y="93"/>
                      <a:pt x="296" y="94"/>
                    </a:cubicBezTo>
                    <a:cubicBezTo>
                      <a:pt x="295" y="94"/>
                      <a:pt x="294" y="96"/>
                      <a:pt x="293" y="96"/>
                    </a:cubicBezTo>
                    <a:cubicBezTo>
                      <a:pt x="293" y="96"/>
                      <a:pt x="292" y="94"/>
                      <a:pt x="292" y="94"/>
                    </a:cubicBezTo>
                    <a:cubicBezTo>
                      <a:pt x="292" y="93"/>
                      <a:pt x="292" y="91"/>
                      <a:pt x="293" y="90"/>
                    </a:cubicBezTo>
                    <a:cubicBezTo>
                      <a:pt x="294" y="89"/>
                      <a:pt x="294" y="88"/>
                      <a:pt x="294" y="86"/>
                    </a:cubicBezTo>
                    <a:cubicBezTo>
                      <a:pt x="294" y="85"/>
                      <a:pt x="293" y="84"/>
                      <a:pt x="294" y="83"/>
                    </a:cubicBezTo>
                    <a:cubicBezTo>
                      <a:pt x="294" y="81"/>
                      <a:pt x="294" y="81"/>
                      <a:pt x="294" y="79"/>
                    </a:cubicBezTo>
                    <a:cubicBezTo>
                      <a:pt x="292" y="76"/>
                      <a:pt x="291" y="72"/>
                      <a:pt x="290" y="69"/>
                    </a:cubicBezTo>
                    <a:cubicBezTo>
                      <a:pt x="290" y="68"/>
                      <a:pt x="289" y="65"/>
                      <a:pt x="287" y="63"/>
                    </a:cubicBezTo>
                    <a:cubicBezTo>
                      <a:pt x="284" y="61"/>
                      <a:pt x="280" y="61"/>
                      <a:pt x="280" y="63"/>
                    </a:cubicBezTo>
                    <a:cubicBezTo>
                      <a:pt x="279" y="65"/>
                      <a:pt x="282" y="68"/>
                      <a:pt x="279" y="69"/>
                    </a:cubicBezTo>
                    <a:cubicBezTo>
                      <a:pt x="277" y="70"/>
                      <a:pt x="273" y="69"/>
                      <a:pt x="271" y="70"/>
                    </a:cubicBezTo>
                    <a:cubicBezTo>
                      <a:pt x="271" y="70"/>
                      <a:pt x="267" y="73"/>
                      <a:pt x="265" y="71"/>
                    </a:cubicBezTo>
                    <a:cubicBezTo>
                      <a:pt x="264" y="69"/>
                      <a:pt x="267" y="67"/>
                      <a:pt x="268" y="67"/>
                    </a:cubicBezTo>
                    <a:cubicBezTo>
                      <a:pt x="271" y="66"/>
                      <a:pt x="274" y="67"/>
                      <a:pt x="273" y="64"/>
                    </a:cubicBezTo>
                    <a:cubicBezTo>
                      <a:pt x="272" y="61"/>
                      <a:pt x="271" y="60"/>
                      <a:pt x="268" y="59"/>
                    </a:cubicBezTo>
                    <a:cubicBezTo>
                      <a:pt x="264" y="58"/>
                      <a:pt x="261" y="57"/>
                      <a:pt x="257" y="55"/>
                    </a:cubicBezTo>
                    <a:cubicBezTo>
                      <a:pt x="252" y="54"/>
                      <a:pt x="250" y="54"/>
                      <a:pt x="247" y="55"/>
                    </a:cubicBezTo>
                    <a:cubicBezTo>
                      <a:pt x="246" y="56"/>
                      <a:pt x="244" y="56"/>
                      <a:pt x="242" y="55"/>
                    </a:cubicBezTo>
                    <a:cubicBezTo>
                      <a:pt x="240" y="55"/>
                      <a:pt x="237" y="54"/>
                      <a:pt x="236" y="55"/>
                    </a:cubicBezTo>
                    <a:cubicBezTo>
                      <a:pt x="236" y="56"/>
                      <a:pt x="235" y="59"/>
                      <a:pt x="232" y="57"/>
                    </a:cubicBezTo>
                    <a:cubicBezTo>
                      <a:pt x="230" y="56"/>
                      <a:pt x="230" y="52"/>
                      <a:pt x="230" y="52"/>
                    </a:cubicBezTo>
                    <a:cubicBezTo>
                      <a:pt x="230" y="51"/>
                      <a:pt x="232" y="51"/>
                      <a:pt x="234" y="51"/>
                    </a:cubicBezTo>
                    <a:cubicBezTo>
                      <a:pt x="235" y="51"/>
                      <a:pt x="237" y="51"/>
                      <a:pt x="239" y="51"/>
                    </a:cubicBezTo>
                    <a:cubicBezTo>
                      <a:pt x="243" y="52"/>
                      <a:pt x="243" y="49"/>
                      <a:pt x="248" y="51"/>
                    </a:cubicBezTo>
                    <a:cubicBezTo>
                      <a:pt x="250" y="51"/>
                      <a:pt x="251" y="51"/>
                      <a:pt x="253" y="51"/>
                    </a:cubicBezTo>
                    <a:cubicBezTo>
                      <a:pt x="255" y="52"/>
                      <a:pt x="258" y="52"/>
                      <a:pt x="260" y="53"/>
                    </a:cubicBezTo>
                    <a:cubicBezTo>
                      <a:pt x="265" y="55"/>
                      <a:pt x="267" y="55"/>
                      <a:pt x="271" y="55"/>
                    </a:cubicBezTo>
                    <a:cubicBezTo>
                      <a:pt x="273" y="56"/>
                      <a:pt x="274" y="54"/>
                      <a:pt x="276" y="54"/>
                    </a:cubicBezTo>
                    <a:cubicBezTo>
                      <a:pt x="277" y="54"/>
                      <a:pt x="278" y="54"/>
                      <a:pt x="279" y="54"/>
                    </a:cubicBezTo>
                    <a:cubicBezTo>
                      <a:pt x="280" y="54"/>
                      <a:pt x="280" y="54"/>
                      <a:pt x="281" y="53"/>
                    </a:cubicBezTo>
                    <a:cubicBezTo>
                      <a:pt x="281" y="52"/>
                      <a:pt x="282" y="51"/>
                      <a:pt x="283" y="51"/>
                    </a:cubicBezTo>
                    <a:cubicBezTo>
                      <a:pt x="283" y="50"/>
                      <a:pt x="284" y="50"/>
                      <a:pt x="284" y="49"/>
                    </a:cubicBezTo>
                    <a:cubicBezTo>
                      <a:pt x="284" y="48"/>
                      <a:pt x="281" y="46"/>
                      <a:pt x="280" y="44"/>
                    </a:cubicBezTo>
                    <a:cubicBezTo>
                      <a:pt x="279" y="43"/>
                      <a:pt x="277" y="41"/>
                      <a:pt x="275" y="40"/>
                    </a:cubicBezTo>
                    <a:cubicBezTo>
                      <a:pt x="273" y="40"/>
                      <a:pt x="271" y="39"/>
                      <a:pt x="270" y="37"/>
                    </a:cubicBezTo>
                    <a:cubicBezTo>
                      <a:pt x="267" y="35"/>
                      <a:pt x="267" y="35"/>
                      <a:pt x="266" y="36"/>
                    </a:cubicBezTo>
                    <a:cubicBezTo>
                      <a:pt x="265" y="37"/>
                      <a:pt x="261" y="37"/>
                      <a:pt x="261" y="35"/>
                    </a:cubicBezTo>
                    <a:cubicBezTo>
                      <a:pt x="260" y="33"/>
                      <a:pt x="262" y="32"/>
                      <a:pt x="261" y="30"/>
                    </a:cubicBezTo>
                    <a:cubicBezTo>
                      <a:pt x="260" y="29"/>
                      <a:pt x="259" y="27"/>
                      <a:pt x="257" y="27"/>
                    </a:cubicBezTo>
                    <a:cubicBezTo>
                      <a:pt x="255" y="26"/>
                      <a:pt x="253" y="26"/>
                      <a:pt x="252" y="26"/>
                    </a:cubicBezTo>
                    <a:cubicBezTo>
                      <a:pt x="251" y="26"/>
                      <a:pt x="250" y="27"/>
                      <a:pt x="249" y="27"/>
                    </a:cubicBezTo>
                    <a:cubicBezTo>
                      <a:pt x="247" y="26"/>
                      <a:pt x="242" y="25"/>
                      <a:pt x="240" y="24"/>
                    </a:cubicBezTo>
                    <a:cubicBezTo>
                      <a:pt x="236" y="22"/>
                      <a:pt x="232" y="21"/>
                      <a:pt x="229" y="22"/>
                    </a:cubicBezTo>
                    <a:cubicBezTo>
                      <a:pt x="227" y="22"/>
                      <a:pt x="224" y="22"/>
                      <a:pt x="221" y="22"/>
                    </a:cubicBezTo>
                    <a:cubicBezTo>
                      <a:pt x="218" y="22"/>
                      <a:pt x="214" y="20"/>
                      <a:pt x="211" y="21"/>
                    </a:cubicBezTo>
                    <a:cubicBezTo>
                      <a:pt x="210" y="21"/>
                      <a:pt x="208" y="22"/>
                      <a:pt x="206" y="21"/>
                    </a:cubicBezTo>
                    <a:cubicBezTo>
                      <a:pt x="205" y="20"/>
                      <a:pt x="209" y="20"/>
                      <a:pt x="211" y="20"/>
                    </a:cubicBezTo>
                    <a:cubicBezTo>
                      <a:pt x="212" y="20"/>
                      <a:pt x="213" y="20"/>
                      <a:pt x="215" y="20"/>
                    </a:cubicBezTo>
                    <a:cubicBezTo>
                      <a:pt x="218" y="21"/>
                      <a:pt x="219" y="20"/>
                      <a:pt x="221" y="20"/>
                    </a:cubicBezTo>
                    <a:cubicBezTo>
                      <a:pt x="222" y="20"/>
                      <a:pt x="224" y="21"/>
                      <a:pt x="226" y="20"/>
                    </a:cubicBezTo>
                    <a:cubicBezTo>
                      <a:pt x="227" y="20"/>
                      <a:pt x="227" y="19"/>
                      <a:pt x="229" y="20"/>
                    </a:cubicBezTo>
                    <a:cubicBezTo>
                      <a:pt x="234" y="21"/>
                      <a:pt x="239" y="22"/>
                      <a:pt x="244" y="23"/>
                    </a:cubicBezTo>
                    <a:cubicBezTo>
                      <a:pt x="246" y="24"/>
                      <a:pt x="247" y="23"/>
                      <a:pt x="248" y="23"/>
                    </a:cubicBezTo>
                    <a:cubicBezTo>
                      <a:pt x="249" y="23"/>
                      <a:pt x="251" y="23"/>
                      <a:pt x="251" y="23"/>
                    </a:cubicBezTo>
                    <a:cubicBezTo>
                      <a:pt x="253" y="22"/>
                      <a:pt x="253" y="20"/>
                      <a:pt x="249" y="18"/>
                    </a:cubicBezTo>
                    <a:cubicBezTo>
                      <a:pt x="247" y="17"/>
                      <a:pt x="243" y="15"/>
                      <a:pt x="240" y="14"/>
                    </a:cubicBezTo>
                    <a:cubicBezTo>
                      <a:pt x="239" y="14"/>
                      <a:pt x="238" y="14"/>
                      <a:pt x="236" y="14"/>
                    </a:cubicBezTo>
                    <a:cubicBezTo>
                      <a:pt x="234" y="13"/>
                      <a:pt x="234" y="11"/>
                      <a:pt x="232" y="10"/>
                    </a:cubicBezTo>
                    <a:cubicBezTo>
                      <a:pt x="228" y="8"/>
                      <a:pt x="224" y="6"/>
                      <a:pt x="220" y="6"/>
                    </a:cubicBezTo>
                    <a:cubicBezTo>
                      <a:pt x="218" y="5"/>
                      <a:pt x="215" y="5"/>
                      <a:pt x="213" y="4"/>
                    </a:cubicBezTo>
                    <a:cubicBezTo>
                      <a:pt x="211" y="3"/>
                      <a:pt x="210" y="3"/>
                      <a:pt x="209" y="4"/>
                    </a:cubicBezTo>
                    <a:cubicBezTo>
                      <a:pt x="206" y="4"/>
                      <a:pt x="204" y="2"/>
                      <a:pt x="201" y="1"/>
                    </a:cubicBezTo>
                    <a:cubicBezTo>
                      <a:pt x="199" y="1"/>
                      <a:pt x="199" y="2"/>
                      <a:pt x="197" y="2"/>
                    </a:cubicBezTo>
                    <a:cubicBezTo>
                      <a:pt x="196" y="2"/>
                      <a:pt x="193" y="1"/>
                      <a:pt x="192" y="1"/>
                    </a:cubicBezTo>
                    <a:cubicBezTo>
                      <a:pt x="192" y="1"/>
                      <a:pt x="194" y="4"/>
                      <a:pt x="194" y="5"/>
                    </a:cubicBezTo>
                    <a:cubicBezTo>
                      <a:pt x="194" y="7"/>
                      <a:pt x="190" y="3"/>
                      <a:pt x="190" y="3"/>
                    </a:cubicBezTo>
                    <a:cubicBezTo>
                      <a:pt x="188" y="1"/>
                      <a:pt x="186" y="0"/>
                      <a:pt x="185" y="1"/>
                    </a:cubicBezTo>
                    <a:cubicBezTo>
                      <a:pt x="184" y="2"/>
                      <a:pt x="180" y="1"/>
                      <a:pt x="182" y="4"/>
                    </a:cubicBezTo>
                    <a:cubicBezTo>
                      <a:pt x="182" y="5"/>
                      <a:pt x="184" y="6"/>
                      <a:pt x="185" y="7"/>
                    </a:cubicBezTo>
                    <a:cubicBezTo>
                      <a:pt x="187" y="8"/>
                      <a:pt x="189" y="8"/>
                      <a:pt x="191" y="10"/>
                    </a:cubicBezTo>
                    <a:cubicBezTo>
                      <a:pt x="194" y="13"/>
                      <a:pt x="185" y="10"/>
                      <a:pt x="188" y="13"/>
                    </a:cubicBezTo>
                    <a:cubicBezTo>
                      <a:pt x="192" y="16"/>
                      <a:pt x="187" y="14"/>
                      <a:pt x="185" y="14"/>
                    </a:cubicBezTo>
                    <a:cubicBezTo>
                      <a:pt x="184" y="15"/>
                      <a:pt x="187" y="17"/>
                      <a:pt x="187" y="17"/>
                    </a:cubicBezTo>
                    <a:cubicBezTo>
                      <a:pt x="188" y="18"/>
                      <a:pt x="190" y="20"/>
                      <a:pt x="188" y="19"/>
                    </a:cubicBezTo>
                    <a:cubicBezTo>
                      <a:pt x="186" y="18"/>
                      <a:pt x="186" y="17"/>
                      <a:pt x="184" y="16"/>
                    </a:cubicBezTo>
                    <a:cubicBezTo>
                      <a:pt x="182" y="14"/>
                      <a:pt x="179" y="14"/>
                      <a:pt x="176" y="12"/>
                    </a:cubicBezTo>
                    <a:cubicBezTo>
                      <a:pt x="174" y="11"/>
                      <a:pt x="172" y="10"/>
                      <a:pt x="170" y="9"/>
                    </a:cubicBezTo>
                    <a:cubicBezTo>
                      <a:pt x="168" y="7"/>
                      <a:pt x="168" y="6"/>
                      <a:pt x="167" y="5"/>
                    </a:cubicBezTo>
                    <a:cubicBezTo>
                      <a:pt x="166" y="4"/>
                      <a:pt x="165" y="3"/>
                      <a:pt x="163" y="2"/>
                    </a:cubicBezTo>
                    <a:cubicBezTo>
                      <a:pt x="161" y="2"/>
                      <a:pt x="160" y="2"/>
                      <a:pt x="160" y="3"/>
                    </a:cubicBezTo>
                    <a:cubicBezTo>
                      <a:pt x="161" y="3"/>
                      <a:pt x="162" y="5"/>
                      <a:pt x="161" y="5"/>
                    </a:cubicBezTo>
                    <a:cubicBezTo>
                      <a:pt x="161" y="5"/>
                      <a:pt x="156" y="3"/>
                      <a:pt x="157" y="4"/>
                    </a:cubicBezTo>
                    <a:cubicBezTo>
                      <a:pt x="157" y="4"/>
                      <a:pt x="158" y="4"/>
                      <a:pt x="158" y="5"/>
                    </a:cubicBezTo>
                    <a:cubicBezTo>
                      <a:pt x="159" y="5"/>
                      <a:pt x="159" y="6"/>
                      <a:pt x="160" y="6"/>
                    </a:cubicBezTo>
                    <a:cubicBezTo>
                      <a:pt x="160" y="7"/>
                      <a:pt x="158" y="6"/>
                      <a:pt x="157" y="6"/>
                    </a:cubicBezTo>
                    <a:cubicBezTo>
                      <a:pt x="156" y="6"/>
                      <a:pt x="145" y="2"/>
                      <a:pt x="149" y="5"/>
                    </a:cubicBezTo>
                    <a:cubicBezTo>
                      <a:pt x="150" y="6"/>
                      <a:pt x="152" y="8"/>
                      <a:pt x="149" y="8"/>
                    </a:cubicBezTo>
                    <a:cubicBezTo>
                      <a:pt x="148" y="8"/>
                      <a:pt x="146" y="5"/>
                      <a:pt x="145" y="5"/>
                    </a:cubicBezTo>
                    <a:cubicBezTo>
                      <a:pt x="143" y="4"/>
                      <a:pt x="141" y="4"/>
                      <a:pt x="142" y="5"/>
                    </a:cubicBezTo>
                    <a:cubicBezTo>
                      <a:pt x="142" y="6"/>
                      <a:pt x="145" y="7"/>
                      <a:pt x="145" y="8"/>
                    </a:cubicBezTo>
                    <a:cubicBezTo>
                      <a:pt x="145" y="9"/>
                      <a:pt x="143" y="9"/>
                      <a:pt x="144" y="10"/>
                    </a:cubicBezTo>
                    <a:cubicBezTo>
                      <a:pt x="145" y="12"/>
                      <a:pt x="148" y="11"/>
                      <a:pt x="149" y="11"/>
                    </a:cubicBezTo>
                    <a:cubicBezTo>
                      <a:pt x="151" y="11"/>
                      <a:pt x="152" y="12"/>
                      <a:pt x="154" y="13"/>
                    </a:cubicBezTo>
                    <a:cubicBezTo>
                      <a:pt x="157" y="13"/>
                      <a:pt x="161" y="14"/>
                      <a:pt x="164" y="14"/>
                    </a:cubicBezTo>
                    <a:cubicBezTo>
                      <a:pt x="167" y="15"/>
                      <a:pt x="169" y="16"/>
                      <a:pt x="172" y="17"/>
                    </a:cubicBezTo>
                    <a:cubicBezTo>
                      <a:pt x="174" y="18"/>
                      <a:pt x="177" y="19"/>
                      <a:pt x="180" y="20"/>
                    </a:cubicBezTo>
                    <a:cubicBezTo>
                      <a:pt x="184" y="23"/>
                      <a:pt x="184" y="24"/>
                      <a:pt x="184" y="27"/>
                    </a:cubicBezTo>
                    <a:cubicBezTo>
                      <a:pt x="182" y="27"/>
                      <a:pt x="180" y="24"/>
                      <a:pt x="178" y="23"/>
                    </a:cubicBezTo>
                    <a:cubicBezTo>
                      <a:pt x="176" y="21"/>
                      <a:pt x="173" y="20"/>
                      <a:pt x="170" y="19"/>
                    </a:cubicBezTo>
                    <a:cubicBezTo>
                      <a:pt x="168" y="18"/>
                      <a:pt x="164" y="15"/>
                      <a:pt x="161" y="16"/>
                    </a:cubicBezTo>
                    <a:cubicBezTo>
                      <a:pt x="158" y="16"/>
                      <a:pt x="154" y="14"/>
                      <a:pt x="151" y="14"/>
                    </a:cubicBezTo>
                    <a:cubicBezTo>
                      <a:pt x="151" y="15"/>
                      <a:pt x="155" y="18"/>
                      <a:pt x="156" y="20"/>
                    </a:cubicBezTo>
                    <a:cubicBezTo>
                      <a:pt x="159" y="22"/>
                      <a:pt x="163" y="24"/>
                      <a:pt x="163" y="27"/>
                    </a:cubicBezTo>
                    <a:cubicBezTo>
                      <a:pt x="163" y="28"/>
                      <a:pt x="162" y="28"/>
                      <a:pt x="160" y="27"/>
                    </a:cubicBezTo>
                    <a:cubicBezTo>
                      <a:pt x="159" y="27"/>
                      <a:pt x="158" y="27"/>
                      <a:pt x="159" y="28"/>
                    </a:cubicBezTo>
                    <a:cubicBezTo>
                      <a:pt x="160" y="30"/>
                      <a:pt x="160" y="30"/>
                      <a:pt x="160" y="32"/>
                    </a:cubicBezTo>
                    <a:cubicBezTo>
                      <a:pt x="161" y="33"/>
                      <a:pt x="160" y="35"/>
                      <a:pt x="162" y="37"/>
                    </a:cubicBezTo>
                    <a:cubicBezTo>
                      <a:pt x="163" y="37"/>
                      <a:pt x="164" y="38"/>
                      <a:pt x="165" y="39"/>
                    </a:cubicBezTo>
                    <a:cubicBezTo>
                      <a:pt x="165" y="40"/>
                      <a:pt x="166" y="41"/>
                      <a:pt x="164" y="40"/>
                    </a:cubicBezTo>
                    <a:cubicBezTo>
                      <a:pt x="162" y="39"/>
                      <a:pt x="160" y="38"/>
                      <a:pt x="159" y="37"/>
                    </a:cubicBezTo>
                    <a:cubicBezTo>
                      <a:pt x="157" y="35"/>
                      <a:pt x="157" y="34"/>
                      <a:pt x="155" y="32"/>
                    </a:cubicBezTo>
                    <a:cubicBezTo>
                      <a:pt x="151" y="30"/>
                      <a:pt x="147" y="27"/>
                      <a:pt x="143" y="25"/>
                    </a:cubicBezTo>
                    <a:cubicBezTo>
                      <a:pt x="141" y="24"/>
                      <a:pt x="139" y="23"/>
                      <a:pt x="137" y="22"/>
                    </a:cubicBezTo>
                    <a:cubicBezTo>
                      <a:pt x="135" y="21"/>
                      <a:pt x="134" y="19"/>
                      <a:pt x="132" y="18"/>
                    </a:cubicBezTo>
                    <a:cubicBezTo>
                      <a:pt x="130" y="17"/>
                      <a:pt x="125" y="16"/>
                      <a:pt x="123" y="16"/>
                    </a:cubicBezTo>
                    <a:cubicBezTo>
                      <a:pt x="118" y="16"/>
                      <a:pt x="123" y="19"/>
                      <a:pt x="124" y="21"/>
                    </a:cubicBezTo>
                    <a:cubicBezTo>
                      <a:pt x="126" y="23"/>
                      <a:pt x="128" y="27"/>
                      <a:pt x="132" y="29"/>
                    </a:cubicBezTo>
                    <a:cubicBezTo>
                      <a:pt x="133" y="30"/>
                      <a:pt x="136" y="30"/>
                      <a:pt x="136" y="32"/>
                    </a:cubicBezTo>
                    <a:cubicBezTo>
                      <a:pt x="137" y="33"/>
                      <a:pt x="135" y="33"/>
                      <a:pt x="133" y="32"/>
                    </a:cubicBezTo>
                    <a:cubicBezTo>
                      <a:pt x="130" y="31"/>
                      <a:pt x="125" y="31"/>
                      <a:pt x="129" y="33"/>
                    </a:cubicBezTo>
                    <a:cubicBezTo>
                      <a:pt x="129" y="34"/>
                      <a:pt x="131" y="35"/>
                      <a:pt x="129" y="35"/>
                    </a:cubicBezTo>
                    <a:cubicBezTo>
                      <a:pt x="128" y="35"/>
                      <a:pt x="126" y="34"/>
                      <a:pt x="125" y="33"/>
                    </a:cubicBezTo>
                    <a:cubicBezTo>
                      <a:pt x="123" y="32"/>
                      <a:pt x="122" y="30"/>
                      <a:pt x="122" y="28"/>
                    </a:cubicBezTo>
                    <a:cubicBezTo>
                      <a:pt x="122" y="28"/>
                      <a:pt x="122" y="27"/>
                      <a:pt x="120" y="26"/>
                    </a:cubicBezTo>
                    <a:cubicBezTo>
                      <a:pt x="118" y="25"/>
                      <a:pt x="117" y="24"/>
                      <a:pt x="116" y="23"/>
                    </a:cubicBezTo>
                    <a:cubicBezTo>
                      <a:pt x="115" y="21"/>
                      <a:pt x="111" y="18"/>
                      <a:pt x="112" y="21"/>
                    </a:cubicBezTo>
                    <a:cubicBezTo>
                      <a:pt x="112" y="22"/>
                      <a:pt x="113" y="23"/>
                      <a:pt x="114" y="24"/>
                    </a:cubicBezTo>
                    <a:cubicBezTo>
                      <a:pt x="116" y="26"/>
                      <a:pt x="115" y="26"/>
                      <a:pt x="114" y="27"/>
                    </a:cubicBezTo>
                    <a:cubicBezTo>
                      <a:pt x="113" y="29"/>
                      <a:pt x="116" y="33"/>
                      <a:pt x="115" y="35"/>
                    </a:cubicBezTo>
                    <a:cubicBezTo>
                      <a:pt x="115" y="35"/>
                      <a:pt x="114" y="37"/>
                      <a:pt x="113" y="37"/>
                    </a:cubicBezTo>
                    <a:cubicBezTo>
                      <a:pt x="112" y="37"/>
                      <a:pt x="112" y="34"/>
                      <a:pt x="112" y="34"/>
                    </a:cubicBezTo>
                    <a:cubicBezTo>
                      <a:pt x="112" y="31"/>
                      <a:pt x="111" y="29"/>
                      <a:pt x="111" y="26"/>
                    </a:cubicBezTo>
                    <a:cubicBezTo>
                      <a:pt x="111" y="25"/>
                      <a:pt x="111" y="24"/>
                      <a:pt x="111" y="23"/>
                    </a:cubicBezTo>
                    <a:cubicBezTo>
                      <a:pt x="111" y="22"/>
                      <a:pt x="109" y="22"/>
                      <a:pt x="108" y="21"/>
                    </a:cubicBezTo>
                    <a:cubicBezTo>
                      <a:pt x="105" y="19"/>
                      <a:pt x="106" y="17"/>
                      <a:pt x="101" y="17"/>
                    </a:cubicBezTo>
                    <a:cubicBezTo>
                      <a:pt x="99" y="17"/>
                      <a:pt x="98" y="18"/>
                      <a:pt x="97" y="18"/>
                    </a:cubicBezTo>
                    <a:cubicBezTo>
                      <a:pt x="96" y="19"/>
                      <a:pt x="95" y="19"/>
                      <a:pt x="92" y="19"/>
                    </a:cubicBezTo>
                    <a:cubicBezTo>
                      <a:pt x="90" y="19"/>
                      <a:pt x="89" y="20"/>
                      <a:pt x="88" y="20"/>
                    </a:cubicBezTo>
                    <a:cubicBezTo>
                      <a:pt x="86" y="21"/>
                      <a:pt x="83" y="21"/>
                      <a:pt x="81" y="21"/>
                    </a:cubicBezTo>
                    <a:cubicBezTo>
                      <a:pt x="79" y="21"/>
                      <a:pt x="76" y="21"/>
                      <a:pt x="75" y="21"/>
                    </a:cubicBezTo>
                    <a:cubicBezTo>
                      <a:pt x="74" y="22"/>
                      <a:pt x="77" y="24"/>
                      <a:pt x="78" y="25"/>
                    </a:cubicBezTo>
                    <a:cubicBezTo>
                      <a:pt x="81" y="27"/>
                      <a:pt x="85" y="30"/>
                      <a:pt x="89" y="32"/>
                    </a:cubicBezTo>
                    <a:cubicBezTo>
                      <a:pt x="91" y="33"/>
                      <a:pt x="93" y="34"/>
                      <a:pt x="94" y="36"/>
                    </a:cubicBezTo>
                    <a:cubicBezTo>
                      <a:pt x="95" y="38"/>
                      <a:pt x="93" y="37"/>
                      <a:pt x="91" y="3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1" name="Freeform 92"/>
              <p:cNvSpPr>
                <a:spLocks/>
              </p:cNvSpPr>
              <p:nvPr/>
            </p:nvSpPr>
            <p:spPr bwMode="auto">
              <a:xfrm>
                <a:off x="9072711" y="3374272"/>
                <a:ext cx="32056" cy="34655"/>
              </a:xfrm>
              <a:custGeom>
                <a:avLst/>
                <a:gdLst>
                  <a:gd name="T0" fmla="*/ 4 w 78"/>
                  <a:gd name="T1" fmla="*/ 59 h 83"/>
                  <a:gd name="T2" fmla="*/ 3 w 78"/>
                  <a:gd name="T3" fmla="*/ 65 h 83"/>
                  <a:gd name="T4" fmla="*/ 11 w 78"/>
                  <a:gd name="T5" fmla="*/ 73 h 83"/>
                  <a:gd name="T6" fmla="*/ 13 w 78"/>
                  <a:gd name="T7" fmla="*/ 79 h 83"/>
                  <a:gd name="T8" fmla="*/ 16 w 78"/>
                  <a:gd name="T9" fmla="*/ 82 h 83"/>
                  <a:gd name="T10" fmla="*/ 23 w 78"/>
                  <a:gd name="T11" fmla="*/ 74 h 83"/>
                  <a:gd name="T12" fmla="*/ 35 w 78"/>
                  <a:gd name="T13" fmla="*/ 65 h 83"/>
                  <a:gd name="T14" fmla="*/ 41 w 78"/>
                  <a:gd name="T15" fmla="*/ 50 h 83"/>
                  <a:gd name="T16" fmla="*/ 46 w 78"/>
                  <a:gd name="T17" fmla="*/ 46 h 83"/>
                  <a:gd name="T18" fmla="*/ 51 w 78"/>
                  <a:gd name="T19" fmla="*/ 39 h 83"/>
                  <a:gd name="T20" fmla="*/ 58 w 78"/>
                  <a:gd name="T21" fmla="*/ 34 h 83"/>
                  <a:gd name="T22" fmla="*/ 62 w 78"/>
                  <a:gd name="T23" fmla="*/ 29 h 83"/>
                  <a:gd name="T24" fmla="*/ 71 w 78"/>
                  <a:gd name="T25" fmla="*/ 24 h 83"/>
                  <a:gd name="T26" fmla="*/ 77 w 78"/>
                  <a:gd name="T27" fmla="*/ 18 h 83"/>
                  <a:gd name="T28" fmla="*/ 74 w 78"/>
                  <a:gd name="T29" fmla="*/ 12 h 83"/>
                  <a:gd name="T30" fmla="*/ 59 w 78"/>
                  <a:gd name="T31" fmla="*/ 7 h 83"/>
                  <a:gd name="T32" fmla="*/ 55 w 78"/>
                  <a:gd name="T33" fmla="*/ 10 h 83"/>
                  <a:gd name="T34" fmla="*/ 50 w 78"/>
                  <a:gd name="T35" fmla="*/ 8 h 83"/>
                  <a:gd name="T36" fmla="*/ 45 w 78"/>
                  <a:gd name="T37" fmla="*/ 6 h 83"/>
                  <a:gd name="T38" fmla="*/ 42 w 78"/>
                  <a:gd name="T39" fmla="*/ 2 h 83"/>
                  <a:gd name="T40" fmla="*/ 37 w 78"/>
                  <a:gd name="T41" fmla="*/ 5 h 83"/>
                  <a:gd name="T42" fmla="*/ 31 w 78"/>
                  <a:gd name="T43" fmla="*/ 7 h 83"/>
                  <a:gd name="T44" fmla="*/ 25 w 78"/>
                  <a:gd name="T45" fmla="*/ 10 h 83"/>
                  <a:gd name="T46" fmla="*/ 20 w 78"/>
                  <a:gd name="T47" fmla="*/ 13 h 83"/>
                  <a:gd name="T48" fmla="*/ 18 w 78"/>
                  <a:gd name="T49" fmla="*/ 18 h 83"/>
                  <a:gd name="T50" fmla="*/ 21 w 78"/>
                  <a:gd name="T51" fmla="*/ 23 h 83"/>
                  <a:gd name="T52" fmla="*/ 18 w 78"/>
                  <a:gd name="T53" fmla="*/ 29 h 83"/>
                  <a:gd name="T54" fmla="*/ 14 w 78"/>
                  <a:gd name="T55" fmla="*/ 27 h 83"/>
                  <a:gd name="T56" fmla="*/ 13 w 78"/>
                  <a:gd name="T57" fmla="*/ 37 h 83"/>
                  <a:gd name="T58" fmla="*/ 9 w 78"/>
                  <a:gd name="T59" fmla="*/ 49 h 83"/>
                  <a:gd name="T60" fmla="*/ 4 w 78"/>
                  <a:gd name="T61"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83">
                    <a:moveTo>
                      <a:pt x="4" y="59"/>
                    </a:moveTo>
                    <a:cubicBezTo>
                      <a:pt x="2" y="61"/>
                      <a:pt x="0" y="65"/>
                      <a:pt x="3" y="65"/>
                    </a:cubicBezTo>
                    <a:cubicBezTo>
                      <a:pt x="8" y="66"/>
                      <a:pt x="8" y="70"/>
                      <a:pt x="11" y="73"/>
                    </a:cubicBezTo>
                    <a:cubicBezTo>
                      <a:pt x="12" y="75"/>
                      <a:pt x="13" y="77"/>
                      <a:pt x="13" y="79"/>
                    </a:cubicBezTo>
                    <a:cubicBezTo>
                      <a:pt x="13" y="80"/>
                      <a:pt x="13" y="83"/>
                      <a:pt x="16" y="82"/>
                    </a:cubicBezTo>
                    <a:cubicBezTo>
                      <a:pt x="18" y="79"/>
                      <a:pt x="20" y="76"/>
                      <a:pt x="23" y="74"/>
                    </a:cubicBezTo>
                    <a:cubicBezTo>
                      <a:pt x="28" y="71"/>
                      <a:pt x="32" y="71"/>
                      <a:pt x="35" y="65"/>
                    </a:cubicBezTo>
                    <a:cubicBezTo>
                      <a:pt x="37" y="60"/>
                      <a:pt x="36" y="53"/>
                      <a:pt x="41" y="50"/>
                    </a:cubicBezTo>
                    <a:cubicBezTo>
                      <a:pt x="43" y="49"/>
                      <a:pt x="45" y="48"/>
                      <a:pt x="46" y="46"/>
                    </a:cubicBezTo>
                    <a:cubicBezTo>
                      <a:pt x="48" y="44"/>
                      <a:pt x="49" y="41"/>
                      <a:pt x="51" y="39"/>
                    </a:cubicBezTo>
                    <a:cubicBezTo>
                      <a:pt x="53" y="37"/>
                      <a:pt x="55" y="35"/>
                      <a:pt x="58" y="34"/>
                    </a:cubicBezTo>
                    <a:cubicBezTo>
                      <a:pt x="59" y="32"/>
                      <a:pt x="60" y="30"/>
                      <a:pt x="62" y="29"/>
                    </a:cubicBezTo>
                    <a:cubicBezTo>
                      <a:pt x="64" y="27"/>
                      <a:pt x="68" y="25"/>
                      <a:pt x="71" y="24"/>
                    </a:cubicBezTo>
                    <a:cubicBezTo>
                      <a:pt x="73" y="22"/>
                      <a:pt x="76" y="21"/>
                      <a:pt x="77" y="18"/>
                    </a:cubicBezTo>
                    <a:cubicBezTo>
                      <a:pt x="78" y="16"/>
                      <a:pt x="75" y="14"/>
                      <a:pt x="74" y="12"/>
                    </a:cubicBezTo>
                    <a:cubicBezTo>
                      <a:pt x="72" y="10"/>
                      <a:pt x="66" y="0"/>
                      <a:pt x="59" y="7"/>
                    </a:cubicBezTo>
                    <a:cubicBezTo>
                      <a:pt x="58" y="8"/>
                      <a:pt x="57" y="10"/>
                      <a:pt x="55" y="10"/>
                    </a:cubicBezTo>
                    <a:cubicBezTo>
                      <a:pt x="53" y="10"/>
                      <a:pt x="52" y="9"/>
                      <a:pt x="50" y="8"/>
                    </a:cubicBezTo>
                    <a:cubicBezTo>
                      <a:pt x="48" y="7"/>
                      <a:pt x="47" y="7"/>
                      <a:pt x="45" y="6"/>
                    </a:cubicBezTo>
                    <a:cubicBezTo>
                      <a:pt x="44" y="5"/>
                      <a:pt x="44" y="2"/>
                      <a:pt x="42" y="2"/>
                    </a:cubicBezTo>
                    <a:cubicBezTo>
                      <a:pt x="40" y="2"/>
                      <a:pt x="38" y="3"/>
                      <a:pt x="37" y="5"/>
                    </a:cubicBezTo>
                    <a:cubicBezTo>
                      <a:pt x="35" y="7"/>
                      <a:pt x="32" y="7"/>
                      <a:pt x="31" y="7"/>
                    </a:cubicBezTo>
                    <a:cubicBezTo>
                      <a:pt x="29" y="8"/>
                      <a:pt x="27" y="9"/>
                      <a:pt x="25" y="10"/>
                    </a:cubicBezTo>
                    <a:cubicBezTo>
                      <a:pt x="23" y="11"/>
                      <a:pt x="22" y="12"/>
                      <a:pt x="20" y="13"/>
                    </a:cubicBezTo>
                    <a:cubicBezTo>
                      <a:pt x="18" y="15"/>
                      <a:pt x="19" y="16"/>
                      <a:pt x="18" y="18"/>
                    </a:cubicBezTo>
                    <a:cubicBezTo>
                      <a:pt x="17" y="21"/>
                      <a:pt x="20" y="21"/>
                      <a:pt x="21" y="23"/>
                    </a:cubicBezTo>
                    <a:cubicBezTo>
                      <a:pt x="21" y="24"/>
                      <a:pt x="20" y="27"/>
                      <a:pt x="18" y="29"/>
                    </a:cubicBezTo>
                    <a:cubicBezTo>
                      <a:pt x="17" y="30"/>
                      <a:pt x="15" y="27"/>
                      <a:pt x="14" y="27"/>
                    </a:cubicBezTo>
                    <a:cubicBezTo>
                      <a:pt x="12" y="31"/>
                      <a:pt x="13" y="34"/>
                      <a:pt x="13" y="37"/>
                    </a:cubicBezTo>
                    <a:cubicBezTo>
                      <a:pt x="13" y="41"/>
                      <a:pt x="11" y="45"/>
                      <a:pt x="9" y="49"/>
                    </a:cubicBezTo>
                    <a:cubicBezTo>
                      <a:pt x="8" y="53"/>
                      <a:pt x="7" y="56"/>
                      <a:pt x="4" y="5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2" name="Freeform 93"/>
              <p:cNvSpPr>
                <a:spLocks noEditPoints="1"/>
              </p:cNvSpPr>
              <p:nvPr/>
            </p:nvSpPr>
            <p:spPr bwMode="auto">
              <a:xfrm>
                <a:off x="8980875" y="3387267"/>
                <a:ext cx="337884" cy="210528"/>
              </a:xfrm>
              <a:custGeom>
                <a:avLst/>
                <a:gdLst>
                  <a:gd name="T0" fmla="*/ 5 w 819"/>
                  <a:gd name="T1" fmla="*/ 203 h 509"/>
                  <a:gd name="T2" fmla="*/ 483 w 819"/>
                  <a:gd name="T3" fmla="*/ 442 h 509"/>
                  <a:gd name="T4" fmla="*/ 520 w 819"/>
                  <a:gd name="T5" fmla="*/ 433 h 509"/>
                  <a:gd name="T6" fmla="*/ 547 w 819"/>
                  <a:gd name="T7" fmla="*/ 466 h 509"/>
                  <a:gd name="T8" fmla="*/ 615 w 819"/>
                  <a:gd name="T9" fmla="*/ 495 h 509"/>
                  <a:gd name="T10" fmla="*/ 687 w 819"/>
                  <a:gd name="T11" fmla="*/ 482 h 509"/>
                  <a:gd name="T12" fmla="*/ 713 w 819"/>
                  <a:gd name="T13" fmla="*/ 489 h 509"/>
                  <a:gd name="T14" fmla="*/ 738 w 819"/>
                  <a:gd name="T15" fmla="*/ 458 h 509"/>
                  <a:gd name="T16" fmla="*/ 685 w 819"/>
                  <a:gd name="T17" fmla="*/ 430 h 509"/>
                  <a:gd name="T18" fmla="*/ 719 w 819"/>
                  <a:gd name="T19" fmla="*/ 401 h 509"/>
                  <a:gd name="T20" fmla="*/ 773 w 819"/>
                  <a:gd name="T21" fmla="*/ 419 h 509"/>
                  <a:gd name="T22" fmla="*/ 792 w 819"/>
                  <a:gd name="T23" fmla="*/ 435 h 509"/>
                  <a:gd name="T24" fmla="*/ 809 w 819"/>
                  <a:gd name="T25" fmla="*/ 430 h 509"/>
                  <a:gd name="T26" fmla="*/ 808 w 819"/>
                  <a:gd name="T27" fmla="*/ 418 h 509"/>
                  <a:gd name="T28" fmla="*/ 797 w 819"/>
                  <a:gd name="T29" fmla="*/ 375 h 509"/>
                  <a:gd name="T30" fmla="*/ 776 w 819"/>
                  <a:gd name="T31" fmla="*/ 330 h 509"/>
                  <a:gd name="T32" fmla="*/ 745 w 819"/>
                  <a:gd name="T33" fmla="*/ 282 h 509"/>
                  <a:gd name="T34" fmla="*/ 714 w 819"/>
                  <a:gd name="T35" fmla="*/ 248 h 509"/>
                  <a:gd name="T36" fmla="*/ 681 w 819"/>
                  <a:gd name="T37" fmla="*/ 256 h 509"/>
                  <a:gd name="T38" fmla="*/ 666 w 819"/>
                  <a:gd name="T39" fmla="*/ 219 h 509"/>
                  <a:gd name="T40" fmla="*/ 623 w 819"/>
                  <a:gd name="T41" fmla="*/ 196 h 509"/>
                  <a:gd name="T42" fmla="*/ 598 w 819"/>
                  <a:gd name="T43" fmla="*/ 226 h 509"/>
                  <a:gd name="T44" fmla="*/ 611 w 819"/>
                  <a:gd name="T45" fmla="*/ 311 h 509"/>
                  <a:gd name="T46" fmla="*/ 584 w 819"/>
                  <a:gd name="T47" fmla="*/ 380 h 509"/>
                  <a:gd name="T48" fmla="*/ 552 w 819"/>
                  <a:gd name="T49" fmla="*/ 342 h 509"/>
                  <a:gd name="T50" fmla="*/ 492 w 819"/>
                  <a:gd name="T51" fmla="*/ 294 h 509"/>
                  <a:gd name="T52" fmla="*/ 441 w 819"/>
                  <a:gd name="T53" fmla="*/ 260 h 509"/>
                  <a:gd name="T54" fmla="*/ 472 w 819"/>
                  <a:gd name="T55" fmla="*/ 176 h 509"/>
                  <a:gd name="T56" fmla="*/ 501 w 819"/>
                  <a:gd name="T57" fmla="*/ 136 h 509"/>
                  <a:gd name="T58" fmla="*/ 518 w 819"/>
                  <a:gd name="T59" fmla="*/ 112 h 509"/>
                  <a:gd name="T60" fmla="*/ 563 w 819"/>
                  <a:gd name="T61" fmla="*/ 88 h 509"/>
                  <a:gd name="T62" fmla="*/ 564 w 819"/>
                  <a:gd name="T63" fmla="*/ 54 h 509"/>
                  <a:gd name="T64" fmla="*/ 528 w 819"/>
                  <a:gd name="T65" fmla="*/ 49 h 509"/>
                  <a:gd name="T66" fmla="*/ 511 w 819"/>
                  <a:gd name="T67" fmla="*/ 95 h 509"/>
                  <a:gd name="T68" fmla="*/ 492 w 819"/>
                  <a:gd name="T69" fmla="*/ 56 h 509"/>
                  <a:gd name="T70" fmla="*/ 466 w 819"/>
                  <a:gd name="T71" fmla="*/ 45 h 509"/>
                  <a:gd name="T72" fmla="*/ 454 w 819"/>
                  <a:gd name="T73" fmla="*/ 5 h 509"/>
                  <a:gd name="T74" fmla="*/ 432 w 819"/>
                  <a:gd name="T75" fmla="*/ 33 h 509"/>
                  <a:gd name="T76" fmla="*/ 440 w 819"/>
                  <a:gd name="T77" fmla="*/ 85 h 509"/>
                  <a:gd name="T78" fmla="*/ 410 w 819"/>
                  <a:gd name="T79" fmla="*/ 90 h 509"/>
                  <a:gd name="T80" fmla="*/ 347 w 819"/>
                  <a:gd name="T81" fmla="*/ 88 h 509"/>
                  <a:gd name="T82" fmla="*/ 282 w 819"/>
                  <a:gd name="T83" fmla="*/ 97 h 509"/>
                  <a:gd name="T84" fmla="*/ 251 w 819"/>
                  <a:gd name="T85" fmla="*/ 73 h 509"/>
                  <a:gd name="T86" fmla="*/ 218 w 819"/>
                  <a:gd name="T87" fmla="*/ 75 h 509"/>
                  <a:gd name="T88" fmla="*/ 186 w 819"/>
                  <a:gd name="T89" fmla="*/ 76 h 509"/>
                  <a:gd name="T90" fmla="*/ 153 w 819"/>
                  <a:gd name="T91" fmla="*/ 101 h 509"/>
                  <a:gd name="T92" fmla="*/ 128 w 819"/>
                  <a:gd name="T93" fmla="*/ 97 h 509"/>
                  <a:gd name="T94" fmla="*/ 81 w 819"/>
                  <a:gd name="T95" fmla="*/ 98 h 509"/>
                  <a:gd name="T96" fmla="*/ 65 w 819"/>
                  <a:gd name="T97" fmla="*/ 95 h 509"/>
                  <a:gd name="T98" fmla="*/ 48 w 819"/>
                  <a:gd name="T99" fmla="*/ 98 h 509"/>
                  <a:gd name="T100" fmla="*/ 23 w 819"/>
                  <a:gd name="T101" fmla="*/ 136 h 509"/>
                  <a:gd name="T102" fmla="*/ 21 w 819"/>
                  <a:gd name="T103" fmla="*/ 161 h 509"/>
                  <a:gd name="T104" fmla="*/ 500 w 819"/>
                  <a:gd name="T105" fmla="*/ 404 h 509"/>
                  <a:gd name="T106" fmla="*/ 411 w 819"/>
                  <a:gd name="T107" fmla="*/ 375 h 509"/>
                  <a:gd name="T108" fmla="*/ 396 w 819"/>
                  <a:gd name="T109" fmla="*/ 382 h 509"/>
                  <a:gd name="T110" fmla="*/ 304 w 819"/>
                  <a:gd name="T111" fmla="*/ 268 h 509"/>
                  <a:gd name="T112" fmla="*/ 282 w 819"/>
                  <a:gd name="T113" fmla="*/ 206 h 509"/>
                  <a:gd name="T114" fmla="*/ 301 w 819"/>
                  <a:gd name="T115" fmla="*/ 211 h 509"/>
                  <a:gd name="T116" fmla="*/ 247 w 819"/>
                  <a:gd name="T117" fmla="*/ 228 h 509"/>
                  <a:gd name="T118" fmla="*/ 251 w 819"/>
                  <a:gd name="T119" fmla="*/ 124 h 509"/>
                  <a:gd name="T120" fmla="*/ 251 w 819"/>
                  <a:gd name="T121" fmla="*/ 145 h 509"/>
                  <a:gd name="T122" fmla="*/ 224 w 819"/>
                  <a:gd name="T123" fmla="*/ 162 h 509"/>
                  <a:gd name="T124" fmla="*/ 221 w 819"/>
                  <a:gd name="T125" fmla="*/ 1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9" h="509">
                    <a:moveTo>
                      <a:pt x="19" y="176"/>
                    </a:moveTo>
                    <a:cubicBezTo>
                      <a:pt x="18" y="173"/>
                      <a:pt x="12" y="180"/>
                      <a:pt x="11" y="182"/>
                    </a:cubicBezTo>
                    <a:cubicBezTo>
                      <a:pt x="9" y="184"/>
                      <a:pt x="8" y="186"/>
                      <a:pt x="6" y="187"/>
                    </a:cubicBezTo>
                    <a:cubicBezTo>
                      <a:pt x="5" y="188"/>
                      <a:pt x="3" y="189"/>
                      <a:pt x="2" y="190"/>
                    </a:cubicBezTo>
                    <a:cubicBezTo>
                      <a:pt x="0" y="195"/>
                      <a:pt x="3" y="197"/>
                      <a:pt x="5" y="198"/>
                    </a:cubicBezTo>
                    <a:cubicBezTo>
                      <a:pt x="6" y="198"/>
                      <a:pt x="7" y="198"/>
                      <a:pt x="6" y="200"/>
                    </a:cubicBezTo>
                    <a:cubicBezTo>
                      <a:pt x="6" y="201"/>
                      <a:pt x="5" y="202"/>
                      <a:pt x="5" y="203"/>
                    </a:cubicBezTo>
                    <a:cubicBezTo>
                      <a:pt x="11" y="202"/>
                      <a:pt x="18" y="201"/>
                      <a:pt x="25" y="201"/>
                    </a:cubicBezTo>
                    <a:cubicBezTo>
                      <a:pt x="25" y="201"/>
                      <a:pt x="26" y="201"/>
                      <a:pt x="26" y="200"/>
                    </a:cubicBezTo>
                    <a:cubicBezTo>
                      <a:pt x="27" y="199"/>
                      <a:pt x="27" y="200"/>
                      <a:pt x="27" y="201"/>
                    </a:cubicBezTo>
                    <a:cubicBezTo>
                      <a:pt x="29" y="201"/>
                      <a:pt x="31" y="201"/>
                      <a:pt x="34" y="201"/>
                    </a:cubicBezTo>
                    <a:cubicBezTo>
                      <a:pt x="81" y="204"/>
                      <a:pt x="130" y="229"/>
                      <a:pt x="191" y="268"/>
                    </a:cubicBezTo>
                    <a:cubicBezTo>
                      <a:pt x="253" y="307"/>
                      <a:pt x="328" y="361"/>
                      <a:pt x="415" y="408"/>
                    </a:cubicBezTo>
                    <a:cubicBezTo>
                      <a:pt x="437" y="420"/>
                      <a:pt x="460" y="431"/>
                      <a:pt x="483" y="442"/>
                    </a:cubicBezTo>
                    <a:cubicBezTo>
                      <a:pt x="484" y="442"/>
                      <a:pt x="484" y="442"/>
                      <a:pt x="484" y="442"/>
                    </a:cubicBezTo>
                    <a:cubicBezTo>
                      <a:pt x="487" y="440"/>
                      <a:pt x="488" y="438"/>
                      <a:pt x="491" y="437"/>
                    </a:cubicBezTo>
                    <a:cubicBezTo>
                      <a:pt x="493" y="436"/>
                      <a:pt x="495" y="435"/>
                      <a:pt x="498" y="434"/>
                    </a:cubicBezTo>
                    <a:cubicBezTo>
                      <a:pt x="502" y="431"/>
                      <a:pt x="500" y="424"/>
                      <a:pt x="506" y="425"/>
                    </a:cubicBezTo>
                    <a:cubicBezTo>
                      <a:pt x="508" y="425"/>
                      <a:pt x="510" y="426"/>
                      <a:pt x="511" y="428"/>
                    </a:cubicBezTo>
                    <a:cubicBezTo>
                      <a:pt x="512" y="430"/>
                      <a:pt x="513" y="431"/>
                      <a:pt x="513" y="429"/>
                    </a:cubicBezTo>
                    <a:cubicBezTo>
                      <a:pt x="515" y="424"/>
                      <a:pt x="519" y="430"/>
                      <a:pt x="520" y="433"/>
                    </a:cubicBezTo>
                    <a:cubicBezTo>
                      <a:pt x="522" y="438"/>
                      <a:pt x="521" y="439"/>
                      <a:pt x="527" y="439"/>
                    </a:cubicBezTo>
                    <a:cubicBezTo>
                      <a:pt x="533" y="439"/>
                      <a:pt x="534" y="442"/>
                      <a:pt x="536" y="447"/>
                    </a:cubicBezTo>
                    <a:cubicBezTo>
                      <a:pt x="539" y="457"/>
                      <a:pt x="527" y="454"/>
                      <a:pt x="521" y="454"/>
                    </a:cubicBezTo>
                    <a:cubicBezTo>
                      <a:pt x="518" y="453"/>
                      <a:pt x="516" y="455"/>
                      <a:pt x="514" y="456"/>
                    </a:cubicBezTo>
                    <a:cubicBezTo>
                      <a:pt x="521" y="459"/>
                      <a:pt x="528" y="462"/>
                      <a:pt x="534" y="465"/>
                    </a:cubicBezTo>
                    <a:cubicBezTo>
                      <a:pt x="536" y="464"/>
                      <a:pt x="537" y="463"/>
                      <a:pt x="538" y="462"/>
                    </a:cubicBezTo>
                    <a:cubicBezTo>
                      <a:pt x="540" y="464"/>
                      <a:pt x="544" y="464"/>
                      <a:pt x="547" y="466"/>
                    </a:cubicBezTo>
                    <a:cubicBezTo>
                      <a:pt x="549" y="467"/>
                      <a:pt x="552" y="470"/>
                      <a:pt x="555" y="472"/>
                    </a:cubicBezTo>
                    <a:cubicBezTo>
                      <a:pt x="560" y="475"/>
                      <a:pt x="559" y="470"/>
                      <a:pt x="561" y="467"/>
                    </a:cubicBezTo>
                    <a:cubicBezTo>
                      <a:pt x="564" y="464"/>
                      <a:pt x="572" y="465"/>
                      <a:pt x="575" y="467"/>
                    </a:cubicBezTo>
                    <a:cubicBezTo>
                      <a:pt x="579" y="471"/>
                      <a:pt x="580" y="477"/>
                      <a:pt x="578" y="482"/>
                    </a:cubicBezTo>
                    <a:cubicBezTo>
                      <a:pt x="585" y="485"/>
                      <a:pt x="592" y="487"/>
                      <a:pt x="600" y="490"/>
                    </a:cubicBezTo>
                    <a:cubicBezTo>
                      <a:pt x="605" y="487"/>
                      <a:pt x="614" y="483"/>
                      <a:pt x="615" y="492"/>
                    </a:cubicBezTo>
                    <a:cubicBezTo>
                      <a:pt x="615" y="493"/>
                      <a:pt x="615" y="494"/>
                      <a:pt x="615" y="495"/>
                    </a:cubicBezTo>
                    <a:cubicBezTo>
                      <a:pt x="630" y="500"/>
                      <a:pt x="646" y="505"/>
                      <a:pt x="661" y="509"/>
                    </a:cubicBezTo>
                    <a:cubicBezTo>
                      <a:pt x="660" y="508"/>
                      <a:pt x="662" y="506"/>
                      <a:pt x="662" y="504"/>
                    </a:cubicBezTo>
                    <a:cubicBezTo>
                      <a:pt x="663" y="502"/>
                      <a:pt x="664" y="502"/>
                      <a:pt x="666" y="502"/>
                    </a:cubicBezTo>
                    <a:cubicBezTo>
                      <a:pt x="670" y="502"/>
                      <a:pt x="668" y="500"/>
                      <a:pt x="669" y="497"/>
                    </a:cubicBezTo>
                    <a:cubicBezTo>
                      <a:pt x="669" y="495"/>
                      <a:pt x="671" y="493"/>
                      <a:pt x="672" y="491"/>
                    </a:cubicBezTo>
                    <a:cubicBezTo>
                      <a:pt x="673" y="488"/>
                      <a:pt x="675" y="491"/>
                      <a:pt x="677" y="491"/>
                    </a:cubicBezTo>
                    <a:cubicBezTo>
                      <a:pt x="680" y="493"/>
                      <a:pt x="683" y="483"/>
                      <a:pt x="687" y="482"/>
                    </a:cubicBezTo>
                    <a:cubicBezTo>
                      <a:pt x="689" y="482"/>
                      <a:pt x="705" y="480"/>
                      <a:pt x="705" y="477"/>
                    </a:cubicBezTo>
                    <a:cubicBezTo>
                      <a:pt x="704" y="472"/>
                      <a:pt x="710" y="472"/>
                      <a:pt x="713" y="470"/>
                    </a:cubicBezTo>
                    <a:cubicBezTo>
                      <a:pt x="716" y="468"/>
                      <a:pt x="718" y="466"/>
                      <a:pt x="721" y="464"/>
                    </a:cubicBezTo>
                    <a:cubicBezTo>
                      <a:pt x="722" y="464"/>
                      <a:pt x="725" y="469"/>
                      <a:pt x="725" y="470"/>
                    </a:cubicBezTo>
                    <a:cubicBezTo>
                      <a:pt x="723" y="472"/>
                      <a:pt x="720" y="473"/>
                      <a:pt x="718" y="474"/>
                    </a:cubicBezTo>
                    <a:cubicBezTo>
                      <a:pt x="715" y="476"/>
                      <a:pt x="713" y="478"/>
                      <a:pt x="712" y="481"/>
                    </a:cubicBezTo>
                    <a:cubicBezTo>
                      <a:pt x="710" y="484"/>
                      <a:pt x="711" y="487"/>
                      <a:pt x="713" y="489"/>
                    </a:cubicBezTo>
                    <a:cubicBezTo>
                      <a:pt x="714" y="491"/>
                      <a:pt x="714" y="494"/>
                      <a:pt x="716" y="494"/>
                    </a:cubicBezTo>
                    <a:cubicBezTo>
                      <a:pt x="720" y="495"/>
                      <a:pt x="724" y="486"/>
                      <a:pt x="726" y="484"/>
                    </a:cubicBezTo>
                    <a:cubicBezTo>
                      <a:pt x="727" y="482"/>
                      <a:pt x="728" y="480"/>
                      <a:pt x="730" y="478"/>
                    </a:cubicBezTo>
                    <a:cubicBezTo>
                      <a:pt x="732" y="475"/>
                      <a:pt x="738" y="476"/>
                      <a:pt x="742" y="475"/>
                    </a:cubicBezTo>
                    <a:cubicBezTo>
                      <a:pt x="744" y="474"/>
                      <a:pt x="757" y="469"/>
                      <a:pt x="755" y="465"/>
                    </a:cubicBezTo>
                    <a:cubicBezTo>
                      <a:pt x="753" y="462"/>
                      <a:pt x="748" y="465"/>
                      <a:pt x="747" y="461"/>
                    </a:cubicBezTo>
                    <a:cubicBezTo>
                      <a:pt x="746" y="457"/>
                      <a:pt x="742" y="458"/>
                      <a:pt x="738" y="458"/>
                    </a:cubicBezTo>
                    <a:cubicBezTo>
                      <a:pt x="735" y="458"/>
                      <a:pt x="731" y="454"/>
                      <a:pt x="728" y="452"/>
                    </a:cubicBezTo>
                    <a:cubicBezTo>
                      <a:pt x="723" y="450"/>
                      <a:pt x="723" y="444"/>
                      <a:pt x="724" y="439"/>
                    </a:cubicBezTo>
                    <a:cubicBezTo>
                      <a:pt x="727" y="432"/>
                      <a:pt x="735" y="420"/>
                      <a:pt x="725" y="416"/>
                    </a:cubicBezTo>
                    <a:cubicBezTo>
                      <a:pt x="720" y="414"/>
                      <a:pt x="715" y="412"/>
                      <a:pt x="711" y="414"/>
                    </a:cubicBezTo>
                    <a:cubicBezTo>
                      <a:pt x="706" y="415"/>
                      <a:pt x="702" y="417"/>
                      <a:pt x="698" y="419"/>
                    </a:cubicBezTo>
                    <a:cubicBezTo>
                      <a:pt x="696" y="421"/>
                      <a:pt x="694" y="422"/>
                      <a:pt x="693" y="424"/>
                    </a:cubicBezTo>
                    <a:cubicBezTo>
                      <a:pt x="690" y="426"/>
                      <a:pt x="687" y="428"/>
                      <a:pt x="685" y="430"/>
                    </a:cubicBezTo>
                    <a:cubicBezTo>
                      <a:pt x="684" y="432"/>
                      <a:pt x="684" y="440"/>
                      <a:pt x="682" y="441"/>
                    </a:cubicBezTo>
                    <a:cubicBezTo>
                      <a:pt x="682" y="438"/>
                      <a:pt x="681" y="436"/>
                      <a:pt x="681" y="433"/>
                    </a:cubicBezTo>
                    <a:cubicBezTo>
                      <a:pt x="680" y="430"/>
                      <a:pt x="682" y="428"/>
                      <a:pt x="683" y="426"/>
                    </a:cubicBezTo>
                    <a:cubicBezTo>
                      <a:pt x="687" y="420"/>
                      <a:pt x="691" y="418"/>
                      <a:pt x="697" y="414"/>
                    </a:cubicBezTo>
                    <a:cubicBezTo>
                      <a:pt x="699" y="413"/>
                      <a:pt x="702" y="411"/>
                      <a:pt x="704" y="409"/>
                    </a:cubicBezTo>
                    <a:cubicBezTo>
                      <a:pt x="706" y="407"/>
                      <a:pt x="707" y="404"/>
                      <a:pt x="710" y="402"/>
                    </a:cubicBezTo>
                    <a:cubicBezTo>
                      <a:pt x="712" y="401"/>
                      <a:pt x="717" y="401"/>
                      <a:pt x="719" y="401"/>
                    </a:cubicBezTo>
                    <a:cubicBezTo>
                      <a:pt x="722" y="400"/>
                      <a:pt x="724" y="402"/>
                      <a:pt x="725" y="405"/>
                    </a:cubicBezTo>
                    <a:cubicBezTo>
                      <a:pt x="727" y="410"/>
                      <a:pt x="728" y="416"/>
                      <a:pt x="733" y="418"/>
                    </a:cubicBezTo>
                    <a:cubicBezTo>
                      <a:pt x="737" y="419"/>
                      <a:pt x="744" y="416"/>
                      <a:pt x="748" y="415"/>
                    </a:cubicBezTo>
                    <a:cubicBezTo>
                      <a:pt x="750" y="414"/>
                      <a:pt x="752" y="413"/>
                      <a:pt x="753" y="411"/>
                    </a:cubicBezTo>
                    <a:cubicBezTo>
                      <a:pt x="755" y="408"/>
                      <a:pt x="755" y="406"/>
                      <a:pt x="758" y="404"/>
                    </a:cubicBezTo>
                    <a:cubicBezTo>
                      <a:pt x="765" y="401"/>
                      <a:pt x="771" y="405"/>
                      <a:pt x="775" y="409"/>
                    </a:cubicBezTo>
                    <a:cubicBezTo>
                      <a:pt x="772" y="412"/>
                      <a:pt x="776" y="417"/>
                      <a:pt x="773" y="419"/>
                    </a:cubicBezTo>
                    <a:cubicBezTo>
                      <a:pt x="773" y="420"/>
                      <a:pt x="762" y="420"/>
                      <a:pt x="766" y="424"/>
                    </a:cubicBezTo>
                    <a:cubicBezTo>
                      <a:pt x="767" y="424"/>
                      <a:pt x="770" y="424"/>
                      <a:pt x="770" y="426"/>
                    </a:cubicBezTo>
                    <a:cubicBezTo>
                      <a:pt x="770" y="428"/>
                      <a:pt x="768" y="429"/>
                      <a:pt x="767" y="430"/>
                    </a:cubicBezTo>
                    <a:cubicBezTo>
                      <a:pt x="764" y="433"/>
                      <a:pt x="761" y="438"/>
                      <a:pt x="768" y="437"/>
                    </a:cubicBezTo>
                    <a:cubicBezTo>
                      <a:pt x="771" y="437"/>
                      <a:pt x="773" y="435"/>
                      <a:pt x="776" y="434"/>
                    </a:cubicBezTo>
                    <a:cubicBezTo>
                      <a:pt x="779" y="433"/>
                      <a:pt x="782" y="434"/>
                      <a:pt x="785" y="433"/>
                    </a:cubicBezTo>
                    <a:cubicBezTo>
                      <a:pt x="788" y="433"/>
                      <a:pt x="790" y="432"/>
                      <a:pt x="792" y="435"/>
                    </a:cubicBezTo>
                    <a:cubicBezTo>
                      <a:pt x="793" y="437"/>
                      <a:pt x="796" y="439"/>
                      <a:pt x="794" y="442"/>
                    </a:cubicBezTo>
                    <a:cubicBezTo>
                      <a:pt x="792" y="445"/>
                      <a:pt x="790" y="442"/>
                      <a:pt x="788" y="442"/>
                    </a:cubicBezTo>
                    <a:cubicBezTo>
                      <a:pt x="786" y="443"/>
                      <a:pt x="789" y="446"/>
                      <a:pt x="790" y="446"/>
                    </a:cubicBezTo>
                    <a:cubicBezTo>
                      <a:pt x="793" y="447"/>
                      <a:pt x="795" y="446"/>
                      <a:pt x="796" y="443"/>
                    </a:cubicBezTo>
                    <a:cubicBezTo>
                      <a:pt x="797" y="440"/>
                      <a:pt x="799" y="439"/>
                      <a:pt x="802" y="438"/>
                    </a:cubicBezTo>
                    <a:cubicBezTo>
                      <a:pt x="804" y="437"/>
                      <a:pt x="807" y="436"/>
                      <a:pt x="807" y="434"/>
                    </a:cubicBezTo>
                    <a:cubicBezTo>
                      <a:pt x="807" y="432"/>
                      <a:pt x="807" y="429"/>
                      <a:pt x="809" y="430"/>
                    </a:cubicBezTo>
                    <a:cubicBezTo>
                      <a:pt x="812" y="432"/>
                      <a:pt x="806" y="442"/>
                      <a:pt x="807" y="445"/>
                    </a:cubicBezTo>
                    <a:cubicBezTo>
                      <a:pt x="808" y="446"/>
                      <a:pt x="811" y="449"/>
                      <a:pt x="813" y="448"/>
                    </a:cubicBezTo>
                    <a:cubicBezTo>
                      <a:pt x="815" y="446"/>
                      <a:pt x="815" y="442"/>
                      <a:pt x="816" y="439"/>
                    </a:cubicBezTo>
                    <a:cubicBezTo>
                      <a:pt x="817" y="437"/>
                      <a:pt x="819" y="434"/>
                      <a:pt x="818" y="431"/>
                    </a:cubicBezTo>
                    <a:cubicBezTo>
                      <a:pt x="816" y="427"/>
                      <a:pt x="814" y="426"/>
                      <a:pt x="815" y="421"/>
                    </a:cubicBezTo>
                    <a:cubicBezTo>
                      <a:pt x="815" y="419"/>
                      <a:pt x="814" y="409"/>
                      <a:pt x="811" y="408"/>
                    </a:cubicBezTo>
                    <a:cubicBezTo>
                      <a:pt x="805" y="407"/>
                      <a:pt x="811" y="415"/>
                      <a:pt x="808" y="418"/>
                    </a:cubicBezTo>
                    <a:cubicBezTo>
                      <a:pt x="802" y="422"/>
                      <a:pt x="801" y="414"/>
                      <a:pt x="799" y="411"/>
                    </a:cubicBezTo>
                    <a:cubicBezTo>
                      <a:pt x="797" y="408"/>
                      <a:pt x="796" y="410"/>
                      <a:pt x="794" y="412"/>
                    </a:cubicBezTo>
                    <a:cubicBezTo>
                      <a:pt x="790" y="415"/>
                      <a:pt x="788" y="410"/>
                      <a:pt x="787" y="408"/>
                    </a:cubicBezTo>
                    <a:cubicBezTo>
                      <a:pt x="786" y="404"/>
                      <a:pt x="787" y="402"/>
                      <a:pt x="787" y="398"/>
                    </a:cubicBezTo>
                    <a:cubicBezTo>
                      <a:pt x="788" y="395"/>
                      <a:pt x="791" y="397"/>
                      <a:pt x="793" y="397"/>
                    </a:cubicBezTo>
                    <a:cubicBezTo>
                      <a:pt x="793" y="392"/>
                      <a:pt x="803" y="390"/>
                      <a:pt x="800" y="384"/>
                    </a:cubicBezTo>
                    <a:cubicBezTo>
                      <a:pt x="798" y="381"/>
                      <a:pt x="799" y="377"/>
                      <a:pt x="797" y="375"/>
                    </a:cubicBezTo>
                    <a:cubicBezTo>
                      <a:pt x="796" y="373"/>
                      <a:pt x="793" y="370"/>
                      <a:pt x="795" y="368"/>
                    </a:cubicBezTo>
                    <a:cubicBezTo>
                      <a:pt x="797" y="366"/>
                      <a:pt x="798" y="366"/>
                      <a:pt x="799" y="363"/>
                    </a:cubicBezTo>
                    <a:cubicBezTo>
                      <a:pt x="799" y="360"/>
                      <a:pt x="799" y="357"/>
                      <a:pt x="797" y="354"/>
                    </a:cubicBezTo>
                    <a:cubicBezTo>
                      <a:pt x="794" y="351"/>
                      <a:pt x="790" y="350"/>
                      <a:pt x="786" y="348"/>
                    </a:cubicBezTo>
                    <a:cubicBezTo>
                      <a:pt x="780" y="345"/>
                      <a:pt x="788" y="343"/>
                      <a:pt x="785" y="338"/>
                    </a:cubicBezTo>
                    <a:cubicBezTo>
                      <a:pt x="785" y="336"/>
                      <a:pt x="783" y="333"/>
                      <a:pt x="782" y="332"/>
                    </a:cubicBezTo>
                    <a:cubicBezTo>
                      <a:pt x="780" y="331"/>
                      <a:pt x="778" y="331"/>
                      <a:pt x="776" y="330"/>
                    </a:cubicBezTo>
                    <a:cubicBezTo>
                      <a:pt x="774" y="330"/>
                      <a:pt x="773" y="327"/>
                      <a:pt x="773" y="325"/>
                    </a:cubicBezTo>
                    <a:cubicBezTo>
                      <a:pt x="772" y="322"/>
                      <a:pt x="769" y="323"/>
                      <a:pt x="767" y="322"/>
                    </a:cubicBezTo>
                    <a:cubicBezTo>
                      <a:pt x="765" y="321"/>
                      <a:pt x="764" y="319"/>
                      <a:pt x="761" y="319"/>
                    </a:cubicBezTo>
                    <a:cubicBezTo>
                      <a:pt x="759" y="319"/>
                      <a:pt x="757" y="317"/>
                      <a:pt x="755" y="315"/>
                    </a:cubicBezTo>
                    <a:cubicBezTo>
                      <a:pt x="752" y="311"/>
                      <a:pt x="748" y="304"/>
                      <a:pt x="747" y="299"/>
                    </a:cubicBezTo>
                    <a:cubicBezTo>
                      <a:pt x="747" y="296"/>
                      <a:pt x="750" y="293"/>
                      <a:pt x="749" y="290"/>
                    </a:cubicBezTo>
                    <a:cubicBezTo>
                      <a:pt x="748" y="287"/>
                      <a:pt x="746" y="284"/>
                      <a:pt x="745" y="282"/>
                    </a:cubicBezTo>
                    <a:cubicBezTo>
                      <a:pt x="743" y="278"/>
                      <a:pt x="742" y="275"/>
                      <a:pt x="740" y="271"/>
                    </a:cubicBezTo>
                    <a:cubicBezTo>
                      <a:pt x="737" y="267"/>
                      <a:pt x="735" y="264"/>
                      <a:pt x="733" y="259"/>
                    </a:cubicBezTo>
                    <a:cubicBezTo>
                      <a:pt x="731" y="252"/>
                      <a:pt x="726" y="246"/>
                      <a:pt x="723" y="239"/>
                    </a:cubicBezTo>
                    <a:cubicBezTo>
                      <a:pt x="721" y="234"/>
                      <a:pt x="724" y="230"/>
                      <a:pt x="724" y="226"/>
                    </a:cubicBezTo>
                    <a:cubicBezTo>
                      <a:pt x="723" y="222"/>
                      <a:pt x="718" y="222"/>
                      <a:pt x="719" y="227"/>
                    </a:cubicBezTo>
                    <a:cubicBezTo>
                      <a:pt x="722" y="233"/>
                      <a:pt x="721" y="234"/>
                      <a:pt x="716" y="238"/>
                    </a:cubicBezTo>
                    <a:cubicBezTo>
                      <a:pt x="711" y="241"/>
                      <a:pt x="716" y="244"/>
                      <a:pt x="714" y="248"/>
                    </a:cubicBezTo>
                    <a:cubicBezTo>
                      <a:pt x="713" y="252"/>
                      <a:pt x="714" y="258"/>
                      <a:pt x="711" y="261"/>
                    </a:cubicBezTo>
                    <a:cubicBezTo>
                      <a:pt x="710" y="262"/>
                      <a:pt x="708" y="261"/>
                      <a:pt x="707" y="263"/>
                    </a:cubicBezTo>
                    <a:cubicBezTo>
                      <a:pt x="706" y="264"/>
                      <a:pt x="705" y="266"/>
                      <a:pt x="704" y="267"/>
                    </a:cubicBezTo>
                    <a:cubicBezTo>
                      <a:pt x="702" y="271"/>
                      <a:pt x="699" y="274"/>
                      <a:pt x="695" y="270"/>
                    </a:cubicBezTo>
                    <a:cubicBezTo>
                      <a:pt x="693" y="268"/>
                      <a:pt x="692" y="262"/>
                      <a:pt x="689" y="262"/>
                    </a:cubicBezTo>
                    <a:cubicBezTo>
                      <a:pt x="687" y="262"/>
                      <a:pt x="684" y="264"/>
                      <a:pt x="682" y="262"/>
                    </a:cubicBezTo>
                    <a:cubicBezTo>
                      <a:pt x="681" y="261"/>
                      <a:pt x="682" y="258"/>
                      <a:pt x="681" y="256"/>
                    </a:cubicBezTo>
                    <a:cubicBezTo>
                      <a:pt x="681" y="254"/>
                      <a:pt x="679" y="252"/>
                      <a:pt x="677" y="251"/>
                    </a:cubicBezTo>
                    <a:cubicBezTo>
                      <a:pt x="676" y="250"/>
                      <a:pt x="676" y="247"/>
                      <a:pt x="677" y="246"/>
                    </a:cubicBezTo>
                    <a:cubicBezTo>
                      <a:pt x="677" y="243"/>
                      <a:pt x="677" y="241"/>
                      <a:pt x="677" y="238"/>
                    </a:cubicBezTo>
                    <a:cubicBezTo>
                      <a:pt x="677" y="235"/>
                      <a:pt x="675" y="233"/>
                      <a:pt x="675" y="230"/>
                    </a:cubicBezTo>
                    <a:cubicBezTo>
                      <a:pt x="674" y="228"/>
                      <a:pt x="682" y="220"/>
                      <a:pt x="678" y="219"/>
                    </a:cubicBezTo>
                    <a:cubicBezTo>
                      <a:pt x="675" y="218"/>
                      <a:pt x="676" y="222"/>
                      <a:pt x="674" y="221"/>
                    </a:cubicBezTo>
                    <a:cubicBezTo>
                      <a:pt x="671" y="220"/>
                      <a:pt x="668" y="220"/>
                      <a:pt x="666" y="219"/>
                    </a:cubicBezTo>
                    <a:cubicBezTo>
                      <a:pt x="665" y="218"/>
                      <a:pt x="664" y="216"/>
                      <a:pt x="663" y="216"/>
                    </a:cubicBezTo>
                    <a:cubicBezTo>
                      <a:pt x="661" y="215"/>
                      <a:pt x="659" y="215"/>
                      <a:pt x="658" y="214"/>
                    </a:cubicBezTo>
                    <a:cubicBezTo>
                      <a:pt x="656" y="214"/>
                      <a:pt x="654" y="211"/>
                      <a:pt x="653" y="209"/>
                    </a:cubicBezTo>
                    <a:cubicBezTo>
                      <a:pt x="651" y="206"/>
                      <a:pt x="648" y="204"/>
                      <a:pt x="645" y="201"/>
                    </a:cubicBezTo>
                    <a:cubicBezTo>
                      <a:pt x="644" y="200"/>
                      <a:pt x="637" y="191"/>
                      <a:pt x="635" y="191"/>
                    </a:cubicBezTo>
                    <a:cubicBezTo>
                      <a:pt x="634" y="191"/>
                      <a:pt x="632" y="194"/>
                      <a:pt x="631" y="195"/>
                    </a:cubicBezTo>
                    <a:cubicBezTo>
                      <a:pt x="629" y="196"/>
                      <a:pt x="625" y="196"/>
                      <a:pt x="623" y="196"/>
                    </a:cubicBezTo>
                    <a:cubicBezTo>
                      <a:pt x="618" y="196"/>
                      <a:pt x="614" y="192"/>
                      <a:pt x="609" y="192"/>
                    </a:cubicBezTo>
                    <a:cubicBezTo>
                      <a:pt x="607" y="191"/>
                      <a:pt x="605" y="192"/>
                      <a:pt x="603" y="190"/>
                    </a:cubicBezTo>
                    <a:cubicBezTo>
                      <a:pt x="602" y="189"/>
                      <a:pt x="600" y="185"/>
                      <a:pt x="599" y="187"/>
                    </a:cubicBezTo>
                    <a:cubicBezTo>
                      <a:pt x="596" y="189"/>
                      <a:pt x="596" y="193"/>
                      <a:pt x="595" y="195"/>
                    </a:cubicBezTo>
                    <a:cubicBezTo>
                      <a:pt x="594" y="199"/>
                      <a:pt x="592" y="200"/>
                      <a:pt x="594" y="203"/>
                    </a:cubicBezTo>
                    <a:cubicBezTo>
                      <a:pt x="598" y="209"/>
                      <a:pt x="598" y="214"/>
                      <a:pt x="594" y="220"/>
                    </a:cubicBezTo>
                    <a:cubicBezTo>
                      <a:pt x="588" y="226"/>
                      <a:pt x="595" y="223"/>
                      <a:pt x="598" y="226"/>
                    </a:cubicBezTo>
                    <a:cubicBezTo>
                      <a:pt x="600" y="228"/>
                      <a:pt x="599" y="231"/>
                      <a:pt x="600" y="234"/>
                    </a:cubicBezTo>
                    <a:cubicBezTo>
                      <a:pt x="601" y="237"/>
                      <a:pt x="603" y="238"/>
                      <a:pt x="601" y="242"/>
                    </a:cubicBezTo>
                    <a:cubicBezTo>
                      <a:pt x="600" y="244"/>
                      <a:pt x="598" y="248"/>
                      <a:pt x="596" y="249"/>
                    </a:cubicBezTo>
                    <a:cubicBezTo>
                      <a:pt x="593" y="250"/>
                      <a:pt x="592" y="253"/>
                      <a:pt x="592" y="256"/>
                    </a:cubicBezTo>
                    <a:cubicBezTo>
                      <a:pt x="592" y="264"/>
                      <a:pt x="599" y="268"/>
                      <a:pt x="603" y="274"/>
                    </a:cubicBezTo>
                    <a:cubicBezTo>
                      <a:pt x="606" y="280"/>
                      <a:pt x="608" y="287"/>
                      <a:pt x="609" y="294"/>
                    </a:cubicBezTo>
                    <a:cubicBezTo>
                      <a:pt x="610" y="299"/>
                      <a:pt x="612" y="306"/>
                      <a:pt x="611" y="311"/>
                    </a:cubicBezTo>
                    <a:cubicBezTo>
                      <a:pt x="610" y="313"/>
                      <a:pt x="607" y="315"/>
                      <a:pt x="606" y="317"/>
                    </a:cubicBezTo>
                    <a:cubicBezTo>
                      <a:pt x="604" y="320"/>
                      <a:pt x="602" y="322"/>
                      <a:pt x="599" y="324"/>
                    </a:cubicBezTo>
                    <a:cubicBezTo>
                      <a:pt x="596" y="325"/>
                      <a:pt x="592" y="327"/>
                      <a:pt x="589" y="328"/>
                    </a:cubicBezTo>
                    <a:cubicBezTo>
                      <a:pt x="586" y="329"/>
                      <a:pt x="579" y="329"/>
                      <a:pt x="583" y="333"/>
                    </a:cubicBezTo>
                    <a:cubicBezTo>
                      <a:pt x="588" y="340"/>
                      <a:pt x="588" y="345"/>
                      <a:pt x="589" y="352"/>
                    </a:cubicBezTo>
                    <a:cubicBezTo>
                      <a:pt x="590" y="359"/>
                      <a:pt x="596" y="367"/>
                      <a:pt x="591" y="374"/>
                    </a:cubicBezTo>
                    <a:cubicBezTo>
                      <a:pt x="589" y="378"/>
                      <a:pt x="583" y="373"/>
                      <a:pt x="584" y="380"/>
                    </a:cubicBezTo>
                    <a:cubicBezTo>
                      <a:pt x="584" y="387"/>
                      <a:pt x="581" y="389"/>
                      <a:pt x="575" y="385"/>
                    </a:cubicBezTo>
                    <a:cubicBezTo>
                      <a:pt x="568" y="382"/>
                      <a:pt x="574" y="372"/>
                      <a:pt x="574" y="367"/>
                    </a:cubicBezTo>
                    <a:cubicBezTo>
                      <a:pt x="574" y="362"/>
                      <a:pt x="573" y="354"/>
                      <a:pt x="566" y="356"/>
                    </a:cubicBezTo>
                    <a:cubicBezTo>
                      <a:pt x="566" y="358"/>
                      <a:pt x="568" y="359"/>
                      <a:pt x="567" y="361"/>
                    </a:cubicBezTo>
                    <a:cubicBezTo>
                      <a:pt x="566" y="363"/>
                      <a:pt x="561" y="362"/>
                      <a:pt x="560" y="362"/>
                    </a:cubicBezTo>
                    <a:cubicBezTo>
                      <a:pt x="553" y="360"/>
                      <a:pt x="555" y="353"/>
                      <a:pt x="554" y="348"/>
                    </a:cubicBezTo>
                    <a:cubicBezTo>
                      <a:pt x="554" y="346"/>
                      <a:pt x="551" y="344"/>
                      <a:pt x="552" y="342"/>
                    </a:cubicBezTo>
                    <a:cubicBezTo>
                      <a:pt x="552" y="338"/>
                      <a:pt x="555" y="337"/>
                      <a:pt x="557" y="334"/>
                    </a:cubicBezTo>
                    <a:cubicBezTo>
                      <a:pt x="558" y="331"/>
                      <a:pt x="556" y="327"/>
                      <a:pt x="555" y="324"/>
                    </a:cubicBezTo>
                    <a:cubicBezTo>
                      <a:pt x="553" y="322"/>
                      <a:pt x="548" y="323"/>
                      <a:pt x="545" y="323"/>
                    </a:cubicBezTo>
                    <a:cubicBezTo>
                      <a:pt x="537" y="323"/>
                      <a:pt x="531" y="322"/>
                      <a:pt x="523" y="317"/>
                    </a:cubicBezTo>
                    <a:cubicBezTo>
                      <a:pt x="520" y="315"/>
                      <a:pt x="516" y="313"/>
                      <a:pt x="513" y="311"/>
                    </a:cubicBezTo>
                    <a:cubicBezTo>
                      <a:pt x="509" y="309"/>
                      <a:pt x="505" y="308"/>
                      <a:pt x="503" y="304"/>
                    </a:cubicBezTo>
                    <a:cubicBezTo>
                      <a:pt x="499" y="299"/>
                      <a:pt x="500" y="294"/>
                      <a:pt x="492" y="294"/>
                    </a:cubicBezTo>
                    <a:cubicBezTo>
                      <a:pt x="488" y="295"/>
                      <a:pt x="485" y="296"/>
                      <a:pt x="482" y="295"/>
                    </a:cubicBezTo>
                    <a:cubicBezTo>
                      <a:pt x="479" y="295"/>
                      <a:pt x="476" y="292"/>
                      <a:pt x="474" y="291"/>
                    </a:cubicBezTo>
                    <a:cubicBezTo>
                      <a:pt x="468" y="288"/>
                      <a:pt x="467" y="293"/>
                      <a:pt x="462" y="294"/>
                    </a:cubicBezTo>
                    <a:cubicBezTo>
                      <a:pt x="459" y="295"/>
                      <a:pt x="459" y="292"/>
                      <a:pt x="459" y="290"/>
                    </a:cubicBezTo>
                    <a:cubicBezTo>
                      <a:pt x="459" y="286"/>
                      <a:pt x="458" y="284"/>
                      <a:pt x="456" y="280"/>
                    </a:cubicBezTo>
                    <a:cubicBezTo>
                      <a:pt x="454" y="276"/>
                      <a:pt x="457" y="270"/>
                      <a:pt x="454" y="265"/>
                    </a:cubicBezTo>
                    <a:cubicBezTo>
                      <a:pt x="451" y="261"/>
                      <a:pt x="444" y="265"/>
                      <a:pt x="441" y="260"/>
                    </a:cubicBezTo>
                    <a:cubicBezTo>
                      <a:pt x="437" y="256"/>
                      <a:pt x="439" y="244"/>
                      <a:pt x="439" y="238"/>
                    </a:cubicBezTo>
                    <a:cubicBezTo>
                      <a:pt x="439" y="230"/>
                      <a:pt x="444" y="225"/>
                      <a:pt x="447" y="218"/>
                    </a:cubicBezTo>
                    <a:cubicBezTo>
                      <a:pt x="450" y="211"/>
                      <a:pt x="452" y="206"/>
                      <a:pt x="457" y="201"/>
                    </a:cubicBezTo>
                    <a:cubicBezTo>
                      <a:pt x="459" y="199"/>
                      <a:pt x="461" y="197"/>
                      <a:pt x="462" y="194"/>
                    </a:cubicBezTo>
                    <a:cubicBezTo>
                      <a:pt x="463" y="193"/>
                      <a:pt x="462" y="190"/>
                      <a:pt x="464" y="189"/>
                    </a:cubicBezTo>
                    <a:cubicBezTo>
                      <a:pt x="467" y="187"/>
                      <a:pt x="472" y="186"/>
                      <a:pt x="475" y="184"/>
                    </a:cubicBezTo>
                    <a:cubicBezTo>
                      <a:pt x="481" y="181"/>
                      <a:pt x="475" y="177"/>
                      <a:pt x="472" y="176"/>
                    </a:cubicBezTo>
                    <a:cubicBezTo>
                      <a:pt x="471" y="176"/>
                      <a:pt x="459" y="173"/>
                      <a:pt x="463" y="171"/>
                    </a:cubicBezTo>
                    <a:cubicBezTo>
                      <a:pt x="465" y="168"/>
                      <a:pt x="474" y="172"/>
                      <a:pt x="478" y="172"/>
                    </a:cubicBezTo>
                    <a:cubicBezTo>
                      <a:pt x="485" y="172"/>
                      <a:pt x="480" y="167"/>
                      <a:pt x="482" y="163"/>
                    </a:cubicBezTo>
                    <a:cubicBezTo>
                      <a:pt x="484" y="158"/>
                      <a:pt x="492" y="164"/>
                      <a:pt x="496" y="161"/>
                    </a:cubicBezTo>
                    <a:cubicBezTo>
                      <a:pt x="501" y="157"/>
                      <a:pt x="503" y="149"/>
                      <a:pt x="508" y="144"/>
                    </a:cubicBezTo>
                    <a:cubicBezTo>
                      <a:pt x="510" y="143"/>
                      <a:pt x="511" y="141"/>
                      <a:pt x="510" y="139"/>
                    </a:cubicBezTo>
                    <a:cubicBezTo>
                      <a:pt x="509" y="134"/>
                      <a:pt x="504" y="137"/>
                      <a:pt x="501" y="136"/>
                    </a:cubicBezTo>
                    <a:cubicBezTo>
                      <a:pt x="497" y="136"/>
                      <a:pt x="494" y="137"/>
                      <a:pt x="492" y="134"/>
                    </a:cubicBezTo>
                    <a:cubicBezTo>
                      <a:pt x="491" y="132"/>
                      <a:pt x="491" y="130"/>
                      <a:pt x="487" y="130"/>
                    </a:cubicBezTo>
                    <a:cubicBezTo>
                      <a:pt x="479" y="128"/>
                      <a:pt x="486" y="120"/>
                      <a:pt x="492" y="122"/>
                    </a:cubicBezTo>
                    <a:cubicBezTo>
                      <a:pt x="497" y="124"/>
                      <a:pt x="499" y="130"/>
                      <a:pt x="505" y="132"/>
                    </a:cubicBezTo>
                    <a:cubicBezTo>
                      <a:pt x="508" y="133"/>
                      <a:pt x="511" y="132"/>
                      <a:pt x="513" y="130"/>
                    </a:cubicBezTo>
                    <a:cubicBezTo>
                      <a:pt x="516" y="128"/>
                      <a:pt x="519" y="125"/>
                      <a:pt x="520" y="122"/>
                    </a:cubicBezTo>
                    <a:cubicBezTo>
                      <a:pt x="522" y="119"/>
                      <a:pt x="514" y="113"/>
                      <a:pt x="518" y="112"/>
                    </a:cubicBezTo>
                    <a:cubicBezTo>
                      <a:pt x="525" y="110"/>
                      <a:pt x="526" y="117"/>
                      <a:pt x="531" y="118"/>
                    </a:cubicBezTo>
                    <a:cubicBezTo>
                      <a:pt x="536" y="120"/>
                      <a:pt x="533" y="113"/>
                      <a:pt x="532" y="111"/>
                    </a:cubicBezTo>
                    <a:cubicBezTo>
                      <a:pt x="532" y="109"/>
                      <a:pt x="530" y="108"/>
                      <a:pt x="530" y="106"/>
                    </a:cubicBezTo>
                    <a:cubicBezTo>
                      <a:pt x="529" y="103"/>
                      <a:pt x="531" y="101"/>
                      <a:pt x="534" y="103"/>
                    </a:cubicBezTo>
                    <a:cubicBezTo>
                      <a:pt x="538" y="106"/>
                      <a:pt x="538" y="110"/>
                      <a:pt x="542" y="113"/>
                    </a:cubicBezTo>
                    <a:cubicBezTo>
                      <a:pt x="546" y="117"/>
                      <a:pt x="553" y="107"/>
                      <a:pt x="555" y="105"/>
                    </a:cubicBezTo>
                    <a:cubicBezTo>
                      <a:pt x="559" y="100"/>
                      <a:pt x="564" y="95"/>
                      <a:pt x="563" y="88"/>
                    </a:cubicBezTo>
                    <a:cubicBezTo>
                      <a:pt x="562" y="86"/>
                      <a:pt x="558" y="84"/>
                      <a:pt x="559" y="82"/>
                    </a:cubicBezTo>
                    <a:cubicBezTo>
                      <a:pt x="559" y="80"/>
                      <a:pt x="562" y="78"/>
                      <a:pt x="559" y="76"/>
                    </a:cubicBezTo>
                    <a:cubicBezTo>
                      <a:pt x="555" y="73"/>
                      <a:pt x="552" y="72"/>
                      <a:pt x="559" y="70"/>
                    </a:cubicBezTo>
                    <a:cubicBezTo>
                      <a:pt x="561" y="70"/>
                      <a:pt x="564" y="68"/>
                      <a:pt x="565" y="66"/>
                    </a:cubicBezTo>
                    <a:cubicBezTo>
                      <a:pt x="566" y="64"/>
                      <a:pt x="563" y="61"/>
                      <a:pt x="561" y="61"/>
                    </a:cubicBezTo>
                    <a:cubicBezTo>
                      <a:pt x="559" y="58"/>
                      <a:pt x="564" y="59"/>
                      <a:pt x="566" y="58"/>
                    </a:cubicBezTo>
                    <a:cubicBezTo>
                      <a:pt x="567" y="57"/>
                      <a:pt x="565" y="55"/>
                      <a:pt x="564" y="54"/>
                    </a:cubicBezTo>
                    <a:cubicBezTo>
                      <a:pt x="564" y="53"/>
                      <a:pt x="562" y="53"/>
                      <a:pt x="561" y="52"/>
                    </a:cubicBezTo>
                    <a:cubicBezTo>
                      <a:pt x="560" y="51"/>
                      <a:pt x="560" y="50"/>
                      <a:pt x="558" y="49"/>
                    </a:cubicBezTo>
                    <a:cubicBezTo>
                      <a:pt x="557" y="49"/>
                      <a:pt x="556" y="48"/>
                      <a:pt x="555" y="47"/>
                    </a:cubicBezTo>
                    <a:cubicBezTo>
                      <a:pt x="554" y="46"/>
                      <a:pt x="554" y="45"/>
                      <a:pt x="553" y="44"/>
                    </a:cubicBezTo>
                    <a:cubicBezTo>
                      <a:pt x="551" y="43"/>
                      <a:pt x="548" y="43"/>
                      <a:pt x="545" y="43"/>
                    </a:cubicBezTo>
                    <a:cubicBezTo>
                      <a:pt x="541" y="42"/>
                      <a:pt x="532" y="40"/>
                      <a:pt x="529" y="42"/>
                    </a:cubicBezTo>
                    <a:cubicBezTo>
                      <a:pt x="527" y="43"/>
                      <a:pt x="527" y="47"/>
                      <a:pt x="528" y="49"/>
                    </a:cubicBezTo>
                    <a:cubicBezTo>
                      <a:pt x="529" y="51"/>
                      <a:pt x="532" y="53"/>
                      <a:pt x="533" y="55"/>
                    </a:cubicBezTo>
                    <a:cubicBezTo>
                      <a:pt x="534" y="58"/>
                      <a:pt x="532" y="60"/>
                      <a:pt x="529" y="60"/>
                    </a:cubicBezTo>
                    <a:cubicBezTo>
                      <a:pt x="525" y="60"/>
                      <a:pt x="524" y="63"/>
                      <a:pt x="524" y="66"/>
                    </a:cubicBezTo>
                    <a:cubicBezTo>
                      <a:pt x="524" y="69"/>
                      <a:pt x="529" y="77"/>
                      <a:pt x="522" y="77"/>
                    </a:cubicBezTo>
                    <a:cubicBezTo>
                      <a:pt x="518" y="77"/>
                      <a:pt x="513" y="76"/>
                      <a:pt x="512" y="82"/>
                    </a:cubicBezTo>
                    <a:cubicBezTo>
                      <a:pt x="511" y="86"/>
                      <a:pt x="515" y="88"/>
                      <a:pt x="514" y="92"/>
                    </a:cubicBezTo>
                    <a:cubicBezTo>
                      <a:pt x="514" y="93"/>
                      <a:pt x="513" y="95"/>
                      <a:pt x="511" y="95"/>
                    </a:cubicBezTo>
                    <a:cubicBezTo>
                      <a:pt x="510" y="95"/>
                      <a:pt x="509" y="94"/>
                      <a:pt x="508" y="93"/>
                    </a:cubicBezTo>
                    <a:cubicBezTo>
                      <a:pt x="508" y="91"/>
                      <a:pt x="506" y="91"/>
                      <a:pt x="505" y="90"/>
                    </a:cubicBezTo>
                    <a:cubicBezTo>
                      <a:pt x="501" y="87"/>
                      <a:pt x="500" y="79"/>
                      <a:pt x="504" y="75"/>
                    </a:cubicBezTo>
                    <a:cubicBezTo>
                      <a:pt x="506" y="73"/>
                      <a:pt x="508" y="73"/>
                      <a:pt x="509" y="70"/>
                    </a:cubicBezTo>
                    <a:cubicBezTo>
                      <a:pt x="509" y="67"/>
                      <a:pt x="508" y="65"/>
                      <a:pt x="505" y="63"/>
                    </a:cubicBezTo>
                    <a:cubicBezTo>
                      <a:pt x="502" y="61"/>
                      <a:pt x="501" y="58"/>
                      <a:pt x="500" y="55"/>
                    </a:cubicBezTo>
                    <a:cubicBezTo>
                      <a:pt x="498" y="53"/>
                      <a:pt x="494" y="55"/>
                      <a:pt x="492" y="56"/>
                    </a:cubicBezTo>
                    <a:cubicBezTo>
                      <a:pt x="485" y="61"/>
                      <a:pt x="487" y="68"/>
                      <a:pt x="485" y="74"/>
                    </a:cubicBezTo>
                    <a:cubicBezTo>
                      <a:pt x="482" y="74"/>
                      <a:pt x="481" y="66"/>
                      <a:pt x="481" y="65"/>
                    </a:cubicBezTo>
                    <a:cubicBezTo>
                      <a:pt x="481" y="64"/>
                      <a:pt x="480" y="62"/>
                      <a:pt x="480" y="61"/>
                    </a:cubicBezTo>
                    <a:cubicBezTo>
                      <a:pt x="480" y="58"/>
                      <a:pt x="483" y="55"/>
                      <a:pt x="482" y="52"/>
                    </a:cubicBezTo>
                    <a:cubicBezTo>
                      <a:pt x="481" y="50"/>
                      <a:pt x="478" y="51"/>
                      <a:pt x="477" y="49"/>
                    </a:cubicBezTo>
                    <a:cubicBezTo>
                      <a:pt x="474" y="47"/>
                      <a:pt x="473" y="49"/>
                      <a:pt x="470" y="49"/>
                    </a:cubicBezTo>
                    <a:cubicBezTo>
                      <a:pt x="468" y="50"/>
                      <a:pt x="466" y="47"/>
                      <a:pt x="466" y="45"/>
                    </a:cubicBezTo>
                    <a:cubicBezTo>
                      <a:pt x="466" y="44"/>
                      <a:pt x="468" y="43"/>
                      <a:pt x="468" y="42"/>
                    </a:cubicBezTo>
                    <a:cubicBezTo>
                      <a:pt x="468" y="40"/>
                      <a:pt x="466" y="39"/>
                      <a:pt x="467" y="37"/>
                    </a:cubicBezTo>
                    <a:cubicBezTo>
                      <a:pt x="470" y="36"/>
                      <a:pt x="476" y="39"/>
                      <a:pt x="474" y="33"/>
                    </a:cubicBezTo>
                    <a:cubicBezTo>
                      <a:pt x="473" y="31"/>
                      <a:pt x="471" y="29"/>
                      <a:pt x="470" y="28"/>
                    </a:cubicBezTo>
                    <a:cubicBezTo>
                      <a:pt x="467" y="25"/>
                      <a:pt x="467" y="23"/>
                      <a:pt x="467" y="20"/>
                    </a:cubicBezTo>
                    <a:cubicBezTo>
                      <a:pt x="466" y="17"/>
                      <a:pt x="462" y="15"/>
                      <a:pt x="462" y="11"/>
                    </a:cubicBezTo>
                    <a:cubicBezTo>
                      <a:pt x="461" y="6"/>
                      <a:pt x="460" y="4"/>
                      <a:pt x="454" y="5"/>
                    </a:cubicBezTo>
                    <a:cubicBezTo>
                      <a:pt x="451" y="5"/>
                      <a:pt x="452" y="3"/>
                      <a:pt x="451" y="2"/>
                    </a:cubicBezTo>
                    <a:cubicBezTo>
                      <a:pt x="449" y="0"/>
                      <a:pt x="446" y="3"/>
                      <a:pt x="445" y="4"/>
                    </a:cubicBezTo>
                    <a:cubicBezTo>
                      <a:pt x="443" y="6"/>
                      <a:pt x="444" y="12"/>
                      <a:pt x="441" y="13"/>
                    </a:cubicBezTo>
                    <a:cubicBezTo>
                      <a:pt x="439" y="14"/>
                      <a:pt x="437" y="14"/>
                      <a:pt x="436" y="16"/>
                    </a:cubicBezTo>
                    <a:cubicBezTo>
                      <a:pt x="435" y="19"/>
                      <a:pt x="435" y="21"/>
                      <a:pt x="436" y="24"/>
                    </a:cubicBezTo>
                    <a:cubicBezTo>
                      <a:pt x="437" y="25"/>
                      <a:pt x="439" y="27"/>
                      <a:pt x="437" y="29"/>
                    </a:cubicBezTo>
                    <a:cubicBezTo>
                      <a:pt x="436" y="31"/>
                      <a:pt x="433" y="31"/>
                      <a:pt x="432" y="33"/>
                    </a:cubicBezTo>
                    <a:cubicBezTo>
                      <a:pt x="430" y="38"/>
                      <a:pt x="436" y="41"/>
                      <a:pt x="438" y="44"/>
                    </a:cubicBezTo>
                    <a:cubicBezTo>
                      <a:pt x="441" y="49"/>
                      <a:pt x="447" y="50"/>
                      <a:pt x="453" y="51"/>
                    </a:cubicBezTo>
                    <a:cubicBezTo>
                      <a:pt x="454" y="52"/>
                      <a:pt x="457" y="54"/>
                      <a:pt x="456" y="55"/>
                    </a:cubicBezTo>
                    <a:cubicBezTo>
                      <a:pt x="455" y="57"/>
                      <a:pt x="452" y="58"/>
                      <a:pt x="451" y="59"/>
                    </a:cubicBezTo>
                    <a:cubicBezTo>
                      <a:pt x="448" y="60"/>
                      <a:pt x="447" y="62"/>
                      <a:pt x="447" y="64"/>
                    </a:cubicBezTo>
                    <a:cubicBezTo>
                      <a:pt x="447" y="67"/>
                      <a:pt x="449" y="68"/>
                      <a:pt x="452" y="68"/>
                    </a:cubicBezTo>
                    <a:cubicBezTo>
                      <a:pt x="462" y="70"/>
                      <a:pt x="441" y="82"/>
                      <a:pt x="440" y="85"/>
                    </a:cubicBezTo>
                    <a:cubicBezTo>
                      <a:pt x="437" y="90"/>
                      <a:pt x="444" y="93"/>
                      <a:pt x="441" y="99"/>
                    </a:cubicBezTo>
                    <a:cubicBezTo>
                      <a:pt x="437" y="104"/>
                      <a:pt x="430" y="97"/>
                      <a:pt x="433" y="92"/>
                    </a:cubicBezTo>
                    <a:cubicBezTo>
                      <a:pt x="434" y="90"/>
                      <a:pt x="435" y="88"/>
                      <a:pt x="434" y="86"/>
                    </a:cubicBezTo>
                    <a:cubicBezTo>
                      <a:pt x="432" y="84"/>
                      <a:pt x="432" y="83"/>
                      <a:pt x="431" y="81"/>
                    </a:cubicBezTo>
                    <a:cubicBezTo>
                      <a:pt x="430" y="78"/>
                      <a:pt x="427" y="80"/>
                      <a:pt x="425" y="80"/>
                    </a:cubicBezTo>
                    <a:cubicBezTo>
                      <a:pt x="421" y="81"/>
                      <a:pt x="416" y="80"/>
                      <a:pt x="414" y="84"/>
                    </a:cubicBezTo>
                    <a:cubicBezTo>
                      <a:pt x="413" y="86"/>
                      <a:pt x="414" y="89"/>
                      <a:pt x="410" y="90"/>
                    </a:cubicBezTo>
                    <a:cubicBezTo>
                      <a:pt x="409" y="91"/>
                      <a:pt x="406" y="90"/>
                      <a:pt x="404" y="90"/>
                    </a:cubicBezTo>
                    <a:cubicBezTo>
                      <a:pt x="397" y="88"/>
                      <a:pt x="390" y="92"/>
                      <a:pt x="383" y="93"/>
                    </a:cubicBezTo>
                    <a:cubicBezTo>
                      <a:pt x="381" y="93"/>
                      <a:pt x="378" y="92"/>
                      <a:pt x="377" y="90"/>
                    </a:cubicBezTo>
                    <a:cubicBezTo>
                      <a:pt x="376" y="89"/>
                      <a:pt x="376" y="86"/>
                      <a:pt x="374" y="85"/>
                    </a:cubicBezTo>
                    <a:cubicBezTo>
                      <a:pt x="373" y="83"/>
                      <a:pt x="369" y="89"/>
                      <a:pt x="367" y="88"/>
                    </a:cubicBezTo>
                    <a:cubicBezTo>
                      <a:pt x="363" y="88"/>
                      <a:pt x="363" y="82"/>
                      <a:pt x="359" y="82"/>
                    </a:cubicBezTo>
                    <a:cubicBezTo>
                      <a:pt x="357" y="81"/>
                      <a:pt x="348" y="85"/>
                      <a:pt x="347" y="88"/>
                    </a:cubicBezTo>
                    <a:cubicBezTo>
                      <a:pt x="346" y="90"/>
                      <a:pt x="343" y="90"/>
                      <a:pt x="342" y="92"/>
                    </a:cubicBezTo>
                    <a:cubicBezTo>
                      <a:pt x="340" y="94"/>
                      <a:pt x="337" y="95"/>
                      <a:pt x="336" y="97"/>
                    </a:cubicBezTo>
                    <a:cubicBezTo>
                      <a:pt x="335" y="99"/>
                      <a:pt x="338" y="107"/>
                      <a:pt x="333" y="104"/>
                    </a:cubicBezTo>
                    <a:cubicBezTo>
                      <a:pt x="329" y="101"/>
                      <a:pt x="325" y="98"/>
                      <a:pt x="320" y="97"/>
                    </a:cubicBezTo>
                    <a:cubicBezTo>
                      <a:pt x="313" y="97"/>
                      <a:pt x="308" y="101"/>
                      <a:pt x="303" y="104"/>
                    </a:cubicBezTo>
                    <a:cubicBezTo>
                      <a:pt x="296" y="107"/>
                      <a:pt x="294" y="101"/>
                      <a:pt x="288" y="102"/>
                    </a:cubicBezTo>
                    <a:cubicBezTo>
                      <a:pt x="285" y="103"/>
                      <a:pt x="281" y="102"/>
                      <a:pt x="282" y="97"/>
                    </a:cubicBezTo>
                    <a:cubicBezTo>
                      <a:pt x="284" y="93"/>
                      <a:pt x="288" y="94"/>
                      <a:pt x="291" y="93"/>
                    </a:cubicBezTo>
                    <a:cubicBezTo>
                      <a:pt x="297" y="91"/>
                      <a:pt x="289" y="84"/>
                      <a:pt x="288" y="83"/>
                    </a:cubicBezTo>
                    <a:cubicBezTo>
                      <a:pt x="286" y="82"/>
                      <a:pt x="285" y="80"/>
                      <a:pt x="283" y="81"/>
                    </a:cubicBezTo>
                    <a:cubicBezTo>
                      <a:pt x="280" y="81"/>
                      <a:pt x="277" y="83"/>
                      <a:pt x="275" y="84"/>
                    </a:cubicBezTo>
                    <a:cubicBezTo>
                      <a:pt x="269" y="84"/>
                      <a:pt x="265" y="80"/>
                      <a:pt x="262" y="77"/>
                    </a:cubicBezTo>
                    <a:cubicBezTo>
                      <a:pt x="260" y="76"/>
                      <a:pt x="259" y="75"/>
                      <a:pt x="256" y="75"/>
                    </a:cubicBezTo>
                    <a:cubicBezTo>
                      <a:pt x="254" y="75"/>
                      <a:pt x="252" y="75"/>
                      <a:pt x="251" y="73"/>
                    </a:cubicBezTo>
                    <a:cubicBezTo>
                      <a:pt x="249" y="73"/>
                      <a:pt x="247" y="71"/>
                      <a:pt x="245" y="70"/>
                    </a:cubicBezTo>
                    <a:cubicBezTo>
                      <a:pt x="243" y="69"/>
                      <a:pt x="240" y="70"/>
                      <a:pt x="237" y="71"/>
                    </a:cubicBezTo>
                    <a:cubicBezTo>
                      <a:pt x="235" y="72"/>
                      <a:pt x="234" y="73"/>
                      <a:pt x="233" y="75"/>
                    </a:cubicBezTo>
                    <a:cubicBezTo>
                      <a:pt x="232" y="77"/>
                      <a:pt x="230" y="78"/>
                      <a:pt x="229" y="80"/>
                    </a:cubicBezTo>
                    <a:cubicBezTo>
                      <a:pt x="226" y="82"/>
                      <a:pt x="222" y="84"/>
                      <a:pt x="224" y="78"/>
                    </a:cubicBezTo>
                    <a:cubicBezTo>
                      <a:pt x="226" y="74"/>
                      <a:pt x="228" y="71"/>
                      <a:pt x="225" y="69"/>
                    </a:cubicBezTo>
                    <a:cubicBezTo>
                      <a:pt x="220" y="66"/>
                      <a:pt x="220" y="75"/>
                      <a:pt x="218" y="75"/>
                    </a:cubicBezTo>
                    <a:cubicBezTo>
                      <a:pt x="219" y="77"/>
                      <a:pt x="216" y="82"/>
                      <a:pt x="214" y="83"/>
                    </a:cubicBezTo>
                    <a:cubicBezTo>
                      <a:pt x="212" y="85"/>
                      <a:pt x="209" y="76"/>
                      <a:pt x="209" y="74"/>
                    </a:cubicBezTo>
                    <a:cubicBezTo>
                      <a:pt x="208" y="70"/>
                      <a:pt x="208" y="64"/>
                      <a:pt x="205" y="62"/>
                    </a:cubicBezTo>
                    <a:cubicBezTo>
                      <a:pt x="200" y="59"/>
                      <a:pt x="202" y="69"/>
                      <a:pt x="200" y="72"/>
                    </a:cubicBezTo>
                    <a:cubicBezTo>
                      <a:pt x="200" y="74"/>
                      <a:pt x="192" y="84"/>
                      <a:pt x="192" y="79"/>
                    </a:cubicBezTo>
                    <a:cubicBezTo>
                      <a:pt x="192" y="78"/>
                      <a:pt x="193" y="75"/>
                      <a:pt x="191" y="75"/>
                    </a:cubicBezTo>
                    <a:cubicBezTo>
                      <a:pt x="190" y="74"/>
                      <a:pt x="188" y="74"/>
                      <a:pt x="186" y="76"/>
                    </a:cubicBezTo>
                    <a:cubicBezTo>
                      <a:pt x="183" y="80"/>
                      <a:pt x="183" y="83"/>
                      <a:pt x="179" y="83"/>
                    </a:cubicBezTo>
                    <a:cubicBezTo>
                      <a:pt x="178" y="84"/>
                      <a:pt x="176" y="84"/>
                      <a:pt x="175" y="85"/>
                    </a:cubicBezTo>
                    <a:cubicBezTo>
                      <a:pt x="173" y="87"/>
                      <a:pt x="174" y="88"/>
                      <a:pt x="173" y="89"/>
                    </a:cubicBezTo>
                    <a:cubicBezTo>
                      <a:pt x="172" y="90"/>
                      <a:pt x="170" y="92"/>
                      <a:pt x="169" y="92"/>
                    </a:cubicBezTo>
                    <a:cubicBezTo>
                      <a:pt x="168" y="92"/>
                      <a:pt x="168" y="90"/>
                      <a:pt x="168" y="90"/>
                    </a:cubicBezTo>
                    <a:cubicBezTo>
                      <a:pt x="167" y="85"/>
                      <a:pt x="164" y="90"/>
                      <a:pt x="162" y="93"/>
                    </a:cubicBezTo>
                    <a:cubicBezTo>
                      <a:pt x="161" y="94"/>
                      <a:pt x="152" y="99"/>
                      <a:pt x="153" y="101"/>
                    </a:cubicBezTo>
                    <a:cubicBezTo>
                      <a:pt x="154" y="102"/>
                      <a:pt x="156" y="102"/>
                      <a:pt x="156" y="104"/>
                    </a:cubicBezTo>
                    <a:cubicBezTo>
                      <a:pt x="156" y="104"/>
                      <a:pt x="155" y="108"/>
                      <a:pt x="155" y="108"/>
                    </a:cubicBezTo>
                    <a:cubicBezTo>
                      <a:pt x="152" y="107"/>
                      <a:pt x="151" y="107"/>
                      <a:pt x="148" y="107"/>
                    </a:cubicBezTo>
                    <a:cubicBezTo>
                      <a:pt x="146" y="107"/>
                      <a:pt x="145" y="106"/>
                      <a:pt x="145" y="104"/>
                    </a:cubicBezTo>
                    <a:cubicBezTo>
                      <a:pt x="143" y="102"/>
                      <a:pt x="140" y="99"/>
                      <a:pt x="137" y="99"/>
                    </a:cubicBezTo>
                    <a:cubicBezTo>
                      <a:pt x="136" y="100"/>
                      <a:pt x="135" y="98"/>
                      <a:pt x="134" y="98"/>
                    </a:cubicBezTo>
                    <a:cubicBezTo>
                      <a:pt x="132" y="97"/>
                      <a:pt x="130" y="98"/>
                      <a:pt x="128" y="97"/>
                    </a:cubicBezTo>
                    <a:cubicBezTo>
                      <a:pt x="127" y="97"/>
                      <a:pt x="125" y="96"/>
                      <a:pt x="124" y="95"/>
                    </a:cubicBezTo>
                    <a:cubicBezTo>
                      <a:pt x="123" y="94"/>
                      <a:pt x="121" y="92"/>
                      <a:pt x="119" y="93"/>
                    </a:cubicBezTo>
                    <a:cubicBezTo>
                      <a:pt x="116" y="93"/>
                      <a:pt x="112" y="96"/>
                      <a:pt x="109" y="96"/>
                    </a:cubicBezTo>
                    <a:cubicBezTo>
                      <a:pt x="106" y="96"/>
                      <a:pt x="105" y="93"/>
                      <a:pt x="102" y="95"/>
                    </a:cubicBezTo>
                    <a:cubicBezTo>
                      <a:pt x="98" y="97"/>
                      <a:pt x="96" y="95"/>
                      <a:pt x="93" y="94"/>
                    </a:cubicBezTo>
                    <a:cubicBezTo>
                      <a:pt x="91" y="92"/>
                      <a:pt x="88" y="90"/>
                      <a:pt x="85" y="95"/>
                    </a:cubicBezTo>
                    <a:cubicBezTo>
                      <a:pt x="84" y="97"/>
                      <a:pt x="82" y="99"/>
                      <a:pt x="81" y="98"/>
                    </a:cubicBezTo>
                    <a:cubicBezTo>
                      <a:pt x="81" y="97"/>
                      <a:pt x="81" y="95"/>
                      <a:pt x="79" y="95"/>
                    </a:cubicBezTo>
                    <a:cubicBezTo>
                      <a:pt x="78" y="96"/>
                      <a:pt x="78" y="95"/>
                      <a:pt x="77" y="94"/>
                    </a:cubicBezTo>
                    <a:cubicBezTo>
                      <a:pt x="77" y="93"/>
                      <a:pt x="77" y="92"/>
                      <a:pt x="77" y="92"/>
                    </a:cubicBezTo>
                    <a:cubicBezTo>
                      <a:pt x="77" y="91"/>
                      <a:pt x="75" y="91"/>
                      <a:pt x="74" y="91"/>
                    </a:cubicBezTo>
                    <a:cubicBezTo>
                      <a:pt x="72" y="92"/>
                      <a:pt x="69" y="97"/>
                      <a:pt x="69" y="91"/>
                    </a:cubicBezTo>
                    <a:cubicBezTo>
                      <a:pt x="69" y="89"/>
                      <a:pt x="67" y="86"/>
                      <a:pt x="66" y="91"/>
                    </a:cubicBezTo>
                    <a:cubicBezTo>
                      <a:pt x="65" y="92"/>
                      <a:pt x="65" y="94"/>
                      <a:pt x="65" y="95"/>
                    </a:cubicBezTo>
                    <a:cubicBezTo>
                      <a:pt x="65" y="96"/>
                      <a:pt x="66" y="96"/>
                      <a:pt x="66" y="98"/>
                    </a:cubicBezTo>
                    <a:cubicBezTo>
                      <a:pt x="66" y="99"/>
                      <a:pt x="64" y="99"/>
                      <a:pt x="64" y="99"/>
                    </a:cubicBezTo>
                    <a:cubicBezTo>
                      <a:pt x="63" y="98"/>
                      <a:pt x="63" y="97"/>
                      <a:pt x="62" y="96"/>
                    </a:cubicBezTo>
                    <a:cubicBezTo>
                      <a:pt x="61" y="93"/>
                      <a:pt x="66" y="88"/>
                      <a:pt x="62" y="87"/>
                    </a:cubicBezTo>
                    <a:cubicBezTo>
                      <a:pt x="60" y="87"/>
                      <a:pt x="57" y="94"/>
                      <a:pt x="55" y="96"/>
                    </a:cubicBezTo>
                    <a:cubicBezTo>
                      <a:pt x="53" y="97"/>
                      <a:pt x="52" y="98"/>
                      <a:pt x="51" y="99"/>
                    </a:cubicBezTo>
                    <a:cubicBezTo>
                      <a:pt x="49" y="100"/>
                      <a:pt x="49" y="99"/>
                      <a:pt x="48" y="98"/>
                    </a:cubicBezTo>
                    <a:cubicBezTo>
                      <a:pt x="47" y="97"/>
                      <a:pt x="44" y="103"/>
                      <a:pt x="43" y="105"/>
                    </a:cubicBezTo>
                    <a:cubicBezTo>
                      <a:pt x="42" y="106"/>
                      <a:pt x="41" y="107"/>
                      <a:pt x="40" y="108"/>
                    </a:cubicBezTo>
                    <a:cubicBezTo>
                      <a:pt x="39" y="109"/>
                      <a:pt x="38" y="109"/>
                      <a:pt x="37" y="109"/>
                    </a:cubicBezTo>
                    <a:cubicBezTo>
                      <a:pt x="36" y="110"/>
                      <a:pt x="35" y="115"/>
                      <a:pt x="34" y="116"/>
                    </a:cubicBezTo>
                    <a:cubicBezTo>
                      <a:pt x="33" y="118"/>
                      <a:pt x="32" y="119"/>
                      <a:pt x="31" y="120"/>
                    </a:cubicBezTo>
                    <a:cubicBezTo>
                      <a:pt x="30" y="122"/>
                      <a:pt x="31" y="124"/>
                      <a:pt x="30" y="126"/>
                    </a:cubicBezTo>
                    <a:cubicBezTo>
                      <a:pt x="29" y="130"/>
                      <a:pt x="26" y="134"/>
                      <a:pt x="23" y="136"/>
                    </a:cubicBezTo>
                    <a:cubicBezTo>
                      <a:pt x="21" y="139"/>
                      <a:pt x="19" y="137"/>
                      <a:pt x="17" y="139"/>
                    </a:cubicBezTo>
                    <a:cubicBezTo>
                      <a:pt x="16" y="141"/>
                      <a:pt x="15" y="143"/>
                      <a:pt x="15" y="144"/>
                    </a:cubicBezTo>
                    <a:cubicBezTo>
                      <a:pt x="14" y="147"/>
                      <a:pt x="14" y="148"/>
                      <a:pt x="12" y="149"/>
                    </a:cubicBezTo>
                    <a:cubicBezTo>
                      <a:pt x="11" y="149"/>
                      <a:pt x="12" y="150"/>
                      <a:pt x="13" y="150"/>
                    </a:cubicBezTo>
                    <a:cubicBezTo>
                      <a:pt x="14" y="151"/>
                      <a:pt x="15" y="151"/>
                      <a:pt x="16" y="152"/>
                    </a:cubicBezTo>
                    <a:cubicBezTo>
                      <a:pt x="17" y="152"/>
                      <a:pt x="18" y="154"/>
                      <a:pt x="19" y="156"/>
                    </a:cubicBezTo>
                    <a:cubicBezTo>
                      <a:pt x="20" y="157"/>
                      <a:pt x="21" y="158"/>
                      <a:pt x="21" y="161"/>
                    </a:cubicBezTo>
                    <a:cubicBezTo>
                      <a:pt x="20" y="165"/>
                      <a:pt x="18" y="170"/>
                      <a:pt x="22" y="169"/>
                    </a:cubicBezTo>
                    <a:cubicBezTo>
                      <a:pt x="23" y="168"/>
                      <a:pt x="28" y="171"/>
                      <a:pt x="26" y="174"/>
                    </a:cubicBezTo>
                    <a:cubicBezTo>
                      <a:pt x="24" y="178"/>
                      <a:pt x="28" y="175"/>
                      <a:pt x="28" y="178"/>
                    </a:cubicBezTo>
                    <a:cubicBezTo>
                      <a:pt x="27" y="182"/>
                      <a:pt x="23" y="181"/>
                      <a:pt x="21" y="181"/>
                    </a:cubicBezTo>
                    <a:cubicBezTo>
                      <a:pt x="21" y="181"/>
                      <a:pt x="18" y="181"/>
                      <a:pt x="18" y="180"/>
                    </a:cubicBezTo>
                    <a:cubicBezTo>
                      <a:pt x="18" y="179"/>
                      <a:pt x="20" y="177"/>
                      <a:pt x="19" y="176"/>
                    </a:cubicBezTo>
                    <a:close/>
                    <a:moveTo>
                      <a:pt x="500" y="404"/>
                    </a:moveTo>
                    <a:cubicBezTo>
                      <a:pt x="503" y="406"/>
                      <a:pt x="504" y="411"/>
                      <a:pt x="502" y="414"/>
                    </a:cubicBezTo>
                    <a:cubicBezTo>
                      <a:pt x="500" y="416"/>
                      <a:pt x="492" y="414"/>
                      <a:pt x="493" y="411"/>
                    </a:cubicBezTo>
                    <a:cubicBezTo>
                      <a:pt x="493" y="409"/>
                      <a:pt x="498" y="403"/>
                      <a:pt x="500" y="404"/>
                    </a:cubicBezTo>
                    <a:close/>
                    <a:moveTo>
                      <a:pt x="411" y="350"/>
                    </a:moveTo>
                    <a:cubicBezTo>
                      <a:pt x="419" y="352"/>
                      <a:pt x="416" y="366"/>
                      <a:pt x="418" y="372"/>
                    </a:cubicBezTo>
                    <a:cubicBezTo>
                      <a:pt x="419" y="374"/>
                      <a:pt x="423" y="381"/>
                      <a:pt x="421" y="383"/>
                    </a:cubicBezTo>
                    <a:cubicBezTo>
                      <a:pt x="420" y="384"/>
                      <a:pt x="412" y="376"/>
                      <a:pt x="411" y="375"/>
                    </a:cubicBezTo>
                    <a:cubicBezTo>
                      <a:pt x="408" y="372"/>
                      <a:pt x="405" y="368"/>
                      <a:pt x="405" y="364"/>
                    </a:cubicBezTo>
                    <a:cubicBezTo>
                      <a:pt x="405" y="360"/>
                      <a:pt x="405" y="361"/>
                      <a:pt x="402" y="359"/>
                    </a:cubicBezTo>
                    <a:cubicBezTo>
                      <a:pt x="400" y="358"/>
                      <a:pt x="399" y="356"/>
                      <a:pt x="399" y="354"/>
                    </a:cubicBezTo>
                    <a:cubicBezTo>
                      <a:pt x="398" y="347"/>
                      <a:pt x="408" y="350"/>
                      <a:pt x="411" y="350"/>
                    </a:cubicBezTo>
                    <a:close/>
                    <a:moveTo>
                      <a:pt x="396" y="365"/>
                    </a:moveTo>
                    <a:cubicBezTo>
                      <a:pt x="397" y="368"/>
                      <a:pt x="396" y="371"/>
                      <a:pt x="396" y="374"/>
                    </a:cubicBezTo>
                    <a:cubicBezTo>
                      <a:pt x="396" y="376"/>
                      <a:pt x="397" y="380"/>
                      <a:pt x="396" y="382"/>
                    </a:cubicBezTo>
                    <a:cubicBezTo>
                      <a:pt x="395" y="384"/>
                      <a:pt x="393" y="375"/>
                      <a:pt x="393" y="374"/>
                    </a:cubicBezTo>
                    <a:cubicBezTo>
                      <a:pt x="392" y="372"/>
                      <a:pt x="392" y="369"/>
                      <a:pt x="391" y="368"/>
                    </a:cubicBezTo>
                    <a:cubicBezTo>
                      <a:pt x="388" y="366"/>
                      <a:pt x="385" y="366"/>
                      <a:pt x="385" y="363"/>
                    </a:cubicBezTo>
                    <a:cubicBezTo>
                      <a:pt x="383" y="357"/>
                      <a:pt x="395" y="361"/>
                      <a:pt x="396" y="365"/>
                    </a:cubicBezTo>
                    <a:close/>
                    <a:moveTo>
                      <a:pt x="319" y="261"/>
                    </a:moveTo>
                    <a:cubicBezTo>
                      <a:pt x="317" y="265"/>
                      <a:pt x="311" y="262"/>
                      <a:pt x="308" y="266"/>
                    </a:cubicBezTo>
                    <a:cubicBezTo>
                      <a:pt x="307" y="268"/>
                      <a:pt x="303" y="274"/>
                      <a:pt x="304" y="268"/>
                    </a:cubicBezTo>
                    <a:cubicBezTo>
                      <a:pt x="305" y="262"/>
                      <a:pt x="311" y="260"/>
                      <a:pt x="314" y="254"/>
                    </a:cubicBezTo>
                    <a:cubicBezTo>
                      <a:pt x="317" y="247"/>
                      <a:pt x="322" y="256"/>
                      <a:pt x="319" y="261"/>
                    </a:cubicBezTo>
                    <a:close/>
                    <a:moveTo>
                      <a:pt x="267" y="229"/>
                    </a:moveTo>
                    <a:cubicBezTo>
                      <a:pt x="269" y="227"/>
                      <a:pt x="269" y="225"/>
                      <a:pt x="271" y="223"/>
                    </a:cubicBezTo>
                    <a:cubicBezTo>
                      <a:pt x="273" y="221"/>
                      <a:pt x="275" y="219"/>
                      <a:pt x="276" y="217"/>
                    </a:cubicBezTo>
                    <a:cubicBezTo>
                      <a:pt x="279" y="214"/>
                      <a:pt x="280" y="213"/>
                      <a:pt x="278" y="210"/>
                    </a:cubicBezTo>
                    <a:cubicBezTo>
                      <a:pt x="276" y="206"/>
                      <a:pt x="280" y="204"/>
                      <a:pt x="282" y="206"/>
                    </a:cubicBezTo>
                    <a:cubicBezTo>
                      <a:pt x="284" y="208"/>
                      <a:pt x="285" y="212"/>
                      <a:pt x="288" y="213"/>
                    </a:cubicBezTo>
                    <a:cubicBezTo>
                      <a:pt x="291" y="213"/>
                      <a:pt x="296" y="209"/>
                      <a:pt x="298" y="206"/>
                    </a:cubicBezTo>
                    <a:cubicBezTo>
                      <a:pt x="300" y="202"/>
                      <a:pt x="303" y="200"/>
                      <a:pt x="307" y="199"/>
                    </a:cubicBezTo>
                    <a:cubicBezTo>
                      <a:pt x="308" y="198"/>
                      <a:pt x="320" y="193"/>
                      <a:pt x="320" y="196"/>
                    </a:cubicBezTo>
                    <a:cubicBezTo>
                      <a:pt x="320" y="199"/>
                      <a:pt x="315" y="202"/>
                      <a:pt x="312" y="202"/>
                    </a:cubicBezTo>
                    <a:cubicBezTo>
                      <a:pt x="310" y="203"/>
                      <a:pt x="308" y="204"/>
                      <a:pt x="306" y="205"/>
                    </a:cubicBezTo>
                    <a:cubicBezTo>
                      <a:pt x="304" y="207"/>
                      <a:pt x="303" y="209"/>
                      <a:pt x="301" y="211"/>
                    </a:cubicBezTo>
                    <a:cubicBezTo>
                      <a:pt x="300" y="212"/>
                      <a:pt x="297" y="212"/>
                      <a:pt x="297" y="214"/>
                    </a:cubicBezTo>
                    <a:cubicBezTo>
                      <a:pt x="297" y="217"/>
                      <a:pt x="296" y="218"/>
                      <a:pt x="294" y="219"/>
                    </a:cubicBezTo>
                    <a:cubicBezTo>
                      <a:pt x="290" y="223"/>
                      <a:pt x="286" y="225"/>
                      <a:pt x="282" y="228"/>
                    </a:cubicBezTo>
                    <a:cubicBezTo>
                      <a:pt x="278" y="230"/>
                      <a:pt x="275" y="233"/>
                      <a:pt x="270" y="233"/>
                    </a:cubicBezTo>
                    <a:cubicBezTo>
                      <a:pt x="265" y="233"/>
                      <a:pt x="262" y="232"/>
                      <a:pt x="258" y="229"/>
                    </a:cubicBezTo>
                    <a:cubicBezTo>
                      <a:pt x="256" y="228"/>
                      <a:pt x="255" y="228"/>
                      <a:pt x="253" y="228"/>
                    </a:cubicBezTo>
                    <a:cubicBezTo>
                      <a:pt x="251" y="228"/>
                      <a:pt x="249" y="230"/>
                      <a:pt x="247" y="228"/>
                    </a:cubicBezTo>
                    <a:cubicBezTo>
                      <a:pt x="243" y="225"/>
                      <a:pt x="252" y="226"/>
                      <a:pt x="253" y="226"/>
                    </a:cubicBezTo>
                    <a:cubicBezTo>
                      <a:pt x="257" y="227"/>
                      <a:pt x="262" y="232"/>
                      <a:pt x="267" y="229"/>
                    </a:cubicBezTo>
                    <a:close/>
                    <a:moveTo>
                      <a:pt x="221" y="139"/>
                    </a:moveTo>
                    <a:cubicBezTo>
                      <a:pt x="224" y="137"/>
                      <a:pt x="228" y="136"/>
                      <a:pt x="232" y="135"/>
                    </a:cubicBezTo>
                    <a:cubicBezTo>
                      <a:pt x="234" y="133"/>
                      <a:pt x="237" y="132"/>
                      <a:pt x="239" y="130"/>
                    </a:cubicBezTo>
                    <a:cubicBezTo>
                      <a:pt x="241" y="129"/>
                      <a:pt x="244" y="126"/>
                      <a:pt x="246" y="125"/>
                    </a:cubicBezTo>
                    <a:cubicBezTo>
                      <a:pt x="248" y="124"/>
                      <a:pt x="250" y="123"/>
                      <a:pt x="251" y="124"/>
                    </a:cubicBezTo>
                    <a:cubicBezTo>
                      <a:pt x="253" y="124"/>
                      <a:pt x="249" y="126"/>
                      <a:pt x="248" y="127"/>
                    </a:cubicBezTo>
                    <a:cubicBezTo>
                      <a:pt x="244" y="130"/>
                      <a:pt x="244" y="136"/>
                      <a:pt x="249" y="136"/>
                    </a:cubicBezTo>
                    <a:cubicBezTo>
                      <a:pt x="251" y="135"/>
                      <a:pt x="253" y="136"/>
                      <a:pt x="255" y="134"/>
                    </a:cubicBezTo>
                    <a:cubicBezTo>
                      <a:pt x="256" y="133"/>
                      <a:pt x="257" y="131"/>
                      <a:pt x="259" y="130"/>
                    </a:cubicBezTo>
                    <a:cubicBezTo>
                      <a:pt x="260" y="129"/>
                      <a:pt x="263" y="129"/>
                      <a:pt x="263" y="131"/>
                    </a:cubicBezTo>
                    <a:cubicBezTo>
                      <a:pt x="263" y="134"/>
                      <a:pt x="260" y="134"/>
                      <a:pt x="259" y="137"/>
                    </a:cubicBezTo>
                    <a:cubicBezTo>
                      <a:pt x="258" y="141"/>
                      <a:pt x="255" y="147"/>
                      <a:pt x="251" y="145"/>
                    </a:cubicBezTo>
                    <a:cubicBezTo>
                      <a:pt x="249" y="143"/>
                      <a:pt x="249" y="146"/>
                      <a:pt x="248" y="147"/>
                    </a:cubicBezTo>
                    <a:cubicBezTo>
                      <a:pt x="248" y="150"/>
                      <a:pt x="247" y="153"/>
                      <a:pt x="245" y="155"/>
                    </a:cubicBezTo>
                    <a:cubicBezTo>
                      <a:pt x="244" y="156"/>
                      <a:pt x="236" y="164"/>
                      <a:pt x="236" y="160"/>
                    </a:cubicBezTo>
                    <a:cubicBezTo>
                      <a:pt x="237" y="158"/>
                      <a:pt x="239" y="155"/>
                      <a:pt x="239" y="153"/>
                    </a:cubicBezTo>
                    <a:cubicBezTo>
                      <a:pt x="240" y="152"/>
                      <a:pt x="239" y="151"/>
                      <a:pt x="238" y="151"/>
                    </a:cubicBezTo>
                    <a:cubicBezTo>
                      <a:pt x="236" y="152"/>
                      <a:pt x="235" y="155"/>
                      <a:pt x="234" y="157"/>
                    </a:cubicBezTo>
                    <a:cubicBezTo>
                      <a:pt x="232" y="160"/>
                      <a:pt x="226" y="165"/>
                      <a:pt x="224" y="162"/>
                    </a:cubicBezTo>
                    <a:cubicBezTo>
                      <a:pt x="220" y="158"/>
                      <a:pt x="225" y="154"/>
                      <a:pt x="229" y="151"/>
                    </a:cubicBezTo>
                    <a:cubicBezTo>
                      <a:pt x="232" y="149"/>
                      <a:pt x="235" y="147"/>
                      <a:pt x="234" y="142"/>
                    </a:cubicBezTo>
                    <a:cubicBezTo>
                      <a:pt x="234" y="140"/>
                      <a:pt x="231" y="139"/>
                      <a:pt x="230" y="139"/>
                    </a:cubicBezTo>
                    <a:cubicBezTo>
                      <a:pt x="228" y="139"/>
                      <a:pt x="225" y="141"/>
                      <a:pt x="222" y="142"/>
                    </a:cubicBezTo>
                    <a:cubicBezTo>
                      <a:pt x="220" y="142"/>
                      <a:pt x="217" y="143"/>
                      <a:pt x="215" y="145"/>
                    </a:cubicBezTo>
                    <a:cubicBezTo>
                      <a:pt x="214" y="146"/>
                      <a:pt x="211" y="147"/>
                      <a:pt x="211" y="145"/>
                    </a:cubicBezTo>
                    <a:cubicBezTo>
                      <a:pt x="211" y="140"/>
                      <a:pt x="219" y="142"/>
                      <a:pt x="221" y="13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3" name="Freeform 94"/>
              <p:cNvSpPr>
                <a:spLocks/>
              </p:cNvSpPr>
              <p:nvPr/>
            </p:nvSpPr>
            <p:spPr bwMode="auto">
              <a:xfrm>
                <a:off x="9118628" y="3330087"/>
                <a:ext cx="12996" cy="6931"/>
              </a:xfrm>
              <a:custGeom>
                <a:avLst/>
                <a:gdLst>
                  <a:gd name="T0" fmla="*/ 8 w 30"/>
                  <a:gd name="T1" fmla="*/ 13 h 18"/>
                  <a:gd name="T2" fmla="*/ 15 w 30"/>
                  <a:gd name="T3" fmla="*/ 13 h 18"/>
                  <a:gd name="T4" fmla="*/ 17 w 30"/>
                  <a:gd name="T5" fmla="*/ 12 h 18"/>
                  <a:gd name="T6" fmla="*/ 20 w 30"/>
                  <a:gd name="T7" fmla="*/ 12 h 18"/>
                  <a:gd name="T8" fmla="*/ 27 w 30"/>
                  <a:gd name="T9" fmla="*/ 11 h 18"/>
                  <a:gd name="T10" fmla="*/ 26 w 30"/>
                  <a:gd name="T11" fmla="*/ 5 h 18"/>
                  <a:gd name="T12" fmla="*/ 10 w 30"/>
                  <a:gd name="T13" fmla="*/ 8 h 18"/>
                  <a:gd name="T14" fmla="*/ 2 w 30"/>
                  <a:gd name="T15" fmla="*/ 14 h 18"/>
                  <a:gd name="T16" fmla="*/ 8 w 30"/>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8">
                    <a:moveTo>
                      <a:pt x="8" y="13"/>
                    </a:moveTo>
                    <a:cubicBezTo>
                      <a:pt x="10" y="12"/>
                      <a:pt x="13" y="13"/>
                      <a:pt x="15" y="13"/>
                    </a:cubicBezTo>
                    <a:cubicBezTo>
                      <a:pt x="16" y="13"/>
                      <a:pt x="16" y="12"/>
                      <a:pt x="17" y="12"/>
                    </a:cubicBezTo>
                    <a:cubicBezTo>
                      <a:pt x="18" y="11"/>
                      <a:pt x="19" y="12"/>
                      <a:pt x="20" y="12"/>
                    </a:cubicBezTo>
                    <a:cubicBezTo>
                      <a:pt x="22" y="12"/>
                      <a:pt x="24" y="13"/>
                      <a:pt x="27" y="11"/>
                    </a:cubicBezTo>
                    <a:cubicBezTo>
                      <a:pt x="30" y="9"/>
                      <a:pt x="27" y="6"/>
                      <a:pt x="26" y="5"/>
                    </a:cubicBezTo>
                    <a:cubicBezTo>
                      <a:pt x="24" y="0"/>
                      <a:pt x="16" y="6"/>
                      <a:pt x="10" y="8"/>
                    </a:cubicBezTo>
                    <a:cubicBezTo>
                      <a:pt x="7" y="9"/>
                      <a:pt x="3" y="11"/>
                      <a:pt x="2" y="14"/>
                    </a:cubicBezTo>
                    <a:cubicBezTo>
                      <a:pt x="0" y="18"/>
                      <a:pt x="6" y="15"/>
                      <a:pt x="8" y="1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4" name="Freeform 95"/>
              <p:cNvSpPr>
                <a:spLocks/>
              </p:cNvSpPr>
              <p:nvPr/>
            </p:nvSpPr>
            <p:spPr bwMode="auto">
              <a:xfrm>
                <a:off x="9119495" y="3336152"/>
                <a:ext cx="10396" cy="9530"/>
              </a:xfrm>
              <a:custGeom>
                <a:avLst/>
                <a:gdLst>
                  <a:gd name="T0" fmla="*/ 13 w 25"/>
                  <a:gd name="T1" fmla="*/ 19 h 23"/>
                  <a:gd name="T2" fmla="*/ 19 w 25"/>
                  <a:gd name="T3" fmla="*/ 12 h 23"/>
                  <a:gd name="T4" fmla="*/ 18 w 25"/>
                  <a:gd name="T5" fmla="*/ 7 h 23"/>
                  <a:gd name="T6" fmla="*/ 24 w 25"/>
                  <a:gd name="T7" fmla="*/ 5 h 23"/>
                  <a:gd name="T8" fmla="*/ 25 w 25"/>
                  <a:gd name="T9" fmla="*/ 2 h 23"/>
                  <a:gd name="T10" fmla="*/ 19 w 25"/>
                  <a:gd name="T11" fmla="*/ 3 h 23"/>
                  <a:gd name="T12" fmla="*/ 13 w 25"/>
                  <a:gd name="T13" fmla="*/ 4 h 23"/>
                  <a:gd name="T14" fmla="*/ 8 w 25"/>
                  <a:gd name="T15" fmla="*/ 6 h 23"/>
                  <a:gd name="T16" fmla="*/ 0 w 25"/>
                  <a:gd name="T17" fmla="*/ 14 h 23"/>
                  <a:gd name="T18" fmla="*/ 13 w 25"/>
                  <a:gd name="T1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3">
                    <a:moveTo>
                      <a:pt x="13" y="19"/>
                    </a:moveTo>
                    <a:cubicBezTo>
                      <a:pt x="16" y="17"/>
                      <a:pt x="19" y="15"/>
                      <a:pt x="19" y="12"/>
                    </a:cubicBezTo>
                    <a:cubicBezTo>
                      <a:pt x="19" y="11"/>
                      <a:pt x="14" y="9"/>
                      <a:pt x="18" y="7"/>
                    </a:cubicBezTo>
                    <a:cubicBezTo>
                      <a:pt x="20" y="6"/>
                      <a:pt x="22" y="7"/>
                      <a:pt x="24" y="5"/>
                    </a:cubicBezTo>
                    <a:cubicBezTo>
                      <a:pt x="25" y="5"/>
                      <a:pt x="25" y="3"/>
                      <a:pt x="25" y="2"/>
                    </a:cubicBezTo>
                    <a:cubicBezTo>
                      <a:pt x="25" y="0"/>
                      <a:pt x="20" y="2"/>
                      <a:pt x="19" y="3"/>
                    </a:cubicBezTo>
                    <a:cubicBezTo>
                      <a:pt x="17" y="4"/>
                      <a:pt x="15" y="3"/>
                      <a:pt x="13" y="4"/>
                    </a:cubicBezTo>
                    <a:cubicBezTo>
                      <a:pt x="11" y="5"/>
                      <a:pt x="10" y="6"/>
                      <a:pt x="8" y="6"/>
                    </a:cubicBezTo>
                    <a:cubicBezTo>
                      <a:pt x="4" y="8"/>
                      <a:pt x="1" y="11"/>
                      <a:pt x="0" y="14"/>
                    </a:cubicBezTo>
                    <a:cubicBezTo>
                      <a:pt x="0" y="19"/>
                      <a:pt x="5" y="23"/>
                      <a:pt x="13" y="1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5" name="Freeform 96"/>
              <p:cNvSpPr>
                <a:spLocks/>
              </p:cNvSpPr>
              <p:nvPr/>
            </p:nvSpPr>
            <p:spPr bwMode="auto">
              <a:xfrm>
                <a:off x="9089172" y="3343949"/>
                <a:ext cx="24258" cy="19927"/>
              </a:xfrm>
              <a:custGeom>
                <a:avLst/>
                <a:gdLst>
                  <a:gd name="T0" fmla="*/ 1 w 59"/>
                  <a:gd name="T1" fmla="*/ 49 h 49"/>
                  <a:gd name="T2" fmla="*/ 7 w 59"/>
                  <a:gd name="T3" fmla="*/ 49 h 49"/>
                  <a:gd name="T4" fmla="*/ 14 w 59"/>
                  <a:gd name="T5" fmla="*/ 46 h 49"/>
                  <a:gd name="T6" fmla="*/ 18 w 59"/>
                  <a:gd name="T7" fmla="*/ 48 h 49"/>
                  <a:gd name="T8" fmla="*/ 25 w 59"/>
                  <a:gd name="T9" fmla="*/ 40 h 49"/>
                  <a:gd name="T10" fmla="*/ 29 w 59"/>
                  <a:gd name="T11" fmla="*/ 32 h 49"/>
                  <a:gd name="T12" fmla="*/ 35 w 59"/>
                  <a:gd name="T13" fmla="*/ 30 h 49"/>
                  <a:gd name="T14" fmla="*/ 39 w 59"/>
                  <a:gd name="T15" fmla="*/ 34 h 49"/>
                  <a:gd name="T16" fmla="*/ 43 w 59"/>
                  <a:gd name="T17" fmla="*/ 29 h 49"/>
                  <a:gd name="T18" fmla="*/ 48 w 59"/>
                  <a:gd name="T19" fmla="*/ 23 h 49"/>
                  <a:gd name="T20" fmla="*/ 51 w 59"/>
                  <a:gd name="T21" fmla="*/ 17 h 49"/>
                  <a:gd name="T22" fmla="*/ 53 w 59"/>
                  <a:gd name="T23" fmla="*/ 11 h 49"/>
                  <a:gd name="T24" fmla="*/ 55 w 59"/>
                  <a:gd name="T25" fmla="*/ 7 h 49"/>
                  <a:gd name="T26" fmla="*/ 55 w 59"/>
                  <a:gd name="T27" fmla="*/ 4 h 49"/>
                  <a:gd name="T28" fmla="*/ 57 w 59"/>
                  <a:gd name="T29" fmla="*/ 0 h 49"/>
                  <a:gd name="T30" fmla="*/ 51 w 59"/>
                  <a:gd name="T31" fmla="*/ 4 h 49"/>
                  <a:gd name="T32" fmla="*/ 45 w 59"/>
                  <a:gd name="T33" fmla="*/ 8 h 49"/>
                  <a:gd name="T34" fmla="*/ 35 w 59"/>
                  <a:gd name="T35" fmla="*/ 12 h 49"/>
                  <a:gd name="T36" fmla="*/ 25 w 59"/>
                  <a:gd name="T37" fmla="*/ 20 h 49"/>
                  <a:gd name="T38" fmla="*/ 16 w 59"/>
                  <a:gd name="T39" fmla="*/ 29 h 49"/>
                  <a:gd name="T40" fmla="*/ 10 w 59"/>
                  <a:gd name="T41" fmla="*/ 35 h 49"/>
                  <a:gd name="T42" fmla="*/ 2 w 59"/>
                  <a:gd name="T43" fmla="*/ 40 h 49"/>
                  <a:gd name="T44" fmla="*/ 3 w 59"/>
                  <a:gd name="T45" fmla="*/ 43 h 49"/>
                  <a:gd name="T46" fmla="*/ 2 w 59"/>
                  <a:gd name="T47" fmla="*/ 45 h 49"/>
                  <a:gd name="T48" fmla="*/ 1 w 59"/>
                  <a:gd name="T4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49">
                    <a:moveTo>
                      <a:pt x="1" y="49"/>
                    </a:moveTo>
                    <a:cubicBezTo>
                      <a:pt x="4" y="48"/>
                      <a:pt x="6" y="46"/>
                      <a:pt x="7" y="49"/>
                    </a:cubicBezTo>
                    <a:cubicBezTo>
                      <a:pt x="10" y="49"/>
                      <a:pt x="11" y="44"/>
                      <a:pt x="14" y="46"/>
                    </a:cubicBezTo>
                    <a:cubicBezTo>
                      <a:pt x="15" y="46"/>
                      <a:pt x="16" y="49"/>
                      <a:pt x="18" y="48"/>
                    </a:cubicBezTo>
                    <a:cubicBezTo>
                      <a:pt x="21" y="47"/>
                      <a:pt x="24" y="42"/>
                      <a:pt x="25" y="40"/>
                    </a:cubicBezTo>
                    <a:cubicBezTo>
                      <a:pt x="27" y="37"/>
                      <a:pt x="26" y="35"/>
                      <a:pt x="29" y="32"/>
                    </a:cubicBezTo>
                    <a:cubicBezTo>
                      <a:pt x="30" y="31"/>
                      <a:pt x="35" y="27"/>
                      <a:pt x="35" y="30"/>
                    </a:cubicBezTo>
                    <a:cubicBezTo>
                      <a:pt x="35" y="32"/>
                      <a:pt x="38" y="37"/>
                      <a:pt x="39" y="34"/>
                    </a:cubicBezTo>
                    <a:cubicBezTo>
                      <a:pt x="41" y="33"/>
                      <a:pt x="42" y="31"/>
                      <a:pt x="43" y="29"/>
                    </a:cubicBezTo>
                    <a:cubicBezTo>
                      <a:pt x="44" y="27"/>
                      <a:pt x="46" y="25"/>
                      <a:pt x="48" y="23"/>
                    </a:cubicBezTo>
                    <a:cubicBezTo>
                      <a:pt x="50" y="22"/>
                      <a:pt x="51" y="19"/>
                      <a:pt x="51" y="17"/>
                    </a:cubicBezTo>
                    <a:cubicBezTo>
                      <a:pt x="51" y="15"/>
                      <a:pt x="50" y="13"/>
                      <a:pt x="53" y="11"/>
                    </a:cubicBezTo>
                    <a:cubicBezTo>
                      <a:pt x="56" y="9"/>
                      <a:pt x="57" y="9"/>
                      <a:pt x="55" y="7"/>
                    </a:cubicBezTo>
                    <a:cubicBezTo>
                      <a:pt x="55" y="6"/>
                      <a:pt x="53" y="6"/>
                      <a:pt x="55" y="4"/>
                    </a:cubicBezTo>
                    <a:cubicBezTo>
                      <a:pt x="55" y="4"/>
                      <a:pt x="59" y="0"/>
                      <a:pt x="57" y="0"/>
                    </a:cubicBezTo>
                    <a:cubicBezTo>
                      <a:pt x="55" y="0"/>
                      <a:pt x="52" y="3"/>
                      <a:pt x="51" y="4"/>
                    </a:cubicBezTo>
                    <a:cubicBezTo>
                      <a:pt x="49" y="5"/>
                      <a:pt x="47" y="7"/>
                      <a:pt x="45" y="8"/>
                    </a:cubicBezTo>
                    <a:cubicBezTo>
                      <a:pt x="42" y="10"/>
                      <a:pt x="38" y="10"/>
                      <a:pt x="35" y="12"/>
                    </a:cubicBezTo>
                    <a:cubicBezTo>
                      <a:pt x="32" y="15"/>
                      <a:pt x="28" y="18"/>
                      <a:pt x="25" y="20"/>
                    </a:cubicBezTo>
                    <a:cubicBezTo>
                      <a:pt x="21" y="23"/>
                      <a:pt x="19" y="25"/>
                      <a:pt x="16" y="29"/>
                    </a:cubicBezTo>
                    <a:cubicBezTo>
                      <a:pt x="15" y="31"/>
                      <a:pt x="13" y="33"/>
                      <a:pt x="10" y="35"/>
                    </a:cubicBezTo>
                    <a:cubicBezTo>
                      <a:pt x="8" y="36"/>
                      <a:pt x="3" y="37"/>
                      <a:pt x="2" y="40"/>
                    </a:cubicBezTo>
                    <a:cubicBezTo>
                      <a:pt x="2" y="41"/>
                      <a:pt x="3" y="42"/>
                      <a:pt x="3" y="43"/>
                    </a:cubicBezTo>
                    <a:cubicBezTo>
                      <a:pt x="3" y="43"/>
                      <a:pt x="3" y="44"/>
                      <a:pt x="2" y="45"/>
                    </a:cubicBezTo>
                    <a:cubicBezTo>
                      <a:pt x="2" y="46"/>
                      <a:pt x="0" y="49"/>
                      <a:pt x="1" y="4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6" name="Freeform 97"/>
              <p:cNvSpPr>
                <a:spLocks/>
              </p:cNvSpPr>
              <p:nvPr/>
            </p:nvSpPr>
            <p:spPr bwMode="auto">
              <a:xfrm>
                <a:off x="9224326" y="3452245"/>
                <a:ext cx="5198" cy="2599"/>
              </a:xfrm>
              <a:custGeom>
                <a:avLst/>
                <a:gdLst>
                  <a:gd name="T0" fmla="*/ 8 w 12"/>
                  <a:gd name="T1" fmla="*/ 3 h 7"/>
                  <a:gd name="T2" fmla="*/ 5 w 12"/>
                  <a:gd name="T3" fmla="*/ 7 h 7"/>
                  <a:gd name="T4" fmla="*/ 8 w 12"/>
                  <a:gd name="T5" fmla="*/ 3 h 7"/>
                </a:gdLst>
                <a:ahLst/>
                <a:cxnLst>
                  <a:cxn ang="0">
                    <a:pos x="T0" y="T1"/>
                  </a:cxn>
                  <a:cxn ang="0">
                    <a:pos x="T2" y="T3"/>
                  </a:cxn>
                  <a:cxn ang="0">
                    <a:pos x="T4" y="T5"/>
                  </a:cxn>
                </a:cxnLst>
                <a:rect l="0" t="0" r="r" b="b"/>
                <a:pathLst>
                  <a:path w="12" h="7">
                    <a:moveTo>
                      <a:pt x="8" y="3"/>
                    </a:moveTo>
                    <a:cubicBezTo>
                      <a:pt x="4" y="0"/>
                      <a:pt x="0" y="5"/>
                      <a:pt x="5" y="7"/>
                    </a:cubicBezTo>
                    <a:cubicBezTo>
                      <a:pt x="7" y="7"/>
                      <a:pt x="12" y="5"/>
                      <a:pt x="8"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7" name="Freeform 98"/>
              <p:cNvSpPr>
                <a:spLocks/>
              </p:cNvSpPr>
              <p:nvPr/>
            </p:nvSpPr>
            <p:spPr bwMode="auto">
              <a:xfrm>
                <a:off x="9274575" y="3472172"/>
                <a:ext cx="3465" cy="2599"/>
              </a:xfrm>
              <a:custGeom>
                <a:avLst/>
                <a:gdLst>
                  <a:gd name="T0" fmla="*/ 2 w 9"/>
                  <a:gd name="T1" fmla="*/ 4 h 7"/>
                  <a:gd name="T2" fmla="*/ 6 w 9"/>
                  <a:gd name="T3" fmla="*/ 1 h 7"/>
                  <a:gd name="T4" fmla="*/ 2 w 9"/>
                  <a:gd name="T5" fmla="*/ 4 h 7"/>
                </a:gdLst>
                <a:ahLst/>
                <a:cxnLst>
                  <a:cxn ang="0">
                    <a:pos x="T0" y="T1"/>
                  </a:cxn>
                  <a:cxn ang="0">
                    <a:pos x="T2" y="T3"/>
                  </a:cxn>
                  <a:cxn ang="0">
                    <a:pos x="T4" y="T5"/>
                  </a:cxn>
                </a:cxnLst>
                <a:rect l="0" t="0" r="r" b="b"/>
                <a:pathLst>
                  <a:path w="9" h="7">
                    <a:moveTo>
                      <a:pt x="2" y="4"/>
                    </a:moveTo>
                    <a:cubicBezTo>
                      <a:pt x="4" y="7"/>
                      <a:pt x="9" y="3"/>
                      <a:pt x="6" y="1"/>
                    </a:cubicBezTo>
                    <a:cubicBezTo>
                      <a:pt x="4" y="0"/>
                      <a:pt x="0" y="1"/>
                      <a:pt x="2"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8" name="Freeform 99"/>
              <p:cNvSpPr>
                <a:spLocks/>
              </p:cNvSpPr>
              <p:nvPr/>
            </p:nvSpPr>
            <p:spPr bwMode="auto">
              <a:xfrm>
                <a:off x="9276308" y="3466973"/>
                <a:ext cx="3465" cy="2599"/>
              </a:xfrm>
              <a:custGeom>
                <a:avLst/>
                <a:gdLst>
                  <a:gd name="T0" fmla="*/ 3 w 7"/>
                  <a:gd name="T1" fmla="*/ 0 h 5"/>
                  <a:gd name="T2" fmla="*/ 5 w 7"/>
                  <a:gd name="T3" fmla="*/ 5 h 5"/>
                  <a:gd name="T4" fmla="*/ 5 w 7"/>
                  <a:gd name="T5" fmla="*/ 0 h 5"/>
                  <a:gd name="T6" fmla="*/ 3 w 7"/>
                  <a:gd name="T7" fmla="*/ 0 h 5"/>
                </a:gdLst>
                <a:ahLst/>
                <a:cxnLst>
                  <a:cxn ang="0">
                    <a:pos x="T0" y="T1"/>
                  </a:cxn>
                  <a:cxn ang="0">
                    <a:pos x="T2" y="T3"/>
                  </a:cxn>
                  <a:cxn ang="0">
                    <a:pos x="T4" y="T5"/>
                  </a:cxn>
                  <a:cxn ang="0">
                    <a:pos x="T6" y="T7"/>
                  </a:cxn>
                </a:cxnLst>
                <a:rect l="0" t="0" r="r" b="b"/>
                <a:pathLst>
                  <a:path w="7" h="5">
                    <a:moveTo>
                      <a:pt x="3" y="0"/>
                    </a:moveTo>
                    <a:cubicBezTo>
                      <a:pt x="0" y="0"/>
                      <a:pt x="2" y="5"/>
                      <a:pt x="5" y="5"/>
                    </a:cubicBezTo>
                    <a:cubicBezTo>
                      <a:pt x="7" y="5"/>
                      <a:pt x="7" y="0"/>
                      <a:pt x="5" y="0"/>
                    </a:cubicBezTo>
                    <a:lnTo>
                      <a:pt x="3" y="0"/>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39" name="Freeform 100"/>
              <p:cNvSpPr>
                <a:spLocks/>
              </p:cNvSpPr>
              <p:nvPr/>
            </p:nvSpPr>
            <p:spPr bwMode="auto">
              <a:xfrm>
                <a:off x="9182740" y="3369074"/>
                <a:ext cx="105697" cy="103098"/>
              </a:xfrm>
              <a:custGeom>
                <a:avLst/>
                <a:gdLst>
                  <a:gd name="T0" fmla="*/ 247 w 256"/>
                  <a:gd name="T1" fmla="*/ 167 h 250"/>
                  <a:gd name="T2" fmla="*/ 231 w 256"/>
                  <a:gd name="T3" fmla="*/ 143 h 250"/>
                  <a:gd name="T4" fmla="*/ 200 w 256"/>
                  <a:gd name="T5" fmla="*/ 119 h 250"/>
                  <a:gd name="T6" fmla="*/ 187 w 256"/>
                  <a:gd name="T7" fmla="*/ 101 h 250"/>
                  <a:gd name="T8" fmla="*/ 194 w 256"/>
                  <a:gd name="T9" fmla="*/ 93 h 250"/>
                  <a:gd name="T10" fmla="*/ 184 w 256"/>
                  <a:gd name="T11" fmla="*/ 80 h 250"/>
                  <a:gd name="T12" fmla="*/ 178 w 256"/>
                  <a:gd name="T13" fmla="*/ 80 h 250"/>
                  <a:gd name="T14" fmla="*/ 166 w 256"/>
                  <a:gd name="T15" fmla="*/ 65 h 250"/>
                  <a:gd name="T16" fmla="*/ 153 w 256"/>
                  <a:gd name="T17" fmla="*/ 62 h 250"/>
                  <a:gd name="T18" fmla="*/ 157 w 256"/>
                  <a:gd name="T19" fmla="*/ 50 h 250"/>
                  <a:gd name="T20" fmla="*/ 139 w 256"/>
                  <a:gd name="T21" fmla="*/ 45 h 250"/>
                  <a:gd name="T22" fmla="*/ 129 w 256"/>
                  <a:gd name="T23" fmla="*/ 38 h 250"/>
                  <a:gd name="T24" fmla="*/ 120 w 256"/>
                  <a:gd name="T25" fmla="*/ 27 h 250"/>
                  <a:gd name="T26" fmla="*/ 103 w 256"/>
                  <a:gd name="T27" fmla="*/ 5 h 250"/>
                  <a:gd name="T28" fmla="*/ 82 w 256"/>
                  <a:gd name="T29" fmla="*/ 12 h 250"/>
                  <a:gd name="T30" fmla="*/ 103 w 256"/>
                  <a:gd name="T31" fmla="*/ 24 h 250"/>
                  <a:gd name="T32" fmla="*/ 99 w 256"/>
                  <a:gd name="T33" fmla="*/ 34 h 250"/>
                  <a:gd name="T34" fmla="*/ 89 w 256"/>
                  <a:gd name="T35" fmla="*/ 36 h 250"/>
                  <a:gd name="T36" fmla="*/ 75 w 256"/>
                  <a:gd name="T37" fmla="*/ 38 h 250"/>
                  <a:gd name="T38" fmla="*/ 63 w 256"/>
                  <a:gd name="T39" fmla="*/ 3 h 250"/>
                  <a:gd name="T40" fmla="*/ 46 w 256"/>
                  <a:gd name="T41" fmla="*/ 9 h 250"/>
                  <a:gd name="T42" fmla="*/ 40 w 256"/>
                  <a:gd name="T43" fmla="*/ 20 h 250"/>
                  <a:gd name="T44" fmla="*/ 42 w 256"/>
                  <a:gd name="T45" fmla="*/ 45 h 250"/>
                  <a:gd name="T46" fmla="*/ 32 w 256"/>
                  <a:gd name="T47" fmla="*/ 38 h 250"/>
                  <a:gd name="T48" fmla="*/ 34 w 256"/>
                  <a:gd name="T49" fmla="*/ 17 h 250"/>
                  <a:gd name="T50" fmla="*/ 41 w 256"/>
                  <a:gd name="T51" fmla="*/ 0 h 250"/>
                  <a:gd name="T52" fmla="*/ 9 w 256"/>
                  <a:gd name="T53" fmla="*/ 17 h 250"/>
                  <a:gd name="T54" fmla="*/ 1 w 256"/>
                  <a:gd name="T55" fmla="*/ 53 h 250"/>
                  <a:gd name="T56" fmla="*/ 10 w 256"/>
                  <a:gd name="T57" fmla="*/ 61 h 250"/>
                  <a:gd name="T58" fmla="*/ 20 w 256"/>
                  <a:gd name="T59" fmla="*/ 78 h 250"/>
                  <a:gd name="T60" fmla="*/ 58 w 256"/>
                  <a:gd name="T61" fmla="*/ 84 h 250"/>
                  <a:gd name="T62" fmla="*/ 92 w 256"/>
                  <a:gd name="T63" fmla="*/ 85 h 250"/>
                  <a:gd name="T64" fmla="*/ 104 w 256"/>
                  <a:gd name="T65" fmla="*/ 74 h 250"/>
                  <a:gd name="T66" fmla="*/ 112 w 256"/>
                  <a:gd name="T67" fmla="*/ 89 h 250"/>
                  <a:gd name="T68" fmla="*/ 117 w 256"/>
                  <a:gd name="T69" fmla="*/ 99 h 250"/>
                  <a:gd name="T70" fmla="*/ 120 w 256"/>
                  <a:gd name="T71" fmla="*/ 105 h 250"/>
                  <a:gd name="T72" fmla="*/ 140 w 256"/>
                  <a:gd name="T73" fmla="*/ 115 h 250"/>
                  <a:gd name="T74" fmla="*/ 154 w 256"/>
                  <a:gd name="T75" fmla="*/ 142 h 250"/>
                  <a:gd name="T76" fmla="*/ 166 w 256"/>
                  <a:gd name="T77" fmla="*/ 149 h 250"/>
                  <a:gd name="T78" fmla="*/ 183 w 256"/>
                  <a:gd name="T79" fmla="*/ 158 h 250"/>
                  <a:gd name="T80" fmla="*/ 156 w 256"/>
                  <a:gd name="T81" fmla="*/ 155 h 250"/>
                  <a:gd name="T82" fmla="*/ 145 w 256"/>
                  <a:gd name="T83" fmla="*/ 172 h 250"/>
                  <a:gd name="T84" fmla="*/ 110 w 256"/>
                  <a:gd name="T85" fmla="*/ 180 h 250"/>
                  <a:gd name="T86" fmla="*/ 120 w 256"/>
                  <a:gd name="T87" fmla="*/ 202 h 250"/>
                  <a:gd name="T88" fmla="*/ 141 w 256"/>
                  <a:gd name="T89" fmla="*/ 198 h 250"/>
                  <a:gd name="T90" fmla="*/ 160 w 256"/>
                  <a:gd name="T91" fmla="*/ 212 h 250"/>
                  <a:gd name="T92" fmla="*/ 179 w 256"/>
                  <a:gd name="T93" fmla="*/ 231 h 250"/>
                  <a:gd name="T94" fmla="*/ 204 w 256"/>
                  <a:gd name="T95" fmla="*/ 245 h 250"/>
                  <a:gd name="T96" fmla="*/ 202 w 256"/>
                  <a:gd name="T97" fmla="*/ 228 h 250"/>
                  <a:gd name="T98" fmla="*/ 230 w 256"/>
                  <a:gd name="T99" fmla="*/ 234 h 250"/>
                  <a:gd name="T100" fmla="*/ 222 w 256"/>
                  <a:gd name="T101" fmla="*/ 203 h 250"/>
                  <a:gd name="T102" fmla="*/ 203 w 256"/>
                  <a:gd name="T103" fmla="*/ 179 h 250"/>
                  <a:gd name="T104" fmla="*/ 205 w 256"/>
                  <a:gd name="T105" fmla="*/ 159 h 250"/>
                  <a:gd name="T106" fmla="*/ 220 w 256"/>
                  <a:gd name="T107" fmla="*/ 178 h 250"/>
                  <a:gd name="T108" fmla="*/ 242 w 256"/>
                  <a:gd name="T109" fmla="*/ 17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50">
                    <a:moveTo>
                      <a:pt x="242" y="179"/>
                    </a:moveTo>
                    <a:cubicBezTo>
                      <a:pt x="244" y="180"/>
                      <a:pt x="244" y="176"/>
                      <a:pt x="244" y="175"/>
                    </a:cubicBezTo>
                    <a:cubicBezTo>
                      <a:pt x="245" y="172"/>
                      <a:pt x="246" y="170"/>
                      <a:pt x="247" y="167"/>
                    </a:cubicBezTo>
                    <a:cubicBezTo>
                      <a:pt x="250" y="163"/>
                      <a:pt x="256" y="158"/>
                      <a:pt x="253" y="152"/>
                    </a:cubicBezTo>
                    <a:cubicBezTo>
                      <a:pt x="249" y="145"/>
                      <a:pt x="244" y="150"/>
                      <a:pt x="239" y="150"/>
                    </a:cubicBezTo>
                    <a:cubicBezTo>
                      <a:pt x="236" y="150"/>
                      <a:pt x="235" y="144"/>
                      <a:pt x="231" y="143"/>
                    </a:cubicBezTo>
                    <a:cubicBezTo>
                      <a:pt x="227" y="142"/>
                      <a:pt x="229" y="137"/>
                      <a:pt x="226" y="134"/>
                    </a:cubicBezTo>
                    <a:cubicBezTo>
                      <a:pt x="220" y="130"/>
                      <a:pt x="212" y="131"/>
                      <a:pt x="207" y="126"/>
                    </a:cubicBezTo>
                    <a:cubicBezTo>
                      <a:pt x="205" y="124"/>
                      <a:pt x="203" y="121"/>
                      <a:pt x="200" y="119"/>
                    </a:cubicBezTo>
                    <a:cubicBezTo>
                      <a:pt x="198" y="118"/>
                      <a:pt x="196" y="117"/>
                      <a:pt x="194" y="116"/>
                    </a:cubicBezTo>
                    <a:cubicBezTo>
                      <a:pt x="191" y="114"/>
                      <a:pt x="191" y="111"/>
                      <a:pt x="191" y="109"/>
                    </a:cubicBezTo>
                    <a:cubicBezTo>
                      <a:pt x="191" y="105"/>
                      <a:pt x="189" y="104"/>
                      <a:pt x="187" y="101"/>
                    </a:cubicBezTo>
                    <a:cubicBezTo>
                      <a:pt x="186" y="98"/>
                      <a:pt x="191" y="98"/>
                      <a:pt x="193" y="98"/>
                    </a:cubicBezTo>
                    <a:cubicBezTo>
                      <a:pt x="195" y="98"/>
                      <a:pt x="203" y="100"/>
                      <a:pt x="203" y="99"/>
                    </a:cubicBezTo>
                    <a:cubicBezTo>
                      <a:pt x="205" y="95"/>
                      <a:pt x="196" y="95"/>
                      <a:pt x="194" y="93"/>
                    </a:cubicBezTo>
                    <a:cubicBezTo>
                      <a:pt x="192" y="91"/>
                      <a:pt x="192" y="89"/>
                      <a:pt x="195" y="88"/>
                    </a:cubicBezTo>
                    <a:cubicBezTo>
                      <a:pt x="197" y="88"/>
                      <a:pt x="197" y="86"/>
                      <a:pt x="197" y="84"/>
                    </a:cubicBezTo>
                    <a:cubicBezTo>
                      <a:pt x="195" y="80"/>
                      <a:pt x="188" y="77"/>
                      <a:pt x="184" y="80"/>
                    </a:cubicBezTo>
                    <a:cubicBezTo>
                      <a:pt x="181" y="82"/>
                      <a:pt x="180" y="89"/>
                      <a:pt x="175" y="88"/>
                    </a:cubicBezTo>
                    <a:cubicBezTo>
                      <a:pt x="173" y="88"/>
                      <a:pt x="173" y="86"/>
                      <a:pt x="173" y="84"/>
                    </a:cubicBezTo>
                    <a:cubicBezTo>
                      <a:pt x="173" y="82"/>
                      <a:pt x="175" y="81"/>
                      <a:pt x="178" y="80"/>
                    </a:cubicBezTo>
                    <a:cubicBezTo>
                      <a:pt x="183" y="78"/>
                      <a:pt x="186" y="74"/>
                      <a:pt x="184" y="69"/>
                    </a:cubicBezTo>
                    <a:cubicBezTo>
                      <a:pt x="179" y="68"/>
                      <a:pt x="175" y="67"/>
                      <a:pt x="171" y="68"/>
                    </a:cubicBezTo>
                    <a:cubicBezTo>
                      <a:pt x="167" y="70"/>
                      <a:pt x="166" y="67"/>
                      <a:pt x="166" y="65"/>
                    </a:cubicBezTo>
                    <a:cubicBezTo>
                      <a:pt x="165" y="61"/>
                      <a:pt x="158" y="64"/>
                      <a:pt x="156" y="65"/>
                    </a:cubicBezTo>
                    <a:cubicBezTo>
                      <a:pt x="156" y="65"/>
                      <a:pt x="153" y="66"/>
                      <a:pt x="152" y="65"/>
                    </a:cubicBezTo>
                    <a:cubicBezTo>
                      <a:pt x="152" y="64"/>
                      <a:pt x="152" y="62"/>
                      <a:pt x="153" y="62"/>
                    </a:cubicBezTo>
                    <a:cubicBezTo>
                      <a:pt x="154" y="61"/>
                      <a:pt x="155" y="60"/>
                      <a:pt x="157" y="60"/>
                    </a:cubicBezTo>
                    <a:cubicBezTo>
                      <a:pt x="159" y="60"/>
                      <a:pt x="161" y="59"/>
                      <a:pt x="162" y="58"/>
                    </a:cubicBezTo>
                    <a:cubicBezTo>
                      <a:pt x="163" y="55"/>
                      <a:pt x="160" y="51"/>
                      <a:pt x="157" y="50"/>
                    </a:cubicBezTo>
                    <a:cubicBezTo>
                      <a:pt x="154" y="48"/>
                      <a:pt x="149" y="48"/>
                      <a:pt x="146" y="49"/>
                    </a:cubicBezTo>
                    <a:cubicBezTo>
                      <a:pt x="142" y="50"/>
                      <a:pt x="142" y="52"/>
                      <a:pt x="141" y="55"/>
                    </a:cubicBezTo>
                    <a:cubicBezTo>
                      <a:pt x="136" y="55"/>
                      <a:pt x="146" y="45"/>
                      <a:pt x="139" y="45"/>
                    </a:cubicBezTo>
                    <a:cubicBezTo>
                      <a:pt x="136" y="46"/>
                      <a:pt x="134" y="47"/>
                      <a:pt x="132" y="49"/>
                    </a:cubicBezTo>
                    <a:cubicBezTo>
                      <a:pt x="129" y="52"/>
                      <a:pt x="128" y="45"/>
                      <a:pt x="130" y="44"/>
                    </a:cubicBezTo>
                    <a:cubicBezTo>
                      <a:pt x="133" y="42"/>
                      <a:pt x="134" y="39"/>
                      <a:pt x="129" y="38"/>
                    </a:cubicBezTo>
                    <a:cubicBezTo>
                      <a:pt x="123" y="36"/>
                      <a:pt x="128" y="33"/>
                      <a:pt x="127" y="30"/>
                    </a:cubicBezTo>
                    <a:cubicBezTo>
                      <a:pt x="127" y="29"/>
                      <a:pt x="127" y="27"/>
                      <a:pt x="125" y="26"/>
                    </a:cubicBezTo>
                    <a:cubicBezTo>
                      <a:pt x="123" y="26"/>
                      <a:pt x="121" y="27"/>
                      <a:pt x="120" y="27"/>
                    </a:cubicBezTo>
                    <a:cubicBezTo>
                      <a:pt x="117" y="27"/>
                      <a:pt x="113" y="23"/>
                      <a:pt x="112" y="21"/>
                    </a:cubicBezTo>
                    <a:cubicBezTo>
                      <a:pt x="119" y="23"/>
                      <a:pt x="119" y="18"/>
                      <a:pt x="115" y="14"/>
                    </a:cubicBezTo>
                    <a:cubicBezTo>
                      <a:pt x="112" y="11"/>
                      <a:pt x="109" y="6"/>
                      <a:pt x="103" y="5"/>
                    </a:cubicBezTo>
                    <a:cubicBezTo>
                      <a:pt x="99" y="5"/>
                      <a:pt x="96" y="5"/>
                      <a:pt x="93" y="5"/>
                    </a:cubicBezTo>
                    <a:cubicBezTo>
                      <a:pt x="90" y="5"/>
                      <a:pt x="86" y="4"/>
                      <a:pt x="83" y="4"/>
                    </a:cubicBezTo>
                    <a:cubicBezTo>
                      <a:pt x="77" y="2"/>
                      <a:pt x="80" y="10"/>
                      <a:pt x="82" y="12"/>
                    </a:cubicBezTo>
                    <a:cubicBezTo>
                      <a:pt x="84" y="15"/>
                      <a:pt x="88" y="22"/>
                      <a:pt x="92" y="22"/>
                    </a:cubicBezTo>
                    <a:cubicBezTo>
                      <a:pt x="95" y="22"/>
                      <a:pt x="97" y="21"/>
                      <a:pt x="100" y="21"/>
                    </a:cubicBezTo>
                    <a:cubicBezTo>
                      <a:pt x="102" y="21"/>
                      <a:pt x="105" y="23"/>
                      <a:pt x="103" y="24"/>
                    </a:cubicBezTo>
                    <a:cubicBezTo>
                      <a:pt x="101" y="25"/>
                      <a:pt x="99" y="24"/>
                      <a:pt x="97" y="25"/>
                    </a:cubicBezTo>
                    <a:cubicBezTo>
                      <a:pt x="96" y="26"/>
                      <a:pt x="99" y="29"/>
                      <a:pt x="100" y="30"/>
                    </a:cubicBezTo>
                    <a:cubicBezTo>
                      <a:pt x="100" y="31"/>
                      <a:pt x="101" y="34"/>
                      <a:pt x="99" y="34"/>
                    </a:cubicBezTo>
                    <a:cubicBezTo>
                      <a:pt x="98" y="35"/>
                      <a:pt x="94" y="35"/>
                      <a:pt x="94" y="36"/>
                    </a:cubicBezTo>
                    <a:cubicBezTo>
                      <a:pt x="93" y="37"/>
                      <a:pt x="94" y="39"/>
                      <a:pt x="92" y="39"/>
                    </a:cubicBezTo>
                    <a:cubicBezTo>
                      <a:pt x="91" y="39"/>
                      <a:pt x="89" y="37"/>
                      <a:pt x="89" y="36"/>
                    </a:cubicBezTo>
                    <a:cubicBezTo>
                      <a:pt x="87" y="35"/>
                      <a:pt x="86" y="31"/>
                      <a:pt x="83" y="33"/>
                    </a:cubicBezTo>
                    <a:cubicBezTo>
                      <a:pt x="81" y="35"/>
                      <a:pt x="80" y="37"/>
                      <a:pt x="78" y="39"/>
                    </a:cubicBezTo>
                    <a:cubicBezTo>
                      <a:pt x="77" y="41"/>
                      <a:pt x="75" y="39"/>
                      <a:pt x="75" y="38"/>
                    </a:cubicBezTo>
                    <a:cubicBezTo>
                      <a:pt x="73" y="35"/>
                      <a:pt x="75" y="33"/>
                      <a:pt x="76" y="31"/>
                    </a:cubicBezTo>
                    <a:cubicBezTo>
                      <a:pt x="82" y="24"/>
                      <a:pt x="79" y="12"/>
                      <a:pt x="73" y="5"/>
                    </a:cubicBezTo>
                    <a:cubicBezTo>
                      <a:pt x="71" y="3"/>
                      <a:pt x="67" y="2"/>
                      <a:pt x="63" y="3"/>
                    </a:cubicBezTo>
                    <a:cubicBezTo>
                      <a:pt x="60" y="4"/>
                      <a:pt x="58" y="3"/>
                      <a:pt x="56" y="4"/>
                    </a:cubicBezTo>
                    <a:cubicBezTo>
                      <a:pt x="54" y="6"/>
                      <a:pt x="54" y="8"/>
                      <a:pt x="51" y="9"/>
                    </a:cubicBezTo>
                    <a:cubicBezTo>
                      <a:pt x="50" y="9"/>
                      <a:pt x="48" y="9"/>
                      <a:pt x="46" y="9"/>
                    </a:cubicBezTo>
                    <a:cubicBezTo>
                      <a:pt x="46" y="10"/>
                      <a:pt x="45" y="14"/>
                      <a:pt x="45" y="14"/>
                    </a:cubicBezTo>
                    <a:cubicBezTo>
                      <a:pt x="44" y="16"/>
                      <a:pt x="46" y="17"/>
                      <a:pt x="44" y="18"/>
                    </a:cubicBezTo>
                    <a:cubicBezTo>
                      <a:pt x="43" y="19"/>
                      <a:pt x="41" y="19"/>
                      <a:pt x="40" y="20"/>
                    </a:cubicBezTo>
                    <a:cubicBezTo>
                      <a:pt x="37" y="22"/>
                      <a:pt x="40" y="27"/>
                      <a:pt x="42" y="28"/>
                    </a:cubicBezTo>
                    <a:cubicBezTo>
                      <a:pt x="46" y="32"/>
                      <a:pt x="45" y="32"/>
                      <a:pt x="40" y="35"/>
                    </a:cubicBezTo>
                    <a:cubicBezTo>
                      <a:pt x="35" y="37"/>
                      <a:pt x="40" y="43"/>
                      <a:pt x="42" y="45"/>
                    </a:cubicBezTo>
                    <a:cubicBezTo>
                      <a:pt x="44" y="47"/>
                      <a:pt x="48" y="53"/>
                      <a:pt x="42" y="51"/>
                    </a:cubicBezTo>
                    <a:cubicBezTo>
                      <a:pt x="36" y="50"/>
                      <a:pt x="37" y="47"/>
                      <a:pt x="35" y="44"/>
                    </a:cubicBezTo>
                    <a:cubicBezTo>
                      <a:pt x="34" y="42"/>
                      <a:pt x="32" y="40"/>
                      <a:pt x="32" y="38"/>
                    </a:cubicBezTo>
                    <a:cubicBezTo>
                      <a:pt x="32" y="35"/>
                      <a:pt x="34" y="32"/>
                      <a:pt x="33" y="29"/>
                    </a:cubicBezTo>
                    <a:cubicBezTo>
                      <a:pt x="32" y="27"/>
                      <a:pt x="31" y="26"/>
                      <a:pt x="30" y="24"/>
                    </a:cubicBezTo>
                    <a:cubicBezTo>
                      <a:pt x="30" y="21"/>
                      <a:pt x="32" y="19"/>
                      <a:pt x="34" y="17"/>
                    </a:cubicBezTo>
                    <a:cubicBezTo>
                      <a:pt x="36" y="16"/>
                      <a:pt x="37" y="14"/>
                      <a:pt x="40" y="13"/>
                    </a:cubicBezTo>
                    <a:cubicBezTo>
                      <a:pt x="42" y="11"/>
                      <a:pt x="42" y="8"/>
                      <a:pt x="44" y="7"/>
                    </a:cubicBezTo>
                    <a:cubicBezTo>
                      <a:pt x="50" y="3"/>
                      <a:pt x="47" y="0"/>
                      <a:pt x="41" y="0"/>
                    </a:cubicBezTo>
                    <a:cubicBezTo>
                      <a:pt x="34" y="0"/>
                      <a:pt x="27" y="2"/>
                      <a:pt x="22" y="6"/>
                    </a:cubicBezTo>
                    <a:cubicBezTo>
                      <a:pt x="20" y="7"/>
                      <a:pt x="17" y="9"/>
                      <a:pt x="14" y="10"/>
                    </a:cubicBezTo>
                    <a:cubicBezTo>
                      <a:pt x="12" y="12"/>
                      <a:pt x="11" y="15"/>
                      <a:pt x="9" y="17"/>
                    </a:cubicBezTo>
                    <a:cubicBezTo>
                      <a:pt x="6" y="23"/>
                      <a:pt x="2" y="29"/>
                      <a:pt x="1" y="36"/>
                    </a:cubicBezTo>
                    <a:cubicBezTo>
                      <a:pt x="1" y="38"/>
                      <a:pt x="1" y="41"/>
                      <a:pt x="1" y="44"/>
                    </a:cubicBezTo>
                    <a:cubicBezTo>
                      <a:pt x="1" y="47"/>
                      <a:pt x="0" y="51"/>
                      <a:pt x="1" y="53"/>
                    </a:cubicBezTo>
                    <a:cubicBezTo>
                      <a:pt x="4" y="57"/>
                      <a:pt x="12" y="57"/>
                      <a:pt x="17" y="59"/>
                    </a:cubicBezTo>
                    <a:cubicBezTo>
                      <a:pt x="18" y="60"/>
                      <a:pt x="22" y="63"/>
                      <a:pt x="20" y="63"/>
                    </a:cubicBezTo>
                    <a:cubicBezTo>
                      <a:pt x="17" y="64"/>
                      <a:pt x="12" y="61"/>
                      <a:pt x="10" y="61"/>
                    </a:cubicBezTo>
                    <a:cubicBezTo>
                      <a:pt x="7" y="60"/>
                      <a:pt x="6" y="62"/>
                      <a:pt x="6" y="65"/>
                    </a:cubicBezTo>
                    <a:cubicBezTo>
                      <a:pt x="6" y="68"/>
                      <a:pt x="10" y="69"/>
                      <a:pt x="12" y="71"/>
                    </a:cubicBezTo>
                    <a:cubicBezTo>
                      <a:pt x="15" y="73"/>
                      <a:pt x="17" y="76"/>
                      <a:pt x="20" y="78"/>
                    </a:cubicBezTo>
                    <a:cubicBezTo>
                      <a:pt x="23" y="80"/>
                      <a:pt x="27" y="80"/>
                      <a:pt x="31" y="80"/>
                    </a:cubicBezTo>
                    <a:cubicBezTo>
                      <a:pt x="37" y="81"/>
                      <a:pt x="41" y="84"/>
                      <a:pt x="48" y="84"/>
                    </a:cubicBezTo>
                    <a:cubicBezTo>
                      <a:pt x="51" y="84"/>
                      <a:pt x="55" y="84"/>
                      <a:pt x="58" y="84"/>
                    </a:cubicBezTo>
                    <a:cubicBezTo>
                      <a:pt x="63" y="84"/>
                      <a:pt x="68" y="85"/>
                      <a:pt x="72" y="85"/>
                    </a:cubicBezTo>
                    <a:cubicBezTo>
                      <a:pt x="76" y="85"/>
                      <a:pt x="77" y="83"/>
                      <a:pt x="80" y="82"/>
                    </a:cubicBezTo>
                    <a:cubicBezTo>
                      <a:pt x="84" y="82"/>
                      <a:pt x="88" y="84"/>
                      <a:pt x="92" y="85"/>
                    </a:cubicBezTo>
                    <a:cubicBezTo>
                      <a:pt x="96" y="85"/>
                      <a:pt x="102" y="84"/>
                      <a:pt x="99" y="79"/>
                    </a:cubicBezTo>
                    <a:cubicBezTo>
                      <a:pt x="98" y="79"/>
                      <a:pt x="92" y="73"/>
                      <a:pt x="92" y="72"/>
                    </a:cubicBezTo>
                    <a:cubicBezTo>
                      <a:pt x="96" y="70"/>
                      <a:pt x="102" y="70"/>
                      <a:pt x="104" y="74"/>
                    </a:cubicBezTo>
                    <a:cubicBezTo>
                      <a:pt x="105" y="75"/>
                      <a:pt x="107" y="79"/>
                      <a:pt x="107" y="81"/>
                    </a:cubicBezTo>
                    <a:cubicBezTo>
                      <a:pt x="107" y="84"/>
                      <a:pt x="105" y="86"/>
                      <a:pt x="108" y="88"/>
                    </a:cubicBezTo>
                    <a:cubicBezTo>
                      <a:pt x="109" y="88"/>
                      <a:pt x="110" y="89"/>
                      <a:pt x="112" y="89"/>
                    </a:cubicBezTo>
                    <a:cubicBezTo>
                      <a:pt x="113" y="90"/>
                      <a:pt x="115" y="89"/>
                      <a:pt x="116" y="90"/>
                    </a:cubicBezTo>
                    <a:cubicBezTo>
                      <a:pt x="117" y="91"/>
                      <a:pt x="113" y="94"/>
                      <a:pt x="113" y="95"/>
                    </a:cubicBezTo>
                    <a:cubicBezTo>
                      <a:pt x="112" y="97"/>
                      <a:pt x="116" y="99"/>
                      <a:pt x="117" y="99"/>
                    </a:cubicBezTo>
                    <a:cubicBezTo>
                      <a:pt x="119" y="98"/>
                      <a:pt x="120" y="96"/>
                      <a:pt x="123" y="98"/>
                    </a:cubicBezTo>
                    <a:cubicBezTo>
                      <a:pt x="125" y="99"/>
                      <a:pt x="126" y="102"/>
                      <a:pt x="125" y="103"/>
                    </a:cubicBezTo>
                    <a:cubicBezTo>
                      <a:pt x="124" y="105"/>
                      <a:pt x="121" y="104"/>
                      <a:pt x="120" y="105"/>
                    </a:cubicBezTo>
                    <a:cubicBezTo>
                      <a:pt x="116" y="107"/>
                      <a:pt x="121" y="110"/>
                      <a:pt x="124" y="110"/>
                    </a:cubicBezTo>
                    <a:cubicBezTo>
                      <a:pt x="127" y="111"/>
                      <a:pt x="128" y="109"/>
                      <a:pt x="131" y="108"/>
                    </a:cubicBezTo>
                    <a:cubicBezTo>
                      <a:pt x="135" y="106"/>
                      <a:pt x="139" y="113"/>
                      <a:pt x="140" y="115"/>
                    </a:cubicBezTo>
                    <a:cubicBezTo>
                      <a:pt x="142" y="118"/>
                      <a:pt x="145" y="119"/>
                      <a:pt x="147" y="122"/>
                    </a:cubicBezTo>
                    <a:cubicBezTo>
                      <a:pt x="149" y="124"/>
                      <a:pt x="152" y="126"/>
                      <a:pt x="153" y="129"/>
                    </a:cubicBezTo>
                    <a:cubicBezTo>
                      <a:pt x="154" y="133"/>
                      <a:pt x="155" y="138"/>
                      <a:pt x="154" y="142"/>
                    </a:cubicBezTo>
                    <a:cubicBezTo>
                      <a:pt x="153" y="145"/>
                      <a:pt x="150" y="149"/>
                      <a:pt x="151" y="152"/>
                    </a:cubicBezTo>
                    <a:cubicBezTo>
                      <a:pt x="152" y="155"/>
                      <a:pt x="160" y="153"/>
                      <a:pt x="162" y="153"/>
                    </a:cubicBezTo>
                    <a:cubicBezTo>
                      <a:pt x="165" y="152"/>
                      <a:pt x="164" y="151"/>
                      <a:pt x="166" y="149"/>
                    </a:cubicBezTo>
                    <a:cubicBezTo>
                      <a:pt x="167" y="147"/>
                      <a:pt x="171" y="147"/>
                      <a:pt x="173" y="148"/>
                    </a:cubicBezTo>
                    <a:cubicBezTo>
                      <a:pt x="176" y="148"/>
                      <a:pt x="177" y="151"/>
                      <a:pt x="178" y="152"/>
                    </a:cubicBezTo>
                    <a:cubicBezTo>
                      <a:pt x="179" y="155"/>
                      <a:pt x="182" y="156"/>
                      <a:pt x="183" y="158"/>
                    </a:cubicBezTo>
                    <a:cubicBezTo>
                      <a:pt x="184" y="162"/>
                      <a:pt x="174" y="167"/>
                      <a:pt x="171" y="168"/>
                    </a:cubicBezTo>
                    <a:cubicBezTo>
                      <a:pt x="168" y="169"/>
                      <a:pt x="165" y="159"/>
                      <a:pt x="164" y="157"/>
                    </a:cubicBezTo>
                    <a:cubicBezTo>
                      <a:pt x="162" y="155"/>
                      <a:pt x="159" y="155"/>
                      <a:pt x="156" y="155"/>
                    </a:cubicBezTo>
                    <a:cubicBezTo>
                      <a:pt x="153" y="155"/>
                      <a:pt x="149" y="153"/>
                      <a:pt x="146" y="156"/>
                    </a:cubicBezTo>
                    <a:cubicBezTo>
                      <a:pt x="144" y="158"/>
                      <a:pt x="137" y="163"/>
                      <a:pt x="141" y="166"/>
                    </a:cubicBezTo>
                    <a:cubicBezTo>
                      <a:pt x="143" y="168"/>
                      <a:pt x="145" y="169"/>
                      <a:pt x="145" y="172"/>
                    </a:cubicBezTo>
                    <a:cubicBezTo>
                      <a:pt x="145" y="174"/>
                      <a:pt x="145" y="176"/>
                      <a:pt x="143" y="177"/>
                    </a:cubicBezTo>
                    <a:cubicBezTo>
                      <a:pt x="138" y="180"/>
                      <a:pt x="128" y="180"/>
                      <a:pt x="123" y="179"/>
                    </a:cubicBezTo>
                    <a:cubicBezTo>
                      <a:pt x="118" y="178"/>
                      <a:pt x="112" y="174"/>
                      <a:pt x="110" y="180"/>
                    </a:cubicBezTo>
                    <a:cubicBezTo>
                      <a:pt x="109" y="183"/>
                      <a:pt x="108" y="185"/>
                      <a:pt x="107" y="188"/>
                    </a:cubicBezTo>
                    <a:cubicBezTo>
                      <a:pt x="106" y="190"/>
                      <a:pt x="105" y="193"/>
                      <a:pt x="106" y="196"/>
                    </a:cubicBezTo>
                    <a:cubicBezTo>
                      <a:pt x="108" y="199"/>
                      <a:pt x="116" y="205"/>
                      <a:pt x="120" y="202"/>
                    </a:cubicBezTo>
                    <a:cubicBezTo>
                      <a:pt x="123" y="199"/>
                      <a:pt x="124" y="201"/>
                      <a:pt x="127" y="200"/>
                    </a:cubicBezTo>
                    <a:cubicBezTo>
                      <a:pt x="129" y="200"/>
                      <a:pt x="128" y="198"/>
                      <a:pt x="129" y="196"/>
                    </a:cubicBezTo>
                    <a:cubicBezTo>
                      <a:pt x="130" y="191"/>
                      <a:pt x="138" y="200"/>
                      <a:pt x="141" y="198"/>
                    </a:cubicBezTo>
                    <a:cubicBezTo>
                      <a:pt x="144" y="196"/>
                      <a:pt x="144" y="196"/>
                      <a:pt x="147" y="198"/>
                    </a:cubicBezTo>
                    <a:cubicBezTo>
                      <a:pt x="150" y="199"/>
                      <a:pt x="153" y="201"/>
                      <a:pt x="154" y="204"/>
                    </a:cubicBezTo>
                    <a:cubicBezTo>
                      <a:pt x="156" y="206"/>
                      <a:pt x="157" y="211"/>
                      <a:pt x="160" y="212"/>
                    </a:cubicBezTo>
                    <a:cubicBezTo>
                      <a:pt x="162" y="213"/>
                      <a:pt x="165" y="212"/>
                      <a:pt x="165" y="215"/>
                    </a:cubicBezTo>
                    <a:cubicBezTo>
                      <a:pt x="165" y="219"/>
                      <a:pt x="166" y="226"/>
                      <a:pt x="172" y="226"/>
                    </a:cubicBezTo>
                    <a:cubicBezTo>
                      <a:pt x="176" y="226"/>
                      <a:pt x="176" y="229"/>
                      <a:pt x="179" y="231"/>
                    </a:cubicBezTo>
                    <a:cubicBezTo>
                      <a:pt x="182" y="232"/>
                      <a:pt x="185" y="231"/>
                      <a:pt x="188" y="234"/>
                    </a:cubicBezTo>
                    <a:cubicBezTo>
                      <a:pt x="190" y="236"/>
                      <a:pt x="192" y="238"/>
                      <a:pt x="194" y="240"/>
                    </a:cubicBezTo>
                    <a:cubicBezTo>
                      <a:pt x="197" y="243"/>
                      <a:pt x="201" y="244"/>
                      <a:pt x="204" y="245"/>
                    </a:cubicBezTo>
                    <a:cubicBezTo>
                      <a:pt x="207" y="246"/>
                      <a:pt x="211" y="250"/>
                      <a:pt x="214" y="248"/>
                    </a:cubicBezTo>
                    <a:cubicBezTo>
                      <a:pt x="216" y="247"/>
                      <a:pt x="216" y="244"/>
                      <a:pt x="215" y="241"/>
                    </a:cubicBezTo>
                    <a:cubicBezTo>
                      <a:pt x="212" y="235"/>
                      <a:pt x="207" y="232"/>
                      <a:pt x="202" y="228"/>
                    </a:cubicBezTo>
                    <a:cubicBezTo>
                      <a:pt x="196" y="224"/>
                      <a:pt x="192" y="221"/>
                      <a:pt x="192" y="214"/>
                    </a:cubicBezTo>
                    <a:cubicBezTo>
                      <a:pt x="196" y="212"/>
                      <a:pt x="212" y="225"/>
                      <a:pt x="213" y="228"/>
                    </a:cubicBezTo>
                    <a:cubicBezTo>
                      <a:pt x="216" y="233"/>
                      <a:pt x="225" y="237"/>
                      <a:pt x="230" y="234"/>
                    </a:cubicBezTo>
                    <a:cubicBezTo>
                      <a:pt x="232" y="232"/>
                      <a:pt x="232" y="228"/>
                      <a:pt x="231" y="226"/>
                    </a:cubicBezTo>
                    <a:cubicBezTo>
                      <a:pt x="229" y="223"/>
                      <a:pt x="232" y="221"/>
                      <a:pt x="232" y="218"/>
                    </a:cubicBezTo>
                    <a:cubicBezTo>
                      <a:pt x="231" y="211"/>
                      <a:pt x="225" y="208"/>
                      <a:pt x="222" y="203"/>
                    </a:cubicBezTo>
                    <a:cubicBezTo>
                      <a:pt x="221" y="200"/>
                      <a:pt x="221" y="198"/>
                      <a:pt x="219" y="196"/>
                    </a:cubicBezTo>
                    <a:cubicBezTo>
                      <a:pt x="217" y="194"/>
                      <a:pt x="214" y="193"/>
                      <a:pt x="212" y="192"/>
                    </a:cubicBezTo>
                    <a:cubicBezTo>
                      <a:pt x="208" y="189"/>
                      <a:pt x="207" y="182"/>
                      <a:pt x="203" y="179"/>
                    </a:cubicBezTo>
                    <a:cubicBezTo>
                      <a:pt x="197" y="176"/>
                      <a:pt x="195" y="170"/>
                      <a:pt x="193" y="165"/>
                    </a:cubicBezTo>
                    <a:cubicBezTo>
                      <a:pt x="196" y="164"/>
                      <a:pt x="202" y="172"/>
                      <a:pt x="203" y="169"/>
                    </a:cubicBezTo>
                    <a:cubicBezTo>
                      <a:pt x="204" y="167"/>
                      <a:pt x="202" y="158"/>
                      <a:pt x="205" y="159"/>
                    </a:cubicBezTo>
                    <a:cubicBezTo>
                      <a:pt x="208" y="160"/>
                      <a:pt x="211" y="165"/>
                      <a:pt x="213" y="167"/>
                    </a:cubicBezTo>
                    <a:cubicBezTo>
                      <a:pt x="216" y="169"/>
                      <a:pt x="224" y="164"/>
                      <a:pt x="225" y="167"/>
                    </a:cubicBezTo>
                    <a:cubicBezTo>
                      <a:pt x="227" y="171"/>
                      <a:pt x="218" y="172"/>
                      <a:pt x="220" y="178"/>
                    </a:cubicBezTo>
                    <a:cubicBezTo>
                      <a:pt x="221" y="182"/>
                      <a:pt x="228" y="185"/>
                      <a:pt x="231" y="187"/>
                    </a:cubicBezTo>
                    <a:cubicBezTo>
                      <a:pt x="237" y="192"/>
                      <a:pt x="237" y="186"/>
                      <a:pt x="236" y="182"/>
                    </a:cubicBezTo>
                    <a:cubicBezTo>
                      <a:pt x="235" y="176"/>
                      <a:pt x="237" y="177"/>
                      <a:pt x="242" y="17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0" name="Freeform 101"/>
              <p:cNvSpPr>
                <a:spLocks/>
              </p:cNvSpPr>
              <p:nvPr/>
            </p:nvSpPr>
            <p:spPr bwMode="auto">
              <a:xfrm>
                <a:off x="9228657" y="3455711"/>
                <a:ext cx="4332" cy="4332"/>
              </a:xfrm>
              <a:custGeom>
                <a:avLst/>
                <a:gdLst>
                  <a:gd name="T0" fmla="*/ 3 w 10"/>
                  <a:gd name="T1" fmla="*/ 1 h 9"/>
                  <a:gd name="T2" fmla="*/ 3 w 10"/>
                  <a:gd name="T3" fmla="*/ 5 h 9"/>
                  <a:gd name="T4" fmla="*/ 9 w 10"/>
                  <a:gd name="T5" fmla="*/ 6 h 9"/>
                  <a:gd name="T6" fmla="*/ 3 w 10"/>
                  <a:gd name="T7" fmla="*/ 1 h 9"/>
                </a:gdLst>
                <a:ahLst/>
                <a:cxnLst>
                  <a:cxn ang="0">
                    <a:pos x="T0" y="T1"/>
                  </a:cxn>
                  <a:cxn ang="0">
                    <a:pos x="T2" y="T3"/>
                  </a:cxn>
                  <a:cxn ang="0">
                    <a:pos x="T4" y="T5"/>
                  </a:cxn>
                  <a:cxn ang="0">
                    <a:pos x="T6" y="T7"/>
                  </a:cxn>
                </a:cxnLst>
                <a:rect l="0" t="0" r="r" b="b"/>
                <a:pathLst>
                  <a:path w="10" h="9">
                    <a:moveTo>
                      <a:pt x="3" y="1"/>
                    </a:moveTo>
                    <a:cubicBezTo>
                      <a:pt x="0" y="1"/>
                      <a:pt x="3" y="3"/>
                      <a:pt x="3" y="5"/>
                    </a:cubicBezTo>
                    <a:cubicBezTo>
                      <a:pt x="4" y="6"/>
                      <a:pt x="7" y="9"/>
                      <a:pt x="9" y="6"/>
                    </a:cubicBezTo>
                    <a:cubicBezTo>
                      <a:pt x="10" y="4"/>
                      <a:pt x="6" y="0"/>
                      <a:pt x="3"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1" name="Freeform 102"/>
              <p:cNvSpPr>
                <a:spLocks/>
              </p:cNvSpPr>
              <p:nvPr/>
            </p:nvSpPr>
            <p:spPr bwMode="auto">
              <a:xfrm>
                <a:off x="9264178" y="3481702"/>
                <a:ext cx="2599" cy="2599"/>
              </a:xfrm>
              <a:custGeom>
                <a:avLst/>
                <a:gdLst>
                  <a:gd name="T0" fmla="*/ 0 w 6"/>
                  <a:gd name="T1" fmla="*/ 3 h 7"/>
                  <a:gd name="T2" fmla="*/ 3 w 6"/>
                  <a:gd name="T3" fmla="*/ 7 h 7"/>
                  <a:gd name="T4" fmla="*/ 6 w 6"/>
                  <a:gd name="T5" fmla="*/ 2 h 7"/>
                  <a:gd name="T6" fmla="*/ 1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6"/>
                      <a:pt x="1" y="6"/>
                      <a:pt x="3" y="7"/>
                    </a:cubicBezTo>
                    <a:cubicBezTo>
                      <a:pt x="5" y="7"/>
                      <a:pt x="6" y="3"/>
                      <a:pt x="6" y="2"/>
                    </a:cubicBezTo>
                    <a:cubicBezTo>
                      <a:pt x="1" y="0"/>
                      <a:pt x="1" y="0"/>
                      <a:pt x="1" y="0"/>
                    </a:cubicBezTo>
                    <a:cubicBezTo>
                      <a:pt x="0" y="0"/>
                      <a:pt x="0" y="3"/>
                      <a:pt x="0"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2" name="Freeform 103"/>
              <p:cNvSpPr>
                <a:spLocks/>
              </p:cNvSpPr>
              <p:nvPr/>
            </p:nvSpPr>
            <p:spPr bwMode="auto">
              <a:xfrm>
                <a:off x="9383737" y="3604726"/>
                <a:ext cx="1733" cy="2599"/>
              </a:xfrm>
              <a:custGeom>
                <a:avLst/>
                <a:gdLst>
                  <a:gd name="T0" fmla="*/ 0 w 5"/>
                  <a:gd name="T1" fmla="*/ 2 h 7"/>
                  <a:gd name="T2" fmla="*/ 2 w 5"/>
                  <a:gd name="T3" fmla="*/ 6 h 7"/>
                  <a:gd name="T4" fmla="*/ 5 w 5"/>
                  <a:gd name="T5" fmla="*/ 0 h 7"/>
                  <a:gd name="T6" fmla="*/ 0 w 5"/>
                  <a:gd name="T7" fmla="*/ 2 h 7"/>
                </a:gdLst>
                <a:ahLst/>
                <a:cxnLst>
                  <a:cxn ang="0">
                    <a:pos x="T0" y="T1"/>
                  </a:cxn>
                  <a:cxn ang="0">
                    <a:pos x="T2" y="T3"/>
                  </a:cxn>
                  <a:cxn ang="0">
                    <a:pos x="T4" y="T5"/>
                  </a:cxn>
                  <a:cxn ang="0">
                    <a:pos x="T6" y="T7"/>
                  </a:cxn>
                </a:cxnLst>
                <a:rect l="0" t="0" r="r" b="b"/>
                <a:pathLst>
                  <a:path w="5" h="7">
                    <a:moveTo>
                      <a:pt x="0" y="2"/>
                    </a:moveTo>
                    <a:cubicBezTo>
                      <a:pt x="0" y="4"/>
                      <a:pt x="0" y="5"/>
                      <a:pt x="2" y="6"/>
                    </a:cubicBezTo>
                    <a:cubicBezTo>
                      <a:pt x="5" y="7"/>
                      <a:pt x="5" y="0"/>
                      <a:pt x="5" y="0"/>
                    </a:cubicBezTo>
                    <a:cubicBezTo>
                      <a:pt x="3" y="0"/>
                      <a:pt x="1" y="0"/>
                      <a:pt x="0"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3" name="Freeform 104"/>
              <p:cNvSpPr>
                <a:spLocks/>
              </p:cNvSpPr>
              <p:nvPr/>
            </p:nvSpPr>
            <p:spPr bwMode="auto">
              <a:xfrm>
                <a:off x="9381138" y="3596929"/>
                <a:ext cx="7798" cy="6931"/>
              </a:xfrm>
              <a:custGeom>
                <a:avLst/>
                <a:gdLst>
                  <a:gd name="T0" fmla="*/ 18 w 19"/>
                  <a:gd name="T1" fmla="*/ 5 h 17"/>
                  <a:gd name="T2" fmla="*/ 9 w 19"/>
                  <a:gd name="T3" fmla="*/ 3 h 17"/>
                  <a:gd name="T4" fmla="*/ 6 w 19"/>
                  <a:gd name="T5" fmla="*/ 9 h 17"/>
                  <a:gd name="T6" fmla="*/ 2 w 19"/>
                  <a:gd name="T7" fmla="*/ 11 h 17"/>
                  <a:gd name="T8" fmla="*/ 10 w 19"/>
                  <a:gd name="T9" fmla="*/ 13 h 17"/>
                  <a:gd name="T10" fmla="*/ 18 w 19"/>
                  <a:gd name="T11" fmla="*/ 5 h 17"/>
                </a:gdLst>
                <a:ahLst/>
                <a:cxnLst>
                  <a:cxn ang="0">
                    <a:pos x="T0" y="T1"/>
                  </a:cxn>
                  <a:cxn ang="0">
                    <a:pos x="T2" y="T3"/>
                  </a:cxn>
                  <a:cxn ang="0">
                    <a:pos x="T4" y="T5"/>
                  </a:cxn>
                  <a:cxn ang="0">
                    <a:pos x="T6" y="T7"/>
                  </a:cxn>
                  <a:cxn ang="0">
                    <a:pos x="T8" y="T9"/>
                  </a:cxn>
                  <a:cxn ang="0">
                    <a:pos x="T10" y="T11"/>
                  </a:cxn>
                </a:cxnLst>
                <a:rect l="0" t="0" r="r" b="b"/>
                <a:pathLst>
                  <a:path w="19" h="17">
                    <a:moveTo>
                      <a:pt x="18" y="5"/>
                    </a:moveTo>
                    <a:cubicBezTo>
                      <a:pt x="17" y="2"/>
                      <a:pt x="12" y="0"/>
                      <a:pt x="9" y="3"/>
                    </a:cubicBezTo>
                    <a:cubicBezTo>
                      <a:pt x="8" y="5"/>
                      <a:pt x="7" y="8"/>
                      <a:pt x="6" y="9"/>
                    </a:cubicBezTo>
                    <a:cubicBezTo>
                      <a:pt x="5" y="10"/>
                      <a:pt x="3" y="10"/>
                      <a:pt x="2" y="11"/>
                    </a:cubicBezTo>
                    <a:cubicBezTo>
                      <a:pt x="0" y="15"/>
                      <a:pt x="8" y="17"/>
                      <a:pt x="10" y="13"/>
                    </a:cubicBezTo>
                    <a:cubicBezTo>
                      <a:pt x="12" y="9"/>
                      <a:pt x="19" y="12"/>
                      <a:pt x="18"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4" name="Freeform 105"/>
              <p:cNvSpPr>
                <a:spLocks/>
              </p:cNvSpPr>
              <p:nvPr/>
            </p:nvSpPr>
            <p:spPr bwMode="auto">
              <a:xfrm>
                <a:off x="9388069" y="3378604"/>
                <a:ext cx="5198" cy="6065"/>
              </a:xfrm>
              <a:custGeom>
                <a:avLst/>
                <a:gdLst>
                  <a:gd name="T0" fmla="*/ 11 w 12"/>
                  <a:gd name="T1" fmla="*/ 13 h 14"/>
                  <a:gd name="T2" fmla="*/ 9 w 12"/>
                  <a:gd name="T3" fmla="*/ 7 h 14"/>
                  <a:gd name="T4" fmla="*/ 3 w 12"/>
                  <a:gd name="T5" fmla="*/ 0 h 14"/>
                  <a:gd name="T6" fmla="*/ 0 w 12"/>
                  <a:gd name="T7" fmla="*/ 2 h 14"/>
                  <a:gd name="T8" fmla="*/ 2 w 12"/>
                  <a:gd name="T9" fmla="*/ 7 h 14"/>
                  <a:gd name="T10" fmla="*/ 11 w 12"/>
                  <a:gd name="T11" fmla="*/ 13 h 14"/>
                </a:gdLst>
                <a:ahLst/>
                <a:cxnLst>
                  <a:cxn ang="0">
                    <a:pos x="T0" y="T1"/>
                  </a:cxn>
                  <a:cxn ang="0">
                    <a:pos x="T2" y="T3"/>
                  </a:cxn>
                  <a:cxn ang="0">
                    <a:pos x="T4" y="T5"/>
                  </a:cxn>
                  <a:cxn ang="0">
                    <a:pos x="T6" y="T7"/>
                  </a:cxn>
                  <a:cxn ang="0">
                    <a:pos x="T8" y="T9"/>
                  </a:cxn>
                  <a:cxn ang="0">
                    <a:pos x="T10" y="T11"/>
                  </a:cxn>
                </a:cxnLst>
                <a:rect l="0" t="0" r="r" b="b"/>
                <a:pathLst>
                  <a:path w="12" h="14">
                    <a:moveTo>
                      <a:pt x="11" y="13"/>
                    </a:moveTo>
                    <a:cubicBezTo>
                      <a:pt x="12" y="12"/>
                      <a:pt x="10" y="8"/>
                      <a:pt x="9" y="7"/>
                    </a:cubicBezTo>
                    <a:cubicBezTo>
                      <a:pt x="7" y="5"/>
                      <a:pt x="3" y="3"/>
                      <a:pt x="3" y="0"/>
                    </a:cubicBezTo>
                    <a:cubicBezTo>
                      <a:pt x="2" y="1"/>
                      <a:pt x="0" y="1"/>
                      <a:pt x="0" y="2"/>
                    </a:cubicBezTo>
                    <a:cubicBezTo>
                      <a:pt x="0" y="3"/>
                      <a:pt x="0" y="6"/>
                      <a:pt x="2" y="7"/>
                    </a:cubicBezTo>
                    <a:cubicBezTo>
                      <a:pt x="3" y="10"/>
                      <a:pt x="10" y="14"/>
                      <a:pt x="11" y="1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5" name="Freeform 106"/>
              <p:cNvSpPr>
                <a:spLocks/>
              </p:cNvSpPr>
              <p:nvPr/>
            </p:nvSpPr>
            <p:spPr bwMode="auto">
              <a:xfrm>
                <a:off x="9392401" y="3448780"/>
                <a:ext cx="23392" cy="24258"/>
              </a:xfrm>
              <a:custGeom>
                <a:avLst/>
                <a:gdLst>
                  <a:gd name="T0" fmla="*/ 1 w 57"/>
                  <a:gd name="T1" fmla="*/ 16 h 59"/>
                  <a:gd name="T2" fmla="*/ 8 w 57"/>
                  <a:gd name="T3" fmla="*/ 16 h 59"/>
                  <a:gd name="T4" fmla="*/ 15 w 57"/>
                  <a:gd name="T5" fmla="*/ 23 h 59"/>
                  <a:gd name="T6" fmla="*/ 11 w 57"/>
                  <a:gd name="T7" fmla="*/ 26 h 59"/>
                  <a:gd name="T8" fmla="*/ 5 w 57"/>
                  <a:gd name="T9" fmla="*/ 27 h 59"/>
                  <a:gd name="T10" fmla="*/ 7 w 57"/>
                  <a:gd name="T11" fmla="*/ 32 h 59"/>
                  <a:gd name="T12" fmla="*/ 13 w 57"/>
                  <a:gd name="T13" fmla="*/ 33 h 59"/>
                  <a:gd name="T14" fmla="*/ 17 w 57"/>
                  <a:gd name="T15" fmla="*/ 39 h 59"/>
                  <a:gd name="T16" fmla="*/ 13 w 57"/>
                  <a:gd name="T17" fmla="*/ 40 h 59"/>
                  <a:gd name="T18" fmla="*/ 12 w 57"/>
                  <a:gd name="T19" fmla="*/ 44 h 59"/>
                  <a:gd name="T20" fmla="*/ 17 w 57"/>
                  <a:gd name="T21" fmla="*/ 50 h 59"/>
                  <a:gd name="T22" fmla="*/ 23 w 57"/>
                  <a:gd name="T23" fmla="*/ 48 h 59"/>
                  <a:gd name="T24" fmla="*/ 29 w 57"/>
                  <a:gd name="T25" fmla="*/ 54 h 59"/>
                  <a:gd name="T26" fmla="*/ 38 w 57"/>
                  <a:gd name="T27" fmla="*/ 53 h 59"/>
                  <a:gd name="T28" fmla="*/ 44 w 57"/>
                  <a:gd name="T29" fmla="*/ 49 h 59"/>
                  <a:gd name="T30" fmla="*/ 47 w 57"/>
                  <a:gd name="T31" fmla="*/ 47 h 59"/>
                  <a:gd name="T32" fmla="*/ 49 w 57"/>
                  <a:gd name="T33" fmla="*/ 44 h 59"/>
                  <a:gd name="T34" fmla="*/ 54 w 57"/>
                  <a:gd name="T35" fmla="*/ 42 h 59"/>
                  <a:gd name="T36" fmla="*/ 55 w 57"/>
                  <a:gd name="T37" fmla="*/ 37 h 59"/>
                  <a:gd name="T38" fmla="*/ 57 w 57"/>
                  <a:gd name="T39" fmla="*/ 32 h 59"/>
                  <a:gd name="T40" fmla="*/ 54 w 57"/>
                  <a:gd name="T41" fmla="*/ 26 h 59"/>
                  <a:gd name="T42" fmla="*/ 49 w 57"/>
                  <a:gd name="T43" fmla="*/ 18 h 59"/>
                  <a:gd name="T44" fmla="*/ 49 w 57"/>
                  <a:gd name="T45" fmla="*/ 14 h 59"/>
                  <a:gd name="T46" fmla="*/ 48 w 57"/>
                  <a:gd name="T47" fmla="*/ 11 h 59"/>
                  <a:gd name="T48" fmla="*/ 44 w 57"/>
                  <a:gd name="T49" fmla="*/ 9 h 59"/>
                  <a:gd name="T50" fmla="*/ 41 w 57"/>
                  <a:gd name="T51" fmla="*/ 7 h 59"/>
                  <a:gd name="T52" fmla="*/ 39 w 57"/>
                  <a:gd name="T53" fmla="*/ 12 h 59"/>
                  <a:gd name="T54" fmla="*/ 35 w 57"/>
                  <a:gd name="T55" fmla="*/ 11 h 59"/>
                  <a:gd name="T56" fmla="*/ 31 w 57"/>
                  <a:gd name="T57" fmla="*/ 13 h 59"/>
                  <a:gd name="T58" fmla="*/ 27 w 57"/>
                  <a:gd name="T59" fmla="*/ 9 h 59"/>
                  <a:gd name="T60" fmla="*/ 26 w 57"/>
                  <a:gd name="T61" fmla="*/ 14 h 59"/>
                  <a:gd name="T62" fmla="*/ 22 w 57"/>
                  <a:gd name="T63" fmla="*/ 10 h 59"/>
                  <a:gd name="T64" fmla="*/ 21 w 57"/>
                  <a:gd name="T65" fmla="*/ 16 h 59"/>
                  <a:gd name="T66" fmla="*/ 18 w 57"/>
                  <a:gd name="T67" fmla="*/ 16 h 59"/>
                  <a:gd name="T68" fmla="*/ 19 w 57"/>
                  <a:gd name="T69" fmla="*/ 13 h 59"/>
                  <a:gd name="T70" fmla="*/ 16 w 57"/>
                  <a:gd name="T71" fmla="*/ 8 h 59"/>
                  <a:gd name="T72" fmla="*/ 10 w 57"/>
                  <a:gd name="T73" fmla="*/ 2 h 59"/>
                  <a:gd name="T74" fmla="*/ 9 w 57"/>
                  <a:gd name="T75" fmla="*/ 8 h 59"/>
                  <a:gd name="T76" fmla="*/ 7 w 57"/>
                  <a:gd name="T77" fmla="*/ 7 h 59"/>
                  <a:gd name="T78" fmla="*/ 4 w 57"/>
                  <a:gd name="T79" fmla="*/ 7 h 59"/>
                  <a:gd name="T80" fmla="*/ 3 w 57"/>
                  <a:gd name="T81" fmla="*/ 13 h 59"/>
                  <a:gd name="T82" fmla="*/ 1 w 57"/>
                  <a:gd name="T83"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9">
                    <a:moveTo>
                      <a:pt x="1" y="16"/>
                    </a:moveTo>
                    <a:cubicBezTo>
                      <a:pt x="3" y="22"/>
                      <a:pt x="6" y="16"/>
                      <a:pt x="8" y="16"/>
                    </a:cubicBezTo>
                    <a:cubicBezTo>
                      <a:pt x="10" y="16"/>
                      <a:pt x="16" y="19"/>
                      <a:pt x="15" y="23"/>
                    </a:cubicBezTo>
                    <a:cubicBezTo>
                      <a:pt x="15" y="25"/>
                      <a:pt x="13" y="26"/>
                      <a:pt x="11" y="26"/>
                    </a:cubicBezTo>
                    <a:cubicBezTo>
                      <a:pt x="8" y="26"/>
                      <a:pt x="7" y="25"/>
                      <a:pt x="5" y="27"/>
                    </a:cubicBezTo>
                    <a:cubicBezTo>
                      <a:pt x="4" y="29"/>
                      <a:pt x="5" y="31"/>
                      <a:pt x="7" y="32"/>
                    </a:cubicBezTo>
                    <a:cubicBezTo>
                      <a:pt x="9" y="32"/>
                      <a:pt x="11" y="32"/>
                      <a:pt x="13" y="33"/>
                    </a:cubicBezTo>
                    <a:cubicBezTo>
                      <a:pt x="15" y="34"/>
                      <a:pt x="17" y="36"/>
                      <a:pt x="17" y="39"/>
                    </a:cubicBezTo>
                    <a:cubicBezTo>
                      <a:pt x="17" y="42"/>
                      <a:pt x="15" y="39"/>
                      <a:pt x="13" y="40"/>
                    </a:cubicBezTo>
                    <a:cubicBezTo>
                      <a:pt x="12" y="40"/>
                      <a:pt x="11" y="42"/>
                      <a:pt x="12" y="44"/>
                    </a:cubicBezTo>
                    <a:cubicBezTo>
                      <a:pt x="12" y="47"/>
                      <a:pt x="16" y="49"/>
                      <a:pt x="17" y="50"/>
                    </a:cubicBezTo>
                    <a:cubicBezTo>
                      <a:pt x="19" y="50"/>
                      <a:pt x="21" y="48"/>
                      <a:pt x="23" y="48"/>
                    </a:cubicBezTo>
                    <a:cubicBezTo>
                      <a:pt x="26" y="49"/>
                      <a:pt x="27" y="52"/>
                      <a:pt x="29" y="54"/>
                    </a:cubicBezTo>
                    <a:cubicBezTo>
                      <a:pt x="33" y="59"/>
                      <a:pt x="38" y="59"/>
                      <a:pt x="38" y="53"/>
                    </a:cubicBezTo>
                    <a:cubicBezTo>
                      <a:pt x="39" y="50"/>
                      <a:pt x="42" y="50"/>
                      <a:pt x="44" y="49"/>
                    </a:cubicBezTo>
                    <a:cubicBezTo>
                      <a:pt x="45" y="48"/>
                      <a:pt x="46" y="47"/>
                      <a:pt x="47" y="47"/>
                    </a:cubicBezTo>
                    <a:cubicBezTo>
                      <a:pt x="48" y="46"/>
                      <a:pt x="48" y="45"/>
                      <a:pt x="49" y="44"/>
                    </a:cubicBezTo>
                    <a:cubicBezTo>
                      <a:pt x="51" y="44"/>
                      <a:pt x="53" y="44"/>
                      <a:pt x="54" y="42"/>
                    </a:cubicBezTo>
                    <a:cubicBezTo>
                      <a:pt x="55" y="41"/>
                      <a:pt x="55" y="38"/>
                      <a:pt x="55" y="37"/>
                    </a:cubicBezTo>
                    <a:cubicBezTo>
                      <a:pt x="56" y="35"/>
                      <a:pt x="57" y="34"/>
                      <a:pt x="57" y="32"/>
                    </a:cubicBezTo>
                    <a:cubicBezTo>
                      <a:pt x="57" y="29"/>
                      <a:pt x="55" y="28"/>
                      <a:pt x="54" y="26"/>
                    </a:cubicBezTo>
                    <a:cubicBezTo>
                      <a:pt x="53" y="23"/>
                      <a:pt x="50" y="21"/>
                      <a:pt x="49" y="18"/>
                    </a:cubicBezTo>
                    <a:cubicBezTo>
                      <a:pt x="48" y="16"/>
                      <a:pt x="48" y="14"/>
                      <a:pt x="49" y="14"/>
                    </a:cubicBezTo>
                    <a:cubicBezTo>
                      <a:pt x="49" y="13"/>
                      <a:pt x="50" y="9"/>
                      <a:pt x="48" y="11"/>
                    </a:cubicBezTo>
                    <a:cubicBezTo>
                      <a:pt x="46" y="12"/>
                      <a:pt x="46" y="13"/>
                      <a:pt x="44" y="9"/>
                    </a:cubicBezTo>
                    <a:cubicBezTo>
                      <a:pt x="43" y="8"/>
                      <a:pt x="42" y="7"/>
                      <a:pt x="41" y="7"/>
                    </a:cubicBezTo>
                    <a:cubicBezTo>
                      <a:pt x="40" y="8"/>
                      <a:pt x="40" y="11"/>
                      <a:pt x="39" y="12"/>
                    </a:cubicBezTo>
                    <a:cubicBezTo>
                      <a:pt x="38" y="12"/>
                      <a:pt x="36" y="11"/>
                      <a:pt x="35" y="11"/>
                    </a:cubicBezTo>
                    <a:cubicBezTo>
                      <a:pt x="34" y="11"/>
                      <a:pt x="33" y="13"/>
                      <a:pt x="31" y="13"/>
                    </a:cubicBezTo>
                    <a:cubicBezTo>
                      <a:pt x="30" y="12"/>
                      <a:pt x="29" y="8"/>
                      <a:pt x="27" y="9"/>
                    </a:cubicBezTo>
                    <a:cubicBezTo>
                      <a:pt x="25" y="9"/>
                      <a:pt x="26" y="12"/>
                      <a:pt x="26" y="14"/>
                    </a:cubicBezTo>
                    <a:cubicBezTo>
                      <a:pt x="26" y="18"/>
                      <a:pt x="23" y="10"/>
                      <a:pt x="22" y="10"/>
                    </a:cubicBezTo>
                    <a:cubicBezTo>
                      <a:pt x="21" y="11"/>
                      <a:pt x="21" y="15"/>
                      <a:pt x="21" y="16"/>
                    </a:cubicBezTo>
                    <a:cubicBezTo>
                      <a:pt x="21" y="17"/>
                      <a:pt x="19" y="19"/>
                      <a:pt x="18" y="16"/>
                    </a:cubicBezTo>
                    <a:cubicBezTo>
                      <a:pt x="18" y="16"/>
                      <a:pt x="19" y="14"/>
                      <a:pt x="19" y="13"/>
                    </a:cubicBezTo>
                    <a:cubicBezTo>
                      <a:pt x="18" y="11"/>
                      <a:pt x="17" y="11"/>
                      <a:pt x="16" y="8"/>
                    </a:cubicBezTo>
                    <a:cubicBezTo>
                      <a:pt x="16" y="6"/>
                      <a:pt x="11" y="3"/>
                      <a:pt x="10" y="2"/>
                    </a:cubicBezTo>
                    <a:cubicBezTo>
                      <a:pt x="7" y="0"/>
                      <a:pt x="9" y="6"/>
                      <a:pt x="9" y="8"/>
                    </a:cubicBezTo>
                    <a:cubicBezTo>
                      <a:pt x="10" y="10"/>
                      <a:pt x="8" y="8"/>
                      <a:pt x="7" y="7"/>
                    </a:cubicBezTo>
                    <a:cubicBezTo>
                      <a:pt x="6" y="4"/>
                      <a:pt x="4" y="5"/>
                      <a:pt x="4" y="7"/>
                    </a:cubicBezTo>
                    <a:cubicBezTo>
                      <a:pt x="4" y="9"/>
                      <a:pt x="4" y="12"/>
                      <a:pt x="3" y="13"/>
                    </a:cubicBezTo>
                    <a:cubicBezTo>
                      <a:pt x="3" y="14"/>
                      <a:pt x="0" y="14"/>
                      <a:pt x="1" y="1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6" name="Freeform 107"/>
              <p:cNvSpPr>
                <a:spLocks/>
              </p:cNvSpPr>
              <p:nvPr/>
            </p:nvSpPr>
            <p:spPr bwMode="auto">
              <a:xfrm>
                <a:off x="9383737" y="3366475"/>
                <a:ext cx="3465" cy="8664"/>
              </a:xfrm>
              <a:custGeom>
                <a:avLst/>
                <a:gdLst>
                  <a:gd name="T0" fmla="*/ 0 w 8"/>
                  <a:gd name="T1" fmla="*/ 5 h 21"/>
                  <a:gd name="T2" fmla="*/ 6 w 8"/>
                  <a:gd name="T3" fmla="*/ 17 h 21"/>
                  <a:gd name="T4" fmla="*/ 8 w 8"/>
                  <a:gd name="T5" fmla="*/ 16 h 21"/>
                  <a:gd name="T6" fmla="*/ 6 w 8"/>
                  <a:gd name="T7" fmla="*/ 10 h 21"/>
                  <a:gd name="T8" fmla="*/ 3 w 8"/>
                  <a:gd name="T9" fmla="*/ 3 h 21"/>
                  <a:gd name="T10" fmla="*/ 0 w 8"/>
                  <a:gd name="T11" fmla="*/ 5 h 21"/>
                </a:gdLst>
                <a:ahLst/>
                <a:cxnLst>
                  <a:cxn ang="0">
                    <a:pos x="T0" y="T1"/>
                  </a:cxn>
                  <a:cxn ang="0">
                    <a:pos x="T2" y="T3"/>
                  </a:cxn>
                  <a:cxn ang="0">
                    <a:pos x="T4" y="T5"/>
                  </a:cxn>
                  <a:cxn ang="0">
                    <a:pos x="T6" y="T7"/>
                  </a:cxn>
                  <a:cxn ang="0">
                    <a:pos x="T8" y="T9"/>
                  </a:cxn>
                  <a:cxn ang="0">
                    <a:pos x="T10" y="T11"/>
                  </a:cxn>
                </a:cxnLst>
                <a:rect l="0" t="0" r="r" b="b"/>
                <a:pathLst>
                  <a:path w="8" h="21">
                    <a:moveTo>
                      <a:pt x="0" y="5"/>
                    </a:moveTo>
                    <a:cubicBezTo>
                      <a:pt x="1" y="9"/>
                      <a:pt x="5" y="13"/>
                      <a:pt x="6" y="17"/>
                    </a:cubicBezTo>
                    <a:cubicBezTo>
                      <a:pt x="7" y="21"/>
                      <a:pt x="8" y="17"/>
                      <a:pt x="8" y="16"/>
                    </a:cubicBezTo>
                    <a:cubicBezTo>
                      <a:pt x="8" y="14"/>
                      <a:pt x="7" y="12"/>
                      <a:pt x="6" y="10"/>
                    </a:cubicBezTo>
                    <a:cubicBezTo>
                      <a:pt x="5" y="8"/>
                      <a:pt x="5" y="5"/>
                      <a:pt x="3" y="3"/>
                    </a:cubicBezTo>
                    <a:cubicBezTo>
                      <a:pt x="0" y="0"/>
                      <a:pt x="0" y="3"/>
                      <a:pt x="0"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7" name="Freeform 108"/>
              <p:cNvSpPr>
                <a:spLocks/>
              </p:cNvSpPr>
              <p:nvPr/>
            </p:nvSpPr>
            <p:spPr bwMode="auto">
              <a:xfrm>
                <a:off x="9388936" y="3601261"/>
                <a:ext cx="2599" cy="4332"/>
              </a:xfrm>
              <a:custGeom>
                <a:avLst/>
                <a:gdLst>
                  <a:gd name="T0" fmla="*/ 0 w 7"/>
                  <a:gd name="T1" fmla="*/ 6 h 10"/>
                  <a:gd name="T2" fmla="*/ 5 w 7"/>
                  <a:gd name="T3" fmla="*/ 10 h 10"/>
                  <a:gd name="T4" fmla="*/ 6 w 7"/>
                  <a:gd name="T5" fmla="*/ 4 h 10"/>
                  <a:gd name="T6" fmla="*/ 3 w 7"/>
                  <a:gd name="T7" fmla="*/ 0 h 10"/>
                  <a:gd name="T8" fmla="*/ 0 w 7"/>
                  <a:gd name="T9" fmla="*/ 6 h 10"/>
                </a:gdLst>
                <a:ahLst/>
                <a:cxnLst>
                  <a:cxn ang="0">
                    <a:pos x="T0" y="T1"/>
                  </a:cxn>
                  <a:cxn ang="0">
                    <a:pos x="T2" y="T3"/>
                  </a:cxn>
                  <a:cxn ang="0">
                    <a:pos x="T4" y="T5"/>
                  </a:cxn>
                  <a:cxn ang="0">
                    <a:pos x="T6" y="T7"/>
                  </a:cxn>
                  <a:cxn ang="0">
                    <a:pos x="T8" y="T9"/>
                  </a:cxn>
                </a:cxnLst>
                <a:rect l="0" t="0" r="r" b="b"/>
                <a:pathLst>
                  <a:path w="7" h="10">
                    <a:moveTo>
                      <a:pt x="0" y="6"/>
                    </a:moveTo>
                    <a:cubicBezTo>
                      <a:pt x="0" y="9"/>
                      <a:pt x="3" y="10"/>
                      <a:pt x="5" y="10"/>
                    </a:cubicBezTo>
                    <a:cubicBezTo>
                      <a:pt x="7" y="9"/>
                      <a:pt x="7" y="6"/>
                      <a:pt x="6" y="4"/>
                    </a:cubicBezTo>
                    <a:cubicBezTo>
                      <a:pt x="6" y="3"/>
                      <a:pt x="2" y="2"/>
                      <a:pt x="3" y="0"/>
                    </a:cubicBezTo>
                    <a:cubicBezTo>
                      <a:pt x="1" y="0"/>
                      <a:pt x="0" y="4"/>
                      <a:pt x="0"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8" name="Freeform 109"/>
              <p:cNvSpPr>
                <a:spLocks/>
              </p:cNvSpPr>
              <p:nvPr/>
            </p:nvSpPr>
            <p:spPr bwMode="auto">
              <a:xfrm>
                <a:off x="9381138" y="3395065"/>
                <a:ext cx="7798" cy="10396"/>
              </a:xfrm>
              <a:custGeom>
                <a:avLst/>
                <a:gdLst>
                  <a:gd name="T0" fmla="*/ 12 w 18"/>
                  <a:gd name="T1" fmla="*/ 7 h 25"/>
                  <a:gd name="T2" fmla="*/ 1 w 18"/>
                  <a:gd name="T3" fmla="*/ 3 h 25"/>
                  <a:gd name="T4" fmla="*/ 5 w 18"/>
                  <a:gd name="T5" fmla="*/ 15 h 25"/>
                  <a:gd name="T6" fmla="*/ 11 w 18"/>
                  <a:gd name="T7" fmla="*/ 20 h 25"/>
                  <a:gd name="T8" fmla="*/ 17 w 18"/>
                  <a:gd name="T9" fmla="*/ 23 h 25"/>
                  <a:gd name="T10" fmla="*/ 17 w 18"/>
                  <a:gd name="T11" fmla="*/ 16 h 25"/>
                  <a:gd name="T12" fmla="*/ 12 w 18"/>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12" y="7"/>
                    </a:moveTo>
                    <a:cubicBezTo>
                      <a:pt x="9" y="5"/>
                      <a:pt x="3" y="0"/>
                      <a:pt x="1" y="3"/>
                    </a:cubicBezTo>
                    <a:cubicBezTo>
                      <a:pt x="0" y="5"/>
                      <a:pt x="2" y="11"/>
                      <a:pt x="5" y="15"/>
                    </a:cubicBezTo>
                    <a:cubicBezTo>
                      <a:pt x="6" y="18"/>
                      <a:pt x="9" y="19"/>
                      <a:pt x="11" y="20"/>
                    </a:cubicBezTo>
                    <a:cubicBezTo>
                      <a:pt x="13" y="21"/>
                      <a:pt x="16" y="25"/>
                      <a:pt x="17" y="23"/>
                    </a:cubicBezTo>
                    <a:cubicBezTo>
                      <a:pt x="18" y="21"/>
                      <a:pt x="17" y="18"/>
                      <a:pt x="17" y="16"/>
                    </a:cubicBezTo>
                    <a:cubicBezTo>
                      <a:pt x="16" y="12"/>
                      <a:pt x="15" y="10"/>
                      <a:pt x="12"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49" name="Freeform 110"/>
              <p:cNvSpPr>
                <a:spLocks/>
              </p:cNvSpPr>
              <p:nvPr/>
            </p:nvSpPr>
            <p:spPr bwMode="auto">
              <a:xfrm>
                <a:off x="9429655" y="3364742"/>
                <a:ext cx="4332" cy="6931"/>
              </a:xfrm>
              <a:custGeom>
                <a:avLst/>
                <a:gdLst>
                  <a:gd name="T0" fmla="*/ 6 w 10"/>
                  <a:gd name="T1" fmla="*/ 10 h 16"/>
                  <a:gd name="T2" fmla="*/ 4 w 10"/>
                  <a:gd name="T3" fmla="*/ 6 h 16"/>
                  <a:gd name="T4" fmla="*/ 1 w 10"/>
                  <a:gd name="T5" fmla="*/ 2 h 16"/>
                  <a:gd name="T6" fmla="*/ 0 w 10"/>
                  <a:gd name="T7" fmla="*/ 2 h 16"/>
                  <a:gd name="T8" fmla="*/ 3 w 10"/>
                  <a:gd name="T9" fmla="*/ 6 h 16"/>
                  <a:gd name="T10" fmla="*/ 7 w 10"/>
                  <a:gd name="T11" fmla="*/ 13 h 16"/>
                  <a:gd name="T12" fmla="*/ 6 w 10"/>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6" y="10"/>
                    </a:moveTo>
                    <a:cubicBezTo>
                      <a:pt x="6" y="8"/>
                      <a:pt x="5" y="7"/>
                      <a:pt x="4" y="6"/>
                    </a:cubicBezTo>
                    <a:cubicBezTo>
                      <a:pt x="3" y="4"/>
                      <a:pt x="3" y="3"/>
                      <a:pt x="1" y="2"/>
                    </a:cubicBezTo>
                    <a:cubicBezTo>
                      <a:pt x="0" y="0"/>
                      <a:pt x="0" y="1"/>
                      <a:pt x="0" y="2"/>
                    </a:cubicBezTo>
                    <a:cubicBezTo>
                      <a:pt x="0" y="3"/>
                      <a:pt x="2" y="5"/>
                      <a:pt x="3" y="6"/>
                    </a:cubicBezTo>
                    <a:cubicBezTo>
                      <a:pt x="5" y="8"/>
                      <a:pt x="6" y="11"/>
                      <a:pt x="7" y="13"/>
                    </a:cubicBezTo>
                    <a:cubicBezTo>
                      <a:pt x="10" y="16"/>
                      <a:pt x="7" y="11"/>
                      <a:pt x="6" y="1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0" name="Freeform 111"/>
              <p:cNvSpPr>
                <a:spLocks/>
              </p:cNvSpPr>
              <p:nvPr/>
            </p:nvSpPr>
            <p:spPr bwMode="auto">
              <a:xfrm>
                <a:off x="9479038" y="3372539"/>
                <a:ext cx="0" cy="867"/>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0" y="0"/>
                      <a:pt x="1" y="2"/>
                      <a:pt x="2"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1" name="Freeform 112"/>
              <p:cNvSpPr>
                <a:spLocks/>
              </p:cNvSpPr>
              <p:nvPr/>
            </p:nvSpPr>
            <p:spPr bwMode="auto">
              <a:xfrm>
                <a:off x="9481637" y="3359544"/>
                <a:ext cx="2599" cy="3465"/>
              </a:xfrm>
              <a:custGeom>
                <a:avLst/>
                <a:gdLst>
                  <a:gd name="T0" fmla="*/ 3 w 5"/>
                  <a:gd name="T1" fmla="*/ 9 h 9"/>
                  <a:gd name="T2" fmla="*/ 1 w 5"/>
                  <a:gd name="T3" fmla="*/ 1 h 9"/>
                  <a:gd name="T4" fmla="*/ 0 w 5"/>
                  <a:gd name="T5" fmla="*/ 4 h 9"/>
                  <a:gd name="T6" fmla="*/ 2 w 5"/>
                  <a:gd name="T7" fmla="*/ 7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8"/>
                      <a:pt x="5" y="4"/>
                      <a:pt x="1" y="1"/>
                    </a:cubicBezTo>
                    <a:cubicBezTo>
                      <a:pt x="0" y="0"/>
                      <a:pt x="0" y="3"/>
                      <a:pt x="0" y="4"/>
                    </a:cubicBezTo>
                    <a:cubicBezTo>
                      <a:pt x="1" y="5"/>
                      <a:pt x="1" y="6"/>
                      <a:pt x="2" y="7"/>
                    </a:cubicBezTo>
                    <a:cubicBezTo>
                      <a:pt x="2" y="7"/>
                      <a:pt x="3" y="9"/>
                      <a:pt x="3" y="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2" name="Freeform 113"/>
              <p:cNvSpPr>
                <a:spLocks/>
              </p:cNvSpPr>
              <p:nvPr/>
            </p:nvSpPr>
            <p:spPr bwMode="auto">
              <a:xfrm>
                <a:off x="9478171" y="3374272"/>
                <a:ext cx="2599" cy="3465"/>
              </a:xfrm>
              <a:custGeom>
                <a:avLst/>
                <a:gdLst>
                  <a:gd name="T0" fmla="*/ 0 w 7"/>
                  <a:gd name="T1" fmla="*/ 1 h 10"/>
                  <a:gd name="T2" fmla="*/ 0 w 7"/>
                  <a:gd name="T3" fmla="*/ 4 h 10"/>
                  <a:gd name="T4" fmla="*/ 1 w 7"/>
                  <a:gd name="T5" fmla="*/ 5 h 10"/>
                  <a:gd name="T6" fmla="*/ 4 w 7"/>
                  <a:gd name="T7" fmla="*/ 8 h 10"/>
                  <a:gd name="T8" fmla="*/ 7 w 7"/>
                  <a:gd name="T9" fmla="*/ 10 h 10"/>
                  <a:gd name="T10" fmla="*/ 5 w 7"/>
                  <a:gd name="T11" fmla="*/ 6 h 10"/>
                  <a:gd name="T12" fmla="*/ 5 w 7"/>
                  <a:gd name="T13" fmla="*/ 5 h 10"/>
                  <a:gd name="T14" fmla="*/ 4 w 7"/>
                  <a:gd name="T15" fmla="*/ 5 h 10"/>
                  <a:gd name="T16" fmla="*/ 2 w 7"/>
                  <a:gd name="T17" fmla="*/ 1 h 10"/>
                  <a:gd name="T18" fmla="*/ 0 w 7"/>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0" y="1"/>
                    </a:moveTo>
                    <a:cubicBezTo>
                      <a:pt x="0" y="1"/>
                      <a:pt x="0" y="3"/>
                      <a:pt x="0" y="4"/>
                    </a:cubicBezTo>
                    <a:cubicBezTo>
                      <a:pt x="0" y="5"/>
                      <a:pt x="1" y="5"/>
                      <a:pt x="1" y="5"/>
                    </a:cubicBezTo>
                    <a:cubicBezTo>
                      <a:pt x="2" y="5"/>
                      <a:pt x="3" y="7"/>
                      <a:pt x="4" y="8"/>
                    </a:cubicBezTo>
                    <a:cubicBezTo>
                      <a:pt x="5" y="9"/>
                      <a:pt x="6" y="10"/>
                      <a:pt x="7" y="10"/>
                    </a:cubicBezTo>
                    <a:cubicBezTo>
                      <a:pt x="7" y="9"/>
                      <a:pt x="6" y="7"/>
                      <a:pt x="5" y="6"/>
                    </a:cubicBezTo>
                    <a:cubicBezTo>
                      <a:pt x="5" y="6"/>
                      <a:pt x="5" y="5"/>
                      <a:pt x="5" y="5"/>
                    </a:cubicBezTo>
                    <a:cubicBezTo>
                      <a:pt x="4" y="4"/>
                      <a:pt x="4" y="5"/>
                      <a:pt x="4" y="5"/>
                    </a:cubicBezTo>
                    <a:cubicBezTo>
                      <a:pt x="2" y="4"/>
                      <a:pt x="2" y="2"/>
                      <a:pt x="2" y="1"/>
                    </a:cubicBezTo>
                    <a:cubicBezTo>
                      <a:pt x="1" y="0"/>
                      <a:pt x="0" y="0"/>
                      <a:pt x="0"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3" name="Freeform 114"/>
              <p:cNvSpPr>
                <a:spLocks/>
              </p:cNvSpPr>
              <p:nvPr/>
            </p:nvSpPr>
            <p:spPr bwMode="auto">
              <a:xfrm>
                <a:off x="9479904" y="3363876"/>
                <a:ext cx="7798" cy="14729"/>
              </a:xfrm>
              <a:custGeom>
                <a:avLst/>
                <a:gdLst>
                  <a:gd name="T0" fmla="*/ 4 w 20"/>
                  <a:gd name="T1" fmla="*/ 9 h 36"/>
                  <a:gd name="T2" fmla="*/ 2 w 20"/>
                  <a:gd name="T3" fmla="*/ 9 h 36"/>
                  <a:gd name="T4" fmla="*/ 3 w 20"/>
                  <a:gd name="T5" fmla="*/ 13 h 36"/>
                  <a:gd name="T6" fmla="*/ 6 w 20"/>
                  <a:gd name="T7" fmla="*/ 15 h 36"/>
                  <a:gd name="T8" fmla="*/ 7 w 20"/>
                  <a:gd name="T9" fmla="*/ 18 h 36"/>
                  <a:gd name="T10" fmla="*/ 5 w 20"/>
                  <a:gd name="T11" fmla="*/ 17 h 36"/>
                  <a:gd name="T12" fmla="*/ 2 w 20"/>
                  <a:gd name="T13" fmla="*/ 13 h 36"/>
                  <a:gd name="T14" fmla="*/ 2 w 20"/>
                  <a:gd name="T15" fmla="*/ 16 h 36"/>
                  <a:gd name="T16" fmla="*/ 3 w 20"/>
                  <a:gd name="T17" fmla="*/ 22 h 36"/>
                  <a:gd name="T18" fmla="*/ 8 w 20"/>
                  <a:gd name="T19" fmla="*/ 26 h 36"/>
                  <a:gd name="T20" fmla="*/ 9 w 20"/>
                  <a:gd name="T21" fmla="*/ 29 h 36"/>
                  <a:gd name="T22" fmla="*/ 11 w 20"/>
                  <a:gd name="T23" fmla="*/ 31 h 36"/>
                  <a:gd name="T24" fmla="*/ 13 w 20"/>
                  <a:gd name="T25" fmla="*/ 34 h 36"/>
                  <a:gd name="T26" fmla="*/ 15 w 20"/>
                  <a:gd name="T27" fmla="*/ 34 h 36"/>
                  <a:gd name="T28" fmla="*/ 17 w 20"/>
                  <a:gd name="T29" fmla="*/ 36 h 36"/>
                  <a:gd name="T30" fmla="*/ 18 w 20"/>
                  <a:gd name="T31" fmla="*/ 34 h 36"/>
                  <a:gd name="T32" fmla="*/ 19 w 20"/>
                  <a:gd name="T33" fmla="*/ 30 h 36"/>
                  <a:gd name="T34" fmla="*/ 17 w 20"/>
                  <a:gd name="T35" fmla="*/ 27 h 36"/>
                  <a:gd name="T36" fmla="*/ 15 w 20"/>
                  <a:gd name="T37" fmla="*/ 25 h 36"/>
                  <a:gd name="T38" fmla="*/ 13 w 20"/>
                  <a:gd name="T39" fmla="*/ 23 h 36"/>
                  <a:gd name="T40" fmla="*/ 13 w 20"/>
                  <a:gd name="T41" fmla="*/ 20 h 36"/>
                  <a:gd name="T42" fmla="*/ 15 w 20"/>
                  <a:gd name="T43" fmla="*/ 19 h 36"/>
                  <a:gd name="T44" fmla="*/ 14 w 20"/>
                  <a:gd name="T45" fmla="*/ 16 h 36"/>
                  <a:gd name="T46" fmla="*/ 13 w 20"/>
                  <a:gd name="T47" fmla="*/ 13 h 36"/>
                  <a:gd name="T48" fmla="*/ 9 w 20"/>
                  <a:gd name="T49" fmla="*/ 7 h 36"/>
                  <a:gd name="T50" fmla="*/ 12 w 20"/>
                  <a:gd name="T51" fmla="*/ 7 h 36"/>
                  <a:gd name="T52" fmla="*/ 13 w 20"/>
                  <a:gd name="T53" fmla="*/ 6 h 36"/>
                  <a:gd name="T54" fmla="*/ 11 w 20"/>
                  <a:gd name="T55" fmla="*/ 3 h 36"/>
                  <a:gd name="T56" fmla="*/ 9 w 20"/>
                  <a:gd name="T57" fmla="*/ 4 h 36"/>
                  <a:gd name="T58" fmla="*/ 6 w 20"/>
                  <a:gd name="T59" fmla="*/ 1 h 36"/>
                  <a:gd name="T60" fmla="*/ 5 w 20"/>
                  <a:gd name="T61" fmla="*/ 1 h 36"/>
                  <a:gd name="T62" fmla="*/ 4 w 20"/>
                  <a:gd name="T63" fmla="*/ 3 h 36"/>
                  <a:gd name="T64" fmla="*/ 5 w 20"/>
                  <a:gd name="T65" fmla="*/ 6 h 36"/>
                  <a:gd name="T66" fmla="*/ 7 w 20"/>
                  <a:gd name="T67" fmla="*/ 8 h 36"/>
                  <a:gd name="T68" fmla="*/ 7 w 20"/>
                  <a:gd name="T69" fmla="*/ 11 h 36"/>
                  <a:gd name="T70" fmla="*/ 4 w 20"/>
                  <a:gd name="T71"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6">
                    <a:moveTo>
                      <a:pt x="4" y="9"/>
                    </a:moveTo>
                    <a:cubicBezTo>
                      <a:pt x="2" y="8"/>
                      <a:pt x="0" y="6"/>
                      <a:pt x="2" y="9"/>
                    </a:cubicBezTo>
                    <a:cubicBezTo>
                      <a:pt x="2" y="10"/>
                      <a:pt x="3" y="12"/>
                      <a:pt x="3" y="13"/>
                    </a:cubicBezTo>
                    <a:cubicBezTo>
                      <a:pt x="4" y="14"/>
                      <a:pt x="5" y="14"/>
                      <a:pt x="6" y="15"/>
                    </a:cubicBezTo>
                    <a:cubicBezTo>
                      <a:pt x="6" y="16"/>
                      <a:pt x="7" y="18"/>
                      <a:pt x="7" y="18"/>
                    </a:cubicBezTo>
                    <a:cubicBezTo>
                      <a:pt x="6" y="18"/>
                      <a:pt x="5" y="17"/>
                      <a:pt x="5" y="17"/>
                    </a:cubicBezTo>
                    <a:cubicBezTo>
                      <a:pt x="4" y="16"/>
                      <a:pt x="3" y="13"/>
                      <a:pt x="2" y="13"/>
                    </a:cubicBezTo>
                    <a:cubicBezTo>
                      <a:pt x="1" y="12"/>
                      <a:pt x="2" y="15"/>
                      <a:pt x="2" y="16"/>
                    </a:cubicBezTo>
                    <a:cubicBezTo>
                      <a:pt x="2" y="18"/>
                      <a:pt x="2" y="20"/>
                      <a:pt x="3" y="22"/>
                    </a:cubicBezTo>
                    <a:cubicBezTo>
                      <a:pt x="5" y="23"/>
                      <a:pt x="7" y="24"/>
                      <a:pt x="8" y="26"/>
                    </a:cubicBezTo>
                    <a:cubicBezTo>
                      <a:pt x="8" y="27"/>
                      <a:pt x="8" y="29"/>
                      <a:pt x="9" y="29"/>
                    </a:cubicBezTo>
                    <a:cubicBezTo>
                      <a:pt x="10" y="30"/>
                      <a:pt x="10" y="30"/>
                      <a:pt x="11" y="31"/>
                    </a:cubicBezTo>
                    <a:cubicBezTo>
                      <a:pt x="12" y="32"/>
                      <a:pt x="12" y="34"/>
                      <a:pt x="13" y="34"/>
                    </a:cubicBezTo>
                    <a:cubicBezTo>
                      <a:pt x="14" y="35"/>
                      <a:pt x="14" y="33"/>
                      <a:pt x="15" y="34"/>
                    </a:cubicBezTo>
                    <a:cubicBezTo>
                      <a:pt x="16" y="35"/>
                      <a:pt x="17" y="36"/>
                      <a:pt x="17" y="36"/>
                    </a:cubicBezTo>
                    <a:cubicBezTo>
                      <a:pt x="18" y="36"/>
                      <a:pt x="18" y="35"/>
                      <a:pt x="18" y="34"/>
                    </a:cubicBezTo>
                    <a:cubicBezTo>
                      <a:pt x="17" y="32"/>
                      <a:pt x="20" y="33"/>
                      <a:pt x="19" y="30"/>
                    </a:cubicBezTo>
                    <a:cubicBezTo>
                      <a:pt x="18" y="29"/>
                      <a:pt x="17" y="28"/>
                      <a:pt x="17" y="27"/>
                    </a:cubicBezTo>
                    <a:cubicBezTo>
                      <a:pt x="17" y="26"/>
                      <a:pt x="16" y="25"/>
                      <a:pt x="15" y="25"/>
                    </a:cubicBezTo>
                    <a:cubicBezTo>
                      <a:pt x="15" y="24"/>
                      <a:pt x="14" y="24"/>
                      <a:pt x="13" y="23"/>
                    </a:cubicBezTo>
                    <a:cubicBezTo>
                      <a:pt x="13" y="22"/>
                      <a:pt x="12" y="19"/>
                      <a:pt x="13" y="20"/>
                    </a:cubicBezTo>
                    <a:cubicBezTo>
                      <a:pt x="14" y="20"/>
                      <a:pt x="16" y="21"/>
                      <a:pt x="15" y="19"/>
                    </a:cubicBezTo>
                    <a:cubicBezTo>
                      <a:pt x="15" y="18"/>
                      <a:pt x="15" y="17"/>
                      <a:pt x="14" y="16"/>
                    </a:cubicBezTo>
                    <a:cubicBezTo>
                      <a:pt x="13" y="14"/>
                      <a:pt x="13" y="14"/>
                      <a:pt x="13" y="13"/>
                    </a:cubicBezTo>
                    <a:cubicBezTo>
                      <a:pt x="13" y="11"/>
                      <a:pt x="10" y="9"/>
                      <a:pt x="9" y="7"/>
                    </a:cubicBezTo>
                    <a:cubicBezTo>
                      <a:pt x="9" y="6"/>
                      <a:pt x="11" y="7"/>
                      <a:pt x="12" y="7"/>
                    </a:cubicBezTo>
                    <a:cubicBezTo>
                      <a:pt x="13" y="7"/>
                      <a:pt x="14" y="8"/>
                      <a:pt x="13" y="6"/>
                    </a:cubicBezTo>
                    <a:cubicBezTo>
                      <a:pt x="13" y="5"/>
                      <a:pt x="12" y="3"/>
                      <a:pt x="11" y="3"/>
                    </a:cubicBezTo>
                    <a:cubicBezTo>
                      <a:pt x="10" y="2"/>
                      <a:pt x="10" y="4"/>
                      <a:pt x="9" y="4"/>
                    </a:cubicBezTo>
                    <a:cubicBezTo>
                      <a:pt x="8" y="4"/>
                      <a:pt x="7" y="2"/>
                      <a:pt x="6" y="1"/>
                    </a:cubicBezTo>
                    <a:cubicBezTo>
                      <a:pt x="5" y="0"/>
                      <a:pt x="5" y="1"/>
                      <a:pt x="5" y="1"/>
                    </a:cubicBezTo>
                    <a:cubicBezTo>
                      <a:pt x="5" y="3"/>
                      <a:pt x="5" y="4"/>
                      <a:pt x="4" y="3"/>
                    </a:cubicBezTo>
                    <a:cubicBezTo>
                      <a:pt x="2" y="2"/>
                      <a:pt x="2" y="5"/>
                      <a:pt x="5" y="6"/>
                    </a:cubicBezTo>
                    <a:cubicBezTo>
                      <a:pt x="5" y="6"/>
                      <a:pt x="6" y="7"/>
                      <a:pt x="7" y="8"/>
                    </a:cubicBezTo>
                    <a:cubicBezTo>
                      <a:pt x="7" y="9"/>
                      <a:pt x="7" y="11"/>
                      <a:pt x="7" y="11"/>
                    </a:cubicBezTo>
                    <a:cubicBezTo>
                      <a:pt x="6" y="11"/>
                      <a:pt x="5" y="10"/>
                      <a:pt x="4" y="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4" name="Freeform 115"/>
              <p:cNvSpPr>
                <a:spLocks/>
              </p:cNvSpPr>
              <p:nvPr/>
            </p:nvSpPr>
            <p:spPr bwMode="auto">
              <a:xfrm>
                <a:off x="9489434" y="3366475"/>
                <a:ext cx="4332" cy="8664"/>
              </a:xfrm>
              <a:custGeom>
                <a:avLst/>
                <a:gdLst>
                  <a:gd name="T0" fmla="*/ 8 w 9"/>
                  <a:gd name="T1" fmla="*/ 17 h 20"/>
                  <a:gd name="T2" fmla="*/ 6 w 9"/>
                  <a:gd name="T3" fmla="*/ 12 h 20"/>
                  <a:gd name="T4" fmla="*/ 5 w 9"/>
                  <a:gd name="T5" fmla="*/ 7 h 20"/>
                  <a:gd name="T6" fmla="*/ 0 w 9"/>
                  <a:gd name="T7" fmla="*/ 8 h 20"/>
                  <a:gd name="T8" fmla="*/ 1 w 9"/>
                  <a:gd name="T9" fmla="*/ 13 h 20"/>
                  <a:gd name="T10" fmla="*/ 2 w 9"/>
                  <a:gd name="T11" fmla="*/ 15 h 20"/>
                  <a:gd name="T12" fmla="*/ 4 w 9"/>
                  <a:gd name="T13" fmla="*/ 19 h 20"/>
                  <a:gd name="T14" fmla="*/ 6 w 9"/>
                  <a:gd name="T15" fmla="*/ 20 h 20"/>
                  <a:gd name="T16" fmla="*/ 6 w 9"/>
                  <a:gd name="T17" fmla="*/ 17 h 20"/>
                  <a:gd name="T18" fmla="*/ 8 w 9"/>
                  <a:gd name="T1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0">
                    <a:moveTo>
                      <a:pt x="8" y="17"/>
                    </a:moveTo>
                    <a:cubicBezTo>
                      <a:pt x="8" y="16"/>
                      <a:pt x="7" y="14"/>
                      <a:pt x="6" y="12"/>
                    </a:cubicBezTo>
                    <a:cubicBezTo>
                      <a:pt x="6" y="11"/>
                      <a:pt x="5" y="9"/>
                      <a:pt x="5" y="7"/>
                    </a:cubicBezTo>
                    <a:cubicBezTo>
                      <a:pt x="2" y="0"/>
                      <a:pt x="1" y="7"/>
                      <a:pt x="0" y="8"/>
                    </a:cubicBezTo>
                    <a:cubicBezTo>
                      <a:pt x="0" y="9"/>
                      <a:pt x="2" y="12"/>
                      <a:pt x="1" y="13"/>
                    </a:cubicBezTo>
                    <a:cubicBezTo>
                      <a:pt x="1" y="13"/>
                      <a:pt x="1" y="15"/>
                      <a:pt x="2" y="15"/>
                    </a:cubicBezTo>
                    <a:cubicBezTo>
                      <a:pt x="3" y="17"/>
                      <a:pt x="3" y="17"/>
                      <a:pt x="4" y="19"/>
                    </a:cubicBezTo>
                    <a:cubicBezTo>
                      <a:pt x="5" y="19"/>
                      <a:pt x="5" y="20"/>
                      <a:pt x="6" y="20"/>
                    </a:cubicBezTo>
                    <a:cubicBezTo>
                      <a:pt x="6" y="19"/>
                      <a:pt x="6" y="18"/>
                      <a:pt x="6" y="17"/>
                    </a:cubicBezTo>
                    <a:cubicBezTo>
                      <a:pt x="5" y="15"/>
                      <a:pt x="9" y="19"/>
                      <a:pt x="8" y="1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5" name="Freeform 116"/>
              <p:cNvSpPr>
                <a:spLocks/>
              </p:cNvSpPr>
              <p:nvPr/>
            </p:nvSpPr>
            <p:spPr bwMode="auto">
              <a:xfrm>
                <a:off x="9149818" y="3404595"/>
                <a:ext cx="13862" cy="14729"/>
              </a:xfrm>
              <a:custGeom>
                <a:avLst/>
                <a:gdLst>
                  <a:gd name="T0" fmla="*/ 20 w 34"/>
                  <a:gd name="T1" fmla="*/ 4 h 35"/>
                  <a:gd name="T2" fmla="*/ 13 w 34"/>
                  <a:gd name="T3" fmla="*/ 3 h 35"/>
                  <a:gd name="T4" fmla="*/ 3 w 34"/>
                  <a:gd name="T5" fmla="*/ 18 h 35"/>
                  <a:gd name="T6" fmla="*/ 0 w 34"/>
                  <a:gd name="T7" fmla="*/ 23 h 35"/>
                  <a:gd name="T8" fmla="*/ 5 w 34"/>
                  <a:gd name="T9" fmla="*/ 25 h 35"/>
                  <a:gd name="T10" fmla="*/ 11 w 34"/>
                  <a:gd name="T11" fmla="*/ 33 h 35"/>
                  <a:gd name="T12" fmla="*/ 23 w 34"/>
                  <a:gd name="T13" fmla="*/ 34 h 35"/>
                  <a:gd name="T14" fmla="*/ 33 w 34"/>
                  <a:gd name="T15" fmla="*/ 25 h 35"/>
                  <a:gd name="T16" fmla="*/ 26 w 34"/>
                  <a:gd name="T17" fmla="*/ 15 h 35"/>
                  <a:gd name="T18" fmla="*/ 21 w 34"/>
                  <a:gd name="T19" fmla="*/ 10 h 35"/>
                  <a:gd name="T20" fmla="*/ 20 w 34"/>
                  <a:gd name="T21"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20" y="4"/>
                    </a:moveTo>
                    <a:cubicBezTo>
                      <a:pt x="19" y="0"/>
                      <a:pt x="16" y="0"/>
                      <a:pt x="13" y="3"/>
                    </a:cubicBezTo>
                    <a:cubicBezTo>
                      <a:pt x="9" y="8"/>
                      <a:pt x="7" y="13"/>
                      <a:pt x="3" y="18"/>
                    </a:cubicBezTo>
                    <a:cubicBezTo>
                      <a:pt x="1" y="19"/>
                      <a:pt x="0" y="21"/>
                      <a:pt x="0" y="23"/>
                    </a:cubicBezTo>
                    <a:cubicBezTo>
                      <a:pt x="0" y="26"/>
                      <a:pt x="4" y="25"/>
                      <a:pt x="5" y="25"/>
                    </a:cubicBezTo>
                    <a:cubicBezTo>
                      <a:pt x="9" y="24"/>
                      <a:pt x="8" y="31"/>
                      <a:pt x="11" y="33"/>
                    </a:cubicBezTo>
                    <a:cubicBezTo>
                      <a:pt x="14" y="35"/>
                      <a:pt x="19" y="35"/>
                      <a:pt x="23" y="34"/>
                    </a:cubicBezTo>
                    <a:cubicBezTo>
                      <a:pt x="27" y="34"/>
                      <a:pt x="34" y="28"/>
                      <a:pt x="33" y="25"/>
                    </a:cubicBezTo>
                    <a:cubicBezTo>
                      <a:pt x="32" y="21"/>
                      <a:pt x="28" y="18"/>
                      <a:pt x="26" y="15"/>
                    </a:cubicBezTo>
                    <a:cubicBezTo>
                      <a:pt x="25" y="13"/>
                      <a:pt x="23" y="12"/>
                      <a:pt x="21" y="10"/>
                    </a:cubicBezTo>
                    <a:cubicBezTo>
                      <a:pt x="19" y="8"/>
                      <a:pt x="20" y="6"/>
                      <a:pt x="20"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6" name="Freeform 117"/>
              <p:cNvSpPr>
                <a:spLocks/>
              </p:cNvSpPr>
              <p:nvPr/>
            </p:nvSpPr>
            <p:spPr bwMode="auto">
              <a:xfrm>
                <a:off x="9461711" y="3367341"/>
                <a:ext cx="1733" cy="1733"/>
              </a:xfrm>
              <a:custGeom>
                <a:avLst/>
                <a:gdLst>
                  <a:gd name="T0" fmla="*/ 4 w 4"/>
                  <a:gd name="T1" fmla="*/ 4 h 4"/>
                  <a:gd name="T2" fmla="*/ 4 w 4"/>
                  <a:gd name="T3" fmla="*/ 2 h 4"/>
                  <a:gd name="T4" fmla="*/ 1 w 4"/>
                  <a:gd name="T5" fmla="*/ 1 h 4"/>
                  <a:gd name="T6" fmla="*/ 1 w 4"/>
                  <a:gd name="T7" fmla="*/ 2 h 4"/>
                  <a:gd name="T8" fmla="*/ 4 w 4"/>
                  <a:gd name="T9" fmla="*/ 4 h 4"/>
                </a:gdLst>
                <a:ahLst/>
                <a:cxnLst>
                  <a:cxn ang="0">
                    <a:pos x="T0" y="T1"/>
                  </a:cxn>
                  <a:cxn ang="0">
                    <a:pos x="T2" y="T3"/>
                  </a:cxn>
                  <a:cxn ang="0">
                    <a:pos x="T4" y="T5"/>
                  </a:cxn>
                  <a:cxn ang="0">
                    <a:pos x="T6" y="T7"/>
                  </a:cxn>
                  <a:cxn ang="0">
                    <a:pos x="T8" y="T9"/>
                  </a:cxn>
                </a:cxnLst>
                <a:rect l="0" t="0" r="r" b="b"/>
                <a:pathLst>
                  <a:path w="4" h="4">
                    <a:moveTo>
                      <a:pt x="4" y="4"/>
                    </a:moveTo>
                    <a:cubicBezTo>
                      <a:pt x="4" y="4"/>
                      <a:pt x="4" y="3"/>
                      <a:pt x="4" y="2"/>
                    </a:cubicBezTo>
                    <a:cubicBezTo>
                      <a:pt x="3" y="2"/>
                      <a:pt x="2" y="1"/>
                      <a:pt x="1" y="1"/>
                    </a:cubicBezTo>
                    <a:cubicBezTo>
                      <a:pt x="0" y="0"/>
                      <a:pt x="0" y="1"/>
                      <a:pt x="1" y="2"/>
                    </a:cubicBezTo>
                    <a:cubicBezTo>
                      <a:pt x="2" y="3"/>
                      <a:pt x="3" y="4"/>
                      <a:pt x="4"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7" name="Freeform 118"/>
              <p:cNvSpPr>
                <a:spLocks/>
              </p:cNvSpPr>
              <p:nvPr/>
            </p:nvSpPr>
            <p:spPr bwMode="auto">
              <a:xfrm>
                <a:off x="9487702" y="3378604"/>
                <a:ext cx="2599" cy="3465"/>
              </a:xfrm>
              <a:custGeom>
                <a:avLst/>
                <a:gdLst>
                  <a:gd name="T0" fmla="*/ 1 w 6"/>
                  <a:gd name="T1" fmla="*/ 1 h 8"/>
                  <a:gd name="T2" fmla="*/ 0 w 6"/>
                  <a:gd name="T3" fmla="*/ 4 h 8"/>
                  <a:gd name="T4" fmla="*/ 3 w 6"/>
                  <a:gd name="T5" fmla="*/ 6 h 8"/>
                  <a:gd name="T6" fmla="*/ 6 w 6"/>
                  <a:gd name="T7" fmla="*/ 8 h 8"/>
                  <a:gd name="T8" fmla="*/ 3 w 6"/>
                  <a:gd name="T9" fmla="*/ 3 h 8"/>
                  <a:gd name="T10" fmla="*/ 1 w 6"/>
                  <a:gd name="T11" fmla="*/ 1 h 8"/>
                </a:gdLst>
                <a:ahLst/>
                <a:cxnLst>
                  <a:cxn ang="0">
                    <a:pos x="T0" y="T1"/>
                  </a:cxn>
                  <a:cxn ang="0">
                    <a:pos x="T2" y="T3"/>
                  </a:cxn>
                  <a:cxn ang="0">
                    <a:pos x="T4" y="T5"/>
                  </a:cxn>
                  <a:cxn ang="0">
                    <a:pos x="T6" y="T7"/>
                  </a:cxn>
                  <a:cxn ang="0">
                    <a:pos x="T8" y="T9"/>
                  </a:cxn>
                  <a:cxn ang="0">
                    <a:pos x="T10" y="T11"/>
                  </a:cxn>
                </a:cxnLst>
                <a:rect l="0" t="0" r="r" b="b"/>
                <a:pathLst>
                  <a:path w="6" h="8">
                    <a:moveTo>
                      <a:pt x="1" y="1"/>
                    </a:moveTo>
                    <a:cubicBezTo>
                      <a:pt x="0" y="1"/>
                      <a:pt x="0" y="2"/>
                      <a:pt x="0" y="4"/>
                    </a:cubicBezTo>
                    <a:cubicBezTo>
                      <a:pt x="1" y="6"/>
                      <a:pt x="3" y="6"/>
                      <a:pt x="3" y="6"/>
                    </a:cubicBezTo>
                    <a:cubicBezTo>
                      <a:pt x="4" y="6"/>
                      <a:pt x="5" y="7"/>
                      <a:pt x="6" y="8"/>
                    </a:cubicBezTo>
                    <a:cubicBezTo>
                      <a:pt x="6" y="6"/>
                      <a:pt x="5" y="4"/>
                      <a:pt x="3" y="3"/>
                    </a:cubicBezTo>
                    <a:cubicBezTo>
                      <a:pt x="2" y="2"/>
                      <a:pt x="1" y="0"/>
                      <a:pt x="1"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8" name="Freeform 119"/>
              <p:cNvSpPr>
                <a:spLocks/>
              </p:cNvSpPr>
              <p:nvPr/>
            </p:nvSpPr>
            <p:spPr bwMode="auto">
              <a:xfrm>
                <a:off x="9455646" y="3363876"/>
                <a:ext cx="2599" cy="2599"/>
              </a:xfrm>
              <a:custGeom>
                <a:avLst/>
                <a:gdLst>
                  <a:gd name="T0" fmla="*/ 5 w 7"/>
                  <a:gd name="T1" fmla="*/ 4 h 5"/>
                  <a:gd name="T2" fmla="*/ 6 w 7"/>
                  <a:gd name="T3" fmla="*/ 2 h 5"/>
                  <a:gd name="T4" fmla="*/ 4 w 7"/>
                  <a:gd name="T5" fmla="*/ 2 h 5"/>
                  <a:gd name="T6" fmla="*/ 0 w 7"/>
                  <a:gd name="T7" fmla="*/ 2 h 5"/>
                  <a:gd name="T8" fmla="*/ 2 w 7"/>
                  <a:gd name="T9" fmla="*/ 4 h 5"/>
                  <a:gd name="T10" fmla="*/ 5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5" y="4"/>
                    </a:moveTo>
                    <a:cubicBezTo>
                      <a:pt x="6" y="4"/>
                      <a:pt x="7" y="3"/>
                      <a:pt x="6" y="2"/>
                    </a:cubicBezTo>
                    <a:cubicBezTo>
                      <a:pt x="4" y="0"/>
                      <a:pt x="4" y="2"/>
                      <a:pt x="4" y="2"/>
                    </a:cubicBezTo>
                    <a:cubicBezTo>
                      <a:pt x="3" y="2"/>
                      <a:pt x="0" y="1"/>
                      <a:pt x="0" y="2"/>
                    </a:cubicBezTo>
                    <a:cubicBezTo>
                      <a:pt x="0" y="2"/>
                      <a:pt x="2" y="4"/>
                      <a:pt x="2" y="4"/>
                    </a:cubicBezTo>
                    <a:cubicBezTo>
                      <a:pt x="4" y="5"/>
                      <a:pt x="4" y="4"/>
                      <a:pt x="5"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59" name="Freeform 120"/>
              <p:cNvSpPr>
                <a:spLocks/>
              </p:cNvSpPr>
              <p:nvPr/>
            </p:nvSpPr>
            <p:spPr bwMode="auto">
              <a:xfrm>
                <a:off x="9479038" y="3363876"/>
                <a:ext cx="867" cy="1733"/>
              </a:xfrm>
              <a:custGeom>
                <a:avLst/>
                <a:gdLst>
                  <a:gd name="T0" fmla="*/ 3 w 4"/>
                  <a:gd name="T1" fmla="*/ 4 h 5"/>
                  <a:gd name="T2" fmla="*/ 1 w 4"/>
                  <a:gd name="T3" fmla="*/ 1 h 5"/>
                  <a:gd name="T4" fmla="*/ 1 w 4"/>
                  <a:gd name="T5" fmla="*/ 2 h 5"/>
                  <a:gd name="T6" fmla="*/ 3 w 4"/>
                  <a:gd name="T7" fmla="*/ 4 h 5"/>
                </a:gdLst>
                <a:ahLst/>
                <a:cxnLst>
                  <a:cxn ang="0">
                    <a:pos x="T0" y="T1"/>
                  </a:cxn>
                  <a:cxn ang="0">
                    <a:pos x="T2" y="T3"/>
                  </a:cxn>
                  <a:cxn ang="0">
                    <a:pos x="T4" y="T5"/>
                  </a:cxn>
                  <a:cxn ang="0">
                    <a:pos x="T6" y="T7"/>
                  </a:cxn>
                </a:cxnLst>
                <a:rect l="0" t="0" r="r" b="b"/>
                <a:pathLst>
                  <a:path w="4" h="5">
                    <a:moveTo>
                      <a:pt x="3" y="4"/>
                    </a:moveTo>
                    <a:cubicBezTo>
                      <a:pt x="3" y="2"/>
                      <a:pt x="2" y="1"/>
                      <a:pt x="1" y="1"/>
                    </a:cubicBezTo>
                    <a:cubicBezTo>
                      <a:pt x="0" y="0"/>
                      <a:pt x="0" y="1"/>
                      <a:pt x="1" y="2"/>
                    </a:cubicBezTo>
                    <a:cubicBezTo>
                      <a:pt x="2" y="3"/>
                      <a:pt x="4" y="5"/>
                      <a:pt x="3"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0" name="Freeform 121"/>
              <p:cNvSpPr>
                <a:spLocks/>
              </p:cNvSpPr>
              <p:nvPr/>
            </p:nvSpPr>
            <p:spPr bwMode="auto">
              <a:xfrm>
                <a:off x="9454780" y="3375138"/>
                <a:ext cx="2599" cy="1733"/>
              </a:xfrm>
              <a:custGeom>
                <a:avLst/>
                <a:gdLst>
                  <a:gd name="T0" fmla="*/ 2 w 7"/>
                  <a:gd name="T1" fmla="*/ 3 h 5"/>
                  <a:gd name="T2" fmla="*/ 3 w 7"/>
                  <a:gd name="T3" fmla="*/ 3 h 5"/>
                  <a:gd name="T4" fmla="*/ 4 w 7"/>
                  <a:gd name="T5" fmla="*/ 3 h 5"/>
                  <a:gd name="T6" fmla="*/ 6 w 7"/>
                  <a:gd name="T7" fmla="*/ 2 h 5"/>
                  <a:gd name="T8" fmla="*/ 2 w 7"/>
                  <a:gd name="T9" fmla="*/ 0 h 5"/>
                  <a:gd name="T10" fmla="*/ 2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2" y="3"/>
                    </a:moveTo>
                    <a:cubicBezTo>
                      <a:pt x="2" y="3"/>
                      <a:pt x="2" y="3"/>
                      <a:pt x="3" y="3"/>
                    </a:cubicBezTo>
                    <a:cubicBezTo>
                      <a:pt x="3" y="2"/>
                      <a:pt x="4" y="3"/>
                      <a:pt x="4" y="3"/>
                    </a:cubicBezTo>
                    <a:cubicBezTo>
                      <a:pt x="5" y="3"/>
                      <a:pt x="7" y="5"/>
                      <a:pt x="6" y="2"/>
                    </a:cubicBezTo>
                    <a:cubicBezTo>
                      <a:pt x="5" y="1"/>
                      <a:pt x="3" y="1"/>
                      <a:pt x="2" y="0"/>
                    </a:cubicBezTo>
                    <a:cubicBezTo>
                      <a:pt x="1" y="0"/>
                      <a:pt x="0" y="2"/>
                      <a:pt x="2"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1" name="Freeform 122"/>
              <p:cNvSpPr>
                <a:spLocks/>
              </p:cNvSpPr>
              <p:nvPr/>
            </p:nvSpPr>
            <p:spPr bwMode="auto">
              <a:xfrm>
                <a:off x="9470374" y="3364742"/>
                <a:ext cx="8664" cy="10396"/>
              </a:xfrm>
              <a:custGeom>
                <a:avLst/>
                <a:gdLst>
                  <a:gd name="T0" fmla="*/ 12 w 22"/>
                  <a:gd name="T1" fmla="*/ 6 h 25"/>
                  <a:gd name="T2" fmla="*/ 8 w 22"/>
                  <a:gd name="T3" fmla="*/ 3 h 25"/>
                  <a:gd name="T4" fmla="*/ 4 w 22"/>
                  <a:gd name="T5" fmla="*/ 1 h 25"/>
                  <a:gd name="T6" fmla="*/ 1 w 22"/>
                  <a:gd name="T7" fmla="*/ 2 h 25"/>
                  <a:gd name="T8" fmla="*/ 3 w 22"/>
                  <a:gd name="T9" fmla="*/ 9 h 25"/>
                  <a:gd name="T10" fmla="*/ 6 w 22"/>
                  <a:gd name="T11" fmla="*/ 11 h 25"/>
                  <a:gd name="T12" fmla="*/ 6 w 22"/>
                  <a:gd name="T13" fmla="*/ 8 h 25"/>
                  <a:gd name="T14" fmla="*/ 7 w 22"/>
                  <a:gd name="T15" fmla="*/ 8 h 25"/>
                  <a:gd name="T16" fmla="*/ 8 w 22"/>
                  <a:gd name="T17" fmla="*/ 11 h 25"/>
                  <a:gd name="T18" fmla="*/ 10 w 22"/>
                  <a:gd name="T19" fmla="*/ 14 h 25"/>
                  <a:gd name="T20" fmla="*/ 12 w 22"/>
                  <a:gd name="T21" fmla="*/ 19 h 25"/>
                  <a:gd name="T22" fmla="*/ 15 w 22"/>
                  <a:gd name="T23" fmla="*/ 23 h 25"/>
                  <a:gd name="T24" fmla="*/ 17 w 22"/>
                  <a:gd name="T25" fmla="*/ 24 h 25"/>
                  <a:gd name="T26" fmla="*/ 17 w 22"/>
                  <a:gd name="T27" fmla="*/ 23 h 25"/>
                  <a:gd name="T28" fmla="*/ 17 w 22"/>
                  <a:gd name="T29" fmla="*/ 23 h 25"/>
                  <a:gd name="T30" fmla="*/ 16 w 22"/>
                  <a:gd name="T31" fmla="*/ 19 h 25"/>
                  <a:gd name="T32" fmla="*/ 17 w 22"/>
                  <a:gd name="T33" fmla="*/ 18 h 25"/>
                  <a:gd name="T34" fmla="*/ 19 w 22"/>
                  <a:gd name="T35" fmla="*/ 18 h 25"/>
                  <a:gd name="T36" fmla="*/ 19 w 22"/>
                  <a:gd name="T37" fmla="*/ 16 h 25"/>
                  <a:gd name="T38" fmla="*/ 20 w 22"/>
                  <a:gd name="T39" fmla="*/ 13 h 25"/>
                  <a:gd name="T40" fmla="*/ 18 w 22"/>
                  <a:gd name="T41" fmla="*/ 9 h 25"/>
                  <a:gd name="T42" fmla="*/ 17 w 22"/>
                  <a:gd name="T43" fmla="*/ 6 h 25"/>
                  <a:gd name="T44" fmla="*/ 14 w 22"/>
                  <a:gd name="T45" fmla="*/ 4 h 25"/>
                  <a:gd name="T46" fmla="*/ 14 w 22"/>
                  <a:gd name="T47" fmla="*/ 6 h 25"/>
                  <a:gd name="T48" fmla="*/ 12 w 22"/>
                  <a:gd name="T4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25">
                    <a:moveTo>
                      <a:pt x="12" y="6"/>
                    </a:moveTo>
                    <a:cubicBezTo>
                      <a:pt x="10" y="5"/>
                      <a:pt x="9" y="4"/>
                      <a:pt x="8" y="3"/>
                    </a:cubicBezTo>
                    <a:cubicBezTo>
                      <a:pt x="7" y="2"/>
                      <a:pt x="5" y="1"/>
                      <a:pt x="4" y="1"/>
                    </a:cubicBezTo>
                    <a:cubicBezTo>
                      <a:pt x="2" y="0"/>
                      <a:pt x="2" y="1"/>
                      <a:pt x="1" y="2"/>
                    </a:cubicBezTo>
                    <a:cubicBezTo>
                      <a:pt x="0" y="4"/>
                      <a:pt x="0" y="6"/>
                      <a:pt x="3" y="9"/>
                    </a:cubicBezTo>
                    <a:cubicBezTo>
                      <a:pt x="4" y="11"/>
                      <a:pt x="6" y="12"/>
                      <a:pt x="6" y="11"/>
                    </a:cubicBezTo>
                    <a:cubicBezTo>
                      <a:pt x="7" y="10"/>
                      <a:pt x="6" y="9"/>
                      <a:pt x="6" y="8"/>
                    </a:cubicBezTo>
                    <a:cubicBezTo>
                      <a:pt x="6" y="6"/>
                      <a:pt x="7" y="7"/>
                      <a:pt x="7" y="8"/>
                    </a:cubicBezTo>
                    <a:cubicBezTo>
                      <a:pt x="8" y="9"/>
                      <a:pt x="8" y="10"/>
                      <a:pt x="8" y="11"/>
                    </a:cubicBezTo>
                    <a:cubicBezTo>
                      <a:pt x="9" y="12"/>
                      <a:pt x="10" y="13"/>
                      <a:pt x="10" y="14"/>
                    </a:cubicBezTo>
                    <a:cubicBezTo>
                      <a:pt x="10" y="16"/>
                      <a:pt x="10" y="17"/>
                      <a:pt x="12" y="19"/>
                    </a:cubicBezTo>
                    <a:cubicBezTo>
                      <a:pt x="13" y="20"/>
                      <a:pt x="14" y="21"/>
                      <a:pt x="15" y="23"/>
                    </a:cubicBezTo>
                    <a:cubicBezTo>
                      <a:pt x="16" y="24"/>
                      <a:pt x="17" y="25"/>
                      <a:pt x="17" y="24"/>
                    </a:cubicBezTo>
                    <a:cubicBezTo>
                      <a:pt x="17" y="24"/>
                      <a:pt x="17" y="23"/>
                      <a:pt x="17" y="23"/>
                    </a:cubicBezTo>
                    <a:cubicBezTo>
                      <a:pt x="17" y="23"/>
                      <a:pt x="17" y="23"/>
                      <a:pt x="17" y="23"/>
                    </a:cubicBezTo>
                    <a:cubicBezTo>
                      <a:pt x="18" y="22"/>
                      <a:pt x="17" y="20"/>
                      <a:pt x="16" y="19"/>
                    </a:cubicBezTo>
                    <a:cubicBezTo>
                      <a:pt x="15" y="17"/>
                      <a:pt x="16" y="17"/>
                      <a:pt x="17" y="18"/>
                    </a:cubicBezTo>
                    <a:cubicBezTo>
                      <a:pt x="19" y="19"/>
                      <a:pt x="20" y="21"/>
                      <a:pt x="19" y="18"/>
                    </a:cubicBezTo>
                    <a:cubicBezTo>
                      <a:pt x="18" y="16"/>
                      <a:pt x="18" y="15"/>
                      <a:pt x="19" y="16"/>
                    </a:cubicBezTo>
                    <a:cubicBezTo>
                      <a:pt x="20" y="16"/>
                      <a:pt x="22" y="15"/>
                      <a:pt x="20" y="13"/>
                    </a:cubicBezTo>
                    <a:cubicBezTo>
                      <a:pt x="20" y="11"/>
                      <a:pt x="18" y="11"/>
                      <a:pt x="18" y="9"/>
                    </a:cubicBezTo>
                    <a:cubicBezTo>
                      <a:pt x="17" y="8"/>
                      <a:pt x="17" y="7"/>
                      <a:pt x="17" y="6"/>
                    </a:cubicBezTo>
                    <a:cubicBezTo>
                      <a:pt x="16" y="5"/>
                      <a:pt x="14" y="3"/>
                      <a:pt x="14" y="4"/>
                    </a:cubicBezTo>
                    <a:cubicBezTo>
                      <a:pt x="13" y="4"/>
                      <a:pt x="14" y="5"/>
                      <a:pt x="14" y="6"/>
                    </a:cubicBezTo>
                    <a:cubicBezTo>
                      <a:pt x="14" y="7"/>
                      <a:pt x="12" y="6"/>
                      <a:pt x="12"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2" name="Freeform 123"/>
              <p:cNvSpPr>
                <a:spLocks/>
              </p:cNvSpPr>
              <p:nvPr/>
            </p:nvSpPr>
            <p:spPr bwMode="auto">
              <a:xfrm>
                <a:off x="9476439" y="3364742"/>
                <a:ext cx="867" cy="1733"/>
              </a:xfrm>
              <a:custGeom>
                <a:avLst/>
                <a:gdLst>
                  <a:gd name="T0" fmla="*/ 2 w 2"/>
                  <a:gd name="T1" fmla="*/ 4 h 4"/>
                  <a:gd name="T2" fmla="*/ 2 w 2"/>
                  <a:gd name="T3" fmla="*/ 2 h 4"/>
                  <a:gd name="T4" fmla="*/ 0 w 2"/>
                  <a:gd name="T5" fmla="*/ 1 h 4"/>
                  <a:gd name="T6" fmla="*/ 1 w 2"/>
                  <a:gd name="T7" fmla="*/ 3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cubicBezTo>
                      <a:pt x="2" y="4"/>
                      <a:pt x="2" y="2"/>
                      <a:pt x="2" y="2"/>
                    </a:cubicBezTo>
                    <a:cubicBezTo>
                      <a:pt x="1" y="1"/>
                      <a:pt x="1" y="1"/>
                      <a:pt x="0" y="1"/>
                    </a:cubicBezTo>
                    <a:cubicBezTo>
                      <a:pt x="0" y="0"/>
                      <a:pt x="0" y="2"/>
                      <a:pt x="1" y="3"/>
                    </a:cubicBezTo>
                    <a:cubicBezTo>
                      <a:pt x="1" y="3"/>
                      <a:pt x="2" y="4"/>
                      <a:pt x="2"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3" name="Freeform 124"/>
              <p:cNvSpPr>
                <a:spLocks/>
              </p:cNvSpPr>
              <p:nvPr/>
            </p:nvSpPr>
            <p:spPr bwMode="auto">
              <a:xfrm>
                <a:off x="9495499" y="3410660"/>
                <a:ext cx="11263" cy="41586"/>
              </a:xfrm>
              <a:custGeom>
                <a:avLst/>
                <a:gdLst>
                  <a:gd name="T0" fmla="*/ 2 w 27"/>
                  <a:gd name="T1" fmla="*/ 30 h 100"/>
                  <a:gd name="T2" fmla="*/ 3 w 27"/>
                  <a:gd name="T3" fmla="*/ 36 h 100"/>
                  <a:gd name="T4" fmla="*/ 2 w 27"/>
                  <a:gd name="T5" fmla="*/ 44 h 100"/>
                  <a:gd name="T6" fmla="*/ 3 w 27"/>
                  <a:gd name="T7" fmla="*/ 53 h 100"/>
                  <a:gd name="T8" fmla="*/ 2 w 27"/>
                  <a:gd name="T9" fmla="*/ 60 h 100"/>
                  <a:gd name="T10" fmla="*/ 1 w 27"/>
                  <a:gd name="T11" fmla="*/ 63 h 100"/>
                  <a:gd name="T12" fmla="*/ 2 w 27"/>
                  <a:gd name="T13" fmla="*/ 68 h 100"/>
                  <a:gd name="T14" fmla="*/ 1 w 27"/>
                  <a:gd name="T15" fmla="*/ 79 h 100"/>
                  <a:gd name="T16" fmla="*/ 9 w 27"/>
                  <a:gd name="T17" fmla="*/ 90 h 100"/>
                  <a:gd name="T18" fmla="*/ 11 w 27"/>
                  <a:gd name="T19" fmla="*/ 96 h 100"/>
                  <a:gd name="T20" fmla="*/ 14 w 27"/>
                  <a:gd name="T21" fmla="*/ 98 h 100"/>
                  <a:gd name="T22" fmla="*/ 18 w 27"/>
                  <a:gd name="T23" fmla="*/ 99 h 100"/>
                  <a:gd name="T24" fmla="*/ 14 w 27"/>
                  <a:gd name="T25" fmla="*/ 91 h 100"/>
                  <a:gd name="T26" fmla="*/ 9 w 27"/>
                  <a:gd name="T27" fmla="*/ 76 h 100"/>
                  <a:gd name="T28" fmla="*/ 9 w 27"/>
                  <a:gd name="T29" fmla="*/ 59 h 100"/>
                  <a:gd name="T30" fmla="*/ 10 w 27"/>
                  <a:gd name="T31" fmla="*/ 56 h 100"/>
                  <a:gd name="T32" fmla="*/ 9 w 27"/>
                  <a:gd name="T33" fmla="*/ 51 h 100"/>
                  <a:gd name="T34" fmla="*/ 9 w 27"/>
                  <a:gd name="T35" fmla="*/ 49 h 100"/>
                  <a:gd name="T36" fmla="*/ 8 w 27"/>
                  <a:gd name="T37" fmla="*/ 43 h 100"/>
                  <a:gd name="T38" fmla="*/ 11 w 27"/>
                  <a:gd name="T39" fmla="*/ 42 h 100"/>
                  <a:gd name="T40" fmla="*/ 11 w 27"/>
                  <a:gd name="T41" fmla="*/ 38 h 100"/>
                  <a:gd name="T42" fmla="*/ 13 w 27"/>
                  <a:gd name="T43" fmla="*/ 36 h 100"/>
                  <a:gd name="T44" fmla="*/ 15 w 27"/>
                  <a:gd name="T45" fmla="*/ 31 h 100"/>
                  <a:gd name="T46" fmla="*/ 17 w 27"/>
                  <a:gd name="T47" fmla="*/ 25 h 100"/>
                  <a:gd name="T48" fmla="*/ 21 w 27"/>
                  <a:gd name="T49" fmla="*/ 19 h 100"/>
                  <a:gd name="T50" fmla="*/ 25 w 27"/>
                  <a:gd name="T51" fmla="*/ 18 h 100"/>
                  <a:gd name="T52" fmla="*/ 26 w 27"/>
                  <a:gd name="T53" fmla="*/ 6 h 100"/>
                  <a:gd name="T54" fmla="*/ 20 w 27"/>
                  <a:gd name="T55" fmla="*/ 2 h 100"/>
                  <a:gd name="T56" fmla="*/ 18 w 27"/>
                  <a:gd name="T57" fmla="*/ 9 h 100"/>
                  <a:gd name="T58" fmla="*/ 14 w 27"/>
                  <a:gd name="T59" fmla="*/ 10 h 100"/>
                  <a:gd name="T60" fmla="*/ 11 w 27"/>
                  <a:gd name="T61" fmla="*/ 9 h 100"/>
                  <a:gd name="T62" fmla="*/ 8 w 27"/>
                  <a:gd name="T63" fmla="*/ 11 h 100"/>
                  <a:gd name="T64" fmla="*/ 6 w 27"/>
                  <a:gd name="T65" fmla="*/ 14 h 100"/>
                  <a:gd name="T66" fmla="*/ 5 w 27"/>
                  <a:gd name="T67" fmla="*/ 23 h 100"/>
                  <a:gd name="T68" fmla="*/ 2 w 27"/>
                  <a:gd name="T69"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100">
                    <a:moveTo>
                      <a:pt x="1" y="24"/>
                    </a:moveTo>
                    <a:cubicBezTo>
                      <a:pt x="0" y="24"/>
                      <a:pt x="1" y="29"/>
                      <a:pt x="2" y="30"/>
                    </a:cubicBezTo>
                    <a:cubicBezTo>
                      <a:pt x="2" y="31"/>
                      <a:pt x="3" y="31"/>
                      <a:pt x="3" y="32"/>
                    </a:cubicBezTo>
                    <a:cubicBezTo>
                      <a:pt x="3" y="33"/>
                      <a:pt x="3" y="35"/>
                      <a:pt x="3" y="36"/>
                    </a:cubicBezTo>
                    <a:cubicBezTo>
                      <a:pt x="3" y="37"/>
                      <a:pt x="3" y="38"/>
                      <a:pt x="2" y="39"/>
                    </a:cubicBezTo>
                    <a:cubicBezTo>
                      <a:pt x="2" y="41"/>
                      <a:pt x="2" y="42"/>
                      <a:pt x="2" y="44"/>
                    </a:cubicBezTo>
                    <a:cubicBezTo>
                      <a:pt x="2" y="45"/>
                      <a:pt x="0" y="48"/>
                      <a:pt x="2" y="49"/>
                    </a:cubicBezTo>
                    <a:cubicBezTo>
                      <a:pt x="3" y="50"/>
                      <a:pt x="3" y="52"/>
                      <a:pt x="3" y="53"/>
                    </a:cubicBezTo>
                    <a:cubicBezTo>
                      <a:pt x="3" y="54"/>
                      <a:pt x="3" y="55"/>
                      <a:pt x="2" y="55"/>
                    </a:cubicBezTo>
                    <a:cubicBezTo>
                      <a:pt x="1" y="55"/>
                      <a:pt x="1" y="57"/>
                      <a:pt x="2" y="60"/>
                    </a:cubicBezTo>
                    <a:cubicBezTo>
                      <a:pt x="2" y="61"/>
                      <a:pt x="1" y="61"/>
                      <a:pt x="1" y="60"/>
                    </a:cubicBezTo>
                    <a:cubicBezTo>
                      <a:pt x="0" y="60"/>
                      <a:pt x="1" y="62"/>
                      <a:pt x="1" y="63"/>
                    </a:cubicBezTo>
                    <a:cubicBezTo>
                      <a:pt x="1" y="65"/>
                      <a:pt x="1" y="64"/>
                      <a:pt x="2" y="65"/>
                    </a:cubicBezTo>
                    <a:cubicBezTo>
                      <a:pt x="2" y="66"/>
                      <a:pt x="2" y="67"/>
                      <a:pt x="2" y="68"/>
                    </a:cubicBezTo>
                    <a:cubicBezTo>
                      <a:pt x="2" y="70"/>
                      <a:pt x="3" y="73"/>
                      <a:pt x="1" y="73"/>
                    </a:cubicBezTo>
                    <a:cubicBezTo>
                      <a:pt x="0" y="72"/>
                      <a:pt x="1" y="77"/>
                      <a:pt x="1" y="79"/>
                    </a:cubicBezTo>
                    <a:cubicBezTo>
                      <a:pt x="3" y="83"/>
                      <a:pt x="4" y="82"/>
                      <a:pt x="6" y="83"/>
                    </a:cubicBezTo>
                    <a:cubicBezTo>
                      <a:pt x="6" y="83"/>
                      <a:pt x="9" y="89"/>
                      <a:pt x="9" y="90"/>
                    </a:cubicBezTo>
                    <a:cubicBezTo>
                      <a:pt x="9" y="91"/>
                      <a:pt x="8" y="92"/>
                      <a:pt x="9" y="94"/>
                    </a:cubicBezTo>
                    <a:cubicBezTo>
                      <a:pt x="9" y="95"/>
                      <a:pt x="10" y="95"/>
                      <a:pt x="11" y="96"/>
                    </a:cubicBezTo>
                    <a:cubicBezTo>
                      <a:pt x="12" y="96"/>
                      <a:pt x="12" y="96"/>
                      <a:pt x="13" y="98"/>
                    </a:cubicBezTo>
                    <a:cubicBezTo>
                      <a:pt x="13" y="99"/>
                      <a:pt x="14" y="98"/>
                      <a:pt x="14" y="98"/>
                    </a:cubicBezTo>
                    <a:cubicBezTo>
                      <a:pt x="14" y="97"/>
                      <a:pt x="15" y="96"/>
                      <a:pt x="16" y="97"/>
                    </a:cubicBezTo>
                    <a:cubicBezTo>
                      <a:pt x="16" y="98"/>
                      <a:pt x="17" y="100"/>
                      <a:pt x="18" y="99"/>
                    </a:cubicBezTo>
                    <a:cubicBezTo>
                      <a:pt x="18" y="98"/>
                      <a:pt x="16" y="95"/>
                      <a:pt x="16" y="94"/>
                    </a:cubicBezTo>
                    <a:cubicBezTo>
                      <a:pt x="15" y="93"/>
                      <a:pt x="15" y="93"/>
                      <a:pt x="14" y="91"/>
                    </a:cubicBezTo>
                    <a:cubicBezTo>
                      <a:pt x="14" y="89"/>
                      <a:pt x="13" y="88"/>
                      <a:pt x="12" y="87"/>
                    </a:cubicBezTo>
                    <a:cubicBezTo>
                      <a:pt x="11" y="84"/>
                      <a:pt x="10" y="79"/>
                      <a:pt x="9" y="76"/>
                    </a:cubicBezTo>
                    <a:cubicBezTo>
                      <a:pt x="9" y="72"/>
                      <a:pt x="8" y="69"/>
                      <a:pt x="9" y="66"/>
                    </a:cubicBezTo>
                    <a:cubicBezTo>
                      <a:pt x="9" y="64"/>
                      <a:pt x="8" y="59"/>
                      <a:pt x="9" y="59"/>
                    </a:cubicBezTo>
                    <a:cubicBezTo>
                      <a:pt x="10" y="59"/>
                      <a:pt x="9" y="58"/>
                      <a:pt x="9" y="56"/>
                    </a:cubicBezTo>
                    <a:cubicBezTo>
                      <a:pt x="9" y="56"/>
                      <a:pt x="10" y="56"/>
                      <a:pt x="10" y="56"/>
                    </a:cubicBezTo>
                    <a:cubicBezTo>
                      <a:pt x="10" y="55"/>
                      <a:pt x="9" y="54"/>
                      <a:pt x="9" y="53"/>
                    </a:cubicBezTo>
                    <a:cubicBezTo>
                      <a:pt x="8" y="53"/>
                      <a:pt x="8" y="51"/>
                      <a:pt x="9" y="51"/>
                    </a:cubicBezTo>
                    <a:cubicBezTo>
                      <a:pt x="9" y="52"/>
                      <a:pt x="10" y="53"/>
                      <a:pt x="10" y="52"/>
                    </a:cubicBezTo>
                    <a:cubicBezTo>
                      <a:pt x="10" y="52"/>
                      <a:pt x="9" y="49"/>
                      <a:pt x="9" y="49"/>
                    </a:cubicBezTo>
                    <a:cubicBezTo>
                      <a:pt x="11" y="49"/>
                      <a:pt x="9" y="46"/>
                      <a:pt x="8" y="45"/>
                    </a:cubicBezTo>
                    <a:cubicBezTo>
                      <a:pt x="7" y="44"/>
                      <a:pt x="7" y="42"/>
                      <a:pt x="8" y="43"/>
                    </a:cubicBezTo>
                    <a:cubicBezTo>
                      <a:pt x="9" y="43"/>
                      <a:pt x="10" y="45"/>
                      <a:pt x="11" y="46"/>
                    </a:cubicBezTo>
                    <a:cubicBezTo>
                      <a:pt x="11" y="46"/>
                      <a:pt x="11" y="43"/>
                      <a:pt x="11" y="42"/>
                    </a:cubicBezTo>
                    <a:cubicBezTo>
                      <a:pt x="10" y="41"/>
                      <a:pt x="11" y="41"/>
                      <a:pt x="11" y="41"/>
                    </a:cubicBezTo>
                    <a:cubicBezTo>
                      <a:pt x="12" y="40"/>
                      <a:pt x="11" y="39"/>
                      <a:pt x="11" y="38"/>
                    </a:cubicBezTo>
                    <a:cubicBezTo>
                      <a:pt x="11" y="37"/>
                      <a:pt x="11" y="37"/>
                      <a:pt x="12" y="37"/>
                    </a:cubicBezTo>
                    <a:cubicBezTo>
                      <a:pt x="13" y="38"/>
                      <a:pt x="13" y="38"/>
                      <a:pt x="13" y="36"/>
                    </a:cubicBezTo>
                    <a:cubicBezTo>
                      <a:pt x="13" y="35"/>
                      <a:pt x="13" y="33"/>
                      <a:pt x="13" y="33"/>
                    </a:cubicBezTo>
                    <a:cubicBezTo>
                      <a:pt x="14" y="32"/>
                      <a:pt x="15" y="32"/>
                      <a:pt x="15" y="31"/>
                    </a:cubicBezTo>
                    <a:cubicBezTo>
                      <a:pt x="15" y="30"/>
                      <a:pt x="15" y="28"/>
                      <a:pt x="15" y="27"/>
                    </a:cubicBezTo>
                    <a:cubicBezTo>
                      <a:pt x="16" y="27"/>
                      <a:pt x="17" y="26"/>
                      <a:pt x="17" y="25"/>
                    </a:cubicBezTo>
                    <a:cubicBezTo>
                      <a:pt x="18" y="24"/>
                      <a:pt x="18" y="21"/>
                      <a:pt x="19" y="22"/>
                    </a:cubicBezTo>
                    <a:cubicBezTo>
                      <a:pt x="20" y="22"/>
                      <a:pt x="21" y="20"/>
                      <a:pt x="21" y="19"/>
                    </a:cubicBezTo>
                    <a:cubicBezTo>
                      <a:pt x="22" y="18"/>
                      <a:pt x="22" y="18"/>
                      <a:pt x="23" y="18"/>
                    </a:cubicBezTo>
                    <a:cubicBezTo>
                      <a:pt x="23" y="18"/>
                      <a:pt x="24" y="19"/>
                      <a:pt x="25" y="18"/>
                    </a:cubicBezTo>
                    <a:cubicBezTo>
                      <a:pt x="26" y="17"/>
                      <a:pt x="26" y="16"/>
                      <a:pt x="27" y="13"/>
                    </a:cubicBezTo>
                    <a:cubicBezTo>
                      <a:pt x="27" y="11"/>
                      <a:pt x="27" y="9"/>
                      <a:pt x="26" y="6"/>
                    </a:cubicBezTo>
                    <a:cubicBezTo>
                      <a:pt x="26" y="4"/>
                      <a:pt x="25" y="2"/>
                      <a:pt x="23" y="1"/>
                    </a:cubicBezTo>
                    <a:cubicBezTo>
                      <a:pt x="22" y="0"/>
                      <a:pt x="21" y="2"/>
                      <a:pt x="20" y="2"/>
                    </a:cubicBezTo>
                    <a:cubicBezTo>
                      <a:pt x="19" y="3"/>
                      <a:pt x="19" y="4"/>
                      <a:pt x="19" y="6"/>
                    </a:cubicBezTo>
                    <a:cubicBezTo>
                      <a:pt x="20" y="8"/>
                      <a:pt x="19" y="8"/>
                      <a:pt x="18" y="9"/>
                    </a:cubicBezTo>
                    <a:cubicBezTo>
                      <a:pt x="18" y="9"/>
                      <a:pt x="17" y="10"/>
                      <a:pt x="17" y="10"/>
                    </a:cubicBezTo>
                    <a:cubicBezTo>
                      <a:pt x="16" y="11"/>
                      <a:pt x="15" y="10"/>
                      <a:pt x="14" y="10"/>
                    </a:cubicBezTo>
                    <a:cubicBezTo>
                      <a:pt x="14" y="10"/>
                      <a:pt x="14" y="11"/>
                      <a:pt x="13" y="11"/>
                    </a:cubicBezTo>
                    <a:cubicBezTo>
                      <a:pt x="12" y="10"/>
                      <a:pt x="12" y="9"/>
                      <a:pt x="11" y="9"/>
                    </a:cubicBezTo>
                    <a:cubicBezTo>
                      <a:pt x="9" y="8"/>
                      <a:pt x="10" y="10"/>
                      <a:pt x="10" y="12"/>
                    </a:cubicBezTo>
                    <a:cubicBezTo>
                      <a:pt x="10" y="15"/>
                      <a:pt x="9" y="11"/>
                      <a:pt x="8" y="11"/>
                    </a:cubicBezTo>
                    <a:cubicBezTo>
                      <a:pt x="8" y="11"/>
                      <a:pt x="8" y="13"/>
                      <a:pt x="8" y="13"/>
                    </a:cubicBezTo>
                    <a:cubicBezTo>
                      <a:pt x="8" y="14"/>
                      <a:pt x="7" y="13"/>
                      <a:pt x="6" y="14"/>
                    </a:cubicBezTo>
                    <a:cubicBezTo>
                      <a:pt x="5" y="15"/>
                      <a:pt x="7" y="19"/>
                      <a:pt x="5" y="18"/>
                    </a:cubicBezTo>
                    <a:cubicBezTo>
                      <a:pt x="3" y="17"/>
                      <a:pt x="6" y="22"/>
                      <a:pt x="5" y="23"/>
                    </a:cubicBezTo>
                    <a:cubicBezTo>
                      <a:pt x="4" y="24"/>
                      <a:pt x="4" y="23"/>
                      <a:pt x="3" y="22"/>
                    </a:cubicBezTo>
                    <a:cubicBezTo>
                      <a:pt x="2" y="22"/>
                      <a:pt x="2" y="24"/>
                      <a:pt x="2" y="24"/>
                    </a:cubicBezTo>
                    <a:cubicBezTo>
                      <a:pt x="2" y="25"/>
                      <a:pt x="1" y="24"/>
                      <a:pt x="1" y="2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4" name="Freeform 125"/>
              <p:cNvSpPr>
                <a:spLocks/>
              </p:cNvSpPr>
              <p:nvPr/>
            </p:nvSpPr>
            <p:spPr bwMode="auto">
              <a:xfrm>
                <a:off x="9520624" y="3441849"/>
                <a:ext cx="1733" cy="3465"/>
              </a:xfrm>
              <a:custGeom>
                <a:avLst/>
                <a:gdLst>
                  <a:gd name="T0" fmla="*/ 3 w 5"/>
                  <a:gd name="T1" fmla="*/ 7 h 8"/>
                  <a:gd name="T2" fmla="*/ 2 w 5"/>
                  <a:gd name="T3" fmla="*/ 1 h 8"/>
                  <a:gd name="T4" fmla="*/ 3 w 5"/>
                  <a:gd name="T5" fmla="*/ 7 h 8"/>
                </a:gdLst>
                <a:ahLst/>
                <a:cxnLst>
                  <a:cxn ang="0">
                    <a:pos x="T0" y="T1"/>
                  </a:cxn>
                  <a:cxn ang="0">
                    <a:pos x="T2" y="T3"/>
                  </a:cxn>
                  <a:cxn ang="0">
                    <a:pos x="T4" y="T5"/>
                  </a:cxn>
                </a:cxnLst>
                <a:rect l="0" t="0" r="r" b="b"/>
                <a:pathLst>
                  <a:path w="5" h="8">
                    <a:moveTo>
                      <a:pt x="3" y="7"/>
                    </a:moveTo>
                    <a:cubicBezTo>
                      <a:pt x="4" y="8"/>
                      <a:pt x="5" y="0"/>
                      <a:pt x="2" y="1"/>
                    </a:cubicBezTo>
                    <a:cubicBezTo>
                      <a:pt x="0" y="1"/>
                      <a:pt x="1" y="6"/>
                      <a:pt x="3"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5" name="Freeform 126"/>
              <p:cNvSpPr>
                <a:spLocks/>
              </p:cNvSpPr>
              <p:nvPr/>
            </p:nvSpPr>
            <p:spPr bwMode="auto">
              <a:xfrm>
                <a:off x="9508495" y="3379470"/>
                <a:ext cx="1733" cy="3465"/>
              </a:xfrm>
              <a:custGeom>
                <a:avLst/>
                <a:gdLst>
                  <a:gd name="T0" fmla="*/ 3 w 4"/>
                  <a:gd name="T1" fmla="*/ 5 h 8"/>
                  <a:gd name="T2" fmla="*/ 1 w 4"/>
                  <a:gd name="T3" fmla="*/ 2 h 8"/>
                  <a:gd name="T4" fmla="*/ 0 w 4"/>
                  <a:gd name="T5" fmla="*/ 5 h 8"/>
                  <a:gd name="T6" fmla="*/ 3 w 4"/>
                  <a:gd name="T7" fmla="*/ 7 h 8"/>
                  <a:gd name="T8" fmla="*/ 3 w 4"/>
                  <a:gd name="T9" fmla="*/ 5 h 8"/>
                </a:gdLst>
                <a:ahLst/>
                <a:cxnLst>
                  <a:cxn ang="0">
                    <a:pos x="T0" y="T1"/>
                  </a:cxn>
                  <a:cxn ang="0">
                    <a:pos x="T2" y="T3"/>
                  </a:cxn>
                  <a:cxn ang="0">
                    <a:pos x="T4" y="T5"/>
                  </a:cxn>
                  <a:cxn ang="0">
                    <a:pos x="T6" y="T7"/>
                  </a:cxn>
                  <a:cxn ang="0">
                    <a:pos x="T8" y="T9"/>
                  </a:cxn>
                </a:cxnLst>
                <a:rect l="0" t="0" r="r" b="b"/>
                <a:pathLst>
                  <a:path w="4" h="8">
                    <a:moveTo>
                      <a:pt x="3" y="5"/>
                    </a:moveTo>
                    <a:cubicBezTo>
                      <a:pt x="3" y="4"/>
                      <a:pt x="1" y="0"/>
                      <a:pt x="1" y="2"/>
                    </a:cubicBezTo>
                    <a:cubicBezTo>
                      <a:pt x="0" y="2"/>
                      <a:pt x="0" y="3"/>
                      <a:pt x="0" y="5"/>
                    </a:cubicBezTo>
                    <a:cubicBezTo>
                      <a:pt x="1" y="6"/>
                      <a:pt x="2" y="6"/>
                      <a:pt x="3" y="7"/>
                    </a:cubicBezTo>
                    <a:cubicBezTo>
                      <a:pt x="4" y="8"/>
                      <a:pt x="4" y="6"/>
                      <a:pt x="3"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6" name="Freeform 127"/>
              <p:cNvSpPr>
                <a:spLocks/>
              </p:cNvSpPr>
              <p:nvPr/>
            </p:nvSpPr>
            <p:spPr bwMode="auto">
              <a:xfrm>
                <a:off x="9508495" y="3391600"/>
                <a:ext cx="1733" cy="2599"/>
              </a:xfrm>
              <a:custGeom>
                <a:avLst/>
                <a:gdLst>
                  <a:gd name="T0" fmla="*/ 1 w 4"/>
                  <a:gd name="T1" fmla="*/ 2 h 6"/>
                  <a:gd name="T2" fmla="*/ 3 w 4"/>
                  <a:gd name="T3" fmla="*/ 5 h 6"/>
                  <a:gd name="T4" fmla="*/ 3 w 4"/>
                  <a:gd name="T5" fmla="*/ 4 h 6"/>
                  <a:gd name="T6" fmla="*/ 1 w 4"/>
                  <a:gd name="T7" fmla="*/ 1 h 6"/>
                  <a:gd name="T8" fmla="*/ 1 w 4"/>
                  <a:gd name="T9" fmla="*/ 2 h 6"/>
                </a:gdLst>
                <a:ahLst/>
                <a:cxnLst>
                  <a:cxn ang="0">
                    <a:pos x="T0" y="T1"/>
                  </a:cxn>
                  <a:cxn ang="0">
                    <a:pos x="T2" y="T3"/>
                  </a:cxn>
                  <a:cxn ang="0">
                    <a:pos x="T4" y="T5"/>
                  </a:cxn>
                  <a:cxn ang="0">
                    <a:pos x="T6" y="T7"/>
                  </a:cxn>
                  <a:cxn ang="0">
                    <a:pos x="T8" y="T9"/>
                  </a:cxn>
                </a:cxnLst>
                <a:rect l="0" t="0" r="r" b="b"/>
                <a:pathLst>
                  <a:path w="4" h="6">
                    <a:moveTo>
                      <a:pt x="1" y="2"/>
                    </a:moveTo>
                    <a:cubicBezTo>
                      <a:pt x="2" y="3"/>
                      <a:pt x="2" y="4"/>
                      <a:pt x="3" y="5"/>
                    </a:cubicBezTo>
                    <a:cubicBezTo>
                      <a:pt x="4" y="6"/>
                      <a:pt x="4" y="4"/>
                      <a:pt x="3" y="4"/>
                    </a:cubicBezTo>
                    <a:cubicBezTo>
                      <a:pt x="3" y="2"/>
                      <a:pt x="2" y="2"/>
                      <a:pt x="1" y="1"/>
                    </a:cubicBezTo>
                    <a:cubicBezTo>
                      <a:pt x="0" y="0"/>
                      <a:pt x="0" y="1"/>
                      <a:pt x="1"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7" name="Freeform 128"/>
              <p:cNvSpPr>
                <a:spLocks/>
              </p:cNvSpPr>
              <p:nvPr/>
            </p:nvSpPr>
            <p:spPr bwMode="auto">
              <a:xfrm>
                <a:off x="9512826" y="3437517"/>
                <a:ext cx="867" cy="2599"/>
              </a:xfrm>
              <a:custGeom>
                <a:avLst/>
                <a:gdLst>
                  <a:gd name="T0" fmla="*/ 4 w 4"/>
                  <a:gd name="T1" fmla="*/ 7 h 7"/>
                  <a:gd name="T2" fmla="*/ 2 w 4"/>
                  <a:gd name="T3" fmla="*/ 2 h 7"/>
                  <a:gd name="T4" fmla="*/ 1 w 4"/>
                  <a:gd name="T5" fmla="*/ 2 h 7"/>
                  <a:gd name="T6" fmla="*/ 2 w 4"/>
                  <a:gd name="T7" fmla="*/ 6 h 7"/>
                  <a:gd name="T8" fmla="*/ 4 w 4"/>
                  <a:gd name="T9" fmla="*/ 7 h 7"/>
                </a:gdLst>
                <a:ahLst/>
                <a:cxnLst>
                  <a:cxn ang="0">
                    <a:pos x="T0" y="T1"/>
                  </a:cxn>
                  <a:cxn ang="0">
                    <a:pos x="T2" y="T3"/>
                  </a:cxn>
                  <a:cxn ang="0">
                    <a:pos x="T4" y="T5"/>
                  </a:cxn>
                  <a:cxn ang="0">
                    <a:pos x="T6" y="T7"/>
                  </a:cxn>
                  <a:cxn ang="0">
                    <a:pos x="T8" y="T9"/>
                  </a:cxn>
                </a:cxnLst>
                <a:rect l="0" t="0" r="r" b="b"/>
                <a:pathLst>
                  <a:path w="4" h="7">
                    <a:moveTo>
                      <a:pt x="4" y="7"/>
                    </a:moveTo>
                    <a:cubicBezTo>
                      <a:pt x="4" y="6"/>
                      <a:pt x="3" y="3"/>
                      <a:pt x="2" y="2"/>
                    </a:cubicBezTo>
                    <a:cubicBezTo>
                      <a:pt x="2" y="0"/>
                      <a:pt x="1" y="0"/>
                      <a:pt x="1" y="2"/>
                    </a:cubicBezTo>
                    <a:cubicBezTo>
                      <a:pt x="1" y="3"/>
                      <a:pt x="0" y="5"/>
                      <a:pt x="2" y="6"/>
                    </a:cubicBezTo>
                    <a:cubicBezTo>
                      <a:pt x="2" y="7"/>
                      <a:pt x="4" y="7"/>
                      <a:pt x="4"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8" name="Freeform 129"/>
              <p:cNvSpPr>
                <a:spLocks/>
              </p:cNvSpPr>
              <p:nvPr/>
            </p:nvSpPr>
            <p:spPr bwMode="auto">
              <a:xfrm>
                <a:off x="9521490" y="3427120"/>
                <a:ext cx="867" cy="2599"/>
              </a:xfrm>
              <a:custGeom>
                <a:avLst/>
                <a:gdLst>
                  <a:gd name="T0" fmla="*/ 1 w 3"/>
                  <a:gd name="T1" fmla="*/ 0 h 7"/>
                  <a:gd name="T2" fmla="*/ 0 w 3"/>
                  <a:gd name="T3" fmla="*/ 1 h 7"/>
                  <a:gd name="T4" fmla="*/ 1 w 3"/>
                  <a:gd name="T5" fmla="*/ 5 h 7"/>
                  <a:gd name="T6" fmla="*/ 1 w 3"/>
                  <a:gd name="T7" fmla="*/ 0 h 7"/>
                </a:gdLst>
                <a:ahLst/>
                <a:cxnLst>
                  <a:cxn ang="0">
                    <a:pos x="T0" y="T1"/>
                  </a:cxn>
                  <a:cxn ang="0">
                    <a:pos x="T2" y="T3"/>
                  </a:cxn>
                  <a:cxn ang="0">
                    <a:pos x="T4" y="T5"/>
                  </a:cxn>
                  <a:cxn ang="0">
                    <a:pos x="T6" y="T7"/>
                  </a:cxn>
                </a:cxnLst>
                <a:rect l="0" t="0" r="r" b="b"/>
                <a:pathLst>
                  <a:path w="3" h="7">
                    <a:moveTo>
                      <a:pt x="1" y="0"/>
                    </a:moveTo>
                    <a:cubicBezTo>
                      <a:pt x="1" y="0"/>
                      <a:pt x="0" y="0"/>
                      <a:pt x="0" y="1"/>
                    </a:cubicBezTo>
                    <a:cubicBezTo>
                      <a:pt x="0" y="2"/>
                      <a:pt x="0" y="4"/>
                      <a:pt x="1" y="5"/>
                    </a:cubicBezTo>
                    <a:cubicBezTo>
                      <a:pt x="3" y="7"/>
                      <a:pt x="2" y="2"/>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69" name="Freeform 130"/>
              <p:cNvSpPr>
                <a:spLocks/>
              </p:cNvSpPr>
              <p:nvPr/>
            </p:nvSpPr>
            <p:spPr bwMode="auto">
              <a:xfrm>
                <a:off x="9526688" y="3415858"/>
                <a:ext cx="0" cy="173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cubicBezTo>
                      <a:pt x="0" y="1"/>
                      <a:pt x="0" y="2"/>
                      <a:pt x="1"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0" name="Freeform 131"/>
              <p:cNvSpPr>
                <a:spLocks/>
              </p:cNvSpPr>
              <p:nvPr/>
            </p:nvSpPr>
            <p:spPr bwMode="auto">
              <a:xfrm>
                <a:off x="9486835" y="3363876"/>
                <a:ext cx="867" cy="1733"/>
              </a:xfrm>
              <a:custGeom>
                <a:avLst/>
                <a:gdLst>
                  <a:gd name="T0" fmla="*/ 2 w 3"/>
                  <a:gd name="T1" fmla="*/ 3 h 4"/>
                  <a:gd name="T2" fmla="*/ 3 w 3"/>
                  <a:gd name="T3" fmla="*/ 2 h 4"/>
                  <a:gd name="T4" fmla="*/ 1 w 3"/>
                  <a:gd name="T5" fmla="*/ 1 h 4"/>
                  <a:gd name="T6" fmla="*/ 2 w 3"/>
                  <a:gd name="T7" fmla="*/ 3 h 4"/>
                </a:gdLst>
                <a:ahLst/>
                <a:cxnLst>
                  <a:cxn ang="0">
                    <a:pos x="T0" y="T1"/>
                  </a:cxn>
                  <a:cxn ang="0">
                    <a:pos x="T2" y="T3"/>
                  </a:cxn>
                  <a:cxn ang="0">
                    <a:pos x="T4" y="T5"/>
                  </a:cxn>
                  <a:cxn ang="0">
                    <a:pos x="T6" y="T7"/>
                  </a:cxn>
                </a:cxnLst>
                <a:rect l="0" t="0" r="r" b="b"/>
                <a:pathLst>
                  <a:path w="3" h="4">
                    <a:moveTo>
                      <a:pt x="2" y="3"/>
                    </a:moveTo>
                    <a:cubicBezTo>
                      <a:pt x="3" y="4"/>
                      <a:pt x="3" y="3"/>
                      <a:pt x="3" y="2"/>
                    </a:cubicBezTo>
                    <a:cubicBezTo>
                      <a:pt x="2" y="2"/>
                      <a:pt x="1" y="1"/>
                      <a:pt x="1" y="1"/>
                    </a:cubicBezTo>
                    <a:cubicBezTo>
                      <a:pt x="0" y="0"/>
                      <a:pt x="2" y="3"/>
                      <a:pt x="2"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1" name="Freeform 132"/>
              <p:cNvSpPr>
                <a:spLocks/>
              </p:cNvSpPr>
              <p:nvPr/>
            </p:nvSpPr>
            <p:spPr bwMode="auto">
              <a:xfrm>
                <a:off x="9485969" y="3367341"/>
                <a:ext cx="867" cy="1733"/>
              </a:xfrm>
              <a:custGeom>
                <a:avLst/>
                <a:gdLst>
                  <a:gd name="T0" fmla="*/ 1 w 3"/>
                  <a:gd name="T1" fmla="*/ 0 h 3"/>
                  <a:gd name="T2" fmla="*/ 2 w 3"/>
                  <a:gd name="T3" fmla="*/ 2 h 3"/>
                  <a:gd name="T4" fmla="*/ 3 w 3"/>
                  <a:gd name="T5" fmla="*/ 1 h 3"/>
                  <a:gd name="T6" fmla="*/ 1 w 3"/>
                  <a:gd name="T7" fmla="*/ 0 h 3"/>
                </a:gdLst>
                <a:ahLst/>
                <a:cxnLst>
                  <a:cxn ang="0">
                    <a:pos x="T0" y="T1"/>
                  </a:cxn>
                  <a:cxn ang="0">
                    <a:pos x="T2" y="T3"/>
                  </a:cxn>
                  <a:cxn ang="0">
                    <a:pos x="T4" y="T5"/>
                  </a:cxn>
                  <a:cxn ang="0">
                    <a:pos x="T6" y="T7"/>
                  </a:cxn>
                </a:cxnLst>
                <a:rect l="0" t="0" r="r" b="b"/>
                <a:pathLst>
                  <a:path w="3" h="3">
                    <a:moveTo>
                      <a:pt x="1" y="0"/>
                    </a:moveTo>
                    <a:cubicBezTo>
                      <a:pt x="0" y="0"/>
                      <a:pt x="1" y="2"/>
                      <a:pt x="2" y="2"/>
                    </a:cubicBezTo>
                    <a:cubicBezTo>
                      <a:pt x="2" y="3"/>
                      <a:pt x="3" y="3"/>
                      <a:pt x="3" y="1"/>
                    </a:cubicBezTo>
                    <a:cubicBezTo>
                      <a:pt x="2" y="1"/>
                      <a:pt x="1" y="0"/>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2" name="Freeform 133"/>
              <p:cNvSpPr>
                <a:spLocks/>
              </p:cNvSpPr>
              <p:nvPr/>
            </p:nvSpPr>
            <p:spPr bwMode="auto">
              <a:xfrm>
                <a:off x="9495499" y="3454844"/>
                <a:ext cx="2599" cy="6065"/>
              </a:xfrm>
              <a:custGeom>
                <a:avLst/>
                <a:gdLst>
                  <a:gd name="T0" fmla="*/ 0 w 6"/>
                  <a:gd name="T1" fmla="*/ 2 h 15"/>
                  <a:gd name="T2" fmla="*/ 0 w 6"/>
                  <a:gd name="T3" fmla="*/ 10 h 15"/>
                  <a:gd name="T4" fmla="*/ 3 w 6"/>
                  <a:gd name="T5" fmla="*/ 13 h 15"/>
                  <a:gd name="T6" fmla="*/ 5 w 6"/>
                  <a:gd name="T7" fmla="*/ 11 h 15"/>
                  <a:gd name="T8" fmla="*/ 5 w 6"/>
                  <a:gd name="T9" fmla="*/ 7 h 15"/>
                  <a:gd name="T10" fmla="*/ 5 w 6"/>
                  <a:gd name="T11" fmla="*/ 7 h 15"/>
                  <a:gd name="T12" fmla="*/ 0 w 6"/>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0" y="2"/>
                    </a:moveTo>
                    <a:cubicBezTo>
                      <a:pt x="0" y="4"/>
                      <a:pt x="0" y="7"/>
                      <a:pt x="0" y="10"/>
                    </a:cubicBezTo>
                    <a:cubicBezTo>
                      <a:pt x="1" y="14"/>
                      <a:pt x="3" y="15"/>
                      <a:pt x="3" y="13"/>
                    </a:cubicBezTo>
                    <a:cubicBezTo>
                      <a:pt x="4" y="12"/>
                      <a:pt x="4" y="12"/>
                      <a:pt x="5" y="11"/>
                    </a:cubicBezTo>
                    <a:cubicBezTo>
                      <a:pt x="6" y="9"/>
                      <a:pt x="5" y="9"/>
                      <a:pt x="5" y="7"/>
                    </a:cubicBezTo>
                    <a:cubicBezTo>
                      <a:pt x="5" y="7"/>
                      <a:pt x="5" y="7"/>
                      <a:pt x="5" y="7"/>
                    </a:cubicBezTo>
                    <a:cubicBezTo>
                      <a:pt x="4" y="6"/>
                      <a:pt x="1" y="0"/>
                      <a:pt x="0"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3" name="Freeform 134"/>
              <p:cNvSpPr>
                <a:spLocks/>
              </p:cNvSpPr>
              <p:nvPr/>
            </p:nvSpPr>
            <p:spPr bwMode="auto">
              <a:xfrm>
                <a:off x="9485102" y="3367341"/>
                <a:ext cx="1733" cy="1733"/>
              </a:xfrm>
              <a:custGeom>
                <a:avLst/>
                <a:gdLst>
                  <a:gd name="T0" fmla="*/ 1 w 4"/>
                  <a:gd name="T1" fmla="*/ 1 h 4"/>
                  <a:gd name="T2" fmla="*/ 2 w 4"/>
                  <a:gd name="T3" fmla="*/ 4 h 4"/>
                  <a:gd name="T4" fmla="*/ 1 w 4"/>
                  <a:gd name="T5" fmla="*/ 1 h 4"/>
                </a:gdLst>
                <a:ahLst/>
                <a:cxnLst>
                  <a:cxn ang="0">
                    <a:pos x="T0" y="T1"/>
                  </a:cxn>
                  <a:cxn ang="0">
                    <a:pos x="T2" y="T3"/>
                  </a:cxn>
                  <a:cxn ang="0">
                    <a:pos x="T4" y="T5"/>
                  </a:cxn>
                </a:cxnLst>
                <a:rect l="0" t="0" r="r" b="b"/>
                <a:pathLst>
                  <a:path w="4" h="4">
                    <a:moveTo>
                      <a:pt x="1" y="1"/>
                    </a:moveTo>
                    <a:cubicBezTo>
                      <a:pt x="0" y="2"/>
                      <a:pt x="2" y="4"/>
                      <a:pt x="2" y="4"/>
                    </a:cubicBezTo>
                    <a:cubicBezTo>
                      <a:pt x="4" y="3"/>
                      <a:pt x="1" y="0"/>
                      <a:pt x="1"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4" name="Freeform 135"/>
              <p:cNvSpPr>
                <a:spLocks/>
              </p:cNvSpPr>
              <p:nvPr/>
            </p:nvSpPr>
            <p:spPr bwMode="auto">
              <a:xfrm>
                <a:off x="9486835" y="3362143"/>
                <a:ext cx="2599" cy="3465"/>
              </a:xfrm>
              <a:custGeom>
                <a:avLst/>
                <a:gdLst>
                  <a:gd name="T0" fmla="*/ 1 w 6"/>
                  <a:gd name="T1" fmla="*/ 2 h 8"/>
                  <a:gd name="T2" fmla="*/ 5 w 6"/>
                  <a:gd name="T3" fmla="*/ 7 h 8"/>
                  <a:gd name="T4" fmla="*/ 1 w 6"/>
                  <a:gd name="T5" fmla="*/ 2 h 8"/>
                </a:gdLst>
                <a:ahLst/>
                <a:cxnLst>
                  <a:cxn ang="0">
                    <a:pos x="T0" y="T1"/>
                  </a:cxn>
                  <a:cxn ang="0">
                    <a:pos x="T2" y="T3"/>
                  </a:cxn>
                  <a:cxn ang="0">
                    <a:pos x="T4" y="T5"/>
                  </a:cxn>
                </a:cxnLst>
                <a:rect l="0" t="0" r="r" b="b"/>
                <a:pathLst>
                  <a:path w="6" h="8">
                    <a:moveTo>
                      <a:pt x="1" y="2"/>
                    </a:moveTo>
                    <a:cubicBezTo>
                      <a:pt x="1" y="4"/>
                      <a:pt x="6" y="8"/>
                      <a:pt x="5" y="7"/>
                    </a:cubicBezTo>
                    <a:cubicBezTo>
                      <a:pt x="5" y="4"/>
                      <a:pt x="0" y="0"/>
                      <a:pt x="1"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5" name="Freeform 136"/>
              <p:cNvSpPr>
                <a:spLocks/>
              </p:cNvSpPr>
              <p:nvPr/>
            </p:nvSpPr>
            <p:spPr bwMode="auto">
              <a:xfrm>
                <a:off x="9479904" y="3373406"/>
                <a:ext cx="2599" cy="2599"/>
              </a:xfrm>
              <a:custGeom>
                <a:avLst/>
                <a:gdLst>
                  <a:gd name="T0" fmla="*/ 2 w 5"/>
                  <a:gd name="T1" fmla="*/ 5 h 7"/>
                  <a:gd name="T2" fmla="*/ 5 w 5"/>
                  <a:gd name="T3" fmla="*/ 5 h 7"/>
                  <a:gd name="T4" fmla="*/ 2 w 5"/>
                  <a:gd name="T5" fmla="*/ 2 h 7"/>
                  <a:gd name="T6" fmla="*/ 0 w 5"/>
                  <a:gd name="T7" fmla="*/ 1 h 7"/>
                  <a:gd name="T8" fmla="*/ 2 w 5"/>
                  <a:gd name="T9" fmla="*/ 5 h 7"/>
                </a:gdLst>
                <a:ahLst/>
                <a:cxnLst>
                  <a:cxn ang="0">
                    <a:pos x="T0" y="T1"/>
                  </a:cxn>
                  <a:cxn ang="0">
                    <a:pos x="T2" y="T3"/>
                  </a:cxn>
                  <a:cxn ang="0">
                    <a:pos x="T4" y="T5"/>
                  </a:cxn>
                  <a:cxn ang="0">
                    <a:pos x="T6" y="T7"/>
                  </a:cxn>
                  <a:cxn ang="0">
                    <a:pos x="T8" y="T9"/>
                  </a:cxn>
                </a:cxnLst>
                <a:rect l="0" t="0" r="r" b="b"/>
                <a:pathLst>
                  <a:path w="5" h="7">
                    <a:moveTo>
                      <a:pt x="2" y="5"/>
                    </a:moveTo>
                    <a:cubicBezTo>
                      <a:pt x="2" y="5"/>
                      <a:pt x="5" y="7"/>
                      <a:pt x="5" y="5"/>
                    </a:cubicBezTo>
                    <a:cubicBezTo>
                      <a:pt x="5" y="4"/>
                      <a:pt x="3" y="3"/>
                      <a:pt x="2" y="2"/>
                    </a:cubicBezTo>
                    <a:cubicBezTo>
                      <a:pt x="1" y="1"/>
                      <a:pt x="0" y="0"/>
                      <a:pt x="0" y="1"/>
                    </a:cubicBezTo>
                    <a:cubicBezTo>
                      <a:pt x="0" y="2"/>
                      <a:pt x="0" y="4"/>
                      <a:pt x="2"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6" name="Freeform 137"/>
              <p:cNvSpPr>
                <a:spLocks/>
              </p:cNvSpPr>
              <p:nvPr/>
            </p:nvSpPr>
            <p:spPr bwMode="auto">
              <a:xfrm>
                <a:off x="9468642" y="3509426"/>
                <a:ext cx="1733" cy="6065"/>
              </a:xfrm>
              <a:custGeom>
                <a:avLst/>
                <a:gdLst>
                  <a:gd name="T0" fmla="*/ 3 w 4"/>
                  <a:gd name="T1" fmla="*/ 9 h 15"/>
                  <a:gd name="T2" fmla="*/ 3 w 4"/>
                  <a:gd name="T3" fmla="*/ 3 h 15"/>
                  <a:gd name="T4" fmla="*/ 1 w 4"/>
                  <a:gd name="T5" fmla="*/ 4 h 15"/>
                  <a:gd name="T6" fmla="*/ 1 w 4"/>
                  <a:gd name="T7" fmla="*/ 12 h 15"/>
                  <a:gd name="T8" fmla="*/ 3 w 4"/>
                  <a:gd name="T9" fmla="*/ 9 h 15"/>
                </a:gdLst>
                <a:ahLst/>
                <a:cxnLst>
                  <a:cxn ang="0">
                    <a:pos x="T0" y="T1"/>
                  </a:cxn>
                  <a:cxn ang="0">
                    <a:pos x="T2" y="T3"/>
                  </a:cxn>
                  <a:cxn ang="0">
                    <a:pos x="T4" y="T5"/>
                  </a:cxn>
                  <a:cxn ang="0">
                    <a:pos x="T6" y="T7"/>
                  </a:cxn>
                  <a:cxn ang="0">
                    <a:pos x="T8" y="T9"/>
                  </a:cxn>
                </a:cxnLst>
                <a:rect l="0" t="0" r="r" b="b"/>
                <a:pathLst>
                  <a:path w="4" h="15">
                    <a:moveTo>
                      <a:pt x="3" y="9"/>
                    </a:moveTo>
                    <a:cubicBezTo>
                      <a:pt x="3" y="7"/>
                      <a:pt x="4" y="5"/>
                      <a:pt x="3" y="3"/>
                    </a:cubicBezTo>
                    <a:cubicBezTo>
                      <a:pt x="2" y="0"/>
                      <a:pt x="1" y="2"/>
                      <a:pt x="1" y="4"/>
                    </a:cubicBezTo>
                    <a:cubicBezTo>
                      <a:pt x="0" y="6"/>
                      <a:pt x="0" y="9"/>
                      <a:pt x="1" y="12"/>
                    </a:cubicBezTo>
                    <a:cubicBezTo>
                      <a:pt x="2" y="15"/>
                      <a:pt x="3" y="10"/>
                      <a:pt x="3" y="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7" name="Freeform 138"/>
              <p:cNvSpPr>
                <a:spLocks/>
              </p:cNvSpPr>
              <p:nvPr/>
            </p:nvSpPr>
            <p:spPr bwMode="auto">
              <a:xfrm>
                <a:off x="9486835" y="3369940"/>
                <a:ext cx="4332" cy="8664"/>
              </a:xfrm>
              <a:custGeom>
                <a:avLst/>
                <a:gdLst>
                  <a:gd name="T0" fmla="*/ 4 w 9"/>
                  <a:gd name="T1" fmla="*/ 6 h 23"/>
                  <a:gd name="T2" fmla="*/ 4 w 9"/>
                  <a:gd name="T3" fmla="*/ 4 h 23"/>
                  <a:gd name="T4" fmla="*/ 2 w 9"/>
                  <a:gd name="T5" fmla="*/ 1 h 23"/>
                  <a:gd name="T6" fmla="*/ 0 w 9"/>
                  <a:gd name="T7" fmla="*/ 5 h 23"/>
                  <a:gd name="T8" fmla="*/ 1 w 9"/>
                  <a:gd name="T9" fmla="*/ 7 h 23"/>
                  <a:gd name="T10" fmla="*/ 1 w 9"/>
                  <a:gd name="T11" fmla="*/ 11 h 23"/>
                  <a:gd name="T12" fmla="*/ 2 w 9"/>
                  <a:gd name="T13" fmla="*/ 15 h 23"/>
                  <a:gd name="T14" fmla="*/ 5 w 9"/>
                  <a:gd name="T15" fmla="*/ 20 h 23"/>
                  <a:gd name="T16" fmla="*/ 8 w 9"/>
                  <a:gd name="T17" fmla="*/ 19 h 23"/>
                  <a:gd name="T18" fmla="*/ 7 w 9"/>
                  <a:gd name="T19" fmla="*/ 15 h 23"/>
                  <a:gd name="T20" fmla="*/ 6 w 9"/>
                  <a:gd name="T21" fmla="*/ 12 h 23"/>
                  <a:gd name="T22" fmla="*/ 7 w 9"/>
                  <a:gd name="T23" fmla="*/ 13 h 23"/>
                  <a:gd name="T24" fmla="*/ 6 w 9"/>
                  <a:gd name="T25" fmla="*/ 8 h 23"/>
                  <a:gd name="T26" fmla="*/ 4 w 9"/>
                  <a:gd name="T2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3">
                    <a:moveTo>
                      <a:pt x="4" y="6"/>
                    </a:moveTo>
                    <a:cubicBezTo>
                      <a:pt x="4" y="5"/>
                      <a:pt x="4" y="5"/>
                      <a:pt x="4" y="4"/>
                    </a:cubicBezTo>
                    <a:cubicBezTo>
                      <a:pt x="3" y="3"/>
                      <a:pt x="2" y="0"/>
                      <a:pt x="2" y="1"/>
                    </a:cubicBezTo>
                    <a:cubicBezTo>
                      <a:pt x="1" y="2"/>
                      <a:pt x="0" y="3"/>
                      <a:pt x="0" y="5"/>
                    </a:cubicBezTo>
                    <a:cubicBezTo>
                      <a:pt x="1" y="6"/>
                      <a:pt x="3" y="7"/>
                      <a:pt x="1" y="7"/>
                    </a:cubicBezTo>
                    <a:cubicBezTo>
                      <a:pt x="0" y="8"/>
                      <a:pt x="1" y="9"/>
                      <a:pt x="1" y="11"/>
                    </a:cubicBezTo>
                    <a:cubicBezTo>
                      <a:pt x="1" y="13"/>
                      <a:pt x="1" y="14"/>
                      <a:pt x="2" y="15"/>
                    </a:cubicBezTo>
                    <a:cubicBezTo>
                      <a:pt x="3" y="17"/>
                      <a:pt x="4" y="20"/>
                      <a:pt x="5" y="20"/>
                    </a:cubicBezTo>
                    <a:cubicBezTo>
                      <a:pt x="4" y="16"/>
                      <a:pt x="9" y="23"/>
                      <a:pt x="8" y="19"/>
                    </a:cubicBezTo>
                    <a:cubicBezTo>
                      <a:pt x="8" y="18"/>
                      <a:pt x="7" y="17"/>
                      <a:pt x="7" y="15"/>
                    </a:cubicBezTo>
                    <a:cubicBezTo>
                      <a:pt x="6" y="14"/>
                      <a:pt x="5" y="13"/>
                      <a:pt x="6" y="12"/>
                    </a:cubicBezTo>
                    <a:cubicBezTo>
                      <a:pt x="6" y="12"/>
                      <a:pt x="7" y="13"/>
                      <a:pt x="7" y="13"/>
                    </a:cubicBezTo>
                    <a:cubicBezTo>
                      <a:pt x="9" y="13"/>
                      <a:pt x="6" y="9"/>
                      <a:pt x="6" y="8"/>
                    </a:cubicBezTo>
                    <a:cubicBezTo>
                      <a:pt x="5" y="8"/>
                      <a:pt x="4" y="7"/>
                      <a:pt x="4"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8" name="Freeform 139"/>
              <p:cNvSpPr>
                <a:spLocks/>
              </p:cNvSpPr>
              <p:nvPr/>
            </p:nvSpPr>
            <p:spPr bwMode="auto">
              <a:xfrm>
                <a:off x="9111697" y="3350014"/>
                <a:ext cx="4332" cy="2599"/>
              </a:xfrm>
              <a:custGeom>
                <a:avLst/>
                <a:gdLst>
                  <a:gd name="T0" fmla="*/ 2 w 10"/>
                  <a:gd name="T1" fmla="*/ 6 h 6"/>
                  <a:gd name="T2" fmla="*/ 9 w 10"/>
                  <a:gd name="T3" fmla="*/ 5 h 6"/>
                  <a:gd name="T4" fmla="*/ 9 w 10"/>
                  <a:gd name="T5" fmla="*/ 2 h 6"/>
                  <a:gd name="T6" fmla="*/ 3 w 10"/>
                  <a:gd name="T7" fmla="*/ 2 h 6"/>
                  <a:gd name="T8" fmla="*/ 2 w 10"/>
                  <a:gd name="T9" fmla="*/ 6 h 6"/>
                </a:gdLst>
                <a:ahLst/>
                <a:cxnLst>
                  <a:cxn ang="0">
                    <a:pos x="T0" y="T1"/>
                  </a:cxn>
                  <a:cxn ang="0">
                    <a:pos x="T2" y="T3"/>
                  </a:cxn>
                  <a:cxn ang="0">
                    <a:pos x="T4" y="T5"/>
                  </a:cxn>
                  <a:cxn ang="0">
                    <a:pos x="T6" y="T7"/>
                  </a:cxn>
                  <a:cxn ang="0">
                    <a:pos x="T8" y="T9"/>
                  </a:cxn>
                </a:cxnLst>
                <a:rect l="0" t="0" r="r" b="b"/>
                <a:pathLst>
                  <a:path w="10" h="6">
                    <a:moveTo>
                      <a:pt x="2" y="6"/>
                    </a:moveTo>
                    <a:cubicBezTo>
                      <a:pt x="4" y="6"/>
                      <a:pt x="7" y="6"/>
                      <a:pt x="9" y="5"/>
                    </a:cubicBezTo>
                    <a:cubicBezTo>
                      <a:pt x="10" y="5"/>
                      <a:pt x="10" y="2"/>
                      <a:pt x="9" y="2"/>
                    </a:cubicBezTo>
                    <a:cubicBezTo>
                      <a:pt x="9" y="0"/>
                      <a:pt x="5" y="2"/>
                      <a:pt x="3" y="2"/>
                    </a:cubicBezTo>
                    <a:cubicBezTo>
                      <a:pt x="0" y="3"/>
                      <a:pt x="0" y="5"/>
                      <a:pt x="2"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79" name="Freeform 140"/>
              <p:cNvSpPr>
                <a:spLocks/>
              </p:cNvSpPr>
              <p:nvPr/>
            </p:nvSpPr>
            <p:spPr bwMode="auto">
              <a:xfrm>
                <a:off x="9113430" y="3339618"/>
                <a:ext cx="4332" cy="3465"/>
              </a:xfrm>
              <a:custGeom>
                <a:avLst/>
                <a:gdLst>
                  <a:gd name="T0" fmla="*/ 5 w 11"/>
                  <a:gd name="T1" fmla="*/ 1 h 9"/>
                  <a:gd name="T2" fmla="*/ 8 w 11"/>
                  <a:gd name="T3" fmla="*/ 7 h 9"/>
                  <a:gd name="T4" fmla="*/ 10 w 11"/>
                  <a:gd name="T5" fmla="*/ 3 h 9"/>
                  <a:gd name="T6" fmla="*/ 5 w 11"/>
                  <a:gd name="T7" fmla="*/ 1 h 9"/>
                </a:gdLst>
                <a:ahLst/>
                <a:cxnLst>
                  <a:cxn ang="0">
                    <a:pos x="T0" y="T1"/>
                  </a:cxn>
                  <a:cxn ang="0">
                    <a:pos x="T2" y="T3"/>
                  </a:cxn>
                  <a:cxn ang="0">
                    <a:pos x="T4" y="T5"/>
                  </a:cxn>
                  <a:cxn ang="0">
                    <a:pos x="T6" y="T7"/>
                  </a:cxn>
                </a:cxnLst>
                <a:rect l="0" t="0" r="r" b="b"/>
                <a:pathLst>
                  <a:path w="11" h="9">
                    <a:moveTo>
                      <a:pt x="5" y="1"/>
                    </a:moveTo>
                    <a:cubicBezTo>
                      <a:pt x="0" y="3"/>
                      <a:pt x="4" y="9"/>
                      <a:pt x="8" y="7"/>
                    </a:cubicBezTo>
                    <a:cubicBezTo>
                      <a:pt x="9" y="5"/>
                      <a:pt x="11" y="4"/>
                      <a:pt x="10" y="3"/>
                    </a:cubicBezTo>
                    <a:cubicBezTo>
                      <a:pt x="9" y="2"/>
                      <a:pt x="8" y="0"/>
                      <a:pt x="5"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0" name="Freeform 141"/>
              <p:cNvSpPr>
                <a:spLocks/>
              </p:cNvSpPr>
              <p:nvPr/>
            </p:nvSpPr>
            <p:spPr bwMode="auto">
              <a:xfrm>
                <a:off x="9116029" y="3347415"/>
                <a:ext cx="1733" cy="867"/>
              </a:xfrm>
              <a:custGeom>
                <a:avLst/>
                <a:gdLst>
                  <a:gd name="T0" fmla="*/ 0 w 4"/>
                  <a:gd name="T1" fmla="*/ 0 h 3"/>
                  <a:gd name="T2" fmla="*/ 2 w 4"/>
                  <a:gd name="T3" fmla="*/ 3 h 3"/>
                  <a:gd name="T4" fmla="*/ 4 w 4"/>
                  <a:gd name="T5" fmla="*/ 1 h 3"/>
                  <a:gd name="T6" fmla="*/ 0 w 4"/>
                  <a:gd name="T7" fmla="*/ 0 h 3"/>
                </a:gdLst>
                <a:ahLst/>
                <a:cxnLst>
                  <a:cxn ang="0">
                    <a:pos x="T0" y="T1"/>
                  </a:cxn>
                  <a:cxn ang="0">
                    <a:pos x="T2" y="T3"/>
                  </a:cxn>
                  <a:cxn ang="0">
                    <a:pos x="T4" y="T5"/>
                  </a:cxn>
                  <a:cxn ang="0">
                    <a:pos x="T6" y="T7"/>
                  </a:cxn>
                </a:cxnLst>
                <a:rect l="0" t="0" r="r" b="b"/>
                <a:pathLst>
                  <a:path w="4" h="3">
                    <a:moveTo>
                      <a:pt x="0" y="0"/>
                    </a:moveTo>
                    <a:cubicBezTo>
                      <a:pt x="0" y="1"/>
                      <a:pt x="0" y="3"/>
                      <a:pt x="2" y="3"/>
                    </a:cubicBezTo>
                    <a:cubicBezTo>
                      <a:pt x="3" y="3"/>
                      <a:pt x="4" y="2"/>
                      <a:pt x="4" y="1"/>
                    </a:cubicBezTo>
                    <a:cubicBezTo>
                      <a:pt x="3" y="0"/>
                      <a:pt x="2" y="0"/>
                      <a:pt x="0"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1" name="Freeform 142"/>
              <p:cNvSpPr>
                <a:spLocks/>
              </p:cNvSpPr>
              <p:nvPr/>
            </p:nvSpPr>
            <p:spPr bwMode="auto">
              <a:xfrm>
                <a:off x="9185339" y="3570071"/>
                <a:ext cx="3465" cy="3465"/>
              </a:xfrm>
              <a:custGeom>
                <a:avLst/>
                <a:gdLst>
                  <a:gd name="T0" fmla="*/ 0 w 8"/>
                  <a:gd name="T1" fmla="*/ 5 h 8"/>
                  <a:gd name="T2" fmla="*/ 8 w 8"/>
                  <a:gd name="T3" fmla="*/ 8 h 8"/>
                  <a:gd name="T4" fmla="*/ 8 w 8"/>
                  <a:gd name="T5" fmla="*/ 4 h 8"/>
                  <a:gd name="T6" fmla="*/ 0 w 8"/>
                  <a:gd name="T7" fmla="*/ 5 h 8"/>
                </a:gdLst>
                <a:ahLst/>
                <a:cxnLst>
                  <a:cxn ang="0">
                    <a:pos x="T0" y="T1"/>
                  </a:cxn>
                  <a:cxn ang="0">
                    <a:pos x="T2" y="T3"/>
                  </a:cxn>
                  <a:cxn ang="0">
                    <a:pos x="T4" y="T5"/>
                  </a:cxn>
                  <a:cxn ang="0">
                    <a:pos x="T6" y="T7"/>
                  </a:cxn>
                </a:cxnLst>
                <a:rect l="0" t="0" r="r" b="b"/>
                <a:pathLst>
                  <a:path w="8" h="8">
                    <a:moveTo>
                      <a:pt x="0" y="5"/>
                    </a:moveTo>
                    <a:cubicBezTo>
                      <a:pt x="2" y="6"/>
                      <a:pt x="5" y="7"/>
                      <a:pt x="8" y="8"/>
                    </a:cubicBezTo>
                    <a:cubicBezTo>
                      <a:pt x="7" y="8"/>
                      <a:pt x="8" y="7"/>
                      <a:pt x="8" y="4"/>
                    </a:cubicBezTo>
                    <a:cubicBezTo>
                      <a:pt x="8" y="0"/>
                      <a:pt x="3" y="3"/>
                      <a:pt x="0"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2" name="Freeform 143"/>
              <p:cNvSpPr>
                <a:spLocks/>
              </p:cNvSpPr>
              <p:nvPr/>
            </p:nvSpPr>
            <p:spPr bwMode="auto">
              <a:xfrm>
                <a:off x="9255515" y="3597795"/>
                <a:ext cx="1733" cy="867"/>
              </a:xfrm>
              <a:custGeom>
                <a:avLst/>
                <a:gdLst>
                  <a:gd name="T0" fmla="*/ 0 w 5"/>
                  <a:gd name="T1" fmla="*/ 1 h 2"/>
                  <a:gd name="T2" fmla="*/ 5 w 5"/>
                  <a:gd name="T3" fmla="*/ 2 h 2"/>
                  <a:gd name="T4" fmla="*/ 5 w 5"/>
                  <a:gd name="T5" fmla="*/ 2 h 2"/>
                  <a:gd name="T6" fmla="*/ 0 w 5"/>
                  <a:gd name="T7" fmla="*/ 1 h 2"/>
                </a:gdLst>
                <a:ahLst/>
                <a:cxnLst>
                  <a:cxn ang="0">
                    <a:pos x="T0" y="T1"/>
                  </a:cxn>
                  <a:cxn ang="0">
                    <a:pos x="T2" y="T3"/>
                  </a:cxn>
                  <a:cxn ang="0">
                    <a:pos x="T4" y="T5"/>
                  </a:cxn>
                  <a:cxn ang="0">
                    <a:pos x="T6" y="T7"/>
                  </a:cxn>
                </a:cxnLst>
                <a:rect l="0" t="0" r="r" b="b"/>
                <a:pathLst>
                  <a:path w="5" h="2">
                    <a:moveTo>
                      <a:pt x="0" y="1"/>
                    </a:moveTo>
                    <a:cubicBezTo>
                      <a:pt x="2" y="1"/>
                      <a:pt x="4" y="2"/>
                      <a:pt x="5" y="2"/>
                    </a:cubicBezTo>
                    <a:cubicBezTo>
                      <a:pt x="5" y="2"/>
                      <a:pt x="5" y="2"/>
                      <a:pt x="5" y="2"/>
                    </a:cubicBezTo>
                    <a:cubicBezTo>
                      <a:pt x="4" y="0"/>
                      <a:pt x="2" y="0"/>
                      <a:pt x="0"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3" name="Freeform 144"/>
              <p:cNvSpPr>
                <a:spLocks/>
              </p:cNvSpPr>
              <p:nvPr/>
            </p:nvSpPr>
            <p:spPr bwMode="auto">
              <a:xfrm>
                <a:off x="9096969" y="3359544"/>
                <a:ext cx="7798" cy="6931"/>
              </a:xfrm>
              <a:custGeom>
                <a:avLst/>
                <a:gdLst>
                  <a:gd name="T0" fmla="*/ 17 w 18"/>
                  <a:gd name="T1" fmla="*/ 1 h 17"/>
                  <a:gd name="T2" fmla="*/ 13 w 18"/>
                  <a:gd name="T3" fmla="*/ 2 h 17"/>
                  <a:gd name="T4" fmla="*/ 12 w 18"/>
                  <a:gd name="T5" fmla="*/ 3 h 17"/>
                  <a:gd name="T6" fmla="*/ 9 w 18"/>
                  <a:gd name="T7" fmla="*/ 5 h 17"/>
                  <a:gd name="T8" fmla="*/ 3 w 18"/>
                  <a:gd name="T9" fmla="*/ 16 h 17"/>
                  <a:gd name="T10" fmla="*/ 11 w 18"/>
                  <a:gd name="T11" fmla="*/ 10 h 17"/>
                  <a:gd name="T12" fmla="*/ 14 w 18"/>
                  <a:gd name="T13" fmla="*/ 5 h 17"/>
                  <a:gd name="T14" fmla="*/ 17 w 1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7" y="1"/>
                    </a:moveTo>
                    <a:cubicBezTo>
                      <a:pt x="16" y="0"/>
                      <a:pt x="14" y="1"/>
                      <a:pt x="13" y="2"/>
                    </a:cubicBezTo>
                    <a:cubicBezTo>
                      <a:pt x="12" y="2"/>
                      <a:pt x="12" y="3"/>
                      <a:pt x="12" y="3"/>
                    </a:cubicBezTo>
                    <a:cubicBezTo>
                      <a:pt x="11" y="4"/>
                      <a:pt x="10" y="4"/>
                      <a:pt x="9" y="5"/>
                    </a:cubicBezTo>
                    <a:cubicBezTo>
                      <a:pt x="5" y="7"/>
                      <a:pt x="0" y="14"/>
                      <a:pt x="3" y="16"/>
                    </a:cubicBezTo>
                    <a:cubicBezTo>
                      <a:pt x="6" y="17"/>
                      <a:pt x="9" y="13"/>
                      <a:pt x="11" y="10"/>
                    </a:cubicBezTo>
                    <a:cubicBezTo>
                      <a:pt x="12" y="8"/>
                      <a:pt x="13" y="6"/>
                      <a:pt x="14" y="5"/>
                    </a:cubicBezTo>
                    <a:cubicBezTo>
                      <a:pt x="15" y="4"/>
                      <a:pt x="18" y="2"/>
                      <a:pt x="17"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4" name="Freeform 145"/>
              <p:cNvSpPr>
                <a:spLocks/>
              </p:cNvSpPr>
              <p:nvPr/>
            </p:nvSpPr>
            <p:spPr bwMode="auto">
              <a:xfrm>
                <a:off x="9142020" y="3348281"/>
                <a:ext cx="5198" cy="2599"/>
              </a:xfrm>
              <a:custGeom>
                <a:avLst/>
                <a:gdLst>
                  <a:gd name="T0" fmla="*/ 12 w 13"/>
                  <a:gd name="T1" fmla="*/ 4 h 7"/>
                  <a:gd name="T2" fmla="*/ 8 w 13"/>
                  <a:gd name="T3" fmla="*/ 2 h 7"/>
                  <a:gd name="T4" fmla="*/ 4 w 13"/>
                  <a:gd name="T5" fmla="*/ 0 h 7"/>
                  <a:gd name="T6" fmla="*/ 2 w 13"/>
                  <a:gd name="T7" fmla="*/ 0 h 7"/>
                  <a:gd name="T8" fmla="*/ 0 w 13"/>
                  <a:gd name="T9" fmla="*/ 4 h 7"/>
                  <a:gd name="T10" fmla="*/ 7 w 13"/>
                  <a:gd name="T11" fmla="*/ 7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1" y="3"/>
                      <a:pt x="10" y="3"/>
                      <a:pt x="8" y="2"/>
                    </a:cubicBezTo>
                    <a:cubicBezTo>
                      <a:pt x="7" y="2"/>
                      <a:pt x="6" y="1"/>
                      <a:pt x="4" y="0"/>
                    </a:cubicBezTo>
                    <a:cubicBezTo>
                      <a:pt x="3" y="1"/>
                      <a:pt x="3" y="0"/>
                      <a:pt x="2" y="0"/>
                    </a:cubicBezTo>
                    <a:cubicBezTo>
                      <a:pt x="1" y="1"/>
                      <a:pt x="0" y="3"/>
                      <a:pt x="0" y="4"/>
                    </a:cubicBezTo>
                    <a:cubicBezTo>
                      <a:pt x="0" y="6"/>
                      <a:pt x="4" y="7"/>
                      <a:pt x="7" y="7"/>
                    </a:cubicBezTo>
                    <a:cubicBezTo>
                      <a:pt x="9" y="7"/>
                      <a:pt x="13" y="6"/>
                      <a:pt x="12"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5" name="Freeform 146"/>
              <p:cNvSpPr>
                <a:spLocks/>
              </p:cNvSpPr>
              <p:nvPr/>
            </p:nvSpPr>
            <p:spPr bwMode="auto">
              <a:xfrm>
                <a:off x="9140287" y="3356945"/>
                <a:ext cx="3465" cy="4332"/>
              </a:xfrm>
              <a:custGeom>
                <a:avLst/>
                <a:gdLst>
                  <a:gd name="T0" fmla="*/ 0 w 10"/>
                  <a:gd name="T1" fmla="*/ 10 h 12"/>
                  <a:gd name="T2" fmla="*/ 7 w 10"/>
                  <a:gd name="T3" fmla="*/ 9 h 12"/>
                  <a:gd name="T4" fmla="*/ 10 w 10"/>
                  <a:gd name="T5" fmla="*/ 2 h 12"/>
                  <a:gd name="T6" fmla="*/ 3 w 10"/>
                  <a:gd name="T7" fmla="*/ 3 h 12"/>
                  <a:gd name="T8" fmla="*/ 0 w 10"/>
                  <a:gd name="T9" fmla="*/ 10 h 12"/>
                </a:gdLst>
                <a:ahLst/>
                <a:cxnLst>
                  <a:cxn ang="0">
                    <a:pos x="T0" y="T1"/>
                  </a:cxn>
                  <a:cxn ang="0">
                    <a:pos x="T2" y="T3"/>
                  </a:cxn>
                  <a:cxn ang="0">
                    <a:pos x="T4" y="T5"/>
                  </a:cxn>
                  <a:cxn ang="0">
                    <a:pos x="T6" y="T7"/>
                  </a:cxn>
                  <a:cxn ang="0">
                    <a:pos x="T8" y="T9"/>
                  </a:cxn>
                </a:cxnLst>
                <a:rect l="0" t="0" r="r" b="b"/>
                <a:pathLst>
                  <a:path w="10" h="12">
                    <a:moveTo>
                      <a:pt x="0" y="10"/>
                    </a:moveTo>
                    <a:cubicBezTo>
                      <a:pt x="1" y="12"/>
                      <a:pt x="5" y="11"/>
                      <a:pt x="7" y="9"/>
                    </a:cubicBezTo>
                    <a:cubicBezTo>
                      <a:pt x="10" y="8"/>
                      <a:pt x="10" y="4"/>
                      <a:pt x="10" y="2"/>
                    </a:cubicBezTo>
                    <a:cubicBezTo>
                      <a:pt x="7" y="2"/>
                      <a:pt x="5" y="0"/>
                      <a:pt x="3" y="3"/>
                    </a:cubicBezTo>
                    <a:cubicBezTo>
                      <a:pt x="1" y="5"/>
                      <a:pt x="0" y="8"/>
                      <a:pt x="0" y="1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6" name="Freeform 147"/>
              <p:cNvSpPr>
                <a:spLocks/>
              </p:cNvSpPr>
              <p:nvPr/>
            </p:nvSpPr>
            <p:spPr bwMode="auto">
              <a:xfrm>
                <a:off x="9443517" y="3585666"/>
                <a:ext cx="867" cy="867"/>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1" y="1"/>
                      <a:pt x="2" y="1"/>
                      <a:pt x="2" y="0"/>
                    </a:cubicBezTo>
                    <a:cubicBezTo>
                      <a:pt x="2" y="0"/>
                      <a:pt x="2" y="0"/>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7" name="Freeform 148"/>
              <p:cNvSpPr>
                <a:spLocks/>
              </p:cNvSpPr>
              <p:nvPr/>
            </p:nvSpPr>
            <p:spPr bwMode="auto">
              <a:xfrm>
                <a:off x="9142887" y="3369940"/>
                <a:ext cx="19927" cy="25125"/>
              </a:xfrm>
              <a:custGeom>
                <a:avLst/>
                <a:gdLst>
                  <a:gd name="T0" fmla="*/ 46 w 47"/>
                  <a:gd name="T1" fmla="*/ 40 h 59"/>
                  <a:gd name="T2" fmla="*/ 46 w 47"/>
                  <a:gd name="T3" fmla="*/ 31 h 59"/>
                  <a:gd name="T4" fmla="*/ 45 w 47"/>
                  <a:gd name="T5" fmla="*/ 26 h 59"/>
                  <a:gd name="T6" fmla="*/ 46 w 47"/>
                  <a:gd name="T7" fmla="*/ 20 h 59"/>
                  <a:gd name="T8" fmla="*/ 37 w 47"/>
                  <a:gd name="T9" fmla="*/ 20 h 59"/>
                  <a:gd name="T10" fmla="*/ 46 w 47"/>
                  <a:gd name="T11" fmla="*/ 6 h 59"/>
                  <a:gd name="T12" fmla="*/ 44 w 47"/>
                  <a:gd name="T13" fmla="*/ 1 h 59"/>
                  <a:gd name="T14" fmla="*/ 34 w 47"/>
                  <a:gd name="T15" fmla="*/ 5 h 59"/>
                  <a:gd name="T16" fmla="*/ 27 w 47"/>
                  <a:gd name="T17" fmla="*/ 7 h 59"/>
                  <a:gd name="T18" fmla="*/ 23 w 47"/>
                  <a:gd name="T19" fmla="*/ 4 h 59"/>
                  <a:gd name="T20" fmla="*/ 15 w 47"/>
                  <a:gd name="T21" fmla="*/ 6 h 59"/>
                  <a:gd name="T22" fmla="*/ 14 w 47"/>
                  <a:gd name="T23" fmla="*/ 12 h 59"/>
                  <a:gd name="T24" fmla="*/ 13 w 47"/>
                  <a:gd name="T25" fmla="*/ 14 h 59"/>
                  <a:gd name="T26" fmla="*/ 16 w 47"/>
                  <a:gd name="T27" fmla="*/ 21 h 59"/>
                  <a:gd name="T28" fmla="*/ 13 w 47"/>
                  <a:gd name="T29" fmla="*/ 29 h 59"/>
                  <a:gd name="T30" fmla="*/ 6 w 47"/>
                  <a:gd name="T31" fmla="*/ 26 h 59"/>
                  <a:gd name="T32" fmla="*/ 2 w 47"/>
                  <a:gd name="T33" fmla="*/ 29 h 59"/>
                  <a:gd name="T34" fmla="*/ 3 w 47"/>
                  <a:gd name="T35" fmla="*/ 37 h 59"/>
                  <a:gd name="T36" fmla="*/ 7 w 47"/>
                  <a:gd name="T37" fmla="*/ 41 h 59"/>
                  <a:gd name="T38" fmla="*/ 10 w 47"/>
                  <a:gd name="T39" fmla="*/ 45 h 59"/>
                  <a:gd name="T40" fmla="*/ 18 w 47"/>
                  <a:gd name="T41" fmla="*/ 50 h 59"/>
                  <a:gd name="T42" fmla="*/ 23 w 47"/>
                  <a:gd name="T43" fmla="*/ 57 h 59"/>
                  <a:gd name="T44" fmla="*/ 31 w 47"/>
                  <a:gd name="T45" fmla="*/ 55 h 59"/>
                  <a:gd name="T46" fmla="*/ 32 w 47"/>
                  <a:gd name="T47" fmla="*/ 52 h 59"/>
                  <a:gd name="T48" fmla="*/ 37 w 47"/>
                  <a:gd name="T49" fmla="*/ 50 h 59"/>
                  <a:gd name="T50" fmla="*/ 46 w 47"/>
                  <a:gd name="T5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59">
                    <a:moveTo>
                      <a:pt x="46" y="40"/>
                    </a:moveTo>
                    <a:cubicBezTo>
                      <a:pt x="47" y="38"/>
                      <a:pt x="47" y="33"/>
                      <a:pt x="46" y="31"/>
                    </a:cubicBezTo>
                    <a:cubicBezTo>
                      <a:pt x="45" y="29"/>
                      <a:pt x="44" y="28"/>
                      <a:pt x="45" y="26"/>
                    </a:cubicBezTo>
                    <a:cubicBezTo>
                      <a:pt x="45" y="24"/>
                      <a:pt x="46" y="22"/>
                      <a:pt x="46" y="20"/>
                    </a:cubicBezTo>
                    <a:cubicBezTo>
                      <a:pt x="45" y="15"/>
                      <a:pt x="40" y="22"/>
                      <a:pt x="37" y="20"/>
                    </a:cubicBezTo>
                    <a:cubicBezTo>
                      <a:pt x="32" y="16"/>
                      <a:pt x="45" y="9"/>
                      <a:pt x="46" y="6"/>
                    </a:cubicBezTo>
                    <a:cubicBezTo>
                      <a:pt x="47" y="4"/>
                      <a:pt x="46" y="2"/>
                      <a:pt x="44" y="1"/>
                    </a:cubicBezTo>
                    <a:cubicBezTo>
                      <a:pt x="39" y="0"/>
                      <a:pt x="38" y="3"/>
                      <a:pt x="34" y="5"/>
                    </a:cubicBezTo>
                    <a:cubicBezTo>
                      <a:pt x="33" y="6"/>
                      <a:pt x="29" y="8"/>
                      <a:pt x="27" y="7"/>
                    </a:cubicBezTo>
                    <a:cubicBezTo>
                      <a:pt x="26" y="6"/>
                      <a:pt x="26" y="4"/>
                      <a:pt x="23" y="4"/>
                    </a:cubicBezTo>
                    <a:cubicBezTo>
                      <a:pt x="20" y="4"/>
                      <a:pt x="18" y="4"/>
                      <a:pt x="15" y="6"/>
                    </a:cubicBezTo>
                    <a:cubicBezTo>
                      <a:pt x="12" y="8"/>
                      <a:pt x="12" y="11"/>
                      <a:pt x="14" y="12"/>
                    </a:cubicBezTo>
                    <a:cubicBezTo>
                      <a:pt x="16" y="13"/>
                      <a:pt x="16" y="13"/>
                      <a:pt x="13" y="14"/>
                    </a:cubicBezTo>
                    <a:cubicBezTo>
                      <a:pt x="10" y="16"/>
                      <a:pt x="16" y="19"/>
                      <a:pt x="16" y="21"/>
                    </a:cubicBezTo>
                    <a:cubicBezTo>
                      <a:pt x="17" y="23"/>
                      <a:pt x="16" y="27"/>
                      <a:pt x="13" y="29"/>
                    </a:cubicBezTo>
                    <a:cubicBezTo>
                      <a:pt x="10" y="31"/>
                      <a:pt x="7" y="28"/>
                      <a:pt x="6" y="26"/>
                    </a:cubicBezTo>
                    <a:cubicBezTo>
                      <a:pt x="5" y="23"/>
                      <a:pt x="2" y="27"/>
                      <a:pt x="2" y="29"/>
                    </a:cubicBezTo>
                    <a:cubicBezTo>
                      <a:pt x="0" y="32"/>
                      <a:pt x="1" y="35"/>
                      <a:pt x="3" y="37"/>
                    </a:cubicBezTo>
                    <a:cubicBezTo>
                      <a:pt x="4" y="39"/>
                      <a:pt x="6" y="39"/>
                      <a:pt x="7" y="41"/>
                    </a:cubicBezTo>
                    <a:cubicBezTo>
                      <a:pt x="7" y="42"/>
                      <a:pt x="8" y="44"/>
                      <a:pt x="10" y="45"/>
                    </a:cubicBezTo>
                    <a:cubicBezTo>
                      <a:pt x="14" y="46"/>
                      <a:pt x="17" y="47"/>
                      <a:pt x="18" y="50"/>
                    </a:cubicBezTo>
                    <a:cubicBezTo>
                      <a:pt x="20" y="53"/>
                      <a:pt x="20" y="55"/>
                      <a:pt x="23" y="57"/>
                    </a:cubicBezTo>
                    <a:cubicBezTo>
                      <a:pt x="26" y="59"/>
                      <a:pt x="29" y="58"/>
                      <a:pt x="31" y="55"/>
                    </a:cubicBezTo>
                    <a:cubicBezTo>
                      <a:pt x="31" y="54"/>
                      <a:pt x="32" y="53"/>
                      <a:pt x="32" y="52"/>
                    </a:cubicBezTo>
                    <a:cubicBezTo>
                      <a:pt x="33" y="50"/>
                      <a:pt x="35" y="50"/>
                      <a:pt x="37" y="50"/>
                    </a:cubicBezTo>
                    <a:cubicBezTo>
                      <a:pt x="41" y="48"/>
                      <a:pt x="45" y="43"/>
                      <a:pt x="46" y="4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8" name="Freeform 149"/>
              <p:cNvSpPr>
                <a:spLocks/>
              </p:cNvSpPr>
              <p:nvPr/>
            </p:nvSpPr>
            <p:spPr bwMode="auto">
              <a:xfrm>
                <a:off x="9148951" y="3335285"/>
                <a:ext cx="5198" cy="1733"/>
              </a:xfrm>
              <a:custGeom>
                <a:avLst/>
                <a:gdLst>
                  <a:gd name="T0" fmla="*/ 6 w 13"/>
                  <a:gd name="T1" fmla="*/ 5 h 5"/>
                  <a:gd name="T2" fmla="*/ 11 w 13"/>
                  <a:gd name="T3" fmla="*/ 3 h 5"/>
                  <a:gd name="T4" fmla="*/ 8 w 13"/>
                  <a:gd name="T5" fmla="*/ 0 h 5"/>
                  <a:gd name="T6" fmla="*/ 2 w 13"/>
                  <a:gd name="T7" fmla="*/ 2 h 5"/>
                  <a:gd name="T8" fmla="*/ 6 w 13"/>
                  <a:gd name="T9" fmla="*/ 5 h 5"/>
                </a:gdLst>
                <a:ahLst/>
                <a:cxnLst>
                  <a:cxn ang="0">
                    <a:pos x="T0" y="T1"/>
                  </a:cxn>
                  <a:cxn ang="0">
                    <a:pos x="T2" y="T3"/>
                  </a:cxn>
                  <a:cxn ang="0">
                    <a:pos x="T4" y="T5"/>
                  </a:cxn>
                  <a:cxn ang="0">
                    <a:pos x="T6" y="T7"/>
                  </a:cxn>
                  <a:cxn ang="0">
                    <a:pos x="T8" y="T9"/>
                  </a:cxn>
                </a:cxnLst>
                <a:rect l="0" t="0" r="r" b="b"/>
                <a:pathLst>
                  <a:path w="13" h="5">
                    <a:moveTo>
                      <a:pt x="6" y="5"/>
                    </a:moveTo>
                    <a:cubicBezTo>
                      <a:pt x="7" y="5"/>
                      <a:pt x="10" y="4"/>
                      <a:pt x="11" y="3"/>
                    </a:cubicBezTo>
                    <a:cubicBezTo>
                      <a:pt x="13" y="0"/>
                      <a:pt x="10" y="0"/>
                      <a:pt x="8" y="0"/>
                    </a:cubicBezTo>
                    <a:cubicBezTo>
                      <a:pt x="5" y="0"/>
                      <a:pt x="3" y="0"/>
                      <a:pt x="2" y="2"/>
                    </a:cubicBezTo>
                    <a:cubicBezTo>
                      <a:pt x="0" y="4"/>
                      <a:pt x="3" y="5"/>
                      <a:pt x="6"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89" name="Freeform 150"/>
              <p:cNvSpPr>
                <a:spLocks/>
              </p:cNvSpPr>
              <p:nvPr/>
            </p:nvSpPr>
            <p:spPr bwMode="auto">
              <a:xfrm>
                <a:off x="9123827" y="3376871"/>
                <a:ext cx="5198" cy="2599"/>
              </a:xfrm>
              <a:custGeom>
                <a:avLst/>
                <a:gdLst>
                  <a:gd name="T0" fmla="*/ 8 w 11"/>
                  <a:gd name="T1" fmla="*/ 2 h 8"/>
                  <a:gd name="T2" fmla="*/ 3 w 11"/>
                  <a:gd name="T3" fmla="*/ 6 h 8"/>
                  <a:gd name="T4" fmla="*/ 8 w 11"/>
                  <a:gd name="T5" fmla="*/ 2 h 8"/>
                </a:gdLst>
                <a:ahLst/>
                <a:cxnLst>
                  <a:cxn ang="0">
                    <a:pos x="T0" y="T1"/>
                  </a:cxn>
                  <a:cxn ang="0">
                    <a:pos x="T2" y="T3"/>
                  </a:cxn>
                  <a:cxn ang="0">
                    <a:pos x="T4" y="T5"/>
                  </a:cxn>
                </a:cxnLst>
                <a:rect l="0" t="0" r="r" b="b"/>
                <a:pathLst>
                  <a:path w="11" h="8">
                    <a:moveTo>
                      <a:pt x="8" y="2"/>
                    </a:moveTo>
                    <a:cubicBezTo>
                      <a:pt x="7" y="0"/>
                      <a:pt x="0" y="3"/>
                      <a:pt x="3" y="6"/>
                    </a:cubicBezTo>
                    <a:cubicBezTo>
                      <a:pt x="5" y="8"/>
                      <a:pt x="11" y="2"/>
                      <a:pt x="8"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0" name="Freeform 151"/>
              <p:cNvSpPr>
                <a:spLocks/>
              </p:cNvSpPr>
              <p:nvPr/>
            </p:nvSpPr>
            <p:spPr bwMode="auto">
              <a:xfrm>
                <a:off x="9090905" y="3375138"/>
                <a:ext cx="54582" cy="49383"/>
              </a:xfrm>
              <a:custGeom>
                <a:avLst/>
                <a:gdLst>
                  <a:gd name="T0" fmla="*/ 108 w 132"/>
                  <a:gd name="T1" fmla="*/ 54 h 120"/>
                  <a:gd name="T2" fmla="*/ 106 w 132"/>
                  <a:gd name="T3" fmla="*/ 40 h 120"/>
                  <a:gd name="T4" fmla="*/ 105 w 132"/>
                  <a:gd name="T5" fmla="*/ 31 h 120"/>
                  <a:gd name="T6" fmla="*/ 105 w 132"/>
                  <a:gd name="T7" fmla="*/ 19 h 120"/>
                  <a:gd name="T8" fmla="*/ 108 w 132"/>
                  <a:gd name="T9" fmla="*/ 14 h 120"/>
                  <a:gd name="T10" fmla="*/ 111 w 132"/>
                  <a:gd name="T11" fmla="*/ 1 h 120"/>
                  <a:gd name="T12" fmla="*/ 95 w 132"/>
                  <a:gd name="T13" fmla="*/ 6 h 120"/>
                  <a:gd name="T14" fmla="*/ 103 w 132"/>
                  <a:gd name="T15" fmla="*/ 13 h 120"/>
                  <a:gd name="T16" fmla="*/ 98 w 132"/>
                  <a:gd name="T17" fmla="*/ 15 h 120"/>
                  <a:gd name="T18" fmla="*/ 86 w 132"/>
                  <a:gd name="T19" fmla="*/ 13 h 120"/>
                  <a:gd name="T20" fmla="*/ 84 w 132"/>
                  <a:gd name="T21" fmla="*/ 29 h 120"/>
                  <a:gd name="T22" fmla="*/ 84 w 132"/>
                  <a:gd name="T23" fmla="*/ 44 h 120"/>
                  <a:gd name="T24" fmla="*/ 79 w 132"/>
                  <a:gd name="T25" fmla="*/ 44 h 120"/>
                  <a:gd name="T26" fmla="*/ 78 w 132"/>
                  <a:gd name="T27" fmla="*/ 31 h 120"/>
                  <a:gd name="T28" fmla="*/ 66 w 132"/>
                  <a:gd name="T29" fmla="*/ 20 h 120"/>
                  <a:gd name="T30" fmla="*/ 64 w 132"/>
                  <a:gd name="T31" fmla="*/ 30 h 120"/>
                  <a:gd name="T32" fmla="*/ 58 w 132"/>
                  <a:gd name="T33" fmla="*/ 31 h 120"/>
                  <a:gd name="T34" fmla="*/ 45 w 132"/>
                  <a:gd name="T35" fmla="*/ 26 h 120"/>
                  <a:gd name="T36" fmla="*/ 37 w 132"/>
                  <a:gd name="T37" fmla="*/ 34 h 120"/>
                  <a:gd name="T38" fmla="*/ 43 w 132"/>
                  <a:gd name="T39" fmla="*/ 20 h 120"/>
                  <a:gd name="T40" fmla="*/ 35 w 132"/>
                  <a:gd name="T41" fmla="*/ 21 h 120"/>
                  <a:gd name="T42" fmla="*/ 13 w 132"/>
                  <a:gd name="T43" fmla="*/ 37 h 120"/>
                  <a:gd name="T44" fmla="*/ 8 w 132"/>
                  <a:gd name="T45" fmla="*/ 45 h 120"/>
                  <a:gd name="T46" fmla="*/ 3 w 132"/>
                  <a:gd name="T47" fmla="*/ 61 h 120"/>
                  <a:gd name="T48" fmla="*/ 20 w 132"/>
                  <a:gd name="T49" fmla="*/ 60 h 120"/>
                  <a:gd name="T50" fmla="*/ 4 w 132"/>
                  <a:gd name="T51" fmla="*/ 71 h 120"/>
                  <a:gd name="T52" fmla="*/ 21 w 132"/>
                  <a:gd name="T53" fmla="*/ 77 h 120"/>
                  <a:gd name="T54" fmla="*/ 44 w 132"/>
                  <a:gd name="T55" fmla="*/ 80 h 120"/>
                  <a:gd name="T56" fmla="*/ 25 w 132"/>
                  <a:gd name="T57" fmla="*/ 83 h 120"/>
                  <a:gd name="T58" fmla="*/ 12 w 132"/>
                  <a:gd name="T59" fmla="*/ 101 h 120"/>
                  <a:gd name="T60" fmla="*/ 30 w 132"/>
                  <a:gd name="T61" fmla="*/ 110 h 120"/>
                  <a:gd name="T62" fmla="*/ 59 w 132"/>
                  <a:gd name="T63" fmla="*/ 111 h 120"/>
                  <a:gd name="T64" fmla="*/ 73 w 132"/>
                  <a:gd name="T65" fmla="*/ 104 h 120"/>
                  <a:gd name="T66" fmla="*/ 85 w 132"/>
                  <a:gd name="T67" fmla="*/ 93 h 120"/>
                  <a:gd name="T68" fmla="*/ 95 w 132"/>
                  <a:gd name="T69" fmla="*/ 98 h 120"/>
                  <a:gd name="T70" fmla="*/ 110 w 132"/>
                  <a:gd name="T71" fmla="*/ 101 h 120"/>
                  <a:gd name="T72" fmla="*/ 120 w 132"/>
                  <a:gd name="T73" fmla="*/ 88 h 120"/>
                  <a:gd name="T74" fmla="*/ 117 w 132"/>
                  <a:gd name="T75" fmla="*/ 84 h 120"/>
                  <a:gd name="T76" fmla="*/ 127 w 132"/>
                  <a:gd name="T77" fmla="*/ 82 h 120"/>
                  <a:gd name="T78" fmla="*/ 128 w 132"/>
                  <a:gd name="T79" fmla="*/ 72 h 120"/>
                  <a:gd name="T80" fmla="*/ 111 w 132"/>
                  <a:gd name="T81"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20">
                    <a:moveTo>
                      <a:pt x="111" y="62"/>
                    </a:moveTo>
                    <a:cubicBezTo>
                      <a:pt x="110" y="59"/>
                      <a:pt x="109" y="57"/>
                      <a:pt x="108" y="54"/>
                    </a:cubicBezTo>
                    <a:cubicBezTo>
                      <a:pt x="107" y="52"/>
                      <a:pt x="109" y="49"/>
                      <a:pt x="109" y="46"/>
                    </a:cubicBezTo>
                    <a:cubicBezTo>
                      <a:pt x="108" y="44"/>
                      <a:pt x="106" y="43"/>
                      <a:pt x="106" y="40"/>
                    </a:cubicBezTo>
                    <a:cubicBezTo>
                      <a:pt x="106" y="38"/>
                      <a:pt x="106" y="37"/>
                      <a:pt x="106" y="36"/>
                    </a:cubicBezTo>
                    <a:cubicBezTo>
                      <a:pt x="106" y="34"/>
                      <a:pt x="105" y="33"/>
                      <a:pt x="105" y="31"/>
                    </a:cubicBezTo>
                    <a:cubicBezTo>
                      <a:pt x="105" y="28"/>
                      <a:pt x="106" y="26"/>
                      <a:pt x="106" y="24"/>
                    </a:cubicBezTo>
                    <a:cubicBezTo>
                      <a:pt x="106" y="22"/>
                      <a:pt x="104" y="21"/>
                      <a:pt x="105" y="19"/>
                    </a:cubicBezTo>
                    <a:cubicBezTo>
                      <a:pt x="105" y="18"/>
                      <a:pt x="107" y="17"/>
                      <a:pt x="107" y="16"/>
                    </a:cubicBezTo>
                    <a:cubicBezTo>
                      <a:pt x="108" y="15"/>
                      <a:pt x="108" y="15"/>
                      <a:pt x="108" y="14"/>
                    </a:cubicBezTo>
                    <a:cubicBezTo>
                      <a:pt x="108" y="12"/>
                      <a:pt x="111" y="12"/>
                      <a:pt x="112" y="10"/>
                    </a:cubicBezTo>
                    <a:cubicBezTo>
                      <a:pt x="112" y="7"/>
                      <a:pt x="114" y="2"/>
                      <a:pt x="111" y="1"/>
                    </a:cubicBezTo>
                    <a:cubicBezTo>
                      <a:pt x="108" y="0"/>
                      <a:pt x="103" y="1"/>
                      <a:pt x="100" y="2"/>
                    </a:cubicBezTo>
                    <a:cubicBezTo>
                      <a:pt x="97" y="2"/>
                      <a:pt x="96" y="4"/>
                      <a:pt x="95" y="6"/>
                    </a:cubicBezTo>
                    <a:cubicBezTo>
                      <a:pt x="94" y="8"/>
                      <a:pt x="97" y="8"/>
                      <a:pt x="98" y="9"/>
                    </a:cubicBezTo>
                    <a:cubicBezTo>
                      <a:pt x="100" y="10"/>
                      <a:pt x="102" y="11"/>
                      <a:pt x="103" y="13"/>
                    </a:cubicBezTo>
                    <a:cubicBezTo>
                      <a:pt x="103" y="14"/>
                      <a:pt x="105" y="19"/>
                      <a:pt x="102" y="19"/>
                    </a:cubicBezTo>
                    <a:cubicBezTo>
                      <a:pt x="100" y="19"/>
                      <a:pt x="100" y="16"/>
                      <a:pt x="98" y="15"/>
                    </a:cubicBezTo>
                    <a:cubicBezTo>
                      <a:pt x="96" y="14"/>
                      <a:pt x="93" y="15"/>
                      <a:pt x="91" y="14"/>
                    </a:cubicBezTo>
                    <a:cubicBezTo>
                      <a:pt x="90" y="13"/>
                      <a:pt x="89" y="12"/>
                      <a:pt x="86" y="13"/>
                    </a:cubicBezTo>
                    <a:cubicBezTo>
                      <a:pt x="84" y="14"/>
                      <a:pt x="84" y="17"/>
                      <a:pt x="84" y="18"/>
                    </a:cubicBezTo>
                    <a:cubicBezTo>
                      <a:pt x="84" y="22"/>
                      <a:pt x="84" y="26"/>
                      <a:pt x="84" y="29"/>
                    </a:cubicBezTo>
                    <a:cubicBezTo>
                      <a:pt x="85" y="32"/>
                      <a:pt x="84" y="34"/>
                      <a:pt x="85" y="37"/>
                    </a:cubicBezTo>
                    <a:cubicBezTo>
                      <a:pt x="85" y="39"/>
                      <a:pt x="86" y="41"/>
                      <a:pt x="84" y="44"/>
                    </a:cubicBezTo>
                    <a:cubicBezTo>
                      <a:pt x="83" y="45"/>
                      <a:pt x="81" y="46"/>
                      <a:pt x="80" y="46"/>
                    </a:cubicBezTo>
                    <a:cubicBezTo>
                      <a:pt x="80" y="45"/>
                      <a:pt x="79" y="44"/>
                      <a:pt x="79" y="44"/>
                    </a:cubicBezTo>
                    <a:cubicBezTo>
                      <a:pt x="79" y="42"/>
                      <a:pt x="79" y="41"/>
                      <a:pt x="79" y="40"/>
                    </a:cubicBezTo>
                    <a:cubicBezTo>
                      <a:pt x="79" y="37"/>
                      <a:pt x="78" y="34"/>
                      <a:pt x="78" y="31"/>
                    </a:cubicBezTo>
                    <a:cubicBezTo>
                      <a:pt x="78" y="27"/>
                      <a:pt x="77" y="22"/>
                      <a:pt x="73" y="20"/>
                    </a:cubicBezTo>
                    <a:cubicBezTo>
                      <a:pt x="72" y="20"/>
                      <a:pt x="65" y="18"/>
                      <a:pt x="66" y="20"/>
                    </a:cubicBezTo>
                    <a:cubicBezTo>
                      <a:pt x="66" y="23"/>
                      <a:pt x="69" y="25"/>
                      <a:pt x="68" y="28"/>
                    </a:cubicBezTo>
                    <a:cubicBezTo>
                      <a:pt x="68" y="29"/>
                      <a:pt x="65" y="30"/>
                      <a:pt x="64" y="30"/>
                    </a:cubicBezTo>
                    <a:cubicBezTo>
                      <a:pt x="62" y="30"/>
                      <a:pt x="61" y="31"/>
                      <a:pt x="59" y="33"/>
                    </a:cubicBezTo>
                    <a:cubicBezTo>
                      <a:pt x="55" y="37"/>
                      <a:pt x="57" y="33"/>
                      <a:pt x="58" y="31"/>
                    </a:cubicBezTo>
                    <a:cubicBezTo>
                      <a:pt x="60" y="27"/>
                      <a:pt x="58" y="25"/>
                      <a:pt x="55" y="24"/>
                    </a:cubicBezTo>
                    <a:cubicBezTo>
                      <a:pt x="53" y="23"/>
                      <a:pt x="47" y="22"/>
                      <a:pt x="45" y="26"/>
                    </a:cubicBezTo>
                    <a:cubicBezTo>
                      <a:pt x="44" y="27"/>
                      <a:pt x="44" y="29"/>
                      <a:pt x="43" y="31"/>
                    </a:cubicBezTo>
                    <a:cubicBezTo>
                      <a:pt x="41" y="32"/>
                      <a:pt x="39" y="33"/>
                      <a:pt x="37" y="34"/>
                    </a:cubicBezTo>
                    <a:cubicBezTo>
                      <a:pt x="31" y="35"/>
                      <a:pt x="41" y="27"/>
                      <a:pt x="42" y="25"/>
                    </a:cubicBezTo>
                    <a:cubicBezTo>
                      <a:pt x="42" y="23"/>
                      <a:pt x="44" y="22"/>
                      <a:pt x="43" y="20"/>
                    </a:cubicBezTo>
                    <a:cubicBezTo>
                      <a:pt x="43" y="18"/>
                      <a:pt x="42" y="16"/>
                      <a:pt x="39" y="17"/>
                    </a:cubicBezTo>
                    <a:cubicBezTo>
                      <a:pt x="38" y="18"/>
                      <a:pt x="36" y="20"/>
                      <a:pt x="35" y="21"/>
                    </a:cubicBezTo>
                    <a:cubicBezTo>
                      <a:pt x="32" y="24"/>
                      <a:pt x="29" y="25"/>
                      <a:pt x="26" y="27"/>
                    </a:cubicBezTo>
                    <a:cubicBezTo>
                      <a:pt x="21" y="29"/>
                      <a:pt x="16" y="34"/>
                      <a:pt x="13" y="37"/>
                    </a:cubicBezTo>
                    <a:cubicBezTo>
                      <a:pt x="10" y="39"/>
                      <a:pt x="7" y="41"/>
                      <a:pt x="6" y="43"/>
                    </a:cubicBezTo>
                    <a:cubicBezTo>
                      <a:pt x="4" y="46"/>
                      <a:pt x="7" y="45"/>
                      <a:pt x="8" y="45"/>
                    </a:cubicBezTo>
                    <a:cubicBezTo>
                      <a:pt x="13" y="44"/>
                      <a:pt x="5" y="50"/>
                      <a:pt x="4" y="50"/>
                    </a:cubicBezTo>
                    <a:cubicBezTo>
                      <a:pt x="1" y="53"/>
                      <a:pt x="1" y="59"/>
                      <a:pt x="3" y="61"/>
                    </a:cubicBezTo>
                    <a:cubicBezTo>
                      <a:pt x="5" y="62"/>
                      <a:pt x="10" y="63"/>
                      <a:pt x="13" y="62"/>
                    </a:cubicBezTo>
                    <a:cubicBezTo>
                      <a:pt x="15" y="62"/>
                      <a:pt x="17" y="60"/>
                      <a:pt x="20" y="60"/>
                    </a:cubicBezTo>
                    <a:cubicBezTo>
                      <a:pt x="24" y="59"/>
                      <a:pt x="18" y="63"/>
                      <a:pt x="17" y="63"/>
                    </a:cubicBezTo>
                    <a:cubicBezTo>
                      <a:pt x="14" y="65"/>
                      <a:pt x="5" y="67"/>
                      <a:pt x="4" y="71"/>
                    </a:cubicBezTo>
                    <a:cubicBezTo>
                      <a:pt x="4" y="74"/>
                      <a:pt x="6" y="78"/>
                      <a:pt x="8" y="80"/>
                    </a:cubicBezTo>
                    <a:cubicBezTo>
                      <a:pt x="11" y="83"/>
                      <a:pt x="16" y="79"/>
                      <a:pt x="21" y="77"/>
                    </a:cubicBezTo>
                    <a:cubicBezTo>
                      <a:pt x="27" y="75"/>
                      <a:pt x="32" y="76"/>
                      <a:pt x="39" y="76"/>
                    </a:cubicBezTo>
                    <a:cubicBezTo>
                      <a:pt x="40" y="76"/>
                      <a:pt x="50" y="77"/>
                      <a:pt x="44" y="80"/>
                    </a:cubicBezTo>
                    <a:cubicBezTo>
                      <a:pt x="43" y="81"/>
                      <a:pt x="39" y="81"/>
                      <a:pt x="37" y="81"/>
                    </a:cubicBezTo>
                    <a:cubicBezTo>
                      <a:pt x="33" y="82"/>
                      <a:pt x="29" y="83"/>
                      <a:pt x="25" y="83"/>
                    </a:cubicBezTo>
                    <a:cubicBezTo>
                      <a:pt x="21" y="84"/>
                      <a:pt x="0" y="89"/>
                      <a:pt x="6" y="96"/>
                    </a:cubicBezTo>
                    <a:cubicBezTo>
                      <a:pt x="8" y="98"/>
                      <a:pt x="10" y="99"/>
                      <a:pt x="12" y="101"/>
                    </a:cubicBezTo>
                    <a:cubicBezTo>
                      <a:pt x="14" y="105"/>
                      <a:pt x="19" y="105"/>
                      <a:pt x="24" y="103"/>
                    </a:cubicBezTo>
                    <a:cubicBezTo>
                      <a:pt x="30" y="102"/>
                      <a:pt x="30" y="104"/>
                      <a:pt x="30" y="110"/>
                    </a:cubicBezTo>
                    <a:cubicBezTo>
                      <a:pt x="30" y="115"/>
                      <a:pt x="33" y="120"/>
                      <a:pt x="39" y="117"/>
                    </a:cubicBezTo>
                    <a:cubicBezTo>
                      <a:pt x="46" y="114"/>
                      <a:pt x="53" y="114"/>
                      <a:pt x="59" y="111"/>
                    </a:cubicBezTo>
                    <a:cubicBezTo>
                      <a:pt x="61" y="110"/>
                      <a:pt x="64" y="109"/>
                      <a:pt x="66" y="108"/>
                    </a:cubicBezTo>
                    <a:cubicBezTo>
                      <a:pt x="69" y="106"/>
                      <a:pt x="70" y="104"/>
                      <a:pt x="73" y="104"/>
                    </a:cubicBezTo>
                    <a:cubicBezTo>
                      <a:pt x="79" y="103"/>
                      <a:pt x="80" y="101"/>
                      <a:pt x="81" y="96"/>
                    </a:cubicBezTo>
                    <a:cubicBezTo>
                      <a:pt x="81" y="94"/>
                      <a:pt x="84" y="88"/>
                      <a:pt x="85" y="93"/>
                    </a:cubicBezTo>
                    <a:cubicBezTo>
                      <a:pt x="86" y="95"/>
                      <a:pt x="86" y="98"/>
                      <a:pt x="89" y="98"/>
                    </a:cubicBezTo>
                    <a:cubicBezTo>
                      <a:pt x="91" y="98"/>
                      <a:pt x="93" y="97"/>
                      <a:pt x="95" y="98"/>
                    </a:cubicBezTo>
                    <a:cubicBezTo>
                      <a:pt x="97" y="98"/>
                      <a:pt x="97" y="99"/>
                      <a:pt x="98" y="101"/>
                    </a:cubicBezTo>
                    <a:cubicBezTo>
                      <a:pt x="100" y="103"/>
                      <a:pt x="107" y="101"/>
                      <a:pt x="110" y="101"/>
                    </a:cubicBezTo>
                    <a:cubicBezTo>
                      <a:pt x="116" y="101"/>
                      <a:pt x="118" y="99"/>
                      <a:pt x="122" y="96"/>
                    </a:cubicBezTo>
                    <a:cubicBezTo>
                      <a:pt x="124" y="94"/>
                      <a:pt x="122" y="89"/>
                      <a:pt x="120" y="88"/>
                    </a:cubicBezTo>
                    <a:cubicBezTo>
                      <a:pt x="118" y="88"/>
                      <a:pt x="117" y="89"/>
                      <a:pt x="115" y="88"/>
                    </a:cubicBezTo>
                    <a:cubicBezTo>
                      <a:pt x="114" y="87"/>
                      <a:pt x="114" y="85"/>
                      <a:pt x="117" y="84"/>
                    </a:cubicBezTo>
                    <a:cubicBezTo>
                      <a:pt x="120" y="83"/>
                      <a:pt x="120" y="81"/>
                      <a:pt x="123" y="80"/>
                    </a:cubicBezTo>
                    <a:cubicBezTo>
                      <a:pt x="124" y="79"/>
                      <a:pt x="125" y="83"/>
                      <a:pt x="127" y="82"/>
                    </a:cubicBezTo>
                    <a:cubicBezTo>
                      <a:pt x="129" y="82"/>
                      <a:pt x="130" y="80"/>
                      <a:pt x="130" y="78"/>
                    </a:cubicBezTo>
                    <a:cubicBezTo>
                      <a:pt x="132" y="75"/>
                      <a:pt x="130" y="74"/>
                      <a:pt x="128" y="72"/>
                    </a:cubicBezTo>
                    <a:cubicBezTo>
                      <a:pt x="126" y="68"/>
                      <a:pt x="127" y="64"/>
                      <a:pt x="121" y="64"/>
                    </a:cubicBezTo>
                    <a:cubicBezTo>
                      <a:pt x="117" y="64"/>
                      <a:pt x="112" y="65"/>
                      <a:pt x="111" y="6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1" name="Freeform 152"/>
              <p:cNvSpPr>
                <a:spLocks/>
              </p:cNvSpPr>
              <p:nvPr/>
            </p:nvSpPr>
            <p:spPr bwMode="auto">
              <a:xfrm>
                <a:off x="9452180" y="3580468"/>
                <a:ext cx="1733" cy="867"/>
              </a:xfrm>
              <a:custGeom>
                <a:avLst/>
                <a:gdLst>
                  <a:gd name="T0" fmla="*/ 2 w 4"/>
                  <a:gd name="T1" fmla="*/ 2 h 4"/>
                  <a:gd name="T2" fmla="*/ 0 w 4"/>
                  <a:gd name="T3" fmla="*/ 3 h 4"/>
                  <a:gd name="T4" fmla="*/ 0 w 4"/>
                  <a:gd name="T5" fmla="*/ 4 h 4"/>
                  <a:gd name="T6" fmla="*/ 4 w 4"/>
                  <a:gd name="T7" fmla="*/ 1 h 4"/>
                  <a:gd name="T8" fmla="*/ 3 w 4"/>
                  <a:gd name="T9" fmla="*/ 0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1" y="3"/>
                      <a:pt x="1" y="2"/>
                      <a:pt x="0" y="3"/>
                    </a:cubicBezTo>
                    <a:cubicBezTo>
                      <a:pt x="0" y="3"/>
                      <a:pt x="0" y="4"/>
                      <a:pt x="0" y="4"/>
                    </a:cubicBezTo>
                    <a:cubicBezTo>
                      <a:pt x="1" y="3"/>
                      <a:pt x="3" y="2"/>
                      <a:pt x="4" y="1"/>
                    </a:cubicBezTo>
                    <a:cubicBezTo>
                      <a:pt x="4" y="0"/>
                      <a:pt x="4" y="0"/>
                      <a:pt x="3" y="0"/>
                    </a:cubicBezTo>
                    <a:cubicBezTo>
                      <a:pt x="2" y="0"/>
                      <a:pt x="2" y="1"/>
                      <a:pt x="2"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2" name="Freeform 153"/>
              <p:cNvSpPr>
                <a:spLocks/>
              </p:cNvSpPr>
              <p:nvPr/>
            </p:nvSpPr>
            <p:spPr bwMode="auto">
              <a:xfrm>
                <a:off x="9446116" y="3583933"/>
                <a:ext cx="867" cy="1733"/>
              </a:xfrm>
              <a:custGeom>
                <a:avLst/>
                <a:gdLst>
                  <a:gd name="T0" fmla="*/ 0 w 2"/>
                  <a:gd name="T1" fmla="*/ 3 h 3"/>
                  <a:gd name="T2" fmla="*/ 2 w 2"/>
                  <a:gd name="T3" fmla="*/ 2 h 3"/>
                  <a:gd name="T4" fmla="*/ 0 w 2"/>
                  <a:gd name="T5" fmla="*/ 3 h 3"/>
                </a:gdLst>
                <a:ahLst/>
                <a:cxnLst>
                  <a:cxn ang="0">
                    <a:pos x="T0" y="T1"/>
                  </a:cxn>
                  <a:cxn ang="0">
                    <a:pos x="T2" y="T3"/>
                  </a:cxn>
                  <a:cxn ang="0">
                    <a:pos x="T4" y="T5"/>
                  </a:cxn>
                </a:cxnLst>
                <a:rect l="0" t="0" r="r" b="b"/>
                <a:pathLst>
                  <a:path w="2" h="3">
                    <a:moveTo>
                      <a:pt x="0" y="3"/>
                    </a:moveTo>
                    <a:cubicBezTo>
                      <a:pt x="0" y="2"/>
                      <a:pt x="1" y="2"/>
                      <a:pt x="2" y="2"/>
                    </a:cubicBezTo>
                    <a:cubicBezTo>
                      <a:pt x="1" y="0"/>
                      <a:pt x="0" y="1"/>
                      <a:pt x="0"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3" name="Freeform 154"/>
              <p:cNvSpPr>
                <a:spLocks/>
              </p:cNvSpPr>
              <p:nvPr/>
            </p:nvSpPr>
            <p:spPr bwMode="auto">
              <a:xfrm>
                <a:off x="9453047" y="3375138"/>
                <a:ext cx="1733" cy="2599"/>
              </a:xfrm>
              <a:custGeom>
                <a:avLst/>
                <a:gdLst>
                  <a:gd name="T0" fmla="*/ 3 w 4"/>
                  <a:gd name="T1" fmla="*/ 3 h 6"/>
                  <a:gd name="T2" fmla="*/ 0 w 4"/>
                  <a:gd name="T3" fmla="*/ 0 h 6"/>
                  <a:gd name="T4" fmla="*/ 3 w 4"/>
                  <a:gd name="T5" fmla="*/ 4 h 6"/>
                  <a:gd name="T6" fmla="*/ 3 w 4"/>
                  <a:gd name="T7" fmla="*/ 3 h 6"/>
                </a:gdLst>
                <a:ahLst/>
                <a:cxnLst>
                  <a:cxn ang="0">
                    <a:pos x="T0" y="T1"/>
                  </a:cxn>
                  <a:cxn ang="0">
                    <a:pos x="T2" y="T3"/>
                  </a:cxn>
                  <a:cxn ang="0">
                    <a:pos x="T4" y="T5"/>
                  </a:cxn>
                  <a:cxn ang="0">
                    <a:pos x="T6" y="T7"/>
                  </a:cxn>
                </a:cxnLst>
                <a:rect l="0" t="0" r="r" b="b"/>
                <a:pathLst>
                  <a:path w="4" h="6">
                    <a:moveTo>
                      <a:pt x="3" y="3"/>
                    </a:moveTo>
                    <a:cubicBezTo>
                      <a:pt x="2" y="2"/>
                      <a:pt x="1" y="1"/>
                      <a:pt x="0" y="0"/>
                    </a:cubicBezTo>
                    <a:cubicBezTo>
                      <a:pt x="0" y="2"/>
                      <a:pt x="1" y="2"/>
                      <a:pt x="3" y="4"/>
                    </a:cubicBezTo>
                    <a:cubicBezTo>
                      <a:pt x="4" y="6"/>
                      <a:pt x="3" y="4"/>
                      <a:pt x="3"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4" name="Freeform 155"/>
              <p:cNvSpPr>
                <a:spLocks/>
              </p:cNvSpPr>
              <p:nvPr/>
            </p:nvSpPr>
            <p:spPr bwMode="auto">
              <a:xfrm>
                <a:off x="9446116" y="3373406"/>
                <a:ext cx="7798" cy="14729"/>
              </a:xfrm>
              <a:custGeom>
                <a:avLst/>
                <a:gdLst>
                  <a:gd name="T0" fmla="*/ 12 w 20"/>
                  <a:gd name="T1" fmla="*/ 19 h 36"/>
                  <a:gd name="T2" fmla="*/ 11 w 20"/>
                  <a:gd name="T3" fmla="*/ 13 h 36"/>
                  <a:gd name="T4" fmla="*/ 8 w 20"/>
                  <a:gd name="T5" fmla="*/ 11 h 36"/>
                  <a:gd name="T6" fmla="*/ 7 w 20"/>
                  <a:gd name="T7" fmla="*/ 8 h 36"/>
                  <a:gd name="T8" fmla="*/ 5 w 20"/>
                  <a:gd name="T9" fmla="*/ 3 h 36"/>
                  <a:gd name="T10" fmla="*/ 2 w 20"/>
                  <a:gd name="T11" fmla="*/ 1 h 36"/>
                  <a:gd name="T12" fmla="*/ 0 w 20"/>
                  <a:gd name="T13" fmla="*/ 4 h 36"/>
                  <a:gd name="T14" fmla="*/ 4 w 20"/>
                  <a:gd name="T15" fmla="*/ 8 h 36"/>
                  <a:gd name="T16" fmla="*/ 4 w 20"/>
                  <a:gd name="T17" fmla="*/ 10 h 36"/>
                  <a:gd name="T18" fmla="*/ 5 w 20"/>
                  <a:gd name="T19" fmla="*/ 14 h 36"/>
                  <a:gd name="T20" fmla="*/ 7 w 20"/>
                  <a:gd name="T21" fmla="*/ 21 h 36"/>
                  <a:gd name="T22" fmla="*/ 9 w 20"/>
                  <a:gd name="T23" fmla="*/ 26 h 36"/>
                  <a:gd name="T24" fmla="*/ 12 w 20"/>
                  <a:gd name="T25" fmla="*/ 28 h 36"/>
                  <a:gd name="T26" fmla="*/ 16 w 20"/>
                  <a:gd name="T27" fmla="*/ 34 h 36"/>
                  <a:gd name="T28" fmla="*/ 18 w 20"/>
                  <a:gd name="T29" fmla="*/ 35 h 36"/>
                  <a:gd name="T30" fmla="*/ 18 w 20"/>
                  <a:gd name="T31" fmla="*/ 32 h 36"/>
                  <a:gd name="T32" fmla="*/ 18 w 20"/>
                  <a:gd name="T33" fmla="*/ 29 h 36"/>
                  <a:gd name="T34" fmla="*/ 19 w 20"/>
                  <a:gd name="T35" fmla="*/ 26 h 36"/>
                  <a:gd name="T36" fmla="*/ 12 w 20"/>
                  <a:gd name="T3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6">
                    <a:moveTo>
                      <a:pt x="12" y="19"/>
                    </a:moveTo>
                    <a:cubicBezTo>
                      <a:pt x="11" y="16"/>
                      <a:pt x="13" y="16"/>
                      <a:pt x="11" y="13"/>
                    </a:cubicBezTo>
                    <a:cubicBezTo>
                      <a:pt x="10" y="11"/>
                      <a:pt x="8" y="11"/>
                      <a:pt x="8" y="11"/>
                    </a:cubicBezTo>
                    <a:cubicBezTo>
                      <a:pt x="6" y="10"/>
                      <a:pt x="6" y="9"/>
                      <a:pt x="7" y="8"/>
                    </a:cubicBezTo>
                    <a:cubicBezTo>
                      <a:pt x="7" y="7"/>
                      <a:pt x="6" y="5"/>
                      <a:pt x="5" y="3"/>
                    </a:cubicBezTo>
                    <a:cubicBezTo>
                      <a:pt x="5" y="1"/>
                      <a:pt x="3" y="0"/>
                      <a:pt x="2" y="1"/>
                    </a:cubicBezTo>
                    <a:cubicBezTo>
                      <a:pt x="2" y="2"/>
                      <a:pt x="0" y="2"/>
                      <a:pt x="0" y="4"/>
                    </a:cubicBezTo>
                    <a:cubicBezTo>
                      <a:pt x="1" y="6"/>
                      <a:pt x="3" y="6"/>
                      <a:pt x="4" y="8"/>
                    </a:cubicBezTo>
                    <a:cubicBezTo>
                      <a:pt x="5" y="9"/>
                      <a:pt x="4" y="10"/>
                      <a:pt x="4" y="10"/>
                    </a:cubicBezTo>
                    <a:cubicBezTo>
                      <a:pt x="4" y="11"/>
                      <a:pt x="4" y="12"/>
                      <a:pt x="5" y="14"/>
                    </a:cubicBezTo>
                    <a:cubicBezTo>
                      <a:pt x="7" y="17"/>
                      <a:pt x="7" y="18"/>
                      <a:pt x="7" y="21"/>
                    </a:cubicBezTo>
                    <a:cubicBezTo>
                      <a:pt x="7" y="22"/>
                      <a:pt x="7" y="25"/>
                      <a:pt x="9" y="26"/>
                    </a:cubicBezTo>
                    <a:cubicBezTo>
                      <a:pt x="10" y="28"/>
                      <a:pt x="11" y="28"/>
                      <a:pt x="12" y="28"/>
                    </a:cubicBezTo>
                    <a:cubicBezTo>
                      <a:pt x="15" y="30"/>
                      <a:pt x="14" y="32"/>
                      <a:pt x="16" y="34"/>
                    </a:cubicBezTo>
                    <a:cubicBezTo>
                      <a:pt x="16" y="36"/>
                      <a:pt x="18" y="36"/>
                      <a:pt x="18" y="35"/>
                    </a:cubicBezTo>
                    <a:cubicBezTo>
                      <a:pt x="18" y="34"/>
                      <a:pt x="18" y="33"/>
                      <a:pt x="18" y="32"/>
                    </a:cubicBezTo>
                    <a:cubicBezTo>
                      <a:pt x="18" y="31"/>
                      <a:pt x="17" y="30"/>
                      <a:pt x="18" y="29"/>
                    </a:cubicBezTo>
                    <a:cubicBezTo>
                      <a:pt x="18" y="28"/>
                      <a:pt x="19" y="28"/>
                      <a:pt x="19" y="26"/>
                    </a:cubicBezTo>
                    <a:cubicBezTo>
                      <a:pt x="20" y="23"/>
                      <a:pt x="13" y="21"/>
                      <a:pt x="12" y="1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5" name="Freeform 156"/>
              <p:cNvSpPr>
                <a:spLocks/>
              </p:cNvSpPr>
              <p:nvPr/>
            </p:nvSpPr>
            <p:spPr bwMode="auto">
              <a:xfrm>
                <a:off x="9436586" y="3353479"/>
                <a:ext cx="867" cy="1733"/>
              </a:xfrm>
              <a:custGeom>
                <a:avLst/>
                <a:gdLst>
                  <a:gd name="T0" fmla="*/ 0 w 3"/>
                  <a:gd name="T1" fmla="*/ 1 h 5"/>
                  <a:gd name="T2" fmla="*/ 1 w 3"/>
                  <a:gd name="T3" fmla="*/ 3 h 5"/>
                  <a:gd name="T4" fmla="*/ 3 w 3"/>
                  <a:gd name="T5" fmla="*/ 4 h 5"/>
                  <a:gd name="T6" fmla="*/ 2 w 3"/>
                  <a:gd name="T7" fmla="*/ 2 h 5"/>
                  <a:gd name="T8" fmla="*/ 0 w 3"/>
                  <a:gd name="T9" fmla="*/ 1 h 5"/>
                </a:gdLst>
                <a:ahLst/>
                <a:cxnLst>
                  <a:cxn ang="0">
                    <a:pos x="T0" y="T1"/>
                  </a:cxn>
                  <a:cxn ang="0">
                    <a:pos x="T2" y="T3"/>
                  </a:cxn>
                  <a:cxn ang="0">
                    <a:pos x="T4" y="T5"/>
                  </a:cxn>
                  <a:cxn ang="0">
                    <a:pos x="T6" y="T7"/>
                  </a:cxn>
                  <a:cxn ang="0">
                    <a:pos x="T8" y="T9"/>
                  </a:cxn>
                </a:cxnLst>
                <a:rect l="0" t="0" r="r" b="b"/>
                <a:pathLst>
                  <a:path w="3" h="5">
                    <a:moveTo>
                      <a:pt x="0" y="1"/>
                    </a:moveTo>
                    <a:cubicBezTo>
                      <a:pt x="0" y="1"/>
                      <a:pt x="0" y="3"/>
                      <a:pt x="1" y="3"/>
                    </a:cubicBezTo>
                    <a:cubicBezTo>
                      <a:pt x="2" y="4"/>
                      <a:pt x="3" y="5"/>
                      <a:pt x="3" y="4"/>
                    </a:cubicBezTo>
                    <a:cubicBezTo>
                      <a:pt x="3" y="4"/>
                      <a:pt x="2" y="2"/>
                      <a:pt x="2" y="2"/>
                    </a:cubicBezTo>
                    <a:cubicBezTo>
                      <a:pt x="1" y="1"/>
                      <a:pt x="0" y="0"/>
                      <a:pt x="0"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6" name="Freeform 157"/>
              <p:cNvSpPr>
                <a:spLocks/>
              </p:cNvSpPr>
              <p:nvPr/>
            </p:nvSpPr>
            <p:spPr bwMode="auto">
              <a:xfrm>
                <a:off x="9436586" y="3500762"/>
                <a:ext cx="1733" cy="3465"/>
              </a:xfrm>
              <a:custGeom>
                <a:avLst/>
                <a:gdLst>
                  <a:gd name="T0" fmla="*/ 3 w 4"/>
                  <a:gd name="T1" fmla="*/ 6 h 9"/>
                  <a:gd name="T2" fmla="*/ 3 w 4"/>
                  <a:gd name="T3" fmla="*/ 1 h 9"/>
                  <a:gd name="T4" fmla="*/ 1 w 4"/>
                  <a:gd name="T5" fmla="*/ 1 h 9"/>
                  <a:gd name="T6" fmla="*/ 3 w 4"/>
                  <a:gd name="T7" fmla="*/ 6 h 9"/>
                </a:gdLst>
                <a:ahLst/>
                <a:cxnLst>
                  <a:cxn ang="0">
                    <a:pos x="T0" y="T1"/>
                  </a:cxn>
                  <a:cxn ang="0">
                    <a:pos x="T2" y="T3"/>
                  </a:cxn>
                  <a:cxn ang="0">
                    <a:pos x="T4" y="T5"/>
                  </a:cxn>
                  <a:cxn ang="0">
                    <a:pos x="T6" y="T7"/>
                  </a:cxn>
                </a:cxnLst>
                <a:rect l="0" t="0" r="r" b="b"/>
                <a:pathLst>
                  <a:path w="4" h="9">
                    <a:moveTo>
                      <a:pt x="3" y="6"/>
                    </a:moveTo>
                    <a:cubicBezTo>
                      <a:pt x="4" y="5"/>
                      <a:pt x="4" y="2"/>
                      <a:pt x="3" y="1"/>
                    </a:cubicBezTo>
                    <a:cubicBezTo>
                      <a:pt x="3" y="0"/>
                      <a:pt x="1" y="0"/>
                      <a:pt x="1" y="1"/>
                    </a:cubicBezTo>
                    <a:cubicBezTo>
                      <a:pt x="0" y="4"/>
                      <a:pt x="3" y="9"/>
                      <a:pt x="3"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7" name="Freeform 158"/>
              <p:cNvSpPr>
                <a:spLocks/>
              </p:cNvSpPr>
              <p:nvPr/>
            </p:nvSpPr>
            <p:spPr bwMode="auto">
              <a:xfrm>
                <a:off x="9432254" y="3502495"/>
                <a:ext cx="12996" cy="45051"/>
              </a:xfrm>
              <a:custGeom>
                <a:avLst/>
                <a:gdLst>
                  <a:gd name="T0" fmla="*/ 5 w 31"/>
                  <a:gd name="T1" fmla="*/ 106 h 108"/>
                  <a:gd name="T2" fmla="*/ 12 w 31"/>
                  <a:gd name="T3" fmla="*/ 104 h 108"/>
                  <a:gd name="T4" fmla="*/ 16 w 31"/>
                  <a:gd name="T5" fmla="*/ 101 h 108"/>
                  <a:gd name="T6" fmla="*/ 20 w 31"/>
                  <a:gd name="T7" fmla="*/ 100 h 108"/>
                  <a:gd name="T8" fmla="*/ 21 w 31"/>
                  <a:gd name="T9" fmla="*/ 99 h 108"/>
                  <a:gd name="T10" fmla="*/ 23 w 31"/>
                  <a:gd name="T11" fmla="*/ 99 h 108"/>
                  <a:gd name="T12" fmla="*/ 26 w 31"/>
                  <a:gd name="T13" fmla="*/ 100 h 108"/>
                  <a:gd name="T14" fmla="*/ 28 w 31"/>
                  <a:gd name="T15" fmla="*/ 96 h 108"/>
                  <a:gd name="T16" fmla="*/ 30 w 31"/>
                  <a:gd name="T17" fmla="*/ 88 h 108"/>
                  <a:gd name="T18" fmla="*/ 29 w 31"/>
                  <a:gd name="T19" fmla="*/ 77 h 108"/>
                  <a:gd name="T20" fmla="*/ 26 w 31"/>
                  <a:gd name="T21" fmla="*/ 72 h 108"/>
                  <a:gd name="T22" fmla="*/ 24 w 31"/>
                  <a:gd name="T23" fmla="*/ 64 h 108"/>
                  <a:gd name="T24" fmla="*/ 22 w 31"/>
                  <a:gd name="T25" fmla="*/ 58 h 108"/>
                  <a:gd name="T26" fmla="*/ 20 w 31"/>
                  <a:gd name="T27" fmla="*/ 54 h 108"/>
                  <a:gd name="T28" fmla="*/ 19 w 31"/>
                  <a:gd name="T29" fmla="*/ 49 h 108"/>
                  <a:gd name="T30" fmla="*/ 18 w 31"/>
                  <a:gd name="T31" fmla="*/ 45 h 108"/>
                  <a:gd name="T32" fmla="*/ 17 w 31"/>
                  <a:gd name="T33" fmla="*/ 40 h 108"/>
                  <a:gd name="T34" fmla="*/ 14 w 31"/>
                  <a:gd name="T35" fmla="*/ 38 h 108"/>
                  <a:gd name="T36" fmla="*/ 14 w 31"/>
                  <a:gd name="T37" fmla="*/ 34 h 108"/>
                  <a:gd name="T38" fmla="*/ 16 w 31"/>
                  <a:gd name="T39" fmla="*/ 27 h 108"/>
                  <a:gd name="T40" fmla="*/ 18 w 31"/>
                  <a:gd name="T41" fmla="*/ 22 h 108"/>
                  <a:gd name="T42" fmla="*/ 16 w 31"/>
                  <a:gd name="T43" fmla="*/ 19 h 108"/>
                  <a:gd name="T44" fmla="*/ 13 w 31"/>
                  <a:gd name="T45" fmla="*/ 18 h 108"/>
                  <a:gd name="T46" fmla="*/ 10 w 31"/>
                  <a:gd name="T47" fmla="*/ 18 h 108"/>
                  <a:gd name="T48" fmla="*/ 12 w 31"/>
                  <a:gd name="T49" fmla="*/ 5 h 108"/>
                  <a:gd name="T50" fmla="*/ 5 w 31"/>
                  <a:gd name="T51" fmla="*/ 4 h 108"/>
                  <a:gd name="T52" fmla="*/ 3 w 31"/>
                  <a:gd name="T53" fmla="*/ 12 h 108"/>
                  <a:gd name="T54" fmla="*/ 2 w 31"/>
                  <a:gd name="T55" fmla="*/ 19 h 108"/>
                  <a:gd name="T56" fmla="*/ 1 w 31"/>
                  <a:gd name="T57" fmla="*/ 24 h 108"/>
                  <a:gd name="T58" fmla="*/ 2 w 31"/>
                  <a:gd name="T59" fmla="*/ 27 h 108"/>
                  <a:gd name="T60" fmla="*/ 2 w 31"/>
                  <a:gd name="T61" fmla="*/ 33 h 108"/>
                  <a:gd name="T62" fmla="*/ 4 w 31"/>
                  <a:gd name="T63" fmla="*/ 34 h 108"/>
                  <a:gd name="T64" fmla="*/ 3 w 31"/>
                  <a:gd name="T65" fmla="*/ 38 h 108"/>
                  <a:gd name="T66" fmla="*/ 6 w 31"/>
                  <a:gd name="T67" fmla="*/ 43 h 108"/>
                  <a:gd name="T68" fmla="*/ 7 w 31"/>
                  <a:gd name="T69" fmla="*/ 47 h 108"/>
                  <a:gd name="T70" fmla="*/ 5 w 31"/>
                  <a:gd name="T71" fmla="*/ 51 h 108"/>
                  <a:gd name="T72" fmla="*/ 6 w 31"/>
                  <a:gd name="T73" fmla="*/ 54 h 108"/>
                  <a:gd name="T74" fmla="*/ 9 w 31"/>
                  <a:gd name="T75" fmla="*/ 53 h 108"/>
                  <a:gd name="T76" fmla="*/ 11 w 31"/>
                  <a:gd name="T77" fmla="*/ 58 h 108"/>
                  <a:gd name="T78" fmla="*/ 12 w 31"/>
                  <a:gd name="T79" fmla="*/ 62 h 108"/>
                  <a:gd name="T80" fmla="*/ 12 w 31"/>
                  <a:gd name="T81" fmla="*/ 66 h 108"/>
                  <a:gd name="T82" fmla="*/ 12 w 31"/>
                  <a:gd name="T83" fmla="*/ 73 h 108"/>
                  <a:gd name="T84" fmla="*/ 7 w 31"/>
                  <a:gd name="T85" fmla="*/ 69 h 108"/>
                  <a:gd name="T86" fmla="*/ 8 w 31"/>
                  <a:gd name="T87" fmla="*/ 75 h 108"/>
                  <a:gd name="T88" fmla="*/ 9 w 31"/>
                  <a:gd name="T89" fmla="*/ 82 h 108"/>
                  <a:gd name="T90" fmla="*/ 10 w 31"/>
                  <a:gd name="T91" fmla="*/ 85 h 108"/>
                  <a:gd name="T92" fmla="*/ 10 w 31"/>
                  <a:gd name="T93" fmla="*/ 88 h 108"/>
                  <a:gd name="T94" fmla="*/ 12 w 31"/>
                  <a:gd name="T95" fmla="*/ 88 h 108"/>
                  <a:gd name="T96" fmla="*/ 10 w 31"/>
                  <a:gd name="T97" fmla="*/ 97 h 108"/>
                  <a:gd name="T98" fmla="*/ 5 w 31"/>
                  <a:gd name="T99" fmla="*/ 10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108">
                    <a:moveTo>
                      <a:pt x="5" y="106"/>
                    </a:moveTo>
                    <a:cubicBezTo>
                      <a:pt x="7" y="108"/>
                      <a:pt x="10" y="105"/>
                      <a:pt x="12" y="104"/>
                    </a:cubicBezTo>
                    <a:cubicBezTo>
                      <a:pt x="13" y="102"/>
                      <a:pt x="14" y="101"/>
                      <a:pt x="16" y="101"/>
                    </a:cubicBezTo>
                    <a:cubicBezTo>
                      <a:pt x="17" y="101"/>
                      <a:pt x="19" y="101"/>
                      <a:pt x="20" y="100"/>
                    </a:cubicBezTo>
                    <a:cubicBezTo>
                      <a:pt x="21" y="100"/>
                      <a:pt x="21" y="99"/>
                      <a:pt x="21" y="99"/>
                    </a:cubicBezTo>
                    <a:cubicBezTo>
                      <a:pt x="22" y="99"/>
                      <a:pt x="23" y="99"/>
                      <a:pt x="23" y="99"/>
                    </a:cubicBezTo>
                    <a:cubicBezTo>
                      <a:pt x="24" y="100"/>
                      <a:pt x="25" y="102"/>
                      <a:pt x="26" y="100"/>
                    </a:cubicBezTo>
                    <a:cubicBezTo>
                      <a:pt x="27" y="99"/>
                      <a:pt x="28" y="99"/>
                      <a:pt x="28" y="96"/>
                    </a:cubicBezTo>
                    <a:cubicBezTo>
                      <a:pt x="29" y="93"/>
                      <a:pt x="28" y="90"/>
                      <a:pt x="30" y="88"/>
                    </a:cubicBezTo>
                    <a:cubicBezTo>
                      <a:pt x="31" y="83"/>
                      <a:pt x="31" y="80"/>
                      <a:pt x="29" y="77"/>
                    </a:cubicBezTo>
                    <a:cubicBezTo>
                      <a:pt x="28" y="75"/>
                      <a:pt x="27" y="74"/>
                      <a:pt x="26" y="72"/>
                    </a:cubicBezTo>
                    <a:cubicBezTo>
                      <a:pt x="25" y="69"/>
                      <a:pt x="25" y="66"/>
                      <a:pt x="24" y="64"/>
                    </a:cubicBezTo>
                    <a:cubicBezTo>
                      <a:pt x="23" y="62"/>
                      <a:pt x="23" y="60"/>
                      <a:pt x="22" y="58"/>
                    </a:cubicBezTo>
                    <a:cubicBezTo>
                      <a:pt x="22" y="57"/>
                      <a:pt x="20" y="56"/>
                      <a:pt x="20" y="54"/>
                    </a:cubicBezTo>
                    <a:cubicBezTo>
                      <a:pt x="19" y="53"/>
                      <a:pt x="20" y="51"/>
                      <a:pt x="19" y="49"/>
                    </a:cubicBezTo>
                    <a:cubicBezTo>
                      <a:pt x="19" y="47"/>
                      <a:pt x="18" y="47"/>
                      <a:pt x="18" y="45"/>
                    </a:cubicBezTo>
                    <a:cubicBezTo>
                      <a:pt x="18" y="42"/>
                      <a:pt x="17" y="41"/>
                      <a:pt x="17" y="40"/>
                    </a:cubicBezTo>
                    <a:cubicBezTo>
                      <a:pt x="16" y="39"/>
                      <a:pt x="15" y="39"/>
                      <a:pt x="14" y="38"/>
                    </a:cubicBezTo>
                    <a:cubicBezTo>
                      <a:pt x="13" y="37"/>
                      <a:pt x="14" y="36"/>
                      <a:pt x="14" y="34"/>
                    </a:cubicBezTo>
                    <a:cubicBezTo>
                      <a:pt x="15" y="32"/>
                      <a:pt x="16" y="29"/>
                      <a:pt x="16" y="27"/>
                    </a:cubicBezTo>
                    <a:cubicBezTo>
                      <a:pt x="17" y="25"/>
                      <a:pt x="18" y="24"/>
                      <a:pt x="18" y="22"/>
                    </a:cubicBezTo>
                    <a:cubicBezTo>
                      <a:pt x="17" y="20"/>
                      <a:pt x="17" y="19"/>
                      <a:pt x="16" y="19"/>
                    </a:cubicBezTo>
                    <a:cubicBezTo>
                      <a:pt x="15" y="18"/>
                      <a:pt x="14" y="18"/>
                      <a:pt x="13" y="18"/>
                    </a:cubicBezTo>
                    <a:cubicBezTo>
                      <a:pt x="12" y="18"/>
                      <a:pt x="11" y="19"/>
                      <a:pt x="10" y="18"/>
                    </a:cubicBezTo>
                    <a:cubicBezTo>
                      <a:pt x="6" y="15"/>
                      <a:pt x="13" y="8"/>
                      <a:pt x="12" y="5"/>
                    </a:cubicBezTo>
                    <a:cubicBezTo>
                      <a:pt x="10" y="0"/>
                      <a:pt x="8" y="10"/>
                      <a:pt x="5" y="4"/>
                    </a:cubicBezTo>
                    <a:cubicBezTo>
                      <a:pt x="4" y="6"/>
                      <a:pt x="3" y="10"/>
                      <a:pt x="3" y="12"/>
                    </a:cubicBezTo>
                    <a:cubicBezTo>
                      <a:pt x="3" y="15"/>
                      <a:pt x="2" y="17"/>
                      <a:pt x="2" y="19"/>
                    </a:cubicBezTo>
                    <a:cubicBezTo>
                      <a:pt x="2" y="20"/>
                      <a:pt x="1" y="23"/>
                      <a:pt x="1" y="24"/>
                    </a:cubicBezTo>
                    <a:cubicBezTo>
                      <a:pt x="2" y="25"/>
                      <a:pt x="2" y="25"/>
                      <a:pt x="2" y="27"/>
                    </a:cubicBezTo>
                    <a:cubicBezTo>
                      <a:pt x="1" y="28"/>
                      <a:pt x="0" y="32"/>
                      <a:pt x="2" y="33"/>
                    </a:cubicBezTo>
                    <a:cubicBezTo>
                      <a:pt x="2" y="33"/>
                      <a:pt x="3" y="33"/>
                      <a:pt x="4" y="34"/>
                    </a:cubicBezTo>
                    <a:cubicBezTo>
                      <a:pt x="4" y="35"/>
                      <a:pt x="3" y="36"/>
                      <a:pt x="3" y="38"/>
                    </a:cubicBezTo>
                    <a:cubicBezTo>
                      <a:pt x="3" y="43"/>
                      <a:pt x="6" y="39"/>
                      <a:pt x="6" y="43"/>
                    </a:cubicBezTo>
                    <a:cubicBezTo>
                      <a:pt x="6" y="45"/>
                      <a:pt x="7" y="46"/>
                      <a:pt x="7" y="47"/>
                    </a:cubicBezTo>
                    <a:cubicBezTo>
                      <a:pt x="6" y="49"/>
                      <a:pt x="6" y="50"/>
                      <a:pt x="5" y="51"/>
                    </a:cubicBezTo>
                    <a:cubicBezTo>
                      <a:pt x="5" y="52"/>
                      <a:pt x="5" y="53"/>
                      <a:pt x="6" y="54"/>
                    </a:cubicBezTo>
                    <a:cubicBezTo>
                      <a:pt x="7" y="55"/>
                      <a:pt x="9" y="53"/>
                      <a:pt x="9" y="53"/>
                    </a:cubicBezTo>
                    <a:cubicBezTo>
                      <a:pt x="12" y="52"/>
                      <a:pt x="11" y="56"/>
                      <a:pt x="11" y="58"/>
                    </a:cubicBezTo>
                    <a:cubicBezTo>
                      <a:pt x="12" y="60"/>
                      <a:pt x="12" y="61"/>
                      <a:pt x="12" y="62"/>
                    </a:cubicBezTo>
                    <a:cubicBezTo>
                      <a:pt x="13" y="64"/>
                      <a:pt x="13" y="64"/>
                      <a:pt x="12" y="66"/>
                    </a:cubicBezTo>
                    <a:cubicBezTo>
                      <a:pt x="12" y="68"/>
                      <a:pt x="13" y="71"/>
                      <a:pt x="12" y="73"/>
                    </a:cubicBezTo>
                    <a:cubicBezTo>
                      <a:pt x="10" y="75"/>
                      <a:pt x="8" y="68"/>
                      <a:pt x="7" y="69"/>
                    </a:cubicBezTo>
                    <a:cubicBezTo>
                      <a:pt x="7" y="71"/>
                      <a:pt x="7" y="73"/>
                      <a:pt x="8" y="75"/>
                    </a:cubicBezTo>
                    <a:cubicBezTo>
                      <a:pt x="9" y="78"/>
                      <a:pt x="9" y="79"/>
                      <a:pt x="9" y="82"/>
                    </a:cubicBezTo>
                    <a:cubicBezTo>
                      <a:pt x="8" y="83"/>
                      <a:pt x="9" y="84"/>
                      <a:pt x="10" y="85"/>
                    </a:cubicBezTo>
                    <a:cubicBezTo>
                      <a:pt x="10" y="86"/>
                      <a:pt x="10" y="87"/>
                      <a:pt x="10" y="88"/>
                    </a:cubicBezTo>
                    <a:cubicBezTo>
                      <a:pt x="10" y="89"/>
                      <a:pt x="12" y="88"/>
                      <a:pt x="12" y="88"/>
                    </a:cubicBezTo>
                    <a:cubicBezTo>
                      <a:pt x="15" y="91"/>
                      <a:pt x="11" y="95"/>
                      <a:pt x="10" y="97"/>
                    </a:cubicBezTo>
                    <a:cubicBezTo>
                      <a:pt x="9" y="98"/>
                      <a:pt x="2" y="103"/>
                      <a:pt x="5" y="10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8" name="Freeform 159"/>
              <p:cNvSpPr>
                <a:spLocks/>
              </p:cNvSpPr>
              <p:nvPr/>
            </p:nvSpPr>
            <p:spPr bwMode="auto">
              <a:xfrm>
                <a:off x="9436586" y="3354345"/>
                <a:ext cx="14729" cy="15595"/>
              </a:xfrm>
              <a:custGeom>
                <a:avLst/>
                <a:gdLst>
                  <a:gd name="T0" fmla="*/ 4 w 36"/>
                  <a:gd name="T1" fmla="*/ 7 h 38"/>
                  <a:gd name="T2" fmla="*/ 1 w 36"/>
                  <a:gd name="T3" fmla="*/ 6 h 38"/>
                  <a:gd name="T4" fmla="*/ 3 w 36"/>
                  <a:gd name="T5" fmla="*/ 9 h 38"/>
                  <a:gd name="T6" fmla="*/ 6 w 36"/>
                  <a:gd name="T7" fmla="*/ 13 h 38"/>
                  <a:gd name="T8" fmla="*/ 5 w 36"/>
                  <a:gd name="T9" fmla="*/ 14 h 38"/>
                  <a:gd name="T10" fmla="*/ 7 w 36"/>
                  <a:gd name="T11" fmla="*/ 17 h 38"/>
                  <a:gd name="T12" fmla="*/ 9 w 36"/>
                  <a:gd name="T13" fmla="*/ 19 h 38"/>
                  <a:gd name="T14" fmla="*/ 12 w 36"/>
                  <a:gd name="T15" fmla="*/ 18 h 38"/>
                  <a:gd name="T16" fmla="*/ 16 w 36"/>
                  <a:gd name="T17" fmla="*/ 21 h 38"/>
                  <a:gd name="T18" fmla="*/ 15 w 36"/>
                  <a:gd name="T19" fmla="*/ 22 h 38"/>
                  <a:gd name="T20" fmla="*/ 15 w 36"/>
                  <a:gd name="T21" fmla="*/ 24 h 38"/>
                  <a:gd name="T22" fmla="*/ 13 w 36"/>
                  <a:gd name="T23" fmla="*/ 23 h 38"/>
                  <a:gd name="T24" fmla="*/ 14 w 36"/>
                  <a:gd name="T25" fmla="*/ 27 h 38"/>
                  <a:gd name="T26" fmla="*/ 23 w 36"/>
                  <a:gd name="T27" fmla="*/ 31 h 38"/>
                  <a:gd name="T28" fmla="*/ 27 w 36"/>
                  <a:gd name="T29" fmla="*/ 34 h 38"/>
                  <a:gd name="T30" fmla="*/ 31 w 36"/>
                  <a:gd name="T31" fmla="*/ 37 h 38"/>
                  <a:gd name="T32" fmla="*/ 34 w 36"/>
                  <a:gd name="T33" fmla="*/ 32 h 38"/>
                  <a:gd name="T34" fmla="*/ 35 w 36"/>
                  <a:gd name="T35" fmla="*/ 29 h 38"/>
                  <a:gd name="T36" fmla="*/ 35 w 36"/>
                  <a:gd name="T37" fmla="*/ 26 h 38"/>
                  <a:gd name="T38" fmla="*/ 34 w 36"/>
                  <a:gd name="T39" fmla="*/ 23 h 38"/>
                  <a:gd name="T40" fmla="*/ 33 w 36"/>
                  <a:gd name="T41" fmla="*/ 20 h 38"/>
                  <a:gd name="T42" fmla="*/ 28 w 36"/>
                  <a:gd name="T43" fmla="*/ 17 h 38"/>
                  <a:gd name="T44" fmla="*/ 25 w 36"/>
                  <a:gd name="T45" fmla="*/ 14 h 38"/>
                  <a:gd name="T46" fmla="*/ 22 w 36"/>
                  <a:gd name="T47" fmla="*/ 11 h 38"/>
                  <a:gd name="T48" fmla="*/ 20 w 36"/>
                  <a:gd name="T49" fmla="*/ 12 h 38"/>
                  <a:gd name="T50" fmla="*/ 20 w 36"/>
                  <a:gd name="T51" fmla="*/ 15 h 38"/>
                  <a:gd name="T52" fmla="*/ 19 w 36"/>
                  <a:gd name="T53" fmla="*/ 12 h 38"/>
                  <a:gd name="T54" fmla="*/ 18 w 36"/>
                  <a:gd name="T55" fmla="*/ 8 h 38"/>
                  <a:gd name="T56" fmla="*/ 15 w 36"/>
                  <a:gd name="T57" fmla="*/ 6 h 38"/>
                  <a:gd name="T58" fmla="*/ 14 w 36"/>
                  <a:gd name="T59" fmla="*/ 8 h 38"/>
                  <a:gd name="T60" fmla="*/ 14 w 36"/>
                  <a:gd name="T61" fmla="*/ 9 h 38"/>
                  <a:gd name="T62" fmla="*/ 13 w 36"/>
                  <a:gd name="T63" fmla="*/ 8 h 38"/>
                  <a:gd name="T64" fmla="*/ 10 w 36"/>
                  <a:gd name="T65" fmla="*/ 8 h 38"/>
                  <a:gd name="T66" fmla="*/ 7 w 36"/>
                  <a:gd name="T67" fmla="*/ 4 h 38"/>
                  <a:gd name="T68" fmla="*/ 5 w 36"/>
                  <a:gd name="T69" fmla="*/ 3 h 38"/>
                  <a:gd name="T70" fmla="*/ 5 w 36"/>
                  <a:gd name="T71" fmla="*/ 5 h 38"/>
                  <a:gd name="T72" fmla="*/ 4 w 36"/>
                  <a:gd name="T7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8">
                    <a:moveTo>
                      <a:pt x="4" y="7"/>
                    </a:moveTo>
                    <a:cubicBezTo>
                      <a:pt x="3" y="6"/>
                      <a:pt x="1" y="5"/>
                      <a:pt x="1" y="6"/>
                    </a:cubicBezTo>
                    <a:cubicBezTo>
                      <a:pt x="0" y="7"/>
                      <a:pt x="2" y="9"/>
                      <a:pt x="3" y="9"/>
                    </a:cubicBezTo>
                    <a:cubicBezTo>
                      <a:pt x="4" y="10"/>
                      <a:pt x="6" y="12"/>
                      <a:pt x="6" y="13"/>
                    </a:cubicBezTo>
                    <a:cubicBezTo>
                      <a:pt x="6" y="13"/>
                      <a:pt x="5" y="13"/>
                      <a:pt x="5" y="14"/>
                    </a:cubicBezTo>
                    <a:cubicBezTo>
                      <a:pt x="5" y="15"/>
                      <a:pt x="6" y="16"/>
                      <a:pt x="7" y="17"/>
                    </a:cubicBezTo>
                    <a:cubicBezTo>
                      <a:pt x="8" y="19"/>
                      <a:pt x="8" y="19"/>
                      <a:pt x="9" y="19"/>
                    </a:cubicBezTo>
                    <a:cubicBezTo>
                      <a:pt x="11" y="20"/>
                      <a:pt x="11" y="19"/>
                      <a:pt x="12" y="18"/>
                    </a:cubicBezTo>
                    <a:cubicBezTo>
                      <a:pt x="13" y="18"/>
                      <a:pt x="16" y="18"/>
                      <a:pt x="16" y="21"/>
                    </a:cubicBezTo>
                    <a:cubicBezTo>
                      <a:pt x="17" y="23"/>
                      <a:pt x="16" y="22"/>
                      <a:pt x="15" y="22"/>
                    </a:cubicBezTo>
                    <a:cubicBezTo>
                      <a:pt x="14" y="22"/>
                      <a:pt x="16" y="24"/>
                      <a:pt x="15" y="24"/>
                    </a:cubicBezTo>
                    <a:cubicBezTo>
                      <a:pt x="15" y="24"/>
                      <a:pt x="13" y="23"/>
                      <a:pt x="13" y="23"/>
                    </a:cubicBezTo>
                    <a:cubicBezTo>
                      <a:pt x="12" y="24"/>
                      <a:pt x="14" y="26"/>
                      <a:pt x="14" y="27"/>
                    </a:cubicBezTo>
                    <a:cubicBezTo>
                      <a:pt x="17" y="31"/>
                      <a:pt x="20" y="30"/>
                      <a:pt x="23" y="31"/>
                    </a:cubicBezTo>
                    <a:cubicBezTo>
                      <a:pt x="24" y="32"/>
                      <a:pt x="26" y="33"/>
                      <a:pt x="27" y="34"/>
                    </a:cubicBezTo>
                    <a:cubicBezTo>
                      <a:pt x="28" y="35"/>
                      <a:pt x="30" y="37"/>
                      <a:pt x="31" y="37"/>
                    </a:cubicBezTo>
                    <a:cubicBezTo>
                      <a:pt x="34" y="38"/>
                      <a:pt x="33" y="35"/>
                      <a:pt x="34" y="32"/>
                    </a:cubicBezTo>
                    <a:cubicBezTo>
                      <a:pt x="34" y="31"/>
                      <a:pt x="34" y="30"/>
                      <a:pt x="35" y="29"/>
                    </a:cubicBezTo>
                    <a:cubicBezTo>
                      <a:pt x="35" y="28"/>
                      <a:pt x="36" y="28"/>
                      <a:pt x="35" y="26"/>
                    </a:cubicBezTo>
                    <a:cubicBezTo>
                      <a:pt x="34" y="24"/>
                      <a:pt x="34" y="24"/>
                      <a:pt x="34" y="23"/>
                    </a:cubicBezTo>
                    <a:cubicBezTo>
                      <a:pt x="35" y="23"/>
                      <a:pt x="35" y="21"/>
                      <a:pt x="33" y="20"/>
                    </a:cubicBezTo>
                    <a:cubicBezTo>
                      <a:pt x="32" y="18"/>
                      <a:pt x="30" y="18"/>
                      <a:pt x="28" y="17"/>
                    </a:cubicBezTo>
                    <a:cubicBezTo>
                      <a:pt x="27" y="16"/>
                      <a:pt x="26" y="16"/>
                      <a:pt x="25" y="14"/>
                    </a:cubicBezTo>
                    <a:cubicBezTo>
                      <a:pt x="24" y="13"/>
                      <a:pt x="23" y="12"/>
                      <a:pt x="22" y="11"/>
                    </a:cubicBezTo>
                    <a:cubicBezTo>
                      <a:pt x="21" y="11"/>
                      <a:pt x="20" y="11"/>
                      <a:pt x="20" y="12"/>
                    </a:cubicBezTo>
                    <a:cubicBezTo>
                      <a:pt x="20" y="13"/>
                      <a:pt x="21" y="15"/>
                      <a:pt x="20" y="15"/>
                    </a:cubicBezTo>
                    <a:cubicBezTo>
                      <a:pt x="19" y="15"/>
                      <a:pt x="19" y="13"/>
                      <a:pt x="19" y="12"/>
                    </a:cubicBezTo>
                    <a:cubicBezTo>
                      <a:pt x="19" y="11"/>
                      <a:pt x="19" y="10"/>
                      <a:pt x="18" y="8"/>
                    </a:cubicBezTo>
                    <a:cubicBezTo>
                      <a:pt x="17" y="7"/>
                      <a:pt x="16" y="6"/>
                      <a:pt x="15" y="6"/>
                    </a:cubicBezTo>
                    <a:cubicBezTo>
                      <a:pt x="14" y="5"/>
                      <a:pt x="14" y="7"/>
                      <a:pt x="14" y="8"/>
                    </a:cubicBezTo>
                    <a:cubicBezTo>
                      <a:pt x="14" y="8"/>
                      <a:pt x="15" y="10"/>
                      <a:pt x="14" y="9"/>
                    </a:cubicBezTo>
                    <a:cubicBezTo>
                      <a:pt x="14" y="9"/>
                      <a:pt x="13" y="8"/>
                      <a:pt x="13" y="8"/>
                    </a:cubicBezTo>
                    <a:cubicBezTo>
                      <a:pt x="11" y="6"/>
                      <a:pt x="13" y="12"/>
                      <a:pt x="10" y="8"/>
                    </a:cubicBezTo>
                    <a:cubicBezTo>
                      <a:pt x="8" y="7"/>
                      <a:pt x="8" y="5"/>
                      <a:pt x="7" y="4"/>
                    </a:cubicBezTo>
                    <a:cubicBezTo>
                      <a:pt x="6" y="2"/>
                      <a:pt x="4" y="0"/>
                      <a:pt x="5" y="3"/>
                    </a:cubicBezTo>
                    <a:cubicBezTo>
                      <a:pt x="5" y="4"/>
                      <a:pt x="4" y="4"/>
                      <a:pt x="5" y="5"/>
                    </a:cubicBezTo>
                    <a:cubicBezTo>
                      <a:pt x="5" y="6"/>
                      <a:pt x="6" y="9"/>
                      <a:pt x="4"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199" name="Freeform 160"/>
              <p:cNvSpPr>
                <a:spLocks/>
              </p:cNvSpPr>
              <p:nvPr/>
            </p:nvSpPr>
            <p:spPr bwMode="auto">
              <a:xfrm>
                <a:off x="9453047" y="3572670"/>
                <a:ext cx="1733" cy="6065"/>
              </a:xfrm>
              <a:custGeom>
                <a:avLst/>
                <a:gdLst>
                  <a:gd name="T0" fmla="*/ 2 w 5"/>
                  <a:gd name="T1" fmla="*/ 13 h 14"/>
                  <a:gd name="T2" fmla="*/ 3 w 5"/>
                  <a:gd name="T3" fmla="*/ 9 h 14"/>
                  <a:gd name="T4" fmla="*/ 3 w 5"/>
                  <a:gd name="T5" fmla="*/ 1 h 14"/>
                  <a:gd name="T6" fmla="*/ 0 w 5"/>
                  <a:gd name="T7" fmla="*/ 6 h 14"/>
                  <a:gd name="T8" fmla="*/ 1 w 5"/>
                  <a:gd name="T9" fmla="*/ 9 h 14"/>
                  <a:gd name="T10" fmla="*/ 2 w 5"/>
                  <a:gd name="T11" fmla="*/ 13 h 14"/>
                </a:gdLst>
                <a:ahLst/>
                <a:cxnLst>
                  <a:cxn ang="0">
                    <a:pos x="T0" y="T1"/>
                  </a:cxn>
                  <a:cxn ang="0">
                    <a:pos x="T2" y="T3"/>
                  </a:cxn>
                  <a:cxn ang="0">
                    <a:pos x="T4" y="T5"/>
                  </a:cxn>
                  <a:cxn ang="0">
                    <a:pos x="T6" y="T7"/>
                  </a:cxn>
                  <a:cxn ang="0">
                    <a:pos x="T8" y="T9"/>
                  </a:cxn>
                  <a:cxn ang="0">
                    <a:pos x="T10" y="T11"/>
                  </a:cxn>
                </a:cxnLst>
                <a:rect l="0" t="0" r="r" b="b"/>
                <a:pathLst>
                  <a:path w="5" h="14">
                    <a:moveTo>
                      <a:pt x="2" y="13"/>
                    </a:moveTo>
                    <a:cubicBezTo>
                      <a:pt x="3" y="14"/>
                      <a:pt x="3" y="10"/>
                      <a:pt x="3" y="9"/>
                    </a:cubicBezTo>
                    <a:cubicBezTo>
                      <a:pt x="3" y="7"/>
                      <a:pt x="5" y="0"/>
                      <a:pt x="3" y="1"/>
                    </a:cubicBezTo>
                    <a:cubicBezTo>
                      <a:pt x="3" y="4"/>
                      <a:pt x="1" y="4"/>
                      <a:pt x="0" y="6"/>
                    </a:cubicBezTo>
                    <a:cubicBezTo>
                      <a:pt x="0" y="7"/>
                      <a:pt x="1" y="8"/>
                      <a:pt x="1" y="9"/>
                    </a:cubicBezTo>
                    <a:cubicBezTo>
                      <a:pt x="1" y="11"/>
                      <a:pt x="1" y="12"/>
                      <a:pt x="2" y="1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0" name="Freeform 161"/>
              <p:cNvSpPr>
                <a:spLocks/>
              </p:cNvSpPr>
              <p:nvPr/>
            </p:nvSpPr>
            <p:spPr bwMode="auto">
              <a:xfrm>
                <a:off x="9439185" y="3493831"/>
                <a:ext cx="1733" cy="4332"/>
              </a:xfrm>
              <a:custGeom>
                <a:avLst/>
                <a:gdLst>
                  <a:gd name="T0" fmla="*/ 2 w 4"/>
                  <a:gd name="T1" fmla="*/ 9 h 10"/>
                  <a:gd name="T2" fmla="*/ 4 w 4"/>
                  <a:gd name="T3" fmla="*/ 2 h 10"/>
                  <a:gd name="T4" fmla="*/ 1 w 4"/>
                  <a:gd name="T5" fmla="*/ 0 h 10"/>
                  <a:gd name="T6" fmla="*/ 2 w 4"/>
                  <a:gd name="T7" fmla="*/ 9 h 10"/>
                </a:gdLst>
                <a:ahLst/>
                <a:cxnLst>
                  <a:cxn ang="0">
                    <a:pos x="T0" y="T1"/>
                  </a:cxn>
                  <a:cxn ang="0">
                    <a:pos x="T2" y="T3"/>
                  </a:cxn>
                  <a:cxn ang="0">
                    <a:pos x="T4" y="T5"/>
                  </a:cxn>
                  <a:cxn ang="0">
                    <a:pos x="T6" y="T7"/>
                  </a:cxn>
                </a:cxnLst>
                <a:rect l="0" t="0" r="r" b="b"/>
                <a:pathLst>
                  <a:path w="4" h="10">
                    <a:moveTo>
                      <a:pt x="2" y="9"/>
                    </a:moveTo>
                    <a:cubicBezTo>
                      <a:pt x="3" y="8"/>
                      <a:pt x="4" y="4"/>
                      <a:pt x="4" y="2"/>
                    </a:cubicBezTo>
                    <a:cubicBezTo>
                      <a:pt x="4" y="0"/>
                      <a:pt x="2" y="0"/>
                      <a:pt x="1" y="0"/>
                    </a:cubicBezTo>
                    <a:cubicBezTo>
                      <a:pt x="0" y="0"/>
                      <a:pt x="1" y="10"/>
                      <a:pt x="2" y="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1" name="Freeform 162"/>
              <p:cNvSpPr>
                <a:spLocks/>
              </p:cNvSpPr>
              <p:nvPr/>
            </p:nvSpPr>
            <p:spPr bwMode="auto">
              <a:xfrm>
                <a:off x="9425323" y="3521555"/>
                <a:ext cx="9530" cy="21659"/>
              </a:xfrm>
              <a:custGeom>
                <a:avLst/>
                <a:gdLst>
                  <a:gd name="T0" fmla="*/ 3 w 24"/>
                  <a:gd name="T1" fmla="*/ 35 h 53"/>
                  <a:gd name="T2" fmla="*/ 5 w 24"/>
                  <a:gd name="T3" fmla="*/ 47 h 53"/>
                  <a:gd name="T4" fmla="*/ 9 w 24"/>
                  <a:gd name="T5" fmla="*/ 45 h 53"/>
                  <a:gd name="T6" fmla="*/ 11 w 24"/>
                  <a:gd name="T7" fmla="*/ 48 h 53"/>
                  <a:gd name="T8" fmla="*/ 18 w 24"/>
                  <a:gd name="T9" fmla="*/ 37 h 53"/>
                  <a:gd name="T10" fmla="*/ 19 w 24"/>
                  <a:gd name="T11" fmla="*/ 31 h 53"/>
                  <a:gd name="T12" fmla="*/ 19 w 24"/>
                  <a:gd name="T13" fmla="*/ 21 h 53"/>
                  <a:gd name="T14" fmla="*/ 21 w 24"/>
                  <a:gd name="T15" fmla="*/ 10 h 53"/>
                  <a:gd name="T16" fmla="*/ 16 w 24"/>
                  <a:gd name="T17" fmla="*/ 0 h 53"/>
                  <a:gd name="T18" fmla="*/ 15 w 24"/>
                  <a:gd name="T19" fmla="*/ 1 h 53"/>
                  <a:gd name="T20" fmla="*/ 12 w 24"/>
                  <a:gd name="T21" fmla="*/ 2 h 53"/>
                  <a:gd name="T22" fmla="*/ 10 w 24"/>
                  <a:gd name="T23" fmla="*/ 6 h 53"/>
                  <a:gd name="T24" fmla="*/ 12 w 24"/>
                  <a:gd name="T25" fmla="*/ 9 h 53"/>
                  <a:gd name="T26" fmla="*/ 12 w 24"/>
                  <a:gd name="T27" fmla="*/ 13 h 53"/>
                  <a:gd name="T28" fmla="*/ 12 w 24"/>
                  <a:gd name="T29" fmla="*/ 16 h 53"/>
                  <a:gd name="T30" fmla="*/ 9 w 24"/>
                  <a:gd name="T31" fmla="*/ 11 h 53"/>
                  <a:gd name="T32" fmla="*/ 4 w 24"/>
                  <a:gd name="T33" fmla="*/ 12 h 53"/>
                  <a:gd name="T34" fmla="*/ 2 w 24"/>
                  <a:gd name="T35" fmla="*/ 19 h 53"/>
                  <a:gd name="T36" fmla="*/ 6 w 24"/>
                  <a:gd name="T37" fmla="*/ 26 h 53"/>
                  <a:gd name="T38" fmla="*/ 4 w 24"/>
                  <a:gd name="T39" fmla="*/ 30 h 53"/>
                  <a:gd name="T40" fmla="*/ 3 w 24"/>
                  <a:gd name="T41"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53">
                    <a:moveTo>
                      <a:pt x="3" y="35"/>
                    </a:moveTo>
                    <a:cubicBezTo>
                      <a:pt x="0" y="39"/>
                      <a:pt x="2" y="45"/>
                      <a:pt x="5" y="47"/>
                    </a:cubicBezTo>
                    <a:cubicBezTo>
                      <a:pt x="6" y="48"/>
                      <a:pt x="7" y="47"/>
                      <a:pt x="9" y="45"/>
                    </a:cubicBezTo>
                    <a:cubicBezTo>
                      <a:pt x="10" y="44"/>
                      <a:pt x="10" y="47"/>
                      <a:pt x="11" y="48"/>
                    </a:cubicBezTo>
                    <a:cubicBezTo>
                      <a:pt x="16" y="53"/>
                      <a:pt x="15" y="41"/>
                      <a:pt x="18" y="37"/>
                    </a:cubicBezTo>
                    <a:cubicBezTo>
                      <a:pt x="19" y="36"/>
                      <a:pt x="19" y="33"/>
                      <a:pt x="19" y="31"/>
                    </a:cubicBezTo>
                    <a:cubicBezTo>
                      <a:pt x="19" y="27"/>
                      <a:pt x="19" y="25"/>
                      <a:pt x="19" y="21"/>
                    </a:cubicBezTo>
                    <a:cubicBezTo>
                      <a:pt x="20" y="18"/>
                      <a:pt x="24" y="14"/>
                      <a:pt x="21" y="10"/>
                    </a:cubicBezTo>
                    <a:cubicBezTo>
                      <a:pt x="20" y="7"/>
                      <a:pt x="19" y="2"/>
                      <a:pt x="16" y="0"/>
                    </a:cubicBezTo>
                    <a:cubicBezTo>
                      <a:pt x="16" y="0"/>
                      <a:pt x="15" y="1"/>
                      <a:pt x="15" y="1"/>
                    </a:cubicBezTo>
                    <a:cubicBezTo>
                      <a:pt x="14" y="2"/>
                      <a:pt x="13" y="2"/>
                      <a:pt x="12" y="2"/>
                    </a:cubicBezTo>
                    <a:cubicBezTo>
                      <a:pt x="12" y="2"/>
                      <a:pt x="10" y="4"/>
                      <a:pt x="10" y="6"/>
                    </a:cubicBezTo>
                    <a:cubicBezTo>
                      <a:pt x="11" y="6"/>
                      <a:pt x="13" y="7"/>
                      <a:pt x="12" y="9"/>
                    </a:cubicBezTo>
                    <a:cubicBezTo>
                      <a:pt x="12" y="11"/>
                      <a:pt x="12" y="11"/>
                      <a:pt x="12" y="13"/>
                    </a:cubicBezTo>
                    <a:cubicBezTo>
                      <a:pt x="12" y="13"/>
                      <a:pt x="13" y="17"/>
                      <a:pt x="12" y="16"/>
                    </a:cubicBezTo>
                    <a:cubicBezTo>
                      <a:pt x="11" y="16"/>
                      <a:pt x="10" y="12"/>
                      <a:pt x="9" y="11"/>
                    </a:cubicBezTo>
                    <a:cubicBezTo>
                      <a:pt x="8" y="9"/>
                      <a:pt x="6" y="12"/>
                      <a:pt x="4" y="12"/>
                    </a:cubicBezTo>
                    <a:cubicBezTo>
                      <a:pt x="3" y="13"/>
                      <a:pt x="1" y="17"/>
                      <a:pt x="2" y="19"/>
                    </a:cubicBezTo>
                    <a:cubicBezTo>
                      <a:pt x="3" y="21"/>
                      <a:pt x="6" y="24"/>
                      <a:pt x="6" y="26"/>
                    </a:cubicBezTo>
                    <a:cubicBezTo>
                      <a:pt x="5" y="27"/>
                      <a:pt x="5" y="28"/>
                      <a:pt x="4" y="30"/>
                    </a:cubicBezTo>
                    <a:cubicBezTo>
                      <a:pt x="4" y="32"/>
                      <a:pt x="4" y="34"/>
                      <a:pt x="3" y="3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2" name="Freeform 163"/>
              <p:cNvSpPr>
                <a:spLocks noEditPoints="1"/>
              </p:cNvSpPr>
              <p:nvPr/>
            </p:nvSpPr>
            <p:spPr bwMode="auto">
              <a:xfrm>
                <a:off x="9424457" y="3428853"/>
                <a:ext cx="122158" cy="167209"/>
              </a:xfrm>
              <a:custGeom>
                <a:avLst/>
                <a:gdLst>
                  <a:gd name="T0" fmla="*/ 251 w 296"/>
                  <a:gd name="T1" fmla="*/ 24 h 406"/>
                  <a:gd name="T2" fmla="*/ 249 w 296"/>
                  <a:gd name="T3" fmla="*/ 56 h 406"/>
                  <a:gd name="T4" fmla="*/ 248 w 296"/>
                  <a:gd name="T5" fmla="*/ 73 h 406"/>
                  <a:gd name="T6" fmla="*/ 236 w 296"/>
                  <a:gd name="T7" fmla="*/ 44 h 406"/>
                  <a:gd name="T8" fmla="*/ 235 w 296"/>
                  <a:gd name="T9" fmla="*/ 58 h 406"/>
                  <a:gd name="T10" fmla="*/ 226 w 296"/>
                  <a:gd name="T11" fmla="*/ 32 h 406"/>
                  <a:gd name="T12" fmla="*/ 231 w 296"/>
                  <a:gd name="T13" fmla="*/ 82 h 406"/>
                  <a:gd name="T14" fmla="*/ 241 w 296"/>
                  <a:gd name="T15" fmla="*/ 108 h 406"/>
                  <a:gd name="T16" fmla="*/ 228 w 296"/>
                  <a:gd name="T17" fmla="*/ 119 h 406"/>
                  <a:gd name="T18" fmla="*/ 227 w 296"/>
                  <a:gd name="T19" fmla="*/ 70 h 406"/>
                  <a:gd name="T20" fmla="*/ 214 w 296"/>
                  <a:gd name="T21" fmla="*/ 32 h 406"/>
                  <a:gd name="T22" fmla="*/ 212 w 296"/>
                  <a:gd name="T23" fmla="*/ 59 h 406"/>
                  <a:gd name="T24" fmla="*/ 219 w 296"/>
                  <a:gd name="T25" fmla="*/ 90 h 406"/>
                  <a:gd name="T26" fmla="*/ 199 w 296"/>
                  <a:gd name="T27" fmla="*/ 70 h 406"/>
                  <a:gd name="T28" fmla="*/ 192 w 296"/>
                  <a:gd name="T29" fmla="*/ 82 h 406"/>
                  <a:gd name="T30" fmla="*/ 176 w 296"/>
                  <a:gd name="T31" fmla="*/ 92 h 406"/>
                  <a:gd name="T32" fmla="*/ 163 w 296"/>
                  <a:gd name="T33" fmla="*/ 75 h 406"/>
                  <a:gd name="T34" fmla="*/ 166 w 296"/>
                  <a:gd name="T35" fmla="*/ 106 h 406"/>
                  <a:gd name="T36" fmla="*/ 159 w 296"/>
                  <a:gd name="T37" fmla="*/ 126 h 406"/>
                  <a:gd name="T38" fmla="*/ 150 w 296"/>
                  <a:gd name="T39" fmla="*/ 129 h 406"/>
                  <a:gd name="T40" fmla="*/ 138 w 296"/>
                  <a:gd name="T41" fmla="*/ 90 h 406"/>
                  <a:gd name="T42" fmla="*/ 154 w 296"/>
                  <a:gd name="T43" fmla="*/ 80 h 406"/>
                  <a:gd name="T44" fmla="*/ 134 w 296"/>
                  <a:gd name="T45" fmla="*/ 55 h 406"/>
                  <a:gd name="T46" fmla="*/ 123 w 296"/>
                  <a:gd name="T47" fmla="*/ 35 h 406"/>
                  <a:gd name="T48" fmla="*/ 112 w 296"/>
                  <a:gd name="T49" fmla="*/ 26 h 406"/>
                  <a:gd name="T50" fmla="*/ 103 w 296"/>
                  <a:gd name="T51" fmla="*/ 30 h 406"/>
                  <a:gd name="T52" fmla="*/ 91 w 296"/>
                  <a:gd name="T53" fmla="*/ 36 h 406"/>
                  <a:gd name="T54" fmla="*/ 86 w 296"/>
                  <a:gd name="T55" fmla="*/ 52 h 406"/>
                  <a:gd name="T56" fmla="*/ 84 w 296"/>
                  <a:gd name="T57" fmla="*/ 70 h 406"/>
                  <a:gd name="T58" fmla="*/ 80 w 296"/>
                  <a:gd name="T59" fmla="*/ 96 h 406"/>
                  <a:gd name="T60" fmla="*/ 64 w 296"/>
                  <a:gd name="T61" fmla="*/ 137 h 406"/>
                  <a:gd name="T62" fmla="*/ 63 w 296"/>
                  <a:gd name="T63" fmla="*/ 166 h 406"/>
                  <a:gd name="T64" fmla="*/ 77 w 296"/>
                  <a:gd name="T65" fmla="*/ 193 h 406"/>
                  <a:gd name="T66" fmla="*/ 90 w 296"/>
                  <a:gd name="T67" fmla="*/ 188 h 406"/>
                  <a:gd name="T68" fmla="*/ 86 w 296"/>
                  <a:gd name="T69" fmla="*/ 222 h 406"/>
                  <a:gd name="T70" fmla="*/ 103 w 296"/>
                  <a:gd name="T71" fmla="*/ 214 h 406"/>
                  <a:gd name="T72" fmla="*/ 104 w 296"/>
                  <a:gd name="T73" fmla="*/ 168 h 406"/>
                  <a:gd name="T74" fmla="*/ 110 w 296"/>
                  <a:gd name="T75" fmla="*/ 118 h 406"/>
                  <a:gd name="T76" fmla="*/ 118 w 296"/>
                  <a:gd name="T77" fmla="*/ 122 h 406"/>
                  <a:gd name="T78" fmla="*/ 115 w 296"/>
                  <a:gd name="T79" fmla="*/ 169 h 406"/>
                  <a:gd name="T80" fmla="*/ 124 w 296"/>
                  <a:gd name="T81" fmla="*/ 175 h 406"/>
                  <a:gd name="T82" fmla="*/ 138 w 296"/>
                  <a:gd name="T83" fmla="*/ 180 h 406"/>
                  <a:gd name="T84" fmla="*/ 119 w 296"/>
                  <a:gd name="T85" fmla="*/ 186 h 406"/>
                  <a:gd name="T86" fmla="*/ 117 w 296"/>
                  <a:gd name="T87" fmla="*/ 208 h 406"/>
                  <a:gd name="T88" fmla="*/ 107 w 296"/>
                  <a:gd name="T89" fmla="*/ 233 h 406"/>
                  <a:gd name="T90" fmla="*/ 92 w 296"/>
                  <a:gd name="T91" fmla="*/ 239 h 406"/>
                  <a:gd name="T92" fmla="*/ 83 w 296"/>
                  <a:gd name="T93" fmla="*/ 213 h 406"/>
                  <a:gd name="T94" fmla="*/ 77 w 296"/>
                  <a:gd name="T95" fmla="*/ 229 h 406"/>
                  <a:gd name="T96" fmla="*/ 64 w 296"/>
                  <a:gd name="T97" fmla="*/ 259 h 406"/>
                  <a:gd name="T98" fmla="*/ 52 w 296"/>
                  <a:gd name="T99" fmla="*/ 286 h 406"/>
                  <a:gd name="T100" fmla="*/ 30 w 296"/>
                  <a:gd name="T101" fmla="*/ 304 h 406"/>
                  <a:gd name="T102" fmla="*/ 39 w 296"/>
                  <a:gd name="T103" fmla="*/ 345 h 406"/>
                  <a:gd name="T104" fmla="*/ 6 w 296"/>
                  <a:gd name="T105" fmla="*/ 365 h 406"/>
                  <a:gd name="T106" fmla="*/ 41 w 296"/>
                  <a:gd name="T107" fmla="*/ 380 h 406"/>
                  <a:gd name="T108" fmla="*/ 70 w 296"/>
                  <a:gd name="T109" fmla="*/ 345 h 406"/>
                  <a:gd name="T110" fmla="*/ 85 w 296"/>
                  <a:gd name="T111" fmla="*/ 335 h 406"/>
                  <a:gd name="T112" fmla="*/ 103 w 296"/>
                  <a:gd name="T113" fmla="*/ 350 h 406"/>
                  <a:gd name="T114" fmla="*/ 153 w 296"/>
                  <a:gd name="T115" fmla="*/ 311 h 406"/>
                  <a:gd name="T116" fmla="*/ 257 w 296"/>
                  <a:gd name="T117" fmla="*/ 2 h 406"/>
                  <a:gd name="T118" fmla="*/ 142 w 296"/>
                  <a:gd name="T119" fmla="*/ 158 h 406"/>
                  <a:gd name="T120" fmla="*/ 149 w 296"/>
                  <a:gd name="T121" fmla="*/ 154 h 406"/>
                  <a:gd name="T122" fmla="*/ 159 w 296"/>
                  <a:gd name="T123" fmla="*/ 19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 h="406">
                    <a:moveTo>
                      <a:pt x="257" y="2"/>
                    </a:moveTo>
                    <a:cubicBezTo>
                      <a:pt x="256" y="2"/>
                      <a:pt x="256" y="2"/>
                      <a:pt x="255" y="1"/>
                    </a:cubicBezTo>
                    <a:cubicBezTo>
                      <a:pt x="254" y="1"/>
                      <a:pt x="254" y="3"/>
                      <a:pt x="253" y="4"/>
                    </a:cubicBezTo>
                    <a:cubicBezTo>
                      <a:pt x="252" y="6"/>
                      <a:pt x="251" y="6"/>
                      <a:pt x="250" y="8"/>
                    </a:cubicBezTo>
                    <a:cubicBezTo>
                      <a:pt x="249" y="9"/>
                      <a:pt x="249" y="10"/>
                      <a:pt x="249" y="11"/>
                    </a:cubicBezTo>
                    <a:cubicBezTo>
                      <a:pt x="249" y="12"/>
                      <a:pt x="248" y="13"/>
                      <a:pt x="248" y="14"/>
                    </a:cubicBezTo>
                    <a:cubicBezTo>
                      <a:pt x="248" y="15"/>
                      <a:pt x="250" y="16"/>
                      <a:pt x="249" y="17"/>
                    </a:cubicBezTo>
                    <a:cubicBezTo>
                      <a:pt x="248" y="19"/>
                      <a:pt x="250" y="21"/>
                      <a:pt x="251" y="24"/>
                    </a:cubicBezTo>
                    <a:cubicBezTo>
                      <a:pt x="253" y="30"/>
                      <a:pt x="245" y="28"/>
                      <a:pt x="243" y="27"/>
                    </a:cubicBezTo>
                    <a:cubicBezTo>
                      <a:pt x="242" y="27"/>
                      <a:pt x="240" y="26"/>
                      <a:pt x="239" y="28"/>
                    </a:cubicBezTo>
                    <a:cubicBezTo>
                      <a:pt x="239" y="29"/>
                      <a:pt x="238" y="30"/>
                      <a:pt x="238" y="32"/>
                    </a:cubicBezTo>
                    <a:cubicBezTo>
                      <a:pt x="239" y="34"/>
                      <a:pt x="240" y="36"/>
                      <a:pt x="240" y="38"/>
                    </a:cubicBezTo>
                    <a:cubicBezTo>
                      <a:pt x="240" y="41"/>
                      <a:pt x="240" y="44"/>
                      <a:pt x="242" y="47"/>
                    </a:cubicBezTo>
                    <a:cubicBezTo>
                      <a:pt x="243" y="48"/>
                      <a:pt x="243" y="48"/>
                      <a:pt x="244" y="48"/>
                    </a:cubicBezTo>
                    <a:cubicBezTo>
                      <a:pt x="245" y="49"/>
                      <a:pt x="245" y="51"/>
                      <a:pt x="245" y="51"/>
                    </a:cubicBezTo>
                    <a:cubicBezTo>
                      <a:pt x="247" y="53"/>
                      <a:pt x="248" y="54"/>
                      <a:pt x="249" y="56"/>
                    </a:cubicBezTo>
                    <a:cubicBezTo>
                      <a:pt x="249" y="58"/>
                      <a:pt x="249" y="59"/>
                      <a:pt x="249" y="60"/>
                    </a:cubicBezTo>
                    <a:cubicBezTo>
                      <a:pt x="249" y="62"/>
                      <a:pt x="249" y="64"/>
                      <a:pt x="249" y="66"/>
                    </a:cubicBezTo>
                    <a:cubicBezTo>
                      <a:pt x="250" y="68"/>
                      <a:pt x="252" y="71"/>
                      <a:pt x="252" y="74"/>
                    </a:cubicBezTo>
                    <a:cubicBezTo>
                      <a:pt x="252" y="76"/>
                      <a:pt x="252" y="76"/>
                      <a:pt x="251" y="77"/>
                    </a:cubicBezTo>
                    <a:cubicBezTo>
                      <a:pt x="251" y="77"/>
                      <a:pt x="251" y="78"/>
                      <a:pt x="250" y="78"/>
                    </a:cubicBezTo>
                    <a:cubicBezTo>
                      <a:pt x="250" y="78"/>
                      <a:pt x="250" y="77"/>
                      <a:pt x="250" y="78"/>
                    </a:cubicBezTo>
                    <a:cubicBezTo>
                      <a:pt x="249" y="79"/>
                      <a:pt x="249" y="80"/>
                      <a:pt x="249" y="78"/>
                    </a:cubicBezTo>
                    <a:cubicBezTo>
                      <a:pt x="248" y="76"/>
                      <a:pt x="248" y="74"/>
                      <a:pt x="248" y="73"/>
                    </a:cubicBezTo>
                    <a:cubicBezTo>
                      <a:pt x="248" y="71"/>
                      <a:pt x="248" y="69"/>
                      <a:pt x="247" y="67"/>
                    </a:cubicBezTo>
                    <a:cubicBezTo>
                      <a:pt x="247" y="65"/>
                      <a:pt x="247" y="64"/>
                      <a:pt x="247" y="63"/>
                    </a:cubicBezTo>
                    <a:cubicBezTo>
                      <a:pt x="248" y="61"/>
                      <a:pt x="248" y="57"/>
                      <a:pt x="246" y="57"/>
                    </a:cubicBezTo>
                    <a:cubicBezTo>
                      <a:pt x="246" y="57"/>
                      <a:pt x="245" y="56"/>
                      <a:pt x="244" y="55"/>
                    </a:cubicBezTo>
                    <a:cubicBezTo>
                      <a:pt x="243" y="54"/>
                      <a:pt x="243" y="52"/>
                      <a:pt x="241" y="51"/>
                    </a:cubicBezTo>
                    <a:cubicBezTo>
                      <a:pt x="240" y="49"/>
                      <a:pt x="240" y="48"/>
                      <a:pt x="239" y="47"/>
                    </a:cubicBezTo>
                    <a:cubicBezTo>
                      <a:pt x="238" y="46"/>
                      <a:pt x="237" y="46"/>
                      <a:pt x="236" y="46"/>
                    </a:cubicBezTo>
                    <a:cubicBezTo>
                      <a:pt x="236" y="46"/>
                      <a:pt x="236" y="45"/>
                      <a:pt x="236" y="44"/>
                    </a:cubicBezTo>
                    <a:cubicBezTo>
                      <a:pt x="235" y="42"/>
                      <a:pt x="234" y="41"/>
                      <a:pt x="234" y="42"/>
                    </a:cubicBezTo>
                    <a:cubicBezTo>
                      <a:pt x="233" y="42"/>
                      <a:pt x="233" y="43"/>
                      <a:pt x="233" y="45"/>
                    </a:cubicBezTo>
                    <a:cubicBezTo>
                      <a:pt x="233" y="45"/>
                      <a:pt x="234" y="46"/>
                      <a:pt x="234" y="47"/>
                    </a:cubicBezTo>
                    <a:cubicBezTo>
                      <a:pt x="234" y="47"/>
                      <a:pt x="235" y="48"/>
                      <a:pt x="235" y="48"/>
                    </a:cubicBezTo>
                    <a:cubicBezTo>
                      <a:pt x="237" y="51"/>
                      <a:pt x="235" y="54"/>
                      <a:pt x="234" y="53"/>
                    </a:cubicBezTo>
                    <a:cubicBezTo>
                      <a:pt x="233" y="52"/>
                      <a:pt x="233" y="50"/>
                      <a:pt x="232" y="49"/>
                    </a:cubicBezTo>
                    <a:cubicBezTo>
                      <a:pt x="231" y="48"/>
                      <a:pt x="231" y="49"/>
                      <a:pt x="232" y="50"/>
                    </a:cubicBezTo>
                    <a:cubicBezTo>
                      <a:pt x="232" y="53"/>
                      <a:pt x="234" y="57"/>
                      <a:pt x="235" y="58"/>
                    </a:cubicBezTo>
                    <a:cubicBezTo>
                      <a:pt x="236" y="60"/>
                      <a:pt x="237" y="59"/>
                      <a:pt x="238" y="62"/>
                    </a:cubicBezTo>
                    <a:cubicBezTo>
                      <a:pt x="240" y="66"/>
                      <a:pt x="236" y="63"/>
                      <a:pt x="235" y="62"/>
                    </a:cubicBezTo>
                    <a:cubicBezTo>
                      <a:pt x="233" y="60"/>
                      <a:pt x="232" y="61"/>
                      <a:pt x="231" y="57"/>
                    </a:cubicBezTo>
                    <a:cubicBezTo>
                      <a:pt x="231" y="55"/>
                      <a:pt x="230" y="53"/>
                      <a:pt x="230" y="51"/>
                    </a:cubicBezTo>
                    <a:cubicBezTo>
                      <a:pt x="230" y="48"/>
                      <a:pt x="230" y="47"/>
                      <a:pt x="230" y="45"/>
                    </a:cubicBezTo>
                    <a:cubicBezTo>
                      <a:pt x="229" y="43"/>
                      <a:pt x="229" y="41"/>
                      <a:pt x="229" y="39"/>
                    </a:cubicBezTo>
                    <a:cubicBezTo>
                      <a:pt x="229" y="38"/>
                      <a:pt x="228" y="36"/>
                      <a:pt x="227" y="34"/>
                    </a:cubicBezTo>
                    <a:cubicBezTo>
                      <a:pt x="227" y="34"/>
                      <a:pt x="226" y="31"/>
                      <a:pt x="226" y="32"/>
                    </a:cubicBezTo>
                    <a:cubicBezTo>
                      <a:pt x="226" y="33"/>
                      <a:pt x="226" y="35"/>
                      <a:pt x="227" y="35"/>
                    </a:cubicBezTo>
                    <a:cubicBezTo>
                      <a:pt x="228" y="38"/>
                      <a:pt x="229" y="39"/>
                      <a:pt x="229" y="42"/>
                    </a:cubicBezTo>
                    <a:cubicBezTo>
                      <a:pt x="229" y="43"/>
                      <a:pt x="229" y="45"/>
                      <a:pt x="228" y="46"/>
                    </a:cubicBezTo>
                    <a:cubicBezTo>
                      <a:pt x="228" y="47"/>
                      <a:pt x="226" y="46"/>
                      <a:pt x="226" y="46"/>
                    </a:cubicBezTo>
                    <a:cubicBezTo>
                      <a:pt x="225" y="48"/>
                      <a:pt x="226" y="52"/>
                      <a:pt x="226" y="55"/>
                    </a:cubicBezTo>
                    <a:cubicBezTo>
                      <a:pt x="227" y="59"/>
                      <a:pt x="229" y="63"/>
                      <a:pt x="230" y="67"/>
                    </a:cubicBezTo>
                    <a:cubicBezTo>
                      <a:pt x="231" y="71"/>
                      <a:pt x="230" y="73"/>
                      <a:pt x="230" y="77"/>
                    </a:cubicBezTo>
                    <a:cubicBezTo>
                      <a:pt x="230" y="78"/>
                      <a:pt x="230" y="80"/>
                      <a:pt x="231" y="82"/>
                    </a:cubicBezTo>
                    <a:cubicBezTo>
                      <a:pt x="231" y="84"/>
                      <a:pt x="231" y="85"/>
                      <a:pt x="231" y="87"/>
                    </a:cubicBezTo>
                    <a:cubicBezTo>
                      <a:pt x="232" y="89"/>
                      <a:pt x="235" y="86"/>
                      <a:pt x="235" y="86"/>
                    </a:cubicBezTo>
                    <a:cubicBezTo>
                      <a:pt x="237" y="85"/>
                      <a:pt x="238" y="88"/>
                      <a:pt x="239" y="90"/>
                    </a:cubicBezTo>
                    <a:cubicBezTo>
                      <a:pt x="241" y="92"/>
                      <a:pt x="242" y="96"/>
                      <a:pt x="243" y="99"/>
                    </a:cubicBezTo>
                    <a:cubicBezTo>
                      <a:pt x="243" y="102"/>
                      <a:pt x="240" y="98"/>
                      <a:pt x="241" y="102"/>
                    </a:cubicBezTo>
                    <a:cubicBezTo>
                      <a:pt x="242" y="105"/>
                      <a:pt x="242" y="107"/>
                      <a:pt x="243" y="107"/>
                    </a:cubicBezTo>
                    <a:cubicBezTo>
                      <a:pt x="244" y="107"/>
                      <a:pt x="244" y="109"/>
                      <a:pt x="243" y="109"/>
                    </a:cubicBezTo>
                    <a:cubicBezTo>
                      <a:pt x="243" y="109"/>
                      <a:pt x="242" y="109"/>
                      <a:pt x="241" y="108"/>
                    </a:cubicBezTo>
                    <a:cubicBezTo>
                      <a:pt x="240" y="106"/>
                      <a:pt x="240" y="103"/>
                      <a:pt x="240" y="101"/>
                    </a:cubicBezTo>
                    <a:cubicBezTo>
                      <a:pt x="240" y="97"/>
                      <a:pt x="239" y="94"/>
                      <a:pt x="238" y="91"/>
                    </a:cubicBezTo>
                    <a:cubicBezTo>
                      <a:pt x="237" y="89"/>
                      <a:pt x="235" y="90"/>
                      <a:pt x="235" y="90"/>
                    </a:cubicBezTo>
                    <a:cubicBezTo>
                      <a:pt x="233" y="91"/>
                      <a:pt x="233" y="95"/>
                      <a:pt x="234" y="98"/>
                    </a:cubicBezTo>
                    <a:cubicBezTo>
                      <a:pt x="235" y="101"/>
                      <a:pt x="236" y="104"/>
                      <a:pt x="235" y="106"/>
                    </a:cubicBezTo>
                    <a:cubicBezTo>
                      <a:pt x="234" y="108"/>
                      <a:pt x="235" y="113"/>
                      <a:pt x="234" y="115"/>
                    </a:cubicBezTo>
                    <a:cubicBezTo>
                      <a:pt x="234" y="117"/>
                      <a:pt x="232" y="117"/>
                      <a:pt x="232" y="119"/>
                    </a:cubicBezTo>
                    <a:cubicBezTo>
                      <a:pt x="232" y="123"/>
                      <a:pt x="229" y="119"/>
                      <a:pt x="228" y="119"/>
                    </a:cubicBezTo>
                    <a:cubicBezTo>
                      <a:pt x="227" y="119"/>
                      <a:pt x="227" y="115"/>
                      <a:pt x="228" y="115"/>
                    </a:cubicBezTo>
                    <a:cubicBezTo>
                      <a:pt x="229" y="115"/>
                      <a:pt x="231" y="112"/>
                      <a:pt x="231" y="110"/>
                    </a:cubicBezTo>
                    <a:cubicBezTo>
                      <a:pt x="231" y="109"/>
                      <a:pt x="232" y="108"/>
                      <a:pt x="232" y="107"/>
                    </a:cubicBezTo>
                    <a:cubicBezTo>
                      <a:pt x="232" y="106"/>
                      <a:pt x="231" y="104"/>
                      <a:pt x="231" y="102"/>
                    </a:cubicBezTo>
                    <a:cubicBezTo>
                      <a:pt x="232" y="101"/>
                      <a:pt x="232" y="99"/>
                      <a:pt x="231" y="97"/>
                    </a:cubicBezTo>
                    <a:cubicBezTo>
                      <a:pt x="231" y="95"/>
                      <a:pt x="230" y="93"/>
                      <a:pt x="230" y="92"/>
                    </a:cubicBezTo>
                    <a:cubicBezTo>
                      <a:pt x="229" y="88"/>
                      <a:pt x="229" y="85"/>
                      <a:pt x="228" y="82"/>
                    </a:cubicBezTo>
                    <a:cubicBezTo>
                      <a:pt x="228" y="78"/>
                      <a:pt x="228" y="74"/>
                      <a:pt x="227" y="70"/>
                    </a:cubicBezTo>
                    <a:cubicBezTo>
                      <a:pt x="226" y="68"/>
                      <a:pt x="227" y="67"/>
                      <a:pt x="227" y="65"/>
                    </a:cubicBezTo>
                    <a:cubicBezTo>
                      <a:pt x="227" y="64"/>
                      <a:pt x="226" y="61"/>
                      <a:pt x="225" y="60"/>
                    </a:cubicBezTo>
                    <a:cubicBezTo>
                      <a:pt x="225" y="57"/>
                      <a:pt x="222" y="55"/>
                      <a:pt x="223" y="52"/>
                    </a:cubicBezTo>
                    <a:cubicBezTo>
                      <a:pt x="223" y="49"/>
                      <a:pt x="223" y="46"/>
                      <a:pt x="223" y="42"/>
                    </a:cubicBezTo>
                    <a:cubicBezTo>
                      <a:pt x="222" y="39"/>
                      <a:pt x="222" y="36"/>
                      <a:pt x="220" y="33"/>
                    </a:cubicBezTo>
                    <a:cubicBezTo>
                      <a:pt x="220" y="33"/>
                      <a:pt x="219" y="32"/>
                      <a:pt x="218" y="31"/>
                    </a:cubicBezTo>
                    <a:cubicBezTo>
                      <a:pt x="217" y="31"/>
                      <a:pt x="217" y="32"/>
                      <a:pt x="216" y="31"/>
                    </a:cubicBezTo>
                    <a:cubicBezTo>
                      <a:pt x="215" y="30"/>
                      <a:pt x="214" y="28"/>
                      <a:pt x="214" y="32"/>
                    </a:cubicBezTo>
                    <a:cubicBezTo>
                      <a:pt x="214" y="32"/>
                      <a:pt x="214" y="33"/>
                      <a:pt x="214" y="34"/>
                    </a:cubicBezTo>
                    <a:cubicBezTo>
                      <a:pt x="214" y="36"/>
                      <a:pt x="214" y="36"/>
                      <a:pt x="214" y="38"/>
                    </a:cubicBezTo>
                    <a:cubicBezTo>
                      <a:pt x="213" y="39"/>
                      <a:pt x="214" y="41"/>
                      <a:pt x="214" y="43"/>
                    </a:cubicBezTo>
                    <a:cubicBezTo>
                      <a:pt x="214" y="44"/>
                      <a:pt x="214" y="46"/>
                      <a:pt x="214" y="47"/>
                    </a:cubicBezTo>
                    <a:cubicBezTo>
                      <a:pt x="214" y="48"/>
                      <a:pt x="214" y="49"/>
                      <a:pt x="213" y="51"/>
                    </a:cubicBezTo>
                    <a:cubicBezTo>
                      <a:pt x="213" y="52"/>
                      <a:pt x="213" y="51"/>
                      <a:pt x="212" y="51"/>
                    </a:cubicBezTo>
                    <a:cubicBezTo>
                      <a:pt x="211" y="51"/>
                      <a:pt x="212" y="53"/>
                      <a:pt x="212" y="54"/>
                    </a:cubicBezTo>
                    <a:cubicBezTo>
                      <a:pt x="212" y="56"/>
                      <a:pt x="212" y="57"/>
                      <a:pt x="212" y="59"/>
                    </a:cubicBezTo>
                    <a:cubicBezTo>
                      <a:pt x="213" y="57"/>
                      <a:pt x="215" y="60"/>
                      <a:pt x="215" y="62"/>
                    </a:cubicBezTo>
                    <a:cubicBezTo>
                      <a:pt x="215" y="64"/>
                      <a:pt x="215" y="66"/>
                      <a:pt x="215" y="67"/>
                    </a:cubicBezTo>
                    <a:cubicBezTo>
                      <a:pt x="216" y="69"/>
                      <a:pt x="215" y="70"/>
                      <a:pt x="214" y="71"/>
                    </a:cubicBezTo>
                    <a:cubicBezTo>
                      <a:pt x="214" y="71"/>
                      <a:pt x="214" y="74"/>
                      <a:pt x="215" y="76"/>
                    </a:cubicBezTo>
                    <a:cubicBezTo>
                      <a:pt x="216" y="77"/>
                      <a:pt x="218" y="76"/>
                      <a:pt x="218" y="80"/>
                    </a:cubicBezTo>
                    <a:cubicBezTo>
                      <a:pt x="219" y="82"/>
                      <a:pt x="219" y="84"/>
                      <a:pt x="220" y="86"/>
                    </a:cubicBezTo>
                    <a:cubicBezTo>
                      <a:pt x="222" y="87"/>
                      <a:pt x="222" y="89"/>
                      <a:pt x="222" y="92"/>
                    </a:cubicBezTo>
                    <a:cubicBezTo>
                      <a:pt x="221" y="95"/>
                      <a:pt x="220" y="91"/>
                      <a:pt x="219" y="90"/>
                    </a:cubicBezTo>
                    <a:cubicBezTo>
                      <a:pt x="217" y="87"/>
                      <a:pt x="215" y="84"/>
                      <a:pt x="213" y="80"/>
                    </a:cubicBezTo>
                    <a:cubicBezTo>
                      <a:pt x="211" y="78"/>
                      <a:pt x="209" y="75"/>
                      <a:pt x="207" y="73"/>
                    </a:cubicBezTo>
                    <a:cubicBezTo>
                      <a:pt x="205" y="71"/>
                      <a:pt x="203" y="71"/>
                      <a:pt x="202" y="71"/>
                    </a:cubicBezTo>
                    <a:cubicBezTo>
                      <a:pt x="201" y="71"/>
                      <a:pt x="201" y="70"/>
                      <a:pt x="201" y="69"/>
                    </a:cubicBezTo>
                    <a:cubicBezTo>
                      <a:pt x="200" y="68"/>
                      <a:pt x="199" y="66"/>
                      <a:pt x="199" y="65"/>
                    </a:cubicBezTo>
                    <a:cubicBezTo>
                      <a:pt x="199" y="65"/>
                      <a:pt x="195" y="58"/>
                      <a:pt x="196" y="61"/>
                    </a:cubicBezTo>
                    <a:cubicBezTo>
                      <a:pt x="196" y="63"/>
                      <a:pt x="197" y="66"/>
                      <a:pt x="197" y="67"/>
                    </a:cubicBezTo>
                    <a:cubicBezTo>
                      <a:pt x="198" y="68"/>
                      <a:pt x="199" y="70"/>
                      <a:pt x="199" y="70"/>
                    </a:cubicBezTo>
                    <a:cubicBezTo>
                      <a:pt x="200" y="71"/>
                      <a:pt x="201" y="71"/>
                      <a:pt x="201" y="73"/>
                    </a:cubicBezTo>
                    <a:cubicBezTo>
                      <a:pt x="201" y="76"/>
                      <a:pt x="203" y="77"/>
                      <a:pt x="203" y="80"/>
                    </a:cubicBezTo>
                    <a:cubicBezTo>
                      <a:pt x="204" y="84"/>
                      <a:pt x="202" y="82"/>
                      <a:pt x="202" y="85"/>
                    </a:cubicBezTo>
                    <a:cubicBezTo>
                      <a:pt x="202" y="88"/>
                      <a:pt x="202" y="90"/>
                      <a:pt x="200" y="87"/>
                    </a:cubicBezTo>
                    <a:cubicBezTo>
                      <a:pt x="199" y="84"/>
                      <a:pt x="200" y="82"/>
                      <a:pt x="199" y="79"/>
                    </a:cubicBezTo>
                    <a:cubicBezTo>
                      <a:pt x="198" y="76"/>
                      <a:pt x="197" y="83"/>
                      <a:pt x="196" y="83"/>
                    </a:cubicBezTo>
                    <a:cubicBezTo>
                      <a:pt x="196" y="84"/>
                      <a:pt x="195" y="84"/>
                      <a:pt x="195" y="84"/>
                    </a:cubicBezTo>
                    <a:cubicBezTo>
                      <a:pt x="194" y="83"/>
                      <a:pt x="193" y="81"/>
                      <a:pt x="192" y="82"/>
                    </a:cubicBezTo>
                    <a:cubicBezTo>
                      <a:pt x="192" y="83"/>
                      <a:pt x="192" y="84"/>
                      <a:pt x="191" y="84"/>
                    </a:cubicBezTo>
                    <a:cubicBezTo>
                      <a:pt x="191" y="84"/>
                      <a:pt x="191" y="86"/>
                      <a:pt x="191" y="87"/>
                    </a:cubicBezTo>
                    <a:cubicBezTo>
                      <a:pt x="190" y="88"/>
                      <a:pt x="189" y="87"/>
                      <a:pt x="189" y="86"/>
                    </a:cubicBezTo>
                    <a:cubicBezTo>
                      <a:pt x="188" y="85"/>
                      <a:pt x="188" y="83"/>
                      <a:pt x="188" y="82"/>
                    </a:cubicBezTo>
                    <a:cubicBezTo>
                      <a:pt x="188" y="81"/>
                      <a:pt x="188" y="77"/>
                      <a:pt x="187" y="77"/>
                    </a:cubicBezTo>
                    <a:cubicBezTo>
                      <a:pt x="185" y="79"/>
                      <a:pt x="185" y="83"/>
                      <a:pt x="183" y="83"/>
                    </a:cubicBezTo>
                    <a:cubicBezTo>
                      <a:pt x="182" y="84"/>
                      <a:pt x="180" y="85"/>
                      <a:pt x="179" y="88"/>
                    </a:cubicBezTo>
                    <a:cubicBezTo>
                      <a:pt x="178" y="89"/>
                      <a:pt x="176" y="90"/>
                      <a:pt x="176" y="92"/>
                    </a:cubicBezTo>
                    <a:cubicBezTo>
                      <a:pt x="175" y="95"/>
                      <a:pt x="177" y="98"/>
                      <a:pt x="176" y="100"/>
                    </a:cubicBezTo>
                    <a:cubicBezTo>
                      <a:pt x="175" y="102"/>
                      <a:pt x="173" y="104"/>
                      <a:pt x="172" y="100"/>
                    </a:cubicBezTo>
                    <a:cubicBezTo>
                      <a:pt x="171" y="98"/>
                      <a:pt x="169" y="94"/>
                      <a:pt x="169" y="91"/>
                    </a:cubicBezTo>
                    <a:cubicBezTo>
                      <a:pt x="169" y="88"/>
                      <a:pt x="172" y="91"/>
                      <a:pt x="171" y="86"/>
                    </a:cubicBezTo>
                    <a:cubicBezTo>
                      <a:pt x="171" y="84"/>
                      <a:pt x="170" y="82"/>
                      <a:pt x="169" y="80"/>
                    </a:cubicBezTo>
                    <a:cubicBezTo>
                      <a:pt x="169" y="79"/>
                      <a:pt x="168" y="79"/>
                      <a:pt x="167" y="78"/>
                    </a:cubicBezTo>
                    <a:cubicBezTo>
                      <a:pt x="166" y="78"/>
                      <a:pt x="165" y="77"/>
                      <a:pt x="164" y="76"/>
                    </a:cubicBezTo>
                    <a:cubicBezTo>
                      <a:pt x="164" y="76"/>
                      <a:pt x="163" y="75"/>
                      <a:pt x="163" y="75"/>
                    </a:cubicBezTo>
                    <a:cubicBezTo>
                      <a:pt x="163" y="75"/>
                      <a:pt x="164" y="77"/>
                      <a:pt x="164" y="77"/>
                    </a:cubicBezTo>
                    <a:cubicBezTo>
                      <a:pt x="165" y="79"/>
                      <a:pt x="165" y="80"/>
                      <a:pt x="165" y="82"/>
                    </a:cubicBezTo>
                    <a:cubicBezTo>
                      <a:pt x="166" y="84"/>
                      <a:pt x="166" y="86"/>
                      <a:pt x="166" y="89"/>
                    </a:cubicBezTo>
                    <a:cubicBezTo>
                      <a:pt x="166" y="91"/>
                      <a:pt x="166" y="93"/>
                      <a:pt x="167" y="95"/>
                    </a:cubicBezTo>
                    <a:cubicBezTo>
                      <a:pt x="167" y="97"/>
                      <a:pt x="169" y="100"/>
                      <a:pt x="169" y="103"/>
                    </a:cubicBezTo>
                    <a:cubicBezTo>
                      <a:pt x="169" y="104"/>
                      <a:pt x="169" y="106"/>
                      <a:pt x="169" y="108"/>
                    </a:cubicBezTo>
                    <a:cubicBezTo>
                      <a:pt x="169" y="109"/>
                      <a:pt x="168" y="109"/>
                      <a:pt x="168" y="108"/>
                    </a:cubicBezTo>
                    <a:cubicBezTo>
                      <a:pt x="167" y="107"/>
                      <a:pt x="166" y="107"/>
                      <a:pt x="166" y="106"/>
                    </a:cubicBezTo>
                    <a:cubicBezTo>
                      <a:pt x="165" y="105"/>
                      <a:pt x="164" y="103"/>
                      <a:pt x="164" y="102"/>
                    </a:cubicBezTo>
                    <a:cubicBezTo>
                      <a:pt x="163" y="101"/>
                      <a:pt x="163" y="102"/>
                      <a:pt x="163" y="103"/>
                    </a:cubicBezTo>
                    <a:cubicBezTo>
                      <a:pt x="163" y="105"/>
                      <a:pt x="163" y="106"/>
                      <a:pt x="162" y="107"/>
                    </a:cubicBezTo>
                    <a:cubicBezTo>
                      <a:pt x="162" y="108"/>
                      <a:pt x="161" y="110"/>
                      <a:pt x="161" y="111"/>
                    </a:cubicBezTo>
                    <a:cubicBezTo>
                      <a:pt x="160" y="112"/>
                      <a:pt x="159" y="112"/>
                      <a:pt x="159" y="113"/>
                    </a:cubicBezTo>
                    <a:cubicBezTo>
                      <a:pt x="158" y="115"/>
                      <a:pt x="160" y="118"/>
                      <a:pt x="161" y="121"/>
                    </a:cubicBezTo>
                    <a:cubicBezTo>
                      <a:pt x="161" y="123"/>
                      <a:pt x="162" y="125"/>
                      <a:pt x="163" y="128"/>
                    </a:cubicBezTo>
                    <a:cubicBezTo>
                      <a:pt x="164" y="130"/>
                      <a:pt x="160" y="126"/>
                      <a:pt x="159" y="126"/>
                    </a:cubicBezTo>
                    <a:cubicBezTo>
                      <a:pt x="157" y="125"/>
                      <a:pt x="156" y="125"/>
                      <a:pt x="155" y="120"/>
                    </a:cubicBezTo>
                    <a:cubicBezTo>
                      <a:pt x="154" y="117"/>
                      <a:pt x="151" y="117"/>
                      <a:pt x="151" y="120"/>
                    </a:cubicBezTo>
                    <a:cubicBezTo>
                      <a:pt x="151" y="122"/>
                      <a:pt x="152" y="123"/>
                      <a:pt x="152" y="124"/>
                    </a:cubicBezTo>
                    <a:cubicBezTo>
                      <a:pt x="153" y="126"/>
                      <a:pt x="153" y="128"/>
                      <a:pt x="154" y="128"/>
                    </a:cubicBezTo>
                    <a:cubicBezTo>
                      <a:pt x="155" y="129"/>
                      <a:pt x="156" y="128"/>
                      <a:pt x="156" y="130"/>
                    </a:cubicBezTo>
                    <a:cubicBezTo>
                      <a:pt x="157" y="132"/>
                      <a:pt x="157" y="134"/>
                      <a:pt x="157" y="135"/>
                    </a:cubicBezTo>
                    <a:cubicBezTo>
                      <a:pt x="156" y="138"/>
                      <a:pt x="154" y="135"/>
                      <a:pt x="152" y="132"/>
                    </a:cubicBezTo>
                    <a:cubicBezTo>
                      <a:pt x="152" y="131"/>
                      <a:pt x="151" y="130"/>
                      <a:pt x="150" y="129"/>
                    </a:cubicBezTo>
                    <a:cubicBezTo>
                      <a:pt x="150" y="129"/>
                      <a:pt x="148" y="128"/>
                      <a:pt x="148" y="127"/>
                    </a:cubicBezTo>
                    <a:cubicBezTo>
                      <a:pt x="148" y="122"/>
                      <a:pt x="147" y="118"/>
                      <a:pt x="146" y="113"/>
                    </a:cubicBezTo>
                    <a:cubicBezTo>
                      <a:pt x="146" y="111"/>
                      <a:pt x="146" y="109"/>
                      <a:pt x="145" y="107"/>
                    </a:cubicBezTo>
                    <a:cubicBezTo>
                      <a:pt x="144" y="105"/>
                      <a:pt x="144" y="103"/>
                      <a:pt x="143" y="101"/>
                    </a:cubicBezTo>
                    <a:cubicBezTo>
                      <a:pt x="142" y="101"/>
                      <a:pt x="141" y="100"/>
                      <a:pt x="141" y="99"/>
                    </a:cubicBezTo>
                    <a:cubicBezTo>
                      <a:pt x="140" y="98"/>
                      <a:pt x="140" y="96"/>
                      <a:pt x="139" y="95"/>
                    </a:cubicBezTo>
                    <a:cubicBezTo>
                      <a:pt x="139" y="94"/>
                      <a:pt x="138" y="93"/>
                      <a:pt x="137" y="92"/>
                    </a:cubicBezTo>
                    <a:cubicBezTo>
                      <a:pt x="137" y="91"/>
                      <a:pt x="136" y="89"/>
                      <a:pt x="138" y="90"/>
                    </a:cubicBezTo>
                    <a:cubicBezTo>
                      <a:pt x="140" y="92"/>
                      <a:pt x="142" y="94"/>
                      <a:pt x="144" y="97"/>
                    </a:cubicBezTo>
                    <a:cubicBezTo>
                      <a:pt x="145" y="99"/>
                      <a:pt x="146" y="101"/>
                      <a:pt x="147" y="101"/>
                    </a:cubicBezTo>
                    <a:cubicBezTo>
                      <a:pt x="148" y="102"/>
                      <a:pt x="149" y="103"/>
                      <a:pt x="151" y="104"/>
                    </a:cubicBezTo>
                    <a:cubicBezTo>
                      <a:pt x="152" y="105"/>
                      <a:pt x="153" y="106"/>
                      <a:pt x="154" y="106"/>
                    </a:cubicBezTo>
                    <a:cubicBezTo>
                      <a:pt x="155" y="107"/>
                      <a:pt x="155" y="105"/>
                      <a:pt x="156" y="105"/>
                    </a:cubicBezTo>
                    <a:cubicBezTo>
                      <a:pt x="157" y="105"/>
                      <a:pt x="158" y="106"/>
                      <a:pt x="159" y="105"/>
                    </a:cubicBezTo>
                    <a:cubicBezTo>
                      <a:pt x="159" y="104"/>
                      <a:pt x="160" y="102"/>
                      <a:pt x="160" y="101"/>
                    </a:cubicBezTo>
                    <a:cubicBezTo>
                      <a:pt x="162" y="94"/>
                      <a:pt x="157" y="84"/>
                      <a:pt x="154" y="80"/>
                    </a:cubicBezTo>
                    <a:cubicBezTo>
                      <a:pt x="153" y="79"/>
                      <a:pt x="152" y="78"/>
                      <a:pt x="151" y="76"/>
                    </a:cubicBezTo>
                    <a:cubicBezTo>
                      <a:pt x="150" y="74"/>
                      <a:pt x="150" y="73"/>
                      <a:pt x="149" y="71"/>
                    </a:cubicBezTo>
                    <a:cubicBezTo>
                      <a:pt x="147" y="69"/>
                      <a:pt x="146" y="66"/>
                      <a:pt x="144" y="63"/>
                    </a:cubicBezTo>
                    <a:cubicBezTo>
                      <a:pt x="144" y="62"/>
                      <a:pt x="143" y="60"/>
                      <a:pt x="143" y="60"/>
                    </a:cubicBezTo>
                    <a:cubicBezTo>
                      <a:pt x="142" y="59"/>
                      <a:pt x="141" y="60"/>
                      <a:pt x="140" y="60"/>
                    </a:cubicBezTo>
                    <a:cubicBezTo>
                      <a:pt x="139" y="59"/>
                      <a:pt x="138" y="58"/>
                      <a:pt x="137" y="58"/>
                    </a:cubicBezTo>
                    <a:cubicBezTo>
                      <a:pt x="137" y="58"/>
                      <a:pt x="136" y="58"/>
                      <a:pt x="136" y="57"/>
                    </a:cubicBezTo>
                    <a:cubicBezTo>
                      <a:pt x="135" y="56"/>
                      <a:pt x="135" y="56"/>
                      <a:pt x="134" y="55"/>
                    </a:cubicBezTo>
                    <a:cubicBezTo>
                      <a:pt x="133" y="55"/>
                      <a:pt x="134" y="58"/>
                      <a:pt x="134" y="57"/>
                    </a:cubicBezTo>
                    <a:cubicBezTo>
                      <a:pt x="133" y="57"/>
                      <a:pt x="132" y="55"/>
                      <a:pt x="131" y="54"/>
                    </a:cubicBezTo>
                    <a:cubicBezTo>
                      <a:pt x="130" y="53"/>
                      <a:pt x="129" y="53"/>
                      <a:pt x="128" y="52"/>
                    </a:cubicBezTo>
                    <a:cubicBezTo>
                      <a:pt x="128" y="51"/>
                      <a:pt x="126" y="51"/>
                      <a:pt x="126" y="49"/>
                    </a:cubicBezTo>
                    <a:cubicBezTo>
                      <a:pt x="125" y="48"/>
                      <a:pt x="124" y="43"/>
                      <a:pt x="124" y="42"/>
                    </a:cubicBezTo>
                    <a:cubicBezTo>
                      <a:pt x="125" y="41"/>
                      <a:pt x="126" y="42"/>
                      <a:pt x="126" y="41"/>
                    </a:cubicBezTo>
                    <a:cubicBezTo>
                      <a:pt x="127" y="41"/>
                      <a:pt x="126" y="39"/>
                      <a:pt x="125" y="38"/>
                    </a:cubicBezTo>
                    <a:cubicBezTo>
                      <a:pt x="125" y="37"/>
                      <a:pt x="124" y="36"/>
                      <a:pt x="123" y="35"/>
                    </a:cubicBezTo>
                    <a:cubicBezTo>
                      <a:pt x="122" y="35"/>
                      <a:pt x="122" y="34"/>
                      <a:pt x="121" y="32"/>
                    </a:cubicBezTo>
                    <a:cubicBezTo>
                      <a:pt x="121" y="31"/>
                      <a:pt x="120" y="32"/>
                      <a:pt x="119" y="31"/>
                    </a:cubicBezTo>
                    <a:cubicBezTo>
                      <a:pt x="119" y="30"/>
                      <a:pt x="119" y="29"/>
                      <a:pt x="118" y="29"/>
                    </a:cubicBezTo>
                    <a:cubicBezTo>
                      <a:pt x="118" y="28"/>
                      <a:pt x="117" y="28"/>
                      <a:pt x="116" y="27"/>
                    </a:cubicBezTo>
                    <a:cubicBezTo>
                      <a:pt x="116" y="26"/>
                      <a:pt x="115" y="24"/>
                      <a:pt x="114" y="24"/>
                    </a:cubicBezTo>
                    <a:cubicBezTo>
                      <a:pt x="114" y="24"/>
                      <a:pt x="115" y="26"/>
                      <a:pt x="114" y="26"/>
                    </a:cubicBezTo>
                    <a:cubicBezTo>
                      <a:pt x="114" y="26"/>
                      <a:pt x="113" y="26"/>
                      <a:pt x="113" y="26"/>
                    </a:cubicBezTo>
                    <a:cubicBezTo>
                      <a:pt x="113" y="26"/>
                      <a:pt x="113" y="26"/>
                      <a:pt x="112" y="26"/>
                    </a:cubicBezTo>
                    <a:cubicBezTo>
                      <a:pt x="112" y="26"/>
                      <a:pt x="111" y="24"/>
                      <a:pt x="111" y="26"/>
                    </a:cubicBezTo>
                    <a:cubicBezTo>
                      <a:pt x="111" y="27"/>
                      <a:pt x="109" y="25"/>
                      <a:pt x="109" y="25"/>
                    </a:cubicBezTo>
                    <a:cubicBezTo>
                      <a:pt x="108" y="24"/>
                      <a:pt x="108" y="27"/>
                      <a:pt x="108" y="27"/>
                    </a:cubicBezTo>
                    <a:cubicBezTo>
                      <a:pt x="108" y="28"/>
                      <a:pt x="107" y="26"/>
                      <a:pt x="107" y="25"/>
                    </a:cubicBezTo>
                    <a:cubicBezTo>
                      <a:pt x="106" y="23"/>
                      <a:pt x="106" y="24"/>
                      <a:pt x="105" y="25"/>
                    </a:cubicBezTo>
                    <a:cubicBezTo>
                      <a:pt x="105" y="26"/>
                      <a:pt x="105" y="27"/>
                      <a:pt x="105" y="29"/>
                    </a:cubicBezTo>
                    <a:cubicBezTo>
                      <a:pt x="105" y="31"/>
                      <a:pt x="104" y="31"/>
                      <a:pt x="103" y="29"/>
                    </a:cubicBezTo>
                    <a:cubicBezTo>
                      <a:pt x="103" y="28"/>
                      <a:pt x="102" y="29"/>
                      <a:pt x="103" y="30"/>
                    </a:cubicBezTo>
                    <a:cubicBezTo>
                      <a:pt x="103" y="32"/>
                      <a:pt x="103" y="33"/>
                      <a:pt x="102" y="33"/>
                    </a:cubicBezTo>
                    <a:cubicBezTo>
                      <a:pt x="101" y="33"/>
                      <a:pt x="102" y="34"/>
                      <a:pt x="101" y="35"/>
                    </a:cubicBezTo>
                    <a:cubicBezTo>
                      <a:pt x="101" y="36"/>
                      <a:pt x="100" y="34"/>
                      <a:pt x="99" y="33"/>
                    </a:cubicBezTo>
                    <a:cubicBezTo>
                      <a:pt x="98" y="32"/>
                      <a:pt x="98" y="33"/>
                      <a:pt x="98" y="34"/>
                    </a:cubicBezTo>
                    <a:cubicBezTo>
                      <a:pt x="98" y="36"/>
                      <a:pt x="96" y="33"/>
                      <a:pt x="96" y="32"/>
                    </a:cubicBezTo>
                    <a:cubicBezTo>
                      <a:pt x="94" y="32"/>
                      <a:pt x="96" y="38"/>
                      <a:pt x="94" y="35"/>
                    </a:cubicBezTo>
                    <a:cubicBezTo>
                      <a:pt x="94" y="35"/>
                      <a:pt x="93" y="33"/>
                      <a:pt x="92" y="34"/>
                    </a:cubicBezTo>
                    <a:cubicBezTo>
                      <a:pt x="92" y="35"/>
                      <a:pt x="93" y="39"/>
                      <a:pt x="91" y="36"/>
                    </a:cubicBezTo>
                    <a:cubicBezTo>
                      <a:pt x="91" y="35"/>
                      <a:pt x="89" y="32"/>
                      <a:pt x="89" y="33"/>
                    </a:cubicBezTo>
                    <a:cubicBezTo>
                      <a:pt x="89" y="34"/>
                      <a:pt x="90" y="36"/>
                      <a:pt x="90" y="37"/>
                    </a:cubicBezTo>
                    <a:cubicBezTo>
                      <a:pt x="90" y="39"/>
                      <a:pt x="90" y="41"/>
                      <a:pt x="90" y="42"/>
                    </a:cubicBezTo>
                    <a:cubicBezTo>
                      <a:pt x="90" y="44"/>
                      <a:pt x="90" y="42"/>
                      <a:pt x="89" y="42"/>
                    </a:cubicBezTo>
                    <a:cubicBezTo>
                      <a:pt x="88" y="41"/>
                      <a:pt x="89" y="45"/>
                      <a:pt x="89" y="46"/>
                    </a:cubicBezTo>
                    <a:cubicBezTo>
                      <a:pt x="89" y="49"/>
                      <a:pt x="88" y="46"/>
                      <a:pt x="87" y="46"/>
                    </a:cubicBezTo>
                    <a:cubicBezTo>
                      <a:pt x="87" y="46"/>
                      <a:pt x="88" y="51"/>
                      <a:pt x="88" y="52"/>
                    </a:cubicBezTo>
                    <a:cubicBezTo>
                      <a:pt x="88" y="53"/>
                      <a:pt x="86" y="50"/>
                      <a:pt x="86" y="52"/>
                    </a:cubicBezTo>
                    <a:cubicBezTo>
                      <a:pt x="86" y="53"/>
                      <a:pt x="86" y="54"/>
                      <a:pt x="86" y="55"/>
                    </a:cubicBezTo>
                    <a:cubicBezTo>
                      <a:pt x="86" y="56"/>
                      <a:pt x="85" y="55"/>
                      <a:pt x="85" y="54"/>
                    </a:cubicBezTo>
                    <a:cubicBezTo>
                      <a:pt x="85" y="53"/>
                      <a:pt x="84" y="50"/>
                      <a:pt x="84" y="51"/>
                    </a:cubicBezTo>
                    <a:cubicBezTo>
                      <a:pt x="84" y="54"/>
                      <a:pt x="84" y="53"/>
                      <a:pt x="83" y="52"/>
                    </a:cubicBezTo>
                    <a:cubicBezTo>
                      <a:pt x="83" y="55"/>
                      <a:pt x="84" y="58"/>
                      <a:pt x="83" y="60"/>
                    </a:cubicBezTo>
                    <a:cubicBezTo>
                      <a:pt x="83" y="61"/>
                      <a:pt x="82" y="62"/>
                      <a:pt x="83" y="63"/>
                    </a:cubicBezTo>
                    <a:cubicBezTo>
                      <a:pt x="83" y="64"/>
                      <a:pt x="83" y="64"/>
                      <a:pt x="84" y="66"/>
                    </a:cubicBezTo>
                    <a:cubicBezTo>
                      <a:pt x="84" y="67"/>
                      <a:pt x="84" y="69"/>
                      <a:pt x="84" y="70"/>
                    </a:cubicBezTo>
                    <a:cubicBezTo>
                      <a:pt x="84" y="72"/>
                      <a:pt x="84" y="73"/>
                      <a:pt x="84" y="74"/>
                    </a:cubicBezTo>
                    <a:cubicBezTo>
                      <a:pt x="83" y="75"/>
                      <a:pt x="83" y="75"/>
                      <a:pt x="82" y="76"/>
                    </a:cubicBezTo>
                    <a:cubicBezTo>
                      <a:pt x="82" y="77"/>
                      <a:pt x="82" y="79"/>
                      <a:pt x="82" y="80"/>
                    </a:cubicBezTo>
                    <a:cubicBezTo>
                      <a:pt x="82" y="81"/>
                      <a:pt x="81" y="80"/>
                      <a:pt x="81" y="81"/>
                    </a:cubicBezTo>
                    <a:cubicBezTo>
                      <a:pt x="81" y="82"/>
                      <a:pt x="81" y="83"/>
                      <a:pt x="81" y="84"/>
                    </a:cubicBezTo>
                    <a:cubicBezTo>
                      <a:pt x="81" y="85"/>
                      <a:pt x="80" y="86"/>
                      <a:pt x="81" y="88"/>
                    </a:cubicBezTo>
                    <a:cubicBezTo>
                      <a:pt x="81" y="89"/>
                      <a:pt x="82" y="91"/>
                      <a:pt x="81" y="92"/>
                    </a:cubicBezTo>
                    <a:cubicBezTo>
                      <a:pt x="81" y="93"/>
                      <a:pt x="80" y="94"/>
                      <a:pt x="80" y="96"/>
                    </a:cubicBezTo>
                    <a:cubicBezTo>
                      <a:pt x="80" y="97"/>
                      <a:pt x="80" y="99"/>
                      <a:pt x="80" y="101"/>
                    </a:cubicBezTo>
                    <a:cubicBezTo>
                      <a:pt x="79" y="104"/>
                      <a:pt x="79" y="108"/>
                      <a:pt x="78" y="110"/>
                    </a:cubicBezTo>
                    <a:cubicBezTo>
                      <a:pt x="77" y="111"/>
                      <a:pt x="76" y="111"/>
                      <a:pt x="76" y="113"/>
                    </a:cubicBezTo>
                    <a:cubicBezTo>
                      <a:pt x="75" y="114"/>
                      <a:pt x="75" y="116"/>
                      <a:pt x="75" y="117"/>
                    </a:cubicBezTo>
                    <a:cubicBezTo>
                      <a:pt x="74" y="120"/>
                      <a:pt x="72" y="122"/>
                      <a:pt x="72" y="124"/>
                    </a:cubicBezTo>
                    <a:cubicBezTo>
                      <a:pt x="71" y="126"/>
                      <a:pt x="71" y="128"/>
                      <a:pt x="71" y="128"/>
                    </a:cubicBezTo>
                    <a:cubicBezTo>
                      <a:pt x="70" y="129"/>
                      <a:pt x="69" y="129"/>
                      <a:pt x="68" y="129"/>
                    </a:cubicBezTo>
                    <a:cubicBezTo>
                      <a:pt x="66" y="131"/>
                      <a:pt x="65" y="134"/>
                      <a:pt x="64" y="137"/>
                    </a:cubicBezTo>
                    <a:cubicBezTo>
                      <a:pt x="63" y="138"/>
                      <a:pt x="63" y="140"/>
                      <a:pt x="62" y="140"/>
                    </a:cubicBezTo>
                    <a:cubicBezTo>
                      <a:pt x="61" y="140"/>
                      <a:pt x="61" y="139"/>
                      <a:pt x="61" y="141"/>
                    </a:cubicBezTo>
                    <a:cubicBezTo>
                      <a:pt x="61" y="143"/>
                      <a:pt x="61" y="145"/>
                      <a:pt x="61" y="147"/>
                    </a:cubicBezTo>
                    <a:cubicBezTo>
                      <a:pt x="61" y="150"/>
                      <a:pt x="61" y="152"/>
                      <a:pt x="61" y="154"/>
                    </a:cubicBezTo>
                    <a:cubicBezTo>
                      <a:pt x="61" y="156"/>
                      <a:pt x="63" y="161"/>
                      <a:pt x="62" y="162"/>
                    </a:cubicBezTo>
                    <a:cubicBezTo>
                      <a:pt x="60" y="164"/>
                      <a:pt x="58" y="161"/>
                      <a:pt x="56" y="161"/>
                    </a:cubicBezTo>
                    <a:cubicBezTo>
                      <a:pt x="56" y="164"/>
                      <a:pt x="59" y="165"/>
                      <a:pt x="60" y="166"/>
                    </a:cubicBezTo>
                    <a:cubicBezTo>
                      <a:pt x="61" y="166"/>
                      <a:pt x="62" y="165"/>
                      <a:pt x="63" y="166"/>
                    </a:cubicBezTo>
                    <a:cubicBezTo>
                      <a:pt x="64" y="167"/>
                      <a:pt x="64" y="171"/>
                      <a:pt x="64" y="173"/>
                    </a:cubicBezTo>
                    <a:cubicBezTo>
                      <a:pt x="63" y="177"/>
                      <a:pt x="66" y="178"/>
                      <a:pt x="66" y="181"/>
                    </a:cubicBezTo>
                    <a:cubicBezTo>
                      <a:pt x="66" y="184"/>
                      <a:pt x="65" y="187"/>
                      <a:pt x="65" y="191"/>
                    </a:cubicBezTo>
                    <a:cubicBezTo>
                      <a:pt x="66" y="192"/>
                      <a:pt x="67" y="193"/>
                      <a:pt x="67" y="193"/>
                    </a:cubicBezTo>
                    <a:cubicBezTo>
                      <a:pt x="68" y="193"/>
                      <a:pt x="69" y="194"/>
                      <a:pt x="70" y="195"/>
                    </a:cubicBezTo>
                    <a:cubicBezTo>
                      <a:pt x="72" y="196"/>
                      <a:pt x="73" y="196"/>
                      <a:pt x="74" y="195"/>
                    </a:cubicBezTo>
                    <a:cubicBezTo>
                      <a:pt x="74" y="195"/>
                      <a:pt x="75" y="194"/>
                      <a:pt x="75" y="194"/>
                    </a:cubicBezTo>
                    <a:cubicBezTo>
                      <a:pt x="76" y="193"/>
                      <a:pt x="76" y="193"/>
                      <a:pt x="77" y="193"/>
                    </a:cubicBezTo>
                    <a:cubicBezTo>
                      <a:pt x="78" y="192"/>
                      <a:pt x="79" y="190"/>
                      <a:pt x="79" y="188"/>
                    </a:cubicBezTo>
                    <a:cubicBezTo>
                      <a:pt x="80" y="186"/>
                      <a:pt x="80" y="185"/>
                      <a:pt x="81" y="184"/>
                    </a:cubicBezTo>
                    <a:cubicBezTo>
                      <a:pt x="82" y="183"/>
                      <a:pt x="82" y="183"/>
                      <a:pt x="82" y="181"/>
                    </a:cubicBezTo>
                    <a:cubicBezTo>
                      <a:pt x="82" y="179"/>
                      <a:pt x="81" y="176"/>
                      <a:pt x="82" y="177"/>
                    </a:cubicBezTo>
                    <a:cubicBezTo>
                      <a:pt x="85" y="178"/>
                      <a:pt x="84" y="185"/>
                      <a:pt x="84" y="188"/>
                    </a:cubicBezTo>
                    <a:cubicBezTo>
                      <a:pt x="84" y="190"/>
                      <a:pt x="85" y="192"/>
                      <a:pt x="85" y="193"/>
                    </a:cubicBezTo>
                    <a:cubicBezTo>
                      <a:pt x="85" y="195"/>
                      <a:pt x="86" y="195"/>
                      <a:pt x="87" y="194"/>
                    </a:cubicBezTo>
                    <a:cubicBezTo>
                      <a:pt x="88" y="192"/>
                      <a:pt x="89" y="191"/>
                      <a:pt x="90" y="188"/>
                    </a:cubicBezTo>
                    <a:cubicBezTo>
                      <a:pt x="90" y="187"/>
                      <a:pt x="90" y="186"/>
                      <a:pt x="91" y="186"/>
                    </a:cubicBezTo>
                    <a:cubicBezTo>
                      <a:pt x="92" y="187"/>
                      <a:pt x="92" y="188"/>
                      <a:pt x="92" y="189"/>
                    </a:cubicBezTo>
                    <a:cubicBezTo>
                      <a:pt x="91" y="192"/>
                      <a:pt x="89" y="193"/>
                      <a:pt x="88" y="196"/>
                    </a:cubicBezTo>
                    <a:cubicBezTo>
                      <a:pt x="87" y="197"/>
                      <a:pt x="86" y="199"/>
                      <a:pt x="86" y="201"/>
                    </a:cubicBezTo>
                    <a:cubicBezTo>
                      <a:pt x="87" y="203"/>
                      <a:pt x="88" y="205"/>
                      <a:pt x="88" y="206"/>
                    </a:cubicBezTo>
                    <a:cubicBezTo>
                      <a:pt x="89" y="208"/>
                      <a:pt x="91" y="215"/>
                      <a:pt x="90" y="217"/>
                    </a:cubicBezTo>
                    <a:cubicBezTo>
                      <a:pt x="90" y="218"/>
                      <a:pt x="89" y="220"/>
                      <a:pt x="88" y="220"/>
                    </a:cubicBezTo>
                    <a:cubicBezTo>
                      <a:pt x="87" y="221"/>
                      <a:pt x="86" y="219"/>
                      <a:pt x="86" y="222"/>
                    </a:cubicBezTo>
                    <a:cubicBezTo>
                      <a:pt x="86" y="223"/>
                      <a:pt x="86" y="225"/>
                      <a:pt x="86" y="227"/>
                    </a:cubicBezTo>
                    <a:cubicBezTo>
                      <a:pt x="86" y="229"/>
                      <a:pt x="85" y="230"/>
                      <a:pt x="85" y="231"/>
                    </a:cubicBezTo>
                    <a:cubicBezTo>
                      <a:pt x="83" y="235"/>
                      <a:pt x="88" y="235"/>
                      <a:pt x="89" y="235"/>
                    </a:cubicBezTo>
                    <a:cubicBezTo>
                      <a:pt x="91" y="233"/>
                      <a:pt x="91" y="229"/>
                      <a:pt x="92" y="227"/>
                    </a:cubicBezTo>
                    <a:cubicBezTo>
                      <a:pt x="93" y="226"/>
                      <a:pt x="94" y="227"/>
                      <a:pt x="95" y="226"/>
                    </a:cubicBezTo>
                    <a:cubicBezTo>
                      <a:pt x="96" y="225"/>
                      <a:pt x="96" y="223"/>
                      <a:pt x="97" y="221"/>
                    </a:cubicBezTo>
                    <a:cubicBezTo>
                      <a:pt x="98" y="219"/>
                      <a:pt x="100" y="224"/>
                      <a:pt x="101" y="220"/>
                    </a:cubicBezTo>
                    <a:cubicBezTo>
                      <a:pt x="102" y="218"/>
                      <a:pt x="102" y="216"/>
                      <a:pt x="103" y="214"/>
                    </a:cubicBezTo>
                    <a:cubicBezTo>
                      <a:pt x="103" y="212"/>
                      <a:pt x="104" y="210"/>
                      <a:pt x="103" y="208"/>
                    </a:cubicBezTo>
                    <a:cubicBezTo>
                      <a:pt x="103" y="207"/>
                      <a:pt x="102" y="206"/>
                      <a:pt x="102" y="204"/>
                    </a:cubicBezTo>
                    <a:cubicBezTo>
                      <a:pt x="102" y="202"/>
                      <a:pt x="103" y="199"/>
                      <a:pt x="102" y="197"/>
                    </a:cubicBezTo>
                    <a:cubicBezTo>
                      <a:pt x="101" y="193"/>
                      <a:pt x="104" y="189"/>
                      <a:pt x="105" y="188"/>
                    </a:cubicBezTo>
                    <a:cubicBezTo>
                      <a:pt x="107" y="187"/>
                      <a:pt x="107" y="181"/>
                      <a:pt x="107" y="178"/>
                    </a:cubicBezTo>
                    <a:cubicBezTo>
                      <a:pt x="107" y="176"/>
                      <a:pt x="107" y="173"/>
                      <a:pt x="106" y="172"/>
                    </a:cubicBezTo>
                    <a:cubicBezTo>
                      <a:pt x="105" y="171"/>
                      <a:pt x="105" y="171"/>
                      <a:pt x="105" y="171"/>
                    </a:cubicBezTo>
                    <a:cubicBezTo>
                      <a:pt x="104" y="170"/>
                      <a:pt x="104" y="169"/>
                      <a:pt x="104" y="168"/>
                    </a:cubicBezTo>
                    <a:cubicBezTo>
                      <a:pt x="103" y="166"/>
                      <a:pt x="102" y="166"/>
                      <a:pt x="102" y="164"/>
                    </a:cubicBezTo>
                    <a:cubicBezTo>
                      <a:pt x="101" y="162"/>
                      <a:pt x="101" y="160"/>
                      <a:pt x="101" y="158"/>
                    </a:cubicBezTo>
                    <a:cubicBezTo>
                      <a:pt x="100" y="156"/>
                      <a:pt x="101" y="154"/>
                      <a:pt x="101" y="153"/>
                    </a:cubicBezTo>
                    <a:cubicBezTo>
                      <a:pt x="102" y="150"/>
                      <a:pt x="101" y="148"/>
                      <a:pt x="101" y="145"/>
                    </a:cubicBezTo>
                    <a:cubicBezTo>
                      <a:pt x="100" y="141"/>
                      <a:pt x="102" y="137"/>
                      <a:pt x="103" y="135"/>
                    </a:cubicBezTo>
                    <a:cubicBezTo>
                      <a:pt x="104" y="134"/>
                      <a:pt x="105" y="132"/>
                      <a:pt x="106" y="131"/>
                    </a:cubicBezTo>
                    <a:cubicBezTo>
                      <a:pt x="107" y="130"/>
                      <a:pt x="108" y="128"/>
                      <a:pt x="108" y="126"/>
                    </a:cubicBezTo>
                    <a:cubicBezTo>
                      <a:pt x="109" y="124"/>
                      <a:pt x="111" y="122"/>
                      <a:pt x="110" y="118"/>
                    </a:cubicBezTo>
                    <a:cubicBezTo>
                      <a:pt x="110" y="113"/>
                      <a:pt x="108" y="109"/>
                      <a:pt x="109" y="105"/>
                    </a:cubicBezTo>
                    <a:cubicBezTo>
                      <a:pt x="109" y="103"/>
                      <a:pt x="111" y="104"/>
                      <a:pt x="111" y="103"/>
                    </a:cubicBezTo>
                    <a:cubicBezTo>
                      <a:pt x="111" y="101"/>
                      <a:pt x="110" y="99"/>
                      <a:pt x="112" y="100"/>
                    </a:cubicBezTo>
                    <a:cubicBezTo>
                      <a:pt x="113" y="100"/>
                      <a:pt x="114" y="99"/>
                      <a:pt x="115" y="100"/>
                    </a:cubicBezTo>
                    <a:cubicBezTo>
                      <a:pt x="116" y="100"/>
                      <a:pt x="117" y="101"/>
                      <a:pt x="118" y="102"/>
                    </a:cubicBezTo>
                    <a:cubicBezTo>
                      <a:pt x="120" y="105"/>
                      <a:pt x="122" y="109"/>
                      <a:pt x="121" y="113"/>
                    </a:cubicBezTo>
                    <a:cubicBezTo>
                      <a:pt x="121" y="114"/>
                      <a:pt x="120" y="115"/>
                      <a:pt x="119" y="116"/>
                    </a:cubicBezTo>
                    <a:cubicBezTo>
                      <a:pt x="119" y="117"/>
                      <a:pt x="119" y="120"/>
                      <a:pt x="118" y="122"/>
                    </a:cubicBezTo>
                    <a:cubicBezTo>
                      <a:pt x="118" y="124"/>
                      <a:pt x="117" y="126"/>
                      <a:pt x="117" y="128"/>
                    </a:cubicBezTo>
                    <a:cubicBezTo>
                      <a:pt x="116" y="130"/>
                      <a:pt x="116" y="133"/>
                      <a:pt x="115" y="134"/>
                    </a:cubicBezTo>
                    <a:cubicBezTo>
                      <a:pt x="114" y="135"/>
                      <a:pt x="113" y="136"/>
                      <a:pt x="112" y="137"/>
                    </a:cubicBezTo>
                    <a:cubicBezTo>
                      <a:pt x="112" y="139"/>
                      <a:pt x="112" y="143"/>
                      <a:pt x="112" y="146"/>
                    </a:cubicBezTo>
                    <a:cubicBezTo>
                      <a:pt x="112" y="149"/>
                      <a:pt x="113" y="152"/>
                      <a:pt x="113" y="155"/>
                    </a:cubicBezTo>
                    <a:cubicBezTo>
                      <a:pt x="113" y="158"/>
                      <a:pt x="112" y="159"/>
                      <a:pt x="112" y="161"/>
                    </a:cubicBezTo>
                    <a:cubicBezTo>
                      <a:pt x="112" y="163"/>
                      <a:pt x="113" y="165"/>
                      <a:pt x="113" y="166"/>
                    </a:cubicBezTo>
                    <a:cubicBezTo>
                      <a:pt x="114" y="166"/>
                      <a:pt x="115" y="169"/>
                      <a:pt x="115" y="169"/>
                    </a:cubicBezTo>
                    <a:cubicBezTo>
                      <a:pt x="115" y="169"/>
                      <a:pt x="115" y="169"/>
                      <a:pt x="115" y="169"/>
                    </a:cubicBezTo>
                    <a:cubicBezTo>
                      <a:pt x="116" y="171"/>
                      <a:pt x="118" y="172"/>
                      <a:pt x="118" y="175"/>
                    </a:cubicBezTo>
                    <a:cubicBezTo>
                      <a:pt x="119" y="177"/>
                      <a:pt x="119" y="178"/>
                      <a:pt x="118" y="178"/>
                    </a:cubicBezTo>
                    <a:cubicBezTo>
                      <a:pt x="118" y="179"/>
                      <a:pt x="117" y="179"/>
                      <a:pt x="117" y="179"/>
                    </a:cubicBezTo>
                    <a:cubicBezTo>
                      <a:pt x="117" y="179"/>
                      <a:pt x="117" y="181"/>
                      <a:pt x="117" y="181"/>
                    </a:cubicBezTo>
                    <a:cubicBezTo>
                      <a:pt x="118" y="181"/>
                      <a:pt x="119" y="180"/>
                      <a:pt x="119" y="179"/>
                    </a:cubicBezTo>
                    <a:cubicBezTo>
                      <a:pt x="120" y="179"/>
                      <a:pt x="121" y="179"/>
                      <a:pt x="122" y="178"/>
                    </a:cubicBezTo>
                    <a:cubicBezTo>
                      <a:pt x="123" y="177"/>
                      <a:pt x="123" y="175"/>
                      <a:pt x="124" y="175"/>
                    </a:cubicBezTo>
                    <a:cubicBezTo>
                      <a:pt x="125" y="174"/>
                      <a:pt x="125" y="176"/>
                      <a:pt x="126" y="177"/>
                    </a:cubicBezTo>
                    <a:cubicBezTo>
                      <a:pt x="127" y="177"/>
                      <a:pt x="128" y="176"/>
                      <a:pt x="129" y="176"/>
                    </a:cubicBezTo>
                    <a:cubicBezTo>
                      <a:pt x="130" y="177"/>
                      <a:pt x="132" y="177"/>
                      <a:pt x="133" y="177"/>
                    </a:cubicBezTo>
                    <a:cubicBezTo>
                      <a:pt x="133" y="177"/>
                      <a:pt x="134" y="177"/>
                      <a:pt x="135" y="176"/>
                    </a:cubicBezTo>
                    <a:cubicBezTo>
                      <a:pt x="135" y="174"/>
                      <a:pt x="135" y="173"/>
                      <a:pt x="136" y="175"/>
                    </a:cubicBezTo>
                    <a:cubicBezTo>
                      <a:pt x="137" y="175"/>
                      <a:pt x="137" y="177"/>
                      <a:pt x="138" y="177"/>
                    </a:cubicBezTo>
                    <a:cubicBezTo>
                      <a:pt x="138" y="177"/>
                      <a:pt x="139" y="177"/>
                      <a:pt x="139" y="178"/>
                    </a:cubicBezTo>
                    <a:cubicBezTo>
                      <a:pt x="139" y="180"/>
                      <a:pt x="138" y="180"/>
                      <a:pt x="138" y="180"/>
                    </a:cubicBezTo>
                    <a:cubicBezTo>
                      <a:pt x="137" y="180"/>
                      <a:pt x="136" y="178"/>
                      <a:pt x="135" y="180"/>
                    </a:cubicBezTo>
                    <a:cubicBezTo>
                      <a:pt x="134" y="181"/>
                      <a:pt x="134" y="181"/>
                      <a:pt x="133" y="182"/>
                    </a:cubicBezTo>
                    <a:cubicBezTo>
                      <a:pt x="133" y="183"/>
                      <a:pt x="132" y="184"/>
                      <a:pt x="131" y="183"/>
                    </a:cubicBezTo>
                    <a:cubicBezTo>
                      <a:pt x="131" y="183"/>
                      <a:pt x="130" y="182"/>
                      <a:pt x="129" y="181"/>
                    </a:cubicBezTo>
                    <a:cubicBezTo>
                      <a:pt x="128" y="181"/>
                      <a:pt x="127" y="182"/>
                      <a:pt x="126" y="182"/>
                    </a:cubicBezTo>
                    <a:cubicBezTo>
                      <a:pt x="124" y="182"/>
                      <a:pt x="124" y="182"/>
                      <a:pt x="123" y="184"/>
                    </a:cubicBezTo>
                    <a:cubicBezTo>
                      <a:pt x="123" y="185"/>
                      <a:pt x="122" y="186"/>
                      <a:pt x="121" y="186"/>
                    </a:cubicBezTo>
                    <a:cubicBezTo>
                      <a:pt x="120" y="185"/>
                      <a:pt x="119" y="184"/>
                      <a:pt x="119" y="186"/>
                    </a:cubicBezTo>
                    <a:cubicBezTo>
                      <a:pt x="118" y="188"/>
                      <a:pt x="119" y="190"/>
                      <a:pt x="119" y="191"/>
                    </a:cubicBezTo>
                    <a:cubicBezTo>
                      <a:pt x="118" y="194"/>
                      <a:pt x="117" y="196"/>
                      <a:pt x="119" y="198"/>
                    </a:cubicBezTo>
                    <a:cubicBezTo>
                      <a:pt x="120" y="199"/>
                      <a:pt x="122" y="199"/>
                      <a:pt x="123" y="198"/>
                    </a:cubicBezTo>
                    <a:cubicBezTo>
                      <a:pt x="124" y="198"/>
                      <a:pt x="124" y="196"/>
                      <a:pt x="125" y="198"/>
                    </a:cubicBezTo>
                    <a:cubicBezTo>
                      <a:pt x="126" y="202"/>
                      <a:pt x="125" y="205"/>
                      <a:pt x="125" y="208"/>
                    </a:cubicBezTo>
                    <a:cubicBezTo>
                      <a:pt x="125" y="213"/>
                      <a:pt x="123" y="211"/>
                      <a:pt x="122" y="208"/>
                    </a:cubicBezTo>
                    <a:cubicBezTo>
                      <a:pt x="120" y="205"/>
                      <a:pt x="120" y="202"/>
                      <a:pt x="118" y="204"/>
                    </a:cubicBezTo>
                    <a:cubicBezTo>
                      <a:pt x="117" y="205"/>
                      <a:pt x="117" y="205"/>
                      <a:pt x="117" y="208"/>
                    </a:cubicBezTo>
                    <a:cubicBezTo>
                      <a:pt x="117" y="210"/>
                      <a:pt x="116" y="212"/>
                      <a:pt x="116" y="214"/>
                    </a:cubicBezTo>
                    <a:cubicBezTo>
                      <a:pt x="116" y="216"/>
                      <a:pt x="116" y="218"/>
                      <a:pt x="116" y="220"/>
                    </a:cubicBezTo>
                    <a:cubicBezTo>
                      <a:pt x="116" y="222"/>
                      <a:pt x="115" y="224"/>
                      <a:pt x="116" y="226"/>
                    </a:cubicBezTo>
                    <a:cubicBezTo>
                      <a:pt x="117" y="229"/>
                      <a:pt x="116" y="233"/>
                      <a:pt x="114" y="234"/>
                    </a:cubicBezTo>
                    <a:cubicBezTo>
                      <a:pt x="112" y="234"/>
                      <a:pt x="113" y="239"/>
                      <a:pt x="111" y="239"/>
                    </a:cubicBezTo>
                    <a:cubicBezTo>
                      <a:pt x="110" y="239"/>
                      <a:pt x="110" y="237"/>
                      <a:pt x="109" y="236"/>
                    </a:cubicBezTo>
                    <a:cubicBezTo>
                      <a:pt x="109" y="235"/>
                      <a:pt x="108" y="234"/>
                      <a:pt x="108" y="234"/>
                    </a:cubicBezTo>
                    <a:cubicBezTo>
                      <a:pt x="108" y="233"/>
                      <a:pt x="107" y="233"/>
                      <a:pt x="107" y="233"/>
                    </a:cubicBezTo>
                    <a:cubicBezTo>
                      <a:pt x="106" y="233"/>
                      <a:pt x="105" y="235"/>
                      <a:pt x="104" y="236"/>
                    </a:cubicBezTo>
                    <a:cubicBezTo>
                      <a:pt x="103" y="238"/>
                      <a:pt x="103" y="238"/>
                      <a:pt x="102" y="240"/>
                    </a:cubicBezTo>
                    <a:cubicBezTo>
                      <a:pt x="101" y="241"/>
                      <a:pt x="101" y="241"/>
                      <a:pt x="100" y="243"/>
                    </a:cubicBezTo>
                    <a:cubicBezTo>
                      <a:pt x="99" y="245"/>
                      <a:pt x="98" y="243"/>
                      <a:pt x="97" y="243"/>
                    </a:cubicBezTo>
                    <a:cubicBezTo>
                      <a:pt x="96" y="244"/>
                      <a:pt x="97" y="250"/>
                      <a:pt x="95" y="246"/>
                    </a:cubicBezTo>
                    <a:cubicBezTo>
                      <a:pt x="94" y="244"/>
                      <a:pt x="94" y="243"/>
                      <a:pt x="94" y="241"/>
                    </a:cubicBezTo>
                    <a:cubicBezTo>
                      <a:pt x="93" y="240"/>
                      <a:pt x="93" y="239"/>
                      <a:pt x="93" y="238"/>
                    </a:cubicBezTo>
                    <a:cubicBezTo>
                      <a:pt x="93" y="236"/>
                      <a:pt x="92" y="238"/>
                      <a:pt x="92" y="239"/>
                    </a:cubicBezTo>
                    <a:cubicBezTo>
                      <a:pt x="91" y="240"/>
                      <a:pt x="90" y="239"/>
                      <a:pt x="90" y="241"/>
                    </a:cubicBezTo>
                    <a:cubicBezTo>
                      <a:pt x="90" y="243"/>
                      <a:pt x="88" y="243"/>
                      <a:pt x="87" y="244"/>
                    </a:cubicBezTo>
                    <a:cubicBezTo>
                      <a:pt x="85" y="246"/>
                      <a:pt x="84" y="243"/>
                      <a:pt x="83" y="239"/>
                    </a:cubicBezTo>
                    <a:cubicBezTo>
                      <a:pt x="83" y="237"/>
                      <a:pt x="82" y="235"/>
                      <a:pt x="82" y="233"/>
                    </a:cubicBezTo>
                    <a:cubicBezTo>
                      <a:pt x="81" y="231"/>
                      <a:pt x="82" y="229"/>
                      <a:pt x="82" y="227"/>
                    </a:cubicBezTo>
                    <a:cubicBezTo>
                      <a:pt x="82" y="224"/>
                      <a:pt x="82" y="222"/>
                      <a:pt x="82" y="220"/>
                    </a:cubicBezTo>
                    <a:cubicBezTo>
                      <a:pt x="82" y="219"/>
                      <a:pt x="83" y="218"/>
                      <a:pt x="83" y="218"/>
                    </a:cubicBezTo>
                    <a:cubicBezTo>
                      <a:pt x="83" y="216"/>
                      <a:pt x="83" y="215"/>
                      <a:pt x="83" y="213"/>
                    </a:cubicBezTo>
                    <a:cubicBezTo>
                      <a:pt x="83" y="211"/>
                      <a:pt x="83" y="208"/>
                      <a:pt x="83" y="206"/>
                    </a:cubicBezTo>
                    <a:cubicBezTo>
                      <a:pt x="83" y="205"/>
                      <a:pt x="83" y="201"/>
                      <a:pt x="82" y="202"/>
                    </a:cubicBezTo>
                    <a:cubicBezTo>
                      <a:pt x="81" y="203"/>
                      <a:pt x="81" y="204"/>
                      <a:pt x="80" y="205"/>
                    </a:cubicBezTo>
                    <a:cubicBezTo>
                      <a:pt x="79" y="205"/>
                      <a:pt x="78" y="204"/>
                      <a:pt x="77" y="206"/>
                    </a:cubicBezTo>
                    <a:cubicBezTo>
                      <a:pt x="76" y="209"/>
                      <a:pt x="74" y="213"/>
                      <a:pt x="75" y="216"/>
                    </a:cubicBezTo>
                    <a:cubicBezTo>
                      <a:pt x="75" y="218"/>
                      <a:pt x="75" y="220"/>
                      <a:pt x="76" y="221"/>
                    </a:cubicBezTo>
                    <a:cubicBezTo>
                      <a:pt x="76" y="222"/>
                      <a:pt x="76" y="223"/>
                      <a:pt x="76" y="224"/>
                    </a:cubicBezTo>
                    <a:cubicBezTo>
                      <a:pt x="76" y="226"/>
                      <a:pt x="76" y="228"/>
                      <a:pt x="77" y="229"/>
                    </a:cubicBezTo>
                    <a:cubicBezTo>
                      <a:pt x="77" y="230"/>
                      <a:pt x="78" y="233"/>
                      <a:pt x="78" y="234"/>
                    </a:cubicBezTo>
                    <a:cubicBezTo>
                      <a:pt x="78" y="236"/>
                      <a:pt x="78" y="237"/>
                      <a:pt x="78" y="240"/>
                    </a:cubicBezTo>
                    <a:cubicBezTo>
                      <a:pt x="78" y="242"/>
                      <a:pt x="78" y="244"/>
                      <a:pt x="77" y="246"/>
                    </a:cubicBezTo>
                    <a:cubicBezTo>
                      <a:pt x="77" y="248"/>
                      <a:pt x="76" y="247"/>
                      <a:pt x="75" y="247"/>
                    </a:cubicBezTo>
                    <a:cubicBezTo>
                      <a:pt x="73" y="247"/>
                      <a:pt x="73" y="247"/>
                      <a:pt x="72" y="249"/>
                    </a:cubicBezTo>
                    <a:cubicBezTo>
                      <a:pt x="71" y="251"/>
                      <a:pt x="70" y="250"/>
                      <a:pt x="69" y="251"/>
                    </a:cubicBezTo>
                    <a:cubicBezTo>
                      <a:pt x="68" y="252"/>
                      <a:pt x="66" y="252"/>
                      <a:pt x="65" y="253"/>
                    </a:cubicBezTo>
                    <a:cubicBezTo>
                      <a:pt x="65" y="255"/>
                      <a:pt x="64" y="257"/>
                      <a:pt x="64" y="259"/>
                    </a:cubicBezTo>
                    <a:cubicBezTo>
                      <a:pt x="63" y="261"/>
                      <a:pt x="63" y="264"/>
                      <a:pt x="62" y="265"/>
                    </a:cubicBezTo>
                    <a:cubicBezTo>
                      <a:pt x="62" y="267"/>
                      <a:pt x="63" y="269"/>
                      <a:pt x="61" y="270"/>
                    </a:cubicBezTo>
                    <a:cubicBezTo>
                      <a:pt x="60" y="271"/>
                      <a:pt x="60" y="272"/>
                      <a:pt x="60" y="274"/>
                    </a:cubicBezTo>
                    <a:cubicBezTo>
                      <a:pt x="59" y="274"/>
                      <a:pt x="58" y="275"/>
                      <a:pt x="58" y="275"/>
                    </a:cubicBezTo>
                    <a:cubicBezTo>
                      <a:pt x="57" y="275"/>
                      <a:pt x="56" y="277"/>
                      <a:pt x="56" y="277"/>
                    </a:cubicBezTo>
                    <a:cubicBezTo>
                      <a:pt x="55" y="277"/>
                      <a:pt x="55" y="274"/>
                      <a:pt x="54" y="276"/>
                    </a:cubicBezTo>
                    <a:cubicBezTo>
                      <a:pt x="54" y="278"/>
                      <a:pt x="54" y="279"/>
                      <a:pt x="53" y="281"/>
                    </a:cubicBezTo>
                    <a:cubicBezTo>
                      <a:pt x="52" y="282"/>
                      <a:pt x="53" y="284"/>
                      <a:pt x="52" y="286"/>
                    </a:cubicBezTo>
                    <a:cubicBezTo>
                      <a:pt x="52" y="287"/>
                      <a:pt x="51" y="290"/>
                      <a:pt x="50" y="291"/>
                    </a:cubicBezTo>
                    <a:cubicBezTo>
                      <a:pt x="49" y="292"/>
                      <a:pt x="48" y="291"/>
                      <a:pt x="48" y="294"/>
                    </a:cubicBezTo>
                    <a:cubicBezTo>
                      <a:pt x="47" y="296"/>
                      <a:pt x="45" y="295"/>
                      <a:pt x="45" y="293"/>
                    </a:cubicBezTo>
                    <a:cubicBezTo>
                      <a:pt x="45" y="292"/>
                      <a:pt x="44" y="292"/>
                      <a:pt x="43" y="292"/>
                    </a:cubicBezTo>
                    <a:cubicBezTo>
                      <a:pt x="42" y="292"/>
                      <a:pt x="41" y="290"/>
                      <a:pt x="40" y="291"/>
                    </a:cubicBezTo>
                    <a:cubicBezTo>
                      <a:pt x="37" y="295"/>
                      <a:pt x="41" y="296"/>
                      <a:pt x="41" y="300"/>
                    </a:cubicBezTo>
                    <a:cubicBezTo>
                      <a:pt x="40" y="307"/>
                      <a:pt x="35" y="303"/>
                      <a:pt x="34" y="302"/>
                    </a:cubicBezTo>
                    <a:cubicBezTo>
                      <a:pt x="32" y="301"/>
                      <a:pt x="31" y="303"/>
                      <a:pt x="30" y="304"/>
                    </a:cubicBezTo>
                    <a:cubicBezTo>
                      <a:pt x="29" y="305"/>
                      <a:pt x="28" y="306"/>
                      <a:pt x="29" y="308"/>
                    </a:cubicBezTo>
                    <a:cubicBezTo>
                      <a:pt x="29" y="313"/>
                      <a:pt x="32" y="313"/>
                      <a:pt x="34" y="314"/>
                    </a:cubicBezTo>
                    <a:cubicBezTo>
                      <a:pt x="35" y="315"/>
                      <a:pt x="37" y="316"/>
                      <a:pt x="38" y="317"/>
                    </a:cubicBezTo>
                    <a:cubicBezTo>
                      <a:pt x="39" y="319"/>
                      <a:pt x="38" y="320"/>
                      <a:pt x="38" y="322"/>
                    </a:cubicBezTo>
                    <a:cubicBezTo>
                      <a:pt x="38" y="323"/>
                      <a:pt x="39" y="325"/>
                      <a:pt x="39" y="325"/>
                    </a:cubicBezTo>
                    <a:cubicBezTo>
                      <a:pt x="41" y="326"/>
                      <a:pt x="41" y="329"/>
                      <a:pt x="41" y="331"/>
                    </a:cubicBezTo>
                    <a:cubicBezTo>
                      <a:pt x="42" y="336"/>
                      <a:pt x="40" y="337"/>
                      <a:pt x="40" y="341"/>
                    </a:cubicBezTo>
                    <a:cubicBezTo>
                      <a:pt x="40" y="343"/>
                      <a:pt x="39" y="344"/>
                      <a:pt x="39" y="345"/>
                    </a:cubicBezTo>
                    <a:cubicBezTo>
                      <a:pt x="39" y="346"/>
                      <a:pt x="38" y="347"/>
                      <a:pt x="38" y="348"/>
                    </a:cubicBezTo>
                    <a:cubicBezTo>
                      <a:pt x="38" y="350"/>
                      <a:pt x="38" y="353"/>
                      <a:pt x="37" y="354"/>
                    </a:cubicBezTo>
                    <a:cubicBezTo>
                      <a:pt x="34" y="357"/>
                      <a:pt x="31" y="355"/>
                      <a:pt x="29" y="355"/>
                    </a:cubicBezTo>
                    <a:cubicBezTo>
                      <a:pt x="27" y="355"/>
                      <a:pt x="25" y="355"/>
                      <a:pt x="24" y="354"/>
                    </a:cubicBezTo>
                    <a:cubicBezTo>
                      <a:pt x="22" y="354"/>
                      <a:pt x="20" y="355"/>
                      <a:pt x="18" y="356"/>
                    </a:cubicBezTo>
                    <a:cubicBezTo>
                      <a:pt x="16" y="357"/>
                      <a:pt x="14" y="358"/>
                      <a:pt x="13" y="357"/>
                    </a:cubicBezTo>
                    <a:cubicBezTo>
                      <a:pt x="12" y="357"/>
                      <a:pt x="10" y="355"/>
                      <a:pt x="9" y="355"/>
                    </a:cubicBezTo>
                    <a:cubicBezTo>
                      <a:pt x="8" y="355"/>
                      <a:pt x="6" y="364"/>
                      <a:pt x="6" y="365"/>
                    </a:cubicBezTo>
                    <a:cubicBezTo>
                      <a:pt x="6" y="368"/>
                      <a:pt x="7" y="370"/>
                      <a:pt x="7" y="372"/>
                    </a:cubicBezTo>
                    <a:cubicBezTo>
                      <a:pt x="7" y="375"/>
                      <a:pt x="6" y="379"/>
                      <a:pt x="6" y="382"/>
                    </a:cubicBezTo>
                    <a:cubicBezTo>
                      <a:pt x="5" y="387"/>
                      <a:pt x="3" y="393"/>
                      <a:pt x="1" y="399"/>
                    </a:cubicBezTo>
                    <a:cubicBezTo>
                      <a:pt x="0" y="401"/>
                      <a:pt x="0" y="403"/>
                      <a:pt x="0" y="405"/>
                    </a:cubicBezTo>
                    <a:cubicBezTo>
                      <a:pt x="1" y="405"/>
                      <a:pt x="1" y="405"/>
                      <a:pt x="1" y="406"/>
                    </a:cubicBezTo>
                    <a:cubicBezTo>
                      <a:pt x="14" y="400"/>
                      <a:pt x="26" y="394"/>
                      <a:pt x="39" y="388"/>
                    </a:cubicBezTo>
                    <a:cubicBezTo>
                      <a:pt x="39" y="388"/>
                      <a:pt x="39" y="388"/>
                      <a:pt x="39" y="388"/>
                    </a:cubicBezTo>
                    <a:cubicBezTo>
                      <a:pt x="39" y="385"/>
                      <a:pt x="40" y="383"/>
                      <a:pt x="41" y="380"/>
                    </a:cubicBezTo>
                    <a:cubicBezTo>
                      <a:pt x="42" y="376"/>
                      <a:pt x="46" y="373"/>
                      <a:pt x="48" y="372"/>
                    </a:cubicBezTo>
                    <a:cubicBezTo>
                      <a:pt x="49" y="371"/>
                      <a:pt x="50" y="372"/>
                      <a:pt x="51" y="370"/>
                    </a:cubicBezTo>
                    <a:cubicBezTo>
                      <a:pt x="52" y="368"/>
                      <a:pt x="53" y="367"/>
                      <a:pt x="53" y="364"/>
                    </a:cubicBezTo>
                    <a:cubicBezTo>
                      <a:pt x="53" y="361"/>
                      <a:pt x="52" y="358"/>
                      <a:pt x="54" y="355"/>
                    </a:cubicBezTo>
                    <a:cubicBezTo>
                      <a:pt x="56" y="352"/>
                      <a:pt x="59" y="350"/>
                      <a:pt x="61" y="352"/>
                    </a:cubicBezTo>
                    <a:cubicBezTo>
                      <a:pt x="62" y="353"/>
                      <a:pt x="62" y="355"/>
                      <a:pt x="63" y="354"/>
                    </a:cubicBezTo>
                    <a:cubicBezTo>
                      <a:pt x="65" y="353"/>
                      <a:pt x="66" y="352"/>
                      <a:pt x="67" y="350"/>
                    </a:cubicBezTo>
                    <a:cubicBezTo>
                      <a:pt x="68" y="348"/>
                      <a:pt x="69" y="346"/>
                      <a:pt x="70" y="345"/>
                    </a:cubicBezTo>
                    <a:cubicBezTo>
                      <a:pt x="71" y="343"/>
                      <a:pt x="72" y="342"/>
                      <a:pt x="73" y="340"/>
                    </a:cubicBezTo>
                    <a:cubicBezTo>
                      <a:pt x="74" y="338"/>
                      <a:pt x="78" y="339"/>
                      <a:pt x="79" y="341"/>
                    </a:cubicBezTo>
                    <a:cubicBezTo>
                      <a:pt x="80" y="345"/>
                      <a:pt x="79" y="352"/>
                      <a:pt x="80" y="356"/>
                    </a:cubicBezTo>
                    <a:cubicBezTo>
                      <a:pt x="81" y="358"/>
                      <a:pt x="82" y="361"/>
                      <a:pt x="84" y="362"/>
                    </a:cubicBezTo>
                    <a:cubicBezTo>
                      <a:pt x="87" y="360"/>
                      <a:pt x="90" y="358"/>
                      <a:pt x="93" y="357"/>
                    </a:cubicBezTo>
                    <a:cubicBezTo>
                      <a:pt x="91" y="355"/>
                      <a:pt x="90" y="354"/>
                      <a:pt x="90" y="350"/>
                    </a:cubicBezTo>
                    <a:cubicBezTo>
                      <a:pt x="90" y="346"/>
                      <a:pt x="88" y="342"/>
                      <a:pt x="87" y="338"/>
                    </a:cubicBezTo>
                    <a:cubicBezTo>
                      <a:pt x="86" y="337"/>
                      <a:pt x="86" y="336"/>
                      <a:pt x="85" y="335"/>
                    </a:cubicBezTo>
                    <a:cubicBezTo>
                      <a:pt x="85" y="334"/>
                      <a:pt x="85" y="331"/>
                      <a:pt x="86" y="331"/>
                    </a:cubicBezTo>
                    <a:cubicBezTo>
                      <a:pt x="87" y="331"/>
                      <a:pt x="87" y="332"/>
                      <a:pt x="88" y="333"/>
                    </a:cubicBezTo>
                    <a:cubicBezTo>
                      <a:pt x="89" y="335"/>
                      <a:pt x="90" y="335"/>
                      <a:pt x="91" y="334"/>
                    </a:cubicBezTo>
                    <a:cubicBezTo>
                      <a:pt x="93" y="334"/>
                      <a:pt x="95" y="331"/>
                      <a:pt x="96" y="335"/>
                    </a:cubicBezTo>
                    <a:cubicBezTo>
                      <a:pt x="96" y="337"/>
                      <a:pt x="96" y="339"/>
                      <a:pt x="97" y="340"/>
                    </a:cubicBezTo>
                    <a:cubicBezTo>
                      <a:pt x="97" y="343"/>
                      <a:pt x="99" y="343"/>
                      <a:pt x="100" y="343"/>
                    </a:cubicBezTo>
                    <a:cubicBezTo>
                      <a:pt x="101" y="344"/>
                      <a:pt x="101" y="346"/>
                      <a:pt x="101" y="347"/>
                    </a:cubicBezTo>
                    <a:cubicBezTo>
                      <a:pt x="102" y="348"/>
                      <a:pt x="102" y="349"/>
                      <a:pt x="103" y="350"/>
                    </a:cubicBezTo>
                    <a:cubicBezTo>
                      <a:pt x="114" y="342"/>
                      <a:pt x="125" y="334"/>
                      <a:pt x="136" y="326"/>
                    </a:cubicBezTo>
                    <a:cubicBezTo>
                      <a:pt x="137" y="324"/>
                      <a:pt x="137" y="321"/>
                      <a:pt x="138" y="319"/>
                    </a:cubicBezTo>
                    <a:cubicBezTo>
                      <a:pt x="139" y="316"/>
                      <a:pt x="140" y="313"/>
                      <a:pt x="142" y="311"/>
                    </a:cubicBezTo>
                    <a:cubicBezTo>
                      <a:pt x="144" y="310"/>
                      <a:pt x="144" y="313"/>
                      <a:pt x="145" y="315"/>
                    </a:cubicBezTo>
                    <a:cubicBezTo>
                      <a:pt x="145" y="316"/>
                      <a:pt x="146" y="317"/>
                      <a:pt x="145" y="318"/>
                    </a:cubicBezTo>
                    <a:cubicBezTo>
                      <a:pt x="145" y="319"/>
                      <a:pt x="145" y="319"/>
                      <a:pt x="145" y="319"/>
                    </a:cubicBezTo>
                    <a:cubicBezTo>
                      <a:pt x="147" y="317"/>
                      <a:pt x="150" y="315"/>
                      <a:pt x="152" y="314"/>
                    </a:cubicBezTo>
                    <a:cubicBezTo>
                      <a:pt x="152" y="313"/>
                      <a:pt x="153" y="311"/>
                      <a:pt x="153" y="311"/>
                    </a:cubicBezTo>
                    <a:cubicBezTo>
                      <a:pt x="155" y="309"/>
                      <a:pt x="157" y="307"/>
                      <a:pt x="159" y="304"/>
                    </a:cubicBezTo>
                    <a:cubicBezTo>
                      <a:pt x="159" y="304"/>
                      <a:pt x="161" y="302"/>
                      <a:pt x="161" y="304"/>
                    </a:cubicBezTo>
                    <a:cubicBezTo>
                      <a:pt x="161" y="305"/>
                      <a:pt x="160" y="306"/>
                      <a:pt x="160" y="306"/>
                    </a:cubicBezTo>
                    <a:cubicBezTo>
                      <a:pt x="160" y="307"/>
                      <a:pt x="159" y="307"/>
                      <a:pt x="159" y="308"/>
                    </a:cubicBezTo>
                    <a:cubicBezTo>
                      <a:pt x="205" y="271"/>
                      <a:pt x="245" y="234"/>
                      <a:pt x="284" y="209"/>
                    </a:cubicBezTo>
                    <a:cubicBezTo>
                      <a:pt x="288" y="207"/>
                      <a:pt x="292" y="204"/>
                      <a:pt x="296" y="202"/>
                    </a:cubicBezTo>
                    <a:cubicBezTo>
                      <a:pt x="293" y="131"/>
                      <a:pt x="280" y="64"/>
                      <a:pt x="259" y="0"/>
                    </a:cubicBezTo>
                    <a:cubicBezTo>
                      <a:pt x="258" y="0"/>
                      <a:pt x="258" y="1"/>
                      <a:pt x="257" y="2"/>
                    </a:cubicBezTo>
                    <a:close/>
                    <a:moveTo>
                      <a:pt x="146" y="170"/>
                    </a:moveTo>
                    <a:cubicBezTo>
                      <a:pt x="146" y="171"/>
                      <a:pt x="146" y="172"/>
                      <a:pt x="146" y="173"/>
                    </a:cubicBezTo>
                    <a:cubicBezTo>
                      <a:pt x="145" y="174"/>
                      <a:pt x="145" y="176"/>
                      <a:pt x="145" y="177"/>
                    </a:cubicBezTo>
                    <a:cubicBezTo>
                      <a:pt x="145" y="178"/>
                      <a:pt x="143" y="180"/>
                      <a:pt x="142" y="178"/>
                    </a:cubicBezTo>
                    <a:cubicBezTo>
                      <a:pt x="141" y="176"/>
                      <a:pt x="142" y="174"/>
                      <a:pt x="141" y="172"/>
                    </a:cubicBezTo>
                    <a:cubicBezTo>
                      <a:pt x="141" y="170"/>
                      <a:pt x="140" y="168"/>
                      <a:pt x="139" y="166"/>
                    </a:cubicBezTo>
                    <a:cubicBezTo>
                      <a:pt x="139" y="163"/>
                      <a:pt x="136" y="156"/>
                      <a:pt x="139" y="157"/>
                    </a:cubicBezTo>
                    <a:cubicBezTo>
                      <a:pt x="140" y="157"/>
                      <a:pt x="141" y="158"/>
                      <a:pt x="142" y="158"/>
                    </a:cubicBezTo>
                    <a:cubicBezTo>
                      <a:pt x="143" y="159"/>
                      <a:pt x="143" y="161"/>
                      <a:pt x="143" y="162"/>
                    </a:cubicBezTo>
                    <a:cubicBezTo>
                      <a:pt x="144" y="164"/>
                      <a:pt x="145" y="164"/>
                      <a:pt x="146" y="165"/>
                    </a:cubicBezTo>
                    <a:cubicBezTo>
                      <a:pt x="146" y="166"/>
                      <a:pt x="147" y="169"/>
                      <a:pt x="146" y="170"/>
                    </a:cubicBezTo>
                    <a:close/>
                    <a:moveTo>
                      <a:pt x="155" y="167"/>
                    </a:moveTo>
                    <a:cubicBezTo>
                      <a:pt x="154" y="167"/>
                      <a:pt x="154" y="168"/>
                      <a:pt x="154" y="168"/>
                    </a:cubicBezTo>
                    <a:cubicBezTo>
                      <a:pt x="153" y="166"/>
                      <a:pt x="153" y="165"/>
                      <a:pt x="152" y="163"/>
                    </a:cubicBezTo>
                    <a:cubicBezTo>
                      <a:pt x="151" y="161"/>
                      <a:pt x="150" y="160"/>
                      <a:pt x="150" y="158"/>
                    </a:cubicBezTo>
                    <a:cubicBezTo>
                      <a:pt x="149" y="157"/>
                      <a:pt x="149" y="155"/>
                      <a:pt x="149" y="154"/>
                    </a:cubicBezTo>
                    <a:cubicBezTo>
                      <a:pt x="149" y="152"/>
                      <a:pt x="149" y="150"/>
                      <a:pt x="149" y="148"/>
                    </a:cubicBezTo>
                    <a:cubicBezTo>
                      <a:pt x="150" y="144"/>
                      <a:pt x="152" y="153"/>
                      <a:pt x="153" y="155"/>
                    </a:cubicBezTo>
                    <a:cubicBezTo>
                      <a:pt x="153" y="157"/>
                      <a:pt x="153" y="159"/>
                      <a:pt x="154" y="161"/>
                    </a:cubicBezTo>
                    <a:cubicBezTo>
                      <a:pt x="154" y="163"/>
                      <a:pt x="155" y="165"/>
                      <a:pt x="155" y="167"/>
                    </a:cubicBezTo>
                    <a:close/>
                    <a:moveTo>
                      <a:pt x="163" y="199"/>
                    </a:moveTo>
                    <a:cubicBezTo>
                      <a:pt x="163" y="201"/>
                      <a:pt x="161" y="201"/>
                      <a:pt x="161" y="199"/>
                    </a:cubicBezTo>
                    <a:cubicBezTo>
                      <a:pt x="161" y="198"/>
                      <a:pt x="161" y="197"/>
                      <a:pt x="160" y="196"/>
                    </a:cubicBezTo>
                    <a:cubicBezTo>
                      <a:pt x="160" y="195"/>
                      <a:pt x="159" y="195"/>
                      <a:pt x="159" y="193"/>
                    </a:cubicBezTo>
                    <a:cubicBezTo>
                      <a:pt x="158" y="190"/>
                      <a:pt x="160" y="193"/>
                      <a:pt x="161" y="193"/>
                    </a:cubicBezTo>
                    <a:cubicBezTo>
                      <a:pt x="162" y="194"/>
                      <a:pt x="162" y="194"/>
                      <a:pt x="162" y="195"/>
                    </a:cubicBezTo>
                    <a:cubicBezTo>
                      <a:pt x="163" y="197"/>
                      <a:pt x="164" y="197"/>
                      <a:pt x="163" y="19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3" name="Freeform 164"/>
              <p:cNvSpPr>
                <a:spLocks/>
              </p:cNvSpPr>
              <p:nvPr/>
            </p:nvSpPr>
            <p:spPr bwMode="auto">
              <a:xfrm>
                <a:off x="9427922" y="3356078"/>
                <a:ext cx="19060" cy="34655"/>
              </a:xfrm>
              <a:custGeom>
                <a:avLst/>
                <a:gdLst>
                  <a:gd name="T0" fmla="*/ 7 w 46"/>
                  <a:gd name="T1" fmla="*/ 3 h 83"/>
                  <a:gd name="T2" fmla="*/ 4 w 46"/>
                  <a:gd name="T3" fmla="*/ 3 h 83"/>
                  <a:gd name="T4" fmla="*/ 2 w 46"/>
                  <a:gd name="T5" fmla="*/ 1 h 83"/>
                  <a:gd name="T6" fmla="*/ 0 w 46"/>
                  <a:gd name="T7" fmla="*/ 3 h 83"/>
                  <a:gd name="T8" fmla="*/ 3 w 46"/>
                  <a:gd name="T9" fmla="*/ 11 h 83"/>
                  <a:gd name="T10" fmla="*/ 6 w 46"/>
                  <a:gd name="T11" fmla="*/ 16 h 83"/>
                  <a:gd name="T12" fmla="*/ 9 w 46"/>
                  <a:gd name="T13" fmla="*/ 19 h 83"/>
                  <a:gd name="T14" fmla="*/ 10 w 46"/>
                  <a:gd name="T15" fmla="*/ 26 h 83"/>
                  <a:gd name="T16" fmla="*/ 16 w 46"/>
                  <a:gd name="T17" fmla="*/ 35 h 83"/>
                  <a:gd name="T18" fmla="*/ 19 w 46"/>
                  <a:gd name="T19" fmla="*/ 40 h 83"/>
                  <a:gd name="T20" fmla="*/ 22 w 46"/>
                  <a:gd name="T21" fmla="*/ 41 h 83"/>
                  <a:gd name="T22" fmla="*/ 24 w 46"/>
                  <a:gd name="T23" fmla="*/ 40 h 83"/>
                  <a:gd name="T24" fmla="*/ 23 w 46"/>
                  <a:gd name="T25" fmla="*/ 35 h 83"/>
                  <a:gd name="T26" fmla="*/ 25 w 46"/>
                  <a:gd name="T27" fmla="*/ 35 h 83"/>
                  <a:gd name="T28" fmla="*/ 27 w 46"/>
                  <a:gd name="T29" fmla="*/ 39 h 83"/>
                  <a:gd name="T30" fmla="*/ 28 w 46"/>
                  <a:gd name="T31" fmla="*/ 36 h 83"/>
                  <a:gd name="T32" fmla="*/ 30 w 46"/>
                  <a:gd name="T33" fmla="*/ 36 h 83"/>
                  <a:gd name="T34" fmla="*/ 29 w 46"/>
                  <a:gd name="T35" fmla="*/ 42 h 83"/>
                  <a:gd name="T36" fmla="*/ 26 w 46"/>
                  <a:gd name="T37" fmla="*/ 42 h 83"/>
                  <a:gd name="T38" fmla="*/ 25 w 46"/>
                  <a:gd name="T39" fmla="*/ 45 h 83"/>
                  <a:gd name="T40" fmla="*/ 23 w 46"/>
                  <a:gd name="T41" fmla="*/ 48 h 83"/>
                  <a:gd name="T42" fmla="*/ 26 w 46"/>
                  <a:gd name="T43" fmla="*/ 52 h 83"/>
                  <a:gd name="T44" fmla="*/ 29 w 46"/>
                  <a:gd name="T45" fmla="*/ 54 h 83"/>
                  <a:gd name="T46" fmla="*/ 32 w 46"/>
                  <a:gd name="T47" fmla="*/ 58 h 83"/>
                  <a:gd name="T48" fmla="*/ 30 w 46"/>
                  <a:gd name="T49" fmla="*/ 59 h 83"/>
                  <a:gd name="T50" fmla="*/ 28 w 46"/>
                  <a:gd name="T51" fmla="*/ 60 h 83"/>
                  <a:gd name="T52" fmla="*/ 31 w 46"/>
                  <a:gd name="T53" fmla="*/ 64 h 83"/>
                  <a:gd name="T54" fmla="*/ 35 w 46"/>
                  <a:gd name="T55" fmla="*/ 68 h 83"/>
                  <a:gd name="T56" fmla="*/ 37 w 46"/>
                  <a:gd name="T57" fmla="*/ 71 h 83"/>
                  <a:gd name="T58" fmla="*/ 40 w 46"/>
                  <a:gd name="T59" fmla="*/ 72 h 83"/>
                  <a:gd name="T60" fmla="*/ 39 w 46"/>
                  <a:gd name="T61" fmla="*/ 75 h 83"/>
                  <a:gd name="T62" fmla="*/ 44 w 46"/>
                  <a:gd name="T63" fmla="*/ 83 h 83"/>
                  <a:gd name="T64" fmla="*/ 42 w 46"/>
                  <a:gd name="T65" fmla="*/ 68 h 83"/>
                  <a:gd name="T66" fmla="*/ 42 w 46"/>
                  <a:gd name="T67" fmla="*/ 63 h 83"/>
                  <a:gd name="T68" fmla="*/ 41 w 46"/>
                  <a:gd name="T69" fmla="*/ 57 h 83"/>
                  <a:gd name="T70" fmla="*/ 42 w 46"/>
                  <a:gd name="T71" fmla="*/ 53 h 83"/>
                  <a:gd name="T72" fmla="*/ 41 w 46"/>
                  <a:gd name="T73" fmla="*/ 48 h 83"/>
                  <a:gd name="T74" fmla="*/ 41 w 46"/>
                  <a:gd name="T75" fmla="*/ 43 h 83"/>
                  <a:gd name="T76" fmla="*/ 43 w 46"/>
                  <a:gd name="T77" fmla="*/ 41 h 83"/>
                  <a:gd name="T78" fmla="*/ 46 w 46"/>
                  <a:gd name="T79" fmla="*/ 40 h 83"/>
                  <a:gd name="T80" fmla="*/ 44 w 46"/>
                  <a:gd name="T81" fmla="*/ 36 h 83"/>
                  <a:gd name="T82" fmla="*/ 41 w 46"/>
                  <a:gd name="T83" fmla="*/ 33 h 83"/>
                  <a:gd name="T84" fmla="*/ 39 w 46"/>
                  <a:gd name="T85" fmla="*/ 31 h 83"/>
                  <a:gd name="T86" fmla="*/ 37 w 46"/>
                  <a:gd name="T87" fmla="*/ 29 h 83"/>
                  <a:gd name="T88" fmla="*/ 34 w 46"/>
                  <a:gd name="T89" fmla="*/ 26 h 83"/>
                  <a:gd name="T90" fmla="*/ 31 w 46"/>
                  <a:gd name="T91" fmla="*/ 23 h 83"/>
                  <a:gd name="T92" fmla="*/ 28 w 46"/>
                  <a:gd name="T93" fmla="*/ 16 h 83"/>
                  <a:gd name="T94" fmla="*/ 28 w 46"/>
                  <a:gd name="T95" fmla="*/ 17 h 83"/>
                  <a:gd name="T96" fmla="*/ 26 w 46"/>
                  <a:gd name="T97" fmla="*/ 14 h 83"/>
                  <a:gd name="T98" fmla="*/ 25 w 46"/>
                  <a:gd name="T99" fmla="*/ 11 h 83"/>
                  <a:gd name="T100" fmla="*/ 22 w 46"/>
                  <a:gd name="T101" fmla="*/ 8 h 83"/>
                  <a:gd name="T102" fmla="*/ 18 w 46"/>
                  <a:gd name="T103" fmla="*/ 3 h 83"/>
                  <a:gd name="T104" fmla="*/ 18 w 46"/>
                  <a:gd name="T105" fmla="*/ 6 h 83"/>
                  <a:gd name="T106" fmla="*/ 20 w 46"/>
                  <a:gd name="T107" fmla="*/ 15 h 83"/>
                  <a:gd name="T108" fmla="*/ 13 w 46"/>
                  <a:gd name="T109" fmla="*/ 8 h 83"/>
                  <a:gd name="T110" fmla="*/ 13 w 46"/>
                  <a:gd name="T111" fmla="*/ 13 h 83"/>
                  <a:gd name="T112" fmla="*/ 10 w 46"/>
                  <a:gd name="T113" fmla="*/ 9 h 83"/>
                  <a:gd name="T114" fmla="*/ 10 w 46"/>
                  <a:gd name="T115" fmla="*/ 6 h 83"/>
                  <a:gd name="T116" fmla="*/ 7 w 46"/>
                  <a:gd name="T117"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83">
                    <a:moveTo>
                      <a:pt x="7" y="3"/>
                    </a:moveTo>
                    <a:cubicBezTo>
                      <a:pt x="7" y="4"/>
                      <a:pt x="6" y="5"/>
                      <a:pt x="4" y="3"/>
                    </a:cubicBezTo>
                    <a:cubicBezTo>
                      <a:pt x="3" y="1"/>
                      <a:pt x="3" y="0"/>
                      <a:pt x="2" y="1"/>
                    </a:cubicBezTo>
                    <a:cubicBezTo>
                      <a:pt x="1" y="1"/>
                      <a:pt x="0" y="2"/>
                      <a:pt x="0" y="3"/>
                    </a:cubicBezTo>
                    <a:cubicBezTo>
                      <a:pt x="0" y="5"/>
                      <a:pt x="3" y="9"/>
                      <a:pt x="3" y="11"/>
                    </a:cubicBezTo>
                    <a:cubicBezTo>
                      <a:pt x="4" y="13"/>
                      <a:pt x="4" y="14"/>
                      <a:pt x="6" y="16"/>
                    </a:cubicBezTo>
                    <a:cubicBezTo>
                      <a:pt x="7" y="17"/>
                      <a:pt x="8" y="18"/>
                      <a:pt x="9" y="19"/>
                    </a:cubicBezTo>
                    <a:cubicBezTo>
                      <a:pt x="11" y="22"/>
                      <a:pt x="8" y="24"/>
                      <a:pt x="10" y="26"/>
                    </a:cubicBezTo>
                    <a:cubicBezTo>
                      <a:pt x="12" y="30"/>
                      <a:pt x="14" y="32"/>
                      <a:pt x="16" y="35"/>
                    </a:cubicBezTo>
                    <a:cubicBezTo>
                      <a:pt x="18" y="37"/>
                      <a:pt x="18" y="39"/>
                      <a:pt x="19" y="40"/>
                    </a:cubicBezTo>
                    <a:cubicBezTo>
                      <a:pt x="20" y="42"/>
                      <a:pt x="21" y="42"/>
                      <a:pt x="22" y="41"/>
                    </a:cubicBezTo>
                    <a:cubicBezTo>
                      <a:pt x="23" y="41"/>
                      <a:pt x="24" y="41"/>
                      <a:pt x="24" y="40"/>
                    </a:cubicBezTo>
                    <a:cubicBezTo>
                      <a:pt x="24" y="38"/>
                      <a:pt x="23" y="37"/>
                      <a:pt x="23" y="35"/>
                    </a:cubicBezTo>
                    <a:cubicBezTo>
                      <a:pt x="23" y="35"/>
                      <a:pt x="24" y="34"/>
                      <a:pt x="25" y="35"/>
                    </a:cubicBezTo>
                    <a:cubicBezTo>
                      <a:pt x="26" y="36"/>
                      <a:pt x="26" y="37"/>
                      <a:pt x="27" y="39"/>
                    </a:cubicBezTo>
                    <a:cubicBezTo>
                      <a:pt x="28" y="40"/>
                      <a:pt x="28" y="36"/>
                      <a:pt x="28" y="36"/>
                    </a:cubicBezTo>
                    <a:cubicBezTo>
                      <a:pt x="28" y="35"/>
                      <a:pt x="29" y="34"/>
                      <a:pt x="30" y="36"/>
                    </a:cubicBezTo>
                    <a:cubicBezTo>
                      <a:pt x="31" y="40"/>
                      <a:pt x="32" y="43"/>
                      <a:pt x="29" y="42"/>
                    </a:cubicBezTo>
                    <a:cubicBezTo>
                      <a:pt x="28" y="42"/>
                      <a:pt x="27" y="41"/>
                      <a:pt x="26" y="42"/>
                    </a:cubicBezTo>
                    <a:cubicBezTo>
                      <a:pt x="26" y="43"/>
                      <a:pt x="26" y="45"/>
                      <a:pt x="25" y="45"/>
                    </a:cubicBezTo>
                    <a:cubicBezTo>
                      <a:pt x="23" y="45"/>
                      <a:pt x="21" y="44"/>
                      <a:pt x="23" y="48"/>
                    </a:cubicBezTo>
                    <a:cubicBezTo>
                      <a:pt x="24" y="49"/>
                      <a:pt x="25" y="51"/>
                      <a:pt x="26" y="52"/>
                    </a:cubicBezTo>
                    <a:cubicBezTo>
                      <a:pt x="27" y="54"/>
                      <a:pt x="28" y="54"/>
                      <a:pt x="29" y="54"/>
                    </a:cubicBezTo>
                    <a:cubicBezTo>
                      <a:pt x="30" y="55"/>
                      <a:pt x="31" y="57"/>
                      <a:pt x="32" y="58"/>
                    </a:cubicBezTo>
                    <a:cubicBezTo>
                      <a:pt x="32" y="60"/>
                      <a:pt x="31" y="59"/>
                      <a:pt x="30" y="59"/>
                    </a:cubicBezTo>
                    <a:cubicBezTo>
                      <a:pt x="30" y="59"/>
                      <a:pt x="28" y="58"/>
                      <a:pt x="28" y="60"/>
                    </a:cubicBezTo>
                    <a:cubicBezTo>
                      <a:pt x="29" y="61"/>
                      <a:pt x="30" y="63"/>
                      <a:pt x="31" y="64"/>
                    </a:cubicBezTo>
                    <a:cubicBezTo>
                      <a:pt x="32" y="65"/>
                      <a:pt x="33" y="66"/>
                      <a:pt x="35" y="68"/>
                    </a:cubicBezTo>
                    <a:cubicBezTo>
                      <a:pt x="35" y="69"/>
                      <a:pt x="36" y="70"/>
                      <a:pt x="37" y="71"/>
                    </a:cubicBezTo>
                    <a:cubicBezTo>
                      <a:pt x="38" y="73"/>
                      <a:pt x="39" y="72"/>
                      <a:pt x="40" y="72"/>
                    </a:cubicBezTo>
                    <a:cubicBezTo>
                      <a:pt x="40" y="73"/>
                      <a:pt x="39" y="74"/>
                      <a:pt x="39" y="75"/>
                    </a:cubicBezTo>
                    <a:cubicBezTo>
                      <a:pt x="39" y="77"/>
                      <a:pt x="42" y="81"/>
                      <a:pt x="44" y="83"/>
                    </a:cubicBezTo>
                    <a:cubicBezTo>
                      <a:pt x="44" y="78"/>
                      <a:pt x="43" y="73"/>
                      <a:pt x="42" y="68"/>
                    </a:cubicBezTo>
                    <a:cubicBezTo>
                      <a:pt x="42" y="65"/>
                      <a:pt x="43" y="65"/>
                      <a:pt x="42" y="63"/>
                    </a:cubicBezTo>
                    <a:cubicBezTo>
                      <a:pt x="42" y="61"/>
                      <a:pt x="42" y="59"/>
                      <a:pt x="41" y="57"/>
                    </a:cubicBezTo>
                    <a:cubicBezTo>
                      <a:pt x="41" y="55"/>
                      <a:pt x="41" y="53"/>
                      <a:pt x="42" y="53"/>
                    </a:cubicBezTo>
                    <a:cubicBezTo>
                      <a:pt x="42" y="52"/>
                      <a:pt x="41" y="50"/>
                      <a:pt x="41" y="48"/>
                    </a:cubicBezTo>
                    <a:cubicBezTo>
                      <a:pt x="40" y="46"/>
                      <a:pt x="40" y="45"/>
                      <a:pt x="41" y="43"/>
                    </a:cubicBezTo>
                    <a:cubicBezTo>
                      <a:pt x="41" y="42"/>
                      <a:pt x="41" y="40"/>
                      <a:pt x="43" y="41"/>
                    </a:cubicBezTo>
                    <a:cubicBezTo>
                      <a:pt x="44" y="41"/>
                      <a:pt x="46" y="41"/>
                      <a:pt x="46" y="40"/>
                    </a:cubicBezTo>
                    <a:cubicBezTo>
                      <a:pt x="46" y="39"/>
                      <a:pt x="44" y="38"/>
                      <a:pt x="44" y="36"/>
                    </a:cubicBezTo>
                    <a:cubicBezTo>
                      <a:pt x="43" y="34"/>
                      <a:pt x="42" y="35"/>
                      <a:pt x="41" y="33"/>
                    </a:cubicBezTo>
                    <a:cubicBezTo>
                      <a:pt x="40" y="32"/>
                      <a:pt x="40" y="32"/>
                      <a:pt x="39" y="31"/>
                    </a:cubicBezTo>
                    <a:cubicBezTo>
                      <a:pt x="39" y="30"/>
                      <a:pt x="38" y="29"/>
                      <a:pt x="37" y="29"/>
                    </a:cubicBezTo>
                    <a:cubicBezTo>
                      <a:pt x="36" y="28"/>
                      <a:pt x="35" y="28"/>
                      <a:pt x="34" y="26"/>
                    </a:cubicBezTo>
                    <a:cubicBezTo>
                      <a:pt x="33" y="25"/>
                      <a:pt x="32" y="24"/>
                      <a:pt x="31" y="23"/>
                    </a:cubicBezTo>
                    <a:cubicBezTo>
                      <a:pt x="31" y="21"/>
                      <a:pt x="30" y="17"/>
                      <a:pt x="28" y="16"/>
                    </a:cubicBezTo>
                    <a:cubicBezTo>
                      <a:pt x="28" y="17"/>
                      <a:pt x="28" y="17"/>
                      <a:pt x="28" y="17"/>
                    </a:cubicBezTo>
                    <a:cubicBezTo>
                      <a:pt x="27" y="16"/>
                      <a:pt x="26" y="15"/>
                      <a:pt x="26" y="14"/>
                    </a:cubicBezTo>
                    <a:cubicBezTo>
                      <a:pt x="26" y="13"/>
                      <a:pt x="26" y="12"/>
                      <a:pt x="25" y="11"/>
                    </a:cubicBezTo>
                    <a:cubicBezTo>
                      <a:pt x="24" y="10"/>
                      <a:pt x="23" y="9"/>
                      <a:pt x="22" y="8"/>
                    </a:cubicBezTo>
                    <a:cubicBezTo>
                      <a:pt x="21" y="6"/>
                      <a:pt x="20" y="3"/>
                      <a:pt x="18" y="3"/>
                    </a:cubicBezTo>
                    <a:cubicBezTo>
                      <a:pt x="17" y="3"/>
                      <a:pt x="17" y="5"/>
                      <a:pt x="18" y="6"/>
                    </a:cubicBezTo>
                    <a:cubicBezTo>
                      <a:pt x="19" y="9"/>
                      <a:pt x="21" y="13"/>
                      <a:pt x="20" y="15"/>
                    </a:cubicBezTo>
                    <a:cubicBezTo>
                      <a:pt x="19" y="17"/>
                      <a:pt x="15" y="9"/>
                      <a:pt x="13" y="8"/>
                    </a:cubicBezTo>
                    <a:cubicBezTo>
                      <a:pt x="12" y="8"/>
                      <a:pt x="14" y="13"/>
                      <a:pt x="13" y="13"/>
                    </a:cubicBezTo>
                    <a:cubicBezTo>
                      <a:pt x="12" y="12"/>
                      <a:pt x="10" y="10"/>
                      <a:pt x="10" y="9"/>
                    </a:cubicBezTo>
                    <a:cubicBezTo>
                      <a:pt x="9" y="7"/>
                      <a:pt x="11" y="7"/>
                      <a:pt x="10" y="6"/>
                    </a:cubicBezTo>
                    <a:cubicBezTo>
                      <a:pt x="9" y="4"/>
                      <a:pt x="8" y="2"/>
                      <a:pt x="7"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4" name="Freeform 165"/>
              <p:cNvSpPr>
                <a:spLocks/>
              </p:cNvSpPr>
              <p:nvPr/>
            </p:nvSpPr>
            <p:spPr bwMode="auto">
              <a:xfrm>
                <a:off x="9181873" y="3726018"/>
                <a:ext cx="9530" cy="4332"/>
              </a:xfrm>
              <a:custGeom>
                <a:avLst/>
                <a:gdLst>
                  <a:gd name="T0" fmla="*/ 3 w 22"/>
                  <a:gd name="T1" fmla="*/ 6 h 9"/>
                  <a:gd name="T2" fmla="*/ 9 w 22"/>
                  <a:gd name="T3" fmla="*/ 7 h 9"/>
                  <a:gd name="T4" fmla="*/ 17 w 22"/>
                  <a:gd name="T5" fmla="*/ 9 h 9"/>
                  <a:gd name="T6" fmla="*/ 21 w 22"/>
                  <a:gd name="T7" fmla="*/ 7 h 9"/>
                  <a:gd name="T8" fmla="*/ 13 w 22"/>
                  <a:gd name="T9" fmla="*/ 5 h 9"/>
                  <a:gd name="T10" fmla="*/ 4 w 22"/>
                  <a:gd name="T11" fmla="*/ 0 h 9"/>
                  <a:gd name="T12" fmla="*/ 3 w 22"/>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3" y="6"/>
                    </a:moveTo>
                    <a:cubicBezTo>
                      <a:pt x="4" y="7"/>
                      <a:pt x="7" y="7"/>
                      <a:pt x="9" y="7"/>
                    </a:cubicBezTo>
                    <a:cubicBezTo>
                      <a:pt x="12" y="8"/>
                      <a:pt x="14" y="9"/>
                      <a:pt x="17" y="9"/>
                    </a:cubicBezTo>
                    <a:cubicBezTo>
                      <a:pt x="18" y="9"/>
                      <a:pt x="22" y="9"/>
                      <a:pt x="21" y="7"/>
                    </a:cubicBezTo>
                    <a:cubicBezTo>
                      <a:pt x="20" y="5"/>
                      <a:pt x="16" y="6"/>
                      <a:pt x="13" y="5"/>
                    </a:cubicBezTo>
                    <a:cubicBezTo>
                      <a:pt x="9" y="5"/>
                      <a:pt x="9" y="1"/>
                      <a:pt x="4" y="0"/>
                    </a:cubicBezTo>
                    <a:cubicBezTo>
                      <a:pt x="0" y="0"/>
                      <a:pt x="0" y="4"/>
                      <a:pt x="3"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5" name="Freeform 166"/>
              <p:cNvSpPr>
                <a:spLocks/>
              </p:cNvSpPr>
              <p:nvPr/>
            </p:nvSpPr>
            <p:spPr bwMode="auto">
              <a:xfrm>
                <a:off x="9188804" y="3717354"/>
                <a:ext cx="2599" cy="3465"/>
              </a:xfrm>
              <a:custGeom>
                <a:avLst/>
                <a:gdLst>
                  <a:gd name="T0" fmla="*/ 8 w 8"/>
                  <a:gd name="T1" fmla="*/ 5 h 7"/>
                  <a:gd name="T2" fmla="*/ 8 w 8"/>
                  <a:gd name="T3" fmla="*/ 2 h 7"/>
                  <a:gd name="T4" fmla="*/ 3 w 8"/>
                  <a:gd name="T5" fmla="*/ 4 h 7"/>
                  <a:gd name="T6" fmla="*/ 8 w 8"/>
                  <a:gd name="T7" fmla="*/ 5 h 7"/>
                </a:gdLst>
                <a:ahLst/>
                <a:cxnLst>
                  <a:cxn ang="0">
                    <a:pos x="T0" y="T1"/>
                  </a:cxn>
                  <a:cxn ang="0">
                    <a:pos x="T2" y="T3"/>
                  </a:cxn>
                  <a:cxn ang="0">
                    <a:pos x="T4" y="T5"/>
                  </a:cxn>
                  <a:cxn ang="0">
                    <a:pos x="T6" y="T7"/>
                  </a:cxn>
                </a:cxnLst>
                <a:rect l="0" t="0" r="r" b="b"/>
                <a:pathLst>
                  <a:path w="8" h="7">
                    <a:moveTo>
                      <a:pt x="8" y="5"/>
                    </a:moveTo>
                    <a:cubicBezTo>
                      <a:pt x="8" y="5"/>
                      <a:pt x="8" y="2"/>
                      <a:pt x="8" y="2"/>
                    </a:cubicBezTo>
                    <a:cubicBezTo>
                      <a:pt x="4" y="0"/>
                      <a:pt x="0" y="0"/>
                      <a:pt x="3" y="4"/>
                    </a:cubicBezTo>
                    <a:cubicBezTo>
                      <a:pt x="4" y="5"/>
                      <a:pt x="7" y="7"/>
                      <a:pt x="8"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6" name="Freeform 167"/>
              <p:cNvSpPr>
                <a:spLocks/>
              </p:cNvSpPr>
              <p:nvPr/>
            </p:nvSpPr>
            <p:spPr bwMode="auto">
              <a:xfrm>
                <a:off x="9184473" y="3724285"/>
                <a:ext cx="5198" cy="3465"/>
              </a:xfrm>
              <a:custGeom>
                <a:avLst/>
                <a:gdLst>
                  <a:gd name="T0" fmla="*/ 1 w 12"/>
                  <a:gd name="T1" fmla="*/ 3 h 9"/>
                  <a:gd name="T2" fmla="*/ 11 w 12"/>
                  <a:gd name="T3" fmla="*/ 6 h 9"/>
                  <a:gd name="T4" fmla="*/ 1 w 12"/>
                  <a:gd name="T5" fmla="*/ 3 h 9"/>
                </a:gdLst>
                <a:ahLst/>
                <a:cxnLst>
                  <a:cxn ang="0">
                    <a:pos x="T0" y="T1"/>
                  </a:cxn>
                  <a:cxn ang="0">
                    <a:pos x="T2" y="T3"/>
                  </a:cxn>
                  <a:cxn ang="0">
                    <a:pos x="T4" y="T5"/>
                  </a:cxn>
                </a:cxnLst>
                <a:rect l="0" t="0" r="r" b="b"/>
                <a:pathLst>
                  <a:path w="12" h="9">
                    <a:moveTo>
                      <a:pt x="1" y="3"/>
                    </a:moveTo>
                    <a:cubicBezTo>
                      <a:pt x="1" y="6"/>
                      <a:pt x="9" y="9"/>
                      <a:pt x="11" y="6"/>
                    </a:cubicBezTo>
                    <a:cubicBezTo>
                      <a:pt x="12" y="1"/>
                      <a:pt x="0" y="0"/>
                      <a:pt x="1"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7" name="Freeform 168"/>
              <p:cNvSpPr>
                <a:spLocks/>
              </p:cNvSpPr>
              <p:nvPr/>
            </p:nvSpPr>
            <p:spPr bwMode="auto">
              <a:xfrm>
                <a:off x="9247717" y="3800525"/>
                <a:ext cx="1733" cy="1733"/>
              </a:xfrm>
              <a:custGeom>
                <a:avLst/>
                <a:gdLst>
                  <a:gd name="T0" fmla="*/ 1 w 5"/>
                  <a:gd name="T1" fmla="*/ 1 h 5"/>
                  <a:gd name="T2" fmla="*/ 1 w 5"/>
                  <a:gd name="T3" fmla="*/ 4 h 5"/>
                  <a:gd name="T4" fmla="*/ 4 w 5"/>
                  <a:gd name="T5" fmla="*/ 4 h 5"/>
                  <a:gd name="T6" fmla="*/ 3 w 5"/>
                  <a:gd name="T7" fmla="*/ 2 h 5"/>
                  <a:gd name="T8" fmla="*/ 1 w 5"/>
                  <a:gd name="T9" fmla="*/ 1 h 5"/>
                </a:gdLst>
                <a:ahLst/>
                <a:cxnLst>
                  <a:cxn ang="0">
                    <a:pos x="T0" y="T1"/>
                  </a:cxn>
                  <a:cxn ang="0">
                    <a:pos x="T2" y="T3"/>
                  </a:cxn>
                  <a:cxn ang="0">
                    <a:pos x="T4" y="T5"/>
                  </a:cxn>
                  <a:cxn ang="0">
                    <a:pos x="T6" y="T7"/>
                  </a:cxn>
                  <a:cxn ang="0">
                    <a:pos x="T8" y="T9"/>
                  </a:cxn>
                </a:cxnLst>
                <a:rect l="0" t="0" r="r" b="b"/>
                <a:pathLst>
                  <a:path w="5" h="5">
                    <a:moveTo>
                      <a:pt x="1" y="1"/>
                    </a:moveTo>
                    <a:cubicBezTo>
                      <a:pt x="0" y="2"/>
                      <a:pt x="1" y="3"/>
                      <a:pt x="1" y="4"/>
                    </a:cubicBezTo>
                    <a:cubicBezTo>
                      <a:pt x="1" y="4"/>
                      <a:pt x="4" y="5"/>
                      <a:pt x="4" y="4"/>
                    </a:cubicBezTo>
                    <a:cubicBezTo>
                      <a:pt x="5" y="3"/>
                      <a:pt x="4" y="2"/>
                      <a:pt x="3" y="2"/>
                    </a:cubicBezTo>
                    <a:cubicBezTo>
                      <a:pt x="3" y="2"/>
                      <a:pt x="1" y="0"/>
                      <a:pt x="1"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8" name="Freeform 169"/>
              <p:cNvSpPr>
                <a:spLocks/>
              </p:cNvSpPr>
              <p:nvPr/>
            </p:nvSpPr>
            <p:spPr bwMode="auto">
              <a:xfrm>
                <a:off x="9182740" y="3718220"/>
                <a:ext cx="3465" cy="2599"/>
              </a:xfrm>
              <a:custGeom>
                <a:avLst/>
                <a:gdLst>
                  <a:gd name="T0" fmla="*/ 5 w 9"/>
                  <a:gd name="T1" fmla="*/ 1 h 6"/>
                  <a:gd name="T2" fmla="*/ 6 w 9"/>
                  <a:gd name="T3" fmla="*/ 5 h 6"/>
                  <a:gd name="T4" fmla="*/ 8 w 9"/>
                  <a:gd name="T5" fmla="*/ 2 h 6"/>
                  <a:gd name="T6" fmla="*/ 5 w 9"/>
                  <a:gd name="T7" fmla="*/ 1 h 6"/>
                </a:gdLst>
                <a:ahLst/>
                <a:cxnLst>
                  <a:cxn ang="0">
                    <a:pos x="T0" y="T1"/>
                  </a:cxn>
                  <a:cxn ang="0">
                    <a:pos x="T2" y="T3"/>
                  </a:cxn>
                  <a:cxn ang="0">
                    <a:pos x="T4" y="T5"/>
                  </a:cxn>
                  <a:cxn ang="0">
                    <a:pos x="T6" y="T7"/>
                  </a:cxn>
                </a:cxnLst>
                <a:rect l="0" t="0" r="r" b="b"/>
                <a:pathLst>
                  <a:path w="9" h="6">
                    <a:moveTo>
                      <a:pt x="5" y="1"/>
                    </a:moveTo>
                    <a:cubicBezTo>
                      <a:pt x="0" y="0"/>
                      <a:pt x="2" y="6"/>
                      <a:pt x="6" y="5"/>
                    </a:cubicBezTo>
                    <a:cubicBezTo>
                      <a:pt x="9" y="5"/>
                      <a:pt x="8" y="3"/>
                      <a:pt x="8" y="2"/>
                    </a:cubicBezTo>
                    <a:cubicBezTo>
                      <a:pt x="8" y="1"/>
                      <a:pt x="6" y="1"/>
                      <a:pt x="5"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09" name="Freeform 170"/>
              <p:cNvSpPr>
                <a:spLocks/>
              </p:cNvSpPr>
              <p:nvPr/>
            </p:nvSpPr>
            <p:spPr bwMode="auto">
              <a:xfrm>
                <a:off x="9208731" y="3720819"/>
                <a:ext cx="2599" cy="2599"/>
              </a:xfrm>
              <a:custGeom>
                <a:avLst/>
                <a:gdLst>
                  <a:gd name="T0" fmla="*/ 6 w 7"/>
                  <a:gd name="T1" fmla="*/ 5 h 6"/>
                  <a:gd name="T2" fmla="*/ 4 w 7"/>
                  <a:gd name="T3" fmla="*/ 1 h 6"/>
                  <a:gd name="T4" fmla="*/ 4 w 7"/>
                  <a:gd name="T5" fmla="*/ 1 h 6"/>
                  <a:gd name="T6" fmla="*/ 2 w 7"/>
                  <a:gd name="T7" fmla="*/ 5 h 6"/>
                  <a:gd name="T8" fmla="*/ 6 w 7"/>
                  <a:gd name="T9" fmla="*/ 5 h 6"/>
                </a:gdLst>
                <a:ahLst/>
                <a:cxnLst>
                  <a:cxn ang="0">
                    <a:pos x="T0" y="T1"/>
                  </a:cxn>
                  <a:cxn ang="0">
                    <a:pos x="T2" y="T3"/>
                  </a:cxn>
                  <a:cxn ang="0">
                    <a:pos x="T4" y="T5"/>
                  </a:cxn>
                  <a:cxn ang="0">
                    <a:pos x="T6" y="T7"/>
                  </a:cxn>
                  <a:cxn ang="0">
                    <a:pos x="T8" y="T9"/>
                  </a:cxn>
                </a:cxnLst>
                <a:rect l="0" t="0" r="r" b="b"/>
                <a:pathLst>
                  <a:path w="7" h="6">
                    <a:moveTo>
                      <a:pt x="6" y="5"/>
                    </a:moveTo>
                    <a:cubicBezTo>
                      <a:pt x="7" y="3"/>
                      <a:pt x="6" y="2"/>
                      <a:pt x="4" y="1"/>
                    </a:cubicBezTo>
                    <a:cubicBezTo>
                      <a:pt x="4" y="1"/>
                      <a:pt x="4" y="1"/>
                      <a:pt x="4" y="1"/>
                    </a:cubicBezTo>
                    <a:cubicBezTo>
                      <a:pt x="0" y="0"/>
                      <a:pt x="0" y="4"/>
                      <a:pt x="2" y="5"/>
                    </a:cubicBezTo>
                    <a:cubicBezTo>
                      <a:pt x="4" y="6"/>
                      <a:pt x="6" y="6"/>
                      <a:pt x="6"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0" name="Freeform 171"/>
              <p:cNvSpPr>
                <a:spLocks/>
              </p:cNvSpPr>
              <p:nvPr/>
            </p:nvSpPr>
            <p:spPr bwMode="auto">
              <a:xfrm>
                <a:off x="9180140" y="3723418"/>
                <a:ext cx="3465" cy="1733"/>
              </a:xfrm>
              <a:custGeom>
                <a:avLst/>
                <a:gdLst>
                  <a:gd name="T0" fmla="*/ 2 w 8"/>
                  <a:gd name="T1" fmla="*/ 0 h 5"/>
                  <a:gd name="T2" fmla="*/ 1 w 8"/>
                  <a:gd name="T3" fmla="*/ 3 h 5"/>
                  <a:gd name="T4" fmla="*/ 6 w 8"/>
                  <a:gd name="T5" fmla="*/ 5 h 5"/>
                  <a:gd name="T6" fmla="*/ 7 w 8"/>
                  <a:gd name="T7" fmla="*/ 2 h 5"/>
                  <a:gd name="T8" fmla="*/ 2 w 8"/>
                  <a:gd name="T9" fmla="*/ 0 h 5"/>
                </a:gdLst>
                <a:ahLst/>
                <a:cxnLst>
                  <a:cxn ang="0">
                    <a:pos x="T0" y="T1"/>
                  </a:cxn>
                  <a:cxn ang="0">
                    <a:pos x="T2" y="T3"/>
                  </a:cxn>
                  <a:cxn ang="0">
                    <a:pos x="T4" y="T5"/>
                  </a:cxn>
                  <a:cxn ang="0">
                    <a:pos x="T6" y="T7"/>
                  </a:cxn>
                  <a:cxn ang="0">
                    <a:pos x="T8" y="T9"/>
                  </a:cxn>
                </a:cxnLst>
                <a:rect l="0" t="0" r="r" b="b"/>
                <a:pathLst>
                  <a:path w="8" h="5">
                    <a:moveTo>
                      <a:pt x="2" y="0"/>
                    </a:moveTo>
                    <a:cubicBezTo>
                      <a:pt x="0" y="0"/>
                      <a:pt x="0" y="2"/>
                      <a:pt x="1" y="3"/>
                    </a:cubicBezTo>
                    <a:cubicBezTo>
                      <a:pt x="2" y="4"/>
                      <a:pt x="4" y="5"/>
                      <a:pt x="6" y="5"/>
                    </a:cubicBezTo>
                    <a:cubicBezTo>
                      <a:pt x="8" y="5"/>
                      <a:pt x="7" y="3"/>
                      <a:pt x="7" y="2"/>
                    </a:cubicBezTo>
                    <a:cubicBezTo>
                      <a:pt x="5" y="2"/>
                      <a:pt x="4" y="0"/>
                      <a:pt x="2"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1" name="Freeform 172"/>
              <p:cNvSpPr>
                <a:spLocks/>
              </p:cNvSpPr>
              <p:nvPr/>
            </p:nvSpPr>
            <p:spPr bwMode="auto">
              <a:xfrm>
                <a:off x="9245118" y="3797926"/>
                <a:ext cx="3465" cy="2599"/>
              </a:xfrm>
              <a:custGeom>
                <a:avLst/>
                <a:gdLst>
                  <a:gd name="T0" fmla="*/ 5 w 7"/>
                  <a:gd name="T1" fmla="*/ 1 h 5"/>
                  <a:gd name="T2" fmla="*/ 3 w 7"/>
                  <a:gd name="T3" fmla="*/ 2 h 5"/>
                  <a:gd name="T4" fmla="*/ 2 w 7"/>
                  <a:gd name="T5" fmla="*/ 4 h 5"/>
                  <a:gd name="T6" fmla="*/ 6 w 7"/>
                  <a:gd name="T7" fmla="*/ 5 h 5"/>
                  <a:gd name="T8" fmla="*/ 6 w 7"/>
                  <a:gd name="T9" fmla="*/ 3 h 5"/>
                  <a:gd name="T10" fmla="*/ 5 w 7"/>
                  <a:gd name="T11" fmla="*/ 2 h 5"/>
                  <a:gd name="T12" fmla="*/ 5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1"/>
                    </a:moveTo>
                    <a:cubicBezTo>
                      <a:pt x="3" y="0"/>
                      <a:pt x="0" y="2"/>
                      <a:pt x="3" y="2"/>
                    </a:cubicBezTo>
                    <a:cubicBezTo>
                      <a:pt x="4" y="3"/>
                      <a:pt x="2" y="4"/>
                      <a:pt x="2" y="4"/>
                    </a:cubicBezTo>
                    <a:cubicBezTo>
                      <a:pt x="2" y="5"/>
                      <a:pt x="6" y="5"/>
                      <a:pt x="6" y="5"/>
                    </a:cubicBezTo>
                    <a:cubicBezTo>
                      <a:pt x="7" y="4"/>
                      <a:pt x="6" y="3"/>
                      <a:pt x="6" y="3"/>
                    </a:cubicBezTo>
                    <a:cubicBezTo>
                      <a:pt x="5" y="2"/>
                      <a:pt x="5" y="2"/>
                      <a:pt x="5" y="2"/>
                    </a:cubicBezTo>
                    <a:cubicBezTo>
                      <a:pt x="5" y="1"/>
                      <a:pt x="6" y="1"/>
                      <a:pt x="5"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2" name="Freeform 173"/>
              <p:cNvSpPr>
                <a:spLocks/>
              </p:cNvSpPr>
              <p:nvPr/>
            </p:nvSpPr>
            <p:spPr bwMode="auto">
              <a:xfrm>
                <a:off x="9228657" y="3660174"/>
                <a:ext cx="6065" cy="4332"/>
              </a:xfrm>
              <a:custGeom>
                <a:avLst/>
                <a:gdLst>
                  <a:gd name="T0" fmla="*/ 11 w 15"/>
                  <a:gd name="T1" fmla="*/ 3 h 9"/>
                  <a:gd name="T2" fmla="*/ 3 w 15"/>
                  <a:gd name="T3" fmla="*/ 2 h 9"/>
                  <a:gd name="T4" fmla="*/ 2 w 15"/>
                  <a:gd name="T5" fmla="*/ 4 h 9"/>
                  <a:gd name="T6" fmla="*/ 8 w 15"/>
                  <a:gd name="T7" fmla="*/ 4 h 9"/>
                  <a:gd name="T8" fmla="*/ 13 w 15"/>
                  <a:gd name="T9" fmla="*/ 8 h 9"/>
                  <a:gd name="T10" fmla="*/ 14 w 15"/>
                  <a:gd name="T11" fmla="*/ 4 h 9"/>
                  <a:gd name="T12" fmla="*/ 11 w 15"/>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1" y="3"/>
                    </a:moveTo>
                    <a:cubicBezTo>
                      <a:pt x="11" y="0"/>
                      <a:pt x="5" y="1"/>
                      <a:pt x="3" y="2"/>
                    </a:cubicBezTo>
                    <a:cubicBezTo>
                      <a:pt x="1" y="2"/>
                      <a:pt x="0" y="3"/>
                      <a:pt x="2" y="4"/>
                    </a:cubicBezTo>
                    <a:cubicBezTo>
                      <a:pt x="4" y="4"/>
                      <a:pt x="6" y="4"/>
                      <a:pt x="8" y="4"/>
                    </a:cubicBezTo>
                    <a:cubicBezTo>
                      <a:pt x="10" y="4"/>
                      <a:pt x="10" y="9"/>
                      <a:pt x="13" y="8"/>
                    </a:cubicBezTo>
                    <a:cubicBezTo>
                      <a:pt x="14" y="7"/>
                      <a:pt x="15" y="5"/>
                      <a:pt x="14" y="4"/>
                    </a:cubicBezTo>
                    <a:cubicBezTo>
                      <a:pt x="13" y="3"/>
                      <a:pt x="10" y="5"/>
                      <a:pt x="11"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3" name="Freeform 174"/>
              <p:cNvSpPr>
                <a:spLocks/>
              </p:cNvSpPr>
              <p:nvPr/>
            </p:nvSpPr>
            <p:spPr bwMode="auto">
              <a:xfrm>
                <a:off x="9226058" y="3681833"/>
                <a:ext cx="7798" cy="1733"/>
              </a:xfrm>
              <a:custGeom>
                <a:avLst/>
                <a:gdLst>
                  <a:gd name="T0" fmla="*/ 10 w 18"/>
                  <a:gd name="T1" fmla="*/ 2 h 6"/>
                  <a:gd name="T2" fmla="*/ 3 w 18"/>
                  <a:gd name="T3" fmla="*/ 0 h 6"/>
                  <a:gd name="T4" fmla="*/ 3 w 18"/>
                  <a:gd name="T5" fmla="*/ 4 h 6"/>
                  <a:gd name="T6" fmla="*/ 7 w 18"/>
                  <a:gd name="T7" fmla="*/ 5 h 6"/>
                  <a:gd name="T8" fmla="*/ 12 w 18"/>
                  <a:gd name="T9" fmla="*/ 5 h 6"/>
                  <a:gd name="T10" fmla="*/ 18 w 18"/>
                  <a:gd name="T11" fmla="*/ 3 h 6"/>
                  <a:gd name="T12" fmla="*/ 10 w 18"/>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0" y="2"/>
                    </a:moveTo>
                    <a:cubicBezTo>
                      <a:pt x="7" y="2"/>
                      <a:pt x="6" y="1"/>
                      <a:pt x="3" y="0"/>
                    </a:cubicBezTo>
                    <a:cubicBezTo>
                      <a:pt x="1" y="0"/>
                      <a:pt x="0" y="4"/>
                      <a:pt x="3" y="4"/>
                    </a:cubicBezTo>
                    <a:cubicBezTo>
                      <a:pt x="5" y="4"/>
                      <a:pt x="5" y="5"/>
                      <a:pt x="7" y="5"/>
                    </a:cubicBezTo>
                    <a:cubicBezTo>
                      <a:pt x="8" y="5"/>
                      <a:pt x="10" y="5"/>
                      <a:pt x="12" y="5"/>
                    </a:cubicBezTo>
                    <a:cubicBezTo>
                      <a:pt x="14" y="5"/>
                      <a:pt x="18" y="6"/>
                      <a:pt x="18" y="3"/>
                    </a:cubicBezTo>
                    <a:cubicBezTo>
                      <a:pt x="16" y="1"/>
                      <a:pt x="13" y="2"/>
                      <a:pt x="10"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4" name="Freeform 175"/>
              <p:cNvSpPr>
                <a:spLocks/>
              </p:cNvSpPr>
              <p:nvPr/>
            </p:nvSpPr>
            <p:spPr bwMode="auto">
              <a:xfrm>
                <a:off x="9258114" y="3699160"/>
                <a:ext cx="5198" cy="2599"/>
              </a:xfrm>
              <a:custGeom>
                <a:avLst/>
                <a:gdLst>
                  <a:gd name="T0" fmla="*/ 2 w 13"/>
                  <a:gd name="T1" fmla="*/ 3 h 6"/>
                  <a:gd name="T2" fmla="*/ 8 w 13"/>
                  <a:gd name="T3" fmla="*/ 6 h 6"/>
                  <a:gd name="T4" fmla="*/ 11 w 13"/>
                  <a:gd name="T5" fmla="*/ 5 h 6"/>
                  <a:gd name="T6" fmla="*/ 11 w 13"/>
                  <a:gd name="T7" fmla="*/ 3 h 6"/>
                  <a:gd name="T8" fmla="*/ 5 w 13"/>
                  <a:gd name="T9" fmla="*/ 1 h 6"/>
                  <a:gd name="T10" fmla="*/ 2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2" y="3"/>
                    </a:moveTo>
                    <a:cubicBezTo>
                      <a:pt x="4" y="4"/>
                      <a:pt x="5" y="6"/>
                      <a:pt x="8" y="6"/>
                    </a:cubicBezTo>
                    <a:cubicBezTo>
                      <a:pt x="9" y="6"/>
                      <a:pt x="10" y="5"/>
                      <a:pt x="11" y="5"/>
                    </a:cubicBezTo>
                    <a:cubicBezTo>
                      <a:pt x="13" y="5"/>
                      <a:pt x="13" y="3"/>
                      <a:pt x="11" y="3"/>
                    </a:cubicBezTo>
                    <a:cubicBezTo>
                      <a:pt x="8" y="4"/>
                      <a:pt x="7" y="2"/>
                      <a:pt x="5" y="1"/>
                    </a:cubicBezTo>
                    <a:cubicBezTo>
                      <a:pt x="2" y="0"/>
                      <a:pt x="0" y="2"/>
                      <a:pt x="2"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5" name="Freeform 176"/>
              <p:cNvSpPr>
                <a:spLocks/>
              </p:cNvSpPr>
              <p:nvPr/>
            </p:nvSpPr>
            <p:spPr bwMode="auto">
              <a:xfrm>
                <a:off x="9208731" y="3667105"/>
                <a:ext cx="1733" cy="1733"/>
              </a:xfrm>
              <a:custGeom>
                <a:avLst/>
                <a:gdLst>
                  <a:gd name="T0" fmla="*/ 5 w 5"/>
                  <a:gd name="T1" fmla="*/ 2 h 3"/>
                  <a:gd name="T2" fmla="*/ 2 w 5"/>
                  <a:gd name="T3" fmla="*/ 2 h 3"/>
                  <a:gd name="T4" fmla="*/ 5 w 5"/>
                  <a:gd name="T5" fmla="*/ 2 h 3"/>
                </a:gdLst>
                <a:ahLst/>
                <a:cxnLst>
                  <a:cxn ang="0">
                    <a:pos x="T0" y="T1"/>
                  </a:cxn>
                  <a:cxn ang="0">
                    <a:pos x="T2" y="T3"/>
                  </a:cxn>
                  <a:cxn ang="0">
                    <a:pos x="T4" y="T5"/>
                  </a:cxn>
                </a:cxnLst>
                <a:rect l="0" t="0" r="r" b="b"/>
                <a:pathLst>
                  <a:path w="5" h="3">
                    <a:moveTo>
                      <a:pt x="5" y="2"/>
                    </a:moveTo>
                    <a:cubicBezTo>
                      <a:pt x="5" y="0"/>
                      <a:pt x="0" y="2"/>
                      <a:pt x="2" y="2"/>
                    </a:cubicBezTo>
                    <a:cubicBezTo>
                      <a:pt x="3" y="2"/>
                      <a:pt x="5" y="3"/>
                      <a:pt x="5"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6" name="Freeform 177"/>
              <p:cNvSpPr>
                <a:spLocks/>
              </p:cNvSpPr>
              <p:nvPr/>
            </p:nvSpPr>
            <p:spPr bwMode="auto">
              <a:xfrm>
                <a:off x="9239054" y="3671436"/>
                <a:ext cx="22526" cy="10396"/>
              </a:xfrm>
              <a:custGeom>
                <a:avLst/>
                <a:gdLst>
                  <a:gd name="T0" fmla="*/ 52 w 56"/>
                  <a:gd name="T1" fmla="*/ 6 h 25"/>
                  <a:gd name="T2" fmla="*/ 48 w 56"/>
                  <a:gd name="T3" fmla="*/ 6 h 25"/>
                  <a:gd name="T4" fmla="*/ 45 w 56"/>
                  <a:gd name="T5" fmla="*/ 3 h 25"/>
                  <a:gd name="T6" fmla="*/ 41 w 56"/>
                  <a:gd name="T7" fmla="*/ 1 h 25"/>
                  <a:gd name="T8" fmla="*/ 27 w 56"/>
                  <a:gd name="T9" fmla="*/ 4 h 25"/>
                  <a:gd name="T10" fmla="*/ 21 w 56"/>
                  <a:gd name="T11" fmla="*/ 4 h 25"/>
                  <a:gd name="T12" fmla="*/ 15 w 56"/>
                  <a:gd name="T13" fmla="*/ 5 h 25"/>
                  <a:gd name="T14" fmla="*/ 15 w 56"/>
                  <a:gd name="T15" fmla="*/ 11 h 25"/>
                  <a:gd name="T16" fmla="*/ 18 w 56"/>
                  <a:gd name="T17" fmla="*/ 16 h 25"/>
                  <a:gd name="T18" fmla="*/ 13 w 56"/>
                  <a:gd name="T19" fmla="*/ 18 h 25"/>
                  <a:gd name="T20" fmla="*/ 6 w 56"/>
                  <a:gd name="T21" fmla="*/ 21 h 25"/>
                  <a:gd name="T22" fmla="*/ 3 w 56"/>
                  <a:gd name="T23" fmla="*/ 24 h 25"/>
                  <a:gd name="T24" fmla="*/ 19 w 56"/>
                  <a:gd name="T25" fmla="*/ 21 h 25"/>
                  <a:gd name="T26" fmla="*/ 28 w 56"/>
                  <a:gd name="T27" fmla="*/ 20 h 25"/>
                  <a:gd name="T28" fmla="*/ 33 w 56"/>
                  <a:gd name="T29" fmla="*/ 15 h 25"/>
                  <a:gd name="T30" fmla="*/ 35 w 56"/>
                  <a:gd name="T31" fmla="*/ 13 h 25"/>
                  <a:gd name="T32" fmla="*/ 39 w 56"/>
                  <a:gd name="T33" fmla="*/ 12 h 25"/>
                  <a:gd name="T34" fmla="*/ 48 w 56"/>
                  <a:gd name="T35" fmla="*/ 10 h 25"/>
                  <a:gd name="T36" fmla="*/ 52 w 56"/>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25">
                    <a:moveTo>
                      <a:pt x="52" y="6"/>
                    </a:moveTo>
                    <a:cubicBezTo>
                      <a:pt x="51" y="6"/>
                      <a:pt x="49" y="6"/>
                      <a:pt x="48" y="6"/>
                    </a:cubicBezTo>
                    <a:cubicBezTo>
                      <a:pt x="46" y="6"/>
                      <a:pt x="46" y="4"/>
                      <a:pt x="45" y="3"/>
                    </a:cubicBezTo>
                    <a:cubicBezTo>
                      <a:pt x="43" y="3"/>
                      <a:pt x="43" y="0"/>
                      <a:pt x="41" y="1"/>
                    </a:cubicBezTo>
                    <a:cubicBezTo>
                      <a:pt x="36" y="2"/>
                      <a:pt x="32" y="4"/>
                      <a:pt x="27" y="4"/>
                    </a:cubicBezTo>
                    <a:cubicBezTo>
                      <a:pt x="25" y="5"/>
                      <a:pt x="23" y="4"/>
                      <a:pt x="21" y="4"/>
                    </a:cubicBezTo>
                    <a:cubicBezTo>
                      <a:pt x="19" y="4"/>
                      <a:pt x="18" y="5"/>
                      <a:pt x="15" y="5"/>
                    </a:cubicBezTo>
                    <a:cubicBezTo>
                      <a:pt x="15" y="6"/>
                      <a:pt x="14" y="10"/>
                      <a:pt x="15" y="11"/>
                    </a:cubicBezTo>
                    <a:cubicBezTo>
                      <a:pt x="16" y="13"/>
                      <a:pt x="17" y="14"/>
                      <a:pt x="18" y="16"/>
                    </a:cubicBezTo>
                    <a:cubicBezTo>
                      <a:pt x="18" y="18"/>
                      <a:pt x="15" y="17"/>
                      <a:pt x="13" y="18"/>
                    </a:cubicBezTo>
                    <a:cubicBezTo>
                      <a:pt x="9" y="20"/>
                      <a:pt x="10" y="22"/>
                      <a:pt x="6" y="21"/>
                    </a:cubicBezTo>
                    <a:cubicBezTo>
                      <a:pt x="3" y="21"/>
                      <a:pt x="0" y="24"/>
                      <a:pt x="3" y="24"/>
                    </a:cubicBezTo>
                    <a:cubicBezTo>
                      <a:pt x="9" y="24"/>
                      <a:pt x="14" y="25"/>
                      <a:pt x="19" y="21"/>
                    </a:cubicBezTo>
                    <a:cubicBezTo>
                      <a:pt x="22" y="19"/>
                      <a:pt x="25" y="21"/>
                      <a:pt x="28" y="20"/>
                    </a:cubicBezTo>
                    <a:cubicBezTo>
                      <a:pt x="31" y="20"/>
                      <a:pt x="30" y="17"/>
                      <a:pt x="33" y="15"/>
                    </a:cubicBezTo>
                    <a:cubicBezTo>
                      <a:pt x="35" y="15"/>
                      <a:pt x="34" y="14"/>
                      <a:pt x="35" y="13"/>
                    </a:cubicBezTo>
                    <a:cubicBezTo>
                      <a:pt x="36" y="12"/>
                      <a:pt x="38" y="12"/>
                      <a:pt x="39" y="12"/>
                    </a:cubicBezTo>
                    <a:cubicBezTo>
                      <a:pt x="42" y="13"/>
                      <a:pt x="45" y="10"/>
                      <a:pt x="48" y="10"/>
                    </a:cubicBezTo>
                    <a:cubicBezTo>
                      <a:pt x="49" y="9"/>
                      <a:pt x="56" y="7"/>
                      <a:pt x="52"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7" name="Freeform 178"/>
              <p:cNvSpPr>
                <a:spLocks/>
              </p:cNvSpPr>
              <p:nvPr/>
            </p:nvSpPr>
            <p:spPr bwMode="auto">
              <a:xfrm>
                <a:off x="9245118" y="3801391"/>
                <a:ext cx="1733" cy="867"/>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1" y="2"/>
                      <a:pt x="4" y="2"/>
                      <a:pt x="4" y="1"/>
                    </a:cubicBezTo>
                    <a:cubicBezTo>
                      <a:pt x="4" y="0"/>
                      <a:pt x="0" y="1"/>
                      <a:pt x="0"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8" name="Freeform 179"/>
              <p:cNvSpPr>
                <a:spLocks/>
              </p:cNvSpPr>
              <p:nvPr/>
            </p:nvSpPr>
            <p:spPr bwMode="auto">
              <a:xfrm>
                <a:off x="9211330" y="3665372"/>
                <a:ext cx="6931" cy="3465"/>
              </a:xfrm>
              <a:custGeom>
                <a:avLst/>
                <a:gdLst>
                  <a:gd name="T0" fmla="*/ 14 w 18"/>
                  <a:gd name="T1" fmla="*/ 5 h 10"/>
                  <a:gd name="T2" fmla="*/ 16 w 18"/>
                  <a:gd name="T3" fmla="*/ 0 h 10"/>
                  <a:gd name="T4" fmla="*/ 13 w 18"/>
                  <a:gd name="T5" fmla="*/ 4 h 10"/>
                  <a:gd name="T6" fmla="*/ 7 w 18"/>
                  <a:gd name="T7" fmla="*/ 6 h 10"/>
                  <a:gd name="T8" fmla="*/ 1 w 18"/>
                  <a:gd name="T9" fmla="*/ 8 h 10"/>
                  <a:gd name="T10" fmla="*/ 14 w 18"/>
                  <a:gd name="T11" fmla="*/ 5 h 10"/>
                </a:gdLst>
                <a:ahLst/>
                <a:cxnLst>
                  <a:cxn ang="0">
                    <a:pos x="T0" y="T1"/>
                  </a:cxn>
                  <a:cxn ang="0">
                    <a:pos x="T2" y="T3"/>
                  </a:cxn>
                  <a:cxn ang="0">
                    <a:pos x="T4" y="T5"/>
                  </a:cxn>
                  <a:cxn ang="0">
                    <a:pos x="T6" y="T7"/>
                  </a:cxn>
                  <a:cxn ang="0">
                    <a:pos x="T8" y="T9"/>
                  </a:cxn>
                  <a:cxn ang="0">
                    <a:pos x="T10" y="T11"/>
                  </a:cxn>
                </a:cxnLst>
                <a:rect l="0" t="0" r="r" b="b"/>
                <a:pathLst>
                  <a:path w="18" h="10">
                    <a:moveTo>
                      <a:pt x="14" y="5"/>
                    </a:moveTo>
                    <a:cubicBezTo>
                      <a:pt x="15" y="4"/>
                      <a:pt x="18" y="1"/>
                      <a:pt x="16" y="0"/>
                    </a:cubicBezTo>
                    <a:cubicBezTo>
                      <a:pt x="15" y="0"/>
                      <a:pt x="14" y="3"/>
                      <a:pt x="13" y="4"/>
                    </a:cubicBezTo>
                    <a:cubicBezTo>
                      <a:pt x="12" y="5"/>
                      <a:pt x="9" y="6"/>
                      <a:pt x="7" y="6"/>
                    </a:cubicBezTo>
                    <a:cubicBezTo>
                      <a:pt x="7" y="6"/>
                      <a:pt x="0" y="6"/>
                      <a:pt x="1" y="8"/>
                    </a:cubicBezTo>
                    <a:cubicBezTo>
                      <a:pt x="3" y="10"/>
                      <a:pt x="13" y="6"/>
                      <a:pt x="14"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19" name="Freeform 180"/>
              <p:cNvSpPr>
                <a:spLocks/>
              </p:cNvSpPr>
              <p:nvPr/>
            </p:nvSpPr>
            <p:spPr bwMode="auto">
              <a:xfrm>
                <a:off x="8982608" y="3470439"/>
                <a:ext cx="8664" cy="4332"/>
              </a:xfrm>
              <a:custGeom>
                <a:avLst/>
                <a:gdLst>
                  <a:gd name="T0" fmla="*/ 5 w 21"/>
                  <a:gd name="T1" fmla="*/ 8 h 11"/>
                  <a:gd name="T2" fmla="*/ 13 w 21"/>
                  <a:gd name="T3" fmla="*/ 8 h 11"/>
                  <a:gd name="T4" fmla="*/ 17 w 21"/>
                  <a:gd name="T5" fmla="*/ 5 h 11"/>
                  <a:gd name="T6" fmla="*/ 21 w 21"/>
                  <a:gd name="T7" fmla="*/ 0 h 11"/>
                  <a:gd name="T8" fmla="*/ 1 w 21"/>
                  <a:gd name="T9" fmla="*/ 2 h 11"/>
                  <a:gd name="T10" fmla="*/ 0 w 21"/>
                  <a:gd name="T11" fmla="*/ 3 h 11"/>
                  <a:gd name="T12" fmla="*/ 5 w 21"/>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5" y="8"/>
                    </a:moveTo>
                    <a:cubicBezTo>
                      <a:pt x="7" y="8"/>
                      <a:pt x="10" y="11"/>
                      <a:pt x="13" y="8"/>
                    </a:cubicBezTo>
                    <a:cubicBezTo>
                      <a:pt x="14" y="6"/>
                      <a:pt x="16" y="5"/>
                      <a:pt x="17" y="5"/>
                    </a:cubicBezTo>
                    <a:cubicBezTo>
                      <a:pt x="19" y="4"/>
                      <a:pt x="20" y="2"/>
                      <a:pt x="21" y="0"/>
                    </a:cubicBezTo>
                    <a:cubicBezTo>
                      <a:pt x="14" y="0"/>
                      <a:pt x="7" y="1"/>
                      <a:pt x="1" y="2"/>
                    </a:cubicBezTo>
                    <a:cubicBezTo>
                      <a:pt x="1" y="2"/>
                      <a:pt x="0" y="3"/>
                      <a:pt x="0" y="3"/>
                    </a:cubicBezTo>
                    <a:cubicBezTo>
                      <a:pt x="1" y="7"/>
                      <a:pt x="3" y="9"/>
                      <a:pt x="5" y="8"/>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0" name="Freeform 181"/>
              <p:cNvSpPr>
                <a:spLocks/>
              </p:cNvSpPr>
              <p:nvPr/>
            </p:nvSpPr>
            <p:spPr bwMode="auto">
              <a:xfrm>
                <a:off x="9247717" y="3804857"/>
                <a:ext cx="2599" cy="1733"/>
              </a:xfrm>
              <a:custGeom>
                <a:avLst/>
                <a:gdLst>
                  <a:gd name="T0" fmla="*/ 5 w 6"/>
                  <a:gd name="T1" fmla="*/ 2 h 3"/>
                  <a:gd name="T2" fmla="*/ 5 w 6"/>
                  <a:gd name="T3" fmla="*/ 1 h 3"/>
                  <a:gd name="T4" fmla="*/ 2 w 6"/>
                  <a:gd name="T5" fmla="*/ 0 h 3"/>
                  <a:gd name="T6" fmla="*/ 1 w 6"/>
                  <a:gd name="T7" fmla="*/ 0 h 3"/>
                  <a:gd name="T8" fmla="*/ 1 w 6"/>
                  <a:gd name="T9" fmla="*/ 2 h 3"/>
                  <a:gd name="T10" fmla="*/ 5 w 6"/>
                  <a:gd name="T11" fmla="*/ 2 h 3"/>
                </a:gdLst>
                <a:ahLst/>
                <a:cxnLst>
                  <a:cxn ang="0">
                    <a:pos x="T0" y="T1"/>
                  </a:cxn>
                  <a:cxn ang="0">
                    <a:pos x="T2" y="T3"/>
                  </a:cxn>
                  <a:cxn ang="0">
                    <a:pos x="T4" y="T5"/>
                  </a:cxn>
                  <a:cxn ang="0">
                    <a:pos x="T6" y="T7"/>
                  </a:cxn>
                  <a:cxn ang="0">
                    <a:pos x="T8" y="T9"/>
                  </a:cxn>
                  <a:cxn ang="0">
                    <a:pos x="T10" y="T11"/>
                  </a:cxn>
                </a:cxnLst>
                <a:rect l="0" t="0" r="r" b="b"/>
                <a:pathLst>
                  <a:path w="6" h="3">
                    <a:moveTo>
                      <a:pt x="5" y="2"/>
                    </a:moveTo>
                    <a:cubicBezTo>
                      <a:pt x="6" y="2"/>
                      <a:pt x="5" y="1"/>
                      <a:pt x="5" y="1"/>
                    </a:cubicBezTo>
                    <a:cubicBezTo>
                      <a:pt x="4" y="0"/>
                      <a:pt x="3" y="1"/>
                      <a:pt x="2" y="0"/>
                    </a:cubicBezTo>
                    <a:cubicBezTo>
                      <a:pt x="2" y="0"/>
                      <a:pt x="1" y="0"/>
                      <a:pt x="1" y="0"/>
                    </a:cubicBezTo>
                    <a:cubicBezTo>
                      <a:pt x="0" y="1"/>
                      <a:pt x="0" y="1"/>
                      <a:pt x="1" y="2"/>
                    </a:cubicBezTo>
                    <a:cubicBezTo>
                      <a:pt x="1" y="3"/>
                      <a:pt x="4" y="2"/>
                      <a:pt x="5"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1" name="Freeform 182"/>
              <p:cNvSpPr>
                <a:spLocks/>
              </p:cNvSpPr>
              <p:nvPr/>
            </p:nvSpPr>
            <p:spPr bwMode="auto">
              <a:xfrm>
                <a:off x="9244252" y="3800525"/>
                <a:ext cx="1733" cy="867"/>
              </a:xfrm>
              <a:custGeom>
                <a:avLst/>
                <a:gdLst>
                  <a:gd name="T0" fmla="*/ 2 w 4"/>
                  <a:gd name="T1" fmla="*/ 1 h 2"/>
                  <a:gd name="T2" fmla="*/ 4 w 4"/>
                  <a:gd name="T3" fmla="*/ 1 h 2"/>
                  <a:gd name="T4" fmla="*/ 2 w 4"/>
                  <a:gd name="T5" fmla="*/ 1 h 2"/>
                </a:gdLst>
                <a:ahLst/>
                <a:cxnLst>
                  <a:cxn ang="0">
                    <a:pos x="T0" y="T1"/>
                  </a:cxn>
                  <a:cxn ang="0">
                    <a:pos x="T2" y="T3"/>
                  </a:cxn>
                  <a:cxn ang="0">
                    <a:pos x="T4" y="T5"/>
                  </a:cxn>
                </a:cxnLst>
                <a:rect l="0" t="0" r="r" b="b"/>
                <a:pathLst>
                  <a:path w="4" h="2">
                    <a:moveTo>
                      <a:pt x="2" y="1"/>
                    </a:moveTo>
                    <a:cubicBezTo>
                      <a:pt x="0" y="2"/>
                      <a:pt x="4" y="2"/>
                      <a:pt x="4" y="1"/>
                    </a:cubicBezTo>
                    <a:cubicBezTo>
                      <a:pt x="4" y="1"/>
                      <a:pt x="3" y="0"/>
                      <a:pt x="2"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2" name="Freeform 183"/>
              <p:cNvSpPr>
                <a:spLocks/>
              </p:cNvSpPr>
              <p:nvPr/>
            </p:nvSpPr>
            <p:spPr bwMode="auto">
              <a:xfrm>
                <a:off x="9250317" y="3807456"/>
                <a:ext cx="1733" cy="1733"/>
              </a:xfrm>
              <a:custGeom>
                <a:avLst/>
                <a:gdLst>
                  <a:gd name="T0" fmla="*/ 5 w 6"/>
                  <a:gd name="T1" fmla="*/ 3 h 3"/>
                  <a:gd name="T2" fmla="*/ 2 w 6"/>
                  <a:gd name="T3" fmla="*/ 1 h 3"/>
                  <a:gd name="T4" fmla="*/ 1 w 6"/>
                  <a:gd name="T5" fmla="*/ 2 h 3"/>
                  <a:gd name="T6" fmla="*/ 5 w 6"/>
                  <a:gd name="T7" fmla="*/ 3 h 3"/>
                </a:gdLst>
                <a:ahLst/>
                <a:cxnLst>
                  <a:cxn ang="0">
                    <a:pos x="T0" y="T1"/>
                  </a:cxn>
                  <a:cxn ang="0">
                    <a:pos x="T2" y="T3"/>
                  </a:cxn>
                  <a:cxn ang="0">
                    <a:pos x="T4" y="T5"/>
                  </a:cxn>
                  <a:cxn ang="0">
                    <a:pos x="T6" y="T7"/>
                  </a:cxn>
                </a:cxnLst>
                <a:rect l="0" t="0" r="r" b="b"/>
                <a:pathLst>
                  <a:path w="6" h="3">
                    <a:moveTo>
                      <a:pt x="5" y="3"/>
                    </a:moveTo>
                    <a:cubicBezTo>
                      <a:pt x="6" y="2"/>
                      <a:pt x="4" y="0"/>
                      <a:pt x="2" y="1"/>
                    </a:cubicBezTo>
                    <a:cubicBezTo>
                      <a:pt x="0" y="2"/>
                      <a:pt x="0" y="2"/>
                      <a:pt x="1" y="2"/>
                    </a:cubicBezTo>
                    <a:cubicBezTo>
                      <a:pt x="2" y="2"/>
                      <a:pt x="4" y="3"/>
                      <a:pt x="5"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3" name="Freeform 184"/>
              <p:cNvSpPr>
                <a:spLocks/>
              </p:cNvSpPr>
              <p:nvPr/>
            </p:nvSpPr>
            <p:spPr bwMode="auto">
              <a:xfrm>
                <a:off x="9251183" y="3809189"/>
                <a:ext cx="2599" cy="0"/>
              </a:xfrm>
              <a:custGeom>
                <a:avLst/>
                <a:gdLst>
                  <a:gd name="T0" fmla="*/ 4 w 7"/>
                  <a:gd name="T1" fmla="*/ 1 w 7"/>
                  <a:gd name="T2" fmla="*/ 7 w 7"/>
                  <a:gd name="T3" fmla="*/ 4 w 7"/>
                </a:gdLst>
                <a:ahLst/>
                <a:cxnLst>
                  <a:cxn ang="0">
                    <a:pos x="T0" y="0"/>
                  </a:cxn>
                  <a:cxn ang="0">
                    <a:pos x="T1" y="0"/>
                  </a:cxn>
                  <a:cxn ang="0">
                    <a:pos x="T2" y="0"/>
                  </a:cxn>
                  <a:cxn ang="0">
                    <a:pos x="T3" y="0"/>
                  </a:cxn>
                </a:cxnLst>
                <a:rect l="0" t="0" r="r" b="b"/>
                <a:pathLst>
                  <a:path w="7">
                    <a:moveTo>
                      <a:pt x="4" y="0"/>
                    </a:moveTo>
                    <a:cubicBezTo>
                      <a:pt x="3" y="0"/>
                      <a:pt x="0" y="0"/>
                      <a:pt x="1" y="0"/>
                    </a:cubicBezTo>
                    <a:cubicBezTo>
                      <a:pt x="3" y="0"/>
                      <a:pt x="5" y="0"/>
                      <a:pt x="7" y="0"/>
                    </a:cubicBezTo>
                    <a:cubicBezTo>
                      <a:pt x="7" y="0"/>
                      <a:pt x="4" y="0"/>
                      <a:pt x="4"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4" name="Freeform 185"/>
              <p:cNvSpPr>
                <a:spLocks/>
              </p:cNvSpPr>
              <p:nvPr/>
            </p:nvSpPr>
            <p:spPr bwMode="auto">
              <a:xfrm>
                <a:off x="8981742" y="3470439"/>
                <a:ext cx="361276" cy="338750"/>
              </a:xfrm>
              <a:custGeom>
                <a:avLst/>
                <a:gdLst>
                  <a:gd name="T0" fmla="*/ 685 w 875"/>
                  <a:gd name="T1" fmla="*/ 812 h 823"/>
                  <a:gd name="T2" fmla="*/ 688 w 875"/>
                  <a:gd name="T3" fmla="*/ 801 h 823"/>
                  <a:gd name="T4" fmla="*/ 700 w 875"/>
                  <a:gd name="T5" fmla="*/ 785 h 823"/>
                  <a:gd name="T6" fmla="*/ 719 w 875"/>
                  <a:gd name="T7" fmla="*/ 766 h 823"/>
                  <a:gd name="T8" fmla="*/ 757 w 875"/>
                  <a:gd name="T9" fmla="*/ 747 h 823"/>
                  <a:gd name="T10" fmla="*/ 788 w 875"/>
                  <a:gd name="T11" fmla="*/ 718 h 823"/>
                  <a:gd name="T12" fmla="*/ 810 w 875"/>
                  <a:gd name="T13" fmla="*/ 710 h 823"/>
                  <a:gd name="T14" fmla="*/ 845 w 875"/>
                  <a:gd name="T15" fmla="*/ 662 h 823"/>
                  <a:gd name="T16" fmla="*/ 842 w 875"/>
                  <a:gd name="T17" fmla="*/ 617 h 823"/>
                  <a:gd name="T18" fmla="*/ 813 w 875"/>
                  <a:gd name="T19" fmla="*/ 613 h 823"/>
                  <a:gd name="T20" fmla="*/ 790 w 875"/>
                  <a:gd name="T21" fmla="*/ 620 h 823"/>
                  <a:gd name="T22" fmla="*/ 786 w 875"/>
                  <a:gd name="T23" fmla="*/ 593 h 823"/>
                  <a:gd name="T24" fmla="*/ 736 w 875"/>
                  <a:gd name="T25" fmla="*/ 575 h 823"/>
                  <a:gd name="T26" fmla="*/ 697 w 875"/>
                  <a:gd name="T27" fmla="*/ 564 h 823"/>
                  <a:gd name="T28" fmla="*/ 657 w 875"/>
                  <a:gd name="T29" fmla="*/ 560 h 823"/>
                  <a:gd name="T30" fmla="*/ 648 w 875"/>
                  <a:gd name="T31" fmla="*/ 556 h 823"/>
                  <a:gd name="T32" fmla="*/ 576 w 875"/>
                  <a:gd name="T33" fmla="*/ 576 h 823"/>
                  <a:gd name="T34" fmla="*/ 543 w 875"/>
                  <a:gd name="T35" fmla="*/ 540 h 823"/>
                  <a:gd name="T36" fmla="*/ 515 w 875"/>
                  <a:gd name="T37" fmla="*/ 507 h 823"/>
                  <a:gd name="T38" fmla="*/ 466 w 875"/>
                  <a:gd name="T39" fmla="*/ 517 h 823"/>
                  <a:gd name="T40" fmla="*/ 430 w 875"/>
                  <a:gd name="T41" fmla="*/ 463 h 823"/>
                  <a:gd name="T42" fmla="*/ 491 w 875"/>
                  <a:gd name="T43" fmla="*/ 435 h 823"/>
                  <a:gd name="T44" fmla="*/ 561 w 875"/>
                  <a:gd name="T45" fmla="*/ 464 h 823"/>
                  <a:gd name="T46" fmla="*/ 571 w 875"/>
                  <a:gd name="T47" fmla="*/ 410 h 823"/>
                  <a:gd name="T48" fmla="*/ 617 w 875"/>
                  <a:gd name="T49" fmla="*/ 360 h 823"/>
                  <a:gd name="T50" fmla="*/ 655 w 875"/>
                  <a:gd name="T51" fmla="*/ 320 h 823"/>
                  <a:gd name="T52" fmla="*/ 553 w 875"/>
                  <a:gd name="T53" fmla="*/ 318 h 823"/>
                  <a:gd name="T54" fmla="*/ 576 w 875"/>
                  <a:gd name="T55" fmla="*/ 281 h 823"/>
                  <a:gd name="T56" fmla="*/ 542 w 875"/>
                  <a:gd name="T57" fmla="*/ 274 h 823"/>
                  <a:gd name="T58" fmla="*/ 502 w 875"/>
                  <a:gd name="T59" fmla="*/ 307 h 823"/>
                  <a:gd name="T60" fmla="*/ 504 w 875"/>
                  <a:gd name="T61" fmla="*/ 252 h 823"/>
                  <a:gd name="T62" fmla="*/ 476 w 875"/>
                  <a:gd name="T63" fmla="*/ 243 h 823"/>
                  <a:gd name="T64" fmla="*/ 16 w 875"/>
                  <a:gd name="T65" fmla="*/ 22 h 823"/>
                  <a:gd name="T66" fmla="*/ 6 w 875"/>
                  <a:gd name="T67" fmla="*/ 60 h 823"/>
                  <a:gd name="T68" fmla="*/ 14 w 875"/>
                  <a:gd name="T69" fmla="*/ 85 h 823"/>
                  <a:gd name="T70" fmla="*/ 34 w 875"/>
                  <a:gd name="T71" fmla="*/ 82 h 823"/>
                  <a:gd name="T72" fmla="*/ 23 w 875"/>
                  <a:gd name="T73" fmla="*/ 123 h 823"/>
                  <a:gd name="T74" fmla="*/ 50 w 875"/>
                  <a:gd name="T75" fmla="*/ 75 h 823"/>
                  <a:gd name="T76" fmla="*/ 58 w 875"/>
                  <a:gd name="T77" fmla="*/ 61 h 823"/>
                  <a:gd name="T78" fmla="*/ 84 w 875"/>
                  <a:gd name="T79" fmla="*/ 54 h 823"/>
                  <a:gd name="T80" fmla="*/ 128 w 875"/>
                  <a:gd name="T81" fmla="*/ 73 h 823"/>
                  <a:gd name="T82" fmla="*/ 144 w 875"/>
                  <a:gd name="T83" fmla="*/ 101 h 823"/>
                  <a:gd name="T84" fmla="*/ 159 w 875"/>
                  <a:gd name="T85" fmla="*/ 136 h 823"/>
                  <a:gd name="T86" fmla="*/ 179 w 875"/>
                  <a:gd name="T87" fmla="*/ 174 h 823"/>
                  <a:gd name="T88" fmla="*/ 206 w 875"/>
                  <a:gd name="T89" fmla="*/ 235 h 823"/>
                  <a:gd name="T90" fmla="*/ 221 w 875"/>
                  <a:gd name="T91" fmla="*/ 330 h 823"/>
                  <a:gd name="T92" fmla="*/ 307 w 875"/>
                  <a:gd name="T93" fmla="*/ 445 h 823"/>
                  <a:gd name="T94" fmla="*/ 323 w 875"/>
                  <a:gd name="T95" fmla="*/ 456 h 823"/>
                  <a:gd name="T96" fmla="*/ 304 w 875"/>
                  <a:gd name="T97" fmla="*/ 419 h 823"/>
                  <a:gd name="T98" fmla="*/ 367 w 875"/>
                  <a:gd name="T99" fmla="*/ 497 h 823"/>
                  <a:gd name="T100" fmla="*/ 472 w 875"/>
                  <a:gd name="T101" fmla="*/ 539 h 823"/>
                  <a:gd name="T102" fmla="*/ 527 w 875"/>
                  <a:gd name="T103" fmla="*/ 579 h 823"/>
                  <a:gd name="T104" fmla="*/ 593 w 875"/>
                  <a:gd name="T105" fmla="*/ 595 h 823"/>
                  <a:gd name="T106" fmla="*/ 570 w 875"/>
                  <a:gd name="T107" fmla="*/ 626 h 823"/>
                  <a:gd name="T108" fmla="*/ 571 w 875"/>
                  <a:gd name="T109" fmla="*/ 644 h 823"/>
                  <a:gd name="T110" fmla="*/ 588 w 875"/>
                  <a:gd name="T111" fmla="*/ 685 h 823"/>
                  <a:gd name="T112" fmla="*/ 625 w 875"/>
                  <a:gd name="T113" fmla="*/ 708 h 823"/>
                  <a:gd name="T114" fmla="*/ 643 w 875"/>
                  <a:gd name="T115" fmla="*/ 731 h 823"/>
                  <a:gd name="T116" fmla="*/ 639 w 875"/>
                  <a:gd name="T117" fmla="*/ 754 h 823"/>
                  <a:gd name="T118" fmla="*/ 638 w 875"/>
                  <a:gd name="T119" fmla="*/ 786 h 823"/>
                  <a:gd name="T120" fmla="*/ 650 w 875"/>
                  <a:gd name="T121" fmla="*/ 807 h 823"/>
                  <a:gd name="T122" fmla="*/ 651 w 875"/>
                  <a:gd name="T123" fmla="*/ 812 h 823"/>
                  <a:gd name="T124" fmla="*/ 658 w 875"/>
                  <a:gd name="T125" fmla="*/ 821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5" h="823">
                    <a:moveTo>
                      <a:pt x="687" y="822"/>
                    </a:moveTo>
                    <a:cubicBezTo>
                      <a:pt x="685" y="822"/>
                      <a:pt x="683" y="822"/>
                      <a:pt x="683" y="822"/>
                    </a:cubicBezTo>
                    <a:cubicBezTo>
                      <a:pt x="683" y="821"/>
                      <a:pt x="686" y="821"/>
                      <a:pt x="686" y="821"/>
                    </a:cubicBezTo>
                    <a:cubicBezTo>
                      <a:pt x="686" y="821"/>
                      <a:pt x="684" y="820"/>
                      <a:pt x="683" y="820"/>
                    </a:cubicBezTo>
                    <a:cubicBezTo>
                      <a:pt x="683" y="820"/>
                      <a:pt x="682" y="819"/>
                      <a:pt x="682" y="819"/>
                    </a:cubicBezTo>
                    <a:cubicBezTo>
                      <a:pt x="681" y="818"/>
                      <a:pt x="679" y="817"/>
                      <a:pt x="682" y="816"/>
                    </a:cubicBezTo>
                    <a:cubicBezTo>
                      <a:pt x="683" y="816"/>
                      <a:pt x="684" y="816"/>
                      <a:pt x="685" y="815"/>
                    </a:cubicBezTo>
                    <a:cubicBezTo>
                      <a:pt x="685" y="815"/>
                      <a:pt x="685" y="814"/>
                      <a:pt x="685" y="814"/>
                    </a:cubicBezTo>
                    <a:cubicBezTo>
                      <a:pt x="685" y="813"/>
                      <a:pt x="685" y="813"/>
                      <a:pt x="685" y="812"/>
                    </a:cubicBezTo>
                    <a:cubicBezTo>
                      <a:pt x="685" y="812"/>
                      <a:pt x="685" y="812"/>
                      <a:pt x="686" y="812"/>
                    </a:cubicBezTo>
                    <a:cubicBezTo>
                      <a:pt x="687" y="811"/>
                      <a:pt x="687" y="811"/>
                      <a:pt x="688" y="811"/>
                    </a:cubicBezTo>
                    <a:cubicBezTo>
                      <a:pt x="689" y="810"/>
                      <a:pt x="690" y="810"/>
                      <a:pt x="691" y="809"/>
                    </a:cubicBezTo>
                    <a:cubicBezTo>
                      <a:pt x="692" y="809"/>
                      <a:pt x="692" y="808"/>
                      <a:pt x="691" y="807"/>
                    </a:cubicBezTo>
                    <a:cubicBezTo>
                      <a:pt x="691" y="807"/>
                      <a:pt x="689" y="807"/>
                      <a:pt x="687" y="807"/>
                    </a:cubicBezTo>
                    <a:cubicBezTo>
                      <a:pt x="686" y="807"/>
                      <a:pt x="683" y="807"/>
                      <a:pt x="682" y="806"/>
                    </a:cubicBezTo>
                    <a:cubicBezTo>
                      <a:pt x="681" y="806"/>
                      <a:pt x="680" y="804"/>
                      <a:pt x="681" y="803"/>
                    </a:cubicBezTo>
                    <a:cubicBezTo>
                      <a:pt x="682" y="803"/>
                      <a:pt x="682" y="802"/>
                      <a:pt x="683" y="802"/>
                    </a:cubicBezTo>
                    <a:cubicBezTo>
                      <a:pt x="685" y="801"/>
                      <a:pt x="686" y="801"/>
                      <a:pt x="688" y="801"/>
                    </a:cubicBezTo>
                    <a:cubicBezTo>
                      <a:pt x="690" y="800"/>
                      <a:pt x="689" y="798"/>
                      <a:pt x="689" y="797"/>
                    </a:cubicBezTo>
                    <a:cubicBezTo>
                      <a:pt x="689" y="796"/>
                      <a:pt x="691" y="796"/>
                      <a:pt x="691" y="795"/>
                    </a:cubicBezTo>
                    <a:cubicBezTo>
                      <a:pt x="692" y="794"/>
                      <a:pt x="689" y="795"/>
                      <a:pt x="690" y="794"/>
                    </a:cubicBezTo>
                    <a:cubicBezTo>
                      <a:pt x="690" y="793"/>
                      <a:pt x="691" y="793"/>
                      <a:pt x="689" y="792"/>
                    </a:cubicBezTo>
                    <a:cubicBezTo>
                      <a:pt x="688" y="792"/>
                      <a:pt x="688" y="791"/>
                      <a:pt x="687" y="790"/>
                    </a:cubicBezTo>
                    <a:cubicBezTo>
                      <a:pt x="687" y="790"/>
                      <a:pt x="686" y="788"/>
                      <a:pt x="689" y="788"/>
                    </a:cubicBezTo>
                    <a:cubicBezTo>
                      <a:pt x="690" y="789"/>
                      <a:pt x="692" y="789"/>
                      <a:pt x="693" y="789"/>
                    </a:cubicBezTo>
                    <a:cubicBezTo>
                      <a:pt x="696" y="789"/>
                      <a:pt x="702" y="788"/>
                      <a:pt x="699" y="786"/>
                    </a:cubicBezTo>
                    <a:cubicBezTo>
                      <a:pt x="699" y="786"/>
                      <a:pt x="699" y="786"/>
                      <a:pt x="700" y="785"/>
                    </a:cubicBezTo>
                    <a:cubicBezTo>
                      <a:pt x="701" y="785"/>
                      <a:pt x="701" y="784"/>
                      <a:pt x="701" y="784"/>
                    </a:cubicBezTo>
                    <a:cubicBezTo>
                      <a:pt x="701" y="783"/>
                      <a:pt x="700" y="782"/>
                      <a:pt x="702" y="781"/>
                    </a:cubicBezTo>
                    <a:cubicBezTo>
                      <a:pt x="703" y="781"/>
                      <a:pt x="705" y="781"/>
                      <a:pt x="707" y="781"/>
                    </a:cubicBezTo>
                    <a:cubicBezTo>
                      <a:pt x="709" y="781"/>
                      <a:pt x="711" y="780"/>
                      <a:pt x="713" y="780"/>
                    </a:cubicBezTo>
                    <a:cubicBezTo>
                      <a:pt x="717" y="779"/>
                      <a:pt x="721" y="778"/>
                      <a:pt x="723" y="776"/>
                    </a:cubicBezTo>
                    <a:cubicBezTo>
                      <a:pt x="725" y="775"/>
                      <a:pt x="728" y="773"/>
                      <a:pt x="728" y="771"/>
                    </a:cubicBezTo>
                    <a:cubicBezTo>
                      <a:pt x="728" y="770"/>
                      <a:pt x="726" y="770"/>
                      <a:pt x="725" y="770"/>
                    </a:cubicBezTo>
                    <a:cubicBezTo>
                      <a:pt x="724" y="769"/>
                      <a:pt x="725" y="768"/>
                      <a:pt x="725" y="768"/>
                    </a:cubicBezTo>
                    <a:cubicBezTo>
                      <a:pt x="724" y="766"/>
                      <a:pt x="721" y="767"/>
                      <a:pt x="719" y="766"/>
                    </a:cubicBezTo>
                    <a:cubicBezTo>
                      <a:pt x="717" y="766"/>
                      <a:pt x="717" y="763"/>
                      <a:pt x="719" y="764"/>
                    </a:cubicBezTo>
                    <a:cubicBezTo>
                      <a:pt x="720" y="764"/>
                      <a:pt x="721" y="764"/>
                      <a:pt x="724" y="764"/>
                    </a:cubicBezTo>
                    <a:cubicBezTo>
                      <a:pt x="726" y="764"/>
                      <a:pt x="726" y="765"/>
                      <a:pt x="728" y="765"/>
                    </a:cubicBezTo>
                    <a:cubicBezTo>
                      <a:pt x="733" y="765"/>
                      <a:pt x="738" y="764"/>
                      <a:pt x="742" y="762"/>
                    </a:cubicBezTo>
                    <a:cubicBezTo>
                      <a:pt x="743" y="761"/>
                      <a:pt x="743" y="760"/>
                      <a:pt x="745" y="759"/>
                    </a:cubicBezTo>
                    <a:cubicBezTo>
                      <a:pt x="747" y="759"/>
                      <a:pt x="748" y="758"/>
                      <a:pt x="749" y="757"/>
                    </a:cubicBezTo>
                    <a:cubicBezTo>
                      <a:pt x="750" y="756"/>
                      <a:pt x="750" y="754"/>
                      <a:pt x="751" y="753"/>
                    </a:cubicBezTo>
                    <a:cubicBezTo>
                      <a:pt x="753" y="752"/>
                      <a:pt x="752" y="751"/>
                      <a:pt x="753" y="750"/>
                    </a:cubicBezTo>
                    <a:cubicBezTo>
                      <a:pt x="754" y="749"/>
                      <a:pt x="756" y="748"/>
                      <a:pt x="757" y="747"/>
                    </a:cubicBezTo>
                    <a:cubicBezTo>
                      <a:pt x="758" y="746"/>
                      <a:pt x="759" y="745"/>
                      <a:pt x="761" y="745"/>
                    </a:cubicBezTo>
                    <a:cubicBezTo>
                      <a:pt x="761" y="746"/>
                      <a:pt x="760" y="747"/>
                      <a:pt x="761" y="746"/>
                    </a:cubicBezTo>
                    <a:cubicBezTo>
                      <a:pt x="763" y="746"/>
                      <a:pt x="762" y="745"/>
                      <a:pt x="763" y="744"/>
                    </a:cubicBezTo>
                    <a:cubicBezTo>
                      <a:pt x="763" y="743"/>
                      <a:pt x="765" y="742"/>
                      <a:pt x="766" y="741"/>
                    </a:cubicBezTo>
                    <a:cubicBezTo>
                      <a:pt x="767" y="740"/>
                      <a:pt x="768" y="739"/>
                      <a:pt x="769" y="739"/>
                    </a:cubicBezTo>
                    <a:cubicBezTo>
                      <a:pt x="774" y="736"/>
                      <a:pt x="773" y="734"/>
                      <a:pt x="773" y="731"/>
                    </a:cubicBezTo>
                    <a:cubicBezTo>
                      <a:pt x="774" y="730"/>
                      <a:pt x="774" y="729"/>
                      <a:pt x="775" y="727"/>
                    </a:cubicBezTo>
                    <a:cubicBezTo>
                      <a:pt x="775" y="726"/>
                      <a:pt x="776" y="725"/>
                      <a:pt x="778" y="724"/>
                    </a:cubicBezTo>
                    <a:cubicBezTo>
                      <a:pt x="780" y="722"/>
                      <a:pt x="784" y="720"/>
                      <a:pt x="788" y="718"/>
                    </a:cubicBezTo>
                    <a:cubicBezTo>
                      <a:pt x="790" y="717"/>
                      <a:pt x="791" y="717"/>
                      <a:pt x="793" y="717"/>
                    </a:cubicBezTo>
                    <a:cubicBezTo>
                      <a:pt x="794" y="717"/>
                      <a:pt x="794" y="715"/>
                      <a:pt x="795" y="715"/>
                    </a:cubicBezTo>
                    <a:cubicBezTo>
                      <a:pt x="796" y="714"/>
                      <a:pt x="797" y="713"/>
                      <a:pt x="799" y="712"/>
                    </a:cubicBezTo>
                    <a:cubicBezTo>
                      <a:pt x="799" y="712"/>
                      <a:pt x="800" y="711"/>
                      <a:pt x="801" y="711"/>
                    </a:cubicBezTo>
                    <a:cubicBezTo>
                      <a:pt x="802" y="711"/>
                      <a:pt x="801" y="712"/>
                      <a:pt x="801" y="712"/>
                    </a:cubicBezTo>
                    <a:cubicBezTo>
                      <a:pt x="802" y="712"/>
                      <a:pt x="803" y="711"/>
                      <a:pt x="805" y="711"/>
                    </a:cubicBezTo>
                    <a:cubicBezTo>
                      <a:pt x="806" y="711"/>
                      <a:pt x="806" y="711"/>
                      <a:pt x="807" y="710"/>
                    </a:cubicBezTo>
                    <a:cubicBezTo>
                      <a:pt x="808" y="709"/>
                      <a:pt x="807" y="710"/>
                      <a:pt x="807" y="711"/>
                    </a:cubicBezTo>
                    <a:cubicBezTo>
                      <a:pt x="807" y="711"/>
                      <a:pt x="809" y="710"/>
                      <a:pt x="810" y="710"/>
                    </a:cubicBezTo>
                    <a:cubicBezTo>
                      <a:pt x="813" y="709"/>
                      <a:pt x="813" y="708"/>
                      <a:pt x="815" y="706"/>
                    </a:cubicBezTo>
                    <a:cubicBezTo>
                      <a:pt x="817" y="705"/>
                      <a:pt x="819" y="705"/>
                      <a:pt x="820" y="704"/>
                    </a:cubicBezTo>
                    <a:cubicBezTo>
                      <a:pt x="821" y="702"/>
                      <a:pt x="820" y="701"/>
                      <a:pt x="822" y="700"/>
                    </a:cubicBezTo>
                    <a:cubicBezTo>
                      <a:pt x="823" y="699"/>
                      <a:pt x="824" y="698"/>
                      <a:pt x="825" y="697"/>
                    </a:cubicBezTo>
                    <a:cubicBezTo>
                      <a:pt x="828" y="694"/>
                      <a:pt x="831" y="692"/>
                      <a:pt x="830" y="690"/>
                    </a:cubicBezTo>
                    <a:cubicBezTo>
                      <a:pt x="830" y="688"/>
                      <a:pt x="832" y="687"/>
                      <a:pt x="834" y="685"/>
                    </a:cubicBezTo>
                    <a:cubicBezTo>
                      <a:pt x="836" y="682"/>
                      <a:pt x="837" y="679"/>
                      <a:pt x="838" y="677"/>
                    </a:cubicBezTo>
                    <a:cubicBezTo>
                      <a:pt x="839" y="674"/>
                      <a:pt x="838" y="672"/>
                      <a:pt x="838" y="670"/>
                    </a:cubicBezTo>
                    <a:cubicBezTo>
                      <a:pt x="838" y="668"/>
                      <a:pt x="841" y="661"/>
                      <a:pt x="845" y="662"/>
                    </a:cubicBezTo>
                    <a:cubicBezTo>
                      <a:pt x="848" y="662"/>
                      <a:pt x="853" y="654"/>
                      <a:pt x="854" y="653"/>
                    </a:cubicBezTo>
                    <a:cubicBezTo>
                      <a:pt x="855" y="650"/>
                      <a:pt x="859" y="648"/>
                      <a:pt x="861" y="646"/>
                    </a:cubicBezTo>
                    <a:cubicBezTo>
                      <a:pt x="864" y="643"/>
                      <a:pt x="867" y="640"/>
                      <a:pt x="870" y="637"/>
                    </a:cubicBezTo>
                    <a:cubicBezTo>
                      <a:pt x="875" y="632"/>
                      <a:pt x="874" y="627"/>
                      <a:pt x="874" y="622"/>
                    </a:cubicBezTo>
                    <a:cubicBezTo>
                      <a:pt x="874" y="618"/>
                      <a:pt x="866" y="623"/>
                      <a:pt x="863" y="621"/>
                    </a:cubicBezTo>
                    <a:cubicBezTo>
                      <a:pt x="862" y="619"/>
                      <a:pt x="859" y="619"/>
                      <a:pt x="856" y="618"/>
                    </a:cubicBezTo>
                    <a:cubicBezTo>
                      <a:pt x="855" y="617"/>
                      <a:pt x="853" y="615"/>
                      <a:pt x="850" y="615"/>
                    </a:cubicBezTo>
                    <a:cubicBezTo>
                      <a:pt x="849" y="615"/>
                      <a:pt x="848" y="615"/>
                      <a:pt x="847" y="615"/>
                    </a:cubicBezTo>
                    <a:cubicBezTo>
                      <a:pt x="845" y="616"/>
                      <a:pt x="843" y="617"/>
                      <a:pt x="842" y="617"/>
                    </a:cubicBezTo>
                    <a:cubicBezTo>
                      <a:pt x="840" y="618"/>
                      <a:pt x="839" y="618"/>
                      <a:pt x="838" y="617"/>
                    </a:cubicBezTo>
                    <a:cubicBezTo>
                      <a:pt x="837" y="617"/>
                      <a:pt x="836" y="618"/>
                      <a:pt x="835" y="618"/>
                    </a:cubicBezTo>
                    <a:cubicBezTo>
                      <a:pt x="833" y="618"/>
                      <a:pt x="832" y="617"/>
                      <a:pt x="829" y="617"/>
                    </a:cubicBezTo>
                    <a:cubicBezTo>
                      <a:pt x="826" y="617"/>
                      <a:pt x="824" y="621"/>
                      <a:pt x="821" y="621"/>
                    </a:cubicBezTo>
                    <a:cubicBezTo>
                      <a:pt x="821" y="621"/>
                      <a:pt x="820" y="620"/>
                      <a:pt x="821" y="620"/>
                    </a:cubicBezTo>
                    <a:cubicBezTo>
                      <a:pt x="822" y="619"/>
                      <a:pt x="823" y="618"/>
                      <a:pt x="823" y="617"/>
                    </a:cubicBezTo>
                    <a:cubicBezTo>
                      <a:pt x="822" y="616"/>
                      <a:pt x="820" y="614"/>
                      <a:pt x="818" y="614"/>
                    </a:cubicBezTo>
                    <a:cubicBezTo>
                      <a:pt x="817" y="613"/>
                      <a:pt x="816" y="614"/>
                      <a:pt x="815" y="613"/>
                    </a:cubicBezTo>
                    <a:cubicBezTo>
                      <a:pt x="815" y="613"/>
                      <a:pt x="814" y="612"/>
                      <a:pt x="813" y="613"/>
                    </a:cubicBezTo>
                    <a:cubicBezTo>
                      <a:pt x="811" y="613"/>
                      <a:pt x="810" y="613"/>
                      <a:pt x="809" y="613"/>
                    </a:cubicBezTo>
                    <a:cubicBezTo>
                      <a:pt x="808" y="613"/>
                      <a:pt x="807" y="612"/>
                      <a:pt x="806" y="612"/>
                    </a:cubicBezTo>
                    <a:cubicBezTo>
                      <a:pt x="800" y="613"/>
                      <a:pt x="799" y="617"/>
                      <a:pt x="795" y="619"/>
                    </a:cubicBezTo>
                    <a:cubicBezTo>
                      <a:pt x="794" y="620"/>
                      <a:pt x="796" y="616"/>
                      <a:pt x="796" y="616"/>
                    </a:cubicBezTo>
                    <a:cubicBezTo>
                      <a:pt x="797" y="615"/>
                      <a:pt x="800" y="613"/>
                      <a:pt x="799" y="612"/>
                    </a:cubicBezTo>
                    <a:cubicBezTo>
                      <a:pt x="799" y="611"/>
                      <a:pt x="794" y="613"/>
                      <a:pt x="792" y="613"/>
                    </a:cubicBezTo>
                    <a:cubicBezTo>
                      <a:pt x="790" y="612"/>
                      <a:pt x="786" y="612"/>
                      <a:pt x="784" y="615"/>
                    </a:cubicBezTo>
                    <a:cubicBezTo>
                      <a:pt x="783" y="617"/>
                      <a:pt x="782" y="620"/>
                      <a:pt x="783" y="621"/>
                    </a:cubicBezTo>
                    <a:cubicBezTo>
                      <a:pt x="784" y="623"/>
                      <a:pt x="787" y="621"/>
                      <a:pt x="790" y="620"/>
                    </a:cubicBezTo>
                    <a:cubicBezTo>
                      <a:pt x="792" y="620"/>
                      <a:pt x="793" y="621"/>
                      <a:pt x="791" y="621"/>
                    </a:cubicBezTo>
                    <a:cubicBezTo>
                      <a:pt x="789" y="622"/>
                      <a:pt x="783" y="623"/>
                      <a:pt x="782" y="623"/>
                    </a:cubicBezTo>
                    <a:cubicBezTo>
                      <a:pt x="781" y="623"/>
                      <a:pt x="782" y="618"/>
                      <a:pt x="780" y="619"/>
                    </a:cubicBezTo>
                    <a:cubicBezTo>
                      <a:pt x="778" y="620"/>
                      <a:pt x="775" y="623"/>
                      <a:pt x="772" y="623"/>
                    </a:cubicBezTo>
                    <a:cubicBezTo>
                      <a:pt x="773" y="623"/>
                      <a:pt x="779" y="616"/>
                      <a:pt x="779" y="615"/>
                    </a:cubicBezTo>
                    <a:cubicBezTo>
                      <a:pt x="781" y="614"/>
                      <a:pt x="783" y="613"/>
                      <a:pt x="785" y="612"/>
                    </a:cubicBezTo>
                    <a:cubicBezTo>
                      <a:pt x="787" y="610"/>
                      <a:pt x="788" y="609"/>
                      <a:pt x="790" y="607"/>
                    </a:cubicBezTo>
                    <a:cubicBezTo>
                      <a:pt x="793" y="602"/>
                      <a:pt x="789" y="601"/>
                      <a:pt x="787" y="599"/>
                    </a:cubicBezTo>
                    <a:cubicBezTo>
                      <a:pt x="786" y="597"/>
                      <a:pt x="786" y="595"/>
                      <a:pt x="786" y="593"/>
                    </a:cubicBezTo>
                    <a:cubicBezTo>
                      <a:pt x="786" y="590"/>
                      <a:pt x="785" y="590"/>
                      <a:pt x="784" y="588"/>
                    </a:cubicBezTo>
                    <a:cubicBezTo>
                      <a:pt x="782" y="587"/>
                      <a:pt x="780" y="586"/>
                      <a:pt x="777" y="585"/>
                    </a:cubicBezTo>
                    <a:cubicBezTo>
                      <a:pt x="775" y="584"/>
                      <a:pt x="773" y="583"/>
                      <a:pt x="771" y="583"/>
                    </a:cubicBezTo>
                    <a:cubicBezTo>
                      <a:pt x="766" y="582"/>
                      <a:pt x="761" y="583"/>
                      <a:pt x="755" y="585"/>
                    </a:cubicBezTo>
                    <a:cubicBezTo>
                      <a:pt x="754" y="585"/>
                      <a:pt x="749" y="586"/>
                      <a:pt x="748" y="585"/>
                    </a:cubicBezTo>
                    <a:cubicBezTo>
                      <a:pt x="747" y="584"/>
                      <a:pt x="747" y="583"/>
                      <a:pt x="746" y="583"/>
                    </a:cubicBezTo>
                    <a:cubicBezTo>
                      <a:pt x="745" y="582"/>
                      <a:pt x="739" y="579"/>
                      <a:pt x="738" y="582"/>
                    </a:cubicBezTo>
                    <a:cubicBezTo>
                      <a:pt x="738" y="582"/>
                      <a:pt x="739" y="579"/>
                      <a:pt x="739" y="579"/>
                    </a:cubicBezTo>
                    <a:cubicBezTo>
                      <a:pt x="739" y="578"/>
                      <a:pt x="737" y="576"/>
                      <a:pt x="736" y="575"/>
                    </a:cubicBezTo>
                    <a:cubicBezTo>
                      <a:pt x="734" y="572"/>
                      <a:pt x="729" y="570"/>
                      <a:pt x="724" y="572"/>
                    </a:cubicBezTo>
                    <a:cubicBezTo>
                      <a:pt x="723" y="572"/>
                      <a:pt x="718" y="574"/>
                      <a:pt x="720" y="572"/>
                    </a:cubicBezTo>
                    <a:cubicBezTo>
                      <a:pt x="721" y="571"/>
                      <a:pt x="726" y="570"/>
                      <a:pt x="724" y="568"/>
                    </a:cubicBezTo>
                    <a:cubicBezTo>
                      <a:pt x="724" y="567"/>
                      <a:pt x="722" y="567"/>
                      <a:pt x="721" y="566"/>
                    </a:cubicBezTo>
                    <a:cubicBezTo>
                      <a:pt x="719" y="565"/>
                      <a:pt x="718" y="565"/>
                      <a:pt x="718" y="567"/>
                    </a:cubicBezTo>
                    <a:cubicBezTo>
                      <a:pt x="716" y="566"/>
                      <a:pt x="715" y="565"/>
                      <a:pt x="713" y="565"/>
                    </a:cubicBezTo>
                    <a:cubicBezTo>
                      <a:pt x="710" y="564"/>
                      <a:pt x="713" y="563"/>
                      <a:pt x="711" y="562"/>
                    </a:cubicBezTo>
                    <a:cubicBezTo>
                      <a:pt x="709" y="562"/>
                      <a:pt x="710" y="557"/>
                      <a:pt x="705" y="560"/>
                    </a:cubicBezTo>
                    <a:cubicBezTo>
                      <a:pt x="702" y="563"/>
                      <a:pt x="699" y="561"/>
                      <a:pt x="697" y="564"/>
                    </a:cubicBezTo>
                    <a:cubicBezTo>
                      <a:pt x="695" y="565"/>
                      <a:pt x="692" y="566"/>
                      <a:pt x="689" y="566"/>
                    </a:cubicBezTo>
                    <a:cubicBezTo>
                      <a:pt x="687" y="566"/>
                      <a:pt x="687" y="564"/>
                      <a:pt x="685" y="564"/>
                    </a:cubicBezTo>
                    <a:cubicBezTo>
                      <a:pt x="682" y="562"/>
                      <a:pt x="675" y="564"/>
                      <a:pt x="671" y="565"/>
                    </a:cubicBezTo>
                    <a:cubicBezTo>
                      <a:pt x="668" y="565"/>
                      <a:pt x="668" y="563"/>
                      <a:pt x="668" y="561"/>
                    </a:cubicBezTo>
                    <a:cubicBezTo>
                      <a:pt x="668" y="560"/>
                      <a:pt x="667" y="559"/>
                      <a:pt x="664" y="559"/>
                    </a:cubicBezTo>
                    <a:cubicBezTo>
                      <a:pt x="663" y="559"/>
                      <a:pt x="661" y="559"/>
                      <a:pt x="659" y="559"/>
                    </a:cubicBezTo>
                    <a:cubicBezTo>
                      <a:pt x="657" y="559"/>
                      <a:pt x="659" y="558"/>
                      <a:pt x="659" y="557"/>
                    </a:cubicBezTo>
                    <a:cubicBezTo>
                      <a:pt x="658" y="556"/>
                      <a:pt x="655" y="554"/>
                      <a:pt x="654" y="556"/>
                    </a:cubicBezTo>
                    <a:cubicBezTo>
                      <a:pt x="654" y="558"/>
                      <a:pt x="656" y="558"/>
                      <a:pt x="657" y="560"/>
                    </a:cubicBezTo>
                    <a:cubicBezTo>
                      <a:pt x="653" y="561"/>
                      <a:pt x="648" y="561"/>
                      <a:pt x="645" y="563"/>
                    </a:cubicBezTo>
                    <a:cubicBezTo>
                      <a:pt x="642" y="565"/>
                      <a:pt x="644" y="568"/>
                      <a:pt x="645" y="570"/>
                    </a:cubicBezTo>
                    <a:cubicBezTo>
                      <a:pt x="646" y="571"/>
                      <a:pt x="646" y="572"/>
                      <a:pt x="645" y="573"/>
                    </a:cubicBezTo>
                    <a:cubicBezTo>
                      <a:pt x="644" y="574"/>
                      <a:pt x="642" y="577"/>
                      <a:pt x="641" y="576"/>
                    </a:cubicBezTo>
                    <a:cubicBezTo>
                      <a:pt x="640" y="575"/>
                      <a:pt x="640" y="574"/>
                      <a:pt x="639" y="574"/>
                    </a:cubicBezTo>
                    <a:cubicBezTo>
                      <a:pt x="638" y="573"/>
                      <a:pt x="636" y="573"/>
                      <a:pt x="636" y="572"/>
                    </a:cubicBezTo>
                    <a:cubicBezTo>
                      <a:pt x="636" y="570"/>
                      <a:pt x="641" y="569"/>
                      <a:pt x="642" y="567"/>
                    </a:cubicBezTo>
                    <a:cubicBezTo>
                      <a:pt x="643" y="565"/>
                      <a:pt x="639" y="562"/>
                      <a:pt x="641" y="560"/>
                    </a:cubicBezTo>
                    <a:cubicBezTo>
                      <a:pt x="642" y="558"/>
                      <a:pt x="647" y="559"/>
                      <a:pt x="648" y="556"/>
                    </a:cubicBezTo>
                    <a:cubicBezTo>
                      <a:pt x="649" y="553"/>
                      <a:pt x="643" y="554"/>
                      <a:pt x="641" y="556"/>
                    </a:cubicBezTo>
                    <a:cubicBezTo>
                      <a:pt x="636" y="559"/>
                      <a:pt x="630" y="561"/>
                      <a:pt x="623" y="562"/>
                    </a:cubicBezTo>
                    <a:cubicBezTo>
                      <a:pt x="621" y="563"/>
                      <a:pt x="621" y="566"/>
                      <a:pt x="619" y="565"/>
                    </a:cubicBezTo>
                    <a:cubicBezTo>
                      <a:pt x="618" y="565"/>
                      <a:pt x="618" y="564"/>
                      <a:pt x="616" y="564"/>
                    </a:cubicBezTo>
                    <a:cubicBezTo>
                      <a:pt x="615" y="564"/>
                      <a:pt x="614" y="566"/>
                      <a:pt x="613" y="566"/>
                    </a:cubicBezTo>
                    <a:cubicBezTo>
                      <a:pt x="608" y="569"/>
                      <a:pt x="611" y="574"/>
                      <a:pt x="605" y="576"/>
                    </a:cubicBezTo>
                    <a:cubicBezTo>
                      <a:pt x="602" y="578"/>
                      <a:pt x="601" y="580"/>
                      <a:pt x="598" y="581"/>
                    </a:cubicBezTo>
                    <a:cubicBezTo>
                      <a:pt x="597" y="582"/>
                      <a:pt x="591" y="578"/>
                      <a:pt x="591" y="578"/>
                    </a:cubicBezTo>
                    <a:cubicBezTo>
                      <a:pt x="587" y="577"/>
                      <a:pt x="581" y="574"/>
                      <a:pt x="576" y="576"/>
                    </a:cubicBezTo>
                    <a:cubicBezTo>
                      <a:pt x="572" y="577"/>
                      <a:pt x="569" y="579"/>
                      <a:pt x="563" y="579"/>
                    </a:cubicBezTo>
                    <a:cubicBezTo>
                      <a:pt x="561" y="579"/>
                      <a:pt x="559" y="579"/>
                      <a:pt x="557" y="578"/>
                    </a:cubicBezTo>
                    <a:cubicBezTo>
                      <a:pt x="554" y="577"/>
                      <a:pt x="554" y="576"/>
                      <a:pt x="553" y="575"/>
                    </a:cubicBezTo>
                    <a:cubicBezTo>
                      <a:pt x="551" y="574"/>
                      <a:pt x="548" y="573"/>
                      <a:pt x="547" y="571"/>
                    </a:cubicBezTo>
                    <a:cubicBezTo>
                      <a:pt x="547" y="569"/>
                      <a:pt x="547" y="566"/>
                      <a:pt x="547" y="564"/>
                    </a:cubicBezTo>
                    <a:cubicBezTo>
                      <a:pt x="547" y="562"/>
                      <a:pt x="549" y="560"/>
                      <a:pt x="549" y="557"/>
                    </a:cubicBezTo>
                    <a:cubicBezTo>
                      <a:pt x="550" y="555"/>
                      <a:pt x="550" y="552"/>
                      <a:pt x="551" y="550"/>
                    </a:cubicBezTo>
                    <a:cubicBezTo>
                      <a:pt x="551" y="548"/>
                      <a:pt x="553" y="540"/>
                      <a:pt x="548" y="540"/>
                    </a:cubicBezTo>
                    <a:cubicBezTo>
                      <a:pt x="546" y="540"/>
                      <a:pt x="544" y="541"/>
                      <a:pt x="543" y="540"/>
                    </a:cubicBezTo>
                    <a:cubicBezTo>
                      <a:pt x="542" y="539"/>
                      <a:pt x="542" y="538"/>
                      <a:pt x="541" y="537"/>
                    </a:cubicBezTo>
                    <a:cubicBezTo>
                      <a:pt x="540" y="536"/>
                      <a:pt x="536" y="536"/>
                      <a:pt x="534" y="536"/>
                    </a:cubicBezTo>
                    <a:cubicBezTo>
                      <a:pt x="530" y="536"/>
                      <a:pt x="527" y="538"/>
                      <a:pt x="523" y="537"/>
                    </a:cubicBezTo>
                    <a:cubicBezTo>
                      <a:pt x="520" y="535"/>
                      <a:pt x="516" y="538"/>
                      <a:pt x="512" y="537"/>
                    </a:cubicBezTo>
                    <a:cubicBezTo>
                      <a:pt x="507" y="537"/>
                      <a:pt x="507" y="530"/>
                      <a:pt x="505" y="528"/>
                    </a:cubicBezTo>
                    <a:cubicBezTo>
                      <a:pt x="503" y="527"/>
                      <a:pt x="502" y="527"/>
                      <a:pt x="501" y="525"/>
                    </a:cubicBezTo>
                    <a:cubicBezTo>
                      <a:pt x="501" y="524"/>
                      <a:pt x="504" y="523"/>
                      <a:pt x="506" y="523"/>
                    </a:cubicBezTo>
                    <a:cubicBezTo>
                      <a:pt x="511" y="522"/>
                      <a:pt x="513" y="518"/>
                      <a:pt x="513" y="513"/>
                    </a:cubicBezTo>
                    <a:cubicBezTo>
                      <a:pt x="513" y="511"/>
                      <a:pt x="513" y="509"/>
                      <a:pt x="515" y="507"/>
                    </a:cubicBezTo>
                    <a:cubicBezTo>
                      <a:pt x="516" y="506"/>
                      <a:pt x="517" y="505"/>
                      <a:pt x="518" y="503"/>
                    </a:cubicBezTo>
                    <a:cubicBezTo>
                      <a:pt x="519" y="498"/>
                      <a:pt x="506" y="499"/>
                      <a:pt x="502" y="500"/>
                    </a:cubicBezTo>
                    <a:cubicBezTo>
                      <a:pt x="498" y="501"/>
                      <a:pt x="489" y="499"/>
                      <a:pt x="488" y="503"/>
                    </a:cubicBezTo>
                    <a:cubicBezTo>
                      <a:pt x="488" y="506"/>
                      <a:pt x="488" y="509"/>
                      <a:pt x="486" y="511"/>
                    </a:cubicBezTo>
                    <a:cubicBezTo>
                      <a:pt x="484" y="513"/>
                      <a:pt x="483" y="513"/>
                      <a:pt x="483" y="515"/>
                    </a:cubicBezTo>
                    <a:cubicBezTo>
                      <a:pt x="484" y="516"/>
                      <a:pt x="484" y="518"/>
                      <a:pt x="481" y="518"/>
                    </a:cubicBezTo>
                    <a:cubicBezTo>
                      <a:pt x="478" y="519"/>
                      <a:pt x="478" y="517"/>
                      <a:pt x="475" y="516"/>
                    </a:cubicBezTo>
                    <a:cubicBezTo>
                      <a:pt x="474" y="516"/>
                      <a:pt x="473" y="517"/>
                      <a:pt x="472" y="517"/>
                    </a:cubicBezTo>
                    <a:cubicBezTo>
                      <a:pt x="470" y="517"/>
                      <a:pt x="468" y="517"/>
                      <a:pt x="466" y="517"/>
                    </a:cubicBezTo>
                    <a:cubicBezTo>
                      <a:pt x="463" y="516"/>
                      <a:pt x="462" y="517"/>
                      <a:pt x="460" y="518"/>
                    </a:cubicBezTo>
                    <a:cubicBezTo>
                      <a:pt x="459" y="519"/>
                      <a:pt x="455" y="517"/>
                      <a:pt x="454" y="516"/>
                    </a:cubicBezTo>
                    <a:cubicBezTo>
                      <a:pt x="451" y="515"/>
                      <a:pt x="449" y="516"/>
                      <a:pt x="446" y="514"/>
                    </a:cubicBezTo>
                    <a:cubicBezTo>
                      <a:pt x="444" y="512"/>
                      <a:pt x="444" y="509"/>
                      <a:pt x="442" y="507"/>
                    </a:cubicBezTo>
                    <a:cubicBezTo>
                      <a:pt x="440" y="505"/>
                      <a:pt x="438" y="503"/>
                      <a:pt x="436" y="500"/>
                    </a:cubicBezTo>
                    <a:cubicBezTo>
                      <a:pt x="435" y="498"/>
                      <a:pt x="435" y="496"/>
                      <a:pt x="433" y="494"/>
                    </a:cubicBezTo>
                    <a:cubicBezTo>
                      <a:pt x="432" y="492"/>
                      <a:pt x="430" y="492"/>
                      <a:pt x="429" y="490"/>
                    </a:cubicBezTo>
                    <a:cubicBezTo>
                      <a:pt x="429" y="486"/>
                      <a:pt x="427" y="483"/>
                      <a:pt x="427" y="480"/>
                    </a:cubicBezTo>
                    <a:cubicBezTo>
                      <a:pt x="427" y="474"/>
                      <a:pt x="431" y="469"/>
                      <a:pt x="430" y="463"/>
                    </a:cubicBezTo>
                    <a:cubicBezTo>
                      <a:pt x="429" y="460"/>
                      <a:pt x="427" y="459"/>
                      <a:pt x="426" y="456"/>
                    </a:cubicBezTo>
                    <a:cubicBezTo>
                      <a:pt x="425" y="454"/>
                      <a:pt x="426" y="451"/>
                      <a:pt x="426" y="449"/>
                    </a:cubicBezTo>
                    <a:cubicBezTo>
                      <a:pt x="427" y="443"/>
                      <a:pt x="430" y="442"/>
                      <a:pt x="436" y="440"/>
                    </a:cubicBezTo>
                    <a:cubicBezTo>
                      <a:pt x="439" y="439"/>
                      <a:pt x="442" y="437"/>
                      <a:pt x="445" y="437"/>
                    </a:cubicBezTo>
                    <a:cubicBezTo>
                      <a:pt x="446" y="436"/>
                      <a:pt x="447" y="436"/>
                      <a:pt x="448" y="436"/>
                    </a:cubicBezTo>
                    <a:cubicBezTo>
                      <a:pt x="449" y="435"/>
                      <a:pt x="449" y="434"/>
                      <a:pt x="450" y="433"/>
                    </a:cubicBezTo>
                    <a:cubicBezTo>
                      <a:pt x="455" y="431"/>
                      <a:pt x="464" y="436"/>
                      <a:pt x="469" y="434"/>
                    </a:cubicBezTo>
                    <a:cubicBezTo>
                      <a:pt x="476" y="431"/>
                      <a:pt x="477" y="437"/>
                      <a:pt x="483" y="439"/>
                    </a:cubicBezTo>
                    <a:cubicBezTo>
                      <a:pt x="488" y="441"/>
                      <a:pt x="486" y="435"/>
                      <a:pt x="491" y="435"/>
                    </a:cubicBezTo>
                    <a:cubicBezTo>
                      <a:pt x="498" y="436"/>
                      <a:pt x="489" y="430"/>
                      <a:pt x="489" y="428"/>
                    </a:cubicBezTo>
                    <a:cubicBezTo>
                      <a:pt x="490" y="427"/>
                      <a:pt x="502" y="429"/>
                      <a:pt x="503" y="430"/>
                    </a:cubicBezTo>
                    <a:cubicBezTo>
                      <a:pt x="510" y="430"/>
                      <a:pt x="517" y="428"/>
                      <a:pt x="523" y="433"/>
                    </a:cubicBezTo>
                    <a:cubicBezTo>
                      <a:pt x="527" y="435"/>
                      <a:pt x="534" y="438"/>
                      <a:pt x="538" y="434"/>
                    </a:cubicBezTo>
                    <a:cubicBezTo>
                      <a:pt x="542" y="429"/>
                      <a:pt x="545" y="435"/>
                      <a:pt x="548" y="439"/>
                    </a:cubicBezTo>
                    <a:cubicBezTo>
                      <a:pt x="550" y="441"/>
                      <a:pt x="548" y="444"/>
                      <a:pt x="549" y="446"/>
                    </a:cubicBezTo>
                    <a:cubicBezTo>
                      <a:pt x="550" y="449"/>
                      <a:pt x="551" y="450"/>
                      <a:pt x="552" y="453"/>
                    </a:cubicBezTo>
                    <a:cubicBezTo>
                      <a:pt x="552" y="456"/>
                      <a:pt x="553" y="458"/>
                      <a:pt x="556" y="459"/>
                    </a:cubicBezTo>
                    <a:cubicBezTo>
                      <a:pt x="558" y="460"/>
                      <a:pt x="560" y="462"/>
                      <a:pt x="561" y="464"/>
                    </a:cubicBezTo>
                    <a:cubicBezTo>
                      <a:pt x="562" y="467"/>
                      <a:pt x="563" y="471"/>
                      <a:pt x="566" y="473"/>
                    </a:cubicBezTo>
                    <a:cubicBezTo>
                      <a:pt x="568" y="474"/>
                      <a:pt x="570" y="472"/>
                      <a:pt x="571" y="470"/>
                    </a:cubicBezTo>
                    <a:cubicBezTo>
                      <a:pt x="574" y="468"/>
                      <a:pt x="573" y="466"/>
                      <a:pt x="573" y="464"/>
                    </a:cubicBezTo>
                    <a:cubicBezTo>
                      <a:pt x="573" y="458"/>
                      <a:pt x="573" y="453"/>
                      <a:pt x="570" y="448"/>
                    </a:cubicBezTo>
                    <a:cubicBezTo>
                      <a:pt x="568" y="447"/>
                      <a:pt x="569" y="444"/>
                      <a:pt x="568" y="442"/>
                    </a:cubicBezTo>
                    <a:cubicBezTo>
                      <a:pt x="567" y="438"/>
                      <a:pt x="564" y="436"/>
                      <a:pt x="563" y="432"/>
                    </a:cubicBezTo>
                    <a:cubicBezTo>
                      <a:pt x="562" y="429"/>
                      <a:pt x="561" y="426"/>
                      <a:pt x="562" y="424"/>
                    </a:cubicBezTo>
                    <a:cubicBezTo>
                      <a:pt x="564" y="421"/>
                      <a:pt x="564" y="419"/>
                      <a:pt x="564" y="416"/>
                    </a:cubicBezTo>
                    <a:cubicBezTo>
                      <a:pt x="565" y="413"/>
                      <a:pt x="568" y="412"/>
                      <a:pt x="571" y="410"/>
                    </a:cubicBezTo>
                    <a:cubicBezTo>
                      <a:pt x="573" y="409"/>
                      <a:pt x="578" y="408"/>
                      <a:pt x="580" y="406"/>
                    </a:cubicBezTo>
                    <a:cubicBezTo>
                      <a:pt x="584" y="401"/>
                      <a:pt x="591" y="400"/>
                      <a:pt x="596" y="396"/>
                    </a:cubicBezTo>
                    <a:cubicBezTo>
                      <a:pt x="598" y="395"/>
                      <a:pt x="601" y="393"/>
                      <a:pt x="604" y="392"/>
                    </a:cubicBezTo>
                    <a:cubicBezTo>
                      <a:pt x="605" y="391"/>
                      <a:pt x="609" y="391"/>
                      <a:pt x="608" y="388"/>
                    </a:cubicBezTo>
                    <a:cubicBezTo>
                      <a:pt x="606" y="382"/>
                      <a:pt x="613" y="384"/>
                      <a:pt x="615" y="379"/>
                    </a:cubicBezTo>
                    <a:cubicBezTo>
                      <a:pt x="618" y="373"/>
                      <a:pt x="611" y="371"/>
                      <a:pt x="611" y="366"/>
                    </a:cubicBezTo>
                    <a:cubicBezTo>
                      <a:pt x="611" y="363"/>
                      <a:pt x="612" y="360"/>
                      <a:pt x="611" y="358"/>
                    </a:cubicBezTo>
                    <a:cubicBezTo>
                      <a:pt x="611" y="357"/>
                      <a:pt x="608" y="350"/>
                      <a:pt x="611" y="350"/>
                    </a:cubicBezTo>
                    <a:cubicBezTo>
                      <a:pt x="614" y="350"/>
                      <a:pt x="612" y="360"/>
                      <a:pt x="617" y="360"/>
                    </a:cubicBezTo>
                    <a:cubicBezTo>
                      <a:pt x="619" y="360"/>
                      <a:pt x="621" y="351"/>
                      <a:pt x="622" y="350"/>
                    </a:cubicBezTo>
                    <a:cubicBezTo>
                      <a:pt x="624" y="343"/>
                      <a:pt x="629" y="338"/>
                      <a:pt x="631" y="331"/>
                    </a:cubicBezTo>
                    <a:cubicBezTo>
                      <a:pt x="632" y="328"/>
                      <a:pt x="640" y="328"/>
                      <a:pt x="644" y="326"/>
                    </a:cubicBezTo>
                    <a:cubicBezTo>
                      <a:pt x="644" y="325"/>
                      <a:pt x="650" y="324"/>
                      <a:pt x="649" y="323"/>
                    </a:cubicBezTo>
                    <a:cubicBezTo>
                      <a:pt x="648" y="322"/>
                      <a:pt x="645" y="323"/>
                      <a:pt x="644" y="323"/>
                    </a:cubicBezTo>
                    <a:cubicBezTo>
                      <a:pt x="643" y="324"/>
                      <a:pt x="637" y="326"/>
                      <a:pt x="636" y="325"/>
                    </a:cubicBezTo>
                    <a:cubicBezTo>
                      <a:pt x="633" y="323"/>
                      <a:pt x="635" y="321"/>
                      <a:pt x="637" y="320"/>
                    </a:cubicBezTo>
                    <a:cubicBezTo>
                      <a:pt x="641" y="320"/>
                      <a:pt x="645" y="321"/>
                      <a:pt x="649" y="320"/>
                    </a:cubicBezTo>
                    <a:cubicBezTo>
                      <a:pt x="651" y="320"/>
                      <a:pt x="653" y="320"/>
                      <a:pt x="655" y="320"/>
                    </a:cubicBezTo>
                    <a:cubicBezTo>
                      <a:pt x="656" y="319"/>
                      <a:pt x="657" y="317"/>
                      <a:pt x="659" y="317"/>
                    </a:cubicBezTo>
                    <a:cubicBezTo>
                      <a:pt x="662" y="315"/>
                      <a:pt x="672" y="317"/>
                      <a:pt x="668" y="311"/>
                    </a:cubicBezTo>
                    <a:cubicBezTo>
                      <a:pt x="667" y="311"/>
                      <a:pt x="665" y="310"/>
                      <a:pt x="663" y="310"/>
                    </a:cubicBezTo>
                    <a:cubicBezTo>
                      <a:pt x="662" y="310"/>
                      <a:pt x="662" y="310"/>
                      <a:pt x="661" y="309"/>
                    </a:cubicBezTo>
                    <a:cubicBezTo>
                      <a:pt x="660" y="309"/>
                      <a:pt x="659" y="309"/>
                      <a:pt x="659" y="308"/>
                    </a:cubicBezTo>
                    <a:cubicBezTo>
                      <a:pt x="644" y="304"/>
                      <a:pt x="628" y="299"/>
                      <a:pt x="613" y="294"/>
                    </a:cubicBezTo>
                    <a:cubicBezTo>
                      <a:pt x="610" y="303"/>
                      <a:pt x="584" y="292"/>
                      <a:pt x="584" y="303"/>
                    </a:cubicBezTo>
                    <a:cubicBezTo>
                      <a:pt x="585" y="310"/>
                      <a:pt x="577" y="313"/>
                      <a:pt x="572" y="314"/>
                    </a:cubicBezTo>
                    <a:cubicBezTo>
                      <a:pt x="566" y="316"/>
                      <a:pt x="559" y="318"/>
                      <a:pt x="553" y="318"/>
                    </a:cubicBezTo>
                    <a:cubicBezTo>
                      <a:pt x="549" y="318"/>
                      <a:pt x="551" y="314"/>
                      <a:pt x="553" y="313"/>
                    </a:cubicBezTo>
                    <a:cubicBezTo>
                      <a:pt x="557" y="311"/>
                      <a:pt x="559" y="311"/>
                      <a:pt x="562" y="308"/>
                    </a:cubicBezTo>
                    <a:cubicBezTo>
                      <a:pt x="563" y="307"/>
                      <a:pt x="564" y="306"/>
                      <a:pt x="566" y="305"/>
                    </a:cubicBezTo>
                    <a:cubicBezTo>
                      <a:pt x="567" y="305"/>
                      <a:pt x="570" y="306"/>
                      <a:pt x="570" y="306"/>
                    </a:cubicBezTo>
                    <a:cubicBezTo>
                      <a:pt x="573" y="304"/>
                      <a:pt x="577" y="304"/>
                      <a:pt x="579" y="302"/>
                    </a:cubicBezTo>
                    <a:cubicBezTo>
                      <a:pt x="582" y="298"/>
                      <a:pt x="581" y="294"/>
                      <a:pt x="587" y="293"/>
                    </a:cubicBezTo>
                    <a:cubicBezTo>
                      <a:pt x="591" y="292"/>
                      <a:pt x="593" y="291"/>
                      <a:pt x="597" y="289"/>
                    </a:cubicBezTo>
                    <a:cubicBezTo>
                      <a:pt x="597" y="289"/>
                      <a:pt x="597" y="289"/>
                      <a:pt x="598" y="289"/>
                    </a:cubicBezTo>
                    <a:cubicBezTo>
                      <a:pt x="590" y="286"/>
                      <a:pt x="583" y="284"/>
                      <a:pt x="576" y="281"/>
                    </a:cubicBezTo>
                    <a:cubicBezTo>
                      <a:pt x="576" y="281"/>
                      <a:pt x="576" y="282"/>
                      <a:pt x="575" y="283"/>
                    </a:cubicBezTo>
                    <a:cubicBezTo>
                      <a:pt x="573" y="286"/>
                      <a:pt x="567" y="281"/>
                      <a:pt x="565" y="280"/>
                    </a:cubicBezTo>
                    <a:cubicBezTo>
                      <a:pt x="564" y="279"/>
                      <a:pt x="563" y="277"/>
                      <a:pt x="562" y="276"/>
                    </a:cubicBezTo>
                    <a:cubicBezTo>
                      <a:pt x="560" y="274"/>
                      <a:pt x="560" y="282"/>
                      <a:pt x="559" y="283"/>
                    </a:cubicBezTo>
                    <a:cubicBezTo>
                      <a:pt x="559" y="285"/>
                      <a:pt x="561" y="302"/>
                      <a:pt x="558" y="300"/>
                    </a:cubicBezTo>
                    <a:cubicBezTo>
                      <a:pt x="555" y="300"/>
                      <a:pt x="555" y="296"/>
                      <a:pt x="553" y="294"/>
                    </a:cubicBezTo>
                    <a:cubicBezTo>
                      <a:pt x="552" y="291"/>
                      <a:pt x="549" y="293"/>
                      <a:pt x="547" y="291"/>
                    </a:cubicBezTo>
                    <a:cubicBezTo>
                      <a:pt x="544" y="288"/>
                      <a:pt x="547" y="283"/>
                      <a:pt x="547" y="279"/>
                    </a:cubicBezTo>
                    <a:cubicBezTo>
                      <a:pt x="547" y="276"/>
                      <a:pt x="544" y="276"/>
                      <a:pt x="542" y="274"/>
                    </a:cubicBezTo>
                    <a:cubicBezTo>
                      <a:pt x="539" y="272"/>
                      <a:pt x="538" y="267"/>
                      <a:pt x="535" y="266"/>
                    </a:cubicBezTo>
                    <a:cubicBezTo>
                      <a:pt x="529" y="264"/>
                      <a:pt x="527" y="274"/>
                      <a:pt x="525" y="277"/>
                    </a:cubicBezTo>
                    <a:cubicBezTo>
                      <a:pt x="523" y="278"/>
                      <a:pt x="520" y="277"/>
                      <a:pt x="518" y="278"/>
                    </a:cubicBezTo>
                    <a:cubicBezTo>
                      <a:pt x="515" y="280"/>
                      <a:pt x="515" y="286"/>
                      <a:pt x="514" y="289"/>
                    </a:cubicBezTo>
                    <a:cubicBezTo>
                      <a:pt x="514" y="292"/>
                      <a:pt x="513" y="296"/>
                      <a:pt x="514" y="300"/>
                    </a:cubicBezTo>
                    <a:cubicBezTo>
                      <a:pt x="515" y="303"/>
                      <a:pt x="516" y="306"/>
                      <a:pt x="515" y="309"/>
                    </a:cubicBezTo>
                    <a:cubicBezTo>
                      <a:pt x="515" y="311"/>
                      <a:pt x="512" y="312"/>
                      <a:pt x="511" y="313"/>
                    </a:cubicBezTo>
                    <a:cubicBezTo>
                      <a:pt x="510" y="315"/>
                      <a:pt x="509" y="318"/>
                      <a:pt x="508" y="319"/>
                    </a:cubicBezTo>
                    <a:cubicBezTo>
                      <a:pt x="504" y="322"/>
                      <a:pt x="503" y="308"/>
                      <a:pt x="502" y="307"/>
                    </a:cubicBezTo>
                    <a:cubicBezTo>
                      <a:pt x="500" y="301"/>
                      <a:pt x="501" y="293"/>
                      <a:pt x="505" y="287"/>
                    </a:cubicBezTo>
                    <a:cubicBezTo>
                      <a:pt x="506" y="285"/>
                      <a:pt x="508" y="284"/>
                      <a:pt x="508" y="281"/>
                    </a:cubicBezTo>
                    <a:cubicBezTo>
                      <a:pt x="509" y="278"/>
                      <a:pt x="508" y="275"/>
                      <a:pt x="509" y="273"/>
                    </a:cubicBezTo>
                    <a:cubicBezTo>
                      <a:pt x="510" y="271"/>
                      <a:pt x="520" y="263"/>
                      <a:pt x="521" y="265"/>
                    </a:cubicBezTo>
                    <a:cubicBezTo>
                      <a:pt x="522" y="263"/>
                      <a:pt x="526" y="264"/>
                      <a:pt x="527" y="264"/>
                    </a:cubicBezTo>
                    <a:cubicBezTo>
                      <a:pt x="529" y="264"/>
                      <a:pt x="531" y="264"/>
                      <a:pt x="532" y="264"/>
                    </a:cubicBezTo>
                    <a:cubicBezTo>
                      <a:pt x="526" y="261"/>
                      <a:pt x="519" y="258"/>
                      <a:pt x="512" y="255"/>
                    </a:cubicBezTo>
                    <a:cubicBezTo>
                      <a:pt x="511" y="255"/>
                      <a:pt x="510" y="255"/>
                      <a:pt x="509" y="255"/>
                    </a:cubicBezTo>
                    <a:cubicBezTo>
                      <a:pt x="507" y="255"/>
                      <a:pt x="506" y="253"/>
                      <a:pt x="504" y="252"/>
                    </a:cubicBezTo>
                    <a:cubicBezTo>
                      <a:pt x="503" y="251"/>
                      <a:pt x="502" y="251"/>
                      <a:pt x="502" y="250"/>
                    </a:cubicBezTo>
                    <a:cubicBezTo>
                      <a:pt x="499" y="249"/>
                      <a:pt x="496" y="248"/>
                      <a:pt x="494" y="247"/>
                    </a:cubicBezTo>
                    <a:cubicBezTo>
                      <a:pt x="492" y="248"/>
                      <a:pt x="491" y="249"/>
                      <a:pt x="490" y="249"/>
                    </a:cubicBezTo>
                    <a:cubicBezTo>
                      <a:pt x="487" y="251"/>
                      <a:pt x="482" y="254"/>
                      <a:pt x="478" y="254"/>
                    </a:cubicBezTo>
                    <a:cubicBezTo>
                      <a:pt x="477" y="254"/>
                      <a:pt x="477" y="252"/>
                      <a:pt x="475" y="252"/>
                    </a:cubicBezTo>
                    <a:cubicBezTo>
                      <a:pt x="473" y="252"/>
                      <a:pt x="472" y="253"/>
                      <a:pt x="470" y="253"/>
                    </a:cubicBezTo>
                    <a:cubicBezTo>
                      <a:pt x="470" y="253"/>
                      <a:pt x="462" y="254"/>
                      <a:pt x="463" y="252"/>
                    </a:cubicBezTo>
                    <a:cubicBezTo>
                      <a:pt x="464" y="249"/>
                      <a:pt x="469" y="249"/>
                      <a:pt x="471" y="247"/>
                    </a:cubicBezTo>
                    <a:cubicBezTo>
                      <a:pt x="473" y="246"/>
                      <a:pt x="474" y="244"/>
                      <a:pt x="476" y="243"/>
                    </a:cubicBezTo>
                    <a:cubicBezTo>
                      <a:pt x="478" y="242"/>
                      <a:pt x="480" y="242"/>
                      <a:pt x="481" y="241"/>
                    </a:cubicBezTo>
                    <a:cubicBezTo>
                      <a:pt x="458" y="230"/>
                      <a:pt x="435" y="219"/>
                      <a:pt x="413" y="207"/>
                    </a:cubicBezTo>
                    <a:cubicBezTo>
                      <a:pt x="326" y="160"/>
                      <a:pt x="251" y="106"/>
                      <a:pt x="189" y="67"/>
                    </a:cubicBezTo>
                    <a:cubicBezTo>
                      <a:pt x="128" y="28"/>
                      <a:pt x="79" y="3"/>
                      <a:pt x="32" y="0"/>
                    </a:cubicBezTo>
                    <a:cubicBezTo>
                      <a:pt x="29" y="0"/>
                      <a:pt x="27" y="0"/>
                      <a:pt x="25" y="0"/>
                    </a:cubicBezTo>
                    <a:cubicBezTo>
                      <a:pt x="25" y="3"/>
                      <a:pt x="23" y="7"/>
                      <a:pt x="23" y="8"/>
                    </a:cubicBezTo>
                    <a:cubicBezTo>
                      <a:pt x="23" y="10"/>
                      <a:pt x="23" y="12"/>
                      <a:pt x="23" y="14"/>
                    </a:cubicBezTo>
                    <a:cubicBezTo>
                      <a:pt x="23" y="16"/>
                      <a:pt x="21" y="21"/>
                      <a:pt x="20" y="22"/>
                    </a:cubicBezTo>
                    <a:cubicBezTo>
                      <a:pt x="19" y="23"/>
                      <a:pt x="17" y="22"/>
                      <a:pt x="16" y="22"/>
                    </a:cubicBezTo>
                    <a:cubicBezTo>
                      <a:pt x="15" y="22"/>
                      <a:pt x="14" y="26"/>
                      <a:pt x="12" y="27"/>
                    </a:cubicBezTo>
                    <a:cubicBezTo>
                      <a:pt x="10" y="30"/>
                      <a:pt x="11" y="21"/>
                      <a:pt x="8" y="26"/>
                    </a:cubicBezTo>
                    <a:cubicBezTo>
                      <a:pt x="7" y="28"/>
                      <a:pt x="7" y="30"/>
                      <a:pt x="7" y="32"/>
                    </a:cubicBezTo>
                    <a:cubicBezTo>
                      <a:pt x="7" y="34"/>
                      <a:pt x="7" y="36"/>
                      <a:pt x="5" y="37"/>
                    </a:cubicBezTo>
                    <a:cubicBezTo>
                      <a:pt x="4" y="37"/>
                      <a:pt x="4" y="39"/>
                      <a:pt x="4" y="40"/>
                    </a:cubicBezTo>
                    <a:cubicBezTo>
                      <a:pt x="3" y="43"/>
                      <a:pt x="1" y="46"/>
                      <a:pt x="0" y="48"/>
                    </a:cubicBezTo>
                    <a:cubicBezTo>
                      <a:pt x="1" y="47"/>
                      <a:pt x="1" y="54"/>
                      <a:pt x="1" y="55"/>
                    </a:cubicBezTo>
                    <a:cubicBezTo>
                      <a:pt x="2" y="57"/>
                      <a:pt x="2" y="56"/>
                      <a:pt x="3" y="57"/>
                    </a:cubicBezTo>
                    <a:cubicBezTo>
                      <a:pt x="4" y="58"/>
                      <a:pt x="5" y="60"/>
                      <a:pt x="6" y="60"/>
                    </a:cubicBezTo>
                    <a:cubicBezTo>
                      <a:pt x="6" y="60"/>
                      <a:pt x="12" y="59"/>
                      <a:pt x="9" y="62"/>
                    </a:cubicBezTo>
                    <a:cubicBezTo>
                      <a:pt x="7" y="63"/>
                      <a:pt x="5" y="63"/>
                      <a:pt x="3" y="62"/>
                    </a:cubicBezTo>
                    <a:cubicBezTo>
                      <a:pt x="0" y="61"/>
                      <a:pt x="3" y="65"/>
                      <a:pt x="4" y="66"/>
                    </a:cubicBezTo>
                    <a:cubicBezTo>
                      <a:pt x="5" y="67"/>
                      <a:pt x="6" y="69"/>
                      <a:pt x="7" y="70"/>
                    </a:cubicBezTo>
                    <a:cubicBezTo>
                      <a:pt x="8" y="72"/>
                      <a:pt x="9" y="73"/>
                      <a:pt x="10" y="73"/>
                    </a:cubicBezTo>
                    <a:cubicBezTo>
                      <a:pt x="11" y="73"/>
                      <a:pt x="11" y="70"/>
                      <a:pt x="12" y="69"/>
                    </a:cubicBezTo>
                    <a:cubicBezTo>
                      <a:pt x="13" y="67"/>
                      <a:pt x="14" y="70"/>
                      <a:pt x="14" y="72"/>
                    </a:cubicBezTo>
                    <a:cubicBezTo>
                      <a:pt x="15" y="74"/>
                      <a:pt x="15" y="75"/>
                      <a:pt x="14" y="78"/>
                    </a:cubicBezTo>
                    <a:cubicBezTo>
                      <a:pt x="13" y="81"/>
                      <a:pt x="15" y="82"/>
                      <a:pt x="14" y="85"/>
                    </a:cubicBezTo>
                    <a:cubicBezTo>
                      <a:pt x="14" y="86"/>
                      <a:pt x="13" y="89"/>
                      <a:pt x="15" y="88"/>
                    </a:cubicBezTo>
                    <a:cubicBezTo>
                      <a:pt x="15" y="88"/>
                      <a:pt x="16" y="87"/>
                      <a:pt x="17" y="85"/>
                    </a:cubicBezTo>
                    <a:cubicBezTo>
                      <a:pt x="19" y="80"/>
                      <a:pt x="22" y="84"/>
                      <a:pt x="23" y="87"/>
                    </a:cubicBezTo>
                    <a:cubicBezTo>
                      <a:pt x="23" y="88"/>
                      <a:pt x="25" y="91"/>
                      <a:pt x="25" y="89"/>
                    </a:cubicBezTo>
                    <a:cubicBezTo>
                      <a:pt x="26" y="88"/>
                      <a:pt x="25" y="86"/>
                      <a:pt x="26" y="85"/>
                    </a:cubicBezTo>
                    <a:cubicBezTo>
                      <a:pt x="26" y="83"/>
                      <a:pt x="28" y="82"/>
                      <a:pt x="28" y="81"/>
                    </a:cubicBezTo>
                    <a:cubicBezTo>
                      <a:pt x="29" y="80"/>
                      <a:pt x="29" y="84"/>
                      <a:pt x="29" y="84"/>
                    </a:cubicBezTo>
                    <a:cubicBezTo>
                      <a:pt x="30" y="87"/>
                      <a:pt x="31" y="84"/>
                      <a:pt x="32" y="82"/>
                    </a:cubicBezTo>
                    <a:cubicBezTo>
                      <a:pt x="32" y="82"/>
                      <a:pt x="33" y="81"/>
                      <a:pt x="34" y="82"/>
                    </a:cubicBezTo>
                    <a:cubicBezTo>
                      <a:pt x="34" y="83"/>
                      <a:pt x="33" y="86"/>
                      <a:pt x="33" y="87"/>
                    </a:cubicBezTo>
                    <a:cubicBezTo>
                      <a:pt x="32" y="90"/>
                      <a:pt x="31" y="92"/>
                      <a:pt x="31" y="96"/>
                    </a:cubicBezTo>
                    <a:cubicBezTo>
                      <a:pt x="31" y="97"/>
                      <a:pt x="30" y="99"/>
                      <a:pt x="30" y="101"/>
                    </a:cubicBezTo>
                    <a:cubicBezTo>
                      <a:pt x="29" y="102"/>
                      <a:pt x="27" y="102"/>
                      <a:pt x="27" y="104"/>
                    </a:cubicBezTo>
                    <a:cubicBezTo>
                      <a:pt x="26" y="106"/>
                      <a:pt x="27" y="108"/>
                      <a:pt x="25" y="109"/>
                    </a:cubicBezTo>
                    <a:cubicBezTo>
                      <a:pt x="24" y="111"/>
                      <a:pt x="24" y="111"/>
                      <a:pt x="23" y="113"/>
                    </a:cubicBezTo>
                    <a:cubicBezTo>
                      <a:pt x="22" y="115"/>
                      <a:pt x="21" y="114"/>
                      <a:pt x="20" y="115"/>
                    </a:cubicBezTo>
                    <a:cubicBezTo>
                      <a:pt x="19" y="116"/>
                      <a:pt x="19" y="118"/>
                      <a:pt x="19" y="120"/>
                    </a:cubicBezTo>
                    <a:cubicBezTo>
                      <a:pt x="19" y="124"/>
                      <a:pt x="21" y="125"/>
                      <a:pt x="23" y="123"/>
                    </a:cubicBezTo>
                    <a:cubicBezTo>
                      <a:pt x="25" y="122"/>
                      <a:pt x="27" y="119"/>
                      <a:pt x="28" y="115"/>
                    </a:cubicBezTo>
                    <a:cubicBezTo>
                      <a:pt x="29" y="113"/>
                      <a:pt x="30" y="113"/>
                      <a:pt x="32" y="112"/>
                    </a:cubicBezTo>
                    <a:cubicBezTo>
                      <a:pt x="32" y="111"/>
                      <a:pt x="32" y="110"/>
                      <a:pt x="33" y="108"/>
                    </a:cubicBezTo>
                    <a:cubicBezTo>
                      <a:pt x="35" y="104"/>
                      <a:pt x="37" y="99"/>
                      <a:pt x="40" y="97"/>
                    </a:cubicBezTo>
                    <a:cubicBezTo>
                      <a:pt x="42" y="95"/>
                      <a:pt x="46" y="94"/>
                      <a:pt x="47" y="89"/>
                    </a:cubicBezTo>
                    <a:cubicBezTo>
                      <a:pt x="50" y="84"/>
                      <a:pt x="48" y="83"/>
                      <a:pt x="46" y="81"/>
                    </a:cubicBezTo>
                    <a:cubicBezTo>
                      <a:pt x="45" y="81"/>
                      <a:pt x="44" y="78"/>
                      <a:pt x="45" y="77"/>
                    </a:cubicBezTo>
                    <a:cubicBezTo>
                      <a:pt x="46" y="77"/>
                      <a:pt x="47" y="78"/>
                      <a:pt x="48" y="78"/>
                    </a:cubicBezTo>
                    <a:cubicBezTo>
                      <a:pt x="49" y="78"/>
                      <a:pt x="50" y="77"/>
                      <a:pt x="50" y="75"/>
                    </a:cubicBezTo>
                    <a:cubicBezTo>
                      <a:pt x="50" y="73"/>
                      <a:pt x="48" y="73"/>
                      <a:pt x="50" y="69"/>
                    </a:cubicBezTo>
                    <a:cubicBezTo>
                      <a:pt x="51" y="67"/>
                      <a:pt x="53" y="68"/>
                      <a:pt x="54" y="66"/>
                    </a:cubicBezTo>
                    <a:cubicBezTo>
                      <a:pt x="55" y="64"/>
                      <a:pt x="55" y="62"/>
                      <a:pt x="55" y="59"/>
                    </a:cubicBezTo>
                    <a:cubicBezTo>
                      <a:pt x="55" y="57"/>
                      <a:pt x="55" y="56"/>
                      <a:pt x="57" y="55"/>
                    </a:cubicBezTo>
                    <a:cubicBezTo>
                      <a:pt x="58" y="53"/>
                      <a:pt x="59" y="51"/>
                      <a:pt x="60" y="49"/>
                    </a:cubicBezTo>
                    <a:cubicBezTo>
                      <a:pt x="61" y="46"/>
                      <a:pt x="67" y="41"/>
                      <a:pt x="66" y="47"/>
                    </a:cubicBezTo>
                    <a:cubicBezTo>
                      <a:pt x="66" y="49"/>
                      <a:pt x="65" y="50"/>
                      <a:pt x="64" y="51"/>
                    </a:cubicBezTo>
                    <a:cubicBezTo>
                      <a:pt x="62" y="51"/>
                      <a:pt x="61" y="51"/>
                      <a:pt x="61" y="54"/>
                    </a:cubicBezTo>
                    <a:cubicBezTo>
                      <a:pt x="60" y="57"/>
                      <a:pt x="59" y="59"/>
                      <a:pt x="58" y="61"/>
                    </a:cubicBezTo>
                    <a:cubicBezTo>
                      <a:pt x="57" y="64"/>
                      <a:pt x="59" y="64"/>
                      <a:pt x="59" y="66"/>
                    </a:cubicBezTo>
                    <a:cubicBezTo>
                      <a:pt x="59" y="67"/>
                      <a:pt x="58" y="75"/>
                      <a:pt x="59" y="74"/>
                    </a:cubicBezTo>
                    <a:cubicBezTo>
                      <a:pt x="61" y="74"/>
                      <a:pt x="62" y="72"/>
                      <a:pt x="64" y="71"/>
                    </a:cubicBezTo>
                    <a:cubicBezTo>
                      <a:pt x="65" y="70"/>
                      <a:pt x="67" y="69"/>
                      <a:pt x="68" y="67"/>
                    </a:cubicBezTo>
                    <a:cubicBezTo>
                      <a:pt x="69" y="66"/>
                      <a:pt x="70" y="64"/>
                      <a:pt x="72" y="63"/>
                    </a:cubicBezTo>
                    <a:cubicBezTo>
                      <a:pt x="73" y="63"/>
                      <a:pt x="75" y="62"/>
                      <a:pt x="75" y="60"/>
                    </a:cubicBezTo>
                    <a:cubicBezTo>
                      <a:pt x="77" y="57"/>
                      <a:pt x="72" y="56"/>
                      <a:pt x="74" y="52"/>
                    </a:cubicBezTo>
                    <a:cubicBezTo>
                      <a:pt x="75" y="49"/>
                      <a:pt x="80" y="49"/>
                      <a:pt x="82" y="50"/>
                    </a:cubicBezTo>
                    <a:cubicBezTo>
                      <a:pt x="83" y="51"/>
                      <a:pt x="83" y="54"/>
                      <a:pt x="84" y="54"/>
                    </a:cubicBezTo>
                    <a:cubicBezTo>
                      <a:pt x="85" y="55"/>
                      <a:pt x="86" y="54"/>
                      <a:pt x="87" y="54"/>
                    </a:cubicBezTo>
                    <a:cubicBezTo>
                      <a:pt x="90" y="55"/>
                      <a:pt x="90" y="64"/>
                      <a:pt x="93" y="61"/>
                    </a:cubicBezTo>
                    <a:cubicBezTo>
                      <a:pt x="96" y="58"/>
                      <a:pt x="101" y="59"/>
                      <a:pt x="104" y="61"/>
                    </a:cubicBezTo>
                    <a:cubicBezTo>
                      <a:pt x="106" y="62"/>
                      <a:pt x="110" y="69"/>
                      <a:pt x="112" y="62"/>
                    </a:cubicBezTo>
                    <a:cubicBezTo>
                      <a:pt x="113" y="59"/>
                      <a:pt x="114" y="52"/>
                      <a:pt x="117" y="52"/>
                    </a:cubicBezTo>
                    <a:cubicBezTo>
                      <a:pt x="118" y="51"/>
                      <a:pt x="118" y="54"/>
                      <a:pt x="118" y="55"/>
                    </a:cubicBezTo>
                    <a:cubicBezTo>
                      <a:pt x="119" y="57"/>
                      <a:pt x="118" y="59"/>
                      <a:pt x="119" y="59"/>
                    </a:cubicBezTo>
                    <a:cubicBezTo>
                      <a:pt x="122" y="61"/>
                      <a:pt x="122" y="67"/>
                      <a:pt x="125" y="70"/>
                    </a:cubicBezTo>
                    <a:cubicBezTo>
                      <a:pt x="126" y="71"/>
                      <a:pt x="128" y="71"/>
                      <a:pt x="128" y="73"/>
                    </a:cubicBezTo>
                    <a:cubicBezTo>
                      <a:pt x="128" y="76"/>
                      <a:pt x="128" y="78"/>
                      <a:pt x="130" y="80"/>
                    </a:cubicBezTo>
                    <a:cubicBezTo>
                      <a:pt x="131" y="82"/>
                      <a:pt x="132" y="81"/>
                      <a:pt x="134" y="79"/>
                    </a:cubicBezTo>
                    <a:cubicBezTo>
                      <a:pt x="134" y="79"/>
                      <a:pt x="134" y="81"/>
                      <a:pt x="135" y="81"/>
                    </a:cubicBezTo>
                    <a:cubicBezTo>
                      <a:pt x="136" y="81"/>
                      <a:pt x="137" y="81"/>
                      <a:pt x="137" y="81"/>
                    </a:cubicBezTo>
                    <a:cubicBezTo>
                      <a:pt x="138" y="81"/>
                      <a:pt x="140" y="79"/>
                      <a:pt x="141" y="80"/>
                    </a:cubicBezTo>
                    <a:cubicBezTo>
                      <a:pt x="142" y="82"/>
                      <a:pt x="141" y="83"/>
                      <a:pt x="141" y="84"/>
                    </a:cubicBezTo>
                    <a:cubicBezTo>
                      <a:pt x="142" y="86"/>
                      <a:pt x="143" y="86"/>
                      <a:pt x="144" y="88"/>
                    </a:cubicBezTo>
                    <a:cubicBezTo>
                      <a:pt x="145" y="90"/>
                      <a:pt x="146" y="93"/>
                      <a:pt x="146" y="95"/>
                    </a:cubicBezTo>
                    <a:cubicBezTo>
                      <a:pt x="147" y="98"/>
                      <a:pt x="145" y="99"/>
                      <a:pt x="144" y="101"/>
                    </a:cubicBezTo>
                    <a:cubicBezTo>
                      <a:pt x="144" y="103"/>
                      <a:pt x="144" y="110"/>
                      <a:pt x="146" y="111"/>
                    </a:cubicBezTo>
                    <a:cubicBezTo>
                      <a:pt x="147" y="112"/>
                      <a:pt x="149" y="106"/>
                      <a:pt x="149" y="105"/>
                    </a:cubicBezTo>
                    <a:cubicBezTo>
                      <a:pt x="150" y="101"/>
                      <a:pt x="152" y="105"/>
                      <a:pt x="153" y="107"/>
                    </a:cubicBezTo>
                    <a:cubicBezTo>
                      <a:pt x="154" y="107"/>
                      <a:pt x="155" y="108"/>
                      <a:pt x="155" y="109"/>
                    </a:cubicBezTo>
                    <a:cubicBezTo>
                      <a:pt x="156" y="110"/>
                      <a:pt x="155" y="112"/>
                      <a:pt x="156" y="114"/>
                    </a:cubicBezTo>
                    <a:cubicBezTo>
                      <a:pt x="156" y="115"/>
                      <a:pt x="157" y="116"/>
                      <a:pt x="158" y="118"/>
                    </a:cubicBezTo>
                    <a:cubicBezTo>
                      <a:pt x="159" y="120"/>
                      <a:pt x="160" y="123"/>
                      <a:pt x="161" y="125"/>
                    </a:cubicBezTo>
                    <a:cubicBezTo>
                      <a:pt x="162" y="127"/>
                      <a:pt x="163" y="129"/>
                      <a:pt x="162" y="130"/>
                    </a:cubicBezTo>
                    <a:cubicBezTo>
                      <a:pt x="161" y="132"/>
                      <a:pt x="159" y="134"/>
                      <a:pt x="159" y="136"/>
                    </a:cubicBezTo>
                    <a:cubicBezTo>
                      <a:pt x="160" y="139"/>
                      <a:pt x="162" y="139"/>
                      <a:pt x="163" y="142"/>
                    </a:cubicBezTo>
                    <a:cubicBezTo>
                      <a:pt x="163" y="145"/>
                      <a:pt x="162" y="155"/>
                      <a:pt x="165" y="148"/>
                    </a:cubicBezTo>
                    <a:cubicBezTo>
                      <a:pt x="166" y="150"/>
                      <a:pt x="169" y="149"/>
                      <a:pt x="170" y="149"/>
                    </a:cubicBezTo>
                    <a:cubicBezTo>
                      <a:pt x="172" y="149"/>
                      <a:pt x="172" y="145"/>
                      <a:pt x="173" y="144"/>
                    </a:cubicBezTo>
                    <a:cubicBezTo>
                      <a:pt x="174" y="144"/>
                      <a:pt x="174" y="155"/>
                      <a:pt x="174" y="156"/>
                    </a:cubicBezTo>
                    <a:cubicBezTo>
                      <a:pt x="175" y="159"/>
                      <a:pt x="176" y="160"/>
                      <a:pt x="177" y="163"/>
                    </a:cubicBezTo>
                    <a:cubicBezTo>
                      <a:pt x="178" y="164"/>
                      <a:pt x="182" y="166"/>
                      <a:pt x="180" y="168"/>
                    </a:cubicBezTo>
                    <a:cubicBezTo>
                      <a:pt x="180" y="169"/>
                      <a:pt x="179" y="169"/>
                      <a:pt x="179" y="170"/>
                    </a:cubicBezTo>
                    <a:cubicBezTo>
                      <a:pt x="179" y="171"/>
                      <a:pt x="179" y="173"/>
                      <a:pt x="179" y="174"/>
                    </a:cubicBezTo>
                    <a:cubicBezTo>
                      <a:pt x="180" y="177"/>
                      <a:pt x="181" y="179"/>
                      <a:pt x="180" y="182"/>
                    </a:cubicBezTo>
                    <a:cubicBezTo>
                      <a:pt x="178" y="188"/>
                      <a:pt x="179" y="195"/>
                      <a:pt x="184" y="199"/>
                    </a:cubicBezTo>
                    <a:cubicBezTo>
                      <a:pt x="187" y="202"/>
                      <a:pt x="191" y="206"/>
                      <a:pt x="194" y="211"/>
                    </a:cubicBezTo>
                    <a:cubicBezTo>
                      <a:pt x="197" y="218"/>
                      <a:pt x="201" y="212"/>
                      <a:pt x="205" y="212"/>
                    </a:cubicBezTo>
                    <a:cubicBezTo>
                      <a:pt x="207" y="212"/>
                      <a:pt x="213" y="211"/>
                      <a:pt x="214" y="214"/>
                    </a:cubicBezTo>
                    <a:cubicBezTo>
                      <a:pt x="216" y="219"/>
                      <a:pt x="215" y="223"/>
                      <a:pt x="211" y="222"/>
                    </a:cubicBezTo>
                    <a:cubicBezTo>
                      <a:pt x="208" y="221"/>
                      <a:pt x="205" y="217"/>
                      <a:pt x="202" y="217"/>
                    </a:cubicBezTo>
                    <a:cubicBezTo>
                      <a:pt x="199" y="217"/>
                      <a:pt x="202" y="227"/>
                      <a:pt x="203" y="229"/>
                    </a:cubicBezTo>
                    <a:cubicBezTo>
                      <a:pt x="204" y="231"/>
                      <a:pt x="205" y="232"/>
                      <a:pt x="206" y="235"/>
                    </a:cubicBezTo>
                    <a:cubicBezTo>
                      <a:pt x="206" y="238"/>
                      <a:pt x="206" y="242"/>
                      <a:pt x="206" y="245"/>
                    </a:cubicBezTo>
                    <a:cubicBezTo>
                      <a:pt x="207" y="253"/>
                      <a:pt x="208" y="262"/>
                      <a:pt x="207" y="270"/>
                    </a:cubicBezTo>
                    <a:cubicBezTo>
                      <a:pt x="207" y="273"/>
                      <a:pt x="205" y="276"/>
                      <a:pt x="206" y="280"/>
                    </a:cubicBezTo>
                    <a:cubicBezTo>
                      <a:pt x="207" y="283"/>
                      <a:pt x="208" y="286"/>
                      <a:pt x="209" y="289"/>
                    </a:cubicBezTo>
                    <a:cubicBezTo>
                      <a:pt x="209" y="292"/>
                      <a:pt x="210" y="295"/>
                      <a:pt x="210" y="298"/>
                    </a:cubicBezTo>
                    <a:cubicBezTo>
                      <a:pt x="210" y="301"/>
                      <a:pt x="209" y="304"/>
                      <a:pt x="210" y="308"/>
                    </a:cubicBezTo>
                    <a:cubicBezTo>
                      <a:pt x="210" y="311"/>
                      <a:pt x="212" y="313"/>
                      <a:pt x="213" y="315"/>
                    </a:cubicBezTo>
                    <a:cubicBezTo>
                      <a:pt x="214" y="318"/>
                      <a:pt x="215" y="321"/>
                      <a:pt x="216" y="323"/>
                    </a:cubicBezTo>
                    <a:cubicBezTo>
                      <a:pt x="218" y="326"/>
                      <a:pt x="220" y="327"/>
                      <a:pt x="221" y="330"/>
                    </a:cubicBezTo>
                    <a:cubicBezTo>
                      <a:pt x="222" y="333"/>
                      <a:pt x="224" y="336"/>
                      <a:pt x="225" y="339"/>
                    </a:cubicBezTo>
                    <a:cubicBezTo>
                      <a:pt x="229" y="351"/>
                      <a:pt x="237" y="365"/>
                      <a:pt x="248" y="371"/>
                    </a:cubicBezTo>
                    <a:cubicBezTo>
                      <a:pt x="252" y="374"/>
                      <a:pt x="257" y="376"/>
                      <a:pt x="260" y="381"/>
                    </a:cubicBezTo>
                    <a:cubicBezTo>
                      <a:pt x="263" y="387"/>
                      <a:pt x="268" y="393"/>
                      <a:pt x="272" y="399"/>
                    </a:cubicBezTo>
                    <a:cubicBezTo>
                      <a:pt x="275" y="404"/>
                      <a:pt x="280" y="408"/>
                      <a:pt x="282" y="413"/>
                    </a:cubicBezTo>
                    <a:cubicBezTo>
                      <a:pt x="283" y="415"/>
                      <a:pt x="284" y="418"/>
                      <a:pt x="286" y="419"/>
                    </a:cubicBezTo>
                    <a:cubicBezTo>
                      <a:pt x="288" y="421"/>
                      <a:pt x="291" y="424"/>
                      <a:pt x="294" y="426"/>
                    </a:cubicBezTo>
                    <a:cubicBezTo>
                      <a:pt x="298" y="430"/>
                      <a:pt x="293" y="434"/>
                      <a:pt x="296" y="438"/>
                    </a:cubicBezTo>
                    <a:cubicBezTo>
                      <a:pt x="298" y="442"/>
                      <a:pt x="304" y="442"/>
                      <a:pt x="307" y="445"/>
                    </a:cubicBezTo>
                    <a:cubicBezTo>
                      <a:pt x="313" y="448"/>
                      <a:pt x="311" y="452"/>
                      <a:pt x="312" y="457"/>
                    </a:cubicBezTo>
                    <a:cubicBezTo>
                      <a:pt x="313" y="459"/>
                      <a:pt x="314" y="460"/>
                      <a:pt x="316" y="460"/>
                    </a:cubicBezTo>
                    <a:cubicBezTo>
                      <a:pt x="319" y="460"/>
                      <a:pt x="321" y="463"/>
                      <a:pt x="323" y="465"/>
                    </a:cubicBezTo>
                    <a:cubicBezTo>
                      <a:pt x="324" y="467"/>
                      <a:pt x="327" y="468"/>
                      <a:pt x="329" y="470"/>
                    </a:cubicBezTo>
                    <a:cubicBezTo>
                      <a:pt x="330" y="471"/>
                      <a:pt x="331" y="474"/>
                      <a:pt x="334" y="475"/>
                    </a:cubicBezTo>
                    <a:cubicBezTo>
                      <a:pt x="335" y="475"/>
                      <a:pt x="337" y="476"/>
                      <a:pt x="337" y="474"/>
                    </a:cubicBezTo>
                    <a:cubicBezTo>
                      <a:pt x="336" y="472"/>
                      <a:pt x="334" y="469"/>
                      <a:pt x="332" y="467"/>
                    </a:cubicBezTo>
                    <a:cubicBezTo>
                      <a:pt x="331" y="465"/>
                      <a:pt x="328" y="465"/>
                      <a:pt x="327" y="463"/>
                    </a:cubicBezTo>
                    <a:cubicBezTo>
                      <a:pt x="326" y="461"/>
                      <a:pt x="325" y="458"/>
                      <a:pt x="323" y="456"/>
                    </a:cubicBezTo>
                    <a:cubicBezTo>
                      <a:pt x="321" y="454"/>
                      <a:pt x="321" y="453"/>
                      <a:pt x="319" y="450"/>
                    </a:cubicBezTo>
                    <a:cubicBezTo>
                      <a:pt x="317" y="448"/>
                      <a:pt x="315" y="446"/>
                      <a:pt x="313" y="443"/>
                    </a:cubicBezTo>
                    <a:cubicBezTo>
                      <a:pt x="311" y="440"/>
                      <a:pt x="309" y="437"/>
                      <a:pt x="307" y="435"/>
                    </a:cubicBezTo>
                    <a:cubicBezTo>
                      <a:pt x="305" y="433"/>
                      <a:pt x="303" y="431"/>
                      <a:pt x="302" y="429"/>
                    </a:cubicBezTo>
                    <a:cubicBezTo>
                      <a:pt x="302" y="424"/>
                      <a:pt x="297" y="421"/>
                      <a:pt x="292" y="418"/>
                    </a:cubicBezTo>
                    <a:cubicBezTo>
                      <a:pt x="289" y="416"/>
                      <a:pt x="289" y="414"/>
                      <a:pt x="289" y="412"/>
                    </a:cubicBezTo>
                    <a:cubicBezTo>
                      <a:pt x="290" y="409"/>
                      <a:pt x="289" y="406"/>
                      <a:pt x="288" y="402"/>
                    </a:cubicBezTo>
                    <a:cubicBezTo>
                      <a:pt x="288" y="397"/>
                      <a:pt x="293" y="402"/>
                      <a:pt x="295" y="405"/>
                    </a:cubicBezTo>
                    <a:cubicBezTo>
                      <a:pt x="299" y="409"/>
                      <a:pt x="302" y="414"/>
                      <a:pt x="304" y="419"/>
                    </a:cubicBezTo>
                    <a:cubicBezTo>
                      <a:pt x="305" y="422"/>
                      <a:pt x="306" y="424"/>
                      <a:pt x="308" y="426"/>
                    </a:cubicBezTo>
                    <a:cubicBezTo>
                      <a:pt x="311" y="428"/>
                      <a:pt x="313" y="430"/>
                      <a:pt x="316" y="433"/>
                    </a:cubicBezTo>
                    <a:cubicBezTo>
                      <a:pt x="320" y="437"/>
                      <a:pt x="326" y="440"/>
                      <a:pt x="329" y="445"/>
                    </a:cubicBezTo>
                    <a:cubicBezTo>
                      <a:pt x="331" y="448"/>
                      <a:pt x="332" y="454"/>
                      <a:pt x="337" y="456"/>
                    </a:cubicBezTo>
                    <a:cubicBezTo>
                      <a:pt x="340" y="458"/>
                      <a:pt x="343" y="462"/>
                      <a:pt x="346" y="465"/>
                    </a:cubicBezTo>
                    <a:cubicBezTo>
                      <a:pt x="349" y="467"/>
                      <a:pt x="351" y="469"/>
                      <a:pt x="354" y="471"/>
                    </a:cubicBezTo>
                    <a:cubicBezTo>
                      <a:pt x="356" y="473"/>
                      <a:pt x="358" y="475"/>
                      <a:pt x="360" y="478"/>
                    </a:cubicBezTo>
                    <a:cubicBezTo>
                      <a:pt x="364" y="481"/>
                      <a:pt x="368" y="486"/>
                      <a:pt x="369" y="491"/>
                    </a:cubicBezTo>
                    <a:cubicBezTo>
                      <a:pt x="369" y="493"/>
                      <a:pt x="367" y="494"/>
                      <a:pt x="367" y="497"/>
                    </a:cubicBezTo>
                    <a:cubicBezTo>
                      <a:pt x="367" y="498"/>
                      <a:pt x="370" y="500"/>
                      <a:pt x="372" y="502"/>
                    </a:cubicBezTo>
                    <a:cubicBezTo>
                      <a:pt x="377" y="505"/>
                      <a:pt x="381" y="508"/>
                      <a:pt x="386" y="511"/>
                    </a:cubicBezTo>
                    <a:cubicBezTo>
                      <a:pt x="389" y="513"/>
                      <a:pt x="392" y="513"/>
                      <a:pt x="395" y="515"/>
                    </a:cubicBezTo>
                    <a:cubicBezTo>
                      <a:pt x="398" y="517"/>
                      <a:pt x="400" y="519"/>
                      <a:pt x="404" y="521"/>
                    </a:cubicBezTo>
                    <a:cubicBezTo>
                      <a:pt x="409" y="524"/>
                      <a:pt x="415" y="527"/>
                      <a:pt x="421" y="528"/>
                    </a:cubicBezTo>
                    <a:cubicBezTo>
                      <a:pt x="428" y="530"/>
                      <a:pt x="434" y="531"/>
                      <a:pt x="441" y="535"/>
                    </a:cubicBezTo>
                    <a:cubicBezTo>
                      <a:pt x="445" y="537"/>
                      <a:pt x="450" y="541"/>
                      <a:pt x="454" y="543"/>
                    </a:cubicBezTo>
                    <a:cubicBezTo>
                      <a:pt x="460" y="546"/>
                      <a:pt x="453" y="539"/>
                      <a:pt x="458" y="539"/>
                    </a:cubicBezTo>
                    <a:cubicBezTo>
                      <a:pt x="462" y="539"/>
                      <a:pt x="468" y="538"/>
                      <a:pt x="472" y="539"/>
                    </a:cubicBezTo>
                    <a:cubicBezTo>
                      <a:pt x="474" y="540"/>
                      <a:pt x="476" y="541"/>
                      <a:pt x="478" y="543"/>
                    </a:cubicBezTo>
                    <a:cubicBezTo>
                      <a:pt x="481" y="545"/>
                      <a:pt x="479" y="547"/>
                      <a:pt x="479" y="549"/>
                    </a:cubicBezTo>
                    <a:cubicBezTo>
                      <a:pt x="479" y="552"/>
                      <a:pt x="485" y="552"/>
                      <a:pt x="488" y="553"/>
                    </a:cubicBezTo>
                    <a:cubicBezTo>
                      <a:pt x="493" y="553"/>
                      <a:pt x="497" y="555"/>
                      <a:pt x="501" y="557"/>
                    </a:cubicBezTo>
                    <a:cubicBezTo>
                      <a:pt x="505" y="559"/>
                      <a:pt x="510" y="554"/>
                      <a:pt x="513" y="556"/>
                    </a:cubicBezTo>
                    <a:cubicBezTo>
                      <a:pt x="516" y="559"/>
                      <a:pt x="520" y="561"/>
                      <a:pt x="523" y="564"/>
                    </a:cubicBezTo>
                    <a:cubicBezTo>
                      <a:pt x="525" y="565"/>
                      <a:pt x="527" y="566"/>
                      <a:pt x="527" y="567"/>
                    </a:cubicBezTo>
                    <a:cubicBezTo>
                      <a:pt x="527" y="569"/>
                      <a:pt x="526" y="572"/>
                      <a:pt x="527" y="574"/>
                    </a:cubicBezTo>
                    <a:cubicBezTo>
                      <a:pt x="527" y="575"/>
                      <a:pt x="528" y="578"/>
                      <a:pt x="527" y="579"/>
                    </a:cubicBezTo>
                    <a:cubicBezTo>
                      <a:pt x="525" y="581"/>
                      <a:pt x="524" y="582"/>
                      <a:pt x="524" y="585"/>
                    </a:cubicBezTo>
                    <a:cubicBezTo>
                      <a:pt x="525" y="588"/>
                      <a:pt x="536" y="588"/>
                      <a:pt x="540" y="588"/>
                    </a:cubicBezTo>
                    <a:cubicBezTo>
                      <a:pt x="543" y="587"/>
                      <a:pt x="546" y="587"/>
                      <a:pt x="550" y="587"/>
                    </a:cubicBezTo>
                    <a:cubicBezTo>
                      <a:pt x="553" y="588"/>
                      <a:pt x="555" y="589"/>
                      <a:pt x="559" y="589"/>
                    </a:cubicBezTo>
                    <a:cubicBezTo>
                      <a:pt x="564" y="589"/>
                      <a:pt x="569" y="586"/>
                      <a:pt x="574" y="586"/>
                    </a:cubicBezTo>
                    <a:cubicBezTo>
                      <a:pt x="576" y="585"/>
                      <a:pt x="577" y="587"/>
                      <a:pt x="578" y="587"/>
                    </a:cubicBezTo>
                    <a:cubicBezTo>
                      <a:pt x="580" y="587"/>
                      <a:pt x="582" y="586"/>
                      <a:pt x="585" y="586"/>
                    </a:cubicBezTo>
                    <a:cubicBezTo>
                      <a:pt x="589" y="586"/>
                      <a:pt x="590" y="591"/>
                      <a:pt x="592" y="592"/>
                    </a:cubicBezTo>
                    <a:cubicBezTo>
                      <a:pt x="594" y="594"/>
                      <a:pt x="594" y="594"/>
                      <a:pt x="593" y="595"/>
                    </a:cubicBezTo>
                    <a:cubicBezTo>
                      <a:pt x="592" y="597"/>
                      <a:pt x="594" y="598"/>
                      <a:pt x="594" y="599"/>
                    </a:cubicBezTo>
                    <a:cubicBezTo>
                      <a:pt x="593" y="601"/>
                      <a:pt x="592" y="602"/>
                      <a:pt x="592" y="604"/>
                    </a:cubicBezTo>
                    <a:cubicBezTo>
                      <a:pt x="591" y="605"/>
                      <a:pt x="592" y="606"/>
                      <a:pt x="593" y="607"/>
                    </a:cubicBezTo>
                    <a:cubicBezTo>
                      <a:pt x="594" y="609"/>
                      <a:pt x="593" y="611"/>
                      <a:pt x="592" y="612"/>
                    </a:cubicBezTo>
                    <a:cubicBezTo>
                      <a:pt x="589" y="613"/>
                      <a:pt x="590" y="614"/>
                      <a:pt x="588" y="616"/>
                    </a:cubicBezTo>
                    <a:cubicBezTo>
                      <a:pt x="587" y="617"/>
                      <a:pt x="582" y="616"/>
                      <a:pt x="581" y="618"/>
                    </a:cubicBezTo>
                    <a:cubicBezTo>
                      <a:pt x="581" y="619"/>
                      <a:pt x="580" y="620"/>
                      <a:pt x="579" y="621"/>
                    </a:cubicBezTo>
                    <a:cubicBezTo>
                      <a:pt x="577" y="622"/>
                      <a:pt x="580" y="623"/>
                      <a:pt x="578" y="624"/>
                    </a:cubicBezTo>
                    <a:cubicBezTo>
                      <a:pt x="576" y="626"/>
                      <a:pt x="573" y="625"/>
                      <a:pt x="570" y="626"/>
                    </a:cubicBezTo>
                    <a:cubicBezTo>
                      <a:pt x="568" y="628"/>
                      <a:pt x="572" y="630"/>
                      <a:pt x="570" y="632"/>
                    </a:cubicBezTo>
                    <a:cubicBezTo>
                      <a:pt x="569" y="633"/>
                      <a:pt x="567" y="633"/>
                      <a:pt x="567" y="634"/>
                    </a:cubicBezTo>
                    <a:cubicBezTo>
                      <a:pt x="567" y="635"/>
                      <a:pt x="566" y="635"/>
                      <a:pt x="566" y="636"/>
                    </a:cubicBezTo>
                    <a:cubicBezTo>
                      <a:pt x="565" y="637"/>
                      <a:pt x="563" y="636"/>
                      <a:pt x="564" y="637"/>
                    </a:cubicBezTo>
                    <a:cubicBezTo>
                      <a:pt x="564" y="638"/>
                      <a:pt x="564" y="639"/>
                      <a:pt x="564" y="640"/>
                    </a:cubicBezTo>
                    <a:cubicBezTo>
                      <a:pt x="565" y="640"/>
                      <a:pt x="566" y="641"/>
                      <a:pt x="565" y="642"/>
                    </a:cubicBezTo>
                    <a:cubicBezTo>
                      <a:pt x="565" y="642"/>
                      <a:pt x="562" y="643"/>
                      <a:pt x="565" y="643"/>
                    </a:cubicBezTo>
                    <a:cubicBezTo>
                      <a:pt x="567" y="644"/>
                      <a:pt x="567" y="645"/>
                      <a:pt x="568" y="645"/>
                    </a:cubicBezTo>
                    <a:cubicBezTo>
                      <a:pt x="570" y="646"/>
                      <a:pt x="571" y="645"/>
                      <a:pt x="571" y="644"/>
                    </a:cubicBezTo>
                    <a:cubicBezTo>
                      <a:pt x="574" y="646"/>
                      <a:pt x="570" y="649"/>
                      <a:pt x="567" y="650"/>
                    </a:cubicBezTo>
                    <a:cubicBezTo>
                      <a:pt x="564" y="651"/>
                      <a:pt x="559" y="654"/>
                      <a:pt x="561" y="656"/>
                    </a:cubicBezTo>
                    <a:cubicBezTo>
                      <a:pt x="563" y="657"/>
                      <a:pt x="565" y="659"/>
                      <a:pt x="564" y="661"/>
                    </a:cubicBezTo>
                    <a:cubicBezTo>
                      <a:pt x="564" y="661"/>
                      <a:pt x="562" y="661"/>
                      <a:pt x="563" y="662"/>
                    </a:cubicBezTo>
                    <a:cubicBezTo>
                      <a:pt x="564" y="663"/>
                      <a:pt x="567" y="663"/>
                      <a:pt x="569" y="664"/>
                    </a:cubicBezTo>
                    <a:cubicBezTo>
                      <a:pt x="574" y="666"/>
                      <a:pt x="575" y="669"/>
                      <a:pt x="578" y="672"/>
                    </a:cubicBezTo>
                    <a:cubicBezTo>
                      <a:pt x="579" y="673"/>
                      <a:pt x="580" y="675"/>
                      <a:pt x="581" y="676"/>
                    </a:cubicBezTo>
                    <a:cubicBezTo>
                      <a:pt x="582" y="678"/>
                      <a:pt x="584" y="679"/>
                      <a:pt x="585" y="681"/>
                    </a:cubicBezTo>
                    <a:cubicBezTo>
                      <a:pt x="586" y="682"/>
                      <a:pt x="587" y="684"/>
                      <a:pt x="588" y="685"/>
                    </a:cubicBezTo>
                    <a:cubicBezTo>
                      <a:pt x="589" y="686"/>
                      <a:pt x="591" y="686"/>
                      <a:pt x="593" y="687"/>
                    </a:cubicBezTo>
                    <a:cubicBezTo>
                      <a:pt x="594" y="688"/>
                      <a:pt x="593" y="689"/>
                      <a:pt x="594" y="690"/>
                    </a:cubicBezTo>
                    <a:cubicBezTo>
                      <a:pt x="594" y="691"/>
                      <a:pt x="595" y="691"/>
                      <a:pt x="596" y="691"/>
                    </a:cubicBezTo>
                    <a:cubicBezTo>
                      <a:pt x="597" y="692"/>
                      <a:pt x="597" y="693"/>
                      <a:pt x="598" y="693"/>
                    </a:cubicBezTo>
                    <a:cubicBezTo>
                      <a:pt x="600" y="696"/>
                      <a:pt x="600" y="698"/>
                      <a:pt x="603" y="700"/>
                    </a:cubicBezTo>
                    <a:cubicBezTo>
                      <a:pt x="604" y="701"/>
                      <a:pt x="605" y="702"/>
                      <a:pt x="607" y="702"/>
                    </a:cubicBezTo>
                    <a:cubicBezTo>
                      <a:pt x="609" y="703"/>
                      <a:pt x="609" y="704"/>
                      <a:pt x="611" y="705"/>
                    </a:cubicBezTo>
                    <a:cubicBezTo>
                      <a:pt x="614" y="706"/>
                      <a:pt x="617" y="707"/>
                      <a:pt x="621" y="707"/>
                    </a:cubicBezTo>
                    <a:cubicBezTo>
                      <a:pt x="623" y="707"/>
                      <a:pt x="623" y="708"/>
                      <a:pt x="625" y="708"/>
                    </a:cubicBezTo>
                    <a:cubicBezTo>
                      <a:pt x="627" y="709"/>
                      <a:pt x="629" y="709"/>
                      <a:pt x="631" y="710"/>
                    </a:cubicBezTo>
                    <a:cubicBezTo>
                      <a:pt x="634" y="711"/>
                      <a:pt x="636" y="713"/>
                      <a:pt x="640" y="714"/>
                    </a:cubicBezTo>
                    <a:cubicBezTo>
                      <a:pt x="642" y="715"/>
                      <a:pt x="642" y="715"/>
                      <a:pt x="641" y="716"/>
                    </a:cubicBezTo>
                    <a:cubicBezTo>
                      <a:pt x="641" y="718"/>
                      <a:pt x="642" y="718"/>
                      <a:pt x="643" y="720"/>
                    </a:cubicBezTo>
                    <a:cubicBezTo>
                      <a:pt x="643" y="721"/>
                      <a:pt x="643" y="722"/>
                      <a:pt x="643" y="723"/>
                    </a:cubicBezTo>
                    <a:cubicBezTo>
                      <a:pt x="643" y="724"/>
                      <a:pt x="644" y="724"/>
                      <a:pt x="644" y="724"/>
                    </a:cubicBezTo>
                    <a:cubicBezTo>
                      <a:pt x="644" y="725"/>
                      <a:pt x="644" y="725"/>
                      <a:pt x="644" y="726"/>
                    </a:cubicBezTo>
                    <a:cubicBezTo>
                      <a:pt x="645" y="727"/>
                      <a:pt x="645" y="727"/>
                      <a:pt x="643" y="728"/>
                    </a:cubicBezTo>
                    <a:cubicBezTo>
                      <a:pt x="642" y="729"/>
                      <a:pt x="643" y="730"/>
                      <a:pt x="643" y="731"/>
                    </a:cubicBezTo>
                    <a:cubicBezTo>
                      <a:pt x="643" y="732"/>
                      <a:pt x="640" y="733"/>
                      <a:pt x="642" y="734"/>
                    </a:cubicBezTo>
                    <a:cubicBezTo>
                      <a:pt x="643" y="735"/>
                      <a:pt x="641" y="737"/>
                      <a:pt x="642" y="738"/>
                    </a:cubicBezTo>
                    <a:cubicBezTo>
                      <a:pt x="642" y="739"/>
                      <a:pt x="643" y="740"/>
                      <a:pt x="643" y="741"/>
                    </a:cubicBezTo>
                    <a:cubicBezTo>
                      <a:pt x="643" y="741"/>
                      <a:pt x="642" y="742"/>
                      <a:pt x="642" y="743"/>
                    </a:cubicBezTo>
                    <a:cubicBezTo>
                      <a:pt x="642" y="744"/>
                      <a:pt x="642" y="745"/>
                      <a:pt x="642" y="746"/>
                    </a:cubicBezTo>
                    <a:cubicBezTo>
                      <a:pt x="642" y="746"/>
                      <a:pt x="641" y="747"/>
                      <a:pt x="641" y="748"/>
                    </a:cubicBezTo>
                    <a:cubicBezTo>
                      <a:pt x="641" y="748"/>
                      <a:pt x="641" y="749"/>
                      <a:pt x="641" y="749"/>
                    </a:cubicBezTo>
                    <a:cubicBezTo>
                      <a:pt x="641" y="750"/>
                      <a:pt x="640" y="750"/>
                      <a:pt x="640" y="751"/>
                    </a:cubicBezTo>
                    <a:cubicBezTo>
                      <a:pt x="639" y="752"/>
                      <a:pt x="640" y="753"/>
                      <a:pt x="639" y="754"/>
                    </a:cubicBezTo>
                    <a:cubicBezTo>
                      <a:pt x="638" y="755"/>
                      <a:pt x="640" y="756"/>
                      <a:pt x="640" y="757"/>
                    </a:cubicBezTo>
                    <a:cubicBezTo>
                      <a:pt x="639" y="759"/>
                      <a:pt x="638" y="760"/>
                      <a:pt x="638" y="762"/>
                    </a:cubicBezTo>
                    <a:cubicBezTo>
                      <a:pt x="639" y="764"/>
                      <a:pt x="643" y="766"/>
                      <a:pt x="642" y="768"/>
                    </a:cubicBezTo>
                    <a:cubicBezTo>
                      <a:pt x="642" y="770"/>
                      <a:pt x="642" y="771"/>
                      <a:pt x="641" y="773"/>
                    </a:cubicBezTo>
                    <a:cubicBezTo>
                      <a:pt x="641" y="774"/>
                      <a:pt x="640" y="775"/>
                      <a:pt x="639" y="777"/>
                    </a:cubicBezTo>
                    <a:cubicBezTo>
                      <a:pt x="639" y="778"/>
                      <a:pt x="639" y="779"/>
                      <a:pt x="638" y="780"/>
                    </a:cubicBezTo>
                    <a:cubicBezTo>
                      <a:pt x="638" y="781"/>
                      <a:pt x="639" y="781"/>
                      <a:pt x="638" y="782"/>
                    </a:cubicBezTo>
                    <a:cubicBezTo>
                      <a:pt x="637" y="783"/>
                      <a:pt x="637" y="782"/>
                      <a:pt x="636" y="782"/>
                    </a:cubicBezTo>
                    <a:cubicBezTo>
                      <a:pt x="635" y="783"/>
                      <a:pt x="637" y="784"/>
                      <a:pt x="638" y="786"/>
                    </a:cubicBezTo>
                    <a:cubicBezTo>
                      <a:pt x="638" y="787"/>
                      <a:pt x="640" y="787"/>
                      <a:pt x="641" y="788"/>
                    </a:cubicBezTo>
                    <a:cubicBezTo>
                      <a:pt x="641" y="789"/>
                      <a:pt x="641" y="789"/>
                      <a:pt x="641" y="790"/>
                    </a:cubicBezTo>
                    <a:cubicBezTo>
                      <a:pt x="640" y="790"/>
                      <a:pt x="639" y="790"/>
                      <a:pt x="639" y="791"/>
                    </a:cubicBezTo>
                    <a:cubicBezTo>
                      <a:pt x="638" y="792"/>
                      <a:pt x="640" y="794"/>
                      <a:pt x="642" y="795"/>
                    </a:cubicBezTo>
                    <a:cubicBezTo>
                      <a:pt x="644" y="796"/>
                      <a:pt x="645" y="794"/>
                      <a:pt x="647" y="794"/>
                    </a:cubicBezTo>
                    <a:cubicBezTo>
                      <a:pt x="650" y="794"/>
                      <a:pt x="649" y="797"/>
                      <a:pt x="649" y="798"/>
                    </a:cubicBezTo>
                    <a:cubicBezTo>
                      <a:pt x="648" y="800"/>
                      <a:pt x="649" y="801"/>
                      <a:pt x="649" y="803"/>
                    </a:cubicBezTo>
                    <a:cubicBezTo>
                      <a:pt x="649" y="804"/>
                      <a:pt x="651" y="804"/>
                      <a:pt x="650" y="805"/>
                    </a:cubicBezTo>
                    <a:cubicBezTo>
                      <a:pt x="650" y="805"/>
                      <a:pt x="650" y="807"/>
                      <a:pt x="650" y="807"/>
                    </a:cubicBezTo>
                    <a:cubicBezTo>
                      <a:pt x="649" y="807"/>
                      <a:pt x="649" y="807"/>
                      <a:pt x="648" y="807"/>
                    </a:cubicBezTo>
                    <a:cubicBezTo>
                      <a:pt x="648" y="807"/>
                      <a:pt x="649" y="808"/>
                      <a:pt x="649" y="808"/>
                    </a:cubicBezTo>
                    <a:cubicBezTo>
                      <a:pt x="647" y="809"/>
                      <a:pt x="646" y="806"/>
                      <a:pt x="645" y="807"/>
                    </a:cubicBezTo>
                    <a:cubicBezTo>
                      <a:pt x="643" y="807"/>
                      <a:pt x="643" y="808"/>
                      <a:pt x="643" y="808"/>
                    </a:cubicBezTo>
                    <a:cubicBezTo>
                      <a:pt x="642" y="809"/>
                      <a:pt x="642" y="809"/>
                      <a:pt x="644" y="810"/>
                    </a:cubicBezTo>
                    <a:cubicBezTo>
                      <a:pt x="645" y="810"/>
                      <a:pt x="646" y="810"/>
                      <a:pt x="647" y="810"/>
                    </a:cubicBezTo>
                    <a:cubicBezTo>
                      <a:pt x="647" y="810"/>
                      <a:pt x="649" y="811"/>
                      <a:pt x="649" y="811"/>
                    </a:cubicBezTo>
                    <a:cubicBezTo>
                      <a:pt x="649" y="812"/>
                      <a:pt x="648" y="812"/>
                      <a:pt x="649" y="812"/>
                    </a:cubicBezTo>
                    <a:cubicBezTo>
                      <a:pt x="650" y="812"/>
                      <a:pt x="651" y="812"/>
                      <a:pt x="651" y="812"/>
                    </a:cubicBezTo>
                    <a:cubicBezTo>
                      <a:pt x="652" y="813"/>
                      <a:pt x="652" y="814"/>
                      <a:pt x="650" y="815"/>
                    </a:cubicBezTo>
                    <a:cubicBezTo>
                      <a:pt x="649" y="815"/>
                      <a:pt x="648" y="815"/>
                      <a:pt x="647" y="815"/>
                    </a:cubicBezTo>
                    <a:cubicBezTo>
                      <a:pt x="647" y="816"/>
                      <a:pt x="648" y="817"/>
                      <a:pt x="649" y="816"/>
                    </a:cubicBezTo>
                    <a:cubicBezTo>
                      <a:pt x="649" y="817"/>
                      <a:pt x="649" y="818"/>
                      <a:pt x="651" y="818"/>
                    </a:cubicBezTo>
                    <a:cubicBezTo>
                      <a:pt x="652" y="818"/>
                      <a:pt x="653" y="816"/>
                      <a:pt x="654" y="816"/>
                    </a:cubicBezTo>
                    <a:cubicBezTo>
                      <a:pt x="654" y="817"/>
                      <a:pt x="654" y="817"/>
                      <a:pt x="654" y="817"/>
                    </a:cubicBezTo>
                    <a:cubicBezTo>
                      <a:pt x="654" y="818"/>
                      <a:pt x="655" y="817"/>
                      <a:pt x="656" y="818"/>
                    </a:cubicBezTo>
                    <a:cubicBezTo>
                      <a:pt x="656" y="818"/>
                      <a:pt x="656" y="819"/>
                      <a:pt x="656" y="819"/>
                    </a:cubicBezTo>
                    <a:cubicBezTo>
                      <a:pt x="657" y="820"/>
                      <a:pt x="658" y="820"/>
                      <a:pt x="658" y="821"/>
                    </a:cubicBezTo>
                    <a:cubicBezTo>
                      <a:pt x="659" y="821"/>
                      <a:pt x="660" y="821"/>
                      <a:pt x="662" y="821"/>
                    </a:cubicBezTo>
                    <a:cubicBezTo>
                      <a:pt x="663" y="821"/>
                      <a:pt x="664" y="821"/>
                      <a:pt x="665" y="821"/>
                    </a:cubicBezTo>
                    <a:cubicBezTo>
                      <a:pt x="666" y="822"/>
                      <a:pt x="664" y="822"/>
                      <a:pt x="663" y="822"/>
                    </a:cubicBezTo>
                    <a:cubicBezTo>
                      <a:pt x="666" y="822"/>
                      <a:pt x="669" y="823"/>
                      <a:pt x="671" y="823"/>
                    </a:cubicBezTo>
                    <a:cubicBezTo>
                      <a:pt x="677" y="823"/>
                      <a:pt x="682" y="822"/>
                      <a:pt x="687" y="822"/>
                    </a:cubicBezTo>
                    <a:cubicBezTo>
                      <a:pt x="687" y="822"/>
                      <a:pt x="687" y="822"/>
                      <a:pt x="687" y="82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5" name="Freeform 186"/>
              <p:cNvSpPr>
                <a:spLocks/>
              </p:cNvSpPr>
              <p:nvPr/>
            </p:nvSpPr>
            <p:spPr bwMode="auto">
              <a:xfrm>
                <a:off x="9202666" y="3667971"/>
                <a:ext cx="38120" cy="10396"/>
              </a:xfrm>
              <a:custGeom>
                <a:avLst/>
                <a:gdLst>
                  <a:gd name="T0" fmla="*/ 89 w 92"/>
                  <a:gd name="T1" fmla="*/ 13 h 24"/>
                  <a:gd name="T2" fmla="*/ 81 w 92"/>
                  <a:gd name="T3" fmla="*/ 11 h 24"/>
                  <a:gd name="T4" fmla="*/ 71 w 92"/>
                  <a:gd name="T5" fmla="*/ 9 h 24"/>
                  <a:gd name="T6" fmla="*/ 65 w 92"/>
                  <a:gd name="T7" fmla="*/ 8 h 24"/>
                  <a:gd name="T8" fmla="*/ 59 w 92"/>
                  <a:gd name="T9" fmla="*/ 5 h 24"/>
                  <a:gd name="T10" fmla="*/ 52 w 92"/>
                  <a:gd name="T11" fmla="*/ 4 h 24"/>
                  <a:gd name="T12" fmla="*/ 44 w 92"/>
                  <a:gd name="T13" fmla="*/ 2 h 24"/>
                  <a:gd name="T14" fmla="*/ 39 w 92"/>
                  <a:gd name="T15" fmla="*/ 1 h 24"/>
                  <a:gd name="T16" fmla="*/ 35 w 92"/>
                  <a:gd name="T17" fmla="*/ 0 h 24"/>
                  <a:gd name="T18" fmla="*/ 28 w 92"/>
                  <a:gd name="T19" fmla="*/ 6 h 24"/>
                  <a:gd name="T20" fmla="*/ 15 w 92"/>
                  <a:gd name="T21" fmla="*/ 6 h 24"/>
                  <a:gd name="T22" fmla="*/ 6 w 92"/>
                  <a:gd name="T23" fmla="*/ 12 h 24"/>
                  <a:gd name="T24" fmla="*/ 1 w 92"/>
                  <a:gd name="T25" fmla="*/ 15 h 24"/>
                  <a:gd name="T26" fmla="*/ 4 w 92"/>
                  <a:gd name="T27" fmla="*/ 17 h 24"/>
                  <a:gd name="T28" fmla="*/ 13 w 92"/>
                  <a:gd name="T29" fmla="*/ 14 h 24"/>
                  <a:gd name="T30" fmla="*/ 18 w 92"/>
                  <a:gd name="T31" fmla="*/ 12 h 24"/>
                  <a:gd name="T32" fmla="*/ 24 w 92"/>
                  <a:gd name="T33" fmla="*/ 10 h 24"/>
                  <a:gd name="T34" fmla="*/ 28 w 92"/>
                  <a:gd name="T35" fmla="*/ 12 h 24"/>
                  <a:gd name="T36" fmla="*/ 35 w 92"/>
                  <a:gd name="T37" fmla="*/ 11 h 24"/>
                  <a:gd name="T38" fmla="*/ 40 w 92"/>
                  <a:gd name="T39" fmla="*/ 12 h 24"/>
                  <a:gd name="T40" fmla="*/ 44 w 92"/>
                  <a:gd name="T41" fmla="*/ 10 h 24"/>
                  <a:gd name="T42" fmla="*/ 53 w 92"/>
                  <a:gd name="T43" fmla="*/ 16 h 24"/>
                  <a:gd name="T44" fmla="*/ 58 w 92"/>
                  <a:gd name="T45" fmla="*/ 17 h 24"/>
                  <a:gd name="T46" fmla="*/ 60 w 92"/>
                  <a:gd name="T47" fmla="*/ 24 h 24"/>
                  <a:gd name="T48" fmla="*/ 65 w 92"/>
                  <a:gd name="T49" fmla="*/ 21 h 24"/>
                  <a:gd name="T50" fmla="*/ 71 w 92"/>
                  <a:gd name="T51" fmla="*/ 21 h 24"/>
                  <a:gd name="T52" fmla="*/ 89 w 92"/>
                  <a:gd name="T53" fmla="*/ 17 h 24"/>
                  <a:gd name="T54" fmla="*/ 89 w 92"/>
                  <a:gd name="T5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24">
                    <a:moveTo>
                      <a:pt x="89" y="13"/>
                    </a:moveTo>
                    <a:cubicBezTo>
                      <a:pt x="86" y="13"/>
                      <a:pt x="84" y="13"/>
                      <a:pt x="81" y="11"/>
                    </a:cubicBezTo>
                    <a:cubicBezTo>
                      <a:pt x="79" y="10"/>
                      <a:pt x="74" y="11"/>
                      <a:pt x="71" y="9"/>
                    </a:cubicBezTo>
                    <a:cubicBezTo>
                      <a:pt x="69" y="9"/>
                      <a:pt x="67" y="9"/>
                      <a:pt x="65" y="8"/>
                    </a:cubicBezTo>
                    <a:cubicBezTo>
                      <a:pt x="62" y="8"/>
                      <a:pt x="61" y="6"/>
                      <a:pt x="59" y="5"/>
                    </a:cubicBezTo>
                    <a:cubicBezTo>
                      <a:pt x="56" y="4"/>
                      <a:pt x="54" y="5"/>
                      <a:pt x="52" y="4"/>
                    </a:cubicBezTo>
                    <a:cubicBezTo>
                      <a:pt x="49" y="3"/>
                      <a:pt x="47" y="2"/>
                      <a:pt x="44" y="2"/>
                    </a:cubicBezTo>
                    <a:cubicBezTo>
                      <a:pt x="42" y="1"/>
                      <a:pt x="40" y="2"/>
                      <a:pt x="39" y="1"/>
                    </a:cubicBezTo>
                    <a:cubicBezTo>
                      <a:pt x="38" y="0"/>
                      <a:pt x="36" y="0"/>
                      <a:pt x="35" y="0"/>
                    </a:cubicBezTo>
                    <a:cubicBezTo>
                      <a:pt x="32" y="2"/>
                      <a:pt x="31" y="4"/>
                      <a:pt x="28" y="6"/>
                    </a:cubicBezTo>
                    <a:cubicBezTo>
                      <a:pt x="26" y="9"/>
                      <a:pt x="19" y="6"/>
                      <a:pt x="15" y="6"/>
                    </a:cubicBezTo>
                    <a:cubicBezTo>
                      <a:pt x="10" y="5"/>
                      <a:pt x="10" y="10"/>
                      <a:pt x="6" y="12"/>
                    </a:cubicBezTo>
                    <a:cubicBezTo>
                      <a:pt x="5" y="13"/>
                      <a:pt x="1" y="13"/>
                      <a:pt x="1" y="15"/>
                    </a:cubicBezTo>
                    <a:cubicBezTo>
                      <a:pt x="0" y="16"/>
                      <a:pt x="3" y="17"/>
                      <a:pt x="4" y="17"/>
                    </a:cubicBezTo>
                    <a:cubicBezTo>
                      <a:pt x="8" y="17"/>
                      <a:pt x="11" y="16"/>
                      <a:pt x="13" y="14"/>
                    </a:cubicBezTo>
                    <a:cubicBezTo>
                      <a:pt x="15" y="13"/>
                      <a:pt x="17" y="14"/>
                      <a:pt x="18" y="12"/>
                    </a:cubicBezTo>
                    <a:cubicBezTo>
                      <a:pt x="20" y="10"/>
                      <a:pt x="21" y="10"/>
                      <a:pt x="24" y="10"/>
                    </a:cubicBezTo>
                    <a:cubicBezTo>
                      <a:pt x="26" y="10"/>
                      <a:pt x="27" y="11"/>
                      <a:pt x="28" y="12"/>
                    </a:cubicBezTo>
                    <a:cubicBezTo>
                      <a:pt x="31" y="13"/>
                      <a:pt x="33" y="10"/>
                      <a:pt x="35" y="11"/>
                    </a:cubicBezTo>
                    <a:cubicBezTo>
                      <a:pt x="37" y="12"/>
                      <a:pt x="38" y="13"/>
                      <a:pt x="40" y="12"/>
                    </a:cubicBezTo>
                    <a:cubicBezTo>
                      <a:pt x="41" y="12"/>
                      <a:pt x="43" y="9"/>
                      <a:pt x="44" y="10"/>
                    </a:cubicBezTo>
                    <a:cubicBezTo>
                      <a:pt x="48" y="11"/>
                      <a:pt x="50" y="14"/>
                      <a:pt x="53" y="16"/>
                    </a:cubicBezTo>
                    <a:cubicBezTo>
                      <a:pt x="54" y="16"/>
                      <a:pt x="57" y="16"/>
                      <a:pt x="58" y="17"/>
                    </a:cubicBezTo>
                    <a:cubicBezTo>
                      <a:pt x="60" y="18"/>
                      <a:pt x="60" y="22"/>
                      <a:pt x="60" y="24"/>
                    </a:cubicBezTo>
                    <a:cubicBezTo>
                      <a:pt x="63" y="24"/>
                      <a:pt x="64" y="23"/>
                      <a:pt x="65" y="21"/>
                    </a:cubicBezTo>
                    <a:cubicBezTo>
                      <a:pt x="67" y="19"/>
                      <a:pt x="68" y="20"/>
                      <a:pt x="71" y="21"/>
                    </a:cubicBezTo>
                    <a:cubicBezTo>
                      <a:pt x="76" y="22"/>
                      <a:pt x="85" y="19"/>
                      <a:pt x="89" y="17"/>
                    </a:cubicBezTo>
                    <a:cubicBezTo>
                      <a:pt x="92" y="15"/>
                      <a:pt x="92" y="14"/>
                      <a:pt x="89" y="1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6" name="Freeform 187"/>
              <p:cNvSpPr>
                <a:spLocks/>
              </p:cNvSpPr>
              <p:nvPr/>
            </p:nvSpPr>
            <p:spPr bwMode="auto">
              <a:xfrm>
                <a:off x="8974811" y="3479102"/>
                <a:ext cx="5198" cy="4332"/>
              </a:xfrm>
              <a:custGeom>
                <a:avLst/>
                <a:gdLst>
                  <a:gd name="T0" fmla="*/ 10 w 12"/>
                  <a:gd name="T1" fmla="*/ 6 h 11"/>
                  <a:gd name="T2" fmla="*/ 8 w 12"/>
                  <a:gd name="T3" fmla="*/ 5 h 11"/>
                  <a:gd name="T4" fmla="*/ 4 w 12"/>
                  <a:gd name="T5" fmla="*/ 2 h 11"/>
                  <a:gd name="T6" fmla="*/ 2 w 12"/>
                  <a:gd name="T7" fmla="*/ 1 h 11"/>
                  <a:gd name="T8" fmla="*/ 2 w 12"/>
                  <a:gd name="T9" fmla="*/ 8 h 11"/>
                  <a:gd name="T10" fmla="*/ 6 w 12"/>
                  <a:gd name="T11" fmla="*/ 8 h 11"/>
                  <a:gd name="T12" fmla="*/ 7 w 12"/>
                  <a:gd name="T13" fmla="*/ 11 h 11"/>
                  <a:gd name="T14" fmla="*/ 8 w 12"/>
                  <a:gd name="T15" fmla="*/ 9 h 11"/>
                  <a:gd name="T16" fmla="*/ 10 w 12"/>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0" y="6"/>
                    </a:moveTo>
                    <a:cubicBezTo>
                      <a:pt x="9" y="6"/>
                      <a:pt x="8" y="6"/>
                      <a:pt x="8" y="5"/>
                    </a:cubicBezTo>
                    <a:cubicBezTo>
                      <a:pt x="6" y="4"/>
                      <a:pt x="6" y="2"/>
                      <a:pt x="4" y="2"/>
                    </a:cubicBezTo>
                    <a:cubicBezTo>
                      <a:pt x="3" y="2"/>
                      <a:pt x="3" y="0"/>
                      <a:pt x="2" y="1"/>
                    </a:cubicBezTo>
                    <a:cubicBezTo>
                      <a:pt x="0" y="3"/>
                      <a:pt x="0" y="9"/>
                      <a:pt x="2" y="8"/>
                    </a:cubicBezTo>
                    <a:cubicBezTo>
                      <a:pt x="4" y="6"/>
                      <a:pt x="4" y="6"/>
                      <a:pt x="6" y="8"/>
                    </a:cubicBezTo>
                    <a:cubicBezTo>
                      <a:pt x="6" y="9"/>
                      <a:pt x="7" y="10"/>
                      <a:pt x="7" y="11"/>
                    </a:cubicBezTo>
                    <a:cubicBezTo>
                      <a:pt x="7" y="11"/>
                      <a:pt x="8" y="10"/>
                      <a:pt x="8" y="9"/>
                    </a:cubicBezTo>
                    <a:cubicBezTo>
                      <a:pt x="9" y="8"/>
                      <a:pt x="12" y="7"/>
                      <a:pt x="10"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7" name="Freeform 188"/>
              <p:cNvSpPr>
                <a:spLocks/>
              </p:cNvSpPr>
              <p:nvPr/>
            </p:nvSpPr>
            <p:spPr bwMode="auto">
              <a:xfrm>
                <a:off x="8974811" y="3513757"/>
                <a:ext cx="867" cy="1733"/>
              </a:xfrm>
              <a:custGeom>
                <a:avLst/>
                <a:gdLst>
                  <a:gd name="T0" fmla="*/ 0 w 3"/>
                  <a:gd name="T1" fmla="*/ 3 h 5"/>
                  <a:gd name="T2" fmla="*/ 3 w 3"/>
                  <a:gd name="T3" fmla="*/ 2 h 5"/>
                  <a:gd name="T4" fmla="*/ 2 w 3"/>
                  <a:gd name="T5" fmla="*/ 2 h 5"/>
                  <a:gd name="T6" fmla="*/ 0 w 3"/>
                  <a:gd name="T7" fmla="*/ 3 h 5"/>
                </a:gdLst>
                <a:ahLst/>
                <a:cxnLst>
                  <a:cxn ang="0">
                    <a:pos x="T0" y="T1"/>
                  </a:cxn>
                  <a:cxn ang="0">
                    <a:pos x="T2" y="T3"/>
                  </a:cxn>
                  <a:cxn ang="0">
                    <a:pos x="T4" y="T5"/>
                  </a:cxn>
                  <a:cxn ang="0">
                    <a:pos x="T6" y="T7"/>
                  </a:cxn>
                </a:cxnLst>
                <a:rect l="0" t="0" r="r" b="b"/>
                <a:pathLst>
                  <a:path w="3" h="5">
                    <a:moveTo>
                      <a:pt x="0" y="3"/>
                    </a:moveTo>
                    <a:cubicBezTo>
                      <a:pt x="1" y="4"/>
                      <a:pt x="3" y="5"/>
                      <a:pt x="3" y="2"/>
                    </a:cubicBezTo>
                    <a:cubicBezTo>
                      <a:pt x="2" y="2"/>
                      <a:pt x="2" y="2"/>
                      <a:pt x="2" y="2"/>
                    </a:cubicBezTo>
                    <a:cubicBezTo>
                      <a:pt x="2" y="1"/>
                      <a:pt x="0" y="0"/>
                      <a:pt x="0"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8" name="Freeform 189"/>
              <p:cNvSpPr>
                <a:spLocks/>
              </p:cNvSpPr>
              <p:nvPr/>
            </p:nvSpPr>
            <p:spPr bwMode="auto">
              <a:xfrm>
                <a:off x="8981742" y="3525020"/>
                <a:ext cx="4332" cy="3465"/>
              </a:xfrm>
              <a:custGeom>
                <a:avLst/>
                <a:gdLst>
                  <a:gd name="T0" fmla="*/ 3 w 9"/>
                  <a:gd name="T1" fmla="*/ 1 h 8"/>
                  <a:gd name="T2" fmla="*/ 2 w 9"/>
                  <a:gd name="T3" fmla="*/ 7 h 8"/>
                  <a:gd name="T4" fmla="*/ 4 w 9"/>
                  <a:gd name="T5" fmla="*/ 7 h 8"/>
                  <a:gd name="T6" fmla="*/ 7 w 9"/>
                  <a:gd name="T7" fmla="*/ 6 h 8"/>
                  <a:gd name="T8" fmla="*/ 7 w 9"/>
                  <a:gd name="T9" fmla="*/ 1 h 8"/>
                  <a:gd name="T10" fmla="*/ 3 w 9"/>
                  <a:gd name="T11" fmla="*/ 1 h 8"/>
                </a:gdLst>
                <a:ahLst/>
                <a:cxnLst>
                  <a:cxn ang="0">
                    <a:pos x="T0" y="T1"/>
                  </a:cxn>
                  <a:cxn ang="0">
                    <a:pos x="T2" y="T3"/>
                  </a:cxn>
                  <a:cxn ang="0">
                    <a:pos x="T4" y="T5"/>
                  </a:cxn>
                  <a:cxn ang="0">
                    <a:pos x="T6" y="T7"/>
                  </a:cxn>
                  <a:cxn ang="0">
                    <a:pos x="T8" y="T9"/>
                  </a:cxn>
                  <a:cxn ang="0">
                    <a:pos x="T10" y="T11"/>
                  </a:cxn>
                </a:cxnLst>
                <a:rect l="0" t="0" r="r" b="b"/>
                <a:pathLst>
                  <a:path w="9" h="8">
                    <a:moveTo>
                      <a:pt x="3" y="1"/>
                    </a:moveTo>
                    <a:cubicBezTo>
                      <a:pt x="3" y="3"/>
                      <a:pt x="0" y="5"/>
                      <a:pt x="2" y="7"/>
                    </a:cubicBezTo>
                    <a:cubicBezTo>
                      <a:pt x="3" y="8"/>
                      <a:pt x="3" y="8"/>
                      <a:pt x="4" y="7"/>
                    </a:cubicBezTo>
                    <a:cubicBezTo>
                      <a:pt x="5" y="6"/>
                      <a:pt x="6" y="6"/>
                      <a:pt x="7" y="6"/>
                    </a:cubicBezTo>
                    <a:cubicBezTo>
                      <a:pt x="9" y="6"/>
                      <a:pt x="9" y="1"/>
                      <a:pt x="7" y="1"/>
                    </a:cubicBezTo>
                    <a:cubicBezTo>
                      <a:pt x="7" y="0"/>
                      <a:pt x="4" y="0"/>
                      <a:pt x="3"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29" name="Freeform 190"/>
              <p:cNvSpPr>
                <a:spLocks/>
              </p:cNvSpPr>
              <p:nvPr/>
            </p:nvSpPr>
            <p:spPr bwMode="auto">
              <a:xfrm>
                <a:off x="8975677" y="3516357"/>
                <a:ext cx="867" cy="3465"/>
              </a:xfrm>
              <a:custGeom>
                <a:avLst/>
                <a:gdLst>
                  <a:gd name="T0" fmla="*/ 1 w 3"/>
                  <a:gd name="T1" fmla="*/ 6 h 7"/>
                  <a:gd name="T2" fmla="*/ 3 w 3"/>
                  <a:gd name="T3" fmla="*/ 3 h 7"/>
                  <a:gd name="T4" fmla="*/ 1 w 3"/>
                  <a:gd name="T5" fmla="*/ 6 h 7"/>
                </a:gdLst>
                <a:ahLst/>
                <a:cxnLst>
                  <a:cxn ang="0">
                    <a:pos x="T0" y="T1"/>
                  </a:cxn>
                  <a:cxn ang="0">
                    <a:pos x="T2" y="T3"/>
                  </a:cxn>
                  <a:cxn ang="0">
                    <a:pos x="T4" y="T5"/>
                  </a:cxn>
                </a:cxnLst>
                <a:rect l="0" t="0" r="r" b="b"/>
                <a:pathLst>
                  <a:path w="3" h="7">
                    <a:moveTo>
                      <a:pt x="1" y="6"/>
                    </a:moveTo>
                    <a:cubicBezTo>
                      <a:pt x="2" y="7"/>
                      <a:pt x="3" y="5"/>
                      <a:pt x="3" y="3"/>
                    </a:cubicBezTo>
                    <a:cubicBezTo>
                      <a:pt x="2" y="0"/>
                      <a:pt x="0" y="3"/>
                      <a:pt x="1"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0" name="Freeform 191"/>
              <p:cNvSpPr>
                <a:spLocks/>
              </p:cNvSpPr>
              <p:nvPr/>
            </p:nvSpPr>
            <p:spPr bwMode="auto">
              <a:xfrm>
                <a:off x="8977410" y="3531085"/>
                <a:ext cx="1733" cy="3465"/>
              </a:xfrm>
              <a:custGeom>
                <a:avLst/>
                <a:gdLst>
                  <a:gd name="T0" fmla="*/ 0 w 3"/>
                  <a:gd name="T1" fmla="*/ 3 h 7"/>
                  <a:gd name="T2" fmla="*/ 2 w 3"/>
                  <a:gd name="T3" fmla="*/ 4 h 7"/>
                  <a:gd name="T4" fmla="*/ 0 w 3"/>
                  <a:gd name="T5" fmla="*/ 3 h 7"/>
                </a:gdLst>
                <a:ahLst/>
                <a:cxnLst>
                  <a:cxn ang="0">
                    <a:pos x="T0" y="T1"/>
                  </a:cxn>
                  <a:cxn ang="0">
                    <a:pos x="T2" y="T3"/>
                  </a:cxn>
                  <a:cxn ang="0">
                    <a:pos x="T4" y="T5"/>
                  </a:cxn>
                </a:cxnLst>
                <a:rect l="0" t="0" r="r" b="b"/>
                <a:pathLst>
                  <a:path w="3" h="7">
                    <a:moveTo>
                      <a:pt x="0" y="3"/>
                    </a:moveTo>
                    <a:cubicBezTo>
                      <a:pt x="0" y="7"/>
                      <a:pt x="3" y="5"/>
                      <a:pt x="2" y="4"/>
                    </a:cubicBezTo>
                    <a:cubicBezTo>
                      <a:pt x="2" y="3"/>
                      <a:pt x="1" y="0"/>
                      <a:pt x="0"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1" name="Freeform 192"/>
              <p:cNvSpPr>
                <a:spLocks/>
              </p:cNvSpPr>
              <p:nvPr/>
            </p:nvSpPr>
            <p:spPr bwMode="auto">
              <a:xfrm>
                <a:off x="8986074" y="3527619"/>
                <a:ext cx="867" cy="1733"/>
              </a:xfrm>
              <a:custGeom>
                <a:avLst/>
                <a:gdLst>
                  <a:gd name="T0" fmla="*/ 2 w 3"/>
                  <a:gd name="T1" fmla="*/ 1 h 4"/>
                  <a:gd name="T2" fmla="*/ 1 w 3"/>
                  <a:gd name="T3" fmla="*/ 4 h 4"/>
                  <a:gd name="T4" fmla="*/ 2 w 3"/>
                  <a:gd name="T5" fmla="*/ 1 h 4"/>
                </a:gdLst>
                <a:ahLst/>
                <a:cxnLst>
                  <a:cxn ang="0">
                    <a:pos x="T0" y="T1"/>
                  </a:cxn>
                  <a:cxn ang="0">
                    <a:pos x="T2" y="T3"/>
                  </a:cxn>
                  <a:cxn ang="0">
                    <a:pos x="T4" y="T5"/>
                  </a:cxn>
                </a:cxnLst>
                <a:rect l="0" t="0" r="r" b="b"/>
                <a:pathLst>
                  <a:path w="3" h="4">
                    <a:moveTo>
                      <a:pt x="2" y="1"/>
                    </a:moveTo>
                    <a:cubicBezTo>
                      <a:pt x="1" y="1"/>
                      <a:pt x="0" y="3"/>
                      <a:pt x="1" y="4"/>
                    </a:cubicBezTo>
                    <a:cubicBezTo>
                      <a:pt x="3" y="4"/>
                      <a:pt x="2" y="0"/>
                      <a:pt x="2"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2" name="Freeform 193"/>
              <p:cNvSpPr>
                <a:spLocks/>
              </p:cNvSpPr>
              <p:nvPr/>
            </p:nvSpPr>
            <p:spPr bwMode="auto">
              <a:xfrm>
                <a:off x="8973945" y="3516357"/>
                <a:ext cx="867" cy="867"/>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2"/>
                      <a:pt x="1" y="2"/>
                    </a:cubicBezTo>
                    <a:cubicBezTo>
                      <a:pt x="2" y="3"/>
                      <a:pt x="2" y="1"/>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3" name="Freeform 194"/>
              <p:cNvSpPr>
                <a:spLocks/>
              </p:cNvSpPr>
              <p:nvPr/>
            </p:nvSpPr>
            <p:spPr bwMode="auto">
              <a:xfrm>
                <a:off x="8985208" y="3519822"/>
                <a:ext cx="5198" cy="5198"/>
              </a:xfrm>
              <a:custGeom>
                <a:avLst/>
                <a:gdLst>
                  <a:gd name="T0" fmla="*/ 7 w 13"/>
                  <a:gd name="T1" fmla="*/ 9 h 14"/>
                  <a:gd name="T2" fmla="*/ 12 w 13"/>
                  <a:gd name="T3" fmla="*/ 9 h 14"/>
                  <a:gd name="T4" fmla="*/ 10 w 13"/>
                  <a:gd name="T5" fmla="*/ 7 h 14"/>
                  <a:gd name="T6" fmla="*/ 9 w 13"/>
                  <a:gd name="T7" fmla="*/ 4 h 14"/>
                  <a:gd name="T8" fmla="*/ 5 w 13"/>
                  <a:gd name="T9" fmla="*/ 4 h 14"/>
                  <a:gd name="T10" fmla="*/ 1 w 13"/>
                  <a:gd name="T11" fmla="*/ 8 h 14"/>
                  <a:gd name="T12" fmla="*/ 0 w 13"/>
                  <a:gd name="T13" fmla="*/ 11 h 14"/>
                  <a:gd name="T14" fmla="*/ 2 w 13"/>
                  <a:gd name="T15" fmla="*/ 12 h 14"/>
                  <a:gd name="T16" fmla="*/ 5 w 13"/>
                  <a:gd name="T17" fmla="*/ 14 h 14"/>
                  <a:gd name="T18" fmla="*/ 7 w 13"/>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7" y="9"/>
                    </a:moveTo>
                    <a:cubicBezTo>
                      <a:pt x="7" y="10"/>
                      <a:pt x="13" y="14"/>
                      <a:pt x="12" y="9"/>
                    </a:cubicBezTo>
                    <a:cubicBezTo>
                      <a:pt x="12" y="8"/>
                      <a:pt x="11" y="8"/>
                      <a:pt x="10" y="7"/>
                    </a:cubicBezTo>
                    <a:cubicBezTo>
                      <a:pt x="10" y="6"/>
                      <a:pt x="9" y="5"/>
                      <a:pt x="9" y="4"/>
                    </a:cubicBezTo>
                    <a:cubicBezTo>
                      <a:pt x="8" y="2"/>
                      <a:pt x="5" y="0"/>
                      <a:pt x="5" y="4"/>
                    </a:cubicBezTo>
                    <a:cubicBezTo>
                      <a:pt x="4" y="7"/>
                      <a:pt x="2" y="8"/>
                      <a:pt x="1" y="8"/>
                    </a:cubicBezTo>
                    <a:cubicBezTo>
                      <a:pt x="0" y="8"/>
                      <a:pt x="0" y="9"/>
                      <a:pt x="0" y="11"/>
                    </a:cubicBezTo>
                    <a:cubicBezTo>
                      <a:pt x="0" y="12"/>
                      <a:pt x="1" y="12"/>
                      <a:pt x="2" y="12"/>
                    </a:cubicBezTo>
                    <a:cubicBezTo>
                      <a:pt x="3" y="12"/>
                      <a:pt x="3" y="14"/>
                      <a:pt x="5" y="14"/>
                    </a:cubicBezTo>
                    <a:cubicBezTo>
                      <a:pt x="6" y="14"/>
                      <a:pt x="5" y="8"/>
                      <a:pt x="7" y="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4" name="Freeform 195"/>
              <p:cNvSpPr>
                <a:spLocks/>
              </p:cNvSpPr>
              <p:nvPr/>
            </p:nvSpPr>
            <p:spPr bwMode="auto">
              <a:xfrm>
                <a:off x="8973078" y="3535417"/>
                <a:ext cx="2599" cy="2599"/>
              </a:xfrm>
              <a:custGeom>
                <a:avLst/>
                <a:gdLst>
                  <a:gd name="T0" fmla="*/ 1 w 5"/>
                  <a:gd name="T1" fmla="*/ 4 h 5"/>
                  <a:gd name="T2" fmla="*/ 3 w 5"/>
                  <a:gd name="T3" fmla="*/ 1 h 5"/>
                  <a:gd name="T4" fmla="*/ 5 w 5"/>
                  <a:gd name="T5" fmla="*/ 0 h 5"/>
                  <a:gd name="T6" fmla="*/ 2 w 5"/>
                  <a:gd name="T7" fmla="*/ 0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5"/>
                      <a:pt x="2" y="1"/>
                      <a:pt x="3" y="1"/>
                    </a:cubicBezTo>
                    <a:cubicBezTo>
                      <a:pt x="4" y="1"/>
                      <a:pt x="5" y="2"/>
                      <a:pt x="5" y="0"/>
                    </a:cubicBezTo>
                    <a:cubicBezTo>
                      <a:pt x="4" y="0"/>
                      <a:pt x="3" y="0"/>
                      <a:pt x="2" y="0"/>
                    </a:cubicBezTo>
                    <a:cubicBezTo>
                      <a:pt x="2" y="1"/>
                      <a:pt x="0" y="3"/>
                      <a:pt x="1"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5" name="Freeform 196"/>
              <p:cNvSpPr>
                <a:spLocks/>
              </p:cNvSpPr>
              <p:nvPr/>
            </p:nvSpPr>
            <p:spPr bwMode="auto">
              <a:xfrm>
                <a:off x="8980009" y="3497296"/>
                <a:ext cx="2599" cy="5198"/>
              </a:xfrm>
              <a:custGeom>
                <a:avLst/>
                <a:gdLst>
                  <a:gd name="T0" fmla="*/ 5 w 8"/>
                  <a:gd name="T1" fmla="*/ 9 h 13"/>
                  <a:gd name="T2" fmla="*/ 7 w 8"/>
                  <a:gd name="T3" fmla="*/ 2 h 13"/>
                  <a:gd name="T4" fmla="*/ 2 w 8"/>
                  <a:gd name="T5" fmla="*/ 6 h 13"/>
                  <a:gd name="T6" fmla="*/ 5 w 8"/>
                  <a:gd name="T7" fmla="*/ 9 h 13"/>
                </a:gdLst>
                <a:ahLst/>
                <a:cxnLst>
                  <a:cxn ang="0">
                    <a:pos x="T0" y="T1"/>
                  </a:cxn>
                  <a:cxn ang="0">
                    <a:pos x="T2" y="T3"/>
                  </a:cxn>
                  <a:cxn ang="0">
                    <a:pos x="T4" y="T5"/>
                  </a:cxn>
                  <a:cxn ang="0">
                    <a:pos x="T6" y="T7"/>
                  </a:cxn>
                </a:cxnLst>
                <a:rect l="0" t="0" r="r" b="b"/>
                <a:pathLst>
                  <a:path w="8" h="13">
                    <a:moveTo>
                      <a:pt x="5" y="9"/>
                    </a:moveTo>
                    <a:cubicBezTo>
                      <a:pt x="6" y="7"/>
                      <a:pt x="8" y="4"/>
                      <a:pt x="7" y="2"/>
                    </a:cubicBezTo>
                    <a:cubicBezTo>
                      <a:pt x="6" y="0"/>
                      <a:pt x="0" y="2"/>
                      <a:pt x="2" y="6"/>
                    </a:cubicBezTo>
                    <a:cubicBezTo>
                      <a:pt x="3" y="6"/>
                      <a:pt x="4" y="13"/>
                      <a:pt x="5" y="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6" name="Freeform 197"/>
              <p:cNvSpPr>
                <a:spLocks/>
              </p:cNvSpPr>
              <p:nvPr/>
            </p:nvSpPr>
            <p:spPr bwMode="auto">
              <a:xfrm>
                <a:off x="8979143" y="3528486"/>
                <a:ext cx="3465" cy="4332"/>
              </a:xfrm>
              <a:custGeom>
                <a:avLst/>
                <a:gdLst>
                  <a:gd name="T0" fmla="*/ 1 w 9"/>
                  <a:gd name="T1" fmla="*/ 6 h 11"/>
                  <a:gd name="T2" fmla="*/ 2 w 9"/>
                  <a:gd name="T3" fmla="*/ 10 h 11"/>
                  <a:gd name="T4" fmla="*/ 4 w 9"/>
                  <a:gd name="T5" fmla="*/ 7 h 11"/>
                  <a:gd name="T6" fmla="*/ 9 w 9"/>
                  <a:gd name="T7" fmla="*/ 3 h 11"/>
                  <a:gd name="T8" fmla="*/ 6 w 9"/>
                  <a:gd name="T9" fmla="*/ 0 h 11"/>
                  <a:gd name="T10" fmla="*/ 5 w 9"/>
                  <a:gd name="T11" fmla="*/ 4 h 11"/>
                  <a:gd name="T12" fmla="*/ 3 w 9"/>
                  <a:gd name="T13" fmla="*/ 5 h 11"/>
                  <a:gd name="T14" fmla="*/ 1 w 9"/>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6"/>
                    </a:moveTo>
                    <a:cubicBezTo>
                      <a:pt x="0" y="7"/>
                      <a:pt x="1" y="11"/>
                      <a:pt x="2" y="10"/>
                    </a:cubicBezTo>
                    <a:cubicBezTo>
                      <a:pt x="3" y="10"/>
                      <a:pt x="3" y="7"/>
                      <a:pt x="4" y="7"/>
                    </a:cubicBezTo>
                    <a:cubicBezTo>
                      <a:pt x="4" y="8"/>
                      <a:pt x="9" y="4"/>
                      <a:pt x="9" y="3"/>
                    </a:cubicBezTo>
                    <a:cubicBezTo>
                      <a:pt x="8" y="1"/>
                      <a:pt x="7" y="0"/>
                      <a:pt x="6" y="0"/>
                    </a:cubicBezTo>
                    <a:cubicBezTo>
                      <a:pt x="4" y="0"/>
                      <a:pt x="4" y="3"/>
                      <a:pt x="5" y="4"/>
                    </a:cubicBezTo>
                    <a:cubicBezTo>
                      <a:pt x="6" y="5"/>
                      <a:pt x="3" y="5"/>
                      <a:pt x="3" y="5"/>
                    </a:cubicBezTo>
                    <a:cubicBezTo>
                      <a:pt x="2" y="5"/>
                      <a:pt x="1" y="4"/>
                      <a:pt x="1" y="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7" name="Freeform 198"/>
              <p:cNvSpPr>
                <a:spLocks/>
              </p:cNvSpPr>
              <p:nvPr/>
            </p:nvSpPr>
            <p:spPr bwMode="auto">
              <a:xfrm>
                <a:off x="9093503" y="3642846"/>
                <a:ext cx="1733" cy="2599"/>
              </a:xfrm>
              <a:custGeom>
                <a:avLst/>
                <a:gdLst>
                  <a:gd name="T0" fmla="*/ 4 w 4"/>
                  <a:gd name="T1" fmla="*/ 4 h 7"/>
                  <a:gd name="T2" fmla="*/ 2 w 4"/>
                  <a:gd name="T3" fmla="*/ 3 h 7"/>
                  <a:gd name="T4" fmla="*/ 1 w 4"/>
                  <a:gd name="T5" fmla="*/ 5 h 7"/>
                  <a:gd name="T6" fmla="*/ 4 w 4"/>
                  <a:gd name="T7" fmla="*/ 4 h 7"/>
                </a:gdLst>
                <a:ahLst/>
                <a:cxnLst>
                  <a:cxn ang="0">
                    <a:pos x="T0" y="T1"/>
                  </a:cxn>
                  <a:cxn ang="0">
                    <a:pos x="T2" y="T3"/>
                  </a:cxn>
                  <a:cxn ang="0">
                    <a:pos x="T4" y="T5"/>
                  </a:cxn>
                  <a:cxn ang="0">
                    <a:pos x="T6" y="T7"/>
                  </a:cxn>
                </a:cxnLst>
                <a:rect l="0" t="0" r="r" b="b"/>
                <a:pathLst>
                  <a:path w="4" h="7">
                    <a:moveTo>
                      <a:pt x="4" y="4"/>
                    </a:moveTo>
                    <a:cubicBezTo>
                      <a:pt x="2" y="3"/>
                      <a:pt x="2" y="3"/>
                      <a:pt x="2" y="3"/>
                    </a:cubicBezTo>
                    <a:cubicBezTo>
                      <a:pt x="0" y="0"/>
                      <a:pt x="1" y="4"/>
                      <a:pt x="1" y="5"/>
                    </a:cubicBezTo>
                    <a:cubicBezTo>
                      <a:pt x="2" y="7"/>
                      <a:pt x="4" y="6"/>
                      <a:pt x="4"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8" name="Freeform 199"/>
              <p:cNvSpPr>
                <a:spLocks/>
              </p:cNvSpPr>
              <p:nvPr/>
            </p:nvSpPr>
            <p:spPr bwMode="auto">
              <a:xfrm>
                <a:off x="9043254" y="3525886"/>
                <a:ext cx="3465" cy="4332"/>
              </a:xfrm>
              <a:custGeom>
                <a:avLst/>
                <a:gdLst>
                  <a:gd name="T0" fmla="*/ 4 w 8"/>
                  <a:gd name="T1" fmla="*/ 0 h 11"/>
                  <a:gd name="T2" fmla="*/ 1 w 8"/>
                  <a:gd name="T3" fmla="*/ 2 h 11"/>
                  <a:gd name="T4" fmla="*/ 1 w 8"/>
                  <a:gd name="T5" fmla="*/ 7 h 11"/>
                  <a:gd name="T6" fmla="*/ 2 w 8"/>
                  <a:gd name="T7" fmla="*/ 11 h 11"/>
                  <a:gd name="T8" fmla="*/ 4 w 8"/>
                  <a:gd name="T9" fmla="*/ 9 h 11"/>
                  <a:gd name="T10" fmla="*/ 8 w 8"/>
                  <a:gd name="T11" fmla="*/ 5 h 11"/>
                  <a:gd name="T12" fmla="*/ 4 w 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4" y="0"/>
                    </a:moveTo>
                    <a:cubicBezTo>
                      <a:pt x="3" y="0"/>
                      <a:pt x="2" y="1"/>
                      <a:pt x="1" y="2"/>
                    </a:cubicBezTo>
                    <a:cubicBezTo>
                      <a:pt x="0" y="4"/>
                      <a:pt x="1" y="5"/>
                      <a:pt x="1" y="7"/>
                    </a:cubicBezTo>
                    <a:cubicBezTo>
                      <a:pt x="1" y="8"/>
                      <a:pt x="1" y="10"/>
                      <a:pt x="2" y="11"/>
                    </a:cubicBezTo>
                    <a:cubicBezTo>
                      <a:pt x="3" y="11"/>
                      <a:pt x="4" y="10"/>
                      <a:pt x="4" y="9"/>
                    </a:cubicBezTo>
                    <a:cubicBezTo>
                      <a:pt x="5" y="7"/>
                      <a:pt x="7" y="7"/>
                      <a:pt x="8" y="5"/>
                    </a:cubicBezTo>
                    <a:cubicBezTo>
                      <a:pt x="8" y="2"/>
                      <a:pt x="6" y="0"/>
                      <a:pt x="4"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39" name="Freeform 200"/>
              <p:cNvSpPr>
                <a:spLocks/>
              </p:cNvSpPr>
              <p:nvPr/>
            </p:nvSpPr>
            <p:spPr bwMode="auto">
              <a:xfrm>
                <a:off x="9042388" y="3518089"/>
                <a:ext cx="4332" cy="6931"/>
              </a:xfrm>
              <a:custGeom>
                <a:avLst/>
                <a:gdLst>
                  <a:gd name="T0" fmla="*/ 7 w 10"/>
                  <a:gd name="T1" fmla="*/ 3 h 17"/>
                  <a:gd name="T2" fmla="*/ 3 w 10"/>
                  <a:gd name="T3" fmla="*/ 0 h 17"/>
                  <a:gd name="T4" fmla="*/ 3 w 10"/>
                  <a:gd name="T5" fmla="*/ 10 h 17"/>
                  <a:gd name="T6" fmla="*/ 2 w 10"/>
                  <a:gd name="T7" fmla="*/ 16 h 17"/>
                  <a:gd name="T8" fmla="*/ 5 w 10"/>
                  <a:gd name="T9" fmla="*/ 15 h 17"/>
                  <a:gd name="T10" fmla="*/ 9 w 10"/>
                  <a:gd name="T11" fmla="*/ 14 h 17"/>
                  <a:gd name="T12" fmla="*/ 9 w 10"/>
                  <a:gd name="T13" fmla="*/ 9 h 17"/>
                  <a:gd name="T14" fmla="*/ 7 w 10"/>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7" y="3"/>
                    </a:moveTo>
                    <a:cubicBezTo>
                      <a:pt x="6" y="1"/>
                      <a:pt x="3" y="1"/>
                      <a:pt x="3" y="0"/>
                    </a:cubicBezTo>
                    <a:cubicBezTo>
                      <a:pt x="0" y="3"/>
                      <a:pt x="3" y="7"/>
                      <a:pt x="3" y="10"/>
                    </a:cubicBezTo>
                    <a:cubicBezTo>
                      <a:pt x="3" y="12"/>
                      <a:pt x="2" y="14"/>
                      <a:pt x="2" y="16"/>
                    </a:cubicBezTo>
                    <a:cubicBezTo>
                      <a:pt x="3" y="17"/>
                      <a:pt x="5" y="16"/>
                      <a:pt x="5" y="15"/>
                    </a:cubicBezTo>
                    <a:cubicBezTo>
                      <a:pt x="7" y="12"/>
                      <a:pt x="7" y="15"/>
                      <a:pt x="9" y="14"/>
                    </a:cubicBezTo>
                    <a:cubicBezTo>
                      <a:pt x="10" y="14"/>
                      <a:pt x="9" y="10"/>
                      <a:pt x="9" y="9"/>
                    </a:cubicBezTo>
                    <a:cubicBezTo>
                      <a:pt x="8" y="7"/>
                      <a:pt x="8" y="5"/>
                      <a:pt x="7"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0" name="Freeform 201"/>
              <p:cNvSpPr>
                <a:spLocks/>
              </p:cNvSpPr>
              <p:nvPr/>
            </p:nvSpPr>
            <p:spPr bwMode="auto">
              <a:xfrm>
                <a:off x="9107365" y="3676634"/>
                <a:ext cx="3465" cy="3465"/>
              </a:xfrm>
              <a:custGeom>
                <a:avLst/>
                <a:gdLst>
                  <a:gd name="T0" fmla="*/ 7 w 7"/>
                  <a:gd name="T1" fmla="*/ 5 h 7"/>
                  <a:gd name="T2" fmla="*/ 5 w 7"/>
                  <a:gd name="T3" fmla="*/ 1 h 7"/>
                  <a:gd name="T4" fmla="*/ 1 w 7"/>
                  <a:gd name="T5" fmla="*/ 0 h 7"/>
                  <a:gd name="T6" fmla="*/ 2 w 7"/>
                  <a:gd name="T7" fmla="*/ 4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7" y="4"/>
                      <a:pt x="5" y="3"/>
                      <a:pt x="5" y="1"/>
                    </a:cubicBezTo>
                    <a:cubicBezTo>
                      <a:pt x="4" y="1"/>
                      <a:pt x="2" y="0"/>
                      <a:pt x="1" y="0"/>
                    </a:cubicBezTo>
                    <a:cubicBezTo>
                      <a:pt x="0" y="1"/>
                      <a:pt x="1" y="3"/>
                      <a:pt x="2" y="4"/>
                    </a:cubicBezTo>
                    <a:cubicBezTo>
                      <a:pt x="3" y="5"/>
                      <a:pt x="6" y="7"/>
                      <a:pt x="7"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1" name="Freeform 202"/>
              <p:cNvSpPr>
                <a:spLocks/>
              </p:cNvSpPr>
              <p:nvPr/>
            </p:nvSpPr>
            <p:spPr bwMode="auto">
              <a:xfrm>
                <a:off x="9101301" y="3674036"/>
                <a:ext cx="4332" cy="4332"/>
              </a:xfrm>
              <a:custGeom>
                <a:avLst/>
                <a:gdLst>
                  <a:gd name="T0" fmla="*/ 4 w 10"/>
                  <a:gd name="T1" fmla="*/ 9 h 11"/>
                  <a:gd name="T2" fmla="*/ 9 w 10"/>
                  <a:gd name="T3" fmla="*/ 9 h 11"/>
                  <a:gd name="T4" fmla="*/ 7 w 10"/>
                  <a:gd name="T5" fmla="*/ 5 h 11"/>
                  <a:gd name="T6" fmla="*/ 4 w 10"/>
                  <a:gd name="T7" fmla="*/ 9 h 11"/>
                </a:gdLst>
                <a:ahLst/>
                <a:cxnLst>
                  <a:cxn ang="0">
                    <a:pos x="T0" y="T1"/>
                  </a:cxn>
                  <a:cxn ang="0">
                    <a:pos x="T2" y="T3"/>
                  </a:cxn>
                  <a:cxn ang="0">
                    <a:pos x="T4" y="T5"/>
                  </a:cxn>
                  <a:cxn ang="0">
                    <a:pos x="T6" y="T7"/>
                  </a:cxn>
                </a:cxnLst>
                <a:rect l="0" t="0" r="r" b="b"/>
                <a:pathLst>
                  <a:path w="10" h="11">
                    <a:moveTo>
                      <a:pt x="4" y="9"/>
                    </a:moveTo>
                    <a:cubicBezTo>
                      <a:pt x="6" y="10"/>
                      <a:pt x="9" y="11"/>
                      <a:pt x="9" y="9"/>
                    </a:cubicBezTo>
                    <a:cubicBezTo>
                      <a:pt x="10" y="7"/>
                      <a:pt x="7" y="7"/>
                      <a:pt x="7" y="5"/>
                    </a:cubicBezTo>
                    <a:cubicBezTo>
                      <a:pt x="1" y="0"/>
                      <a:pt x="0" y="5"/>
                      <a:pt x="4" y="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2" name="Freeform 203"/>
              <p:cNvSpPr>
                <a:spLocks/>
              </p:cNvSpPr>
              <p:nvPr/>
            </p:nvSpPr>
            <p:spPr bwMode="auto">
              <a:xfrm>
                <a:off x="9098702" y="3646312"/>
                <a:ext cx="4332" cy="2599"/>
              </a:xfrm>
              <a:custGeom>
                <a:avLst/>
                <a:gdLst>
                  <a:gd name="T0" fmla="*/ 2 w 11"/>
                  <a:gd name="T1" fmla="*/ 4 h 8"/>
                  <a:gd name="T2" fmla="*/ 7 w 11"/>
                  <a:gd name="T3" fmla="*/ 8 h 8"/>
                  <a:gd name="T4" fmla="*/ 9 w 11"/>
                  <a:gd name="T5" fmla="*/ 4 h 8"/>
                  <a:gd name="T6" fmla="*/ 2 w 11"/>
                  <a:gd name="T7" fmla="*/ 4 h 8"/>
                </a:gdLst>
                <a:ahLst/>
                <a:cxnLst>
                  <a:cxn ang="0">
                    <a:pos x="T0" y="T1"/>
                  </a:cxn>
                  <a:cxn ang="0">
                    <a:pos x="T2" y="T3"/>
                  </a:cxn>
                  <a:cxn ang="0">
                    <a:pos x="T4" y="T5"/>
                  </a:cxn>
                  <a:cxn ang="0">
                    <a:pos x="T6" y="T7"/>
                  </a:cxn>
                </a:cxnLst>
                <a:rect l="0" t="0" r="r" b="b"/>
                <a:pathLst>
                  <a:path w="11" h="8">
                    <a:moveTo>
                      <a:pt x="2" y="4"/>
                    </a:moveTo>
                    <a:cubicBezTo>
                      <a:pt x="3" y="6"/>
                      <a:pt x="5" y="7"/>
                      <a:pt x="7" y="8"/>
                    </a:cubicBezTo>
                    <a:cubicBezTo>
                      <a:pt x="9" y="8"/>
                      <a:pt x="11" y="6"/>
                      <a:pt x="9" y="4"/>
                    </a:cubicBezTo>
                    <a:cubicBezTo>
                      <a:pt x="7" y="3"/>
                      <a:pt x="0" y="0"/>
                      <a:pt x="2"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3" name="Freeform 204"/>
              <p:cNvSpPr>
                <a:spLocks/>
              </p:cNvSpPr>
              <p:nvPr/>
            </p:nvSpPr>
            <p:spPr bwMode="auto">
              <a:xfrm>
                <a:off x="8999936" y="3504227"/>
                <a:ext cx="5198" cy="9530"/>
              </a:xfrm>
              <a:custGeom>
                <a:avLst/>
                <a:gdLst>
                  <a:gd name="T0" fmla="*/ 10 w 12"/>
                  <a:gd name="T1" fmla="*/ 1 h 24"/>
                  <a:gd name="T2" fmla="*/ 7 w 12"/>
                  <a:gd name="T3" fmla="*/ 7 h 24"/>
                  <a:gd name="T4" fmla="*/ 2 w 12"/>
                  <a:gd name="T5" fmla="*/ 16 h 24"/>
                  <a:gd name="T6" fmla="*/ 0 w 12"/>
                  <a:gd name="T7" fmla="*/ 21 h 24"/>
                  <a:gd name="T8" fmla="*/ 2 w 12"/>
                  <a:gd name="T9" fmla="*/ 23 h 24"/>
                  <a:gd name="T10" fmla="*/ 5 w 12"/>
                  <a:gd name="T11" fmla="*/ 22 h 24"/>
                  <a:gd name="T12" fmla="*/ 10 w 12"/>
                  <a:gd name="T13" fmla="*/ 16 h 24"/>
                  <a:gd name="T14" fmla="*/ 10 w 12"/>
                  <a:gd name="T15" fmla="*/ 6 h 24"/>
                  <a:gd name="T16" fmla="*/ 10 w 12"/>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10" y="1"/>
                    </a:moveTo>
                    <a:cubicBezTo>
                      <a:pt x="8" y="2"/>
                      <a:pt x="7" y="4"/>
                      <a:pt x="7" y="7"/>
                    </a:cubicBezTo>
                    <a:cubicBezTo>
                      <a:pt x="7" y="12"/>
                      <a:pt x="3" y="13"/>
                      <a:pt x="2" y="16"/>
                    </a:cubicBezTo>
                    <a:cubicBezTo>
                      <a:pt x="1" y="17"/>
                      <a:pt x="0" y="19"/>
                      <a:pt x="0" y="21"/>
                    </a:cubicBezTo>
                    <a:cubicBezTo>
                      <a:pt x="0" y="22"/>
                      <a:pt x="1" y="23"/>
                      <a:pt x="2" y="23"/>
                    </a:cubicBezTo>
                    <a:cubicBezTo>
                      <a:pt x="4" y="24"/>
                      <a:pt x="3" y="23"/>
                      <a:pt x="5" y="22"/>
                    </a:cubicBezTo>
                    <a:cubicBezTo>
                      <a:pt x="6" y="19"/>
                      <a:pt x="9" y="19"/>
                      <a:pt x="10" y="16"/>
                    </a:cubicBezTo>
                    <a:cubicBezTo>
                      <a:pt x="12" y="13"/>
                      <a:pt x="9" y="10"/>
                      <a:pt x="10" y="6"/>
                    </a:cubicBezTo>
                    <a:cubicBezTo>
                      <a:pt x="11" y="5"/>
                      <a:pt x="12" y="0"/>
                      <a:pt x="10"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4" name="Freeform 205"/>
              <p:cNvSpPr>
                <a:spLocks/>
              </p:cNvSpPr>
              <p:nvPr/>
            </p:nvSpPr>
            <p:spPr bwMode="auto">
              <a:xfrm>
                <a:off x="8990406" y="3525020"/>
                <a:ext cx="1733" cy="1733"/>
              </a:xfrm>
              <a:custGeom>
                <a:avLst/>
                <a:gdLst>
                  <a:gd name="T0" fmla="*/ 1 w 4"/>
                  <a:gd name="T1" fmla="*/ 0 h 5"/>
                  <a:gd name="T2" fmla="*/ 0 w 4"/>
                  <a:gd name="T3" fmla="*/ 3 h 5"/>
                  <a:gd name="T4" fmla="*/ 2 w 4"/>
                  <a:gd name="T5" fmla="*/ 5 h 5"/>
                  <a:gd name="T6" fmla="*/ 1 w 4"/>
                  <a:gd name="T7" fmla="*/ 0 h 5"/>
                </a:gdLst>
                <a:ahLst/>
                <a:cxnLst>
                  <a:cxn ang="0">
                    <a:pos x="T0" y="T1"/>
                  </a:cxn>
                  <a:cxn ang="0">
                    <a:pos x="T2" y="T3"/>
                  </a:cxn>
                  <a:cxn ang="0">
                    <a:pos x="T4" y="T5"/>
                  </a:cxn>
                  <a:cxn ang="0">
                    <a:pos x="T6" y="T7"/>
                  </a:cxn>
                </a:cxnLst>
                <a:rect l="0" t="0" r="r" b="b"/>
                <a:pathLst>
                  <a:path w="4" h="5">
                    <a:moveTo>
                      <a:pt x="1" y="0"/>
                    </a:moveTo>
                    <a:cubicBezTo>
                      <a:pt x="0" y="0"/>
                      <a:pt x="0" y="2"/>
                      <a:pt x="0" y="3"/>
                    </a:cubicBezTo>
                    <a:cubicBezTo>
                      <a:pt x="0" y="5"/>
                      <a:pt x="2" y="5"/>
                      <a:pt x="2" y="5"/>
                    </a:cubicBezTo>
                    <a:cubicBezTo>
                      <a:pt x="4" y="5"/>
                      <a:pt x="3" y="0"/>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5" name="Freeform 206"/>
              <p:cNvSpPr>
                <a:spLocks/>
              </p:cNvSpPr>
              <p:nvPr/>
            </p:nvSpPr>
            <p:spPr bwMode="auto">
              <a:xfrm>
                <a:off x="9044987" y="3531951"/>
                <a:ext cx="3465" cy="7798"/>
              </a:xfrm>
              <a:custGeom>
                <a:avLst/>
                <a:gdLst>
                  <a:gd name="T0" fmla="*/ 5 w 10"/>
                  <a:gd name="T1" fmla="*/ 3 h 18"/>
                  <a:gd name="T2" fmla="*/ 1 w 10"/>
                  <a:gd name="T3" fmla="*/ 1 h 18"/>
                  <a:gd name="T4" fmla="*/ 0 w 10"/>
                  <a:gd name="T5" fmla="*/ 5 h 18"/>
                  <a:gd name="T6" fmla="*/ 2 w 10"/>
                  <a:gd name="T7" fmla="*/ 9 h 18"/>
                  <a:gd name="T8" fmla="*/ 6 w 10"/>
                  <a:gd name="T9" fmla="*/ 17 h 18"/>
                  <a:gd name="T10" fmla="*/ 4 w 10"/>
                  <a:gd name="T11" fmla="*/ 8 h 18"/>
                  <a:gd name="T12" fmla="*/ 5 w 10"/>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5" y="3"/>
                    </a:moveTo>
                    <a:cubicBezTo>
                      <a:pt x="5" y="3"/>
                      <a:pt x="1" y="0"/>
                      <a:pt x="1" y="1"/>
                    </a:cubicBezTo>
                    <a:cubicBezTo>
                      <a:pt x="1" y="3"/>
                      <a:pt x="0" y="3"/>
                      <a:pt x="0" y="5"/>
                    </a:cubicBezTo>
                    <a:cubicBezTo>
                      <a:pt x="1" y="7"/>
                      <a:pt x="2" y="8"/>
                      <a:pt x="2" y="9"/>
                    </a:cubicBezTo>
                    <a:cubicBezTo>
                      <a:pt x="3" y="12"/>
                      <a:pt x="4" y="16"/>
                      <a:pt x="6" y="17"/>
                    </a:cubicBezTo>
                    <a:cubicBezTo>
                      <a:pt x="10" y="18"/>
                      <a:pt x="5" y="9"/>
                      <a:pt x="4" y="8"/>
                    </a:cubicBezTo>
                    <a:cubicBezTo>
                      <a:pt x="3" y="6"/>
                      <a:pt x="6" y="6"/>
                      <a:pt x="5"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6" name="Freeform 207"/>
              <p:cNvSpPr>
                <a:spLocks/>
              </p:cNvSpPr>
              <p:nvPr/>
            </p:nvSpPr>
            <p:spPr bwMode="auto">
              <a:xfrm>
                <a:off x="9036323" y="3505094"/>
                <a:ext cx="4332" cy="6931"/>
              </a:xfrm>
              <a:custGeom>
                <a:avLst/>
                <a:gdLst>
                  <a:gd name="T0" fmla="*/ 12 w 12"/>
                  <a:gd name="T1" fmla="*/ 12 h 18"/>
                  <a:gd name="T2" fmla="*/ 9 w 12"/>
                  <a:gd name="T3" fmla="*/ 9 h 18"/>
                  <a:gd name="T4" fmla="*/ 6 w 12"/>
                  <a:gd name="T5" fmla="*/ 3 h 18"/>
                  <a:gd name="T6" fmla="*/ 1 w 12"/>
                  <a:gd name="T7" fmla="*/ 9 h 18"/>
                  <a:gd name="T8" fmla="*/ 4 w 12"/>
                  <a:gd name="T9" fmla="*/ 11 h 18"/>
                  <a:gd name="T10" fmla="*/ 6 w 12"/>
                  <a:gd name="T11" fmla="*/ 13 h 18"/>
                  <a:gd name="T12" fmla="*/ 12 w 12"/>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12" y="12"/>
                    </a:moveTo>
                    <a:cubicBezTo>
                      <a:pt x="12" y="10"/>
                      <a:pt x="10" y="10"/>
                      <a:pt x="9" y="9"/>
                    </a:cubicBezTo>
                    <a:cubicBezTo>
                      <a:pt x="8" y="7"/>
                      <a:pt x="7" y="5"/>
                      <a:pt x="6" y="3"/>
                    </a:cubicBezTo>
                    <a:cubicBezTo>
                      <a:pt x="3" y="0"/>
                      <a:pt x="0" y="3"/>
                      <a:pt x="1" y="9"/>
                    </a:cubicBezTo>
                    <a:cubicBezTo>
                      <a:pt x="1" y="11"/>
                      <a:pt x="2" y="11"/>
                      <a:pt x="4" y="11"/>
                    </a:cubicBezTo>
                    <a:cubicBezTo>
                      <a:pt x="5" y="11"/>
                      <a:pt x="5" y="12"/>
                      <a:pt x="6" y="13"/>
                    </a:cubicBezTo>
                    <a:cubicBezTo>
                      <a:pt x="8" y="15"/>
                      <a:pt x="12" y="18"/>
                      <a:pt x="12" y="1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7" name="Freeform 208"/>
              <p:cNvSpPr>
                <a:spLocks/>
              </p:cNvSpPr>
              <p:nvPr/>
            </p:nvSpPr>
            <p:spPr bwMode="auto">
              <a:xfrm>
                <a:off x="9038922" y="3512891"/>
                <a:ext cx="1733" cy="2599"/>
              </a:xfrm>
              <a:custGeom>
                <a:avLst/>
                <a:gdLst>
                  <a:gd name="T0" fmla="*/ 2 w 5"/>
                  <a:gd name="T1" fmla="*/ 5 h 7"/>
                  <a:gd name="T2" fmla="*/ 4 w 5"/>
                  <a:gd name="T3" fmla="*/ 2 h 7"/>
                  <a:gd name="T4" fmla="*/ 2 w 5"/>
                  <a:gd name="T5" fmla="*/ 5 h 7"/>
                </a:gdLst>
                <a:ahLst/>
                <a:cxnLst>
                  <a:cxn ang="0">
                    <a:pos x="T0" y="T1"/>
                  </a:cxn>
                  <a:cxn ang="0">
                    <a:pos x="T2" y="T3"/>
                  </a:cxn>
                  <a:cxn ang="0">
                    <a:pos x="T4" y="T5"/>
                  </a:cxn>
                </a:cxnLst>
                <a:rect l="0" t="0" r="r" b="b"/>
                <a:pathLst>
                  <a:path w="5" h="7">
                    <a:moveTo>
                      <a:pt x="2" y="5"/>
                    </a:moveTo>
                    <a:cubicBezTo>
                      <a:pt x="5" y="7"/>
                      <a:pt x="5" y="1"/>
                      <a:pt x="4" y="2"/>
                    </a:cubicBezTo>
                    <a:cubicBezTo>
                      <a:pt x="2" y="0"/>
                      <a:pt x="0" y="4"/>
                      <a:pt x="2"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8" name="Freeform 209"/>
              <p:cNvSpPr>
                <a:spLocks/>
              </p:cNvSpPr>
              <p:nvPr/>
            </p:nvSpPr>
            <p:spPr bwMode="auto">
              <a:xfrm>
                <a:off x="9280639" y="3693962"/>
                <a:ext cx="1733" cy="1733"/>
              </a:xfrm>
              <a:custGeom>
                <a:avLst/>
                <a:gdLst>
                  <a:gd name="T0" fmla="*/ 2 w 3"/>
                  <a:gd name="T1" fmla="*/ 2 h 3"/>
                  <a:gd name="T2" fmla="*/ 1 w 3"/>
                  <a:gd name="T3" fmla="*/ 0 h 3"/>
                  <a:gd name="T4" fmla="*/ 0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3" y="1"/>
                      <a:pt x="2" y="1"/>
                      <a:pt x="1" y="0"/>
                    </a:cubicBezTo>
                    <a:cubicBezTo>
                      <a:pt x="1" y="1"/>
                      <a:pt x="0" y="2"/>
                      <a:pt x="0" y="2"/>
                    </a:cubicBezTo>
                    <a:cubicBezTo>
                      <a:pt x="0" y="3"/>
                      <a:pt x="1" y="3"/>
                      <a:pt x="2"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49" name="Freeform 210"/>
              <p:cNvSpPr>
                <a:spLocks/>
              </p:cNvSpPr>
              <p:nvPr/>
            </p:nvSpPr>
            <p:spPr bwMode="auto">
              <a:xfrm>
                <a:off x="9518024" y="3633316"/>
                <a:ext cx="2599" cy="6931"/>
              </a:xfrm>
              <a:custGeom>
                <a:avLst/>
                <a:gdLst>
                  <a:gd name="T0" fmla="*/ 3 w 6"/>
                  <a:gd name="T1" fmla="*/ 13 h 16"/>
                  <a:gd name="T2" fmla="*/ 6 w 6"/>
                  <a:gd name="T3" fmla="*/ 8 h 16"/>
                  <a:gd name="T4" fmla="*/ 5 w 6"/>
                  <a:gd name="T5" fmla="*/ 3 h 16"/>
                  <a:gd name="T6" fmla="*/ 3 w 6"/>
                  <a:gd name="T7" fmla="*/ 0 h 16"/>
                  <a:gd name="T8" fmla="*/ 1 w 6"/>
                  <a:gd name="T9" fmla="*/ 6 h 16"/>
                  <a:gd name="T10" fmla="*/ 0 w 6"/>
                  <a:gd name="T11" fmla="*/ 11 h 16"/>
                  <a:gd name="T12" fmla="*/ 0 w 6"/>
                  <a:gd name="T13" fmla="*/ 15 h 16"/>
                  <a:gd name="T14" fmla="*/ 3 w 6"/>
                  <a:gd name="T15" fmla="*/ 1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3" y="13"/>
                    </a:moveTo>
                    <a:cubicBezTo>
                      <a:pt x="4" y="11"/>
                      <a:pt x="5" y="10"/>
                      <a:pt x="6" y="8"/>
                    </a:cubicBezTo>
                    <a:cubicBezTo>
                      <a:pt x="6" y="6"/>
                      <a:pt x="6" y="4"/>
                      <a:pt x="5" y="3"/>
                    </a:cubicBezTo>
                    <a:cubicBezTo>
                      <a:pt x="5" y="1"/>
                      <a:pt x="4" y="0"/>
                      <a:pt x="3" y="0"/>
                    </a:cubicBezTo>
                    <a:cubicBezTo>
                      <a:pt x="2" y="1"/>
                      <a:pt x="1" y="5"/>
                      <a:pt x="1" y="6"/>
                    </a:cubicBezTo>
                    <a:cubicBezTo>
                      <a:pt x="0" y="8"/>
                      <a:pt x="0" y="9"/>
                      <a:pt x="0" y="11"/>
                    </a:cubicBezTo>
                    <a:cubicBezTo>
                      <a:pt x="0" y="12"/>
                      <a:pt x="0" y="14"/>
                      <a:pt x="0" y="15"/>
                    </a:cubicBezTo>
                    <a:cubicBezTo>
                      <a:pt x="1" y="16"/>
                      <a:pt x="2" y="14"/>
                      <a:pt x="3" y="1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0" name="Freeform 211"/>
              <p:cNvSpPr>
                <a:spLocks/>
              </p:cNvSpPr>
              <p:nvPr/>
            </p:nvSpPr>
            <p:spPr bwMode="auto">
              <a:xfrm>
                <a:off x="9464310" y="3682699"/>
                <a:ext cx="13862" cy="27724"/>
              </a:xfrm>
              <a:custGeom>
                <a:avLst/>
                <a:gdLst>
                  <a:gd name="T0" fmla="*/ 3 w 34"/>
                  <a:gd name="T1" fmla="*/ 65 h 66"/>
                  <a:gd name="T2" fmla="*/ 9 w 34"/>
                  <a:gd name="T3" fmla="*/ 62 h 66"/>
                  <a:gd name="T4" fmla="*/ 11 w 34"/>
                  <a:gd name="T5" fmla="*/ 59 h 66"/>
                  <a:gd name="T6" fmla="*/ 14 w 34"/>
                  <a:gd name="T7" fmla="*/ 53 h 66"/>
                  <a:gd name="T8" fmla="*/ 19 w 34"/>
                  <a:gd name="T9" fmla="*/ 43 h 66"/>
                  <a:gd name="T10" fmla="*/ 25 w 34"/>
                  <a:gd name="T11" fmla="*/ 31 h 66"/>
                  <a:gd name="T12" fmla="*/ 27 w 34"/>
                  <a:gd name="T13" fmla="*/ 26 h 66"/>
                  <a:gd name="T14" fmla="*/ 29 w 34"/>
                  <a:gd name="T15" fmla="*/ 23 h 66"/>
                  <a:gd name="T16" fmla="*/ 31 w 34"/>
                  <a:gd name="T17" fmla="*/ 17 h 66"/>
                  <a:gd name="T18" fmla="*/ 33 w 34"/>
                  <a:gd name="T19" fmla="*/ 13 h 66"/>
                  <a:gd name="T20" fmla="*/ 33 w 34"/>
                  <a:gd name="T21" fmla="*/ 9 h 66"/>
                  <a:gd name="T22" fmla="*/ 32 w 34"/>
                  <a:gd name="T23" fmla="*/ 4 h 66"/>
                  <a:gd name="T24" fmla="*/ 30 w 34"/>
                  <a:gd name="T25" fmla="*/ 7 h 66"/>
                  <a:gd name="T26" fmla="*/ 27 w 34"/>
                  <a:gd name="T27" fmla="*/ 9 h 66"/>
                  <a:gd name="T28" fmla="*/ 26 w 34"/>
                  <a:gd name="T29" fmla="*/ 12 h 66"/>
                  <a:gd name="T30" fmla="*/ 27 w 34"/>
                  <a:gd name="T31" fmla="*/ 13 h 66"/>
                  <a:gd name="T32" fmla="*/ 23 w 34"/>
                  <a:gd name="T33" fmla="*/ 18 h 66"/>
                  <a:gd name="T34" fmla="*/ 20 w 34"/>
                  <a:gd name="T35" fmla="*/ 21 h 66"/>
                  <a:gd name="T36" fmla="*/ 17 w 34"/>
                  <a:gd name="T37" fmla="*/ 23 h 66"/>
                  <a:gd name="T38" fmla="*/ 13 w 34"/>
                  <a:gd name="T39" fmla="*/ 28 h 66"/>
                  <a:gd name="T40" fmla="*/ 12 w 34"/>
                  <a:gd name="T41" fmla="*/ 32 h 66"/>
                  <a:gd name="T42" fmla="*/ 10 w 34"/>
                  <a:gd name="T43" fmla="*/ 38 h 66"/>
                  <a:gd name="T44" fmla="*/ 6 w 34"/>
                  <a:gd name="T45" fmla="*/ 47 h 66"/>
                  <a:gd name="T46" fmla="*/ 4 w 34"/>
                  <a:gd name="T47" fmla="*/ 51 h 66"/>
                  <a:gd name="T48" fmla="*/ 2 w 34"/>
                  <a:gd name="T49" fmla="*/ 55 h 66"/>
                  <a:gd name="T50" fmla="*/ 1 w 34"/>
                  <a:gd name="T51" fmla="*/ 60 h 66"/>
                  <a:gd name="T52" fmla="*/ 3 w 34"/>
                  <a:gd name="T5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66">
                    <a:moveTo>
                      <a:pt x="3" y="65"/>
                    </a:moveTo>
                    <a:cubicBezTo>
                      <a:pt x="4" y="66"/>
                      <a:pt x="7" y="64"/>
                      <a:pt x="9" y="62"/>
                    </a:cubicBezTo>
                    <a:cubicBezTo>
                      <a:pt x="9" y="61"/>
                      <a:pt x="11" y="60"/>
                      <a:pt x="11" y="59"/>
                    </a:cubicBezTo>
                    <a:cubicBezTo>
                      <a:pt x="12" y="57"/>
                      <a:pt x="13" y="55"/>
                      <a:pt x="14" y="53"/>
                    </a:cubicBezTo>
                    <a:cubicBezTo>
                      <a:pt x="16" y="50"/>
                      <a:pt x="18" y="46"/>
                      <a:pt x="19" y="43"/>
                    </a:cubicBezTo>
                    <a:cubicBezTo>
                      <a:pt x="21" y="39"/>
                      <a:pt x="23" y="35"/>
                      <a:pt x="25" y="31"/>
                    </a:cubicBezTo>
                    <a:cubicBezTo>
                      <a:pt x="25" y="29"/>
                      <a:pt x="26" y="28"/>
                      <a:pt x="27" y="26"/>
                    </a:cubicBezTo>
                    <a:cubicBezTo>
                      <a:pt x="27" y="25"/>
                      <a:pt x="28" y="24"/>
                      <a:pt x="29" y="23"/>
                    </a:cubicBezTo>
                    <a:cubicBezTo>
                      <a:pt x="29" y="21"/>
                      <a:pt x="30" y="18"/>
                      <a:pt x="31" y="17"/>
                    </a:cubicBezTo>
                    <a:cubicBezTo>
                      <a:pt x="33" y="16"/>
                      <a:pt x="33" y="15"/>
                      <a:pt x="33" y="13"/>
                    </a:cubicBezTo>
                    <a:cubicBezTo>
                      <a:pt x="34" y="11"/>
                      <a:pt x="34" y="9"/>
                      <a:pt x="33" y="9"/>
                    </a:cubicBezTo>
                    <a:cubicBezTo>
                      <a:pt x="33" y="8"/>
                      <a:pt x="34" y="0"/>
                      <a:pt x="32" y="4"/>
                    </a:cubicBezTo>
                    <a:cubicBezTo>
                      <a:pt x="32" y="5"/>
                      <a:pt x="30" y="6"/>
                      <a:pt x="30" y="7"/>
                    </a:cubicBezTo>
                    <a:cubicBezTo>
                      <a:pt x="29" y="8"/>
                      <a:pt x="28" y="8"/>
                      <a:pt x="27" y="9"/>
                    </a:cubicBezTo>
                    <a:cubicBezTo>
                      <a:pt x="27" y="10"/>
                      <a:pt x="26" y="11"/>
                      <a:pt x="26" y="12"/>
                    </a:cubicBezTo>
                    <a:cubicBezTo>
                      <a:pt x="26" y="13"/>
                      <a:pt x="27" y="13"/>
                      <a:pt x="27" y="13"/>
                    </a:cubicBezTo>
                    <a:cubicBezTo>
                      <a:pt x="28" y="14"/>
                      <a:pt x="23" y="17"/>
                      <a:pt x="23" y="18"/>
                    </a:cubicBezTo>
                    <a:cubicBezTo>
                      <a:pt x="22" y="19"/>
                      <a:pt x="21" y="20"/>
                      <a:pt x="20" y="21"/>
                    </a:cubicBezTo>
                    <a:cubicBezTo>
                      <a:pt x="19" y="22"/>
                      <a:pt x="18" y="22"/>
                      <a:pt x="17" y="23"/>
                    </a:cubicBezTo>
                    <a:cubicBezTo>
                      <a:pt x="17" y="25"/>
                      <a:pt x="14" y="26"/>
                      <a:pt x="13" y="28"/>
                    </a:cubicBezTo>
                    <a:cubicBezTo>
                      <a:pt x="13" y="29"/>
                      <a:pt x="12" y="31"/>
                      <a:pt x="12" y="32"/>
                    </a:cubicBezTo>
                    <a:cubicBezTo>
                      <a:pt x="11" y="34"/>
                      <a:pt x="11" y="36"/>
                      <a:pt x="10" y="38"/>
                    </a:cubicBezTo>
                    <a:cubicBezTo>
                      <a:pt x="10" y="41"/>
                      <a:pt x="8" y="44"/>
                      <a:pt x="6" y="47"/>
                    </a:cubicBezTo>
                    <a:cubicBezTo>
                      <a:pt x="6" y="48"/>
                      <a:pt x="5" y="50"/>
                      <a:pt x="4" y="51"/>
                    </a:cubicBezTo>
                    <a:cubicBezTo>
                      <a:pt x="3" y="51"/>
                      <a:pt x="2" y="54"/>
                      <a:pt x="2" y="55"/>
                    </a:cubicBezTo>
                    <a:cubicBezTo>
                      <a:pt x="2" y="57"/>
                      <a:pt x="3" y="57"/>
                      <a:pt x="1" y="60"/>
                    </a:cubicBezTo>
                    <a:cubicBezTo>
                      <a:pt x="0" y="63"/>
                      <a:pt x="2" y="64"/>
                      <a:pt x="3" y="6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1" name="Freeform 212"/>
              <p:cNvSpPr>
                <a:spLocks/>
              </p:cNvSpPr>
              <p:nvPr/>
            </p:nvSpPr>
            <p:spPr bwMode="auto">
              <a:xfrm>
                <a:off x="9424457" y="3588265"/>
                <a:ext cx="15595" cy="13862"/>
              </a:xfrm>
              <a:custGeom>
                <a:avLst/>
                <a:gdLst>
                  <a:gd name="T0" fmla="*/ 5 w 39"/>
                  <a:gd name="T1" fmla="*/ 28 h 33"/>
                  <a:gd name="T2" fmla="*/ 11 w 39"/>
                  <a:gd name="T3" fmla="*/ 30 h 33"/>
                  <a:gd name="T4" fmla="*/ 13 w 39"/>
                  <a:gd name="T5" fmla="*/ 33 h 33"/>
                  <a:gd name="T6" fmla="*/ 17 w 39"/>
                  <a:gd name="T7" fmla="*/ 29 h 33"/>
                  <a:gd name="T8" fmla="*/ 24 w 39"/>
                  <a:gd name="T9" fmla="*/ 28 h 33"/>
                  <a:gd name="T10" fmla="*/ 31 w 39"/>
                  <a:gd name="T11" fmla="*/ 21 h 33"/>
                  <a:gd name="T12" fmla="*/ 37 w 39"/>
                  <a:gd name="T13" fmla="*/ 8 h 33"/>
                  <a:gd name="T14" fmla="*/ 39 w 39"/>
                  <a:gd name="T15" fmla="*/ 0 h 33"/>
                  <a:gd name="T16" fmla="*/ 1 w 39"/>
                  <a:gd name="T17" fmla="*/ 18 h 33"/>
                  <a:gd name="T18" fmla="*/ 2 w 39"/>
                  <a:gd name="T19" fmla="*/ 23 h 33"/>
                  <a:gd name="T20" fmla="*/ 0 w 39"/>
                  <a:gd name="T21" fmla="*/ 28 h 33"/>
                  <a:gd name="T22" fmla="*/ 5 w 39"/>
                  <a:gd name="T2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3">
                    <a:moveTo>
                      <a:pt x="5" y="28"/>
                    </a:moveTo>
                    <a:cubicBezTo>
                      <a:pt x="9" y="25"/>
                      <a:pt x="10" y="27"/>
                      <a:pt x="11" y="30"/>
                    </a:cubicBezTo>
                    <a:cubicBezTo>
                      <a:pt x="12" y="31"/>
                      <a:pt x="12" y="32"/>
                      <a:pt x="13" y="33"/>
                    </a:cubicBezTo>
                    <a:cubicBezTo>
                      <a:pt x="14" y="33"/>
                      <a:pt x="16" y="30"/>
                      <a:pt x="17" y="29"/>
                    </a:cubicBezTo>
                    <a:cubicBezTo>
                      <a:pt x="20" y="25"/>
                      <a:pt x="21" y="30"/>
                      <a:pt x="24" y="28"/>
                    </a:cubicBezTo>
                    <a:cubicBezTo>
                      <a:pt x="26" y="27"/>
                      <a:pt x="29" y="23"/>
                      <a:pt x="31" y="21"/>
                    </a:cubicBezTo>
                    <a:cubicBezTo>
                      <a:pt x="34" y="17"/>
                      <a:pt x="36" y="13"/>
                      <a:pt x="37" y="8"/>
                    </a:cubicBezTo>
                    <a:cubicBezTo>
                      <a:pt x="38" y="6"/>
                      <a:pt x="38" y="3"/>
                      <a:pt x="39" y="0"/>
                    </a:cubicBezTo>
                    <a:cubicBezTo>
                      <a:pt x="26" y="6"/>
                      <a:pt x="14" y="12"/>
                      <a:pt x="1" y="18"/>
                    </a:cubicBezTo>
                    <a:cubicBezTo>
                      <a:pt x="1" y="19"/>
                      <a:pt x="2" y="20"/>
                      <a:pt x="2" y="23"/>
                    </a:cubicBezTo>
                    <a:cubicBezTo>
                      <a:pt x="1" y="24"/>
                      <a:pt x="0" y="27"/>
                      <a:pt x="0" y="28"/>
                    </a:cubicBezTo>
                    <a:cubicBezTo>
                      <a:pt x="1" y="30"/>
                      <a:pt x="4" y="28"/>
                      <a:pt x="5" y="28"/>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2" name="Freeform 213"/>
              <p:cNvSpPr>
                <a:spLocks/>
              </p:cNvSpPr>
              <p:nvPr/>
            </p:nvSpPr>
            <p:spPr bwMode="auto">
              <a:xfrm>
                <a:off x="9407129" y="3627252"/>
                <a:ext cx="4332" cy="4332"/>
              </a:xfrm>
              <a:custGeom>
                <a:avLst/>
                <a:gdLst>
                  <a:gd name="T0" fmla="*/ 4 w 11"/>
                  <a:gd name="T1" fmla="*/ 12 h 12"/>
                  <a:gd name="T2" fmla="*/ 11 w 11"/>
                  <a:gd name="T3" fmla="*/ 1 h 12"/>
                  <a:gd name="T4" fmla="*/ 8 w 11"/>
                  <a:gd name="T5" fmla="*/ 1 h 12"/>
                  <a:gd name="T6" fmla="*/ 4 w 11"/>
                  <a:gd name="T7" fmla="*/ 12 h 12"/>
                </a:gdLst>
                <a:ahLst/>
                <a:cxnLst>
                  <a:cxn ang="0">
                    <a:pos x="T0" y="T1"/>
                  </a:cxn>
                  <a:cxn ang="0">
                    <a:pos x="T2" y="T3"/>
                  </a:cxn>
                  <a:cxn ang="0">
                    <a:pos x="T4" y="T5"/>
                  </a:cxn>
                  <a:cxn ang="0">
                    <a:pos x="T6" y="T7"/>
                  </a:cxn>
                </a:cxnLst>
                <a:rect l="0" t="0" r="r" b="b"/>
                <a:pathLst>
                  <a:path w="11" h="12">
                    <a:moveTo>
                      <a:pt x="4" y="12"/>
                    </a:moveTo>
                    <a:cubicBezTo>
                      <a:pt x="7" y="11"/>
                      <a:pt x="10" y="4"/>
                      <a:pt x="11" y="1"/>
                    </a:cubicBezTo>
                    <a:cubicBezTo>
                      <a:pt x="10" y="0"/>
                      <a:pt x="9" y="0"/>
                      <a:pt x="8" y="1"/>
                    </a:cubicBezTo>
                    <a:cubicBezTo>
                      <a:pt x="7" y="3"/>
                      <a:pt x="0" y="12"/>
                      <a:pt x="4" y="1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3" name="Freeform 214"/>
              <p:cNvSpPr>
                <a:spLocks/>
              </p:cNvSpPr>
              <p:nvPr/>
            </p:nvSpPr>
            <p:spPr bwMode="auto">
              <a:xfrm>
                <a:off x="9407129" y="3614256"/>
                <a:ext cx="4332" cy="5198"/>
              </a:xfrm>
              <a:custGeom>
                <a:avLst/>
                <a:gdLst>
                  <a:gd name="T0" fmla="*/ 6 w 10"/>
                  <a:gd name="T1" fmla="*/ 2 h 13"/>
                  <a:gd name="T2" fmla="*/ 2 w 10"/>
                  <a:gd name="T3" fmla="*/ 5 h 13"/>
                  <a:gd name="T4" fmla="*/ 2 w 10"/>
                  <a:gd name="T5" fmla="*/ 11 h 13"/>
                  <a:gd name="T6" fmla="*/ 6 w 10"/>
                  <a:gd name="T7" fmla="*/ 8 h 13"/>
                  <a:gd name="T8" fmla="*/ 8 w 10"/>
                  <a:gd name="T9" fmla="*/ 0 h 13"/>
                  <a:gd name="T10" fmla="*/ 6 w 10"/>
                  <a:gd name="T11" fmla="*/ 2 h 13"/>
                </a:gdLst>
                <a:ahLst/>
                <a:cxnLst>
                  <a:cxn ang="0">
                    <a:pos x="T0" y="T1"/>
                  </a:cxn>
                  <a:cxn ang="0">
                    <a:pos x="T2" y="T3"/>
                  </a:cxn>
                  <a:cxn ang="0">
                    <a:pos x="T4" y="T5"/>
                  </a:cxn>
                  <a:cxn ang="0">
                    <a:pos x="T6" y="T7"/>
                  </a:cxn>
                  <a:cxn ang="0">
                    <a:pos x="T8" y="T9"/>
                  </a:cxn>
                  <a:cxn ang="0">
                    <a:pos x="T10" y="T11"/>
                  </a:cxn>
                </a:cxnLst>
                <a:rect l="0" t="0" r="r" b="b"/>
                <a:pathLst>
                  <a:path w="10" h="13">
                    <a:moveTo>
                      <a:pt x="6" y="2"/>
                    </a:moveTo>
                    <a:cubicBezTo>
                      <a:pt x="5" y="3"/>
                      <a:pt x="3" y="4"/>
                      <a:pt x="2" y="5"/>
                    </a:cubicBezTo>
                    <a:cubicBezTo>
                      <a:pt x="0" y="8"/>
                      <a:pt x="1" y="10"/>
                      <a:pt x="2" y="11"/>
                    </a:cubicBezTo>
                    <a:cubicBezTo>
                      <a:pt x="4" y="13"/>
                      <a:pt x="5" y="11"/>
                      <a:pt x="6" y="8"/>
                    </a:cubicBezTo>
                    <a:cubicBezTo>
                      <a:pt x="8" y="4"/>
                      <a:pt x="10" y="3"/>
                      <a:pt x="8" y="0"/>
                    </a:cubicBezTo>
                    <a:cubicBezTo>
                      <a:pt x="8" y="1"/>
                      <a:pt x="7" y="1"/>
                      <a:pt x="6"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4" name="Freeform 215"/>
              <p:cNvSpPr>
                <a:spLocks noEditPoints="1"/>
              </p:cNvSpPr>
              <p:nvPr/>
            </p:nvSpPr>
            <p:spPr bwMode="auto">
              <a:xfrm>
                <a:off x="9394134" y="3512024"/>
                <a:ext cx="152481" cy="229588"/>
              </a:xfrm>
              <a:custGeom>
                <a:avLst/>
                <a:gdLst>
                  <a:gd name="T0" fmla="*/ 235 w 369"/>
                  <a:gd name="T1" fmla="*/ 129 h 558"/>
                  <a:gd name="T2" fmla="*/ 229 w 369"/>
                  <a:gd name="T3" fmla="*/ 149 h 558"/>
                  <a:gd name="T4" fmla="*/ 204 w 369"/>
                  <a:gd name="T5" fmla="*/ 158 h 558"/>
                  <a:gd name="T6" fmla="*/ 204 w 369"/>
                  <a:gd name="T7" fmla="*/ 185 h 558"/>
                  <a:gd name="T8" fmla="*/ 219 w 369"/>
                  <a:gd name="T9" fmla="*/ 194 h 558"/>
                  <a:gd name="T10" fmla="*/ 200 w 369"/>
                  <a:gd name="T11" fmla="*/ 220 h 558"/>
                  <a:gd name="T12" fmla="*/ 178 w 369"/>
                  <a:gd name="T13" fmla="*/ 219 h 558"/>
                  <a:gd name="T14" fmla="*/ 158 w 369"/>
                  <a:gd name="T15" fmla="*/ 234 h 558"/>
                  <a:gd name="T16" fmla="*/ 144 w 369"/>
                  <a:gd name="T17" fmla="*/ 218 h 558"/>
                  <a:gd name="T18" fmla="*/ 131 w 369"/>
                  <a:gd name="T19" fmla="*/ 202 h 558"/>
                  <a:gd name="T20" fmla="*/ 101 w 369"/>
                  <a:gd name="T21" fmla="*/ 221 h 558"/>
                  <a:gd name="T22" fmla="*/ 66 w 369"/>
                  <a:gd name="T23" fmla="*/ 255 h 558"/>
                  <a:gd name="T24" fmla="*/ 36 w 369"/>
                  <a:gd name="T25" fmla="*/ 300 h 558"/>
                  <a:gd name="T26" fmla="*/ 5 w 369"/>
                  <a:gd name="T27" fmla="*/ 384 h 558"/>
                  <a:gd name="T28" fmla="*/ 14 w 369"/>
                  <a:gd name="T29" fmla="*/ 414 h 558"/>
                  <a:gd name="T30" fmla="*/ 50 w 369"/>
                  <a:gd name="T31" fmla="*/ 415 h 558"/>
                  <a:gd name="T32" fmla="*/ 80 w 369"/>
                  <a:gd name="T33" fmla="*/ 398 h 558"/>
                  <a:gd name="T34" fmla="*/ 99 w 369"/>
                  <a:gd name="T35" fmla="*/ 406 h 558"/>
                  <a:gd name="T36" fmla="*/ 94 w 369"/>
                  <a:gd name="T37" fmla="*/ 451 h 558"/>
                  <a:gd name="T38" fmla="*/ 78 w 369"/>
                  <a:gd name="T39" fmla="*/ 484 h 558"/>
                  <a:gd name="T40" fmla="*/ 71 w 369"/>
                  <a:gd name="T41" fmla="*/ 529 h 558"/>
                  <a:gd name="T42" fmla="*/ 70 w 369"/>
                  <a:gd name="T43" fmla="*/ 555 h 558"/>
                  <a:gd name="T44" fmla="*/ 98 w 369"/>
                  <a:gd name="T45" fmla="*/ 544 h 558"/>
                  <a:gd name="T46" fmla="*/ 133 w 369"/>
                  <a:gd name="T47" fmla="*/ 503 h 558"/>
                  <a:gd name="T48" fmla="*/ 161 w 369"/>
                  <a:gd name="T49" fmla="*/ 458 h 558"/>
                  <a:gd name="T50" fmla="*/ 181 w 369"/>
                  <a:gd name="T51" fmla="*/ 414 h 558"/>
                  <a:gd name="T52" fmla="*/ 206 w 369"/>
                  <a:gd name="T53" fmla="*/ 365 h 558"/>
                  <a:gd name="T54" fmla="*/ 235 w 369"/>
                  <a:gd name="T55" fmla="*/ 310 h 558"/>
                  <a:gd name="T56" fmla="*/ 216 w 369"/>
                  <a:gd name="T57" fmla="*/ 318 h 558"/>
                  <a:gd name="T58" fmla="*/ 209 w 369"/>
                  <a:gd name="T59" fmla="*/ 288 h 558"/>
                  <a:gd name="T60" fmla="*/ 207 w 369"/>
                  <a:gd name="T61" fmla="*/ 244 h 558"/>
                  <a:gd name="T62" fmla="*/ 216 w 369"/>
                  <a:gd name="T63" fmla="*/ 265 h 558"/>
                  <a:gd name="T64" fmla="*/ 219 w 369"/>
                  <a:gd name="T65" fmla="*/ 310 h 558"/>
                  <a:gd name="T66" fmla="*/ 243 w 369"/>
                  <a:gd name="T67" fmla="*/ 290 h 558"/>
                  <a:gd name="T68" fmla="*/ 262 w 369"/>
                  <a:gd name="T69" fmla="*/ 261 h 558"/>
                  <a:gd name="T70" fmla="*/ 259 w 369"/>
                  <a:gd name="T71" fmla="*/ 237 h 558"/>
                  <a:gd name="T72" fmla="*/ 246 w 369"/>
                  <a:gd name="T73" fmla="*/ 220 h 558"/>
                  <a:gd name="T74" fmla="*/ 262 w 369"/>
                  <a:gd name="T75" fmla="*/ 228 h 558"/>
                  <a:gd name="T76" fmla="*/ 281 w 369"/>
                  <a:gd name="T77" fmla="*/ 230 h 558"/>
                  <a:gd name="T78" fmla="*/ 290 w 369"/>
                  <a:gd name="T79" fmla="*/ 249 h 558"/>
                  <a:gd name="T80" fmla="*/ 295 w 369"/>
                  <a:gd name="T81" fmla="*/ 285 h 558"/>
                  <a:gd name="T82" fmla="*/ 306 w 369"/>
                  <a:gd name="T83" fmla="*/ 282 h 558"/>
                  <a:gd name="T84" fmla="*/ 322 w 369"/>
                  <a:gd name="T85" fmla="*/ 248 h 558"/>
                  <a:gd name="T86" fmla="*/ 369 w 369"/>
                  <a:gd name="T87" fmla="*/ 55 h 558"/>
                  <a:gd name="T88" fmla="*/ 127 w 369"/>
                  <a:gd name="T89" fmla="*/ 342 h 558"/>
                  <a:gd name="T90" fmla="*/ 155 w 369"/>
                  <a:gd name="T91" fmla="*/ 422 h 558"/>
                  <a:gd name="T92" fmla="*/ 159 w 369"/>
                  <a:gd name="T93" fmla="*/ 444 h 558"/>
                  <a:gd name="T94" fmla="*/ 176 w 369"/>
                  <a:gd name="T95" fmla="*/ 386 h 558"/>
                  <a:gd name="T96" fmla="*/ 176 w 369"/>
                  <a:gd name="T97" fmla="*/ 383 h 558"/>
                  <a:gd name="T98" fmla="*/ 266 w 369"/>
                  <a:gd name="T99" fmla="*/ 130 h 558"/>
                  <a:gd name="T100" fmla="*/ 267 w 369"/>
                  <a:gd name="T101" fmla="*/ 152 h 558"/>
                  <a:gd name="T102" fmla="*/ 255 w 369"/>
                  <a:gd name="T103" fmla="*/ 165 h 558"/>
                  <a:gd name="T104" fmla="*/ 254 w 369"/>
                  <a:gd name="T105" fmla="*/ 129 h 558"/>
                  <a:gd name="T106" fmla="*/ 267 w 369"/>
                  <a:gd name="T107" fmla="*/ 95 h 558"/>
                  <a:gd name="T108" fmla="*/ 280 w 369"/>
                  <a:gd name="T109" fmla="*/ 121 h 558"/>
                  <a:gd name="T110" fmla="*/ 285 w 369"/>
                  <a:gd name="T111" fmla="*/ 115 h 558"/>
                  <a:gd name="T112" fmla="*/ 318 w 369"/>
                  <a:gd name="T113" fmla="*/ 9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 h="558">
                    <a:moveTo>
                      <a:pt x="232" y="106"/>
                    </a:moveTo>
                    <a:cubicBezTo>
                      <a:pt x="232" y="108"/>
                      <a:pt x="234" y="108"/>
                      <a:pt x="234" y="111"/>
                    </a:cubicBezTo>
                    <a:cubicBezTo>
                      <a:pt x="233" y="113"/>
                      <a:pt x="232" y="114"/>
                      <a:pt x="231" y="116"/>
                    </a:cubicBezTo>
                    <a:cubicBezTo>
                      <a:pt x="230" y="117"/>
                      <a:pt x="229" y="119"/>
                      <a:pt x="230" y="120"/>
                    </a:cubicBezTo>
                    <a:cubicBezTo>
                      <a:pt x="230" y="122"/>
                      <a:pt x="231" y="122"/>
                      <a:pt x="232" y="122"/>
                    </a:cubicBezTo>
                    <a:cubicBezTo>
                      <a:pt x="233" y="123"/>
                      <a:pt x="233" y="124"/>
                      <a:pt x="234" y="125"/>
                    </a:cubicBezTo>
                    <a:cubicBezTo>
                      <a:pt x="234" y="126"/>
                      <a:pt x="235" y="128"/>
                      <a:pt x="235" y="129"/>
                    </a:cubicBezTo>
                    <a:cubicBezTo>
                      <a:pt x="236" y="130"/>
                      <a:pt x="237" y="132"/>
                      <a:pt x="238" y="133"/>
                    </a:cubicBezTo>
                    <a:cubicBezTo>
                      <a:pt x="238" y="134"/>
                      <a:pt x="239" y="134"/>
                      <a:pt x="239" y="135"/>
                    </a:cubicBezTo>
                    <a:cubicBezTo>
                      <a:pt x="239" y="136"/>
                      <a:pt x="238" y="137"/>
                      <a:pt x="238" y="138"/>
                    </a:cubicBezTo>
                    <a:cubicBezTo>
                      <a:pt x="237" y="139"/>
                      <a:pt x="238" y="139"/>
                      <a:pt x="239" y="140"/>
                    </a:cubicBezTo>
                    <a:cubicBezTo>
                      <a:pt x="239" y="141"/>
                      <a:pt x="239" y="143"/>
                      <a:pt x="239" y="144"/>
                    </a:cubicBezTo>
                    <a:cubicBezTo>
                      <a:pt x="238" y="147"/>
                      <a:pt x="236" y="147"/>
                      <a:pt x="235" y="148"/>
                    </a:cubicBezTo>
                    <a:cubicBezTo>
                      <a:pt x="233" y="150"/>
                      <a:pt x="230" y="151"/>
                      <a:pt x="229" y="149"/>
                    </a:cubicBezTo>
                    <a:cubicBezTo>
                      <a:pt x="226" y="146"/>
                      <a:pt x="223" y="142"/>
                      <a:pt x="219" y="144"/>
                    </a:cubicBezTo>
                    <a:cubicBezTo>
                      <a:pt x="218" y="145"/>
                      <a:pt x="217" y="146"/>
                      <a:pt x="216" y="146"/>
                    </a:cubicBezTo>
                    <a:cubicBezTo>
                      <a:pt x="215" y="147"/>
                      <a:pt x="214" y="147"/>
                      <a:pt x="214" y="148"/>
                    </a:cubicBezTo>
                    <a:cubicBezTo>
                      <a:pt x="213" y="149"/>
                      <a:pt x="212" y="151"/>
                      <a:pt x="212" y="153"/>
                    </a:cubicBezTo>
                    <a:cubicBezTo>
                      <a:pt x="211" y="154"/>
                      <a:pt x="210" y="155"/>
                      <a:pt x="209" y="155"/>
                    </a:cubicBezTo>
                    <a:cubicBezTo>
                      <a:pt x="208" y="155"/>
                      <a:pt x="207" y="156"/>
                      <a:pt x="206" y="158"/>
                    </a:cubicBezTo>
                    <a:cubicBezTo>
                      <a:pt x="206" y="158"/>
                      <a:pt x="205" y="158"/>
                      <a:pt x="204" y="158"/>
                    </a:cubicBezTo>
                    <a:cubicBezTo>
                      <a:pt x="202" y="158"/>
                      <a:pt x="201" y="156"/>
                      <a:pt x="199" y="160"/>
                    </a:cubicBezTo>
                    <a:cubicBezTo>
                      <a:pt x="198" y="161"/>
                      <a:pt x="198" y="162"/>
                      <a:pt x="198" y="164"/>
                    </a:cubicBezTo>
                    <a:cubicBezTo>
                      <a:pt x="198" y="166"/>
                      <a:pt x="198" y="168"/>
                      <a:pt x="198" y="170"/>
                    </a:cubicBezTo>
                    <a:cubicBezTo>
                      <a:pt x="198" y="172"/>
                      <a:pt x="197" y="174"/>
                      <a:pt x="197" y="175"/>
                    </a:cubicBezTo>
                    <a:cubicBezTo>
                      <a:pt x="197" y="177"/>
                      <a:pt x="198" y="178"/>
                      <a:pt x="198" y="180"/>
                    </a:cubicBezTo>
                    <a:cubicBezTo>
                      <a:pt x="198" y="183"/>
                      <a:pt x="200" y="183"/>
                      <a:pt x="200" y="186"/>
                    </a:cubicBezTo>
                    <a:cubicBezTo>
                      <a:pt x="200" y="189"/>
                      <a:pt x="203" y="186"/>
                      <a:pt x="204" y="185"/>
                    </a:cubicBezTo>
                    <a:cubicBezTo>
                      <a:pt x="205" y="183"/>
                      <a:pt x="206" y="183"/>
                      <a:pt x="207" y="183"/>
                    </a:cubicBezTo>
                    <a:cubicBezTo>
                      <a:pt x="208" y="184"/>
                      <a:pt x="209" y="184"/>
                      <a:pt x="210" y="184"/>
                    </a:cubicBezTo>
                    <a:cubicBezTo>
                      <a:pt x="211" y="185"/>
                      <a:pt x="212" y="187"/>
                      <a:pt x="213" y="187"/>
                    </a:cubicBezTo>
                    <a:cubicBezTo>
                      <a:pt x="213" y="188"/>
                      <a:pt x="214" y="187"/>
                      <a:pt x="214" y="186"/>
                    </a:cubicBezTo>
                    <a:cubicBezTo>
                      <a:pt x="215" y="185"/>
                      <a:pt x="216" y="184"/>
                      <a:pt x="217" y="183"/>
                    </a:cubicBezTo>
                    <a:cubicBezTo>
                      <a:pt x="218" y="181"/>
                      <a:pt x="221" y="179"/>
                      <a:pt x="221" y="183"/>
                    </a:cubicBezTo>
                    <a:cubicBezTo>
                      <a:pt x="221" y="186"/>
                      <a:pt x="220" y="191"/>
                      <a:pt x="219" y="194"/>
                    </a:cubicBezTo>
                    <a:cubicBezTo>
                      <a:pt x="219" y="196"/>
                      <a:pt x="219" y="198"/>
                      <a:pt x="218" y="200"/>
                    </a:cubicBezTo>
                    <a:cubicBezTo>
                      <a:pt x="217" y="202"/>
                      <a:pt x="217" y="204"/>
                      <a:pt x="216" y="205"/>
                    </a:cubicBezTo>
                    <a:cubicBezTo>
                      <a:pt x="215" y="206"/>
                      <a:pt x="212" y="206"/>
                      <a:pt x="213" y="209"/>
                    </a:cubicBezTo>
                    <a:cubicBezTo>
                      <a:pt x="214" y="213"/>
                      <a:pt x="211" y="212"/>
                      <a:pt x="209" y="212"/>
                    </a:cubicBezTo>
                    <a:cubicBezTo>
                      <a:pt x="209" y="212"/>
                      <a:pt x="208" y="214"/>
                      <a:pt x="207" y="214"/>
                    </a:cubicBezTo>
                    <a:cubicBezTo>
                      <a:pt x="206" y="215"/>
                      <a:pt x="206" y="214"/>
                      <a:pt x="205" y="214"/>
                    </a:cubicBezTo>
                    <a:cubicBezTo>
                      <a:pt x="203" y="214"/>
                      <a:pt x="202" y="219"/>
                      <a:pt x="200" y="220"/>
                    </a:cubicBezTo>
                    <a:cubicBezTo>
                      <a:pt x="199" y="220"/>
                      <a:pt x="199" y="220"/>
                      <a:pt x="198" y="222"/>
                    </a:cubicBezTo>
                    <a:cubicBezTo>
                      <a:pt x="197" y="223"/>
                      <a:pt x="196" y="224"/>
                      <a:pt x="196" y="223"/>
                    </a:cubicBezTo>
                    <a:cubicBezTo>
                      <a:pt x="195" y="222"/>
                      <a:pt x="193" y="221"/>
                      <a:pt x="192" y="222"/>
                    </a:cubicBezTo>
                    <a:cubicBezTo>
                      <a:pt x="191" y="222"/>
                      <a:pt x="192" y="224"/>
                      <a:pt x="191" y="224"/>
                    </a:cubicBezTo>
                    <a:cubicBezTo>
                      <a:pt x="190" y="223"/>
                      <a:pt x="189" y="223"/>
                      <a:pt x="188" y="224"/>
                    </a:cubicBezTo>
                    <a:cubicBezTo>
                      <a:pt x="186" y="224"/>
                      <a:pt x="184" y="224"/>
                      <a:pt x="183" y="222"/>
                    </a:cubicBezTo>
                    <a:cubicBezTo>
                      <a:pt x="181" y="219"/>
                      <a:pt x="180" y="217"/>
                      <a:pt x="178" y="219"/>
                    </a:cubicBezTo>
                    <a:cubicBezTo>
                      <a:pt x="177" y="220"/>
                      <a:pt x="176" y="221"/>
                      <a:pt x="175" y="223"/>
                    </a:cubicBezTo>
                    <a:cubicBezTo>
                      <a:pt x="174" y="225"/>
                      <a:pt x="172" y="225"/>
                      <a:pt x="172" y="228"/>
                    </a:cubicBezTo>
                    <a:cubicBezTo>
                      <a:pt x="171" y="231"/>
                      <a:pt x="173" y="233"/>
                      <a:pt x="170" y="235"/>
                    </a:cubicBezTo>
                    <a:cubicBezTo>
                      <a:pt x="168" y="237"/>
                      <a:pt x="167" y="239"/>
                      <a:pt x="165" y="238"/>
                    </a:cubicBezTo>
                    <a:cubicBezTo>
                      <a:pt x="164" y="238"/>
                      <a:pt x="164" y="237"/>
                      <a:pt x="163" y="236"/>
                    </a:cubicBezTo>
                    <a:cubicBezTo>
                      <a:pt x="162" y="236"/>
                      <a:pt x="161" y="236"/>
                      <a:pt x="160" y="235"/>
                    </a:cubicBezTo>
                    <a:cubicBezTo>
                      <a:pt x="159" y="235"/>
                      <a:pt x="158" y="235"/>
                      <a:pt x="158" y="234"/>
                    </a:cubicBezTo>
                    <a:cubicBezTo>
                      <a:pt x="157" y="233"/>
                      <a:pt x="157" y="231"/>
                      <a:pt x="156" y="230"/>
                    </a:cubicBezTo>
                    <a:cubicBezTo>
                      <a:pt x="156" y="229"/>
                      <a:pt x="155" y="228"/>
                      <a:pt x="154" y="228"/>
                    </a:cubicBezTo>
                    <a:cubicBezTo>
                      <a:pt x="153" y="228"/>
                      <a:pt x="152" y="229"/>
                      <a:pt x="151" y="229"/>
                    </a:cubicBezTo>
                    <a:cubicBezTo>
                      <a:pt x="150" y="229"/>
                      <a:pt x="150" y="227"/>
                      <a:pt x="149" y="227"/>
                    </a:cubicBezTo>
                    <a:cubicBezTo>
                      <a:pt x="148" y="226"/>
                      <a:pt x="146" y="227"/>
                      <a:pt x="146" y="226"/>
                    </a:cubicBezTo>
                    <a:cubicBezTo>
                      <a:pt x="145" y="225"/>
                      <a:pt x="145" y="222"/>
                      <a:pt x="145" y="221"/>
                    </a:cubicBezTo>
                    <a:cubicBezTo>
                      <a:pt x="144" y="221"/>
                      <a:pt x="143" y="221"/>
                      <a:pt x="144" y="218"/>
                    </a:cubicBezTo>
                    <a:cubicBezTo>
                      <a:pt x="145" y="216"/>
                      <a:pt x="148" y="213"/>
                      <a:pt x="148" y="211"/>
                    </a:cubicBezTo>
                    <a:cubicBezTo>
                      <a:pt x="148" y="207"/>
                      <a:pt x="146" y="205"/>
                      <a:pt x="146" y="202"/>
                    </a:cubicBezTo>
                    <a:cubicBezTo>
                      <a:pt x="145" y="200"/>
                      <a:pt x="146" y="199"/>
                      <a:pt x="146" y="197"/>
                    </a:cubicBezTo>
                    <a:cubicBezTo>
                      <a:pt x="146" y="194"/>
                      <a:pt x="144" y="196"/>
                      <a:pt x="143" y="197"/>
                    </a:cubicBezTo>
                    <a:cubicBezTo>
                      <a:pt x="142" y="199"/>
                      <a:pt x="140" y="201"/>
                      <a:pt x="138" y="200"/>
                    </a:cubicBezTo>
                    <a:cubicBezTo>
                      <a:pt x="137" y="200"/>
                      <a:pt x="135" y="197"/>
                      <a:pt x="133" y="198"/>
                    </a:cubicBezTo>
                    <a:cubicBezTo>
                      <a:pt x="132" y="199"/>
                      <a:pt x="132" y="201"/>
                      <a:pt x="131" y="202"/>
                    </a:cubicBezTo>
                    <a:cubicBezTo>
                      <a:pt x="129" y="203"/>
                      <a:pt x="128" y="203"/>
                      <a:pt x="127" y="203"/>
                    </a:cubicBezTo>
                    <a:cubicBezTo>
                      <a:pt x="124" y="204"/>
                      <a:pt x="121" y="207"/>
                      <a:pt x="119" y="206"/>
                    </a:cubicBezTo>
                    <a:cubicBezTo>
                      <a:pt x="118" y="206"/>
                      <a:pt x="118" y="205"/>
                      <a:pt x="116" y="206"/>
                    </a:cubicBezTo>
                    <a:cubicBezTo>
                      <a:pt x="115" y="206"/>
                      <a:pt x="115" y="208"/>
                      <a:pt x="115" y="210"/>
                    </a:cubicBezTo>
                    <a:cubicBezTo>
                      <a:pt x="114" y="212"/>
                      <a:pt x="113" y="212"/>
                      <a:pt x="112" y="212"/>
                    </a:cubicBezTo>
                    <a:cubicBezTo>
                      <a:pt x="110" y="212"/>
                      <a:pt x="109" y="212"/>
                      <a:pt x="108" y="215"/>
                    </a:cubicBezTo>
                    <a:cubicBezTo>
                      <a:pt x="106" y="219"/>
                      <a:pt x="104" y="218"/>
                      <a:pt x="101" y="221"/>
                    </a:cubicBezTo>
                    <a:cubicBezTo>
                      <a:pt x="99" y="222"/>
                      <a:pt x="98" y="223"/>
                      <a:pt x="97" y="223"/>
                    </a:cubicBezTo>
                    <a:cubicBezTo>
                      <a:pt x="95" y="223"/>
                      <a:pt x="93" y="225"/>
                      <a:pt x="92" y="224"/>
                    </a:cubicBezTo>
                    <a:cubicBezTo>
                      <a:pt x="91" y="223"/>
                      <a:pt x="89" y="223"/>
                      <a:pt x="88" y="223"/>
                    </a:cubicBezTo>
                    <a:cubicBezTo>
                      <a:pt x="87" y="222"/>
                      <a:pt x="86" y="221"/>
                      <a:pt x="85" y="223"/>
                    </a:cubicBezTo>
                    <a:cubicBezTo>
                      <a:pt x="84" y="225"/>
                      <a:pt x="82" y="230"/>
                      <a:pt x="81" y="233"/>
                    </a:cubicBezTo>
                    <a:cubicBezTo>
                      <a:pt x="78" y="238"/>
                      <a:pt x="76" y="239"/>
                      <a:pt x="73" y="242"/>
                    </a:cubicBezTo>
                    <a:cubicBezTo>
                      <a:pt x="69" y="245"/>
                      <a:pt x="68" y="250"/>
                      <a:pt x="66" y="255"/>
                    </a:cubicBezTo>
                    <a:cubicBezTo>
                      <a:pt x="65" y="257"/>
                      <a:pt x="64" y="259"/>
                      <a:pt x="63" y="261"/>
                    </a:cubicBezTo>
                    <a:cubicBezTo>
                      <a:pt x="63" y="264"/>
                      <a:pt x="63" y="267"/>
                      <a:pt x="62" y="269"/>
                    </a:cubicBezTo>
                    <a:cubicBezTo>
                      <a:pt x="60" y="275"/>
                      <a:pt x="56" y="277"/>
                      <a:pt x="53" y="281"/>
                    </a:cubicBezTo>
                    <a:cubicBezTo>
                      <a:pt x="51" y="283"/>
                      <a:pt x="50" y="284"/>
                      <a:pt x="48" y="285"/>
                    </a:cubicBezTo>
                    <a:cubicBezTo>
                      <a:pt x="47" y="286"/>
                      <a:pt x="46" y="287"/>
                      <a:pt x="44" y="289"/>
                    </a:cubicBezTo>
                    <a:cubicBezTo>
                      <a:pt x="43" y="290"/>
                      <a:pt x="42" y="292"/>
                      <a:pt x="41" y="294"/>
                    </a:cubicBezTo>
                    <a:cubicBezTo>
                      <a:pt x="39" y="296"/>
                      <a:pt x="38" y="298"/>
                      <a:pt x="36" y="300"/>
                    </a:cubicBezTo>
                    <a:cubicBezTo>
                      <a:pt x="34" y="306"/>
                      <a:pt x="31" y="310"/>
                      <a:pt x="28" y="316"/>
                    </a:cubicBezTo>
                    <a:cubicBezTo>
                      <a:pt x="26" y="321"/>
                      <a:pt x="23" y="325"/>
                      <a:pt x="19" y="330"/>
                    </a:cubicBezTo>
                    <a:cubicBezTo>
                      <a:pt x="16" y="334"/>
                      <a:pt x="16" y="340"/>
                      <a:pt x="15" y="344"/>
                    </a:cubicBezTo>
                    <a:cubicBezTo>
                      <a:pt x="15" y="346"/>
                      <a:pt x="15" y="349"/>
                      <a:pt x="15" y="351"/>
                    </a:cubicBezTo>
                    <a:cubicBezTo>
                      <a:pt x="15" y="353"/>
                      <a:pt x="16" y="355"/>
                      <a:pt x="15" y="358"/>
                    </a:cubicBezTo>
                    <a:cubicBezTo>
                      <a:pt x="14" y="363"/>
                      <a:pt x="12" y="366"/>
                      <a:pt x="9" y="371"/>
                    </a:cubicBezTo>
                    <a:cubicBezTo>
                      <a:pt x="6" y="375"/>
                      <a:pt x="6" y="380"/>
                      <a:pt x="5" y="384"/>
                    </a:cubicBezTo>
                    <a:cubicBezTo>
                      <a:pt x="3" y="387"/>
                      <a:pt x="0" y="392"/>
                      <a:pt x="2" y="394"/>
                    </a:cubicBezTo>
                    <a:cubicBezTo>
                      <a:pt x="2" y="395"/>
                      <a:pt x="3" y="396"/>
                      <a:pt x="5" y="396"/>
                    </a:cubicBezTo>
                    <a:cubicBezTo>
                      <a:pt x="7" y="395"/>
                      <a:pt x="9" y="395"/>
                      <a:pt x="9" y="397"/>
                    </a:cubicBezTo>
                    <a:cubicBezTo>
                      <a:pt x="10" y="398"/>
                      <a:pt x="10" y="400"/>
                      <a:pt x="10" y="401"/>
                    </a:cubicBezTo>
                    <a:cubicBezTo>
                      <a:pt x="10" y="403"/>
                      <a:pt x="10" y="405"/>
                      <a:pt x="11" y="406"/>
                    </a:cubicBezTo>
                    <a:cubicBezTo>
                      <a:pt x="12" y="408"/>
                      <a:pt x="12" y="409"/>
                      <a:pt x="12" y="411"/>
                    </a:cubicBezTo>
                    <a:cubicBezTo>
                      <a:pt x="12" y="413"/>
                      <a:pt x="12" y="414"/>
                      <a:pt x="14" y="414"/>
                    </a:cubicBezTo>
                    <a:cubicBezTo>
                      <a:pt x="15" y="414"/>
                      <a:pt x="17" y="413"/>
                      <a:pt x="18" y="414"/>
                    </a:cubicBezTo>
                    <a:cubicBezTo>
                      <a:pt x="19" y="414"/>
                      <a:pt x="19" y="416"/>
                      <a:pt x="19" y="417"/>
                    </a:cubicBezTo>
                    <a:cubicBezTo>
                      <a:pt x="20" y="418"/>
                      <a:pt x="21" y="417"/>
                      <a:pt x="22" y="418"/>
                    </a:cubicBezTo>
                    <a:cubicBezTo>
                      <a:pt x="23" y="418"/>
                      <a:pt x="24" y="419"/>
                      <a:pt x="24" y="420"/>
                    </a:cubicBezTo>
                    <a:cubicBezTo>
                      <a:pt x="26" y="422"/>
                      <a:pt x="28" y="424"/>
                      <a:pt x="31" y="423"/>
                    </a:cubicBezTo>
                    <a:cubicBezTo>
                      <a:pt x="35" y="421"/>
                      <a:pt x="39" y="418"/>
                      <a:pt x="42" y="416"/>
                    </a:cubicBezTo>
                    <a:cubicBezTo>
                      <a:pt x="46" y="413"/>
                      <a:pt x="49" y="411"/>
                      <a:pt x="50" y="415"/>
                    </a:cubicBezTo>
                    <a:cubicBezTo>
                      <a:pt x="51" y="417"/>
                      <a:pt x="56" y="414"/>
                      <a:pt x="59" y="412"/>
                    </a:cubicBezTo>
                    <a:cubicBezTo>
                      <a:pt x="60" y="411"/>
                      <a:pt x="61" y="409"/>
                      <a:pt x="62" y="409"/>
                    </a:cubicBezTo>
                    <a:cubicBezTo>
                      <a:pt x="63" y="408"/>
                      <a:pt x="64" y="408"/>
                      <a:pt x="65" y="408"/>
                    </a:cubicBezTo>
                    <a:cubicBezTo>
                      <a:pt x="67" y="407"/>
                      <a:pt x="70" y="405"/>
                      <a:pt x="72" y="403"/>
                    </a:cubicBezTo>
                    <a:cubicBezTo>
                      <a:pt x="73" y="402"/>
                      <a:pt x="73" y="400"/>
                      <a:pt x="74" y="399"/>
                    </a:cubicBezTo>
                    <a:cubicBezTo>
                      <a:pt x="75" y="398"/>
                      <a:pt x="76" y="398"/>
                      <a:pt x="77" y="398"/>
                    </a:cubicBezTo>
                    <a:cubicBezTo>
                      <a:pt x="78" y="398"/>
                      <a:pt x="79" y="398"/>
                      <a:pt x="80" y="398"/>
                    </a:cubicBezTo>
                    <a:cubicBezTo>
                      <a:pt x="81" y="398"/>
                      <a:pt x="83" y="396"/>
                      <a:pt x="84" y="396"/>
                    </a:cubicBezTo>
                    <a:cubicBezTo>
                      <a:pt x="86" y="396"/>
                      <a:pt x="86" y="399"/>
                      <a:pt x="86" y="401"/>
                    </a:cubicBezTo>
                    <a:cubicBezTo>
                      <a:pt x="86" y="404"/>
                      <a:pt x="88" y="403"/>
                      <a:pt x="91" y="401"/>
                    </a:cubicBezTo>
                    <a:cubicBezTo>
                      <a:pt x="94" y="399"/>
                      <a:pt x="97" y="395"/>
                      <a:pt x="98" y="397"/>
                    </a:cubicBezTo>
                    <a:cubicBezTo>
                      <a:pt x="99" y="397"/>
                      <a:pt x="98" y="399"/>
                      <a:pt x="99" y="399"/>
                    </a:cubicBezTo>
                    <a:cubicBezTo>
                      <a:pt x="100" y="400"/>
                      <a:pt x="101" y="399"/>
                      <a:pt x="101" y="401"/>
                    </a:cubicBezTo>
                    <a:cubicBezTo>
                      <a:pt x="100" y="403"/>
                      <a:pt x="100" y="405"/>
                      <a:pt x="99" y="406"/>
                    </a:cubicBezTo>
                    <a:cubicBezTo>
                      <a:pt x="98" y="408"/>
                      <a:pt x="97" y="409"/>
                      <a:pt x="96" y="411"/>
                    </a:cubicBezTo>
                    <a:cubicBezTo>
                      <a:pt x="94" y="415"/>
                      <a:pt x="93" y="419"/>
                      <a:pt x="90" y="423"/>
                    </a:cubicBezTo>
                    <a:cubicBezTo>
                      <a:pt x="88" y="427"/>
                      <a:pt x="90" y="428"/>
                      <a:pt x="91" y="429"/>
                    </a:cubicBezTo>
                    <a:cubicBezTo>
                      <a:pt x="92" y="431"/>
                      <a:pt x="93" y="434"/>
                      <a:pt x="95" y="436"/>
                    </a:cubicBezTo>
                    <a:cubicBezTo>
                      <a:pt x="96" y="437"/>
                      <a:pt x="96" y="439"/>
                      <a:pt x="95" y="443"/>
                    </a:cubicBezTo>
                    <a:cubicBezTo>
                      <a:pt x="94" y="444"/>
                      <a:pt x="94" y="446"/>
                      <a:pt x="94" y="447"/>
                    </a:cubicBezTo>
                    <a:cubicBezTo>
                      <a:pt x="94" y="448"/>
                      <a:pt x="94" y="449"/>
                      <a:pt x="94" y="451"/>
                    </a:cubicBezTo>
                    <a:cubicBezTo>
                      <a:pt x="94" y="453"/>
                      <a:pt x="94" y="454"/>
                      <a:pt x="93" y="456"/>
                    </a:cubicBezTo>
                    <a:cubicBezTo>
                      <a:pt x="92" y="458"/>
                      <a:pt x="92" y="459"/>
                      <a:pt x="92" y="460"/>
                    </a:cubicBezTo>
                    <a:cubicBezTo>
                      <a:pt x="93" y="461"/>
                      <a:pt x="94" y="461"/>
                      <a:pt x="93" y="462"/>
                    </a:cubicBezTo>
                    <a:cubicBezTo>
                      <a:pt x="93" y="464"/>
                      <a:pt x="92" y="466"/>
                      <a:pt x="91" y="467"/>
                    </a:cubicBezTo>
                    <a:cubicBezTo>
                      <a:pt x="89" y="470"/>
                      <a:pt x="86" y="472"/>
                      <a:pt x="84" y="474"/>
                    </a:cubicBezTo>
                    <a:cubicBezTo>
                      <a:pt x="83" y="476"/>
                      <a:pt x="82" y="477"/>
                      <a:pt x="82" y="479"/>
                    </a:cubicBezTo>
                    <a:cubicBezTo>
                      <a:pt x="81" y="480"/>
                      <a:pt x="80" y="482"/>
                      <a:pt x="78" y="484"/>
                    </a:cubicBezTo>
                    <a:cubicBezTo>
                      <a:pt x="77" y="485"/>
                      <a:pt x="77" y="487"/>
                      <a:pt x="76" y="488"/>
                    </a:cubicBezTo>
                    <a:cubicBezTo>
                      <a:pt x="76" y="490"/>
                      <a:pt x="75" y="492"/>
                      <a:pt x="74" y="493"/>
                    </a:cubicBezTo>
                    <a:cubicBezTo>
                      <a:pt x="73" y="497"/>
                      <a:pt x="73" y="499"/>
                      <a:pt x="74" y="501"/>
                    </a:cubicBezTo>
                    <a:cubicBezTo>
                      <a:pt x="75" y="505"/>
                      <a:pt x="78" y="509"/>
                      <a:pt x="75" y="516"/>
                    </a:cubicBezTo>
                    <a:cubicBezTo>
                      <a:pt x="75" y="517"/>
                      <a:pt x="74" y="519"/>
                      <a:pt x="73" y="521"/>
                    </a:cubicBezTo>
                    <a:cubicBezTo>
                      <a:pt x="73" y="522"/>
                      <a:pt x="71" y="524"/>
                      <a:pt x="71" y="525"/>
                    </a:cubicBezTo>
                    <a:cubicBezTo>
                      <a:pt x="71" y="526"/>
                      <a:pt x="71" y="527"/>
                      <a:pt x="71" y="529"/>
                    </a:cubicBezTo>
                    <a:cubicBezTo>
                      <a:pt x="71" y="530"/>
                      <a:pt x="70" y="532"/>
                      <a:pt x="71" y="533"/>
                    </a:cubicBezTo>
                    <a:cubicBezTo>
                      <a:pt x="71" y="534"/>
                      <a:pt x="72" y="536"/>
                      <a:pt x="73" y="538"/>
                    </a:cubicBezTo>
                    <a:cubicBezTo>
                      <a:pt x="73" y="538"/>
                      <a:pt x="72" y="540"/>
                      <a:pt x="72" y="541"/>
                    </a:cubicBezTo>
                    <a:cubicBezTo>
                      <a:pt x="71" y="543"/>
                      <a:pt x="73" y="542"/>
                      <a:pt x="73" y="543"/>
                    </a:cubicBezTo>
                    <a:cubicBezTo>
                      <a:pt x="74" y="544"/>
                      <a:pt x="74" y="546"/>
                      <a:pt x="73" y="548"/>
                    </a:cubicBezTo>
                    <a:cubicBezTo>
                      <a:pt x="73" y="550"/>
                      <a:pt x="71" y="551"/>
                      <a:pt x="71" y="552"/>
                    </a:cubicBezTo>
                    <a:cubicBezTo>
                      <a:pt x="70" y="554"/>
                      <a:pt x="70" y="554"/>
                      <a:pt x="70" y="555"/>
                    </a:cubicBezTo>
                    <a:cubicBezTo>
                      <a:pt x="70" y="556"/>
                      <a:pt x="70" y="557"/>
                      <a:pt x="71" y="557"/>
                    </a:cubicBezTo>
                    <a:cubicBezTo>
                      <a:pt x="72" y="557"/>
                      <a:pt x="72" y="558"/>
                      <a:pt x="73" y="558"/>
                    </a:cubicBezTo>
                    <a:cubicBezTo>
                      <a:pt x="74" y="558"/>
                      <a:pt x="79" y="556"/>
                      <a:pt x="81" y="554"/>
                    </a:cubicBezTo>
                    <a:cubicBezTo>
                      <a:pt x="82" y="553"/>
                      <a:pt x="83" y="552"/>
                      <a:pt x="84" y="551"/>
                    </a:cubicBezTo>
                    <a:cubicBezTo>
                      <a:pt x="86" y="551"/>
                      <a:pt x="88" y="550"/>
                      <a:pt x="89" y="549"/>
                    </a:cubicBezTo>
                    <a:cubicBezTo>
                      <a:pt x="91" y="549"/>
                      <a:pt x="92" y="548"/>
                      <a:pt x="93" y="548"/>
                    </a:cubicBezTo>
                    <a:cubicBezTo>
                      <a:pt x="95" y="547"/>
                      <a:pt x="96" y="545"/>
                      <a:pt x="98" y="544"/>
                    </a:cubicBezTo>
                    <a:cubicBezTo>
                      <a:pt x="99" y="543"/>
                      <a:pt x="101" y="543"/>
                      <a:pt x="102" y="541"/>
                    </a:cubicBezTo>
                    <a:cubicBezTo>
                      <a:pt x="104" y="540"/>
                      <a:pt x="105" y="539"/>
                      <a:pt x="107" y="538"/>
                    </a:cubicBezTo>
                    <a:cubicBezTo>
                      <a:pt x="108" y="536"/>
                      <a:pt x="109" y="535"/>
                      <a:pt x="110" y="533"/>
                    </a:cubicBezTo>
                    <a:cubicBezTo>
                      <a:pt x="112" y="532"/>
                      <a:pt x="113" y="531"/>
                      <a:pt x="115" y="529"/>
                    </a:cubicBezTo>
                    <a:cubicBezTo>
                      <a:pt x="118" y="526"/>
                      <a:pt x="119" y="523"/>
                      <a:pt x="122" y="521"/>
                    </a:cubicBezTo>
                    <a:cubicBezTo>
                      <a:pt x="124" y="518"/>
                      <a:pt x="126" y="515"/>
                      <a:pt x="128" y="512"/>
                    </a:cubicBezTo>
                    <a:cubicBezTo>
                      <a:pt x="130" y="509"/>
                      <a:pt x="131" y="506"/>
                      <a:pt x="133" y="503"/>
                    </a:cubicBezTo>
                    <a:cubicBezTo>
                      <a:pt x="134" y="500"/>
                      <a:pt x="136" y="497"/>
                      <a:pt x="139" y="495"/>
                    </a:cubicBezTo>
                    <a:cubicBezTo>
                      <a:pt x="142" y="493"/>
                      <a:pt x="144" y="492"/>
                      <a:pt x="146" y="488"/>
                    </a:cubicBezTo>
                    <a:cubicBezTo>
                      <a:pt x="147" y="486"/>
                      <a:pt x="147" y="484"/>
                      <a:pt x="148" y="483"/>
                    </a:cubicBezTo>
                    <a:cubicBezTo>
                      <a:pt x="148" y="481"/>
                      <a:pt x="149" y="479"/>
                      <a:pt x="150" y="477"/>
                    </a:cubicBezTo>
                    <a:cubicBezTo>
                      <a:pt x="150" y="475"/>
                      <a:pt x="149" y="473"/>
                      <a:pt x="151" y="471"/>
                    </a:cubicBezTo>
                    <a:cubicBezTo>
                      <a:pt x="153" y="467"/>
                      <a:pt x="156" y="465"/>
                      <a:pt x="158" y="462"/>
                    </a:cubicBezTo>
                    <a:cubicBezTo>
                      <a:pt x="159" y="461"/>
                      <a:pt x="160" y="459"/>
                      <a:pt x="161" y="458"/>
                    </a:cubicBezTo>
                    <a:cubicBezTo>
                      <a:pt x="162" y="457"/>
                      <a:pt x="163" y="456"/>
                      <a:pt x="164" y="456"/>
                    </a:cubicBezTo>
                    <a:cubicBezTo>
                      <a:pt x="165" y="455"/>
                      <a:pt x="166" y="453"/>
                      <a:pt x="167" y="452"/>
                    </a:cubicBezTo>
                    <a:cubicBezTo>
                      <a:pt x="169" y="450"/>
                      <a:pt x="170" y="449"/>
                      <a:pt x="171" y="448"/>
                    </a:cubicBezTo>
                    <a:cubicBezTo>
                      <a:pt x="174" y="445"/>
                      <a:pt x="175" y="443"/>
                      <a:pt x="176" y="440"/>
                    </a:cubicBezTo>
                    <a:cubicBezTo>
                      <a:pt x="177" y="437"/>
                      <a:pt x="177" y="434"/>
                      <a:pt x="179" y="430"/>
                    </a:cubicBezTo>
                    <a:cubicBezTo>
                      <a:pt x="180" y="427"/>
                      <a:pt x="181" y="424"/>
                      <a:pt x="181" y="422"/>
                    </a:cubicBezTo>
                    <a:cubicBezTo>
                      <a:pt x="181" y="420"/>
                      <a:pt x="180" y="417"/>
                      <a:pt x="181" y="414"/>
                    </a:cubicBezTo>
                    <a:cubicBezTo>
                      <a:pt x="181" y="410"/>
                      <a:pt x="183" y="407"/>
                      <a:pt x="183" y="404"/>
                    </a:cubicBezTo>
                    <a:cubicBezTo>
                      <a:pt x="183" y="403"/>
                      <a:pt x="184" y="401"/>
                      <a:pt x="184" y="400"/>
                    </a:cubicBezTo>
                    <a:cubicBezTo>
                      <a:pt x="185" y="398"/>
                      <a:pt x="187" y="396"/>
                      <a:pt x="188" y="394"/>
                    </a:cubicBezTo>
                    <a:cubicBezTo>
                      <a:pt x="192" y="387"/>
                      <a:pt x="195" y="382"/>
                      <a:pt x="200" y="376"/>
                    </a:cubicBezTo>
                    <a:cubicBezTo>
                      <a:pt x="200" y="375"/>
                      <a:pt x="201" y="374"/>
                      <a:pt x="202" y="373"/>
                    </a:cubicBezTo>
                    <a:cubicBezTo>
                      <a:pt x="203" y="372"/>
                      <a:pt x="203" y="371"/>
                      <a:pt x="204" y="369"/>
                    </a:cubicBezTo>
                    <a:cubicBezTo>
                      <a:pt x="204" y="368"/>
                      <a:pt x="205" y="367"/>
                      <a:pt x="206" y="365"/>
                    </a:cubicBezTo>
                    <a:cubicBezTo>
                      <a:pt x="207" y="364"/>
                      <a:pt x="208" y="362"/>
                      <a:pt x="209" y="361"/>
                    </a:cubicBezTo>
                    <a:cubicBezTo>
                      <a:pt x="210" y="361"/>
                      <a:pt x="211" y="361"/>
                      <a:pt x="212" y="360"/>
                    </a:cubicBezTo>
                    <a:cubicBezTo>
                      <a:pt x="213" y="359"/>
                      <a:pt x="214" y="357"/>
                      <a:pt x="215" y="356"/>
                    </a:cubicBezTo>
                    <a:cubicBezTo>
                      <a:pt x="217" y="353"/>
                      <a:pt x="219" y="349"/>
                      <a:pt x="221" y="345"/>
                    </a:cubicBezTo>
                    <a:cubicBezTo>
                      <a:pt x="223" y="341"/>
                      <a:pt x="225" y="337"/>
                      <a:pt x="227" y="333"/>
                    </a:cubicBezTo>
                    <a:cubicBezTo>
                      <a:pt x="229" y="329"/>
                      <a:pt x="231" y="324"/>
                      <a:pt x="233" y="320"/>
                    </a:cubicBezTo>
                    <a:cubicBezTo>
                      <a:pt x="234" y="318"/>
                      <a:pt x="237" y="309"/>
                      <a:pt x="235" y="310"/>
                    </a:cubicBezTo>
                    <a:cubicBezTo>
                      <a:pt x="235" y="310"/>
                      <a:pt x="234" y="311"/>
                      <a:pt x="233" y="312"/>
                    </a:cubicBezTo>
                    <a:cubicBezTo>
                      <a:pt x="232" y="313"/>
                      <a:pt x="231" y="313"/>
                      <a:pt x="230" y="314"/>
                    </a:cubicBezTo>
                    <a:cubicBezTo>
                      <a:pt x="229" y="314"/>
                      <a:pt x="228" y="316"/>
                      <a:pt x="227" y="317"/>
                    </a:cubicBezTo>
                    <a:cubicBezTo>
                      <a:pt x="226" y="318"/>
                      <a:pt x="225" y="318"/>
                      <a:pt x="224" y="319"/>
                    </a:cubicBezTo>
                    <a:cubicBezTo>
                      <a:pt x="223" y="319"/>
                      <a:pt x="223" y="319"/>
                      <a:pt x="222" y="320"/>
                    </a:cubicBezTo>
                    <a:cubicBezTo>
                      <a:pt x="221" y="322"/>
                      <a:pt x="220" y="323"/>
                      <a:pt x="219" y="323"/>
                    </a:cubicBezTo>
                    <a:cubicBezTo>
                      <a:pt x="217" y="323"/>
                      <a:pt x="216" y="321"/>
                      <a:pt x="216" y="318"/>
                    </a:cubicBezTo>
                    <a:cubicBezTo>
                      <a:pt x="216" y="317"/>
                      <a:pt x="216" y="316"/>
                      <a:pt x="216" y="314"/>
                    </a:cubicBezTo>
                    <a:cubicBezTo>
                      <a:pt x="216" y="312"/>
                      <a:pt x="217" y="310"/>
                      <a:pt x="216" y="309"/>
                    </a:cubicBezTo>
                    <a:cubicBezTo>
                      <a:pt x="216" y="309"/>
                      <a:pt x="215" y="309"/>
                      <a:pt x="215" y="308"/>
                    </a:cubicBezTo>
                    <a:cubicBezTo>
                      <a:pt x="214" y="307"/>
                      <a:pt x="213" y="306"/>
                      <a:pt x="212" y="306"/>
                    </a:cubicBezTo>
                    <a:cubicBezTo>
                      <a:pt x="211" y="305"/>
                      <a:pt x="209" y="305"/>
                      <a:pt x="209" y="302"/>
                    </a:cubicBezTo>
                    <a:cubicBezTo>
                      <a:pt x="209" y="298"/>
                      <a:pt x="211" y="293"/>
                      <a:pt x="210" y="291"/>
                    </a:cubicBezTo>
                    <a:cubicBezTo>
                      <a:pt x="210" y="290"/>
                      <a:pt x="210" y="289"/>
                      <a:pt x="209" y="288"/>
                    </a:cubicBezTo>
                    <a:cubicBezTo>
                      <a:pt x="209" y="288"/>
                      <a:pt x="208" y="288"/>
                      <a:pt x="207" y="287"/>
                    </a:cubicBezTo>
                    <a:cubicBezTo>
                      <a:pt x="207" y="285"/>
                      <a:pt x="209" y="279"/>
                      <a:pt x="209" y="276"/>
                    </a:cubicBezTo>
                    <a:cubicBezTo>
                      <a:pt x="210" y="274"/>
                      <a:pt x="209" y="272"/>
                      <a:pt x="209" y="271"/>
                    </a:cubicBezTo>
                    <a:cubicBezTo>
                      <a:pt x="209" y="269"/>
                      <a:pt x="207" y="268"/>
                      <a:pt x="208" y="266"/>
                    </a:cubicBezTo>
                    <a:cubicBezTo>
                      <a:pt x="208" y="264"/>
                      <a:pt x="208" y="262"/>
                      <a:pt x="209" y="261"/>
                    </a:cubicBezTo>
                    <a:cubicBezTo>
                      <a:pt x="209" y="259"/>
                      <a:pt x="208" y="257"/>
                      <a:pt x="208" y="256"/>
                    </a:cubicBezTo>
                    <a:cubicBezTo>
                      <a:pt x="208" y="252"/>
                      <a:pt x="207" y="248"/>
                      <a:pt x="207" y="244"/>
                    </a:cubicBezTo>
                    <a:cubicBezTo>
                      <a:pt x="207" y="244"/>
                      <a:pt x="207" y="241"/>
                      <a:pt x="207" y="241"/>
                    </a:cubicBezTo>
                    <a:cubicBezTo>
                      <a:pt x="208" y="240"/>
                      <a:pt x="209" y="240"/>
                      <a:pt x="209" y="239"/>
                    </a:cubicBezTo>
                    <a:cubicBezTo>
                      <a:pt x="210" y="238"/>
                      <a:pt x="211" y="238"/>
                      <a:pt x="211" y="239"/>
                    </a:cubicBezTo>
                    <a:cubicBezTo>
                      <a:pt x="211" y="240"/>
                      <a:pt x="212" y="242"/>
                      <a:pt x="212" y="243"/>
                    </a:cubicBezTo>
                    <a:cubicBezTo>
                      <a:pt x="212" y="247"/>
                      <a:pt x="212" y="250"/>
                      <a:pt x="213" y="253"/>
                    </a:cubicBezTo>
                    <a:cubicBezTo>
                      <a:pt x="214" y="255"/>
                      <a:pt x="215" y="257"/>
                      <a:pt x="216" y="260"/>
                    </a:cubicBezTo>
                    <a:cubicBezTo>
                      <a:pt x="216" y="262"/>
                      <a:pt x="216" y="263"/>
                      <a:pt x="216" y="265"/>
                    </a:cubicBezTo>
                    <a:cubicBezTo>
                      <a:pt x="216" y="266"/>
                      <a:pt x="216" y="268"/>
                      <a:pt x="216" y="270"/>
                    </a:cubicBezTo>
                    <a:cubicBezTo>
                      <a:pt x="216" y="272"/>
                      <a:pt x="215" y="274"/>
                      <a:pt x="215" y="276"/>
                    </a:cubicBezTo>
                    <a:cubicBezTo>
                      <a:pt x="214" y="278"/>
                      <a:pt x="216" y="277"/>
                      <a:pt x="217" y="278"/>
                    </a:cubicBezTo>
                    <a:cubicBezTo>
                      <a:pt x="218" y="279"/>
                      <a:pt x="218" y="283"/>
                      <a:pt x="218" y="286"/>
                    </a:cubicBezTo>
                    <a:cubicBezTo>
                      <a:pt x="218" y="289"/>
                      <a:pt x="220" y="291"/>
                      <a:pt x="219" y="295"/>
                    </a:cubicBezTo>
                    <a:cubicBezTo>
                      <a:pt x="219" y="299"/>
                      <a:pt x="219" y="301"/>
                      <a:pt x="218" y="305"/>
                    </a:cubicBezTo>
                    <a:cubicBezTo>
                      <a:pt x="217" y="308"/>
                      <a:pt x="219" y="309"/>
                      <a:pt x="219" y="310"/>
                    </a:cubicBezTo>
                    <a:cubicBezTo>
                      <a:pt x="220" y="311"/>
                      <a:pt x="221" y="310"/>
                      <a:pt x="222" y="309"/>
                    </a:cubicBezTo>
                    <a:cubicBezTo>
                      <a:pt x="223" y="308"/>
                      <a:pt x="224" y="308"/>
                      <a:pt x="225" y="307"/>
                    </a:cubicBezTo>
                    <a:cubicBezTo>
                      <a:pt x="227" y="306"/>
                      <a:pt x="228" y="305"/>
                      <a:pt x="229" y="304"/>
                    </a:cubicBezTo>
                    <a:cubicBezTo>
                      <a:pt x="230" y="302"/>
                      <a:pt x="231" y="302"/>
                      <a:pt x="232" y="301"/>
                    </a:cubicBezTo>
                    <a:cubicBezTo>
                      <a:pt x="233" y="300"/>
                      <a:pt x="233" y="298"/>
                      <a:pt x="234" y="298"/>
                    </a:cubicBezTo>
                    <a:cubicBezTo>
                      <a:pt x="235" y="297"/>
                      <a:pt x="236" y="296"/>
                      <a:pt x="236" y="296"/>
                    </a:cubicBezTo>
                    <a:cubicBezTo>
                      <a:pt x="239" y="293"/>
                      <a:pt x="241" y="293"/>
                      <a:pt x="243" y="290"/>
                    </a:cubicBezTo>
                    <a:cubicBezTo>
                      <a:pt x="244" y="288"/>
                      <a:pt x="245" y="286"/>
                      <a:pt x="246" y="284"/>
                    </a:cubicBezTo>
                    <a:cubicBezTo>
                      <a:pt x="247" y="283"/>
                      <a:pt x="248" y="284"/>
                      <a:pt x="248" y="283"/>
                    </a:cubicBezTo>
                    <a:cubicBezTo>
                      <a:pt x="250" y="282"/>
                      <a:pt x="250" y="279"/>
                      <a:pt x="251" y="278"/>
                    </a:cubicBezTo>
                    <a:cubicBezTo>
                      <a:pt x="253" y="277"/>
                      <a:pt x="254" y="274"/>
                      <a:pt x="256" y="272"/>
                    </a:cubicBezTo>
                    <a:cubicBezTo>
                      <a:pt x="257" y="270"/>
                      <a:pt x="257" y="270"/>
                      <a:pt x="258" y="269"/>
                    </a:cubicBezTo>
                    <a:cubicBezTo>
                      <a:pt x="259" y="269"/>
                      <a:pt x="260" y="266"/>
                      <a:pt x="261" y="265"/>
                    </a:cubicBezTo>
                    <a:cubicBezTo>
                      <a:pt x="261" y="263"/>
                      <a:pt x="261" y="262"/>
                      <a:pt x="262" y="261"/>
                    </a:cubicBezTo>
                    <a:cubicBezTo>
                      <a:pt x="262" y="259"/>
                      <a:pt x="263" y="258"/>
                      <a:pt x="264" y="257"/>
                    </a:cubicBezTo>
                    <a:cubicBezTo>
                      <a:pt x="266" y="254"/>
                      <a:pt x="268" y="251"/>
                      <a:pt x="267" y="248"/>
                    </a:cubicBezTo>
                    <a:cubicBezTo>
                      <a:pt x="266" y="246"/>
                      <a:pt x="266" y="245"/>
                      <a:pt x="266" y="243"/>
                    </a:cubicBezTo>
                    <a:cubicBezTo>
                      <a:pt x="266" y="242"/>
                      <a:pt x="265" y="243"/>
                      <a:pt x="265" y="243"/>
                    </a:cubicBezTo>
                    <a:cubicBezTo>
                      <a:pt x="264" y="242"/>
                      <a:pt x="262" y="242"/>
                      <a:pt x="261" y="239"/>
                    </a:cubicBezTo>
                    <a:cubicBezTo>
                      <a:pt x="261" y="238"/>
                      <a:pt x="263" y="232"/>
                      <a:pt x="262" y="232"/>
                    </a:cubicBezTo>
                    <a:cubicBezTo>
                      <a:pt x="262" y="232"/>
                      <a:pt x="260" y="236"/>
                      <a:pt x="259" y="237"/>
                    </a:cubicBezTo>
                    <a:cubicBezTo>
                      <a:pt x="258" y="238"/>
                      <a:pt x="258" y="239"/>
                      <a:pt x="257" y="240"/>
                    </a:cubicBezTo>
                    <a:cubicBezTo>
                      <a:pt x="256" y="241"/>
                      <a:pt x="255" y="243"/>
                      <a:pt x="254" y="244"/>
                    </a:cubicBezTo>
                    <a:cubicBezTo>
                      <a:pt x="253" y="246"/>
                      <a:pt x="251" y="247"/>
                      <a:pt x="251" y="246"/>
                    </a:cubicBezTo>
                    <a:cubicBezTo>
                      <a:pt x="250" y="246"/>
                      <a:pt x="250" y="244"/>
                      <a:pt x="250" y="243"/>
                    </a:cubicBezTo>
                    <a:cubicBezTo>
                      <a:pt x="249" y="242"/>
                      <a:pt x="249" y="240"/>
                      <a:pt x="249" y="239"/>
                    </a:cubicBezTo>
                    <a:cubicBezTo>
                      <a:pt x="248" y="235"/>
                      <a:pt x="247" y="233"/>
                      <a:pt x="247" y="230"/>
                    </a:cubicBezTo>
                    <a:cubicBezTo>
                      <a:pt x="246" y="227"/>
                      <a:pt x="245" y="224"/>
                      <a:pt x="246" y="220"/>
                    </a:cubicBezTo>
                    <a:cubicBezTo>
                      <a:pt x="246" y="216"/>
                      <a:pt x="247" y="213"/>
                      <a:pt x="248" y="214"/>
                    </a:cubicBezTo>
                    <a:cubicBezTo>
                      <a:pt x="250" y="214"/>
                      <a:pt x="251" y="214"/>
                      <a:pt x="251" y="216"/>
                    </a:cubicBezTo>
                    <a:cubicBezTo>
                      <a:pt x="251" y="217"/>
                      <a:pt x="251" y="219"/>
                      <a:pt x="252" y="220"/>
                    </a:cubicBezTo>
                    <a:cubicBezTo>
                      <a:pt x="252" y="222"/>
                      <a:pt x="253" y="222"/>
                      <a:pt x="253" y="223"/>
                    </a:cubicBezTo>
                    <a:cubicBezTo>
                      <a:pt x="254" y="226"/>
                      <a:pt x="254" y="228"/>
                      <a:pt x="255" y="230"/>
                    </a:cubicBezTo>
                    <a:cubicBezTo>
                      <a:pt x="256" y="233"/>
                      <a:pt x="258" y="232"/>
                      <a:pt x="260" y="231"/>
                    </a:cubicBezTo>
                    <a:cubicBezTo>
                      <a:pt x="260" y="230"/>
                      <a:pt x="261" y="229"/>
                      <a:pt x="262" y="228"/>
                    </a:cubicBezTo>
                    <a:cubicBezTo>
                      <a:pt x="263" y="227"/>
                      <a:pt x="263" y="225"/>
                      <a:pt x="264" y="225"/>
                    </a:cubicBezTo>
                    <a:cubicBezTo>
                      <a:pt x="265" y="224"/>
                      <a:pt x="265" y="230"/>
                      <a:pt x="265" y="232"/>
                    </a:cubicBezTo>
                    <a:cubicBezTo>
                      <a:pt x="265" y="235"/>
                      <a:pt x="267" y="233"/>
                      <a:pt x="268" y="233"/>
                    </a:cubicBezTo>
                    <a:cubicBezTo>
                      <a:pt x="269" y="233"/>
                      <a:pt x="270" y="232"/>
                      <a:pt x="271" y="232"/>
                    </a:cubicBezTo>
                    <a:cubicBezTo>
                      <a:pt x="273" y="232"/>
                      <a:pt x="274" y="232"/>
                      <a:pt x="275" y="232"/>
                    </a:cubicBezTo>
                    <a:cubicBezTo>
                      <a:pt x="276" y="232"/>
                      <a:pt x="277" y="231"/>
                      <a:pt x="278" y="231"/>
                    </a:cubicBezTo>
                    <a:cubicBezTo>
                      <a:pt x="279" y="230"/>
                      <a:pt x="280" y="230"/>
                      <a:pt x="281" y="230"/>
                    </a:cubicBezTo>
                    <a:cubicBezTo>
                      <a:pt x="282" y="229"/>
                      <a:pt x="283" y="228"/>
                      <a:pt x="284" y="228"/>
                    </a:cubicBezTo>
                    <a:cubicBezTo>
                      <a:pt x="285" y="228"/>
                      <a:pt x="285" y="230"/>
                      <a:pt x="285" y="231"/>
                    </a:cubicBezTo>
                    <a:cubicBezTo>
                      <a:pt x="285" y="232"/>
                      <a:pt x="285" y="233"/>
                      <a:pt x="286" y="234"/>
                    </a:cubicBezTo>
                    <a:cubicBezTo>
                      <a:pt x="287" y="234"/>
                      <a:pt x="287" y="236"/>
                      <a:pt x="287" y="236"/>
                    </a:cubicBezTo>
                    <a:cubicBezTo>
                      <a:pt x="288" y="237"/>
                      <a:pt x="288" y="238"/>
                      <a:pt x="288" y="239"/>
                    </a:cubicBezTo>
                    <a:cubicBezTo>
                      <a:pt x="288" y="240"/>
                      <a:pt x="288" y="242"/>
                      <a:pt x="288" y="244"/>
                    </a:cubicBezTo>
                    <a:cubicBezTo>
                      <a:pt x="288" y="246"/>
                      <a:pt x="288" y="250"/>
                      <a:pt x="290" y="249"/>
                    </a:cubicBezTo>
                    <a:cubicBezTo>
                      <a:pt x="292" y="249"/>
                      <a:pt x="293" y="248"/>
                      <a:pt x="295" y="244"/>
                    </a:cubicBezTo>
                    <a:cubicBezTo>
                      <a:pt x="295" y="241"/>
                      <a:pt x="296" y="244"/>
                      <a:pt x="296" y="245"/>
                    </a:cubicBezTo>
                    <a:cubicBezTo>
                      <a:pt x="296" y="248"/>
                      <a:pt x="295" y="250"/>
                      <a:pt x="295" y="253"/>
                    </a:cubicBezTo>
                    <a:cubicBezTo>
                      <a:pt x="295" y="255"/>
                      <a:pt x="295" y="257"/>
                      <a:pt x="295" y="258"/>
                    </a:cubicBezTo>
                    <a:cubicBezTo>
                      <a:pt x="294" y="260"/>
                      <a:pt x="294" y="262"/>
                      <a:pt x="294" y="264"/>
                    </a:cubicBezTo>
                    <a:cubicBezTo>
                      <a:pt x="293" y="268"/>
                      <a:pt x="294" y="272"/>
                      <a:pt x="294" y="275"/>
                    </a:cubicBezTo>
                    <a:cubicBezTo>
                      <a:pt x="294" y="279"/>
                      <a:pt x="294" y="282"/>
                      <a:pt x="295" y="285"/>
                    </a:cubicBezTo>
                    <a:cubicBezTo>
                      <a:pt x="295" y="288"/>
                      <a:pt x="295" y="292"/>
                      <a:pt x="295" y="295"/>
                    </a:cubicBezTo>
                    <a:cubicBezTo>
                      <a:pt x="295" y="297"/>
                      <a:pt x="295" y="298"/>
                      <a:pt x="296" y="300"/>
                    </a:cubicBezTo>
                    <a:cubicBezTo>
                      <a:pt x="296" y="301"/>
                      <a:pt x="295" y="303"/>
                      <a:pt x="296" y="303"/>
                    </a:cubicBezTo>
                    <a:cubicBezTo>
                      <a:pt x="297" y="305"/>
                      <a:pt x="300" y="297"/>
                      <a:pt x="300" y="296"/>
                    </a:cubicBezTo>
                    <a:cubicBezTo>
                      <a:pt x="301" y="294"/>
                      <a:pt x="301" y="293"/>
                      <a:pt x="302" y="291"/>
                    </a:cubicBezTo>
                    <a:cubicBezTo>
                      <a:pt x="302" y="290"/>
                      <a:pt x="303" y="289"/>
                      <a:pt x="304" y="287"/>
                    </a:cubicBezTo>
                    <a:cubicBezTo>
                      <a:pt x="304" y="285"/>
                      <a:pt x="305" y="284"/>
                      <a:pt x="306" y="282"/>
                    </a:cubicBezTo>
                    <a:cubicBezTo>
                      <a:pt x="306" y="281"/>
                      <a:pt x="308" y="278"/>
                      <a:pt x="308" y="277"/>
                    </a:cubicBezTo>
                    <a:cubicBezTo>
                      <a:pt x="307" y="276"/>
                      <a:pt x="307" y="276"/>
                      <a:pt x="307" y="275"/>
                    </a:cubicBezTo>
                    <a:cubicBezTo>
                      <a:pt x="307" y="273"/>
                      <a:pt x="307" y="272"/>
                      <a:pt x="308" y="270"/>
                    </a:cubicBezTo>
                    <a:cubicBezTo>
                      <a:pt x="308" y="267"/>
                      <a:pt x="311" y="265"/>
                      <a:pt x="312" y="263"/>
                    </a:cubicBezTo>
                    <a:cubicBezTo>
                      <a:pt x="314" y="262"/>
                      <a:pt x="316" y="258"/>
                      <a:pt x="317" y="255"/>
                    </a:cubicBezTo>
                    <a:cubicBezTo>
                      <a:pt x="318" y="254"/>
                      <a:pt x="318" y="253"/>
                      <a:pt x="319" y="252"/>
                    </a:cubicBezTo>
                    <a:cubicBezTo>
                      <a:pt x="320" y="251"/>
                      <a:pt x="321" y="250"/>
                      <a:pt x="322" y="248"/>
                    </a:cubicBezTo>
                    <a:cubicBezTo>
                      <a:pt x="323" y="247"/>
                      <a:pt x="323" y="245"/>
                      <a:pt x="324" y="244"/>
                    </a:cubicBezTo>
                    <a:cubicBezTo>
                      <a:pt x="325" y="243"/>
                      <a:pt x="326" y="241"/>
                      <a:pt x="327" y="240"/>
                    </a:cubicBezTo>
                    <a:cubicBezTo>
                      <a:pt x="329" y="238"/>
                      <a:pt x="330" y="235"/>
                      <a:pt x="332" y="234"/>
                    </a:cubicBezTo>
                    <a:cubicBezTo>
                      <a:pt x="334" y="233"/>
                      <a:pt x="335" y="231"/>
                      <a:pt x="337" y="229"/>
                    </a:cubicBezTo>
                    <a:cubicBezTo>
                      <a:pt x="337" y="228"/>
                      <a:pt x="338" y="226"/>
                      <a:pt x="339" y="227"/>
                    </a:cubicBezTo>
                    <a:cubicBezTo>
                      <a:pt x="339" y="227"/>
                      <a:pt x="339" y="228"/>
                      <a:pt x="339" y="228"/>
                    </a:cubicBezTo>
                    <a:cubicBezTo>
                      <a:pt x="356" y="173"/>
                      <a:pt x="366" y="115"/>
                      <a:pt x="369" y="55"/>
                    </a:cubicBezTo>
                    <a:cubicBezTo>
                      <a:pt x="369" y="45"/>
                      <a:pt x="369" y="35"/>
                      <a:pt x="369" y="25"/>
                    </a:cubicBezTo>
                    <a:cubicBezTo>
                      <a:pt x="369" y="16"/>
                      <a:pt x="369" y="8"/>
                      <a:pt x="369" y="0"/>
                    </a:cubicBezTo>
                    <a:cubicBezTo>
                      <a:pt x="365" y="2"/>
                      <a:pt x="361" y="5"/>
                      <a:pt x="357" y="7"/>
                    </a:cubicBezTo>
                    <a:cubicBezTo>
                      <a:pt x="318" y="32"/>
                      <a:pt x="278" y="69"/>
                      <a:pt x="232" y="106"/>
                    </a:cubicBezTo>
                    <a:close/>
                    <a:moveTo>
                      <a:pt x="133" y="343"/>
                    </a:moveTo>
                    <a:cubicBezTo>
                      <a:pt x="131" y="347"/>
                      <a:pt x="130" y="347"/>
                      <a:pt x="129" y="346"/>
                    </a:cubicBezTo>
                    <a:cubicBezTo>
                      <a:pt x="128" y="345"/>
                      <a:pt x="125" y="344"/>
                      <a:pt x="127" y="342"/>
                    </a:cubicBezTo>
                    <a:cubicBezTo>
                      <a:pt x="129" y="339"/>
                      <a:pt x="129" y="341"/>
                      <a:pt x="130" y="342"/>
                    </a:cubicBezTo>
                    <a:cubicBezTo>
                      <a:pt x="131" y="343"/>
                      <a:pt x="134" y="341"/>
                      <a:pt x="133" y="343"/>
                    </a:cubicBezTo>
                    <a:close/>
                    <a:moveTo>
                      <a:pt x="156" y="410"/>
                    </a:moveTo>
                    <a:cubicBezTo>
                      <a:pt x="156" y="411"/>
                      <a:pt x="156" y="412"/>
                      <a:pt x="155" y="413"/>
                    </a:cubicBezTo>
                    <a:cubicBezTo>
                      <a:pt x="155" y="415"/>
                      <a:pt x="155" y="416"/>
                      <a:pt x="155" y="418"/>
                    </a:cubicBezTo>
                    <a:cubicBezTo>
                      <a:pt x="155" y="419"/>
                      <a:pt x="155" y="420"/>
                      <a:pt x="155" y="421"/>
                    </a:cubicBezTo>
                    <a:cubicBezTo>
                      <a:pt x="156" y="421"/>
                      <a:pt x="154" y="423"/>
                      <a:pt x="155" y="422"/>
                    </a:cubicBezTo>
                    <a:cubicBezTo>
                      <a:pt x="153" y="421"/>
                      <a:pt x="151" y="420"/>
                      <a:pt x="153" y="416"/>
                    </a:cubicBezTo>
                    <a:cubicBezTo>
                      <a:pt x="154" y="414"/>
                      <a:pt x="154" y="412"/>
                      <a:pt x="155" y="411"/>
                    </a:cubicBezTo>
                    <a:cubicBezTo>
                      <a:pt x="156" y="409"/>
                      <a:pt x="156" y="409"/>
                      <a:pt x="156" y="410"/>
                    </a:cubicBezTo>
                    <a:close/>
                    <a:moveTo>
                      <a:pt x="163" y="433"/>
                    </a:moveTo>
                    <a:cubicBezTo>
                      <a:pt x="162" y="435"/>
                      <a:pt x="161" y="437"/>
                      <a:pt x="160" y="439"/>
                    </a:cubicBezTo>
                    <a:cubicBezTo>
                      <a:pt x="160" y="440"/>
                      <a:pt x="159" y="441"/>
                      <a:pt x="159" y="442"/>
                    </a:cubicBezTo>
                    <a:cubicBezTo>
                      <a:pt x="159" y="443"/>
                      <a:pt x="159" y="444"/>
                      <a:pt x="159" y="444"/>
                    </a:cubicBezTo>
                    <a:cubicBezTo>
                      <a:pt x="157" y="443"/>
                      <a:pt x="159" y="438"/>
                      <a:pt x="160" y="435"/>
                    </a:cubicBezTo>
                    <a:cubicBezTo>
                      <a:pt x="160" y="434"/>
                      <a:pt x="160" y="433"/>
                      <a:pt x="161" y="432"/>
                    </a:cubicBezTo>
                    <a:cubicBezTo>
                      <a:pt x="161" y="431"/>
                      <a:pt x="162" y="430"/>
                      <a:pt x="162" y="429"/>
                    </a:cubicBezTo>
                    <a:cubicBezTo>
                      <a:pt x="162" y="429"/>
                      <a:pt x="163" y="426"/>
                      <a:pt x="164" y="426"/>
                    </a:cubicBezTo>
                    <a:cubicBezTo>
                      <a:pt x="164" y="426"/>
                      <a:pt x="164" y="426"/>
                      <a:pt x="164" y="426"/>
                    </a:cubicBezTo>
                    <a:cubicBezTo>
                      <a:pt x="165" y="426"/>
                      <a:pt x="163" y="432"/>
                      <a:pt x="163" y="433"/>
                    </a:cubicBezTo>
                    <a:close/>
                    <a:moveTo>
                      <a:pt x="176" y="386"/>
                    </a:moveTo>
                    <a:cubicBezTo>
                      <a:pt x="175" y="388"/>
                      <a:pt x="174" y="390"/>
                      <a:pt x="173" y="391"/>
                    </a:cubicBezTo>
                    <a:cubicBezTo>
                      <a:pt x="172" y="391"/>
                      <a:pt x="172" y="392"/>
                      <a:pt x="171" y="393"/>
                    </a:cubicBezTo>
                    <a:cubicBezTo>
                      <a:pt x="171" y="394"/>
                      <a:pt x="170" y="394"/>
                      <a:pt x="169" y="395"/>
                    </a:cubicBezTo>
                    <a:cubicBezTo>
                      <a:pt x="168" y="396"/>
                      <a:pt x="167" y="396"/>
                      <a:pt x="166" y="396"/>
                    </a:cubicBezTo>
                    <a:cubicBezTo>
                      <a:pt x="165" y="395"/>
                      <a:pt x="168" y="389"/>
                      <a:pt x="169" y="387"/>
                    </a:cubicBezTo>
                    <a:cubicBezTo>
                      <a:pt x="170" y="385"/>
                      <a:pt x="170" y="384"/>
                      <a:pt x="172" y="384"/>
                    </a:cubicBezTo>
                    <a:cubicBezTo>
                      <a:pt x="173" y="383"/>
                      <a:pt x="174" y="383"/>
                      <a:pt x="176" y="383"/>
                    </a:cubicBezTo>
                    <a:cubicBezTo>
                      <a:pt x="177" y="382"/>
                      <a:pt x="176" y="385"/>
                      <a:pt x="176" y="386"/>
                    </a:cubicBezTo>
                    <a:close/>
                    <a:moveTo>
                      <a:pt x="269" y="110"/>
                    </a:moveTo>
                    <a:cubicBezTo>
                      <a:pt x="267" y="108"/>
                      <a:pt x="266" y="109"/>
                      <a:pt x="265" y="111"/>
                    </a:cubicBezTo>
                    <a:cubicBezTo>
                      <a:pt x="264" y="113"/>
                      <a:pt x="263" y="115"/>
                      <a:pt x="263" y="118"/>
                    </a:cubicBezTo>
                    <a:cubicBezTo>
                      <a:pt x="263" y="119"/>
                      <a:pt x="264" y="120"/>
                      <a:pt x="264" y="121"/>
                    </a:cubicBezTo>
                    <a:cubicBezTo>
                      <a:pt x="264" y="123"/>
                      <a:pt x="264" y="124"/>
                      <a:pt x="264" y="126"/>
                    </a:cubicBezTo>
                    <a:cubicBezTo>
                      <a:pt x="264" y="128"/>
                      <a:pt x="266" y="128"/>
                      <a:pt x="266" y="130"/>
                    </a:cubicBezTo>
                    <a:cubicBezTo>
                      <a:pt x="266" y="132"/>
                      <a:pt x="265" y="136"/>
                      <a:pt x="266" y="136"/>
                    </a:cubicBezTo>
                    <a:cubicBezTo>
                      <a:pt x="268" y="135"/>
                      <a:pt x="268" y="137"/>
                      <a:pt x="269" y="139"/>
                    </a:cubicBezTo>
                    <a:cubicBezTo>
                      <a:pt x="269" y="140"/>
                      <a:pt x="270" y="143"/>
                      <a:pt x="269" y="144"/>
                    </a:cubicBezTo>
                    <a:cubicBezTo>
                      <a:pt x="268" y="145"/>
                      <a:pt x="267" y="144"/>
                      <a:pt x="266" y="144"/>
                    </a:cubicBezTo>
                    <a:cubicBezTo>
                      <a:pt x="266" y="144"/>
                      <a:pt x="265" y="143"/>
                      <a:pt x="265" y="145"/>
                    </a:cubicBezTo>
                    <a:cubicBezTo>
                      <a:pt x="265" y="147"/>
                      <a:pt x="265" y="148"/>
                      <a:pt x="266" y="148"/>
                    </a:cubicBezTo>
                    <a:cubicBezTo>
                      <a:pt x="267" y="148"/>
                      <a:pt x="267" y="150"/>
                      <a:pt x="267" y="152"/>
                    </a:cubicBezTo>
                    <a:cubicBezTo>
                      <a:pt x="267" y="156"/>
                      <a:pt x="266" y="160"/>
                      <a:pt x="266" y="165"/>
                    </a:cubicBezTo>
                    <a:cubicBezTo>
                      <a:pt x="266" y="167"/>
                      <a:pt x="266" y="167"/>
                      <a:pt x="265" y="168"/>
                    </a:cubicBezTo>
                    <a:cubicBezTo>
                      <a:pt x="264" y="168"/>
                      <a:pt x="264" y="169"/>
                      <a:pt x="263" y="169"/>
                    </a:cubicBezTo>
                    <a:cubicBezTo>
                      <a:pt x="261" y="170"/>
                      <a:pt x="260" y="173"/>
                      <a:pt x="259" y="172"/>
                    </a:cubicBezTo>
                    <a:cubicBezTo>
                      <a:pt x="258" y="171"/>
                      <a:pt x="258" y="171"/>
                      <a:pt x="258" y="169"/>
                    </a:cubicBezTo>
                    <a:cubicBezTo>
                      <a:pt x="258" y="168"/>
                      <a:pt x="257" y="167"/>
                      <a:pt x="256" y="166"/>
                    </a:cubicBezTo>
                    <a:cubicBezTo>
                      <a:pt x="256" y="165"/>
                      <a:pt x="255" y="166"/>
                      <a:pt x="255" y="165"/>
                    </a:cubicBezTo>
                    <a:cubicBezTo>
                      <a:pt x="254" y="163"/>
                      <a:pt x="255" y="161"/>
                      <a:pt x="255" y="160"/>
                    </a:cubicBezTo>
                    <a:cubicBezTo>
                      <a:pt x="255" y="158"/>
                      <a:pt x="255" y="156"/>
                      <a:pt x="256" y="154"/>
                    </a:cubicBezTo>
                    <a:cubicBezTo>
                      <a:pt x="256" y="152"/>
                      <a:pt x="257" y="151"/>
                      <a:pt x="258" y="148"/>
                    </a:cubicBezTo>
                    <a:cubicBezTo>
                      <a:pt x="258" y="146"/>
                      <a:pt x="258" y="144"/>
                      <a:pt x="257" y="143"/>
                    </a:cubicBezTo>
                    <a:cubicBezTo>
                      <a:pt x="257" y="141"/>
                      <a:pt x="257" y="140"/>
                      <a:pt x="257" y="139"/>
                    </a:cubicBezTo>
                    <a:cubicBezTo>
                      <a:pt x="256" y="138"/>
                      <a:pt x="256" y="137"/>
                      <a:pt x="255" y="135"/>
                    </a:cubicBezTo>
                    <a:cubicBezTo>
                      <a:pt x="255" y="133"/>
                      <a:pt x="255" y="131"/>
                      <a:pt x="254" y="129"/>
                    </a:cubicBezTo>
                    <a:cubicBezTo>
                      <a:pt x="254" y="126"/>
                      <a:pt x="254" y="125"/>
                      <a:pt x="254" y="122"/>
                    </a:cubicBezTo>
                    <a:cubicBezTo>
                      <a:pt x="254" y="120"/>
                      <a:pt x="254" y="120"/>
                      <a:pt x="254" y="119"/>
                    </a:cubicBezTo>
                    <a:cubicBezTo>
                      <a:pt x="254" y="114"/>
                      <a:pt x="255" y="113"/>
                      <a:pt x="256" y="109"/>
                    </a:cubicBezTo>
                    <a:cubicBezTo>
                      <a:pt x="257" y="107"/>
                      <a:pt x="257" y="103"/>
                      <a:pt x="258" y="102"/>
                    </a:cubicBezTo>
                    <a:cubicBezTo>
                      <a:pt x="260" y="100"/>
                      <a:pt x="261" y="102"/>
                      <a:pt x="263" y="100"/>
                    </a:cubicBezTo>
                    <a:cubicBezTo>
                      <a:pt x="263" y="99"/>
                      <a:pt x="264" y="98"/>
                      <a:pt x="264" y="97"/>
                    </a:cubicBezTo>
                    <a:cubicBezTo>
                      <a:pt x="265" y="96"/>
                      <a:pt x="266" y="95"/>
                      <a:pt x="267" y="95"/>
                    </a:cubicBezTo>
                    <a:cubicBezTo>
                      <a:pt x="268" y="96"/>
                      <a:pt x="269" y="101"/>
                      <a:pt x="270" y="104"/>
                    </a:cubicBezTo>
                    <a:cubicBezTo>
                      <a:pt x="271" y="106"/>
                      <a:pt x="271" y="108"/>
                      <a:pt x="271" y="110"/>
                    </a:cubicBezTo>
                    <a:cubicBezTo>
                      <a:pt x="271" y="112"/>
                      <a:pt x="269" y="110"/>
                      <a:pt x="269" y="110"/>
                    </a:cubicBezTo>
                    <a:close/>
                    <a:moveTo>
                      <a:pt x="285" y="115"/>
                    </a:moveTo>
                    <a:cubicBezTo>
                      <a:pt x="285" y="117"/>
                      <a:pt x="284" y="120"/>
                      <a:pt x="283" y="120"/>
                    </a:cubicBezTo>
                    <a:cubicBezTo>
                      <a:pt x="282" y="121"/>
                      <a:pt x="282" y="120"/>
                      <a:pt x="281" y="121"/>
                    </a:cubicBezTo>
                    <a:cubicBezTo>
                      <a:pt x="281" y="121"/>
                      <a:pt x="280" y="121"/>
                      <a:pt x="280" y="121"/>
                    </a:cubicBezTo>
                    <a:cubicBezTo>
                      <a:pt x="279" y="120"/>
                      <a:pt x="279" y="115"/>
                      <a:pt x="279" y="114"/>
                    </a:cubicBezTo>
                    <a:cubicBezTo>
                      <a:pt x="279" y="112"/>
                      <a:pt x="280" y="110"/>
                      <a:pt x="280" y="108"/>
                    </a:cubicBezTo>
                    <a:cubicBezTo>
                      <a:pt x="281" y="105"/>
                      <a:pt x="282" y="104"/>
                      <a:pt x="283" y="103"/>
                    </a:cubicBezTo>
                    <a:cubicBezTo>
                      <a:pt x="284" y="102"/>
                      <a:pt x="286" y="100"/>
                      <a:pt x="286" y="102"/>
                    </a:cubicBezTo>
                    <a:cubicBezTo>
                      <a:pt x="287" y="102"/>
                      <a:pt x="287" y="104"/>
                      <a:pt x="286" y="105"/>
                    </a:cubicBezTo>
                    <a:cubicBezTo>
                      <a:pt x="286" y="106"/>
                      <a:pt x="287" y="108"/>
                      <a:pt x="287" y="109"/>
                    </a:cubicBezTo>
                    <a:cubicBezTo>
                      <a:pt x="287" y="112"/>
                      <a:pt x="285" y="113"/>
                      <a:pt x="285" y="115"/>
                    </a:cubicBezTo>
                    <a:close/>
                    <a:moveTo>
                      <a:pt x="320" y="96"/>
                    </a:moveTo>
                    <a:cubicBezTo>
                      <a:pt x="319" y="97"/>
                      <a:pt x="317" y="97"/>
                      <a:pt x="316" y="98"/>
                    </a:cubicBezTo>
                    <a:cubicBezTo>
                      <a:pt x="315" y="98"/>
                      <a:pt x="315" y="100"/>
                      <a:pt x="314" y="101"/>
                    </a:cubicBezTo>
                    <a:cubicBezTo>
                      <a:pt x="314" y="102"/>
                      <a:pt x="313" y="106"/>
                      <a:pt x="313" y="106"/>
                    </a:cubicBezTo>
                    <a:cubicBezTo>
                      <a:pt x="313" y="104"/>
                      <a:pt x="312" y="102"/>
                      <a:pt x="313" y="100"/>
                    </a:cubicBezTo>
                    <a:cubicBezTo>
                      <a:pt x="313" y="99"/>
                      <a:pt x="314" y="97"/>
                      <a:pt x="315" y="95"/>
                    </a:cubicBezTo>
                    <a:cubicBezTo>
                      <a:pt x="316" y="94"/>
                      <a:pt x="317" y="94"/>
                      <a:pt x="318" y="94"/>
                    </a:cubicBezTo>
                    <a:cubicBezTo>
                      <a:pt x="319" y="94"/>
                      <a:pt x="320" y="96"/>
                      <a:pt x="321" y="95"/>
                    </a:cubicBezTo>
                    <a:cubicBezTo>
                      <a:pt x="321" y="96"/>
                      <a:pt x="320" y="96"/>
                      <a:pt x="320" y="96"/>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5" name="Freeform 216"/>
              <p:cNvSpPr>
                <a:spLocks/>
              </p:cNvSpPr>
              <p:nvPr/>
            </p:nvSpPr>
            <p:spPr bwMode="auto">
              <a:xfrm>
                <a:off x="9377673" y="3665372"/>
                <a:ext cx="5198" cy="4332"/>
              </a:xfrm>
              <a:custGeom>
                <a:avLst/>
                <a:gdLst>
                  <a:gd name="T0" fmla="*/ 8 w 12"/>
                  <a:gd name="T1" fmla="*/ 0 h 11"/>
                  <a:gd name="T2" fmla="*/ 3 w 12"/>
                  <a:gd name="T3" fmla="*/ 8 h 11"/>
                  <a:gd name="T4" fmla="*/ 9 w 12"/>
                  <a:gd name="T5" fmla="*/ 9 h 11"/>
                  <a:gd name="T6" fmla="*/ 8 w 12"/>
                  <a:gd name="T7" fmla="*/ 0 h 11"/>
                </a:gdLst>
                <a:ahLst/>
                <a:cxnLst>
                  <a:cxn ang="0">
                    <a:pos x="T0" y="T1"/>
                  </a:cxn>
                  <a:cxn ang="0">
                    <a:pos x="T2" y="T3"/>
                  </a:cxn>
                  <a:cxn ang="0">
                    <a:pos x="T4" y="T5"/>
                  </a:cxn>
                  <a:cxn ang="0">
                    <a:pos x="T6" y="T7"/>
                  </a:cxn>
                </a:cxnLst>
                <a:rect l="0" t="0" r="r" b="b"/>
                <a:pathLst>
                  <a:path w="12" h="11">
                    <a:moveTo>
                      <a:pt x="8" y="0"/>
                    </a:moveTo>
                    <a:cubicBezTo>
                      <a:pt x="6" y="2"/>
                      <a:pt x="0" y="6"/>
                      <a:pt x="3" y="8"/>
                    </a:cubicBezTo>
                    <a:cubicBezTo>
                      <a:pt x="3" y="8"/>
                      <a:pt x="8" y="11"/>
                      <a:pt x="9" y="9"/>
                    </a:cubicBezTo>
                    <a:cubicBezTo>
                      <a:pt x="12" y="5"/>
                      <a:pt x="10" y="1"/>
                      <a:pt x="8"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6" name="Freeform 217"/>
              <p:cNvSpPr>
                <a:spLocks/>
              </p:cNvSpPr>
              <p:nvPr/>
            </p:nvSpPr>
            <p:spPr bwMode="auto">
              <a:xfrm>
                <a:off x="9379405" y="3669703"/>
                <a:ext cx="2599" cy="3465"/>
              </a:xfrm>
              <a:custGeom>
                <a:avLst/>
                <a:gdLst>
                  <a:gd name="T0" fmla="*/ 2 w 5"/>
                  <a:gd name="T1" fmla="*/ 7 h 8"/>
                  <a:gd name="T2" fmla="*/ 4 w 5"/>
                  <a:gd name="T3" fmla="*/ 2 h 8"/>
                  <a:gd name="T4" fmla="*/ 2 w 5"/>
                  <a:gd name="T5" fmla="*/ 7 h 8"/>
                </a:gdLst>
                <a:ahLst/>
                <a:cxnLst>
                  <a:cxn ang="0">
                    <a:pos x="T0" y="T1"/>
                  </a:cxn>
                  <a:cxn ang="0">
                    <a:pos x="T2" y="T3"/>
                  </a:cxn>
                  <a:cxn ang="0">
                    <a:pos x="T4" y="T5"/>
                  </a:cxn>
                </a:cxnLst>
                <a:rect l="0" t="0" r="r" b="b"/>
                <a:pathLst>
                  <a:path w="5" h="8">
                    <a:moveTo>
                      <a:pt x="2" y="7"/>
                    </a:moveTo>
                    <a:cubicBezTo>
                      <a:pt x="4" y="8"/>
                      <a:pt x="5" y="2"/>
                      <a:pt x="4" y="2"/>
                    </a:cubicBezTo>
                    <a:cubicBezTo>
                      <a:pt x="2" y="0"/>
                      <a:pt x="0" y="6"/>
                      <a:pt x="2"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7" name="Freeform 218"/>
              <p:cNvSpPr>
                <a:spLocks/>
              </p:cNvSpPr>
              <p:nvPr/>
            </p:nvSpPr>
            <p:spPr bwMode="auto">
              <a:xfrm>
                <a:off x="9358612" y="3706091"/>
                <a:ext cx="1733" cy="2599"/>
              </a:xfrm>
              <a:custGeom>
                <a:avLst/>
                <a:gdLst>
                  <a:gd name="T0" fmla="*/ 4 w 6"/>
                  <a:gd name="T1" fmla="*/ 1 h 6"/>
                  <a:gd name="T2" fmla="*/ 1 w 6"/>
                  <a:gd name="T3" fmla="*/ 5 h 6"/>
                  <a:gd name="T4" fmla="*/ 4 w 6"/>
                  <a:gd name="T5" fmla="*/ 1 h 6"/>
                </a:gdLst>
                <a:ahLst/>
                <a:cxnLst>
                  <a:cxn ang="0">
                    <a:pos x="T0" y="T1"/>
                  </a:cxn>
                  <a:cxn ang="0">
                    <a:pos x="T2" y="T3"/>
                  </a:cxn>
                  <a:cxn ang="0">
                    <a:pos x="T4" y="T5"/>
                  </a:cxn>
                </a:cxnLst>
                <a:rect l="0" t="0" r="r" b="b"/>
                <a:pathLst>
                  <a:path w="6" h="6">
                    <a:moveTo>
                      <a:pt x="4" y="1"/>
                    </a:moveTo>
                    <a:cubicBezTo>
                      <a:pt x="3" y="0"/>
                      <a:pt x="0" y="4"/>
                      <a:pt x="1" y="5"/>
                    </a:cubicBezTo>
                    <a:cubicBezTo>
                      <a:pt x="3" y="6"/>
                      <a:pt x="6" y="2"/>
                      <a:pt x="4"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8" name="Freeform 219"/>
              <p:cNvSpPr>
                <a:spLocks/>
              </p:cNvSpPr>
              <p:nvPr/>
            </p:nvSpPr>
            <p:spPr bwMode="auto">
              <a:xfrm>
                <a:off x="9382871" y="3665372"/>
                <a:ext cx="2599" cy="2599"/>
              </a:xfrm>
              <a:custGeom>
                <a:avLst/>
                <a:gdLst>
                  <a:gd name="T0" fmla="*/ 6 w 6"/>
                  <a:gd name="T1" fmla="*/ 0 h 6"/>
                  <a:gd name="T2" fmla="*/ 3 w 6"/>
                  <a:gd name="T3" fmla="*/ 0 h 6"/>
                  <a:gd name="T4" fmla="*/ 2 w 6"/>
                  <a:gd name="T5" fmla="*/ 5 h 6"/>
                  <a:gd name="T6" fmla="*/ 6 w 6"/>
                  <a:gd name="T7" fmla="*/ 0 h 6"/>
                </a:gdLst>
                <a:ahLst/>
                <a:cxnLst>
                  <a:cxn ang="0">
                    <a:pos x="T0" y="T1"/>
                  </a:cxn>
                  <a:cxn ang="0">
                    <a:pos x="T2" y="T3"/>
                  </a:cxn>
                  <a:cxn ang="0">
                    <a:pos x="T4" y="T5"/>
                  </a:cxn>
                  <a:cxn ang="0">
                    <a:pos x="T6" y="T7"/>
                  </a:cxn>
                </a:cxnLst>
                <a:rect l="0" t="0" r="r" b="b"/>
                <a:pathLst>
                  <a:path w="6" h="6">
                    <a:moveTo>
                      <a:pt x="6" y="0"/>
                    </a:moveTo>
                    <a:cubicBezTo>
                      <a:pt x="5" y="0"/>
                      <a:pt x="4" y="0"/>
                      <a:pt x="3" y="0"/>
                    </a:cubicBezTo>
                    <a:cubicBezTo>
                      <a:pt x="0" y="1"/>
                      <a:pt x="1" y="4"/>
                      <a:pt x="2" y="5"/>
                    </a:cubicBezTo>
                    <a:cubicBezTo>
                      <a:pt x="4" y="6"/>
                      <a:pt x="6" y="2"/>
                      <a:pt x="6"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59" name="Freeform 220"/>
              <p:cNvSpPr>
                <a:spLocks/>
              </p:cNvSpPr>
              <p:nvPr/>
            </p:nvSpPr>
            <p:spPr bwMode="auto">
              <a:xfrm>
                <a:off x="9377673" y="3672303"/>
                <a:ext cx="867" cy="1733"/>
              </a:xfrm>
              <a:custGeom>
                <a:avLst/>
                <a:gdLst>
                  <a:gd name="T0" fmla="*/ 1 w 4"/>
                  <a:gd name="T1" fmla="*/ 5 h 5"/>
                  <a:gd name="T2" fmla="*/ 3 w 4"/>
                  <a:gd name="T3" fmla="*/ 3 h 5"/>
                  <a:gd name="T4" fmla="*/ 2 w 4"/>
                  <a:gd name="T5" fmla="*/ 0 h 5"/>
                  <a:gd name="T6" fmla="*/ 1 w 4"/>
                  <a:gd name="T7" fmla="*/ 5 h 5"/>
                </a:gdLst>
                <a:ahLst/>
                <a:cxnLst>
                  <a:cxn ang="0">
                    <a:pos x="T0" y="T1"/>
                  </a:cxn>
                  <a:cxn ang="0">
                    <a:pos x="T2" y="T3"/>
                  </a:cxn>
                  <a:cxn ang="0">
                    <a:pos x="T4" y="T5"/>
                  </a:cxn>
                  <a:cxn ang="0">
                    <a:pos x="T6" y="T7"/>
                  </a:cxn>
                </a:cxnLst>
                <a:rect l="0" t="0" r="r" b="b"/>
                <a:pathLst>
                  <a:path w="4" h="5">
                    <a:moveTo>
                      <a:pt x="1" y="5"/>
                    </a:moveTo>
                    <a:cubicBezTo>
                      <a:pt x="2" y="5"/>
                      <a:pt x="3" y="4"/>
                      <a:pt x="3" y="3"/>
                    </a:cubicBezTo>
                    <a:cubicBezTo>
                      <a:pt x="4" y="2"/>
                      <a:pt x="3" y="1"/>
                      <a:pt x="2" y="0"/>
                    </a:cubicBezTo>
                    <a:cubicBezTo>
                      <a:pt x="0" y="1"/>
                      <a:pt x="0" y="4"/>
                      <a:pt x="1"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0" name="Freeform 221"/>
              <p:cNvSpPr>
                <a:spLocks/>
              </p:cNvSpPr>
              <p:nvPr/>
            </p:nvSpPr>
            <p:spPr bwMode="auto">
              <a:xfrm>
                <a:off x="9470374" y="3592597"/>
                <a:ext cx="3465" cy="1733"/>
              </a:xfrm>
              <a:custGeom>
                <a:avLst/>
                <a:gdLst>
                  <a:gd name="T0" fmla="*/ 5 w 9"/>
                  <a:gd name="T1" fmla="*/ 2 h 5"/>
                  <a:gd name="T2" fmla="*/ 1 w 9"/>
                  <a:gd name="T3" fmla="*/ 2 h 5"/>
                  <a:gd name="T4" fmla="*/ 3 w 9"/>
                  <a:gd name="T5" fmla="*/ 4 h 5"/>
                  <a:gd name="T6" fmla="*/ 6 w 9"/>
                  <a:gd name="T7" fmla="*/ 5 h 5"/>
                  <a:gd name="T8" fmla="*/ 7 w 9"/>
                  <a:gd name="T9" fmla="*/ 4 h 5"/>
                  <a:gd name="T10" fmla="*/ 9 w 9"/>
                  <a:gd name="T11" fmla="*/ 3 h 5"/>
                  <a:gd name="T12" fmla="*/ 5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5" y="2"/>
                    </a:moveTo>
                    <a:cubicBezTo>
                      <a:pt x="4" y="2"/>
                      <a:pt x="2" y="0"/>
                      <a:pt x="1" y="2"/>
                    </a:cubicBezTo>
                    <a:cubicBezTo>
                      <a:pt x="0" y="4"/>
                      <a:pt x="3" y="4"/>
                      <a:pt x="3" y="4"/>
                    </a:cubicBezTo>
                    <a:cubicBezTo>
                      <a:pt x="4" y="4"/>
                      <a:pt x="5" y="5"/>
                      <a:pt x="6" y="5"/>
                    </a:cubicBezTo>
                    <a:cubicBezTo>
                      <a:pt x="6" y="5"/>
                      <a:pt x="7" y="5"/>
                      <a:pt x="7" y="4"/>
                    </a:cubicBezTo>
                    <a:cubicBezTo>
                      <a:pt x="8" y="4"/>
                      <a:pt x="8" y="3"/>
                      <a:pt x="9" y="3"/>
                    </a:cubicBezTo>
                    <a:cubicBezTo>
                      <a:pt x="9" y="0"/>
                      <a:pt x="5" y="2"/>
                      <a:pt x="5"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1" name="Freeform 222"/>
              <p:cNvSpPr>
                <a:spLocks/>
              </p:cNvSpPr>
              <p:nvPr/>
            </p:nvSpPr>
            <p:spPr bwMode="auto">
              <a:xfrm>
                <a:off x="9466042" y="3563140"/>
                <a:ext cx="13862" cy="27724"/>
              </a:xfrm>
              <a:custGeom>
                <a:avLst/>
                <a:gdLst>
                  <a:gd name="T0" fmla="*/ 33 w 34"/>
                  <a:gd name="T1" fmla="*/ 4 h 69"/>
                  <a:gd name="T2" fmla="*/ 34 w 34"/>
                  <a:gd name="T3" fmla="*/ 0 h 69"/>
                  <a:gd name="T4" fmla="*/ 1 w 34"/>
                  <a:gd name="T5" fmla="*/ 24 h 69"/>
                  <a:gd name="T6" fmla="*/ 1 w 34"/>
                  <a:gd name="T7" fmla="*/ 24 h 69"/>
                  <a:gd name="T8" fmla="*/ 4 w 34"/>
                  <a:gd name="T9" fmla="*/ 31 h 69"/>
                  <a:gd name="T10" fmla="*/ 4 w 34"/>
                  <a:gd name="T11" fmla="*/ 36 h 69"/>
                  <a:gd name="T12" fmla="*/ 3 w 34"/>
                  <a:gd name="T13" fmla="*/ 43 h 69"/>
                  <a:gd name="T14" fmla="*/ 2 w 34"/>
                  <a:gd name="T15" fmla="*/ 56 h 69"/>
                  <a:gd name="T16" fmla="*/ 5 w 34"/>
                  <a:gd name="T17" fmla="*/ 58 h 69"/>
                  <a:gd name="T18" fmla="*/ 6 w 34"/>
                  <a:gd name="T19" fmla="*/ 60 h 69"/>
                  <a:gd name="T20" fmla="*/ 6 w 34"/>
                  <a:gd name="T21" fmla="*/ 67 h 69"/>
                  <a:gd name="T22" fmla="*/ 11 w 34"/>
                  <a:gd name="T23" fmla="*/ 66 h 69"/>
                  <a:gd name="T24" fmla="*/ 13 w 34"/>
                  <a:gd name="T25" fmla="*/ 61 h 69"/>
                  <a:gd name="T26" fmla="*/ 16 w 34"/>
                  <a:gd name="T27" fmla="*/ 61 h 69"/>
                  <a:gd name="T28" fmla="*/ 16 w 34"/>
                  <a:gd name="T29" fmla="*/ 55 h 69"/>
                  <a:gd name="T30" fmla="*/ 15 w 34"/>
                  <a:gd name="T31" fmla="*/ 55 h 69"/>
                  <a:gd name="T32" fmla="*/ 14 w 34"/>
                  <a:gd name="T33" fmla="*/ 52 h 69"/>
                  <a:gd name="T34" fmla="*/ 14 w 34"/>
                  <a:gd name="T35" fmla="*/ 48 h 69"/>
                  <a:gd name="T36" fmla="*/ 13 w 34"/>
                  <a:gd name="T37" fmla="*/ 45 h 69"/>
                  <a:gd name="T38" fmla="*/ 15 w 34"/>
                  <a:gd name="T39" fmla="*/ 43 h 69"/>
                  <a:gd name="T40" fmla="*/ 17 w 34"/>
                  <a:gd name="T41" fmla="*/ 38 h 69"/>
                  <a:gd name="T42" fmla="*/ 21 w 34"/>
                  <a:gd name="T43" fmla="*/ 34 h 69"/>
                  <a:gd name="T44" fmla="*/ 24 w 34"/>
                  <a:gd name="T45" fmla="*/ 32 h 69"/>
                  <a:gd name="T46" fmla="*/ 27 w 34"/>
                  <a:gd name="T47" fmla="*/ 30 h 69"/>
                  <a:gd name="T48" fmla="*/ 30 w 34"/>
                  <a:gd name="T49" fmla="*/ 25 h 69"/>
                  <a:gd name="T50" fmla="*/ 29 w 34"/>
                  <a:gd name="T51" fmla="*/ 19 h 69"/>
                  <a:gd name="T52" fmla="*/ 30 w 34"/>
                  <a:gd name="T53" fmla="*/ 14 h 69"/>
                  <a:gd name="T54" fmla="*/ 33 w 34"/>
                  <a:gd name="T55"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9">
                    <a:moveTo>
                      <a:pt x="33" y="4"/>
                    </a:moveTo>
                    <a:cubicBezTo>
                      <a:pt x="33" y="3"/>
                      <a:pt x="34" y="1"/>
                      <a:pt x="34" y="0"/>
                    </a:cubicBezTo>
                    <a:cubicBezTo>
                      <a:pt x="23" y="8"/>
                      <a:pt x="12" y="16"/>
                      <a:pt x="1" y="24"/>
                    </a:cubicBezTo>
                    <a:cubicBezTo>
                      <a:pt x="1" y="24"/>
                      <a:pt x="1" y="24"/>
                      <a:pt x="1" y="24"/>
                    </a:cubicBezTo>
                    <a:cubicBezTo>
                      <a:pt x="2" y="26"/>
                      <a:pt x="4" y="27"/>
                      <a:pt x="4" y="31"/>
                    </a:cubicBezTo>
                    <a:cubicBezTo>
                      <a:pt x="5" y="33"/>
                      <a:pt x="4" y="34"/>
                      <a:pt x="4" y="36"/>
                    </a:cubicBezTo>
                    <a:cubicBezTo>
                      <a:pt x="3" y="38"/>
                      <a:pt x="4" y="40"/>
                      <a:pt x="3" y="43"/>
                    </a:cubicBezTo>
                    <a:cubicBezTo>
                      <a:pt x="3" y="47"/>
                      <a:pt x="0" y="53"/>
                      <a:pt x="2" y="56"/>
                    </a:cubicBezTo>
                    <a:cubicBezTo>
                      <a:pt x="2" y="58"/>
                      <a:pt x="4" y="58"/>
                      <a:pt x="5" y="58"/>
                    </a:cubicBezTo>
                    <a:cubicBezTo>
                      <a:pt x="6" y="58"/>
                      <a:pt x="6" y="59"/>
                      <a:pt x="6" y="60"/>
                    </a:cubicBezTo>
                    <a:cubicBezTo>
                      <a:pt x="6" y="62"/>
                      <a:pt x="6" y="66"/>
                      <a:pt x="6" y="67"/>
                    </a:cubicBezTo>
                    <a:cubicBezTo>
                      <a:pt x="7" y="68"/>
                      <a:pt x="10" y="69"/>
                      <a:pt x="11" y="66"/>
                    </a:cubicBezTo>
                    <a:cubicBezTo>
                      <a:pt x="12" y="64"/>
                      <a:pt x="12" y="62"/>
                      <a:pt x="13" y="61"/>
                    </a:cubicBezTo>
                    <a:cubicBezTo>
                      <a:pt x="14" y="60"/>
                      <a:pt x="15" y="61"/>
                      <a:pt x="16" y="61"/>
                    </a:cubicBezTo>
                    <a:cubicBezTo>
                      <a:pt x="17" y="60"/>
                      <a:pt x="17" y="56"/>
                      <a:pt x="16" y="55"/>
                    </a:cubicBezTo>
                    <a:cubicBezTo>
                      <a:pt x="16" y="55"/>
                      <a:pt x="15" y="55"/>
                      <a:pt x="15" y="55"/>
                    </a:cubicBezTo>
                    <a:cubicBezTo>
                      <a:pt x="14" y="54"/>
                      <a:pt x="14" y="53"/>
                      <a:pt x="14" y="52"/>
                    </a:cubicBezTo>
                    <a:cubicBezTo>
                      <a:pt x="14" y="51"/>
                      <a:pt x="14" y="49"/>
                      <a:pt x="14" y="48"/>
                    </a:cubicBezTo>
                    <a:cubicBezTo>
                      <a:pt x="14" y="47"/>
                      <a:pt x="13" y="47"/>
                      <a:pt x="13" y="45"/>
                    </a:cubicBezTo>
                    <a:cubicBezTo>
                      <a:pt x="13" y="44"/>
                      <a:pt x="14" y="43"/>
                      <a:pt x="15" y="43"/>
                    </a:cubicBezTo>
                    <a:cubicBezTo>
                      <a:pt x="16" y="42"/>
                      <a:pt x="16" y="40"/>
                      <a:pt x="17" y="38"/>
                    </a:cubicBezTo>
                    <a:cubicBezTo>
                      <a:pt x="18" y="35"/>
                      <a:pt x="19" y="33"/>
                      <a:pt x="21" y="34"/>
                    </a:cubicBezTo>
                    <a:cubicBezTo>
                      <a:pt x="22" y="34"/>
                      <a:pt x="23" y="34"/>
                      <a:pt x="24" y="32"/>
                    </a:cubicBezTo>
                    <a:cubicBezTo>
                      <a:pt x="25" y="31"/>
                      <a:pt x="26" y="31"/>
                      <a:pt x="27" y="30"/>
                    </a:cubicBezTo>
                    <a:cubicBezTo>
                      <a:pt x="29" y="30"/>
                      <a:pt x="29" y="28"/>
                      <a:pt x="30" y="25"/>
                    </a:cubicBezTo>
                    <a:cubicBezTo>
                      <a:pt x="30" y="22"/>
                      <a:pt x="29" y="21"/>
                      <a:pt x="29" y="19"/>
                    </a:cubicBezTo>
                    <a:cubicBezTo>
                      <a:pt x="29" y="17"/>
                      <a:pt x="30" y="16"/>
                      <a:pt x="30" y="14"/>
                    </a:cubicBezTo>
                    <a:cubicBezTo>
                      <a:pt x="32" y="11"/>
                      <a:pt x="32" y="7"/>
                      <a:pt x="33"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2" name="Freeform 223"/>
              <p:cNvSpPr>
                <a:spLocks/>
              </p:cNvSpPr>
              <p:nvPr/>
            </p:nvSpPr>
            <p:spPr bwMode="auto">
              <a:xfrm>
                <a:off x="8971346" y="3538015"/>
                <a:ext cx="867" cy="867"/>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0" y="2"/>
                    </a:cubicBezTo>
                    <a:cubicBezTo>
                      <a:pt x="0" y="2"/>
                      <a:pt x="1" y="0"/>
                      <a:pt x="0"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3" name="Freeform 224"/>
              <p:cNvSpPr>
                <a:spLocks/>
              </p:cNvSpPr>
              <p:nvPr/>
            </p:nvSpPr>
            <p:spPr bwMode="auto">
              <a:xfrm>
                <a:off x="9483370" y="3557942"/>
                <a:ext cx="3465" cy="6065"/>
              </a:xfrm>
              <a:custGeom>
                <a:avLst/>
                <a:gdLst>
                  <a:gd name="T0" fmla="*/ 8 w 9"/>
                  <a:gd name="T1" fmla="*/ 0 h 14"/>
                  <a:gd name="T2" fmla="*/ 1 w 9"/>
                  <a:gd name="T3" fmla="*/ 5 h 14"/>
                  <a:gd name="T4" fmla="*/ 1 w 9"/>
                  <a:gd name="T5" fmla="*/ 7 h 14"/>
                  <a:gd name="T6" fmla="*/ 3 w 9"/>
                  <a:gd name="T7" fmla="*/ 8 h 14"/>
                  <a:gd name="T8" fmla="*/ 4 w 9"/>
                  <a:gd name="T9" fmla="*/ 13 h 14"/>
                  <a:gd name="T10" fmla="*/ 5 w 9"/>
                  <a:gd name="T11" fmla="*/ 12 h 14"/>
                  <a:gd name="T12" fmla="*/ 7 w 9"/>
                  <a:gd name="T13" fmla="*/ 9 h 14"/>
                  <a:gd name="T14" fmla="*/ 7 w 9"/>
                  <a:gd name="T15" fmla="*/ 1 h 14"/>
                  <a:gd name="T16" fmla="*/ 8 w 9"/>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8" y="0"/>
                    </a:moveTo>
                    <a:cubicBezTo>
                      <a:pt x="6" y="1"/>
                      <a:pt x="3" y="3"/>
                      <a:pt x="1" y="5"/>
                    </a:cubicBezTo>
                    <a:cubicBezTo>
                      <a:pt x="1" y="6"/>
                      <a:pt x="0" y="6"/>
                      <a:pt x="1" y="7"/>
                    </a:cubicBezTo>
                    <a:cubicBezTo>
                      <a:pt x="1" y="7"/>
                      <a:pt x="2" y="7"/>
                      <a:pt x="3" y="8"/>
                    </a:cubicBezTo>
                    <a:cubicBezTo>
                      <a:pt x="3" y="9"/>
                      <a:pt x="3" y="12"/>
                      <a:pt x="4" y="13"/>
                    </a:cubicBezTo>
                    <a:cubicBezTo>
                      <a:pt x="4" y="14"/>
                      <a:pt x="5" y="14"/>
                      <a:pt x="5" y="12"/>
                    </a:cubicBezTo>
                    <a:cubicBezTo>
                      <a:pt x="5" y="11"/>
                      <a:pt x="6" y="10"/>
                      <a:pt x="7" y="9"/>
                    </a:cubicBezTo>
                    <a:cubicBezTo>
                      <a:pt x="9" y="6"/>
                      <a:pt x="7" y="4"/>
                      <a:pt x="7" y="1"/>
                    </a:cubicBezTo>
                    <a:cubicBezTo>
                      <a:pt x="7" y="2"/>
                      <a:pt x="8" y="1"/>
                      <a:pt x="8"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4" name="Freeform 225"/>
              <p:cNvSpPr>
                <a:spLocks/>
              </p:cNvSpPr>
              <p:nvPr/>
            </p:nvSpPr>
            <p:spPr bwMode="auto">
              <a:xfrm>
                <a:off x="9457379" y="3588265"/>
                <a:ext cx="3465" cy="4332"/>
              </a:xfrm>
              <a:custGeom>
                <a:avLst/>
                <a:gdLst>
                  <a:gd name="T0" fmla="*/ 0 w 9"/>
                  <a:gd name="T1" fmla="*/ 2 h 10"/>
                  <a:gd name="T2" fmla="*/ 2 w 9"/>
                  <a:gd name="T3" fmla="*/ 6 h 10"/>
                  <a:gd name="T4" fmla="*/ 4 w 9"/>
                  <a:gd name="T5" fmla="*/ 9 h 10"/>
                  <a:gd name="T6" fmla="*/ 7 w 9"/>
                  <a:gd name="T7" fmla="*/ 10 h 10"/>
                  <a:gd name="T8" fmla="*/ 9 w 9"/>
                  <a:gd name="T9" fmla="*/ 7 h 10"/>
                  <a:gd name="T10" fmla="*/ 7 w 9"/>
                  <a:gd name="T11" fmla="*/ 3 h 10"/>
                  <a:gd name="T12" fmla="*/ 6 w 9"/>
                  <a:gd name="T13" fmla="*/ 2 h 10"/>
                  <a:gd name="T14" fmla="*/ 3 w 9"/>
                  <a:gd name="T15" fmla="*/ 0 h 10"/>
                  <a:gd name="T16" fmla="*/ 0 w 9"/>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0" y="2"/>
                    </a:moveTo>
                    <a:cubicBezTo>
                      <a:pt x="0" y="4"/>
                      <a:pt x="1" y="5"/>
                      <a:pt x="2" y="6"/>
                    </a:cubicBezTo>
                    <a:cubicBezTo>
                      <a:pt x="3" y="7"/>
                      <a:pt x="3" y="9"/>
                      <a:pt x="4" y="9"/>
                    </a:cubicBezTo>
                    <a:cubicBezTo>
                      <a:pt x="6" y="9"/>
                      <a:pt x="6" y="10"/>
                      <a:pt x="7" y="10"/>
                    </a:cubicBezTo>
                    <a:cubicBezTo>
                      <a:pt x="9" y="10"/>
                      <a:pt x="9" y="8"/>
                      <a:pt x="9" y="7"/>
                    </a:cubicBezTo>
                    <a:cubicBezTo>
                      <a:pt x="9" y="5"/>
                      <a:pt x="7" y="5"/>
                      <a:pt x="7" y="3"/>
                    </a:cubicBezTo>
                    <a:cubicBezTo>
                      <a:pt x="7" y="3"/>
                      <a:pt x="6" y="2"/>
                      <a:pt x="6" y="2"/>
                    </a:cubicBezTo>
                    <a:cubicBezTo>
                      <a:pt x="5" y="1"/>
                      <a:pt x="4" y="0"/>
                      <a:pt x="3" y="0"/>
                    </a:cubicBezTo>
                    <a:cubicBezTo>
                      <a:pt x="2" y="0"/>
                      <a:pt x="1" y="0"/>
                      <a:pt x="0"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5" name="Freeform 226"/>
              <p:cNvSpPr>
                <a:spLocks/>
              </p:cNvSpPr>
              <p:nvPr/>
            </p:nvSpPr>
            <p:spPr bwMode="auto">
              <a:xfrm>
                <a:off x="9459111" y="3575270"/>
                <a:ext cx="6931" cy="13862"/>
              </a:xfrm>
              <a:custGeom>
                <a:avLst/>
                <a:gdLst>
                  <a:gd name="T0" fmla="*/ 15 w 18"/>
                  <a:gd name="T1" fmla="*/ 11 h 33"/>
                  <a:gd name="T2" fmla="*/ 18 w 18"/>
                  <a:gd name="T3" fmla="*/ 16 h 33"/>
                  <a:gd name="T4" fmla="*/ 16 w 18"/>
                  <a:gd name="T5" fmla="*/ 7 h 33"/>
                  <a:gd name="T6" fmla="*/ 13 w 18"/>
                  <a:gd name="T7" fmla="*/ 3 h 33"/>
                  <a:gd name="T8" fmla="*/ 10 w 18"/>
                  <a:gd name="T9" fmla="*/ 1 h 33"/>
                  <a:gd name="T10" fmla="*/ 9 w 18"/>
                  <a:gd name="T11" fmla="*/ 0 h 33"/>
                  <a:gd name="T12" fmla="*/ 0 w 18"/>
                  <a:gd name="T13" fmla="*/ 5 h 33"/>
                  <a:gd name="T14" fmla="*/ 0 w 18"/>
                  <a:gd name="T15" fmla="*/ 6 h 33"/>
                  <a:gd name="T16" fmla="*/ 4 w 18"/>
                  <a:gd name="T17" fmla="*/ 7 h 33"/>
                  <a:gd name="T18" fmla="*/ 6 w 18"/>
                  <a:gd name="T19" fmla="*/ 11 h 33"/>
                  <a:gd name="T20" fmla="*/ 9 w 18"/>
                  <a:gd name="T21" fmla="*/ 19 h 33"/>
                  <a:gd name="T22" fmla="*/ 9 w 18"/>
                  <a:gd name="T23" fmla="*/ 24 h 33"/>
                  <a:gd name="T24" fmla="*/ 7 w 18"/>
                  <a:gd name="T25" fmla="*/ 29 h 33"/>
                  <a:gd name="T26" fmla="*/ 11 w 18"/>
                  <a:gd name="T27" fmla="*/ 29 h 33"/>
                  <a:gd name="T28" fmla="*/ 13 w 18"/>
                  <a:gd name="T29" fmla="*/ 20 h 33"/>
                  <a:gd name="T30" fmla="*/ 13 w 18"/>
                  <a:gd name="T31" fmla="*/ 14 h 33"/>
                  <a:gd name="T32" fmla="*/ 15 w 18"/>
                  <a:gd name="T33"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3">
                    <a:moveTo>
                      <a:pt x="15" y="11"/>
                    </a:moveTo>
                    <a:cubicBezTo>
                      <a:pt x="16" y="12"/>
                      <a:pt x="17" y="17"/>
                      <a:pt x="18" y="16"/>
                    </a:cubicBezTo>
                    <a:cubicBezTo>
                      <a:pt x="18" y="12"/>
                      <a:pt x="18" y="7"/>
                      <a:pt x="16" y="7"/>
                    </a:cubicBezTo>
                    <a:cubicBezTo>
                      <a:pt x="15" y="6"/>
                      <a:pt x="14" y="5"/>
                      <a:pt x="13" y="3"/>
                    </a:cubicBezTo>
                    <a:cubicBezTo>
                      <a:pt x="13" y="2"/>
                      <a:pt x="11" y="1"/>
                      <a:pt x="10" y="1"/>
                    </a:cubicBezTo>
                    <a:cubicBezTo>
                      <a:pt x="10" y="0"/>
                      <a:pt x="9" y="0"/>
                      <a:pt x="9" y="0"/>
                    </a:cubicBezTo>
                    <a:cubicBezTo>
                      <a:pt x="6" y="1"/>
                      <a:pt x="3" y="3"/>
                      <a:pt x="0" y="5"/>
                    </a:cubicBezTo>
                    <a:cubicBezTo>
                      <a:pt x="0" y="5"/>
                      <a:pt x="0" y="6"/>
                      <a:pt x="0" y="6"/>
                    </a:cubicBezTo>
                    <a:cubicBezTo>
                      <a:pt x="1" y="6"/>
                      <a:pt x="3" y="6"/>
                      <a:pt x="4" y="7"/>
                    </a:cubicBezTo>
                    <a:cubicBezTo>
                      <a:pt x="5" y="8"/>
                      <a:pt x="5" y="10"/>
                      <a:pt x="6" y="11"/>
                    </a:cubicBezTo>
                    <a:cubicBezTo>
                      <a:pt x="7" y="13"/>
                      <a:pt x="9" y="15"/>
                      <a:pt x="9" y="19"/>
                    </a:cubicBezTo>
                    <a:cubicBezTo>
                      <a:pt x="9" y="20"/>
                      <a:pt x="9" y="23"/>
                      <a:pt x="9" y="24"/>
                    </a:cubicBezTo>
                    <a:cubicBezTo>
                      <a:pt x="9" y="26"/>
                      <a:pt x="8" y="28"/>
                      <a:pt x="7" y="29"/>
                    </a:cubicBezTo>
                    <a:cubicBezTo>
                      <a:pt x="7" y="33"/>
                      <a:pt x="10" y="30"/>
                      <a:pt x="11" y="29"/>
                    </a:cubicBezTo>
                    <a:cubicBezTo>
                      <a:pt x="12" y="26"/>
                      <a:pt x="14" y="22"/>
                      <a:pt x="13" y="20"/>
                    </a:cubicBezTo>
                    <a:cubicBezTo>
                      <a:pt x="12" y="18"/>
                      <a:pt x="12" y="17"/>
                      <a:pt x="13" y="14"/>
                    </a:cubicBezTo>
                    <a:cubicBezTo>
                      <a:pt x="13" y="13"/>
                      <a:pt x="14" y="10"/>
                      <a:pt x="15" y="1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6" name="Freeform 227"/>
              <p:cNvSpPr>
                <a:spLocks/>
              </p:cNvSpPr>
              <p:nvPr/>
            </p:nvSpPr>
            <p:spPr bwMode="auto">
              <a:xfrm>
                <a:off x="9443517" y="3585666"/>
                <a:ext cx="1733" cy="2599"/>
              </a:xfrm>
              <a:custGeom>
                <a:avLst/>
                <a:gdLst>
                  <a:gd name="T0" fmla="*/ 3 w 5"/>
                  <a:gd name="T1" fmla="*/ 5 h 6"/>
                  <a:gd name="T2" fmla="*/ 3 w 5"/>
                  <a:gd name="T3" fmla="*/ 0 h 6"/>
                  <a:gd name="T4" fmla="*/ 1 w 5"/>
                  <a:gd name="T5" fmla="*/ 1 h 6"/>
                  <a:gd name="T6" fmla="*/ 1 w 5"/>
                  <a:gd name="T7" fmla="*/ 4 h 6"/>
                  <a:gd name="T8" fmla="*/ 3 w 5"/>
                  <a:gd name="T9" fmla="*/ 5 h 6"/>
                </a:gdLst>
                <a:ahLst/>
                <a:cxnLst>
                  <a:cxn ang="0">
                    <a:pos x="T0" y="T1"/>
                  </a:cxn>
                  <a:cxn ang="0">
                    <a:pos x="T2" y="T3"/>
                  </a:cxn>
                  <a:cxn ang="0">
                    <a:pos x="T4" y="T5"/>
                  </a:cxn>
                  <a:cxn ang="0">
                    <a:pos x="T6" y="T7"/>
                  </a:cxn>
                  <a:cxn ang="0">
                    <a:pos x="T8" y="T9"/>
                  </a:cxn>
                </a:cxnLst>
                <a:rect l="0" t="0" r="r" b="b"/>
                <a:pathLst>
                  <a:path w="5" h="6">
                    <a:moveTo>
                      <a:pt x="3" y="5"/>
                    </a:moveTo>
                    <a:cubicBezTo>
                      <a:pt x="5" y="4"/>
                      <a:pt x="4" y="1"/>
                      <a:pt x="3" y="0"/>
                    </a:cubicBezTo>
                    <a:cubicBezTo>
                      <a:pt x="3" y="1"/>
                      <a:pt x="2" y="1"/>
                      <a:pt x="1" y="1"/>
                    </a:cubicBezTo>
                    <a:cubicBezTo>
                      <a:pt x="1" y="2"/>
                      <a:pt x="0" y="3"/>
                      <a:pt x="1" y="4"/>
                    </a:cubicBezTo>
                    <a:cubicBezTo>
                      <a:pt x="1" y="5"/>
                      <a:pt x="2" y="6"/>
                      <a:pt x="3" y="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7" name="Freeform 228"/>
              <p:cNvSpPr>
                <a:spLocks/>
              </p:cNvSpPr>
              <p:nvPr/>
            </p:nvSpPr>
            <p:spPr bwMode="auto">
              <a:xfrm>
                <a:off x="9441784" y="3589131"/>
                <a:ext cx="867" cy="867"/>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3"/>
                      <a:pt x="1" y="2"/>
                    </a:cubicBezTo>
                    <a:cubicBezTo>
                      <a:pt x="1" y="2"/>
                      <a:pt x="2" y="0"/>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8" name="Freeform 229"/>
              <p:cNvSpPr>
                <a:spLocks/>
              </p:cNvSpPr>
              <p:nvPr/>
            </p:nvSpPr>
            <p:spPr bwMode="auto">
              <a:xfrm>
                <a:off x="9445249" y="3584799"/>
                <a:ext cx="1733" cy="2599"/>
              </a:xfrm>
              <a:custGeom>
                <a:avLst/>
                <a:gdLst>
                  <a:gd name="T0" fmla="*/ 3 w 3"/>
                  <a:gd name="T1" fmla="*/ 0 h 5"/>
                  <a:gd name="T2" fmla="*/ 3 w 3"/>
                  <a:gd name="T3" fmla="*/ 0 h 5"/>
                  <a:gd name="T4" fmla="*/ 1 w 3"/>
                  <a:gd name="T5" fmla="*/ 1 h 5"/>
                  <a:gd name="T6" fmla="*/ 1 w 3"/>
                  <a:gd name="T7" fmla="*/ 3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cubicBezTo>
                      <a:pt x="3" y="0"/>
                      <a:pt x="3" y="0"/>
                      <a:pt x="3" y="0"/>
                    </a:cubicBezTo>
                    <a:cubicBezTo>
                      <a:pt x="2" y="0"/>
                      <a:pt x="1" y="0"/>
                      <a:pt x="1" y="1"/>
                    </a:cubicBezTo>
                    <a:cubicBezTo>
                      <a:pt x="0" y="1"/>
                      <a:pt x="1" y="2"/>
                      <a:pt x="1" y="3"/>
                    </a:cubicBezTo>
                    <a:cubicBezTo>
                      <a:pt x="1" y="5"/>
                      <a:pt x="3" y="2"/>
                      <a:pt x="3"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69" name="Freeform 230"/>
              <p:cNvSpPr>
                <a:spLocks/>
              </p:cNvSpPr>
              <p:nvPr/>
            </p:nvSpPr>
            <p:spPr bwMode="auto">
              <a:xfrm>
                <a:off x="9452180" y="3580468"/>
                <a:ext cx="2599" cy="8664"/>
              </a:xfrm>
              <a:custGeom>
                <a:avLst/>
                <a:gdLst>
                  <a:gd name="T0" fmla="*/ 0 w 7"/>
                  <a:gd name="T1" fmla="*/ 19 h 21"/>
                  <a:gd name="T2" fmla="*/ 3 w 7"/>
                  <a:gd name="T3" fmla="*/ 17 h 21"/>
                  <a:gd name="T4" fmla="*/ 6 w 7"/>
                  <a:gd name="T5" fmla="*/ 11 h 21"/>
                  <a:gd name="T6" fmla="*/ 6 w 7"/>
                  <a:gd name="T7" fmla="*/ 7 h 21"/>
                  <a:gd name="T8" fmla="*/ 6 w 7"/>
                  <a:gd name="T9" fmla="*/ 3 h 21"/>
                  <a:gd name="T10" fmla="*/ 5 w 7"/>
                  <a:gd name="T11" fmla="*/ 0 h 21"/>
                  <a:gd name="T12" fmla="*/ 1 w 7"/>
                  <a:gd name="T13" fmla="*/ 3 h 21"/>
                  <a:gd name="T14" fmla="*/ 1 w 7"/>
                  <a:gd name="T15" fmla="*/ 6 h 21"/>
                  <a:gd name="T16" fmla="*/ 1 w 7"/>
                  <a:gd name="T17" fmla="*/ 12 h 21"/>
                  <a:gd name="T18" fmla="*/ 0 w 7"/>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1">
                    <a:moveTo>
                      <a:pt x="0" y="19"/>
                    </a:moveTo>
                    <a:cubicBezTo>
                      <a:pt x="1" y="21"/>
                      <a:pt x="2" y="19"/>
                      <a:pt x="3" y="17"/>
                    </a:cubicBezTo>
                    <a:cubicBezTo>
                      <a:pt x="4" y="15"/>
                      <a:pt x="5" y="13"/>
                      <a:pt x="6" y="11"/>
                    </a:cubicBezTo>
                    <a:cubicBezTo>
                      <a:pt x="6" y="10"/>
                      <a:pt x="6" y="8"/>
                      <a:pt x="6" y="7"/>
                    </a:cubicBezTo>
                    <a:cubicBezTo>
                      <a:pt x="6" y="5"/>
                      <a:pt x="7" y="4"/>
                      <a:pt x="6" y="3"/>
                    </a:cubicBezTo>
                    <a:cubicBezTo>
                      <a:pt x="6" y="2"/>
                      <a:pt x="6" y="1"/>
                      <a:pt x="5" y="0"/>
                    </a:cubicBezTo>
                    <a:cubicBezTo>
                      <a:pt x="4" y="1"/>
                      <a:pt x="2" y="2"/>
                      <a:pt x="1" y="3"/>
                    </a:cubicBezTo>
                    <a:cubicBezTo>
                      <a:pt x="1" y="4"/>
                      <a:pt x="1" y="6"/>
                      <a:pt x="1" y="6"/>
                    </a:cubicBezTo>
                    <a:cubicBezTo>
                      <a:pt x="2" y="8"/>
                      <a:pt x="2" y="9"/>
                      <a:pt x="1" y="12"/>
                    </a:cubicBezTo>
                    <a:cubicBezTo>
                      <a:pt x="1" y="14"/>
                      <a:pt x="0" y="17"/>
                      <a:pt x="0" y="19"/>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0" name="Freeform 231"/>
              <p:cNvSpPr>
                <a:spLocks/>
              </p:cNvSpPr>
              <p:nvPr/>
            </p:nvSpPr>
            <p:spPr bwMode="auto">
              <a:xfrm>
                <a:off x="9226924" y="3658441"/>
                <a:ext cx="3465" cy="2599"/>
              </a:xfrm>
              <a:custGeom>
                <a:avLst/>
                <a:gdLst>
                  <a:gd name="T0" fmla="*/ 1 w 8"/>
                  <a:gd name="T1" fmla="*/ 0 h 6"/>
                  <a:gd name="T2" fmla="*/ 6 w 8"/>
                  <a:gd name="T3" fmla="*/ 4 h 6"/>
                  <a:gd name="T4" fmla="*/ 1 w 8"/>
                  <a:gd name="T5" fmla="*/ 0 h 6"/>
                </a:gdLst>
                <a:ahLst/>
                <a:cxnLst>
                  <a:cxn ang="0">
                    <a:pos x="T0" y="T1"/>
                  </a:cxn>
                  <a:cxn ang="0">
                    <a:pos x="T2" y="T3"/>
                  </a:cxn>
                  <a:cxn ang="0">
                    <a:pos x="T4" y="T5"/>
                  </a:cxn>
                </a:cxnLst>
                <a:rect l="0" t="0" r="r" b="b"/>
                <a:pathLst>
                  <a:path w="8" h="6">
                    <a:moveTo>
                      <a:pt x="1" y="0"/>
                    </a:moveTo>
                    <a:cubicBezTo>
                      <a:pt x="0" y="2"/>
                      <a:pt x="3" y="6"/>
                      <a:pt x="6" y="4"/>
                    </a:cubicBezTo>
                    <a:cubicBezTo>
                      <a:pt x="8" y="2"/>
                      <a:pt x="2" y="0"/>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1" name="Freeform 232"/>
              <p:cNvSpPr>
                <a:spLocks/>
              </p:cNvSpPr>
              <p:nvPr/>
            </p:nvSpPr>
            <p:spPr bwMode="auto">
              <a:xfrm>
                <a:off x="9279773" y="3674902"/>
                <a:ext cx="867" cy="867"/>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3"/>
                      <a:pt x="2" y="0"/>
                      <a:pt x="1" y="1"/>
                    </a:cubicBezTo>
                    <a:cubicBezTo>
                      <a:pt x="0" y="2"/>
                      <a:pt x="1" y="3"/>
                      <a:pt x="2"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2" name="Freeform 233"/>
              <p:cNvSpPr>
                <a:spLocks/>
              </p:cNvSpPr>
              <p:nvPr/>
            </p:nvSpPr>
            <p:spPr bwMode="auto">
              <a:xfrm>
                <a:off x="9267644" y="3669703"/>
                <a:ext cx="4332" cy="3465"/>
              </a:xfrm>
              <a:custGeom>
                <a:avLst/>
                <a:gdLst>
                  <a:gd name="T0" fmla="*/ 11 w 11"/>
                  <a:gd name="T1" fmla="*/ 3 h 8"/>
                  <a:gd name="T2" fmla="*/ 5 w 11"/>
                  <a:gd name="T3" fmla="*/ 1 h 8"/>
                  <a:gd name="T4" fmla="*/ 2 w 11"/>
                  <a:gd name="T5" fmla="*/ 3 h 8"/>
                  <a:gd name="T6" fmla="*/ 0 w 11"/>
                  <a:gd name="T7" fmla="*/ 3 h 8"/>
                  <a:gd name="T8" fmla="*/ 11 w 11"/>
                  <a:gd name="T9" fmla="*/ 3 h 8"/>
                </a:gdLst>
                <a:ahLst/>
                <a:cxnLst>
                  <a:cxn ang="0">
                    <a:pos x="T0" y="T1"/>
                  </a:cxn>
                  <a:cxn ang="0">
                    <a:pos x="T2" y="T3"/>
                  </a:cxn>
                  <a:cxn ang="0">
                    <a:pos x="T4" y="T5"/>
                  </a:cxn>
                  <a:cxn ang="0">
                    <a:pos x="T6" y="T7"/>
                  </a:cxn>
                  <a:cxn ang="0">
                    <a:pos x="T8" y="T9"/>
                  </a:cxn>
                </a:cxnLst>
                <a:rect l="0" t="0" r="r" b="b"/>
                <a:pathLst>
                  <a:path w="11" h="8">
                    <a:moveTo>
                      <a:pt x="11" y="3"/>
                    </a:moveTo>
                    <a:cubicBezTo>
                      <a:pt x="11" y="0"/>
                      <a:pt x="7" y="0"/>
                      <a:pt x="5" y="1"/>
                    </a:cubicBezTo>
                    <a:cubicBezTo>
                      <a:pt x="4" y="2"/>
                      <a:pt x="3" y="3"/>
                      <a:pt x="2" y="3"/>
                    </a:cubicBezTo>
                    <a:cubicBezTo>
                      <a:pt x="1" y="2"/>
                      <a:pt x="0" y="1"/>
                      <a:pt x="0" y="3"/>
                    </a:cubicBezTo>
                    <a:cubicBezTo>
                      <a:pt x="0" y="8"/>
                      <a:pt x="11" y="5"/>
                      <a:pt x="11"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3" name="Freeform 234"/>
              <p:cNvSpPr>
                <a:spLocks/>
              </p:cNvSpPr>
              <p:nvPr/>
            </p:nvSpPr>
            <p:spPr bwMode="auto">
              <a:xfrm>
                <a:off x="9279773" y="3674036"/>
                <a:ext cx="1733" cy="867"/>
              </a:xfrm>
              <a:custGeom>
                <a:avLst/>
                <a:gdLst>
                  <a:gd name="T0" fmla="*/ 3 w 4"/>
                  <a:gd name="T1" fmla="*/ 0 h 3"/>
                  <a:gd name="T2" fmla="*/ 1 w 4"/>
                  <a:gd name="T3" fmla="*/ 2 h 3"/>
                  <a:gd name="T4" fmla="*/ 3 w 4"/>
                  <a:gd name="T5" fmla="*/ 0 h 3"/>
                </a:gdLst>
                <a:ahLst/>
                <a:cxnLst>
                  <a:cxn ang="0">
                    <a:pos x="T0" y="T1"/>
                  </a:cxn>
                  <a:cxn ang="0">
                    <a:pos x="T2" y="T3"/>
                  </a:cxn>
                  <a:cxn ang="0">
                    <a:pos x="T4" y="T5"/>
                  </a:cxn>
                </a:cxnLst>
                <a:rect l="0" t="0" r="r" b="b"/>
                <a:pathLst>
                  <a:path w="4" h="3">
                    <a:moveTo>
                      <a:pt x="3" y="0"/>
                    </a:moveTo>
                    <a:cubicBezTo>
                      <a:pt x="2" y="0"/>
                      <a:pt x="0" y="1"/>
                      <a:pt x="1" y="2"/>
                    </a:cubicBezTo>
                    <a:cubicBezTo>
                      <a:pt x="2" y="3"/>
                      <a:pt x="4" y="0"/>
                      <a:pt x="3"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4" name="Freeform 235"/>
              <p:cNvSpPr>
                <a:spLocks/>
              </p:cNvSpPr>
              <p:nvPr/>
            </p:nvSpPr>
            <p:spPr bwMode="auto">
              <a:xfrm>
                <a:off x="9278906" y="3672303"/>
                <a:ext cx="867" cy="867"/>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1"/>
                      <a:pt x="1"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5" name="Freeform 236"/>
              <p:cNvSpPr>
                <a:spLocks/>
              </p:cNvSpPr>
              <p:nvPr/>
            </p:nvSpPr>
            <p:spPr bwMode="auto">
              <a:xfrm>
                <a:off x="9265911" y="3700893"/>
                <a:ext cx="3465" cy="2599"/>
              </a:xfrm>
              <a:custGeom>
                <a:avLst/>
                <a:gdLst>
                  <a:gd name="T0" fmla="*/ 0 w 8"/>
                  <a:gd name="T1" fmla="*/ 2 h 6"/>
                  <a:gd name="T2" fmla="*/ 5 w 8"/>
                  <a:gd name="T3" fmla="*/ 1 h 6"/>
                  <a:gd name="T4" fmla="*/ 0 w 8"/>
                  <a:gd name="T5" fmla="*/ 2 h 6"/>
                </a:gdLst>
                <a:ahLst/>
                <a:cxnLst>
                  <a:cxn ang="0">
                    <a:pos x="T0" y="T1"/>
                  </a:cxn>
                  <a:cxn ang="0">
                    <a:pos x="T2" y="T3"/>
                  </a:cxn>
                  <a:cxn ang="0">
                    <a:pos x="T4" y="T5"/>
                  </a:cxn>
                </a:cxnLst>
                <a:rect l="0" t="0" r="r" b="b"/>
                <a:pathLst>
                  <a:path w="8" h="6">
                    <a:moveTo>
                      <a:pt x="0" y="2"/>
                    </a:moveTo>
                    <a:cubicBezTo>
                      <a:pt x="0" y="6"/>
                      <a:pt x="8" y="2"/>
                      <a:pt x="5" y="1"/>
                    </a:cubicBezTo>
                    <a:cubicBezTo>
                      <a:pt x="3" y="0"/>
                      <a:pt x="0" y="1"/>
                      <a:pt x="0"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6" name="Freeform 237"/>
              <p:cNvSpPr>
                <a:spLocks/>
              </p:cNvSpPr>
              <p:nvPr/>
            </p:nvSpPr>
            <p:spPr bwMode="auto">
              <a:xfrm>
                <a:off x="9241653" y="3665372"/>
                <a:ext cx="2599" cy="3465"/>
              </a:xfrm>
              <a:custGeom>
                <a:avLst/>
                <a:gdLst>
                  <a:gd name="T0" fmla="*/ 4 w 6"/>
                  <a:gd name="T1" fmla="*/ 7 h 9"/>
                  <a:gd name="T2" fmla="*/ 5 w 6"/>
                  <a:gd name="T3" fmla="*/ 5 h 9"/>
                  <a:gd name="T4" fmla="*/ 4 w 6"/>
                  <a:gd name="T5" fmla="*/ 7 h 9"/>
                </a:gdLst>
                <a:ahLst/>
                <a:cxnLst>
                  <a:cxn ang="0">
                    <a:pos x="T0" y="T1"/>
                  </a:cxn>
                  <a:cxn ang="0">
                    <a:pos x="T2" y="T3"/>
                  </a:cxn>
                  <a:cxn ang="0">
                    <a:pos x="T4" y="T5"/>
                  </a:cxn>
                </a:cxnLst>
                <a:rect l="0" t="0" r="r" b="b"/>
                <a:pathLst>
                  <a:path w="6" h="9">
                    <a:moveTo>
                      <a:pt x="4" y="7"/>
                    </a:moveTo>
                    <a:cubicBezTo>
                      <a:pt x="6" y="6"/>
                      <a:pt x="5" y="6"/>
                      <a:pt x="5" y="5"/>
                    </a:cubicBezTo>
                    <a:cubicBezTo>
                      <a:pt x="3" y="0"/>
                      <a:pt x="0" y="9"/>
                      <a:pt x="4"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7" name="Freeform 238"/>
              <p:cNvSpPr>
                <a:spLocks/>
              </p:cNvSpPr>
              <p:nvPr/>
            </p:nvSpPr>
            <p:spPr bwMode="auto">
              <a:xfrm>
                <a:off x="9233855" y="3664505"/>
                <a:ext cx="2599" cy="5198"/>
              </a:xfrm>
              <a:custGeom>
                <a:avLst/>
                <a:gdLst>
                  <a:gd name="T0" fmla="*/ 2 w 8"/>
                  <a:gd name="T1" fmla="*/ 2 h 14"/>
                  <a:gd name="T2" fmla="*/ 8 w 8"/>
                  <a:gd name="T3" fmla="*/ 7 h 14"/>
                  <a:gd name="T4" fmla="*/ 5 w 8"/>
                  <a:gd name="T5" fmla="*/ 1 h 14"/>
                  <a:gd name="T6" fmla="*/ 2 w 8"/>
                  <a:gd name="T7" fmla="*/ 2 h 14"/>
                </a:gdLst>
                <a:ahLst/>
                <a:cxnLst>
                  <a:cxn ang="0">
                    <a:pos x="T0" y="T1"/>
                  </a:cxn>
                  <a:cxn ang="0">
                    <a:pos x="T2" y="T3"/>
                  </a:cxn>
                  <a:cxn ang="0">
                    <a:pos x="T4" y="T5"/>
                  </a:cxn>
                  <a:cxn ang="0">
                    <a:pos x="T6" y="T7"/>
                  </a:cxn>
                </a:cxnLst>
                <a:rect l="0" t="0" r="r" b="b"/>
                <a:pathLst>
                  <a:path w="8" h="14">
                    <a:moveTo>
                      <a:pt x="2" y="2"/>
                    </a:moveTo>
                    <a:cubicBezTo>
                      <a:pt x="3" y="3"/>
                      <a:pt x="8" y="14"/>
                      <a:pt x="8" y="7"/>
                    </a:cubicBezTo>
                    <a:cubicBezTo>
                      <a:pt x="8" y="5"/>
                      <a:pt x="7" y="1"/>
                      <a:pt x="5" y="1"/>
                    </a:cubicBezTo>
                    <a:cubicBezTo>
                      <a:pt x="4" y="0"/>
                      <a:pt x="0" y="1"/>
                      <a:pt x="2"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8" name="Freeform 239"/>
              <p:cNvSpPr>
                <a:spLocks/>
              </p:cNvSpPr>
              <p:nvPr/>
            </p:nvSpPr>
            <p:spPr bwMode="auto">
              <a:xfrm>
                <a:off x="9239920" y="3669703"/>
                <a:ext cx="2599" cy="1733"/>
              </a:xfrm>
              <a:custGeom>
                <a:avLst/>
                <a:gdLst>
                  <a:gd name="T0" fmla="*/ 5 w 6"/>
                  <a:gd name="T1" fmla="*/ 2 h 4"/>
                  <a:gd name="T2" fmla="*/ 2 w 6"/>
                  <a:gd name="T3" fmla="*/ 3 h 4"/>
                  <a:gd name="T4" fmla="*/ 5 w 6"/>
                  <a:gd name="T5" fmla="*/ 2 h 4"/>
                </a:gdLst>
                <a:ahLst/>
                <a:cxnLst>
                  <a:cxn ang="0">
                    <a:pos x="T0" y="T1"/>
                  </a:cxn>
                  <a:cxn ang="0">
                    <a:pos x="T2" y="T3"/>
                  </a:cxn>
                  <a:cxn ang="0">
                    <a:pos x="T4" y="T5"/>
                  </a:cxn>
                </a:cxnLst>
                <a:rect l="0" t="0" r="r" b="b"/>
                <a:pathLst>
                  <a:path w="6" h="4">
                    <a:moveTo>
                      <a:pt x="5" y="2"/>
                    </a:moveTo>
                    <a:cubicBezTo>
                      <a:pt x="6" y="1"/>
                      <a:pt x="0" y="0"/>
                      <a:pt x="2" y="3"/>
                    </a:cubicBezTo>
                    <a:cubicBezTo>
                      <a:pt x="3" y="4"/>
                      <a:pt x="5" y="4"/>
                      <a:pt x="5"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79" name="Freeform 240"/>
              <p:cNvSpPr>
                <a:spLocks/>
              </p:cNvSpPr>
              <p:nvPr/>
            </p:nvSpPr>
            <p:spPr bwMode="auto">
              <a:xfrm>
                <a:off x="9247717" y="3666238"/>
                <a:ext cx="2599" cy="1733"/>
              </a:xfrm>
              <a:custGeom>
                <a:avLst/>
                <a:gdLst>
                  <a:gd name="T0" fmla="*/ 6 w 8"/>
                  <a:gd name="T1" fmla="*/ 3 h 4"/>
                  <a:gd name="T2" fmla="*/ 2 w 8"/>
                  <a:gd name="T3" fmla="*/ 2 h 4"/>
                  <a:gd name="T4" fmla="*/ 6 w 8"/>
                  <a:gd name="T5" fmla="*/ 3 h 4"/>
                </a:gdLst>
                <a:ahLst/>
                <a:cxnLst>
                  <a:cxn ang="0">
                    <a:pos x="T0" y="T1"/>
                  </a:cxn>
                  <a:cxn ang="0">
                    <a:pos x="T2" y="T3"/>
                  </a:cxn>
                  <a:cxn ang="0">
                    <a:pos x="T4" y="T5"/>
                  </a:cxn>
                </a:cxnLst>
                <a:rect l="0" t="0" r="r" b="b"/>
                <a:pathLst>
                  <a:path w="8" h="4">
                    <a:moveTo>
                      <a:pt x="6" y="3"/>
                    </a:moveTo>
                    <a:cubicBezTo>
                      <a:pt x="8" y="1"/>
                      <a:pt x="3" y="0"/>
                      <a:pt x="2" y="2"/>
                    </a:cubicBezTo>
                    <a:cubicBezTo>
                      <a:pt x="0" y="4"/>
                      <a:pt x="6" y="4"/>
                      <a:pt x="6"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0" name="Freeform 241"/>
              <p:cNvSpPr>
                <a:spLocks/>
              </p:cNvSpPr>
              <p:nvPr/>
            </p:nvSpPr>
            <p:spPr bwMode="auto">
              <a:xfrm>
                <a:off x="9276308" y="3686165"/>
                <a:ext cx="6065" cy="4332"/>
              </a:xfrm>
              <a:custGeom>
                <a:avLst/>
                <a:gdLst>
                  <a:gd name="T0" fmla="*/ 3 w 14"/>
                  <a:gd name="T1" fmla="*/ 4 h 11"/>
                  <a:gd name="T2" fmla="*/ 6 w 14"/>
                  <a:gd name="T3" fmla="*/ 6 h 11"/>
                  <a:gd name="T4" fmla="*/ 8 w 14"/>
                  <a:gd name="T5" fmla="*/ 7 h 11"/>
                  <a:gd name="T6" fmla="*/ 8 w 14"/>
                  <a:gd name="T7" fmla="*/ 9 h 11"/>
                  <a:gd name="T8" fmla="*/ 12 w 14"/>
                  <a:gd name="T9" fmla="*/ 7 h 11"/>
                  <a:gd name="T10" fmla="*/ 10 w 14"/>
                  <a:gd name="T11" fmla="*/ 5 h 11"/>
                  <a:gd name="T12" fmla="*/ 7 w 14"/>
                  <a:gd name="T13" fmla="*/ 1 h 11"/>
                  <a:gd name="T14" fmla="*/ 3 w 14"/>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3" y="4"/>
                    </a:moveTo>
                    <a:cubicBezTo>
                      <a:pt x="5" y="5"/>
                      <a:pt x="7" y="4"/>
                      <a:pt x="6" y="6"/>
                    </a:cubicBezTo>
                    <a:cubicBezTo>
                      <a:pt x="6" y="7"/>
                      <a:pt x="7" y="6"/>
                      <a:pt x="8" y="7"/>
                    </a:cubicBezTo>
                    <a:cubicBezTo>
                      <a:pt x="8" y="7"/>
                      <a:pt x="8" y="8"/>
                      <a:pt x="8" y="9"/>
                    </a:cubicBezTo>
                    <a:cubicBezTo>
                      <a:pt x="10" y="11"/>
                      <a:pt x="14" y="8"/>
                      <a:pt x="12" y="7"/>
                    </a:cubicBezTo>
                    <a:cubicBezTo>
                      <a:pt x="11" y="6"/>
                      <a:pt x="9" y="7"/>
                      <a:pt x="10" y="5"/>
                    </a:cubicBezTo>
                    <a:cubicBezTo>
                      <a:pt x="10" y="4"/>
                      <a:pt x="9" y="2"/>
                      <a:pt x="7" y="1"/>
                    </a:cubicBezTo>
                    <a:cubicBezTo>
                      <a:pt x="3" y="0"/>
                      <a:pt x="0" y="4"/>
                      <a:pt x="3"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1" name="Freeform 242"/>
              <p:cNvSpPr>
                <a:spLocks/>
              </p:cNvSpPr>
              <p:nvPr/>
            </p:nvSpPr>
            <p:spPr bwMode="auto">
              <a:xfrm>
                <a:off x="9276308" y="3684432"/>
                <a:ext cx="2599" cy="1733"/>
              </a:xfrm>
              <a:custGeom>
                <a:avLst/>
                <a:gdLst>
                  <a:gd name="T0" fmla="*/ 3 w 6"/>
                  <a:gd name="T1" fmla="*/ 3 h 3"/>
                  <a:gd name="T2" fmla="*/ 2 w 6"/>
                  <a:gd name="T3" fmla="*/ 0 h 3"/>
                  <a:gd name="T4" fmla="*/ 3 w 6"/>
                  <a:gd name="T5" fmla="*/ 3 h 3"/>
                </a:gdLst>
                <a:ahLst/>
                <a:cxnLst>
                  <a:cxn ang="0">
                    <a:pos x="T0" y="T1"/>
                  </a:cxn>
                  <a:cxn ang="0">
                    <a:pos x="T2" y="T3"/>
                  </a:cxn>
                  <a:cxn ang="0">
                    <a:pos x="T4" y="T5"/>
                  </a:cxn>
                </a:cxnLst>
                <a:rect l="0" t="0" r="r" b="b"/>
                <a:pathLst>
                  <a:path w="6" h="3">
                    <a:moveTo>
                      <a:pt x="3" y="3"/>
                    </a:moveTo>
                    <a:cubicBezTo>
                      <a:pt x="6" y="3"/>
                      <a:pt x="5" y="0"/>
                      <a:pt x="2" y="0"/>
                    </a:cubicBezTo>
                    <a:cubicBezTo>
                      <a:pt x="0" y="1"/>
                      <a:pt x="1" y="3"/>
                      <a:pt x="3"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2" name="Freeform 243"/>
              <p:cNvSpPr>
                <a:spLocks/>
              </p:cNvSpPr>
              <p:nvPr/>
            </p:nvSpPr>
            <p:spPr bwMode="auto">
              <a:xfrm>
                <a:off x="9271976" y="3635915"/>
                <a:ext cx="4332" cy="4332"/>
              </a:xfrm>
              <a:custGeom>
                <a:avLst/>
                <a:gdLst>
                  <a:gd name="T0" fmla="*/ 3 w 12"/>
                  <a:gd name="T1" fmla="*/ 3 h 12"/>
                  <a:gd name="T2" fmla="*/ 9 w 12"/>
                  <a:gd name="T3" fmla="*/ 7 h 12"/>
                  <a:gd name="T4" fmla="*/ 3 w 12"/>
                  <a:gd name="T5" fmla="*/ 3 h 12"/>
                </a:gdLst>
                <a:ahLst/>
                <a:cxnLst>
                  <a:cxn ang="0">
                    <a:pos x="T0" y="T1"/>
                  </a:cxn>
                  <a:cxn ang="0">
                    <a:pos x="T2" y="T3"/>
                  </a:cxn>
                  <a:cxn ang="0">
                    <a:pos x="T4" y="T5"/>
                  </a:cxn>
                </a:cxnLst>
                <a:rect l="0" t="0" r="r" b="b"/>
                <a:pathLst>
                  <a:path w="12" h="12">
                    <a:moveTo>
                      <a:pt x="3" y="3"/>
                    </a:moveTo>
                    <a:cubicBezTo>
                      <a:pt x="0" y="7"/>
                      <a:pt x="5" y="12"/>
                      <a:pt x="9" y="7"/>
                    </a:cubicBezTo>
                    <a:cubicBezTo>
                      <a:pt x="12" y="4"/>
                      <a:pt x="6" y="0"/>
                      <a:pt x="3"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3" name="Freeform 244"/>
              <p:cNvSpPr>
                <a:spLocks/>
              </p:cNvSpPr>
              <p:nvPr/>
            </p:nvSpPr>
            <p:spPr bwMode="auto">
              <a:xfrm>
                <a:off x="9283239" y="3677501"/>
                <a:ext cx="867" cy="1733"/>
              </a:xfrm>
              <a:custGeom>
                <a:avLst/>
                <a:gdLst>
                  <a:gd name="T0" fmla="*/ 2 w 2"/>
                  <a:gd name="T1" fmla="*/ 3 h 4"/>
                  <a:gd name="T2" fmla="*/ 0 w 2"/>
                  <a:gd name="T3" fmla="*/ 2 h 4"/>
                  <a:gd name="T4" fmla="*/ 2 w 2"/>
                  <a:gd name="T5" fmla="*/ 3 h 4"/>
                </a:gdLst>
                <a:ahLst/>
                <a:cxnLst>
                  <a:cxn ang="0">
                    <a:pos x="T0" y="T1"/>
                  </a:cxn>
                  <a:cxn ang="0">
                    <a:pos x="T2" y="T3"/>
                  </a:cxn>
                  <a:cxn ang="0">
                    <a:pos x="T4" y="T5"/>
                  </a:cxn>
                </a:cxnLst>
                <a:rect l="0" t="0" r="r" b="b"/>
                <a:pathLst>
                  <a:path w="2" h="4">
                    <a:moveTo>
                      <a:pt x="2" y="3"/>
                    </a:moveTo>
                    <a:cubicBezTo>
                      <a:pt x="2" y="2"/>
                      <a:pt x="1" y="0"/>
                      <a:pt x="0" y="2"/>
                    </a:cubicBezTo>
                    <a:cubicBezTo>
                      <a:pt x="0" y="3"/>
                      <a:pt x="2" y="4"/>
                      <a:pt x="2" y="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4" name="Freeform 245"/>
              <p:cNvSpPr>
                <a:spLocks/>
              </p:cNvSpPr>
              <p:nvPr/>
            </p:nvSpPr>
            <p:spPr bwMode="auto">
              <a:xfrm>
                <a:off x="9284105" y="3636781"/>
                <a:ext cx="5198" cy="4332"/>
              </a:xfrm>
              <a:custGeom>
                <a:avLst/>
                <a:gdLst>
                  <a:gd name="T0" fmla="*/ 7 w 11"/>
                  <a:gd name="T1" fmla="*/ 2 h 11"/>
                  <a:gd name="T2" fmla="*/ 1 w 11"/>
                  <a:gd name="T3" fmla="*/ 5 h 11"/>
                  <a:gd name="T4" fmla="*/ 7 w 11"/>
                  <a:gd name="T5" fmla="*/ 2 h 11"/>
                </a:gdLst>
                <a:ahLst/>
                <a:cxnLst>
                  <a:cxn ang="0">
                    <a:pos x="T0" y="T1"/>
                  </a:cxn>
                  <a:cxn ang="0">
                    <a:pos x="T2" y="T3"/>
                  </a:cxn>
                  <a:cxn ang="0">
                    <a:pos x="T4" y="T5"/>
                  </a:cxn>
                </a:cxnLst>
                <a:rect l="0" t="0" r="r" b="b"/>
                <a:pathLst>
                  <a:path w="11" h="11">
                    <a:moveTo>
                      <a:pt x="7" y="2"/>
                    </a:moveTo>
                    <a:cubicBezTo>
                      <a:pt x="5" y="0"/>
                      <a:pt x="0" y="1"/>
                      <a:pt x="1" y="5"/>
                    </a:cubicBezTo>
                    <a:cubicBezTo>
                      <a:pt x="3" y="11"/>
                      <a:pt x="11" y="4"/>
                      <a:pt x="7"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5" name="Freeform 246"/>
              <p:cNvSpPr>
                <a:spLocks/>
              </p:cNvSpPr>
              <p:nvPr/>
            </p:nvSpPr>
            <p:spPr bwMode="auto">
              <a:xfrm>
                <a:off x="9278906" y="3804857"/>
                <a:ext cx="5198" cy="2599"/>
              </a:xfrm>
              <a:custGeom>
                <a:avLst/>
                <a:gdLst>
                  <a:gd name="T0" fmla="*/ 2 w 14"/>
                  <a:gd name="T1" fmla="*/ 4 h 5"/>
                  <a:gd name="T2" fmla="*/ 2 w 14"/>
                  <a:gd name="T3" fmla="*/ 5 h 5"/>
                  <a:gd name="T4" fmla="*/ 7 w 14"/>
                  <a:gd name="T5" fmla="*/ 3 h 5"/>
                  <a:gd name="T6" fmla="*/ 8 w 14"/>
                  <a:gd name="T7" fmla="*/ 4 h 5"/>
                  <a:gd name="T8" fmla="*/ 11 w 14"/>
                  <a:gd name="T9" fmla="*/ 3 h 5"/>
                  <a:gd name="T10" fmla="*/ 13 w 14"/>
                  <a:gd name="T11" fmla="*/ 2 h 5"/>
                  <a:gd name="T12" fmla="*/ 13 w 14"/>
                  <a:gd name="T13" fmla="*/ 2 h 5"/>
                  <a:gd name="T14" fmla="*/ 6 w 14"/>
                  <a:gd name="T15" fmla="*/ 2 h 5"/>
                  <a:gd name="T16" fmla="*/ 2 w 14"/>
                  <a:gd name="T17" fmla="*/ 2 h 5"/>
                  <a:gd name="T18" fmla="*/ 2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2" y="4"/>
                    </a:moveTo>
                    <a:cubicBezTo>
                      <a:pt x="0" y="4"/>
                      <a:pt x="0" y="5"/>
                      <a:pt x="2" y="5"/>
                    </a:cubicBezTo>
                    <a:cubicBezTo>
                      <a:pt x="4" y="5"/>
                      <a:pt x="5" y="3"/>
                      <a:pt x="7" y="3"/>
                    </a:cubicBezTo>
                    <a:cubicBezTo>
                      <a:pt x="8" y="4"/>
                      <a:pt x="8" y="4"/>
                      <a:pt x="8" y="4"/>
                    </a:cubicBezTo>
                    <a:cubicBezTo>
                      <a:pt x="9" y="4"/>
                      <a:pt x="10" y="4"/>
                      <a:pt x="11" y="3"/>
                    </a:cubicBezTo>
                    <a:cubicBezTo>
                      <a:pt x="11" y="3"/>
                      <a:pt x="13" y="3"/>
                      <a:pt x="13" y="2"/>
                    </a:cubicBezTo>
                    <a:cubicBezTo>
                      <a:pt x="14" y="2"/>
                      <a:pt x="13" y="2"/>
                      <a:pt x="13" y="2"/>
                    </a:cubicBezTo>
                    <a:cubicBezTo>
                      <a:pt x="12" y="0"/>
                      <a:pt x="7" y="3"/>
                      <a:pt x="6" y="2"/>
                    </a:cubicBezTo>
                    <a:cubicBezTo>
                      <a:pt x="6" y="1"/>
                      <a:pt x="3" y="2"/>
                      <a:pt x="2" y="2"/>
                    </a:cubicBezTo>
                    <a:cubicBezTo>
                      <a:pt x="1" y="3"/>
                      <a:pt x="4" y="3"/>
                      <a:pt x="2" y="4"/>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6" name="Freeform 247"/>
              <p:cNvSpPr>
                <a:spLocks/>
              </p:cNvSpPr>
              <p:nvPr/>
            </p:nvSpPr>
            <p:spPr bwMode="auto">
              <a:xfrm>
                <a:off x="9274575" y="3671436"/>
                <a:ext cx="867" cy="867"/>
              </a:xfrm>
              <a:custGeom>
                <a:avLst/>
                <a:gdLst>
                  <a:gd name="T0" fmla="*/ 2 w 3"/>
                  <a:gd name="T1" fmla="*/ 0 h 2"/>
                  <a:gd name="T2" fmla="*/ 2 w 3"/>
                  <a:gd name="T3" fmla="*/ 2 h 2"/>
                  <a:gd name="T4" fmla="*/ 2 w 3"/>
                  <a:gd name="T5" fmla="*/ 0 h 2"/>
                </a:gdLst>
                <a:ahLst/>
                <a:cxnLst>
                  <a:cxn ang="0">
                    <a:pos x="T0" y="T1"/>
                  </a:cxn>
                  <a:cxn ang="0">
                    <a:pos x="T2" y="T3"/>
                  </a:cxn>
                  <a:cxn ang="0">
                    <a:pos x="T4" y="T5"/>
                  </a:cxn>
                </a:cxnLst>
                <a:rect l="0" t="0" r="r" b="b"/>
                <a:pathLst>
                  <a:path w="3" h="2">
                    <a:moveTo>
                      <a:pt x="2" y="0"/>
                    </a:moveTo>
                    <a:cubicBezTo>
                      <a:pt x="0" y="0"/>
                      <a:pt x="1" y="2"/>
                      <a:pt x="2" y="2"/>
                    </a:cubicBezTo>
                    <a:cubicBezTo>
                      <a:pt x="3" y="2"/>
                      <a:pt x="2" y="0"/>
                      <a:pt x="2"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7" name="Freeform 248"/>
              <p:cNvSpPr>
                <a:spLocks/>
              </p:cNvSpPr>
              <p:nvPr/>
            </p:nvSpPr>
            <p:spPr bwMode="auto">
              <a:xfrm>
                <a:off x="9344751" y="3718220"/>
                <a:ext cx="2599" cy="1733"/>
              </a:xfrm>
              <a:custGeom>
                <a:avLst/>
                <a:gdLst>
                  <a:gd name="T0" fmla="*/ 6 w 7"/>
                  <a:gd name="T1" fmla="*/ 2 h 5"/>
                  <a:gd name="T2" fmla="*/ 4 w 7"/>
                  <a:gd name="T3" fmla="*/ 0 h 5"/>
                  <a:gd name="T4" fmla="*/ 6 w 7"/>
                  <a:gd name="T5" fmla="*/ 2 h 5"/>
                </a:gdLst>
                <a:ahLst/>
                <a:cxnLst>
                  <a:cxn ang="0">
                    <a:pos x="T0" y="T1"/>
                  </a:cxn>
                  <a:cxn ang="0">
                    <a:pos x="T2" y="T3"/>
                  </a:cxn>
                  <a:cxn ang="0">
                    <a:pos x="T4" y="T5"/>
                  </a:cxn>
                </a:cxnLst>
                <a:rect l="0" t="0" r="r" b="b"/>
                <a:pathLst>
                  <a:path w="7" h="5">
                    <a:moveTo>
                      <a:pt x="6" y="2"/>
                    </a:moveTo>
                    <a:cubicBezTo>
                      <a:pt x="7" y="1"/>
                      <a:pt x="5" y="1"/>
                      <a:pt x="4" y="0"/>
                    </a:cubicBezTo>
                    <a:cubicBezTo>
                      <a:pt x="0" y="3"/>
                      <a:pt x="4" y="5"/>
                      <a:pt x="6"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8" name="Freeform 249"/>
              <p:cNvSpPr>
                <a:spLocks/>
              </p:cNvSpPr>
              <p:nvPr/>
            </p:nvSpPr>
            <p:spPr bwMode="auto">
              <a:xfrm>
                <a:off x="9280639" y="3690496"/>
                <a:ext cx="2599" cy="3465"/>
              </a:xfrm>
              <a:custGeom>
                <a:avLst/>
                <a:gdLst>
                  <a:gd name="T0" fmla="*/ 3 w 6"/>
                  <a:gd name="T1" fmla="*/ 7 h 8"/>
                  <a:gd name="T2" fmla="*/ 5 w 6"/>
                  <a:gd name="T3" fmla="*/ 3 h 8"/>
                  <a:gd name="T4" fmla="*/ 2 w 6"/>
                  <a:gd name="T5" fmla="*/ 1 h 8"/>
                  <a:gd name="T6" fmla="*/ 1 w 6"/>
                  <a:gd name="T7" fmla="*/ 3 h 8"/>
                  <a:gd name="T8" fmla="*/ 1 w 6"/>
                  <a:gd name="T9" fmla="*/ 6 h 8"/>
                  <a:gd name="T10" fmla="*/ 3 w 6"/>
                  <a:gd name="T11" fmla="*/ 7 h 8"/>
                </a:gdLst>
                <a:ahLst/>
                <a:cxnLst>
                  <a:cxn ang="0">
                    <a:pos x="T0" y="T1"/>
                  </a:cxn>
                  <a:cxn ang="0">
                    <a:pos x="T2" y="T3"/>
                  </a:cxn>
                  <a:cxn ang="0">
                    <a:pos x="T4" y="T5"/>
                  </a:cxn>
                  <a:cxn ang="0">
                    <a:pos x="T6" y="T7"/>
                  </a:cxn>
                  <a:cxn ang="0">
                    <a:pos x="T8" y="T9"/>
                  </a:cxn>
                  <a:cxn ang="0">
                    <a:pos x="T10" y="T11"/>
                  </a:cxn>
                </a:cxnLst>
                <a:rect l="0" t="0" r="r" b="b"/>
                <a:pathLst>
                  <a:path w="6" h="8">
                    <a:moveTo>
                      <a:pt x="3" y="7"/>
                    </a:moveTo>
                    <a:cubicBezTo>
                      <a:pt x="5" y="6"/>
                      <a:pt x="6" y="4"/>
                      <a:pt x="5" y="3"/>
                    </a:cubicBezTo>
                    <a:cubicBezTo>
                      <a:pt x="4" y="2"/>
                      <a:pt x="2" y="2"/>
                      <a:pt x="2" y="1"/>
                    </a:cubicBezTo>
                    <a:cubicBezTo>
                      <a:pt x="0" y="0"/>
                      <a:pt x="0" y="2"/>
                      <a:pt x="1" y="3"/>
                    </a:cubicBezTo>
                    <a:cubicBezTo>
                      <a:pt x="2" y="4"/>
                      <a:pt x="3" y="4"/>
                      <a:pt x="1" y="6"/>
                    </a:cubicBezTo>
                    <a:cubicBezTo>
                      <a:pt x="0" y="8"/>
                      <a:pt x="2" y="8"/>
                      <a:pt x="3" y="7"/>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89" name="Freeform 250"/>
              <p:cNvSpPr>
                <a:spLocks/>
              </p:cNvSpPr>
              <p:nvPr/>
            </p:nvSpPr>
            <p:spPr bwMode="auto">
              <a:xfrm>
                <a:off x="9275441" y="3681833"/>
                <a:ext cx="2599" cy="2599"/>
              </a:xfrm>
              <a:custGeom>
                <a:avLst/>
                <a:gdLst>
                  <a:gd name="T0" fmla="*/ 3 w 8"/>
                  <a:gd name="T1" fmla="*/ 0 h 7"/>
                  <a:gd name="T2" fmla="*/ 1 w 8"/>
                  <a:gd name="T3" fmla="*/ 2 h 7"/>
                  <a:gd name="T4" fmla="*/ 4 w 8"/>
                  <a:gd name="T5" fmla="*/ 5 h 7"/>
                  <a:gd name="T6" fmla="*/ 3 w 8"/>
                  <a:gd name="T7" fmla="*/ 0 h 7"/>
                </a:gdLst>
                <a:ahLst/>
                <a:cxnLst>
                  <a:cxn ang="0">
                    <a:pos x="T0" y="T1"/>
                  </a:cxn>
                  <a:cxn ang="0">
                    <a:pos x="T2" y="T3"/>
                  </a:cxn>
                  <a:cxn ang="0">
                    <a:pos x="T4" y="T5"/>
                  </a:cxn>
                  <a:cxn ang="0">
                    <a:pos x="T6" y="T7"/>
                  </a:cxn>
                </a:cxnLst>
                <a:rect l="0" t="0" r="r" b="b"/>
                <a:pathLst>
                  <a:path w="8" h="7">
                    <a:moveTo>
                      <a:pt x="3" y="0"/>
                    </a:moveTo>
                    <a:cubicBezTo>
                      <a:pt x="3" y="0"/>
                      <a:pt x="1" y="1"/>
                      <a:pt x="1" y="2"/>
                    </a:cubicBezTo>
                    <a:cubicBezTo>
                      <a:pt x="0" y="3"/>
                      <a:pt x="1" y="7"/>
                      <a:pt x="4" y="5"/>
                    </a:cubicBezTo>
                    <a:cubicBezTo>
                      <a:pt x="8" y="2"/>
                      <a:pt x="3" y="2"/>
                      <a:pt x="3"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90" name="Freeform 251"/>
              <p:cNvSpPr>
                <a:spLocks/>
              </p:cNvSpPr>
              <p:nvPr/>
            </p:nvSpPr>
            <p:spPr bwMode="auto">
              <a:xfrm>
                <a:off x="9278906" y="3698294"/>
                <a:ext cx="3465" cy="1733"/>
              </a:xfrm>
              <a:custGeom>
                <a:avLst/>
                <a:gdLst>
                  <a:gd name="T0" fmla="*/ 2 w 7"/>
                  <a:gd name="T1" fmla="*/ 1 h 5"/>
                  <a:gd name="T2" fmla="*/ 6 w 7"/>
                  <a:gd name="T3" fmla="*/ 3 h 5"/>
                  <a:gd name="T4" fmla="*/ 2 w 7"/>
                  <a:gd name="T5" fmla="*/ 1 h 5"/>
                </a:gdLst>
                <a:ahLst/>
                <a:cxnLst>
                  <a:cxn ang="0">
                    <a:pos x="T0" y="T1"/>
                  </a:cxn>
                  <a:cxn ang="0">
                    <a:pos x="T2" y="T3"/>
                  </a:cxn>
                  <a:cxn ang="0">
                    <a:pos x="T4" y="T5"/>
                  </a:cxn>
                </a:cxnLst>
                <a:rect l="0" t="0" r="r" b="b"/>
                <a:pathLst>
                  <a:path w="7" h="5">
                    <a:moveTo>
                      <a:pt x="2" y="1"/>
                    </a:moveTo>
                    <a:cubicBezTo>
                      <a:pt x="0" y="3"/>
                      <a:pt x="4" y="5"/>
                      <a:pt x="6" y="3"/>
                    </a:cubicBezTo>
                    <a:cubicBezTo>
                      <a:pt x="7" y="1"/>
                      <a:pt x="4" y="0"/>
                      <a:pt x="2" y="1"/>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sp>
            <p:nvSpPr>
              <p:cNvPr id="291" name="Freeform 252"/>
              <p:cNvSpPr>
                <a:spLocks/>
              </p:cNvSpPr>
              <p:nvPr/>
            </p:nvSpPr>
            <p:spPr bwMode="auto">
              <a:xfrm>
                <a:off x="9277174" y="3671436"/>
                <a:ext cx="867" cy="867"/>
              </a:xfrm>
              <a:custGeom>
                <a:avLst/>
                <a:gdLst>
                  <a:gd name="T0" fmla="*/ 2 w 3"/>
                  <a:gd name="T1" fmla="*/ 2 h 2"/>
                  <a:gd name="T2" fmla="*/ 1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1" y="0"/>
                    </a:cubicBezTo>
                    <a:cubicBezTo>
                      <a:pt x="0" y="1"/>
                      <a:pt x="1" y="2"/>
                      <a:pt x="2" y="2"/>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p>
            </p:txBody>
          </p:sp>
        </p:grpSp>
      </p:grpSp>
      <p:grpSp>
        <p:nvGrpSpPr>
          <p:cNvPr id="339" name="Group 338"/>
          <p:cNvGrpSpPr/>
          <p:nvPr/>
        </p:nvGrpSpPr>
        <p:grpSpPr>
          <a:xfrm>
            <a:off x="9008921" y="1770749"/>
            <a:ext cx="1626626" cy="1101340"/>
            <a:chOff x="8925791" y="1562925"/>
            <a:chExt cx="1626626" cy="1101340"/>
          </a:xfrm>
        </p:grpSpPr>
        <p:grpSp>
          <p:nvGrpSpPr>
            <p:cNvPr id="292" name="Group 291"/>
            <p:cNvGrpSpPr/>
            <p:nvPr/>
          </p:nvGrpSpPr>
          <p:grpSpPr>
            <a:xfrm>
              <a:off x="8925791" y="1563243"/>
              <a:ext cx="559368" cy="1101022"/>
              <a:chOff x="11021373" y="1167474"/>
              <a:chExt cx="559368" cy="1101022"/>
            </a:xfrm>
          </p:grpSpPr>
          <p:grpSp>
            <p:nvGrpSpPr>
              <p:cNvPr id="293" name="Group 292"/>
              <p:cNvGrpSpPr>
                <a:grpSpLocks noChangeAspect="1"/>
              </p:cNvGrpSpPr>
              <p:nvPr/>
            </p:nvGrpSpPr>
            <p:grpSpPr>
              <a:xfrm>
                <a:off x="11021373" y="1167474"/>
                <a:ext cx="470108" cy="738548"/>
                <a:chOff x="10594380" y="698072"/>
                <a:chExt cx="1027278" cy="1567315"/>
              </a:xfrm>
            </p:grpSpPr>
            <p:sp>
              <p:nvSpPr>
                <p:cNvPr id="295" name="Freeform 294"/>
                <p:cNvSpPr>
                  <a:spLocks noEditPoints="1"/>
                </p:cNvSpPr>
                <p:nvPr/>
              </p:nvSpPr>
              <p:spPr bwMode="auto">
                <a:xfrm>
                  <a:off x="10819368" y="698072"/>
                  <a:ext cx="802290" cy="1567315"/>
                </a:xfrm>
                <a:custGeom>
                  <a:avLst/>
                  <a:gdLst>
                    <a:gd name="T0" fmla="*/ 246 w 366"/>
                    <a:gd name="T1" fmla="*/ 0 h 715"/>
                    <a:gd name="T2" fmla="*/ 9 w 366"/>
                    <a:gd name="T3" fmla="*/ 36 h 715"/>
                    <a:gd name="T4" fmla="*/ 7 w 366"/>
                    <a:gd name="T5" fmla="*/ 170 h 715"/>
                    <a:gd name="T6" fmla="*/ 104 w 366"/>
                    <a:gd name="T7" fmla="*/ 170 h 715"/>
                    <a:gd name="T8" fmla="*/ 224 w 366"/>
                    <a:gd name="T9" fmla="*/ 161 h 715"/>
                    <a:gd name="T10" fmla="*/ 224 w 366"/>
                    <a:gd name="T11" fmla="*/ 213 h 715"/>
                    <a:gd name="T12" fmla="*/ 164 w 366"/>
                    <a:gd name="T13" fmla="*/ 216 h 715"/>
                    <a:gd name="T14" fmla="*/ 164 w 366"/>
                    <a:gd name="T15" fmla="*/ 233 h 715"/>
                    <a:gd name="T16" fmla="*/ 224 w 366"/>
                    <a:gd name="T17" fmla="*/ 231 h 715"/>
                    <a:gd name="T18" fmla="*/ 222 w 366"/>
                    <a:gd name="T19" fmla="*/ 283 h 715"/>
                    <a:gd name="T20" fmla="*/ 164 w 366"/>
                    <a:gd name="T21" fmla="*/ 283 h 715"/>
                    <a:gd name="T22" fmla="*/ 164 w 366"/>
                    <a:gd name="T23" fmla="*/ 301 h 715"/>
                    <a:gd name="T24" fmla="*/ 222 w 366"/>
                    <a:gd name="T25" fmla="*/ 301 h 715"/>
                    <a:gd name="T26" fmla="*/ 222 w 366"/>
                    <a:gd name="T27" fmla="*/ 353 h 715"/>
                    <a:gd name="T28" fmla="*/ 164 w 366"/>
                    <a:gd name="T29" fmla="*/ 352 h 715"/>
                    <a:gd name="T30" fmla="*/ 164 w 366"/>
                    <a:gd name="T31" fmla="*/ 369 h 715"/>
                    <a:gd name="T32" fmla="*/ 221 w 366"/>
                    <a:gd name="T33" fmla="*/ 370 h 715"/>
                    <a:gd name="T34" fmla="*/ 220 w 366"/>
                    <a:gd name="T35" fmla="*/ 422 h 715"/>
                    <a:gd name="T36" fmla="*/ 164 w 366"/>
                    <a:gd name="T37" fmla="*/ 419 h 715"/>
                    <a:gd name="T38" fmla="*/ 164 w 366"/>
                    <a:gd name="T39" fmla="*/ 436 h 715"/>
                    <a:gd name="T40" fmla="*/ 220 w 366"/>
                    <a:gd name="T41" fmla="*/ 440 h 715"/>
                    <a:gd name="T42" fmla="*/ 216 w 366"/>
                    <a:gd name="T43" fmla="*/ 693 h 715"/>
                    <a:gd name="T44" fmla="*/ 16 w 366"/>
                    <a:gd name="T45" fmla="*/ 654 h 715"/>
                    <a:gd name="T46" fmla="*/ 17 w 366"/>
                    <a:gd name="T47" fmla="*/ 527 h 715"/>
                    <a:gd name="T48" fmla="*/ 2 w 366"/>
                    <a:gd name="T49" fmla="*/ 527 h 715"/>
                    <a:gd name="T50" fmla="*/ 0 w 366"/>
                    <a:gd name="T51" fmla="*/ 667 h 715"/>
                    <a:gd name="T52" fmla="*/ 235 w 366"/>
                    <a:gd name="T53" fmla="*/ 715 h 715"/>
                    <a:gd name="T54" fmla="*/ 355 w 366"/>
                    <a:gd name="T55" fmla="*/ 657 h 715"/>
                    <a:gd name="T56" fmla="*/ 366 w 366"/>
                    <a:gd name="T57" fmla="*/ 53 h 715"/>
                    <a:gd name="T58" fmla="*/ 246 w 366"/>
                    <a:gd name="T59" fmla="*/ 0 h 715"/>
                    <a:gd name="T60" fmla="*/ 225 w 366"/>
                    <a:gd name="T61" fmla="*/ 143 h 715"/>
                    <a:gd name="T62" fmla="*/ 23 w 366"/>
                    <a:gd name="T63" fmla="*/ 160 h 715"/>
                    <a:gd name="T64" fmla="*/ 23 w 366"/>
                    <a:gd name="T65" fmla="*/ 113 h 715"/>
                    <a:gd name="T66" fmla="*/ 226 w 366"/>
                    <a:gd name="T67" fmla="*/ 91 h 715"/>
                    <a:gd name="T68" fmla="*/ 225 w 366"/>
                    <a:gd name="T69" fmla="*/ 143 h 715"/>
                    <a:gd name="T70" fmla="*/ 226 w 366"/>
                    <a:gd name="T71" fmla="*/ 73 h 715"/>
                    <a:gd name="T72" fmla="*/ 23 w 366"/>
                    <a:gd name="T73" fmla="*/ 97 h 715"/>
                    <a:gd name="T74" fmla="*/ 24 w 366"/>
                    <a:gd name="T75" fmla="*/ 50 h 715"/>
                    <a:gd name="T76" fmla="*/ 227 w 366"/>
                    <a:gd name="T77" fmla="*/ 21 h 715"/>
                    <a:gd name="T78" fmla="*/ 226 w 366"/>
                    <a:gd name="T79" fmla="*/ 7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p>
              </p:txBody>
            </p:sp>
            <p:grpSp>
              <p:nvGrpSpPr>
                <p:cNvPr id="296" name="Group 295"/>
                <p:cNvGrpSpPr/>
                <p:nvPr/>
              </p:nvGrpSpPr>
              <p:grpSpPr>
                <a:xfrm>
                  <a:off x="10594380" y="1058708"/>
                  <a:ext cx="613244" cy="678657"/>
                  <a:chOff x="9851288" y="1619970"/>
                  <a:chExt cx="613244" cy="678657"/>
                </a:xfrm>
              </p:grpSpPr>
              <p:sp>
                <p:nvSpPr>
                  <p:cNvPr id="298" name="Freeform 16"/>
                  <p:cNvSpPr>
                    <a:spLocks noEditPoints="1"/>
                  </p:cNvSpPr>
                  <p:nvPr/>
                </p:nvSpPr>
                <p:spPr bwMode="auto">
                  <a:xfrm>
                    <a:off x="9851288" y="1619970"/>
                    <a:ext cx="613244" cy="678657"/>
                  </a:xfrm>
                  <a:custGeom>
                    <a:avLst/>
                    <a:gdLst>
                      <a:gd name="T0" fmla="*/ 54 w 781"/>
                      <a:gd name="T1" fmla="*/ 439 h 864"/>
                      <a:gd name="T2" fmla="*/ 65 w 781"/>
                      <a:gd name="T3" fmla="*/ 475 h 864"/>
                      <a:gd name="T4" fmla="*/ 759 w 781"/>
                      <a:gd name="T5" fmla="*/ 85 h 864"/>
                      <a:gd name="T6" fmla="*/ 408 w 781"/>
                      <a:gd name="T7" fmla="*/ 864 h 864"/>
                      <a:gd name="T8" fmla="*/ 34 w 781"/>
                      <a:gd name="T9" fmla="*/ 502 h 864"/>
                      <a:gd name="T10" fmla="*/ 126 w 781"/>
                      <a:gd name="T11" fmla="*/ 459 h 864"/>
                      <a:gd name="T12" fmla="*/ 123 w 781"/>
                      <a:gd name="T13" fmla="*/ 493 h 864"/>
                      <a:gd name="T14" fmla="*/ 124 w 781"/>
                      <a:gd name="T15" fmla="*/ 452 h 864"/>
                      <a:gd name="T16" fmla="*/ 250 w 781"/>
                      <a:gd name="T17" fmla="*/ 483 h 864"/>
                      <a:gd name="T18" fmla="*/ 284 w 781"/>
                      <a:gd name="T19" fmla="*/ 496 h 864"/>
                      <a:gd name="T20" fmla="*/ 281 w 781"/>
                      <a:gd name="T21" fmla="*/ 518 h 864"/>
                      <a:gd name="T22" fmla="*/ 281 w 781"/>
                      <a:gd name="T23" fmla="*/ 519 h 864"/>
                      <a:gd name="T24" fmla="*/ 281 w 781"/>
                      <a:gd name="T25" fmla="*/ 520 h 864"/>
                      <a:gd name="T26" fmla="*/ 280 w 781"/>
                      <a:gd name="T27" fmla="*/ 521 h 864"/>
                      <a:gd name="T28" fmla="*/ 280 w 781"/>
                      <a:gd name="T29" fmla="*/ 522 h 864"/>
                      <a:gd name="T30" fmla="*/ 279 w 781"/>
                      <a:gd name="T31" fmla="*/ 523 h 864"/>
                      <a:gd name="T32" fmla="*/ 278 w 781"/>
                      <a:gd name="T33" fmla="*/ 524 h 864"/>
                      <a:gd name="T34" fmla="*/ 278 w 781"/>
                      <a:gd name="T35" fmla="*/ 524 h 864"/>
                      <a:gd name="T36" fmla="*/ 277 w 781"/>
                      <a:gd name="T37" fmla="*/ 525 h 864"/>
                      <a:gd name="T38" fmla="*/ 276 w 781"/>
                      <a:gd name="T39" fmla="*/ 525 h 864"/>
                      <a:gd name="T40" fmla="*/ 275 w 781"/>
                      <a:gd name="T41" fmla="*/ 526 h 864"/>
                      <a:gd name="T42" fmla="*/ 274 w 781"/>
                      <a:gd name="T43" fmla="*/ 526 h 864"/>
                      <a:gd name="T44" fmla="*/ 273 w 781"/>
                      <a:gd name="T45" fmla="*/ 526 h 864"/>
                      <a:gd name="T46" fmla="*/ 272 w 781"/>
                      <a:gd name="T47" fmla="*/ 526 h 864"/>
                      <a:gd name="T48" fmla="*/ 248 w 781"/>
                      <a:gd name="T49" fmla="*/ 522 h 864"/>
                      <a:gd name="T50" fmla="*/ 243 w 781"/>
                      <a:gd name="T51" fmla="*/ 493 h 864"/>
                      <a:gd name="T52" fmla="*/ 205 w 781"/>
                      <a:gd name="T53" fmla="*/ 474 h 864"/>
                      <a:gd name="T54" fmla="*/ 235 w 781"/>
                      <a:gd name="T55" fmla="*/ 491 h 864"/>
                      <a:gd name="T56" fmla="*/ 233 w 781"/>
                      <a:gd name="T57" fmla="*/ 509 h 864"/>
                      <a:gd name="T58" fmla="*/ 232 w 781"/>
                      <a:gd name="T59" fmla="*/ 510 h 864"/>
                      <a:gd name="T60" fmla="*/ 232 w 781"/>
                      <a:gd name="T61" fmla="*/ 511 h 864"/>
                      <a:gd name="T62" fmla="*/ 231 w 781"/>
                      <a:gd name="T63" fmla="*/ 512 h 864"/>
                      <a:gd name="T64" fmla="*/ 231 w 781"/>
                      <a:gd name="T65" fmla="*/ 513 h 864"/>
                      <a:gd name="T66" fmla="*/ 230 w 781"/>
                      <a:gd name="T67" fmla="*/ 514 h 864"/>
                      <a:gd name="T68" fmla="*/ 229 w 781"/>
                      <a:gd name="T69" fmla="*/ 515 h 864"/>
                      <a:gd name="T70" fmla="*/ 229 w 781"/>
                      <a:gd name="T71" fmla="*/ 515 h 864"/>
                      <a:gd name="T72" fmla="*/ 228 w 781"/>
                      <a:gd name="T73" fmla="*/ 516 h 864"/>
                      <a:gd name="T74" fmla="*/ 227 w 781"/>
                      <a:gd name="T75" fmla="*/ 516 h 864"/>
                      <a:gd name="T76" fmla="*/ 226 w 781"/>
                      <a:gd name="T77" fmla="*/ 517 h 864"/>
                      <a:gd name="T78" fmla="*/ 225 w 781"/>
                      <a:gd name="T79" fmla="*/ 517 h 864"/>
                      <a:gd name="T80" fmla="*/ 224 w 781"/>
                      <a:gd name="T81" fmla="*/ 517 h 864"/>
                      <a:gd name="T82" fmla="*/ 224 w 781"/>
                      <a:gd name="T83" fmla="*/ 517 h 864"/>
                      <a:gd name="T84" fmla="*/ 196 w 781"/>
                      <a:gd name="T85" fmla="*/ 511 h 864"/>
                      <a:gd name="T86" fmla="*/ 146 w 781"/>
                      <a:gd name="T87" fmla="*/ 474 h 864"/>
                      <a:gd name="T88" fmla="*/ 180 w 781"/>
                      <a:gd name="T89" fmla="*/ 469 h 864"/>
                      <a:gd name="T90" fmla="*/ 184 w 781"/>
                      <a:gd name="T91" fmla="*/ 498 h 864"/>
                      <a:gd name="T92" fmla="*/ 184 w 781"/>
                      <a:gd name="T93" fmla="*/ 500 h 864"/>
                      <a:gd name="T94" fmla="*/ 183 w 781"/>
                      <a:gd name="T95" fmla="*/ 501 h 864"/>
                      <a:gd name="T96" fmla="*/ 183 w 781"/>
                      <a:gd name="T97" fmla="*/ 502 h 864"/>
                      <a:gd name="T98" fmla="*/ 183 w 781"/>
                      <a:gd name="T99" fmla="*/ 503 h 864"/>
                      <a:gd name="T100" fmla="*/ 182 w 781"/>
                      <a:gd name="T101" fmla="*/ 504 h 864"/>
                      <a:gd name="T102" fmla="*/ 181 w 781"/>
                      <a:gd name="T103" fmla="*/ 505 h 864"/>
                      <a:gd name="T104" fmla="*/ 180 w 781"/>
                      <a:gd name="T105" fmla="*/ 506 h 864"/>
                      <a:gd name="T106" fmla="*/ 180 w 781"/>
                      <a:gd name="T107" fmla="*/ 506 h 864"/>
                      <a:gd name="T108" fmla="*/ 179 w 781"/>
                      <a:gd name="T109" fmla="*/ 507 h 864"/>
                      <a:gd name="T110" fmla="*/ 178 w 781"/>
                      <a:gd name="T111" fmla="*/ 508 h 864"/>
                      <a:gd name="T112" fmla="*/ 177 w 781"/>
                      <a:gd name="T113" fmla="*/ 508 h 864"/>
                      <a:gd name="T114" fmla="*/ 176 w 781"/>
                      <a:gd name="T115" fmla="*/ 508 h 864"/>
                      <a:gd name="T116" fmla="*/ 176 w 781"/>
                      <a:gd name="T117" fmla="*/ 508 h 864"/>
                      <a:gd name="T118" fmla="*/ 174 w 781"/>
                      <a:gd name="T119" fmla="*/ 508 h 864"/>
                      <a:gd name="T120" fmla="*/ 145 w 781"/>
                      <a:gd name="T121" fmla="*/ 499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1" h="864">
                        <a:moveTo>
                          <a:pt x="67" y="461"/>
                        </a:moveTo>
                        <a:cubicBezTo>
                          <a:pt x="68" y="459"/>
                          <a:pt x="69" y="457"/>
                          <a:pt x="70" y="455"/>
                        </a:cubicBezTo>
                        <a:cubicBezTo>
                          <a:pt x="71" y="452"/>
                          <a:pt x="72" y="450"/>
                          <a:pt x="73" y="449"/>
                        </a:cubicBezTo>
                        <a:cubicBezTo>
                          <a:pt x="74" y="447"/>
                          <a:pt x="75" y="445"/>
                          <a:pt x="76" y="444"/>
                        </a:cubicBezTo>
                        <a:cubicBezTo>
                          <a:pt x="54" y="439"/>
                          <a:pt x="54" y="439"/>
                          <a:pt x="54" y="439"/>
                        </a:cubicBezTo>
                        <a:cubicBezTo>
                          <a:pt x="46" y="491"/>
                          <a:pt x="46" y="491"/>
                          <a:pt x="46" y="491"/>
                        </a:cubicBezTo>
                        <a:cubicBezTo>
                          <a:pt x="69" y="495"/>
                          <a:pt x="69" y="495"/>
                          <a:pt x="69" y="495"/>
                        </a:cubicBezTo>
                        <a:cubicBezTo>
                          <a:pt x="68" y="493"/>
                          <a:pt x="67" y="491"/>
                          <a:pt x="67" y="489"/>
                        </a:cubicBezTo>
                        <a:cubicBezTo>
                          <a:pt x="66" y="487"/>
                          <a:pt x="66" y="484"/>
                          <a:pt x="66" y="482"/>
                        </a:cubicBezTo>
                        <a:cubicBezTo>
                          <a:pt x="65" y="480"/>
                          <a:pt x="65" y="478"/>
                          <a:pt x="65" y="475"/>
                        </a:cubicBezTo>
                        <a:cubicBezTo>
                          <a:pt x="65" y="473"/>
                          <a:pt x="66" y="470"/>
                          <a:pt x="66" y="468"/>
                        </a:cubicBezTo>
                        <a:cubicBezTo>
                          <a:pt x="66" y="466"/>
                          <a:pt x="67" y="463"/>
                          <a:pt x="67" y="461"/>
                        </a:cubicBezTo>
                        <a:close/>
                        <a:moveTo>
                          <a:pt x="720" y="645"/>
                        </a:moveTo>
                        <a:cubicBezTo>
                          <a:pt x="781" y="112"/>
                          <a:pt x="781" y="112"/>
                          <a:pt x="781" y="112"/>
                        </a:cubicBezTo>
                        <a:cubicBezTo>
                          <a:pt x="759" y="85"/>
                          <a:pt x="759" y="85"/>
                          <a:pt x="759" y="85"/>
                        </a:cubicBezTo>
                        <a:cubicBezTo>
                          <a:pt x="71" y="0"/>
                          <a:pt x="71" y="0"/>
                          <a:pt x="71" y="0"/>
                        </a:cubicBezTo>
                        <a:cubicBezTo>
                          <a:pt x="0" y="548"/>
                          <a:pt x="0" y="548"/>
                          <a:pt x="0" y="548"/>
                        </a:cubicBezTo>
                        <a:cubicBezTo>
                          <a:pt x="343" y="619"/>
                          <a:pt x="343" y="619"/>
                          <a:pt x="343" y="619"/>
                        </a:cubicBezTo>
                        <a:cubicBezTo>
                          <a:pt x="235" y="633"/>
                          <a:pt x="156" y="682"/>
                          <a:pt x="156" y="740"/>
                        </a:cubicBezTo>
                        <a:cubicBezTo>
                          <a:pt x="156" y="808"/>
                          <a:pt x="269" y="864"/>
                          <a:pt x="408" y="864"/>
                        </a:cubicBezTo>
                        <a:cubicBezTo>
                          <a:pt x="547" y="864"/>
                          <a:pt x="660" y="808"/>
                          <a:pt x="660" y="740"/>
                        </a:cubicBezTo>
                        <a:cubicBezTo>
                          <a:pt x="660" y="717"/>
                          <a:pt x="648" y="696"/>
                          <a:pt x="627" y="678"/>
                        </a:cubicBezTo>
                        <a:cubicBezTo>
                          <a:pt x="688" y="690"/>
                          <a:pt x="688" y="690"/>
                          <a:pt x="688" y="690"/>
                        </a:cubicBezTo>
                        <a:lnTo>
                          <a:pt x="720" y="645"/>
                        </a:lnTo>
                        <a:close/>
                        <a:moveTo>
                          <a:pt x="34" y="502"/>
                        </a:moveTo>
                        <a:cubicBezTo>
                          <a:pt x="100" y="32"/>
                          <a:pt x="100" y="32"/>
                          <a:pt x="100" y="32"/>
                        </a:cubicBezTo>
                        <a:cubicBezTo>
                          <a:pt x="715" y="110"/>
                          <a:pt x="715" y="110"/>
                          <a:pt x="715" y="110"/>
                        </a:cubicBezTo>
                        <a:cubicBezTo>
                          <a:pt x="651" y="622"/>
                          <a:pt x="651" y="622"/>
                          <a:pt x="651" y="622"/>
                        </a:cubicBezTo>
                        <a:lnTo>
                          <a:pt x="34" y="502"/>
                        </a:lnTo>
                        <a:close/>
                        <a:moveTo>
                          <a:pt x="126" y="459"/>
                        </a:moveTo>
                        <a:cubicBezTo>
                          <a:pt x="127" y="461"/>
                          <a:pt x="127" y="463"/>
                          <a:pt x="128" y="465"/>
                        </a:cubicBezTo>
                        <a:cubicBezTo>
                          <a:pt x="128" y="468"/>
                          <a:pt x="128" y="470"/>
                          <a:pt x="128" y="472"/>
                        </a:cubicBezTo>
                        <a:cubicBezTo>
                          <a:pt x="128" y="475"/>
                          <a:pt x="128" y="477"/>
                          <a:pt x="127" y="480"/>
                        </a:cubicBezTo>
                        <a:cubicBezTo>
                          <a:pt x="127" y="482"/>
                          <a:pt x="126" y="484"/>
                          <a:pt x="126" y="487"/>
                        </a:cubicBezTo>
                        <a:cubicBezTo>
                          <a:pt x="125" y="489"/>
                          <a:pt x="124" y="491"/>
                          <a:pt x="123" y="493"/>
                        </a:cubicBezTo>
                        <a:cubicBezTo>
                          <a:pt x="122" y="495"/>
                          <a:pt x="121" y="497"/>
                          <a:pt x="120" y="499"/>
                        </a:cubicBezTo>
                        <a:cubicBezTo>
                          <a:pt x="119" y="501"/>
                          <a:pt x="118" y="503"/>
                          <a:pt x="117" y="504"/>
                        </a:cubicBezTo>
                        <a:cubicBezTo>
                          <a:pt x="638" y="602"/>
                          <a:pt x="638" y="602"/>
                          <a:pt x="638" y="602"/>
                        </a:cubicBezTo>
                        <a:cubicBezTo>
                          <a:pt x="646" y="545"/>
                          <a:pt x="646" y="545"/>
                          <a:pt x="646" y="545"/>
                        </a:cubicBezTo>
                        <a:cubicBezTo>
                          <a:pt x="124" y="452"/>
                          <a:pt x="124" y="452"/>
                          <a:pt x="124" y="452"/>
                        </a:cubicBezTo>
                        <a:cubicBezTo>
                          <a:pt x="125" y="454"/>
                          <a:pt x="126" y="456"/>
                          <a:pt x="126" y="459"/>
                        </a:cubicBezTo>
                        <a:close/>
                        <a:moveTo>
                          <a:pt x="243" y="493"/>
                        </a:moveTo>
                        <a:cubicBezTo>
                          <a:pt x="243" y="491"/>
                          <a:pt x="244" y="490"/>
                          <a:pt x="245" y="488"/>
                        </a:cubicBezTo>
                        <a:cubicBezTo>
                          <a:pt x="245" y="487"/>
                          <a:pt x="246" y="486"/>
                          <a:pt x="247" y="485"/>
                        </a:cubicBezTo>
                        <a:cubicBezTo>
                          <a:pt x="248" y="484"/>
                          <a:pt x="249" y="484"/>
                          <a:pt x="250" y="483"/>
                        </a:cubicBezTo>
                        <a:cubicBezTo>
                          <a:pt x="251" y="483"/>
                          <a:pt x="252" y="483"/>
                          <a:pt x="253" y="483"/>
                        </a:cubicBezTo>
                        <a:cubicBezTo>
                          <a:pt x="277" y="487"/>
                          <a:pt x="277" y="487"/>
                          <a:pt x="277" y="487"/>
                        </a:cubicBezTo>
                        <a:cubicBezTo>
                          <a:pt x="278" y="487"/>
                          <a:pt x="279" y="488"/>
                          <a:pt x="280" y="489"/>
                        </a:cubicBezTo>
                        <a:cubicBezTo>
                          <a:pt x="281" y="490"/>
                          <a:pt x="282" y="491"/>
                          <a:pt x="283" y="492"/>
                        </a:cubicBezTo>
                        <a:cubicBezTo>
                          <a:pt x="283" y="493"/>
                          <a:pt x="284" y="494"/>
                          <a:pt x="284" y="496"/>
                        </a:cubicBezTo>
                        <a:cubicBezTo>
                          <a:pt x="284" y="497"/>
                          <a:pt x="284" y="499"/>
                          <a:pt x="284" y="500"/>
                        </a:cubicBezTo>
                        <a:cubicBezTo>
                          <a:pt x="282" y="517"/>
                          <a:pt x="282" y="517"/>
                          <a:pt x="282" y="517"/>
                        </a:cubicBezTo>
                        <a:cubicBezTo>
                          <a:pt x="282" y="517"/>
                          <a:pt x="281" y="517"/>
                          <a:pt x="281" y="517"/>
                        </a:cubicBezTo>
                        <a:cubicBezTo>
                          <a:pt x="281" y="517"/>
                          <a:pt x="281" y="517"/>
                          <a:pt x="281" y="517"/>
                        </a:cubicBezTo>
                        <a:cubicBezTo>
                          <a:pt x="281" y="517"/>
                          <a:pt x="281" y="518"/>
                          <a:pt x="281" y="518"/>
                        </a:cubicBezTo>
                        <a:cubicBezTo>
                          <a:pt x="281" y="518"/>
                          <a:pt x="281" y="518"/>
                          <a:pt x="281" y="518"/>
                        </a:cubicBezTo>
                        <a:cubicBezTo>
                          <a:pt x="281" y="518"/>
                          <a:pt x="281" y="518"/>
                          <a:pt x="281" y="518"/>
                        </a:cubicBezTo>
                        <a:cubicBezTo>
                          <a:pt x="281" y="518"/>
                          <a:pt x="281" y="518"/>
                          <a:pt x="281" y="518"/>
                        </a:cubicBezTo>
                        <a:cubicBezTo>
                          <a:pt x="281" y="519"/>
                          <a:pt x="281" y="519"/>
                          <a:pt x="281" y="519"/>
                        </a:cubicBezTo>
                        <a:cubicBezTo>
                          <a:pt x="281" y="519"/>
                          <a:pt x="281" y="519"/>
                          <a:pt x="281" y="519"/>
                        </a:cubicBezTo>
                        <a:cubicBezTo>
                          <a:pt x="281" y="519"/>
                          <a:pt x="281" y="519"/>
                          <a:pt x="281" y="519"/>
                        </a:cubicBezTo>
                        <a:cubicBezTo>
                          <a:pt x="281" y="519"/>
                          <a:pt x="281" y="519"/>
                          <a:pt x="281" y="519"/>
                        </a:cubicBezTo>
                        <a:cubicBezTo>
                          <a:pt x="281" y="519"/>
                          <a:pt x="281" y="519"/>
                          <a:pt x="281" y="520"/>
                        </a:cubicBezTo>
                        <a:cubicBezTo>
                          <a:pt x="281" y="520"/>
                          <a:pt x="281" y="520"/>
                          <a:pt x="281" y="520"/>
                        </a:cubicBezTo>
                        <a:cubicBezTo>
                          <a:pt x="281" y="520"/>
                          <a:pt x="281" y="520"/>
                          <a:pt x="281" y="520"/>
                        </a:cubicBezTo>
                        <a:cubicBezTo>
                          <a:pt x="280" y="520"/>
                          <a:pt x="280" y="520"/>
                          <a:pt x="280" y="520"/>
                        </a:cubicBezTo>
                        <a:cubicBezTo>
                          <a:pt x="280" y="520"/>
                          <a:pt x="280" y="520"/>
                          <a:pt x="280" y="521"/>
                        </a:cubicBezTo>
                        <a:cubicBezTo>
                          <a:pt x="280" y="521"/>
                          <a:pt x="280" y="521"/>
                          <a:pt x="280" y="521"/>
                        </a:cubicBezTo>
                        <a:cubicBezTo>
                          <a:pt x="280" y="521"/>
                          <a:pt x="280" y="521"/>
                          <a:pt x="280" y="521"/>
                        </a:cubicBezTo>
                        <a:cubicBezTo>
                          <a:pt x="280" y="521"/>
                          <a:pt x="280" y="521"/>
                          <a:pt x="280" y="521"/>
                        </a:cubicBezTo>
                        <a:cubicBezTo>
                          <a:pt x="280" y="521"/>
                          <a:pt x="280" y="521"/>
                          <a:pt x="280" y="521"/>
                        </a:cubicBezTo>
                        <a:cubicBezTo>
                          <a:pt x="280" y="521"/>
                          <a:pt x="280" y="521"/>
                          <a:pt x="280" y="521"/>
                        </a:cubicBezTo>
                        <a:cubicBezTo>
                          <a:pt x="280" y="521"/>
                          <a:pt x="280" y="521"/>
                          <a:pt x="280" y="521"/>
                        </a:cubicBezTo>
                        <a:cubicBezTo>
                          <a:pt x="280" y="522"/>
                          <a:pt x="280" y="522"/>
                          <a:pt x="280" y="522"/>
                        </a:cubicBezTo>
                        <a:cubicBezTo>
                          <a:pt x="280" y="522"/>
                          <a:pt x="280" y="522"/>
                          <a:pt x="280" y="522"/>
                        </a:cubicBezTo>
                        <a:cubicBezTo>
                          <a:pt x="280" y="522"/>
                          <a:pt x="280" y="522"/>
                          <a:pt x="279" y="522"/>
                        </a:cubicBezTo>
                        <a:cubicBezTo>
                          <a:pt x="279" y="522"/>
                          <a:pt x="279" y="522"/>
                          <a:pt x="279" y="522"/>
                        </a:cubicBezTo>
                        <a:cubicBezTo>
                          <a:pt x="279" y="522"/>
                          <a:pt x="279" y="522"/>
                          <a:pt x="279" y="523"/>
                        </a:cubicBezTo>
                        <a:cubicBezTo>
                          <a:pt x="279" y="523"/>
                          <a:pt x="279" y="523"/>
                          <a:pt x="279" y="523"/>
                        </a:cubicBezTo>
                        <a:cubicBezTo>
                          <a:pt x="279" y="523"/>
                          <a:pt x="279" y="523"/>
                          <a:pt x="279" y="523"/>
                        </a:cubicBezTo>
                        <a:cubicBezTo>
                          <a:pt x="279" y="523"/>
                          <a:pt x="279" y="523"/>
                          <a:pt x="279" y="523"/>
                        </a:cubicBezTo>
                        <a:cubicBezTo>
                          <a:pt x="279" y="523"/>
                          <a:pt x="279" y="523"/>
                          <a:pt x="279" y="523"/>
                        </a:cubicBezTo>
                        <a:cubicBezTo>
                          <a:pt x="279" y="523"/>
                          <a:pt x="279" y="523"/>
                          <a:pt x="279" y="523"/>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8" y="524"/>
                          <a:pt x="278" y="524"/>
                          <a:pt x="278" y="524"/>
                        </a:cubicBezTo>
                        <a:cubicBezTo>
                          <a:pt x="277" y="524"/>
                          <a:pt x="277" y="524"/>
                          <a:pt x="277" y="525"/>
                        </a:cubicBezTo>
                        <a:cubicBezTo>
                          <a:pt x="277" y="525"/>
                          <a:pt x="277" y="525"/>
                          <a:pt x="277" y="525"/>
                        </a:cubicBezTo>
                        <a:cubicBezTo>
                          <a:pt x="277" y="525"/>
                          <a:pt x="277" y="525"/>
                          <a:pt x="277" y="525"/>
                        </a:cubicBezTo>
                        <a:cubicBezTo>
                          <a:pt x="277" y="525"/>
                          <a:pt x="277" y="525"/>
                          <a:pt x="277" y="525"/>
                        </a:cubicBezTo>
                        <a:cubicBezTo>
                          <a:pt x="277" y="525"/>
                          <a:pt x="277" y="525"/>
                          <a:pt x="277" y="525"/>
                        </a:cubicBezTo>
                        <a:cubicBezTo>
                          <a:pt x="277" y="525"/>
                          <a:pt x="277" y="525"/>
                          <a:pt x="276" y="525"/>
                        </a:cubicBezTo>
                        <a:cubicBezTo>
                          <a:pt x="276" y="525"/>
                          <a:pt x="276" y="525"/>
                          <a:pt x="276" y="525"/>
                        </a:cubicBezTo>
                        <a:cubicBezTo>
                          <a:pt x="276" y="525"/>
                          <a:pt x="276" y="525"/>
                          <a:pt x="276" y="525"/>
                        </a:cubicBezTo>
                        <a:cubicBezTo>
                          <a:pt x="276" y="525"/>
                          <a:pt x="276" y="525"/>
                          <a:pt x="276" y="525"/>
                        </a:cubicBezTo>
                        <a:cubicBezTo>
                          <a:pt x="276" y="525"/>
                          <a:pt x="276" y="526"/>
                          <a:pt x="276" y="526"/>
                        </a:cubicBezTo>
                        <a:cubicBezTo>
                          <a:pt x="276" y="526"/>
                          <a:pt x="276" y="526"/>
                          <a:pt x="276" y="526"/>
                        </a:cubicBezTo>
                        <a:cubicBezTo>
                          <a:pt x="276" y="526"/>
                          <a:pt x="276" y="526"/>
                          <a:pt x="275" y="526"/>
                        </a:cubicBezTo>
                        <a:cubicBezTo>
                          <a:pt x="275" y="526"/>
                          <a:pt x="275" y="526"/>
                          <a:pt x="275" y="526"/>
                        </a:cubicBezTo>
                        <a:cubicBezTo>
                          <a:pt x="275" y="526"/>
                          <a:pt x="275" y="526"/>
                          <a:pt x="275" y="526"/>
                        </a:cubicBezTo>
                        <a:cubicBezTo>
                          <a:pt x="275" y="526"/>
                          <a:pt x="275" y="526"/>
                          <a:pt x="275" y="526"/>
                        </a:cubicBezTo>
                        <a:cubicBezTo>
                          <a:pt x="275" y="526"/>
                          <a:pt x="275" y="526"/>
                          <a:pt x="275" y="526"/>
                        </a:cubicBezTo>
                        <a:cubicBezTo>
                          <a:pt x="275" y="526"/>
                          <a:pt x="275" y="526"/>
                          <a:pt x="275" y="526"/>
                        </a:cubicBezTo>
                        <a:cubicBezTo>
                          <a:pt x="275" y="526"/>
                          <a:pt x="275" y="526"/>
                          <a:pt x="275" y="526"/>
                        </a:cubicBezTo>
                        <a:cubicBezTo>
                          <a:pt x="275" y="526"/>
                          <a:pt x="274" y="526"/>
                          <a:pt x="274" y="526"/>
                        </a:cubicBezTo>
                        <a:cubicBezTo>
                          <a:pt x="274" y="526"/>
                          <a:pt x="274" y="526"/>
                          <a:pt x="274" y="526"/>
                        </a:cubicBezTo>
                        <a:cubicBezTo>
                          <a:pt x="274" y="526"/>
                          <a:pt x="274" y="526"/>
                          <a:pt x="274" y="526"/>
                        </a:cubicBezTo>
                        <a:cubicBezTo>
                          <a:pt x="274" y="526"/>
                          <a:pt x="274" y="526"/>
                          <a:pt x="274" y="526"/>
                        </a:cubicBezTo>
                        <a:cubicBezTo>
                          <a:pt x="274" y="526"/>
                          <a:pt x="274" y="526"/>
                          <a:pt x="274" y="526"/>
                        </a:cubicBezTo>
                        <a:cubicBezTo>
                          <a:pt x="273" y="526"/>
                          <a:pt x="273" y="526"/>
                          <a:pt x="273" y="526"/>
                        </a:cubicBezTo>
                        <a:cubicBezTo>
                          <a:pt x="273" y="526"/>
                          <a:pt x="273" y="526"/>
                          <a:pt x="273" y="526"/>
                        </a:cubicBezTo>
                        <a:cubicBezTo>
                          <a:pt x="273" y="526"/>
                          <a:pt x="273" y="526"/>
                          <a:pt x="273" y="526"/>
                        </a:cubicBezTo>
                        <a:cubicBezTo>
                          <a:pt x="273" y="526"/>
                          <a:pt x="273" y="526"/>
                          <a:pt x="273" y="526"/>
                        </a:cubicBezTo>
                        <a:cubicBezTo>
                          <a:pt x="273" y="526"/>
                          <a:pt x="273" y="526"/>
                          <a:pt x="273" y="526"/>
                        </a:cubicBezTo>
                        <a:cubicBezTo>
                          <a:pt x="273" y="526"/>
                          <a:pt x="272" y="526"/>
                          <a:pt x="272" y="526"/>
                        </a:cubicBezTo>
                        <a:cubicBezTo>
                          <a:pt x="272" y="526"/>
                          <a:pt x="272" y="526"/>
                          <a:pt x="272" y="526"/>
                        </a:cubicBezTo>
                        <a:cubicBezTo>
                          <a:pt x="272" y="526"/>
                          <a:pt x="272" y="526"/>
                          <a:pt x="272" y="526"/>
                        </a:cubicBezTo>
                        <a:cubicBezTo>
                          <a:pt x="272" y="526"/>
                          <a:pt x="272" y="526"/>
                          <a:pt x="272" y="526"/>
                        </a:cubicBezTo>
                        <a:cubicBezTo>
                          <a:pt x="272" y="526"/>
                          <a:pt x="271" y="526"/>
                          <a:pt x="271" y="526"/>
                        </a:cubicBezTo>
                        <a:cubicBezTo>
                          <a:pt x="248" y="522"/>
                          <a:pt x="248" y="522"/>
                          <a:pt x="248" y="522"/>
                        </a:cubicBezTo>
                        <a:cubicBezTo>
                          <a:pt x="246" y="521"/>
                          <a:pt x="245" y="521"/>
                          <a:pt x="244" y="520"/>
                        </a:cubicBezTo>
                        <a:cubicBezTo>
                          <a:pt x="243" y="519"/>
                          <a:pt x="243" y="518"/>
                          <a:pt x="242" y="517"/>
                        </a:cubicBezTo>
                        <a:cubicBezTo>
                          <a:pt x="241" y="516"/>
                          <a:pt x="241" y="515"/>
                          <a:pt x="241" y="513"/>
                        </a:cubicBezTo>
                        <a:cubicBezTo>
                          <a:pt x="241" y="512"/>
                          <a:pt x="241" y="510"/>
                          <a:pt x="241" y="509"/>
                        </a:cubicBezTo>
                        <a:lnTo>
                          <a:pt x="243" y="493"/>
                        </a:lnTo>
                        <a:close/>
                        <a:moveTo>
                          <a:pt x="194" y="484"/>
                        </a:moveTo>
                        <a:cubicBezTo>
                          <a:pt x="195" y="482"/>
                          <a:pt x="195" y="481"/>
                          <a:pt x="196" y="479"/>
                        </a:cubicBezTo>
                        <a:cubicBezTo>
                          <a:pt x="196" y="478"/>
                          <a:pt x="197" y="477"/>
                          <a:pt x="198" y="476"/>
                        </a:cubicBezTo>
                        <a:cubicBezTo>
                          <a:pt x="199" y="475"/>
                          <a:pt x="200" y="474"/>
                          <a:pt x="201" y="474"/>
                        </a:cubicBezTo>
                        <a:cubicBezTo>
                          <a:pt x="202" y="474"/>
                          <a:pt x="203" y="474"/>
                          <a:pt x="205" y="474"/>
                        </a:cubicBezTo>
                        <a:cubicBezTo>
                          <a:pt x="228" y="478"/>
                          <a:pt x="228" y="478"/>
                          <a:pt x="228" y="478"/>
                        </a:cubicBezTo>
                        <a:cubicBezTo>
                          <a:pt x="230" y="478"/>
                          <a:pt x="231" y="479"/>
                          <a:pt x="232" y="480"/>
                        </a:cubicBezTo>
                        <a:cubicBezTo>
                          <a:pt x="233" y="480"/>
                          <a:pt x="233" y="481"/>
                          <a:pt x="234" y="483"/>
                        </a:cubicBezTo>
                        <a:cubicBezTo>
                          <a:pt x="235" y="484"/>
                          <a:pt x="235" y="485"/>
                          <a:pt x="235" y="487"/>
                        </a:cubicBezTo>
                        <a:cubicBezTo>
                          <a:pt x="235" y="488"/>
                          <a:pt x="235" y="490"/>
                          <a:pt x="235" y="491"/>
                        </a:cubicBezTo>
                        <a:cubicBezTo>
                          <a:pt x="233" y="507"/>
                          <a:pt x="233" y="507"/>
                          <a:pt x="233" y="507"/>
                        </a:cubicBezTo>
                        <a:cubicBezTo>
                          <a:pt x="233" y="508"/>
                          <a:pt x="233" y="508"/>
                          <a:pt x="233" y="508"/>
                        </a:cubicBezTo>
                        <a:cubicBezTo>
                          <a:pt x="233" y="508"/>
                          <a:pt x="233" y="508"/>
                          <a:pt x="233" y="508"/>
                        </a:cubicBezTo>
                        <a:cubicBezTo>
                          <a:pt x="233" y="508"/>
                          <a:pt x="233" y="508"/>
                          <a:pt x="233" y="509"/>
                        </a:cubicBezTo>
                        <a:cubicBezTo>
                          <a:pt x="233" y="509"/>
                          <a:pt x="233" y="509"/>
                          <a:pt x="233" y="509"/>
                        </a:cubicBezTo>
                        <a:cubicBezTo>
                          <a:pt x="233" y="509"/>
                          <a:pt x="232" y="509"/>
                          <a:pt x="232" y="509"/>
                        </a:cubicBezTo>
                        <a:cubicBezTo>
                          <a:pt x="232" y="509"/>
                          <a:pt x="232" y="509"/>
                          <a:pt x="232" y="509"/>
                        </a:cubicBezTo>
                        <a:cubicBezTo>
                          <a:pt x="232" y="510"/>
                          <a:pt x="232" y="510"/>
                          <a:pt x="232" y="510"/>
                        </a:cubicBezTo>
                        <a:cubicBezTo>
                          <a:pt x="232" y="510"/>
                          <a:pt x="232" y="510"/>
                          <a:pt x="232" y="510"/>
                        </a:cubicBezTo>
                        <a:cubicBezTo>
                          <a:pt x="232" y="510"/>
                          <a:pt x="232" y="510"/>
                          <a:pt x="232" y="510"/>
                        </a:cubicBezTo>
                        <a:cubicBezTo>
                          <a:pt x="232" y="510"/>
                          <a:pt x="232" y="510"/>
                          <a:pt x="232" y="510"/>
                        </a:cubicBezTo>
                        <a:cubicBezTo>
                          <a:pt x="232" y="510"/>
                          <a:pt x="232" y="510"/>
                          <a:pt x="232" y="511"/>
                        </a:cubicBezTo>
                        <a:cubicBezTo>
                          <a:pt x="232" y="511"/>
                          <a:pt x="232" y="511"/>
                          <a:pt x="232" y="511"/>
                        </a:cubicBezTo>
                        <a:cubicBezTo>
                          <a:pt x="232" y="511"/>
                          <a:pt x="232" y="511"/>
                          <a:pt x="232" y="511"/>
                        </a:cubicBezTo>
                        <a:cubicBezTo>
                          <a:pt x="232" y="511"/>
                          <a:pt x="232" y="511"/>
                          <a:pt x="232" y="511"/>
                        </a:cubicBezTo>
                        <a:cubicBezTo>
                          <a:pt x="232" y="511"/>
                          <a:pt x="232" y="511"/>
                          <a:pt x="232" y="512"/>
                        </a:cubicBezTo>
                        <a:cubicBezTo>
                          <a:pt x="232" y="512"/>
                          <a:pt x="232" y="512"/>
                          <a:pt x="232" y="512"/>
                        </a:cubicBezTo>
                        <a:cubicBezTo>
                          <a:pt x="232" y="512"/>
                          <a:pt x="232" y="512"/>
                          <a:pt x="232" y="512"/>
                        </a:cubicBezTo>
                        <a:cubicBezTo>
                          <a:pt x="232" y="512"/>
                          <a:pt x="231" y="512"/>
                          <a:pt x="231" y="512"/>
                        </a:cubicBezTo>
                        <a:cubicBezTo>
                          <a:pt x="231" y="512"/>
                          <a:pt x="231" y="512"/>
                          <a:pt x="231" y="512"/>
                        </a:cubicBezTo>
                        <a:cubicBezTo>
                          <a:pt x="231" y="512"/>
                          <a:pt x="231" y="512"/>
                          <a:pt x="231" y="512"/>
                        </a:cubicBezTo>
                        <a:cubicBezTo>
                          <a:pt x="231" y="512"/>
                          <a:pt x="231" y="512"/>
                          <a:pt x="231" y="512"/>
                        </a:cubicBezTo>
                        <a:cubicBezTo>
                          <a:pt x="231" y="513"/>
                          <a:pt x="231" y="513"/>
                          <a:pt x="231" y="513"/>
                        </a:cubicBezTo>
                        <a:cubicBezTo>
                          <a:pt x="231" y="513"/>
                          <a:pt x="231" y="513"/>
                          <a:pt x="231" y="513"/>
                        </a:cubicBezTo>
                        <a:cubicBezTo>
                          <a:pt x="231" y="513"/>
                          <a:pt x="231" y="513"/>
                          <a:pt x="231" y="513"/>
                        </a:cubicBezTo>
                        <a:cubicBezTo>
                          <a:pt x="231" y="513"/>
                          <a:pt x="231" y="513"/>
                          <a:pt x="231" y="513"/>
                        </a:cubicBezTo>
                        <a:cubicBezTo>
                          <a:pt x="231" y="513"/>
                          <a:pt x="231" y="513"/>
                          <a:pt x="230" y="513"/>
                        </a:cubicBezTo>
                        <a:cubicBezTo>
                          <a:pt x="230" y="513"/>
                          <a:pt x="230" y="513"/>
                          <a:pt x="230" y="514"/>
                        </a:cubicBezTo>
                        <a:cubicBezTo>
                          <a:pt x="230" y="514"/>
                          <a:pt x="230" y="514"/>
                          <a:pt x="230" y="514"/>
                        </a:cubicBezTo>
                        <a:cubicBezTo>
                          <a:pt x="230" y="514"/>
                          <a:pt x="230" y="514"/>
                          <a:pt x="230" y="514"/>
                        </a:cubicBezTo>
                        <a:cubicBezTo>
                          <a:pt x="230" y="514"/>
                          <a:pt x="230" y="514"/>
                          <a:pt x="230" y="514"/>
                        </a:cubicBezTo>
                        <a:cubicBezTo>
                          <a:pt x="230" y="514"/>
                          <a:pt x="230" y="514"/>
                          <a:pt x="230" y="514"/>
                        </a:cubicBezTo>
                        <a:cubicBezTo>
                          <a:pt x="230" y="514"/>
                          <a:pt x="230" y="514"/>
                          <a:pt x="230" y="514"/>
                        </a:cubicBezTo>
                        <a:cubicBezTo>
                          <a:pt x="230" y="515"/>
                          <a:pt x="230" y="515"/>
                          <a:pt x="230"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5"/>
                          <a:pt x="229" y="515"/>
                          <a:pt x="229" y="515"/>
                        </a:cubicBezTo>
                        <a:cubicBezTo>
                          <a:pt x="229" y="516"/>
                          <a:pt x="229" y="516"/>
                          <a:pt x="228" y="516"/>
                        </a:cubicBezTo>
                        <a:cubicBezTo>
                          <a:pt x="228" y="516"/>
                          <a:pt x="228" y="516"/>
                          <a:pt x="228" y="516"/>
                        </a:cubicBezTo>
                        <a:cubicBezTo>
                          <a:pt x="228" y="516"/>
                          <a:pt x="228" y="516"/>
                          <a:pt x="228" y="516"/>
                        </a:cubicBezTo>
                        <a:cubicBezTo>
                          <a:pt x="228" y="516"/>
                          <a:pt x="228" y="516"/>
                          <a:pt x="228" y="516"/>
                        </a:cubicBezTo>
                        <a:cubicBezTo>
                          <a:pt x="228" y="516"/>
                          <a:pt x="228" y="516"/>
                          <a:pt x="228" y="516"/>
                        </a:cubicBezTo>
                        <a:cubicBezTo>
                          <a:pt x="228" y="516"/>
                          <a:pt x="228" y="516"/>
                          <a:pt x="228" y="516"/>
                        </a:cubicBezTo>
                        <a:cubicBezTo>
                          <a:pt x="228" y="516"/>
                          <a:pt x="228" y="516"/>
                          <a:pt x="227" y="516"/>
                        </a:cubicBezTo>
                        <a:cubicBezTo>
                          <a:pt x="227" y="516"/>
                          <a:pt x="227" y="516"/>
                          <a:pt x="227" y="516"/>
                        </a:cubicBezTo>
                        <a:cubicBezTo>
                          <a:pt x="227" y="516"/>
                          <a:pt x="227" y="516"/>
                          <a:pt x="227" y="516"/>
                        </a:cubicBezTo>
                        <a:cubicBezTo>
                          <a:pt x="227" y="517"/>
                          <a:pt x="227" y="517"/>
                          <a:pt x="227" y="517"/>
                        </a:cubicBezTo>
                        <a:cubicBezTo>
                          <a:pt x="227" y="517"/>
                          <a:pt x="227" y="517"/>
                          <a:pt x="227" y="517"/>
                        </a:cubicBezTo>
                        <a:cubicBezTo>
                          <a:pt x="227" y="517"/>
                          <a:pt x="227" y="517"/>
                          <a:pt x="226" y="517"/>
                        </a:cubicBezTo>
                        <a:cubicBezTo>
                          <a:pt x="226" y="517"/>
                          <a:pt x="226" y="517"/>
                          <a:pt x="226" y="517"/>
                        </a:cubicBezTo>
                        <a:cubicBezTo>
                          <a:pt x="226" y="517"/>
                          <a:pt x="226" y="517"/>
                          <a:pt x="226" y="517"/>
                        </a:cubicBezTo>
                        <a:cubicBezTo>
                          <a:pt x="226" y="517"/>
                          <a:pt x="226" y="517"/>
                          <a:pt x="226" y="517"/>
                        </a:cubicBezTo>
                        <a:cubicBezTo>
                          <a:pt x="226" y="517"/>
                          <a:pt x="226" y="517"/>
                          <a:pt x="226" y="517"/>
                        </a:cubicBezTo>
                        <a:cubicBezTo>
                          <a:pt x="226" y="517"/>
                          <a:pt x="226" y="517"/>
                          <a:pt x="226" y="517"/>
                        </a:cubicBezTo>
                        <a:cubicBezTo>
                          <a:pt x="226" y="517"/>
                          <a:pt x="226" y="517"/>
                          <a:pt x="226" y="517"/>
                        </a:cubicBezTo>
                        <a:cubicBezTo>
                          <a:pt x="226" y="517"/>
                          <a:pt x="226" y="517"/>
                          <a:pt x="225" y="517"/>
                        </a:cubicBezTo>
                        <a:cubicBezTo>
                          <a:pt x="225" y="517"/>
                          <a:pt x="225" y="517"/>
                          <a:pt x="225" y="517"/>
                        </a:cubicBezTo>
                        <a:cubicBezTo>
                          <a:pt x="225" y="517"/>
                          <a:pt x="225" y="517"/>
                          <a:pt x="225" y="517"/>
                        </a:cubicBezTo>
                        <a:cubicBezTo>
                          <a:pt x="225" y="517"/>
                          <a:pt x="225" y="517"/>
                          <a:pt x="225" y="517"/>
                        </a:cubicBezTo>
                        <a:cubicBezTo>
                          <a:pt x="225" y="517"/>
                          <a:pt x="225" y="517"/>
                          <a:pt x="225" y="517"/>
                        </a:cubicBezTo>
                        <a:cubicBezTo>
                          <a:pt x="225" y="517"/>
                          <a:pt x="224" y="517"/>
                          <a:pt x="224" y="517"/>
                        </a:cubicBezTo>
                        <a:cubicBezTo>
                          <a:pt x="224" y="517"/>
                          <a:pt x="224" y="517"/>
                          <a:pt x="224" y="517"/>
                        </a:cubicBezTo>
                        <a:cubicBezTo>
                          <a:pt x="224" y="517"/>
                          <a:pt x="224" y="517"/>
                          <a:pt x="224" y="517"/>
                        </a:cubicBezTo>
                        <a:cubicBezTo>
                          <a:pt x="224" y="517"/>
                          <a:pt x="224" y="517"/>
                          <a:pt x="224" y="517"/>
                        </a:cubicBezTo>
                        <a:cubicBezTo>
                          <a:pt x="224" y="517"/>
                          <a:pt x="224" y="517"/>
                          <a:pt x="224" y="517"/>
                        </a:cubicBezTo>
                        <a:cubicBezTo>
                          <a:pt x="224" y="517"/>
                          <a:pt x="224" y="517"/>
                          <a:pt x="224" y="517"/>
                        </a:cubicBezTo>
                        <a:cubicBezTo>
                          <a:pt x="223" y="517"/>
                          <a:pt x="223" y="517"/>
                          <a:pt x="223" y="517"/>
                        </a:cubicBezTo>
                        <a:cubicBezTo>
                          <a:pt x="223" y="517"/>
                          <a:pt x="223" y="517"/>
                          <a:pt x="223" y="517"/>
                        </a:cubicBezTo>
                        <a:cubicBezTo>
                          <a:pt x="223" y="517"/>
                          <a:pt x="223" y="517"/>
                          <a:pt x="223" y="517"/>
                        </a:cubicBezTo>
                        <a:cubicBezTo>
                          <a:pt x="199" y="513"/>
                          <a:pt x="199" y="513"/>
                          <a:pt x="199" y="513"/>
                        </a:cubicBezTo>
                        <a:cubicBezTo>
                          <a:pt x="198" y="512"/>
                          <a:pt x="197" y="512"/>
                          <a:pt x="196" y="511"/>
                        </a:cubicBezTo>
                        <a:cubicBezTo>
                          <a:pt x="195" y="510"/>
                          <a:pt x="194" y="509"/>
                          <a:pt x="193" y="508"/>
                        </a:cubicBezTo>
                        <a:cubicBezTo>
                          <a:pt x="193" y="507"/>
                          <a:pt x="192" y="506"/>
                          <a:pt x="192" y="504"/>
                        </a:cubicBezTo>
                        <a:cubicBezTo>
                          <a:pt x="192" y="503"/>
                          <a:pt x="192" y="501"/>
                          <a:pt x="192" y="500"/>
                        </a:cubicBezTo>
                        <a:lnTo>
                          <a:pt x="194" y="484"/>
                        </a:lnTo>
                        <a:close/>
                        <a:moveTo>
                          <a:pt x="146" y="474"/>
                        </a:moveTo>
                        <a:cubicBezTo>
                          <a:pt x="146" y="473"/>
                          <a:pt x="146" y="471"/>
                          <a:pt x="147" y="470"/>
                        </a:cubicBezTo>
                        <a:cubicBezTo>
                          <a:pt x="148" y="469"/>
                          <a:pt x="148" y="468"/>
                          <a:pt x="149" y="467"/>
                        </a:cubicBezTo>
                        <a:cubicBezTo>
                          <a:pt x="150" y="466"/>
                          <a:pt x="151" y="465"/>
                          <a:pt x="152" y="465"/>
                        </a:cubicBezTo>
                        <a:cubicBezTo>
                          <a:pt x="154" y="465"/>
                          <a:pt x="155" y="465"/>
                          <a:pt x="156" y="465"/>
                        </a:cubicBezTo>
                        <a:cubicBezTo>
                          <a:pt x="180" y="469"/>
                          <a:pt x="180" y="469"/>
                          <a:pt x="180" y="469"/>
                        </a:cubicBezTo>
                        <a:cubicBezTo>
                          <a:pt x="181" y="469"/>
                          <a:pt x="182" y="470"/>
                          <a:pt x="183" y="471"/>
                        </a:cubicBezTo>
                        <a:cubicBezTo>
                          <a:pt x="184" y="471"/>
                          <a:pt x="185" y="472"/>
                          <a:pt x="185" y="474"/>
                        </a:cubicBezTo>
                        <a:cubicBezTo>
                          <a:pt x="186" y="475"/>
                          <a:pt x="186" y="476"/>
                          <a:pt x="187" y="478"/>
                        </a:cubicBezTo>
                        <a:cubicBezTo>
                          <a:pt x="187" y="479"/>
                          <a:pt x="187" y="481"/>
                          <a:pt x="187" y="482"/>
                        </a:cubicBezTo>
                        <a:cubicBezTo>
                          <a:pt x="184" y="498"/>
                          <a:pt x="184" y="498"/>
                          <a:pt x="184" y="498"/>
                        </a:cubicBezTo>
                        <a:cubicBezTo>
                          <a:pt x="184" y="499"/>
                          <a:pt x="184" y="499"/>
                          <a:pt x="184" y="499"/>
                        </a:cubicBezTo>
                        <a:cubicBezTo>
                          <a:pt x="184" y="499"/>
                          <a:pt x="184" y="499"/>
                          <a:pt x="184" y="499"/>
                        </a:cubicBezTo>
                        <a:cubicBezTo>
                          <a:pt x="184" y="499"/>
                          <a:pt x="184" y="499"/>
                          <a:pt x="184" y="500"/>
                        </a:cubicBezTo>
                        <a:cubicBezTo>
                          <a:pt x="184" y="500"/>
                          <a:pt x="184" y="500"/>
                          <a:pt x="184" y="500"/>
                        </a:cubicBezTo>
                        <a:cubicBezTo>
                          <a:pt x="184" y="500"/>
                          <a:pt x="184" y="500"/>
                          <a:pt x="184" y="500"/>
                        </a:cubicBezTo>
                        <a:cubicBezTo>
                          <a:pt x="184" y="500"/>
                          <a:pt x="184" y="500"/>
                          <a:pt x="184" y="500"/>
                        </a:cubicBezTo>
                        <a:cubicBezTo>
                          <a:pt x="184" y="501"/>
                          <a:pt x="184" y="501"/>
                          <a:pt x="184" y="501"/>
                        </a:cubicBezTo>
                        <a:cubicBezTo>
                          <a:pt x="184" y="501"/>
                          <a:pt x="184" y="501"/>
                          <a:pt x="184" y="501"/>
                        </a:cubicBezTo>
                        <a:cubicBezTo>
                          <a:pt x="184" y="501"/>
                          <a:pt x="184" y="501"/>
                          <a:pt x="183" y="501"/>
                        </a:cubicBezTo>
                        <a:cubicBezTo>
                          <a:pt x="183" y="501"/>
                          <a:pt x="183" y="501"/>
                          <a:pt x="183" y="501"/>
                        </a:cubicBezTo>
                        <a:cubicBezTo>
                          <a:pt x="183" y="501"/>
                          <a:pt x="183" y="501"/>
                          <a:pt x="183" y="501"/>
                        </a:cubicBezTo>
                        <a:cubicBezTo>
                          <a:pt x="183" y="502"/>
                          <a:pt x="183" y="502"/>
                          <a:pt x="183" y="502"/>
                        </a:cubicBezTo>
                        <a:cubicBezTo>
                          <a:pt x="183" y="502"/>
                          <a:pt x="183" y="502"/>
                          <a:pt x="183" y="502"/>
                        </a:cubicBezTo>
                        <a:cubicBezTo>
                          <a:pt x="183" y="502"/>
                          <a:pt x="183" y="502"/>
                          <a:pt x="183" y="502"/>
                        </a:cubicBezTo>
                        <a:cubicBezTo>
                          <a:pt x="183" y="502"/>
                          <a:pt x="183" y="502"/>
                          <a:pt x="183" y="502"/>
                        </a:cubicBezTo>
                        <a:cubicBezTo>
                          <a:pt x="183" y="503"/>
                          <a:pt x="183" y="503"/>
                          <a:pt x="183" y="503"/>
                        </a:cubicBezTo>
                        <a:cubicBezTo>
                          <a:pt x="183" y="503"/>
                          <a:pt x="183" y="503"/>
                          <a:pt x="183" y="503"/>
                        </a:cubicBezTo>
                        <a:cubicBezTo>
                          <a:pt x="183" y="503"/>
                          <a:pt x="183" y="503"/>
                          <a:pt x="183" y="503"/>
                        </a:cubicBezTo>
                        <a:cubicBezTo>
                          <a:pt x="183" y="503"/>
                          <a:pt x="183" y="503"/>
                          <a:pt x="183" y="503"/>
                        </a:cubicBezTo>
                        <a:cubicBezTo>
                          <a:pt x="183" y="503"/>
                          <a:pt x="183" y="503"/>
                          <a:pt x="183" y="503"/>
                        </a:cubicBezTo>
                        <a:cubicBezTo>
                          <a:pt x="182" y="503"/>
                          <a:pt x="182" y="503"/>
                          <a:pt x="182" y="503"/>
                        </a:cubicBezTo>
                        <a:cubicBezTo>
                          <a:pt x="182" y="503"/>
                          <a:pt x="182" y="504"/>
                          <a:pt x="182" y="504"/>
                        </a:cubicBezTo>
                        <a:cubicBezTo>
                          <a:pt x="182" y="504"/>
                          <a:pt x="182" y="504"/>
                          <a:pt x="182" y="504"/>
                        </a:cubicBezTo>
                        <a:cubicBezTo>
                          <a:pt x="182" y="504"/>
                          <a:pt x="182" y="504"/>
                          <a:pt x="182" y="504"/>
                        </a:cubicBezTo>
                        <a:cubicBezTo>
                          <a:pt x="182" y="504"/>
                          <a:pt x="182" y="504"/>
                          <a:pt x="182" y="504"/>
                        </a:cubicBezTo>
                        <a:cubicBezTo>
                          <a:pt x="182" y="504"/>
                          <a:pt x="182" y="504"/>
                          <a:pt x="182" y="504"/>
                        </a:cubicBezTo>
                        <a:cubicBezTo>
                          <a:pt x="182" y="504"/>
                          <a:pt x="182" y="504"/>
                          <a:pt x="182" y="504"/>
                        </a:cubicBezTo>
                        <a:cubicBezTo>
                          <a:pt x="182" y="505"/>
                          <a:pt x="182" y="505"/>
                          <a:pt x="182" y="505"/>
                        </a:cubicBezTo>
                        <a:cubicBezTo>
                          <a:pt x="182" y="505"/>
                          <a:pt x="181" y="505"/>
                          <a:pt x="181" y="505"/>
                        </a:cubicBezTo>
                        <a:cubicBezTo>
                          <a:pt x="181" y="505"/>
                          <a:pt x="181" y="505"/>
                          <a:pt x="181" y="505"/>
                        </a:cubicBezTo>
                        <a:cubicBezTo>
                          <a:pt x="181" y="505"/>
                          <a:pt x="181" y="505"/>
                          <a:pt x="181" y="505"/>
                        </a:cubicBezTo>
                        <a:cubicBezTo>
                          <a:pt x="181" y="505"/>
                          <a:pt x="181" y="505"/>
                          <a:pt x="181" y="505"/>
                        </a:cubicBezTo>
                        <a:cubicBezTo>
                          <a:pt x="181" y="505"/>
                          <a:pt x="181" y="506"/>
                          <a:pt x="181" y="506"/>
                        </a:cubicBezTo>
                        <a:cubicBezTo>
                          <a:pt x="181" y="506"/>
                          <a:pt x="181" y="506"/>
                          <a:pt x="181" y="506"/>
                        </a:cubicBezTo>
                        <a:cubicBezTo>
                          <a:pt x="181" y="506"/>
                          <a:pt x="181" y="506"/>
                          <a:pt x="180" y="506"/>
                        </a:cubicBezTo>
                        <a:cubicBezTo>
                          <a:pt x="180" y="506"/>
                          <a:pt x="180" y="506"/>
                          <a:pt x="180" y="506"/>
                        </a:cubicBezTo>
                        <a:cubicBezTo>
                          <a:pt x="180" y="506"/>
                          <a:pt x="180" y="506"/>
                          <a:pt x="180" y="506"/>
                        </a:cubicBezTo>
                        <a:cubicBezTo>
                          <a:pt x="180" y="506"/>
                          <a:pt x="180" y="506"/>
                          <a:pt x="180" y="506"/>
                        </a:cubicBezTo>
                        <a:cubicBezTo>
                          <a:pt x="180" y="506"/>
                          <a:pt x="180" y="506"/>
                          <a:pt x="180" y="506"/>
                        </a:cubicBezTo>
                        <a:cubicBezTo>
                          <a:pt x="180" y="506"/>
                          <a:pt x="180" y="506"/>
                          <a:pt x="180" y="506"/>
                        </a:cubicBezTo>
                        <a:cubicBezTo>
                          <a:pt x="180" y="506"/>
                          <a:pt x="180" y="507"/>
                          <a:pt x="180" y="507"/>
                        </a:cubicBezTo>
                        <a:cubicBezTo>
                          <a:pt x="180" y="507"/>
                          <a:pt x="180" y="507"/>
                          <a:pt x="180" y="507"/>
                        </a:cubicBezTo>
                        <a:cubicBezTo>
                          <a:pt x="179" y="507"/>
                          <a:pt x="179" y="507"/>
                          <a:pt x="179" y="507"/>
                        </a:cubicBezTo>
                        <a:cubicBezTo>
                          <a:pt x="179" y="507"/>
                          <a:pt x="179" y="507"/>
                          <a:pt x="179" y="507"/>
                        </a:cubicBezTo>
                        <a:cubicBezTo>
                          <a:pt x="179" y="507"/>
                          <a:pt x="179" y="507"/>
                          <a:pt x="179" y="507"/>
                        </a:cubicBezTo>
                        <a:cubicBezTo>
                          <a:pt x="179" y="507"/>
                          <a:pt x="179" y="507"/>
                          <a:pt x="179" y="507"/>
                        </a:cubicBezTo>
                        <a:cubicBezTo>
                          <a:pt x="179" y="507"/>
                          <a:pt x="179" y="507"/>
                          <a:pt x="179" y="507"/>
                        </a:cubicBezTo>
                        <a:cubicBezTo>
                          <a:pt x="179" y="507"/>
                          <a:pt x="179" y="507"/>
                          <a:pt x="179" y="507"/>
                        </a:cubicBezTo>
                        <a:cubicBezTo>
                          <a:pt x="178" y="507"/>
                          <a:pt x="178" y="507"/>
                          <a:pt x="178" y="507"/>
                        </a:cubicBezTo>
                        <a:cubicBezTo>
                          <a:pt x="178" y="507"/>
                          <a:pt x="178" y="508"/>
                          <a:pt x="178" y="508"/>
                        </a:cubicBezTo>
                        <a:cubicBezTo>
                          <a:pt x="178" y="508"/>
                          <a:pt x="178" y="508"/>
                          <a:pt x="178" y="508"/>
                        </a:cubicBezTo>
                        <a:cubicBezTo>
                          <a:pt x="178" y="508"/>
                          <a:pt x="178" y="508"/>
                          <a:pt x="178" y="508"/>
                        </a:cubicBezTo>
                        <a:cubicBezTo>
                          <a:pt x="178" y="508"/>
                          <a:pt x="178" y="508"/>
                          <a:pt x="178" y="508"/>
                        </a:cubicBezTo>
                        <a:cubicBezTo>
                          <a:pt x="177" y="508"/>
                          <a:pt x="177" y="508"/>
                          <a:pt x="177" y="508"/>
                        </a:cubicBezTo>
                        <a:cubicBezTo>
                          <a:pt x="177" y="508"/>
                          <a:pt x="177" y="508"/>
                          <a:pt x="177" y="508"/>
                        </a:cubicBezTo>
                        <a:cubicBezTo>
                          <a:pt x="177" y="508"/>
                          <a:pt x="177" y="508"/>
                          <a:pt x="177" y="508"/>
                        </a:cubicBezTo>
                        <a:cubicBezTo>
                          <a:pt x="177" y="508"/>
                          <a:pt x="177" y="508"/>
                          <a:pt x="177" y="508"/>
                        </a:cubicBezTo>
                        <a:cubicBezTo>
                          <a:pt x="177" y="508"/>
                          <a:pt x="177" y="508"/>
                          <a:pt x="177" y="508"/>
                        </a:cubicBezTo>
                        <a:cubicBezTo>
                          <a:pt x="177" y="508"/>
                          <a:pt x="177" y="508"/>
                          <a:pt x="177" y="508"/>
                        </a:cubicBezTo>
                        <a:cubicBezTo>
                          <a:pt x="177" y="508"/>
                          <a:pt x="177" y="508"/>
                          <a:pt x="176" y="508"/>
                        </a:cubicBezTo>
                        <a:cubicBezTo>
                          <a:pt x="176" y="508"/>
                          <a:pt x="176" y="508"/>
                          <a:pt x="176" y="508"/>
                        </a:cubicBezTo>
                        <a:cubicBezTo>
                          <a:pt x="176" y="508"/>
                          <a:pt x="176" y="508"/>
                          <a:pt x="176" y="508"/>
                        </a:cubicBezTo>
                        <a:cubicBezTo>
                          <a:pt x="176" y="508"/>
                          <a:pt x="176" y="508"/>
                          <a:pt x="176" y="508"/>
                        </a:cubicBezTo>
                        <a:cubicBezTo>
                          <a:pt x="176" y="508"/>
                          <a:pt x="176" y="508"/>
                          <a:pt x="176" y="508"/>
                        </a:cubicBezTo>
                        <a:cubicBezTo>
                          <a:pt x="176" y="508"/>
                          <a:pt x="176" y="508"/>
                          <a:pt x="176" y="508"/>
                        </a:cubicBezTo>
                        <a:cubicBezTo>
                          <a:pt x="176" y="508"/>
                          <a:pt x="175" y="508"/>
                          <a:pt x="175" y="508"/>
                        </a:cubicBezTo>
                        <a:cubicBezTo>
                          <a:pt x="175" y="508"/>
                          <a:pt x="175" y="508"/>
                          <a:pt x="175" y="508"/>
                        </a:cubicBezTo>
                        <a:cubicBezTo>
                          <a:pt x="175" y="508"/>
                          <a:pt x="175" y="508"/>
                          <a:pt x="175" y="508"/>
                        </a:cubicBezTo>
                        <a:cubicBezTo>
                          <a:pt x="175" y="508"/>
                          <a:pt x="175" y="508"/>
                          <a:pt x="175" y="508"/>
                        </a:cubicBezTo>
                        <a:cubicBezTo>
                          <a:pt x="175" y="508"/>
                          <a:pt x="175" y="508"/>
                          <a:pt x="174" y="508"/>
                        </a:cubicBezTo>
                        <a:cubicBezTo>
                          <a:pt x="174" y="508"/>
                          <a:pt x="174" y="508"/>
                          <a:pt x="174" y="508"/>
                        </a:cubicBezTo>
                        <a:cubicBezTo>
                          <a:pt x="174" y="508"/>
                          <a:pt x="174" y="508"/>
                          <a:pt x="174" y="508"/>
                        </a:cubicBezTo>
                        <a:cubicBezTo>
                          <a:pt x="150" y="504"/>
                          <a:pt x="150" y="504"/>
                          <a:pt x="150" y="504"/>
                        </a:cubicBezTo>
                        <a:cubicBezTo>
                          <a:pt x="149" y="503"/>
                          <a:pt x="148" y="503"/>
                          <a:pt x="147" y="502"/>
                        </a:cubicBezTo>
                        <a:cubicBezTo>
                          <a:pt x="146" y="501"/>
                          <a:pt x="145" y="500"/>
                          <a:pt x="145" y="499"/>
                        </a:cubicBezTo>
                        <a:cubicBezTo>
                          <a:pt x="144" y="498"/>
                          <a:pt x="144" y="497"/>
                          <a:pt x="143" y="495"/>
                        </a:cubicBezTo>
                        <a:cubicBezTo>
                          <a:pt x="143" y="494"/>
                          <a:pt x="143" y="492"/>
                          <a:pt x="143" y="491"/>
                        </a:cubicBezTo>
                        <a:lnTo>
                          <a:pt x="146" y="4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9" name="Group 298"/>
                  <p:cNvGrpSpPr/>
                  <p:nvPr/>
                </p:nvGrpSpPr>
                <p:grpSpPr>
                  <a:xfrm>
                    <a:off x="9902112" y="1957047"/>
                    <a:ext cx="54900" cy="60740"/>
                    <a:chOff x="9655479" y="1874110"/>
                    <a:chExt cx="54900" cy="60740"/>
                  </a:xfrm>
                  <a:solidFill>
                    <a:srgbClr val="FF8C00"/>
                  </a:solidFill>
                </p:grpSpPr>
                <p:sp>
                  <p:nvSpPr>
                    <p:cNvPr id="300" name="Freeform 18"/>
                    <p:cNvSpPr>
                      <a:spLocks noEditPoints="1"/>
                    </p:cNvSpPr>
                    <p:nvPr/>
                  </p:nvSpPr>
                  <p:spPr bwMode="auto">
                    <a:xfrm>
                      <a:off x="9663655" y="1888127"/>
                      <a:ext cx="37379" cy="43219"/>
                    </a:xfrm>
                    <a:custGeom>
                      <a:avLst/>
                      <a:gdLst>
                        <a:gd name="T0" fmla="*/ 14 w 48"/>
                        <a:gd name="T1" fmla="*/ 18 h 54"/>
                        <a:gd name="T2" fmla="*/ 19 w 48"/>
                        <a:gd name="T3" fmla="*/ 19 h 54"/>
                        <a:gd name="T4" fmla="*/ 22 w 48"/>
                        <a:gd name="T5" fmla="*/ 22 h 54"/>
                        <a:gd name="T6" fmla="*/ 24 w 48"/>
                        <a:gd name="T7" fmla="*/ 21 h 54"/>
                        <a:gd name="T8" fmla="*/ 30 w 48"/>
                        <a:gd name="T9" fmla="*/ 5 h 54"/>
                        <a:gd name="T10" fmla="*/ 29 w 48"/>
                        <a:gd name="T11" fmla="*/ 4 h 54"/>
                        <a:gd name="T12" fmla="*/ 27 w 48"/>
                        <a:gd name="T13" fmla="*/ 2 h 54"/>
                        <a:gd name="T14" fmla="*/ 23 w 48"/>
                        <a:gd name="T15" fmla="*/ 0 h 54"/>
                        <a:gd name="T16" fmla="*/ 20 w 48"/>
                        <a:gd name="T17" fmla="*/ 0 h 54"/>
                        <a:gd name="T18" fmla="*/ 16 w 48"/>
                        <a:gd name="T19" fmla="*/ 1 h 54"/>
                        <a:gd name="T20" fmla="*/ 15 w 48"/>
                        <a:gd name="T21" fmla="*/ 1 h 54"/>
                        <a:gd name="T22" fmla="*/ 8 w 48"/>
                        <a:gd name="T23" fmla="*/ 19 h 54"/>
                        <a:gd name="T24" fmla="*/ 12 w 48"/>
                        <a:gd name="T25" fmla="*/ 18 h 54"/>
                        <a:gd name="T26" fmla="*/ 21 w 48"/>
                        <a:gd name="T27" fmla="*/ 27 h 54"/>
                        <a:gd name="T28" fmla="*/ 19 w 48"/>
                        <a:gd name="T29" fmla="*/ 24 h 54"/>
                        <a:gd name="T30" fmla="*/ 15 w 48"/>
                        <a:gd name="T31" fmla="*/ 22 h 54"/>
                        <a:gd name="T32" fmla="*/ 11 w 48"/>
                        <a:gd name="T33" fmla="*/ 22 h 54"/>
                        <a:gd name="T34" fmla="*/ 8 w 48"/>
                        <a:gd name="T35" fmla="*/ 23 h 54"/>
                        <a:gd name="T36" fmla="*/ 7 w 48"/>
                        <a:gd name="T37" fmla="*/ 24 h 54"/>
                        <a:gd name="T38" fmla="*/ 0 w 48"/>
                        <a:gd name="T39" fmla="*/ 41 h 54"/>
                        <a:gd name="T40" fmla="*/ 4 w 48"/>
                        <a:gd name="T41" fmla="*/ 40 h 54"/>
                        <a:gd name="T42" fmla="*/ 8 w 48"/>
                        <a:gd name="T43" fmla="*/ 40 h 54"/>
                        <a:gd name="T44" fmla="*/ 12 w 48"/>
                        <a:gd name="T45" fmla="*/ 42 h 54"/>
                        <a:gd name="T46" fmla="*/ 15 w 48"/>
                        <a:gd name="T47" fmla="*/ 45 h 54"/>
                        <a:gd name="T48" fmla="*/ 22 w 48"/>
                        <a:gd name="T49" fmla="*/ 28 h 54"/>
                        <a:gd name="T50" fmla="*/ 35 w 48"/>
                        <a:gd name="T51" fmla="*/ 36 h 54"/>
                        <a:gd name="T52" fmla="*/ 32 w 48"/>
                        <a:gd name="T53" fmla="*/ 36 h 54"/>
                        <a:gd name="T54" fmla="*/ 27 w 48"/>
                        <a:gd name="T55" fmla="*/ 34 h 54"/>
                        <a:gd name="T56" fmla="*/ 24 w 48"/>
                        <a:gd name="T57" fmla="*/ 31 h 54"/>
                        <a:gd name="T58" fmla="*/ 18 w 48"/>
                        <a:gd name="T59" fmla="*/ 48 h 54"/>
                        <a:gd name="T60" fmla="*/ 18 w 48"/>
                        <a:gd name="T61" fmla="*/ 49 h 54"/>
                        <a:gd name="T62" fmla="*/ 21 w 48"/>
                        <a:gd name="T63" fmla="*/ 52 h 54"/>
                        <a:gd name="T64" fmla="*/ 25 w 48"/>
                        <a:gd name="T65" fmla="*/ 54 h 54"/>
                        <a:gd name="T66" fmla="*/ 27 w 48"/>
                        <a:gd name="T67" fmla="*/ 54 h 54"/>
                        <a:gd name="T68" fmla="*/ 28 w 48"/>
                        <a:gd name="T69" fmla="*/ 54 h 54"/>
                        <a:gd name="T70" fmla="*/ 32 w 48"/>
                        <a:gd name="T71" fmla="*/ 53 h 54"/>
                        <a:gd name="T72" fmla="*/ 33 w 48"/>
                        <a:gd name="T73" fmla="*/ 52 h 54"/>
                        <a:gd name="T74" fmla="*/ 39 w 48"/>
                        <a:gd name="T75" fmla="*/ 35 h 54"/>
                        <a:gd name="T76" fmla="*/ 35 w 48"/>
                        <a:gd name="T77" fmla="*/ 36 h 54"/>
                        <a:gd name="T78" fmla="*/ 44 w 48"/>
                        <a:gd name="T79" fmla="*/ 13 h 54"/>
                        <a:gd name="T80" fmla="*/ 40 w 48"/>
                        <a:gd name="T81" fmla="*/ 13 h 54"/>
                        <a:gd name="T82" fmla="*/ 35 w 48"/>
                        <a:gd name="T83" fmla="*/ 11 h 54"/>
                        <a:gd name="T84" fmla="*/ 33 w 48"/>
                        <a:gd name="T85" fmla="*/ 8 h 54"/>
                        <a:gd name="T86" fmla="*/ 26 w 48"/>
                        <a:gd name="T87" fmla="*/ 26 h 54"/>
                        <a:gd name="T88" fmla="*/ 27 w 48"/>
                        <a:gd name="T89" fmla="*/ 27 h 54"/>
                        <a:gd name="T90" fmla="*/ 29 w 48"/>
                        <a:gd name="T91" fmla="*/ 29 h 54"/>
                        <a:gd name="T92" fmla="*/ 33 w 48"/>
                        <a:gd name="T93" fmla="*/ 31 h 54"/>
                        <a:gd name="T94" fmla="*/ 35 w 48"/>
                        <a:gd name="T95" fmla="*/ 32 h 54"/>
                        <a:gd name="T96" fmla="*/ 39 w 48"/>
                        <a:gd name="T97" fmla="*/ 31 h 54"/>
                        <a:gd name="T98" fmla="*/ 41 w 48"/>
                        <a:gd name="T99" fmla="*/ 30 h 54"/>
                        <a:gd name="T100" fmla="*/ 47 w 48"/>
                        <a:gd name="T101" fmla="*/ 14 h 54"/>
                        <a:gd name="T102" fmla="*/ 46 w 48"/>
                        <a:gd name="T103"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 h="54">
                          <a:moveTo>
                            <a:pt x="12" y="18"/>
                          </a:moveTo>
                          <a:cubicBezTo>
                            <a:pt x="13" y="18"/>
                            <a:pt x="13" y="18"/>
                            <a:pt x="14" y="18"/>
                          </a:cubicBezTo>
                          <a:cubicBezTo>
                            <a:pt x="15" y="18"/>
                            <a:pt x="16" y="18"/>
                            <a:pt x="16" y="18"/>
                          </a:cubicBezTo>
                          <a:cubicBezTo>
                            <a:pt x="17" y="18"/>
                            <a:pt x="18" y="18"/>
                            <a:pt x="19" y="19"/>
                          </a:cubicBezTo>
                          <a:cubicBezTo>
                            <a:pt x="19" y="19"/>
                            <a:pt x="20" y="20"/>
                            <a:pt x="21" y="20"/>
                          </a:cubicBezTo>
                          <a:cubicBezTo>
                            <a:pt x="21" y="21"/>
                            <a:pt x="22" y="21"/>
                            <a:pt x="22" y="22"/>
                          </a:cubicBezTo>
                          <a:cubicBezTo>
                            <a:pt x="23" y="23"/>
                            <a:pt x="23" y="23"/>
                            <a:pt x="23" y="23"/>
                          </a:cubicBezTo>
                          <a:cubicBezTo>
                            <a:pt x="24" y="21"/>
                            <a:pt x="24" y="21"/>
                            <a:pt x="24" y="21"/>
                          </a:cubicBezTo>
                          <a:cubicBezTo>
                            <a:pt x="30" y="5"/>
                            <a:pt x="30" y="5"/>
                            <a:pt x="30" y="5"/>
                          </a:cubicBezTo>
                          <a:cubicBezTo>
                            <a:pt x="30" y="5"/>
                            <a:pt x="30" y="5"/>
                            <a:pt x="30" y="5"/>
                          </a:cubicBezTo>
                          <a:cubicBezTo>
                            <a:pt x="30" y="4"/>
                            <a:pt x="30" y="4"/>
                            <a:pt x="30" y="4"/>
                          </a:cubicBezTo>
                          <a:cubicBezTo>
                            <a:pt x="29" y="4"/>
                            <a:pt x="29" y="4"/>
                            <a:pt x="29" y="4"/>
                          </a:cubicBezTo>
                          <a:cubicBezTo>
                            <a:pt x="29" y="3"/>
                            <a:pt x="29" y="3"/>
                            <a:pt x="29" y="3"/>
                          </a:cubicBezTo>
                          <a:cubicBezTo>
                            <a:pt x="28" y="3"/>
                            <a:pt x="28" y="2"/>
                            <a:pt x="27" y="2"/>
                          </a:cubicBezTo>
                          <a:cubicBezTo>
                            <a:pt x="27" y="1"/>
                            <a:pt x="26" y="1"/>
                            <a:pt x="25" y="1"/>
                          </a:cubicBezTo>
                          <a:cubicBezTo>
                            <a:pt x="25" y="0"/>
                            <a:pt x="24" y="0"/>
                            <a:pt x="23" y="0"/>
                          </a:cubicBezTo>
                          <a:cubicBezTo>
                            <a:pt x="23" y="0"/>
                            <a:pt x="22" y="0"/>
                            <a:pt x="21" y="0"/>
                          </a:cubicBezTo>
                          <a:cubicBezTo>
                            <a:pt x="21" y="0"/>
                            <a:pt x="20" y="0"/>
                            <a:pt x="20" y="0"/>
                          </a:cubicBezTo>
                          <a:cubicBezTo>
                            <a:pt x="19" y="0"/>
                            <a:pt x="18" y="0"/>
                            <a:pt x="17" y="0"/>
                          </a:cubicBezTo>
                          <a:cubicBezTo>
                            <a:pt x="17" y="0"/>
                            <a:pt x="16" y="1"/>
                            <a:pt x="16" y="1"/>
                          </a:cubicBezTo>
                          <a:cubicBezTo>
                            <a:pt x="15" y="1"/>
                            <a:pt x="15" y="1"/>
                            <a:pt x="15" y="1"/>
                          </a:cubicBezTo>
                          <a:cubicBezTo>
                            <a:pt x="15" y="1"/>
                            <a:pt x="15" y="1"/>
                            <a:pt x="15" y="1"/>
                          </a:cubicBezTo>
                          <a:cubicBezTo>
                            <a:pt x="9" y="17"/>
                            <a:pt x="9" y="17"/>
                            <a:pt x="9" y="17"/>
                          </a:cubicBezTo>
                          <a:cubicBezTo>
                            <a:pt x="8" y="19"/>
                            <a:pt x="8" y="19"/>
                            <a:pt x="8" y="19"/>
                          </a:cubicBezTo>
                          <a:cubicBezTo>
                            <a:pt x="10" y="18"/>
                            <a:pt x="10" y="18"/>
                            <a:pt x="10" y="18"/>
                          </a:cubicBezTo>
                          <a:cubicBezTo>
                            <a:pt x="11" y="18"/>
                            <a:pt x="12" y="18"/>
                            <a:pt x="12" y="18"/>
                          </a:cubicBezTo>
                          <a:close/>
                          <a:moveTo>
                            <a:pt x="22" y="27"/>
                          </a:moveTo>
                          <a:cubicBezTo>
                            <a:pt x="21" y="27"/>
                            <a:pt x="21" y="27"/>
                            <a:pt x="21" y="27"/>
                          </a:cubicBezTo>
                          <a:cubicBezTo>
                            <a:pt x="21" y="26"/>
                            <a:pt x="21" y="26"/>
                            <a:pt x="20" y="26"/>
                          </a:cubicBezTo>
                          <a:cubicBezTo>
                            <a:pt x="20" y="25"/>
                            <a:pt x="19" y="25"/>
                            <a:pt x="19" y="24"/>
                          </a:cubicBezTo>
                          <a:cubicBezTo>
                            <a:pt x="18" y="24"/>
                            <a:pt x="18" y="23"/>
                            <a:pt x="17" y="23"/>
                          </a:cubicBezTo>
                          <a:cubicBezTo>
                            <a:pt x="16" y="23"/>
                            <a:pt x="16" y="22"/>
                            <a:pt x="15" y="22"/>
                          </a:cubicBezTo>
                          <a:cubicBezTo>
                            <a:pt x="14" y="22"/>
                            <a:pt x="14" y="22"/>
                            <a:pt x="13" y="22"/>
                          </a:cubicBezTo>
                          <a:cubicBezTo>
                            <a:pt x="12" y="22"/>
                            <a:pt x="12" y="22"/>
                            <a:pt x="11" y="22"/>
                          </a:cubicBezTo>
                          <a:cubicBezTo>
                            <a:pt x="10" y="22"/>
                            <a:pt x="10" y="22"/>
                            <a:pt x="9" y="23"/>
                          </a:cubicBezTo>
                          <a:cubicBezTo>
                            <a:pt x="8" y="23"/>
                            <a:pt x="8" y="23"/>
                            <a:pt x="8" y="23"/>
                          </a:cubicBezTo>
                          <a:cubicBezTo>
                            <a:pt x="7" y="23"/>
                            <a:pt x="7" y="23"/>
                            <a:pt x="7" y="23"/>
                          </a:cubicBezTo>
                          <a:cubicBezTo>
                            <a:pt x="7" y="24"/>
                            <a:pt x="7" y="24"/>
                            <a:pt x="7" y="24"/>
                          </a:cubicBezTo>
                          <a:cubicBezTo>
                            <a:pt x="1" y="39"/>
                            <a:pt x="1" y="39"/>
                            <a:pt x="1" y="39"/>
                          </a:cubicBezTo>
                          <a:cubicBezTo>
                            <a:pt x="0" y="41"/>
                            <a:pt x="0" y="41"/>
                            <a:pt x="0" y="41"/>
                          </a:cubicBezTo>
                          <a:cubicBezTo>
                            <a:pt x="2" y="40"/>
                            <a:pt x="2" y="40"/>
                            <a:pt x="2" y="40"/>
                          </a:cubicBezTo>
                          <a:cubicBezTo>
                            <a:pt x="3" y="40"/>
                            <a:pt x="4" y="40"/>
                            <a:pt x="4" y="40"/>
                          </a:cubicBezTo>
                          <a:cubicBezTo>
                            <a:pt x="5" y="40"/>
                            <a:pt x="5" y="40"/>
                            <a:pt x="6" y="40"/>
                          </a:cubicBezTo>
                          <a:cubicBezTo>
                            <a:pt x="7" y="40"/>
                            <a:pt x="7" y="40"/>
                            <a:pt x="8" y="40"/>
                          </a:cubicBezTo>
                          <a:cubicBezTo>
                            <a:pt x="9" y="40"/>
                            <a:pt x="9" y="41"/>
                            <a:pt x="10" y="41"/>
                          </a:cubicBezTo>
                          <a:cubicBezTo>
                            <a:pt x="11" y="41"/>
                            <a:pt x="12" y="42"/>
                            <a:pt x="12" y="42"/>
                          </a:cubicBezTo>
                          <a:cubicBezTo>
                            <a:pt x="13" y="43"/>
                            <a:pt x="13" y="43"/>
                            <a:pt x="14" y="44"/>
                          </a:cubicBezTo>
                          <a:cubicBezTo>
                            <a:pt x="15" y="45"/>
                            <a:pt x="15" y="45"/>
                            <a:pt x="15" y="45"/>
                          </a:cubicBezTo>
                          <a:cubicBezTo>
                            <a:pt x="16" y="43"/>
                            <a:pt x="16" y="43"/>
                            <a:pt x="16" y="43"/>
                          </a:cubicBezTo>
                          <a:cubicBezTo>
                            <a:pt x="22" y="28"/>
                            <a:pt x="22" y="28"/>
                            <a:pt x="22" y="28"/>
                          </a:cubicBezTo>
                          <a:lnTo>
                            <a:pt x="22" y="27"/>
                          </a:lnTo>
                          <a:close/>
                          <a:moveTo>
                            <a:pt x="35" y="36"/>
                          </a:moveTo>
                          <a:cubicBezTo>
                            <a:pt x="35" y="36"/>
                            <a:pt x="34" y="36"/>
                            <a:pt x="33" y="36"/>
                          </a:cubicBezTo>
                          <a:cubicBezTo>
                            <a:pt x="33" y="36"/>
                            <a:pt x="32" y="36"/>
                            <a:pt x="32" y="36"/>
                          </a:cubicBezTo>
                          <a:cubicBezTo>
                            <a:pt x="31" y="35"/>
                            <a:pt x="30" y="35"/>
                            <a:pt x="29" y="35"/>
                          </a:cubicBezTo>
                          <a:cubicBezTo>
                            <a:pt x="28" y="34"/>
                            <a:pt x="28" y="34"/>
                            <a:pt x="27" y="34"/>
                          </a:cubicBezTo>
                          <a:cubicBezTo>
                            <a:pt x="27" y="33"/>
                            <a:pt x="26" y="33"/>
                            <a:pt x="25" y="32"/>
                          </a:cubicBezTo>
                          <a:cubicBezTo>
                            <a:pt x="24" y="31"/>
                            <a:pt x="24" y="31"/>
                            <a:pt x="24" y="31"/>
                          </a:cubicBezTo>
                          <a:cubicBezTo>
                            <a:pt x="24" y="32"/>
                            <a:pt x="24" y="32"/>
                            <a:pt x="24" y="32"/>
                          </a:cubicBezTo>
                          <a:cubicBezTo>
                            <a:pt x="18" y="48"/>
                            <a:pt x="18" y="48"/>
                            <a:pt x="18" y="48"/>
                          </a:cubicBezTo>
                          <a:cubicBezTo>
                            <a:pt x="18" y="49"/>
                            <a:pt x="18" y="49"/>
                            <a:pt x="18" y="49"/>
                          </a:cubicBezTo>
                          <a:cubicBezTo>
                            <a:pt x="18" y="49"/>
                            <a:pt x="18" y="49"/>
                            <a:pt x="18" y="49"/>
                          </a:cubicBezTo>
                          <a:cubicBezTo>
                            <a:pt x="18" y="49"/>
                            <a:pt x="19" y="50"/>
                            <a:pt x="19" y="50"/>
                          </a:cubicBezTo>
                          <a:cubicBezTo>
                            <a:pt x="19" y="51"/>
                            <a:pt x="20" y="51"/>
                            <a:pt x="21" y="52"/>
                          </a:cubicBezTo>
                          <a:cubicBezTo>
                            <a:pt x="21" y="52"/>
                            <a:pt x="22" y="53"/>
                            <a:pt x="22" y="53"/>
                          </a:cubicBezTo>
                          <a:cubicBezTo>
                            <a:pt x="23" y="53"/>
                            <a:pt x="24" y="53"/>
                            <a:pt x="25" y="54"/>
                          </a:cubicBezTo>
                          <a:cubicBezTo>
                            <a:pt x="25" y="54"/>
                            <a:pt x="26" y="54"/>
                            <a:pt x="26" y="54"/>
                          </a:cubicBezTo>
                          <a:cubicBezTo>
                            <a:pt x="27" y="54"/>
                            <a:pt x="27" y="54"/>
                            <a:pt x="27" y="54"/>
                          </a:cubicBezTo>
                          <a:cubicBezTo>
                            <a:pt x="27" y="54"/>
                            <a:pt x="27" y="54"/>
                            <a:pt x="27" y="54"/>
                          </a:cubicBezTo>
                          <a:cubicBezTo>
                            <a:pt x="27" y="54"/>
                            <a:pt x="28" y="54"/>
                            <a:pt x="28" y="54"/>
                          </a:cubicBezTo>
                          <a:cubicBezTo>
                            <a:pt x="29" y="54"/>
                            <a:pt x="30" y="54"/>
                            <a:pt x="30" y="53"/>
                          </a:cubicBezTo>
                          <a:cubicBezTo>
                            <a:pt x="31" y="53"/>
                            <a:pt x="32" y="53"/>
                            <a:pt x="32" y="53"/>
                          </a:cubicBezTo>
                          <a:cubicBezTo>
                            <a:pt x="33" y="53"/>
                            <a:pt x="33" y="53"/>
                            <a:pt x="33" y="53"/>
                          </a:cubicBezTo>
                          <a:cubicBezTo>
                            <a:pt x="33" y="52"/>
                            <a:pt x="33" y="52"/>
                            <a:pt x="33" y="52"/>
                          </a:cubicBezTo>
                          <a:cubicBezTo>
                            <a:pt x="39" y="37"/>
                            <a:pt x="39" y="37"/>
                            <a:pt x="39" y="37"/>
                          </a:cubicBezTo>
                          <a:cubicBezTo>
                            <a:pt x="39" y="35"/>
                            <a:pt x="39" y="35"/>
                            <a:pt x="39" y="35"/>
                          </a:cubicBezTo>
                          <a:cubicBezTo>
                            <a:pt x="37" y="35"/>
                            <a:pt x="37" y="35"/>
                            <a:pt x="37" y="35"/>
                          </a:cubicBezTo>
                          <a:cubicBezTo>
                            <a:pt x="37" y="36"/>
                            <a:pt x="36" y="36"/>
                            <a:pt x="35" y="36"/>
                          </a:cubicBezTo>
                          <a:close/>
                          <a:moveTo>
                            <a:pt x="46" y="13"/>
                          </a:moveTo>
                          <a:cubicBezTo>
                            <a:pt x="44" y="13"/>
                            <a:pt x="44" y="13"/>
                            <a:pt x="44" y="13"/>
                          </a:cubicBezTo>
                          <a:cubicBezTo>
                            <a:pt x="43" y="13"/>
                            <a:pt x="43" y="13"/>
                            <a:pt x="42" y="13"/>
                          </a:cubicBezTo>
                          <a:cubicBezTo>
                            <a:pt x="41" y="13"/>
                            <a:pt x="41" y="13"/>
                            <a:pt x="40" y="13"/>
                          </a:cubicBezTo>
                          <a:cubicBezTo>
                            <a:pt x="39" y="13"/>
                            <a:pt x="38" y="13"/>
                            <a:pt x="38" y="12"/>
                          </a:cubicBezTo>
                          <a:cubicBezTo>
                            <a:pt x="37" y="12"/>
                            <a:pt x="36" y="12"/>
                            <a:pt x="35" y="11"/>
                          </a:cubicBezTo>
                          <a:cubicBezTo>
                            <a:pt x="35" y="11"/>
                            <a:pt x="34" y="10"/>
                            <a:pt x="34" y="10"/>
                          </a:cubicBezTo>
                          <a:cubicBezTo>
                            <a:pt x="33" y="8"/>
                            <a:pt x="33" y="8"/>
                            <a:pt x="33" y="8"/>
                          </a:cubicBezTo>
                          <a:cubicBezTo>
                            <a:pt x="32" y="10"/>
                            <a:pt x="32" y="10"/>
                            <a:pt x="32" y="10"/>
                          </a:cubicBezTo>
                          <a:cubicBezTo>
                            <a:pt x="26" y="26"/>
                            <a:pt x="26" y="26"/>
                            <a:pt x="26" y="26"/>
                          </a:cubicBezTo>
                          <a:cubicBezTo>
                            <a:pt x="26" y="27"/>
                            <a:pt x="26" y="27"/>
                            <a:pt x="26" y="27"/>
                          </a:cubicBezTo>
                          <a:cubicBezTo>
                            <a:pt x="27" y="27"/>
                            <a:pt x="27" y="27"/>
                            <a:pt x="27" y="27"/>
                          </a:cubicBezTo>
                          <a:cubicBezTo>
                            <a:pt x="27" y="27"/>
                            <a:pt x="27" y="28"/>
                            <a:pt x="27" y="28"/>
                          </a:cubicBezTo>
                          <a:cubicBezTo>
                            <a:pt x="28" y="28"/>
                            <a:pt x="28" y="29"/>
                            <a:pt x="29" y="29"/>
                          </a:cubicBezTo>
                          <a:cubicBezTo>
                            <a:pt x="30" y="30"/>
                            <a:pt x="30" y="30"/>
                            <a:pt x="31" y="31"/>
                          </a:cubicBezTo>
                          <a:cubicBezTo>
                            <a:pt x="32" y="31"/>
                            <a:pt x="32" y="31"/>
                            <a:pt x="33" y="31"/>
                          </a:cubicBezTo>
                          <a:cubicBezTo>
                            <a:pt x="34" y="31"/>
                            <a:pt x="34" y="32"/>
                            <a:pt x="35" y="32"/>
                          </a:cubicBezTo>
                          <a:cubicBezTo>
                            <a:pt x="35" y="32"/>
                            <a:pt x="35" y="32"/>
                            <a:pt x="35" y="32"/>
                          </a:cubicBezTo>
                          <a:cubicBezTo>
                            <a:pt x="36" y="32"/>
                            <a:pt x="36" y="32"/>
                            <a:pt x="37" y="31"/>
                          </a:cubicBezTo>
                          <a:cubicBezTo>
                            <a:pt x="37" y="31"/>
                            <a:pt x="38" y="31"/>
                            <a:pt x="39" y="31"/>
                          </a:cubicBezTo>
                          <a:cubicBezTo>
                            <a:pt x="39" y="31"/>
                            <a:pt x="40" y="31"/>
                            <a:pt x="41" y="31"/>
                          </a:cubicBezTo>
                          <a:cubicBezTo>
                            <a:pt x="41" y="30"/>
                            <a:pt x="41" y="30"/>
                            <a:pt x="41" y="30"/>
                          </a:cubicBezTo>
                          <a:cubicBezTo>
                            <a:pt x="41" y="30"/>
                            <a:pt x="41" y="30"/>
                            <a:pt x="41" y="30"/>
                          </a:cubicBezTo>
                          <a:cubicBezTo>
                            <a:pt x="47" y="14"/>
                            <a:pt x="47" y="14"/>
                            <a:pt x="47" y="14"/>
                          </a:cubicBezTo>
                          <a:cubicBezTo>
                            <a:pt x="48" y="13"/>
                            <a:pt x="48" y="13"/>
                            <a:pt x="48" y="13"/>
                          </a:cubicBezTo>
                          <a:lnTo>
                            <a:pt x="46" y="1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1" name="Freeform 19"/>
                    <p:cNvSpPr>
                      <a:spLocks/>
                    </p:cNvSpPr>
                    <p:nvPr/>
                  </p:nvSpPr>
                  <p:spPr bwMode="auto">
                    <a:xfrm>
                      <a:off x="9655479" y="1874110"/>
                      <a:ext cx="54900" cy="60740"/>
                    </a:xfrm>
                    <a:custGeom>
                      <a:avLst/>
                      <a:gdLst>
                        <a:gd name="T0" fmla="*/ 8 w 70"/>
                        <a:gd name="T1" fmla="*/ 67 h 77"/>
                        <a:gd name="T2" fmla="*/ 5 w 70"/>
                        <a:gd name="T3" fmla="*/ 42 h 77"/>
                        <a:gd name="T4" fmla="*/ 40 w 70"/>
                        <a:gd name="T5" fmla="*/ 4 h 77"/>
                        <a:gd name="T6" fmla="*/ 65 w 70"/>
                        <a:gd name="T7" fmla="*/ 49 h 77"/>
                        <a:gd name="T8" fmla="*/ 53 w 70"/>
                        <a:gd name="T9" fmla="*/ 76 h 77"/>
                        <a:gd name="T10" fmla="*/ 58 w 70"/>
                        <a:gd name="T11" fmla="*/ 77 h 77"/>
                        <a:gd name="T12" fmla="*/ 69 w 70"/>
                        <a:gd name="T13" fmla="*/ 49 h 77"/>
                        <a:gd name="T14" fmla="*/ 63 w 70"/>
                        <a:gd name="T15" fmla="*/ 16 h 77"/>
                        <a:gd name="T16" fmla="*/ 40 w 70"/>
                        <a:gd name="T17" fmla="*/ 0 h 77"/>
                        <a:gd name="T18" fmla="*/ 37 w 70"/>
                        <a:gd name="T19" fmla="*/ 0 h 77"/>
                        <a:gd name="T20" fmla="*/ 1 w 70"/>
                        <a:gd name="T21" fmla="*/ 41 h 77"/>
                        <a:gd name="T22" fmla="*/ 3 w 70"/>
                        <a:gd name="T23" fmla="*/ 66 h 77"/>
                        <a:gd name="T24" fmla="*/ 8 w 70"/>
                        <a:gd name="T25"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7">
                          <a:moveTo>
                            <a:pt x="8" y="67"/>
                          </a:moveTo>
                          <a:cubicBezTo>
                            <a:pt x="5" y="60"/>
                            <a:pt x="4" y="51"/>
                            <a:pt x="5" y="42"/>
                          </a:cubicBezTo>
                          <a:cubicBezTo>
                            <a:pt x="8" y="19"/>
                            <a:pt x="23" y="2"/>
                            <a:pt x="40" y="4"/>
                          </a:cubicBezTo>
                          <a:cubicBezTo>
                            <a:pt x="56" y="6"/>
                            <a:pt x="67" y="26"/>
                            <a:pt x="65" y="49"/>
                          </a:cubicBezTo>
                          <a:cubicBezTo>
                            <a:pt x="63" y="60"/>
                            <a:pt x="59" y="69"/>
                            <a:pt x="53" y="76"/>
                          </a:cubicBezTo>
                          <a:cubicBezTo>
                            <a:pt x="58" y="77"/>
                            <a:pt x="58" y="77"/>
                            <a:pt x="58" y="77"/>
                          </a:cubicBezTo>
                          <a:cubicBezTo>
                            <a:pt x="63" y="70"/>
                            <a:pt x="67" y="60"/>
                            <a:pt x="69" y="49"/>
                          </a:cubicBezTo>
                          <a:cubicBezTo>
                            <a:pt x="70" y="37"/>
                            <a:pt x="68" y="26"/>
                            <a:pt x="63" y="16"/>
                          </a:cubicBezTo>
                          <a:cubicBezTo>
                            <a:pt x="57" y="7"/>
                            <a:pt x="49" y="1"/>
                            <a:pt x="40" y="0"/>
                          </a:cubicBezTo>
                          <a:cubicBezTo>
                            <a:pt x="39" y="0"/>
                            <a:pt x="38" y="0"/>
                            <a:pt x="37" y="0"/>
                          </a:cubicBezTo>
                          <a:cubicBezTo>
                            <a:pt x="19" y="0"/>
                            <a:pt x="4" y="18"/>
                            <a:pt x="1" y="41"/>
                          </a:cubicBezTo>
                          <a:cubicBezTo>
                            <a:pt x="0" y="50"/>
                            <a:pt x="1" y="59"/>
                            <a:pt x="3" y="66"/>
                          </a:cubicBezTo>
                          <a:lnTo>
                            <a:pt x="8" y="6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97" name="Rectangle 296"/>
                <p:cNvSpPr/>
                <p:nvPr/>
              </p:nvSpPr>
              <p:spPr bwMode="auto">
                <a:xfrm>
                  <a:off x="10821132" y="1736057"/>
                  <a:ext cx="45719" cy="42976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chemeClr val="tx1"/>
                    </a:solidFill>
                  </a:endParaRPr>
                </a:p>
              </p:txBody>
            </p:sp>
          </p:grpSp>
          <p:sp>
            <p:nvSpPr>
              <p:cNvPr id="294" name="Rectangle 293"/>
              <p:cNvSpPr/>
              <p:nvPr/>
            </p:nvSpPr>
            <p:spPr>
              <a:xfrm>
                <a:off x="11023277" y="1891726"/>
                <a:ext cx="557464" cy="376770"/>
              </a:xfrm>
              <a:prstGeom prst="rect">
                <a:avLst/>
              </a:prstGeom>
              <a:noFill/>
              <a:ln>
                <a:noFill/>
              </a:ln>
            </p:spPr>
            <p:txBody>
              <a:bodyPr wrap="square" lIns="0" tIns="0" rIns="0" bIns="0" anchor="ctr">
                <a:spAutoFit/>
              </a:bodyPr>
              <a:lstStyle/>
              <a:p>
                <a:pPr algn="ctr" defTabSz="1118323" fontAlgn="base">
                  <a:spcAft>
                    <a:spcPct val="0"/>
                  </a:spcAft>
                </a:pPr>
                <a:r>
                  <a:rPr lang="en-US" sz="1224" dirty="0" smtClean="0">
                    <a:ln>
                      <a:solidFill>
                        <a:srgbClr val="FFFFFF">
                          <a:alpha val="0"/>
                        </a:srgbClr>
                      </a:solidFill>
                    </a:ln>
                    <a:latin typeface="Segoe"/>
                  </a:rPr>
                  <a:t>Client VM</a:t>
                </a:r>
                <a:endParaRPr lang="en-US" sz="1224" dirty="0">
                  <a:ln>
                    <a:solidFill>
                      <a:srgbClr val="FFFFFF">
                        <a:alpha val="0"/>
                      </a:srgbClr>
                    </a:solidFill>
                  </a:ln>
                  <a:latin typeface="Segoe"/>
                </a:endParaRPr>
              </a:p>
            </p:txBody>
          </p:sp>
        </p:grpSp>
        <p:grpSp>
          <p:nvGrpSpPr>
            <p:cNvPr id="302" name="Group 301"/>
            <p:cNvGrpSpPr/>
            <p:nvPr/>
          </p:nvGrpSpPr>
          <p:grpSpPr>
            <a:xfrm>
              <a:off x="9293034" y="1562925"/>
              <a:ext cx="1259383" cy="1098012"/>
              <a:chOff x="10790948" y="2775614"/>
              <a:chExt cx="1259383" cy="1098012"/>
            </a:xfrm>
          </p:grpSpPr>
          <p:sp>
            <p:nvSpPr>
              <p:cNvPr id="303" name="Rectangle 302"/>
              <p:cNvSpPr/>
              <p:nvPr/>
            </p:nvSpPr>
            <p:spPr>
              <a:xfrm>
                <a:off x="10790948" y="3496856"/>
                <a:ext cx="1259383" cy="376770"/>
              </a:xfrm>
              <a:prstGeom prst="rect">
                <a:avLst/>
              </a:prstGeom>
              <a:noFill/>
              <a:ln>
                <a:noFill/>
              </a:ln>
            </p:spPr>
            <p:txBody>
              <a:bodyPr wrap="square" lIns="0" tIns="0" rIns="0" bIns="0" anchor="ctr">
                <a:spAutoFit/>
              </a:bodyPr>
              <a:lstStyle/>
              <a:p>
                <a:pPr algn="ctr" defTabSz="1118323" fontAlgn="base">
                  <a:spcAft>
                    <a:spcPct val="0"/>
                  </a:spcAft>
                </a:pPr>
                <a:r>
                  <a:rPr lang="en-US" sz="1224" dirty="0" smtClean="0">
                    <a:ln>
                      <a:solidFill>
                        <a:srgbClr val="FFFFFF">
                          <a:alpha val="0"/>
                        </a:srgbClr>
                      </a:solidFill>
                    </a:ln>
                    <a:latin typeface="Segoe"/>
                  </a:rPr>
                  <a:t>Session </a:t>
                </a:r>
              </a:p>
              <a:p>
                <a:pPr algn="ctr" defTabSz="1118323" fontAlgn="base">
                  <a:spcAft>
                    <a:spcPct val="0"/>
                  </a:spcAft>
                </a:pPr>
                <a:r>
                  <a:rPr lang="en-US" sz="1224" dirty="0" smtClean="0">
                    <a:ln>
                      <a:solidFill>
                        <a:srgbClr val="FFFFFF">
                          <a:alpha val="0"/>
                        </a:srgbClr>
                      </a:solidFill>
                    </a:ln>
                    <a:latin typeface="Segoe"/>
                  </a:rPr>
                  <a:t>host</a:t>
                </a:r>
                <a:endParaRPr lang="en-US" sz="1224" dirty="0">
                  <a:ln>
                    <a:solidFill>
                      <a:srgbClr val="FFFFFF">
                        <a:alpha val="0"/>
                      </a:srgbClr>
                    </a:solidFill>
                  </a:ln>
                  <a:latin typeface="Segoe"/>
                </a:endParaRPr>
              </a:p>
            </p:txBody>
          </p:sp>
          <p:grpSp>
            <p:nvGrpSpPr>
              <p:cNvPr id="304" name="Group 303"/>
              <p:cNvGrpSpPr>
                <a:grpSpLocks noChangeAspect="1"/>
              </p:cNvGrpSpPr>
              <p:nvPr/>
            </p:nvGrpSpPr>
            <p:grpSpPr>
              <a:xfrm>
                <a:off x="10983073" y="2775614"/>
                <a:ext cx="550866" cy="748940"/>
                <a:chOff x="10309825" y="428587"/>
                <a:chExt cx="1227210" cy="1668475"/>
              </a:xfrm>
            </p:grpSpPr>
            <p:grpSp>
              <p:nvGrpSpPr>
                <p:cNvPr id="305" name="Group 304"/>
                <p:cNvGrpSpPr>
                  <a:grpSpLocks noChangeAspect="1"/>
                </p:cNvGrpSpPr>
                <p:nvPr/>
              </p:nvGrpSpPr>
              <p:grpSpPr>
                <a:xfrm>
                  <a:off x="10707601" y="428587"/>
                  <a:ext cx="829434" cy="1668475"/>
                  <a:chOff x="10819368" y="698072"/>
                  <a:chExt cx="802290" cy="1567315"/>
                </a:xfrm>
              </p:grpSpPr>
              <p:sp>
                <p:nvSpPr>
                  <p:cNvPr id="324" name="Freeform 323"/>
                  <p:cNvSpPr>
                    <a:spLocks noEditPoints="1"/>
                  </p:cNvSpPr>
                  <p:nvPr/>
                </p:nvSpPr>
                <p:spPr bwMode="auto">
                  <a:xfrm>
                    <a:off x="10819368" y="698072"/>
                    <a:ext cx="802290" cy="1567315"/>
                  </a:xfrm>
                  <a:custGeom>
                    <a:avLst/>
                    <a:gdLst>
                      <a:gd name="T0" fmla="*/ 246 w 366"/>
                      <a:gd name="T1" fmla="*/ 0 h 715"/>
                      <a:gd name="T2" fmla="*/ 9 w 366"/>
                      <a:gd name="T3" fmla="*/ 36 h 715"/>
                      <a:gd name="T4" fmla="*/ 7 w 366"/>
                      <a:gd name="T5" fmla="*/ 170 h 715"/>
                      <a:gd name="T6" fmla="*/ 104 w 366"/>
                      <a:gd name="T7" fmla="*/ 170 h 715"/>
                      <a:gd name="T8" fmla="*/ 224 w 366"/>
                      <a:gd name="T9" fmla="*/ 161 h 715"/>
                      <a:gd name="T10" fmla="*/ 224 w 366"/>
                      <a:gd name="T11" fmla="*/ 213 h 715"/>
                      <a:gd name="T12" fmla="*/ 164 w 366"/>
                      <a:gd name="T13" fmla="*/ 216 h 715"/>
                      <a:gd name="T14" fmla="*/ 164 w 366"/>
                      <a:gd name="T15" fmla="*/ 233 h 715"/>
                      <a:gd name="T16" fmla="*/ 224 w 366"/>
                      <a:gd name="T17" fmla="*/ 231 h 715"/>
                      <a:gd name="T18" fmla="*/ 222 w 366"/>
                      <a:gd name="T19" fmla="*/ 283 h 715"/>
                      <a:gd name="T20" fmla="*/ 164 w 366"/>
                      <a:gd name="T21" fmla="*/ 283 h 715"/>
                      <a:gd name="T22" fmla="*/ 164 w 366"/>
                      <a:gd name="T23" fmla="*/ 301 h 715"/>
                      <a:gd name="T24" fmla="*/ 222 w 366"/>
                      <a:gd name="T25" fmla="*/ 301 h 715"/>
                      <a:gd name="T26" fmla="*/ 222 w 366"/>
                      <a:gd name="T27" fmla="*/ 353 h 715"/>
                      <a:gd name="T28" fmla="*/ 164 w 366"/>
                      <a:gd name="T29" fmla="*/ 352 h 715"/>
                      <a:gd name="T30" fmla="*/ 164 w 366"/>
                      <a:gd name="T31" fmla="*/ 369 h 715"/>
                      <a:gd name="T32" fmla="*/ 221 w 366"/>
                      <a:gd name="T33" fmla="*/ 370 h 715"/>
                      <a:gd name="T34" fmla="*/ 220 w 366"/>
                      <a:gd name="T35" fmla="*/ 422 h 715"/>
                      <a:gd name="T36" fmla="*/ 164 w 366"/>
                      <a:gd name="T37" fmla="*/ 419 h 715"/>
                      <a:gd name="T38" fmla="*/ 164 w 366"/>
                      <a:gd name="T39" fmla="*/ 436 h 715"/>
                      <a:gd name="T40" fmla="*/ 220 w 366"/>
                      <a:gd name="T41" fmla="*/ 440 h 715"/>
                      <a:gd name="T42" fmla="*/ 216 w 366"/>
                      <a:gd name="T43" fmla="*/ 693 h 715"/>
                      <a:gd name="T44" fmla="*/ 16 w 366"/>
                      <a:gd name="T45" fmla="*/ 654 h 715"/>
                      <a:gd name="T46" fmla="*/ 17 w 366"/>
                      <a:gd name="T47" fmla="*/ 527 h 715"/>
                      <a:gd name="T48" fmla="*/ 2 w 366"/>
                      <a:gd name="T49" fmla="*/ 527 h 715"/>
                      <a:gd name="T50" fmla="*/ 0 w 366"/>
                      <a:gd name="T51" fmla="*/ 667 h 715"/>
                      <a:gd name="T52" fmla="*/ 235 w 366"/>
                      <a:gd name="T53" fmla="*/ 715 h 715"/>
                      <a:gd name="T54" fmla="*/ 355 w 366"/>
                      <a:gd name="T55" fmla="*/ 657 h 715"/>
                      <a:gd name="T56" fmla="*/ 366 w 366"/>
                      <a:gd name="T57" fmla="*/ 53 h 715"/>
                      <a:gd name="T58" fmla="*/ 246 w 366"/>
                      <a:gd name="T59" fmla="*/ 0 h 715"/>
                      <a:gd name="T60" fmla="*/ 225 w 366"/>
                      <a:gd name="T61" fmla="*/ 143 h 715"/>
                      <a:gd name="T62" fmla="*/ 23 w 366"/>
                      <a:gd name="T63" fmla="*/ 160 h 715"/>
                      <a:gd name="T64" fmla="*/ 23 w 366"/>
                      <a:gd name="T65" fmla="*/ 113 h 715"/>
                      <a:gd name="T66" fmla="*/ 226 w 366"/>
                      <a:gd name="T67" fmla="*/ 91 h 715"/>
                      <a:gd name="T68" fmla="*/ 225 w 366"/>
                      <a:gd name="T69" fmla="*/ 143 h 715"/>
                      <a:gd name="T70" fmla="*/ 226 w 366"/>
                      <a:gd name="T71" fmla="*/ 73 h 715"/>
                      <a:gd name="T72" fmla="*/ 23 w 366"/>
                      <a:gd name="T73" fmla="*/ 97 h 715"/>
                      <a:gd name="T74" fmla="*/ 24 w 366"/>
                      <a:gd name="T75" fmla="*/ 50 h 715"/>
                      <a:gd name="T76" fmla="*/ 227 w 366"/>
                      <a:gd name="T77" fmla="*/ 21 h 715"/>
                      <a:gd name="T78" fmla="*/ 226 w 366"/>
                      <a:gd name="T79" fmla="*/ 7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p>
                </p:txBody>
              </p:sp>
              <p:sp>
                <p:nvSpPr>
                  <p:cNvPr id="325" name="Rectangle 324"/>
                  <p:cNvSpPr/>
                  <p:nvPr/>
                </p:nvSpPr>
                <p:spPr bwMode="auto">
                  <a:xfrm>
                    <a:off x="10821132" y="1687364"/>
                    <a:ext cx="45719" cy="47845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chemeClr val="tx1"/>
                      </a:solidFill>
                    </a:endParaRPr>
                  </a:p>
                </p:txBody>
              </p:sp>
              <p:sp>
                <p:nvSpPr>
                  <p:cNvPr id="326" name="Rectangle 325"/>
                  <p:cNvSpPr/>
                  <p:nvPr/>
                </p:nvSpPr>
                <p:spPr bwMode="auto">
                  <a:xfrm rot="242957">
                    <a:off x="11041007" y="1616010"/>
                    <a:ext cx="281060" cy="4294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chemeClr val="tx1"/>
                      </a:solidFill>
                    </a:endParaRPr>
                  </a:p>
                </p:txBody>
              </p:sp>
            </p:grpSp>
            <p:grpSp>
              <p:nvGrpSpPr>
                <p:cNvPr id="306" name="Group 305"/>
                <p:cNvGrpSpPr>
                  <a:grpSpLocks noChangeAspect="1"/>
                </p:cNvGrpSpPr>
                <p:nvPr/>
              </p:nvGrpSpPr>
              <p:grpSpPr>
                <a:xfrm>
                  <a:off x="10309825" y="810002"/>
                  <a:ext cx="776536" cy="659421"/>
                  <a:chOff x="11847338" y="1212009"/>
                  <a:chExt cx="356265" cy="302534"/>
                </a:xfrm>
              </p:grpSpPr>
              <p:sp>
                <p:nvSpPr>
                  <p:cNvPr id="307" name="Freeform 20"/>
                  <p:cNvSpPr>
                    <a:spLocks noChangeAspect="1" noEditPoints="1"/>
                  </p:cNvSpPr>
                  <p:nvPr/>
                </p:nvSpPr>
                <p:spPr bwMode="auto">
                  <a:xfrm>
                    <a:off x="11847338" y="1307792"/>
                    <a:ext cx="269828" cy="206751"/>
                  </a:xfrm>
                  <a:custGeom>
                    <a:avLst/>
                    <a:gdLst>
                      <a:gd name="T0" fmla="*/ 329 w 343"/>
                      <a:gd name="T1" fmla="*/ 41 h 263"/>
                      <a:gd name="T2" fmla="*/ 336 w 343"/>
                      <a:gd name="T3" fmla="*/ 43 h 263"/>
                      <a:gd name="T4" fmla="*/ 340 w 343"/>
                      <a:gd name="T5" fmla="*/ 47 h 263"/>
                      <a:gd name="T6" fmla="*/ 343 w 343"/>
                      <a:gd name="T7" fmla="*/ 53 h 263"/>
                      <a:gd name="T8" fmla="*/ 343 w 343"/>
                      <a:gd name="T9" fmla="*/ 60 h 263"/>
                      <a:gd name="T10" fmla="*/ 313 w 343"/>
                      <a:gd name="T11" fmla="*/ 249 h 263"/>
                      <a:gd name="T12" fmla="*/ 311 w 343"/>
                      <a:gd name="T13" fmla="*/ 255 h 263"/>
                      <a:gd name="T14" fmla="*/ 307 w 343"/>
                      <a:gd name="T15" fmla="*/ 260 h 263"/>
                      <a:gd name="T16" fmla="*/ 301 w 343"/>
                      <a:gd name="T17" fmla="*/ 263 h 263"/>
                      <a:gd name="T18" fmla="*/ 295 w 343"/>
                      <a:gd name="T19" fmla="*/ 263 h 263"/>
                      <a:gd name="T20" fmla="*/ 12 w 343"/>
                      <a:gd name="T21" fmla="*/ 214 h 263"/>
                      <a:gd name="T22" fmla="*/ 7 w 343"/>
                      <a:gd name="T23" fmla="*/ 212 h 263"/>
                      <a:gd name="T24" fmla="*/ 2 w 343"/>
                      <a:gd name="T25" fmla="*/ 207 h 263"/>
                      <a:gd name="T26" fmla="*/ 0 w 343"/>
                      <a:gd name="T27" fmla="*/ 202 h 263"/>
                      <a:gd name="T28" fmla="*/ 0 w 343"/>
                      <a:gd name="T29" fmla="*/ 195 h 263"/>
                      <a:gd name="T30" fmla="*/ 29 w 343"/>
                      <a:gd name="T31" fmla="*/ 14 h 263"/>
                      <a:gd name="T32" fmla="*/ 31 w 343"/>
                      <a:gd name="T33" fmla="*/ 8 h 263"/>
                      <a:gd name="T34" fmla="*/ 35 w 343"/>
                      <a:gd name="T35" fmla="*/ 3 h 263"/>
                      <a:gd name="T36" fmla="*/ 40 w 343"/>
                      <a:gd name="T37" fmla="*/ 1 h 263"/>
                      <a:gd name="T38" fmla="*/ 46 w 343"/>
                      <a:gd name="T39" fmla="*/ 0 h 263"/>
                      <a:gd name="T40" fmla="*/ 329 w 343"/>
                      <a:gd name="T41" fmla="*/ 41 h 263"/>
                      <a:gd name="T42" fmla="*/ 297 w 343"/>
                      <a:gd name="T43" fmla="*/ 246 h 263"/>
                      <a:gd name="T44" fmla="*/ 327 w 343"/>
                      <a:gd name="T45" fmla="*/ 58 h 263"/>
                      <a:gd name="T46" fmla="*/ 44 w 343"/>
                      <a:gd name="T47" fmla="*/ 16 h 263"/>
                      <a:gd name="T48" fmla="*/ 15 w 343"/>
                      <a:gd name="T49" fmla="*/ 198 h 263"/>
                      <a:gd name="T50" fmla="*/ 297 w 343"/>
                      <a:gd name="T51" fmla="*/ 24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3" h="263">
                        <a:moveTo>
                          <a:pt x="329" y="41"/>
                        </a:moveTo>
                        <a:cubicBezTo>
                          <a:pt x="332" y="41"/>
                          <a:pt x="334" y="42"/>
                          <a:pt x="336" y="43"/>
                        </a:cubicBezTo>
                        <a:cubicBezTo>
                          <a:pt x="337" y="44"/>
                          <a:pt x="339" y="46"/>
                          <a:pt x="340" y="47"/>
                        </a:cubicBezTo>
                        <a:cubicBezTo>
                          <a:pt x="341" y="49"/>
                          <a:pt x="342" y="51"/>
                          <a:pt x="343" y="53"/>
                        </a:cubicBezTo>
                        <a:cubicBezTo>
                          <a:pt x="343" y="55"/>
                          <a:pt x="343" y="58"/>
                          <a:pt x="343" y="60"/>
                        </a:cubicBezTo>
                        <a:cubicBezTo>
                          <a:pt x="313" y="249"/>
                          <a:pt x="313" y="249"/>
                          <a:pt x="313" y="249"/>
                        </a:cubicBezTo>
                        <a:cubicBezTo>
                          <a:pt x="313" y="251"/>
                          <a:pt x="312" y="253"/>
                          <a:pt x="311" y="255"/>
                        </a:cubicBezTo>
                        <a:cubicBezTo>
                          <a:pt x="310" y="257"/>
                          <a:pt x="308" y="259"/>
                          <a:pt x="307" y="260"/>
                        </a:cubicBezTo>
                        <a:cubicBezTo>
                          <a:pt x="305" y="261"/>
                          <a:pt x="303" y="262"/>
                          <a:pt x="301" y="263"/>
                        </a:cubicBezTo>
                        <a:cubicBezTo>
                          <a:pt x="299" y="263"/>
                          <a:pt x="297" y="263"/>
                          <a:pt x="295" y="263"/>
                        </a:cubicBezTo>
                        <a:cubicBezTo>
                          <a:pt x="12" y="214"/>
                          <a:pt x="12" y="214"/>
                          <a:pt x="12" y="214"/>
                        </a:cubicBezTo>
                        <a:cubicBezTo>
                          <a:pt x="10" y="214"/>
                          <a:pt x="8" y="213"/>
                          <a:pt x="7" y="212"/>
                        </a:cubicBezTo>
                        <a:cubicBezTo>
                          <a:pt x="5" y="211"/>
                          <a:pt x="4" y="209"/>
                          <a:pt x="2" y="207"/>
                        </a:cubicBezTo>
                        <a:cubicBezTo>
                          <a:pt x="1" y="206"/>
                          <a:pt x="1" y="204"/>
                          <a:pt x="0" y="202"/>
                        </a:cubicBezTo>
                        <a:cubicBezTo>
                          <a:pt x="0" y="200"/>
                          <a:pt x="0" y="197"/>
                          <a:pt x="0" y="195"/>
                        </a:cubicBezTo>
                        <a:cubicBezTo>
                          <a:pt x="29" y="14"/>
                          <a:pt x="29" y="14"/>
                          <a:pt x="29" y="14"/>
                        </a:cubicBezTo>
                        <a:cubicBezTo>
                          <a:pt x="29" y="12"/>
                          <a:pt x="30" y="10"/>
                          <a:pt x="31" y="8"/>
                        </a:cubicBezTo>
                        <a:cubicBezTo>
                          <a:pt x="32" y="6"/>
                          <a:pt x="33" y="5"/>
                          <a:pt x="35" y="3"/>
                        </a:cubicBezTo>
                        <a:cubicBezTo>
                          <a:pt x="37" y="2"/>
                          <a:pt x="38" y="1"/>
                          <a:pt x="40" y="1"/>
                        </a:cubicBezTo>
                        <a:cubicBezTo>
                          <a:pt x="42" y="0"/>
                          <a:pt x="44" y="0"/>
                          <a:pt x="46" y="0"/>
                        </a:cubicBezTo>
                        <a:lnTo>
                          <a:pt x="329" y="41"/>
                        </a:lnTo>
                        <a:close/>
                        <a:moveTo>
                          <a:pt x="297" y="246"/>
                        </a:moveTo>
                        <a:cubicBezTo>
                          <a:pt x="327" y="58"/>
                          <a:pt x="327" y="58"/>
                          <a:pt x="327" y="58"/>
                        </a:cubicBezTo>
                        <a:cubicBezTo>
                          <a:pt x="44" y="16"/>
                          <a:pt x="44" y="16"/>
                          <a:pt x="44" y="16"/>
                        </a:cubicBezTo>
                        <a:cubicBezTo>
                          <a:pt x="15" y="198"/>
                          <a:pt x="15" y="198"/>
                          <a:pt x="15" y="198"/>
                        </a:cubicBezTo>
                        <a:cubicBezTo>
                          <a:pt x="297" y="246"/>
                          <a:pt x="297" y="246"/>
                          <a:pt x="297" y="24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08" name="Freeform 21"/>
                  <p:cNvSpPr>
                    <a:spLocks noChangeAspect="1"/>
                  </p:cNvSpPr>
                  <p:nvPr/>
                </p:nvSpPr>
                <p:spPr bwMode="auto">
                  <a:xfrm>
                    <a:off x="12079786" y="1504030"/>
                    <a:ext cx="14017" cy="10513"/>
                  </a:xfrm>
                  <a:custGeom>
                    <a:avLst/>
                    <a:gdLst>
                      <a:gd name="T0" fmla="*/ 18 w 18"/>
                      <a:gd name="T1" fmla="*/ 0 h 14"/>
                      <a:gd name="T2" fmla="*/ 16 w 18"/>
                      <a:gd name="T3" fmla="*/ 6 h 14"/>
                      <a:gd name="T4" fmla="*/ 12 w 18"/>
                      <a:gd name="T5" fmla="*/ 11 h 14"/>
                      <a:gd name="T6" fmla="*/ 6 w 18"/>
                      <a:gd name="T7" fmla="*/ 14 h 14"/>
                      <a:gd name="T8" fmla="*/ 0 w 18"/>
                      <a:gd name="T9" fmla="*/ 14 h 14"/>
                      <a:gd name="T10" fmla="*/ 6 w 18"/>
                      <a:gd name="T11" fmla="*/ 14 h 14"/>
                      <a:gd name="T12" fmla="*/ 12 w 18"/>
                      <a:gd name="T13" fmla="*/ 11 h 14"/>
                      <a:gd name="T14" fmla="*/ 16 w 18"/>
                      <a:gd name="T15" fmla="*/ 6 h 14"/>
                      <a:gd name="T16" fmla="*/ 18 w 18"/>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8" y="0"/>
                        </a:moveTo>
                        <a:cubicBezTo>
                          <a:pt x="18" y="2"/>
                          <a:pt x="17" y="4"/>
                          <a:pt x="16" y="6"/>
                        </a:cubicBezTo>
                        <a:cubicBezTo>
                          <a:pt x="15" y="8"/>
                          <a:pt x="13" y="10"/>
                          <a:pt x="12" y="11"/>
                        </a:cubicBezTo>
                        <a:cubicBezTo>
                          <a:pt x="10" y="12"/>
                          <a:pt x="8" y="13"/>
                          <a:pt x="6" y="14"/>
                        </a:cubicBezTo>
                        <a:cubicBezTo>
                          <a:pt x="4" y="14"/>
                          <a:pt x="2" y="14"/>
                          <a:pt x="0" y="14"/>
                        </a:cubicBezTo>
                        <a:cubicBezTo>
                          <a:pt x="2" y="14"/>
                          <a:pt x="4" y="14"/>
                          <a:pt x="6" y="14"/>
                        </a:cubicBezTo>
                        <a:cubicBezTo>
                          <a:pt x="8" y="13"/>
                          <a:pt x="10" y="12"/>
                          <a:pt x="12" y="11"/>
                        </a:cubicBezTo>
                        <a:cubicBezTo>
                          <a:pt x="13" y="10"/>
                          <a:pt x="15" y="8"/>
                          <a:pt x="16" y="6"/>
                        </a:cubicBezTo>
                        <a:cubicBezTo>
                          <a:pt x="17" y="4"/>
                          <a:pt x="18" y="2"/>
                          <a:pt x="18" y="0"/>
                        </a:cubicBezTo>
                        <a:close/>
                      </a:path>
                    </a:pathLst>
                  </a:custGeom>
                  <a:solidFill>
                    <a:srgbClr val="FF8C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9" name="Freeform 22"/>
                  <p:cNvSpPr>
                    <a:spLocks noChangeAspect="1"/>
                  </p:cNvSpPr>
                  <p:nvPr/>
                </p:nvSpPr>
                <p:spPr bwMode="auto">
                  <a:xfrm>
                    <a:off x="11875372" y="1271582"/>
                    <a:ext cx="15185" cy="11681"/>
                  </a:xfrm>
                  <a:custGeom>
                    <a:avLst/>
                    <a:gdLst>
                      <a:gd name="T0" fmla="*/ 0 w 18"/>
                      <a:gd name="T1" fmla="*/ 14 h 14"/>
                      <a:gd name="T2" fmla="*/ 2 w 18"/>
                      <a:gd name="T3" fmla="*/ 8 h 14"/>
                      <a:gd name="T4" fmla="*/ 6 w 18"/>
                      <a:gd name="T5" fmla="*/ 4 h 14"/>
                      <a:gd name="T6" fmla="*/ 12 w 18"/>
                      <a:gd name="T7" fmla="*/ 1 h 14"/>
                      <a:gd name="T8" fmla="*/ 18 w 18"/>
                      <a:gd name="T9" fmla="*/ 0 h 14"/>
                      <a:gd name="T10" fmla="*/ 12 w 18"/>
                      <a:gd name="T11" fmla="*/ 1 h 14"/>
                      <a:gd name="T12" fmla="*/ 6 w 18"/>
                      <a:gd name="T13" fmla="*/ 4 h 14"/>
                      <a:gd name="T14" fmla="*/ 2 w 18"/>
                      <a:gd name="T15" fmla="*/ 8 h 14"/>
                      <a:gd name="T16" fmla="*/ 0 w 18"/>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0" y="14"/>
                        </a:moveTo>
                        <a:cubicBezTo>
                          <a:pt x="1" y="12"/>
                          <a:pt x="1" y="10"/>
                          <a:pt x="2" y="8"/>
                        </a:cubicBezTo>
                        <a:cubicBezTo>
                          <a:pt x="3" y="6"/>
                          <a:pt x="5" y="5"/>
                          <a:pt x="6" y="4"/>
                        </a:cubicBezTo>
                        <a:cubicBezTo>
                          <a:pt x="8" y="2"/>
                          <a:pt x="10" y="1"/>
                          <a:pt x="12" y="1"/>
                        </a:cubicBezTo>
                        <a:cubicBezTo>
                          <a:pt x="14" y="0"/>
                          <a:pt x="16" y="0"/>
                          <a:pt x="18" y="0"/>
                        </a:cubicBezTo>
                        <a:cubicBezTo>
                          <a:pt x="16" y="0"/>
                          <a:pt x="14" y="0"/>
                          <a:pt x="12" y="1"/>
                        </a:cubicBezTo>
                        <a:cubicBezTo>
                          <a:pt x="10" y="1"/>
                          <a:pt x="8" y="2"/>
                          <a:pt x="6" y="4"/>
                        </a:cubicBezTo>
                        <a:cubicBezTo>
                          <a:pt x="5" y="5"/>
                          <a:pt x="3" y="6"/>
                          <a:pt x="2" y="8"/>
                        </a:cubicBezTo>
                        <a:cubicBezTo>
                          <a:pt x="1" y="10"/>
                          <a:pt x="1" y="12"/>
                          <a:pt x="0" y="14"/>
                        </a:cubicBezTo>
                        <a:close/>
                      </a:path>
                    </a:pathLst>
                  </a:custGeom>
                  <a:solidFill>
                    <a:srgbClr val="FF8C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0" name="Freeform 23"/>
                  <p:cNvSpPr>
                    <a:spLocks noChangeAspect="1"/>
                  </p:cNvSpPr>
                  <p:nvPr/>
                </p:nvSpPr>
                <p:spPr bwMode="auto">
                  <a:xfrm>
                    <a:off x="11954802" y="1236539"/>
                    <a:ext cx="2336" cy="0"/>
                  </a:xfrm>
                  <a:custGeom>
                    <a:avLst/>
                    <a:gdLst>
                      <a:gd name="T0" fmla="*/ 3 w 3"/>
                      <a:gd name="T1" fmla="*/ 3 w 3"/>
                      <a:gd name="T2" fmla="*/ 2 w 3"/>
                      <a:gd name="T3" fmla="*/ 1 w 3"/>
                      <a:gd name="T4" fmla="*/ 0 w 3"/>
                      <a:gd name="T5" fmla="*/ 1 w 3"/>
                      <a:gd name="T6" fmla="*/ 2 w 3"/>
                      <a:gd name="T7" fmla="*/ 3 w 3"/>
                      <a:gd name="T8" fmla="*/ 3 w 3"/>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3">
                        <a:moveTo>
                          <a:pt x="3" y="0"/>
                        </a:moveTo>
                        <a:cubicBezTo>
                          <a:pt x="3" y="0"/>
                          <a:pt x="3" y="0"/>
                          <a:pt x="3" y="0"/>
                        </a:cubicBezTo>
                        <a:cubicBezTo>
                          <a:pt x="2" y="0"/>
                          <a:pt x="2" y="0"/>
                          <a:pt x="2" y="0"/>
                        </a:cubicBezTo>
                        <a:cubicBezTo>
                          <a:pt x="1" y="0"/>
                          <a:pt x="1" y="0"/>
                          <a:pt x="1" y="0"/>
                        </a:cubicBezTo>
                        <a:cubicBezTo>
                          <a:pt x="1" y="0"/>
                          <a:pt x="0" y="0"/>
                          <a:pt x="0" y="0"/>
                        </a:cubicBezTo>
                        <a:cubicBezTo>
                          <a:pt x="0" y="0"/>
                          <a:pt x="1" y="0"/>
                          <a:pt x="1" y="0"/>
                        </a:cubicBezTo>
                        <a:cubicBezTo>
                          <a:pt x="1" y="0"/>
                          <a:pt x="1" y="0"/>
                          <a:pt x="2" y="0"/>
                        </a:cubicBezTo>
                        <a:cubicBezTo>
                          <a:pt x="2" y="0"/>
                          <a:pt x="2" y="0"/>
                          <a:pt x="3" y="0"/>
                        </a:cubicBezTo>
                        <a:cubicBezTo>
                          <a:pt x="3" y="0"/>
                          <a:pt x="3" y="0"/>
                          <a:pt x="3" y="0"/>
                        </a:cubicBezTo>
                        <a:close/>
                      </a:path>
                    </a:pathLst>
                  </a:custGeom>
                  <a:solidFill>
                    <a:srgbClr val="FF8C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1" name="Freeform 24"/>
                  <p:cNvSpPr>
                    <a:spLocks noChangeAspect="1"/>
                  </p:cNvSpPr>
                  <p:nvPr/>
                </p:nvSpPr>
                <p:spPr bwMode="auto">
                  <a:xfrm>
                    <a:off x="11929104" y="1353348"/>
                    <a:ext cx="59573" cy="109800"/>
                  </a:xfrm>
                  <a:custGeom>
                    <a:avLst/>
                    <a:gdLst>
                      <a:gd name="T0" fmla="*/ 54 w 76"/>
                      <a:gd name="T1" fmla="*/ 140 h 140"/>
                      <a:gd name="T2" fmla="*/ 30 w 76"/>
                      <a:gd name="T3" fmla="*/ 130 h 140"/>
                      <a:gd name="T4" fmla="*/ 12 w 76"/>
                      <a:gd name="T5" fmla="*/ 112 h 140"/>
                      <a:gd name="T6" fmla="*/ 2 w 76"/>
                      <a:gd name="T7" fmla="*/ 88 h 140"/>
                      <a:gd name="T8" fmla="*/ 1 w 76"/>
                      <a:gd name="T9" fmla="*/ 60 h 140"/>
                      <a:gd name="T10" fmla="*/ 11 w 76"/>
                      <a:gd name="T11" fmla="*/ 35 h 140"/>
                      <a:gd name="T12" fmla="*/ 28 w 76"/>
                      <a:gd name="T13" fmla="*/ 15 h 140"/>
                      <a:gd name="T14" fmla="*/ 50 w 76"/>
                      <a:gd name="T15" fmla="*/ 3 h 140"/>
                      <a:gd name="T16" fmla="*/ 76 w 76"/>
                      <a:gd name="T17" fmla="*/ 2 h 140"/>
                      <a:gd name="T18" fmla="*/ 50 w 76"/>
                      <a:gd name="T19" fmla="*/ 3 h 140"/>
                      <a:gd name="T20" fmla="*/ 28 w 76"/>
                      <a:gd name="T21" fmla="*/ 15 h 140"/>
                      <a:gd name="T22" fmla="*/ 11 w 76"/>
                      <a:gd name="T23" fmla="*/ 35 h 140"/>
                      <a:gd name="T24" fmla="*/ 1 w 76"/>
                      <a:gd name="T25" fmla="*/ 60 h 140"/>
                      <a:gd name="T26" fmla="*/ 2 w 76"/>
                      <a:gd name="T27" fmla="*/ 88 h 140"/>
                      <a:gd name="T28" fmla="*/ 12 w 76"/>
                      <a:gd name="T29" fmla="*/ 112 h 140"/>
                      <a:gd name="T30" fmla="*/ 30 w 76"/>
                      <a:gd name="T31" fmla="*/ 130 h 140"/>
                      <a:gd name="T32" fmla="*/ 54 w 76"/>
                      <a:gd name="T3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40">
                        <a:moveTo>
                          <a:pt x="54" y="140"/>
                        </a:moveTo>
                        <a:cubicBezTo>
                          <a:pt x="45" y="138"/>
                          <a:pt x="37" y="135"/>
                          <a:pt x="30" y="130"/>
                        </a:cubicBezTo>
                        <a:cubicBezTo>
                          <a:pt x="23" y="125"/>
                          <a:pt x="17" y="119"/>
                          <a:pt x="12" y="112"/>
                        </a:cubicBezTo>
                        <a:cubicBezTo>
                          <a:pt x="8" y="105"/>
                          <a:pt x="4" y="97"/>
                          <a:pt x="2" y="88"/>
                        </a:cubicBezTo>
                        <a:cubicBezTo>
                          <a:pt x="0" y="79"/>
                          <a:pt x="0" y="70"/>
                          <a:pt x="1" y="60"/>
                        </a:cubicBezTo>
                        <a:cubicBezTo>
                          <a:pt x="3" y="51"/>
                          <a:pt x="6" y="42"/>
                          <a:pt x="11" y="35"/>
                        </a:cubicBezTo>
                        <a:cubicBezTo>
                          <a:pt x="15" y="27"/>
                          <a:pt x="21" y="20"/>
                          <a:pt x="28" y="15"/>
                        </a:cubicBezTo>
                        <a:cubicBezTo>
                          <a:pt x="34" y="9"/>
                          <a:pt x="42" y="6"/>
                          <a:pt x="50" y="3"/>
                        </a:cubicBezTo>
                        <a:cubicBezTo>
                          <a:pt x="59" y="1"/>
                          <a:pt x="67" y="0"/>
                          <a:pt x="76" y="2"/>
                        </a:cubicBezTo>
                        <a:cubicBezTo>
                          <a:pt x="67" y="0"/>
                          <a:pt x="59" y="1"/>
                          <a:pt x="50" y="3"/>
                        </a:cubicBezTo>
                        <a:cubicBezTo>
                          <a:pt x="42" y="6"/>
                          <a:pt x="34" y="9"/>
                          <a:pt x="28" y="15"/>
                        </a:cubicBezTo>
                        <a:cubicBezTo>
                          <a:pt x="21" y="20"/>
                          <a:pt x="15" y="27"/>
                          <a:pt x="11" y="35"/>
                        </a:cubicBezTo>
                        <a:cubicBezTo>
                          <a:pt x="6" y="42"/>
                          <a:pt x="3" y="51"/>
                          <a:pt x="1" y="60"/>
                        </a:cubicBezTo>
                        <a:cubicBezTo>
                          <a:pt x="0" y="70"/>
                          <a:pt x="0" y="79"/>
                          <a:pt x="2" y="88"/>
                        </a:cubicBezTo>
                        <a:cubicBezTo>
                          <a:pt x="4" y="97"/>
                          <a:pt x="8" y="105"/>
                          <a:pt x="12" y="112"/>
                        </a:cubicBezTo>
                        <a:cubicBezTo>
                          <a:pt x="17" y="119"/>
                          <a:pt x="23" y="125"/>
                          <a:pt x="30" y="130"/>
                        </a:cubicBezTo>
                        <a:cubicBezTo>
                          <a:pt x="37" y="135"/>
                          <a:pt x="45" y="138"/>
                          <a:pt x="54" y="140"/>
                        </a:cubicBezTo>
                        <a:close/>
                      </a:path>
                    </a:pathLst>
                  </a:custGeom>
                  <a:solidFill>
                    <a:srgbClr val="FF8C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2" name="Freeform 25"/>
                  <p:cNvSpPr>
                    <a:spLocks noChangeAspect="1"/>
                  </p:cNvSpPr>
                  <p:nvPr/>
                </p:nvSpPr>
                <p:spPr bwMode="auto">
                  <a:xfrm>
                    <a:off x="11962978" y="1380213"/>
                    <a:ext cx="44387" cy="53732"/>
                  </a:xfrm>
                  <a:custGeom>
                    <a:avLst/>
                    <a:gdLst>
                      <a:gd name="T0" fmla="*/ 7 w 38"/>
                      <a:gd name="T1" fmla="*/ 0 h 46"/>
                      <a:gd name="T2" fmla="*/ 38 w 38"/>
                      <a:gd name="T3" fmla="*/ 28 h 46"/>
                      <a:gd name="T4" fmla="*/ 0 w 38"/>
                      <a:gd name="T5" fmla="*/ 46 h 46"/>
                      <a:gd name="T6" fmla="*/ 7 w 38"/>
                      <a:gd name="T7" fmla="*/ 0 h 46"/>
                    </a:gdLst>
                    <a:ahLst/>
                    <a:cxnLst>
                      <a:cxn ang="0">
                        <a:pos x="T0" y="T1"/>
                      </a:cxn>
                      <a:cxn ang="0">
                        <a:pos x="T2" y="T3"/>
                      </a:cxn>
                      <a:cxn ang="0">
                        <a:pos x="T4" y="T5"/>
                      </a:cxn>
                      <a:cxn ang="0">
                        <a:pos x="T6" y="T7"/>
                      </a:cxn>
                    </a:cxnLst>
                    <a:rect l="0" t="0" r="r" b="b"/>
                    <a:pathLst>
                      <a:path w="38" h="46">
                        <a:moveTo>
                          <a:pt x="7" y="0"/>
                        </a:moveTo>
                        <a:lnTo>
                          <a:pt x="38" y="28"/>
                        </a:lnTo>
                        <a:lnTo>
                          <a:pt x="0" y="46"/>
                        </a:lnTo>
                        <a:lnTo>
                          <a:pt x="7"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13" name="Freeform 26"/>
                  <p:cNvSpPr>
                    <a:spLocks noChangeAspect="1" noEditPoints="1"/>
                  </p:cNvSpPr>
                  <p:nvPr/>
                </p:nvSpPr>
                <p:spPr bwMode="auto">
                  <a:xfrm>
                    <a:off x="11929104" y="1353348"/>
                    <a:ext cx="103960" cy="110968"/>
                  </a:xfrm>
                  <a:custGeom>
                    <a:avLst/>
                    <a:gdLst>
                      <a:gd name="T0" fmla="*/ 76 w 132"/>
                      <a:gd name="T1" fmla="*/ 2 h 141"/>
                      <a:gd name="T2" fmla="*/ 101 w 132"/>
                      <a:gd name="T3" fmla="*/ 11 h 141"/>
                      <a:gd name="T4" fmla="*/ 119 w 132"/>
                      <a:gd name="T5" fmla="*/ 29 h 141"/>
                      <a:gd name="T6" fmla="*/ 130 w 132"/>
                      <a:gd name="T7" fmla="*/ 53 h 141"/>
                      <a:gd name="T8" fmla="*/ 130 w 132"/>
                      <a:gd name="T9" fmla="*/ 81 h 141"/>
                      <a:gd name="T10" fmla="*/ 121 w 132"/>
                      <a:gd name="T11" fmla="*/ 107 h 141"/>
                      <a:gd name="T12" fmla="*/ 103 w 132"/>
                      <a:gd name="T13" fmla="*/ 127 h 141"/>
                      <a:gd name="T14" fmla="*/ 80 w 132"/>
                      <a:gd name="T15" fmla="*/ 138 h 141"/>
                      <a:gd name="T16" fmla="*/ 54 w 132"/>
                      <a:gd name="T17" fmla="*/ 140 h 141"/>
                      <a:gd name="T18" fmla="*/ 30 w 132"/>
                      <a:gd name="T19" fmla="*/ 130 h 141"/>
                      <a:gd name="T20" fmla="*/ 12 w 132"/>
                      <a:gd name="T21" fmla="*/ 112 h 141"/>
                      <a:gd name="T22" fmla="*/ 2 w 132"/>
                      <a:gd name="T23" fmla="*/ 88 h 141"/>
                      <a:gd name="T24" fmla="*/ 1 w 132"/>
                      <a:gd name="T25" fmla="*/ 60 h 141"/>
                      <a:gd name="T26" fmla="*/ 11 w 132"/>
                      <a:gd name="T27" fmla="*/ 35 h 141"/>
                      <a:gd name="T28" fmla="*/ 28 w 132"/>
                      <a:gd name="T29" fmla="*/ 15 h 141"/>
                      <a:gd name="T30" fmla="*/ 50 w 132"/>
                      <a:gd name="T31" fmla="*/ 3 h 141"/>
                      <a:gd name="T32" fmla="*/ 76 w 132"/>
                      <a:gd name="T33" fmla="*/ 2 h 141"/>
                      <a:gd name="T34" fmla="*/ 56 w 132"/>
                      <a:gd name="T35" fmla="*/ 128 h 141"/>
                      <a:gd name="T36" fmla="*/ 78 w 132"/>
                      <a:gd name="T37" fmla="*/ 127 h 141"/>
                      <a:gd name="T38" fmla="*/ 97 w 132"/>
                      <a:gd name="T39" fmla="*/ 117 h 141"/>
                      <a:gd name="T40" fmla="*/ 111 w 132"/>
                      <a:gd name="T41" fmla="*/ 101 h 141"/>
                      <a:gd name="T42" fmla="*/ 119 w 132"/>
                      <a:gd name="T43" fmla="*/ 79 h 141"/>
                      <a:gd name="T44" fmla="*/ 119 w 132"/>
                      <a:gd name="T45" fmla="*/ 56 h 141"/>
                      <a:gd name="T46" fmla="*/ 110 w 132"/>
                      <a:gd name="T47" fmla="*/ 36 h 141"/>
                      <a:gd name="T48" fmla="*/ 95 w 132"/>
                      <a:gd name="T49" fmla="*/ 21 h 141"/>
                      <a:gd name="T50" fmla="*/ 74 w 132"/>
                      <a:gd name="T51" fmla="*/ 13 h 141"/>
                      <a:gd name="T52" fmla="*/ 53 w 132"/>
                      <a:gd name="T53" fmla="*/ 15 h 141"/>
                      <a:gd name="T54" fmla="*/ 34 w 132"/>
                      <a:gd name="T55" fmla="*/ 24 h 141"/>
                      <a:gd name="T56" fmla="*/ 20 w 132"/>
                      <a:gd name="T57" fmla="*/ 41 h 141"/>
                      <a:gd name="T58" fmla="*/ 12 w 132"/>
                      <a:gd name="T59" fmla="*/ 62 h 141"/>
                      <a:gd name="T60" fmla="*/ 13 w 132"/>
                      <a:gd name="T61" fmla="*/ 85 h 141"/>
                      <a:gd name="T62" fmla="*/ 21 w 132"/>
                      <a:gd name="T63" fmla="*/ 105 h 141"/>
                      <a:gd name="T64" fmla="*/ 36 w 132"/>
                      <a:gd name="T65" fmla="*/ 120 h 141"/>
                      <a:gd name="T66" fmla="*/ 56 w 132"/>
                      <a:gd name="T67"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2" h="141">
                        <a:moveTo>
                          <a:pt x="76" y="2"/>
                        </a:moveTo>
                        <a:cubicBezTo>
                          <a:pt x="85" y="3"/>
                          <a:pt x="93" y="6"/>
                          <a:pt x="101" y="11"/>
                        </a:cubicBezTo>
                        <a:cubicBezTo>
                          <a:pt x="108" y="15"/>
                          <a:pt x="114" y="21"/>
                          <a:pt x="119" y="29"/>
                        </a:cubicBezTo>
                        <a:cubicBezTo>
                          <a:pt x="124" y="36"/>
                          <a:pt x="128" y="44"/>
                          <a:pt x="130" y="53"/>
                        </a:cubicBezTo>
                        <a:cubicBezTo>
                          <a:pt x="132" y="62"/>
                          <a:pt x="132" y="71"/>
                          <a:pt x="130" y="81"/>
                        </a:cubicBezTo>
                        <a:cubicBezTo>
                          <a:pt x="129" y="90"/>
                          <a:pt x="126" y="99"/>
                          <a:pt x="121" y="107"/>
                        </a:cubicBezTo>
                        <a:cubicBezTo>
                          <a:pt x="116" y="115"/>
                          <a:pt x="110" y="122"/>
                          <a:pt x="103" y="127"/>
                        </a:cubicBezTo>
                        <a:cubicBezTo>
                          <a:pt x="97" y="132"/>
                          <a:pt x="89" y="136"/>
                          <a:pt x="80" y="138"/>
                        </a:cubicBezTo>
                        <a:cubicBezTo>
                          <a:pt x="72" y="141"/>
                          <a:pt x="63" y="141"/>
                          <a:pt x="54" y="140"/>
                        </a:cubicBezTo>
                        <a:cubicBezTo>
                          <a:pt x="46" y="138"/>
                          <a:pt x="37" y="135"/>
                          <a:pt x="30" y="130"/>
                        </a:cubicBezTo>
                        <a:cubicBezTo>
                          <a:pt x="23" y="125"/>
                          <a:pt x="17" y="119"/>
                          <a:pt x="12" y="112"/>
                        </a:cubicBezTo>
                        <a:cubicBezTo>
                          <a:pt x="8" y="105"/>
                          <a:pt x="4" y="97"/>
                          <a:pt x="2" y="88"/>
                        </a:cubicBezTo>
                        <a:cubicBezTo>
                          <a:pt x="0" y="79"/>
                          <a:pt x="0" y="70"/>
                          <a:pt x="1" y="60"/>
                        </a:cubicBezTo>
                        <a:cubicBezTo>
                          <a:pt x="3" y="51"/>
                          <a:pt x="6" y="42"/>
                          <a:pt x="11" y="35"/>
                        </a:cubicBezTo>
                        <a:cubicBezTo>
                          <a:pt x="15" y="27"/>
                          <a:pt x="21" y="20"/>
                          <a:pt x="28" y="15"/>
                        </a:cubicBezTo>
                        <a:cubicBezTo>
                          <a:pt x="34" y="9"/>
                          <a:pt x="42" y="6"/>
                          <a:pt x="50" y="3"/>
                        </a:cubicBezTo>
                        <a:cubicBezTo>
                          <a:pt x="59" y="1"/>
                          <a:pt x="67" y="0"/>
                          <a:pt x="76" y="2"/>
                        </a:cubicBezTo>
                        <a:close/>
                        <a:moveTo>
                          <a:pt x="56" y="128"/>
                        </a:moveTo>
                        <a:cubicBezTo>
                          <a:pt x="64" y="129"/>
                          <a:pt x="71" y="129"/>
                          <a:pt x="78" y="127"/>
                        </a:cubicBezTo>
                        <a:cubicBezTo>
                          <a:pt x="85" y="125"/>
                          <a:pt x="91" y="122"/>
                          <a:pt x="97" y="117"/>
                        </a:cubicBezTo>
                        <a:cubicBezTo>
                          <a:pt x="103" y="113"/>
                          <a:pt x="108" y="107"/>
                          <a:pt x="111" y="101"/>
                        </a:cubicBezTo>
                        <a:cubicBezTo>
                          <a:pt x="115" y="94"/>
                          <a:pt x="118" y="87"/>
                          <a:pt x="119" y="79"/>
                        </a:cubicBezTo>
                        <a:cubicBezTo>
                          <a:pt x="121" y="71"/>
                          <a:pt x="120" y="63"/>
                          <a:pt x="119" y="56"/>
                        </a:cubicBezTo>
                        <a:cubicBezTo>
                          <a:pt x="117" y="49"/>
                          <a:pt x="114" y="42"/>
                          <a:pt x="110" y="36"/>
                        </a:cubicBezTo>
                        <a:cubicBezTo>
                          <a:pt x="106" y="30"/>
                          <a:pt x="101" y="25"/>
                          <a:pt x="95" y="21"/>
                        </a:cubicBezTo>
                        <a:cubicBezTo>
                          <a:pt x="89" y="17"/>
                          <a:pt x="82" y="14"/>
                          <a:pt x="74" y="13"/>
                        </a:cubicBezTo>
                        <a:cubicBezTo>
                          <a:pt x="67" y="12"/>
                          <a:pt x="60" y="13"/>
                          <a:pt x="53" y="15"/>
                        </a:cubicBezTo>
                        <a:cubicBezTo>
                          <a:pt x="46" y="16"/>
                          <a:pt x="40" y="20"/>
                          <a:pt x="34" y="24"/>
                        </a:cubicBezTo>
                        <a:cubicBezTo>
                          <a:pt x="28" y="29"/>
                          <a:pt x="24" y="34"/>
                          <a:pt x="20" y="41"/>
                        </a:cubicBezTo>
                        <a:cubicBezTo>
                          <a:pt x="16" y="47"/>
                          <a:pt x="13" y="54"/>
                          <a:pt x="12" y="62"/>
                        </a:cubicBezTo>
                        <a:cubicBezTo>
                          <a:pt x="11" y="70"/>
                          <a:pt x="11" y="78"/>
                          <a:pt x="13" y="85"/>
                        </a:cubicBezTo>
                        <a:cubicBezTo>
                          <a:pt x="14" y="92"/>
                          <a:pt x="17" y="99"/>
                          <a:pt x="21" y="105"/>
                        </a:cubicBezTo>
                        <a:cubicBezTo>
                          <a:pt x="25" y="111"/>
                          <a:pt x="30" y="116"/>
                          <a:pt x="36" y="120"/>
                        </a:cubicBezTo>
                        <a:cubicBezTo>
                          <a:pt x="42" y="124"/>
                          <a:pt x="49" y="127"/>
                          <a:pt x="56" y="12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14" name="Freeform 27"/>
                  <p:cNvSpPr>
                    <a:spLocks noChangeAspect="1"/>
                  </p:cNvSpPr>
                  <p:nvPr/>
                </p:nvSpPr>
                <p:spPr bwMode="auto">
                  <a:xfrm>
                    <a:off x="12079786" y="1308960"/>
                    <a:ext cx="7008" cy="7009"/>
                  </a:xfrm>
                  <a:custGeom>
                    <a:avLst/>
                    <a:gdLst>
                      <a:gd name="T0" fmla="*/ 6 w 6"/>
                      <a:gd name="T1" fmla="*/ 1 h 6"/>
                      <a:gd name="T2" fmla="*/ 5 w 6"/>
                      <a:gd name="T3" fmla="*/ 6 h 6"/>
                      <a:gd name="T4" fmla="*/ 0 w 6"/>
                      <a:gd name="T5" fmla="*/ 5 h 6"/>
                      <a:gd name="T6" fmla="*/ 0 w 6"/>
                      <a:gd name="T7" fmla="*/ 0 h 6"/>
                      <a:gd name="T8" fmla="*/ 6 w 6"/>
                      <a:gd name="T9" fmla="*/ 1 h 6"/>
                    </a:gdLst>
                    <a:ahLst/>
                    <a:cxnLst>
                      <a:cxn ang="0">
                        <a:pos x="T0" y="T1"/>
                      </a:cxn>
                      <a:cxn ang="0">
                        <a:pos x="T2" y="T3"/>
                      </a:cxn>
                      <a:cxn ang="0">
                        <a:pos x="T4" y="T5"/>
                      </a:cxn>
                      <a:cxn ang="0">
                        <a:pos x="T6" y="T7"/>
                      </a:cxn>
                      <a:cxn ang="0">
                        <a:pos x="T8" y="T9"/>
                      </a:cxn>
                    </a:cxnLst>
                    <a:rect l="0" t="0" r="r" b="b"/>
                    <a:pathLst>
                      <a:path w="6" h="6">
                        <a:moveTo>
                          <a:pt x="6" y="1"/>
                        </a:moveTo>
                        <a:lnTo>
                          <a:pt x="5" y="6"/>
                        </a:lnTo>
                        <a:lnTo>
                          <a:pt x="0" y="5"/>
                        </a:lnTo>
                        <a:lnTo>
                          <a:pt x="0" y="0"/>
                        </a:lnTo>
                        <a:lnTo>
                          <a:pt x="6" y="1"/>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a:p>
                </p:txBody>
              </p:sp>
              <p:sp>
                <p:nvSpPr>
                  <p:cNvPr id="315" name="Freeform 28"/>
                  <p:cNvSpPr>
                    <a:spLocks noChangeAspect="1"/>
                  </p:cNvSpPr>
                  <p:nvPr/>
                </p:nvSpPr>
                <p:spPr bwMode="auto">
                  <a:xfrm>
                    <a:off x="12118333" y="1277422"/>
                    <a:ext cx="8177" cy="8177"/>
                  </a:xfrm>
                  <a:custGeom>
                    <a:avLst/>
                    <a:gdLst>
                      <a:gd name="T0" fmla="*/ 7 w 7"/>
                      <a:gd name="T1" fmla="*/ 1 h 7"/>
                      <a:gd name="T2" fmla="*/ 6 w 7"/>
                      <a:gd name="T3" fmla="*/ 7 h 7"/>
                      <a:gd name="T4" fmla="*/ 0 w 7"/>
                      <a:gd name="T5" fmla="*/ 6 h 7"/>
                      <a:gd name="T6" fmla="*/ 2 w 7"/>
                      <a:gd name="T7" fmla="*/ 0 h 7"/>
                      <a:gd name="T8" fmla="*/ 7 w 7"/>
                      <a:gd name="T9" fmla="*/ 1 h 7"/>
                    </a:gdLst>
                    <a:ahLst/>
                    <a:cxnLst>
                      <a:cxn ang="0">
                        <a:pos x="T0" y="T1"/>
                      </a:cxn>
                      <a:cxn ang="0">
                        <a:pos x="T2" y="T3"/>
                      </a:cxn>
                      <a:cxn ang="0">
                        <a:pos x="T4" y="T5"/>
                      </a:cxn>
                      <a:cxn ang="0">
                        <a:pos x="T6" y="T7"/>
                      </a:cxn>
                      <a:cxn ang="0">
                        <a:pos x="T8" y="T9"/>
                      </a:cxn>
                    </a:cxnLst>
                    <a:rect l="0" t="0" r="r" b="b"/>
                    <a:pathLst>
                      <a:path w="7" h="7">
                        <a:moveTo>
                          <a:pt x="7" y="1"/>
                        </a:moveTo>
                        <a:lnTo>
                          <a:pt x="6" y="7"/>
                        </a:lnTo>
                        <a:lnTo>
                          <a:pt x="0" y="6"/>
                        </a:lnTo>
                        <a:lnTo>
                          <a:pt x="2" y="0"/>
                        </a:lnTo>
                        <a:lnTo>
                          <a:pt x="7" y="1"/>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a:p>
                </p:txBody>
              </p:sp>
              <p:sp>
                <p:nvSpPr>
                  <p:cNvPr id="316" name="Freeform 29"/>
                  <p:cNvSpPr>
                    <a:spLocks noChangeAspect="1" noEditPoints="1"/>
                  </p:cNvSpPr>
                  <p:nvPr/>
                </p:nvSpPr>
                <p:spPr bwMode="auto">
                  <a:xfrm>
                    <a:off x="11873036" y="1271582"/>
                    <a:ext cx="249970" cy="64245"/>
                  </a:xfrm>
                  <a:custGeom>
                    <a:avLst/>
                    <a:gdLst>
                      <a:gd name="T0" fmla="*/ 304 w 318"/>
                      <a:gd name="T1" fmla="*/ 39 h 81"/>
                      <a:gd name="T2" fmla="*/ 310 w 318"/>
                      <a:gd name="T3" fmla="*/ 41 h 81"/>
                      <a:gd name="T4" fmla="*/ 315 w 318"/>
                      <a:gd name="T5" fmla="*/ 46 h 81"/>
                      <a:gd name="T6" fmla="*/ 317 w 318"/>
                      <a:gd name="T7" fmla="*/ 52 h 81"/>
                      <a:gd name="T8" fmla="*/ 317 w 318"/>
                      <a:gd name="T9" fmla="*/ 58 h 81"/>
                      <a:gd name="T10" fmla="*/ 314 w 318"/>
                      <a:gd name="T11" fmla="*/ 81 h 81"/>
                      <a:gd name="T12" fmla="*/ 312 w 318"/>
                      <a:gd name="T13" fmla="*/ 78 h 81"/>
                      <a:gd name="T14" fmla="*/ 309 w 318"/>
                      <a:gd name="T15" fmla="*/ 76 h 81"/>
                      <a:gd name="T16" fmla="*/ 306 w 318"/>
                      <a:gd name="T17" fmla="*/ 74 h 81"/>
                      <a:gd name="T18" fmla="*/ 302 w 318"/>
                      <a:gd name="T19" fmla="*/ 73 h 81"/>
                      <a:gd name="T20" fmla="*/ 11 w 318"/>
                      <a:gd name="T21" fmla="*/ 32 h 81"/>
                      <a:gd name="T22" fmla="*/ 8 w 318"/>
                      <a:gd name="T23" fmla="*/ 32 h 81"/>
                      <a:gd name="T24" fmla="*/ 5 w 318"/>
                      <a:gd name="T25" fmla="*/ 32 h 81"/>
                      <a:gd name="T26" fmla="*/ 2 w 318"/>
                      <a:gd name="T27" fmla="*/ 33 h 81"/>
                      <a:gd name="T28" fmla="*/ 0 w 318"/>
                      <a:gd name="T29" fmla="*/ 35 h 81"/>
                      <a:gd name="T30" fmla="*/ 3 w 318"/>
                      <a:gd name="T31" fmla="*/ 14 h 81"/>
                      <a:gd name="T32" fmla="*/ 5 w 318"/>
                      <a:gd name="T33" fmla="*/ 8 h 81"/>
                      <a:gd name="T34" fmla="*/ 9 w 318"/>
                      <a:gd name="T35" fmla="*/ 4 h 81"/>
                      <a:gd name="T36" fmla="*/ 15 w 318"/>
                      <a:gd name="T37" fmla="*/ 1 h 81"/>
                      <a:gd name="T38" fmla="*/ 21 w 318"/>
                      <a:gd name="T39" fmla="*/ 0 h 81"/>
                      <a:gd name="T40" fmla="*/ 304 w 318"/>
                      <a:gd name="T41" fmla="*/ 39 h 81"/>
                      <a:gd name="T42" fmla="*/ 297 w 318"/>
                      <a:gd name="T43" fmla="*/ 62 h 81"/>
                      <a:gd name="T44" fmla="*/ 292 w 318"/>
                      <a:gd name="T45" fmla="*/ 55 h 81"/>
                      <a:gd name="T46" fmla="*/ 299 w 318"/>
                      <a:gd name="T47" fmla="*/ 50 h 81"/>
                      <a:gd name="T48" fmla="*/ 295 w 318"/>
                      <a:gd name="T49" fmla="*/ 49 h 81"/>
                      <a:gd name="T50" fmla="*/ 290 w 318"/>
                      <a:gd name="T51" fmla="*/ 53 h 81"/>
                      <a:gd name="T52" fmla="*/ 287 w 318"/>
                      <a:gd name="T53" fmla="*/ 48 h 81"/>
                      <a:gd name="T54" fmla="*/ 283 w 318"/>
                      <a:gd name="T55" fmla="*/ 47 h 81"/>
                      <a:gd name="T56" fmla="*/ 288 w 318"/>
                      <a:gd name="T57" fmla="*/ 55 h 81"/>
                      <a:gd name="T58" fmla="*/ 281 w 318"/>
                      <a:gd name="T59" fmla="*/ 60 h 81"/>
                      <a:gd name="T60" fmla="*/ 285 w 318"/>
                      <a:gd name="T61" fmla="*/ 60 h 81"/>
                      <a:gd name="T62" fmla="*/ 285 w 318"/>
                      <a:gd name="T63" fmla="*/ 60 h 81"/>
                      <a:gd name="T64" fmla="*/ 290 w 318"/>
                      <a:gd name="T65" fmla="*/ 57 h 81"/>
                      <a:gd name="T66" fmla="*/ 291 w 318"/>
                      <a:gd name="T67" fmla="*/ 59 h 81"/>
                      <a:gd name="T68" fmla="*/ 293 w 318"/>
                      <a:gd name="T69" fmla="*/ 62 h 81"/>
                      <a:gd name="T70" fmla="*/ 297 w 318"/>
                      <a:gd name="T71" fmla="*/ 62 h 81"/>
                      <a:gd name="T72" fmla="*/ 271 w 318"/>
                      <a:gd name="T73" fmla="*/ 59 h 81"/>
                      <a:gd name="T74" fmla="*/ 273 w 318"/>
                      <a:gd name="T75" fmla="*/ 46 h 81"/>
                      <a:gd name="T76" fmla="*/ 262 w 318"/>
                      <a:gd name="T77" fmla="*/ 45 h 81"/>
                      <a:gd name="T78" fmla="*/ 260 w 318"/>
                      <a:gd name="T79" fmla="*/ 57 h 81"/>
                      <a:gd name="T80" fmla="*/ 271 w 318"/>
                      <a:gd name="T81" fmla="*/ 59 h 81"/>
                      <a:gd name="T82" fmla="*/ 252 w 318"/>
                      <a:gd name="T83" fmla="*/ 56 h 81"/>
                      <a:gd name="T84" fmla="*/ 252 w 318"/>
                      <a:gd name="T85" fmla="*/ 53 h 81"/>
                      <a:gd name="T86" fmla="*/ 238 w 318"/>
                      <a:gd name="T87" fmla="*/ 51 h 81"/>
                      <a:gd name="T88" fmla="*/ 237 w 318"/>
                      <a:gd name="T89" fmla="*/ 54 h 81"/>
                      <a:gd name="T90" fmla="*/ 252 w 318"/>
                      <a:gd name="T91" fmla="*/ 5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81">
                        <a:moveTo>
                          <a:pt x="304" y="39"/>
                        </a:moveTo>
                        <a:cubicBezTo>
                          <a:pt x="306" y="39"/>
                          <a:pt x="308" y="40"/>
                          <a:pt x="310" y="41"/>
                        </a:cubicBezTo>
                        <a:cubicBezTo>
                          <a:pt x="312" y="42"/>
                          <a:pt x="313" y="44"/>
                          <a:pt x="315" y="46"/>
                        </a:cubicBezTo>
                        <a:cubicBezTo>
                          <a:pt x="316" y="47"/>
                          <a:pt x="317" y="49"/>
                          <a:pt x="317" y="52"/>
                        </a:cubicBezTo>
                        <a:cubicBezTo>
                          <a:pt x="318" y="54"/>
                          <a:pt x="318" y="56"/>
                          <a:pt x="317" y="58"/>
                        </a:cubicBezTo>
                        <a:cubicBezTo>
                          <a:pt x="314" y="81"/>
                          <a:pt x="314" y="81"/>
                          <a:pt x="314" y="81"/>
                        </a:cubicBezTo>
                        <a:cubicBezTo>
                          <a:pt x="313" y="80"/>
                          <a:pt x="313" y="79"/>
                          <a:pt x="312" y="78"/>
                        </a:cubicBezTo>
                        <a:cubicBezTo>
                          <a:pt x="311" y="77"/>
                          <a:pt x="310" y="77"/>
                          <a:pt x="309" y="76"/>
                        </a:cubicBezTo>
                        <a:cubicBezTo>
                          <a:pt x="308" y="75"/>
                          <a:pt x="307" y="75"/>
                          <a:pt x="306" y="74"/>
                        </a:cubicBezTo>
                        <a:cubicBezTo>
                          <a:pt x="305" y="74"/>
                          <a:pt x="303" y="74"/>
                          <a:pt x="302" y="73"/>
                        </a:cubicBezTo>
                        <a:cubicBezTo>
                          <a:pt x="11" y="32"/>
                          <a:pt x="11" y="32"/>
                          <a:pt x="11" y="32"/>
                        </a:cubicBezTo>
                        <a:cubicBezTo>
                          <a:pt x="10" y="32"/>
                          <a:pt x="9" y="32"/>
                          <a:pt x="8" y="32"/>
                        </a:cubicBezTo>
                        <a:cubicBezTo>
                          <a:pt x="7" y="32"/>
                          <a:pt x="6" y="32"/>
                          <a:pt x="5" y="32"/>
                        </a:cubicBezTo>
                        <a:cubicBezTo>
                          <a:pt x="4" y="33"/>
                          <a:pt x="3" y="33"/>
                          <a:pt x="2" y="33"/>
                        </a:cubicBezTo>
                        <a:cubicBezTo>
                          <a:pt x="2" y="34"/>
                          <a:pt x="1" y="34"/>
                          <a:pt x="0" y="35"/>
                        </a:cubicBezTo>
                        <a:cubicBezTo>
                          <a:pt x="3" y="14"/>
                          <a:pt x="3" y="14"/>
                          <a:pt x="3" y="14"/>
                        </a:cubicBezTo>
                        <a:cubicBezTo>
                          <a:pt x="4" y="12"/>
                          <a:pt x="4" y="10"/>
                          <a:pt x="5" y="8"/>
                        </a:cubicBezTo>
                        <a:cubicBezTo>
                          <a:pt x="6" y="6"/>
                          <a:pt x="8" y="5"/>
                          <a:pt x="9" y="4"/>
                        </a:cubicBezTo>
                        <a:cubicBezTo>
                          <a:pt x="11" y="2"/>
                          <a:pt x="13" y="1"/>
                          <a:pt x="15" y="1"/>
                        </a:cubicBezTo>
                        <a:cubicBezTo>
                          <a:pt x="17" y="0"/>
                          <a:pt x="19" y="0"/>
                          <a:pt x="21" y="0"/>
                        </a:cubicBezTo>
                        <a:lnTo>
                          <a:pt x="304" y="39"/>
                        </a:lnTo>
                        <a:close/>
                        <a:moveTo>
                          <a:pt x="297" y="62"/>
                        </a:moveTo>
                        <a:cubicBezTo>
                          <a:pt x="292" y="55"/>
                          <a:pt x="292" y="55"/>
                          <a:pt x="292" y="55"/>
                        </a:cubicBezTo>
                        <a:cubicBezTo>
                          <a:pt x="299" y="50"/>
                          <a:pt x="299" y="50"/>
                          <a:pt x="299" y="50"/>
                        </a:cubicBezTo>
                        <a:cubicBezTo>
                          <a:pt x="295" y="49"/>
                          <a:pt x="295" y="49"/>
                          <a:pt x="295" y="49"/>
                        </a:cubicBezTo>
                        <a:cubicBezTo>
                          <a:pt x="290" y="53"/>
                          <a:pt x="290" y="53"/>
                          <a:pt x="290" y="53"/>
                        </a:cubicBezTo>
                        <a:cubicBezTo>
                          <a:pt x="287" y="48"/>
                          <a:pt x="287" y="48"/>
                          <a:pt x="287" y="48"/>
                        </a:cubicBezTo>
                        <a:cubicBezTo>
                          <a:pt x="283" y="47"/>
                          <a:pt x="283" y="47"/>
                          <a:pt x="283" y="47"/>
                        </a:cubicBezTo>
                        <a:cubicBezTo>
                          <a:pt x="288" y="55"/>
                          <a:pt x="288" y="55"/>
                          <a:pt x="288" y="55"/>
                        </a:cubicBezTo>
                        <a:cubicBezTo>
                          <a:pt x="281" y="60"/>
                          <a:pt x="281" y="60"/>
                          <a:pt x="281" y="60"/>
                        </a:cubicBezTo>
                        <a:cubicBezTo>
                          <a:pt x="285" y="60"/>
                          <a:pt x="285" y="60"/>
                          <a:pt x="285" y="60"/>
                        </a:cubicBezTo>
                        <a:cubicBezTo>
                          <a:pt x="285" y="60"/>
                          <a:pt x="285" y="60"/>
                          <a:pt x="285" y="60"/>
                        </a:cubicBezTo>
                        <a:cubicBezTo>
                          <a:pt x="290" y="57"/>
                          <a:pt x="290" y="57"/>
                          <a:pt x="290" y="57"/>
                        </a:cubicBezTo>
                        <a:cubicBezTo>
                          <a:pt x="291" y="59"/>
                          <a:pt x="291" y="59"/>
                          <a:pt x="291" y="59"/>
                        </a:cubicBezTo>
                        <a:cubicBezTo>
                          <a:pt x="293" y="62"/>
                          <a:pt x="293" y="62"/>
                          <a:pt x="293" y="62"/>
                        </a:cubicBezTo>
                        <a:cubicBezTo>
                          <a:pt x="297" y="62"/>
                          <a:pt x="297" y="62"/>
                          <a:pt x="297" y="62"/>
                        </a:cubicBezTo>
                        <a:moveTo>
                          <a:pt x="271" y="59"/>
                        </a:moveTo>
                        <a:cubicBezTo>
                          <a:pt x="273" y="46"/>
                          <a:pt x="273" y="46"/>
                          <a:pt x="273" y="46"/>
                        </a:cubicBezTo>
                        <a:cubicBezTo>
                          <a:pt x="262" y="45"/>
                          <a:pt x="262" y="45"/>
                          <a:pt x="262" y="45"/>
                        </a:cubicBezTo>
                        <a:cubicBezTo>
                          <a:pt x="260" y="57"/>
                          <a:pt x="260" y="57"/>
                          <a:pt x="260" y="57"/>
                        </a:cubicBezTo>
                        <a:cubicBezTo>
                          <a:pt x="271" y="59"/>
                          <a:pt x="271" y="59"/>
                          <a:pt x="271" y="59"/>
                        </a:cubicBezTo>
                        <a:moveTo>
                          <a:pt x="252" y="56"/>
                        </a:moveTo>
                        <a:cubicBezTo>
                          <a:pt x="252" y="53"/>
                          <a:pt x="252" y="53"/>
                          <a:pt x="252" y="53"/>
                        </a:cubicBezTo>
                        <a:cubicBezTo>
                          <a:pt x="238" y="51"/>
                          <a:pt x="238" y="51"/>
                          <a:pt x="238" y="51"/>
                        </a:cubicBezTo>
                        <a:cubicBezTo>
                          <a:pt x="237" y="54"/>
                          <a:pt x="237" y="54"/>
                          <a:pt x="237" y="54"/>
                        </a:cubicBezTo>
                        <a:cubicBezTo>
                          <a:pt x="252" y="56"/>
                          <a:pt x="252" y="56"/>
                          <a:pt x="252" y="5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17" name="Freeform 30"/>
                  <p:cNvSpPr>
                    <a:spLocks noChangeAspect="1"/>
                  </p:cNvSpPr>
                  <p:nvPr/>
                </p:nvSpPr>
                <p:spPr bwMode="auto">
                  <a:xfrm>
                    <a:off x="12112492" y="1303120"/>
                    <a:ext cx="10513" cy="14017"/>
                  </a:xfrm>
                  <a:custGeom>
                    <a:avLst/>
                    <a:gdLst>
                      <a:gd name="T0" fmla="*/ 0 w 14"/>
                      <a:gd name="T1" fmla="*/ 0 h 19"/>
                      <a:gd name="T2" fmla="*/ 6 w 14"/>
                      <a:gd name="T3" fmla="*/ 2 h 19"/>
                      <a:gd name="T4" fmla="*/ 11 w 14"/>
                      <a:gd name="T5" fmla="*/ 7 h 19"/>
                      <a:gd name="T6" fmla="*/ 13 w 14"/>
                      <a:gd name="T7" fmla="*/ 13 h 19"/>
                      <a:gd name="T8" fmla="*/ 13 w 14"/>
                      <a:gd name="T9" fmla="*/ 19 h 19"/>
                      <a:gd name="T10" fmla="*/ 13 w 14"/>
                      <a:gd name="T11" fmla="*/ 13 h 19"/>
                      <a:gd name="T12" fmla="*/ 11 w 14"/>
                      <a:gd name="T13" fmla="*/ 7 h 19"/>
                      <a:gd name="T14" fmla="*/ 6 w 14"/>
                      <a:gd name="T15" fmla="*/ 2 h 19"/>
                      <a:gd name="T16" fmla="*/ 0 w 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0" y="0"/>
                        </a:moveTo>
                        <a:cubicBezTo>
                          <a:pt x="2" y="0"/>
                          <a:pt x="4" y="1"/>
                          <a:pt x="6" y="2"/>
                        </a:cubicBezTo>
                        <a:cubicBezTo>
                          <a:pt x="8" y="3"/>
                          <a:pt x="9" y="5"/>
                          <a:pt x="11" y="7"/>
                        </a:cubicBezTo>
                        <a:cubicBezTo>
                          <a:pt x="12" y="8"/>
                          <a:pt x="13" y="10"/>
                          <a:pt x="13" y="13"/>
                        </a:cubicBezTo>
                        <a:cubicBezTo>
                          <a:pt x="14" y="15"/>
                          <a:pt x="14" y="17"/>
                          <a:pt x="13" y="19"/>
                        </a:cubicBezTo>
                        <a:cubicBezTo>
                          <a:pt x="14" y="17"/>
                          <a:pt x="14" y="15"/>
                          <a:pt x="13" y="13"/>
                        </a:cubicBezTo>
                        <a:cubicBezTo>
                          <a:pt x="13" y="10"/>
                          <a:pt x="12" y="8"/>
                          <a:pt x="11" y="7"/>
                        </a:cubicBezTo>
                        <a:cubicBezTo>
                          <a:pt x="9" y="5"/>
                          <a:pt x="8" y="3"/>
                          <a:pt x="6" y="2"/>
                        </a:cubicBezTo>
                        <a:cubicBezTo>
                          <a:pt x="4" y="1"/>
                          <a:pt x="2" y="0"/>
                          <a:pt x="0" y="0"/>
                        </a:cubicBezTo>
                        <a:close/>
                      </a:path>
                    </a:pathLst>
                  </a:custGeom>
                  <a:solidFill>
                    <a:srgbClr val="FF8C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8" name="Freeform 31"/>
                  <p:cNvSpPr>
                    <a:spLocks noChangeAspect="1"/>
                  </p:cNvSpPr>
                  <p:nvPr/>
                </p:nvSpPr>
                <p:spPr bwMode="auto">
                  <a:xfrm>
                    <a:off x="12110156" y="1328818"/>
                    <a:ext cx="10513" cy="7009"/>
                  </a:xfrm>
                  <a:custGeom>
                    <a:avLst/>
                    <a:gdLst>
                      <a:gd name="T0" fmla="*/ 12 w 12"/>
                      <a:gd name="T1" fmla="*/ 8 h 8"/>
                      <a:gd name="T2" fmla="*/ 10 w 12"/>
                      <a:gd name="T3" fmla="*/ 5 h 8"/>
                      <a:gd name="T4" fmla="*/ 7 w 12"/>
                      <a:gd name="T5" fmla="*/ 3 h 8"/>
                      <a:gd name="T6" fmla="*/ 4 w 12"/>
                      <a:gd name="T7" fmla="*/ 1 h 8"/>
                      <a:gd name="T8" fmla="*/ 0 w 12"/>
                      <a:gd name="T9" fmla="*/ 0 h 8"/>
                      <a:gd name="T10" fmla="*/ 4 w 12"/>
                      <a:gd name="T11" fmla="*/ 1 h 8"/>
                      <a:gd name="T12" fmla="*/ 7 w 12"/>
                      <a:gd name="T13" fmla="*/ 3 h 8"/>
                      <a:gd name="T14" fmla="*/ 10 w 12"/>
                      <a:gd name="T15" fmla="*/ 5 h 8"/>
                      <a:gd name="T16" fmla="*/ 12 w 12"/>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12" y="8"/>
                        </a:moveTo>
                        <a:cubicBezTo>
                          <a:pt x="11" y="7"/>
                          <a:pt x="11" y="6"/>
                          <a:pt x="10" y="5"/>
                        </a:cubicBezTo>
                        <a:cubicBezTo>
                          <a:pt x="9" y="4"/>
                          <a:pt x="8" y="4"/>
                          <a:pt x="7" y="3"/>
                        </a:cubicBezTo>
                        <a:cubicBezTo>
                          <a:pt x="6" y="2"/>
                          <a:pt x="5" y="2"/>
                          <a:pt x="4" y="1"/>
                        </a:cubicBezTo>
                        <a:cubicBezTo>
                          <a:pt x="3" y="1"/>
                          <a:pt x="1" y="1"/>
                          <a:pt x="0" y="0"/>
                        </a:cubicBezTo>
                        <a:cubicBezTo>
                          <a:pt x="1" y="1"/>
                          <a:pt x="3" y="1"/>
                          <a:pt x="4" y="1"/>
                        </a:cubicBezTo>
                        <a:cubicBezTo>
                          <a:pt x="5" y="2"/>
                          <a:pt x="6" y="2"/>
                          <a:pt x="7" y="3"/>
                        </a:cubicBezTo>
                        <a:cubicBezTo>
                          <a:pt x="8" y="4"/>
                          <a:pt x="9" y="4"/>
                          <a:pt x="10" y="5"/>
                        </a:cubicBezTo>
                        <a:cubicBezTo>
                          <a:pt x="11" y="6"/>
                          <a:pt x="11" y="7"/>
                          <a:pt x="12" y="8"/>
                        </a:cubicBezTo>
                        <a:close/>
                      </a:path>
                    </a:pathLst>
                  </a:custGeom>
                  <a:solidFill>
                    <a:srgbClr val="FF8C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9" name="Freeform 32"/>
                  <p:cNvSpPr>
                    <a:spLocks noChangeAspect="1" noEditPoints="1"/>
                  </p:cNvSpPr>
                  <p:nvPr/>
                </p:nvSpPr>
                <p:spPr bwMode="auto">
                  <a:xfrm>
                    <a:off x="11948961" y="1212009"/>
                    <a:ext cx="254642" cy="61909"/>
                  </a:xfrm>
                  <a:custGeom>
                    <a:avLst/>
                    <a:gdLst>
                      <a:gd name="T0" fmla="*/ 310 w 324"/>
                      <a:gd name="T1" fmla="*/ 36 h 79"/>
                      <a:gd name="T2" fmla="*/ 316 w 324"/>
                      <a:gd name="T3" fmla="*/ 38 h 79"/>
                      <a:gd name="T4" fmla="*/ 321 w 324"/>
                      <a:gd name="T5" fmla="*/ 43 h 79"/>
                      <a:gd name="T6" fmla="*/ 324 w 324"/>
                      <a:gd name="T7" fmla="*/ 49 h 79"/>
                      <a:gd name="T8" fmla="*/ 324 w 324"/>
                      <a:gd name="T9" fmla="*/ 56 h 79"/>
                      <a:gd name="T10" fmla="*/ 320 w 324"/>
                      <a:gd name="T11" fmla="*/ 79 h 79"/>
                      <a:gd name="T12" fmla="*/ 318 w 324"/>
                      <a:gd name="T13" fmla="*/ 76 h 79"/>
                      <a:gd name="T14" fmla="*/ 315 w 324"/>
                      <a:gd name="T15" fmla="*/ 73 h 79"/>
                      <a:gd name="T16" fmla="*/ 312 w 324"/>
                      <a:gd name="T17" fmla="*/ 72 h 79"/>
                      <a:gd name="T18" fmla="*/ 308 w 324"/>
                      <a:gd name="T19" fmla="*/ 71 h 79"/>
                      <a:gd name="T20" fmla="*/ 10 w 324"/>
                      <a:gd name="T21" fmla="*/ 32 h 79"/>
                      <a:gd name="T22" fmla="*/ 10 w 324"/>
                      <a:gd name="T23" fmla="*/ 32 h 79"/>
                      <a:gd name="T24" fmla="*/ 9 w 324"/>
                      <a:gd name="T25" fmla="*/ 32 h 79"/>
                      <a:gd name="T26" fmla="*/ 8 w 324"/>
                      <a:gd name="T27" fmla="*/ 32 h 79"/>
                      <a:gd name="T28" fmla="*/ 7 w 324"/>
                      <a:gd name="T29" fmla="*/ 32 h 79"/>
                      <a:gd name="T30" fmla="*/ 0 w 324"/>
                      <a:gd name="T31" fmla="*/ 31 h 79"/>
                      <a:gd name="T32" fmla="*/ 2 w 324"/>
                      <a:gd name="T33" fmla="*/ 15 h 79"/>
                      <a:gd name="T34" fmla="*/ 5 w 324"/>
                      <a:gd name="T35" fmla="*/ 8 h 79"/>
                      <a:gd name="T36" fmla="*/ 9 w 324"/>
                      <a:gd name="T37" fmla="*/ 4 h 79"/>
                      <a:gd name="T38" fmla="*/ 14 w 324"/>
                      <a:gd name="T39" fmla="*/ 1 h 79"/>
                      <a:gd name="T40" fmla="*/ 20 w 324"/>
                      <a:gd name="T41" fmla="*/ 0 h 79"/>
                      <a:gd name="T42" fmla="*/ 310 w 324"/>
                      <a:gd name="T43" fmla="*/ 36 h 79"/>
                      <a:gd name="T44" fmla="*/ 303 w 324"/>
                      <a:gd name="T45" fmla="*/ 60 h 79"/>
                      <a:gd name="T46" fmla="*/ 298 w 324"/>
                      <a:gd name="T47" fmla="*/ 53 h 79"/>
                      <a:gd name="T48" fmla="*/ 305 w 324"/>
                      <a:gd name="T49" fmla="*/ 47 h 79"/>
                      <a:gd name="T50" fmla="*/ 301 w 324"/>
                      <a:gd name="T51" fmla="*/ 47 h 79"/>
                      <a:gd name="T52" fmla="*/ 296 w 324"/>
                      <a:gd name="T53" fmla="*/ 50 h 79"/>
                      <a:gd name="T54" fmla="*/ 293 w 324"/>
                      <a:gd name="T55" fmla="*/ 46 h 79"/>
                      <a:gd name="T56" fmla="*/ 289 w 324"/>
                      <a:gd name="T57" fmla="*/ 45 h 79"/>
                      <a:gd name="T58" fmla="*/ 294 w 324"/>
                      <a:gd name="T59" fmla="*/ 52 h 79"/>
                      <a:gd name="T60" fmla="*/ 287 w 324"/>
                      <a:gd name="T61" fmla="*/ 58 h 79"/>
                      <a:gd name="T62" fmla="*/ 291 w 324"/>
                      <a:gd name="T63" fmla="*/ 58 h 79"/>
                      <a:gd name="T64" fmla="*/ 291 w 324"/>
                      <a:gd name="T65" fmla="*/ 58 h 79"/>
                      <a:gd name="T66" fmla="*/ 296 w 324"/>
                      <a:gd name="T67" fmla="*/ 54 h 79"/>
                      <a:gd name="T68" fmla="*/ 297 w 324"/>
                      <a:gd name="T69" fmla="*/ 56 h 79"/>
                      <a:gd name="T70" fmla="*/ 299 w 324"/>
                      <a:gd name="T71" fmla="*/ 59 h 79"/>
                      <a:gd name="T72" fmla="*/ 303 w 324"/>
                      <a:gd name="T73" fmla="*/ 60 h 79"/>
                      <a:gd name="T74" fmla="*/ 277 w 324"/>
                      <a:gd name="T75" fmla="*/ 56 h 79"/>
                      <a:gd name="T76" fmla="*/ 279 w 324"/>
                      <a:gd name="T77" fmla="*/ 44 h 79"/>
                      <a:gd name="T78" fmla="*/ 267 w 324"/>
                      <a:gd name="T79" fmla="*/ 42 h 79"/>
                      <a:gd name="T80" fmla="*/ 265 w 324"/>
                      <a:gd name="T81" fmla="*/ 55 h 79"/>
                      <a:gd name="T82" fmla="*/ 277 w 324"/>
                      <a:gd name="T83" fmla="*/ 56 h 79"/>
                      <a:gd name="T84" fmla="*/ 257 w 324"/>
                      <a:gd name="T85" fmla="*/ 54 h 79"/>
                      <a:gd name="T86" fmla="*/ 257 w 324"/>
                      <a:gd name="T87" fmla="*/ 51 h 79"/>
                      <a:gd name="T88" fmla="*/ 242 w 324"/>
                      <a:gd name="T89" fmla="*/ 49 h 79"/>
                      <a:gd name="T90" fmla="*/ 242 w 324"/>
                      <a:gd name="T91" fmla="*/ 52 h 79"/>
                      <a:gd name="T92" fmla="*/ 257 w 324"/>
                      <a:gd name="T93"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4" h="79">
                        <a:moveTo>
                          <a:pt x="310" y="36"/>
                        </a:moveTo>
                        <a:cubicBezTo>
                          <a:pt x="312" y="37"/>
                          <a:pt x="315" y="37"/>
                          <a:pt x="316" y="38"/>
                        </a:cubicBezTo>
                        <a:cubicBezTo>
                          <a:pt x="318" y="40"/>
                          <a:pt x="320" y="41"/>
                          <a:pt x="321" y="43"/>
                        </a:cubicBezTo>
                        <a:cubicBezTo>
                          <a:pt x="322" y="45"/>
                          <a:pt x="323" y="47"/>
                          <a:pt x="324" y="49"/>
                        </a:cubicBezTo>
                        <a:cubicBezTo>
                          <a:pt x="324" y="51"/>
                          <a:pt x="324" y="53"/>
                          <a:pt x="324" y="56"/>
                        </a:cubicBezTo>
                        <a:cubicBezTo>
                          <a:pt x="320" y="79"/>
                          <a:pt x="320" y="79"/>
                          <a:pt x="320" y="79"/>
                        </a:cubicBezTo>
                        <a:cubicBezTo>
                          <a:pt x="320" y="78"/>
                          <a:pt x="319" y="77"/>
                          <a:pt x="318" y="76"/>
                        </a:cubicBezTo>
                        <a:cubicBezTo>
                          <a:pt x="317" y="75"/>
                          <a:pt x="316" y="74"/>
                          <a:pt x="315" y="73"/>
                        </a:cubicBezTo>
                        <a:cubicBezTo>
                          <a:pt x="314" y="73"/>
                          <a:pt x="313" y="72"/>
                          <a:pt x="312" y="72"/>
                        </a:cubicBezTo>
                        <a:cubicBezTo>
                          <a:pt x="311" y="71"/>
                          <a:pt x="310" y="71"/>
                          <a:pt x="308" y="71"/>
                        </a:cubicBezTo>
                        <a:cubicBezTo>
                          <a:pt x="10" y="32"/>
                          <a:pt x="10" y="32"/>
                          <a:pt x="10" y="32"/>
                        </a:cubicBezTo>
                        <a:cubicBezTo>
                          <a:pt x="10" y="32"/>
                          <a:pt x="10" y="32"/>
                          <a:pt x="10" y="32"/>
                        </a:cubicBezTo>
                        <a:cubicBezTo>
                          <a:pt x="9" y="32"/>
                          <a:pt x="9" y="32"/>
                          <a:pt x="9" y="32"/>
                        </a:cubicBezTo>
                        <a:cubicBezTo>
                          <a:pt x="8" y="32"/>
                          <a:pt x="8" y="32"/>
                          <a:pt x="8" y="32"/>
                        </a:cubicBezTo>
                        <a:cubicBezTo>
                          <a:pt x="8" y="32"/>
                          <a:pt x="7" y="32"/>
                          <a:pt x="7" y="32"/>
                        </a:cubicBezTo>
                        <a:cubicBezTo>
                          <a:pt x="0" y="31"/>
                          <a:pt x="0" y="31"/>
                          <a:pt x="0" y="31"/>
                        </a:cubicBezTo>
                        <a:cubicBezTo>
                          <a:pt x="2" y="15"/>
                          <a:pt x="2" y="15"/>
                          <a:pt x="2" y="15"/>
                        </a:cubicBezTo>
                        <a:cubicBezTo>
                          <a:pt x="3" y="12"/>
                          <a:pt x="3" y="10"/>
                          <a:pt x="5" y="8"/>
                        </a:cubicBezTo>
                        <a:cubicBezTo>
                          <a:pt x="6" y="6"/>
                          <a:pt x="7" y="5"/>
                          <a:pt x="9" y="4"/>
                        </a:cubicBezTo>
                        <a:cubicBezTo>
                          <a:pt x="10" y="2"/>
                          <a:pt x="12" y="1"/>
                          <a:pt x="14" y="1"/>
                        </a:cubicBezTo>
                        <a:cubicBezTo>
                          <a:pt x="16" y="0"/>
                          <a:pt x="18" y="0"/>
                          <a:pt x="20" y="0"/>
                        </a:cubicBezTo>
                        <a:lnTo>
                          <a:pt x="310" y="36"/>
                        </a:lnTo>
                        <a:close/>
                        <a:moveTo>
                          <a:pt x="303" y="60"/>
                        </a:moveTo>
                        <a:cubicBezTo>
                          <a:pt x="298" y="53"/>
                          <a:pt x="298" y="53"/>
                          <a:pt x="298" y="53"/>
                        </a:cubicBezTo>
                        <a:cubicBezTo>
                          <a:pt x="305" y="47"/>
                          <a:pt x="305" y="47"/>
                          <a:pt x="305" y="47"/>
                        </a:cubicBezTo>
                        <a:cubicBezTo>
                          <a:pt x="301" y="47"/>
                          <a:pt x="301" y="47"/>
                          <a:pt x="301" y="47"/>
                        </a:cubicBezTo>
                        <a:cubicBezTo>
                          <a:pt x="296" y="50"/>
                          <a:pt x="296" y="50"/>
                          <a:pt x="296" y="50"/>
                        </a:cubicBezTo>
                        <a:cubicBezTo>
                          <a:pt x="293" y="46"/>
                          <a:pt x="293" y="46"/>
                          <a:pt x="293" y="46"/>
                        </a:cubicBezTo>
                        <a:cubicBezTo>
                          <a:pt x="289" y="45"/>
                          <a:pt x="289" y="45"/>
                          <a:pt x="289" y="45"/>
                        </a:cubicBezTo>
                        <a:cubicBezTo>
                          <a:pt x="294" y="52"/>
                          <a:pt x="294" y="52"/>
                          <a:pt x="294" y="52"/>
                        </a:cubicBezTo>
                        <a:cubicBezTo>
                          <a:pt x="287" y="58"/>
                          <a:pt x="287" y="58"/>
                          <a:pt x="287" y="58"/>
                        </a:cubicBezTo>
                        <a:cubicBezTo>
                          <a:pt x="291" y="58"/>
                          <a:pt x="291" y="58"/>
                          <a:pt x="291" y="58"/>
                        </a:cubicBezTo>
                        <a:cubicBezTo>
                          <a:pt x="291" y="58"/>
                          <a:pt x="291" y="58"/>
                          <a:pt x="291" y="58"/>
                        </a:cubicBezTo>
                        <a:cubicBezTo>
                          <a:pt x="296" y="54"/>
                          <a:pt x="296" y="54"/>
                          <a:pt x="296" y="54"/>
                        </a:cubicBezTo>
                        <a:cubicBezTo>
                          <a:pt x="297" y="56"/>
                          <a:pt x="297" y="56"/>
                          <a:pt x="297" y="56"/>
                        </a:cubicBezTo>
                        <a:cubicBezTo>
                          <a:pt x="299" y="59"/>
                          <a:pt x="299" y="59"/>
                          <a:pt x="299" y="59"/>
                        </a:cubicBezTo>
                        <a:cubicBezTo>
                          <a:pt x="303" y="60"/>
                          <a:pt x="303" y="60"/>
                          <a:pt x="303" y="60"/>
                        </a:cubicBezTo>
                        <a:moveTo>
                          <a:pt x="277" y="56"/>
                        </a:moveTo>
                        <a:cubicBezTo>
                          <a:pt x="279" y="44"/>
                          <a:pt x="279" y="44"/>
                          <a:pt x="279" y="44"/>
                        </a:cubicBezTo>
                        <a:cubicBezTo>
                          <a:pt x="267" y="42"/>
                          <a:pt x="267" y="42"/>
                          <a:pt x="267" y="42"/>
                        </a:cubicBezTo>
                        <a:cubicBezTo>
                          <a:pt x="265" y="55"/>
                          <a:pt x="265" y="55"/>
                          <a:pt x="265" y="55"/>
                        </a:cubicBezTo>
                        <a:cubicBezTo>
                          <a:pt x="277" y="56"/>
                          <a:pt x="277" y="56"/>
                          <a:pt x="277" y="56"/>
                        </a:cubicBezTo>
                        <a:moveTo>
                          <a:pt x="257" y="54"/>
                        </a:moveTo>
                        <a:cubicBezTo>
                          <a:pt x="257" y="51"/>
                          <a:pt x="257" y="51"/>
                          <a:pt x="257" y="51"/>
                        </a:cubicBezTo>
                        <a:cubicBezTo>
                          <a:pt x="242" y="49"/>
                          <a:pt x="242" y="49"/>
                          <a:pt x="242" y="49"/>
                        </a:cubicBezTo>
                        <a:cubicBezTo>
                          <a:pt x="242" y="52"/>
                          <a:pt x="242" y="52"/>
                          <a:pt x="242" y="52"/>
                        </a:cubicBezTo>
                        <a:cubicBezTo>
                          <a:pt x="257" y="54"/>
                          <a:pt x="257" y="54"/>
                          <a:pt x="257" y="5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20" name="Freeform 33"/>
                  <p:cNvSpPr>
                    <a:spLocks noChangeAspect="1"/>
                  </p:cNvSpPr>
                  <p:nvPr/>
                </p:nvSpPr>
                <p:spPr bwMode="auto">
                  <a:xfrm>
                    <a:off x="12158048" y="1247052"/>
                    <a:ext cx="8177" cy="7009"/>
                  </a:xfrm>
                  <a:custGeom>
                    <a:avLst/>
                    <a:gdLst>
                      <a:gd name="T0" fmla="*/ 7 w 7"/>
                      <a:gd name="T1" fmla="*/ 0 h 6"/>
                      <a:gd name="T2" fmla="*/ 6 w 7"/>
                      <a:gd name="T3" fmla="*/ 6 h 6"/>
                      <a:gd name="T4" fmla="*/ 0 w 7"/>
                      <a:gd name="T5" fmla="*/ 5 h 6"/>
                      <a:gd name="T6" fmla="*/ 1 w 7"/>
                      <a:gd name="T7" fmla="*/ 0 h 6"/>
                      <a:gd name="T8" fmla="*/ 7 w 7"/>
                      <a:gd name="T9" fmla="*/ 0 h 6"/>
                    </a:gdLst>
                    <a:ahLst/>
                    <a:cxnLst>
                      <a:cxn ang="0">
                        <a:pos x="T0" y="T1"/>
                      </a:cxn>
                      <a:cxn ang="0">
                        <a:pos x="T2" y="T3"/>
                      </a:cxn>
                      <a:cxn ang="0">
                        <a:pos x="T4" y="T5"/>
                      </a:cxn>
                      <a:cxn ang="0">
                        <a:pos x="T6" y="T7"/>
                      </a:cxn>
                      <a:cxn ang="0">
                        <a:pos x="T8" y="T9"/>
                      </a:cxn>
                    </a:cxnLst>
                    <a:rect l="0" t="0" r="r" b="b"/>
                    <a:pathLst>
                      <a:path w="7" h="6">
                        <a:moveTo>
                          <a:pt x="7" y="0"/>
                        </a:moveTo>
                        <a:lnTo>
                          <a:pt x="6" y="6"/>
                        </a:lnTo>
                        <a:lnTo>
                          <a:pt x="0" y="5"/>
                        </a:lnTo>
                        <a:lnTo>
                          <a:pt x="1" y="0"/>
                        </a:lnTo>
                        <a:lnTo>
                          <a:pt x="7" y="0"/>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a:p>
                </p:txBody>
              </p:sp>
              <p:sp>
                <p:nvSpPr>
                  <p:cNvPr id="321" name="Freeform 34"/>
                  <p:cNvSpPr>
                    <a:spLocks noChangeAspect="1" noEditPoints="1"/>
                  </p:cNvSpPr>
                  <p:nvPr/>
                </p:nvSpPr>
                <p:spPr bwMode="auto">
                  <a:xfrm>
                    <a:off x="11911582" y="1242379"/>
                    <a:ext cx="251138" cy="63077"/>
                  </a:xfrm>
                  <a:custGeom>
                    <a:avLst/>
                    <a:gdLst>
                      <a:gd name="T0" fmla="*/ 307 w 321"/>
                      <a:gd name="T1" fmla="*/ 37 h 80"/>
                      <a:gd name="T2" fmla="*/ 313 w 321"/>
                      <a:gd name="T3" fmla="*/ 40 h 80"/>
                      <a:gd name="T4" fmla="*/ 318 w 321"/>
                      <a:gd name="T5" fmla="*/ 44 h 80"/>
                      <a:gd name="T6" fmla="*/ 320 w 321"/>
                      <a:gd name="T7" fmla="*/ 50 h 80"/>
                      <a:gd name="T8" fmla="*/ 320 w 321"/>
                      <a:gd name="T9" fmla="*/ 57 h 80"/>
                      <a:gd name="T10" fmla="*/ 317 w 321"/>
                      <a:gd name="T11" fmla="*/ 80 h 80"/>
                      <a:gd name="T12" fmla="*/ 315 w 321"/>
                      <a:gd name="T13" fmla="*/ 77 h 80"/>
                      <a:gd name="T14" fmla="*/ 312 w 321"/>
                      <a:gd name="T15" fmla="*/ 74 h 80"/>
                      <a:gd name="T16" fmla="*/ 309 w 321"/>
                      <a:gd name="T17" fmla="*/ 73 h 80"/>
                      <a:gd name="T18" fmla="*/ 305 w 321"/>
                      <a:gd name="T19" fmla="*/ 72 h 80"/>
                      <a:gd name="T20" fmla="*/ 10 w 321"/>
                      <a:gd name="T21" fmla="*/ 32 h 80"/>
                      <a:gd name="T22" fmla="*/ 10 w 321"/>
                      <a:gd name="T23" fmla="*/ 32 h 80"/>
                      <a:gd name="T24" fmla="*/ 9 w 321"/>
                      <a:gd name="T25" fmla="*/ 32 h 80"/>
                      <a:gd name="T26" fmla="*/ 8 w 321"/>
                      <a:gd name="T27" fmla="*/ 32 h 80"/>
                      <a:gd name="T28" fmla="*/ 7 w 321"/>
                      <a:gd name="T29" fmla="*/ 32 h 80"/>
                      <a:gd name="T30" fmla="*/ 0 w 321"/>
                      <a:gd name="T31" fmla="*/ 31 h 80"/>
                      <a:gd name="T32" fmla="*/ 3 w 321"/>
                      <a:gd name="T33" fmla="*/ 14 h 80"/>
                      <a:gd name="T34" fmla="*/ 5 w 321"/>
                      <a:gd name="T35" fmla="*/ 8 h 80"/>
                      <a:gd name="T36" fmla="*/ 9 w 321"/>
                      <a:gd name="T37" fmla="*/ 3 h 80"/>
                      <a:gd name="T38" fmla="*/ 14 w 321"/>
                      <a:gd name="T39" fmla="*/ 0 h 80"/>
                      <a:gd name="T40" fmla="*/ 20 w 321"/>
                      <a:gd name="T41" fmla="*/ 0 h 80"/>
                      <a:gd name="T42" fmla="*/ 307 w 321"/>
                      <a:gd name="T43" fmla="*/ 37 h 80"/>
                      <a:gd name="T44" fmla="*/ 300 w 321"/>
                      <a:gd name="T45" fmla="*/ 61 h 80"/>
                      <a:gd name="T46" fmla="*/ 295 w 321"/>
                      <a:gd name="T47" fmla="*/ 54 h 80"/>
                      <a:gd name="T48" fmla="*/ 302 w 321"/>
                      <a:gd name="T49" fmla="*/ 48 h 80"/>
                      <a:gd name="T50" fmla="*/ 298 w 321"/>
                      <a:gd name="T51" fmla="*/ 48 h 80"/>
                      <a:gd name="T52" fmla="*/ 293 w 321"/>
                      <a:gd name="T53" fmla="*/ 51 h 80"/>
                      <a:gd name="T54" fmla="*/ 290 w 321"/>
                      <a:gd name="T55" fmla="*/ 47 h 80"/>
                      <a:gd name="T56" fmla="*/ 286 w 321"/>
                      <a:gd name="T57" fmla="*/ 46 h 80"/>
                      <a:gd name="T58" fmla="*/ 291 w 321"/>
                      <a:gd name="T59" fmla="*/ 53 h 80"/>
                      <a:gd name="T60" fmla="*/ 284 w 321"/>
                      <a:gd name="T61" fmla="*/ 58 h 80"/>
                      <a:gd name="T62" fmla="*/ 288 w 321"/>
                      <a:gd name="T63" fmla="*/ 59 h 80"/>
                      <a:gd name="T64" fmla="*/ 288 w 321"/>
                      <a:gd name="T65" fmla="*/ 59 h 80"/>
                      <a:gd name="T66" fmla="*/ 293 w 321"/>
                      <a:gd name="T67" fmla="*/ 55 h 80"/>
                      <a:gd name="T68" fmla="*/ 294 w 321"/>
                      <a:gd name="T69" fmla="*/ 57 h 80"/>
                      <a:gd name="T70" fmla="*/ 296 w 321"/>
                      <a:gd name="T71" fmla="*/ 60 h 80"/>
                      <a:gd name="T72" fmla="*/ 300 w 321"/>
                      <a:gd name="T73" fmla="*/ 61 h 80"/>
                      <a:gd name="T74" fmla="*/ 274 w 321"/>
                      <a:gd name="T75" fmla="*/ 57 h 80"/>
                      <a:gd name="T76" fmla="*/ 276 w 321"/>
                      <a:gd name="T77" fmla="*/ 45 h 80"/>
                      <a:gd name="T78" fmla="*/ 264 w 321"/>
                      <a:gd name="T79" fmla="*/ 43 h 80"/>
                      <a:gd name="T80" fmla="*/ 262 w 321"/>
                      <a:gd name="T81" fmla="*/ 55 h 80"/>
                      <a:gd name="T82" fmla="*/ 274 w 321"/>
                      <a:gd name="T83" fmla="*/ 57 h 80"/>
                      <a:gd name="T84" fmla="*/ 254 w 321"/>
                      <a:gd name="T85" fmla="*/ 55 h 80"/>
                      <a:gd name="T86" fmla="*/ 254 w 321"/>
                      <a:gd name="T87" fmla="*/ 52 h 80"/>
                      <a:gd name="T88" fmla="*/ 240 w 321"/>
                      <a:gd name="T89" fmla="*/ 50 h 80"/>
                      <a:gd name="T90" fmla="*/ 239 w 321"/>
                      <a:gd name="T91" fmla="*/ 53 h 80"/>
                      <a:gd name="T92" fmla="*/ 254 w 321"/>
                      <a:gd name="T93" fmla="*/ 5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80">
                        <a:moveTo>
                          <a:pt x="307" y="37"/>
                        </a:moveTo>
                        <a:cubicBezTo>
                          <a:pt x="309" y="38"/>
                          <a:pt x="311" y="39"/>
                          <a:pt x="313" y="40"/>
                        </a:cubicBezTo>
                        <a:cubicBezTo>
                          <a:pt x="315" y="41"/>
                          <a:pt x="316" y="42"/>
                          <a:pt x="318" y="44"/>
                        </a:cubicBezTo>
                        <a:cubicBezTo>
                          <a:pt x="319" y="46"/>
                          <a:pt x="320" y="48"/>
                          <a:pt x="320" y="50"/>
                        </a:cubicBezTo>
                        <a:cubicBezTo>
                          <a:pt x="321" y="52"/>
                          <a:pt x="321" y="54"/>
                          <a:pt x="320" y="57"/>
                        </a:cubicBezTo>
                        <a:cubicBezTo>
                          <a:pt x="317" y="80"/>
                          <a:pt x="317" y="80"/>
                          <a:pt x="317" y="80"/>
                        </a:cubicBezTo>
                        <a:cubicBezTo>
                          <a:pt x="316" y="79"/>
                          <a:pt x="316" y="78"/>
                          <a:pt x="315" y="77"/>
                        </a:cubicBezTo>
                        <a:cubicBezTo>
                          <a:pt x="314" y="76"/>
                          <a:pt x="313" y="75"/>
                          <a:pt x="312" y="74"/>
                        </a:cubicBezTo>
                        <a:cubicBezTo>
                          <a:pt x="311" y="74"/>
                          <a:pt x="310" y="73"/>
                          <a:pt x="309" y="73"/>
                        </a:cubicBezTo>
                        <a:cubicBezTo>
                          <a:pt x="308" y="72"/>
                          <a:pt x="306" y="72"/>
                          <a:pt x="305" y="72"/>
                        </a:cubicBezTo>
                        <a:cubicBezTo>
                          <a:pt x="10" y="32"/>
                          <a:pt x="10" y="32"/>
                          <a:pt x="10" y="32"/>
                        </a:cubicBezTo>
                        <a:cubicBezTo>
                          <a:pt x="10" y="32"/>
                          <a:pt x="10" y="32"/>
                          <a:pt x="10" y="32"/>
                        </a:cubicBezTo>
                        <a:cubicBezTo>
                          <a:pt x="9" y="32"/>
                          <a:pt x="9" y="32"/>
                          <a:pt x="9" y="32"/>
                        </a:cubicBezTo>
                        <a:cubicBezTo>
                          <a:pt x="9" y="32"/>
                          <a:pt x="8" y="32"/>
                          <a:pt x="8" y="32"/>
                        </a:cubicBezTo>
                        <a:cubicBezTo>
                          <a:pt x="8" y="32"/>
                          <a:pt x="8" y="32"/>
                          <a:pt x="7" y="32"/>
                        </a:cubicBezTo>
                        <a:cubicBezTo>
                          <a:pt x="0" y="31"/>
                          <a:pt x="0" y="31"/>
                          <a:pt x="0" y="31"/>
                        </a:cubicBezTo>
                        <a:cubicBezTo>
                          <a:pt x="3" y="14"/>
                          <a:pt x="3" y="14"/>
                          <a:pt x="3" y="14"/>
                        </a:cubicBezTo>
                        <a:cubicBezTo>
                          <a:pt x="3" y="12"/>
                          <a:pt x="4" y="10"/>
                          <a:pt x="5" y="8"/>
                        </a:cubicBezTo>
                        <a:cubicBezTo>
                          <a:pt x="6" y="6"/>
                          <a:pt x="7" y="5"/>
                          <a:pt x="9" y="3"/>
                        </a:cubicBezTo>
                        <a:cubicBezTo>
                          <a:pt x="10" y="2"/>
                          <a:pt x="12" y="1"/>
                          <a:pt x="14" y="0"/>
                        </a:cubicBezTo>
                        <a:cubicBezTo>
                          <a:pt x="16" y="0"/>
                          <a:pt x="18" y="0"/>
                          <a:pt x="20" y="0"/>
                        </a:cubicBezTo>
                        <a:lnTo>
                          <a:pt x="307" y="37"/>
                        </a:lnTo>
                        <a:close/>
                        <a:moveTo>
                          <a:pt x="300" y="61"/>
                        </a:moveTo>
                        <a:cubicBezTo>
                          <a:pt x="295" y="54"/>
                          <a:pt x="295" y="54"/>
                          <a:pt x="295" y="54"/>
                        </a:cubicBezTo>
                        <a:cubicBezTo>
                          <a:pt x="302" y="48"/>
                          <a:pt x="302" y="48"/>
                          <a:pt x="302" y="48"/>
                        </a:cubicBezTo>
                        <a:cubicBezTo>
                          <a:pt x="298" y="48"/>
                          <a:pt x="298" y="48"/>
                          <a:pt x="298" y="48"/>
                        </a:cubicBezTo>
                        <a:cubicBezTo>
                          <a:pt x="293" y="51"/>
                          <a:pt x="293" y="51"/>
                          <a:pt x="293" y="51"/>
                        </a:cubicBezTo>
                        <a:cubicBezTo>
                          <a:pt x="290" y="47"/>
                          <a:pt x="290" y="47"/>
                          <a:pt x="290" y="47"/>
                        </a:cubicBezTo>
                        <a:cubicBezTo>
                          <a:pt x="286" y="46"/>
                          <a:pt x="286" y="46"/>
                          <a:pt x="286" y="46"/>
                        </a:cubicBezTo>
                        <a:cubicBezTo>
                          <a:pt x="291" y="53"/>
                          <a:pt x="291" y="53"/>
                          <a:pt x="291" y="53"/>
                        </a:cubicBezTo>
                        <a:cubicBezTo>
                          <a:pt x="284" y="58"/>
                          <a:pt x="284" y="58"/>
                          <a:pt x="284" y="58"/>
                        </a:cubicBezTo>
                        <a:cubicBezTo>
                          <a:pt x="288" y="59"/>
                          <a:pt x="288" y="59"/>
                          <a:pt x="288" y="59"/>
                        </a:cubicBezTo>
                        <a:cubicBezTo>
                          <a:pt x="288" y="59"/>
                          <a:pt x="288" y="59"/>
                          <a:pt x="288" y="59"/>
                        </a:cubicBezTo>
                        <a:cubicBezTo>
                          <a:pt x="293" y="55"/>
                          <a:pt x="293" y="55"/>
                          <a:pt x="293" y="55"/>
                        </a:cubicBezTo>
                        <a:cubicBezTo>
                          <a:pt x="294" y="57"/>
                          <a:pt x="294" y="57"/>
                          <a:pt x="294" y="57"/>
                        </a:cubicBezTo>
                        <a:cubicBezTo>
                          <a:pt x="296" y="60"/>
                          <a:pt x="296" y="60"/>
                          <a:pt x="296" y="60"/>
                        </a:cubicBezTo>
                        <a:cubicBezTo>
                          <a:pt x="300" y="61"/>
                          <a:pt x="300" y="61"/>
                          <a:pt x="300" y="61"/>
                        </a:cubicBezTo>
                        <a:moveTo>
                          <a:pt x="274" y="57"/>
                        </a:moveTo>
                        <a:cubicBezTo>
                          <a:pt x="276" y="45"/>
                          <a:pt x="276" y="45"/>
                          <a:pt x="276" y="45"/>
                        </a:cubicBezTo>
                        <a:cubicBezTo>
                          <a:pt x="264" y="43"/>
                          <a:pt x="264" y="43"/>
                          <a:pt x="264" y="43"/>
                        </a:cubicBezTo>
                        <a:cubicBezTo>
                          <a:pt x="262" y="55"/>
                          <a:pt x="262" y="55"/>
                          <a:pt x="262" y="55"/>
                        </a:cubicBezTo>
                        <a:cubicBezTo>
                          <a:pt x="274" y="57"/>
                          <a:pt x="274" y="57"/>
                          <a:pt x="274" y="57"/>
                        </a:cubicBezTo>
                        <a:moveTo>
                          <a:pt x="254" y="55"/>
                        </a:moveTo>
                        <a:cubicBezTo>
                          <a:pt x="254" y="52"/>
                          <a:pt x="254" y="52"/>
                          <a:pt x="254" y="52"/>
                        </a:cubicBezTo>
                        <a:cubicBezTo>
                          <a:pt x="240" y="50"/>
                          <a:pt x="240" y="50"/>
                          <a:pt x="240" y="50"/>
                        </a:cubicBezTo>
                        <a:cubicBezTo>
                          <a:pt x="239" y="53"/>
                          <a:pt x="239" y="53"/>
                          <a:pt x="239" y="53"/>
                        </a:cubicBezTo>
                        <a:cubicBezTo>
                          <a:pt x="254" y="55"/>
                          <a:pt x="254" y="55"/>
                          <a:pt x="254" y="55"/>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22" name="Freeform 35"/>
                  <p:cNvSpPr>
                    <a:spLocks noChangeAspect="1"/>
                  </p:cNvSpPr>
                  <p:nvPr/>
                </p:nvSpPr>
                <p:spPr bwMode="auto">
                  <a:xfrm>
                    <a:off x="12105484" y="1307792"/>
                    <a:ext cx="51396" cy="177549"/>
                  </a:xfrm>
                  <a:custGeom>
                    <a:avLst/>
                    <a:gdLst>
                      <a:gd name="T0" fmla="*/ 51 w 65"/>
                      <a:gd name="T1" fmla="*/ 2 h 226"/>
                      <a:gd name="T2" fmla="*/ 57 w 65"/>
                      <a:gd name="T3" fmla="*/ 5 h 226"/>
                      <a:gd name="T4" fmla="*/ 62 w 65"/>
                      <a:gd name="T5" fmla="*/ 9 h 226"/>
                      <a:gd name="T6" fmla="*/ 65 w 65"/>
                      <a:gd name="T7" fmla="*/ 15 h 226"/>
                      <a:gd name="T8" fmla="*/ 65 w 65"/>
                      <a:gd name="T9" fmla="*/ 22 h 226"/>
                      <a:gd name="T10" fmla="*/ 35 w 65"/>
                      <a:gd name="T11" fmla="*/ 211 h 226"/>
                      <a:gd name="T12" fmla="*/ 33 w 65"/>
                      <a:gd name="T13" fmla="*/ 218 h 226"/>
                      <a:gd name="T14" fmla="*/ 29 w 65"/>
                      <a:gd name="T15" fmla="*/ 222 h 226"/>
                      <a:gd name="T16" fmla="*/ 23 w 65"/>
                      <a:gd name="T17" fmla="*/ 225 h 226"/>
                      <a:gd name="T18" fmla="*/ 16 w 65"/>
                      <a:gd name="T19" fmla="*/ 226 h 226"/>
                      <a:gd name="T20" fmla="*/ 0 w 65"/>
                      <a:gd name="T21" fmla="*/ 223 h 226"/>
                      <a:gd name="T22" fmla="*/ 2 w 65"/>
                      <a:gd name="T23" fmla="*/ 206 h 226"/>
                      <a:gd name="T24" fmla="*/ 19 w 65"/>
                      <a:gd name="T25" fmla="*/ 209 h 226"/>
                      <a:gd name="T26" fmla="*/ 49 w 65"/>
                      <a:gd name="T27" fmla="*/ 19 h 226"/>
                      <a:gd name="T28" fmla="*/ 32 w 65"/>
                      <a:gd name="T29" fmla="*/ 17 h 226"/>
                      <a:gd name="T30" fmla="*/ 32 w 65"/>
                      <a:gd name="T31" fmla="*/ 15 h 226"/>
                      <a:gd name="T32" fmla="*/ 33 w 65"/>
                      <a:gd name="T33" fmla="*/ 11 h 226"/>
                      <a:gd name="T34" fmla="*/ 33 w 65"/>
                      <a:gd name="T35" fmla="*/ 7 h 226"/>
                      <a:gd name="T36" fmla="*/ 32 w 65"/>
                      <a:gd name="T37" fmla="*/ 3 h 226"/>
                      <a:gd name="T38" fmla="*/ 31 w 65"/>
                      <a:gd name="T39" fmla="*/ 0 h 226"/>
                      <a:gd name="T40" fmla="*/ 51 w 65"/>
                      <a:gd name="T41" fmla="*/ 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226">
                        <a:moveTo>
                          <a:pt x="51" y="2"/>
                        </a:moveTo>
                        <a:cubicBezTo>
                          <a:pt x="53" y="3"/>
                          <a:pt x="56" y="3"/>
                          <a:pt x="57" y="5"/>
                        </a:cubicBezTo>
                        <a:cubicBezTo>
                          <a:pt x="59" y="6"/>
                          <a:pt x="61" y="7"/>
                          <a:pt x="62" y="9"/>
                        </a:cubicBezTo>
                        <a:cubicBezTo>
                          <a:pt x="63" y="11"/>
                          <a:pt x="64" y="13"/>
                          <a:pt x="65" y="15"/>
                        </a:cubicBezTo>
                        <a:cubicBezTo>
                          <a:pt x="65" y="17"/>
                          <a:pt x="65" y="19"/>
                          <a:pt x="65" y="22"/>
                        </a:cubicBezTo>
                        <a:cubicBezTo>
                          <a:pt x="35" y="211"/>
                          <a:pt x="35" y="211"/>
                          <a:pt x="35" y="211"/>
                        </a:cubicBezTo>
                        <a:cubicBezTo>
                          <a:pt x="35" y="214"/>
                          <a:pt x="34" y="216"/>
                          <a:pt x="33" y="218"/>
                        </a:cubicBezTo>
                        <a:cubicBezTo>
                          <a:pt x="32" y="220"/>
                          <a:pt x="30" y="221"/>
                          <a:pt x="29" y="222"/>
                        </a:cubicBezTo>
                        <a:cubicBezTo>
                          <a:pt x="27" y="224"/>
                          <a:pt x="25" y="225"/>
                          <a:pt x="23" y="225"/>
                        </a:cubicBezTo>
                        <a:cubicBezTo>
                          <a:pt x="21" y="226"/>
                          <a:pt x="18" y="226"/>
                          <a:pt x="16" y="226"/>
                        </a:cubicBezTo>
                        <a:cubicBezTo>
                          <a:pt x="0" y="223"/>
                          <a:pt x="0" y="223"/>
                          <a:pt x="0" y="223"/>
                        </a:cubicBezTo>
                        <a:cubicBezTo>
                          <a:pt x="2" y="206"/>
                          <a:pt x="2" y="206"/>
                          <a:pt x="2" y="206"/>
                        </a:cubicBezTo>
                        <a:cubicBezTo>
                          <a:pt x="19" y="209"/>
                          <a:pt x="19" y="209"/>
                          <a:pt x="19" y="209"/>
                        </a:cubicBezTo>
                        <a:cubicBezTo>
                          <a:pt x="49" y="19"/>
                          <a:pt x="49" y="19"/>
                          <a:pt x="49" y="19"/>
                        </a:cubicBezTo>
                        <a:cubicBezTo>
                          <a:pt x="32" y="17"/>
                          <a:pt x="32" y="17"/>
                          <a:pt x="32" y="17"/>
                        </a:cubicBezTo>
                        <a:cubicBezTo>
                          <a:pt x="32" y="15"/>
                          <a:pt x="32" y="15"/>
                          <a:pt x="32" y="15"/>
                        </a:cubicBezTo>
                        <a:cubicBezTo>
                          <a:pt x="33" y="13"/>
                          <a:pt x="33" y="12"/>
                          <a:pt x="33" y="11"/>
                        </a:cubicBezTo>
                        <a:cubicBezTo>
                          <a:pt x="33" y="9"/>
                          <a:pt x="33" y="8"/>
                          <a:pt x="33" y="7"/>
                        </a:cubicBezTo>
                        <a:cubicBezTo>
                          <a:pt x="32" y="6"/>
                          <a:pt x="32" y="4"/>
                          <a:pt x="32" y="3"/>
                        </a:cubicBezTo>
                        <a:cubicBezTo>
                          <a:pt x="32" y="2"/>
                          <a:pt x="31" y="1"/>
                          <a:pt x="31" y="0"/>
                        </a:cubicBezTo>
                        <a:lnTo>
                          <a:pt x="51" y="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23" name="Freeform 36"/>
                  <p:cNvSpPr>
                    <a:spLocks noChangeAspect="1"/>
                  </p:cNvSpPr>
                  <p:nvPr/>
                </p:nvSpPr>
                <p:spPr bwMode="auto">
                  <a:xfrm>
                    <a:off x="12146367" y="1276254"/>
                    <a:ext cx="51396" cy="177549"/>
                  </a:xfrm>
                  <a:custGeom>
                    <a:avLst/>
                    <a:gdLst>
                      <a:gd name="T0" fmla="*/ 52 w 66"/>
                      <a:gd name="T1" fmla="*/ 3 h 227"/>
                      <a:gd name="T2" fmla="*/ 58 w 66"/>
                      <a:gd name="T3" fmla="*/ 5 h 227"/>
                      <a:gd name="T4" fmla="*/ 63 w 66"/>
                      <a:gd name="T5" fmla="*/ 9 h 227"/>
                      <a:gd name="T6" fmla="*/ 65 w 66"/>
                      <a:gd name="T7" fmla="*/ 15 h 227"/>
                      <a:gd name="T8" fmla="*/ 66 w 66"/>
                      <a:gd name="T9" fmla="*/ 22 h 227"/>
                      <a:gd name="T10" fmla="*/ 36 w 66"/>
                      <a:gd name="T11" fmla="*/ 212 h 227"/>
                      <a:gd name="T12" fmla="*/ 33 w 66"/>
                      <a:gd name="T13" fmla="*/ 219 h 227"/>
                      <a:gd name="T14" fmla="*/ 29 w 66"/>
                      <a:gd name="T15" fmla="*/ 224 h 227"/>
                      <a:gd name="T16" fmla="*/ 23 w 66"/>
                      <a:gd name="T17" fmla="*/ 227 h 227"/>
                      <a:gd name="T18" fmla="*/ 17 w 66"/>
                      <a:gd name="T19" fmla="*/ 227 h 227"/>
                      <a:gd name="T20" fmla="*/ 0 w 66"/>
                      <a:gd name="T21" fmla="*/ 224 h 227"/>
                      <a:gd name="T22" fmla="*/ 3 w 66"/>
                      <a:gd name="T23" fmla="*/ 207 h 227"/>
                      <a:gd name="T24" fmla="*/ 19 w 66"/>
                      <a:gd name="T25" fmla="*/ 210 h 227"/>
                      <a:gd name="T26" fmla="*/ 49 w 66"/>
                      <a:gd name="T27" fmla="*/ 20 h 227"/>
                      <a:gd name="T28" fmla="*/ 32 w 66"/>
                      <a:gd name="T29" fmla="*/ 17 h 227"/>
                      <a:gd name="T30" fmla="*/ 33 w 66"/>
                      <a:gd name="T31" fmla="*/ 15 h 227"/>
                      <a:gd name="T32" fmla="*/ 33 w 66"/>
                      <a:gd name="T33" fmla="*/ 11 h 227"/>
                      <a:gd name="T34" fmla="*/ 33 w 66"/>
                      <a:gd name="T35" fmla="*/ 7 h 227"/>
                      <a:gd name="T36" fmla="*/ 32 w 66"/>
                      <a:gd name="T37" fmla="*/ 3 h 227"/>
                      <a:gd name="T38" fmla="*/ 31 w 66"/>
                      <a:gd name="T39" fmla="*/ 0 h 227"/>
                      <a:gd name="T40" fmla="*/ 52 w 66"/>
                      <a:gd name="T41" fmla="*/ 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227">
                        <a:moveTo>
                          <a:pt x="52" y="3"/>
                        </a:moveTo>
                        <a:cubicBezTo>
                          <a:pt x="54" y="3"/>
                          <a:pt x="56" y="4"/>
                          <a:pt x="58" y="5"/>
                        </a:cubicBezTo>
                        <a:cubicBezTo>
                          <a:pt x="60" y="6"/>
                          <a:pt x="61" y="7"/>
                          <a:pt x="63" y="9"/>
                        </a:cubicBezTo>
                        <a:cubicBezTo>
                          <a:pt x="64" y="11"/>
                          <a:pt x="65" y="13"/>
                          <a:pt x="65" y="15"/>
                        </a:cubicBezTo>
                        <a:cubicBezTo>
                          <a:pt x="66" y="17"/>
                          <a:pt x="66" y="19"/>
                          <a:pt x="66" y="22"/>
                        </a:cubicBezTo>
                        <a:cubicBezTo>
                          <a:pt x="36" y="212"/>
                          <a:pt x="36" y="212"/>
                          <a:pt x="36" y="212"/>
                        </a:cubicBezTo>
                        <a:cubicBezTo>
                          <a:pt x="35" y="215"/>
                          <a:pt x="35" y="217"/>
                          <a:pt x="33" y="219"/>
                        </a:cubicBezTo>
                        <a:cubicBezTo>
                          <a:pt x="32" y="221"/>
                          <a:pt x="31" y="222"/>
                          <a:pt x="29" y="224"/>
                        </a:cubicBezTo>
                        <a:cubicBezTo>
                          <a:pt x="27" y="225"/>
                          <a:pt x="25" y="226"/>
                          <a:pt x="23" y="227"/>
                        </a:cubicBezTo>
                        <a:cubicBezTo>
                          <a:pt x="21" y="227"/>
                          <a:pt x="19" y="227"/>
                          <a:pt x="17" y="227"/>
                        </a:cubicBezTo>
                        <a:cubicBezTo>
                          <a:pt x="0" y="224"/>
                          <a:pt x="0" y="224"/>
                          <a:pt x="0" y="224"/>
                        </a:cubicBezTo>
                        <a:cubicBezTo>
                          <a:pt x="3" y="207"/>
                          <a:pt x="3" y="207"/>
                          <a:pt x="3" y="207"/>
                        </a:cubicBezTo>
                        <a:cubicBezTo>
                          <a:pt x="19" y="210"/>
                          <a:pt x="19" y="210"/>
                          <a:pt x="19" y="210"/>
                        </a:cubicBezTo>
                        <a:cubicBezTo>
                          <a:pt x="49" y="20"/>
                          <a:pt x="49" y="20"/>
                          <a:pt x="49" y="20"/>
                        </a:cubicBezTo>
                        <a:cubicBezTo>
                          <a:pt x="32" y="17"/>
                          <a:pt x="32" y="17"/>
                          <a:pt x="32" y="17"/>
                        </a:cubicBezTo>
                        <a:cubicBezTo>
                          <a:pt x="33" y="15"/>
                          <a:pt x="33" y="15"/>
                          <a:pt x="33" y="15"/>
                        </a:cubicBezTo>
                        <a:cubicBezTo>
                          <a:pt x="33" y="14"/>
                          <a:pt x="33" y="12"/>
                          <a:pt x="33" y="11"/>
                        </a:cubicBezTo>
                        <a:cubicBezTo>
                          <a:pt x="33" y="10"/>
                          <a:pt x="33" y="8"/>
                          <a:pt x="33" y="7"/>
                        </a:cubicBezTo>
                        <a:cubicBezTo>
                          <a:pt x="33" y="6"/>
                          <a:pt x="32" y="5"/>
                          <a:pt x="32" y="3"/>
                        </a:cubicBezTo>
                        <a:cubicBezTo>
                          <a:pt x="32" y="2"/>
                          <a:pt x="31" y="1"/>
                          <a:pt x="31" y="0"/>
                        </a:cubicBezTo>
                        <a:lnTo>
                          <a:pt x="52"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grpSp>
      </p:grpSp>
      <p:cxnSp>
        <p:nvCxnSpPr>
          <p:cNvPr id="332" name="Straight Connector 331"/>
          <p:cNvCxnSpPr/>
          <p:nvPr/>
        </p:nvCxnSpPr>
        <p:spPr>
          <a:xfrm>
            <a:off x="5057753" y="4085731"/>
            <a:ext cx="1233761" cy="933453"/>
          </a:xfrm>
          <a:prstGeom prst="line">
            <a:avLst/>
          </a:prstGeom>
          <a:noFill/>
          <a:ln w="19050" cap="rnd" cmpd="sng" algn="ctr">
            <a:solidFill>
              <a:schemeClr val="tx1"/>
            </a:solidFill>
            <a:prstDash val="sysDot"/>
            <a:headEnd type="triangle" w="med" len="med"/>
            <a:tailEnd type="triangle" w="med" len="med"/>
          </a:ln>
          <a:effectLst/>
        </p:spPr>
      </p:cxnSp>
      <p:sp>
        <p:nvSpPr>
          <p:cNvPr id="333" name="Rectangle 332"/>
          <p:cNvSpPr/>
          <p:nvPr/>
        </p:nvSpPr>
        <p:spPr>
          <a:xfrm>
            <a:off x="10278663" y="1053017"/>
            <a:ext cx="2013599" cy="886397"/>
          </a:xfrm>
          <a:prstGeom prst="rect">
            <a:avLst/>
          </a:prstGeom>
          <a:ln>
            <a:noFill/>
          </a:ln>
        </p:spPr>
        <p:txBody>
          <a:bodyPr vert="horz" wrap="square" lIns="0" tIns="0" rIns="0" bIns="0" rtlCol="0">
            <a:spAutoFit/>
          </a:bodyPr>
          <a:lstStyle/>
          <a:p>
            <a:pPr>
              <a:lnSpc>
                <a:spcPct val="90000"/>
              </a:lnSpc>
              <a:spcBef>
                <a:spcPts val="1224"/>
              </a:spcBef>
            </a:pPr>
            <a:r>
              <a:rPr lang="en-US" sz="1600" spc="-31" dirty="0" smtClean="0"/>
              <a:t>IT can publish </a:t>
            </a:r>
            <a:r>
              <a:rPr lang="en-US" sz="1600" b="1" spc="-31" dirty="0" smtClean="0"/>
              <a:t>Desktop Virtualization (VDI) </a:t>
            </a:r>
            <a:r>
              <a:rPr lang="en-US" sz="1600" spc="-31" dirty="0" smtClean="0"/>
              <a:t>resources for external access</a:t>
            </a:r>
            <a:endParaRPr lang="en-US" sz="1600" b="1" spc="-31" dirty="0"/>
          </a:p>
        </p:txBody>
      </p:sp>
      <p:cxnSp>
        <p:nvCxnSpPr>
          <p:cNvPr id="334" name="Straight Connector 333"/>
          <p:cNvCxnSpPr/>
          <p:nvPr/>
        </p:nvCxnSpPr>
        <p:spPr>
          <a:xfrm flipV="1">
            <a:off x="5057753" y="4012681"/>
            <a:ext cx="1244157" cy="4355"/>
          </a:xfrm>
          <a:prstGeom prst="line">
            <a:avLst/>
          </a:prstGeom>
          <a:noFill/>
          <a:ln w="19050" cap="rnd" cmpd="sng" algn="ctr">
            <a:solidFill>
              <a:schemeClr val="tx1"/>
            </a:solidFill>
            <a:prstDash val="sysDot"/>
            <a:headEnd type="triangle" w="med" len="med"/>
            <a:tailEnd type="triangle" w="med" len="med"/>
          </a:ln>
          <a:effectLst/>
        </p:spPr>
      </p:cxnSp>
      <p:cxnSp>
        <p:nvCxnSpPr>
          <p:cNvPr id="336" name="Straight Connector 335"/>
          <p:cNvCxnSpPr/>
          <p:nvPr/>
        </p:nvCxnSpPr>
        <p:spPr>
          <a:xfrm>
            <a:off x="7649070" y="3751038"/>
            <a:ext cx="1062710" cy="1499"/>
          </a:xfrm>
          <a:prstGeom prst="line">
            <a:avLst/>
          </a:prstGeom>
          <a:noFill/>
          <a:ln w="19050" cap="rnd" cmpd="sng" algn="ctr">
            <a:solidFill>
              <a:schemeClr val="tx1"/>
            </a:solidFill>
            <a:prstDash val="sysDot"/>
            <a:headEnd type="triangle" w="med" len="med"/>
            <a:tailEnd type="triangle" w="med" len="med"/>
          </a:ln>
          <a:effectLst/>
        </p:spPr>
      </p:cxnSp>
      <p:cxnSp>
        <p:nvCxnSpPr>
          <p:cNvPr id="337" name="Straight Connector 336"/>
          <p:cNvCxnSpPr/>
          <p:nvPr/>
        </p:nvCxnSpPr>
        <p:spPr>
          <a:xfrm>
            <a:off x="7628332" y="2227037"/>
            <a:ext cx="1062710" cy="1499"/>
          </a:xfrm>
          <a:prstGeom prst="line">
            <a:avLst/>
          </a:prstGeom>
          <a:noFill/>
          <a:ln w="19050" cap="rnd" cmpd="sng" algn="ctr">
            <a:solidFill>
              <a:schemeClr val="tx1"/>
            </a:solidFill>
            <a:prstDash val="sysDot"/>
            <a:headEnd type="triangle" w="med" len="med"/>
            <a:tailEnd type="triangle" w="med" len="med"/>
          </a:ln>
          <a:effectLst/>
        </p:spPr>
      </p:cxnSp>
      <p:sp>
        <p:nvSpPr>
          <p:cNvPr id="340" name="Rectangle 339"/>
          <p:cNvSpPr/>
          <p:nvPr/>
        </p:nvSpPr>
        <p:spPr>
          <a:xfrm>
            <a:off x="6621034" y="5918233"/>
            <a:ext cx="1156250" cy="184666"/>
          </a:xfrm>
          <a:prstGeom prst="rect">
            <a:avLst/>
          </a:prstGeom>
          <a:ln>
            <a:noFill/>
          </a:ln>
        </p:spPr>
        <p:txBody>
          <a:bodyPr wrap="square" lIns="0" tIns="0" rIns="0" bIns="0" anchor="ctr">
            <a:spAutoFit/>
          </a:bodyPr>
          <a:lstStyle/>
          <a:p>
            <a:pPr algn="ctr" defTabSz="1096691" fontAlgn="base">
              <a:spcBef>
                <a:spcPts val="1440"/>
              </a:spcBef>
              <a:spcAft>
                <a:spcPct val="0"/>
              </a:spcAft>
            </a:pPr>
            <a:r>
              <a:rPr lang="en-US" sz="1200" dirty="0" smtClean="0">
                <a:ln>
                  <a:solidFill>
                    <a:srgbClr val="FFFFFF">
                      <a:alpha val="0"/>
                    </a:srgbClr>
                  </a:solidFill>
                </a:ln>
              </a:rPr>
              <a:t>Remote Access</a:t>
            </a:r>
            <a:endParaRPr lang="en-US" sz="1200" dirty="0">
              <a:ln>
                <a:solidFill>
                  <a:srgbClr val="FFFFFF">
                    <a:alpha val="0"/>
                  </a:srgbClr>
                </a:solidFill>
              </a:ln>
            </a:endParaRPr>
          </a:p>
        </p:txBody>
      </p:sp>
      <p:pic>
        <p:nvPicPr>
          <p:cNvPr id="341" name="Picture 3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3998" y="4983356"/>
            <a:ext cx="711101" cy="911099"/>
          </a:xfrm>
          <a:prstGeom prst="rect">
            <a:avLst/>
          </a:prstGeom>
        </p:spPr>
      </p:pic>
      <p:pic>
        <p:nvPicPr>
          <p:cNvPr id="348" name="Picture 34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47663" y="5681207"/>
            <a:ext cx="1498960" cy="352337"/>
          </a:xfrm>
          <a:prstGeom prst="rect">
            <a:avLst/>
          </a:prstGeom>
        </p:spPr>
      </p:pic>
      <p:grpSp>
        <p:nvGrpSpPr>
          <p:cNvPr id="77" name="Group 76"/>
          <p:cNvGrpSpPr/>
          <p:nvPr/>
        </p:nvGrpSpPr>
        <p:grpSpPr>
          <a:xfrm>
            <a:off x="6372698" y="3378410"/>
            <a:ext cx="2007410" cy="1343493"/>
            <a:chOff x="5957055" y="3032036"/>
            <a:chExt cx="2007410" cy="1343493"/>
          </a:xfrm>
        </p:grpSpPr>
        <p:pic>
          <p:nvPicPr>
            <p:cNvPr id="342" name="Picture 3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86509" y="3032036"/>
              <a:ext cx="711101" cy="911099"/>
            </a:xfrm>
            <a:prstGeom prst="rect">
              <a:avLst/>
            </a:prstGeom>
            <a:ln>
              <a:noFill/>
            </a:ln>
          </p:spPr>
        </p:pic>
        <p:sp>
          <p:nvSpPr>
            <p:cNvPr id="344" name="Rectangle 343"/>
            <p:cNvSpPr/>
            <p:nvPr/>
          </p:nvSpPr>
          <p:spPr>
            <a:xfrm>
              <a:off x="6151022" y="4190863"/>
              <a:ext cx="1813443" cy="184666"/>
            </a:xfrm>
            <a:prstGeom prst="rect">
              <a:avLst/>
            </a:prstGeom>
            <a:ln>
              <a:noFill/>
            </a:ln>
          </p:spPr>
          <p:txBody>
            <a:bodyPr wrap="square" lIns="0" tIns="0" rIns="0" bIns="0" anchor="ctr">
              <a:spAutoFit/>
            </a:bodyPr>
            <a:lstStyle/>
            <a:p>
              <a:pPr algn="ctr" defTabSz="1096691" fontAlgn="base">
                <a:spcBef>
                  <a:spcPts val="1440"/>
                </a:spcBef>
                <a:spcAft>
                  <a:spcPct val="0"/>
                </a:spcAft>
              </a:pPr>
              <a:r>
                <a:rPr lang="en-US" sz="1200" dirty="0" smtClean="0">
                  <a:ln>
                    <a:solidFill>
                      <a:srgbClr val="FFFFFF">
                        <a:alpha val="0"/>
                      </a:srgbClr>
                    </a:solidFill>
                  </a:ln>
                </a:rPr>
                <a:t>Web Application Proxy</a:t>
              </a:r>
              <a:endParaRPr lang="en-US" sz="1200" dirty="0">
                <a:ln>
                  <a:solidFill>
                    <a:srgbClr val="FFFFFF">
                      <a:alpha val="0"/>
                    </a:srgbClr>
                  </a:solidFill>
                </a:ln>
              </a:endParaRPr>
            </a:p>
          </p:txBody>
        </p:sp>
        <p:pic>
          <p:nvPicPr>
            <p:cNvPr id="349" name="Picture 3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57055" y="3945339"/>
              <a:ext cx="1498960" cy="352337"/>
            </a:xfrm>
            <a:prstGeom prst="rect">
              <a:avLst/>
            </a:prstGeom>
          </p:spPr>
        </p:pic>
      </p:grpSp>
      <p:grpSp>
        <p:nvGrpSpPr>
          <p:cNvPr id="338" name="Group 337"/>
          <p:cNvGrpSpPr/>
          <p:nvPr/>
        </p:nvGrpSpPr>
        <p:grpSpPr>
          <a:xfrm>
            <a:off x="6475919" y="1915518"/>
            <a:ext cx="1498960" cy="1079543"/>
            <a:chOff x="6018711" y="1569144"/>
            <a:chExt cx="1498960" cy="1079543"/>
          </a:xfrm>
        </p:grpSpPr>
        <p:grpSp>
          <p:nvGrpSpPr>
            <p:cNvPr id="327" name="Group 326"/>
            <p:cNvGrpSpPr/>
            <p:nvPr/>
          </p:nvGrpSpPr>
          <p:grpSpPr>
            <a:xfrm>
              <a:off x="6432320" y="1569144"/>
              <a:ext cx="438271" cy="738548"/>
              <a:chOff x="7374640" y="2324750"/>
              <a:chExt cx="438271" cy="738548"/>
            </a:xfrm>
          </p:grpSpPr>
          <p:grpSp>
            <p:nvGrpSpPr>
              <p:cNvPr id="328" name="Group 327"/>
              <p:cNvGrpSpPr>
                <a:grpSpLocks noChangeAspect="1"/>
              </p:cNvGrpSpPr>
              <p:nvPr/>
            </p:nvGrpSpPr>
            <p:grpSpPr>
              <a:xfrm>
                <a:off x="7445763" y="2324750"/>
                <a:ext cx="367148" cy="738548"/>
                <a:chOff x="10819368" y="698072"/>
                <a:chExt cx="802290" cy="1567315"/>
              </a:xfrm>
            </p:grpSpPr>
            <p:sp>
              <p:nvSpPr>
                <p:cNvPr id="330" name="Freeform 329"/>
                <p:cNvSpPr>
                  <a:spLocks noEditPoints="1"/>
                </p:cNvSpPr>
                <p:nvPr/>
              </p:nvSpPr>
              <p:spPr bwMode="auto">
                <a:xfrm>
                  <a:off x="10819368" y="698072"/>
                  <a:ext cx="802290" cy="1567315"/>
                </a:xfrm>
                <a:custGeom>
                  <a:avLst/>
                  <a:gdLst>
                    <a:gd name="T0" fmla="*/ 246 w 366"/>
                    <a:gd name="T1" fmla="*/ 0 h 715"/>
                    <a:gd name="T2" fmla="*/ 9 w 366"/>
                    <a:gd name="T3" fmla="*/ 36 h 715"/>
                    <a:gd name="T4" fmla="*/ 7 w 366"/>
                    <a:gd name="T5" fmla="*/ 170 h 715"/>
                    <a:gd name="T6" fmla="*/ 104 w 366"/>
                    <a:gd name="T7" fmla="*/ 170 h 715"/>
                    <a:gd name="T8" fmla="*/ 224 w 366"/>
                    <a:gd name="T9" fmla="*/ 161 h 715"/>
                    <a:gd name="T10" fmla="*/ 224 w 366"/>
                    <a:gd name="T11" fmla="*/ 213 h 715"/>
                    <a:gd name="T12" fmla="*/ 164 w 366"/>
                    <a:gd name="T13" fmla="*/ 216 h 715"/>
                    <a:gd name="T14" fmla="*/ 164 w 366"/>
                    <a:gd name="T15" fmla="*/ 233 h 715"/>
                    <a:gd name="T16" fmla="*/ 224 w 366"/>
                    <a:gd name="T17" fmla="*/ 231 h 715"/>
                    <a:gd name="T18" fmla="*/ 222 w 366"/>
                    <a:gd name="T19" fmla="*/ 283 h 715"/>
                    <a:gd name="T20" fmla="*/ 164 w 366"/>
                    <a:gd name="T21" fmla="*/ 283 h 715"/>
                    <a:gd name="T22" fmla="*/ 164 w 366"/>
                    <a:gd name="T23" fmla="*/ 301 h 715"/>
                    <a:gd name="T24" fmla="*/ 222 w 366"/>
                    <a:gd name="T25" fmla="*/ 301 h 715"/>
                    <a:gd name="T26" fmla="*/ 222 w 366"/>
                    <a:gd name="T27" fmla="*/ 353 h 715"/>
                    <a:gd name="T28" fmla="*/ 164 w 366"/>
                    <a:gd name="T29" fmla="*/ 352 h 715"/>
                    <a:gd name="T30" fmla="*/ 164 w 366"/>
                    <a:gd name="T31" fmla="*/ 369 h 715"/>
                    <a:gd name="T32" fmla="*/ 221 w 366"/>
                    <a:gd name="T33" fmla="*/ 370 h 715"/>
                    <a:gd name="T34" fmla="*/ 220 w 366"/>
                    <a:gd name="T35" fmla="*/ 422 h 715"/>
                    <a:gd name="T36" fmla="*/ 164 w 366"/>
                    <a:gd name="T37" fmla="*/ 419 h 715"/>
                    <a:gd name="T38" fmla="*/ 164 w 366"/>
                    <a:gd name="T39" fmla="*/ 436 h 715"/>
                    <a:gd name="T40" fmla="*/ 220 w 366"/>
                    <a:gd name="T41" fmla="*/ 440 h 715"/>
                    <a:gd name="T42" fmla="*/ 216 w 366"/>
                    <a:gd name="T43" fmla="*/ 693 h 715"/>
                    <a:gd name="T44" fmla="*/ 16 w 366"/>
                    <a:gd name="T45" fmla="*/ 654 h 715"/>
                    <a:gd name="T46" fmla="*/ 17 w 366"/>
                    <a:gd name="T47" fmla="*/ 527 h 715"/>
                    <a:gd name="T48" fmla="*/ 2 w 366"/>
                    <a:gd name="T49" fmla="*/ 527 h 715"/>
                    <a:gd name="T50" fmla="*/ 0 w 366"/>
                    <a:gd name="T51" fmla="*/ 667 h 715"/>
                    <a:gd name="T52" fmla="*/ 235 w 366"/>
                    <a:gd name="T53" fmla="*/ 715 h 715"/>
                    <a:gd name="T54" fmla="*/ 355 w 366"/>
                    <a:gd name="T55" fmla="*/ 657 h 715"/>
                    <a:gd name="T56" fmla="*/ 366 w 366"/>
                    <a:gd name="T57" fmla="*/ 53 h 715"/>
                    <a:gd name="T58" fmla="*/ 246 w 366"/>
                    <a:gd name="T59" fmla="*/ 0 h 715"/>
                    <a:gd name="T60" fmla="*/ 225 w 366"/>
                    <a:gd name="T61" fmla="*/ 143 h 715"/>
                    <a:gd name="T62" fmla="*/ 23 w 366"/>
                    <a:gd name="T63" fmla="*/ 160 h 715"/>
                    <a:gd name="T64" fmla="*/ 23 w 366"/>
                    <a:gd name="T65" fmla="*/ 113 h 715"/>
                    <a:gd name="T66" fmla="*/ 226 w 366"/>
                    <a:gd name="T67" fmla="*/ 91 h 715"/>
                    <a:gd name="T68" fmla="*/ 225 w 366"/>
                    <a:gd name="T69" fmla="*/ 143 h 715"/>
                    <a:gd name="T70" fmla="*/ 226 w 366"/>
                    <a:gd name="T71" fmla="*/ 73 h 715"/>
                    <a:gd name="T72" fmla="*/ 23 w 366"/>
                    <a:gd name="T73" fmla="*/ 97 h 715"/>
                    <a:gd name="T74" fmla="*/ 24 w 366"/>
                    <a:gd name="T75" fmla="*/ 50 h 715"/>
                    <a:gd name="T76" fmla="*/ 227 w 366"/>
                    <a:gd name="T77" fmla="*/ 21 h 715"/>
                    <a:gd name="T78" fmla="*/ 226 w 366"/>
                    <a:gd name="T79" fmla="*/ 7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tx1"/>
                </a:solidFill>
                <a:ln>
                  <a:solidFill>
                    <a:schemeClr val="tx1"/>
                  </a:solidFill>
                </a:ln>
              </p:spPr>
              <p:txBody>
                <a:bodyPr vert="horz" wrap="square" lIns="91427" tIns="45713" rIns="91427" bIns="45713" numCol="1" anchor="t" anchorCtr="0" compatLnSpc="1">
                  <a:prstTxWarp prst="textNoShape">
                    <a:avLst/>
                  </a:prstTxWarp>
                </a:bodyPr>
                <a:lstStyle/>
                <a:p>
                  <a:pPr defTabSz="932563"/>
                  <a:endParaRPr lang="en-US"/>
                </a:p>
              </p:txBody>
            </p:sp>
            <p:sp>
              <p:nvSpPr>
                <p:cNvPr id="331" name="Rectangle 330"/>
                <p:cNvSpPr/>
                <p:nvPr/>
              </p:nvSpPr>
              <p:spPr bwMode="auto">
                <a:xfrm>
                  <a:off x="10821132" y="1736057"/>
                  <a:ext cx="45719" cy="42976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chemeClr val="tx1"/>
                    </a:solidFill>
                  </a:endParaRPr>
                </a:p>
              </p:txBody>
            </p:sp>
          </p:grpSp>
          <p:sp>
            <p:nvSpPr>
              <p:cNvPr id="329" name="Freeform 328"/>
              <p:cNvSpPr>
                <a:spLocks noEditPoints="1"/>
              </p:cNvSpPr>
              <p:nvPr/>
            </p:nvSpPr>
            <p:spPr bwMode="auto">
              <a:xfrm>
                <a:off x="7374640" y="2497776"/>
                <a:ext cx="238058" cy="316410"/>
              </a:xfrm>
              <a:custGeom>
                <a:avLst/>
                <a:gdLst>
                  <a:gd name="T0" fmla="*/ 306 w 334"/>
                  <a:gd name="T1" fmla="*/ 195 h 466"/>
                  <a:gd name="T2" fmla="*/ 306 w 334"/>
                  <a:gd name="T3" fmla="*/ 174 h 466"/>
                  <a:gd name="T4" fmla="*/ 306 w 334"/>
                  <a:gd name="T5" fmla="*/ 160 h 466"/>
                  <a:gd name="T6" fmla="*/ 278 w 334"/>
                  <a:gd name="T7" fmla="*/ 35 h 466"/>
                  <a:gd name="T8" fmla="*/ 174 w 334"/>
                  <a:gd name="T9" fmla="*/ 0 h 466"/>
                  <a:gd name="T10" fmla="*/ 62 w 334"/>
                  <a:gd name="T11" fmla="*/ 35 h 466"/>
                  <a:gd name="T12" fmla="*/ 34 w 334"/>
                  <a:gd name="T13" fmla="*/ 160 h 466"/>
                  <a:gd name="T14" fmla="*/ 34 w 334"/>
                  <a:gd name="T15" fmla="*/ 174 h 466"/>
                  <a:gd name="T16" fmla="*/ 34 w 334"/>
                  <a:gd name="T17" fmla="*/ 188 h 466"/>
                  <a:gd name="T18" fmla="*/ 0 w 334"/>
                  <a:gd name="T19" fmla="*/ 223 h 466"/>
                  <a:gd name="T20" fmla="*/ 0 w 334"/>
                  <a:gd name="T21" fmla="*/ 431 h 466"/>
                  <a:gd name="T22" fmla="*/ 41 w 334"/>
                  <a:gd name="T23" fmla="*/ 466 h 466"/>
                  <a:gd name="T24" fmla="*/ 299 w 334"/>
                  <a:gd name="T25" fmla="*/ 466 h 466"/>
                  <a:gd name="T26" fmla="*/ 334 w 334"/>
                  <a:gd name="T27" fmla="*/ 431 h 466"/>
                  <a:gd name="T28" fmla="*/ 334 w 334"/>
                  <a:gd name="T29" fmla="*/ 223 h 466"/>
                  <a:gd name="T30" fmla="*/ 306 w 334"/>
                  <a:gd name="T31" fmla="*/ 195 h 466"/>
                  <a:gd name="T32" fmla="*/ 243 w 334"/>
                  <a:gd name="T33" fmla="*/ 174 h 466"/>
                  <a:gd name="T34" fmla="*/ 243 w 334"/>
                  <a:gd name="T35" fmla="*/ 188 h 466"/>
                  <a:gd name="T36" fmla="*/ 97 w 334"/>
                  <a:gd name="T37" fmla="*/ 188 h 466"/>
                  <a:gd name="T38" fmla="*/ 97 w 334"/>
                  <a:gd name="T39" fmla="*/ 174 h 466"/>
                  <a:gd name="T40" fmla="*/ 97 w 334"/>
                  <a:gd name="T41" fmla="*/ 153 h 466"/>
                  <a:gd name="T42" fmla="*/ 111 w 334"/>
                  <a:gd name="T43" fmla="*/ 84 h 466"/>
                  <a:gd name="T44" fmla="*/ 174 w 334"/>
                  <a:gd name="T45" fmla="*/ 70 h 466"/>
                  <a:gd name="T46" fmla="*/ 229 w 334"/>
                  <a:gd name="T47" fmla="*/ 84 h 466"/>
                  <a:gd name="T48" fmla="*/ 243 w 334"/>
                  <a:gd name="T49" fmla="*/ 160 h 466"/>
                  <a:gd name="T50" fmla="*/ 243 w 334"/>
                  <a:gd name="T51" fmla="*/ 17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4" h="466">
                    <a:moveTo>
                      <a:pt x="306" y="195"/>
                    </a:moveTo>
                    <a:cubicBezTo>
                      <a:pt x="306" y="188"/>
                      <a:pt x="306" y="181"/>
                      <a:pt x="306" y="174"/>
                    </a:cubicBezTo>
                    <a:cubicBezTo>
                      <a:pt x="306" y="160"/>
                      <a:pt x="306" y="160"/>
                      <a:pt x="306" y="160"/>
                    </a:cubicBezTo>
                    <a:cubicBezTo>
                      <a:pt x="306" y="112"/>
                      <a:pt x="306" y="70"/>
                      <a:pt x="278" y="35"/>
                    </a:cubicBezTo>
                    <a:cubicBezTo>
                      <a:pt x="257" y="14"/>
                      <a:pt x="222" y="0"/>
                      <a:pt x="174" y="0"/>
                    </a:cubicBezTo>
                    <a:cubicBezTo>
                      <a:pt x="118" y="0"/>
                      <a:pt x="83" y="14"/>
                      <a:pt x="62" y="35"/>
                    </a:cubicBezTo>
                    <a:cubicBezTo>
                      <a:pt x="34" y="70"/>
                      <a:pt x="34" y="112"/>
                      <a:pt x="34" y="160"/>
                    </a:cubicBezTo>
                    <a:cubicBezTo>
                      <a:pt x="34" y="174"/>
                      <a:pt x="34" y="174"/>
                      <a:pt x="34" y="174"/>
                    </a:cubicBezTo>
                    <a:cubicBezTo>
                      <a:pt x="34" y="181"/>
                      <a:pt x="34" y="188"/>
                      <a:pt x="34" y="188"/>
                    </a:cubicBezTo>
                    <a:cubicBezTo>
                      <a:pt x="13" y="195"/>
                      <a:pt x="0" y="209"/>
                      <a:pt x="0" y="223"/>
                    </a:cubicBezTo>
                    <a:cubicBezTo>
                      <a:pt x="0" y="431"/>
                      <a:pt x="0" y="431"/>
                      <a:pt x="0" y="431"/>
                    </a:cubicBezTo>
                    <a:cubicBezTo>
                      <a:pt x="0" y="452"/>
                      <a:pt x="20" y="466"/>
                      <a:pt x="41" y="466"/>
                    </a:cubicBezTo>
                    <a:cubicBezTo>
                      <a:pt x="299" y="466"/>
                      <a:pt x="299" y="466"/>
                      <a:pt x="299" y="466"/>
                    </a:cubicBezTo>
                    <a:cubicBezTo>
                      <a:pt x="320" y="466"/>
                      <a:pt x="334" y="452"/>
                      <a:pt x="334" y="431"/>
                    </a:cubicBezTo>
                    <a:cubicBezTo>
                      <a:pt x="334" y="223"/>
                      <a:pt x="334" y="223"/>
                      <a:pt x="334" y="223"/>
                    </a:cubicBezTo>
                    <a:cubicBezTo>
                      <a:pt x="334" y="209"/>
                      <a:pt x="320" y="195"/>
                      <a:pt x="306" y="195"/>
                    </a:cubicBezTo>
                    <a:close/>
                    <a:moveTo>
                      <a:pt x="243" y="174"/>
                    </a:moveTo>
                    <a:cubicBezTo>
                      <a:pt x="243" y="181"/>
                      <a:pt x="243" y="188"/>
                      <a:pt x="243" y="188"/>
                    </a:cubicBezTo>
                    <a:cubicBezTo>
                      <a:pt x="97" y="188"/>
                      <a:pt x="97" y="188"/>
                      <a:pt x="97" y="188"/>
                    </a:cubicBezTo>
                    <a:cubicBezTo>
                      <a:pt x="97" y="188"/>
                      <a:pt x="97" y="181"/>
                      <a:pt x="97" y="174"/>
                    </a:cubicBezTo>
                    <a:cubicBezTo>
                      <a:pt x="97" y="153"/>
                      <a:pt x="97" y="153"/>
                      <a:pt x="97" y="153"/>
                    </a:cubicBezTo>
                    <a:cubicBezTo>
                      <a:pt x="97" y="118"/>
                      <a:pt x="97" y="91"/>
                      <a:pt x="111" y="84"/>
                    </a:cubicBezTo>
                    <a:cubicBezTo>
                      <a:pt x="118" y="70"/>
                      <a:pt x="139" y="70"/>
                      <a:pt x="174" y="70"/>
                    </a:cubicBezTo>
                    <a:cubicBezTo>
                      <a:pt x="201" y="70"/>
                      <a:pt x="222" y="70"/>
                      <a:pt x="229" y="84"/>
                    </a:cubicBezTo>
                    <a:cubicBezTo>
                      <a:pt x="243" y="91"/>
                      <a:pt x="243" y="125"/>
                      <a:pt x="243" y="160"/>
                    </a:cubicBezTo>
                    <a:cubicBezTo>
                      <a:pt x="243" y="174"/>
                      <a:pt x="243" y="174"/>
                      <a:pt x="243" y="174"/>
                    </a:cubicBezTo>
                    <a:close/>
                  </a:path>
                </a:pathLst>
              </a:custGeom>
              <a:solidFill>
                <a:schemeClr val="tx1"/>
              </a:solidFill>
              <a:ln>
                <a:noFill/>
              </a:ln>
            </p:spPr>
            <p:txBody>
              <a:bodyPr vert="horz" wrap="square" lIns="89619" tIns="44810" rIns="89619" bIns="44810" numCol="1" anchor="t" anchorCtr="0" compatLnSpc="1">
                <a:prstTxWarp prst="textNoShape">
                  <a:avLst/>
                </a:prstTxWarp>
              </a:bodyPr>
              <a:lstStyle/>
              <a:p>
                <a:pPr defTabSz="914180"/>
                <a:endParaRPr lang="en-US" sz="1764"/>
              </a:p>
            </p:txBody>
          </p:sp>
        </p:grpSp>
        <p:sp>
          <p:nvSpPr>
            <p:cNvPr id="347" name="Rectangle 346"/>
            <p:cNvSpPr/>
            <p:nvPr/>
          </p:nvSpPr>
          <p:spPr>
            <a:xfrm>
              <a:off x="6235878" y="2464021"/>
              <a:ext cx="1156250" cy="184666"/>
            </a:xfrm>
            <a:prstGeom prst="rect">
              <a:avLst/>
            </a:prstGeom>
            <a:ln>
              <a:noFill/>
            </a:ln>
          </p:spPr>
          <p:txBody>
            <a:bodyPr wrap="square" lIns="0" tIns="0" rIns="0" bIns="0" anchor="ctr">
              <a:spAutoFit/>
            </a:bodyPr>
            <a:lstStyle/>
            <a:p>
              <a:pPr algn="ctr" defTabSz="1096691" fontAlgn="base">
                <a:spcBef>
                  <a:spcPts val="1440"/>
                </a:spcBef>
                <a:spcAft>
                  <a:spcPct val="0"/>
                </a:spcAft>
              </a:pPr>
              <a:r>
                <a:rPr lang="en-US" sz="1200" dirty="0" smtClean="0">
                  <a:ln>
                    <a:solidFill>
                      <a:srgbClr val="FFFFFF">
                        <a:alpha val="0"/>
                      </a:srgbClr>
                    </a:solidFill>
                  </a:ln>
                </a:rPr>
                <a:t>RDS Gateway</a:t>
              </a:r>
              <a:endParaRPr lang="en-US" sz="1200" dirty="0">
                <a:ln>
                  <a:solidFill>
                    <a:srgbClr val="FFFFFF">
                      <a:alpha val="0"/>
                    </a:srgbClr>
                  </a:solidFill>
                </a:ln>
              </a:endParaRPr>
            </a:p>
          </p:txBody>
        </p:sp>
        <p:pic>
          <p:nvPicPr>
            <p:cNvPr id="350" name="Picture 34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8711" y="2233941"/>
              <a:ext cx="1498960" cy="352337"/>
            </a:xfrm>
            <a:prstGeom prst="rect">
              <a:avLst/>
            </a:prstGeom>
          </p:spPr>
        </p:pic>
      </p:grpSp>
      <p:grpSp>
        <p:nvGrpSpPr>
          <p:cNvPr id="343" name="Group 342"/>
          <p:cNvGrpSpPr/>
          <p:nvPr/>
        </p:nvGrpSpPr>
        <p:grpSpPr>
          <a:xfrm>
            <a:off x="3205447" y="1006964"/>
            <a:ext cx="3288778" cy="1531829"/>
            <a:chOff x="2748235" y="799140"/>
            <a:chExt cx="3288778" cy="1531829"/>
          </a:xfrm>
        </p:grpSpPr>
        <p:grpSp>
          <p:nvGrpSpPr>
            <p:cNvPr id="75" name="Group 74"/>
            <p:cNvGrpSpPr/>
            <p:nvPr/>
          </p:nvGrpSpPr>
          <p:grpSpPr>
            <a:xfrm>
              <a:off x="2748235" y="799140"/>
              <a:ext cx="3288778" cy="1531829"/>
              <a:chOff x="2249963" y="870098"/>
              <a:chExt cx="3288778" cy="1531829"/>
            </a:xfrm>
          </p:grpSpPr>
          <p:sp>
            <p:nvSpPr>
              <p:cNvPr id="78" name="Freeform 77"/>
              <p:cNvSpPr>
                <a:spLocks/>
              </p:cNvSpPr>
              <p:nvPr/>
            </p:nvSpPr>
            <p:spPr bwMode="auto">
              <a:xfrm>
                <a:off x="3682897" y="870098"/>
                <a:ext cx="1855844" cy="95127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noFill/>
              <a:ln w="19050" cap="flat" cmpd="sng" algn="ctr">
                <a:solidFill>
                  <a:schemeClr val="tx1"/>
                </a:solid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398" fontAlgn="base">
                  <a:spcBef>
                    <a:spcPct val="0"/>
                  </a:spcBef>
                  <a:spcAft>
                    <a:spcPct val="0"/>
                  </a:spcAft>
                  <a:defRPr/>
                </a:pPr>
                <a:endParaRPr lang="en-US" sz="1938" b="1" kern="0" dirty="0">
                  <a:latin typeface="Segoe" pitchFamily="34" charset="0"/>
                </a:endParaRPr>
              </a:p>
            </p:txBody>
          </p:sp>
          <p:grpSp>
            <p:nvGrpSpPr>
              <p:cNvPr id="76" name="Group 75"/>
              <p:cNvGrpSpPr/>
              <p:nvPr/>
            </p:nvGrpSpPr>
            <p:grpSpPr>
              <a:xfrm>
                <a:off x="2249963" y="1019769"/>
                <a:ext cx="1764250" cy="1382158"/>
                <a:chOff x="7292775" y="5113197"/>
                <a:chExt cx="1764250" cy="1382158"/>
              </a:xfrm>
            </p:grpSpPr>
            <p:sp>
              <p:nvSpPr>
                <p:cNvPr id="80" name="Oval 79"/>
                <p:cNvSpPr/>
                <p:nvPr>
                  <p:custDataLst>
                    <p:tags r:id="rId2"/>
                  </p:custDataLst>
                </p:nvPr>
              </p:nvSpPr>
              <p:spPr bwMode="auto">
                <a:xfrm>
                  <a:off x="7292775" y="5113197"/>
                  <a:ext cx="1764250" cy="1382158"/>
                </a:xfrm>
                <a:prstGeom prst="ellipse">
                  <a:avLst/>
                </a:prstGeom>
                <a:solidFill>
                  <a:srgbClr val="002050"/>
                </a:solidFill>
                <a:ln w="19050" cap="flat" cmpd="sng" algn="ctr">
                  <a:solidFill>
                    <a:schemeClr val="tx1"/>
                  </a:solidFill>
                  <a:prstDash val="solid"/>
                  <a:headEnd type="none" w="med" len="med"/>
                  <a:tailEnd type="none" w="med" len="med"/>
                </a:ln>
                <a:effectLst/>
              </p:spPr>
              <p:txBody>
                <a:bodyPr vert="horz" wrap="square" lIns="111915" tIns="55957" rIns="111915" bIns="55957" numCol="1" rtlCol="0" anchor="ctr" anchorCtr="0" compatLnSpc="1">
                  <a:prstTxWarp prst="textNoShape">
                    <a:avLst/>
                  </a:prstTxWarp>
                </a:bodyPr>
                <a:lstStyle/>
                <a:p>
                  <a:pPr algn="ctr" defTabSz="1118920" fontAlgn="base">
                    <a:spcBef>
                      <a:spcPct val="0"/>
                    </a:spcBef>
                    <a:spcAft>
                      <a:spcPct val="0"/>
                    </a:spcAft>
                    <a:defRPr/>
                  </a:pPr>
                  <a:endParaRPr lang="en-US" sz="2754" kern="0" dirty="0"/>
                </a:p>
              </p:txBody>
            </p:sp>
            <p:sp>
              <p:nvSpPr>
                <p:cNvPr id="81" name="Rounded Rectangle 2058"/>
                <p:cNvSpPr>
                  <a:spLocks noChangeAspect="1"/>
                </p:cNvSpPr>
                <p:nvPr/>
              </p:nvSpPr>
              <p:spPr bwMode="auto">
                <a:xfrm>
                  <a:off x="8032894" y="5248824"/>
                  <a:ext cx="284007" cy="559483"/>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93264" tIns="46632" rIns="46632" bIns="93264" numCol="1" spcCol="0" rtlCol="0" fromWordArt="0" anchor="b" anchorCtr="0" forceAA="0" compatLnSpc="1">
                  <a:prstTxWarp prst="textNoShape">
                    <a:avLst/>
                  </a:prstTxWarp>
                  <a:noAutofit/>
                </a:bodyPr>
                <a:lstStyle/>
                <a:p>
                  <a:pPr algn="ctr" defTabSz="932391" fontAlgn="base">
                    <a:spcBef>
                      <a:spcPct val="0"/>
                    </a:spcBef>
                    <a:spcAft>
                      <a:spcPct val="0"/>
                    </a:spcAft>
                    <a:defRPr/>
                  </a:pPr>
                  <a:endParaRPr lang="en-US" kern="0" spc="-51" dirty="0">
                    <a:ea typeface="Segoe UI" pitchFamily="34" charset="0"/>
                    <a:cs typeface="Segoe UI" pitchFamily="34" charset="0"/>
                  </a:endParaRPr>
                </a:p>
              </p:txBody>
            </p:sp>
            <p:pic>
              <p:nvPicPr>
                <p:cNvPr id="82" name="Picture 81"/>
                <p:cNvPicPr>
                  <a:picLocks noChangeAspect="1"/>
                </p:cNvPicPr>
                <p:nvPr/>
              </p:nvPicPr>
              <p:blipFill>
                <a:blip r:embed="rId12"/>
                <a:stretch>
                  <a:fillRect/>
                </a:stretch>
              </p:blipFill>
              <p:spPr>
                <a:xfrm>
                  <a:off x="7494365" y="5876419"/>
                  <a:ext cx="1413506" cy="371616"/>
                </a:xfrm>
                <a:prstGeom prst="rect">
                  <a:avLst/>
                </a:prstGeom>
              </p:spPr>
            </p:pic>
          </p:grpSp>
        </p:grpSp>
        <p:pic>
          <p:nvPicPr>
            <p:cNvPr id="97" name="Picture 9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19207" y="1294868"/>
              <a:ext cx="1438048" cy="148147"/>
            </a:xfrm>
            <a:prstGeom prst="rect">
              <a:avLst/>
            </a:prstGeom>
          </p:spPr>
        </p:pic>
      </p:grpSp>
    </p:spTree>
    <p:extLst>
      <p:ext uri="{BB962C8B-B14F-4D97-AF65-F5344CB8AC3E}">
        <p14:creationId xmlns:p14="http://schemas.microsoft.com/office/powerpoint/2010/main" val="386789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500"/>
                                        <p:tgtEl>
                                          <p:spTgt spid="7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up)">
                                      <p:cBhvr>
                                        <p:cTn id="23" dur="500"/>
                                        <p:tgtEl>
                                          <p:spTgt spid="7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down)">
                                      <p:cBhvr>
                                        <p:cTn id="34" dur="500"/>
                                        <p:tgtEl>
                                          <p:spTgt spid="83"/>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43"/>
                                        </p:tgtEl>
                                        <p:attrNameLst>
                                          <p:attrName>style.visibility</p:attrName>
                                        </p:attrNameLst>
                                      </p:cBhvr>
                                      <p:to>
                                        <p:strVal val="visible"/>
                                      </p:to>
                                    </p:set>
                                    <p:animEffect transition="in" filter="fade">
                                      <p:cBhvr>
                                        <p:cTn id="38" dur="500"/>
                                        <p:tgtEl>
                                          <p:spTgt spid="3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332"/>
                                        </p:tgtEl>
                                        <p:attrNameLst>
                                          <p:attrName>style.visibility</p:attrName>
                                        </p:attrNameLst>
                                      </p:cBhvr>
                                      <p:to>
                                        <p:strVal val="visible"/>
                                      </p:to>
                                    </p:set>
                                    <p:animEffect transition="in" filter="wipe(left)">
                                      <p:cBhvr>
                                        <p:cTn id="45" dur="500"/>
                                        <p:tgtEl>
                                          <p:spTgt spid="332"/>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41"/>
                                        </p:tgtEl>
                                        <p:attrNameLst>
                                          <p:attrName>style.visibility</p:attrName>
                                        </p:attrNameLst>
                                      </p:cBhvr>
                                      <p:to>
                                        <p:strVal val="visible"/>
                                      </p:to>
                                    </p:set>
                                    <p:animEffect transition="in" filter="fade">
                                      <p:cBhvr>
                                        <p:cTn id="49" dur="500"/>
                                        <p:tgtEl>
                                          <p:spTgt spid="341"/>
                                        </p:tgtEl>
                                      </p:cBhvr>
                                    </p:animEffect>
                                  </p:childTnLst>
                                </p:cTn>
                              </p:par>
                              <p:par>
                                <p:cTn id="50" presetID="10" presetClass="entr" presetSubtype="0" fill="hold" nodeType="withEffect">
                                  <p:stCondLst>
                                    <p:cond delay="0"/>
                                  </p:stCondLst>
                                  <p:childTnLst>
                                    <p:set>
                                      <p:cBhvr>
                                        <p:cTn id="51" dur="1" fill="hold">
                                          <p:stCondLst>
                                            <p:cond delay="0"/>
                                          </p:stCondLst>
                                        </p:cTn>
                                        <p:tgtEl>
                                          <p:spTgt spid="348"/>
                                        </p:tgtEl>
                                        <p:attrNameLst>
                                          <p:attrName>style.visibility</p:attrName>
                                        </p:attrNameLst>
                                      </p:cBhvr>
                                      <p:to>
                                        <p:strVal val="visible"/>
                                      </p:to>
                                    </p:set>
                                    <p:animEffect transition="in" filter="fade">
                                      <p:cBhvr>
                                        <p:cTn id="52" dur="500"/>
                                        <p:tgtEl>
                                          <p:spTgt spid="3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0"/>
                                        </p:tgtEl>
                                        <p:attrNameLst>
                                          <p:attrName>style.visibility</p:attrName>
                                        </p:attrNameLst>
                                      </p:cBhvr>
                                      <p:to>
                                        <p:strVal val="visible"/>
                                      </p:to>
                                    </p:set>
                                    <p:animEffect transition="in" filter="fade">
                                      <p:cBhvr>
                                        <p:cTn id="55" dur="500"/>
                                        <p:tgtEl>
                                          <p:spTgt spid="340"/>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334"/>
                                        </p:tgtEl>
                                        <p:attrNameLst>
                                          <p:attrName>style.visibility</p:attrName>
                                        </p:attrNameLst>
                                      </p:cBhvr>
                                      <p:to>
                                        <p:strVal val="visible"/>
                                      </p:to>
                                    </p:set>
                                    <p:animEffect transition="in" filter="wipe(left)">
                                      <p:cBhvr>
                                        <p:cTn id="70" dur="500"/>
                                        <p:tgtEl>
                                          <p:spTgt spid="334"/>
                                        </p:tgtEl>
                                      </p:cBhvr>
                                    </p:animEffect>
                                  </p:childTnLst>
                                </p:cTn>
                              </p:par>
                            </p:childTnLst>
                          </p:cTn>
                        </p:par>
                        <p:par>
                          <p:cTn id="71" fill="hold">
                            <p:stCondLst>
                              <p:cond delay="6500"/>
                            </p:stCondLst>
                            <p:childTnLst>
                              <p:par>
                                <p:cTn id="72" presetID="10" presetClass="entr" presetSubtype="0" fill="hold"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500"/>
                                        <p:tgtEl>
                                          <p:spTgt spid="77"/>
                                        </p:tgtEl>
                                      </p:cBhvr>
                                    </p:animEffect>
                                  </p:childTnLst>
                                </p:cTn>
                              </p:par>
                            </p:childTnLst>
                          </p:cTn>
                        </p:par>
                        <p:par>
                          <p:cTn id="75" fill="hold">
                            <p:stCondLst>
                              <p:cond delay="7000"/>
                            </p:stCondLst>
                            <p:childTnLst>
                              <p:par>
                                <p:cTn id="76" presetID="22" presetClass="entr" presetSubtype="8" fill="hold" nodeType="afterEffect">
                                  <p:stCondLst>
                                    <p:cond delay="0"/>
                                  </p:stCondLst>
                                  <p:childTnLst>
                                    <p:set>
                                      <p:cBhvr>
                                        <p:cTn id="77" dur="1" fill="hold">
                                          <p:stCondLst>
                                            <p:cond delay="0"/>
                                          </p:stCondLst>
                                        </p:cTn>
                                        <p:tgtEl>
                                          <p:spTgt spid="336"/>
                                        </p:tgtEl>
                                        <p:attrNameLst>
                                          <p:attrName>style.visibility</p:attrName>
                                        </p:attrNameLst>
                                      </p:cBhvr>
                                      <p:to>
                                        <p:strVal val="visible"/>
                                      </p:to>
                                    </p:set>
                                    <p:animEffect transition="in" filter="wipe(left)">
                                      <p:cBhvr>
                                        <p:cTn id="78" dur="500"/>
                                        <p:tgtEl>
                                          <p:spTgt spid="336"/>
                                        </p:tgtEl>
                                      </p:cBhvr>
                                    </p:animEffect>
                                  </p:childTnLst>
                                </p:cTn>
                              </p:par>
                            </p:childTnLst>
                          </p:cTn>
                        </p:par>
                        <p:par>
                          <p:cTn id="79" fill="hold">
                            <p:stCondLst>
                              <p:cond delay="7500"/>
                            </p:stCondLst>
                            <p:childTnLst>
                              <p:par>
                                <p:cTn id="80" presetID="10" presetClass="entr" presetSubtype="0" fill="hold" nodeType="afterEffect">
                                  <p:stCondLst>
                                    <p:cond delay="0"/>
                                  </p:stCondLst>
                                  <p:childTnLst>
                                    <p:set>
                                      <p:cBhvr>
                                        <p:cTn id="81" dur="1" fill="hold">
                                          <p:stCondLst>
                                            <p:cond delay="0"/>
                                          </p:stCondLst>
                                        </p:cTn>
                                        <p:tgtEl>
                                          <p:spTgt spid="99"/>
                                        </p:tgtEl>
                                        <p:attrNameLst>
                                          <p:attrName>style.visibility</p:attrName>
                                        </p:attrNameLst>
                                      </p:cBhvr>
                                      <p:to>
                                        <p:strVal val="visible"/>
                                      </p:to>
                                    </p:set>
                                    <p:animEffect transition="in" filter="fade">
                                      <p:cBhvr>
                                        <p:cTn id="82" dur="500"/>
                                        <p:tgtEl>
                                          <p:spTgt spid="9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500"/>
                                        <p:tgtEl>
                                          <p:spTgt spid="67"/>
                                        </p:tgtEl>
                                      </p:cBhvr>
                                    </p:animEffect>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wipe(left)">
                                      <p:cBhvr>
                                        <p:cTn id="89" dur="500"/>
                                        <p:tgtEl>
                                          <p:spTgt spid="71"/>
                                        </p:tgtEl>
                                      </p:cBhvr>
                                    </p:animEffect>
                                  </p:childTnLst>
                                </p:cTn>
                              </p:par>
                            </p:childTnLst>
                          </p:cTn>
                        </p:par>
                        <p:par>
                          <p:cTn id="90" fill="hold">
                            <p:stCondLst>
                              <p:cond delay="8500"/>
                            </p:stCondLst>
                            <p:childTnLst>
                              <p:par>
                                <p:cTn id="91" presetID="10" presetClass="entr" presetSubtype="0" fill="hold"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500"/>
                                        <p:tgtEl>
                                          <p:spTgt spid="338"/>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337"/>
                                        </p:tgtEl>
                                        <p:attrNameLst>
                                          <p:attrName>style.visibility</p:attrName>
                                        </p:attrNameLst>
                                      </p:cBhvr>
                                      <p:to>
                                        <p:strVal val="visible"/>
                                      </p:to>
                                    </p:set>
                                    <p:animEffect transition="in" filter="wipe(left)">
                                      <p:cBhvr>
                                        <p:cTn id="97" dur="500"/>
                                        <p:tgtEl>
                                          <p:spTgt spid="337"/>
                                        </p:tgtEl>
                                      </p:cBhvr>
                                    </p:animEffect>
                                  </p:childTnLst>
                                </p:cTn>
                              </p:par>
                            </p:childTnLst>
                          </p:cTn>
                        </p:par>
                        <p:par>
                          <p:cTn id="98" fill="hold">
                            <p:stCondLst>
                              <p:cond delay="9500"/>
                            </p:stCondLst>
                            <p:childTnLst>
                              <p:par>
                                <p:cTn id="99" presetID="10" presetClass="entr" presetSubtype="0" fill="hold" nodeType="afterEffect">
                                  <p:stCondLst>
                                    <p:cond delay="0"/>
                                  </p:stCondLst>
                                  <p:childTnLst>
                                    <p:set>
                                      <p:cBhvr>
                                        <p:cTn id="100" dur="1" fill="hold">
                                          <p:stCondLst>
                                            <p:cond delay="0"/>
                                          </p:stCondLst>
                                        </p:cTn>
                                        <p:tgtEl>
                                          <p:spTgt spid="339"/>
                                        </p:tgtEl>
                                        <p:attrNameLst>
                                          <p:attrName>style.visibility</p:attrName>
                                        </p:attrNameLst>
                                      </p:cBhvr>
                                      <p:to>
                                        <p:strVal val="visible"/>
                                      </p:to>
                                    </p:set>
                                    <p:animEffect transition="in" filter="fade">
                                      <p:cBhvr>
                                        <p:cTn id="101" dur="500"/>
                                        <p:tgtEl>
                                          <p:spTgt spid="33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33"/>
                                        </p:tgtEl>
                                        <p:attrNameLst>
                                          <p:attrName>style.visibility</p:attrName>
                                        </p:attrNameLst>
                                      </p:cBhvr>
                                      <p:to>
                                        <p:strVal val="visible"/>
                                      </p:to>
                                    </p:set>
                                    <p:animEffect transition="in" filter="fade">
                                      <p:cBhvr>
                                        <p:cTn id="104" dur="5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73" grpId="0"/>
      <p:bldP spid="74" grpId="0"/>
      <p:bldP spid="84" grpId="0"/>
      <p:bldP spid="333" grpId="0"/>
      <p:bldP spid="3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to UAG</a:t>
            </a:r>
            <a:endParaRPr lang="en-US" dirty="0"/>
          </a:p>
        </p:txBody>
      </p:sp>
      <p:sp>
        <p:nvSpPr>
          <p:cNvPr id="3" name="Content Placeholder 2"/>
          <p:cNvSpPr>
            <a:spLocks noGrp="1"/>
          </p:cNvSpPr>
          <p:nvPr>
            <p:ph sz="quarter" idx="10"/>
          </p:nvPr>
        </p:nvSpPr>
        <p:spPr>
          <a:xfrm>
            <a:off x="207402" y="1214438"/>
            <a:ext cx="12056315" cy="5404556"/>
          </a:xfrm>
        </p:spPr>
        <p:txBody>
          <a:bodyPr/>
          <a:lstStyle/>
          <a:p>
            <a:r>
              <a:rPr lang="en-US" dirty="0" smtClean="0"/>
              <a:t>UAG is a mature product, managing traditional access</a:t>
            </a:r>
          </a:p>
          <a:p>
            <a:pPr lvl="1"/>
            <a:r>
              <a:rPr lang="en-US" dirty="0" smtClean="0"/>
              <a:t>Fully supported, continuously serviced, mainstream support through 4/2015</a:t>
            </a:r>
          </a:p>
          <a:p>
            <a:pPr lvl="1"/>
            <a:r>
              <a:rPr lang="en-US" dirty="0" smtClean="0"/>
              <a:t>No new statements today about UAG roadmap</a:t>
            </a:r>
          </a:p>
          <a:p>
            <a:pPr lvl="1"/>
            <a:r>
              <a:rPr lang="en-US" dirty="0" smtClean="0"/>
              <a:t>WAP is focused on modern access: selective publishing, pre-authentication of corporate applications to workplace-joined devices</a:t>
            </a:r>
          </a:p>
          <a:p>
            <a:pPr lvl="1"/>
            <a:r>
              <a:rPr lang="en-US" dirty="0" smtClean="0"/>
              <a:t>WAP is part of a broader BYO Access platform alongside AD, AD FS, Intune</a:t>
            </a:r>
          </a:p>
          <a:p>
            <a:pPr lvl="1"/>
            <a:r>
              <a:rPr lang="en-US" dirty="0"/>
              <a:t>DA and VPN continue to evolve within Windows Server</a:t>
            </a:r>
          </a:p>
          <a:p>
            <a:pPr lvl="1"/>
            <a:r>
              <a:rPr lang="en-US" dirty="0" smtClean="0"/>
              <a:t>We are not building all of UAG functionality into Windows Server</a:t>
            </a:r>
          </a:p>
          <a:p>
            <a:r>
              <a:rPr lang="en-US" dirty="0" smtClean="0"/>
              <a:t>New deployments should evaluate WS 2012 R2</a:t>
            </a:r>
          </a:p>
          <a:p>
            <a:pPr lvl="1"/>
            <a:r>
              <a:rPr lang="en-US" dirty="0" smtClean="0"/>
              <a:t>Start with WAP, give us feedback what is missing</a:t>
            </a:r>
          </a:p>
          <a:p>
            <a:pPr lvl="1"/>
            <a:r>
              <a:rPr lang="en-US" dirty="0" smtClean="0"/>
              <a:t>We’re already in planning for next release</a:t>
            </a:r>
          </a:p>
          <a:p>
            <a:pPr lvl="1"/>
            <a:r>
              <a:rPr lang="en-US" dirty="0" smtClean="0"/>
              <a:t>UAG and WAP cannot work side-by-side on the same box or same data flow</a:t>
            </a:r>
          </a:p>
        </p:txBody>
      </p:sp>
    </p:spTree>
    <p:extLst>
      <p:ext uri="{BB962C8B-B14F-4D97-AF65-F5344CB8AC3E}">
        <p14:creationId xmlns:p14="http://schemas.microsoft.com/office/powerpoint/2010/main" val="121699653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to TMG, ARR</a:t>
            </a:r>
            <a:endParaRPr lang="en-US" dirty="0"/>
          </a:p>
        </p:txBody>
      </p:sp>
      <p:sp>
        <p:nvSpPr>
          <p:cNvPr id="3" name="Content Placeholder 2"/>
          <p:cNvSpPr>
            <a:spLocks noGrp="1"/>
          </p:cNvSpPr>
          <p:nvPr>
            <p:ph sz="quarter" idx="10"/>
          </p:nvPr>
        </p:nvSpPr>
        <p:spPr>
          <a:xfrm>
            <a:off x="274638" y="1214438"/>
            <a:ext cx="11887200" cy="4382738"/>
          </a:xfrm>
        </p:spPr>
        <p:txBody>
          <a:bodyPr/>
          <a:lstStyle/>
          <a:p>
            <a:r>
              <a:rPr lang="en-US" dirty="0" smtClean="0"/>
              <a:t>TMG is commonly used for publishing</a:t>
            </a:r>
          </a:p>
          <a:p>
            <a:pPr lvl="1"/>
            <a:r>
              <a:rPr lang="en-US" dirty="0" smtClean="0"/>
              <a:t>Especially Exchange publishing scenarios with client certificate authentication</a:t>
            </a:r>
          </a:p>
          <a:p>
            <a:pPr lvl="1"/>
            <a:r>
              <a:rPr lang="en-US" dirty="0" smtClean="0"/>
              <a:t>You can help identify critical capabilities in TMG required for great publishing experience for WAP scenarios</a:t>
            </a:r>
          </a:p>
          <a:p>
            <a:endParaRPr lang="en-US" dirty="0" smtClean="0"/>
          </a:p>
          <a:p>
            <a:r>
              <a:rPr lang="en-US" dirty="0" smtClean="0"/>
              <a:t>IIS ARR is occasionally mentioned as reverse proxy</a:t>
            </a:r>
          </a:p>
          <a:p>
            <a:pPr lvl="1"/>
            <a:r>
              <a:rPr lang="en-US" dirty="0" smtClean="0"/>
              <a:t>Especially for Lync 2013 and for URL translation scenarios</a:t>
            </a:r>
          </a:p>
          <a:p>
            <a:pPr lvl="1"/>
            <a:r>
              <a:rPr lang="en-US" dirty="0" smtClean="0"/>
              <a:t>The intended enterprise offering for web publishing is WAP, as part of Windows Server 2012 conditional access platform</a:t>
            </a:r>
            <a:endParaRPr lang="en-US" dirty="0"/>
          </a:p>
        </p:txBody>
      </p:sp>
    </p:spTree>
    <p:extLst>
      <p:ext uri="{BB962C8B-B14F-4D97-AF65-F5344CB8AC3E}">
        <p14:creationId xmlns:p14="http://schemas.microsoft.com/office/powerpoint/2010/main" val="156838147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to Intune, VPN, DRS</a:t>
            </a:r>
            <a:endParaRPr lang="en-US" dirty="0"/>
          </a:p>
        </p:txBody>
      </p:sp>
      <p:sp>
        <p:nvSpPr>
          <p:cNvPr id="3" name="Content Placeholder 2"/>
          <p:cNvSpPr>
            <a:spLocks noGrp="1"/>
          </p:cNvSpPr>
          <p:nvPr>
            <p:ph sz="quarter" idx="10"/>
          </p:nvPr>
        </p:nvSpPr>
        <p:spPr>
          <a:xfrm>
            <a:off x="274638" y="1214438"/>
            <a:ext cx="11887200" cy="3754874"/>
          </a:xfrm>
        </p:spPr>
        <p:txBody>
          <a:bodyPr/>
          <a:lstStyle/>
          <a:p>
            <a:r>
              <a:rPr lang="en-US" dirty="0" smtClean="0"/>
              <a:t>Windows Intune: MDM service that adds value on top of access and identity, including client agent</a:t>
            </a:r>
          </a:p>
          <a:p>
            <a:r>
              <a:rPr lang="en-US" dirty="0" smtClean="0"/>
              <a:t>VPN: role service within RRAS server role that can operate side-by-side with WAP</a:t>
            </a:r>
          </a:p>
          <a:p>
            <a:r>
              <a:rPr lang="en-US" dirty="0" smtClean="0"/>
              <a:t>DRS: new device registration service as part of AD FS 2012 R2, required to workplace-join a BYO device</a:t>
            </a:r>
            <a:endParaRPr lang="en-US" dirty="0"/>
          </a:p>
        </p:txBody>
      </p:sp>
    </p:spTree>
    <p:extLst>
      <p:ext uri="{BB962C8B-B14F-4D97-AF65-F5344CB8AC3E}">
        <p14:creationId xmlns:p14="http://schemas.microsoft.com/office/powerpoint/2010/main" val="403849601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sz="quarter" idx="10"/>
          </p:nvPr>
        </p:nvSpPr>
        <p:spPr>
          <a:xfrm>
            <a:off x="274638" y="1214438"/>
            <a:ext cx="11887200" cy="4124206"/>
          </a:xfrm>
        </p:spPr>
        <p:txBody>
          <a:bodyPr/>
          <a:lstStyle/>
          <a:p>
            <a:r>
              <a:rPr lang="en-US" dirty="0" smtClean="0"/>
              <a:t>WSSC 2012 R2 “work from anywhere“: the big picture</a:t>
            </a:r>
          </a:p>
          <a:p>
            <a:r>
              <a:rPr lang="en-US" dirty="0" smtClean="0"/>
              <a:t>WAP drill down: scenarios, flows, architecture</a:t>
            </a:r>
          </a:p>
          <a:p>
            <a:r>
              <a:rPr lang="en-US" dirty="0" smtClean="0"/>
              <a:t>Demos</a:t>
            </a:r>
          </a:p>
          <a:p>
            <a:r>
              <a:rPr lang="en-US" dirty="0" smtClean="0"/>
              <a:t>Operability and design considerations</a:t>
            </a:r>
          </a:p>
          <a:p>
            <a:r>
              <a:rPr lang="en-US" dirty="0" smtClean="0"/>
              <a:t>Relation to UAG, TMG, ARR, Intune, VPN, DRS</a:t>
            </a:r>
          </a:p>
          <a:p>
            <a:r>
              <a:rPr lang="en-US" dirty="0" smtClean="0"/>
              <a:t>Call to action, Q&amp;A</a:t>
            </a:r>
          </a:p>
        </p:txBody>
      </p:sp>
      <p:sp>
        <p:nvSpPr>
          <p:cNvPr id="7" name="Rounded Rectangle 6"/>
          <p:cNvSpPr/>
          <p:nvPr/>
        </p:nvSpPr>
        <p:spPr bwMode="auto">
          <a:xfrm>
            <a:off x="191386" y="4616544"/>
            <a:ext cx="12078586" cy="688790"/>
          </a:xfrm>
          <a:prstGeom prst="roundRect">
            <a:avLst/>
          </a:prstGeom>
          <a:noFill/>
          <a:ln>
            <a:solidFill>
              <a:schemeClr val="accent6">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6182725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201117"/>
            <a:ext cx="11790169" cy="5521512"/>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WCA-B204: AD Enables End User Productivity &amp; IT Risk </a:t>
            </a:r>
            <a:r>
              <a:rPr lang="en-US" sz="3600" dirty="0">
                <a:gradFill>
                  <a:gsLst>
                    <a:gs pos="1250">
                      <a:schemeClr val="tx1"/>
                    </a:gs>
                    <a:gs pos="100000">
                      <a:schemeClr val="tx1"/>
                    </a:gs>
                  </a:gsLst>
                  <a:lin ang="5400000" scaled="0"/>
                </a:gradFill>
                <a:latin typeface="+mj-lt"/>
              </a:rPr>
              <a:t>Management across a Variety of Devices</a:t>
            </a:r>
          </a:p>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WCA-B334: Secure Anywhere Access to Corporate Resources Such as Windows Server Work Folders using AD FS</a:t>
            </a:r>
          </a:p>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WCA-B207: Understanding Access and Information Protection</a:t>
            </a:r>
          </a:p>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WCA-B322: Information Protection in 2013: Hybrid RMS, Generic Protection, and </a:t>
            </a:r>
            <a:r>
              <a:rPr lang="en-US" sz="3600" dirty="0" err="1" smtClean="0">
                <a:gradFill>
                  <a:gsLst>
                    <a:gs pos="1250">
                      <a:schemeClr val="tx1"/>
                    </a:gs>
                    <a:gs pos="100000">
                      <a:schemeClr val="tx1"/>
                    </a:gs>
                  </a:gsLst>
                  <a:lin ang="5400000" scaled="0"/>
                </a:gradFill>
                <a:latin typeface="+mj-lt"/>
              </a:rPr>
              <a:t>iOS</a:t>
            </a:r>
            <a:r>
              <a:rPr lang="en-US" sz="3600" dirty="0" smtClean="0">
                <a:gradFill>
                  <a:gsLst>
                    <a:gs pos="1250">
                      <a:schemeClr val="tx1"/>
                    </a:gs>
                    <a:gs pos="100000">
                      <a:schemeClr val="tx1"/>
                    </a:gs>
                  </a:gsLst>
                  <a:lin ang="5400000" scaled="0"/>
                </a:gradFill>
                <a:latin typeface="+mj-lt"/>
              </a:rPr>
              <a:t>/Android/</a:t>
            </a:r>
            <a:r>
              <a:rPr lang="en-US" sz="3600" dirty="0" err="1" smtClean="0">
                <a:gradFill>
                  <a:gsLst>
                    <a:gs pos="1250">
                      <a:schemeClr val="tx1"/>
                    </a:gs>
                    <a:gs pos="100000">
                      <a:schemeClr val="tx1"/>
                    </a:gs>
                  </a:gsLst>
                  <a:lin ang="5400000" scaled="0"/>
                </a:gradFill>
                <a:latin typeface="+mj-lt"/>
              </a:rPr>
              <a:t>WinRT</a:t>
            </a:r>
            <a:r>
              <a:rPr lang="en-US" sz="3600" dirty="0" smtClean="0">
                <a:gradFill>
                  <a:gsLst>
                    <a:gs pos="1250">
                      <a:schemeClr val="tx1"/>
                    </a:gs>
                    <a:gs pos="100000">
                      <a:schemeClr val="tx1"/>
                    </a:gs>
                  </a:gsLst>
                  <a:lin ang="5400000" scaled="0"/>
                </a:gradFill>
                <a:latin typeface="+mj-lt"/>
              </a:rPr>
              <a:t> support</a:t>
            </a:r>
          </a:p>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FDN03</a:t>
            </a:r>
            <a:r>
              <a:rPr lang="en-US" sz="3600" dirty="0">
                <a:gradFill>
                  <a:gsLst>
                    <a:gs pos="1250">
                      <a:schemeClr val="tx1"/>
                    </a:gs>
                    <a:gs pos="100000">
                      <a:schemeClr val="tx1"/>
                    </a:gs>
                  </a:gsLst>
                  <a:lin ang="5400000" scaled="0"/>
                </a:gradFill>
                <a:latin typeface="+mj-lt"/>
              </a:rPr>
              <a:t>: Enabling People Centric </a:t>
            </a:r>
            <a:r>
              <a:rPr lang="en-US" sz="3600" dirty="0" smtClean="0">
                <a:gradFill>
                  <a:gsLst>
                    <a:gs pos="1250">
                      <a:schemeClr val="tx1"/>
                    </a:gs>
                    <a:gs pos="100000">
                      <a:schemeClr val="tx1"/>
                    </a:gs>
                  </a:gsLst>
                  <a:lin ang="5400000" scaled="0"/>
                </a:gradFill>
                <a:latin typeface="+mj-lt"/>
              </a:rPr>
              <a:t>IT</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6895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1698927"/>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AD FS Content Map</a:t>
            </a:r>
          </a:p>
          <a:p>
            <a:pPr lvl="1">
              <a:lnSpc>
                <a:spcPct val="90000"/>
              </a:lnSpc>
              <a:spcBef>
                <a:spcPct val="20000"/>
              </a:spcBef>
              <a:buSzPct val="105000"/>
            </a:pPr>
            <a:r>
              <a:rPr lang="es-CO" sz="3600" dirty="0" smtClean="0">
                <a:gradFill>
                  <a:gsLst>
                    <a:gs pos="1250">
                      <a:schemeClr val="tx1"/>
                    </a:gs>
                    <a:gs pos="100000">
                      <a:schemeClr val="tx1"/>
                    </a:gs>
                  </a:gsLst>
                  <a:lin ang="5400000" scaled="0"/>
                </a:gradFill>
                <a:latin typeface="+mj-lt"/>
              </a:rPr>
              <a:t>http</a:t>
            </a:r>
            <a:r>
              <a:rPr lang="en-US" sz="3600" dirty="0" smtClean="0">
                <a:gradFill>
                  <a:gsLst>
                    <a:gs pos="1250">
                      <a:schemeClr val="tx1"/>
                    </a:gs>
                    <a:gs pos="100000">
                      <a:schemeClr val="tx1"/>
                    </a:gs>
                  </a:gsLst>
                  <a:lin ang="5400000" scaled="0"/>
                </a:gradFill>
                <a:latin typeface="+mj-lt"/>
              </a:rPr>
              <a:t>://social.technet.microsoft.com/wiki/contents/articles/2735.ad-fs-2-0-content-map.aspx</a:t>
            </a: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a:xfrm>
            <a:off x="371669" y="3219249"/>
            <a:ext cx="11790169" cy="1200329"/>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Active Directory Blog</a:t>
            </a:r>
          </a:p>
          <a:p>
            <a:pPr lvl="1">
              <a:lnSpc>
                <a:spcPct val="90000"/>
              </a:lnSpc>
              <a:spcBef>
                <a:spcPct val="20000"/>
              </a:spcBef>
              <a:buSzPct val="105000"/>
            </a:pPr>
            <a:r>
              <a:rPr lang="en-US" sz="3600" dirty="0" smtClean="0">
                <a:gradFill>
                  <a:gsLst>
                    <a:gs pos="1250">
                      <a:schemeClr val="tx1"/>
                    </a:gs>
                    <a:gs pos="100000">
                      <a:schemeClr val="tx1"/>
                    </a:gs>
                  </a:gsLst>
                  <a:lin ang="5400000" scaled="0"/>
                </a:gradFill>
                <a:latin typeface="+mj-lt"/>
              </a:rPr>
              <a:t>http://blogs.msdn.com/b/active_directory_team_blog/</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0994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t>Windows Enterprise: </a:t>
            </a:r>
            <a:r>
              <a:rPr lang="en-US" sz="3599" u="sng" dirty="0">
                <a:solidFill>
                  <a:srgbClr val="00B0F0"/>
                </a:solidFill>
                <a:hlinkClick r:id="rId4" action="ppaction://hlinkfile"/>
              </a:rPr>
              <a:t>windows.com/enterprise</a:t>
            </a:r>
            <a:r>
              <a:rPr lang="en-US" sz="3599" dirty="0"/>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411509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7848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89486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60798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sz="quarter" idx="10"/>
          </p:nvPr>
        </p:nvSpPr>
        <p:spPr>
          <a:xfrm>
            <a:off x="274638" y="1214438"/>
            <a:ext cx="11887200" cy="4124206"/>
          </a:xfrm>
        </p:spPr>
        <p:txBody>
          <a:bodyPr/>
          <a:lstStyle/>
          <a:p>
            <a:r>
              <a:rPr lang="en-US" dirty="0" smtClean="0"/>
              <a:t>WSSC 2012 R2 “work from anywhere“: the big picture</a:t>
            </a:r>
          </a:p>
          <a:p>
            <a:r>
              <a:rPr lang="en-US" dirty="0" smtClean="0"/>
              <a:t>WAP drill down: scenarios, flows, architecture</a:t>
            </a:r>
          </a:p>
          <a:p>
            <a:r>
              <a:rPr lang="en-US" dirty="0" smtClean="0"/>
              <a:t>Demos</a:t>
            </a:r>
          </a:p>
          <a:p>
            <a:r>
              <a:rPr lang="en-US" dirty="0" smtClean="0"/>
              <a:t>Operability and design considerations</a:t>
            </a:r>
          </a:p>
          <a:p>
            <a:r>
              <a:rPr lang="en-US" dirty="0" smtClean="0"/>
              <a:t>Relation to UAG, TMG, ARR, Intune, VPN, DRS</a:t>
            </a:r>
          </a:p>
          <a:p>
            <a:r>
              <a:rPr lang="en-US" dirty="0" smtClean="0"/>
              <a:t>Call to action, Q&amp;A</a:t>
            </a:r>
          </a:p>
        </p:txBody>
      </p:sp>
      <p:sp>
        <p:nvSpPr>
          <p:cNvPr id="7" name="Rounded Rectangle 6"/>
          <p:cNvSpPr/>
          <p:nvPr/>
        </p:nvSpPr>
        <p:spPr bwMode="auto">
          <a:xfrm>
            <a:off x="191386" y="1927129"/>
            <a:ext cx="12078586" cy="688790"/>
          </a:xfrm>
          <a:prstGeom prst="roundRect">
            <a:avLst/>
          </a:prstGeom>
          <a:noFill/>
          <a:ln>
            <a:solidFill>
              <a:schemeClr val="accent6">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6757477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Web Application Proxy</a:t>
            </a:r>
            <a:endParaRPr lang="en-US" dirty="0"/>
          </a:p>
        </p:txBody>
      </p:sp>
      <p:sp>
        <p:nvSpPr>
          <p:cNvPr id="3" name="TextBox 2"/>
          <p:cNvSpPr txBox="1"/>
          <p:nvPr/>
        </p:nvSpPr>
        <p:spPr>
          <a:xfrm>
            <a:off x="4726112" y="1267408"/>
            <a:ext cx="7530958" cy="2154436"/>
          </a:xfrm>
          <a:prstGeom prst="rect">
            <a:avLst/>
          </a:prstGeom>
          <a:noFill/>
        </p:spPr>
        <p:txBody>
          <a:bodyPr wrap="square" lIns="0" tIns="0" rIns="0" bIns="0" rtlCol="0">
            <a:spAutoFit/>
          </a:bodyPr>
          <a:lstStyle/>
          <a:p>
            <a:pPr marL="457200" indent="-457200">
              <a:buFont typeface="Arial" panose="020B0604020202020204" pitchFamily="34" charset="0"/>
              <a:buChar char="•"/>
            </a:pPr>
            <a:r>
              <a:rPr lang="en-US" sz="2800" b="1" dirty="0">
                <a:gradFill>
                  <a:gsLst>
                    <a:gs pos="0">
                      <a:schemeClr val="tx1"/>
                    </a:gs>
                    <a:gs pos="86000">
                      <a:schemeClr val="tx1"/>
                    </a:gs>
                  </a:gsLst>
                  <a:lin ang="5400000" scaled="0"/>
                </a:gradFill>
                <a:latin typeface="Segoe UI Light" pitchFamily="34" charset="0"/>
              </a:rPr>
              <a:t>Access corpnet apps from every device </a:t>
            </a:r>
            <a:r>
              <a:rPr lang="en-US" sz="2800" b="1" dirty="0" smtClean="0">
                <a:gradFill>
                  <a:gsLst>
                    <a:gs pos="0">
                      <a:schemeClr val="tx1"/>
                    </a:gs>
                    <a:gs pos="86000">
                      <a:schemeClr val="tx1"/>
                    </a:gs>
                  </a:gsLst>
                  <a:lin ang="5400000" scaled="0"/>
                </a:gradFill>
                <a:latin typeface="Segoe UI Light" pitchFamily="34" charset="0"/>
              </a:rPr>
              <a:t>from everywhere, Windows and non-Windows</a:t>
            </a:r>
            <a:endParaRPr lang="en-US" sz="2800" b="1" dirty="0">
              <a:gradFill>
                <a:gsLst>
                  <a:gs pos="0">
                    <a:schemeClr val="tx1"/>
                  </a:gs>
                  <a:gs pos="86000">
                    <a:schemeClr val="tx1"/>
                  </a:gs>
                </a:gsLst>
                <a:lin ang="5400000" scaled="0"/>
              </a:gradFill>
              <a:latin typeface="Segoe UI Light" pitchFamily="34" charset="0"/>
            </a:endParaRPr>
          </a:p>
          <a:p>
            <a:pPr marL="457200" indent="-4572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The IW </a:t>
            </a:r>
            <a:r>
              <a:rPr lang="en-US" sz="2800" b="1" dirty="0" smtClean="0">
                <a:gradFill>
                  <a:gsLst>
                    <a:gs pos="0">
                      <a:schemeClr val="tx1"/>
                    </a:gs>
                    <a:gs pos="86000">
                      <a:schemeClr val="tx1"/>
                    </a:gs>
                  </a:gsLst>
                  <a:lin ang="5400000" scaled="0"/>
                </a:gradFill>
                <a:latin typeface="Segoe UI Light" pitchFamily="34" charset="0"/>
              </a:rPr>
              <a:t>device can be un-managed, dis-joined</a:t>
            </a:r>
            <a:r>
              <a:rPr lang="en-US" sz="2800" b="1" dirty="0">
                <a:gradFill>
                  <a:gsLst>
                    <a:gs pos="0">
                      <a:schemeClr val="tx1"/>
                    </a:gs>
                    <a:gs pos="86000">
                      <a:schemeClr val="tx1"/>
                    </a:gs>
                  </a:gsLst>
                  <a:lin ang="5400000" scaled="0"/>
                </a:gradFill>
                <a:latin typeface="Segoe UI Light" pitchFamily="34" charset="0"/>
              </a:rPr>
              <a:t/>
            </a:r>
            <a:br>
              <a:rPr lang="en-US" sz="2800" b="1" dirty="0">
                <a:gradFill>
                  <a:gsLst>
                    <a:gs pos="0">
                      <a:schemeClr val="tx1"/>
                    </a:gs>
                    <a:gs pos="86000">
                      <a:schemeClr val="tx1"/>
                    </a:gs>
                  </a:gsLst>
                  <a:lin ang="5400000" scaled="0"/>
                </a:gradFill>
                <a:latin typeface="Segoe UI Light" pitchFamily="34" charset="0"/>
              </a:rPr>
            </a:br>
            <a:r>
              <a:rPr lang="en-US" sz="2800" dirty="0" smtClean="0">
                <a:gradFill>
                  <a:gsLst>
                    <a:gs pos="0">
                      <a:schemeClr val="tx1"/>
                    </a:gs>
                    <a:gs pos="86000">
                      <a:schemeClr val="tx1"/>
                    </a:gs>
                  </a:gsLst>
                  <a:lin ang="5400000" scaled="0"/>
                </a:gradFill>
                <a:latin typeface="Segoe UI Light" pitchFamily="34" charset="0"/>
              </a:rPr>
              <a:t>(and even not workplace-joined)</a:t>
            </a:r>
          </a:p>
          <a:p>
            <a:pPr marL="457200" indent="-457200">
              <a:buFont typeface="Arial" panose="020B0604020202020204" pitchFamily="34" charset="0"/>
              <a:buChar char="•"/>
            </a:pPr>
            <a:r>
              <a:rPr lang="en-US" sz="2800" b="1" dirty="0" smtClean="0">
                <a:gradFill>
                  <a:gsLst>
                    <a:gs pos="0">
                      <a:schemeClr val="tx1"/>
                    </a:gs>
                    <a:gs pos="86000">
                      <a:schemeClr val="tx1"/>
                    </a:gs>
                  </a:gsLst>
                  <a:lin ang="5400000" scaled="0"/>
                </a:gradFill>
                <a:latin typeface="Segoe UI Light" pitchFamily="34" charset="0"/>
              </a:rPr>
              <a:t>SSO</a:t>
            </a:r>
          </a:p>
        </p:txBody>
      </p:sp>
      <p:pic>
        <p:nvPicPr>
          <p:cNvPr id="4"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381" y="4078626"/>
            <a:ext cx="2229570" cy="16550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ncrypted-tbn1.gstatic.com/images?q=tbn:ANd9GcS3jdMMrOhZ8FweMdg0Zv1xHlSHZD2lgCGufvkkWHjWqdMX97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466" y="1726637"/>
            <a:ext cx="2217211" cy="16332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766" y="1726637"/>
            <a:ext cx="1884407" cy="861774"/>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UI Light" pitchFamily="34" charset="0"/>
              </a:rPr>
              <a:t>IW:</a:t>
            </a:r>
          </a:p>
          <a:p>
            <a:r>
              <a:rPr lang="en-US" sz="2800" b="1" dirty="0" smtClean="0">
                <a:gradFill>
                  <a:gsLst>
                    <a:gs pos="0">
                      <a:schemeClr val="tx1"/>
                    </a:gs>
                    <a:gs pos="86000">
                      <a:schemeClr val="tx1"/>
                    </a:gs>
                  </a:gsLst>
                  <a:lin ang="5400000" scaled="0"/>
                </a:gradFill>
                <a:latin typeface="Segoe UI Light" pitchFamily="34" charset="0"/>
              </a:rPr>
              <a:t>Productivity</a:t>
            </a:r>
            <a:r>
              <a:rPr lang="en-US" sz="2800" dirty="0" smtClean="0">
                <a:gradFill>
                  <a:gsLst>
                    <a:gs pos="0">
                      <a:schemeClr val="tx1"/>
                    </a:gs>
                    <a:gs pos="86000">
                      <a:schemeClr val="tx1"/>
                    </a:gs>
                  </a:gsLst>
                  <a:lin ang="5400000" scaled="0"/>
                </a:gradFill>
                <a:latin typeface="Segoe UI Light" pitchFamily="34" charset="0"/>
              </a:rPr>
              <a:t> </a:t>
            </a:r>
          </a:p>
        </p:txBody>
      </p:sp>
      <p:sp>
        <p:nvSpPr>
          <p:cNvPr id="7" name="TextBox 6"/>
          <p:cNvSpPr txBox="1"/>
          <p:nvPr/>
        </p:nvSpPr>
        <p:spPr>
          <a:xfrm>
            <a:off x="265054" y="4078626"/>
            <a:ext cx="1719005" cy="1292662"/>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UI Light" pitchFamily="34" charset="0"/>
              </a:rPr>
              <a:t>IT Pro:</a:t>
            </a:r>
          </a:p>
          <a:p>
            <a:r>
              <a:rPr lang="en-US" sz="2800" b="1" dirty="0" smtClean="0">
                <a:gradFill>
                  <a:gsLst>
                    <a:gs pos="0">
                      <a:schemeClr val="tx1"/>
                    </a:gs>
                    <a:gs pos="86000">
                      <a:schemeClr val="tx1"/>
                    </a:gs>
                  </a:gsLst>
                  <a:lin ang="5400000" scaled="0"/>
                </a:gradFill>
                <a:latin typeface="Segoe UI Light" pitchFamily="34" charset="0"/>
              </a:rPr>
              <a:t>Manage Risk</a:t>
            </a:r>
          </a:p>
        </p:txBody>
      </p:sp>
      <p:sp>
        <p:nvSpPr>
          <p:cNvPr id="8" name="TextBox 7"/>
          <p:cNvSpPr txBox="1"/>
          <p:nvPr/>
        </p:nvSpPr>
        <p:spPr>
          <a:xfrm>
            <a:off x="4726112" y="3862872"/>
            <a:ext cx="7530957" cy="2154436"/>
          </a:xfrm>
          <a:prstGeom prst="rect">
            <a:avLst/>
          </a:prstGeom>
          <a:noFill/>
        </p:spPr>
        <p:txBody>
          <a:bodyPr wrap="square" lIns="0" tIns="0" rIns="0" bIns="0" rtlCol="0">
            <a:spAutoFit/>
          </a:bodyPr>
          <a:lstStyle/>
          <a:p>
            <a:pPr marL="457200" indent="-457200">
              <a:buFont typeface="Arial" panose="020B0604020202020204" pitchFamily="34" charset="0"/>
              <a:buChar char="•"/>
            </a:pPr>
            <a:r>
              <a:rPr lang="en-US" sz="2800" b="1" dirty="0" smtClean="0">
                <a:gradFill>
                  <a:gsLst>
                    <a:gs pos="0">
                      <a:schemeClr val="tx1"/>
                    </a:gs>
                    <a:gs pos="86000">
                      <a:schemeClr val="tx1"/>
                    </a:gs>
                  </a:gsLst>
                  <a:lin ang="5400000" scaled="0"/>
                </a:gradFill>
                <a:latin typeface="Segoe UI Light" pitchFamily="34" charset="0"/>
              </a:rPr>
              <a:t>Selectively publish </a:t>
            </a:r>
            <a:r>
              <a:rPr lang="en-US" sz="2800" dirty="0" smtClean="0">
                <a:gradFill>
                  <a:gsLst>
                    <a:gs pos="0">
                      <a:schemeClr val="tx1"/>
                    </a:gs>
                    <a:gs pos="86000">
                      <a:schemeClr val="tx1"/>
                    </a:gs>
                  </a:gsLst>
                  <a:lin ang="5400000" scaled="0"/>
                </a:gradFill>
                <a:latin typeface="Segoe UI Light" pitchFamily="34" charset="0"/>
              </a:rPr>
              <a:t>apps form corpnet</a:t>
            </a:r>
          </a:p>
          <a:p>
            <a:pPr marL="457200" indent="-4572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Control access </a:t>
            </a:r>
            <a:r>
              <a:rPr lang="en-US" sz="2800" b="1" dirty="0" smtClean="0">
                <a:gradFill>
                  <a:gsLst>
                    <a:gs pos="0">
                      <a:schemeClr val="tx1"/>
                    </a:gs>
                    <a:gs pos="86000">
                      <a:schemeClr val="tx1"/>
                    </a:gs>
                  </a:gsLst>
                  <a:lin ang="5400000" scaled="0"/>
                </a:gradFill>
                <a:latin typeface="Segoe UI Light" pitchFamily="34" charset="0"/>
              </a:rPr>
              <a:t>per app, user, device, location</a:t>
            </a:r>
          </a:p>
          <a:p>
            <a:pPr marL="457200" indent="-4572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Better protection with </a:t>
            </a:r>
            <a:r>
              <a:rPr lang="en-US" sz="2800" b="1" dirty="0" smtClean="0">
                <a:gradFill>
                  <a:gsLst>
                    <a:gs pos="0">
                      <a:schemeClr val="tx1"/>
                    </a:gs>
                    <a:gs pos="86000">
                      <a:schemeClr val="tx1"/>
                    </a:gs>
                  </a:gsLst>
                  <a:lin ang="5400000" scaled="0"/>
                </a:gradFill>
                <a:latin typeface="Segoe UI Light" pitchFamily="34" charset="0"/>
              </a:rPr>
              <a:t>pre-authentication</a:t>
            </a:r>
          </a:p>
          <a:p>
            <a:pPr marL="457200" indent="-4572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No changes in </a:t>
            </a:r>
            <a:r>
              <a:rPr lang="en-US" sz="2800" b="1" dirty="0" smtClean="0">
                <a:gradFill>
                  <a:gsLst>
                    <a:gs pos="0">
                      <a:schemeClr val="tx1"/>
                    </a:gs>
                    <a:gs pos="86000">
                      <a:schemeClr val="tx1"/>
                    </a:gs>
                  </a:gsLst>
                  <a:lin ang="5400000" scaled="0"/>
                </a:gradFill>
                <a:latin typeface="Segoe UI Light" pitchFamily="34" charset="0"/>
              </a:rPr>
              <a:t>existing apps </a:t>
            </a:r>
          </a:p>
          <a:p>
            <a:pPr marL="457200" indent="-4572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No changes in </a:t>
            </a:r>
            <a:r>
              <a:rPr lang="en-US" sz="2800" b="1" dirty="0" smtClean="0">
                <a:gradFill>
                  <a:gsLst>
                    <a:gs pos="0">
                      <a:schemeClr val="tx1"/>
                    </a:gs>
                    <a:gs pos="86000">
                      <a:schemeClr val="tx1"/>
                    </a:gs>
                  </a:gsLst>
                  <a:lin ang="5400000" scaled="0"/>
                </a:gradFill>
                <a:latin typeface="Segoe UI Light" pitchFamily="34" charset="0"/>
              </a:rPr>
              <a:t>devices (clientless)</a:t>
            </a:r>
          </a:p>
        </p:txBody>
      </p:sp>
    </p:spTree>
    <p:extLst>
      <p:ext uri="{BB962C8B-B14F-4D97-AF65-F5344CB8AC3E}">
        <p14:creationId xmlns:p14="http://schemas.microsoft.com/office/powerpoint/2010/main" val="13323643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proxy services</a:t>
            </a:r>
            <a:endParaRPr lang="en-US" dirty="0"/>
          </a:p>
        </p:txBody>
      </p:sp>
      <p:sp>
        <p:nvSpPr>
          <p:cNvPr id="4" name="TextBox 3"/>
          <p:cNvSpPr txBox="1"/>
          <p:nvPr/>
        </p:nvSpPr>
        <p:spPr>
          <a:xfrm>
            <a:off x="434449" y="1281699"/>
            <a:ext cx="11278090" cy="4739759"/>
          </a:xfrm>
          <a:prstGeom prst="rect">
            <a:avLst/>
          </a:prstGeom>
          <a:noFill/>
        </p:spPr>
        <p:txBody>
          <a:bodyPr wrap="square" lIns="0" tIns="0" rIns="0" bIns="0" rtlCol="0">
            <a:spAutoFit/>
          </a:bodyPr>
          <a:lstStyle/>
          <a:p>
            <a:pPr marL="571500"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Network Isolation: incoming web traffic cannot directly access BE server</a:t>
            </a:r>
            <a:br>
              <a:rPr lang="en-US" sz="2800" dirty="0" smtClean="0">
                <a:gradFill>
                  <a:gsLst>
                    <a:gs pos="0">
                      <a:schemeClr val="tx1"/>
                    </a:gs>
                    <a:gs pos="86000">
                      <a:schemeClr val="tx1"/>
                    </a:gs>
                  </a:gsLst>
                  <a:lin ang="5400000" scaled="0"/>
                </a:gradFill>
                <a:latin typeface="Segoe UI Light" pitchFamily="34" charset="0"/>
              </a:rPr>
            </a:br>
            <a:r>
              <a:rPr lang="en-US" sz="2800" dirty="0" smtClean="0">
                <a:gradFill>
                  <a:gsLst>
                    <a:gs pos="0">
                      <a:schemeClr val="tx1"/>
                    </a:gs>
                    <a:gs pos="86000">
                      <a:schemeClr val="tx1"/>
                    </a:gs>
                  </a:gsLst>
                  <a:lin ang="5400000" scaled="0"/>
                </a:gradFill>
                <a:latin typeface="Segoe UI Light" pitchFamily="34" charset="0"/>
              </a:rPr>
              <a:t>(even after pre-authentication, and even in pass-through)</a:t>
            </a:r>
          </a:p>
          <a:p>
            <a:pPr marL="571500" indent="-571500">
              <a:buFont typeface="Arial" panose="020B0604020202020204" pitchFamily="34" charset="0"/>
              <a:buChar char="•"/>
            </a:pPr>
            <a:r>
              <a:rPr lang="en-US" sz="2800" dirty="0">
                <a:gradFill>
                  <a:gsLst>
                    <a:gs pos="0">
                      <a:schemeClr val="tx1"/>
                    </a:gs>
                    <a:gs pos="86000">
                      <a:schemeClr val="tx1"/>
                    </a:gs>
                  </a:gsLst>
                  <a:lin ang="5400000" scaled="0"/>
                </a:gradFill>
                <a:latin typeface="Segoe UI Light" pitchFamily="34" charset="0"/>
              </a:rPr>
              <a:t>Publishing is selective per internal application endpoint</a:t>
            </a:r>
          </a:p>
          <a:p>
            <a:pPr marL="571500" indent="-571500">
              <a:buFont typeface="Arial" panose="020B0604020202020204" pitchFamily="34" charset="0"/>
              <a:buChar char="•"/>
            </a:pPr>
            <a:r>
              <a:rPr lang="en-US" sz="2800" dirty="0">
                <a:gradFill>
                  <a:gsLst>
                    <a:gs pos="0">
                      <a:schemeClr val="tx1"/>
                    </a:gs>
                    <a:gs pos="86000">
                      <a:schemeClr val="tx1"/>
                    </a:gs>
                  </a:gsLst>
                  <a:lin ang="5400000" scaled="0"/>
                </a:gradFill>
                <a:latin typeface="Segoe UI Light" pitchFamily="34" charset="0"/>
              </a:rPr>
              <a:t>Web protocols only: HTTP, HTTPS</a:t>
            </a:r>
          </a:p>
          <a:p>
            <a:pPr marL="571500"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DOS protection for BE server: incoming traffic is throttled and queued, to protect BE servers</a:t>
            </a:r>
          </a:p>
          <a:p>
            <a:pPr marL="571500"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URL translation: well-written corpnet apps can remain with internal non-FQDN URLs (http://hr); 2012 R2 provides HTTP header level translation</a:t>
            </a:r>
          </a:p>
          <a:p>
            <a:pPr marL="571500"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HTTPS-only endpoints are published externally (even in pass-through)</a:t>
            </a:r>
          </a:p>
          <a:p>
            <a:pPr marL="571500"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HTTPS to HTTP translation: internal URLs can remain HTTP</a:t>
            </a:r>
          </a:p>
          <a:p>
            <a:pPr marL="571500"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ADFS </a:t>
            </a:r>
            <a:r>
              <a:rPr lang="en-US" sz="2800" dirty="0">
                <a:gradFill>
                  <a:gsLst>
                    <a:gs pos="0">
                      <a:schemeClr val="tx1"/>
                    </a:gs>
                    <a:gs pos="86000">
                      <a:schemeClr val="tx1"/>
                    </a:gs>
                  </a:gsLst>
                  <a:lin ang="5400000" scaled="0"/>
                </a:gradFill>
                <a:latin typeface="Segoe UI Light" pitchFamily="34" charset="0"/>
              </a:rPr>
              <a:t>Proxy services: connecting </a:t>
            </a:r>
            <a:r>
              <a:rPr lang="en-US" sz="2800" dirty="0" smtClean="0">
                <a:gradFill>
                  <a:gsLst>
                    <a:gs pos="0">
                      <a:schemeClr val="tx1"/>
                    </a:gs>
                    <a:gs pos="86000">
                      <a:schemeClr val="tx1"/>
                    </a:gs>
                  </a:gsLst>
                  <a:lin ang="5400000" scaled="0"/>
                </a:gradFill>
                <a:latin typeface="Segoe UI Light" pitchFamily="34" charset="0"/>
              </a:rPr>
              <a:t>through to </a:t>
            </a:r>
            <a:r>
              <a:rPr lang="en-US" sz="2800" dirty="0">
                <a:gradFill>
                  <a:gsLst>
                    <a:gs pos="0">
                      <a:schemeClr val="tx1"/>
                    </a:gs>
                    <a:gs pos="86000">
                      <a:schemeClr val="tx1"/>
                    </a:gs>
                  </a:gsLst>
                  <a:lin ang="5400000" scaled="0"/>
                </a:gradFill>
                <a:latin typeface="Segoe UI Light" pitchFamily="34" charset="0"/>
              </a:rPr>
              <a:t>internal ADFS, </a:t>
            </a:r>
            <a:r>
              <a:rPr lang="en-US" sz="2800" dirty="0" smtClean="0">
                <a:gradFill>
                  <a:gsLst>
                    <a:gs pos="0">
                      <a:schemeClr val="tx1"/>
                    </a:gs>
                    <a:gs pos="86000">
                      <a:schemeClr val="tx1"/>
                    </a:gs>
                  </a:gsLst>
                  <a:lin ang="5400000" scaled="0"/>
                </a:gradFill>
                <a:latin typeface="Segoe UI Light" pitchFamily="34" charset="0"/>
              </a:rPr>
              <a:t>DRS</a:t>
            </a:r>
          </a:p>
        </p:txBody>
      </p:sp>
    </p:spTree>
    <p:extLst>
      <p:ext uri="{BB962C8B-B14F-4D97-AF65-F5344CB8AC3E}">
        <p14:creationId xmlns:p14="http://schemas.microsoft.com/office/powerpoint/2010/main" val="190443507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Pre-authentication services</a:t>
            </a:r>
            <a:endParaRPr lang="en-US" dirty="0"/>
          </a:p>
        </p:txBody>
      </p:sp>
      <p:sp>
        <p:nvSpPr>
          <p:cNvPr id="3" name="TextBox 2"/>
          <p:cNvSpPr txBox="1"/>
          <p:nvPr/>
        </p:nvSpPr>
        <p:spPr>
          <a:xfrm>
            <a:off x="434449" y="1281699"/>
            <a:ext cx="10908221" cy="5078313"/>
          </a:xfrm>
          <a:prstGeom prst="rect">
            <a:avLst/>
          </a:prstGeom>
          <a:noFill/>
        </p:spPr>
        <p:txBody>
          <a:bodyPr wrap="square" lIns="0" tIns="0" rIns="0" bIns="0" rtlCol="0">
            <a:spAutoFit/>
          </a:bodyPr>
          <a:lstStyle/>
          <a:p>
            <a:pPr marL="571500" indent="-571500">
              <a:buFont typeface="Arial" panose="020B0604020202020204" pitchFamily="34" charset="0"/>
              <a:buChar char="•"/>
            </a:pPr>
            <a:r>
              <a:rPr lang="en-US" sz="3000" dirty="0" smtClean="0">
                <a:gradFill>
                  <a:gsLst>
                    <a:gs pos="0">
                      <a:schemeClr val="tx1"/>
                    </a:gs>
                    <a:gs pos="86000">
                      <a:schemeClr val="tx1"/>
                    </a:gs>
                  </a:gsLst>
                  <a:lin ang="5400000" scaled="0"/>
                </a:gradFill>
                <a:latin typeface="Segoe UI Light" pitchFamily="34" charset="0"/>
              </a:rPr>
              <a:t>Pre-authentication is optional</a:t>
            </a:r>
          </a:p>
          <a:p>
            <a:pPr marL="571500" indent="-571500">
              <a:buFont typeface="Arial" panose="020B0604020202020204" pitchFamily="34" charset="0"/>
              <a:buChar char="•"/>
            </a:pPr>
            <a:r>
              <a:rPr lang="en-US" sz="3000" dirty="0">
                <a:gradFill>
                  <a:gsLst>
                    <a:gs pos="0">
                      <a:schemeClr val="tx1"/>
                    </a:gs>
                    <a:gs pos="86000">
                      <a:schemeClr val="tx1"/>
                    </a:gs>
                  </a:gsLst>
                  <a:lin ang="5400000" scaled="0"/>
                </a:gradFill>
                <a:latin typeface="Segoe UI Light" pitchFamily="34" charset="0"/>
              </a:rPr>
              <a:t>Pre-authentication is done before the client can access BE server</a:t>
            </a:r>
          </a:p>
          <a:p>
            <a:pPr marL="571500" indent="-571500">
              <a:buFont typeface="Arial" panose="020B0604020202020204" pitchFamily="34" charset="0"/>
              <a:buChar char="•"/>
            </a:pPr>
            <a:r>
              <a:rPr lang="en-US" sz="3000" dirty="0" smtClean="0">
                <a:gradFill>
                  <a:gsLst>
                    <a:gs pos="0">
                      <a:schemeClr val="tx1"/>
                    </a:gs>
                    <a:gs pos="86000">
                      <a:schemeClr val="tx1"/>
                    </a:gs>
                  </a:gsLst>
                  <a:lin ang="5400000" scaled="0"/>
                </a:gradFill>
                <a:latin typeface="Segoe UI Light" pitchFamily="34" charset="0"/>
              </a:rPr>
              <a:t>Pre-authentication is based on user identity, device identity, application being accessed, network location</a:t>
            </a:r>
          </a:p>
          <a:p>
            <a:pPr marL="571500" indent="-571500">
              <a:buFont typeface="Arial" panose="020B0604020202020204" pitchFamily="34" charset="0"/>
              <a:buChar char="•"/>
            </a:pPr>
            <a:r>
              <a:rPr lang="en-US" sz="3000" dirty="0" smtClean="0">
                <a:gradFill>
                  <a:gsLst>
                    <a:gs pos="0">
                      <a:schemeClr val="tx1"/>
                    </a:gs>
                    <a:gs pos="86000">
                      <a:schemeClr val="tx1"/>
                    </a:gs>
                  </a:gsLst>
                  <a:lin ang="5400000" scaled="0"/>
                </a:gradFill>
                <a:latin typeface="Segoe UI Light" pitchFamily="34" charset="0"/>
              </a:rPr>
              <a:t>Pre-authentication is done by consuming a dedicated security token from AD FS; there is a hard dependency on AD FS server</a:t>
            </a:r>
          </a:p>
          <a:p>
            <a:pPr marL="571500" indent="-571500">
              <a:buFont typeface="Arial" panose="020B0604020202020204" pitchFamily="34" charset="0"/>
              <a:buChar char="•"/>
            </a:pPr>
            <a:r>
              <a:rPr lang="en-US" sz="3000" dirty="0" smtClean="0">
                <a:gradFill>
                  <a:gsLst>
                    <a:gs pos="0">
                      <a:schemeClr val="tx1"/>
                    </a:gs>
                    <a:gs pos="86000">
                      <a:schemeClr val="tx1"/>
                    </a:gs>
                  </a:gsLst>
                  <a:lin ang="5400000" scaled="0"/>
                </a:gradFill>
                <a:latin typeface="Segoe UI Light" pitchFamily="34" charset="0"/>
              </a:rPr>
              <a:t>SSO: Avoid requesting credentials again, after first pre-authentication</a:t>
            </a:r>
          </a:p>
          <a:p>
            <a:pPr marL="571500" indent="-571500">
              <a:buFont typeface="Arial" panose="020B0604020202020204" pitchFamily="34" charset="0"/>
              <a:buChar char="•"/>
            </a:pPr>
            <a:r>
              <a:rPr lang="en-US" sz="3000" dirty="0" smtClean="0">
                <a:gradFill>
                  <a:gsLst>
                    <a:gs pos="0">
                      <a:schemeClr val="tx1"/>
                    </a:gs>
                    <a:gs pos="86000">
                      <a:schemeClr val="tx1"/>
                    </a:gs>
                  </a:gsLst>
                  <a:lin ang="5400000" scaled="0"/>
                </a:gradFill>
                <a:latin typeface="Segoe UI Light" pitchFamily="34" charset="0"/>
              </a:rPr>
              <a:t>The pre-authentication is flexible per AD FS policy, for example:</a:t>
            </a:r>
          </a:p>
          <a:p>
            <a:pPr marL="1028682" lvl="1" indent="-571500">
              <a:buFont typeface="Wingdings" panose="05000000000000000000" pitchFamily="2" charset="2"/>
              <a:buChar char="§"/>
            </a:pPr>
            <a:r>
              <a:rPr lang="en-US" sz="3000" dirty="0" smtClean="0">
                <a:gradFill>
                  <a:gsLst>
                    <a:gs pos="0">
                      <a:schemeClr val="tx1"/>
                    </a:gs>
                    <a:gs pos="86000">
                      <a:schemeClr val="tx1"/>
                    </a:gs>
                  </a:gsLst>
                  <a:lin ang="5400000" scaled="0"/>
                </a:gradFill>
                <a:latin typeface="Segoe UI Light" pitchFamily="34" charset="0"/>
              </a:rPr>
              <a:t>MFA: Smart card, Phone authentication</a:t>
            </a:r>
          </a:p>
          <a:p>
            <a:pPr marL="1028682" lvl="1" indent="-571500">
              <a:buFont typeface="Wingdings" panose="05000000000000000000" pitchFamily="2" charset="2"/>
              <a:buChar char="§"/>
            </a:pPr>
            <a:r>
              <a:rPr lang="en-US" sz="3000" dirty="0" smtClean="0">
                <a:gradFill>
                  <a:gsLst>
                    <a:gs pos="0">
                      <a:schemeClr val="tx1"/>
                    </a:gs>
                    <a:gs pos="86000">
                      <a:schemeClr val="tx1"/>
                    </a:gs>
                  </a:gsLst>
                  <a:lin ang="5400000" scaled="0"/>
                </a:gradFill>
                <a:latin typeface="Segoe UI Light" pitchFamily="34" charset="0"/>
              </a:rPr>
              <a:t>Soft password lockout </a:t>
            </a:r>
            <a:endParaRPr lang="en-US" sz="3000" dirty="0">
              <a:gradFill>
                <a:gsLst>
                  <a:gs pos="0">
                    <a:schemeClr val="tx1"/>
                  </a:gs>
                  <a:gs pos="86000">
                    <a:schemeClr val="tx1"/>
                  </a:gs>
                </a:gsLst>
                <a:lin ang="5400000" scaled="0"/>
              </a:gradFill>
              <a:latin typeface="Segoe UI Light" pitchFamily="34" charset="0"/>
            </a:endParaRPr>
          </a:p>
        </p:txBody>
      </p:sp>
    </p:spTree>
    <p:extLst>
      <p:ext uri="{BB962C8B-B14F-4D97-AF65-F5344CB8AC3E}">
        <p14:creationId xmlns:p14="http://schemas.microsoft.com/office/powerpoint/2010/main" val="406831553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Pre-authentication schemes</a:t>
            </a:r>
            <a:endParaRPr lang="en-US" dirty="0"/>
          </a:p>
        </p:txBody>
      </p:sp>
      <p:sp>
        <p:nvSpPr>
          <p:cNvPr id="3" name="TextBox 2"/>
          <p:cNvSpPr txBox="1"/>
          <p:nvPr/>
        </p:nvSpPr>
        <p:spPr>
          <a:xfrm>
            <a:off x="424175" y="1258141"/>
            <a:ext cx="6880751" cy="4431983"/>
          </a:xfrm>
          <a:prstGeom prst="rect">
            <a:avLst/>
          </a:prstGeom>
          <a:noFill/>
        </p:spPr>
        <p:txBody>
          <a:bodyPr wrap="square" lIns="0" tIns="0" rIns="0" bIns="0" rtlCol="0">
            <a:spAutoFit/>
          </a:bodyPr>
          <a:lstStyle/>
          <a:p>
            <a:pPr marL="571500"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Pre-authentication is supported for apps with the following authentication schemes:</a:t>
            </a:r>
          </a:p>
          <a:p>
            <a:pPr marL="1028682" lvl="1"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Browser-based apps:</a:t>
            </a:r>
          </a:p>
          <a:p>
            <a:pPr marL="1485863" lvl="2"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IWA with Kerberos (the WAP works in KCD  mode)</a:t>
            </a:r>
          </a:p>
          <a:p>
            <a:pPr marL="1485863" lvl="2"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Claims aware</a:t>
            </a:r>
          </a:p>
          <a:p>
            <a:pPr marL="1028682" lvl="1"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Office (MS-OFBA)</a:t>
            </a:r>
          </a:p>
          <a:p>
            <a:pPr marL="1028682" lvl="1" indent="-571500">
              <a:buFont typeface="Arial" panose="020B0604020202020204" pitchFamily="34" charset="0"/>
              <a:buChar char="•"/>
            </a:pPr>
            <a:r>
              <a:rPr lang="en-US" sz="2800" dirty="0" smtClean="0">
                <a:gradFill>
                  <a:gsLst>
                    <a:gs pos="0">
                      <a:schemeClr val="tx1"/>
                    </a:gs>
                    <a:gs pos="86000">
                      <a:schemeClr val="tx1"/>
                    </a:gs>
                  </a:gsLst>
                  <a:lin ang="5400000" scaled="0"/>
                </a:gradFill>
                <a:latin typeface="Segoe UI Light" pitchFamily="34" charset="0"/>
              </a:rPr>
              <a:t>Modern apps (</a:t>
            </a:r>
            <a:r>
              <a:rPr lang="en-US" sz="2800" dirty="0" err="1" smtClean="0">
                <a:gradFill>
                  <a:gsLst>
                    <a:gs pos="0">
                      <a:schemeClr val="tx1"/>
                    </a:gs>
                    <a:gs pos="86000">
                      <a:schemeClr val="tx1"/>
                    </a:gs>
                  </a:gsLst>
                  <a:lin ang="5400000" scaled="0"/>
                </a:gradFill>
                <a:latin typeface="Segoe UI Light" pitchFamily="34" charset="0"/>
              </a:rPr>
              <a:t>OAuth</a:t>
            </a:r>
            <a:r>
              <a:rPr lang="en-US" sz="2800" dirty="0" smtClean="0">
                <a:gradFill>
                  <a:gsLst>
                    <a:gs pos="0">
                      <a:schemeClr val="tx1"/>
                    </a:gs>
                    <a:gs pos="86000">
                      <a:schemeClr val="tx1"/>
                    </a:gs>
                  </a:gsLst>
                  <a:lin ang="5400000" scaled="0"/>
                </a:gradFill>
                <a:latin typeface="Segoe UI Light" pitchFamily="34" charset="0"/>
              </a:rPr>
              <a:t>)</a:t>
            </a:r>
            <a:endParaRPr lang="en-US" sz="3200" dirty="0">
              <a:gradFill>
                <a:gsLst>
                  <a:gs pos="0">
                    <a:schemeClr val="tx1"/>
                  </a:gs>
                  <a:gs pos="86000">
                    <a:schemeClr val="tx1"/>
                  </a:gs>
                </a:gsLst>
                <a:lin ang="5400000" scaled="0"/>
              </a:gradFill>
              <a:latin typeface="Segoe UI Light" pitchFamily="34" charset="0"/>
            </a:endParaRPr>
          </a:p>
          <a:p>
            <a:pPr marL="1028682" lvl="1" indent="-571500">
              <a:buFont typeface="Arial" panose="020B0604020202020204" pitchFamily="34" charset="0"/>
              <a:buChar char="•"/>
            </a:pPr>
            <a:r>
              <a:rPr lang="en-US" sz="3200" dirty="0" smtClean="0">
                <a:gradFill>
                  <a:gsLst>
                    <a:gs pos="0">
                      <a:schemeClr val="tx1"/>
                    </a:gs>
                    <a:gs pos="86000">
                      <a:schemeClr val="tx1"/>
                    </a:gs>
                  </a:gsLst>
                  <a:lin ang="5400000" scaled="0"/>
                </a:gradFill>
                <a:latin typeface="Segoe UI Light" pitchFamily="34" charset="0"/>
              </a:rPr>
              <a:t>Legacy rich clients/NTLM/Basic: pass-through mode</a:t>
            </a:r>
            <a:endParaRPr lang="en-US" sz="2800" dirty="0" smtClean="0">
              <a:gradFill>
                <a:gsLst>
                  <a:gs pos="0">
                    <a:schemeClr val="tx1"/>
                  </a:gs>
                  <a:gs pos="86000">
                    <a:schemeClr val="tx1"/>
                  </a:gs>
                </a:gsLst>
                <a:lin ang="5400000" scaled="0"/>
              </a:gradFill>
              <a:latin typeface="Segoe UI Light" pitchFamily="34" charset="0"/>
            </a:endParaRPr>
          </a:p>
        </p:txBody>
      </p:sp>
      <p:sp>
        <p:nvSpPr>
          <p:cNvPr id="4" name="Rectangle 3"/>
          <p:cNvSpPr/>
          <p:nvPr/>
        </p:nvSpPr>
        <p:spPr>
          <a:xfrm>
            <a:off x="10625914" y="3995314"/>
            <a:ext cx="1151828" cy="638651"/>
          </a:xfrm>
          <a:prstGeom prst="rect">
            <a:avLst/>
          </a:prstGeom>
          <a:solidFill>
            <a:srgbClr val="8064A2">
              <a:lumMod val="40000"/>
              <a:lumOff val="60000"/>
            </a:srgbClr>
          </a:solidFill>
          <a:ln w="25400" cap="flat" cmpd="sng" algn="ctr">
            <a:solidFill>
              <a:srgbClr val="8064A2">
                <a:lumMod val="75000"/>
              </a:srgbClr>
            </a:solidFill>
            <a:prstDash val="solid"/>
          </a:ln>
          <a:effectLst/>
        </p:spPr>
        <p:txBody>
          <a:bodyPr rtlCol="0" anchor="ctr"/>
          <a:lstStyle/>
          <a:p>
            <a:pPr algn="ctr" defTabSz="914126">
              <a:defRPr/>
            </a:pPr>
            <a:r>
              <a:rPr lang="en-US" sz="1600" kern="0" dirty="0">
                <a:solidFill>
                  <a:prstClr val="black"/>
                </a:solidFill>
                <a:latin typeface="Calibri"/>
              </a:rPr>
              <a:t>Backend Server</a:t>
            </a:r>
            <a:endParaRPr lang="en-US" sz="1000" kern="0" dirty="0">
              <a:solidFill>
                <a:prstClr val="black"/>
              </a:solidFill>
              <a:latin typeface="Calibri"/>
            </a:endParaRPr>
          </a:p>
        </p:txBody>
      </p:sp>
      <p:sp>
        <p:nvSpPr>
          <p:cNvPr id="5" name="Rectangle 4"/>
          <p:cNvSpPr/>
          <p:nvPr/>
        </p:nvSpPr>
        <p:spPr>
          <a:xfrm>
            <a:off x="7326103" y="3469988"/>
            <a:ext cx="1644453" cy="607991"/>
          </a:xfrm>
          <a:prstGeom prst="rect">
            <a:avLst/>
          </a:prstGeom>
          <a:solidFill>
            <a:srgbClr val="C0504D"/>
          </a:solidFill>
          <a:ln w="25400" cap="flat" cmpd="sng" algn="ctr">
            <a:solidFill>
              <a:srgbClr val="C0504D">
                <a:shade val="50000"/>
              </a:srgbClr>
            </a:solidFill>
            <a:prstDash val="solid"/>
          </a:ln>
          <a:effectLst/>
        </p:spPr>
        <p:txBody>
          <a:bodyPr rtlCol="0" anchor="ctr"/>
          <a:lstStyle/>
          <a:p>
            <a:pPr algn="ctr" defTabSz="914126">
              <a:defRPr/>
            </a:pPr>
            <a:r>
              <a:rPr lang="en-US" sz="1600" kern="0" dirty="0">
                <a:solidFill>
                  <a:prstClr val="white"/>
                </a:solidFill>
                <a:latin typeface="Calibri"/>
              </a:rPr>
              <a:t>Web Application Proxy</a:t>
            </a:r>
          </a:p>
        </p:txBody>
      </p:sp>
      <p:sp>
        <p:nvSpPr>
          <p:cNvPr id="6" name="Can 5"/>
          <p:cNvSpPr/>
          <p:nvPr/>
        </p:nvSpPr>
        <p:spPr>
          <a:xfrm>
            <a:off x="10636188" y="2728719"/>
            <a:ext cx="1151828" cy="867230"/>
          </a:xfrm>
          <a:prstGeom prst="can">
            <a:avLst>
              <a:gd name="adj" fmla="val 19274"/>
            </a:avLst>
          </a:prstGeom>
          <a:solidFill>
            <a:srgbClr val="C0504D"/>
          </a:solidFill>
          <a:ln w="25400" cap="flat" cmpd="sng" algn="ctr">
            <a:solidFill>
              <a:srgbClr val="C0504D">
                <a:shade val="50000"/>
              </a:srgbClr>
            </a:solidFill>
            <a:prstDash val="solid"/>
          </a:ln>
          <a:effectLst/>
        </p:spPr>
        <p:txBody>
          <a:bodyPr lIns="17995" tIns="17995" rIns="17995" bIns="17995" rtlCol="0" anchor="t"/>
          <a:lstStyle/>
          <a:p>
            <a:pPr algn="ctr" defTabSz="914126">
              <a:defRPr/>
            </a:pPr>
            <a:r>
              <a:rPr lang="en-US" sz="1200" kern="0" dirty="0">
                <a:solidFill>
                  <a:prstClr val="white"/>
                </a:solidFill>
                <a:latin typeface="Calibri"/>
              </a:rPr>
              <a:t>Active Directory Domain Controller</a:t>
            </a:r>
          </a:p>
        </p:txBody>
      </p:sp>
      <p:sp>
        <p:nvSpPr>
          <p:cNvPr id="7" name="TextBox 6"/>
          <p:cNvSpPr txBox="1"/>
          <p:nvPr/>
        </p:nvSpPr>
        <p:spPr>
          <a:xfrm>
            <a:off x="7387117" y="2928064"/>
            <a:ext cx="3462385" cy="461665"/>
          </a:xfrm>
          <a:prstGeom prst="rect">
            <a:avLst/>
          </a:prstGeom>
          <a:noFill/>
        </p:spPr>
        <p:txBody>
          <a:bodyPr wrap="square" rtlCol="0">
            <a:spAutoFit/>
          </a:bodyPr>
          <a:lstStyle/>
          <a:p>
            <a:pPr defTabSz="914126">
              <a:defRPr/>
            </a:pPr>
            <a:r>
              <a:rPr lang="en-US" sz="1200" b="1" kern="0" dirty="0" smtClean="0"/>
              <a:t>1. Obtain </a:t>
            </a:r>
            <a:r>
              <a:rPr lang="en-US" sz="1200" b="1" kern="0" dirty="0"/>
              <a:t>KCD </a:t>
            </a:r>
            <a:r>
              <a:rPr lang="en-US" sz="1200" b="1" kern="0" dirty="0" smtClean="0"/>
              <a:t>service ticket for</a:t>
            </a:r>
            <a:br>
              <a:rPr lang="en-US" sz="1200" b="1" kern="0" dirty="0" smtClean="0"/>
            </a:br>
            <a:r>
              <a:rPr lang="en-US" sz="1200" b="1" kern="0" dirty="0" smtClean="0"/>
              <a:t>    IWA </a:t>
            </a:r>
            <a:r>
              <a:rPr lang="en-US" sz="1200" b="1" kern="0" dirty="0"/>
              <a:t>AuthN</a:t>
            </a:r>
          </a:p>
        </p:txBody>
      </p:sp>
      <p:cxnSp>
        <p:nvCxnSpPr>
          <p:cNvPr id="8" name="Straight Arrow Connector 7"/>
          <p:cNvCxnSpPr>
            <a:stCxn id="5" idx="3"/>
            <a:endCxn id="4" idx="1"/>
          </p:cNvCxnSpPr>
          <p:nvPr/>
        </p:nvCxnSpPr>
        <p:spPr>
          <a:xfrm>
            <a:off x="8970556" y="3773984"/>
            <a:ext cx="1655358" cy="540656"/>
          </a:xfrm>
          <a:prstGeom prst="straightConnector1">
            <a:avLst/>
          </a:prstGeom>
          <a:noFill/>
          <a:ln w="25400" cap="flat" cmpd="sng" algn="ctr">
            <a:solidFill>
              <a:schemeClr val="tx1"/>
            </a:solidFill>
            <a:prstDash val="solid"/>
            <a:headEnd type="arrow" w="med" len="med"/>
            <a:tailEnd type="arrow" w="med" len="med"/>
          </a:ln>
          <a:effectLst/>
        </p:spPr>
      </p:cxnSp>
      <p:cxnSp>
        <p:nvCxnSpPr>
          <p:cNvPr id="9" name="Straight Arrow Connector 8"/>
          <p:cNvCxnSpPr>
            <a:stCxn id="5" idx="3"/>
            <a:endCxn id="6" idx="2"/>
          </p:cNvCxnSpPr>
          <p:nvPr/>
        </p:nvCxnSpPr>
        <p:spPr>
          <a:xfrm flipV="1">
            <a:off x="8970556" y="3162334"/>
            <a:ext cx="1665632" cy="611650"/>
          </a:xfrm>
          <a:prstGeom prst="straightConnector1">
            <a:avLst/>
          </a:prstGeom>
          <a:noFill/>
          <a:ln w="25400" cap="flat" cmpd="sng" algn="ctr">
            <a:solidFill>
              <a:schemeClr val="tx1"/>
            </a:solidFill>
            <a:prstDash val="solid"/>
            <a:headEnd type="arrow" w="med" len="med"/>
            <a:tailEnd type="arrow" w="med" len="med"/>
          </a:ln>
          <a:effectLst/>
        </p:spPr>
      </p:cxnSp>
      <p:sp>
        <p:nvSpPr>
          <p:cNvPr id="10" name="TextBox 9"/>
          <p:cNvSpPr txBox="1"/>
          <p:nvPr/>
        </p:nvSpPr>
        <p:spPr>
          <a:xfrm>
            <a:off x="7479584" y="4335298"/>
            <a:ext cx="3462385" cy="276999"/>
          </a:xfrm>
          <a:prstGeom prst="rect">
            <a:avLst/>
          </a:prstGeom>
          <a:noFill/>
        </p:spPr>
        <p:txBody>
          <a:bodyPr wrap="square" rtlCol="0">
            <a:spAutoFit/>
          </a:bodyPr>
          <a:lstStyle/>
          <a:p>
            <a:pPr defTabSz="914126">
              <a:defRPr/>
            </a:pPr>
            <a:r>
              <a:rPr lang="en-US" sz="1200" b="1" kern="0" dirty="0" smtClean="0"/>
              <a:t>2. Access the app on behalf of the user</a:t>
            </a:r>
            <a:endParaRPr lang="en-US" sz="1200" b="1" kern="0" dirty="0"/>
          </a:p>
        </p:txBody>
      </p:sp>
    </p:spTree>
    <p:extLst>
      <p:ext uri="{BB962C8B-B14F-4D97-AF65-F5344CB8AC3E}">
        <p14:creationId xmlns:p14="http://schemas.microsoft.com/office/powerpoint/2010/main" val="145305317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WCA-B204_v2" id="{635C5BF9-C490-45ED-809C-147DAD02D4D1}" vid="{D39DA599-FB21-4183-BCDC-39C6F33BCD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TechEd_2013_WCA-B333</Template>
  <TotalTime>8938</TotalTime>
  <Words>5733</Words>
  <Application>Microsoft Office PowerPoint</Application>
  <PresentationFormat>Custom</PresentationFormat>
  <Paragraphs>742</Paragraphs>
  <Slides>49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Wingdings</vt:lpstr>
      <vt:lpstr>Calibri</vt:lpstr>
      <vt:lpstr>Arial</vt:lpstr>
      <vt:lpstr>Aharoni</vt:lpstr>
      <vt:lpstr>Segoe UI Light</vt:lpstr>
      <vt:lpstr>Segoe UI</vt:lpstr>
      <vt:lpstr>Segoe</vt:lpstr>
      <vt:lpstr>Consolas</vt:lpstr>
      <vt:lpstr>Segoe Light</vt:lpstr>
      <vt:lpstr>TechEd_2013_Template_r09</vt:lpstr>
      <vt:lpstr>PowerPoint Presentation</vt:lpstr>
      <vt:lpstr>Enable work from anywhere without losing sleep: Remote Access with Web Application Proxy</vt:lpstr>
      <vt:lpstr>Agenda</vt:lpstr>
      <vt:lpstr>WSSC Work From Anywhere</vt:lpstr>
      <vt:lpstr>Agenda</vt:lpstr>
      <vt:lpstr>Introducing: Web Application Proxy</vt:lpstr>
      <vt:lpstr>Reverse proxy services</vt:lpstr>
      <vt:lpstr>Pre-authentication services</vt:lpstr>
      <vt:lpstr>Pre-authentication schemes</vt:lpstr>
      <vt:lpstr>Network topology</vt:lpstr>
      <vt:lpstr>WS 2012 R2 “edge server” deployment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Agenda</vt:lpstr>
      <vt:lpstr>Operability and design considerations</vt:lpstr>
      <vt:lpstr>BPA</vt:lpstr>
      <vt:lpstr>Events, traces</vt:lpstr>
      <vt:lpstr>SCOM health monitoring</vt:lpstr>
      <vt:lpstr>Performance and capacity</vt:lpstr>
      <vt:lpstr>Agenda</vt:lpstr>
      <vt:lpstr>Relation to UAG</vt:lpstr>
      <vt:lpstr>Relation to TMG, ARR</vt:lpstr>
      <vt:lpstr>Relation to Intune, VPN, DRS</vt:lpstr>
      <vt:lpstr>Agenda</vt:lpstr>
      <vt:lpstr>Related content</vt:lpstr>
      <vt:lpstr>Track resources</vt:lpstr>
      <vt:lpstr>Windows Track Resources</vt:lpstr>
      <vt:lpstr>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WCA-B333: Enable Work from Anywhere without Losing Sleep: Remote Access with the Web Application Proxy and VPN Solutions</dc:title>
  <dc:subject>TechEd 2013</dc:subject>
  <dc:creator>Shai Kariv;Avi Carmon</dc:creator>
  <cp:keywords>TechEd 2013</cp:keywords>
  <dc:description>Template by: Jordan Cayabyab, Artitudes Design, Inc.
Formatting by: Priscila Mandryk, Silver Fox Productions, Inc.
Audience Type: Internal/External</dc:description>
  <cp:lastModifiedBy>Shows</cp:lastModifiedBy>
  <cp:revision>153</cp:revision>
  <dcterms:created xsi:type="dcterms:W3CDTF">2013-05-23T20:17:06Z</dcterms:created>
  <dcterms:modified xsi:type="dcterms:W3CDTF">2013-06-27T13:32:03Z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