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 id="2147484216" r:id="rId6"/>
    <p:sldMasterId id="2147484267" r:id="rId7"/>
  </p:sldMasterIdLst>
  <p:notesMasterIdLst>
    <p:notesMasterId r:id="rId32"/>
  </p:notesMasterIdLst>
  <p:handoutMasterIdLst>
    <p:handoutMasterId r:id="rId33"/>
  </p:handoutMasterIdLst>
  <p:sldIdLst>
    <p:sldId id="1135" r:id="rId8"/>
    <p:sldId id="1151" r:id="rId9"/>
    <p:sldId id="1152" r:id="rId10"/>
    <p:sldId id="1153" r:id="rId11"/>
    <p:sldId id="1154" r:id="rId12"/>
    <p:sldId id="1169" r:id="rId13"/>
    <p:sldId id="1167" r:id="rId14"/>
    <p:sldId id="1168" r:id="rId15"/>
    <p:sldId id="1155" r:id="rId16"/>
    <p:sldId id="1156" r:id="rId17"/>
    <p:sldId id="1157" r:id="rId18"/>
    <p:sldId id="1158" r:id="rId19"/>
    <p:sldId id="1159" r:id="rId20"/>
    <p:sldId id="1160" r:id="rId21"/>
    <p:sldId id="1161" r:id="rId22"/>
    <p:sldId id="1162" r:id="rId23"/>
    <p:sldId id="1163" r:id="rId24"/>
    <p:sldId id="1164" r:id="rId25"/>
    <p:sldId id="1165" r:id="rId26"/>
    <p:sldId id="1170" r:id="rId27"/>
    <p:sldId id="1171" r:id="rId28"/>
    <p:sldId id="1150" r:id="rId29"/>
    <p:sldId id="1173" r:id="rId30"/>
    <p:sldId id="1076"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82" autoAdjust="0"/>
    <p:restoredTop sz="96305" autoAdjust="0"/>
  </p:normalViewPr>
  <p:slideViewPr>
    <p:cSldViewPr snapToGrid="0">
      <p:cViewPr varScale="1">
        <p:scale>
          <a:sx n="87" d="100"/>
          <a:sy n="87" d="100"/>
        </p:scale>
        <p:origin x="1020"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1:26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1:21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1:21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4" name="Date Placeholder 3"/>
          <p:cNvSpPr>
            <a:spLocks noGrp="1"/>
          </p:cNvSpPr>
          <p:nvPr>
            <p:ph type="dt" idx="13"/>
          </p:nvPr>
        </p:nvSpPr>
        <p:spPr/>
        <p:txBody>
          <a:bodyPr/>
          <a:lstStyle/>
          <a:p>
            <a:fld id="{503F0B1B-5653-4440-9DEC-AF7553FEDF89}" type="datetime8">
              <a:rPr lang="en-US" smtClean="0"/>
              <a:t>6/23/2013 1:21 AM</a:t>
            </a:fld>
            <a:endParaRPr lang="en-US" dirty="0"/>
          </a:p>
        </p:txBody>
      </p:sp>
      <p:sp>
        <p:nvSpPr>
          <p:cNvPr id="5" name="Footer Placeholder 4"/>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5575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D6270-3CD2-4EF7-8B4C-1B2D732CC8E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1835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4" name="Date Placeholder 3"/>
          <p:cNvSpPr>
            <a:spLocks noGrp="1"/>
          </p:cNvSpPr>
          <p:nvPr>
            <p:ph type="dt" idx="13"/>
          </p:nvPr>
        </p:nvSpPr>
        <p:spPr/>
        <p:txBody>
          <a:bodyPr/>
          <a:lstStyle/>
          <a:p>
            <a:fld id="{503F0B1B-5653-4440-9DEC-AF7553FEDF89}" type="datetime8">
              <a:rPr lang="en-US" smtClean="0"/>
              <a:t>6/23/2013 1:26 AM</a:t>
            </a:fld>
            <a:endParaRPr lang="en-US" dirty="0"/>
          </a:p>
        </p:txBody>
      </p:sp>
      <p:sp>
        <p:nvSpPr>
          <p:cNvPr id="5" name="Footer Placeholder 4"/>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5131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5958" lvl="3"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5232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93625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2342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4331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4" name="Date Placeholder 3"/>
          <p:cNvSpPr>
            <a:spLocks noGrp="1"/>
          </p:cNvSpPr>
          <p:nvPr>
            <p:ph type="dt" idx="13"/>
          </p:nvPr>
        </p:nvSpPr>
        <p:spPr/>
        <p:txBody>
          <a:bodyPr/>
          <a:lstStyle/>
          <a:p>
            <a:fld id="{503F0B1B-5653-4440-9DEC-AF7553FEDF89}" type="datetime8">
              <a:rPr lang="en-US" smtClean="0"/>
              <a:t>6/23/2013 1:26 AM</a:t>
            </a:fld>
            <a:endParaRPr lang="en-US" dirty="0"/>
          </a:p>
        </p:txBody>
      </p:sp>
      <p:sp>
        <p:nvSpPr>
          <p:cNvPr id="5" name="Footer Placeholder 4"/>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7" name="Header Placeholder 6"/>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0258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6/23/2013 1:26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13455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8728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1:21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64722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1:26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6765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96913"/>
            <a:ext cx="6200775"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latin typeface="Segoe UI" pitchFamily="34" charset="0"/>
                <a:ea typeface="Segoe UI" pitchFamily="34" charset="0"/>
                <a:cs typeface="Segoe UI" pitchFamily="34" charset="0"/>
              </a:rPr>
              <a:t>US Enterprise CIO Summit - 3.28.12</a:t>
            </a:r>
            <a:endParaRPr lang="en-US" dirty="0">
              <a:solidFill>
                <a:prstClr val="black"/>
              </a:solidFill>
              <a:latin typeface="Segoe UI" pitchFamily="34" charset="0"/>
              <a:ea typeface="Segoe UI" pitchFamily="34" charset="0"/>
              <a:cs typeface="Segoe UI" pitchFamily="34" charset="0"/>
            </a:endParaRPr>
          </a:p>
        </p:txBody>
      </p:sp>
      <p:sp>
        <p:nvSpPr>
          <p:cNvPr id="6" name="Footer Placeholder 5"/>
          <p:cNvSpPr>
            <a:spLocks noGrp="1"/>
          </p:cNvSpPr>
          <p:nvPr>
            <p:ph type="ftr" sz="quarter" idx="12"/>
          </p:nvPr>
        </p:nvSpPr>
        <p:spPr/>
        <p:txBody>
          <a:bodyPr/>
          <a:lstStyle/>
          <a:p>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51432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1540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313" y="4415790"/>
            <a:ext cx="6112650" cy="4183380"/>
          </a:xfrm>
        </p:spPr>
        <p:txBody>
          <a:bodyPr/>
          <a:lstStyle/>
          <a:p>
            <a:endParaRPr lang="en-US" dirty="0"/>
          </a:p>
        </p:txBody>
      </p:sp>
    </p:spTree>
    <p:extLst>
      <p:ext uri="{BB962C8B-B14F-4D97-AF65-F5344CB8AC3E}">
        <p14:creationId xmlns:p14="http://schemas.microsoft.com/office/powerpoint/2010/main" val="169112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2885634" y="11928094"/>
            <a:ext cx="2207563" cy="627909"/>
          </a:xfrm>
          <a:prstGeom prst="rect">
            <a:avLst/>
          </a:prstGeom>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3211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2413" y="396875"/>
            <a:ext cx="3524250" cy="1982788"/>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z="1600" kern="1200" dirty="0" smtClean="0">
              <a:solidFill>
                <a:schemeClr val="tx1"/>
              </a:solidFill>
              <a:effectLst/>
              <a:latin typeface="Segoe UI" pitchFamily="34" charset="0"/>
              <a:ea typeface="+mn-ea"/>
              <a:cs typeface="+mn-cs"/>
            </a:endParaRPr>
          </a:p>
        </p:txBody>
      </p:sp>
      <p:sp>
        <p:nvSpPr>
          <p:cNvPr id="4" name="Date Placeholder 3"/>
          <p:cNvSpPr>
            <a:spLocks noGrp="1"/>
          </p:cNvSpPr>
          <p:nvPr>
            <p:ph type="dt" idx="10"/>
          </p:nvPr>
        </p:nvSpPr>
        <p:spPr>
          <a:xfrm>
            <a:off x="3898050" y="0"/>
            <a:ext cx="2982589" cy="465357"/>
          </a:xfrm>
          <a:prstGeom prst="rect">
            <a:avLst/>
          </a:prstGeom>
        </p:spPr>
        <p:txBody>
          <a:bodyPr/>
          <a:lstStyle/>
          <a:p>
            <a:fld id="{3CD6E965-A8B4-4E2E-8400-DDBB7CD00AC4}" type="datetime1">
              <a:rPr lang="en-US" smtClean="0">
                <a:solidFill>
                  <a:prstClr val="black"/>
                </a:solidFill>
              </a:rPr>
              <a:pPr/>
              <a:t>6/23/2013</a:t>
            </a:fld>
            <a:endParaRPr lang="en-US">
              <a:solidFill>
                <a:prstClr val="black"/>
              </a:solidFill>
            </a:endParaRPr>
          </a:p>
        </p:txBody>
      </p:sp>
      <p:sp>
        <p:nvSpPr>
          <p:cNvPr id="5" name="Slide Number Placeholder 4"/>
          <p:cNvSpPr>
            <a:spLocks noGrp="1"/>
          </p:cNvSpPr>
          <p:nvPr>
            <p:ph type="sldNum" sz="quarter" idx="11"/>
          </p:nvPr>
        </p:nvSpPr>
        <p:spPr>
          <a:xfrm>
            <a:off x="3898050" y="8828900"/>
            <a:ext cx="2982589" cy="465355"/>
          </a:xfrm>
          <a:prstGeom prst="rect">
            <a:avLst/>
          </a:prstGeom>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6" name="Header Placeholder 5"/>
          <p:cNvSpPr>
            <a:spLocks noGrp="1"/>
          </p:cNvSpPr>
          <p:nvPr>
            <p:ph type="hdr" sz="quarter" idx="12"/>
          </p:nvPr>
        </p:nvSpPr>
        <p:spPr>
          <a:xfrm>
            <a:off x="0" y="0"/>
            <a:ext cx="2982589" cy="465357"/>
          </a:xfrm>
          <a:prstGeom prst="rect">
            <a:avLst/>
          </a:prstGeom>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a:xfrm>
            <a:off x="0" y="8828900"/>
            <a:ext cx="2982589" cy="465355"/>
          </a:xfrm>
          <a:prstGeom prst="rect">
            <a:avLst/>
          </a:prstGeom>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8911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smtClean="0">
                <a:solidFill>
                  <a:prstClr val="black"/>
                </a:solidFill>
                <a:latin typeface="Segoe UI" pitchFamily="34" charset="0"/>
                <a:ea typeface="Segoe UI" pitchFamily="34" charset="0"/>
                <a:cs typeface="Segoe UI" pitchFamily="34" charset="0"/>
              </a:rPr>
              <a:t>US Enterprise CIO Summit - 3.28.12</a:t>
            </a:r>
            <a:endParaRPr lang="en-US" dirty="0">
              <a:solidFill>
                <a:prstClr val="black"/>
              </a:solidFill>
              <a:latin typeface="Segoe UI" pitchFamily="34" charset="0"/>
              <a:ea typeface="Segoe UI" pitchFamily="34" charset="0"/>
              <a:cs typeface="Segoe UI" pitchFamily="34" charset="0"/>
            </a:endParaRPr>
          </a:p>
        </p:txBody>
      </p:sp>
      <p:sp>
        <p:nvSpPr>
          <p:cNvPr id="6" name="Footer Placeholder 5"/>
          <p:cNvSpPr>
            <a:spLocks noGrp="1"/>
          </p:cNvSpPr>
          <p:nvPr>
            <p:ph type="ftr" sz="quarter" idx="12"/>
          </p:nvPr>
        </p:nvSpPr>
        <p:spPr/>
        <p:txBody>
          <a:bodyPr/>
          <a:lstStyle/>
          <a:p>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79004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368987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38242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51336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61679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36536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6639085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7071663"/>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32508490"/>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417382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077960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9235034"/>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091047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64618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8304552"/>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524596"/>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84426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0938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65547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102293"/>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213203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19958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165095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4617637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688140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908076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12026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91644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3643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44635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4893107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518692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4992200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833895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085658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741993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734280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057759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96817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27118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10754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72187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817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01539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076217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34809426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366850327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0088146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grpSp>
        <p:nvGrpSpPr>
          <p:cNvPr id="11" name="Group 10"/>
          <p:cNvGrpSpPr/>
          <p:nvPr userDrawn="1"/>
        </p:nvGrpSpPr>
        <p:grpSpPr>
          <a:xfrm>
            <a:off x="174171" y="281904"/>
            <a:ext cx="6405051" cy="3423895"/>
            <a:chOff x="174171" y="186653"/>
            <a:chExt cx="6405051" cy="3423896"/>
          </a:xfrm>
        </p:grpSpPr>
        <p:sp>
          <p:nvSpPr>
            <p:cNvPr id="7" name="TextBox 6"/>
            <p:cNvSpPr txBox="1"/>
            <p:nvPr userDrawn="1"/>
          </p:nvSpPr>
          <p:spPr>
            <a:xfrm>
              <a:off x="3409654" y="2351861"/>
              <a:ext cx="3169568" cy="1258688"/>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6" name="TextBox 5"/>
            <p:cNvSpPr txBox="1"/>
            <p:nvPr userDrawn="1"/>
          </p:nvSpPr>
          <p:spPr>
            <a:xfrm>
              <a:off x="174171" y="186653"/>
              <a:ext cx="4338633" cy="1905133"/>
            </a:xfrm>
            <a:prstGeom prst="rect">
              <a:avLst/>
            </a:prstGeom>
            <a:noFill/>
          </p:spPr>
          <p:txBody>
            <a:bodyPr wrap="none" lIns="182880" tIns="146304" rIns="182880" bIns="146304" rtlCol="0">
              <a:spAutoFit/>
            </a:bodyPr>
            <a:lstStyle/>
            <a:p>
              <a:pPr defTabSz="932563">
                <a:lnSpc>
                  <a:spcPct val="9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9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9" name="Rectangle 8"/>
          <p:cNvSpPr/>
          <p:nvPr userDrawn="1"/>
        </p:nvSpPr>
        <p:spPr>
          <a:xfrm>
            <a:off x="2693486" y="1158855"/>
            <a:ext cx="1099146" cy="1255288"/>
          </a:xfrm>
          <a:prstGeom prst="rect">
            <a:avLst/>
          </a:prstGeom>
        </p:spPr>
        <p:txBody>
          <a:bodyPr wrap="none">
            <a:spAutoFit/>
          </a:bodyPr>
          <a:lstStyle/>
          <a:p>
            <a:pPr defTabSz="932563"/>
            <a:r>
              <a:rPr lang="en-US" sz="7398" spc="-100" dirty="0" smtClean="0">
                <a:gradFill>
                  <a:gsLst>
                    <a:gs pos="0">
                      <a:srgbClr val="94D600"/>
                    </a:gs>
                    <a:gs pos="100000">
                      <a:srgbClr val="94D600"/>
                    </a:gs>
                  </a:gsLst>
                  <a:lin ang="5400000" scaled="1"/>
                </a:gradFill>
              </a:rPr>
              <a:t>@</a:t>
            </a:r>
            <a:endParaRPr lang="en-US" sz="7398" dirty="0">
              <a:gradFill>
                <a:gsLst>
                  <a:gs pos="0">
                    <a:srgbClr val="94D600"/>
                  </a:gs>
                  <a:gs pos="100000">
                    <a:srgbClr val="94D600"/>
                  </a:gs>
                </a:gsLst>
                <a:lin ang="5400000" scaled="1"/>
              </a:gradFill>
            </a:endParaRPr>
          </a:p>
        </p:txBody>
      </p:sp>
    </p:spTree>
    <p:extLst>
      <p:ext uri="{BB962C8B-B14F-4D97-AF65-F5344CB8AC3E}">
        <p14:creationId xmlns:p14="http://schemas.microsoft.com/office/powerpoint/2010/main" val="11352716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grpSp>
        <p:nvGrpSpPr>
          <p:cNvPr id="11" name="Group 10"/>
          <p:cNvGrpSpPr/>
          <p:nvPr userDrawn="1"/>
        </p:nvGrpSpPr>
        <p:grpSpPr>
          <a:xfrm>
            <a:off x="351972" y="361278"/>
            <a:ext cx="4338632" cy="3208845"/>
            <a:chOff x="174171" y="186653"/>
            <a:chExt cx="4338633" cy="3040975"/>
          </a:xfrm>
        </p:grpSpPr>
        <p:sp>
          <p:nvSpPr>
            <p:cNvPr id="7" name="TextBox 6"/>
            <p:cNvSpPr txBox="1"/>
            <p:nvPr userDrawn="1"/>
          </p:nvSpPr>
          <p:spPr>
            <a:xfrm>
              <a:off x="1161754" y="2034788"/>
              <a:ext cx="3169568" cy="1192840"/>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6" name="TextBox 5"/>
            <p:cNvSpPr txBox="1"/>
            <p:nvPr userDrawn="1"/>
          </p:nvSpPr>
          <p:spPr>
            <a:xfrm>
              <a:off x="174171" y="186653"/>
              <a:ext cx="4338633" cy="1805466"/>
            </a:xfrm>
            <a:prstGeom prst="rect">
              <a:avLst/>
            </a:prstGeom>
            <a:noFill/>
          </p:spPr>
          <p:txBody>
            <a:bodyPr wrap="none" lIns="182880" tIns="146304" rIns="182880" bIns="146304" rtlCol="0">
              <a:spAutoFit/>
            </a:bodyPr>
            <a:lstStyle/>
            <a:p>
              <a:pPr defTabSz="932563">
                <a:lnSpc>
                  <a:spcPct val="9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9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9" name="Rectangle 8"/>
          <p:cNvSpPr/>
          <p:nvPr userDrawn="1"/>
        </p:nvSpPr>
        <p:spPr>
          <a:xfrm>
            <a:off x="351971" y="2095480"/>
            <a:ext cx="1099146" cy="1255288"/>
          </a:xfrm>
          <a:prstGeom prst="rect">
            <a:avLst/>
          </a:prstGeom>
        </p:spPr>
        <p:txBody>
          <a:bodyPr wrap="none">
            <a:spAutoFit/>
          </a:bodyPr>
          <a:lstStyle/>
          <a:p>
            <a:pPr defTabSz="932563"/>
            <a:r>
              <a:rPr lang="en-US" sz="7398" spc="-100" dirty="0" smtClean="0">
                <a:gradFill>
                  <a:gsLst>
                    <a:gs pos="0">
                      <a:srgbClr val="94D600"/>
                    </a:gs>
                    <a:gs pos="100000">
                      <a:srgbClr val="94D600"/>
                    </a:gs>
                  </a:gsLst>
                  <a:lin ang="5400000" scaled="1"/>
                </a:gradFill>
              </a:rPr>
              <a:t>@</a:t>
            </a:r>
            <a:endParaRPr lang="en-US" sz="7398" dirty="0">
              <a:gradFill>
                <a:gsLst>
                  <a:gs pos="0">
                    <a:srgbClr val="94D600"/>
                  </a:gs>
                  <a:gs pos="100000">
                    <a:srgbClr val="94D600"/>
                  </a:gs>
                </a:gsLst>
                <a:lin ang="5400000" scaled="1"/>
              </a:gradFill>
            </a:endParaRPr>
          </a:p>
        </p:txBody>
      </p:sp>
    </p:spTree>
    <p:extLst>
      <p:ext uri="{BB962C8B-B14F-4D97-AF65-F5344CB8AC3E}">
        <p14:creationId xmlns:p14="http://schemas.microsoft.com/office/powerpoint/2010/main" val="282578580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2" name="Group 1"/>
          <p:cNvGrpSpPr/>
          <p:nvPr userDrawn="1"/>
        </p:nvGrpSpPr>
        <p:grpSpPr>
          <a:xfrm>
            <a:off x="39512617" y="2314833"/>
            <a:ext cx="6562529" cy="2921540"/>
            <a:chOff x="12685031" y="1199613"/>
            <a:chExt cx="4305550" cy="2921540"/>
          </a:xfrm>
        </p:grpSpPr>
        <p:grpSp>
          <p:nvGrpSpPr>
            <p:cNvPr id="79" name="Group 78"/>
            <p:cNvGrpSpPr/>
            <p:nvPr userDrawn="1"/>
          </p:nvGrpSpPr>
          <p:grpSpPr>
            <a:xfrm>
              <a:off x="12685031" y="1199613"/>
              <a:ext cx="4305550" cy="2921540"/>
              <a:chOff x="174171" y="186653"/>
              <a:chExt cx="4305550" cy="2921540"/>
            </a:xfrm>
          </p:grpSpPr>
          <p:sp>
            <p:nvSpPr>
              <p:cNvPr id="80" name="TextBox 79"/>
              <p:cNvSpPr txBox="1"/>
              <p:nvPr userDrawn="1"/>
            </p:nvSpPr>
            <p:spPr>
              <a:xfrm>
                <a:off x="2400228" y="1849505"/>
                <a:ext cx="2079493" cy="1258688"/>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81" name="TextBox 80"/>
              <p:cNvSpPr txBox="1"/>
              <p:nvPr userDrawn="1"/>
            </p:nvSpPr>
            <p:spPr>
              <a:xfrm>
                <a:off x="174171" y="186653"/>
                <a:ext cx="2846494" cy="1735625"/>
              </a:xfrm>
              <a:prstGeom prst="rect">
                <a:avLst/>
              </a:prstGeom>
              <a:noFill/>
            </p:spPr>
            <p:txBody>
              <a:bodyPr wrap="none" lIns="182880" tIns="146304" rIns="182880" bIns="146304" rtlCol="0">
                <a:spAutoFit/>
              </a:bodyPr>
              <a:lstStyle/>
              <a:p>
                <a:pPr defTabSz="932563">
                  <a:lnSpc>
                    <a:spcPct val="8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8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82" name="Rectangle 81"/>
            <p:cNvSpPr/>
            <p:nvPr userDrawn="1"/>
          </p:nvSpPr>
          <p:spPr>
            <a:xfrm>
              <a:off x="14313054" y="1847125"/>
              <a:ext cx="1196069" cy="1349459"/>
            </a:xfrm>
            <a:prstGeom prst="rect">
              <a:avLst/>
            </a:prstGeom>
          </p:spPr>
          <p:txBody>
            <a:bodyPr wrap="square">
              <a:spAutoFit/>
            </a:bodyPr>
            <a:lstStyle/>
            <a:p>
              <a:pPr defTabSz="932563"/>
              <a:r>
                <a:rPr lang="en-US" sz="7998" spc="-100" dirty="0" smtClean="0">
                  <a:gradFill>
                    <a:gsLst>
                      <a:gs pos="0">
                        <a:srgbClr val="94D600"/>
                      </a:gs>
                      <a:gs pos="100000">
                        <a:srgbClr val="94D600"/>
                      </a:gs>
                    </a:gsLst>
                    <a:lin ang="5400000" scaled="1"/>
                  </a:gradFill>
                </a:rPr>
                <a:t>@</a:t>
              </a:r>
              <a:endParaRPr lang="en-US" sz="7998" dirty="0">
                <a:gradFill>
                  <a:gsLst>
                    <a:gs pos="0">
                      <a:srgbClr val="94D600"/>
                    </a:gs>
                    <a:gs pos="100000">
                      <a:srgbClr val="94D600"/>
                    </a:gs>
                  </a:gsLst>
                  <a:lin ang="5400000" scaled="1"/>
                </a:gradFill>
              </a:endParaRPr>
            </a:p>
          </p:txBody>
        </p:sp>
      </p:grpSp>
      <p:pic>
        <p:nvPicPr>
          <p:cNvPr id="83" name="Picture 82"/>
          <p:cNvPicPr>
            <a:picLocks noChangeAspect="1"/>
          </p:cNvPicPr>
          <p:nvPr userDrawn="1"/>
        </p:nvPicPr>
        <p:blipFill>
          <a:blip r:embed="rId3"/>
          <a:stretch>
            <a:fillRect/>
          </a:stretch>
        </p:blipFill>
        <p:spPr>
          <a:xfrm>
            <a:off x="334183" y="363408"/>
            <a:ext cx="4606074" cy="1644780"/>
          </a:xfrm>
          <a:prstGeom prst="rect">
            <a:avLst/>
          </a:prstGeom>
        </p:spPr>
      </p:pic>
    </p:spTree>
    <p:extLst>
      <p:ext uri="{BB962C8B-B14F-4D97-AF65-F5344CB8AC3E}">
        <p14:creationId xmlns:p14="http://schemas.microsoft.com/office/powerpoint/2010/main" val="2946652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2" name="Group 1"/>
          <p:cNvGrpSpPr/>
          <p:nvPr userDrawn="1"/>
        </p:nvGrpSpPr>
        <p:grpSpPr>
          <a:xfrm>
            <a:off x="19764255" y="1157602"/>
            <a:ext cx="4338632" cy="2921540"/>
            <a:chOff x="12685031" y="1199613"/>
            <a:chExt cx="4338633" cy="2921540"/>
          </a:xfrm>
        </p:grpSpPr>
        <p:grpSp>
          <p:nvGrpSpPr>
            <p:cNvPr id="79" name="Group 78"/>
            <p:cNvGrpSpPr/>
            <p:nvPr userDrawn="1"/>
          </p:nvGrpSpPr>
          <p:grpSpPr>
            <a:xfrm>
              <a:off x="12685031" y="1199613"/>
              <a:ext cx="4338633" cy="2921540"/>
              <a:chOff x="174171" y="186653"/>
              <a:chExt cx="4338633" cy="2921540"/>
            </a:xfrm>
          </p:grpSpPr>
          <p:sp>
            <p:nvSpPr>
              <p:cNvPr id="80" name="TextBox 79"/>
              <p:cNvSpPr txBox="1"/>
              <p:nvPr userDrawn="1"/>
            </p:nvSpPr>
            <p:spPr>
              <a:xfrm>
                <a:off x="1130004" y="1849505"/>
                <a:ext cx="3169568" cy="1258688"/>
              </a:xfrm>
              <a:prstGeom prst="rect">
                <a:avLst/>
              </a:prstGeom>
              <a:noFill/>
            </p:spPr>
            <p:txBody>
              <a:bodyPr wrap="none" lIns="182880" tIns="146304" rIns="182880" bIns="146304" rtlCol="0">
                <a:spAutoFit/>
              </a:bodyPr>
              <a:lstStyle/>
              <a:p>
                <a:pPr defTabSz="932563">
                  <a:lnSpc>
                    <a:spcPct val="70000"/>
                  </a:lnSpc>
                  <a:spcAft>
                    <a:spcPts val="600"/>
                  </a:spcAft>
                </a:pPr>
                <a:r>
                  <a:rPr lang="en-US" sz="5399" dirty="0" smtClean="0">
                    <a:gradFill>
                      <a:gsLst>
                        <a:gs pos="2917">
                          <a:srgbClr val="FFFFFF"/>
                        </a:gs>
                        <a:gs pos="30000">
                          <a:srgbClr val="FFFFFF"/>
                        </a:gs>
                      </a:gsLst>
                      <a:lin ang="5400000" scaled="0"/>
                    </a:gradFill>
                  </a:rPr>
                  <a:t>TechEd</a:t>
                </a:r>
              </a:p>
              <a:p>
                <a:pPr defTabSz="932563">
                  <a:lnSpc>
                    <a:spcPct val="70000"/>
                  </a:lnSpc>
                  <a:spcAft>
                    <a:spcPts val="600"/>
                  </a:spcAft>
                </a:pPr>
                <a:r>
                  <a:rPr lang="en-US" sz="2600" spc="-100" dirty="0" smtClean="0">
                    <a:gradFill>
                      <a:gsLst>
                        <a:gs pos="2917">
                          <a:srgbClr val="FFFFFF"/>
                        </a:gs>
                        <a:gs pos="30000">
                          <a:srgbClr val="FFFFFF"/>
                        </a:gs>
                      </a:gsLst>
                      <a:lin ang="5400000" scaled="0"/>
                    </a:gradFill>
                  </a:rPr>
                  <a:t>North America 2013</a:t>
                </a:r>
              </a:p>
            </p:txBody>
          </p:sp>
          <p:sp>
            <p:nvSpPr>
              <p:cNvPr id="81" name="TextBox 80"/>
              <p:cNvSpPr txBox="1"/>
              <p:nvPr userDrawn="1"/>
            </p:nvSpPr>
            <p:spPr>
              <a:xfrm>
                <a:off x="174171" y="186653"/>
                <a:ext cx="4338633" cy="1735625"/>
              </a:xfrm>
              <a:prstGeom prst="rect">
                <a:avLst/>
              </a:prstGeom>
              <a:noFill/>
            </p:spPr>
            <p:txBody>
              <a:bodyPr wrap="none" lIns="182880" tIns="146304" rIns="182880" bIns="146304" rtlCol="0">
                <a:spAutoFit/>
              </a:bodyPr>
              <a:lstStyle/>
              <a:p>
                <a:pPr defTabSz="932563">
                  <a:lnSpc>
                    <a:spcPct val="80000"/>
                  </a:lnSpc>
                  <a:spcAft>
                    <a:spcPts val="600"/>
                  </a:spcAft>
                </a:pPr>
                <a:r>
                  <a:rPr lang="en-US" sz="5399" spc="-100" dirty="0" smtClean="0">
                    <a:gradFill>
                      <a:gsLst>
                        <a:gs pos="2917">
                          <a:srgbClr val="FFFFFF"/>
                        </a:gs>
                        <a:gs pos="30000">
                          <a:srgbClr val="FFFFFF"/>
                        </a:gs>
                      </a:gsLst>
                      <a:lin ang="5400000" scaled="0"/>
                    </a:gradFill>
                  </a:rPr>
                  <a:t>IT Leadership</a:t>
                </a:r>
              </a:p>
              <a:p>
                <a:pPr defTabSz="932563">
                  <a:lnSpc>
                    <a:spcPct val="80000"/>
                  </a:lnSpc>
                  <a:spcAft>
                    <a:spcPts val="600"/>
                  </a:spcAft>
                </a:pPr>
                <a:r>
                  <a:rPr lang="en-US" sz="5399" spc="-100" dirty="0" smtClean="0">
                    <a:gradFill>
                      <a:gsLst>
                        <a:gs pos="2917">
                          <a:srgbClr val="FFFFFF"/>
                        </a:gs>
                        <a:gs pos="30000">
                          <a:srgbClr val="FFFFFF"/>
                        </a:gs>
                      </a:gsLst>
                      <a:lin ang="5400000" scaled="0"/>
                    </a:gradFill>
                  </a:rPr>
                  <a:t>Summit</a:t>
                </a:r>
              </a:p>
            </p:txBody>
          </p:sp>
        </p:grpSp>
        <p:sp>
          <p:nvSpPr>
            <p:cNvPr id="82" name="Rectangle 81"/>
            <p:cNvSpPr/>
            <p:nvPr userDrawn="1"/>
          </p:nvSpPr>
          <p:spPr>
            <a:xfrm>
              <a:off x="12685031" y="2630897"/>
              <a:ext cx="1196069" cy="1349459"/>
            </a:xfrm>
            <a:prstGeom prst="rect">
              <a:avLst/>
            </a:prstGeom>
          </p:spPr>
          <p:txBody>
            <a:bodyPr wrap="square">
              <a:spAutoFit/>
            </a:bodyPr>
            <a:lstStyle/>
            <a:p>
              <a:pPr defTabSz="932563"/>
              <a:r>
                <a:rPr lang="en-US" sz="7998" spc="-100" dirty="0" smtClean="0">
                  <a:gradFill>
                    <a:gsLst>
                      <a:gs pos="0">
                        <a:srgbClr val="94D600"/>
                      </a:gs>
                      <a:gs pos="100000">
                        <a:srgbClr val="94D600"/>
                      </a:gs>
                    </a:gsLst>
                    <a:lin ang="5400000" scaled="1"/>
                  </a:gradFill>
                </a:rPr>
                <a:t>@</a:t>
              </a:r>
              <a:endParaRPr lang="en-US" sz="7998" dirty="0">
                <a:gradFill>
                  <a:gsLst>
                    <a:gs pos="0">
                      <a:srgbClr val="94D600"/>
                    </a:gs>
                    <a:gs pos="100000">
                      <a:srgbClr val="94D600"/>
                    </a:gs>
                  </a:gsLst>
                  <a:lin ang="5400000" scaled="1"/>
                </a:gradFill>
              </a:endParaRPr>
            </a:p>
          </p:txBody>
        </p:sp>
      </p:grpSp>
      <p:pic>
        <p:nvPicPr>
          <p:cNvPr id="11" name="Picture 10"/>
          <p:cNvPicPr>
            <a:picLocks noChangeAspect="1"/>
          </p:cNvPicPr>
          <p:nvPr userDrawn="1"/>
        </p:nvPicPr>
        <p:blipFill>
          <a:blip r:embed="rId3"/>
          <a:stretch>
            <a:fillRect/>
          </a:stretch>
        </p:blipFill>
        <p:spPr>
          <a:xfrm>
            <a:off x="337092" y="389908"/>
            <a:ext cx="2317209" cy="1580217"/>
          </a:xfrm>
          <a:prstGeom prst="rect">
            <a:avLst/>
          </a:prstGeom>
        </p:spPr>
      </p:pic>
    </p:spTree>
    <p:extLst>
      <p:ext uri="{BB962C8B-B14F-4D97-AF65-F5344CB8AC3E}">
        <p14:creationId xmlns:p14="http://schemas.microsoft.com/office/powerpoint/2010/main" val="2775985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pic>
        <p:nvPicPr>
          <p:cNvPr id="29" name="Picture 28"/>
          <p:cNvPicPr>
            <a:picLocks noChangeAspect="1"/>
          </p:cNvPicPr>
          <p:nvPr userDrawn="1"/>
        </p:nvPicPr>
        <p:blipFill>
          <a:blip r:embed="rId3"/>
          <a:stretch>
            <a:fillRect/>
          </a:stretch>
        </p:blipFill>
        <p:spPr>
          <a:xfrm>
            <a:off x="334183" y="363408"/>
            <a:ext cx="4606074" cy="1644780"/>
          </a:xfrm>
          <a:prstGeom prst="rect">
            <a:avLst/>
          </a:prstGeom>
        </p:spPr>
      </p:pic>
    </p:spTree>
    <p:extLst>
      <p:ext uri="{BB962C8B-B14F-4D97-AF65-F5344CB8AC3E}">
        <p14:creationId xmlns:p14="http://schemas.microsoft.com/office/powerpoint/2010/main" val="3966178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pic>
        <p:nvPicPr>
          <p:cNvPr id="28" name="Picture 27"/>
          <p:cNvPicPr>
            <a:picLocks noChangeAspect="1"/>
          </p:cNvPicPr>
          <p:nvPr userDrawn="1"/>
        </p:nvPicPr>
        <p:blipFill>
          <a:blip r:embed="rId3"/>
          <a:stretch>
            <a:fillRect/>
          </a:stretch>
        </p:blipFill>
        <p:spPr>
          <a:xfrm>
            <a:off x="337092" y="389908"/>
            <a:ext cx="2317209" cy="1580217"/>
          </a:xfrm>
          <a:prstGeom prst="rect">
            <a:avLst/>
          </a:prstGeom>
        </p:spPr>
      </p:pic>
    </p:spTree>
    <p:extLst>
      <p:ext uri="{BB962C8B-B14F-4D97-AF65-F5344CB8AC3E}">
        <p14:creationId xmlns:p14="http://schemas.microsoft.com/office/powerpoint/2010/main" val="1213035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21429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661171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71517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73382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574457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5908510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7293021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885659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40408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419977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859957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265297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153107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2331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94150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90322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95499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12472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2828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112263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2" y="513797"/>
            <a:ext cx="11428171" cy="742628"/>
          </a:xfrm>
        </p:spPr>
        <p:txBody>
          <a:bodyPr vert="horz" lIns="0" tIns="0" rIns="0" bIns="0" rtlCol="0">
            <a:noAutofit/>
          </a:bodyPr>
          <a:lstStyle>
            <a:lvl1pPr>
              <a:defRPr lang="en-US" sz="4899" dirty="0" smtClean="0"/>
            </a:lvl1pPr>
          </a:lstStyle>
          <a:p>
            <a:pPr lvl="0"/>
            <a:r>
              <a:rPr lang="en-US" dirty="0" smtClean="0"/>
              <a:t>Click to edit Master text styles</a:t>
            </a:r>
          </a:p>
        </p:txBody>
      </p:sp>
    </p:spTree>
    <p:extLst>
      <p:ext uri="{BB962C8B-B14F-4D97-AF65-F5344CB8AC3E}">
        <p14:creationId xmlns:p14="http://schemas.microsoft.com/office/powerpoint/2010/main" val="124394790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1" y="482565"/>
            <a:ext cx="1646237" cy="351905"/>
          </a:xfrm>
          <a:prstGeom prst="rect">
            <a:avLst/>
          </a:prstGeom>
        </p:spPr>
      </p:pic>
    </p:spTree>
    <p:extLst>
      <p:ext uri="{BB962C8B-B14F-4D97-AF65-F5344CB8AC3E}">
        <p14:creationId xmlns:p14="http://schemas.microsoft.com/office/powerpoint/2010/main" val="367415136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7"/>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8" y="6208329"/>
            <a:ext cx="1552930"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grpSp>
        <p:nvGrpSpPr>
          <p:cNvPr id="98" name="Group 97"/>
          <p:cNvGrpSpPr/>
          <p:nvPr userDrawn="1"/>
        </p:nvGrpSpPr>
        <p:grpSpPr>
          <a:xfrm>
            <a:off x="18853153" y="195739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158333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7"/>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8" y="6208329"/>
            <a:ext cx="1552930"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8" name="Group 97"/>
          <p:cNvGrpSpPr/>
          <p:nvPr userDrawn="1"/>
        </p:nvGrpSpPr>
        <p:grpSpPr>
          <a:xfrm>
            <a:off x="7136680" y="4110835"/>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2286561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32" tIns="109676" rIns="146232" bIns="109676"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1"/>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26702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1"/>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09122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94585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03591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89829395"/>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6003975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3569935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88" indent="0">
              <a:buNone/>
              <a:defRPr sz="2040"/>
            </a:lvl3pPr>
            <a:lvl4pPr marL="456975" indent="0">
              <a:buNone/>
              <a:defRPr sz="1836"/>
            </a:lvl4pPr>
            <a:lvl5pPr marL="685464"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61006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986780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802195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7199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230327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9976371"/>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7846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47579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25600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3877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5"/>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2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4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6038557"/>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3"/>
            <a:ext cx="11887200" cy="2443746"/>
          </a:xfrm>
          <a:prstGeom prst="rect">
            <a:avLst/>
          </a:prstGeom>
        </p:spPr>
        <p:txBody>
          <a:bodyPr/>
          <a:lstStyle>
            <a:lvl1pPr marL="290371" indent="-290371">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20" indent="-280850">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90" indent="-290371">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078" indent="-228488">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568" indent="-228488">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735986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5510612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709874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50" Type="http://schemas.openxmlformats.org/officeDocument/2006/relationships/slideLayout" Target="../slideLayouts/slideLayout97.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8" Type="http://schemas.openxmlformats.org/officeDocument/2006/relationships/slideLayout" Target="../slideLayouts/slideLayout55.xml"/><Relationship Id="rId5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theme" Target="../theme/theme4.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2348576"/>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7609498"/>
      </p:ext>
    </p:extLst>
  </p:cSld>
  <p:clrMap bg1="dk1" tx1="lt1" bg2="dk2"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 id="2147484234" r:id="rId18"/>
    <p:sldLayoutId id="2147484235" r:id="rId19"/>
    <p:sldLayoutId id="2147484236" r:id="rId20"/>
    <p:sldLayoutId id="2147484237" r:id="rId21"/>
    <p:sldLayoutId id="2147484238" r:id="rId22"/>
    <p:sldLayoutId id="2147484239" r:id="rId23"/>
    <p:sldLayoutId id="2147484240" r:id="rId24"/>
    <p:sldLayoutId id="2147484241" r:id="rId25"/>
    <p:sldLayoutId id="2147484242" r:id="rId26"/>
    <p:sldLayoutId id="2147484243" r:id="rId27"/>
    <p:sldLayoutId id="2147484244" r:id="rId28"/>
    <p:sldLayoutId id="2147484245" r:id="rId29"/>
    <p:sldLayoutId id="2147484246" r:id="rId30"/>
    <p:sldLayoutId id="2147484247" r:id="rId31"/>
    <p:sldLayoutId id="2147484248" r:id="rId32"/>
    <p:sldLayoutId id="2147484249" r:id="rId33"/>
    <p:sldLayoutId id="2147484250" r:id="rId34"/>
    <p:sldLayoutId id="2147484251" r:id="rId35"/>
    <p:sldLayoutId id="2147484252" r:id="rId36"/>
    <p:sldLayoutId id="2147484253" r:id="rId37"/>
    <p:sldLayoutId id="2147484254" r:id="rId38"/>
    <p:sldLayoutId id="2147484255" r:id="rId39"/>
    <p:sldLayoutId id="2147484256" r:id="rId40"/>
    <p:sldLayoutId id="2147484257" r:id="rId41"/>
    <p:sldLayoutId id="2147484258" r:id="rId42"/>
    <p:sldLayoutId id="2147484259" r:id="rId43"/>
    <p:sldLayoutId id="2147484260" r:id="rId44"/>
    <p:sldLayoutId id="2147484261" r:id="rId45"/>
    <p:sldLayoutId id="2147484262" r:id="rId46"/>
    <p:sldLayoutId id="2147484263" r:id="rId47"/>
    <p:sldLayoutId id="2147484264" r:id="rId48"/>
    <p:sldLayoutId id="2147484265" r:id="rId49"/>
    <p:sldLayoutId id="2147484266" r:id="rId50"/>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5519201"/>
      </p:ext>
    </p:extLst>
  </p:cSld>
  <p:clrMap bg1="dk1" tx1="lt1" bg2="dk2" tx2="lt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 id="2147484285" r:id="rId18"/>
    <p:sldLayoutId id="2147484286" r:id="rId19"/>
    <p:sldLayoutId id="2147484287" r:id="rId20"/>
    <p:sldLayoutId id="2147484288" r:id="rId21"/>
    <p:sldLayoutId id="2147484289" r:id="rId22"/>
    <p:sldLayoutId id="21474842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indows.microsoft.com/en-US/windows/rt-welcome" TargetMode="External"/><Relationship Id="rId2" Type="http://schemas.openxmlformats.org/officeDocument/2006/relationships/hyperlink" Target="http://aka.ms/windowsrt4enterprise"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76.png"/><Relationship Id="rId7" Type="http://schemas.openxmlformats.org/officeDocument/2006/relationships/hyperlink" Target="microsoft.com/dv" TargetMode="Externa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78.png"/><Relationship Id="rId5" Type="http://schemas.openxmlformats.org/officeDocument/2006/relationships/hyperlink" Target="http://www.microsoft.com/en-us/server-cloud/windows-server" TargetMode="External"/><Relationship Id="rId10" Type="http://schemas.openxmlformats.org/officeDocument/2006/relationships/image" Target="../media/image77.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113.xml"/><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microsoft.com/en-us/windows/compatibility/winrt/CompatCenter/Hom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image" Target="../media/image72.png"/><Relationship Id="rId1" Type="http://schemas.openxmlformats.org/officeDocument/2006/relationships/slideLayout" Target="../slideLayouts/slideLayout16.xml"/><Relationship Id="rId6" Type="http://schemas.openxmlformats.org/officeDocument/2006/relationships/image" Target="../media/image16.jpe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5" Type="http://schemas.openxmlformats.org/officeDocument/2006/relationships/image" Target="../media/image15.jp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61" Type="http://schemas.openxmlformats.org/officeDocument/2006/relationships/image" Target="../media/image71.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Windows RT Overview</a:t>
            </a:r>
            <a:endParaRPr lang="en-US" dirty="0"/>
          </a:p>
        </p:txBody>
      </p:sp>
    </p:spTree>
    <p:extLst>
      <p:ext uri="{BB962C8B-B14F-4D97-AF65-F5344CB8AC3E}">
        <p14:creationId xmlns:p14="http://schemas.microsoft.com/office/powerpoint/2010/main" val="2679886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Office Home &amp; Student 2013 RT</a:t>
            </a:r>
            <a:endParaRPr lang="en-US" dirty="0"/>
          </a:p>
        </p:txBody>
      </p:sp>
      <p:sp>
        <p:nvSpPr>
          <p:cNvPr id="2" name="Text Placeholder 1"/>
          <p:cNvSpPr>
            <a:spLocks noGrp="1"/>
          </p:cNvSpPr>
          <p:nvPr>
            <p:ph type="body" sz="quarter" idx="4294967295"/>
          </p:nvPr>
        </p:nvSpPr>
        <p:spPr>
          <a:xfrm>
            <a:off x="4846132" y="2276594"/>
            <a:ext cx="5635625" cy="2412199"/>
          </a:xfrm>
        </p:spPr>
        <p:txBody>
          <a:bodyPr/>
          <a:lstStyle/>
          <a:p>
            <a:pPr marL="262258" indent="-262258" defTabSz="699390" fontAlgn="base">
              <a:spcBef>
                <a:spcPts val="459"/>
              </a:spcBef>
              <a:buClr>
                <a:schemeClr val="tx2"/>
              </a:buClr>
            </a:pPr>
            <a:r>
              <a:rPr lang="en-US" sz="1836" spc="-76" dirty="0">
                <a:solidFill>
                  <a:schemeClr val="tx1">
                    <a:lumMod val="65000"/>
                    <a:lumOff val="35000"/>
                  </a:schemeClr>
                </a:solidFill>
                <a:ea typeface="Segoe UI" pitchFamily="34" charset="0"/>
                <a:cs typeface="Segoe UI" pitchFamily="34" charset="0"/>
              </a:rPr>
              <a:t>Preinstalled on ARM-based Windows RT devices</a:t>
            </a:r>
          </a:p>
          <a:p>
            <a:pPr marL="262258" indent="-262258" defTabSz="699390" fontAlgn="base">
              <a:spcBef>
                <a:spcPts val="459"/>
              </a:spcBef>
              <a:buClr>
                <a:schemeClr val="tx2"/>
              </a:buClr>
            </a:pPr>
            <a:r>
              <a:rPr lang="en-US" sz="1836" spc="-76" dirty="0">
                <a:solidFill>
                  <a:schemeClr val="tx1">
                    <a:lumMod val="65000"/>
                    <a:lumOff val="35000"/>
                  </a:schemeClr>
                </a:solidFill>
                <a:ea typeface="Segoe UI" pitchFamily="34" charset="0"/>
                <a:cs typeface="Segoe UI" pitchFamily="34" charset="0"/>
              </a:rPr>
              <a:t>Includes new Office applications: Word, Excel, PowerPoint, OneNote</a:t>
            </a:r>
          </a:p>
          <a:p>
            <a:pPr marL="262258" indent="-262258" defTabSz="699390" fontAlgn="base">
              <a:spcBef>
                <a:spcPts val="459"/>
              </a:spcBef>
              <a:buClr>
                <a:schemeClr val="tx2"/>
              </a:buClr>
            </a:pPr>
            <a:r>
              <a:rPr lang="en-US" sz="1836" spc="-76" dirty="0">
                <a:solidFill>
                  <a:schemeClr val="tx1">
                    <a:lumMod val="65000"/>
                    <a:lumOff val="35000"/>
                  </a:schemeClr>
                </a:solidFill>
                <a:ea typeface="Segoe UI" pitchFamily="34" charset="0"/>
                <a:cs typeface="Segoe UI" pitchFamily="34" charset="0"/>
              </a:rPr>
              <a:t>Office Home &amp; Student 2013 RT commercial use rights are included in: </a:t>
            </a:r>
          </a:p>
          <a:p>
            <a:pPr marL="610721" defTabSz="699390" fontAlgn="base">
              <a:spcBef>
                <a:spcPts val="459"/>
              </a:spcBef>
              <a:buClr>
                <a:schemeClr val="tx2"/>
              </a:buClr>
            </a:pPr>
            <a:r>
              <a:rPr lang="en-US" sz="1530" spc="-76" dirty="0">
                <a:solidFill>
                  <a:schemeClr val="accent1"/>
                </a:solidFill>
                <a:ea typeface="Segoe UI" pitchFamily="34" charset="0"/>
                <a:cs typeface="Segoe UI" pitchFamily="34" charset="0"/>
              </a:rPr>
              <a:t>Office 365* </a:t>
            </a:r>
            <a:r>
              <a:rPr lang="en-US" sz="1530" i="1" spc="-76" dirty="0">
                <a:solidFill>
                  <a:schemeClr val="accent1"/>
                </a:solidFill>
                <a:ea typeface="Segoe UI" pitchFamily="34" charset="0"/>
                <a:cs typeface="Segoe UI" pitchFamily="34" charset="0"/>
              </a:rPr>
              <a:t>or</a:t>
            </a:r>
          </a:p>
          <a:p>
            <a:pPr marL="610721" defTabSz="699390" fontAlgn="base">
              <a:spcBef>
                <a:spcPts val="459"/>
              </a:spcBef>
              <a:buClr>
                <a:schemeClr val="tx2"/>
              </a:buClr>
            </a:pPr>
            <a:r>
              <a:rPr lang="en-US" sz="1530" spc="-76" dirty="0">
                <a:solidFill>
                  <a:schemeClr val="accent1"/>
                </a:solidFill>
                <a:ea typeface="Segoe UI" pitchFamily="34" charset="0"/>
                <a:cs typeface="Segoe UI" pitchFamily="34" charset="0"/>
              </a:rPr>
              <a:t>Office Standard/Professional Plus 2013 (as secondary use right) </a:t>
            </a:r>
            <a:r>
              <a:rPr lang="en-US" sz="1530" i="1" spc="-76" dirty="0">
                <a:solidFill>
                  <a:schemeClr val="accent1"/>
                </a:solidFill>
                <a:ea typeface="Segoe UI" pitchFamily="34" charset="0"/>
                <a:cs typeface="Segoe UI" pitchFamily="34" charset="0"/>
              </a:rPr>
              <a:t>or</a:t>
            </a:r>
          </a:p>
          <a:p>
            <a:pPr marL="610721" defTabSz="699390" fontAlgn="base">
              <a:spcBef>
                <a:spcPts val="459"/>
              </a:spcBef>
              <a:buClr>
                <a:schemeClr val="tx2"/>
              </a:buClr>
            </a:pPr>
            <a:r>
              <a:rPr lang="en-US" sz="1530" spc="-76" dirty="0">
                <a:solidFill>
                  <a:schemeClr val="accent1"/>
                </a:solidFill>
                <a:ea typeface="Segoe UI" pitchFamily="34" charset="0"/>
                <a:cs typeface="Segoe UI" pitchFamily="34" charset="0"/>
              </a:rPr>
              <a:t>Commercial use license via Volume </a:t>
            </a:r>
            <a:r>
              <a:rPr lang="en-US" sz="1530" spc="-76" dirty="0" smtClean="0">
                <a:solidFill>
                  <a:schemeClr val="accent1"/>
                </a:solidFill>
                <a:ea typeface="Segoe UI" pitchFamily="34" charset="0"/>
                <a:cs typeface="Segoe UI" pitchFamily="34" charset="0"/>
              </a:rPr>
              <a:t>Licensing</a:t>
            </a:r>
            <a:endParaRPr lang="en-US" sz="1530" spc="-76" dirty="0">
              <a:solidFill>
                <a:schemeClr val="accent1"/>
              </a:solidFill>
              <a:ea typeface="Segoe UI" pitchFamily="34" charset="0"/>
              <a:cs typeface="Segoe UI" pitchFamily="34" charset="0"/>
            </a:endParaRPr>
          </a:p>
        </p:txBody>
      </p:sp>
      <p:sp>
        <p:nvSpPr>
          <p:cNvPr id="8" name="Rectangle 7"/>
          <p:cNvSpPr/>
          <p:nvPr/>
        </p:nvSpPr>
        <p:spPr bwMode="auto">
          <a:xfrm>
            <a:off x="2153267" y="2276594"/>
            <a:ext cx="2369054" cy="2401949"/>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err="1">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9" name="Group 8"/>
          <p:cNvGrpSpPr/>
          <p:nvPr/>
        </p:nvGrpSpPr>
        <p:grpSpPr>
          <a:xfrm>
            <a:off x="2477078" y="2873942"/>
            <a:ext cx="1681926" cy="1207251"/>
            <a:chOff x="10354964" y="2425908"/>
            <a:chExt cx="989914" cy="651422"/>
          </a:xfrm>
        </p:grpSpPr>
        <p:sp>
          <p:nvSpPr>
            <p:cNvPr id="10" name="Rounded Rectangle 48"/>
            <p:cNvSpPr/>
            <p:nvPr/>
          </p:nvSpPr>
          <p:spPr>
            <a:xfrm rot="16200000">
              <a:off x="10524210" y="2256662"/>
              <a:ext cx="651422" cy="989914"/>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prstClr val="white"/>
                </a:solidFill>
              </a:endParaRPr>
            </a:p>
          </p:txBody>
        </p:sp>
        <p:pic>
          <p:nvPicPr>
            <p:cNvPr id="11"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449531" y="2478036"/>
              <a:ext cx="828850" cy="43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489851" y="6418729"/>
            <a:ext cx="6195029" cy="141257"/>
          </a:xfrm>
          <a:prstGeom prst="rect">
            <a:avLst/>
          </a:prstGeom>
          <a:noFill/>
        </p:spPr>
        <p:txBody>
          <a:bodyPr wrap="none" lIns="0" tIns="0" rIns="0" bIns="0" rtlCol="0">
            <a:spAutoFit/>
          </a:bodyPr>
          <a:lstStyle/>
          <a:p>
            <a:r>
              <a:rPr lang="en-US" sz="918" spc="-53" dirty="0">
                <a:gradFill>
                  <a:gsLst>
                    <a:gs pos="2917">
                      <a:srgbClr val="797A7D"/>
                    </a:gs>
                    <a:gs pos="95000">
                      <a:srgbClr val="797A7D"/>
                    </a:gs>
                  </a:gsLst>
                  <a:lin ang="5400000" scaled="0"/>
                </a:gradFill>
              </a:rPr>
              <a:t>* Rights included in Office 365 </a:t>
            </a:r>
            <a:r>
              <a:rPr lang="en-US" sz="918" spc="-53" dirty="0" err="1">
                <a:gradFill>
                  <a:gsLst>
                    <a:gs pos="2917">
                      <a:srgbClr val="797A7D"/>
                    </a:gs>
                    <a:gs pos="95000">
                      <a:srgbClr val="797A7D"/>
                    </a:gs>
                  </a:gsLst>
                  <a:lin ang="5400000" scaled="0"/>
                </a:gradFill>
              </a:rPr>
              <a:t>ProPlus</a:t>
            </a:r>
            <a:r>
              <a:rPr lang="en-US" sz="918" spc="-53" dirty="0">
                <a:gradFill>
                  <a:gsLst>
                    <a:gs pos="2917">
                      <a:srgbClr val="797A7D"/>
                    </a:gs>
                    <a:gs pos="95000">
                      <a:srgbClr val="797A7D"/>
                    </a:gs>
                  </a:gsLst>
                  <a:lin ang="5400000" scaled="0"/>
                </a:gradFill>
              </a:rPr>
              <a:t>, Office 365 Small Business Premium, Office 365 Midsize Business, and Office 365 Enterprise E3/E4.  </a:t>
            </a:r>
          </a:p>
        </p:txBody>
      </p:sp>
    </p:spTree>
    <p:extLst>
      <p:ext uri="{BB962C8B-B14F-4D97-AF65-F5344CB8AC3E}">
        <p14:creationId xmlns:p14="http://schemas.microsoft.com/office/powerpoint/2010/main" val="1270372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Office 2013 Home &amp; Student RT</a:t>
            </a:r>
            <a:endParaRPr lang="en-US" dirty="0"/>
          </a:p>
        </p:txBody>
      </p:sp>
    </p:spTree>
    <p:extLst>
      <p:ext uri="{BB962C8B-B14F-4D97-AF65-F5344CB8AC3E}">
        <p14:creationId xmlns:p14="http://schemas.microsoft.com/office/powerpoint/2010/main" val="650852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1132544" y="1685241"/>
            <a:ext cx="911595" cy="24295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1132544" y="4585568"/>
            <a:ext cx="911595" cy="20091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Connectivity</a:t>
            </a:r>
            <a:endParaRPr lang="en-US" sz="6118" dirty="0"/>
          </a:p>
        </p:txBody>
      </p:sp>
      <p:sp>
        <p:nvSpPr>
          <p:cNvPr id="3" name="Text Placeholder 2"/>
          <p:cNvSpPr>
            <a:spLocks noGrp="1"/>
          </p:cNvSpPr>
          <p:nvPr>
            <p:ph type="body" sz="quarter" idx="4294967295"/>
          </p:nvPr>
        </p:nvSpPr>
        <p:spPr>
          <a:xfrm>
            <a:off x="2211740" y="1701073"/>
            <a:ext cx="8610057" cy="3027880"/>
          </a:xfrm>
        </p:spPr>
        <p:txBody>
          <a:bodyPr/>
          <a:lstStyle/>
          <a:p>
            <a:pPr marL="0" indent="0">
              <a:buNone/>
            </a:pPr>
            <a:r>
              <a:rPr lang="en-US" sz="2142" dirty="0">
                <a:solidFill>
                  <a:schemeClr val="tx2"/>
                </a:solidFill>
                <a:ea typeface="Segoe UI Symbol" pitchFamily="34" charset="0"/>
              </a:rPr>
              <a:t>VPN connection</a:t>
            </a:r>
          </a:p>
          <a:p>
            <a:r>
              <a:rPr lang="en-US" sz="1836" dirty="0">
                <a:gradFill>
                  <a:gsLst>
                    <a:gs pos="0">
                      <a:schemeClr val="tx1">
                        <a:lumMod val="75000"/>
                        <a:lumOff val="25000"/>
                      </a:schemeClr>
                    </a:gs>
                    <a:gs pos="80000">
                      <a:schemeClr val="tx1">
                        <a:lumMod val="65000"/>
                        <a:lumOff val="35000"/>
                      </a:schemeClr>
                    </a:gs>
                  </a:gsLst>
                  <a:lin ang="16200000" scaled="0"/>
                </a:gradFill>
                <a:ea typeface="Segoe UI Symbol" pitchFamily="34" charset="0"/>
              </a:rPr>
              <a:t>Inbox VPN client for Microsoft server is included</a:t>
            </a:r>
          </a:p>
          <a:p>
            <a:r>
              <a:rPr lang="en-US" sz="1836" dirty="0">
                <a:gradFill>
                  <a:gsLst>
                    <a:gs pos="0">
                      <a:schemeClr val="tx1">
                        <a:lumMod val="75000"/>
                        <a:lumOff val="25000"/>
                      </a:schemeClr>
                    </a:gs>
                    <a:gs pos="80000">
                      <a:schemeClr val="tx1">
                        <a:lumMod val="65000"/>
                        <a:lumOff val="35000"/>
                      </a:schemeClr>
                    </a:gs>
                  </a:gsLst>
                  <a:lin ang="16200000" scaled="0"/>
                </a:gradFill>
                <a:ea typeface="Segoe UI Symbol" pitchFamily="34" charset="0"/>
              </a:rPr>
              <a:t>Inbox VPN client can interoperate with 3rd party VPN servers via PPTP, L2TP, and IKEv2.</a:t>
            </a:r>
          </a:p>
          <a:p>
            <a:r>
              <a:rPr lang="en-US" sz="1836" dirty="0">
                <a:gradFill>
                  <a:gsLst>
                    <a:gs pos="0">
                      <a:schemeClr val="tx1">
                        <a:lumMod val="75000"/>
                        <a:lumOff val="25000"/>
                      </a:schemeClr>
                    </a:gs>
                    <a:gs pos="80000">
                      <a:schemeClr val="tx1">
                        <a:lumMod val="65000"/>
                        <a:lumOff val="35000"/>
                      </a:schemeClr>
                    </a:gs>
                  </a:gsLst>
                  <a:lin ang="16200000" scaled="0"/>
                </a:gradFill>
                <a:ea typeface="Segoe UI Symbol" pitchFamily="34" charset="0"/>
              </a:rPr>
              <a:t>Multiple ways of configuration (client UX, scripts, or management </a:t>
            </a:r>
            <a:r>
              <a:rPr lang="en-US" sz="1836" dirty="0" smtClean="0">
                <a:gradFill>
                  <a:gsLst>
                    <a:gs pos="0">
                      <a:schemeClr val="tx1">
                        <a:lumMod val="75000"/>
                        <a:lumOff val="25000"/>
                      </a:schemeClr>
                    </a:gs>
                    <a:gs pos="80000">
                      <a:schemeClr val="tx1">
                        <a:lumMod val="65000"/>
                        <a:lumOff val="35000"/>
                      </a:schemeClr>
                    </a:gs>
                  </a:gsLst>
                  <a:lin ang="16200000" scaled="0"/>
                </a:gradFill>
                <a:ea typeface="Segoe UI Symbol" pitchFamily="34" charset="0"/>
              </a:rPr>
              <a:t>infrastructure)</a:t>
            </a:r>
          </a:p>
          <a:p>
            <a:endParaRPr lang="en-US" sz="1836" dirty="0">
              <a:gradFill>
                <a:gsLst>
                  <a:gs pos="0">
                    <a:schemeClr val="tx1">
                      <a:lumMod val="75000"/>
                      <a:lumOff val="25000"/>
                    </a:schemeClr>
                  </a:gs>
                  <a:gs pos="80000">
                    <a:schemeClr val="tx1">
                      <a:lumMod val="65000"/>
                      <a:lumOff val="35000"/>
                    </a:schemeClr>
                  </a:gs>
                </a:gsLst>
                <a:lin ang="16200000" scaled="0"/>
              </a:gradFill>
              <a:ea typeface="Segoe UI Symbol" pitchFamily="34" charset="0"/>
            </a:endParaRPr>
          </a:p>
          <a:p>
            <a:pPr marL="0" indent="0">
              <a:buNone/>
            </a:pPr>
            <a:r>
              <a:rPr lang="en-US" sz="2400" dirty="0" smtClean="0">
                <a:gradFill>
                  <a:gsLst>
                    <a:gs pos="0">
                      <a:schemeClr val="tx1">
                        <a:lumMod val="75000"/>
                        <a:lumOff val="25000"/>
                      </a:schemeClr>
                    </a:gs>
                    <a:gs pos="80000">
                      <a:schemeClr val="tx1">
                        <a:lumMod val="65000"/>
                        <a:lumOff val="35000"/>
                      </a:schemeClr>
                    </a:gs>
                  </a:gsLst>
                  <a:lin ang="16200000" scaled="0"/>
                </a:gradFill>
                <a:ea typeface="Segoe UI Symbol" pitchFamily="34" charset="0"/>
              </a:rPr>
              <a:t>NEW in Windows RT 8.1:  Third-party VPN clients from F5, Dell </a:t>
            </a:r>
            <a:r>
              <a:rPr lang="en-US" sz="2400" dirty="0" err="1" smtClean="0">
                <a:gradFill>
                  <a:gsLst>
                    <a:gs pos="0">
                      <a:schemeClr val="tx1">
                        <a:lumMod val="75000"/>
                        <a:lumOff val="25000"/>
                      </a:schemeClr>
                    </a:gs>
                    <a:gs pos="80000">
                      <a:schemeClr val="tx1">
                        <a:lumMod val="65000"/>
                        <a:lumOff val="35000"/>
                      </a:schemeClr>
                    </a:gs>
                  </a:gsLst>
                  <a:lin ang="16200000" scaled="0"/>
                </a:gradFill>
                <a:ea typeface="Segoe UI Symbol" pitchFamily="34" charset="0"/>
              </a:rPr>
              <a:t>SonicWall</a:t>
            </a:r>
            <a:r>
              <a:rPr lang="en-US" sz="2400" dirty="0" smtClean="0">
                <a:gradFill>
                  <a:gsLst>
                    <a:gs pos="0">
                      <a:schemeClr val="tx1">
                        <a:lumMod val="75000"/>
                        <a:lumOff val="25000"/>
                      </a:schemeClr>
                    </a:gs>
                    <a:gs pos="80000">
                      <a:schemeClr val="tx1">
                        <a:lumMod val="65000"/>
                        <a:lumOff val="35000"/>
                      </a:schemeClr>
                    </a:gs>
                  </a:gsLst>
                  <a:lin ang="16200000" scaled="0"/>
                </a:gradFill>
                <a:ea typeface="Segoe UI Symbol" pitchFamily="34" charset="0"/>
              </a:rPr>
              <a:t>, </a:t>
            </a:r>
            <a:r>
              <a:rPr lang="en-US" sz="2400" dirty="0" err="1" smtClean="0">
                <a:gradFill>
                  <a:gsLst>
                    <a:gs pos="0">
                      <a:schemeClr val="tx1">
                        <a:lumMod val="75000"/>
                        <a:lumOff val="25000"/>
                      </a:schemeClr>
                    </a:gs>
                    <a:gs pos="80000">
                      <a:schemeClr val="tx1">
                        <a:lumMod val="65000"/>
                        <a:lumOff val="35000"/>
                      </a:schemeClr>
                    </a:gs>
                  </a:gsLst>
                  <a:lin ang="16200000" scaled="0"/>
                </a:gradFill>
                <a:ea typeface="Segoe UI Symbol" pitchFamily="34" charset="0"/>
              </a:rPr>
              <a:t>CheckPoint</a:t>
            </a:r>
            <a:r>
              <a:rPr lang="en-US" sz="2400" dirty="0" smtClean="0">
                <a:gradFill>
                  <a:gsLst>
                    <a:gs pos="0">
                      <a:schemeClr val="tx1">
                        <a:lumMod val="75000"/>
                        <a:lumOff val="25000"/>
                      </a:schemeClr>
                    </a:gs>
                    <a:gs pos="80000">
                      <a:schemeClr val="tx1">
                        <a:lumMod val="65000"/>
                        <a:lumOff val="35000"/>
                      </a:schemeClr>
                    </a:gs>
                  </a:gsLst>
                  <a:lin ang="16200000" scaled="0"/>
                </a:gradFill>
                <a:ea typeface="Segoe UI Symbol" pitchFamily="34" charset="0"/>
              </a:rPr>
              <a:t> and Juniper</a:t>
            </a:r>
          </a:p>
          <a:p>
            <a:pPr marL="0" indent="0">
              <a:buNone/>
            </a:pPr>
            <a:endParaRPr lang="en-US" sz="1836" dirty="0">
              <a:gradFill>
                <a:gsLst>
                  <a:gs pos="0">
                    <a:schemeClr val="tx1">
                      <a:lumMod val="75000"/>
                      <a:lumOff val="25000"/>
                    </a:schemeClr>
                  </a:gs>
                  <a:gs pos="80000">
                    <a:schemeClr val="tx1">
                      <a:lumMod val="65000"/>
                      <a:lumOff val="35000"/>
                    </a:schemeClr>
                  </a:gs>
                </a:gsLst>
                <a:lin ang="16200000" scaled="0"/>
              </a:gradFill>
              <a:ea typeface="Segoe UI Symbol" pitchFamily="34" charset="0"/>
            </a:endParaRPr>
          </a:p>
        </p:txBody>
      </p:sp>
      <p:sp>
        <p:nvSpPr>
          <p:cNvPr id="6" name="Text Placeholder 2"/>
          <p:cNvSpPr txBox="1">
            <a:spLocks/>
          </p:cNvSpPr>
          <p:nvPr/>
        </p:nvSpPr>
        <p:spPr>
          <a:xfrm>
            <a:off x="2343396" y="4631368"/>
            <a:ext cx="8352567" cy="2042419"/>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ClrTx/>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ClrTx/>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ClrTx/>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ClrTx/>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ClrTx/>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42" dirty="0">
                <a:solidFill>
                  <a:schemeClr val="tx2"/>
                </a:solidFill>
                <a:latin typeface="+mj-lt"/>
                <a:ea typeface="Segoe UI Symbol" pitchFamily="34" charset="0"/>
              </a:rPr>
              <a:t>Multi-factor authentication</a:t>
            </a:r>
            <a:endParaRPr lang="en-US" sz="1836" dirty="0">
              <a:solidFill>
                <a:schemeClr val="tx2"/>
              </a:solidFill>
              <a:latin typeface="+mj-lt"/>
              <a:ea typeface="Segoe UI Symbol" pitchFamily="34" charset="0"/>
            </a:endParaRPr>
          </a:p>
          <a:p>
            <a:pPr marL="259830" indent="-259830"/>
            <a:r>
              <a:rPr lang="en-US" sz="1836" dirty="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rPr>
              <a:t>Smartcard (PIV, GIDS)</a:t>
            </a:r>
          </a:p>
          <a:p>
            <a:pPr marL="259830" indent="-259830"/>
            <a:r>
              <a:rPr lang="en-US" sz="1836" dirty="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rPr>
              <a:t>Virtual smartcard</a:t>
            </a:r>
          </a:p>
          <a:p>
            <a:pPr marL="615578" lvl="2" indent="-223405"/>
            <a:r>
              <a:rPr lang="en-US" sz="1530" dirty="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rPr>
              <a:t>Easy-to-deploy and cost effective way of enabling strong multi-factor </a:t>
            </a:r>
            <a:r>
              <a:rPr lang="en-US" sz="1530" dirty="0" smtClean="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rPr>
              <a:t>authentication</a:t>
            </a:r>
            <a:br>
              <a:rPr lang="en-US" sz="1530" dirty="0" smtClean="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rPr>
            </a:br>
            <a:endParaRPr lang="en-US" sz="1530" dirty="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endParaRPr>
          </a:p>
          <a:p>
            <a:pPr marL="615578" lvl="2" indent="-223405"/>
            <a:endParaRPr lang="en-US" sz="1530" dirty="0" smtClean="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endParaRPr>
          </a:p>
          <a:p>
            <a:pPr marL="0" indent="0">
              <a:buNone/>
            </a:pPr>
            <a:r>
              <a:rPr lang="en-US" sz="2330" dirty="0" smtClean="0">
                <a:gradFill>
                  <a:gsLst>
                    <a:gs pos="0">
                      <a:schemeClr val="tx1">
                        <a:lumMod val="75000"/>
                        <a:lumOff val="25000"/>
                      </a:schemeClr>
                    </a:gs>
                    <a:gs pos="80000">
                      <a:schemeClr val="tx1">
                        <a:lumMod val="65000"/>
                        <a:lumOff val="35000"/>
                      </a:schemeClr>
                    </a:gs>
                  </a:gsLst>
                  <a:lin ang="16200000" scaled="0"/>
                </a:gradFill>
                <a:latin typeface="+mj-lt"/>
                <a:ea typeface="Segoe UI Symbol" pitchFamily="34" charset="0"/>
              </a:rPr>
              <a:t>NEW in Windows RT 8.1:  Better APIs for virtual smart cards</a:t>
            </a:r>
          </a:p>
        </p:txBody>
      </p:sp>
      <p:sp>
        <p:nvSpPr>
          <p:cNvPr id="19" name="Freeform 89"/>
          <p:cNvSpPr>
            <a:spLocks noEditPoints="1"/>
          </p:cNvSpPr>
          <p:nvPr/>
        </p:nvSpPr>
        <p:spPr bwMode="black">
          <a:xfrm>
            <a:off x="1324361" y="2369270"/>
            <a:ext cx="527960" cy="339862"/>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2952" tIns="31476" rIns="62952" bIns="31476" numCol="1" anchor="t" anchorCtr="0" compatLnSpc="1">
            <a:prstTxWarp prst="textNoShape">
              <a:avLst/>
            </a:prstTxWarp>
          </a:bodyPr>
          <a:lstStyle/>
          <a:p>
            <a:endParaRPr lang="en-US" sz="1224">
              <a:solidFill>
                <a:srgbClr val="FFFFFF"/>
              </a:solidFill>
            </a:endParaRPr>
          </a:p>
        </p:txBody>
      </p:sp>
      <p:pic>
        <p:nvPicPr>
          <p:cNvPr id="17" name="Picture 3" descr="C:\Users\hirosa\AppData\Local\Microsoft\Windows\Temporary Internet Files\Content.IE5\0782XB9W\MC900441964[1].wmf"/>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1212054" y="4963507"/>
            <a:ext cx="752574" cy="25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50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057042" y="1820863"/>
            <a:ext cx="911595" cy="18738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Data and App Access</a:t>
            </a:r>
            <a:endParaRPr lang="en-US" dirty="0"/>
          </a:p>
        </p:txBody>
      </p:sp>
      <p:sp>
        <p:nvSpPr>
          <p:cNvPr id="4" name="Rectangle 3"/>
          <p:cNvSpPr/>
          <p:nvPr/>
        </p:nvSpPr>
        <p:spPr>
          <a:xfrm>
            <a:off x="2108297" y="1820864"/>
            <a:ext cx="7857824" cy="1696042"/>
          </a:xfrm>
          <a:prstGeom prst="rect">
            <a:avLst/>
          </a:prstGeom>
        </p:spPr>
        <p:txBody>
          <a:bodyPr wrap="square">
            <a:spAutoFit/>
          </a:bodyPr>
          <a:lstStyle/>
          <a:p>
            <a:pPr marL="264686" lvl="1" indent="-264686" fontAlgn="base">
              <a:lnSpc>
                <a:spcPct val="90000"/>
              </a:lnSpc>
              <a:spcBef>
                <a:spcPct val="20000"/>
              </a:spcBef>
              <a:spcAft>
                <a:spcPts val="459"/>
              </a:spcAft>
              <a:buSzPct val="90000"/>
              <a:tabLst>
                <a:tab pos="263472" algn="l"/>
              </a:tabLst>
            </a:pPr>
            <a:r>
              <a:rPr lang="en-US" sz="2142" dirty="0" err="1">
                <a:solidFill>
                  <a:schemeClr val="tx2"/>
                </a:solidFill>
                <a:latin typeface="+mj-lt"/>
              </a:rPr>
              <a:t>RemoteApp</a:t>
            </a:r>
            <a:endParaRPr lang="en-US" sz="2142" dirty="0">
              <a:solidFill>
                <a:schemeClr val="tx2"/>
              </a:solidFill>
              <a:latin typeface="+mj-lt"/>
            </a:endParaRPr>
          </a:p>
          <a:p>
            <a:pPr marL="263472" lvl="1" indent="-263472" fontAlgn="base">
              <a:lnSpc>
                <a:spcPct val="90000"/>
              </a:lnSpc>
              <a:spcBef>
                <a:spcPct val="20000"/>
              </a:spcBef>
              <a:buSzPct val="90000"/>
              <a:buFont typeface="Arial" pitchFamily="34" charset="0"/>
              <a:buChar char="•"/>
              <a:tabLst>
                <a:tab pos="263472" algn="l"/>
              </a:tabLst>
            </a:pPr>
            <a:r>
              <a:rPr lang="en-US" sz="1836" dirty="0">
                <a:solidFill>
                  <a:schemeClr val="tx1">
                    <a:lumMod val="75000"/>
                    <a:lumOff val="25000"/>
                  </a:schemeClr>
                </a:solidFill>
                <a:latin typeface="+mj-lt"/>
              </a:rPr>
              <a:t>Grant access to line-of-business applications and data </a:t>
            </a:r>
          </a:p>
          <a:p>
            <a:pPr marL="263472" lvl="1" indent="-263472" fontAlgn="base">
              <a:lnSpc>
                <a:spcPct val="90000"/>
              </a:lnSpc>
              <a:spcBef>
                <a:spcPct val="20000"/>
              </a:spcBef>
              <a:buSzPct val="90000"/>
              <a:buFont typeface="Arial" pitchFamily="34" charset="0"/>
              <a:buChar char="•"/>
              <a:tabLst>
                <a:tab pos="263472" algn="l"/>
              </a:tabLst>
            </a:pPr>
            <a:r>
              <a:rPr lang="en-US" sz="1836" dirty="0">
                <a:solidFill>
                  <a:schemeClr val="tx1">
                    <a:lumMod val="75000"/>
                    <a:lumOff val="25000"/>
                  </a:schemeClr>
                </a:solidFill>
                <a:latin typeface="+mj-lt"/>
              </a:rPr>
              <a:t>Seamlessly launch apps from Windows RT</a:t>
            </a:r>
          </a:p>
          <a:p>
            <a:pPr marL="263472" lvl="1" indent="-263472" fontAlgn="base">
              <a:lnSpc>
                <a:spcPct val="90000"/>
              </a:lnSpc>
              <a:spcBef>
                <a:spcPct val="20000"/>
              </a:spcBef>
              <a:buSzPct val="90000"/>
              <a:buFont typeface="Arial" pitchFamily="34" charset="0"/>
              <a:buChar char="•"/>
              <a:tabLst>
                <a:tab pos="263472" algn="l"/>
              </a:tabLst>
            </a:pPr>
            <a:r>
              <a:rPr lang="en-US" sz="1836" dirty="0">
                <a:solidFill>
                  <a:schemeClr val="tx1">
                    <a:lumMod val="75000"/>
                    <a:lumOff val="25000"/>
                  </a:schemeClr>
                </a:solidFill>
                <a:latin typeface="+mj-lt"/>
              </a:rPr>
              <a:t>Secure corporate data: avoid storing enterprise data on consumer devices</a:t>
            </a:r>
          </a:p>
          <a:p>
            <a:pPr marL="263472" lvl="1" indent="-263472" fontAlgn="base">
              <a:lnSpc>
                <a:spcPct val="90000"/>
              </a:lnSpc>
              <a:spcBef>
                <a:spcPct val="20000"/>
              </a:spcBef>
              <a:buSzPct val="90000"/>
              <a:buFont typeface="Arial" pitchFamily="34" charset="0"/>
              <a:buChar char="•"/>
              <a:tabLst>
                <a:tab pos="263472" algn="l"/>
              </a:tabLst>
            </a:pPr>
            <a:r>
              <a:rPr lang="en-US" sz="1836" dirty="0">
                <a:solidFill>
                  <a:schemeClr val="tx1">
                    <a:lumMod val="75000"/>
                    <a:lumOff val="25000"/>
                  </a:schemeClr>
                </a:solidFill>
                <a:latin typeface="+mj-lt"/>
              </a:rPr>
              <a:t>Ensure compliance requirements</a:t>
            </a:r>
          </a:p>
        </p:txBody>
      </p:sp>
      <p:sp>
        <p:nvSpPr>
          <p:cNvPr id="14" name="Freeform 80"/>
          <p:cNvSpPr>
            <a:spLocks noEditPoints="1"/>
          </p:cNvSpPr>
          <p:nvPr/>
        </p:nvSpPr>
        <p:spPr bwMode="black">
          <a:xfrm>
            <a:off x="1267258" y="2451629"/>
            <a:ext cx="422478" cy="512554"/>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62952" tIns="31476" rIns="62952" bIns="31476" numCol="1" anchor="t" anchorCtr="0" compatLnSpc="1">
            <a:prstTxWarp prst="textNoShape">
              <a:avLst/>
            </a:prstTxWarp>
          </a:bodyPr>
          <a:lstStyle/>
          <a:p>
            <a:endParaRPr lang="en-US" sz="1224">
              <a:solidFill>
                <a:srgbClr val="FFFFFF"/>
              </a:solidFill>
            </a:endParaRPr>
          </a:p>
        </p:txBody>
      </p:sp>
      <p:sp>
        <p:nvSpPr>
          <p:cNvPr id="6" name="Text Placeholder 2"/>
          <p:cNvSpPr txBox="1">
            <a:spLocks/>
          </p:cNvSpPr>
          <p:nvPr/>
        </p:nvSpPr>
        <p:spPr>
          <a:xfrm>
            <a:off x="2178854" y="3850549"/>
            <a:ext cx="7787267" cy="1384353"/>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ClrTx/>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ClrTx/>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ClrTx/>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ClrTx/>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ClrTx/>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4686" lvl="1" indent="-264686">
              <a:buNone/>
              <a:tabLst>
                <a:tab pos="263472" algn="l"/>
              </a:tabLst>
            </a:pPr>
            <a:r>
              <a:rPr lang="en-US" sz="2142" dirty="0">
                <a:solidFill>
                  <a:schemeClr val="tx2"/>
                </a:solidFill>
                <a:latin typeface="+mj-lt"/>
              </a:rPr>
              <a:t>VDI</a:t>
            </a:r>
          </a:p>
          <a:p>
            <a:pPr marL="263472" lvl="1" indent="-263472">
              <a:tabLst>
                <a:tab pos="263472" algn="l"/>
              </a:tabLst>
            </a:pPr>
            <a:r>
              <a:rPr lang="en-US" sz="1836" dirty="0">
                <a:solidFill>
                  <a:schemeClr val="tx1">
                    <a:lumMod val="75000"/>
                    <a:lumOff val="25000"/>
                  </a:schemeClr>
                </a:solidFill>
                <a:latin typeface="+mj-lt"/>
              </a:rPr>
              <a:t>Full VDI experience supported</a:t>
            </a:r>
          </a:p>
          <a:p>
            <a:pPr marL="480806" lvl="2" indent="-263472">
              <a:tabLst>
                <a:tab pos="263472" algn="l"/>
              </a:tabLst>
            </a:pPr>
            <a:r>
              <a:rPr lang="en-US" sz="1530" dirty="0">
                <a:solidFill>
                  <a:schemeClr val="tx1">
                    <a:lumMod val="75000"/>
                    <a:lumOff val="25000"/>
                  </a:schemeClr>
                </a:solidFill>
                <a:latin typeface="+mj-lt"/>
              </a:rPr>
              <a:t>Rich experience everywhere (</a:t>
            </a:r>
            <a:r>
              <a:rPr lang="en-US" sz="1530" dirty="0" err="1">
                <a:solidFill>
                  <a:schemeClr val="tx1">
                    <a:lumMod val="75000"/>
                    <a:lumOff val="25000"/>
                  </a:schemeClr>
                </a:solidFill>
                <a:latin typeface="+mj-lt"/>
              </a:rPr>
              <a:t>RemoteFX</a:t>
            </a:r>
            <a:r>
              <a:rPr lang="en-US" sz="1530" dirty="0">
                <a:solidFill>
                  <a:schemeClr val="tx1">
                    <a:lumMod val="75000"/>
                    <a:lumOff val="25000"/>
                  </a:schemeClr>
                </a:solidFill>
                <a:latin typeface="+mj-lt"/>
              </a:rPr>
              <a:t>, USB redirection, Multi-touch </a:t>
            </a:r>
            <a:r>
              <a:rPr lang="en-US" sz="1530" dirty="0" err="1">
                <a:solidFill>
                  <a:schemeClr val="tx1">
                    <a:lumMod val="75000"/>
                    <a:lumOff val="25000"/>
                  </a:schemeClr>
                </a:solidFill>
                <a:latin typeface="+mj-lt"/>
              </a:rPr>
              <a:t>remoting</a:t>
            </a:r>
            <a:r>
              <a:rPr lang="en-US" sz="1530" dirty="0">
                <a:solidFill>
                  <a:schemeClr val="tx1">
                    <a:lumMod val="75000"/>
                    <a:lumOff val="25000"/>
                  </a:schemeClr>
                </a:solidFill>
                <a:latin typeface="+mj-lt"/>
              </a:rPr>
              <a:t>)</a:t>
            </a:r>
          </a:p>
          <a:p>
            <a:pPr marL="480806" lvl="2" indent="-263472">
              <a:tabLst>
                <a:tab pos="263472" algn="l"/>
              </a:tabLst>
            </a:pPr>
            <a:r>
              <a:rPr lang="en-US" sz="1530" dirty="0">
                <a:solidFill>
                  <a:schemeClr val="tx1">
                    <a:lumMod val="75000"/>
                    <a:lumOff val="25000"/>
                  </a:schemeClr>
                </a:solidFill>
                <a:latin typeface="+mj-lt"/>
              </a:rPr>
              <a:t>Best value for VDI (</a:t>
            </a:r>
            <a:r>
              <a:rPr lang="en-US" sz="1530" dirty="0" err="1">
                <a:solidFill>
                  <a:schemeClr val="tx1">
                    <a:lumMod val="75000"/>
                    <a:lumOff val="25000"/>
                  </a:schemeClr>
                </a:solidFill>
                <a:latin typeface="+mj-lt"/>
              </a:rPr>
              <a:t>Fairshare</a:t>
            </a:r>
            <a:r>
              <a:rPr lang="en-US" sz="1530" dirty="0">
                <a:solidFill>
                  <a:schemeClr val="tx1">
                    <a:lumMod val="75000"/>
                    <a:lumOff val="25000"/>
                  </a:schemeClr>
                </a:solidFill>
                <a:latin typeface="+mj-lt"/>
              </a:rPr>
              <a:t>)</a:t>
            </a:r>
          </a:p>
          <a:p>
            <a:pPr marL="480806" lvl="2" indent="-263472">
              <a:tabLst>
                <a:tab pos="263472" algn="l"/>
              </a:tabLst>
            </a:pPr>
            <a:r>
              <a:rPr lang="en-US" sz="1530" dirty="0">
                <a:solidFill>
                  <a:schemeClr val="tx1">
                    <a:lumMod val="75000"/>
                    <a:lumOff val="25000"/>
                  </a:schemeClr>
                </a:solidFill>
                <a:latin typeface="+mj-lt"/>
              </a:rPr>
              <a:t>Efficient management</a:t>
            </a:r>
          </a:p>
        </p:txBody>
      </p:sp>
      <p:sp>
        <p:nvSpPr>
          <p:cNvPr id="7" name="Rectangle 6"/>
          <p:cNvSpPr/>
          <p:nvPr/>
        </p:nvSpPr>
        <p:spPr bwMode="auto">
          <a:xfrm>
            <a:off x="1057042" y="3850548"/>
            <a:ext cx="911595" cy="15960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bwMode="black">
          <a:xfrm>
            <a:off x="1267259" y="4424538"/>
            <a:ext cx="491161" cy="505647"/>
            <a:chOff x="3422650" y="3467100"/>
            <a:chExt cx="533400" cy="549275"/>
          </a:xfrm>
          <a:solidFill>
            <a:srgbClr val="FFFFFF"/>
          </a:solidFill>
        </p:grpSpPr>
        <p:sp>
          <p:nvSpPr>
            <p:cNvPr id="9"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69939" tIns="34970" rIns="69939" bIns="34970" numCol="1" anchor="t" anchorCtr="0" compatLnSpc="1">
              <a:prstTxWarp prst="textNoShape">
                <a:avLst/>
              </a:prstTxWarp>
            </a:bodyPr>
            <a:lstStyle/>
            <a:p>
              <a:endParaRPr lang="en-US" sz="1224">
                <a:solidFill>
                  <a:srgbClr val="FFFFFF"/>
                </a:solidFill>
              </a:endParaRPr>
            </a:p>
          </p:txBody>
        </p:sp>
        <p:sp>
          <p:nvSpPr>
            <p:cNvPr id="10"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69939" tIns="34970" rIns="69939" bIns="34970" numCol="1" anchor="t" anchorCtr="0" compatLnSpc="1">
              <a:prstTxWarp prst="textNoShape">
                <a:avLst/>
              </a:prstTxWarp>
            </a:bodyPr>
            <a:lstStyle/>
            <a:p>
              <a:endParaRPr lang="en-US" sz="1224">
                <a:solidFill>
                  <a:srgbClr val="FFFFFF"/>
                </a:solidFill>
              </a:endParaRPr>
            </a:p>
          </p:txBody>
        </p:sp>
      </p:grpSp>
    </p:spTree>
    <p:extLst>
      <p:ext uri="{BB962C8B-B14F-4D97-AF65-F5344CB8AC3E}">
        <p14:creationId xmlns:p14="http://schemas.microsoft.com/office/powerpoint/2010/main" val="41572492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081827" y="1592263"/>
            <a:ext cx="934835" cy="16743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Security and Manageability</a:t>
            </a:r>
            <a:endParaRPr lang="en-US" dirty="0"/>
          </a:p>
        </p:txBody>
      </p:sp>
      <p:sp>
        <p:nvSpPr>
          <p:cNvPr id="6" name="Text Placeholder 5"/>
          <p:cNvSpPr>
            <a:spLocks noGrp="1"/>
          </p:cNvSpPr>
          <p:nvPr>
            <p:ph type="body" sz="quarter" idx="4294967295"/>
          </p:nvPr>
        </p:nvSpPr>
        <p:spPr>
          <a:xfrm>
            <a:off x="2173829" y="1592262"/>
            <a:ext cx="6962775" cy="1722438"/>
          </a:xfrm>
        </p:spPr>
        <p:txBody>
          <a:bodyPr vert="horz" wrap="square" lIns="0" tIns="0" rIns="0" bIns="0" rtlCol="0">
            <a:spAutoFit/>
          </a:bodyPr>
          <a:lstStyle/>
          <a:p>
            <a:pPr marL="0" indent="0">
              <a:buNone/>
            </a:pPr>
            <a:r>
              <a:rPr lang="en-US" sz="2142" dirty="0">
                <a:solidFill>
                  <a:schemeClr val="tx2"/>
                </a:solidFill>
              </a:rPr>
              <a:t>Security capabilities on Windows RT devices</a:t>
            </a:r>
          </a:p>
          <a:p>
            <a:pPr marL="309610" lvl="1" indent="-219763"/>
            <a:r>
              <a:rPr lang="en-US" sz="1683" dirty="0">
                <a:solidFill>
                  <a:schemeClr val="tx1">
                    <a:lumMod val="75000"/>
                    <a:lumOff val="25000"/>
                  </a:schemeClr>
                </a:solidFill>
                <a:latin typeface="+mj-lt"/>
              </a:rPr>
              <a:t>Secured Boot, Trusted Boot</a:t>
            </a:r>
          </a:p>
          <a:p>
            <a:pPr marL="309610" lvl="1" indent="-219763"/>
            <a:r>
              <a:rPr lang="en-US" sz="1683" dirty="0">
                <a:solidFill>
                  <a:schemeClr val="tx1">
                    <a:lumMod val="75000"/>
                    <a:lumOff val="25000"/>
                  </a:schemeClr>
                </a:solidFill>
                <a:latin typeface="+mj-lt"/>
              </a:rPr>
              <a:t>Device Encryption</a:t>
            </a:r>
          </a:p>
          <a:p>
            <a:pPr marL="309610" lvl="1" indent="-219763"/>
            <a:r>
              <a:rPr lang="en-US" sz="1683" dirty="0">
                <a:solidFill>
                  <a:schemeClr val="tx1">
                    <a:lumMod val="75000"/>
                    <a:lumOff val="25000"/>
                  </a:schemeClr>
                </a:solidFill>
                <a:latin typeface="+mj-lt"/>
              </a:rPr>
              <a:t>Picture password, Credentials Locker</a:t>
            </a:r>
          </a:p>
          <a:p>
            <a:pPr marL="309610" lvl="1" indent="-219763"/>
            <a:r>
              <a:rPr lang="en-US" sz="1683" dirty="0">
                <a:solidFill>
                  <a:schemeClr val="tx1">
                    <a:lumMod val="75000"/>
                    <a:lumOff val="25000"/>
                  </a:schemeClr>
                </a:solidFill>
                <a:latin typeface="+mj-lt"/>
              </a:rPr>
              <a:t>Windows Firewall, Windows Defender</a:t>
            </a:r>
          </a:p>
          <a:p>
            <a:pPr marL="309610" lvl="1" indent="-219763"/>
            <a:r>
              <a:rPr lang="en-US" sz="1683" dirty="0">
                <a:solidFill>
                  <a:schemeClr val="tx1">
                    <a:lumMod val="75000"/>
                    <a:lumOff val="25000"/>
                  </a:schemeClr>
                </a:solidFill>
                <a:latin typeface="+mj-lt"/>
              </a:rPr>
              <a:t>NAP (Network Access Protection) supported</a:t>
            </a:r>
          </a:p>
        </p:txBody>
      </p:sp>
      <p:sp>
        <p:nvSpPr>
          <p:cNvPr id="26" name="Rectangle 25"/>
          <p:cNvSpPr/>
          <p:nvPr/>
        </p:nvSpPr>
        <p:spPr bwMode="auto">
          <a:xfrm>
            <a:off x="1081827" y="3516334"/>
            <a:ext cx="934835" cy="166904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28" name="Text Placeholder 5"/>
          <p:cNvSpPr txBox="1">
            <a:spLocks/>
          </p:cNvSpPr>
          <p:nvPr/>
        </p:nvSpPr>
        <p:spPr>
          <a:xfrm>
            <a:off x="2173829" y="3516334"/>
            <a:ext cx="7380337" cy="1669303"/>
          </a:xfrm>
          <a:prstGeom prst="rect">
            <a:avLst/>
          </a:prstGeom>
        </p:spPr>
        <p:txBody>
          <a:bodyPr vert="horz" wrap="square" lIns="0" tIns="0" rIns="0" bIns="0" rtlCol="0">
            <a:spAutoFit/>
          </a:bodyPr>
          <a:lstStyle>
            <a:defPPr>
              <a:defRPr lang="en-US"/>
            </a:defPPr>
            <a:lvl1pPr indent="0">
              <a:lnSpc>
                <a:spcPct val="90000"/>
              </a:lnSpc>
              <a:spcBef>
                <a:spcPct val="20000"/>
              </a:spcBef>
              <a:buClrTx/>
              <a:buSzPct val="90000"/>
              <a:buFont typeface="Arial" pitchFamily="34" charset="0"/>
              <a:buNone/>
              <a:defRPr sz="2400">
                <a:gradFill>
                  <a:gsLst>
                    <a:gs pos="0">
                      <a:schemeClr val="tx1">
                        <a:lumMod val="75000"/>
                        <a:lumOff val="25000"/>
                      </a:schemeClr>
                    </a:gs>
                    <a:gs pos="80000">
                      <a:schemeClr val="tx1">
                        <a:lumMod val="65000"/>
                        <a:lumOff val="35000"/>
                      </a:schemeClr>
                    </a:gs>
                  </a:gsLst>
                  <a:lin ang="16200000" scaled="0"/>
                </a:gradFill>
                <a:latin typeface="+mj-lt"/>
              </a:defRPr>
            </a:lvl1pPr>
            <a:lvl2pPr marL="630238" lvl="1" indent="-284163">
              <a:lnSpc>
                <a:spcPct val="90000"/>
              </a:lnSpc>
              <a:spcBef>
                <a:spcPct val="20000"/>
              </a:spcBef>
              <a:buClrTx/>
              <a:buSzPct val="90000"/>
              <a:buFont typeface="Arial" pitchFamily="34" charset="0"/>
              <a:buChar char="•"/>
              <a:tabLst>
                <a:tab pos="630238" algn="l"/>
              </a:tabLst>
              <a:defRPr sz="20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j-lt"/>
              </a:defRPr>
            </a:lvl2pPr>
            <a:lvl3pPr marL="914400" indent="-284163">
              <a:lnSpc>
                <a:spcPct val="90000"/>
              </a:lnSpc>
              <a:spcBef>
                <a:spcPct val="20000"/>
              </a:spcBef>
              <a:buClrTx/>
              <a:buSzPct val="90000"/>
              <a:buFont typeface="Arial" pitchFamily="34" charset="0"/>
              <a:buChar char="•"/>
              <a:defRPr sz="24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3pPr>
            <a:lvl4pPr marL="1482725" indent="-223838">
              <a:lnSpc>
                <a:spcPct val="90000"/>
              </a:lnSpc>
              <a:spcBef>
                <a:spcPct val="20000"/>
              </a:spcBef>
              <a:buClrTx/>
              <a:buSzPct val="90000"/>
              <a:buFont typeface="Arial" pitchFamily="34" charset="0"/>
              <a:buChar char="•"/>
              <a:tabLst>
                <a:tab pos="914400" algn="l"/>
              </a:tabLst>
              <a:defRPr sz="20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4pPr>
            <a:lvl5pPr marL="1712913" indent="-230188">
              <a:lnSpc>
                <a:spcPct val="90000"/>
              </a:lnSpc>
              <a:spcBef>
                <a:spcPct val="20000"/>
              </a:spcBef>
              <a:buClrTx/>
              <a:buSzPct val="90000"/>
              <a:buFont typeface="Arial" pitchFamily="34" charset="0"/>
              <a:buChar char="•"/>
              <a:defRPr sz="20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142" dirty="0">
                <a:solidFill>
                  <a:schemeClr val="tx2"/>
                </a:solidFill>
              </a:rPr>
              <a:t>Governance through Exchange ActiveSync (EAS)*</a:t>
            </a:r>
          </a:p>
          <a:p>
            <a:pPr marL="309610" lvl="1" indent="-219763"/>
            <a:r>
              <a:rPr lang="en-US" sz="1683" dirty="0">
                <a:solidFill>
                  <a:schemeClr val="tx1">
                    <a:lumMod val="75000"/>
                    <a:lumOff val="25000"/>
                  </a:schemeClr>
                </a:solidFill>
              </a:rPr>
              <a:t>Password requirements (e.g., password complexity, picture password, device lock, password expiration etc.)</a:t>
            </a:r>
          </a:p>
          <a:p>
            <a:pPr marL="309610" lvl="1" indent="-219763"/>
            <a:r>
              <a:rPr lang="en-US" sz="1683" dirty="0">
                <a:solidFill>
                  <a:schemeClr val="tx1">
                    <a:lumMod val="75000"/>
                    <a:lumOff val="25000"/>
                  </a:schemeClr>
                </a:solidFill>
              </a:rPr>
              <a:t>Multiple EAS accounts &amp; settings</a:t>
            </a:r>
          </a:p>
          <a:p>
            <a:pPr marL="309610" lvl="1" indent="-219763"/>
            <a:r>
              <a:rPr lang="en-US" sz="1683" dirty="0">
                <a:solidFill>
                  <a:schemeClr val="tx1">
                    <a:lumMod val="75000"/>
                    <a:lumOff val="25000"/>
                  </a:schemeClr>
                </a:solidFill>
              </a:rPr>
              <a:t>Report on device encryption status</a:t>
            </a:r>
          </a:p>
          <a:p>
            <a:pPr marL="309610" lvl="1" indent="-219763"/>
            <a:r>
              <a:rPr lang="en-US" sz="1683" dirty="0">
                <a:solidFill>
                  <a:schemeClr val="tx1">
                    <a:lumMod val="75000"/>
                    <a:lumOff val="25000"/>
                  </a:schemeClr>
                </a:solidFill>
              </a:rPr>
              <a:t>Remote Content Wipe (by user or admin)</a:t>
            </a:r>
          </a:p>
        </p:txBody>
      </p:sp>
      <p:sp>
        <p:nvSpPr>
          <p:cNvPr id="5" name="Rectangle 4"/>
          <p:cNvSpPr/>
          <p:nvPr/>
        </p:nvSpPr>
        <p:spPr>
          <a:xfrm>
            <a:off x="373993" y="6504016"/>
            <a:ext cx="2003880" cy="116442"/>
          </a:xfrm>
          <a:prstGeom prst="rect">
            <a:avLst/>
          </a:prstGeom>
        </p:spPr>
        <p:txBody>
          <a:bodyPr vert="horz" wrap="square" lIns="0" tIns="0" rIns="0" bIns="0" rtlCol="0">
            <a:spAutoFit/>
          </a:bodyPr>
          <a:lstStyle/>
          <a:p>
            <a:pPr marL="0" lvl="2">
              <a:lnSpc>
                <a:spcPct val="90000"/>
              </a:lnSpc>
              <a:spcBef>
                <a:spcPct val="20000"/>
              </a:spcBef>
              <a:buSzPct val="90000"/>
            </a:pPr>
            <a:r>
              <a:rPr lang="en-US" sz="841" dirty="0">
                <a:solidFill>
                  <a:schemeClr val="tx1">
                    <a:lumMod val="75000"/>
                    <a:lumOff val="25000"/>
                  </a:schemeClr>
                </a:solidFill>
                <a:ea typeface="Segoe UI" pitchFamily="34" charset="0"/>
                <a:cs typeface="Segoe UI" pitchFamily="34" charset="0"/>
              </a:rPr>
              <a:t>* Enabled through Mail app</a:t>
            </a:r>
          </a:p>
        </p:txBody>
      </p:sp>
      <p:sp>
        <p:nvSpPr>
          <p:cNvPr id="59" name="Freeform 18"/>
          <p:cNvSpPr>
            <a:spLocks noEditPoints="1"/>
          </p:cNvSpPr>
          <p:nvPr/>
        </p:nvSpPr>
        <p:spPr bwMode="black">
          <a:xfrm>
            <a:off x="1375933" y="4026867"/>
            <a:ext cx="412095" cy="50275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62952" tIns="31476" rIns="62952" bIns="31476" numCol="1" anchor="t" anchorCtr="0" compatLnSpc="1">
            <a:prstTxWarp prst="textNoShape">
              <a:avLst/>
            </a:prstTxWarp>
          </a:bodyPr>
          <a:lstStyle/>
          <a:p>
            <a:endParaRPr lang="en-US" sz="1224">
              <a:solidFill>
                <a:srgbClr val="FFFFFF"/>
              </a:solidFill>
            </a:endParaRPr>
          </a:p>
        </p:txBody>
      </p:sp>
      <p:sp>
        <p:nvSpPr>
          <p:cNvPr id="60" name="Freeform 58"/>
          <p:cNvSpPr>
            <a:spLocks noEditPoints="1"/>
          </p:cNvSpPr>
          <p:nvPr/>
        </p:nvSpPr>
        <p:spPr bwMode="black">
          <a:xfrm>
            <a:off x="1328814" y="2214580"/>
            <a:ext cx="433194" cy="429701"/>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39" tIns="34970" rIns="69939" bIns="34970" numCol="1" anchor="t" anchorCtr="0" compatLnSpc="1">
            <a:prstTxWarp prst="textNoShape">
              <a:avLst/>
            </a:prstTxWarp>
          </a:bodyPr>
          <a:lstStyle/>
          <a:p>
            <a:endParaRPr lang="en-US" sz="1377">
              <a:solidFill>
                <a:srgbClr val="FFFFFF"/>
              </a:solidFill>
            </a:endParaRPr>
          </a:p>
        </p:txBody>
      </p:sp>
    </p:spTree>
    <p:extLst>
      <p:ext uri="{BB962C8B-B14F-4D97-AF65-F5344CB8AC3E}">
        <p14:creationId xmlns:p14="http://schemas.microsoft.com/office/powerpoint/2010/main" val="38056466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989587" y="1764991"/>
            <a:ext cx="934835" cy="25912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Security and </a:t>
            </a:r>
            <a:r>
              <a:rPr lang="en-US" dirty="0" smtClean="0"/>
              <a:t>Manageability</a:t>
            </a:r>
            <a:endParaRPr lang="en-US" dirty="0"/>
          </a:p>
        </p:txBody>
      </p:sp>
      <p:sp>
        <p:nvSpPr>
          <p:cNvPr id="23" name="Text Placeholder 2"/>
          <p:cNvSpPr>
            <a:spLocks noGrp="1"/>
          </p:cNvSpPr>
          <p:nvPr>
            <p:ph type="body" sz="quarter" idx="4294967295"/>
          </p:nvPr>
        </p:nvSpPr>
        <p:spPr>
          <a:xfrm>
            <a:off x="2068135" y="1668462"/>
            <a:ext cx="9177933" cy="2821798"/>
          </a:xfrm>
        </p:spPr>
        <p:txBody>
          <a:bodyPr/>
          <a:lstStyle/>
          <a:p>
            <a:pPr marL="0" indent="0">
              <a:spcBef>
                <a:spcPts val="459"/>
              </a:spcBef>
              <a:buNone/>
            </a:pPr>
            <a:r>
              <a:rPr lang="en-US" sz="2400" dirty="0">
                <a:solidFill>
                  <a:schemeClr val="tx2"/>
                </a:solidFill>
                <a:ea typeface="Segoe UI Symbol" pitchFamily="34" charset="0"/>
              </a:rPr>
              <a:t>Cloud-based management with Windows </a:t>
            </a:r>
            <a:r>
              <a:rPr lang="en-US" sz="2400" dirty="0" err="1">
                <a:solidFill>
                  <a:schemeClr val="tx2"/>
                </a:solidFill>
                <a:ea typeface="Segoe UI Symbol" pitchFamily="34" charset="0"/>
              </a:rPr>
              <a:t>Intune</a:t>
            </a:r>
            <a:endParaRPr lang="en-US" sz="2400" dirty="0">
              <a:solidFill>
                <a:schemeClr val="tx2"/>
              </a:solidFill>
              <a:ea typeface="Segoe UI Symbol" pitchFamily="34" charset="0"/>
            </a:endParaRPr>
          </a:p>
          <a:p>
            <a:pPr>
              <a:spcBef>
                <a:spcPts val="459"/>
              </a:spcBef>
            </a:pPr>
            <a:r>
              <a:rPr lang="en-US" sz="1800" dirty="0">
                <a:solidFill>
                  <a:schemeClr val="tx1">
                    <a:lumMod val="75000"/>
                    <a:lumOff val="25000"/>
                  </a:schemeClr>
                </a:solidFill>
                <a:ea typeface="Segoe UI Symbol" pitchFamily="34" charset="0"/>
              </a:rPr>
              <a:t>Single pane-of-glass administration through System Center Configuration Manager 2012 SP1</a:t>
            </a:r>
          </a:p>
          <a:p>
            <a:pPr>
              <a:spcBef>
                <a:spcPts val="459"/>
              </a:spcBef>
            </a:pPr>
            <a:r>
              <a:rPr lang="en-US" sz="1800" dirty="0">
                <a:solidFill>
                  <a:schemeClr val="tx1">
                    <a:lumMod val="75000"/>
                    <a:lumOff val="25000"/>
                  </a:schemeClr>
                </a:solidFill>
                <a:ea typeface="Segoe UI Symbol" pitchFamily="34" charset="0"/>
              </a:rPr>
              <a:t>Features:</a:t>
            </a:r>
          </a:p>
          <a:p>
            <a:pPr marL="482021" lvl="2" indent="-219763">
              <a:spcBef>
                <a:spcPts val="459"/>
              </a:spcBef>
            </a:pPr>
            <a:r>
              <a:rPr lang="en-US" sz="1600" dirty="0">
                <a:solidFill>
                  <a:schemeClr val="tx1">
                    <a:lumMod val="75000"/>
                    <a:lumOff val="25000"/>
                  </a:schemeClr>
                </a:solidFill>
                <a:latin typeface="+mj-lt"/>
                <a:ea typeface="Segoe UI Symbol" pitchFamily="34" charset="0"/>
              </a:rPr>
              <a:t>Distribute and manage new Windows apps (via </a:t>
            </a:r>
            <a:r>
              <a:rPr lang="en-US" sz="1600" dirty="0" err="1">
                <a:solidFill>
                  <a:schemeClr val="tx1">
                    <a:lumMod val="75000"/>
                    <a:lumOff val="25000"/>
                  </a:schemeClr>
                </a:solidFill>
                <a:latin typeface="+mj-lt"/>
                <a:ea typeface="Segoe UI Symbol" pitchFamily="34" charset="0"/>
              </a:rPr>
              <a:t>sideloading</a:t>
            </a:r>
            <a:r>
              <a:rPr lang="en-US" sz="1600" dirty="0">
                <a:solidFill>
                  <a:schemeClr val="tx1">
                    <a:lumMod val="75000"/>
                    <a:lumOff val="25000"/>
                  </a:schemeClr>
                </a:solidFill>
                <a:latin typeface="+mj-lt"/>
                <a:ea typeface="Segoe UI Symbol" pitchFamily="34" charset="0"/>
              </a:rPr>
              <a:t>)</a:t>
            </a:r>
          </a:p>
          <a:p>
            <a:pPr marL="482021" lvl="2" indent="-219763">
              <a:spcBef>
                <a:spcPts val="459"/>
              </a:spcBef>
            </a:pPr>
            <a:r>
              <a:rPr lang="en-US" sz="1600" dirty="0">
                <a:solidFill>
                  <a:schemeClr val="tx1">
                    <a:lumMod val="75000"/>
                    <a:lumOff val="25000"/>
                  </a:schemeClr>
                </a:solidFill>
                <a:latin typeface="+mj-lt"/>
                <a:ea typeface="Segoe UI Symbol" pitchFamily="34" charset="0"/>
              </a:rPr>
              <a:t>Push configurations (e.g., VPN </a:t>
            </a:r>
            <a:r>
              <a:rPr lang="en-US" sz="1600" dirty="0" err="1">
                <a:solidFill>
                  <a:schemeClr val="tx1">
                    <a:lumMod val="75000"/>
                    <a:lumOff val="25000"/>
                  </a:schemeClr>
                </a:solidFill>
                <a:latin typeface="+mj-lt"/>
                <a:ea typeface="Segoe UI Symbol" pitchFamily="34" charset="0"/>
              </a:rPr>
              <a:t>config</a:t>
            </a:r>
            <a:r>
              <a:rPr lang="en-US" sz="1600" dirty="0">
                <a:solidFill>
                  <a:schemeClr val="tx1">
                    <a:lumMod val="75000"/>
                    <a:lumOff val="25000"/>
                  </a:schemeClr>
                </a:solidFill>
                <a:latin typeface="+mj-lt"/>
                <a:ea typeface="Segoe UI Symbol" pitchFamily="34" charset="0"/>
              </a:rPr>
              <a:t>)</a:t>
            </a:r>
          </a:p>
          <a:p>
            <a:pPr marL="482021" lvl="2" indent="-219763">
              <a:spcBef>
                <a:spcPts val="459"/>
              </a:spcBef>
            </a:pPr>
            <a:r>
              <a:rPr lang="en-US" sz="1600" dirty="0">
                <a:solidFill>
                  <a:schemeClr val="tx1">
                    <a:lumMod val="75000"/>
                    <a:lumOff val="25000"/>
                  </a:schemeClr>
                </a:solidFill>
                <a:latin typeface="+mj-lt"/>
                <a:ea typeface="Segoe UI Symbol" pitchFamily="34" charset="0"/>
              </a:rPr>
              <a:t>Enforce more governance settings</a:t>
            </a:r>
          </a:p>
          <a:p>
            <a:pPr marL="482021" lvl="2" indent="-219763">
              <a:spcBef>
                <a:spcPts val="459"/>
              </a:spcBef>
            </a:pPr>
            <a:r>
              <a:rPr lang="en-US" sz="1600" dirty="0">
                <a:solidFill>
                  <a:schemeClr val="tx1">
                    <a:lumMod val="75000"/>
                    <a:lumOff val="25000"/>
                  </a:schemeClr>
                </a:solidFill>
                <a:latin typeface="+mj-lt"/>
                <a:ea typeface="Segoe UI Symbol" pitchFamily="34" charset="0"/>
              </a:rPr>
              <a:t>Ensure compliance (e.g., monitor security settings) </a:t>
            </a:r>
          </a:p>
          <a:p>
            <a:pPr marL="482021" lvl="2" indent="-219763">
              <a:spcBef>
                <a:spcPts val="459"/>
              </a:spcBef>
            </a:pPr>
            <a:r>
              <a:rPr lang="en-US" sz="1600" dirty="0">
                <a:solidFill>
                  <a:schemeClr val="tx1">
                    <a:lumMod val="75000"/>
                    <a:lumOff val="25000"/>
                  </a:schemeClr>
                </a:solidFill>
                <a:latin typeface="+mj-lt"/>
                <a:ea typeface="Segoe UI Symbol" pitchFamily="34" charset="0"/>
              </a:rPr>
              <a:t>Collect inventory information (e.g., which LOB apps are installed)</a:t>
            </a:r>
          </a:p>
        </p:txBody>
      </p:sp>
      <p:sp>
        <p:nvSpPr>
          <p:cNvPr id="16" name="Rounded Rectangle 13341"/>
          <p:cNvSpPr/>
          <p:nvPr/>
        </p:nvSpPr>
        <p:spPr>
          <a:xfrm>
            <a:off x="1133301" y="2719855"/>
            <a:ext cx="665950" cy="387206"/>
          </a:xfrm>
          <a:custGeom>
            <a:avLst/>
            <a:gdLst/>
            <a:ahLst/>
            <a:cxnLst/>
            <a:rect l="l" t="t" r="r" b="b"/>
            <a:pathLst>
              <a:path w="1236869" h="694313">
                <a:moveTo>
                  <a:pt x="697593" y="0"/>
                </a:moveTo>
                <a:cubicBezTo>
                  <a:pt x="817346" y="0"/>
                  <a:pt x="918190" y="75049"/>
                  <a:pt x="947314" y="177497"/>
                </a:cubicBezTo>
                <a:cubicBezTo>
                  <a:pt x="950712" y="176593"/>
                  <a:pt x="954153" y="176535"/>
                  <a:pt x="957608" y="176535"/>
                </a:cubicBezTo>
                <a:cubicBezTo>
                  <a:pt x="1111840" y="176535"/>
                  <a:pt x="1236869" y="292444"/>
                  <a:pt x="1236869" y="435424"/>
                </a:cubicBezTo>
                <a:cubicBezTo>
                  <a:pt x="1236869" y="577344"/>
                  <a:pt x="1113687" y="692593"/>
                  <a:pt x="961030" y="693993"/>
                </a:cubicBezTo>
                <a:cubicBezTo>
                  <a:pt x="960777" y="694311"/>
                  <a:pt x="960518" y="694313"/>
                  <a:pt x="960258" y="694313"/>
                </a:cubicBezTo>
                <a:lnTo>
                  <a:pt x="957608" y="694313"/>
                </a:lnTo>
                <a:lnTo>
                  <a:pt x="184523" y="694313"/>
                </a:lnTo>
                <a:lnTo>
                  <a:pt x="178794" y="691940"/>
                </a:lnTo>
                <a:cubicBezTo>
                  <a:pt x="79577" y="690311"/>
                  <a:pt x="0" y="614974"/>
                  <a:pt x="0" y="522406"/>
                </a:cubicBezTo>
                <a:cubicBezTo>
                  <a:pt x="0" y="428246"/>
                  <a:pt x="82338" y="351915"/>
                  <a:pt x="183907" y="351915"/>
                </a:cubicBezTo>
                <a:lnTo>
                  <a:pt x="216369" y="355909"/>
                </a:lnTo>
                <a:cubicBezTo>
                  <a:pt x="238387" y="285587"/>
                  <a:pt x="308559" y="234589"/>
                  <a:pt x="391580" y="234589"/>
                </a:cubicBezTo>
                <a:lnTo>
                  <a:pt x="437816" y="243242"/>
                </a:lnTo>
                <a:cubicBezTo>
                  <a:pt x="437581" y="242513"/>
                  <a:pt x="437577" y="241781"/>
                  <a:pt x="437577" y="241048"/>
                </a:cubicBezTo>
                <a:cubicBezTo>
                  <a:pt x="437577" y="107921"/>
                  <a:pt x="553990" y="0"/>
                  <a:pt x="69759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a:solidFill>
                <a:srgbClr val="FFFFFF"/>
              </a:solidFill>
            </a:endParaRPr>
          </a:p>
        </p:txBody>
      </p:sp>
      <p:sp>
        <p:nvSpPr>
          <p:cNvPr id="37" name="Right Triangle 36"/>
          <p:cNvSpPr/>
          <p:nvPr/>
        </p:nvSpPr>
        <p:spPr bwMode="auto">
          <a:xfrm rot="18897344" flipH="1">
            <a:off x="9281849" y="1464610"/>
            <a:ext cx="34969" cy="34969"/>
          </a:xfrm>
          <a:prstGeom prst="r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9818" tIns="34968" rIns="69936" bIns="34968" numCol="1" rtlCol="0" anchor="ctr" anchorCtr="0" compatLnSpc="1">
            <a:prstTxWarp prst="textNoShape">
              <a:avLst/>
            </a:prstTxWarp>
            <a:noAutofit/>
          </a:bodyPr>
          <a:lstStyle/>
          <a:p>
            <a:pPr defTabSz="699124" fontAlgn="base">
              <a:lnSpc>
                <a:spcPct val="80000"/>
              </a:lnSpc>
            </a:pPr>
            <a:endParaRPr lang="en-US" sz="3672" kern="0" spc="-53" dirty="0" err="1">
              <a:solidFill>
                <a:srgbClr val="000000">
                  <a:alpha val="99000"/>
                </a:srgbClr>
              </a:solidFill>
              <a:latin typeface="Segoe UI Light" pitchFamily="34" charset="0"/>
              <a:ea typeface="Segoe UI" pitchFamily="34" charset="0"/>
              <a:cs typeface="Segoe UI" pitchFamily="34" charset="0"/>
            </a:endParaRPr>
          </a:p>
        </p:txBody>
      </p:sp>
      <p:sp>
        <p:nvSpPr>
          <p:cNvPr id="7" name="Rectangle 6"/>
          <p:cNvSpPr/>
          <p:nvPr/>
        </p:nvSpPr>
        <p:spPr bwMode="auto">
          <a:xfrm>
            <a:off x="985552" y="4681220"/>
            <a:ext cx="934835" cy="11676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endParaRPr lang="en-US" sz="1836" spc="-76" dirty="0">
              <a:gradFill>
                <a:gsLst>
                  <a:gs pos="0">
                    <a:srgbClr val="FFFFFF"/>
                  </a:gs>
                  <a:gs pos="100000">
                    <a:srgbClr val="FFFFFF"/>
                  </a:gs>
                </a:gsLst>
                <a:lin ang="5400000" scaled="0"/>
              </a:gradFill>
              <a:ea typeface="Segoe UI" pitchFamily="34" charset="0"/>
              <a:cs typeface="Segoe UI" pitchFamily="34" charset="0"/>
            </a:endParaRPr>
          </a:p>
        </p:txBody>
      </p:sp>
      <p:sp>
        <p:nvSpPr>
          <p:cNvPr id="8" name="Freeform 81"/>
          <p:cNvSpPr>
            <a:spLocks/>
          </p:cNvSpPr>
          <p:nvPr/>
        </p:nvSpPr>
        <p:spPr bwMode="black">
          <a:xfrm>
            <a:off x="1290711" y="4885168"/>
            <a:ext cx="324517" cy="441871"/>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62952" tIns="31476" rIns="62952" bIns="31476" numCol="1" anchor="t" anchorCtr="0" compatLnSpc="1">
            <a:prstTxWarp prst="textNoShape">
              <a:avLst/>
            </a:prstTxWarp>
          </a:bodyPr>
          <a:lstStyle/>
          <a:p>
            <a:endParaRPr lang="en-US" sz="1224">
              <a:solidFill>
                <a:srgbClr val="FFFFFF"/>
              </a:solidFill>
            </a:endParaRPr>
          </a:p>
        </p:txBody>
      </p:sp>
      <p:sp>
        <p:nvSpPr>
          <p:cNvPr id="9" name="Text Placeholder 2"/>
          <p:cNvSpPr txBox="1">
            <a:spLocks/>
          </p:cNvSpPr>
          <p:nvPr/>
        </p:nvSpPr>
        <p:spPr>
          <a:xfrm>
            <a:off x="2075516" y="4657875"/>
            <a:ext cx="9170551" cy="1217256"/>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ClrTx/>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ClrTx/>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ClrTx/>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ClrTx/>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ClrTx/>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99463">
              <a:spcBef>
                <a:spcPts val="459"/>
              </a:spcBef>
              <a:buNone/>
            </a:pPr>
            <a:r>
              <a:rPr lang="en-US" sz="2400" dirty="0">
                <a:solidFill>
                  <a:schemeClr val="tx2"/>
                </a:solidFill>
                <a:latin typeface="+mj-lt"/>
                <a:ea typeface="Segoe UI Symbol" pitchFamily="34" charset="0"/>
              </a:rPr>
              <a:t>Diagnostics and troubleshooting</a:t>
            </a:r>
          </a:p>
          <a:p>
            <a:pPr marL="309610" lvl="1" indent="-219763" defTabSz="699463">
              <a:spcBef>
                <a:spcPts val="459"/>
              </a:spcBef>
              <a:tabLst/>
            </a:pPr>
            <a:r>
              <a:rPr lang="en-US" sz="1800" dirty="0">
                <a:solidFill>
                  <a:schemeClr val="tx1">
                    <a:lumMod val="75000"/>
                    <a:lumOff val="25000"/>
                  </a:schemeClr>
                </a:solidFill>
                <a:latin typeface="+mj-lt"/>
                <a:ea typeface="Segoe UI Symbol" pitchFamily="34" charset="0"/>
              </a:rPr>
              <a:t>Windows PowerShell supported</a:t>
            </a:r>
          </a:p>
          <a:p>
            <a:pPr marL="526944" lvl="2" indent="-219763" defTabSz="699463">
              <a:spcBef>
                <a:spcPts val="459"/>
              </a:spcBef>
            </a:pPr>
            <a:r>
              <a:rPr lang="en-US" sz="1600" dirty="0">
                <a:solidFill>
                  <a:schemeClr val="tx1">
                    <a:lumMod val="75000"/>
                    <a:lumOff val="25000"/>
                  </a:schemeClr>
                </a:solidFill>
                <a:latin typeface="+mj-lt"/>
                <a:ea typeface="Segoe UI Symbol" pitchFamily="34" charset="0"/>
              </a:rPr>
              <a:t>Scripting language, </a:t>
            </a:r>
            <a:r>
              <a:rPr lang="en-US" sz="1600" dirty="0" err="1">
                <a:solidFill>
                  <a:schemeClr val="tx1">
                    <a:lumMod val="75000"/>
                    <a:lumOff val="25000"/>
                  </a:schemeClr>
                </a:solidFill>
                <a:latin typeface="+mj-lt"/>
                <a:ea typeface="Segoe UI Symbol" pitchFamily="34" charset="0"/>
              </a:rPr>
              <a:t>cmdlets</a:t>
            </a:r>
            <a:r>
              <a:rPr lang="en-US" sz="1600" dirty="0">
                <a:solidFill>
                  <a:schemeClr val="tx1">
                    <a:lumMod val="75000"/>
                    <a:lumOff val="25000"/>
                  </a:schemeClr>
                </a:solidFill>
                <a:latin typeface="+mj-lt"/>
                <a:ea typeface="Segoe UI Symbol" pitchFamily="34" charset="0"/>
              </a:rPr>
              <a:t>, providers, and management capabilities </a:t>
            </a:r>
          </a:p>
          <a:p>
            <a:pPr marL="526944" lvl="2" indent="-219763" defTabSz="699463">
              <a:spcBef>
                <a:spcPts val="459"/>
              </a:spcBef>
            </a:pPr>
            <a:r>
              <a:rPr lang="en-US" sz="1600" dirty="0">
                <a:solidFill>
                  <a:schemeClr val="tx1">
                    <a:lumMod val="75000"/>
                    <a:lumOff val="25000"/>
                  </a:schemeClr>
                </a:solidFill>
                <a:latin typeface="+mj-lt"/>
                <a:ea typeface="Segoe UI Symbol" pitchFamily="34" charset="0"/>
              </a:rPr>
              <a:t>.NET Scripting tailored for power and reliability</a:t>
            </a:r>
          </a:p>
        </p:txBody>
      </p:sp>
    </p:spTree>
    <p:extLst>
      <p:ext uri="{BB962C8B-B14F-4D97-AF65-F5344CB8AC3E}">
        <p14:creationId xmlns:p14="http://schemas.microsoft.com/office/powerpoint/2010/main" val="1444792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RT Management Details</a:t>
            </a:r>
            <a:endParaRPr lang="en-US" dirty="0"/>
          </a:p>
        </p:txBody>
      </p:sp>
      <p:graphicFrame>
        <p:nvGraphicFramePr>
          <p:cNvPr id="4" name="Table 3"/>
          <p:cNvGraphicFramePr>
            <a:graphicFrameLocks noGrp="1"/>
          </p:cNvGraphicFramePr>
          <p:nvPr>
            <p:extLst/>
          </p:nvPr>
        </p:nvGraphicFramePr>
        <p:xfrm>
          <a:off x="2178927" y="1787634"/>
          <a:ext cx="8011037" cy="3919506"/>
        </p:xfrm>
        <a:graphic>
          <a:graphicData uri="http://schemas.openxmlformats.org/drawingml/2006/table">
            <a:tbl>
              <a:tblPr>
                <a:tableStyleId>{5C22544A-7EE6-4342-B048-85BDC9FD1C3A}</a:tableStyleId>
              </a:tblPr>
              <a:tblGrid>
                <a:gridCol w="3846316"/>
                <a:gridCol w="2221179"/>
                <a:gridCol w="1943542"/>
              </a:tblGrid>
              <a:tr h="723157">
                <a:tc>
                  <a:txBody>
                    <a:bodyPr/>
                    <a:lstStyle/>
                    <a:p>
                      <a:pPr algn="l" fontAlgn="b"/>
                      <a:endParaRPr lang="en-US" sz="1300" b="1" i="0" u="none" strike="noStrike" dirty="0">
                        <a:solidFill>
                          <a:srgbClr val="FFFFFF"/>
                        </a:solidFill>
                        <a:effectLst/>
                        <a:latin typeface="Calibri"/>
                      </a:endParaRPr>
                    </a:p>
                  </a:txBody>
                  <a:tcPr marL="7768" marR="7768" marT="7771" marB="0" anchor="b"/>
                </a:tc>
                <a:tc>
                  <a:txBody>
                    <a:bodyPr/>
                    <a:lstStyle/>
                    <a:p>
                      <a:pPr algn="ctr" fontAlgn="b"/>
                      <a:r>
                        <a:rPr lang="en-US" sz="1300" b="1" u="none" strike="noStrike" dirty="0">
                          <a:effectLst/>
                        </a:rPr>
                        <a:t>Windows </a:t>
                      </a:r>
                      <a:r>
                        <a:rPr lang="en-US" sz="1300" b="1" u="none" strike="noStrike" dirty="0" smtClean="0">
                          <a:effectLst/>
                        </a:rPr>
                        <a:t>RT Direct</a:t>
                      </a:r>
                      <a:r>
                        <a:rPr lang="en-US" sz="1300" b="1" u="none" strike="noStrike" baseline="0" dirty="0" smtClean="0">
                          <a:effectLst/>
                        </a:rPr>
                        <a:t> Management via Windows </a:t>
                      </a:r>
                      <a:r>
                        <a:rPr lang="en-US" sz="1300" b="1" u="none" strike="noStrike" baseline="0" dirty="0" err="1" smtClean="0">
                          <a:effectLst/>
                        </a:rPr>
                        <a:t>Intune</a:t>
                      </a:r>
                      <a:endParaRPr lang="en-US" sz="1300" b="1" i="0" u="none" strike="noStrike" dirty="0">
                        <a:solidFill>
                          <a:srgbClr val="FFFFFF"/>
                        </a:solidFill>
                        <a:effectLst/>
                        <a:latin typeface="Calibri"/>
                      </a:endParaRPr>
                    </a:p>
                  </a:txBody>
                  <a:tcPr marL="7768" marR="7768" marT="7771" marB="0" anchor="b"/>
                </a:tc>
                <a:tc>
                  <a:txBody>
                    <a:bodyPr/>
                    <a:lstStyle/>
                    <a:p>
                      <a:pPr algn="ctr" fontAlgn="b"/>
                      <a:r>
                        <a:rPr lang="en-US" sz="1300" b="1" u="none" strike="noStrike" dirty="0" smtClean="0">
                          <a:effectLst/>
                        </a:rPr>
                        <a:t>Exchange ActiveSync</a:t>
                      </a:r>
                      <a:endParaRPr lang="en-US" sz="1300" b="1" i="0" u="none" strike="noStrike" dirty="0">
                        <a:solidFill>
                          <a:srgbClr val="FFFFFF"/>
                        </a:solidFill>
                        <a:effectLst/>
                        <a:latin typeface="Calibri"/>
                      </a:endParaRPr>
                    </a:p>
                  </a:txBody>
                  <a:tcPr marL="7768" marR="7768" marT="7771" marB="0" anchor="b"/>
                </a:tc>
              </a:tr>
              <a:tr h="245873">
                <a:tc>
                  <a:txBody>
                    <a:bodyPr/>
                    <a:lstStyle/>
                    <a:p>
                      <a:pPr algn="l" fontAlgn="ctr"/>
                      <a:r>
                        <a:rPr lang="en-US" sz="1200" b="1" u="none" strike="noStrike" dirty="0" smtClean="0">
                          <a:effectLst/>
                        </a:rPr>
                        <a:t>Setting</a:t>
                      </a:r>
                      <a:endParaRPr lang="en-US" sz="1200" b="0" i="0" u="none" strike="noStrike" dirty="0">
                        <a:solidFill>
                          <a:srgbClr val="000000"/>
                        </a:solidFill>
                        <a:effectLst/>
                        <a:latin typeface="Calibri"/>
                      </a:endParaRPr>
                    </a:p>
                  </a:txBody>
                  <a:tcPr marL="7768" marR="7768" marT="7771" marB="0" anchor="ctr"/>
                </a:tc>
                <a:tc>
                  <a:txBody>
                    <a:bodyPr/>
                    <a:lstStyle/>
                    <a:p>
                      <a:pPr algn="ctr" fontAlgn="ct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Allow convenience logon policy</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û</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Alphanumeric password required policy</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Attachments enabled</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Hardware inventory</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a:effectLst/>
                          <a:latin typeface="Wingdings" pitchFamily="2" charset="2"/>
                        </a:rPr>
                        <a:t>ü</a:t>
                      </a:r>
                      <a:endParaRPr lang="en-US" sz="1300" b="0" i="0" u="none" strike="noStrike">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ü</a:t>
                      </a:r>
                      <a:r>
                        <a:rPr lang="en-US" sz="1300" u="none" strike="noStrike" baseline="30000" dirty="0">
                          <a:effectLst/>
                          <a:latin typeface="+mn-lt"/>
                        </a:rPr>
                        <a:t>1</a:t>
                      </a:r>
                      <a:endParaRPr lang="en-US" sz="1300" b="0" i="0" u="none" strike="noStrike" dirty="0">
                        <a:solidFill>
                          <a:srgbClr val="000000"/>
                        </a:solidFill>
                        <a:effectLst/>
                        <a:latin typeface="+mn-lt"/>
                      </a:endParaRPr>
                    </a:p>
                  </a:txBody>
                  <a:tcPr marL="7768" marR="7768" marT="7771" marB="0" anchor="ctr"/>
                </a:tc>
              </a:tr>
              <a:tr h="245873">
                <a:tc>
                  <a:txBody>
                    <a:bodyPr/>
                    <a:lstStyle/>
                    <a:p>
                      <a:pPr algn="l" fontAlgn="ctr"/>
                      <a:r>
                        <a:rPr lang="en-US" sz="1200" u="none" strike="noStrike">
                          <a:effectLst/>
                        </a:rPr>
                        <a:t>Maximum inactivity time lock</a:t>
                      </a:r>
                      <a:endParaRPr lang="en-US" sz="1200" b="0" i="0" u="none" strike="noStrike">
                        <a:solidFill>
                          <a:srgbClr val="000000"/>
                        </a:solidFill>
                        <a:effectLst/>
                        <a:latin typeface="Calibri"/>
                      </a:endParaRPr>
                    </a:p>
                  </a:txBody>
                  <a:tcPr marL="7768" marR="7768" marT="7771" marB="0" anchor="ctr"/>
                </a:tc>
                <a:tc>
                  <a:txBody>
                    <a:bodyPr/>
                    <a:lstStyle/>
                    <a:p>
                      <a:pPr algn="ctr" fontAlgn="ctr"/>
                      <a:r>
                        <a:rPr lang="en-US" sz="1300" u="none" strike="noStrike">
                          <a:effectLst/>
                          <a:latin typeface="Wingdings" pitchFamily="2" charset="2"/>
                        </a:rPr>
                        <a:t>ü</a:t>
                      </a:r>
                      <a:endParaRPr lang="en-US" sz="1300" b="0" i="0" u="none" strike="noStrike">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a:effectLst/>
                        </a:rPr>
                        <a:t>Password management</a:t>
                      </a:r>
                      <a:endParaRPr lang="en-US" sz="1200" b="0" i="0" u="none" strike="noStrike">
                        <a:solidFill>
                          <a:srgbClr val="000000"/>
                        </a:solidFill>
                        <a:effectLst/>
                        <a:latin typeface="Calibri"/>
                      </a:endParaRPr>
                    </a:p>
                  </a:txBody>
                  <a:tcPr marL="7768" marR="7768" marT="7771" marB="0" anchor="ctr"/>
                </a:tc>
                <a:tc>
                  <a:txBody>
                    <a:bodyPr/>
                    <a:lstStyle/>
                    <a:p>
                      <a:pPr algn="ctr" fontAlgn="ctr"/>
                      <a:r>
                        <a:rPr lang="en-US" sz="1300" u="none" strike="noStrike">
                          <a:effectLst/>
                          <a:latin typeface="Wingdings" pitchFamily="2" charset="2"/>
                        </a:rPr>
                        <a:t>ü</a:t>
                      </a:r>
                      <a:endParaRPr lang="en-US" sz="1300" b="0" i="0" u="none" strike="noStrike">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Require </a:t>
                      </a:r>
                      <a:r>
                        <a:rPr lang="en-US" sz="1200" u="none" strike="noStrike" dirty="0" smtClean="0">
                          <a:effectLst/>
                        </a:rPr>
                        <a:t>device </a:t>
                      </a:r>
                      <a:r>
                        <a:rPr lang="en-US" sz="1200" u="none" strike="noStrike" dirty="0">
                          <a:effectLst/>
                        </a:rPr>
                        <a:t>e</a:t>
                      </a:r>
                      <a:r>
                        <a:rPr lang="en-US" sz="1200" u="none" strike="noStrike" dirty="0" smtClean="0">
                          <a:effectLst/>
                        </a:rPr>
                        <a:t>ncryption</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a:effectLst/>
                          <a:latin typeface="Wingdings" pitchFamily="2" charset="2"/>
                        </a:rPr>
                        <a:t>ü</a:t>
                      </a:r>
                      <a:endParaRPr lang="en-US" sz="1300" b="0" i="0" u="none" strike="noStrike">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b="1" u="none" strike="noStrike" dirty="0" smtClean="0">
                          <a:effectLst/>
                        </a:rPr>
                        <a:t>Capability</a:t>
                      </a:r>
                      <a:endParaRPr lang="en-US" sz="1200" b="0" i="0" u="none" strike="noStrike" dirty="0">
                        <a:solidFill>
                          <a:srgbClr val="000000"/>
                        </a:solidFill>
                        <a:effectLst/>
                        <a:latin typeface="Calibri"/>
                      </a:endParaRPr>
                    </a:p>
                  </a:txBody>
                  <a:tcPr marL="7768" marR="7768" marT="7771" marB="0" anchor="ctr"/>
                </a:tc>
                <a:tc>
                  <a:txBody>
                    <a:bodyPr/>
                    <a:lstStyle/>
                    <a:p>
                      <a:pPr algn="ctr" fontAlgn="ct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Application publishing</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û</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Deep-link into public application stores</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û</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User self-service portal</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a:effectLst/>
                          <a:latin typeface="Wingdings" pitchFamily="2" charset="2"/>
                        </a:rPr>
                        <a:t>ü</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û</a:t>
                      </a:r>
                      <a:endParaRPr lang="en-US" sz="1300" b="0" i="0" u="none" strike="noStrike" dirty="0">
                        <a:solidFill>
                          <a:srgbClr val="000000"/>
                        </a:solidFill>
                        <a:effectLst/>
                        <a:latin typeface="Wingdings" pitchFamily="2" charset="2"/>
                      </a:endParaRPr>
                    </a:p>
                  </a:txBody>
                  <a:tcPr marL="7768" marR="7768" marT="7771" marB="0" anchor="ctr"/>
                </a:tc>
              </a:tr>
              <a:tr h="245873">
                <a:tc>
                  <a:txBody>
                    <a:bodyPr/>
                    <a:lstStyle/>
                    <a:p>
                      <a:pPr algn="l" fontAlgn="ctr"/>
                      <a:r>
                        <a:rPr lang="en-US" sz="1200" u="none" strike="noStrike" dirty="0">
                          <a:effectLst/>
                        </a:rPr>
                        <a:t>VPN Client configuration</a:t>
                      </a:r>
                      <a:endParaRPr lang="en-US" sz="1200" b="0" i="0" u="none" strike="noStrike" dirty="0">
                        <a:solidFill>
                          <a:srgbClr val="000000"/>
                        </a:solidFill>
                        <a:effectLst/>
                        <a:latin typeface="Calibri"/>
                      </a:endParaRPr>
                    </a:p>
                  </a:txBody>
                  <a:tcPr marL="7768" marR="7768" marT="7771" marB="0" anchor="ctr"/>
                </a:tc>
                <a:tc>
                  <a:txBody>
                    <a:bodyPr/>
                    <a:lstStyle/>
                    <a:p>
                      <a:pPr algn="ctr" fontAlgn="ctr"/>
                      <a:r>
                        <a:rPr lang="en-US" sz="1300" u="none" strike="noStrike" dirty="0" smtClean="0">
                          <a:effectLst/>
                          <a:latin typeface="Wingdings" pitchFamily="2" charset="2"/>
                        </a:rPr>
                        <a:t>ü</a:t>
                      </a:r>
                      <a:r>
                        <a:rPr lang="en-US" sz="1300" u="none" strike="noStrike" baseline="30000" dirty="0" smtClean="0">
                          <a:effectLst/>
                          <a:latin typeface="+mn-lt"/>
                        </a:rPr>
                        <a:t>2</a:t>
                      </a:r>
                      <a:endParaRPr lang="en-US" sz="1300" b="0" i="0" u="none" strike="noStrike" dirty="0">
                        <a:solidFill>
                          <a:srgbClr val="000000"/>
                        </a:solidFill>
                        <a:effectLst/>
                        <a:latin typeface="Wingdings" pitchFamily="2" charset="2"/>
                      </a:endParaRPr>
                    </a:p>
                  </a:txBody>
                  <a:tcPr marL="7768" marR="7768" marT="7771" marB="0" anchor="ctr"/>
                </a:tc>
                <a:tc>
                  <a:txBody>
                    <a:bodyPr/>
                    <a:lstStyle/>
                    <a:p>
                      <a:pPr algn="ctr" fontAlgn="ctr"/>
                      <a:r>
                        <a:rPr lang="en-US" sz="1300" u="none" strike="noStrike" dirty="0">
                          <a:effectLst/>
                          <a:latin typeface="Wingdings" pitchFamily="2" charset="2"/>
                        </a:rPr>
                        <a:t>û</a:t>
                      </a:r>
                      <a:endParaRPr lang="en-US" sz="1300" b="0" i="0" u="none" strike="noStrike" dirty="0">
                        <a:solidFill>
                          <a:srgbClr val="000000"/>
                        </a:solidFill>
                        <a:effectLst/>
                        <a:latin typeface="Wingdings" pitchFamily="2" charset="2"/>
                      </a:endParaRPr>
                    </a:p>
                  </a:txBody>
                  <a:tcPr marL="7768" marR="7768" marT="7771" marB="0" anchor="ctr"/>
                </a:tc>
              </a:tr>
            </a:tbl>
          </a:graphicData>
        </a:graphic>
      </p:graphicFrame>
      <p:sp>
        <p:nvSpPr>
          <p:cNvPr id="5" name="Rectangle 4"/>
          <p:cNvSpPr/>
          <p:nvPr/>
        </p:nvSpPr>
        <p:spPr>
          <a:xfrm>
            <a:off x="6997661" y="5707150"/>
            <a:ext cx="3959000" cy="375205"/>
          </a:xfrm>
          <a:prstGeom prst="rect">
            <a:avLst/>
          </a:prstGeom>
        </p:spPr>
        <p:txBody>
          <a:bodyPr wrap="square" lIns="68554" tIns="34277" rIns="68554" bIns="34277">
            <a:spAutoFit/>
          </a:bodyPr>
          <a:lstStyle/>
          <a:p>
            <a:r>
              <a:rPr lang="en-US" sz="994" baseline="30000" dirty="0"/>
              <a:t>1</a:t>
            </a:r>
            <a:r>
              <a:rPr lang="en-US" sz="994" dirty="0"/>
              <a:t> - Limited details depending on device implementation</a:t>
            </a:r>
          </a:p>
          <a:p>
            <a:r>
              <a:rPr lang="en-US" sz="1071" baseline="30000" dirty="0"/>
              <a:t>2</a:t>
            </a:r>
            <a:r>
              <a:rPr lang="en-US" sz="994" dirty="0"/>
              <a:t> - Defined through Configuration Manager</a:t>
            </a:r>
          </a:p>
        </p:txBody>
      </p:sp>
    </p:spTree>
    <p:extLst>
      <p:ext uri="{BB962C8B-B14F-4D97-AF65-F5344CB8AC3E}">
        <p14:creationId xmlns:p14="http://schemas.microsoft.com/office/powerpoint/2010/main" val="25540216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Managing Windows RT with Windows Intune</a:t>
            </a:r>
            <a:endParaRPr lang="en-US" dirty="0"/>
          </a:p>
        </p:txBody>
      </p:sp>
    </p:spTree>
    <p:extLst>
      <p:ext uri="{BB962C8B-B14F-4D97-AF65-F5344CB8AC3E}">
        <p14:creationId xmlns:p14="http://schemas.microsoft.com/office/powerpoint/2010/main" val="1699123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a:t>
            </a:r>
            <a:endParaRPr lang="en-US" dirty="0"/>
          </a:p>
        </p:txBody>
      </p:sp>
      <p:sp>
        <p:nvSpPr>
          <p:cNvPr id="5" name="Text Placeholder 4"/>
          <p:cNvSpPr>
            <a:spLocks noGrp="1"/>
          </p:cNvSpPr>
          <p:nvPr>
            <p:ph type="body" sz="quarter" idx="10"/>
          </p:nvPr>
        </p:nvSpPr>
        <p:spPr>
          <a:xfrm>
            <a:off x="274638" y="1212850"/>
            <a:ext cx="11887200" cy="5355312"/>
          </a:xfrm>
        </p:spPr>
        <p:txBody>
          <a:bodyPr/>
          <a:lstStyle/>
          <a:p>
            <a:r>
              <a:rPr lang="en-US" dirty="0" smtClean="0"/>
              <a:t>See the “Windows RT in the Enterprise” whitepaper:</a:t>
            </a:r>
          </a:p>
          <a:p>
            <a:r>
              <a:rPr lang="en-US" u="sng" dirty="0">
                <a:hlinkClick r:id="rId2"/>
              </a:rPr>
              <a:t>http</a:t>
            </a:r>
            <a:r>
              <a:rPr lang="en-US" u="sng">
                <a:hlinkClick r:id="rId2"/>
              </a:rPr>
              <a:t>://</a:t>
            </a:r>
            <a:r>
              <a:rPr lang="en-US" u="sng" smtClean="0">
                <a:hlinkClick r:id="rId2"/>
              </a:rPr>
              <a:t>aka.ms/windowsrt4enterprise</a:t>
            </a:r>
            <a:endParaRPr lang="en-US" dirty="0"/>
          </a:p>
          <a:p>
            <a:endParaRPr lang="en-US" dirty="0" smtClean="0"/>
          </a:p>
          <a:p>
            <a:r>
              <a:rPr lang="en-US" dirty="0" smtClean="0"/>
              <a:t>Learn more on the Windows RT home page:</a:t>
            </a:r>
            <a:endParaRPr lang="en-US" dirty="0"/>
          </a:p>
          <a:p>
            <a:r>
              <a:rPr lang="en-US" dirty="0">
                <a:hlinkClick r:id="rId3"/>
              </a:rPr>
              <a:t>http://</a:t>
            </a:r>
            <a:r>
              <a:rPr lang="en-US" dirty="0" smtClean="0">
                <a:hlinkClick r:id="rId3"/>
              </a:rPr>
              <a:t>windows.microsoft.com/en-US/windows/rt-welcome</a:t>
            </a:r>
            <a:endParaRPr lang="en-US" dirty="0" smtClean="0"/>
          </a:p>
          <a:p>
            <a:endParaRPr lang="en-US" dirty="0"/>
          </a:p>
          <a:p>
            <a:r>
              <a:rPr lang="en-US" dirty="0" smtClean="0"/>
              <a:t>Evaluate Windows RT 8.1!</a:t>
            </a:r>
            <a:endParaRPr lang="en-US" dirty="0"/>
          </a:p>
        </p:txBody>
      </p:sp>
    </p:spTree>
    <p:extLst>
      <p:ext uri="{BB962C8B-B14F-4D97-AF65-F5344CB8AC3E}">
        <p14:creationId xmlns:p14="http://schemas.microsoft.com/office/powerpoint/2010/main" val="36131542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RT in the Enterprise</a:t>
            </a:r>
            <a:endParaRPr lang="en-US" dirty="0"/>
          </a:p>
        </p:txBody>
      </p:sp>
      <p:sp>
        <p:nvSpPr>
          <p:cNvPr id="5" name="Text Placeholder 4"/>
          <p:cNvSpPr>
            <a:spLocks noGrp="1"/>
          </p:cNvSpPr>
          <p:nvPr>
            <p:ph type="body" sz="quarter" idx="12"/>
          </p:nvPr>
        </p:nvSpPr>
        <p:spPr/>
        <p:txBody>
          <a:bodyPr/>
          <a:lstStyle/>
          <a:p>
            <a:r>
              <a:rPr lang="en-US" dirty="0" smtClean="0"/>
              <a:t>Michael Niehaus</a:t>
            </a:r>
          </a:p>
          <a:p>
            <a:r>
              <a:rPr lang="en-US" dirty="0" smtClean="0"/>
              <a:t>Senior Product Marketing Manager</a:t>
            </a:r>
            <a:endParaRPr lang="en-US" dirty="0"/>
          </a:p>
        </p:txBody>
      </p:sp>
      <p:sp>
        <p:nvSpPr>
          <p:cNvPr id="9" name="Text Placeholder 8"/>
          <p:cNvSpPr>
            <a:spLocks noGrp="1"/>
          </p:cNvSpPr>
          <p:nvPr>
            <p:ph type="body" sz="quarter" idx="13"/>
          </p:nvPr>
        </p:nvSpPr>
        <p:spPr/>
        <p:txBody>
          <a:bodyPr/>
          <a:lstStyle/>
          <a:p>
            <a:r>
              <a:rPr lang="en-US" dirty="0"/>
              <a:t>WCA-B357</a:t>
            </a:r>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836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defTabSz="932597" fontAlgn="base">
              <a:lnSpc>
                <a:spcPct val="90000"/>
              </a:lnSpc>
              <a:spcBef>
                <a:spcPct val="20000"/>
              </a:spcBef>
              <a:spcAft>
                <a:spcPts val="408"/>
              </a:spcAft>
              <a:buClr>
                <a:srgbClr val="FFFFFF">
                  <a:lumMod val="75000"/>
                  <a:lumOff val="25000"/>
                </a:srgbClr>
              </a:buClr>
              <a:buSzPct val="90000"/>
              <a:tabLst>
                <a:tab pos="642783" algn="l"/>
              </a:tabLst>
            </a:pPr>
            <a:endParaRPr lang="en-US" sz="2000" b="1" spc="-51" dirty="0">
              <a:solidFill>
                <a:srgbClr val="000000"/>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pPr defTabSz="932597"/>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rgbClr val="FFFFFF"/>
                  </a:solidFill>
                </a:ln>
                <a:solidFill>
                  <a:srgbClr val="FFFFFF"/>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370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64567"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62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Choosing a Business Tablet</a:t>
            </a:r>
            <a:br>
              <a:rPr lang="en-US" dirty="0"/>
            </a:b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1" t="-218" r="3901" b="5153"/>
          <a:stretch/>
        </p:blipFill>
        <p:spPr bwMode="auto">
          <a:xfrm>
            <a:off x="4994582" y="2440698"/>
            <a:ext cx="2217075" cy="15228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0" name="Light Blue"/>
          <p:cNvSpPr/>
          <p:nvPr/>
        </p:nvSpPr>
        <p:spPr bwMode="auto">
          <a:xfrm>
            <a:off x="2705659" y="4022136"/>
            <a:ext cx="2217076" cy="1014025"/>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6" tIns="34968" rIns="69936" bIns="34968" numCol="1" rtlCol="0" anchor="ctr" anchorCtr="0" compatLnSpc="1">
            <a:prstTxWarp prst="textNoShape">
              <a:avLst/>
            </a:prstTxWarp>
          </a:bodyPr>
          <a:lstStyle/>
          <a:p>
            <a:pPr algn="ctr"/>
            <a:r>
              <a:rPr lang="en-US" sz="1836" dirty="0"/>
              <a:t>Windows 8 tablets with Intel Core</a:t>
            </a:r>
            <a:br>
              <a:rPr lang="en-US" sz="1836" dirty="0"/>
            </a:br>
            <a:r>
              <a:rPr lang="en-US" sz="1836" dirty="0"/>
              <a:t>64-bit processors</a:t>
            </a:r>
          </a:p>
        </p:txBody>
      </p:sp>
      <p:sp>
        <p:nvSpPr>
          <p:cNvPr id="21" name="Light Blue"/>
          <p:cNvSpPr/>
          <p:nvPr/>
        </p:nvSpPr>
        <p:spPr bwMode="auto">
          <a:xfrm>
            <a:off x="4994579" y="4022136"/>
            <a:ext cx="2217076" cy="1014025"/>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6" tIns="34968" rIns="69936" bIns="34968" numCol="1" rtlCol="0" anchor="ctr" anchorCtr="0" compatLnSpc="1">
            <a:prstTxWarp prst="textNoShape">
              <a:avLst/>
            </a:prstTxWarp>
          </a:bodyPr>
          <a:lstStyle/>
          <a:p>
            <a:pPr algn="ctr"/>
            <a:r>
              <a:rPr lang="en-US" sz="1836" dirty="0"/>
              <a:t>Windows 8 tablets with Intel Atom</a:t>
            </a:r>
            <a:br>
              <a:rPr lang="en-US" sz="1836" dirty="0"/>
            </a:br>
            <a:r>
              <a:rPr lang="en-US" sz="1836" dirty="0"/>
              <a:t>32-bit processors</a:t>
            </a:r>
          </a:p>
        </p:txBody>
      </p:sp>
      <p:sp>
        <p:nvSpPr>
          <p:cNvPr id="22" name="Light Blue"/>
          <p:cNvSpPr/>
          <p:nvPr/>
        </p:nvSpPr>
        <p:spPr bwMode="auto">
          <a:xfrm>
            <a:off x="7267607" y="4022136"/>
            <a:ext cx="2217076" cy="1014025"/>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6" tIns="34968" rIns="69936" bIns="34968" numCol="1" rtlCol="0" anchor="ctr" anchorCtr="0" compatLnSpc="1">
            <a:prstTxWarp prst="textNoShape">
              <a:avLst/>
            </a:prstTxWarp>
          </a:bodyPr>
          <a:lstStyle/>
          <a:p>
            <a:pPr algn="ctr"/>
            <a:r>
              <a:rPr lang="en-US" sz="1836" dirty="0"/>
              <a:t>Windows RT tablets with ARM processors</a:t>
            </a:r>
          </a:p>
        </p:txBody>
      </p:sp>
      <p:pic>
        <p:nvPicPr>
          <p:cNvPr id="13" name="Picture 12" descr="WIN12_Jen_03.psd"/>
          <p:cNvPicPr>
            <a:picLocks noChangeAspect="1"/>
          </p:cNvPicPr>
          <p:nvPr/>
        </p:nvPicPr>
        <p:blipFill rotWithShape="1">
          <a:blip r:embed="rId4" cstate="email">
            <a:extLst>
              <a:ext uri="{28A0092B-C50C-407E-A947-70E740481C1C}">
                <a14:useLocalDpi xmlns:a14="http://schemas.microsoft.com/office/drawing/2010/main"/>
              </a:ext>
            </a:extLst>
          </a:blip>
          <a:srcRect l="-341" t="2672" r="70" b="17709"/>
          <a:stretch/>
        </p:blipFill>
        <p:spPr>
          <a:xfrm>
            <a:off x="2710483" y="2431493"/>
            <a:ext cx="2202869" cy="1512716"/>
          </a:xfrm>
          <a:prstGeom prst="rect">
            <a:avLst/>
          </a:prstGeom>
          <a:ln>
            <a:solidFill>
              <a:schemeClr val="accent1"/>
            </a:solidFill>
          </a:ln>
        </p:spPr>
      </p:pic>
      <p:pic>
        <p:nvPicPr>
          <p:cNvPr id="16" name="Picture 15" descr="WIN11_Veridiana_04.png"/>
          <p:cNvPicPr>
            <a:picLocks noChangeAspect="1"/>
          </p:cNvPicPr>
          <p:nvPr/>
        </p:nvPicPr>
        <p:blipFill rotWithShape="1">
          <a:blip r:embed="rId5" cstate="email">
            <a:extLst>
              <a:ext uri="{28A0092B-C50C-407E-A947-70E740481C1C}">
                <a14:useLocalDpi xmlns:a14="http://schemas.microsoft.com/office/drawing/2010/main"/>
              </a:ext>
            </a:extLst>
          </a:blip>
          <a:srcRect l="324" t="14949" r="-324" b="5765"/>
          <a:stretch/>
        </p:blipFill>
        <p:spPr>
          <a:xfrm>
            <a:off x="7267609" y="2431494"/>
            <a:ext cx="2217075" cy="1532055"/>
          </a:xfrm>
          <a:prstGeom prst="rect">
            <a:avLst/>
          </a:prstGeom>
          <a:ln>
            <a:solidFill>
              <a:schemeClr val="accent1"/>
            </a:solidFill>
          </a:ln>
        </p:spPr>
      </p:pic>
    </p:spTree>
    <p:extLst>
      <p:ext uri="{BB962C8B-B14F-4D97-AF65-F5344CB8AC3E}">
        <p14:creationId xmlns:p14="http://schemas.microsoft.com/office/powerpoint/2010/main" val="349884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1953885" y="9369511"/>
            <a:ext cx="8413887" cy="1197134"/>
          </a:xfrm>
          <a:prstGeom prst="rect">
            <a:avLst/>
          </a:prstGeom>
        </p:spPr>
        <p:txBody>
          <a:bodyPr lIns="69911" tIns="34955" rIns="69911" bIns="34955"/>
          <a:lstStyle>
            <a:lvl1pPr marL="346075" indent="-346075" algn="l" defTabSz="914363" rtl="0" eaLnBrk="1" latinLnBrk="0" hangingPunct="1">
              <a:lnSpc>
                <a:spcPct val="90000"/>
              </a:lnSpc>
              <a:spcBef>
                <a:spcPct val="20000"/>
              </a:spcBef>
              <a:buClrTx/>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ClrTx/>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ClrTx/>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ClrTx/>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ClrTx/>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63" dirty="0">
                <a:solidFill>
                  <a:srgbClr val="00BCF2"/>
                </a:solidFill>
                <a:latin typeface="Segoe UI Light"/>
              </a:rPr>
              <a:t>Organizations need to choose based on capabilities</a:t>
            </a:r>
            <a:br>
              <a:rPr lang="en-US" sz="3263" dirty="0">
                <a:solidFill>
                  <a:srgbClr val="00BCF2"/>
                </a:solidFill>
                <a:latin typeface="Segoe UI Light"/>
              </a:rPr>
            </a:br>
            <a:r>
              <a:rPr lang="en-US" sz="3263" dirty="0">
                <a:solidFill>
                  <a:srgbClr val="00BCF2"/>
                </a:solidFill>
                <a:latin typeface="Segoe UI Light"/>
              </a:rPr>
              <a:t/>
            </a:r>
            <a:br>
              <a:rPr lang="en-US" sz="3263" dirty="0">
                <a:solidFill>
                  <a:srgbClr val="00BCF2"/>
                </a:solidFill>
                <a:latin typeface="Segoe UI Light"/>
              </a:rPr>
            </a:br>
            <a:r>
              <a:rPr lang="en-US" sz="3263" dirty="0">
                <a:solidFill>
                  <a:srgbClr val="00BCF2"/>
                </a:solidFill>
                <a:latin typeface="Segoe UI Light"/>
              </a:rPr>
              <a:t>People often choose based on the allure of the device</a:t>
            </a:r>
          </a:p>
        </p:txBody>
      </p:sp>
      <p:sp>
        <p:nvSpPr>
          <p:cNvPr id="2" name="Title 1"/>
          <p:cNvSpPr>
            <a:spLocks noGrp="1"/>
          </p:cNvSpPr>
          <p:nvPr>
            <p:ph type="title"/>
          </p:nvPr>
        </p:nvSpPr>
        <p:spPr/>
        <p:txBody>
          <a:bodyPr/>
          <a:lstStyle/>
          <a:p>
            <a:r>
              <a:rPr lang="en-US" dirty="0"/>
              <a:t>What capabilities are needed?</a:t>
            </a:r>
            <a:br>
              <a:rPr lang="en-US" dirty="0"/>
            </a:br>
            <a:endParaRPr lang="en-US" dirty="0"/>
          </a:p>
        </p:txBody>
      </p:sp>
      <p:graphicFrame>
        <p:nvGraphicFramePr>
          <p:cNvPr id="43" name="Table 42"/>
          <p:cNvGraphicFramePr>
            <a:graphicFrameLocks noGrp="1"/>
          </p:cNvGraphicFramePr>
          <p:nvPr>
            <p:extLst>
              <p:ext uri="{D42A27DB-BD31-4B8C-83A1-F6EECF244321}">
                <p14:modId xmlns:p14="http://schemas.microsoft.com/office/powerpoint/2010/main" val="2524873269"/>
              </p:ext>
            </p:extLst>
          </p:nvPr>
        </p:nvGraphicFramePr>
        <p:xfrm>
          <a:off x="6084361" y="2449657"/>
          <a:ext cx="5467279" cy="4240259"/>
        </p:xfrm>
        <a:graphic>
          <a:graphicData uri="http://schemas.openxmlformats.org/drawingml/2006/table">
            <a:tbl>
              <a:tblPr firstRow="1" bandRow="1">
                <a:tableStyleId>{F5AB1C69-6EDB-4FF4-983F-18BD219EF322}</a:tableStyleId>
              </a:tblPr>
              <a:tblGrid>
                <a:gridCol w="1238455"/>
                <a:gridCol w="4228824"/>
              </a:tblGrid>
              <a:tr h="260716">
                <a:tc>
                  <a:txBody>
                    <a:bodyPr/>
                    <a:lstStyle/>
                    <a:p>
                      <a:r>
                        <a:rPr lang="en-US" sz="900" spc="0" dirty="0" smtClean="0">
                          <a:solidFill>
                            <a:schemeClr val="accent1"/>
                          </a:solidFill>
                        </a:rPr>
                        <a:t>CAPABILITIES</a:t>
                      </a:r>
                      <a:endParaRPr lang="en-US" sz="900" spc="0" dirty="0">
                        <a:solidFill>
                          <a:schemeClr val="accent1"/>
                        </a:solidFill>
                      </a:endParaRPr>
                    </a:p>
                  </a:txBody>
                  <a:tcPr marL="68546" marR="68546" marT="34278" marB="34278" anchor="ctr">
                    <a:lnL w="12700" cmpd="sng">
                      <a:noFill/>
                    </a:lnL>
                    <a:lnR w="12700" cap="flat" cmpd="sng" algn="ctr">
                      <a:noFill/>
                      <a:prstDash val="solid"/>
                      <a:round/>
                      <a:headEnd type="none" w="med" len="med"/>
                      <a:tailEnd type="none" w="med" len="med"/>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r>
                        <a:rPr lang="en-US" sz="900" spc="0" dirty="0" smtClean="0">
                          <a:solidFill>
                            <a:schemeClr val="accent1"/>
                          </a:solidFill>
                        </a:rPr>
                        <a:t>CHOICE OF TABLETS</a:t>
                      </a:r>
                      <a:endParaRPr lang="en-US" sz="900" spc="0" dirty="0">
                        <a:solidFill>
                          <a:schemeClr val="accent1"/>
                        </a:solidFill>
                      </a:endParaRPr>
                    </a:p>
                  </a:txBody>
                  <a:tcPr marL="68546" marR="68546" marT="34278" marB="34278" anchor="ctr">
                    <a:lnL w="12700" cap="flat" cmpd="sng" algn="ctr">
                      <a:noFill/>
                      <a:prstDash val="solid"/>
                      <a:round/>
                      <a:headEnd type="none" w="med" len="med"/>
                      <a:tailEnd type="none" w="med" len="med"/>
                    </a:lnL>
                    <a:lnR w="12700" cmpd="sng">
                      <a:noFill/>
                    </a:lnR>
                    <a:lnT w="12700" cmpd="sng">
                      <a:noFill/>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r>
              <a:tr h="370494">
                <a:tc>
                  <a:txBody>
                    <a:bodyPr/>
                    <a:lstStyle/>
                    <a:p>
                      <a:pPr algn="l">
                        <a:spcAft>
                          <a:spcPts val="600"/>
                        </a:spcAft>
                      </a:pPr>
                      <a:r>
                        <a:rPr lang="en-US" sz="1000" b="1" spc="-30" dirty="0" smtClean="0">
                          <a:solidFill>
                            <a:schemeClr val="accent1">
                              <a:lumMod val="60000"/>
                              <a:lumOff val="40000"/>
                            </a:schemeClr>
                          </a:solidFill>
                        </a:rPr>
                        <a:t>Mobility</a:t>
                      </a:r>
                      <a:endParaRPr lang="en-US" sz="1000" b="1" spc="-30" dirty="0">
                        <a:solidFill>
                          <a:schemeClr val="accent1">
                            <a:lumMod val="60000"/>
                            <a:lumOff val="40000"/>
                          </a:schemeClr>
                        </a:solidFill>
                      </a:endParaRPr>
                    </a:p>
                  </a:txBody>
                  <a:tcPr marL="68546" marR="68546" marT="34278" marB="34278" anchor="ctr">
                    <a:lnL w="12700" cmpd="sng">
                      <a:noFill/>
                    </a:lnL>
                    <a:lnR w="12700"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0" indent="0">
                        <a:spcAft>
                          <a:spcPts val="600"/>
                        </a:spcAft>
                        <a:buFont typeface="Arial" panose="020B0604020202020204" pitchFamily="34" charset="0"/>
                        <a:buNone/>
                      </a:pPr>
                      <a:r>
                        <a:rPr lang="en-US" sz="900" spc="-30" dirty="0" smtClean="0">
                          <a:solidFill>
                            <a:schemeClr val="accent1"/>
                          </a:solidFill>
                        </a:rPr>
                        <a:t>Best Mobility:</a:t>
                      </a:r>
                      <a:r>
                        <a:rPr lang="en-US" sz="900" spc="-30" baseline="0" dirty="0" smtClean="0">
                          <a:solidFill>
                            <a:schemeClr val="accent1"/>
                          </a:solidFill>
                        </a:rPr>
                        <a:t>  </a:t>
                      </a:r>
                      <a:r>
                        <a:rPr lang="en-US" sz="900" spc="-30" dirty="0" smtClean="0">
                          <a:solidFill>
                            <a:schemeClr val="accent1"/>
                          </a:solidFill>
                        </a:rPr>
                        <a:t>Windows 8 Tablets with Intel Atom processors </a:t>
                      </a:r>
                      <a:br>
                        <a:rPr lang="en-US" sz="900" spc="-30" dirty="0" smtClean="0">
                          <a:solidFill>
                            <a:schemeClr val="accent1"/>
                          </a:solidFill>
                        </a:rPr>
                      </a:br>
                      <a:r>
                        <a:rPr lang="en-US" sz="900" spc="-30" dirty="0" smtClean="0">
                          <a:solidFill>
                            <a:schemeClr val="accent1"/>
                          </a:solidFill>
                        </a:rPr>
                        <a:t>or</a:t>
                      </a:r>
                      <a:r>
                        <a:rPr lang="en-US" sz="900" spc="-30" baseline="0" dirty="0" smtClean="0">
                          <a:solidFill>
                            <a:schemeClr val="accent1"/>
                          </a:solidFill>
                        </a:rPr>
                        <a:t> </a:t>
                      </a:r>
                      <a:r>
                        <a:rPr lang="en-US" sz="900" spc="-30" dirty="0" smtClean="0">
                          <a:solidFill>
                            <a:schemeClr val="accent1"/>
                          </a:solidFill>
                        </a:rPr>
                        <a:t>Windows RT Tablets</a:t>
                      </a:r>
                      <a:endParaRPr lang="en-US" sz="900" spc="-30" dirty="0">
                        <a:solidFill>
                          <a:schemeClr val="accent1"/>
                        </a:solidFill>
                      </a:endParaRPr>
                    </a:p>
                  </a:txBody>
                  <a:tcPr marL="68546" marR="68546" marT="34278" marB="34278" anchor="ctr">
                    <a:lnL w="12700" cap="flat" cmpd="sng" algn="ctr">
                      <a:solidFill>
                        <a:schemeClr val="bg1"/>
                      </a:solidFill>
                      <a:prstDash val="solid"/>
                      <a:round/>
                      <a:headEnd type="none" w="med" len="med"/>
                      <a:tailEnd type="none" w="med" len="med"/>
                    </a:lnL>
                    <a:lnR w="12700" cmpd="sng">
                      <a:noFill/>
                    </a:lnR>
                    <a:lnT w="3175"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r>
              <a:tr h="326714">
                <a:tc>
                  <a:txBody>
                    <a:bodyPr/>
                    <a:lstStyle/>
                    <a:p>
                      <a:pPr algn="l">
                        <a:spcAft>
                          <a:spcPts val="600"/>
                        </a:spcAft>
                      </a:pPr>
                      <a:r>
                        <a:rPr lang="en-US" sz="1000" b="1" spc="-30" dirty="0" smtClean="0">
                          <a:solidFill>
                            <a:schemeClr val="accent1">
                              <a:lumMod val="60000"/>
                              <a:lumOff val="40000"/>
                            </a:schemeClr>
                          </a:solidFill>
                        </a:rPr>
                        <a:t>Workload</a:t>
                      </a:r>
                      <a:endParaRPr lang="en-US" sz="1000" b="1" spc="-30" dirty="0">
                        <a:solidFill>
                          <a:schemeClr val="accent1">
                            <a:lumMod val="60000"/>
                            <a:lumOff val="40000"/>
                          </a:schemeClr>
                        </a:solidFill>
                      </a:endParaRPr>
                    </a:p>
                  </a:txBody>
                  <a:tcPr marL="68546" marR="68546" marT="34278" marB="34278"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0" indent="0">
                        <a:spcAft>
                          <a:spcPts val="600"/>
                        </a:spcAft>
                        <a:buFont typeface="Arial" panose="020B0604020202020204" pitchFamily="34" charset="0"/>
                        <a:buNone/>
                      </a:pPr>
                      <a:r>
                        <a:rPr lang="en-US" sz="900" spc="-30" dirty="0" smtClean="0">
                          <a:solidFill>
                            <a:schemeClr val="accent1"/>
                          </a:solidFill>
                        </a:rPr>
                        <a:t>More</a:t>
                      </a:r>
                      <a:r>
                        <a:rPr lang="en-US" sz="900" spc="-30" baseline="0" dirty="0" smtClean="0">
                          <a:solidFill>
                            <a:schemeClr val="accent1"/>
                          </a:solidFill>
                        </a:rPr>
                        <a:t> Intensive Workloads: </a:t>
                      </a:r>
                      <a:r>
                        <a:rPr lang="en-US" sz="900" spc="-30" dirty="0" smtClean="0">
                          <a:solidFill>
                            <a:schemeClr val="accent1"/>
                          </a:solidFill>
                        </a:rPr>
                        <a:t>Windows 8</a:t>
                      </a:r>
                      <a:r>
                        <a:rPr lang="en-US" sz="900" spc="-30" baseline="0" dirty="0" smtClean="0">
                          <a:solidFill>
                            <a:schemeClr val="accent1"/>
                          </a:solidFill>
                        </a:rPr>
                        <a:t> Tablets with Intel Core processors</a:t>
                      </a:r>
                      <a:endParaRPr lang="en-US" sz="900" spc="-30" dirty="0">
                        <a:solidFill>
                          <a:schemeClr val="accent1"/>
                        </a:solidFill>
                      </a:endParaRPr>
                    </a:p>
                  </a:txBody>
                  <a:tcPr marL="68546" marR="68546" marT="34278" marB="34278"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r>
              <a:tr h="722685">
                <a:tc>
                  <a:txBody>
                    <a:bodyPr/>
                    <a:lstStyle/>
                    <a:p>
                      <a:pPr algn="l">
                        <a:spcAft>
                          <a:spcPts val="600"/>
                        </a:spcAft>
                      </a:pPr>
                      <a:r>
                        <a:rPr lang="en-US" sz="1000" b="1" spc="-30" dirty="0" smtClean="0">
                          <a:solidFill>
                            <a:schemeClr val="accent1">
                              <a:lumMod val="60000"/>
                              <a:lumOff val="40000"/>
                            </a:schemeClr>
                          </a:solidFill>
                        </a:rPr>
                        <a:t>Apps</a:t>
                      </a:r>
                      <a:endParaRPr lang="en-US" sz="1000" b="1" spc="-30" dirty="0">
                        <a:solidFill>
                          <a:schemeClr val="accent1">
                            <a:lumMod val="60000"/>
                            <a:lumOff val="40000"/>
                          </a:schemeClr>
                        </a:solidFill>
                      </a:endParaRPr>
                    </a:p>
                  </a:txBody>
                  <a:tcPr marL="68546" marR="68546" marT="34278" marB="34278"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0" indent="0">
                        <a:spcAft>
                          <a:spcPts val="600"/>
                        </a:spcAft>
                        <a:buFont typeface="Arial" panose="020B0604020202020204" pitchFamily="34" charset="0"/>
                        <a:buNone/>
                      </a:pPr>
                      <a:r>
                        <a:rPr lang="en-US" sz="900" spc="-30" dirty="0" smtClean="0">
                          <a:solidFill>
                            <a:schemeClr val="accent1"/>
                          </a:solidFill>
                        </a:rPr>
                        <a:t>Desktop Apps:</a:t>
                      </a:r>
                      <a:r>
                        <a:rPr lang="en-US" sz="900" spc="-30" baseline="0" dirty="0" smtClean="0">
                          <a:solidFill>
                            <a:schemeClr val="accent1"/>
                          </a:solidFill>
                        </a:rPr>
                        <a:t> </a:t>
                      </a:r>
                      <a:r>
                        <a:rPr lang="en-US" sz="900" spc="-30" dirty="0" smtClean="0">
                          <a:solidFill>
                            <a:schemeClr val="accent1"/>
                          </a:solidFill>
                        </a:rPr>
                        <a:t> Windows 8 Tablets with Intel Core or</a:t>
                      </a:r>
                      <a:r>
                        <a:rPr lang="en-US" sz="900" spc="-30" baseline="0" dirty="0" smtClean="0">
                          <a:solidFill>
                            <a:schemeClr val="accent1"/>
                          </a:solidFill>
                        </a:rPr>
                        <a:t> Intel Atom processors</a:t>
                      </a:r>
                    </a:p>
                    <a:p>
                      <a:pPr marL="0" indent="0">
                        <a:spcAft>
                          <a:spcPts val="600"/>
                        </a:spcAft>
                        <a:buFont typeface="Arial" panose="020B0604020202020204" pitchFamily="34" charset="0"/>
                        <a:buNone/>
                      </a:pPr>
                      <a:r>
                        <a:rPr lang="en-US" sz="900" spc="-30" baseline="0" dirty="0" smtClean="0">
                          <a:solidFill>
                            <a:schemeClr val="accent1"/>
                          </a:solidFill>
                        </a:rPr>
                        <a:t>Dedicated LOB Apps:  Windows 8 Tablets with Intel Core or Intel Atom processors or Windows RT Tablets</a:t>
                      </a:r>
                      <a:endParaRPr lang="en-US" sz="900" spc="-30" dirty="0">
                        <a:solidFill>
                          <a:schemeClr val="accent1"/>
                        </a:solidFill>
                      </a:endParaRPr>
                    </a:p>
                  </a:txBody>
                  <a:tcPr marL="68546" marR="68546" marT="34278" marB="34278"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r>
              <a:tr h="1464131">
                <a:tc>
                  <a:txBody>
                    <a:bodyPr/>
                    <a:lstStyle/>
                    <a:p>
                      <a:pPr algn="l">
                        <a:spcAft>
                          <a:spcPts val="600"/>
                        </a:spcAft>
                      </a:pPr>
                      <a:r>
                        <a:rPr lang="en-US" sz="1000" b="1" spc="-30" dirty="0" smtClean="0">
                          <a:solidFill>
                            <a:schemeClr val="accent1">
                              <a:lumMod val="60000"/>
                              <a:lumOff val="40000"/>
                            </a:schemeClr>
                          </a:solidFill>
                        </a:rPr>
                        <a:t>Connectivity</a:t>
                      </a:r>
                      <a:endParaRPr lang="en-US" sz="1000" b="1" spc="-30" dirty="0">
                        <a:solidFill>
                          <a:schemeClr val="accent1">
                            <a:lumMod val="60000"/>
                            <a:lumOff val="40000"/>
                          </a:schemeClr>
                        </a:solidFill>
                      </a:endParaRPr>
                    </a:p>
                  </a:txBody>
                  <a:tcPr marL="68546" marR="68546" marT="34278" marB="34278"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c>
                  <a:txBody>
                    <a:bodyPr/>
                    <a:lstStyle/>
                    <a:p>
                      <a:pPr marL="0" indent="0">
                        <a:spcAft>
                          <a:spcPts val="600"/>
                        </a:spcAft>
                        <a:buFont typeface="Arial" panose="020B0604020202020204" pitchFamily="34" charset="0"/>
                        <a:buNone/>
                      </a:pPr>
                      <a:r>
                        <a:rPr lang="en-US" sz="900" spc="-30" dirty="0" smtClean="0">
                          <a:solidFill>
                            <a:schemeClr val="accent1"/>
                          </a:solidFill>
                        </a:rPr>
                        <a:t>Best Connectivity:</a:t>
                      </a:r>
                      <a:r>
                        <a:rPr lang="en-US" sz="900" spc="-30" baseline="0" dirty="0" smtClean="0">
                          <a:solidFill>
                            <a:schemeClr val="accent1"/>
                          </a:solidFill>
                        </a:rPr>
                        <a:t> </a:t>
                      </a:r>
                      <a:r>
                        <a:rPr lang="en-US" sz="900" spc="-30" dirty="0" smtClean="0">
                          <a:solidFill>
                            <a:schemeClr val="accent1"/>
                          </a:solidFill>
                        </a:rPr>
                        <a:t>Windows 8 Tablets with Intel</a:t>
                      </a:r>
                      <a:r>
                        <a:rPr lang="en-US" sz="900" spc="-30" baseline="0" dirty="0" smtClean="0">
                          <a:solidFill>
                            <a:schemeClr val="accent1"/>
                          </a:solidFill>
                        </a:rPr>
                        <a:t> Core or Intel Atom processors running Windows 8 Enterprise (</a:t>
                      </a:r>
                      <a:r>
                        <a:rPr lang="en-US" sz="900" spc="-30" baseline="0" dirty="0" err="1" smtClean="0">
                          <a:solidFill>
                            <a:schemeClr val="accent1"/>
                          </a:solidFill>
                        </a:rPr>
                        <a:t>DirectAccess</a:t>
                      </a:r>
                      <a:r>
                        <a:rPr lang="en-US" sz="900" spc="-30" baseline="0" dirty="0" smtClean="0">
                          <a:solidFill>
                            <a:schemeClr val="accent1"/>
                          </a:solidFill>
                        </a:rPr>
                        <a:t>)</a:t>
                      </a:r>
                      <a:endParaRPr lang="en-US" sz="900" spc="-30" dirty="0" smtClean="0">
                        <a:solidFill>
                          <a:schemeClr val="accent1"/>
                        </a:solidFill>
                      </a:endParaRPr>
                    </a:p>
                    <a:p>
                      <a:pPr marL="0" indent="0">
                        <a:spcAft>
                          <a:spcPts val="600"/>
                        </a:spcAft>
                        <a:buFont typeface="Arial" panose="020B0604020202020204" pitchFamily="34" charset="0"/>
                        <a:buNone/>
                      </a:pPr>
                      <a:r>
                        <a:rPr lang="en-US" sz="900" spc="-30" dirty="0" smtClean="0">
                          <a:solidFill>
                            <a:schemeClr val="accent1"/>
                          </a:solidFill>
                        </a:rPr>
                        <a:t>Occasional Connectivity: Windows 8 Tablets with Intel</a:t>
                      </a:r>
                      <a:r>
                        <a:rPr lang="en-US" sz="900" spc="-30" baseline="0" dirty="0" smtClean="0">
                          <a:solidFill>
                            <a:schemeClr val="accent1"/>
                          </a:solidFill>
                        </a:rPr>
                        <a:t> Core or Intel Atom processors that can automatically sync files using SkyDrive </a:t>
                      </a:r>
                      <a:br>
                        <a:rPr lang="en-US" sz="900" spc="-30" baseline="0" dirty="0" smtClean="0">
                          <a:solidFill>
                            <a:schemeClr val="accent1"/>
                          </a:solidFill>
                        </a:rPr>
                      </a:br>
                      <a:r>
                        <a:rPr lang="en-US" sz="900" spc="-30" baseline="0" dirty="0" smtClean="0">
                          <a:solidFill>
                            <a:schemeClr val="accent1"/>
                          </a:solidFill>
                        </a:rPr>
                        <a:t>or SkyDrive Pro</a:t>
                      </a:r>
                    </a:p>
                    <a:p>
                      <a:pPr marL="0" indent="0">
                        <a:spcAft>
                          <a:spcPts val="600"/>
                        </a:spcAft>
                        <a:buFont typeface="Arial" panose="020B0604020202020204" pitchFamily="34" charset="0"/>
                        <a:buNone/>
                      </a:pPr>
                      <a:r>
                        <a:rPr lang="en-US" sz="900" spc="-30" baseline="0" dirty="0" smtClean="0">
                          <a:solidFill>
                            <a:schemeClr val="accent1"/>
                          </a:solidFill>
                        </a:rPr>
                        <a:t>Through VPN Connections:  All Windows 8 and Windows RT* tablets</a:t>
                      </a:r>
                    </a:p>
                    <a:p>
                      <a:pPr marL="0" indent="0">
                        <a:spcAft>
                          <a:spcPts val="600"/>
                        </a:spcAft>
                        <a:buFont typeface="Arial" panose="020B0604020202020204" pitchFamily="34" charset="0"/>
                        <a:buNone/>
                      </a:pPr>
                      <a:r>
                        <a:rPr lang="en-US" sz="900" spc="-30" baseline="0" dirty="0" smtClean="0">
                          <a:solidFill>
                            <a:schemeClr val="accent1"/>
                          </a:solidFill>
                        </a:rPr>
                        <a:t>Always On: Windows 8 Tablets with Intel Atom processors or Windows RT Tablets</a:t>
                      </a:r>
                      <a:endParaRPr lang="en-US" sz="900" spc="-30" dirty="0">
                        <a:solidFill>
                          <a:schemeClr val="accent1"/>
                        </a:solidFill>
                      </a:endParaRPr>
                    </a:p>
                  </a:txBody>
                  <a:tcPr marL="68546" marR="68546" marT="34278" marB="34278"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10000"/>
                        <a:lumOff val="90000"/>
                      </a:schemeClr>
                    </a:solidFill>
                  </a:tcPr>
                </a:tc>
              </a:tr>
              <a:tr h="1095519">
                <a:tc>
                  <a:txBody>
                    <a:bodyPr/>
                    <a:lstStyle/>
                    <a:p>
                      <a:pPr algn="l">
                        <a:spcAft>
                          <a:spcPts val="600"/>
                        </a:spcAft>
                      </a:pPr>
                      <a:r>
                        <a:rPr lang="en-US" sz="1000" b="1" spc="-30" dirty="0" smtClean="0">
                          <a:solidFill>
                            <a:schemeClr val="accent1">
                              <a:lumMod val="60000"/>
                              <a:lumOff val="40000"/>
                            </a:schemeClr>
                          </a:solidFill>
                        </a:rPr>
                        <a:t>Manageability</a:t>
                      </a:r>
                      <a:endParaRPr lang="en-US" sz="1000" b="1" spc="-30" dirty="0">
                        <a:solidFill>
                          <a:schemeClr val="accent1">
                            <a:lumMod val="60000"/>
                            <a:lumOff val="40000"/>
                          </a:schemeClr>
                        </a:solidFill>
                      </a:endParaRPr>
                    </a:p>
                  </a:txBody>
                  <a:tcPr marL="68546" marR="68546" marT="34278" marB="34278"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10000"/>
                        <a:lumOff val="90000"/>
                      </a:schemeClr>
                    </a:solidFill>
                  </a:tcPr>
                </a:tc>
                <a:tc>
                  <a:txBody>
                    <a:bodyPr/>
                    <a:lstStyle/>
                    <a:p>
                      <a:pPr marL="0" indent="0">
                        <a:spcAft>
                          <a:spcPts val="600"/>
                        </a:spcAft>
                        <a:buFont typeface="Arial" panose="020B0604020202020204" pitchFamily="34" charset="0"/>
                        <a:buNone/>
                      </a:pPr>
                      <a:r>
                        <a:rPr lang="en-US" sz="900" spc="-30" dirty="0" smtClean="0">
                          <a:solidFill>
                            <a:schemeClr val="accent1"/>
                          </a:solidFill>
                        </a:rPr>
                        <a:t>Full Manageability</a:t>
                      </a:r>
                      <a:r>
                        <a:rPr lang="en-US" sz="900" spc="-30" baseline="0" dirty="0" smtClean="0">
                          <a:solidFill>
                            <a:schemeClr val="accent1"/>
                          </a:solidFill>
                        </a:rPr>
                        <a:t>:  Windows 8 Tablets with Intel Core or Intel </a:t>
                      </a:r>
                      <a:br>
                        <a:rPr lang="en-US" sz="900" spc="-30" baseline="0" dirty="0" smtClean="0">
                          <a:solidFill>
                            <a:schemeClr val="accent1"/>
                          </a:solidFill>
                        </a:rPr>
                      </a:br>
                      <a:r>
                        <a:rPr lang="en-US" sz="900" spc="-30" baseline="0" dirty="0" smtClean="0">
                          <a:solidFill>
                            <a:schemeClr val="accent1"/>
                          </a:solidFill>
                        </a:rPr>
                        <a:t>Atom processors</a:t>
                      </a:r>
                    </a:p>
                    <a:p>
                      <a:pPr marL="0" indent="0">
                        <a:spcAft>
                          <a:spcPts val="600"/>
                        </a:spcAft>
                        <a:buFont typeface="Arial" panose="020B0604020202020204" pitchFamily="34" charset="0"/>
                        <a:buNone/>
                      </a:pPr>
                      <a:r>
                        <a:rPr lang="en-US" sz="900" spc="-30" baseline="0" dirty="0" smtClean="0">
                          <a:solidFill>
                            <a:schemeClr val="accent1"/>
                          </a:solidFill>
                        </a:rPr>
                        <a:t>Simple Manageability:  All Windows 8 or Windows RT Tablets managed </a:t>
                      </a:r>
                      <a:br>
                        <a:rPr lang="en-US" sz="900" spc="-30" baseline="0" dirty="0" smtClean="0">
                          <a:solidFill>
                            <a:schemeClr val="accent1"/>
                          </a:solidFill>
                        </a:rPr>
                      </a:br>
                      <a:r>
                        <a:rPr lang="en-US" sz="900" spc="-30" baseline="0" dirty="0" smtClean="0">
                          <a:solidFill>
                            <a:schemeClr val="accent1"/>
                          </a:solidFill>
                        </a:rPr>
                        <a:t>by Windows </a:t>
                      </a:r>
                      <a:r>
                        <a:rPr lang="en-US" sz="900" spc="-30" baseline="0" dirty="0" err="1" smtClean="0">
                          <a:solidFill>
                            <a:schemeClr val="accent1"/>
                          </a:solidFill>
                        </a:rPr>
                        <a:t>Intune</a:t>
                      </a:r>
                      <a:endParaRPr lang="en-US" sz="900" spc="-30" baseline="0" dirty="0" smtClean="0">
                        <a:solidFill>
                          <a:schemeClr val="accent1"/>
                        </a:solidFill>
                      </a:endParaRPr>
                    </a:p>
                    <a:p>
                      <a:pPr marL="0" indent="0">
                        <a:spcAft>
                          <a:spcPts val="600"/>
                        </a:spcAft>
                        <a:buFont typeface="Arial" panose="020B0604020202020204" pitchFamily="34" charset="0"/>
                        <a:buNone/>
                      </a:pPr>
                      <a:r>
                        <a:rPr lang="en-US" sz="900" spc="-30" baseline="0" dirty="0" smtClean="0">
                          <a:solidFill>
                            <a:schemeClr val="accent1"/>
                          </a:solidFill>
                        </a:rPr>
                        <a:t>Governance:  All Windows 8 and Windows RT Tablets with Exchange ActiveSync policies</a:t>
                      </a:r>
                      <a:endParaRPr lang="en-US" sz="900" spc="-30" dirty="0">
                        <a:solidFill>
                          <a:schemeClr val="accent1"/>
                        </a:solidFill>
                      </a:endParaRPr>
                    </a:p>
                  </a:txBody>
                  <a:tcPr marL="68546" marR="68546" marT="34278" marB="34278"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10000"/>
                        <a:lumOff val="90000"/>
                      </a:schemeClr>
                    </a:solidFill>
                  </a:tcPr>
                </a:tc>
              </a:tr>
            </a:tbl>
          </a:graphicData>
        </a:graphic>
      </p:graphicFrame>
      <p:grpSp>
        <p:nvGrpSpPr>
          <p:cNvPr id="9" name="Group 8"/>
          <p:cNvGrpSpPr/>
          <p:nvPr/>
        </p:nvGrpSpPr>
        <p:grpSpPr>
          <a:xfrm>
            <a:off x="581431" y="1778451"/>
            <a:ext cx="2442274" cy="2768381"/>
            <a:chOff x="327600" y="1073593"/>
            <a:chExt cx="2218651" cy="2305039"/>
          </a:xfrm>
        </p:grpSpPr>
        <p:grpSp>
          <p:nvGrpSpPr>
            <p:cNvPr id="8" name="Group 7"/>
            <p:cNvGrpSpPr/>
            <p:nvPr/>
          </p:nvGrpSpPr>
          <p:grpSpPr>
            <a:xfrm>
              <a:off x="327600" y="1073593"/>
              <a:ext cx="2218651" cy="2305039"/>
              <a:chOff x="327600" y="1073593"/>
              <a:chExt cx="2218651" cy="2305039"/>
            </a:xfrm>
          </p:grpSpPr>
          <p:sp>
            <p:nvSpPr>
              <p:cNvPr id="23" name="Rectangle 22"/>
              <p:cNvSpPr/>
              <p:nvPr/>
            </p:nvSpPr>
            <p:spPr>
              <a:xfrm>
                <a:off x="327600" y="1634213"/>
                <a:ext cx="2218651"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Windows 8 Tablets </a:t>
                </a:r>
                <a:br>
                  <a:rPr lang="en-US" sz="1020" b="1" spc="-22" dirty="0">
                    <a:solidFill>
                      <a:srgbClr val="00BCF2"/>
                    </a:solidFill>
                  </a:rPr>
                </a:br>
                <a:r>
                  <a:rPr lang="en-US" sz="1020" b="1" spc="-22" dirty="0">
                    <a:solidFill>
                      <a:srgbClr val="00BCF2"/>
                    </a:solidFill>
                  </a:rPr>
                  <a:t>with Intel Core Processors</a:t>
                </a:r>
              </a:p>
              <a:p>
                <a:pPr defTabSz="685267">
                  <a:lnSpc>
                    <a:spcPct val="90000"/>
                  </a:lnSpc>
                </a:pPr>
                <a:endParaRPr lang="en-US" sz="918" b="1" spc="-22" dirty="0">
                  <a:solidFill>
                    <a:srgbClr val="00BCF2"/>
                  </a:solidFill>
                </a:endParaRPr>
              </a:p>
            </p:txBody>
          </p:sp>
          <p:sp>
            <p:nvSpPr>
              <p:cNvPr id="24" name="Rectangle 23"/>
              <p:cNvSpPr/>
              <p:nvPr/>
            </p:nvSpPr>
            <p:spPr>
              <a:xfrm>
                <a:off x="327600" y="2220646"/>
                <a:ext cx="2218651"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Windows 8 Tablets </a:t>
                </a:r>
                <a:br>
                  <a:rPr lang="en-US" sz="1020" b="1" spc="-22" dirty="0">
                    <a:solidFill>
                      <a:srgbClr val="00BCF2"/>
                    </a:solidFill>
                  </a:rPr>
                </a:br>
                <a:r>
                  <a:rPr lang="en-US" sz="1020" b="1" spc="-22" dirty="0">
                    <a:solidFill>
                      <a:srgbClr val="00BCF2"/>
                    </a:solidFill>
                  </a:rPr>
                  <a:t>with Intel Atom Processors</a:t>
                </a:r>
              </a:p>
              <a:p>
                <a:pPr defTabSz="685267">
                  <a:lnSpc>
                    <a:spcPct val="90000"/>
                  </a:lnSpc>
                </a:pPr>
                <a:endParaRPr lang="en-US" sz="918" b="1" spc="-22" dirty="0">
                  <a:solidFill>
                    <a:srgbClr val="00BCF2"/>
                  </a:solidFill>
                </a:endParaRPr>
              </a:p>
            </p:txBody>
          </p:sp>
          <p:sp>
            <p:nvSpPr>
              <p:cNvPr id="25" name="Rectangle 24"/>
              <p:cNvSpPr/>
              <p:nvPr/>
            </p:nvSpPr>
            <p:spPr>
              <a:xfrm>
                <a:off x="327600" y="2807080"/>
                <a:ext cx="2218651"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Windows RT Tablets </a:t>
                </a:r>
                <a:br>
                  <a:rPr lang="en-US" sz="1020" b="1" spc="-22" dirty="0">
                    <a:solidFill>
                      <a:srgbClr val="00BCF2"/>
                    </a:solidFill>
                  </a:rPr>
                </a:br>
                <a:r>
                  <a:rPr lang="en-US" sz="1020" b="1" spc="-22" dirty="0">
                    <a:solidFill>
                      <a:srgbClr val="00BCF2"/>
                    </a:solidFill>
                  </a:rPr>
                  <a:t>with ARM Processors</a:t>
                </a:r>
              </a:p>
              <a:p>
                <a:pPr defTabSz="685267">
                  <a:lnSpc>
                    <a:spcPct val="90000"/>
                  </a:lnSpc>
                </a:pPr>
                <a:endParaRPr lang="en-US" sz="918" b="1" spc="-22" dirty="0">
                  <a:solidFill>
                    <a:srgbClr val="00BCF2"/>
                  </a:solidFill>
                </a:endParaRPr>
              </a:p>
            </p:txBody>
          </p:sp>
          <p:sp>
            <p:nvSpPr>
              <p:cNvPr id="44" name="Rectangle 43"/>
              <p:cNvSpPr/>
              <p:nvPr/>
            </p:nvSpPr>
            <p:spPr>
              <a:xfrm>
                <a:off x="327600" y="1073593"/>
                <a:ext cx="2218651" cy="537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224" b="1" spc="-22" dirty="0">
                    <a:solidFill>
                      <a:schemeClr val="accent1"/>
                    </a:solidFill>
                  </a:rPr>
                  <a:t>Know the Choices of Windows-Powered Tablets</a:t>
                </a:r>
              </a:p>
              <a:p>
                <a:pPr defTabSz="685267">
                  <a:lnSpc>
                    <a:spcPct val="90000"/>
                  </a:lnSpc>
                </a:pPr>
                <a:endParaRPr lang="en-US" sz="1020" b="1" spc="-22" dirty="0">
                  <a:solidFill>
                    <a:schemeClr val="accent1"/>
                  </a:solidFill>
                </a:endParaRPr>
              </a:p>
            </p:txBody>
          </p:sp>
        </p:grpSp>
        <p:sp>
          <p:nvSpPr>
            <p:cNvPr id="6" name="Oval 5"/>
            <p:cNvSpPr/>
            <p:nvPr/>
          </p:nvSpPr>
          <p:spPr>
            <a:xfrm>
              <a:off x="2261563" y="1111522"/>
              <a:ext cx="233470" cy="217134"/>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34" tIns="34266" rIns="68534" bIns="34266" rtlCol="0" anchor="ctr"/>
            <a:lstStyle/>
            <a:p>
              <a:pPr algn="ctr" defTabSz="931792"/>
              <a:r>
                <a:rPr lang="en-US" sz="1224" b="1" dirty="0">
                  <a:solidFill>
                    <a:srgbClr val="FFFFFF"/>
                  </a:solidFill>
                </a:rPr>
                <a:t>1</a:t>
              </a:r>
            </a:p>
          </p:txBody>
        </p:sp>
      </p:grpSp>
      <p:grpSp>
        <p:nvGrpSpPr>
          <p:cNvPr id="5" name="Group 4"/>
          <p:cNvGrpSpPr/>
          <p:nvPr/>
        </p:nvGrpSpPr>
        <p:grpSpPr>
          <a:xfrm>
            <a:off x="3101549" y="1770982"/>
            <a:ext cx="2904968" cy="4193590"/>
            <a:chOff x="2594651" y="1073593"/>
            <a:chExt cx="2084188" cy="3481626"/>
          </a:xfrm>
        </p:grpSpPr>
        <p:grpSp>
          <p:nvGrpSpPr>
            <p:cNvPr id="4" name="Group 3"/>
            <p:cNvGrpSpPr/>
            <p:nvPr/>
          </p:nvGrpSpPr>
          <p:grpSpPr>
            <a:xfrm>
              <a:off x="2594651" y="1073593"/>
              <a:ext cx="2084188" cy="3481626"/>
              <a:chOff x="2594651" y="1073593"/>
              <a:chExt cx="2084188" cy="3481626"/>
            </a:xfrm>
          </p:grpSpPr>
          <p:sp>
            <p:nvSpPr>
              <p:cNvPr id="36" name="Rectangle 35"/>
              <p:cNvSpPr/>
              <p:nvPr/>
            </p:nvSpPr>
            <p:spPr>
              <a:xfrm>
                <a:off x="2594651" y="1634213"/>
                <a:ext cx="2084188"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Mobility</a:t>
                </a:r>
              </a:p>
              <a:p>
                <a:pPr defTabSz="685267">
                  <a:lnSpc>
                    <a:spcPct val="90000"/>
                  </a:lnSpc>
                </a:pPr>
                <a:r>
                  <a:rPr lang="en-US" sz="918" spc="-22" dirty="0">
                    <a:solidFill>
                      <a:schemeClr val="accent1"/>
                    </a:solidFill>
                  </a:rPr>
                  <a:t>Weight | Battery Life</a:t>
                </a:r>
              </a:p>
              <a:p>
                <a:pPr defTabSz="685267">
                  <a:lnSpc>
                    <a:spcPct val="90000"/>
                  </a:lnSpc>
                </a:pPr>
                <a:endParaRPr lang="en-US" sz="918" spc="-22" dirty="0">
                  <a:solidFill>
                    <a:srgbClr val="00BCF2"/>
                  </a:solidFill>
                </a:endParaRPr>
              </a:p>
            </p:txBody>
          </p:sp>
          <p:sp>
            <p:nvSpPr>
              <p:cNvPr id="37" name="Rectangle 36"/>
              <p:cNvSpPr/>
              <p:nvPr/>
            </p:nvSpPr>
            <p:spPr>
              <a:xfrm>
                <a:off x="2594651" y="2220646"/>
                <a:ext cx="2084188"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Workload</a:t>
                </a:r>
              </a:p>
              <a:p>
                <a:pPr defTabSz="685267">
                  <a:lnSpc>
                    <a:spcPct val="90000"/>
                  </a:lnSpc>
                </a:pPr>
                <a:r>
                  <a:rPr lang="en-US" sz="918" spc="-22" dirty="0">
                    <a:solidFill>
                      <a:schemeClr val="accent1"/>
                    </a:solidFill>
                  </a:rPr>
                  <a:t>Casual | Intensive</a:t>
                </a:r>
              </a:p>
              <a:p>
                <a:pPr defTabSz="685267">
                  <a:lnSpc>
                    <a:spcPct val="90000"/>
                  </a:lnSpc>
                </a:pPr>
                <a:endParaRPr lang="en-US" sz="918" spc="-22" dirty="0">
                  <a:solidFill>
                    <a:srgbClr val="00BCF2"/>
                  </a:solidFill>
                </a:endParaRPr>
              </a:p>
            </p:txBody>
          </p:sp>
          <p:sp>
            <p:nvSpPr>
              <p:cNvPr id="38" name="Rectangle 37"/>
              <p:cNvSpPr/>
              <p:nvPr/>
            </p:nvSpPr>
            <p:spPr>
              <a:xfrm>
                <a:off x="2594651" y="2807080"/>
                <a:ext cx="2084188"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Apps</a:t>
                </a:r>
              </a:p>
              <a:p>
                <a:pPr defTabSz="685267">
                  <a:lnSpc>
                    <a:spcPct val="90000"/>
                  </a:lnSpc>
                </a:pPr>
                <a:r>
                  <a:rPr lang="en-US" sz="918" spc="-22" dirty="0">
                    <a:solidFill>
                      <a:schemeClr val="accent1"/>
                    </a:solidFill>
                  </a:rPr>
                  <a:t>Desktop apps | Windows Store apps</a:t>
                </a:r>
              </a:p>
              <a:p>
                <a:pPr defTabSz="685267">
                  <a:lnSpc>
                    <a:spcPct val="90000"/>
                  </a:lnSpc>
                </a:pPr>
                <a:r>
                  <a:rPr lang="en-US" sz="918" spc="-22" dirty="0">
                    <a:solidFill>
                      <a:schemeClr val="accent1"/>
                    </a:solidFill>
                  </a:rPr>
                  <a:t>LOB apps | Remote apps</a:t>
                </a:r>
              </a:p>
              <a:p>
                <a:pPr defTabSz="685267">
                  <a:lnSpc>
                    <a:spcPct val="90000"/>
                  </a:lnSpc>
                </a:pPr>
                <a:endParaRPr lang="en-US" sz="1020" spc="-22" dirty="0">
                  <a:solidFill>
                    <a:schemeClr val="accent1">
                      <a:lumMod val="20000"/>
                      <a:lumOff val="80000"/>
                    </a:schemeClr>
                  </a:solidFill>
                </a:endParaRPr>
              </a:p>
            </p:txBody>
          </p:sp>
          <p:sp>
            <p:nvSpPr>
              <p:cNvPr id="39" name="Rectangle 38"/>
              <p:cNvSpPr/>
              <p:nvPr/>
            </p:nvSpPr>
            <p:spPr>
              <a:xfrm>
                <a:off x="2594651" y="3397233"/>
                <a:ext cx="2084188"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Connectivity</a:t>
                </a:r>
              </a:p>
              <a:p>
                <a:pPr defTabSz="685267">
                  <a:lnSpc>
                    <a:spcPct val="90000"/>
                  </a:lnSpc>
                </a:pPr>
                <a:r>
                  <a:rPr lang="en-US" sz="1020" spc="-22" dirty="0">
                    <a:solidFill>
                      <a:schemeClr val="accent1"/>
                    </a:solidFill>
                  </a:rPr>
                  <a:t>Corporate Access | Always On</a:t>
                </a:r>
              </a:p>
            </p:txBody>
          </p:sp>
          <p:sp>
            <p:nvSpPr>
              <p:cNvPr id="40" name="Rectangle 39"/>
              <p:cNvSpPr/>
              <p:nvPr/>
            </p:nvSpPr>
            <p:spPr>
              <a:xfrm>
                <a:off x="2594651" y="3983667"/>
                <a:ext cx="2084188" cy="571552"/>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020" b="1" spc="-22" dirty="0">
                    <a:solidFill>
                      <a:srgbClr val="00BCF2"/>
                    </a:solidFill>
                  </a:rPr>
                  <a:t>Manageability</a:t>
                </a:r>
              </a:p>
              <a:p>
                <a:pPr defTabSz="685267">
                  <a:lnSpc>
                    <a:spcPct val="90000"/>
                  </a:lnSpc>
                </a:pPr>
                <a:r>
                  <a:rPr lang="en-US" sz="918" spc="-22" dirty="0">
                    <a:solidFill>
                      <a:schemeClr val="accent1"/>
                    </a:solidFill>
                  </a:rPr>
                  <a:t>Full | Simple | Governance</a:t>
                </a:r>
                <a:endParaRPr lang="en-US" sz="1020" spc="-22" dirty="0">
                  <a:solidFill>
                    <a:schemeClr val="accent1"/>
                  </a:solidFill>
                </a:endParaRPr>
              </a:p>
              <a:p>
                <a:pPr defTabSz="685267">
                  <a:lnSpc>
                    <a:spcPct val="90000"/>
                  </a:lnSpc>
                </a:pPr>
                <a:endParaRPr lang="en-US" sz="918" spc="-22" dirty="0">
                  <a:solidFill>
                    <a:srgbClr val="00BCF2"/>
                  </a:solidFill>
                </a:endParaRPr>
              </a:p>
            </p:txBody>
          </p:sp>
          <p:sp>
            <p:nvSpPr>
              <p:cNvPr id="45" name="Rectangle 44"/>
              <p:cNvSpPr/>
              <p:nvPr/>
            </p:nvSpPr>
            <p:spPr>
              <a:xfrm>
                <a:off x="2594651" y="1073593"/>
                <a:ext cx="2084188" cy="537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224" b="1" spc="-22" dirty="0">
                    <a:solidFill>
                      <a:schemeClr val="accent1"/>
                    </a:solidFill>
                  </a:rPr>
                  <a:t>Determine Customer’s </a:t>
                </a:r>
                <a:br>
                  <a:rPr lang="en-US" sz="1224" b="1" spc="-22" dirty="0">
                    <a:solidFill>
                      <a:schemeClr val="accent1"/>
                    </a:solidFill>
                  </a:rPr>
                </a:br>
                <a:r>
                  <a:rPr lang="en-US" sz="1224" b="1" spc="-22" dirty="0">
                    <a:solidFill>
                      <a:schemeClr val="accent1"/>
                    </a:solidFill>
                  </a:rPr>
                  <a:t>Device Needs</a:t>
                </a:r>
              </a:p>
              <a:p>
                <a:pPr defTabSz="685267">
                  <a:lnSpc>
                    <a:spcPct val="90000"/>
                  </a:lnSpc>
                </a:pPr>
                <a:endParaRPr lang="en-US" sz="1020" b="1" spc="-22" dirty="0">
                  <a:solidFill>
                    <a:schemeClr val="accent1"/>
                  </a:solidFill>
                </a:endParaRPr>
              </a:p>
            </p:txBody>
          </p:sp>
        </p:grpSp>
        <p:sp>
          <p:nvSpPr>
            <p:cNvPr id="21" name="Oval 20"/>
            <p:cNvSpPr/>
            <p:nvPr/>
          </p:nvSpPr>
          <p:spPr>
            <a:xfrm>
              <a:off x="4436389" y="1104537"/>
              <a:ext cx="201696" cy="222618"/>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34" tIns="34266" rIns="68534" bIns="34266" rtlCol="0" anchor="ctr"/>
            <a:lstStyle/>
            <a:p>
              <a:pPr algn="ctr" defTabSz="931792"/>
              <a:r>
                <a:rPr lang="en-US" sz="1224" b="1" dirty="0">
                  <a:solidFill>
                    <a:srgbClr val="FFFFFF"/>
                  </a:solidFill>
                </a:rPr>
                <a:t>2</a:t>
              </a:r>
            </a:p>
          </p:txBody>
        </p:sp>
      </p:grpSp>
      <p:grpSp>
        <p:nvGrpSpPr>
          <p:cNvPr id="7" name="Group 6"/>
          <p:cNvGrpSpPr/>
          <p:nvPr/>
        </p:nvGrpSpPr>
        <p:grpSpPr>
          <a:xfrm>
            <a:off x="6084361" y="1770966"/>
            <a:ext cx="5467279" cy="647948"/>
            <a:chOff x="4546856" y="1093191"/>
            <a:chExt cx="4415990" cy="635520"/>
          </a:xfrm>
        </p:grpSpPr>
        <p:sp>
          <p:nvSpPr>
            <p:cNvPr id="46" name="Rectangle 45"/>
            <p:cNvSpPr/>
            <p:nvPr/>
          </p:nvSpPr>
          <p:spPr>
            <a:xfrm>
              <a:off x="4546856" y="1093191"/>
              <a:ext cx="4415990" cy="635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64" tIns="109652" rIns="137064" bIns="109652" numCol="1" spcCol="0" rtlCol="0" fromWordArt="0" anchor="t" anchorCtr="0" forceAA="0" compatLnSpc="1">
              <a:prstTxWarp prst="textNoShape">
                <a:avLst/>
              </a:prstTxWarp>
              <a:noAutofit/>
            </a:bodyPr>
            <a:lstStyle/>
            <a:p>
              <a:pPr defTabSz="685267">
                <a:lnSpc>
                  <a:spcPct val="90000"/>
                </a:lnSpc>
              </a:pPr>
              <a:r>
                <a:rPr lang="en-US" sz="1224" b="1" spc="-22" dirty="0">
                  <a:solidFill>
                    <a:schemeClr val="accent1"/>
                  </a:solidFill>
                </a:rPr>
                <a:t>Choose a Device Based on Capabilities</a:t>
              </a:r>
            </a:p>
          </p:txBody>
        </p:sp>
        <p:sp>
          <p:nvSpPr>
            <p:cNvPr id="22" name="Oval 21"/>
            <p:cNvSpPr/>
            <p:nvPr/>
          </p:nvSpPr>
          <p:spPr>
            <a:xfrm>
              <a:off x="8664707" y="1129221"/>
              <a:ext cx="223604" cy="263541"/>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34" tIns="34266" rIns="68534" bIns="34266" rtlCol="0" anchor="ctr"/>
            <a:lstStyle/>
            <a:p>
              <a:pPr algn="ctr" defTabSz="931792"/>
              <a:r>
                <a:rPr lang="en-US" sz="1224" b="1" dirty="0">
                  <a:solidFill>
                    <a:srgbClr val="FFFFFF"/>
                  </a:solidFill>
                </a:rPr>
                <a:t>3</a:t>
              </a:r>
            </a:p>
          </p:txBody>
        </p:sp>
      </p:grpSp>
    </p:spTree>
    <p:extLst>
      <p:ext uri="{BB962C8B-B14F-4D97-AF65-F5344CB8AC3E}">
        <p14:creationId xmlns:p14="http://schemas.microsoft.com/office/powerpoint/2010/main" val="80878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RT Devices</a:t>
            </a:r>
            <a:endParaRPr lang="en-US" dirty="0"/>
          </a:p>
        </p:txBody>
      </p:sp>
      <p:sp>
        <p:nvSpPr>
          <p:cNvPr id="3" name="Text Placeholder 2"/>
          <p:cNvSpPr>
            <a:spLocks noGrp="1"/>
          </p:cNvSpPr>
          <p:nvPr>
            <p:ph type="body" sz="quarter" idx="10"/>
          </p:nvPr>
        </p:nvSpPr>
        <p:spPr>
          <a:xfrm>
            <a:off x="274638" y="1212850"/>
            <a:ext cx="11887200" cy="3791807"/>
          </a:xfrm>
        </p:spPr>
        <p:txBody>
          <a:bodyPr/>
          <a:lstStyle/>
          <a:p>
            <a:r>
              <a:rPr lang="en-US" sz="2800" dirty="0"/>
              <a:t>Long battery life. Thin, light, and sleek.</a:t>
            </a:r>
          </a:p>
          <a:p>
            <a:pPr lvl="1"/>
            <a:r>
              <a:rPr lang="en-US" sz="1800" dirty="0"/>
              <a:t>Runs on low-power ARM </a:t>
            </a:r>
            <a:r>
              <a:rPr lang="en-US" sz="1800" dirty="0" smtClean="0"/>
              <a:t>processors</a:t>
            </a:r>
            <a:br>
              <a:rPr lang="en-US" sz="1800" dirty="0" smtClean="0"/>
            </a:br>
            <a:endParaRPr lang="en-US" sz="1800" dirty="0"/>
          </a:p>
          <a:p>
            <a:r>
              <a:rPr lang="en-US" sz="2800" dirty="0"/>
              <a:t>High quality and predictable experience over time</a:t>
            </a:r>
          </a:p>
          <a:p>
            <a:pPr lvl="1"/>
            <a:r>
              <a:rPr lang="en-US" sz="1800" dirty="0"/>
              <a:t>Preconfigured system on certified </a:t>
            </a:r>
            <a:r>
              <a:rPr lang="en-US" sz="1800" dirty="0" smtClean="0"/>
              <a:t>hardware</a:t>
            </a:r>
            <a:br>
              <a:rPr lang="en-US" sz="1800" dirty="0" smtClean="0"/>
            </a:br>
            <a:endParaRPr lang="en-US" sz="1800" dirty="0"/>
          </a:p>
          <a:p>
            <a:r>
              <a:rPr lang="en-US" sz="2800" dirty="0"/>
              <a:t>Commonality and shared code with Windows 8</a:t>
            </a:r>
          </a:p>
          <a:p>
            <a:pPr lvl="1"/>
            <a:r>
              <a:rPr lang="en-US" sz="1800" dirty="0"/>
              <a:t>New UI, including desktop</a:t>
            </a:r>
          </a:p>
          <a:p>
            <a:pPr lvl="1"/>
            <a:r>
              <a:rPr lang="en-US" sz="1800" dirty="0"/>
              <a:t>Windows Store apps* run on both Windows RT and x86</a:t>
            </a:r>
          </a:p>
          <a:p>
            <a:pPr lvl="1"/>
            <a:r>
              <a:rPr lang="en-US" sz="1800" dirty="0"/>
              <a:t>Compatible with peripherals certified for Windows RT</a:t>
            </a:r>
            <a:br>
              <a:rPr lang="en-US" sz="1800" dirty="0"/>
            </a:br>
            <a:r>
              <a:rPr lang="en-US" sz="1800" dirty="0">
                <a:hlinkClick r:id="rId3"/>
              </a:rPr>
              <a:t>http://</a:t>
            </a:r>
            <a:r>
              <a:rPr lang="en-US" sz="1800" dirty="0" smtClean="0">
                <a:hlinkClick r:id="rId3"/>
              </a:rPr>
              <a:t>www.microsoft.com/en-us/windows/compatibility/winrt/CompatCenter/Home</a:t>
            </a:r>
            <a:r>
              <a:rPr lang="en-US" sz="1800" dirty="0" smtClean="0"/>
              <a:t> </a:t>
            </a:r>
            <a:endParaRPr lang="en-US" sz="1800"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750788" y="1428735"/>
            <a:ext cx="3146006" cy="29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2630" y="6427817"/>
            <a:ext cx="4615046" cy="164789"/>
          </a:xfrm>
          <a:prstGeom prst="rect">
            <a:avLst/>
          </a:prstGeom>
          <a:noFill/>
        </p:spPr>
        <p:txBody>
          <a:bodyPr wrap="none" lIns="0" tIns="0" rIns="0" bIns="0" rtlCol="0">
            <a:spAutoFit/>
          </a:bodyPr>
          <a:lstStyle/>
          <a:p>
            <a:r>
              <a:rPr lang="en-US" sz="107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Windows apps that run on the new </a:t>
            </a:r>
            <a:r>
              <a:rPr lang="en-US" sz="1071" dirty="0" err="1">
                <a:gradFill>
                  <a:gsLst>
                    <a:gs pos="0">
                      <a:schemeClr val="tx1">
                        <a:lumMod val="75000"/>
                        <a:lumOff val="25000"/>
                      </a:schemeClr>
                    </a:gs>
                    <a:gs pos="80000">
                      <a:schemeClr val="tx1">
                        <a:lumMod val="65000"/>
                        <a:lumOff val="35000"/>
                      </a:schemeClr>
                    </a:gs>
                  </a:gsLst>
                  <a:lin ang="16200000" scaled="0"/>
                </a:gradFill>
                <a:latin typeface="Segoe UI Light" pitchFamily="34" charset="0"/>
              </a:rPr>
              <a:t>WinRT</a:t>
            </a:r>
            <a:r>
              <a:rPr lang="en-US" sz="107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 developer platform (vs. Win32 apps)</a:t>
            </a:r>
          </a:p>
        </p:txBody>
      </p:sp>
    </p:spTree>
    <p:extLst>
      <p:ext uri="{BB962C8B-B14F-4D97-AF65-F5344CB8AC3E}">
        <p14:creationId xmlns:p14="http://schemas.microsoft.com/office/powerpoint/2010/main" val="386012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99869" y="3838378"/>
            <a:ext cx="2287227" cy="1519068"/>
            <a:chOff x="399869" y="4019139"/>
            <a:chExt cx="2287227" cy="2468880"/>
          </a:xfrm>
        </p:grpSpPr>
        <p:sp>
          <p:nvSpPr>
            <p:cNvPr id="12" name="Rectangle 11"/>
            <p:cNvSpPr/>
            <p:nvPr/>
          </p:nvSpPr>
          <p:spPr>
            <a:xfrm>
              <a:off x="399869" y="4019139"/>
              <a:ext cx="2286001"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13" name="TextBox 112"/>
            <p:cNvSpPr txBox="1"/>
            <p:nvPr/>
          </p:nvSpPr>
          <p:spPr>
            <a:xfrm>
              <a:off x="415547" y="4197043"/>
              <a:ext cx="2271549" cy="735586"/>
            </a:xfrm>
            <a:prstGeom prst="rect">
              <a:avLst/>
            </a:prstGeom>
            <a:noFill/>
          </p:spPr>
          <p:txBody>
            <a:bodyPr wrap="square" lIns="91440" tIns="0" rIns="0" bIns="0" rtlCol="0">
              <a:spAutoFit/>
            </a:bodyPr>
            <a:lstStyle>
              <a:defPPr>
                <a:defRPr lang="en-US"/>
              </a:defPPr>
              <a:lvl1pPr>
                <a:spcAft>
                  <a:spcPts val="100"/>
                </a:spcAft>
                <a:defRPr sz="1400">
                  <a:gradFill>
                    <a:gsLst>
                      <a:gs pos="0">
                        <a:schemeClr val="tx1">
                          <a:lumMod val="75000"/>
                          <a:lumOff val="25000"/>
                        </a:schemeClr>
                      </a:gs>
                      <a:gs pos="80000">
                        <a:schemeClr val="tx1">
                          <a:lumMod val="65000"/>
                          <a:lumOff val="35000"/>
                        </a:schemeClr>
                      </a:gs>
                    </a:gsLst>
                    <a:lin ang="16200000" scaled="0"/>
                  </a:gradFill>
                  <a:latin typeface="Segoe UI Light" pitchFamily="34" charset="0"/>
                </a:defRPr>
              </a:lvl1pPr>
            </a:lstStyle>
            <a:p>
              <a:pPr>
                <a:lnSpc>
                  <a:spcPct val="90000"/>
                </a:lnSpc>
                <a:spcAft>
                  <a:spcPts val="600"/>
                </a:spcAft>
              </a:pPr>
              <a:r>
                <a:rPr lang="en-US" spc="-30" dirty="0" smtClean="0">
                  <a:solidFill>
                    <a:schemeClr val="tx1">
                      <a:lumMod val="65000"/>
                      <a:lumOff val="35000"/>
                    </a:schemeClr>
                  </a:solidFill>
                  <a:latin typeface="+mn-lt"/>
                </a:rPr>
                <a:t>Start screen improvements</a:t>
              </a:r>
            </a:p>
            <a:p>
              <a:pPr>
                <a:lnSpc>
                  <a:spcPct val="90000"/>
                </a:lnSpc>
                <a:spcAft>
                  <a:spcPts val="600"/>
                </a:spcAft>
              </a:pPr>
              <a:r>
                <a:rPr lang="en-US" spc="-30" dirty="0" smtClean="0">
                  <a:solidFill>
                    <a:schemeClr val="tx1">
                      <a:lumMod val="65000"/>
                      <a:lumOff val="35000"/>
                    </a:schemeClr>
                  </a:solidFill>
                  <a:latin typeface="+mn-lt"/>
                </a:rPr>
                <a:t>Variable snap view</a:t>
              </a:r>
            </a:p>
            <a:p>
              <a:pPr>
                <a:lnSpc>
                  <a:spcPct val="90000"/>
                </a:lnSpc>
                <a:spcAft>
                  <a:spcPts val="600"/>
                </a:spcAft>
              </a:pPr>
              <a:r>
                <a:rPr lang="en-US" spc="-30" dirty="0" smtClean="0">
                  <a:solidFill>
                    <a:schemeClr val="tx1">
                      <a:lumMod val="65000"/>
                      <a:lumOff val="35000"/>
                    </a:schemeClr>
                  </a:solidFill>
                  <a:latin typeface="+mn-lt"/>
                </a:rPr>
                <a:t>Simple update deployment</a:t>
              </a:r>
            </a:p>
          </p:txBody>
        </p:sp>
      </p:grpSp>
      <p:grpSp>
        <p:nvGrpSpPr>
          <p:cNvPr id="16" name="Group 15"/>
          <p:cNvGrpSpPr/>
          <p:nvPr/>
        </p:nvGrpSpPr>
        <p:grpSpPr>
          <a:xfrm>
            <a:off x="7417486" y="3838378"/>
            <a:ext cx="2294987" cy="1519068"/>
            <a:chOff x="7420685" y="4019139"/>
            <a:chExt cx="2294987" cy="2468880"/>
          </a:xfrm>
        </p:grpSpPr>
        <p:sp>
          <p:nvSpPr>
            <p:cNvPr id="127" name="Rectangle 126"/>
            <p:cNvSpPr/>
            <p:nvPr/>
          </p:nvSpPr>
          <p:spPr>
            <a:xfrm>
              <a:off x="7420685" y="4019139"/>
              <a:ext cx="2286001"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15" name="TextBox 114"/>
            <p:cNvSpPr txBox="1"/>
            <p:nvPr/>
          </p:nvSpPr>
          <p:spPr>
            <a:xfrm>
              <a:off x="7429672" y="4197043"/>
              <a:ext cx="2286000" cy="735586"/>
            </a:xfrm>
            <a:prstGeom prst="rect">
              <a:avLst/>
            </a:prstGeom>
            <a:noFill/>
          </p:spPr>
          <p:txBody>
            <a:bodyPr wrap="square" lIns="91440" tIns="0" rIns="0" bIns="0" rtlCol="0">
              <a:spAutoFit/>
            </a:bodyPr>
            <a:lstStyle>
              <a:defPPr>
                <a:defRPr lang="en-US"/>
              </a:defPPr>
              <a:lvl1pPr>
                <a:lnSpc>
                  <a:spcPct val="90000"/>
                </a:lnSpc>
                <a:spcAft>
                  <a:spcPts val="600"/>
                </a:spcAft>
                <a:defRPr sz="1400" spc="-30">
                  <a:solidFill>
                    <a:schemeClr val="tx1">
                      <a:lumMod val="65000"/>
                      <a:lumOff val="35000"/>
                    </a:schemeClr>
                  </a:solidFill>
                </a:defRPr>
              </a:lvl1pPr>
            </a:lstStyle>
            <a:p>
              <a:r>
                <a:rPr lang="en-US" dirty="0" smtClean="0"/>
                <a:t>Workplace Join</a:t>
              </a:r>
            </a:p>
            <a:p>
              <a:r>
                <a:rPr lang="en-US" dirty="0" smtClean="0"/>
                <a:t>Open MDM</a:t>
              </a:r>
            </a:p>
            <a:p>
              <a:r>
                <a:rPr lang="en-US" dirty="0" smtClean="0"/>
                <a:t>RDS Enhancements</a:t>
              </a:r>
              <a:endParaRPr lang="en-US" dirty="0"/>
            </a:p>
          </p:txBody>
        </p:sp>
      </p:grpSp>
      <p:grpSp>
        <p:nvGrpSpPr>
          <p:cNvPr id="14" name="Group 13"/>
          <p:cNvGrpSpPr/>
          <p:nvPr/>
        </p:nvGrpSpPr>
        <p:grpSpPr>
          <a:xfrm>
            <a:off x="2735580" y="3838378"/>
            <a:ext cx="2293762" cy="1519068"/>
            <a:chOff x="2732380" y="4019139"/>
            <a:chExt cx="2293762" cy="2468880"/>
          </a:xfrm>
        </p:grpSpPr>
        <p:sp>
          <p:nvSpPr>
            <p:cNvPr id="120" name="Rectangle 119"/>
            <p:cNvSpPr/>
            <p:nvPr/>
          </p:nvSpPr>
          <p:spPr>
            <a:xfrm>
              <a:off x="2740141" y="4019139"/>
              <a:ext cx="2286001"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16" name="TextBox 115"/>
            <p:cNvSpPr txBox="1"/>
            <p:nvPr/>
          </p:nvSpPr>
          <p:spPr>
            <a:xfrm>
              <a:off x="2732380" y="4197043"/>
              <a:ext cx="2286292" cy="193899"/>
            </a:xfrm>
            <a:prstGeom prst="rect">
              <a:avLst/>
            </a:prstGeom>
            <a:noFill/>
          </p:spPr>
          <p:txBody>
            <a:bodyPr wrap="square" lIns="91440" tIns="0" rIns="0" bIns="0" rtlCol="0">
              <a:spAutoFit/>
            </a:bodyPr>
            <a:lstStyle>
              <a:defPPr>
                <a:defRPr lang="en-US"/>
              </a:defPPr>
              <a:lvl1pPr>
                <a:lnSpc>
                  <a:spcPct val="90000"/>
                </a:lnSpc>
                <a:spcAft>
                  <a:spcPts val="600"/>
                </a:spcAft>
                <a:defRPr sz="1400" spc="-30">
                  <a:solidFill>
                    <a:schemeClr val="tx1">
                      <a:lumMod val="65000"/>
                      <a:lumOff val="35000"/>
                    </a:schemeClr>
                  </a:solidFill>
                </a:defRPr>
              </a:lvl1pPr>
            </a:lstStyle>
            <a:p>
              <a:pPr>
                <a:spcAft>
                  <a:spcPts val="0"/>
                </a:spcAft>
              </a:pPr>
              <a:endParaRPr lang="en-US" dirty="0"/>
            </a:p>
          </p:txBody>
        </p:sp>
      </p:grpSp>
      <p:grpSp>
        <p:nvGrpSpPr>
          <p:cNvPr id="15" name="Group 14"/>
          <p:cNvGrpSpPr/>
          <p:nvPr/>
        </p:nvGrpSpPr>
        <p:grpSpPr>
          <a:xfrm>
            <a:off x="5077826" y="3838378"/>
            <a:ext cx="2291176" cy="1519068"/>
            <a:chOff x="5075238" y="4019139"/>
            <a:chExt cx="2291176" cy="2468880"/>
          </a:xfrm>
        </p:grpSpPr>
        <p:sp>
          <p:nvSpPr>
            <p:cNvPr id="121" name="Rectangle 120"/>
            <p:cNvSpPr/>
            <p:nvPr/>
          </p:nvSpPr>
          <p:spPr>
            <a:xfrm>
              <a:off x="5080413" y="4019139"/>
              <a:ext cx="2286001"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17" name="TextBox 116"/>
            <p:cNvSpPr txBox="1"/>
            <p:nvPr/>
          </p:nvSpPr>
          <p:spPr>
            <a:xfrm>
              <a:off x="5075238" y="4197043"/>
              <a:ext cx="2286000" cy="1200329"/>
            </a:xfrm>
            <a:prstGeom prst="rect">
              <a:avLst/>
            </a:prstGeom>
            <a:noFill/>
          </p:spPr>
          <p:txBody>
            <a:bodyPr wrap="square" lIns="91440" tIns="0" rIns="0" bIns="0" rtlCol="0">
              <a:spAutoFit/>
            </a:bodyPr>
            <a:lstStyle>
              <a:defPPr>
                <a:defRPr lang="en-US"/>
              </a:defPPr>
              <a:lvl1pPr>
                <a:lnSpc>
                  <a:spcPct val="90000"/>
                </a:lnSpc>
                <a:spcAft>
                  <a:spcPts val="600"/>
                </a:spcAft>
                <a:defRPr sz="1400" spc="-30">
                  <a:solidFill>
                    <a:schemeClr val="tx1">
                      <a:lumMod val="65000"/>
                      <a:lumOff val="35000"/>
                    </a:schemeClr>
                  </a:solidFill>
                </a:defRPr>
              </a:lvl1pPr>
            </a:lstStyle>
            <a:p>
              <a:r>
                <a:rPr lang="en-US" dirty="0" smtClean="0"/>
                <a:t>Remote Business Data Removal </a:t>
              </a:r>
              <a:endParaRPr lang="en-US" dirty="0"/>
            </a:p>
            <a:p>
              <a:r>
                <a:rPr lang="en-US" dirty="0" smtClean="0"/>
                <a:t>Biometrics</a:t>
              </a:r>
            </a:p>
            <a:p>
              <a:r>
                <a:rPr lang="en-US" dirty="0" smtClean="0"/>
                <a:t>Malware resistance</a:t>
              </a:r>
            </a:p>
            <a:p>
              <a:r>
                <a:rPr lang="en-US" dirty="0" smtClean="0"/>
                <a:t>Assigned access</a:t>
              </a:r>
            </a:p>
          </p:txBody>
        </p:sp>
      </p:grpSp>
      <p:grpSp>
        <p:nvGrpSpPr>
          <p:cNvPr id="17" name="Group 16"/>
          <p:cNvGrpSpPr/>
          <p:nvPr/>
        </p:nvGrpSpPr>
        <p:grpSpPr>
          <a:xfrm>
            <a:off x="9760956" y="3838378"/>
            <a:ext cx="2286001" cy="1519068"/>
            <a:chOff x="9760956" y="4019139"/>
            <a:chExt cx="2286001" cy="2468880"/>
          </a:xfrm>
        </p:grpSpPr>
        <p:sp>
          <p:nvSpPr>
            <p:cNvPr id="128" name="Rectangle 127"/>
            <p:cNvSpPr/>
            <p:nvPr/>
          </p:nvSpPr>
          <p:spPr>
            <a:xfrm>
              <a:off x="9760956" y="4019139"/>
              <a:ext cx="2286001" cy="2468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118" name="TextBox 117"/>
            <p:cNvSpPr txBox="1"/>
            <p:nvPr/>
          </p:nvSpPr>
          <p:spPr>
            <a:xfrm>
              <a:off x="9760957" y="4197043"/>
              <a:ext cx="2286000" cy="1635708"/>
            </a:xfrm>
            <a:prstGeom prst="rect">
              <a:avLst/>
            </a:prstGeom>
            <a:noFill/>
          </p:spPr>
          <p:txBody>
            <a:bodyPr wrap="square" lIns="91440" tIns="0" rIns="0" bIns="0" rtlCol="0">
              <a:spAutoFit/>
            </a:bodyPr>
            <a:lstStyle>
              <a:defPPr>
                <a:defRPr lang="en-US"/>
              </a:defPPr>
              <a:lvl1pPr>
                <a:lnSpc>
                  <a:spcPct val="90000"/>
                </a:lnSpc>
                <a:spcAft>
                  <a:spcPts val="600"/>
                </a:spcAft>
                <a:defRPr sz="1400" spc="-30">
                  <a:solidFill>
                    <a:schemeClr val="tx1">
                      <a:lumMod val="65000"/>
                      <a:lumOff val="35000"/>
                    </a:schemeClr>
                  </a:solidFill>
                </a:defRPr>
              </a:lvl1pPr>
            </a:lstStyle>
            <a:p>
              <a:r>
                <a:rPr lang="en-US" dirty="0" smtClean="0"/>
                <a:t>VPN clients</a:t>
              </a:r>
              <a:endParaRPr lang="en-US" dirty="0"/>
            </a:p>
            <a:p>
              <a:r>
                <a:rPr lang="en-US" dirty="0" smtClean="0"/>
                <a:t>Mobile broadband</a:t>
              </a:r>
              <a:endParaRPr lang="en-US" dirty="0"/>
            </a:p>
            <a:p>
              <a:r>
                <a:rPr lang="en-US" dirty="0" smtClean="0"/>
                <a:t>Broadband tethering</a:t>
              </a:r>
            </a:p>
            <a:p>
              <a:r>
                <a:rPr lang="en-US" dirty="0" smtClean="0"/>
                <a:t>Auto-triggered VPN</a:t>
              </a:r>
              <a:endParaRPr lang="en-US" dirty="0"/>
            </a:p>
          </p:txBody>
        </p:sp>
      </p:grpSp>
      <p:sp>
        <p:nvSpPr>
          <p:cNvPr id="6" name="Title 5"/>
          <p:cNvSpPr>
            <a:spLocks noGrp="1"/>
          </p:cNvSpPr>
          <p:nvPr>
            <p:ph type="title"/>
          </p:nvPr>
        </p:nvSpPr>
        <p:spPr>
          <a:xfrm>
            <a:off x="274320" y="179934"/>
            <a:ext cx="11889564" cy="917575"/>
          </a:xfrm>
        </p:spPr>
        <p:txBody>
          <a:bodyPr/>
          <a:lstStyle/>
          <a:p>
            <a:r>
              <a:rPr lang="en-US" sz="4800" dirty="0"/>
              <a:t>Windows </a:t>
            </a:r>
            <a:r>
              <a:rPr lang="en-US" sz="4800" dirty="0" smtClean="0"/>
              <a:t>RT 8.1 </a:t>
            </a:r>
            <a:r>
              <a:rPr lang="en-US" sz="4800" dirty="0"/>
              <a:t>Investments for the </a:t>
            </a:r>
            <a:r>
              <a:rPr lang="en-US" sz="4800" dirty="0" smtClean="0"/>
              <a:t>Enterprise</a:t>
            </a:r>
            <a:endParaRPr lang="en-US" sz="4800" dirty="0"/>
          </a:p>
        </p:txBody>
      </p:sp>
      <p:grpSp>
        <p:nvGrpSpPr>
          <p:cNvPr id="5" name="Group 4"/>
          <p:cNvGrpSpPr/>
          <p:nvPr/>
        </p:nvGrpSpPr>
        <p:grpSpPr>
          <a:xfrm>
            <a:off x="399869" y="1095178"/>
            <a:ext cx="2286000" cy="2743200"/>
            <a:chOff x="399869" y="1275939"/>
            <a:chExt cx="2286000" cy="274320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934" b="1066"/>
            <a:stretch/>
          </p:blipFill>
          <p:spPr bwMode="auto">
            <a:xfrm>
              <a:off x="399869" y="1275939"/>
              <a:ext cx="2286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Rectangle 121"/>
            <p:cNvSpPr/>
            <p:nvPr/>
          </p:nvSpPr>
          <p:spPr bwMode="auto">
            <a:xfrm>
              <a:off x="399869" y="2921859"/>
              <a:ext cx="2286000" cy="1097280"/>
            </a:xfrm>
            <a:prstGeom prst="rect">
              <a:avLst/>
            </a:prstGeom>
            <a:gradFill>
              <a:gsLst>
                <a:gs pos="0">
                  <a:schemeClr val="tx1">
                    <a:alpha val="0"/>
                  </a:schemeClr>
                </a:gs>
                <a:gs pos="45000">
                  <a:schemeClr val="tx1">
                    <a:alpha val="70000"/>
                  </a:schemeClr>
                </a:gs>
                <a:gs pos="100000">
                  <a:schemeClr val="tx1">
                    <a:alpha val="8000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42" tIns="46618" rIns="93236" bIns="137160" numCol="1" rtlCol="0" anchor="b" anchorCtr="0" compatLnSpc="1">
              <a:prstTxWarp prst="textNoShape">
                <a:avLst/>
              </a:prstTxWarp>
            </a:bodyPr>
            <a:lstStyle/>
            <a:p>
              <a:pPr defTabSz="932119">
                <a:lnSpc>
                  <a:spcPct val="90000"/>
                </a:lnSpc>
              </a:pPr>
              <a:r>
                <a:rPr lang="en-US" sz="2000" dirty="0">
                  <a:solidFill>
                    <a:schemeClr val="bg1"/>
                  </a:solidFill>
                </a:rPr>
                <a:t>Best Business Tablet and More</a:t>
              </a:r>
            </a:p>
          </p:txBody>
        </p:sp>
      </p:grpSp>
      <p:grpSp>
        <p:nvGrpSpPr>
          <p:cNvPr id="8" name="Group 7"/>
          <p:cNvGrpSpPr/>
          <p:nvPr/>
        </p:nvGrpSpPr>
        <p:grpSpPr>
          <a:xfrm>
            <a:off x="9760957" y="1095178"/>
            <a:ext cx="2286000" cy="2743200"/>
            <a:chOff x="9760957" y="1275939"/>
            <a:chExt cx="2286000" cy="2743200"/>
          </a:xfrm>
        </p:grpSpPr>
        <p:pic>
          <p:nvPicPr>
            <p:cNvPr id="138" name="Picture 13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60957" y="1275939"/>
              <a:ext cx="2286000" cy="2743200"/>
            </a:xfrm>
            <a:prstGeom prst="rect">
              <a:avLst/>
            </a:prstGeom>
            <a:noFill/>
            <a:ln>
              <a:noFill/>
            </a:ln>
          </p:spPr>
        </p:pic>
        <p:sp>
          <p:nvSpPr>
            <p:cNvPr id="124" name="Rectangle 123"/>
            <p:cNvSpPr/>
            <p:nvPr/>
          </p:nvSpPr>
          <p:spPr bwMode="auto">
            <a:xfrm>
              <a:off x="9760957" y="2921859"/>
              <a:ext cx="2286000" cy="1097280"/>
            </a:xfrm>
            <a:prstGeom prst="rect">
              <a:avLst/>
            </a:prstGeom>
            <a:gradFill>
              <a:gsLst>
                <a:gs pos="0">
                  <a:schemeClr val="tx1">
                    <a:alpha val="0"/>
                  </a:schemeClr>
                </a:gs>
                <a:gs pos="45000">
                  <a:schemeClr val="tx1">
                    <a:alpha val="70000"/>
                  </a:schemeClr>
                </a:gs>
                <a:gs pos="100000">
                  <a:schemeClr val="tx1">
                    <a:alpha val="8000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42" tIns="46618" rIns="93236" bIns="137160" numCol="1" rtlCol="0" anchor="b" anchorCtr="0" compatLnSpc="1">
              <a:prstTxWarp prst="textNoShape">
                <a:avLst/>
              </a:prstTxWarp>
            </a:bodyPr>
            <a:lstStyle/>
            <a:p>
              <a:pPr defTabSz="932119">
                <a:lnSpc>
                  <a:spcPct val="90000"/>
                </a:lnSpc>
              </a:pPr>
              <a:r>
                <a:rPr lang="en-US" sz="2000" dirty="0">
                  <a:solidFill>
                    <a:schemeClr val="bg1"/>
                  </a:solidFill>
                </a:rPr>
                <a:t>Mobility for </a:t>
              </a:r>
              <a:br>
                <a:rPr lang="en-US" sz="2000" dirty="0">
                  <a:solidFill>
                    <a:schemeClr val="bg1"/>
                  </a:solidFill>
                </a:rPr>
              </a:br>
              <a:r>
                <a:rPr lang="en-US" sz="2000" dirty="0">
                  <a:solidFill>
                    <a:schemeClr val="bg1"/>
                  </a:solidFill>
                </a:rPr>
                <a:t>the Enterprise</a:t>
              </a:r>
            </a:p>
          </p:txBody>
        </p:sp>
      </p:grpSp>
      <p:grpSp>
        <p:nvGrpSpPr>
          <p:cNvPr id="2" name="Group 1"/>
          <p:cNvGrpSpPr/>
          <p:nvPr/>
        </p:nvGrpSpPr>
        <p:grpSpPr>
          <a:xfrm>
            <a:off x="7420757" y="1095178"/>
            <a:ext cx="2286001" cy="2743200"/>
            <a:chOff x="7418096" y="1275939"/>
            <a:chExt cx="2286001" cy="2743200"/>
          </a:xfrm>
        </p:grpSpPr>
        <p:pic>
          <p:nvPicPr>
            <p:cNvPr id="91" name="Picture 90"/>
            <p:cNvPicPr>
              <a:picLocks noChangeAspect="1"/>
            </p:cNvPicPr>
            <p:nvPr/>
          </p:nvPicPr>
          <p:blipFill rotWithShape="1">
            <a:blip r:embed="rId5">
              <a:extLst>
                <a:ext uri="{28A0092B-C50C-407E-A947-70E740481C1C}">
                  <a14:useLocalDpi xmlns:a14="http://schemas.microsoft.com/office/drawing/2010/main" val="0"/>
                </a:ext>
              </a:extLst>
            </a:blip>
            <a:srcRect l="34879" r="18286"/>
            <a:stretch/>
          </p:blipFill>
          <p:spPr>
            <a:xfrm>
              <a:off x="7418096" y="1275939"/>
              <a:ext cx="2286001" cy="2743200"/>
            </a:xfrm>
            <a:prstGeom prst="rect">
              <a:avLst/>
            </a:prstGeom>
            <a:noFill/>
            <a:ln>
              <a:noFill/>
            </a:ln>
          </p:spPr>
        </p:pic>
        <p:sp>
          <p:nvSpPr>
            <p:cNvPr id="125" name="Rectangle 124"/>
            <p:cNvSpPr/>
            <p:nvPr/>
          </p:nvSpPr>
          <p:spPr bwMode="auto">
            <a:xfrm>
              <a:off x="7418096" y="2921859"/>
              <a:ext cx="2286000" cy="1097280"/>
            </a:xfrm>
            <a:prstGeom prst="rect">
              <a:avLst/>
            </a:prstGeom>
            <a:gradFill>
              <a:gsLst>
                <a:gs pos="0">
                  <a:schemeClr val="tx1">
                    <a:alpha val="0"/>
                  </a:schemeClr>
                </a:gs>
                <a:gs pos="45000">
                  <a:schemeClr val="tx1">
                    <a:alpha val="70000"/>
                  </a:schemeClr>
                </a:gs>
                <a:gs pos="100000">
                  <a:schemeClr val="tx1">
                    <a:alpha val="8000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42" tIns="46618" rIns="93236" bIns="137160" numCol="1" rtlCol="0" anchor="b" anchorCtr="0" compatLnSpc="1">
              <a:prstTxWarp prst="textNoShape">
                <a:avLst/>
              </a:prstTxWarp>
            </a:bodyPr>
            <a:lstStyle/>
            <a:p>
              <a:pPr defTabSz="932119">
                <a:lnSpc>
                  <a:spcPct val="90000"/>
                </a:lnSpc>
              </a:pPr>
              <a:r>
                <a:rPr lang="en-US" sz="2000" dirty="0">
                  <a:solidFill>
                    <a:schemeClr val="bg1"/>
                  </a:solidFill>
                </a:rPr>
                <a:t>Empower </a:t>
              </a:r>
              <a:br>
                <a:rPr lang="en-US" sz="2000" dirty="0">
                  <a:solidFill>
                    <a:schemeClr val="bg1"/>
                  </a:solidFill>
                </a:rPr>
              </a:br>
              <a:r>
                <a:rPr lang="en-US" sz="2000" dirty="0">
                  <a:solidFill>
                    <a:schemeClr val="bg1"/>
                  </a:solidFill>
                </a:rPr>
                <a:t>BYOD</a:t>
              </a:r>
            </a:p>
          </p:txBody>
        </p:sp>
      </p:grpSp>
      <p:grpSp>
        <p:nvGrpSpPr>
          <p:cNvPr id="10" name="Group 9"/>
          <p:cNvGrpSpPr/>
          <p:nvPr/>
        </p:nvGrpSpPr>
        <p:grpSpPr>
          <a:xfrm>
            <a:off x="5080557" y="1095178"/>
            <a:ext cx="2286002" cy="2743200"/>
            <a:chOff x="5075236" y="2611120"/>
            <a:chExt cx="2286002" cy="2743200"/>
          </a:xfrm>
        </p:grpSpPr>
        <p:pic>
          <p:nvPicPr>
            <p:cNvPr id="193" name="Picture 19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flipH="1">
              <a:off x="5075236" y="2611120"/>
              <a:ext cx="2286001" cy="2743200"/>
            </a:xfrm>
            <a:prstGeom prst="rect">
              <a:avLst/>
            </a:prstGeom>
            <a:noFill/>
            <a:ln>
              <a:noFill/>
            </a:ln>
          </p:spPr>
        </p:pic>
        <p:sp>
          <p:nvSpPr>
            <p:cNvPr id="194" name="Freeform 26"/>
            <p:cNvSpPr>
              <a:spLocks noChangeAspect="1" noEditPoints="1"/>
            </p:cNvSpPr>
            <p:nvPr/>
          </p:nvSpPr>
          <p:spPr bwMode="auto">
            <a:xfrm>
              <a:off x="5147086" y="3750887"/>
              <a:ext cx="560188" cy="731520"/>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accent4">
                <a:alpha val="40000"/>
              </a:schemeClr>
            </a:solidFill>
            <a:ln w="12700">
              <a:noFill/>
            </a:ln>
          </p:spPr>
          <p:txBody>
            <a:bodyPr vert="horz" wrap="square" lIns="91431" tIns="45716" rIns="91431" bIns="45716" numCol="1" anchor="t" anchorCtr="0" compatLnSpc="1">
              <a:prstTxWarp prst="textNoShape">
                <a:avLst/>
              </a:prstTxWarp>
            </a:bodyPr>
            <a:lstStyle/>
            <a:p>
              <a:endParaRPr lang="en-US">
                <a:gradFill>
                  <a:gsLst>
                    <a:gs pos="0">
                      <a:schemeClr val="bg1"/>
                    </a:gs>
                    <a:gs pos="100000">
                      <a:schemeClr val="bg1"/>
                    </a:gs>
                  </a:gsLst>
                  <a:lin ang="5400000" scaled="0"/>
                </a:gradFill>
              </a:endParaRPr>
            </a:p>
          </p:txBody>
        </p:sp>
        <p:sp>
          <p:nvSpPr>
            <p:cNvPr id="126" name="Rectangle 125"/>
            <p:cNvSpPr/>
            <p:nvPr/>
          </p:nvSpPr>
          <p:spPr bwMode="auto">
            <a:xfrm>
              <a:off x="5075238" y="4257040"/>
              <a:ext cx="2286000" cy="1097280"/>
            </a:xfrm>
            <a:prstGeom prst="rect">
              <a:avLst/>
            </a:prstGeom>
            <a:gradFill>
              <a:gsLst>
                <a:gs pos="0">
                  <a:schemeClr val="tx1">
                    <a:alpha val="0"/>
                  </a:schemeClr>
                </a:gs>
                <a:gs pos="45000">
                  <a:schemeClr val="tx1">
                    <a:alpha val="70000"/>
                  </a:schemeClr>
                </a:gs>
                <a:gs pos="100000">
                  <a:schemeClr val="tx1">
                    <a:alpha val="8000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42" tIns="46618" rIns="93236" bIns="137160" numCol="1" rtlCol="0" anchor="b" anchorCtr="0" compatLnSpc="1">
              <a:prstTxWarp prst="textNoShape">
                <a:avLst/>
              </a:prstTxWarp>
            </a:bodyPr>
            <a:lstStyle/>
            <a:p>
              <a:pPr defTabSz="932119">
                <a:lnSpc>
                  <a:spcPct val="90000"/>
                </a:lnSpc>
              </a:pPr>
              <a:r>
                <a:rPr lang="en-US" sz="2000" dirty="0">
                  <a:solidFill>
                    <a:schemeClr val="bg1"/>
                  </a:solidFill>
                </a:rPr>
                <a:t>Enterprise </a:t>
              </a:r>
              <a:br>
                <a:rPr lang="en-US" sz="2000" dirty="0">
                  <a:solidFill>
                    <a:schemeClr val="bg1"/>
                  </a:solidFill>
                </a:rPr>
              </a:br>
              <a:r>
                <a:rPr lang="en-US" sz="2000" dirty="0">
                  <a:solidFill>
                    <a:schemeClr val="bg1"/>
                  </a:solidFill>
                </a:rPr>
                <a:t>Grade Security</a:t>
              </a:r>
            </a:p>
          </p:txBody>
        </p:sp>
      </p:grpSp>
      <p:grpSp>
        <p:nvGrpSpPr>
          <p:cNvPr id="7" name="Group 6"/>
          <p:cNvGrpSpPr/>
          <p:nvPr/>
        </p:nvGrpSpPr>
        <p:grpSpPr>
          <a:xfrm>
            <a:off x="2740067" y="1095178"/>
            <a:ext cx="2286292" cy="2743200"/>
            <a:chOff x="2732379" y="2143979"/>
            <a:chExt cx="2286292" cy="2743200"/>
          </a:xfrm>
        </p:grpSpPr>
        <p:sp>
          <p:nvSpPr>
            <p:cNvPr id="143" name="Rectangle 142"/>
            <p:cNvSpPr/>
            <p:nvPr/>
          </p:nvSpPr>
          <p:spPr>
            <a:xfrm>
              <a:off x="2732379" y="2143979"/>
              <a:ext cx="2286292" cy="274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4" name="Group 3"/>
            <p:cNvGrpSpPr/>
            <p:nvPr/>
          </p:nvGrpSpPr>
          <p:grpSpPr>
            <a:xfrm>
              <a:off x="2776050" y="2203811"/>
              <a:ext cx="2196755" cy="2547317"/>
              <a:chOff x="2776050" y="2737627"/>
              <a:chExt cx="2196755" cy="2547317"/>
            </a:xfrm>
          </p:grpSpPr>
          <p:pic>
            <p:nvPicPr>
              <p:cNvPr id="8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8060" y="2738569"/>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32" descr="JobStre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7691" y="2738569"/>
                <a:ext cx="275667" cy="27566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7507" y="2738569"/>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323" y="2738569"/>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7138" y="2738569"/>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8245" y="3064737"/>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8060" y="3064737"/>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7876" y="3063930"/>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7691" y="3064737"/>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7507" y="3064737"/>
                <a:ext cx="275667" cy="27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42" descr="Salesway"/>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97138" y="3064737"/>
                <a:ext cx="275667" cy="27566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7" descr="NYTime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78245" y="2738569"/>
                <a:ext cx="275667" cy="27566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1" descr="LinkedI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76" y="2737627"/>
                <a:ext cx="275667" cy="27566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3" descr="Forbes Busines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77323" y="3064737"/>
                <a:ext cx="275667" cy="27566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Apace switch"/>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78245" y="3390905"/>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Yolu Card Read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98060" y="3390905"/>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Dev Cent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7876" y="3390233"/>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Bradesco"/>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7691" y="3390905"/>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 descr="Esponce QR Read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57507" y="3390905"/>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2" descr="Box"/>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78245" y="3713531"/>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2" descr="Business Organiz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7507" y="3713531"/>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4" descr="Leadership Quotes"/>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77323" y="3390905"/>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6" descr="ManagementTips"/>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37691" y="3713531"/>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8" descr="Mobile World Congress"/>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7138" y="3390905"/>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0" descr="BitCoinTil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17876" y="3712994"/>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2" descr="Lotus Notes Calenda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77323" y="3713531"/>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4" descr="Percentage Calculato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98060" y="3713531"/>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6" descr="CNN Expansión"/>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97138" y="3713531"/>
                <a:ext cx="272125" cy="272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nPhone Info Fre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78245" y="4036157"/>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97695" y="4036157"/>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17145" y="4035755"/>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36595" y="4036157"/>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056045" y="4036157"/>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75495" y="4036157"/>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94943" y="4036157"/>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78245" y="4360978"/>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17145" y="4360711"/>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36595" y="4360978"/>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056045" y="4360978"/>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375495" y="4360978"/>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694943" y="4360978"/>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735495"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375125"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097695" y="4360978"/>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776050" y="4685799"/>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095865" y="4685799"/>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415680" y="4685667"/>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735495" y="4685799"/>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055310" y="4685799"/>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375125" y="4685799"/>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694943" y="4685799"/>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2" name="Picture 2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776050"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3" name="Picture 2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095865"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415680"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 name="Picture 3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055310"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694943" y="5010624"/>
                <a:ext cx="274320"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3" name="Rectangle 122"/>
            <p:cNvSpPr/>
            <p:nvPr/>
          </p:nvSpPr>
          <p:spPr bwMode="auto">
            <a:xfrm>
              <a:off x="2732379" y="3789899"/>
              <a:ext cx="2286000" cy="1097280"/>
            </a:xfrm>
            <a:prstGeom prst="rect">
              <a:avLst/>
            </a:prstGeom>
            <a:gradFill>
              <a:gsLst>
                <a:gs pos="0">
                  <a:schemeClr val="tx1">
                    <a:alpha val="0"/>
                  </a:schemeClr>
                </a:gs>
                <a:gs pos="45000">
                  <a:schemeClr val="tx1">
                    <a:alpha val="70000"/>
                  </a:schemeClr>
                </a:gs>
                <a:gs pos="100000">
                  <a:schemeClr val="tx1">
                    <a:alpha val="80000"/>
                  </a:schemeClr>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42" tIns="46618" rIns="93236" bIns="137160" numCol="1" rtlCol="0" anchor="b" anchorCtr="0" compatLnSpc="1">
              <a:prstTxWarp prst="textNoShape">
                <a:avLst/>
              </a:prstTxWarp>
            </a:bodyPr>
            <a:lstStyle/>
            <a:p>
              <a:pPr defTabSz="932119">
                <a:lnSpc>
                  <a:spcPct val="90000"/>
                </a:lnSpc>
              </a:pPr>
              <a:r>
                <a:rPr lang="en-US" sz="2000" dirty="0">
                  <a:solidFill>
                    <a:schemeClr val="bg1"/>
                  </a:solidFill>
                </a:rPr>
                <a:t>Windows Apps </a:t>
              </a:r>
              <a:br>
                <a:rPr lang="en-US" sz="2000" dirty="0">
                  <a:solidFill>
                    <a:schemeClr val="bg1"/>
                  </a:solidFill>
                </a:rPr>
              </a:br>
              <a:r>
                <a:rPr lang="en-US" sz="2000" dirty="0">
                  <a:solidFill>
                    <a:schemeClr val="bg1"/>
                  </a:solidFill>
                </a:rPr>
                <a:t>for Business</a:t>
              </a:r>
            </a:p>
          </p:txBody>
        </p:sp>
      </p:grpSp>
      <p:sp>
        <p:nvSpPr>
          <p:cNvPr id="9" name="Rectangle 8"/>
          <p:cNvSpPr/>
          <p:nvPr/>
        </p:nvSpPr>
        <p:spPr>
          <a:xfrm>
            <a:off x="2794024" y="3997295"/>
            <a:ext cx="2182927" cy="1200329"/>
          </a:xfrm>
          <a:prstGeom prst="rect">
            <a:avLst/>
          </a:prstGeom>
        </p:spPr>
        <p:txBody>
          <a:bodyPr wrap="square">
            <a:spAutoFit/>
          </a:bodyPr>
          <a:lstStyle/>
          <a:p>
            <a:pPr algn="ctr"/>
            <a:r>
              <a:rPr lang="en-US" dirty="0" smtClean="0"/>
              <a:t>To be shared</a:t>
            </a:r>
          </a:p>
          <a:p>
            <a:pPr algn="ctr"/>
            <a:r>
              <a:rPr lang="en-US" dirty="0" smtClean="0"/>
              <a:t>at //build</a:t>
            </a:r>
          </a:p>
          <a:p>
            <a:pPr algn="ctr"/>
            <a:endParaRPr lang="en-US" dirty="0" smtClean="0"/>
          </a:p>
          <a:p>
            <a:pPr algn="ctr"/>
            <a:r>
              <a:rPr lang="en-US" dirty="0" smtClean="0"/>
              <a:t>June 26</a:t>
            </a:r>
            <a:r>
              <a:rPr lang="en-US" baseline="30000" dirty="0" smtClean="0"/>
              <a:t>th</a:t>
            </a:r>
            <a:r>
              <a:rPr lang="en-US" dirty="0" smtClean="0"/>
              <a:t> </a:t>
            </a:r>
            <a:endParaRPr lang="fr-FR" dirty="0"/>
          </a:p>
        </p:txBody>
      </p:sp>
      <p:sp>
        <p:nvSpPr>
          <p:cNvPr id="3" name="TextBox 2"/>
          <p:cNvSpPr txBox="1"/>
          <p:nvPr/>
        </p:nvSpPr>
        <p:spPr>
          <a:xfrm>
            <a:off x="415547" y="5720862"/>
            <a:ext cx="11631410"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dirty="0" smtClean="0">
                <a:gradFill>
                  <a:gsLst>
                    <a:gs pos="2917">
                      <a:schemeClr val="tx1"/>
                    </a:gs>
                    <a:gs pos="30000">
                      <a:schemeClr val="tx1"/>
                    </a:gs>
                  </a:gsLst>
                  <a:lin ang="5400000" scaled="0"/>
                </a:gradFill>
              </a:rPr>
              <a:t>Many Windows 8.1 features also apply to Windows RT 8.1</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200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 y="1223963"/>
            <a:ext cx="397591" cy="4293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sp>
        <p:nvSpPr>
          <p:cNvPr id="5" name="Rectangle 4"/>
          <p:cNvSpPr/>
          <p:nvPr/>
        </p:nvSpPr>
        <p:spPr>
          <a:xfrm>
            <a:off x="1" y="-1"/>
            <a:ext cx="4297680" cy="699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6" name="Text Placeholder 5"/>
          <p:cNvSpPr>
            <a:spLocks noGrp="1"/>
          </p:cNvSpPr>
          <p:nvPr>
            <p:ph type="body" sz="quarter" idx="4294967295"/>
          </p:nvPr>
        </p:nvSpPr>
        <p:spPr>
          <a:xfrm>
            <a:off x="0" y="296863"/>
            <a:ext cx="4332288" cy="1292662"/>
          </a:xfrm>
        </p:spPr>
        <p:txBody>
          <a:bodyPr/>
          <a:lstStyle/>
          <a:p>
            <a:pPr marL="0" indent="0">
              <a:buNone/>
            </a:pPr>
            <a:r>
              <a:rPr lang="en-US" dirty="0" smtClean="0">
                <a:solidFill>
                  <a:schemeClr val="tx1"/>
                </a:solidFill>
              </a:rPr>
              <a:t>Updating to Windows RT 8.1</a:t>
            </a:r>
            <a:endParaRPr lang="en-US" dirty="0">
              <a:solidFill>
                <a:schemeClr val="tx1"/>
              </a:solidFill>
            </a:endParaRPr>
          </a:p>
        </p:txBody>
      </p:sp>
      <p:sp>
        <p:nvSpPr>
          <p:cNvPr id="15" name="Freeform 9"/>
          <p:cNvSpPr>
            <a:spLocks noEditPoints="1"/>
          </p:cNvSpPr>
          <p:nvPr/>
        </p:nvSpPr>
        <p:spPr bwMode="black">
          <a:xfrm>
            <a:off x="2931961" y="1818630"/>
            <a:ext cx="605256" cy="607716"/>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34"/>
            <a:endParaRPr lang="en-US">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36972"/>
            <a:ext cx="7566756" cy="4254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8177" y="909108"/>
            <a:ext cx="579440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bg1"/>
                </a:solidFill>
              </a:rPr>
              <a:t>From the Windows Store:</a:t>
            </a:r>
          </a:p>
        </p:txBody>
      </p:sp>
    </p:spTree>
    <p:extLst>
      <p:ext uri="{BB962C8B-B14F-4D97-AF65-F5344CB8AC3E}">
        <p14:creationId xmlns:p14="http://schemas.microsoft.com/office/powerpoint/2010/main" val="214401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03945" y="3715717"/>
            <a:ext cx="1881575" cy="760208"/>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ConfigMgr</a:t>
            </a:r>
            <a:endParaRPr lang="en-US" sz="1400" dirty="0" smtClean="0">
              <a:gradFill>
                <a:gsLst>
                  <a:gs pos="2917">
                    <a:schemeClr val="tx1"/>
                  </a:gs>
                  <a:gs pos="30000">
                    <a:schemeClr val="tx1"/>
                  </a:gs>
                </a:gsLst>
                <a:lin ang="5400000" scaled="0"/>
              </a:gradFill>
            </a:endParaRPr>
          </a:p>
          <a:p>
            <a:pPr>
              <a:lnSpc>
                <a:spcPct val="90000"/>
              </a:lnSpc>
              <a:spcAft>
                <a:spcPts val="600"/>
              </a:spcAft>
            </a:pPr>
            <a:r>
              <a:rPr lang="en-US" sz="1400" dirty="0" smtClean="0">
                <a:gradFill>
                  <a:gsLst>
                    <a:gs pos="2917">
                      <a:schemeClr val="tx1"/>
                    </a:gs>
                    <a:gs pos="30000">
                      <a:schemeClr val="tx1"/>
                    </a:gs>
                  </a:gsLst>
                  <a:lin ang="5400000" scaled="0"/>
                </a:gradFill>
              </a:rPr>
              <a:t>Group Policy</a:t>
            </a:r>
          </a:p>
        </p:txBody>
      </p:sp>
      <p:sp>
        <p:nvSpPr>
          <p:cNvPr id="5" name="Rectangle 4"/>
          <p:cNvSpPr/>
          <p:nvPr/>
        </p:nvSpPr>
        <p:spPr>
          <a:xfrm>
            <a:off x="748255" y="2266950"/>
            <a:ext cx="11064240" cy="2077396"/>
          </a:xfrm>
          <a:custGeom>
            <a:avLst/>
            <a:gdLst/>
            <a:ahLst/>
            <a:cxnLst/>
            <a:rect l="l" t="t" r="r" b="b"/>
            <a:pathLst>
              <a:path w="11382338" h="2568737">
                <a:moveTo>
                  <a:pt x="1196576" y="0"/>
                </a:moveTo>
                <a:cubicBezTo>
                  <a:pt x="1196576" y="0"/>
                  <a:pt x="1196576" y="0"/>
                  <a:pt x="1125260" y="577002"/>
                </a:cubicBezTo>
                <a:cubicBezTo>
                  <a:pt x="2331697" y="739623"/>
                  <a:pt x="3933512" y="838492"/>
                  <a:pt x="5691170" y="838492"/>
                </a:cubicBezTo>
                <a:cubicBezTo>
                  <a:pt x="7448828" y="838492"/>
                  <a:pt x="9050642" y="739623"/>
                  <a:pt x="10257078" y="577002"/>
                </a:cubicBezTo>
                <a:cubicBezTo>
                  <a:pt x="10246787" y="493740"/>
                  <a:pt x="10226350" y="328386"/>
                  <a:pt x="10185762" y="0"/>
                </a:cubicBezTo>
                <a:cubicBezTo>
                  <a:pt x="10185762" y="0"/>
                  <a:pt x="10185762" y="0"/>
                  <a:pt x="11382338" y="1284369"/>
                </a:cubicBezTo>
                <a:cubicBezTo>
                  <a:pt x="11382338" y="1284369"/>
                  <a:pt x="11382338" y="1284369"/>
                  <a:pt x="10185762" y="2568737"/>
                </a:cubicBezTo>
                <a:cubicBezTo>
                  <a:pt x="10185762" y="2568737"/>
                  <a:pt x="10185762" y="2568737"/>
                  <a:pt x="10256292" y="1992560"/>
                </a:cubicBezTo>
                <a:cubicBezTo>
                  <a:pt x="9049945" y="1830006"/>
                  <a:pt x="7448446" y="1731179"/>
                  <a:pt x="5691170" y="1731179"/>
                </a:cubicBezTo>
                <a:cubicBezTo>
                  <a:pt x="3933894" y="1731179"/>
                  <a:pt x="2332393" y="1830006"/>
                  <a:pt x="1126047" y="1992560"/>
                </a:cubicBezTo>
                <a:cubicBezTo>
                  <a:pt x="1136580" y="2078609"/>
                  <a:pt x="1156998" y="2245408"/>
                  <a:pt x="1196576" y="2568737"/>
                </a:cubicBezTo>
                <a:cubicBezTo>
                  <a:pt x="1196576" y="2568737"/>
                  <a:pt x="1196576" y="2568737"/>
                  <a:pt x="0" y="1284369"/>
                </a:cubicBezTo>
                <a:cubicBezTo>
                  <a:pt x="0" y="1284369"/>
                  <a:pt x="0" y="1284369"/>
                  <a:pt x="119657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3" name="Title 2"/>
          <p:cNvSpPr>
            <a:spLocks noGrp="1"/>
          </p:cNvSpPr>
          <p:nvPr>
            <p:ph type="title"/>
          </p:nvPr>
        </p:nvSpPr>
        <p:spPr/>
        <p:txBody>
          <a:bodyPr/>
          <a:lstStyle/>
          <a:p>
            <a:r>
              <a:rPr lang="en-US" dirty="0"/>
              <a:t>Managing Windows </a:t>
            </a:r>
            <a:r>
              <a:rPr lang="en-US" dirty="0" smtClean="0"/>
              <a:t>Devices</a:t>
            </a:r>
            <a:endParaRPr lang="en-US" dirty="0"/>
          </a:p>
        </p:txBody>
      </p:sp>
      <p:sp>
        <p:nvSpPr>
          <p:cNvPr id="40" name="Rectangle 39"/>
          <p:cNvSpPr/>
          <p:nvPr/>
        </p:nvSpPr>
        <p:spPr bwMode="auto">
          <a:xfrm>
            <a:off x="1701542" y="2750016"/>
            <a:ext cx="2900513" cy="1097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93278" rIns="93278" bIns="9327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b="1" dirty="0">
                <a:solidFill>
                  <a:schemeClr val="bg1"/>
                </a:solidFill>
                <a:ea typeface="Segoe UI" pitchFamily="34" charset="0"/>
                <a:cs typeface="Segoe UI" pitchFamily="34" charset="0"/>
              </a:rPr>
              <a:t>Exchange </a:t>
            </a:r>
            <a:r>
              <a:rPr lang="en-US" sz="1600" b="1" dirty="0" smtClean="0">
                <a:solidFill>
                  <a:schemeClr val="bg1"/>
                </a:solidFill>
                <a:ea typeface="Segoe UI" pitchFamily="34" charset="0"/>
                <a:cs typeface="Segoe UI" pitchFamily="34" charset="0"/>
              </a:rPr>
              <a:t/>
            </a:r>
            <a:br>
              <a:rPr lang="en-US" sz="1600" b="1" dirty="0" smtClean="0">
                <a:solidFill>
                  <a:schemeClr val="bg1"/>
                </a:solidFill>
                <a:ea typeface="Segoe UI" pitchFamily="34" charset="0"/>
                <a:cs typeface="Segoe UI" pitchFamily="34" charset="0"/>
              </a:rPr>
            </a:br>
            <a:r>
              <a:rPr lang="en-US" sz="1600" b="1" dirty="0" smtClean="0">
                <a:solidFill>
                  <a:schemeClr val="bg1"/>
                </a:solidFill>
                <a:ea typeface="Segoe UI" pitchFamily="34" charset="0"/>
                <a:cs typeface="Segoe UI" pitchFamily="34" charset="0"/>
              </a:rPr>
              <a:t>ActiveSync</a:t>
            </a:r>
            <a:endParaRPr lang="en-US" sz="1600" dirty="0">
              <a:solidFill>
                <a:schemeClr val="bg1"/>
              </a:solidFill>
              <a:ea typeface="Segoe UI" pitchFamily="34" charset="0"/>
              <a:cs typeface="Segoe UI" pitchFamily="34" charset="0"/>
            </a:endParaRPr>
          </a:p>
        </p:txBody>
      </p:sp>
      <p:sp>
        <p:nvSpPr>
          <p:cNvPr id="41" name="Rectangle 40"/>
          <p:cNvSpPr/>
          <p:nvPr/>
        </p:nvSpPr>
        <p:spPr bwMode="auto">
          <a:xfrm>
            <a:off x="4541596" y="2750016"/>
            <a:ext cx="3427668" cy="1097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93278" rIns="93278" bIns="9327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b="1" dirty="0">
                <a:solidFill>
                  <a:schemeClr val="bg1"/>
                </a:solidFill>
                <a:ea typeface="Segoe UI" pitchFamily="34" charset="0"/>
                <a:cs typeface="Segoe UI" pitchFamily="34" charset="0"/>
              </a:rPr>
              <a:t>Mobile Device Management </a:t>
            </a:r>
            <a:r>
              <a:rPr lang="en-US" sz="1600" b="1" dirty="0" smtClean="0">
                <a:solidFill>
                  <a:schemeClr val="bg1"/>
                </a:solidFill>
                <a:ea typeface="Segoe UI" pitchFamily="34" charset="0"/>
                <a:cs typeface="Segoe UI" pitchFamily="34" charset="0"/>
              </a:rPr>
              <a:t/>
            </a:r>
            <a:br>
              <a:rPr lang="en-US" sz="1600" b="1" dirty="0" smtClean="0">
                <a:solidFill>
                  <a:schemeClr val="bg1"/>
                </a:solidFill>
                <a:ea typeface="Segoe UI" pitchFamily="34" charset="0"/>
                <a:cs typeface="Segoe UI" pitchFamily="34" charset="0"/>
              </a:rPr>
            </a:br>
            <a:r>
              <a:rPr lang="en-US" sz="1600" b="1" dirty="0" smtClean="0">
                <a:solidFill>
                  <a:schemeClr val="bg1"/>
                </a:solidFill>
                <a:ea typeface="Segoe UI" pitchFamily="34" charset="0"/>
                <a:cs typeface="Segoe UI" pitchFamily="34" charset="0"/>
              </a:rPr>
              <a:t>via OMA-DM</a:t>
            </a:r>
            <a:endParaRPr lang="en-US" sz="1600" dirty="0">
              <a:solidFill>
                <a:schemeClr val="bg1"/>
              </a:solidFill>
              <a:ea typeface="Segoe UI" pitchFamily="34" charset="0"/>
              <a:cs typeface="Segoe UI" pitchFamily="34" charset="0"/>
            </a:endParaRPr>
          </a:p>
        </p:txBody>
      </p:sp>
      <p:sp>
        <p:nvSpPr>
          <p:cNvPr id="42" name="Rectangle 41"/>
          <p:cNvSpPr/>
          <p:nvPr/>
        </p:nvSpPr>
        <p:spPr bwMode="auto">
          <a:xfrm>
            <a:off x="7813556" y="2750016"/>
            <a:ext cx="2871318" cy="10972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78" tIns="93278" rIns="93278" bIns="9327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600" b="1" dirty="0">
                <a:solidFill>
                  <a:schemeClr val="bg1"/>
                </a:solidFill>
                <a:ea typeface="Segoe UI" pitchFamily="34" charset="0"/>
                <a:cs typeface="Segoe UI" pitchFamily="34" charset="0"/>
              </a:rPr>
              <a:t>Enterprise </a:t>
            </a:r>
            <a:r>
              <a:rPr lang="en-US" sz="1600" b="1" dirty="0" smtClean="0">
                <a:solidFill>
                  <a:schemeClr val="bg1"/>
                </a:solidFill>
                <a:ea typeface="Segoe UI" pitchFamily="34" charset="0"/>
                <a:cs typeface="Segoe UI" pitchFamily="34" charset="0"/>
              </a:rPr>
              <a:t/>
            </a:r>
            <a:br>
              <a:rPr lang="en-US" sz="1600" b="1" dirty="0" smtClean="0">
                <a:solidFill>
                  <a:schemeClr val="bg1"/>
                </a:solidFill>
                <a:ea typeface="Segoe UI" pitchFamily="34" charset="0"/>
                <a:cs typeface="Segoe UI" pitchFamily="34" charset="0"/>
              </a:rPr>
            </a:br>
            <a:r>
              <a:rPr lang="en-US" sz="1600" b="1" dirty="0" smtClean="0">
                <a:solidFill>
                  <a:schemeClr val="bg1"/>
                </a:solidFill>
                <a:ea typeface="Segoe UI" pitchFamily="34" charset="0"/>
                <a:cs typeface="Segoe UI" pitchFamily="34" charset="0"/>
              </a:rPr>
              <a:t>Management</a:t>
            </a:r>
            <a:endParaRPr lang="en-US" sz="1600" b="1" dirty="0">
              <a:solidFill>
                <a:schemeClr val="bg1"/>
              </a:solidFill>
              <a:ea typeface="Segoe UI" pitchFamily="34" charset="0"/>
              <a:cs typeface="Segoe UI" pitchFamily="34" charset="0"/>
            </a:endParaRPr>
          </a:p>
        </p:txBody>
      </p:sp>
      <p:sp>
        <p:nvSpPr>
          <p:cNvPr id="6" name="TextBox 5"/>
          <p:cNvSpPr txBox="1"/>
          <p:nvPr/>
        </p:nvSpPr>
        <p:spPr>
          <a:xfrm>
            <a:off x="2349350" y="2112131"/>
            <a:ext cx="2592888" cy="553998"/>
          </a:xfrm>
          <a:prstGeom prst="rect">
            <a:avLst/>
          </a:prstGeom>
          <a:noFill/>
        </p:spPr>
        <p:txBody>
          <a:bodyPr wrap="square" lIns="0" tIns="0" rIns="0" bIns="0" rtlCol="0">
            <a:spAutoFit/>
          </a:bodyPr>
          <a:lstStyle/>
          <a:p>
            <a:pPr algn="ctr"/>
            <a:r>
              <a:rPr lang="en-US" sz="3600" dirty="0">
                <a:solidFill>
                  <a:schemeClr val="accent1"/>
                </a:solidFill>
                <a:latin typeface="Segoe UI Light" pitchFamily="34" charset="0"/>
              </a:rPr>
              <a:t>Governance</a:t>
            </a:r>
          </a:p>
        </p:txBody>
      </p:sp>
      <p:sp>
        <p:nvSpPr>
          <p:cNvPr id="52" name="Content Placeholder 6"/>
          <p:cNvSpPr txBox="1">
            <a:spLocks/>
          </p:cNvSpPr>
          <p:nvPr/>
        </p:nvSpPr>
        <p:spPr>
          <a:xfrm>
            <a:off x="709660" y="4423542"/>
            <a:ext cx="10540953" cy="1709129"/>
          </a:xfrm>
          <a:prstGeom prst="rect">
            <a:avLst/>
          </a:prstGeom>
        </p:spPr>
        <p:txBody>
          <a:bodyPr lIns="93278" tIns="46639" rIns="93278" bIns="46639"/>
          <a:lstStyle>
            <a:lvl1pPr marL="346075" indent="-346075" algn="l" defTabSz="914363" rtl="0" eaLnBrk="1" latinLnBrk="0" hangingPunct="1">
              <a:lnSpc>
                <a:spcPct val="90000"/>
              </a:lnSpc>
              <a:spcBef>
                <a:spcPct val="20000"/>
              </a:spcBef>
              <a:buClrTx/>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ClrTx/>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ClrTx/>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ClrTx/>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ClrTx/>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pPr>
            <a:r>
              <a:rPr lang="en-US" dirty="0">
                <a:solidFill>
                  <a:schemeClr val="accent1"/>
                </a:solidFill>
                <a:latin typeface="Segoe UI Light" pitchFamily="34" charset="0"/>
              </a:rPr>
              <a:t>Windows </a:t>
            </a:r>
            <a:r>
              <a:rPr lang="en-US" dirty="0" smtClean="0">
                <a:solidFill>
                  <a:schemeClr val="accent1"/>
                </a:solidFill>
                <a:latin typeface="Segoe UI Light" pitchFamily="34" charset="0"/>
              </a:rPr>
              <a:t>8.1 </a:t>
            </a:r>
            <a:r>
              <a:rPr lang="en-US" dirty="0">
                <a:solidFill>
                  <a:schemeClr val="accent1"/>
                </a:solidFill>
                <a:latin typeface="Segoe UI Light" pitchFamily="34" charset="0"/>
              </a:rPr>
              <a:t>provides choices</a:t>
            </a:r>
          </a:p>
          <a:p>
            <a:pPr marL="0" indent="0" algn="ctr">
              <a:buNone/>
            </a:pPr>
            <a:r>
              <a:rPr lang="en-US" sz="1800" dirty="0">
                <a:solidFill>
                  <a:schemeClr val="tx1">
                    <a:lumMod val="65000"/>
                    <a:lumOff val="35000"/>
                  </a:schemeClr>
                </a:solidFill>
              </a:rPr>
              <a:t>Choose by device based on scenario or capabilities needed</a:t>
            </a:r>
          </a:p>
          <a:p>
            <a:pPr marL="0" indent="0" algn="ctr">
              <a:buNone/>
            </a:pPr>
            <a:r>
              <a:rPr lang="en-US" sz="1800" dirty="0">
                <a:solidFill>
                  <a:schemeClr val="tx1">
                    <a:lumMod val="65000"/>
                    <a:lumOff val="35000"/>
                  </a:schemeClr>
                </a:solidFill>
              </a:rPr>
              <a:t>Consider employee </a:t>
            </a:r>
            <a:r>
              <a:rPr lang="en-US" sz="1800" dirty="0" smtClean="0">
                <a:solidFill>
                  <a:schemeClr val="tx1">
                    <a:lumMod val="65000"/>
                    <a:lumOff val="35000"/>
                  </a:schemeClr>
                </a:solidFill>
              </a:rPr>
              <a:t>versus </a:t>
            </a:r>
            <a:r>
              <a:rPr lang="en-US" sz="1800" dirty="0">
                <a:solidFill>
                  <a:schemeClr val="tx1">
                    <a:lumMod val="65000"/>
                    <a:lumOff val="35000"/>
                  </a:schemeClr>
                </a:solidFill>
              </a:rPr>
              <a:t>organization-owned, BYOD, connectivity</a:t>
            </a:r>
          </a:p>
          <a:p>
            <a:pPr marL="0" indent="0" algn="ctr">
              <a:buNone/>
            </a:pPr>
            <a:r>
              <a:rPr lang="en-US" sz="1800" dirty="0">
                <a:solidFill>
                  <a:schemeClr val="tx1">
                    <a:lumMod val="65000"/>
                    <a:lumOff val="35000"/>
                  </a:schemeClr>
                </a:solidFill>
              </a:rPr>
              <a:t>Organizations may choose all </a:t>
            </a:r>
            <a:r>
              <a:rPr lang="en-US" sz="1800" dirty="0" smtClean="0">
                <a:solidFill>
                  <a:schemeClr val="tx1">
                    <a:lumMod val="65000"/>
                    <a:lumOff val="35000"/>
                  </a:schemeClr>
                </a:solidFill>
              </a:rPr>
              <a:t>three</a:t>
            </a:r>
            <a:endParaRPr lang="en-US" sz="1800" dirty="0">
              <a:solidFill>
                <a:schemeClr val="tx1">
                  <a:lumMod val="65000"/>
                  <a:lumOff val="35000"/>
                </a:schemeClr>
              </a:solidFill>
            </a:endParaRPr>
          </a:p>
        </p:txBody>
      </p:sp>
      <p:sp>
        <p:nvSpPr>
          <p:cNvPr id="4" name="Rectangle 3"/>
          <p:cNvSpPr/>
          <p:nvPr/>
        </p:nvSpPr>
        <p:spPr bwMode="auto">
          <a:xfrm>
            <a:off x="7655169" y="1852247"/>
            <a:ext cx="4508715" cy="2719754"/>
          </a:xfrm>
          <a:prstGeom prst="rect">
            <a:avLst/>
          </a:prstGeom>
          <a:solidFill>
            <a:schemeClr val="bg2">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7530010" y="2112131"/>
            <a:ext cx="2592888" cy="553998"/>
          </a:xfrm>
          <a:prstGeom prst="rect">
            <a:avLst/>
          </a:prstGeom>
          <a:noFill/>
        </p:spPr>
        <p:txBody>
          <a:bodyPr wrap="square" lIns="0" tIns="0" rIns="0" bIns="0" rtlCol="0">
            <a:spAutoFit/>
          </a:bodyPr>
          <a:lstStyle/>
          <a:p>
            <a:pPr algn="ctr"/>
            <a:r>
              <a:rPr lang="en-US" sz="3600" dirty="0">
                <a:solidFill>
                  <a:schemeClr val="accent1"/>
                </a:solidFill>
                <a:latin typeface="Segoe UI Light" pitchFamily="34" charset="0"/>
              </a:rPr>
              <a:t>Full Control</a:t>
            </a:r>
          </a:p>
        </p:txBody>
      </p:sp>
    </p:spTree>
    <p:extLst>
      <p:ext uri="{BB962C8B-B14F-4D97-AF65-F5344CB8AC3E}">
        <p14:creationId xmlns:p14="http://schemas.microsoft.com/office/powerpoint/2010/main" val="10256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750"/>
                                        <p:tgtEl>
                                          <p:spTgt spid="44"/>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5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5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50"/>
                                        <p:tgtEl>
                                          <p:spTgt spid="4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750"/>
                                        <p:tgtEl>
                                          <p:spTgt spid="52"/>
                                        </p:tgtEl>
                                      </p:cBhvr>
                                    </p:animEffect>
                                    <p:anim calcmode="lin" valueType="num">
                                      <p:cBhvr>
                                        <p:cTn id="29" dur="750" fill="hold"/>
                                        <p:tgtEl>
                                          <p:spTgt spid="52"/>
                                        </p:tgtEl>
                                        <p:attrNameLst>
                                          <p:attrName>ppt_x</p:attrName>
                                        </p:attrNameLst>
                                      </p:cBhvr>
                                      <p:tavLst>
                                        <p:tav tm="0">
                                          <p:val>
                                            <p:strVal val="#ppt_x"/>
                                          </p:val>
                                        </p:tav>
                                        <p:tav tm="100000">
                                          <p:val>
                                            <p:strVal val="#ppt_x"/>
                                          </p:val>
                                        </p:tav>
                                      </p:tavLst>
                                    </p:anim>
                                    <p:anim calcmode="lin" valueType="num">
                                      <p:cBhvr>
                                        <p:cTn id="30" dur="7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p:bldP spid="41" grpId="0"/>
      <p:bldP spid="42" grpId="0"/>
      <p:bldP spid="6" grpId="0"/>
      <p:bldP spid="52" grpId="0"/>
      <p:bldP spid="4"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User Experience on Windows RT Devices</a:t>
            </a:r>
            <a:endParaRPr lang="en-US" dirty="0"/>
          </a:p>
        </p:txBody>
      </p:sp>
      <p:sp>
        <p:nvSpPr>
          <p:cNvPr id="11" name="Rectangle 10"/>
          <p:cNvSpPr/>
          <p:nvPr/>
        </p:nvSpPr>
        <p:spPr>
          <a:xfrm>
            <a:off x="1900301" y="2078287"/>
            <a:ext cx="2324133" cy="1556195"/>
          </a:xfrm>
          <a:prstGeom prst="rect">
            <a:avLst/>
          </a:prstGeom>
        </p:spPr>
        <p:txBody>
          <a:bodyPr wrap="square">
            <a:spAutoFit/>
          </a:bodyPr>
          <a:lstStyle/>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Thin, light, and sleek </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Long battery life</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Includes class drivers for most peripherals</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Secure by default (UEFI, TPM)</a:t>
            </a:r>
          </a:p>
        </p:txBody>
      </p:sp>
      <p:sp>
        <p:nvSpPr>
          <p:cNvPr id="12" name="Rectangle 11"/>
          <p:cNvSpPr/>
          <p:nvPr/>
        </p:nvSpPr>
        <p:spPr>
          <a:xfrm>
            <a:off x="1893456" y="3886361"/>
            <a:ext cx="2330979" cy="1407308"/>
          </a:xfrm>
          <a:prstGeom prst="rect">
            <a:avLst/>
          </a:prstGeom>
        </p:spPr>
        <p:txBody>
          <a:bodyPr wrap="square">
            <a:spAutoFit/>
          </a:bodyPr>
          <a:lstStyle/>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Integrated engineering with ecosystem</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Predictable and reliable over time</a:t>
            </a:r>
          </a:p>
          <a:p>
            <a:pPr marL="393387" lvl="1" indent="-133557" fontAlgn="base">
              <a:lnSpc>
                <a:spcPct val="90000"/>
              </a:lnSpc>
              <a:spcBef>
                <a:spcPct val="0"/>
              </a:spcBef>
              <a:spcAft>
                <a:spcPts val="459"/>
              </a:spcAft>
              <a:buFont typeface="Arial" pitchFamily="34" charset="0"/>
              <a:buChar char="•"/>
            </a:pPr>
            <a:r>
              <a:rPr lang="en-US" sz="1224" spc="-76" dirty="0">
                <a:ln w="3175">
                  <a:noFill/>
                </a:ln>
                <a:solidFill>
                  <a:schemeClr val="tx1">
                    <a:lumMod val="65000"/>
                    <a:lumOff val="35000"/>
                  </a:schemeClr>
                </a:solidFill>
                <a:latin typeface="+mj-lt"/>
              </a:rPr>
              <a:t>Pre-configured environment on certified hardware</a:t>
            </a:r>
          </a:p>
        </p:txBody>
      </p:sp>
      <p:sp>
        <p:nvSpPr>
          <p:cNvPr id="13" name="Rectangle 12"/>
          <p:cNvSpPr/>
          <p:nvPr/>
        </p:nvSpPr>
        <p:spPr>
          <a:xfrm>
            <a:off x="7580351" y="3776898"/>
            <a:ext cx="2828983" cy="1620315"/>
          </a:xfrm>
          <a:prstGeom prst="rect">
            <a:avLst/>
          </a:prstGeom>
        </p:spPr>
        <p:txBody>
          <a:bodyPr wrap="square">
            <a:spAutoFit/>
          </a:bodyPr>
          <a:lstStyle/>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New UI, including desktop</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Office Home and Student 2013 RT is included </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Inbox Mail client</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Touch, mouse, keyboard</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Multiple user accounts</a:t>
            </a:r>
            <a:endParaRPr lang="en-US" sz="1530" strike="sngStrike" spc="-76" dirty="0">
              <a:ln w="3175">
                <a:noFill/>
              </a:ln>
              <a:solidFill>
                <a:schemeClr val="tx1">
                  <a:lumMod val="65000"/>
                  <a:lumOff val="35000"/>
                </a:schemeClr>
              </a:solidFill>
              <a:latin typeface="+mj-lt"/>
            </a:endParaRPr>
          </a:p>
        </p:txBody>
      </p:sp>
      <p:sp>
        <p:nvSpPr>
          <p:cNvPr id="15" name="Rectangle 14"/>
          <p:cNvSpPr/>
          <p:nvPr/>
        </p:nvSpPr>
        <p:spPr>
          <a:xfrm>
            <a:off x="7580351" y="2080483"/>
            <a:ext cx="2638386" cy="1703993"/>
          </a:xfrm>
          <a:prstGeom prst="rect">
            <a:avLst/>
          </a:prstGeom>
        </p:spPr>
        <p:txBody>
          <a:bodyPr wrap="square">
            <a:spAutoFit/>
          </a:bodyPr>
          <a:lstStyle/>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Run on both Windows RT and x86</a:t>
            </a:r>
          </a:p>
          <a:p>
            <a:pPr marL="217335" indent="-171196" fontAlgn="base">
              <a:lnSpc>
                <a:spcPct val="90000"/>
              </a:lnSpc>
              <a:spcBef>
                <a:spcPct val="0"/>
              </a:spcBef>
              <a:spcAft>
                <a:spcPts val="459"/>
              </a:spcAft>
              <a:buFont typeface="Arial" pitchFamily="34" charset="0"/>
              <a:buChar char="•"/>
            </a:pPr>
            <a:r>
              <a:rPr lang="en-US" sz="1530" spc="-76" dirty="0">
                <a:ln w="3175">
                  <a:noFill/>
                </a:ln>
                <a:solidFill>
                  <a:schemeClr val="tx1">
                    <a:lumMod val="65000"/>
                    <a:lumOff val="35000"/>
                  </a:schemeClr>
                </a:solidFill>
                <a:latin typeface="+mj-lt"/>
              </a:rPr>
              <a:t>Leverage existing developer language and tools</a:t>
            </a:r>
          </a:p>
          <a:p>
            <a:pPr marL="217335" indent="-171196" fontAlgn="base">
              <a:lnSpc>
                <a:spcPct val="90000"/>
              </a:lnSpc>
              <a:spcBef>
                <a:spcPct val="0"/>
              </a:spcBef>
              <a:spcAft>
                <a:spcPts val="459"/>
              </a:spcAft>
              <a:buFont typeface="Arial" pitchFamily="34" charset="0"/>
              <a:buChar char="•"/>
            </a:pPr>
            <a:r>
              <a:rPr lang="en-US" sz="1530" spc="-76" dirty="0" err="1">
                <a:ln w="3175">
                  <a:noFill/>
                </a:ln>
                <a:solidFill>
                  <a:schemeClr val="tx1">
                    <a:lumMod val="65000"/>
                    <a:lumOff val="35000"/>
                  </a:schemeClr>
                </a:solidFill>
                <a:latin typeface="+mj-lt"/>
              </a:rPr>
              <a:t>Sideloading</a:t>
            </a:r>
            <a:r>
              <a:rPr lang="en-US" sz="1530" spc="-76" dirty="0">
                <a:ln w="3175">
                  <a:noFill/>
                </a:ln>
                <a:solidFill>
                  <a:schemeClr val="tx1">
                    <a:lumMod val="65000"/>
                    <a:lumOff val="35000"/>
                  </a:schemeClr>
                </a:solidFill>
                <a:latin typeface="+mj-lt"/>
              </a:rPr>
              <a:t> (for line-of-business </a:t>
            </a:r>
            <a:r>
              <a:rPr lang="en-US" sz="1530" spc="-76" dirty="0" err="1">
                <a:ln w="3175">
                  <a:noFill/>
                </a:ln>
                <a:solidFill>
                  <a:schemeClr val="tx1">
                    <a:lumMod val="65000"/>
                    <a:lumOff val="35000"/>
                  </a:schemeClr>
                </a:solidFill>
                <a:latin typeface="+mj-lt"/>
              </a:rPr>
              <a:t>WinRT</a:t>
            </a:r>
            <a:r>
              <a:rPr lang="en-US" sz="1530" spc="-76" dirty="0">
                <a:ln w="3175">
                  <a:noFill/>
                </a:ln>
                <a:solidFill>
                  <a:schemeClr val="tx1">
                    <a:lumMod val="65000"/>
                    <a:lumOff val="35000"/>
                  </a:schemeClr>
                </a:solidFill>
                <a:latin typeface="+mj-lt"/>
              </a:rPr>
              <a:t> apps) and Windows Store</a:t>
            </a:r>
          </a:p>
        </p:txBody>
      </p:sp>
      <p:sp>
        <p:nvSpPr>
          <p:cNvPr id="14" name="Rectangle 13"/>
          <p:cNvSpPr/>
          <p:nvPr/>
        </p:nvSpPr>
        <p:spPr bwMode="auto">
          <a:xfrm>
            <a:off x="4276629" y="3776895"/>
            <a:ext cx="1596457" cy="1594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r>
              <a:rPr lang="en-US" sz="1836" spc="-76" dirty="0">
                <a:gradFill>
                  <a:gsLst>
                    <a:gs pos="0">
                      <a:srgbClr val="FFFFFF"/>
                    </a:gs>
                    <a:gs pos="100000">
                      <a:srgbClr val="FFFFFF"/>
                    </a:gs>
                  </a:gsLst>
                  <a:lin ang="5400000" scaled="0"/>
                </a:gradFill>
                <a:latin typeface="+mj-lt"/>
                <a:ea typeface="Segoe UI" pitchFamily="34" charset="0"/>
                <a:cs typeface="Segoe UI" pitchFamily="34" charset="0"/>
              </a:rPr>
              <a:t>High Quality Over time</a:t>
            </a:r>
          </a:p>
          <a:p>
            <a:pPr defTabSz="699124" fontAlgn="base">
              <a:spcBef>
                <a:spcPct val="0"/>
              </a:spcBef>
              <a:spcAft>
                <a:spcPct val="0"/>
              </a:spcAft>
            </a:pPr>
            <a:endParaRPr lang="en-US" sz="1836" spc="-76"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9" name="Rectangle 18"/>
          <p:cNvSpPr/>
          <p:nvPr/>
        </p:nvSpPr>
        <p:spPr bwMode="auto">
          <a:xfrm>
            <a:off x="5983895" y="3765670"/>
            <a:ext cx="1596457" cy="1594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r>
              <a:rPr lang="en-US" sz="1836" spc="-76" dirty="0">
                <a:gradFill>
                  <a:gsLst>
                    <a:gs pos="0">
                      <a:srgbClr val="FFFFFF"/>
                    </a:gs>
                    <a:gs pos="100000">
                      <a:srgbClr val="FFFFFF"/>
                    </a:gs>
                  </a:gsLst>
                  <a:lin ang="5400000" scaled="0"/>
                </a:gradFill>
                <a:latin typeface="+mj-lt"/>
                <a:ea typeface="Segoe UI" pitchFamily="34" charset="0"/>
                <a:cs typeface="Segoe UI" pitchFamily="34" charset="0"/>
              </a:rPr>
              <a:t>Work and Life</a:t>
            </a:r>
          </a:p>
          <a:p>
            <a:pPr defTabSz="699124" fontAlgn="base">
              <a:spcBef>
                <a:spcPct val="0"/>
              </a:spcBef>
              <a:spcAft>
                <a:spcPct val="0"/>
              </a:spcAft>
            </a:pPr>
            <a:endParaRPr lang="en-US" sz="1836" spc="-76" dirty="0">
              <a:gradFill>
                <a:gsLst>
                  <a:gs pos="0">
                    <a:srgbClr val="FFFFFF"/>
                  </a:gs>
                  <a:gs pos="100000">
                    <a:srgbClr val="FFFFFF"/>
                  </a:gs>
                </a:gsLst>
                <a:lin ang="5400000" scaled="0"/>
              </a:gradFill>
              <a:latin typeface="+mj-lt"/>
              <a:ea typeface="Segoe UI" pitchFamily="34" charset="0"/>
              <a:cs typeface="Segoe UI" pitchFamily="34" charset="0"/>
            </a:endParaRPr>
          </a:p>
          <a:p>
            <a:pPr defTabSz="699124" fontAlgn="base">
              <a:spcBef>
                <a:spcPct val="0"/>
              </a:spcBef>
              <a:spcAft>
                <a:spcPct val="0"/>
              </a:spcAft>
            </a:pPr>
            <a:endParaRPr lang="en-US" sz="1836" strike="sngStrike" spc="-76" dirty="0">
              <a:solidFill>
                <a:srgbClr val="FF0000"/>
              </a:solidFill>
              <a:latin typeface="+mj-lt"/>
              <a:ea typeface="Segoe UI" pitchFamily="34" charset="0"/>
              <a:cs typeface="Segoe UI" pitchFamily="34" charset="0"/>
            </a:endParaRPr>
          </a:p>
        </p:txBody>
      </p:sp>
      <p:sp>
        <p:nvSpPr>
          <p:cNvPr id="22" name="Rectangle 21"/>
          <p:cNvSpPr/>
          <p:nvPr/>
        </p:nvSpPr>
        <p:spPr bwMode="auto">
          <a:xfrm>
            <a:off x="4276630" y="2078285"/>
            <a:ext cx="1596457" cy="1594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r>
              <a:rPr lang="en-US" sz="1836" spc="-76" dirty="0">
                <a:gradFill>
                  <a:gsLst>
                    <a:gs pos="0">
                      <a:srgbClr val="FFFFFF"/>
                    </a:gs>
                    <a:gs pos="100000">
                      <a:srgbClr val="FFFFFF"/>
                    </a:gs>
                  </a:gsLst>
                  <a:lin ang="5400000" scaled="0"/>
                </a:gradFill>
                <a:latin typeface="+mj-lt"/>
                <a:ea typeface="Segoe UI" pitchFamily="34" charset="0"/>
                <a:cs typeface="Segoe UI" pitchFamily="34" charset="0"/>
              </a:rPr>
              <a:t>Hardware and Software Innovation</a:t>
            </a:r>
          </a:p>
        </p:txBody>
      </p:sp>
      <p:sp>
        <p:nvSpPr>
          <p:cNvPr id="23" name="Rectangle 22"/>
          <p:cNvSpPr/>
          <p:nvPr/>
        </p:nvSpPr>
        <p:spPr bwMode="auto">
          <a:xfrm>
            <a:off x="5983894" y="2080482"/>
            <a:ext cx="1596457" cy="15946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0" tIns="34970" rIns="34970" bIns="34970" numCol="1" spcCol="0" rtlCol="0" fromWordArt="0" anchor="b" anchorCtr="0" forceAA="0" compatLnSpc="1">
            <a:prstTxWarp prst="textNoShape">
              <a:avLst/>
            </a:prstTxWarp>
            <a:noAutofit/>
          </a:bodyPr>
          <a:lstStyle/>
          <a:p>
            <a:pPr defTabSz="699124" fontAlgn="base">
              <a:spcBef>
                <a:spcPct val="0"/>
              </a:spcBef>
              <a:spcAft>
                <a:spcPct val="0"/>
              </a:spcAft>
            </a:pPr>
            <a:r>
              <a:rPr lang="en-US" sz="1836" spc="-76" dirty="0" err="1">
                <a:gradFill>
                  <a:gsLst>
                    <a:gs pos="0">
                      <a:srgbClr val="FFFFFF"/>
                    </a:gs>
                    <a:gs pos="100000">
                      <a:srgbClr val="FFFFFF"/>
                    </a:gs>
                  </a:gsLst>
                  <a:lin ang="5400000" scaled="0"/>
                </a:gradFill>
                <a:latin typeface="+mj-lt"/>
                <a:ea typeface="Segoe UI" pitchFamily="34" charset="0"/>
                <a:cs typeface="Segoe UI" pitchFamily="34" charset="0"/>
              </a:rPr>
              <a:t>WinRT</a:t>
            </a:r>
            <a:r>
              <a:rPr lang="en-US" sz="1836" spc="-76" dirty="0">
                <a:gradFill>
                  <a:gsLst>
                    <a:gs pos="0">
                      <a:srgbClr val="FFFFFF"/>
                    </a:gs>
                    <a:gs pos="100000">
                      <a:srgbClr val="FFFFFF"/>
                    </a:gs>
                  </a:gsLst>
                  <a:lin ang="5400000" scaled="0"/>
                </a:gradFill>
                <a:latin typeface="+mj-lt"/>
                <a:ea typeface="Segoe UI" pitchFamily="34" charset="0"/>
                <a:cs typeface="Segoe UI" pitchFamily="34" charset="0"/>
              </a:rPr>
              <a:t> apps</a:t>
            </a:r>
          </a:p>
          <a:p>
            <a:pPr defTabSz="699124" fontAlgn="base">
              <a:spcBef>
                <a:spcPct val="0"/>
              </a:spcBef>
              <a:spcAft>
                <a:spcPct val="0"/>
              </a:spcAft>
            </a:pPr>
            <a:endParaRPr lang="en-US" sz="1836" spc="-76" dirty="0">
              <a:gradFill>
                <a:gsLst>
                  <a:gs pos="0">
                    <a:srgbClr val="FFFFFF"/>
                  </a:gs>
                  <a:gs pos="100000">
                    <a:srgbClr val="FFFFFF"/>
                  </a:gs>
                </a:gsLst>
                <a:lin ang="5400000" scaled="0"/>
              </a:gradFill>
              <a:latin typeface="+mj-lt"/>
              <a:ea typeface="Segoe UI" pitchFamily="34" charset="0"/>
              <a:cs typeface="Segoe UI" pitchFamily="34" charset="0"/>
            </a:endParaRPr>
          </a:p>
          <a:p>
            <a:pPr defTabSz="699124" fontAlgn="base">
              <a:spcBef>
                <a:spcPct val="0"/>
              </a:spcBef>
              <a:spcAft>
                <a:spcPct val="0"/>
              </a:spcAft>
            </a:pPr>
            <a:endParaRPr lang="en-US" sz="1836" spc="-76"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4039382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IT_Leadership PPT Template.potx" id="{1BA93C0E-B782-4C3F-8DC9-C27D55B25E2A}" vid="{E18CA529-7ED7-414E-AE33-95948AB75994}"/>
    </a:ext>
  </a:extLst>
</a:theme>
</file>

<file path=ppt/theme/theme4.xml><?xml version="1.0" encoding="utf-8"?>
<a:theme xmlns:a="http://schemas.openxmlformats.org/drawingml/2006/main" name="3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B7E4401D580548B4ADDF28985F0669" ma:contentTypeVersion="0" ma:contentTypeDescription="Create a new document." ma:contentTypeScope="" ma:versionID="c347fbcfe943ec0056b4e18a7bb05219">
  <xsd:schema xmlns:xsd="http://www.w3.org/2001/XMLSchema" xmlns:xs="http://www.w3.org/2001/XMLSchema" xmlns:p="http://schemas.microsoft.com/office/2006/metadata/properties" targetNamespace="http://schemas.microsoft.com/office/2006/metadata/properties" ma:root="true" ma:fieldsID="1322613069388a5339017f0990969a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255D91-E9F1-4315-A650-E52B9DF0A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265</TotalTime>
  <Words>2459</Words>
  <Application>Microsoft Office PowerPoint</Application>
  <PresentationFormat>Custom</PresentationFormat>
  <Paragraphs>319</Paragraphs>
  <Slides>24</Slides>
  <Notes>22</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Consolas</vt:lpstr>
      <vt:lpstr>Segoe UI</vt:lpstr>
      <vt:lpstr>Segoe UI Light</vt:lpstr>
      <vt:lpstr>Segoe UI Symbol</vt:lpstr>
      <vt:lpstr>Wingdings</vt:lpstr>
      <vt:lpstr>TechEd_2013_Template_16x9</vt:lpstr>
      <vt:lpstr>1_TechEd_2013_Template_16x9</vt:lpstr>
      <vt:lpstr>2_TechEd_2013_Template_16x9</vt:lpstr>
      <vt:lpstr>3_TechEd_2013_Template_16x9</vt:lpstr>
      <vt:lpstr>PowerPoint Presentation</vt:lpstr>
      <vt:lpstr>Windows RT in the Enterprise</vt:lpstr>
      <vt:lpstr>Choosing a Business Tablet </vt:lpstr>
      <vt:lpstr>What capabilities are needed? </vt:lpstr>
      <vt:lpstr>Windows RT Devices</vt:lpstr>
      <vt:lpstr>Windows RT 8.1 Investments for the Enterprise</vt:lpstr>
      <vt:lpstr>PowerPoint Presentation</vt:lpstr>
      <vt:lpstr>Managing Windows Devices</vt:lpstr>
      <vt:lpstr>User Experience on Windows RT Devices</vt:lpstr>
      <vt:lpstr>Demo</vt:lpstr>
      <vt:lpstr>Office Home &amp; Student 2013 RT</vt:lpstr>
      <vt:lpstr>Demo</vt:lpstr>
      <vt:lpstr>Connectivity</vt:lpstr>
      <vt:lpstr>Data and App Access</vt:lpstr>
      <vt:lpstr>Security and Manageability</vt:lpstr>
      <vt:lpstr>Security and Manageability</vt:lpstr>
      <vt:lpstr>Windows RT Management Details</vt:lpstr>
      <vt:lpstr>Demo</vt:lpstr>
      <vt:lpstr>For More Information</vt:lpstr>
      <vt:lpstr>Windows Track Resources</vt:lpstr>
      <vt:lpstr>For More Information</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WCA-B357: Windows RT in the Enterprise</dc:title>
  <dc:subject>TechEd 2013</dc:subject>
  <dc:creator>Michael Niehaus</dc:creator>
  <cp:keywords>TechEd 2013</cp:keywords>
  <dc:description>Template by: Jordan Cayabyab, Artitudes Design, Inc.
Formatting by: Dana KW, Silver Fox Productions, Inc.
Audience Type: Internal/External</dc:description>
  <cp:lastModifiedBy>Jeremy Jenkins</cp:lastModifiedBy>
  <cp:revision>17</cp:revision>
  <dcterms:created xsi:type="dcterms:W3CDTF">2013-05-30T05:58:32Z</dcterms:created>
  <dcterms:modified xsi:type="dcterms:W3CDTF">2013-06-22T23:26:20Z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0x01010084B7E4401D580548B4ADDF28985F0669</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