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46"/>
  </p:notesMasterIdLst>
  <p:handoutMasterIdLst>
    <p:handoutMasterId r:id="rId47"/>
  </p:handoutMasterIdLst>
  <p:sldIdLst>
    <p:sldId id="1176" r:id="rId5"/>
    <p:sldId id="1215" r:id="rId6"/>
    <p:sldId id="1178" r:id="rId7"/>
    <p:sldId id="1179" r:id="rId8"/>
    <p:sldId id="1180" r:id="rId9"/>
    <p:sldId id="1181" r:id="rId10"/>
    <p:sldId id="1226" r:id="rId11"/>
    <p:sldId id="1218" r:id="rId12"/>
    <p:sldId id="1222" r:id="rId13"/>
    <p:sldId id="1223" r:id="rId14"/>
    <p:sldId id="1183" r:id="rId15"/>
    <p:sldId id="1185" r:id="rId16"/>
    <p:sldId id="1186" r:id="rId17"/>
    <p:sldId id="1187" r:id="rId18"/>
    <p:sldId id="1188" r:id="rId19"/>
    <p:sldId id="1189" r:id="rId20"/>
    <p:sldId id="1190" r:id="rId21"/>
    <p:sldId id="1191" r:id="rId22"/>
    <p:sldId id="1192" r:id="rId23"/>
    <p:sldId id="1193" r:id="rId24"/>
    <p:sldId id="1194" r:id="rId25"/>
    <p:sldId id="1195" r:id="rId26"/>
    <p:sldId id="1196" r:id="rId27"/>
    <p:sldId id="1197" r:id="rId28"/>
    <p:sldId id="1198" r:id="rId29"/>
    <p:sldId id="1199" r:id="rId30"/>
    <p:sldId id="1200" r:id="rId31"/>
    <p:sldId id="1224" r:id="rId32"/>
    <p:sldId id="1225" r:id="rId33"/>
    <p:sldId id="1201" r:id="rId34"/>
    <p:sldId id="1202" r:id="rId35"/>
    <p:sldId id="1203" r:id="rId36"/>
    <p:sldId id="1204" r:id="rId37"/>
    <p:sldId id="1205" r:id="rId38"/>
    <p:sldId id="1206" r:id="rId39"/>
    <p:sldId id="1207" r:id="rId40"/>
    <p:sldId id="1208" r:id="rId41"/>
    <p:sldId id="1209" r:id="rId42"/>
    <p:sldId id="1216" r:id="rId43"/>
    <p:sldId id="1227" r:id="rId44"/>
    <p:sldId id="1213" r:id="rId45"/>
  </p:sldIdLst>
  <p:sldSz cx="12436475" cy="6994525"/>
  <p:notesSz cx="6858000" cy="9144000"/>
  <p:embeddedFontLst>
    <p:embeddedFont>
      <p:font typeface="Calibri" panose="020F0502020204030204" pitchFamily="34" charset="0"/>
      <p:regular r:id="rId48"/>
      <p:bold r:id="rId49"/>
      <p:italic r:id="rId50"/>
      <p:boldItalic r:id="rId51"/>
    </p:embeddedFont>
    <p:embeddedFont>
      <p:font typeface="Segoe Light" panose="020B0302040504020203" pitchFamily="34" charset="0"/>
      <p:regular r:id="rId52"/>
      <p:italic r:id="rId53"/>
    </p:embeddedFont>
    <p:embeddedFont>
      <p:font typeface="ＭＳ Ｐゴシック" panose="020B0600070205080204" pitchFamily="34" charset="-128"/>
      <p:regular r:id="rId54"/>
    </p:embeddedFont>
    <p:embeddedFont>
      <p:font typeface="Segoe UI Light" panose="020B0502040204020203" pitchFamily="34" charset="0"/>
      <p:regular r:id="rId55"/>
      <p:italic r:id="rId56"/>
    </p:embeddedFont>
    <p:embeddedFont>
      <p:font typeface="Segoe UI" panose="020B0502040204020203" pitchFamily="34" charset="0"/>
      <p:regular r:id="rId57"/>
      <p:bold r:id="rId58"/>
      <p:italic r:id="rId59"/>
      <p:boldItalic r:id="rId60"/>
    </p:embeddedFont>
    <p:embeddedFont>
      <p:font typeface="Consolas" panose="020B0609020204030204" pitchFamily="49" charset="0"/>
      <p:regular r:id="rId61"/>
      <p:bold r:id="rId62"/>
      <p:italic r:id="rId63"/>
      <p:boldItalic r:id="rId64"/>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nthony Smith (A.J.)" initials="AS(" lastIdx="2" clrIdx="2">
    <p:extLst>
      <p:ext uri="{19B8F6BF-5375-455C-9EA6-DF929625EA0E}">
        <p15:presenceInfo xmlns:p15="http://schemas.microsoft.com/office/powerpoint/2012/main" userId="S-1-5-21-2127521184-1604012920-1887927527-5531298" providerId="AD"/>
      </p:ext>
    </p:extLst>
  </p:cmAuthor>
  <p:cmAuthor id="3" name="Dan Timpson" initials="DT" lastIdx="4" clrIdx="3">
    <p:extLst>
      <p:ext uri="{19B8F6BF-5375-455C-9EA6-DF929625EA0E}">
        <p15:presenceInfo xmlns:p15="http://schemas.microsoft.com/office/powerpoint/2012/main" userId="S-1-5-21-124525095-708259637-1543119021-1013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7FBA00"/>
    <a:srgbClr val="007233"/>
    <a:srgbClr val="0072C6"/>
    <a:srgbClr val="B4009E"/>
    <a:srgbClr val="B0B186"/>
    <a:srgbClr val="FF66FF"/>
    <a:srgbClr val="FFFF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6305" autoAdjust="0"/>
  </p:normalViewPr>
  <p:slideViewPr>
    <p:cSldViewPr snapToGrid="0">
      <p:cViewPr varScale="1">
        <p:scale>
          <a:sx n="111" d="100"/>
          <a:sy n="111" d="100"/>
        </p:scale>
        <p:origin x="846"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6/27/2013 9:35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6/27/2013 9:35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22729718-D09D-45C7-B2CD-A62DB18B932F}" type="datetime8">
              <a:rPr lang="en-US" smtClean="0"/>
              <a:t>6/27/2013 9:35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32413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6/27/2013 9:37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6722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9:37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8830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1675"/>
            <a:ext cx="6245225" cy="35115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3066733" cy="468154"/>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6/27/2013 9:37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8" name="Footer Placeholder 3"/>
          <p:cNvSpPr>
            <a:spLocks noGrp="1"/>
          </p:cNvSpPr>
          <p:nvPr>
            <p:ph type="ftr" sz="quarter" idx="4"/>
          </p:nvPr>
        </p:nvSpPr>
        <p:spPr>
          <a:xfrm>
            <a:off x="0" y="8893296"/>
            <a:ext cx="6448002" cy="468154"/>
          </a:xfrm>
          <a:prstGeom prst="rect">
            <a:avLst/>
          </a:prstGeom>
        </p:spPr>
        <p:txBody>
          <a:bodyPr vert="horz" lIns="93936" tIns="46968" rIns="93936" bIns="46968"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03061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6/27/2013 9:35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6461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6/27/2013</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3894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3894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14464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400B7-5B89-498E-821B-0078948D83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4126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A25FF8-81CD-A447-9F20-F73AE649F1F5}" type="slidenum">
              <a:rPr lang="en-US" smtClean="0"/>
              <a:pPr>
                <a:defRPr/>
              </a:pPr>
              <a:t>6</a:t>
            </a:fld>
            <a:endParaRPr lang="en-US"/>
          </a:p>
        </p:txBody>
      </p:sp>
    </p:spTree>
    <p:extLst>
      <p:ext uri="{BB962C8B-B14F-4D97-AF65-F5344CB8AC3E}">
        <p14:creationId xmlns:p14="http://schemas.microsoft.com/office/powerpoint/2010/main" val="183542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9054"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86175E2-E396-49EF-B515-18D3053CA03B}"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27027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8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894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5C8CF4D-19F3-4963-82FE-071D47107E58}"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44520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Tech Ready 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894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894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1B3BD5-F264-4EEC-BC76-7487A88ED86D}"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58284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solidFill>
                  <a:prstClr val="black"/>
                </a:solidFill>
              </a:rPr>
              <a:pPr/>
              <a:t>6/27/2013</a:t>
            </a:fld>
            <a:endParaRPr lang="en-US" dirty="0">
              <a:solidFill>
                <a:prstClr val="black"/>
              </a:solidFill>
            </a:endParaRPr>
          </a:p>
        </p:txBody>
      </p:sp>
      <p:sp>
        <p:nvSpPr>
          <p:cNvPr id="9" name="Footer Placeholder 8"/>
          <p:cNvSpPr>
            <a:spLocks noGrp="1"/>
          </p:cNvSpPr>
          <p:nvPr>
            <p:ph type="ftr" sz="quarter" idx="11"/>
          </p:nvPr>
        </p:nvSpPr>
        <p:spPr/>
        <p:txBody>
          <a:bodyPr/>
          <a:lstStyle/>
          <a:p>
            <a:pPr defTabSz="93894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3894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740683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Option 2">
    <p:spTree>
      <p:nvGrpSpPr>
        <p:cNvPr id="1" name=""/>
        <p:cNvGrpSpPr/>
        <p:nvPr/>
      </p:nvGrpSpPr>
      <p:grpSpPr>
        <a:xfrm>
          <a:off x="0" y="0"/>
          <a:ext cx="0" cy="0"/>
          <a:chOff x="0" y="0"/>
          <a:chExt cx="0" cy="0"/>
        </a:xfrm>
      </p:grpSpPr>
      <p:sp>
        <p:nvSpPr>
          <p:cNvPr id="11" name="Rectangle 10"/>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0138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2" y="6214747"/>
            <a:ext cx="1552931" cy="332660"/>
          </a:xfrm>
          <a:prstGeom prst="rect">
            <a:avLst/>
          </a:prstGeom>
        </p:spPr>
      </p:pic>
      <p:sp>
        <p:nvSpPr>
          <p:cNvPr id="10" name="Text Placeholder 7"/>
          <p:cNvSpPr>
            <a:spLocks noGrp="1"/>
          </p:cNvSpPr>
          <p:nvPr>
            <p:ph type="body" sz="quarter" idx="13" hasCustomPrompt="1"/>
          </p:nvPr>
        </p:nvSpPr>
        <p:spPr>
          <a:xfrm>
            <a:off x="6492620" y="418857"/>
            <a:ext cx="5486400" cy="923330"/>
          </a:xfrm>
        </p:spPr>
        <p:txBody>
          <a:bodyPr tIns="0" rIns="0"/>
          <a:lstStyle>
            <a:lvl1pPr marL="0" indent="0" algn="r">
              <a:buNone/>
              <a:defRPr sz="6000"/>
            </a:lvl1pPr>
          </a:lstStyle>
          <a:p>
            <a:pPr lvl="0"/>
            <a:r>
              <a:rPr lang="en-US" dirty="0" smtClean="0"/>
              <a:t>Session code</a:t>
            </a:r>
            <a:endParaRPr lang="en-US" dirty="0"/>
          </a:p>
        </p:txBody>
      </p:sp>
      <p:sp>
        <p:nvSpPr>
          <p:cNvPr id="12" name="Rectangle 11"/>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userDrawn="1"/>
        </p:nvGrpSpPr>
        <p:grpSpPr>
          <a:xfrm>
            <a:off x="6765997" y="4102100"/>
            <a:ext cx="2232026" cy="1533525"/>
            <a:chOff x="15328900" y="1957388"/>
            <a:chExt cx="2232026" cy="1533525"/>
          </a:xfrm>
        </p:grpSpPr>
        <p:sp>
          <p:nvSpPr>
            <p:cNvPr id="14"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0140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Line Title Only">
    <p:spTree>
      <p:nvGrpSpPr>
        <p:cNvPr id="1" name=""/>
        <p:cNvGrpSpPr/>
        <p:nvPr/>
      </p:nvGrpSpPr>
      <p:grpSpPr>
        <a:xfrm>
          <a:off x="0" y="0"/>
          <a:ext cx="0" cy="0"/>
          <a:chOff x="0" y="0"/>
          <a:chExt cx="0" cy="0"/>
        </a:xfrm>
      </p:grpSpPr>
      <p:grpSp>
        <p:nvGrpSpPr>
          <p:cNvPr id="19" name="Group 18"/>
          <p:cNvGrpSpPr/>
          <p:nvPr userDrawn="1"/>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320" y="471031"/>
            <a:ext cx="10849087" cy="748167"/>
          </a:xfrm>
        </p:spPr>
        <p:txBody>
          <a:bodyPr anchor="t" anchorCtr="0"/>
          <a:lstStyle>
            <a:lvl1pPr>
              <a:defRPr>
                <a:solidFill>
                  <a:srgbClr val="00BCF2">
                    <a:alpha val="99000"/>
                  </a:srgbClr>
                </a:solidFill>
              </a:defRPr>
            </a:lvl1pPr>
          </a:lstStyle>
          <a:p>
            <a:r>
              <a:rPr lang="en-US" dirty="0" smtClean="0"/>
              <a:t>Click to edit Master title style</a:t>
            </a:r>
            <a:endParaRPr lang="en-US" dirty="0"/>
          </a:p>
        </p:txBody>
      </p:sp>
      <p:sp>
        <p:nvSpPr>
          <p:cNvPr id="29"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01601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44676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Content Placeholder 14"/>
          <p:cNvSpPr>
            <a:spLocks noGrp="1"/>
          </p:cNvSpPr>
          <p:nvPr>
            <p:ph sz="quarter" idx="18"/>
          </p:nvPr>
        </p:nvSpPr>
        <p:spPr>
          <a:xfrm>
            <a:off x="626614" y="1447623"/>
            <a:ext cx="10984740" cy="22283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2"/>
          <p:cNvSpPr>
            <a:spLocks noGrp="1"/>
          </p:cNvSpPr>
          <p:nvPr>
            <p:ph type="body" sz="quarter" idx="13" hasCustomPrompt="1"/>
          </p:nvPr>
        </p:nvSpPr>
        <p:spPr>
          <a:xfrm>
            <a:off x="621825" y="967396"/>
            <a:ext cx="11205895"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71955" y="254199"/>
            <a:ext cx="11255764" cy="621530"/>
          </a:xfrm>
        </p:spPr>
        <p:txBody>
          <a:bodyPr lIns="0" anchor="t" anchorCtr="0"/>
          <a:lstStyle>
            <a:lvl1pPr algn="l">
              <a:defRPr b="1"/>
            </a:lvl1pPr>
          </a:lstStyle>
          <a:p>
            <a:r>
              <a:rPr lang="en-US" dirty="0" smtClean="0"/>
              <a:t>Click to edit Master title style</a:t>
            </a:r>
            <a:endParaRPr lang="en-US" dirty="0"/>
          </a:p>
        </p:txBody>
      </p:sp>
      <p:sp>
        <p:nvSpPr>
          <p:cNvPr id="11" name="Date Placeholder 10"/>
          <p:cNvSpPr>
            <a:spLocks noGrp="1"/>
          </p:cNvSpPr>
          <p:nvPr>
            <p:ph type="dt" sz="half" idx="19"/>
          </p:nvPr>
        </p:nvSpPr>
        <p:spPr>
          <a:xfrm>
            <a:off x="1231310" y="6450506"/>
            <a:ext cx="1245920" cy="155434"/>
          </a:xfrm>
          <a:prstGeom prst="rect">
            <a:avLst/>
          </a:prstGeom>
        </p:spPr>
        <p:txBody>
          <a:bodyPr/>
          <a:lstStyle/>
          <a:p>
            <a:endParaRPr lang="en-US" dirty="0"/>
          </a:p>
        </p:txBody>
      </p:sp>
      <p:sp>
        <p:nvSpPr>
          <p:cNvPr id="13" name="Slide Number Placeholder 12"/>
          <p:cNvSpPr>
            <a:spLocks noGrp="1"/>
          </p:cNvSpPr>
          <p:nvPr>
            <p:ph type="sldNum" sz="quarter" idx="20"/>
          </p:nvPr>
        </p:nvSpPr>
        <p:spPr>
          <a:xfrm>
            <a:off x="626613" y="6450506"/>
            <a:ext cx="526777" cy="155434"/>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6" name="Footer Placeholder 15"/>
          <p:cNvSpPr>
            <a:spLocks noGrp="1"/>
          </p:cNvSpPr>
          <p:nvPr>
            <p:ph type="ftr" sz="quarter" idx="21"/>
          </p:nvPr>
        </p:nvSpPr>
        <p:spPr>
          <a:xfrm>
            <a:off x="626611" y="6590285"/>
            <a:ext cx="5067419" cy="404240"/>
          </a:xfrm>
          <a:prstGeom prst="rect">
            <a:avLst/>
          </a:prstGeom>
        </p:spPr>
        <p:txBody>
          <a:bodyPr/>
          <a:lstStyle/>
          <a:p>
            <a:pPr algn="l"/>
            <a:r>
              <a:rPr lang="en-US" smtClean="0"/>
              <a:t>MICROSOFT CONFIDENTIAL – NDA CONVERSATION FOR WINDOWS\SYSTEM CENTER vNEXT PLANNING SUMMIT ONLY.  DISCLAIMER –DISCUSSION ONLY, THIS IS NOT A PLAN OF RECORD</a:t>
            </a:r>
            <a:endParaRPr lang="en-US" dirty="0"/>
          </a:p>
        </p:txBody>
      </p:sp>
    </p:spTree>
    <p:extLst>
      <p:ext uri="{BB962C8B-B14F-4D97-AF65-F5344CB8AC3E}">
        <p14:creationId xmlns:p14="http://schemas.microsoft.com/office/powerpoint/2010/main" val="13056523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Option 2">
    <p:spTree>
      <p:nvGrpSpPr>
        <p:cNvPr id="1" name=""/>
        <p:cNvGrpSpPr/>
        <p:nvPr/>
      </p:nvGrpSpPr>
      <p:grpSpPr>
        <a:xfrm>
          <a:off x="0" y="0"/>
          <a:ext cx="0" cy="0"/>
          <a:chOff x="0" y="0"/>
          <a:chExt cx="0" cy="0"/>
        </a:xfrm>
      </p:grpSpPr>
      <p:sp>
        <p:nvSpPr>
          <p:cNvPr id="11" name="Rectangle 10"/>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0138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2" y="6214747"/>
            <a:ext cx="1552931" cy="332660"/>
          </a:xfrm>
          <a:prstGeom prst="rect">
            <a:avLst/>
          </a:prstGeom>
        </p:spPr>
      </p:pic>
      <p:sp>
        <p:nvSpPr>
          <p:cNvPr id="10" name="Text Placeholder 7"/>
          <p:cNvSpPr>
            <a:spLocks noGrp="1"/>
          </p:cNvSpPr>
          <p:nvPr>
            <p:ph type="body" sz="quarter" idx="13" hasCustomPrompt="1"/>
          </p:nvPr>
        </p:nvSpPr>
        <p:spPr>
          <a:xfrm>
            <a:off x="6492620" y="418857"/>
            <a:ext cx="5486400" cy="923330"/>
          </a:xfrm>
        </p:spPr>
        <p:txBody>
          <a:bodyPr tIns="0" rIns="0"/>
          <a:lstStyle>
            <a:lvl1pPr marL="0" indent="0" algn="r">
              <a:buNone/>
              <a:defRPr sz="6000"/>
            </a:lvl1pPr>
          </a:lstStyle>
          <a:p>
            <a:pPr lvl="0"/>
            <a:r>
              <a:rPr lang="en-US" dirty="0" smtClean="0"/>
              <a:t>Session code</a:t>
            </a:r>
            <a:endParaRPr lang="en-US" dirty="0"/>
          </a:p>
        </p:txBody>
      </p:sp>
      <p:sp>
        <p:nvSpPr>
          <p:cNvPr id="12" name="Rectangle 11"/>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1" name="Group 60"/>
          <p:cNvGrpSpPr/>
          <p:nvPr userDrawn="1"/>
        </p:nvGrpSpPr>
        <p:grpSpPr>
          <a:xfrm>
            <a:off x="7136678" y="4110831"/>
            <a:ext cx="1490663" cy="1516063"/>
            <a:chOff x="18853150" y="1957388"/>
            <a:chExt cx="1490663" cy="1516063"/>
          </a:xfrm>
        </p:grpSpPr>
        <p:sp>
          <p:nvSpPr>
            <p:cNvPr id="62"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570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7" r:id="rId13"/>
    <p:sldLayoutId id="2147484100" r:id="rId14"/>
    <p:sldLayoutId id="2147484089" r:id="rId15"/>
    <p:sldLayoutId id="2147484106" r:id="rId16"/>
    <p:sldLayoutId id="2147484092" r:id="rId17"/>
    <p:sldLayoutId id="2147484093" r:id="rId18"/>
    <p:sldLayoutId id="2147484127" r:id="rId19"/>
    <p:sldLayoutId id="2147484128" r:id="rId20"/>
    <p:sldLayoutId id="2147484129" r:id="rId21"/>
    <p:sldLayoutId id="2147484094" r:id="rId22"/>
    <p:sldLayoutId id="2147484096" r:id="rId23"/>
    <p:sldLayoutId id="2147484191" r:id="rId24"/>
    <p:sldLayoutId id="2147484192" r:id="rId25"/>
    <p:sldLayoutId id="2147484193" r:id="rId2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technet.microsoft.com/en-us/library/jj680024.aspx"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pport.microsoft.com/kb/2841206/en-US"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68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val 103"/>
          <p:cNvSpPr/>
          <p:nvPr/>
        </p:nvSpPr>
        <p:spPr bwMode="auto">
          <a:xfrm>
            <a:off x="4979359" y="5338696"/>
            <a:ext cx="435851" cy="42091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4" tIns="60922" rIns="121844" bIns="60922" numCol="1" rtlCol="0" anchor="ctr" anchorCtr="0" compatLnSpc="1">
            <a:prstTxWarp prst="textNoShape">
              <a:avLst/>
            </a:prstTxWarp>
          </a:bodyPr>
          <a:lstStyle/>
          <a:p>
            <a:pPr algn="ctr" defTabSz="1218102" fontAlgn="base">
              <a:spcBef>
                <a:spcPct val="0"/>
              </a:spcBef>
              <a:spcAft>
                <a:spcPct val="0"/>
              </a:spcAft>
            </a:pPr>
            <a:endParaRPr lang="en-US" sz="2899" dirty="0">
              <a:gradFill>
                <a:gsLst>
                  <a:gs pos="0">
                    <a:srgbClr val="FFFFFF"/>
                  </a:gs>
                  <a:gs pos="100000">
                    <a:srgbClr val="FFFFFF"/>
                  </a:gs>
                </a:gsLst>
                <a:lin ang="5400000" scaled="0"/>
              </a:gradFill>
            </a:endParaRPr>
          </a:p>
        </p:txBody>
      </p:sp>
      <p:sp>
        <p:nvSpPr>
          <p:cNvPr id="25" name="Oval 24"/>
          <p:cNvSpPr/>
          <p:nvPr/>
        </p:nvSpPr>
        <p:spPr bwMode="auto">
          <a:xfrm>
            <a:off x="3761099" y="1461649"/>
            <a:ext cx="384352" cy="376191"/>
          </a:xfrm>
          <a:prstGeom prst="ellipse">
            <a:avLst/>
          </a:prstGeom>
          <a:solidFill>
            <a:schemeClr val="bg2">
              <a:lumMod val="90000"/>
              <a:lumOff val="10000"/>
            </a:schemeClr>
          </a:solidFill>
          <a:ln>
            <a:solidFill>
              <a:schemeClr val="bg2">
                <a:lumMod val="75000"/>
                <a:lumOff val="2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solidFill>
                  <a:schemeClr val="accent1">
                    <a:lumMod val="75000"/>
                  </a:schemeClr>
                </a:solidFill>
              </a:rPr>
              <a:t>2</a:t>
            </a:r>
          </a:p>
        </p:txBody>
      </p:sp>
      <p:sp>
        <p:nvSpPr>
          <p:cNvPr id="30" name="Oval 29"/>
          <p:cNvSpPr/>
          <p:nvPr/>
        </p:nvSpPr>
        <p:spPr bwMode="auto">
          <a:xfrm>
            <a:off x="3761099" y="3582954"/>
            <a:ext cx="384352" cy="376191"/>
          </a:xfrm>
          <a:prstGeom prst="ellipse">
            <a:avLst/>
          </a:prstGeom>
          <a:solidFill>
            <a:schemeClr val="bg2">
              <a:lumMod val="90000"/>
              <a:lumOff val="10000"/>
            </a:schemeClr>
          </a:solidFill>
          <a:ln>
            <a:solidFill>
              <a:schemeClr val="bg2">
                <a:lumMod val="75000"/>
                <a:lumOff val="2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solidFill>
                  <a:schemeClr val="accent1">
                    <a:lumMod val="75000"/>
                  </a:schemeClr>
                </a:solidFill>
              </a:rPr>
              <a:t>3</a:t>
            </a:r>
            <a:endParaRPr lang="en-US" sz="2000" b="1" dirty="0">
              <a:solidFill>
                <a:schemeClr val="accent1">
                  <a:lumMod val="75000"/>
                </a:schemeClr>
              </a:solidFill>
            </a:endParaRPr>
          </a:p>
        </p:txBody>
      </p:sp>
      <p:sp>
        <p:nvSpPr>
          <p:cNvPr id="31" name="Oval 30"/>
          <p:cNvSpPr/>
          <p:nvPr/>
        </p:nvSpPr>
        <p:spPr bwMode="auto">
          <a:xfrm>
            <a:off x="4250325" y="6031520"/>
            <a:ext cx="384352" cy="376191"/>
          </a:xfrm>
          <a:prstGeom prst="ellipse">
            <a:avLst/>
          </a:prstGeom>
          <a:solidFill>
            <a:schemeClr val="bg2">
              <a:lumMod val="90000"/>
              <a:lumOff val="10000"/>
            </a:schemeClr>
          </a:solidFill>
          <a:ln>
            <a:solidFill>
              <a:schemeClr val="bg2">
                <a:lumMod val="75000"/>
                <a:lumOff val="2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solidFill>
                  <a:schemeClr val="accent1">
                    <a:lumMod val="75000"/>
                  </a:schemeClr>
                </a:solidFill>
              </a:rPr>
              <a:t>4</a:t>
            </a:r>
            <a:endParaRPr lang="en-US" sz="2000" b="1" dirty="0">
              <a:solidFill>
                <a:schemeClr val="accent1">
                  <a:lumMod val="75000"/>
                </a:schemeClr>
              </a:solidFill>
            </a:endParaRPr>
          </a:p>
        </p:txBody>
      </p:sp>
      <p:pic>
        <p:nvPicPr>
          <p:cNvPr id="37" name="Picture 90"/>
          <p:cNvPicPr>
            <a:picLocks noChangeAspect="1"/>
          </p:cNvPicPr>
          <p:nvPr/>
        </p:nvPicPr>
        <p:blipFill>
          <a:blip r:embed="rId2"/>
          <a:srcRect l="67535"/>
          <a:stretch>
            <a:fillRect/>
          </a:stretch>
        </p:blipFill>
        <p:spPr bwMode="auto">
          <a:xfrm>
            <a:off x="5407918" y="4679026"/>
            <a:ext cx="768697" cy="1435706"/>
          </a:xfrm>
          <a:prstGeom prst="rect">
            <a:avLst/>
          </a:prstGeom>
          <a:noFill/>
          <a:ln w="9525">
            <a:noFill/>
            <a:miter lim="800000"/>
            <a:headEnd/>
            <a:tailEnd/>
          </a:ln>
        </p:spPr>
      </p:pic>
      <p:sp>
        <p:nvSpPr>
          <p:cNvPr id="38" name="TextBox 111"/>
          <p:cNvSpPr txBox="1">
            <a:spLocks noChangeArrowheads="1"/>
          </p:cNvSpPr>
          <p:nvPr/>
        </p:nvSpPr>
        <p:spPr bwMode="auto">
          <a:xfrm>
            <a:off x="4674468" y="5863667"/>
            <a:ext cx="2671319" cy="630896"/>
          </a:xfrm>
          <a:prstGeom prst="rect">
            <a:avLst/>
          </a:prstGeom>
          <a:noFill/>
          <a:ln w="9525">
            <a:noFill/>
            <a:miter lim="800000"/>
            <a:headEnd/>
            <a:tailEnd/>
          </a:ln>
        </p:spPr>
        <p:txBody>
          <a:bodyPr wrap="square" lIns="76158" tIns="38077" rIns="76158" bIns="38077">
            <a:prstTxWarp prst="textNoShape">
              <a:avLst/>
            </a:prstTxWarp>
            <a:spAutoFit/>
          </a:bodyPr>
          <a:lstStyle/>
          <a:p>
            <a:pPr defTabSz="926571"/>
            <a:r>
              <a:rPr lang="en-US" dirty="0">
                <a:solidFill>
                  <a:schemeClr val="accent1">
                    <a:lumMod val="75000"/>
                  </a:schemeClr>
                </a:solidFill>
                <a:latin typeface="Segoe UI Light" pitchFamily="-103" charset="0"/>
              </a:rPr>
              <a:t>UE-V </a:t>
            </a:r>
            <a:endParaRPr lang="en-US" dirty="0" smtClean="0">
              <a:solidFill>
                <a:schemeClr val="accent1">
                  <a:lumMod val="75000"/>
                </a:schemeClr>
              </a:solidFill>
              <a:latin typeface="Segoe UI Light" pitchFamily="-103" charset="0"/>
            </a:endParaRPr>
          </a:p>
          <a:p>
            <a:pPr defTabSz="926571"/>
            <a:r>
              <a:rPr lang="en-US" dirty="0" smtClean="0">
                <a:solidFill>
                  <a:schemeClr val="accent1">
                    <a:lumMod val="75000"/>
                  </a:schemeClr>
                </a:solidFill>
                <a:latin typeface="Segoe UI Light" pitchFamily="-103" charset="0"/>
              </a:rPr>
              <a:t>Settings Storage Path</a:t>
            </a:r>
            <a:endParaRPr lang="en-US" dirty="0">
              <a:solidFill>
                <a:schemeClr val="accent1">
                  <a:lumMod val="75000"/>
                </a:schemeClr>
              </a:solidFill>
              <a:latin typeface="Segoe UI Light" pitchFamily="-103" charset="0"/>
            </a:endParaRPr>
          </a:p>
        </p:txBody>
      </p:sp>
      <p:grpSp>
        <p:nvGrpSpPr>
          <p:cNvPr id="11" name="Group 4"/>
          <p:cNvGrpSpPr>
            <a:grpSpLocks noChangeAspect="1"/>
          </p:cNvGrpSpPr>
          <p:nvPr/>
        </p:nvGrpSpPr>
        <p:grpSpPr bwMode="auto">
          <a:xfrm>
            <a:off x="451691" y="1217675"/>
            <a:ext cx="3544788" cy="2109155"/>
            <a:chOff x="477" y="513"/>
            <a:chExt cx="2787" cy="1722"/>
          </a:xfrm>
        </p:grpSpPr>
        <p:sp>
          <p:nvSpPr>
            <p:cNvPr id="13" name="AutoShape 3"/>
            <p:cNvSpPr>
              <a:spLocks noChangeAspect="1" noChangeArrowheads="1" noTextEdit="1"/>
            </p:cNvSpPr>
            <p:nvPr/>
          </p:nvSpPr>
          <p:spPr bwMode="auto">
            <a:xfrm>
              <a:off x="478" y="513"/>
              <a:ext cx="2786"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p:nvSpPr>
          <p:spPr bwMode="auto">
            <a:xfrm>
              <a:off x="477" y="514"/>
              <a:ext cx="2231" cy="1709"/>
            </a:xfrm>
            <a:custGeom>
              <a:avLst/>
              <a:gdLst>
                <a:gd name="T0" fmla="*/ 12 w 142"/>
                <a:gd name="T1" fmla="*/ 103 h 137"/>
                <a:gd name="T2" fmla="*/ 130 w 142"/>
                <a:gd name="T3" fmla="*/ 103 h 137"/>
                <a:gd name="T4" fmla="*/ 130 w 142"/>
                <a:gd name="T5" fmla="*/ 12 h 137"/>
                <a:gd name="T6" fmla="*/ 12 w 142"/>
                <a:gd name="T7" fmla="*/ 12 h 137"/>
                <a:gd name="T8" fmla="*/ 12 w 142"/>
                <a:gd name="T9" fmla="*/ 103 h 137"/>
                <a:gd name="T10" fmla="*/ 0 w 142"/>
                <a:gd name="T11" fmla="*/ 107 h 137"/>
                <a:gd name="T12" fmla="*/ 0 w 142"/>
                <a:gd name="T13" fmla="*/ 8 h 137"/>
                <a:gd name="T14" fmla="*/ 8 w 142"/>
                <a:gd name="T15" fmla="*/ 0 h 137"/>
                <a:gd name="T16" fmla="*/ 134 w 142"/>
                <a:gd name="T17" fmla="*/ 0 h 137"/>
                <a:gd name="T18" fmla="*/ 142 w 142"/>
                <a:gd name="T19" fmla="*/ 8 h 137"/>
                <a:gd name="T20" fmla="*/ 142 w 142"/>
                <a:gd name="T21" fmla="*/ 107 h 137"/>
                <a:gd name="T22" fmla="*/ 134 w 142"/>
                <a:gd name="T23" fmla="*/ 115 h 137"/>
                <a:gd name="T24" fmla="*/ 86 w 142"/>
                <a:gd name="T25" fmla="*/ 115 h 137"/>
                <a:gd name="T26" fmla="*/ 86 w 142"/>
                <a:gd name="T27" fmla="*/ 128 h 137"/>
                <a:gd name="T28" fmla="*/ 120 w 142"/>
                <a:gd name="T29" fmla="*/ 137 h 137"/>
                <a:gd name="T30" fmla="*/ 23 w 142"/>
                <a:gd name="T31" fmla="*/ 137 h 137"/>
                <a:gd name="T32" fmla="*/ 57 w 142"/>
                <a:gd name="T33" fmla="*/ 128 h 137"/>
                <a:gd name="T34" fmla="*/ 57 w 142"/>
                <a:gd name="T35" fmla="*/ 115 h 137"/>
                <a:gd name="T36" fmla="*/ 8 w 142"/>
                <a:gd name="T37" fmla="*/ 115 h 137"/>
                <a:gd name="T38" fmla="*/ 0 w 142"/>
                <a:gd name="T39"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37">
                  <a:moveTo>
                    <a:pt x="12" y="103"/>
                  </a:moveTo>
                  <a:cubicBezTo>
                    <a:pt x="130" y="103"/>
                    <a:pt x="130" y="103"/>
                    <a:pt x="130" y="103"/>
                  </a:cubicBezTo>
                  <a:cubicBezTo>
                    <a:pt x="130" y="12"/>
                    <a:pt x="130" y="12"/>
                    <a:pt x="130" y="12"/>
                  </a:cubicBezTo>
                  <a:cubicBezTo>
                    <a:pt x="12" y="12"/>
                    <a:pt x="12" y="12"/>
                    <a:pt x="12" y="12"/>
                  </a:cubicBezTo>
                  <a:lnTo>
                    <a:pt x="12" y="103"/>
                  </a:lnTo>
                  <a:close/>
                  <a:moveTo>
                    <a:pt x="0" y="107"/>
                  </a:moveTo>
                  <a:cubicBezTo>
                    <a:pt x="0" y="8"/>
                    <a:pt x="0" y="8"/>
                    <a:pt x="0" y="8"/>
                  </a:cubicBezTo>
                  <a:cubicBezTo>
                    <a:pt x="0" y="4"/>
                    <a:pt x="4" y="0"/>
                    <a:pt x="8" y="0"/>
                  </a:cubicBezTo>
                  <a:cubicBezTo>
                    <a:pt x="134" y="0"/>
                    <a:pt x="134" y="0"/>
                    <a:pt x="134" y="0"/>
                  </a:cubicBezTo>
                  <a:cubicBezTo>
                    <a:pt x="139" y="0"/>
                    <a:pt x="142" y="4"/>
                    <a:pt x="142" y="8"/>
                  </a:cubicBezTo>
                  <a:cubicBezTo>
                    <a:pt x="142" y="107"/>
                    <a:pt x="142" y="107"/>
                    <a:pt x="142" y="107"/>
                  </a:cubicBezTo>
                  <a:cubicBezTo>
                    <a:pt x="142" y="112"/>
                    <a:pt x="139" y="115"/>
                    <a:pt x="134" y="115"/>
                  </a:cubicBezTo>
                  <a:cubicBezTo>
                    <a:pt x="86" y="115"/>
                    <a:pt x="86" y="115"/>
                    <a:pt x="86" y="115"/>
                  </a:cubicBezTo>
                  <a:cubicBezTo>
                    <a:pt x="86" y="128"/>
                    <a:pt x="86" y="128"/>
                    <a:pt x="86" y="128"/>
                  </a:cubicBezTo>
                  <a:cubicBezTo>
                    <a:pt x="106" y="129"/>
                    <a:pt x="120" y="133"/>
                    <a:pt x="120" y="137"/>
                  </a:cubicBezTo>
                  <a:cubicBezTo>
                    <a:pt x="23" y="137"/>
                    <a:pt x="23" y="137"/>
                    <a:pt x="23" y="137"/>
                  </a:cubicBezTo>
                  <a:cubicBezTo>
                    <a:pt x="23" y="133"/>
                    <a:pt x="37" y="129"/>
                    <a:pt x="57" y="128"/>
                  </a:cubicBezTo>
                  <a:cubicBezTo>
                    <a:pt x="57" y="115"/>
                    <a:pt x="57" y="115"/>
                    <a:pt x="57" y="115"/>
                  </a:cubicBezTo>
                  <a:cubicBezTo>
                    <a:pt x="8" y="115"/>
                    <a:pt x="8" y="115"/>
                    <a:pt x="8" y="115"/>
                  </a:cubicBezTo>
                  <a:cubicBezTo>
                    <a:pt x="4" y="115"/>
                    <a:pt x="0" y="112"/>
                    <a:pt x="0"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p:nvSpPr>
          <p:spPr bwMode="auto">
            <a:xfrm>
              <a:off x="2761" y="1155"/>
              <a:ext cx="502" cy="1068"/>
            </a:xfrm>
            <a:custGeom>
              <a:avLst/>
              <a:gdLst>
                <a:gd name="T0" fmla="*/ 7 w 62"/>
                <a:gd name="T1" fmla="*/ 25 h 137"/>
                <a:gd name="T2" fmla="*/ 7 w 62"/>
                <a:gd name="T3" fmla="*/ 32 h 137"/>
                <a:gd name="T4" fmla="*/ 55 w 62"/>
                <a:gd name="T5" fmla="*/ 32 h 137"/>
                <a:gd name="T6" fmla="*/ 55 w 62"/>
                <a:gd name="T7" fmla="*/ 25 h 137"/>
                <a:gd name="T8" fmla="*/ 7 w 62"/>
                <a:gd name="T9" fmla="*/ 25 h 137"/>
                <a:gd name="T10" fmla="*/ 15 w 62"/>
                <a:gd name="T11" fmla="*/ 113 h 137"/>
                <a:gd name="T12" fmla="*/ 15 w 62"/>
                <a:gd name="T13" fmla="*/ 107 h 137"/>
                <a:gd name="T14" fmla="*/ 7 w 62"/>
                <a:gd name="T15" fmla="*/ 107 h 137"/>
                <a:gd name="T16" fmla="*/ 7 w 62"/>
                <a:gd name="T17" fmla="*/ 113 h 137"/>
                <a:gd name="T18" fmla="*/ 15 w 62"/>
                <a:gd name="T19" fmla="*/ 113 h 137"/>
                <a:gd name="T20" fmla="*/ 15 w 62"/>
                <a:gd name="T21" fmla="*/ 103 h 137"/>
                <a:gd name="T22" fmla="*/ 15 w 62"/>
                <a:gd name="T23" fmla="*/ 97 h 137"/>
                <a:gd name="T24" fmla="*/ 7 w 62"/>
                <a:gd name="T25" fmla="*/ 97 h 137"/>
                <a:gd name="T26" fmla="*/ 7 w 62"/>
                <a:gd name="T27" fmla="*/ 103 h 137"/>
                <a:gd name="T28" fmla="*/ 15 w 62"/>
                <a:gd name="T29" fmla="*/ 103 h 137"/>
                <a:gd name="T30" fmla="*/ 55 w 62"/>
                <a:gd name="T31" fmla="*/ 124 h 137"/>
                <a:gd name="T32" fmla="*/ 55 w 62"/>
                <a:gd name="T33" fmla="*/ 118 h 137"/>
                <a:gd name="T34" fmla="*/ 7 w 62"/>
                <a:gd name="T35" fmla="*/ 118 h 137"/>
                <a:gd name="T36" fmla="*/ 7 w 62"/>
                <a:gd name="T37" fmla="*/ 124 h 137"/>
                <a:gd name="T38" fmla="*/ 55 w 62"/>
                <a:gd name="T39" fmla="*/ 124 h 137"/>
                <a:gd name="T40" fmla="*/ 55 w 62"/>
                <a:gd name="T41" fmla="*/ 19 h 137"/>
                <a:gd name="T42" fmla="*/ 55 w 62"/>
                <a:gd name="T43" fmla="*/ 13 h 137"/>
                <a:gd name="T44" fmla="*/ 7 w 62"/>
                <a:gd name="T45" fmla="*/ 13 h 137"/>
                <a:gd name="T46" fmla="*/ 7 w 62"/>
                <a:gd name="T47" fmla="*/ 19 h 137"/>
                <a:gd name="T48" fmla="*/ 55 w 62"/>
                <a:gd name="T49" fmla="*/ 19 h 137"/>
                <a:gd name="T50" fmla="*/ 62 w 62"/>
                <a:gd name="T51" fmla="*/ 8 h 137"/>
                <a:gd name="T52" fmla="*/ 62 w 62"/>
                <a:gd name="T53" fmla="*/ 129 h 137"/>
                <a:gd name="T54" fmla="*/ 54 w 62"/>
                <a:gd name="T55" fmla="*/ 137 h 137"/>
                <a:gd name="T56" fmla="*/ 8 w 62"/>
                <a:gd name="T57" fmla="*/ 137 h 137"/>
                <a:gd name="T58" fmla="*/ 0 w 62"/>
                <a:gd name="T59" fmla="*/ 129 h 137"/>
                <a:gd name="T60" fmla="*/ 0 w 62"/>
                <a:gd name="T61" fmla="*/ 8 h 137"/>
                <a:gd name="T62" fmla="*/ 8 w 62"/>
                <a:gd name="T63" fmla="*/ 0 h 137"/>
                <a:gd name="T64" fmla="*/ 54 w 62"/>
                <a:gd name="T65" fmla="*/ 0 h 137"/>
                <a:gd name="T66" fmla="*/ 62 w 62"/>
                <a:gd name="T6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37">
                  <a:moveTo>
                    <a:pt x="7" y="25"/>
                  </a:moveTo>
                  <a:cubicBezTo>
                    <a:pt x="7" y="32"/>
                    <a:pt x="7" y="32"/>
                    <a:pt x="7" y="32"/>
                  </a:cubicBezTo>
                  <a:cubicBezTo>
                    <a:pt x="55" y="32"/>
                    <a:pt x="55" y="32"/>
                    <a:pt x="55" y="32"/>
                  </a:cubicBezTo>
                  <a:cubicBezTo>
                    <a:pt x="55" y="25"/>
                    <a:pt x="55" y="25"/>
                    <a:pt x="55" y="25"/>
                  </a:cubicBezTo>
                  <a:lnTo>
                    <a:pt x="7" y="25"/>
                  </a:lnTo>
                  <a:close/>
                  <a:moveTo>
                    <a:pt x="15" y="113"/>
                  </a:moveTo>
                  <a:cubicBezTo>
                    <a:pt x="15" y="107"/>
                    <a:pt x="15" y="107"/>
                    <a:pt x="15" y="107"/>
                  </a:cubicBezTo>
                  <a:cubicBezTo>
                    <a:pt x="7" y="107"/>
                    <a:pt x="7" y="107"/>
                    <a:pt x="7" y="107"/>
                  </a:cubicBezTo>
                  <a:cubicBezTo>
                    <a:pt x="7" y="113"/>
                    <a:pt x="7" y="113"/>
                    <a:pt x="7" y="113"/>
                  </a:cubicBezTo>
                  <a:lnTo>
                    <a:pt x="15" y="113"/>
                  </a:lnTo>
                  <a:close/>
                  <a:moveTo>
                    <a:pt x="15" y="103"/>
                  </a:moveTo>
                  <a:cubicBezTo>
                    <a:pt x="15" y="97"/>
                    <a:pt x="15" y="97"/>
                    <a:pt x="15" y="97"/>
                  </a:cubicBezTo>
                  <a:cubicBezTo>
                    <a:pt x="7" y="97"/>
                    <a:pt x="7" y="97"/>
                    <a:pt x="7" y="97"/>
                  </a:cubicBezTo>
                  <a:cubicBezTo>
                    <a:pt x="7" y="103"/>
                    <a:pt x="7" y="103"/>
                    <a:pt x="7" y="103"/>
                  </a:cubicBezTo>
                  <a:lnTo>
                    <a:pt x="15" y="103"/>
                  </a:lnTo>
                  <a:close/>
                  <a:moveTo>
                    <a:pt x="55" y="124"/>
                  </a:moveTo>
                  <a:cubicBezTo>
                    <a:pt x="55" y="118"/>
                    <a:pt x="55" y="118"/>
                    <a:pt x="55" y="118"/>
                  </a:cubicBezTo>
                  <a:cubicBezTo>
                    <a:pt x="7" y="118"/>
                    <a:pt x="7" y="118"/>
                    <a:pt x="7" y="118"/>
                  </a:cubicBezTo>
                  <a:cubicBezTo>
                    <a:pt x="7" y="124"/>
                    <a:pt x="7" y="124"/>
                    <a:pt x="7" y="124"/>
                  </a:cubicBezTo>
                  <a:lnTo>
                    <a:pt x="55" y="124"/>
                  </a:lnTo>
                  <a:close/>
                  <a:moveTo>
                    <a:pt x="55" y="19"/>
                  </a:moveTo>
                  <a:cubicBezTo>
                    <a:pt x="55" y="13"/>
                    <a:pt x="55" y="13"/>
                    <a:pt x="55" y="13"/>
                  </a:cubicBezTo>
                  <a:cubicBezTo>
                    <a:pt x="7" y="13"/>
                    <a:pt x="7" y="13"/>
                    <a:pt x="7" y="13"/>
                  </a:cubicBezTo>
                  <a:cubicBezTo>
                    <a:pt x="7" y="19"/>
                    <a:pt x="7" y="19"/>
                    <a:pt x="7" y="19"/>
                  </a:cubicBezTo>
                  <a:lnTo>
                    <a:pt x="55" y="19"/>
                  </a:lnTo>
                  <a:close/>
                  <a:moveTo>
                    <a:pt x="62" y="8"/>
                  </a:moveTo>
                  <a:cubicBezTo>
                    <a:pt x="62" y="129"/>
                    <a:pt x="62" y="129"/>
                    <a:pt x="62" y="129"/>
                  </a:cubicBezTo>
                  <a:cubicBezTo>
                    <a:pt x="62" y="133"/>
                    <a:pt x="58" y="137"/>
                    <a:pt x="54" y="137"/>
                  </a:cubicBezTo>
                  <a:cubicBezTo>
                    <a:pt x="8" y="137"/>
                    <a:pt x="8" y="137"/>
                    <a:pt x="8" y="137"/>
                  </a:cubicBezTo>
                  <a:cubicBezTo>
                    <a:pt x="4" y="137"/>
                    <a:pt x="0" y="133"/>
                    <a:pt x="0" y="129"/>
                  </a:cubicBezTo>
                  <a:cubicBezTo>
                    <a:pt x="0" y="8"/>
                    <a:pt x="0" y="8"/>
                    <a:pt x="0" y="8"/>
                  </a:cubicBezTo>
                  <a:cubicBezTo>
                    <a:pt x="0" y="4"/>
                    <a:pt x="4" y="0"/>
                    <a:pt x="8" y="0"/>
                  </a:cubicBezTo>
                  <a:cubicBezTo>
                    <a:pt x="54" y="0"/>
                    <a:pt x="54" y="0"/>
                    <a:pt x="54" y="0"/>
                  </a:cubicBezTo>
                  <a:cubicBezTo>
                    <a:pt x="58" y="0"/>
                    <a:pt x="62" y="4"/>
                    <a:pt x="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Oval 4"/>
          <p:cNvSpPr/>
          <p:nvPr/>
        </p:nvSpPr>
        <p:spPr bwMode="auto">
          <a:xfrm>
            <a:off x="840943" y="2347928"/>
            <a:ext cx="366303" cy="352747"/>
          </a:xfrm>
          <a:prstGeom prst="ellipse">
            <a:avLst/>
          </a:prstGeom>
          <a:solidFill>
            <a:schemeClr val="bg2">
              <a:lumMod val="90000"/>
              <a:lumOff val="10000"/>
            </a:schemeClr>
          </a:solidFill>
          <a:ln>
            <a:solidFill>
              <a:schemeClr val="bg2">
                <a:lumMod val="75000"/>
                <a:lumOff val="2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solidFill>
                  <a:schemeClr val="accent1">
                    <a:lumMod val="75000"/>
                  </a:schemeClr>
                </a:solidFill>
              </a:rPr>
              <a:t>1</a:t>
            </a:r>
            <a:endParaRPr lang="en-US" sz="2000" b="1" dirty="0">
              <a:solidFill>
                <a:schemeClr val="accent1">
                  <a:lumMod val="75000"/>
                </a:schemeClr>
              </a:solidFill>
            </a:endParaRPr>
          </a:p>
        </p:txBody>
      </p:sp>
      <p:pic>
        <p:nvPicPr>
          <p:cNvPr id="64" name="Picture 63" descr="settings.png"/>
          <p:cNvPicPr>
            <a:picLocks noChangeAspect="1"/>
          </p:cNvPicPr>
          <p:nvPr/>
        </p:nvPicPr>
        <p:blipFill>
          <a:blip r:embed="rId3"/>
          <a:stretch>
            <a:fillRect/>
          </a:stretch>
        </p:blipFill>
        <p:spPr>
          <a:xfrm>
            <a:off x="1267775" y="1433989"/>
            <a:ext cx="589155" cy="573964"/>
          </a:xfrm>
          <a:prstGeom prst="rect">
            <a:avLst/>
          </a:prstGeom>
          <a:noFill/>
          <a:ln>
            <a:noFill/>
          </a:ln>
          <a:scene3d>
            <a:camera prst="orthographicFront"/>
            <a:lightRig rig="threePt" dir="t"/>
          </a:scene3d>
        </p:spPr>
      </p:pic>
      <p:pic>
        <p:nvPicPr>
          <p:cNvPr id="65" name="Picture 15"/>
          <p:cNvPicPr>
            <a:picLocks noChangeAspect="1" noChangeArrowheads="1"/>
          </p:cNvPicPr>
          <p:nvPr/>
        </p:nvPicPr>
        <p:blipFill>
          <a:blip r:embed="rId4"/>
          <a:stretch>
            <a:fillRect/>
          </a:stretch>
        </p:blipFill>
        <p:spPr bwMode="auto">
          <a:xfrm>
            <a:off x="2071925" y="1333189"/>
            <a:ext cx="840816" cy="840883"/>
          </a:xfrm>
          <a:prstGeom prst="rect">
            <a:avLst/>
          </a:prstGeom>
          <a:noFill/>
          <a:ln>
            <a:noFill/>
          </a:ln>
          <a:effectLst/>
          <a:extLst/>
        </p:spPr>
      </p:pic>
      <p:sp>
        <p:nvSpPr>
          <p:cNvPr id="18" name="TextBox 17"/>
          <p:cNvSpPr txBox="1"/>
          <p:nvPr/>
        </p:nvSpPr>
        <p:spPr>
          <a:xfrm>
            <a:off x="4079028" y="1406457"/>
            <a:ext cx="1515479"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chemeClr val="accent1">
                    <a:lumMod val="75000"/>
                  </a:schemeClr>
                </a:solidFill>
              </a:rPr>
              <a:t>Registry</a:t>
            </a:r>
          </a:p>
          <a:p>
            <a:pPr>
              <a:lnSpc>
                <a:spcPct val="90000"/>
              </a:lnSpc>
              <a:spcAft>
                <a:spcPts val="600"/>
              </a:spcAft>
            </a:pPr>
            <a:r>
              <a:rPr lang="en-US" sz="2000" dirty="0" smtClean="0">
                <a:solidFill>
                  <a:schemeClr val="accent1">
                    <a:lumMod val="75000"/>
                  </a:schemeClr>
                </a:solidFill>
              </a:rPr>
              <a:t>Local Files</a:t>
            </a:r>
          </a:p>
        </p:txBody>
      </p:sp>
      <p:sp>
        <p:nvSpPr>
          <p:cNvPr id="19" name="TextBox 18"/>
          <p:cNvSpPr txBox="1"/>
          <p:nvPr/>
        </p:nvSpPr>
        <p:spPr>
          <a:xfrm>
            <a:off x="4034361" y="2861776"/>
            <a:ext cx="2084545" cy="1280351"/>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chemeClr val="accent1">
                    <a:lumMod val="75000"/>
                  </a:schemeClr>
                </a:solidFill>
              </a:rPr>
              <a:t>Triggers</a:t>
            </a:r>
          </a:p>
          <a:p>
            <a:pPr>
              <a:lnSpc>
                <a:spcPct val="90000"/>
              </a:lnSpc>
              <a:spcAft>
                <a:spcPts val="600"/>
              </a:spcAft>
            </a:pPr>
            <a:r>
              <a:rPr lang="en-US" sz="2000" dirty="0" smtClean="0">
                <a:solidFill>
                  <a:schemeClr val="accent1">
                    <a:lumMod val="75000"/>
                  </a:schemeClr>
                </a:solidFill>
              </a:rPr>
              <a:t>Local App Data</a:t>
            </a:r>
          </a:p>
          <a:p>
            <a:pPr>
              <a:lnSpc>
                <a:spcPct val="90000"/>
              </a:lnSpc>
              <a:spcAft>
                <a:spcPts val="600"/>
              </a:spcAft>
            </a:pPr>
            <a:r>
              <a:rPr lang="en-US" sz="2000" dirty="0" smtClean="0">
                <a:solidFill>
                  <a:schemeClr val="accent1">
                    <a:lumMod val="75000"/>
                  </a:schemeClr>
                </a:solidFill>
              </a:rPr>
              <a:t>Sync Controller</a:t>
            </a:r>
          </a:p>
        </p:txBody>
      </p:sp>
      <p:sp>
        <p:nvSpPr>
          <p:cNvPr id="99" name="Rounded Rectangle 98"/>
          <p:cNvSpPr/>
          <p:nvPr/>
        </p:nvSpPr>
        <p:spPr bwMode="auto">
          <a:xfrm flipV="1">
            <a:off x="1159887" y="5688078"/>
            <a:ext cx="1686830" cy="73582"/>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8505">
              <a:defRPr/>
            </a:pPr>
            <a:endParaRPr lang="en-US" sz="1799" dirty="0">
              <a:solidFill>
                <a:prstClr val="white"/>
              </a:solidFill>
            </a:endParaRPr>
          </a:p>
        </p:txBody>
      </p:sp>
      <p:pic>
        <p:nvPicPr>
          <p:cNvPr id="102" name="Picture 101" descr="settings.png"/>
          <p:cNvPicPr>
            <a:picLocks noChangeAspect="1"/>
          </p:cNvPicPr>
          <p:nvPr/>
        </p:nvPicPr>
        <p:blipFill>
          <a:blip r:embed="rId3"/>
          <a:stretch>
            <a:fillRect/>
          </a:stretch>
        </p:blipFill>
        <p:spPr>
          <a:xfrm>
            <a:off x="1480201" y="4565396"/>
            <a:ext cx="436444" cy="421484"/>
          </a:xfrm>
          <a:prstGeom prst="rect">
            <a:avLst/>
          </a:prstGeom>
          <a:noFill/>
          <a:ln>
            <a:noFill/>
          </a:ln>
          <a:scene3d>
            <a:camera prst="orthographicFront"/>
            <a:lightRig rig="threePt" dir="t"/>
          </a:scene3d>
        </p:spPr>
      </p:pic>
      <p:pic>
        <p:nvPicPr>
          <p:cNvPr id="105" name="Picture 104" descr="settings.png"/>
          <p:cNvPicPr>
            <a:picLocks noChangeAspect="1"/>
          </p:cNvPicPr>
          <p:nvPr/>
        </p:nvPicPr>
        <p:blipFill>
          <a:blip r:embed="rId5"/>
          <a:stretch>
            <a:fillRect/>
          </a:stretch>
        </p:blipFill>
        <p:spPr>
          <a:xfrm>
            <a:off x="1989382" y="4903976"/>
            <a:ext cx="633814" cy="612088"/>
          </a:xfrm>
          <a:prstGeom prst="rect">
            <a:avLst/>
          </a:prstGeom>
        </p:spPr>
      </p:pic>
      <p:pic>
        <p:nvPicPr>
          <p:cNvPr id="107" name="Picture 10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3840" y="5025643"/>
            <a:ext cx="343636" cy="343636"/>
          </a:xfrm>
          <a:prstGeom prst="rect">
            <a:avLst/>
          </a:prstGeom>
        </p:spPr>
      </p:pic>
      <p:sp>
        <p:nvSpPr>
          <p:cNvPr id="34" name="Freeform 10"/>
          <p:cNvSpPr>
            <a:spLocks noEditPoints="1"/>
          </p:cNvSpPr>
          <p:nvPr/>
        </p:nvSpPr>
        <p:spPr bwMode="auto">
          <a:xfrm>
            <a:off x="796964" y="4341798"/>
            <a:ext cx="2435225" cy="1711326"/>
          </a:xfrm>
          <a:custGeom>
            <a:avLst/>
            <a:gdLst>
              <a:gd name="T0" fmla="*/ 87 w 175"/>
              <a:gd name="T1" fmla="*/ 9 h 117"/>
              <a:gd name="T2" fmla="*/ 90 w 175"/>
              <a:gd name="T3" fmla="*/ 6 h 117"/>
              <a:gd name="T4" fmla="*/ 87 w 175"/>
              <a:gd name="T5" fmla="*/ 3 h 117"/>
              <a:gd name="T6" fmla="*/ 84 w 175"/>
              <a:gd name="T7" fmla="*/ 6 h 117"/>
              <a:gd name="T8" fmla="*/ 87 w 175"/>
              <a:gd name="T9" fmla="*/ 9 h 117"/>
              <a:gd name="T10" fmla="*/ 144 w 175"/>
              <a:gd name="T11" fmla="*/ 11 h 117"/>
              <a:gd name="T12" fmla="*/ 31 w 175"/>
              <a:gd name="T13" fmla="*/ 11 h 117"/>
              <a:gd name="T14" fmla="*/ 31 w 175"/>
              <a:gd name="T15" fmla="*/ 75 h 117"/>
              <a:gd name="T16" fmla="*/ 144 w 175"/>
              <a:gd name="T17" fmla="*/ 75 h 117"/>
              <a:gd name="T18" fmla="*/ 144 w 175"/>
              <a:gd name="T19" fmla="*/ 11 h 117"/>
              <a:gd name="T20" fmla="*/ 152 w 175"/>
              <a:gd name="T21" fmla="*/ 4 h 117"/>
              <a:gd name="T22" fmla="*/ 152 w 175"/>
              <a:gd name="T23" fmla="*/ 84 h 117"/>
              <a:gd name="T24" fmla="*/ 174 w 175"/>
              <a:gd name="T25" fmla="*/ 111 h 117"/>
              <a:gd name="T26" fmla="*/ 175 w 175"/>
              <a:gd name="T27" fmla="*/ 113 h 117"/>
              <a:gd name="T28" fmla="*/ 175 w 175"/>
              <a:gd name="T29" fmla="*/ 116 h 117"/>
              <a:gd name="T30" fmla="*/ 173 w 175"/>
              <a:gd name="T31" fmla="*/ 117 h 117"/>
              <a:gd name="T32" fmla="*/ 1 w 175"/>
              <a:gd name="T33" fmla="*/ 117 h 117"/>
              <a:gd name="T34" fmla="*/ 0 w 175"/>
              <a:gd name="T35" fmla="*/ 116 h 117"/>
              <a:gd name="T36" fmla="*/ 0 w 175"/>
              <a:gd name="T37" fmla="*/ 113 h 117"/>
              <a:gd name="T38" fmla="*/ 1 w 175"/>
              <a:gd name="T39" fmla="*/ 111 h 117"/>
              <a:gd name="T40" fmla="*/ 22 w 175"/>
              <a:gd name="T41" fmla="*/ 84 h 117"/>
              <a:gd name="T42" fmla="*/ 22 w 175"/>
              <a:gd name="T43" fmla="*/ 4 h 117"/>
              <a:gd name="T44" fmla="*/ 26 w 175"/>
              <a:gd name="T45" fmla="*/ 0 h 117"/>
              <a:gd name="T46" fmla="*/ 148 w 175"/>
              <a:gd name="T47" fmla="*/ 0 h 117"/>
              <a:gd name="T48" fmla="*/ 152 w 175"/>
              <a:gd name="T49" fmla="*/ 4 h 117"/>
              <a:gd name="T50" fmla="*/ 148 w 175"/>
              <a:gd name="T51" fmla="*/ 102 h 117"/>
              <a:gd name="T52" fmla="*/ 140 w 175"/>
              <a:gd name="T53" fmla="*/ 89 h 117"/>
              <a:gd name="T54" fmla="*/ 34 w 175"/>
              <a:gd name="T55" fmla="*/ 89 h 117"/>
              <a:gd name="T56" fmla="*/ 26 w 175"/>
              <a:gd name="T57" fmla="*/ 102 h 117"/>
              <a:gd name="T58" fmla="*/ 148 w 175"/>
              <a:gd name="T59"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7">
                <a:moveTo>
                  <a:pt x="87" y="9"/>
                </a:moveTo>
                <a:cubicBezTo>
                  <a:pt x="88" y="9"/>
                  <a:pt x="90" y="8"/>
                  <a:pt x="90" y="6"/>
                </a:cubicBezTo>
                <a:cubicBezTo>
                  <a:pt x="90" y="4"/>
                  <a:pt x="88" y="3"/>
                  <a:pt x="87" y="3"/>
                </a:cubicBezTo>
                <a:cubicBezTo>
                  <a:pt x="85" y="3"/>
                  <a:pt x="84" y="4"/>
                  <a:pt x="84" y="6"/>
                </a:cubicBezTo>
                <a:cubicBezTo>
                  <a:pt x="84" y="8"/>
                  <a:pt x="85" y="9"/>
                  <a:pt x="87" y="9"/>
                </a:cubicBezTo>
                <a:close/>
                <a:moveTo>
                  <a:pt x="144" y="11"/>
                </a:moveTo>
                <a:cubicBezTo>
                  <a:pt x="31" y="11"/>
                  <a:pt x="31" y="11"/>
                  <a:pt x="31" y="11"/>
                </a:cubicBezTo>
                <a:cubicBezTo>
                  <a:pt x="31" y="75"/>
                  <a:pt x="31" y="75"/>
                  <a:pt x="31" y="75"/>
                </a:cubicBezTo>
                <a:cubicBezTo>
                  <a:pt x="144" y="75"/>
                  <a:pt x="144" y="75"/>
                  <a:pt x="144" y="75"/>
                </a:cubicBezTo>
                <a:lnTo>
                  <a:pt x="144" y="11"/>
                </a:lnTo>
                <a:close/>
                <a:moveTo>
                  <a:pt x="152" y="4"/>
                </a:moveTo>
                <a:cubicBezTo>
                  <a:pt x="152" y="84"/>
                  <a:pt x="152" y="84"/>
                  <a:pt x="152" y="84"/>
                </a:cubicBezTo>
                <a:cubicBezTo>
                  <a:pt x="174" y="111"/>
                  <a:pt x="174" y="111"/>
                  <a:pt x="174" y="111"/>
                </a:cubicBezTo>
                <a:cubicBezTo>
                  <a:pt x="174" y="111"/>
                  <a:pt x="175" y="112"/>
                  <a:pt x="175" y="113"/>
                </a:cubicBezTo>
                <a:cubicBezTo>
                  <a:pt x="175" y="116"/>
                  <a:pt x="175" y="116"/>
                  <a:pt x="175" y="116"/>
                </a:cubicBezTo>
                <a:cubicBezTo>
                  <a:pt x="175" y="117"/>
                  <a:pt x="174" y="117"/>
                  <a:pt x="173" y="117"/>
                </a:cubicBezTo>
                <a:cubicBezTo>
                  <a:pt x="1" y="117"/>
                  <a:pt x="1" y="117"/>
                  <a:pt x="1" y="117"/>
                </a:cubicBezTo>
                <a:cubicBezTo>
                  <a:pt x="0" y="117"/>
                  <a:pt x="0" y="117"/>
                  <a:pt x="0" y="116"/>
                </a:cubicBezTo>
                <a:cubicBezTo>
                  <a:pt x="0" y="113"/>
                  <a:pt x="0" y="113"/>
                  <a:pt x="0" y="113"/>
                </a:cubicBezTo>
                <a:cubicBezTo>
                  <a:pt x="0" y="112"/>
                  <a:pt x="0" y="111"/>
                  <a:pt x="1" y="111"/>
                </a:cubicBezTo>
                <a:cubicBezTo>
                  <a:pt x="22" y="84"/>
                  <a:pt x="22" y="84"/>
                  <a:pt x="22" y="84"/>
                </a:cubicBezTo>
                <a:cubicBezTo>
                  <a:pt x="22" y="4"/>
                  <a:pt x="22" y="4"/>
                  <a:pt x="22" y="4"/>
                </a:cubicBezTo>
                <a:cubicBezTo>
                  <a:pt x="22" y="2"/>
                  <a:pt x="24" y="0"/>
                  <a:pt x="26" y="0"/>
                </a:cubicBezTo>
                <a:cubicBezTo>
                  <a:pt x="148" y="0"/>
                  <a:pt x="148" y="0"/>
                  <a:pt x="148" y="0"/>
                </a:cubicBezTo>
                <a:cubicBezTo>
                  <a:pt x="150" y="0"/>
                  <a:pt x="152" y="2"/>
                  <a:pt x="152" y="4"/>
                </a:cubicBezTo>
                <a:close/>
                <a:moveTo>
                  <a:pt x="148" y="102"/>
                </a:moveTo>
                <a:cubicBezTo>
                  <a:pt x="140" y="89"/>
                  <a:pt x="140" y="89"/>
                  <a:pt x="140" y="89"/>
                </a:cubicBezTo>
                <a:cubicBezTo>
                  <a:pt x="34" y="89"/>
                  <a:pt x="34" y="89"/>
                  <a:pt x="34" y="89"/>
                </a:cubicBezTo>
                <a:cubicBezTo>
                  <a:pt x="26" y="102"/>
                  <a:pt x="26" y="102"/>
                  <a:pt x="26" y="102"/>
                </a:cubicBezTo>
                <a:lnTo>
                  <a:pt x="148"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946852" y="49719"/>
            <a:ext cx="5419543" cy="7365093"/>
          </a:xfrm>
          <a:prstGeom prst="rect">
            <a:avLst/>
          </a:prstGeom>
          <a:noFill/>
        </p:spPr>
        <p:txBody>
          <a:bodyPr wrap="square" lIns="182880" tIns="146304" rIns="182880" bIns="146304" rtlCol="0">
            <a:spAutoFit/>
          </a:bodyPr>
          <a:lstStyle/>
          <a:p>
            <a:pPr marL="457200" indent="-457200">
              <a:lnSpc>
                <a:spcPct val="90000"/>
              </a:lnSpc>
              <a:spcAft>
                <a:spcPts val="600"/>
              </a:spcAft>
              <a:buFont typeface="+mj-lt"/>
              <a:buAutoNum type="arabicParenR"/>
            </a:pPr>
            <a:r>
              <a:rPr lang="en-US" sz="2400" dirty="0" smtClean="0">
                <a:solidFill>
                  <a:schemeClr val="accent1">
                    <a:lumMod val="75000"/>
                  </a:schemeClr>
                </a:solidFill>
              </a:rPr>
              <a:t>App Monitoring</a:t>
            </a: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Desktop applications - Templates</a:t>
            </a: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Windows 8 apps - App List</a:t>
            </a:r>
          </a:p>
          <a:p>
            <a:pPr marL="923571" lvl="1" indent="-457200">
              <a:lnSpc>
                <a:spcPct val="90000"/>
              </a:lnSpc>
              <a:spcAft>
                <a:spcPts val="600"/>
              </a:spcAft>
              <a:buFont typeface="+mj-lt"/>
              <a:buAutoNum type="arabicParenR"/>
            </a:pPr>
            <a:endParaRPr lang="en-US" sz="2000" i="1" dirty="0" smtClean="0">
              <a:solidFill>
                <a:schemeClr val="accent1">
                  <a:lumMod val="75000"/>
                </a:schemeClr>
              </a:solidFill>
            </a:endParaRPr>
          </a:p>
          <a:p>
            <a:pPr marL="457200" indent="-457200">
              <a:lnSpc>
                <a:spcPct val="90000"/>
              </a:lnSpc>
              <a:spcAft>
                <a:spcPts val="600"/>
              </a:spcAft>
              <a:buFont typeface="+mj-lt"/>
              <a:buAutoNum type="arabicParenR"/>
            </a:pPr>
            <a:r>
              <a:rPr lang="en-US" sz="2400" dirty="0" smtClean="0">
                <a:solidFill>
                  <a:schemeClr val="accent1">
                    <a:lumMod val="75000"/>
                  </a:schemeClr>
                </a:solidFill>
              </a:rPr>
              <a:t>App Settings</a:t>
            </a:r>
            <a:endParaRPr lang="en-US" sz="2400" dirty="0">
              <a:solidFill>
                <a:schemeClr val="accent1">
                  <a:lumMod val="75000"/>
                </a:schemeClr>
              </a:solidFill>
            </a:endParaRP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Monitors for changes only</a:t>
            </a: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Looking only as local user</a:t>
            </a:r>
          </a:p>
          <a:p>
            <a:pPr marL="923571" lvl="1" indent="-457200">
              <a:lnSpc>
                <a:spcPct val="90000"/>
              </a:lnSpc>
              <a:spcAft>
                <a:spcPts val="600"/>
              </a:spcAft>
              <a:buFont typeface="+mj-lt"/>
              <a:buAutoNum type="arabicParenR"/>
            </a:pPr>
            <a:endParaRPr lang="en-US" sz="2000" i="1" dirty="0" smtClean="0">
              <a:solidFill>
                <a:schemeClr val="accent1">
                  <a:lumMod val="75000"/>
                </a:schemeClr>
              </a:solidFill>
            </a:endParaRPr>
          </a:p>
          <a:p>
            <a:pPr marL="457200" indent="-457200">
              <a:lnSpc>
                <a:spcPct val="90000"/>
              </a:lnSpc>
              <a:spcAft>
                <a:spcPts val="600"/>
              </a:spcAft>
              <a:buFont typeface="+mj-lt"/>
              <a:buAutoNum type="arabicParenR"/>
            </a:pPr>
            <a:r>
              <a:rPr lang="en-US" sz="2400" dirty="0" smtClean="0">
                <a:solidFill>
                  <a:schemeClr val="accent1">
                    <a:lumMod val="75000"/>
                  </a:schemeClr>
                </a:solidFill>
              </a:rPr>
              <a:t>Settings Actions</a:t>
            </a:r>
            <a:endParaRPr lang="en-US" sz="2400" dirty="0">
              <a:solidFill>
                <a:schemeClr val="accent1">
                  <a:lumMod val="75000"/>
                </a:schemeClr>
              </a:solidFill>
            </a:endParaRP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Triggers define when settings are captured and applied</a:t>
            </a: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Settings are stored for both current and initial settings locally</a:t>
            </a: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Sync Controller moves the settings</a:t>
            </a:r>
          </a:p>
          <a:p>
            <a:pPr marL="923571" lvl="1" indent="-457200">
              <a:lnSpc>
                <a:spcPct val="90000"/>
              </a:lnSpc>
              <a:spcAft>
                <a:spcPts val="600"/>
              </a:spcAft>
              <a:buFont typeface="+mj-lt"/>
              <a:buAutoNum type="arabicParenR"/>
            </a:pPr>
            <a:endParaRPr lang="en-US" sz="2000" i="1" dirty="0">
              <a:solidFill>
                <a:schemeClr val="accent1">
                  <a:lumMod val="75000"/>
                </a:schemeClr>
              </a:solidFill>
            </a:endParaRPr>
          </a:p>
          <a:p>
            <a:pPr marL="457200" indent="-457200">
              <a:lnSpc>
                <a:spcPct val="90000"/>
              </a:lnSpc>
              <a:spcAft>
                <a:spcPts val="600"/>
              </a:spcAft>
              <a:buFont typeface="+mj-lt"/>
              <a:buAutoNum type="arabicParenR"/>
            </a:pPr>
            <a:r>
              <a:rPr lang="en-US" sz="2400" dirty="0" smtClean="0">
                <a:solidFill>
                  <a:schemeClr val="accent1">
                    <a:lumMod val="75000"/>
                  </a:schemeClr>
                </a:solidFill>
              </a:rPr>
              <a:t>Settings Storage Path</a:t>
            </a:r>
            <a:endParaRPr lang="en-US" sz="2400" dirty="0">
              <a:solidFill>
                <a:schemeClr val="accent1">
                  <a:lumMod val="75000"/>
                </a:schemeClr>
              </a:solidFill>
            </a:endParaRP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SMB share on the network</a:t>
            </a: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No server components </a:t>
            </a:r>
          </a:p>
          <a:p>
            <a:pPr marL="923571" lvl="1" indent="-457200">
              <a:lnSpc>
                <a:spcPct val="90000"/>
              </a:lnSpc>
              <a:spcAft>
                <a:spcPts val="600"/>
              </a:spcAft>
              <a:buFont typeface="+mj-lt"/>
              <a:buAutoNum type="arabicParenR"/>
            </a:pPr>
            <a:r>
              <a:rPr lang="en-US" sz="2000" i="1" dirty="0" smtClean="0">
                <a:solidFill>
                  <a:schemeClr val="accent1">
                    <a:lumMod val="75000"/>
                  </a:schemeClr>
                </a:solidFill>
              </a:rPr>
              <a:t>Can be defined in AD or </a:t>
            </a:r>
            <a:r>
              <a:rPr lang="en-US" sz="2000" i="1" dirty="0" err="1" smtClean="0">
                <a:solidFill>
                  <a:schemeClr val="accent1">
                    <a:lumMod val="75000"/>
                  </a:schemeClr>
                </a:solidFill>
              </a:rPr>
              <a:t>config</a:t>
            </a:r>
            <a:endParaRPr lang="en-US" sz="2000" i="1" dirty="0">
              <a:solidFill>
                <a:schemeClr val="accent1">
                  <a:lumMod val="75000"/>
                </a:schemeClr>
              </a:solidFill>
            </a:endParaRPr>
          </a:p>
          <a:p>
            <a:pPr lvl="1">
              <a:lnSpc>
                <a:spcPct val="90000"/>
              </a:lnSpc>
              <a:spcAft>
                <a:spcPts val="600"/>
              </a:spcAft>
            </a:pPr>
            <a:endParaRPr lang="en-US" sz="2000" i="1" dirty="0" smtClean="0">
              <a:solidFill>
                <a:schemeClr val="accent1">
                  <a:lumMod val="75000"/>
                </a:schemeClr>
              </a:solidFill>
            </a:endParaRPr>
          </a:p>
        </p:txBody>
      </p:sp>
      <p:sp>
        <p:nvSpPr>
          <p:cNvPr id="12" name="Title 11"/>
          <p:cNvSpPr>
            <a:spLocks noGrp="1"/>
          </p:cNvSpPr>
          <p:nvPr>
            <p:ph type="title"/>
          </p:nvPr>
        </p:nvSpPr>
        <p:spPr/>
        <p:txBody>
          <a:bodyPr/>
          <a:lstStyle/>
          <a:p>
            <a:r>
              <a:rPr lang="en-US" dirty="0" smtClean="0"/>
              <a:t>UE-V Overview</a:t>
            </a:r>
            <a:endParaRPr lang="en-US" dirty="0"/>
          </a:p>
        </p:txBody>
      </p:sp>
      <p:sp>
        <p:nvSpPr>
          <p:cNvPr id="60" name="Oval 59"/>
          <p:cNvSpPr/>
          <p:nvPr/>
        </p:nvSpPr>
        <p:spPr bwMode="auto">
          <a:xfrm>
            <a:off x="2190858" y="2287207"/>
            <a:ext cx="595050" cy="57817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4" tIns="60922" rIns="121844" bIns="60922" numCol="1" rtlCol="0" anchor="ctr" anchorCtr="0" compatLnSpc="1">
            <a:prstTxWarp prst="textNoShape">
              <a:avLst/>
            </a:prstTxWarp>
          </a:bodyPr>
          <a:lstStyle/>
          <a:p>
            <a:pPr algn="ctr" defTabSz="1218102" fontAlgn="base">
              <a:spcBef>
                <a:spcPct val="0"/>
              </a:spcBef>
              <a:spcAft>
                <a:spcPct val="0"/>
              </a:spcAft>
            </a:pPr>
            <a:endParaRPr lang="en-US" sz="2899" dirty="0">
              <a:gradFill>
                <a:gsLst>
                  <a:gs pos="0">
                    <a:srgbClr val="FFFFFF"/>
                  </a:gs>
                  <a:gs pos="100000">
                    <a:srgbClr val="FFFFFF"/>
                  </a:gs>
                </a:gsLst>
                <a:lin ang="5400000" scaled="0"/>
              </a:gradFill>
            </a:endParaRPr>
          </a:p>
        </p:txBody>
      </p:sp>
      <p:sp>
        <p:nvSpPr>
          <p:cNvPr id="32" name="Oval 31"/>
          <p:cNvSpPr/>
          <p:nvPr/>
        </p:nvSpPr>
        <p:spPr bwMode="auto">
          <a:xfrm>
            <a:off x="2217716" y="2283605"/>
            <a:ext cx="595050" cy="57817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44" tIns="60922" rIns="121844" bIns="60922" numCol="1" rtlCol="0" anchor="ctr" anchorCtr="0" compatLnSpc="1">
            <a:prstTxWarp prst="textNoShape">
              <a:avLst/>
            </a:prstTxWarp>
          </a:bodyPr>
          <a:lstStyle/>
          <a:p>
            <a:pPr algn="ctr" defTabSz="1218102" fontAlgn="base">
              <a:spcBef>
                <a:spcPct val="0"/>
              </a:spcBef>
              <a:spcAft>
                <a:spcPct val="0"/>
              </a:spcAft>
            </a:pPr>
            <a:endParaRPr lang="en-US" sz="2899" dirty="0">
              <a:gradFill>
                <a:gsLst>
                  <a:gs pos="0">
                    <a:srgbClr val="FFFFFF"/>
                  </a:gs>
                  <a:gs pos="100000">
                    <a:srgbClr val="FFFFFF"/>
                  </a:gs>
                </a:gsLst>
                <a:lin ang="5400000" scaled="0"/>
              </a:gradFill>
            </a:endParaRPr>
          </a:p>
        </p:txBody>
      </p:sp>
      <p:pic>
        <p:nvPicPr>
          <p:cNvPr id="70" name="Picture 69" descr="settings.png"/>
          <p:cNvPicPr>
            <a:picLocks noChangeAspect="1"/>
          </p:cNvPicPr>
          <p:nvPr/>
        </p:nvPicPr>
        <p:blipFill>
          <a:blip r:embed="rId5"/>
          <a:stretch>
            <a:fillRect/>
          </a:stretch>
        </p:blipFill>
        <p:spPr>
          <a:xfrm>
            <a:off x="1988516" y="2043722"/>
            <a:ext cx="865321" cy="840775"/>
          </a:xfrm>
          <a:prstGeom prst="rect">
            <a:avLst/>
          </a:prstGeom>
        </p:spPr>
      </p:pic>
      <p:grpSp>
        <p:nvGrpSpPr>
          <p:cNvPr id="2" name="Group 1"/>
          <p:cNvGrpSpPr/>
          <p:nvPr/>
        </p:nvGrpSpPr>
        <p:grpSpPr>
          <a:xfrm>
            <a:off x="2032758" y="4381151"/>
            <a:ext cx="827565" cy="726852"/>
            <a:chOff x="2085176" y="4618930"/>
            <a:chExt cx="505468" cy="449720"/>
          </a:xfrm>
        </p:grpSpPr>
        <p:pic>
          <p:nvPicPr>
            <p:cNvPr id="103" name="Picture 15"/>
            <p:cNvPicPr>
              <a:picLocks noChangeAspect="1" noChangeArrowheads="1"/>
            </p:cNvPicPr>
            <p:nvPr/>
          </p:nvPicPr>
          <p:blipFill>
            <a:blip r:embed="rId4"/>
            <a:stretch>
              <a:fillRect/>
            </a:stretch>
          </p:blipFill>
          <p:spPr bwMode="auto">
            <a:xfrm>
              <a:off x="2085176" y="4618930"/>
              <a:ext cx="364534" cy="361384"/>
            </a:xfrm>
            <a:prstGeom prst="rect">
              <a:avLst/>
            </a:prstGeom>
            <a:noFill/>
            <a:ln>
              <a:noFill/>
            </a:ln>
            <a:effectLst/>
            <a:extLst/>
          </p:spPr>
        </p:pic>
        <p:pic>
          <p:nvPicPr>
            <p:cNvPr id="106" name="App-V cube" descr="C:\Users\davidg\Pictures\DVD_ART35\Artwork_Imagery\Icons - Illustrations\_VIRTUALIZATION ICONS\Application Virtual.png"/>
            <p:cNvPicPr>
              <a:picLocks noChangeAspect="1" noChangeArrowheads="1"/>
            </p:cNvPicPr>
            <p:nvPr/>
          </p:nvPicPr>
          <p:blipFill>
            <a:blip r:embed="rId7" cstate="email"/>
            <a:srcRect/>
            <a:stretch>
              <a:fillRect/>
            </a:stretch>
          </p:blipFill>
          <p:spPr bwMode="auto">
            <a:xfrm>
              <a:off x="2287687" y="4741686"/>
              <a:ext cx="302957" cy="326964"/>
            </a:xfrm>
            <a:prstGeom prst="rect">
              <a:avLst/>
            </a:prstGeom>
            <a:noFill/>
          </p:spPr>
        </p:pic>
      </p:gr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2675" y="2115533"/>
            <a:ext cx="462329" cy="445219"/>
          </a:xfrm>
          <a:prstGeom prst="rect">
            <a:avLst/>
          </a:prstGeom>
        </p:spPr>
      </p:pic>
      <p:pic>
        <p:nvPicPr>
          <p:cNvPr id="73" name="Picture 72" descr="settings.png"/>
          <p:cNvPicPr>
            <a:picLocks noChangeAspect="1"/>
          </p:cNvPicPr>
          <p:nvPr/>
        </p:nvPicPr>
        <p:blipFill>
          <a:blip r:embed="rId5"/>
          <a:stretch>
            <a:fillRect/>
          </a:stretch>
        </p:blipFill>
        <p:spPr>
          <a:xfrm>
            <a:off x="4683331" y="4984136"/>
            <a:ext cx="882459" cy="904236"/>
          </a:xfrm>
          <a:prstGeom prst="rect">
            <a:avLst/>
          </a:prstGeom>
        </p:spPr>
      </p:pic>
    </p:spTree>
    <p:extLst>
      <p:ext uri="{BB962C8B-B14F-4D97-AF65-F5344CB8AC3E}">
        <p14:creationId xmlns:p14="http://schemas.microsoft.com/office/powerpoint/2010/main" val="39194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0.0009 -0.00159 L 0.21598 0.42669 " pathEditMode="relative" rAng="0" ptsTypes="AA">
                                      <p:cBhvr>
                                        <p:cTn id="20" dur="2000" fill="hold"/>
                                        <p:tgtEl>
                                          <p:spTgt spid="32"/>
                                        </p:tgtEl>
                                        <p:attrNameLst>
                                          <p:attrName>ppt_x</p:attrName>
                                          <p:attrName>ppt_y</p:attrName>
                                        </p:attrNameLst>
                                      </p:cBhvr>
                                      <p:rCtr x="10837" y="21403"/>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10"/>
                                        <p:tgtEl>
                                          <p:spTgt spid="104"/>
                                        </p:tgtEl>
                                      </p:cBhvr>
                                    </p:animEffect>
                                  </p:childTnLst>
                                </p:cTn>
                              </p:par>
                            </p:childTnLst>
                          </p:cTn>
                        </p:par>
                        <p:par>
                          <p:cTn id="26" fill="hold">
                            <p:stCondLst>
                              <p:cond delay="10"/>
                            </p:stCondLst>
                            <p:childTnLst>
                              <p:par>
                                <p:cTn id="27" presetID="42" presetClass="path" presetSubtype="0" accel="50000" decel="50000" fill="hold" grpId="0" nodeType="afterEffect">
                                  <p:stCondLst>
                                    <p:cond delay="0"/>
                                  </p:stCondLst>
                                  <p:childTnLst>
                                    <p:animMotion origin="layout" path="M 0.00268 0.00476 L -0.2267 -0.03677 " pathEditMode="relative" rAng="0" ptsTypes="AA">
                                      <p:cBhvr>
                                        <p:cTn id="28" dur="2000" fill="hold"/>
                                        <p:tgtEl>
                                          <p:spTgt spid="104"/>
                                        </p:tgtEl>
                                        <p:attrNameLst>
                                          <p:attrName>ppt_x</p:attrName>
                                          <p:attrName>ppt_y</p:attrName>
                                        </p:attrNameLst>
                                      </p:cBhvr>
                                      <p:rCtr x="-11476" y="-2088"/>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60" grpId="0" animBg="1"/>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UE-V demo</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2907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Deployment</a:t>
            </a:r>
            <a:endParaRPr lang="en-US" dirty="0"/>
          </a:p>
        </p:txBody>
      </p:sp>
    </p:spTree>
    <p:extLst>
      <p:ext uri="{BB962C8B-B14F-4D97-AF65-F5344CB8AC3E}">
        <p14:creationId xmlns:p14="http://schemas.microsoft.com/office/powerpoint/2010/main" val="418561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Methodology</a:t>
            </a:r>
            <a:endParaRPr lang="en-US" dirty="0"/>
          </a:p>
        </p:txBody>
      </p:sp>
      <p:sp>
        <p:nvSpPr>
          <p:cNvPr id="3" name="Content Placeholder 2"/>
          <p:cNvSpPr>
            <a:spLocks noGrp="1"/>
          </p:cNvSpPr>
          <p:nvPr>
            <p:ph sz="quarter" idx="10"/>
          </p:nvPr>
        </p:nvSpPr>
        <p:spPr>
          <a:prstGeom prst="rect">
            <a:avLst/>
          </a:prstGeom>
        </p:spPr>
        <p:txBody>
          <a:bodyPr lIns="93269" tIns="46634" rIns="93269" bIns="46634"/>
          <a:lstStyle/>
          <a:p>
            <a:pPr marL="524637" indent="-524637">
              <a:buFont typeface="+mj-lt"/>
              <a:buAutoNum type="arabicPeriod"/>
            </a:pPr>
            <a:r>
              <a:rPr lang="en-US" dirty="0"/>
              <a:t>Configure a </a:t>
            </a:r>
            <a:r>
              <a:rPr lang="en-US" dirty="0" smtClean="0"/>
              <a:t>settings storage location</a:t>
            </a:r>
            <a:endParaRPr lang="en-US" dirty="0"/>
          </a:p>
          <a:p>
            <a:pPr marL="524637" indent="-524637">
              <a:buFont typeface="+mj-lt"/>
              <a:buAutoNum type="arabicPeriod"/>
            </a:pPr>
            <a:r>
              <a:rPr lang="en-US" dirty="0" smtClean="0"/>
              <a:t>Configure workstations with the UE-V agent</a:t>
            </a:r>
          </a:p>
          <a:p>
            <a:pPr marL="524637" indent="-524637">
              <a:buFont typeface="+mj-lt"/>
              <a:buAutoNum type="arabicPeriod"/>
            </a:pPr>
            <a:r>
              <a:rPr lang="en-US" dirty="0" smtClean="0"/>
              <a:t>Select / create settings location templates</a:t>
            </a:r>
          </a:p>
          <a:p>
            <a:pPr marL="524637" indent="-524637">
              <a:buFont typeface="+mj-lt"/>
              <a:buAutoNum type="arabicPeriod"/>
            </a:pPr>
            <a:r>
              <a:rPr lang="en-US" dirty="0" smtClean="0"/>
              <a:t>Deploy / manage settings location templates</a:t>
            </a:r>
          </a:p>
        </p:txBody>
      </p:sp>
    </p:spTree>
    <p:extLst>
      <p:ext uri="{BB962C8B-B14F-4D97-AF65-F5344CB8AC3E}">
        <p14:creationId xmlns:p14="http://schemas.microsoft.com/office/powerpoint/2010/main" val="16995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9" presetClass="emph" presetSubtype="0"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rgbClr val="0072C6"/>
                                      </p:to>
                                    </p:animClr>
                                    <p:animClr clrSpc="rgb" dir="cw">
                                      <p:cBhvr>
                                        <p:cTn id="9" dur="500" fill="hold"/>
                                        <p:tgtEl>
                                          <p:spTgt spid="3">
                                            <p:txEl>
                                              <p:pRg st="1" end="1"/>
                                            </p:txEl>
                                          </p:spTgt>
                                        </p:tgtEl>
                                        <p:attrNameLst>
                                          <p:attrName>fillcolor</p:attrName>
                                        </p:attrNameLst>
                                      </p:cBhvr>
                                      <p:to>
                                        <a:srgbClr val="0072C6"/>
                                      </p:to>
                                    </p:animClr>
                                    <p:set>
                                      <p:cBhvr>
                                        <p:cTn id="10" dur="500" fill="hold"/>
                                        <p:tgtEl>
                                          <p:spTgt spid="3">
                                            <p:txEl>
                                              <p:pRg st="1" end="1"/>
                                            </p:txEl>
                                          </p:spTgt>
                                        </p:tgtEl>
                                        <p:attrNameLst>
                                          <p:attrName>fill.type</p:attrName>
                                        </p:attrNameLst>
                                      </p:cBhvr>
                                      <p:to>
                                        <p:strVal val="solid"/>
                                      </p:to>
                                    </p:set>
                                    <p:set>
                                      <p:cBhvr>
                                        <p:cTn id="11" dur="500" fill="hold"/>
                                        <p:tgtEl>
                                          <p:spTgt spid="3">
                                            <p:txEl>
                                              <p:pRg st="1" end="1"/>
                                            </p:txEl>
                                          </p:spTgt>
                                        </p:tgtEl>
                                        <p:attrNameLst>
                                          <p:attrName>fill.on</p:attrName>
                                        </p:attrNameLst>
                                      </p:cBhvr>
                                      <p:to>
                                        <p:strVal val="true"/>
                                      </p:to>
                                    </p:set>
                                  </p:childTnLst>
                                </p:cTn>
                              </p:par>
                              <p:par>
                                <p:cTn id="12" presetID="19" presetClass="emph" presetSubtype="0" fill="hold" nodeType="withEffect">
                                  <p:stCondLst>
                                    <p:cond delay="0"/>
                                  </p:stCondLst>
                                  <p:childTnLst>
                                    <p:animClr clrSpc="rgb" dir="cw">
                                      <p:cBhvr override="childStyle">
                                        <p:cTn id="13" dur="500" fill="hold"/>
                                        <p:tgtEl>
                                          <p:spTgt spid="3">
                                            <p:txEl>
                                              <p:pRg st="2" end="2"/>
                                            </p:txEl>
                                          </p:spTgt>
                                        </p:tgtEl>
                                        <p:attrNameLst>
                                          <p:attrName>style.color</p:attrName>
                                        </p:attrNameLst>
                                      </p:cBhvr>
                                      <p:to>
                                        <a:srgbClr val="0072C6"/>
                                      </p:to>
                                    </p:animClr>
                                    <p:animClr clrSpc="rgb" dir="cw">
                                      <p:cBhvr>
                                        <p:cTn id="14" dur="500" fill="hold"/>
                                        <p:tgtEl>
                                          <p:spTgt spid="3">
                                            <p:txEl>
                                              <p:pRg st="2" end="2"/>
                                            </p:txEl>
                                          </p:spTgt>
                                        </p:tgtEl>
                                        <p:attrNameLst>
                                          <p:attrName>fillcolor</p:attrName>
                                        </p:attrNameLst>
                                      </p:cBhvr>
                                      <p:to>
                                        <a:srgbClr val="0072C6"/>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3">
                                            <p:txEl>
                                              <p:pRg st="3" end="3"/>
                                            </p:txEl>
                                          </p:spTgt>
                                        </p:tgtEl>
                                        <p:attrNameLst>
                                          <p:attrName>style.color</p:attrName>
                                        </p:attrNameLst>
                                      </p:cBhvr>
                                      <p:to>
                                        <a:srgbClr val="0072C6"/>
                                      </p:to>
                                    </p:animClr>
                                    <p:animClr clrSpc="rgb" dir="cw">
                                      <p:cBhvr>
                                        <p:cTn id="19" dur="500" fill="hold"/>
                                        <p:tgtEl>
                                          <p:spTgt spid="3">
                                            <p:txEl>
                                              <p:pRg st="3" end="3"/>
                                            </p:txEl>
                                          </p:spTgt>
                                        </p:tgtEl>
                                        <p:attrNameLst>
                                          <p:attrName>fillcolor</p:attrName>
                                        </p:attrNameLst>
                                      </p:cBhvr>
                                      <p:to>
                                        <a:srgbClr val="0072C6"/>
                                      </p:to>
                                    </p:animClr>
                                    <p:set>
                                      <p:cBhvr>
                                        <p:cTn id="20" dur="500" fill="hold"/>
                                        <p:tgtEl>
                                          <p:spTgt spid="3">
                                            <p:txEl>
                                              <p:pRg st="3" end="3"/>
                                            </p:txEl>
                                          </p:spTgt>
                                        </p:tgtEl>
                                        <p:attrNameLst>
                                          <p:attrName>fill.type</p:attrName>
                                        </p:attrNameLst>
                                      </p:cBhvr>
                                      <p:to>
                                        <p:strVal val="solid"/>
                                      </p:to>
                                    </p:set>
                                    <p:set>
                                      <p:cBhvr>
                                        <p:cTn id="21"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a </a:t>
            </a:r>
            <a:r>
              <a:rPr lang="en-US" dirty="0"/>
              <a:t>Settings Storage Location </a:t>
            </a:r>
          </a:p>
        </p:txBody>
      </p:sp>
      <p:sp>
        <p:nvSpPr>
          <p:cNvPr id="3" name="Content Placeholder 2"/>
          <p:cNvSpPr>
            <a:spLocks noGrp="1"/>
          </p:cNvSpPr>
          <p:nvPr>
            <p:ph sz="quarter" idx="10"/>
          </p:nvPr>
        </p:nvSpPr>
        <p:spPr>
          <a:prstGeom prst="rect">
            <a:avLst/>
          </a:prstGeom>
        </p:spPr>
        <p:txBody>
          <a:bodyPr lIns="93269" tIns="46634" rIns="93269" bIns="46634">
            <a:normAutofit/>
          </a:bodyPr>
          <a:lstStyle/>
          <a:p>
            <a:r>
              <a:rPr lang="en-US" dirty="0" smtClean="0"/>
              <a:t>UE-V does not include a server component</a:t>
            </a:r>
          </a:p>
          <a:p>
            <a:pPr lvl="1"/>
            <a:r>
              <a:rPr lang="en-US" sz="2800" dirty="0" smtClean="0"/>
              <a:t>Nothing is required to be installed on the server</a:t>
            </a:r>
          </a:p>
          <a:p>
            <a:pPr lvl="1"/>
            <a:r>
              <a:rPr lang="en-US" sz="2800" dirty="0" smtClean="0">
                <a:gradFill>
                  <a:gsLst>
                    <a:gs pos="2917">
                      <a:schemeClr val="tx1"/>
                    </a:gs>
                    <a:gs pos="30000">
                      <a:schemeClr val="tx1"/>
                    </a:gs>
                  </a:gsLst>
                  <a:lin ang="5400000" scaled="0"/>
                </a:gradFill>
              </a:rPr>
              <a:t>Package </a:t>
            </a:r>
            <a:r>
              <a:rPr lang="en-US" sz="2800" dirty="0">
                <a:gradFill>
                  <a:gsLst>
                    <a:gs pos="2917">
                      <a:schemeClr val="tx1"/>
                    </a:gs>
                    <a:gs pos="30000">
                      <a:schemeClr val="tx1"/>
                    </a:gs>
                  </a:gsLst>
                  <a:lin ang="5400000" scaled="0"/>
                </a:gradFill>
              </a:rPr>
              <a:t>Size Average is ~5MB per user</a:t>
            </a:r>
          </a:p>
          <a:p>
            <a:pPr lvl="1"/>
            <a:endParaRPr lang="en-US" sz="1800" dirty="0" smtClean="0"/>
          </a:p>
          <a:p>
            <a:pPr marL="342900" lvl="1" indent="0">
              <a:buNone/>
            </a:pPr>
            <a:endParaRPr lang="en-US" sz="1800" dirty="0" smtClean="0"/>
          </a:p>
          <a:p>
            <a:r>
              <a:rPr lang="en-US" dirty="0" smtClean="0"/>
              <a:t>Two options for settings storage:</a:t>
            </a:r>
          </a:p>
          <a:p>
            <a:pPr lvl="1"/>
            <a:r>
              <a:rPr lang="en-US" sz="2800" dirty="0" smtClean="0"/>
              <a:t>Active </a:t>
            </a:r>
            <a:r>
              <a:rPr lang="en-US" sz="2800" dirty="0"/>
              <a:t>Directory home directory </a:t>
            </a:r>
          </a:p>
          <a:p>
            <a:pPr lvl="1"/>
            <a:r>
              <a:rPr lang="en-US" sz="2800" dirty="0"/>
              <a:t>Create a settings storage </a:t>
            </a:r>
            <a:r>
              <a:rPr lang="en-US" sz="2800" dirty="0" smtClean="0"/>
              <a:t>share</a:t>
            </a:r>
          </a:p>
          <a:p>
            <a:endParaRPr lang="en-US" sz="2400" dirty="0"/>
          </a:p>
        </p:txBody>
      </p:sp>
    </p:spTree>
    <p:extLst>
      <p:ext uri="{BB962C8B-B14F-4D97-AF65-F5344CB8AC3E}">
        <p14:creationId xmlns:p14="http://schemas.microsoft.com/office/powerpoint/2010/main" val="405819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49"/>
            <a:ext cx="11887200" cy="5676465"/>
          </a:xfrm>
          <a:prstGeom prst="rect">
            <a:avLst/>
          </a:prstGeom>
        </p:spPr>
        <p:txBody>
          <a:bodyPr lIns="93269" tIns="46634" rIns="93269" bIns="46634">
            <a:normAutofit/>
          </a:bodyPr>
          <a:lstStyle/>
          <a:p>
            <a:r>
              <a:rPr lang="en-US" dirty="0" smtClean="0"/>
              <a:t>Create </a:t>
            </a:r>
            <a:r>
              <a:rPr lang="en-US" dirty="0"/>
              <a:t>a new folder </a:t>
            </a:r>
            <a:r>
              <a:rPr lang="en-US" dirty="0" smtClean="0"/>
              <a:t>grant </a:t>
            </a:r>
            <a:r>
              <a:rPr lang="en-US" dirty="0"/>
              <a:t>the UE-V users </a:t>
            </a:r>
            <a:r>
              <a:rPr lang="en-US" dirty="0" smtClean="0"/>
              <a:t>permissions</a:t>
            </a:r>
          </a:p>
          <a:p>
            <a:r>
              <a:rPr lang="en-US" dirty="0" smtClean="0"/>
              <a:t>(</a:t>
            </a:r>
            <a:r>
              <a:rPr lang="en-US" dirty="0"/>
              <a:t>SMB) permissions for the setting storage </a:t>
            </a:r>
            <a:r>
              <a:rPr lang="en-US" dirty="0" smtClean="0"/>
              <a:t>folder:</a:t>
            </a:r>
          </a:p>
          <a:p>
            <a:pPr lvl="1"/>
            <a:r>
              <a:rPr lang="en-US" dirty="0"/>
              <a:t>Everyone - No Permissions</a:t>
            </a:r>
          </a:p>
          <a:p>
            <a:pPr lvl="1"/>
            <a:r>
              <a:rPr lang="en-US" dirty="0"/>
              <a:t>Security Group of UE-V Users - Full Control</a:t>
            </a:r>
          </a:p>
          <a:p>
            <a:r>
              <a:rPr lang="en-US" dirty="0" smtClean="0"/>
              <a:t>NTFS </a:t>
            </a:r>
            <a:r>
              <a:rPr lang="en-US" dirty="0"/>
              <a:t>permissions</a:t>
            </a:r>
          </a:p>
          <a:p>
            <a:pPr lvl="1"/>
            <a:r>
              <a:rPr lang="en-US" dirty="0" smtClean="0"/>
              <a:t>Creator/Owner </a:t>
            </a:r>
            <a:r>
              <a:rPr lang="en-US" dirty="0"/>
              <a:t>- Full Control - Subfolders and files only</a:t>
            </a:r>
          </a:p>
          <a:p>
            <a:pPr lvl="1"/>
            <a:r>
              <a:rPr lang="en-US" dirty="0"/>
              <a:t>Security group of UE-V users - List Folder / Read data, Create folders / Append Data </a:t>
            </a:r>
            <a:endParaRPr lang="en-US" dirty="0" smtClean="0"/>
          </a:p>
          <a:p>
            <a:r>
              <a:rPr lang="en-US" dirty="0" smtClean="0"/>
              <a:t>The </a:t>
            </a:r>
            <a:r>
              <a:rPr lang="en-US" dirty="0"/>
              <a:t>UE-V agent creates and secures </a:t>
            </a:r>
            <a:r>
              <a:rPr lang="en-US" dirty="0" smtClean="0"/>
              <a:t>the user’s folder</a:t>
            </a:r>
          </a:p>
          <a:p>
            <a:endParaRPr lang="en-US" sz="1800" dirty="0" smtClean="0"/>
          </a:p>
          <a:p>
            <a:pPr marL="0" indent="0">
              <a:buNone/>
            </a:pPr>
            <a:r>
              <a:rPr lang="en-US" sz="2200" dirty="0" smtClean="0"/>
              <a:t>More details can be found here: </a:t>
            </a:r>
            <a:r>
              <a:rPr lang="en-US" sz="2200" dirty="0" smtClean="0">
                <a:hlinkClick r:id="rId2"/>
              </a:rPr>
              <a:t>http</a:t>
            </a:r>
            <a:r>
              <a:rPr lang="en-US" sz="2200" dirty="0">
                <a:hlinkClick r:id="rId2"/>
              </a:rPr>
              <a:t>://</a:t>
            </a:r>
            <a:r>
              <a:rPr lang="en-US" sz="2200" dirty="0" smtClean="0">
                <a:hlinkClick r:id="rId2"/>
              </a:rPr>
              <a:t>technet.microsoft.com/en-us/library/jj680024.aspx</a:t>
            </a:r>
            <a:endParaRPr lang="en-US" sz="2200" dirty="0" smtClean="0"/>
          </a:p>
          <a:p>
            <a:endParaRPr lang="en-US" dirty="0"/>
          </a:p>
        </p:txBody>
      </p:sp>
      <p:sp>
        <p:nvSpPr>
          <p:cNvPr id="2" name="Title 1"/>
          <p:cNvSpPr>
            <a:spLocks noGrp="1"/>
          </p:cNvSpPr>
          <p:nvPr>
            <p:ph type="title"/>
          </p:nvPr>
        </p:nvSpPr>
        <p:spPr/>
        <p:txBody>
          <a:bodyPr/>
          <a:lstStyle/>
          <a:p>
            <a:r>
              <a:rPr lang="en-US" dirty="0" smtClean="0"/>
              <a:t>Creating a settings storage share</a:t>
            </a:r>
            <a:endParaRPr lang="en-US" dirty="0"/>
          </a:p>
        </p:txBody>
      </p:sp>
    </p:spTree>
    <p:extLst>
      <p:ext uri="{BB962C8B-B14F-4D97-AF65-F5344CB8AC3E}">
        <p14:creationId xmlns:p14="http://schemas.microsoft.com/office/powerpoint/2010/main" val="22669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Methodology</a:t>
            </a:r>
          </a:p>
        </p:txBody>
      </p:sp>
      <p:sp>
        <p:nvSpPr>
          <p:cNvPr id="3" name="Content Placeholder 2"/>
          <p:cNvSpPr>
            <a:spLocks noGrp="1"/>
          </p:cNvSpPr>
          <p:nvPr>
            <p:ph type="body" sz="quarter" idx="10"/>
          </p:nvPr>
        </p:nvSpPr>
        <p:spPr>
          <a:prstGeom prst="rect">
            <a:avLst/>
          </a:prstGeom>
        </p:spPr>
        <p:txBody>
          <a:bodyPr lIns="93269" tIns="46634" rIns="93269" bIns="46634"/>
          <a:lstStyle/>
          <a:p>
            <a:pPr marL="524637" indent="-524637">
              <a:buFont typeface="+mj-lt"/>
              <a:buAutoNum type="arabicPeriod"/>
            </a:pPr>
            <a:r>
              <a:rPr lang="en-US" dirty="0"/>
              <a:t>Configure a </a:t>
            </a:r>
            <a:r>
              <a:rPr lang="en-US" dirty="0" smtClean="0"/>
              <a:t>settings storage location</a:t>
            </a:r>
            <a:endParaRPr lang="en-US" dirty="0"/>
          </a:p>
          <a:p>
            <a:pPr marL="524637" indent="-524637">
              <a:buFont typeface="+mj-lt"/>
              <a:buAutoNum type="arabicPeriod"/>
            </a:pPr>
            <a:r>
              <a:rPr lang="en-US" dirty="0" smtClean="0"/>
              <a:t>Configure workstations with the UE-V agent</a:t>
            </a:r>
          </a:p>
          <a:p>
            <a:pPr marL="524637" indent="-524637">
              <a:buFont typeface="+mj-lt"/>
              <a:buAutoNum type="arabicPeriod"/>
            </a:pPr>
            <a:r>
              <a:rPr lang="en-US" dirty="0" smtClean="0"/>
              <a:t>Select / create settings location templates</a:t>
            </a:r>
          </a:p>
          <a:p>
            <a:pPr marL="524637" indent="-524637">
              <a:buFont typeface="+mj-lt"/>
              <a:buAutoNum type="arabicPeriod"/>
            </a:pPr>
            <a:r>
              <a:rPr lang="en-US" dirty="0" smtClean="0"/>
              <a:t>Deploy / manage settings location templates</a:t>
            </a:r>
          </a:p>
        </p:txBody>
      </p:sp>
    </p:spTree>
    <p:extLst>
      <p:ext uri="{BB962C8B-B14F-4D97-AF65-F5344CB8AC3E}">
        <p14:creationId xmlns:p14="http://schemas.microsoft.com/office/powerpoint/2010/main" val="109282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72C6"/>
                                      </p:to>
                                    </p:animClr>
                                    <p:animClr clrSpc="rgb" dir="cw">
                                      <p:cBhvr>
                                        <p:cTn id="7" dur="500" fill="hold"/>
                                        <p:tgtEl>
                                          <p:spTgt spid="3">
                                            <p:txEl>
                                              <p:pRg st="0" end="0"/>
                                            </p:txEl>
                                          </p:spTgt>
                                        </p:tgtEl>
                                        <p:attrNameLst>
                                          <p:attrName>fillcolor</p:attrName>
                                        </p:attrNameLst>
                                      </p:cBhvr>
                                      <p:to>
                                        <a:srgbClr val="0072C6"/>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0072C6"/>
                                      </p:to>
                                    </p:animClr>
                                    <p:animClr clrSpc="rgb" dir="cw">
                                      <p:cBhvr>
                                        <p:cTn id="12" dur="500" fill="hold"/>
                                        <p:tgtEl>
                                          <p:spTgt spid="3">
                                            <p:txEl>
                                              <p:pRg st="2" end="2"/>
                                            </p:txEl>
                                          </p:spTgt>
                                        </p:tgtEl>
                                        <p:attrNameLst>
                                          <p:attrName>fillcolor</p:attrName>
                                        </p:attrNameLst>
                                      </p:cBhvr>
                                      <p:to>
                                        <a:srgbClr val="0072C6"/>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3" end="3"/>
                                            </p:txEl>
                                          </p:spTgt>
                                        </p:tgtEl>
                                        <p:attrNameLst>
                                          <p:attrName>style.color</p:attrName>
                                        </p:attrNameLst>
                                      </p:cBhvr>
                                      <p:to>
                                        <a:srgbClr val="0072C6"/>
                                      </p:to>
                                    </p:animClr>
                                    <p:animClr clrSpc="rgb" dir="cw">
                                      <p:cBhvr>
                                        <p:cTn id="17" dur="500" fill="hold"/>
                                        <p:tgtEl>
                                          <p:spTgt spid="3">
                                            <p:txEl>
                                              <p:pRg st="3" end="3"/>
                                            </p:txEl>
                                          </p:spTgt>
                                        </p:tgtEl>
                                        <p:attrNameLst>
                                          <p:attrName>fillcolor</p:attrName>
                                        </p:attrNameLst>
                                      </p:cBhvr>
                                      <p:to>
                                        <a:srgbClr val="0072C6"/>
                                      </p:to>
                                    </p:animClr>
                                    <p:set>
                                      <p:cBhvr>
                                        <p:cTn id="18" dur="500" fill="hold"/>
                                        <p:tgtEl>
                                          <p:spTgt spid="3">
                                            <p:txEl>
                                              <p:pRg st="3" end="3"/>
                                            </p:txEl>
                                          </p:spTgt>
                                        </p:tgtEl>
                                        <p:attrNameLst>
                                          <p:attrName>fill.type</p:attrName>
                                        </p:attrNameLst>
                                      </p:cBhvr>
                                      <p:to>
                                        <p:strVal val="solid"/>
                                      </p:to>
                                    </p:set>
                                    <p:set>
                                      <p:cBhvr>
                                        <p:cTn id="1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7" y="1212851"/>
            <a:ext cx="12161837" cy="5558445"/>
          </a:xfrm>
        </p:spPr>
        <p:txBody>
          <a:bodyPr/>
          <a:lstStyle/>
          <a:p>
            <a:r>
              <a:rPr lang="en-US" sz="3600" dirty="0" smtClean="0"/>
              <a:t>.</a:t>
            </a:r>
            <a:r>
              <a:rPr lang="en-US" sz="3600" dirty="0"/>
              <a:t>exe </a:t>
            </a:r>
            <a:r>
              <a:rPr lang="en-US" sz="3600" dirty="0" smtClean="0"/>
              <a:t>or </a:t>
            </a:r>
            <a:r>
              <a:rPr lang="en-US" sz="3600" dirty="0"/>
              <a:t>.</a:t>
            </a:r>
            <a:r>
              <a:rPr lang="en-US" sz="3600" dirty="0" err="1"/>
              <a:t>msi</a:t>
            </a:r>
            <a:endParaRPr lang="en-US" sz="3600" dirty="0"/>
          </a:p>
          <a:p>
            <a:r>
              <a:rPr lang="en-US" sz="3600" dirty="0" smtClean="0"/>
              <a:t>Configuration via command line, GPO</a:t>
            </a:r>
            <a:r>
              <a:rPr lang="en-US" sz="3600" dirty="0"/>
              <a:t>, </a:t>
            </a:r>
            <a:r>
              <a:rPr lang="en-US" sz="3600" dirty="0" smtClean="0"/>
              <a:t>or </a:t>
            </a:r>
            <a:r>
              <a:rPr lang="en-US" sz="3600" dirty="0" err="1" smtClean="0"/>
              <a:t>Config</a:t>
            </a:r>
            <a:r>
              <a:rPr lang="en-US" sz="3600" dirty="0" smtClean="0"/>
              <a:t> Manager</a:t>
            </a:r>
            <a:endParaRPr lang="en-US" sz="3600" dirty="0"/>
          </a:p>
          <a:p>
            <a:r>
              <a:rPr lang="en-US" sz="3600" dirty="0" smtClean="0"/>
              <a:t>AD User </a:t>
            </a:r>
            <a:r>
              <a:rPr lang="en-US" sz="3600" dirty="0"/>
              <a:t>Home Directory or </a:t>
            </a:r>
            <a:r>
              <a:rPr lang="en-US" sz="3600" dirty="0" smtClean="0"/>
              <a:t>specify a </a:t>
            </a:r>
            <a:r>
              <a:rPr lang="en-US" sz="3600" dirty="0" err="1" smtClean="0"/>
              <a:t>SettingsStoragePath</a:t>
            </a:r>
            <a:endParaRPr lang="en-US" sz="3600" dirty="0" smtClean="0"/>
          </a:p>
          <a:p>
            <a:r>
              <a:rPr lang="en-US" sz="3600" dirty="0" smtClean="0"/>
              <a:t>Pre-</a:t>
            </a:r>
            <a:r>
              <a:rPr lang="en-US" sz="3600" dirty="0" err="1" smtClean="0"/>
              <a:t>req</a:t>
            </a:r>
            <a:r>
              <a:rPr lang="en-US" sz="3600" dirty="0" smtClean="0"/>
              <a:t> checks for Offline Files and .NET</a:t>
            </a:r>
          </a:p>
          <a:p>
            <a:endParaRPr lang="en-US" sz="3600" dirty="0"/>
          </a:p>
          <a:p>
            <a:endParaRPr lang="en-US" sz="3600" dirty="0" smtClean="0"/>
          </a:p>
          <a:p>
            <a:endParaRPr lang="en-US" sz="3600" dirty="0" smtClean="0"/>
          </a:p>
          <a:p>
            <a:endParaRPr lang="en-US" sz="3600" dirty="0"/>
          </a:p>
          <a:p>
            <a:r>
              <a:rPr lang="en-US" sz="3600" dirty="0" smtClean="0"/>
              <a:t>Requires a reboot for OS settings roaming</a:t>
            </a:r>
            <a:endParaRPr lang="en-US" sz="3600" dirty="0"/>
          </a:p>
        </p:txBody>
      </p:sp>
      <p:sp>
        <p:nvSpPr>
          <p:cNvPr id="4" name="Title 3"/>
          <p:cNvSpPr>
            <a:spLocks noGrp="1"/>
          </p:cNvSpPr>
          <p:nvPr>
            <p:ph type="title"/>
          </p:nvPr>
        </p:nvSpPr>
        <p:spPr/>
        <p:txBody>
          <a:bodyPr/>
          <a:lstStyle/>
          <a:p>
            <a:r>
              <a:rPr lang="en-US" dirty="0" smtClean="0"/>
              <a:t>Configuring the UE-V Agent</a:t>
            </a:r>
            <a:endParaRPr lang="en-US" dirty="0"/>
          </a:p>
        </p:txBody>
      </p:sp>
      <p:graphicFrame>
        <p:nvGraphicFramePr>
          <p:cNvPr id="5" name="Content Placeholder 4"/>
          <p:cNvGraphicFramePr>
            <a:graphicFrameLocks/>
          </p:cNvGraphicFramePr>
          <p:nvPr>
            <p:extLst/>
          </p:nvPr>
        </p:nvGraphicFramePr>
        <p:xfrm>
          <a:off x="2071209" y="3966304"/>
          <a:ext cx="7662905" cy="1685500"/>
        </p:xfrm>
        <a:graphic>
          <a:graphicData uri="http://schemas.openxmlformats.org/drawingml/2006/table">
            <a:tbl>
              <a:tblPr firstRow="1" bandRow="1">
                <a:tableStyleId>{5C22544A-7EE6-4342-B048-85BDC9FD1C3A}</a:tableStyleId>
              </a:tblPr>
              <a:tblGrid>
                <a:gridCol w="2592378"/>
                <a:gridCol w="2467011"/>
                <a:gridCol w="2603516"/>
              </a:tblGrid>
              <a:tr h="262333">
                <a:tc>
                  <a:txBody>
                    <a:bodyPr/>
                    <a:lstStyle/>
                    <a:p>
                      <a:r>
                        <a:rPr lang="en-US" sz="1600" dirty="0" smtClean="0"/>
                        <a:t>Operating System</a:t>
                      </a:r>
                      <a:endParaRPr lang="en-US" sz="1600" dirty="0"/>
                    </a:p>
                  </a:txBody>
                  <a:tcPr marL="93260" marR="93260" marT="46630" marB="46630" anchor="ctr"/>
                </a:tc>
                <a:tc>
                  <a:txBody>
                    <a:bodyPr/>
                    <a:lstStyle/>
                    <a:p>
                      <a:r>
                        <a:rPr lang="en-US" sz="1600" dirty="0" smtClean="0"/>
                        <a:t>System Architecture</a:t>
                      </a:r>
                      <a:endParaRPr lang="en-US" sz="1600" dirty="0"/>
                    </a:p>
                  </a:txBody>
                  <a:tcPr marL="93260" marR="93260" marT="46630" marB="46630" anchor="ctr"/>
                </a:tc>
                <a:tc>
                  <a:txBody>
                    <a:bodyPr/>
                    <a:lstStyle/>
                    <a:p>
                      <a:r>
                        <a:rPr lang="en-US" sz="1600" dirty="0" smtClean="0"/>
                        <a:t>.NET Framework</a:t>
                      </a:r>
                      <a:endParaRPr lang="en-US" sz="1600" dirty="0"/>
                    </a:p>
                  </a:txBody>
                  <a:tcPr marL="93260" marR="93260" marT="46630" marB="46630" anchor="ctr"/>
                </a:tc>
              </a:tr>
              <a:tr h="262333">
                <a:tc>
                  <a:txBody>
                    <a:bodyPr/>
                    <a:lstStyle/>
                    <a:p>
                      <a:r>
                        <a:rPr lang="en-US" sz="1600" dirty="0" smtClean="0"/>
                        <a:t>Windows 7</a:t>
                      </a:r>
                      <a:endParaRPr lang="en-US" sz="1600" dirty="0"/>
                    </a:p>
                  </a:txBody>
                  <a:tcPr marL="93260" marR="93260" marT="46630" marB="46630" anchor="ctr"/>
                </a:tc>
                <a:tc>
                  <a:txBody>
                    <a:bodyPr/>
                    <a:lstStyle/>
                    <a:p>
                      <a:r>
                        <a:rPr lang="en-US" sz="1600" dirty="0" smtClean="0"/>
                        <a:t>32-bit or 64-bit</a:t>
                      </a:r>
                      <a:endParaRPr lang="en-US" sz="1600" dirty="0"/>
                    </a:p>
                  </a:txBody>
                  <a:tcPr marL="93260" marR="93260" marT="46630" marB="46630" anchor="ctr"/>
                </a:tc>
                <a:tc>
                  <a:txBody>
                    <a:bodyPr/>
                    <a:lstStyle/>
                    <a:p>
                      <a:r>
                        <a:rPr lang="en-US" sz="1600" dirty="0" smtClean="0"/>
                        <a:t>.NET 3.5</a:t>
                      </a:r>
                      <a:endParaRPr lang="en-US" sz="1600" dirty="0"/>
                    </a:p>
                  </a:txBody>
                  <a:tcPr marL="93260" marR="93260" marT="46630" marB="46630" anchor="ctr"/>
                </a:tc>
              </a:tr>
              <a:tr h="262333">
                <a:tc>
                  <a:txBody>
                    <a:bodyPr/>
                    <a:lstStyle/>
                    <a:p>
                      <a:r>
                        <a:rPr lang="en-US" sz="1600" dirty="0" smtClean="0"/>
                        <a:t>Windows Server 2008 R2</a:t>
                      </a:r>
                      <a:endParaRPr lang="en-US" sz="1600" dirty="0"/>
                    </a:p>
                  </a:txBody>
                  <a:tcPr marL="93260" marR="93260" marT="46630" marB="46630" anchor="ctr"/>
                </a:tc>
                <a:tc>
                  <a:txBody>
                    <a:bodyPr/>
                    <a:lstStyle/>
                    <a:p>
                      <a:r>
                        <a:rPr lang="en-US" sz="1600" dirty="0" smtClean="0"/>
                        <a:t>64-bit</a:t>
                      </a:r>
                      <a:endParaRPr lang="en-US" sz="1600" dirty="0"/>
                    </a:p>
                  </a:txBody>
                  <a:tcPr marL="93260" marR="93260" marT="46630" marB="46630" anchor="ctr"/>
                </a:tc>
                <a:tc>
                  <a:txBody>
                    <a:bodyPr/>
                    <a:lstStyle/>
                    <a:p>
                      <a:r>
                        <a:rPr lang="en-US" sz="1600" dirty="0" smtClean="0"/>
                        <a:t>.NET</a:t>
                      </a:r>
                      <a:r>
                        <a:rPr lang="en-US" sz="1600" baseline="0" dirty="0" smtClean="0"/>
                        <a:t> 3.5</a:t>
                      </a:r>
                      <a:endParaRPr lang="en-US" sz="1600" dirty="0"/>
                    </a:p>
                  </a:txBody>
                  <a:tcPr marL="93260" marR="93260" marT="46630" marB="46630" anchor="ctr"/>
                </a:tc>
              </a:tr>
              <a:tr h="262333">
                <a:tc>
                  <a:txBody>
                    <a:bodyPr/>
                    <a:lstStyle/>
                    <a:p>
                      <a:r>
                        <a:rPr lang="en-US" sz="1600" dirty="0" smtClean="0"/>
                        <a:t>Windows 8</a:t>
                      </a:r>
                      <a:endParaRPr lang="en-US" sz="1600" dirty="0"/>
                    </a:p>
                  </a:txBody>
                  <a:tcPr marL="93260" marR="93260" marT="46630" marB="46630" anchor="ctr"/>
                </a:tc>
                <a:tc>
                  <a:txBody>
                    <a:bodyPr/>
                    <a:lstStyle/>
                    <a:p>
                      <a:r>
                        <a:rPr lang="en-US" sz="1600" dirty="0" smtClean="0"/>
                        <a:t>32-bit or 64-bit</a:t>
                      </a:r>
                      <a:endParaRPr lang="en-US" sz="1600" dirty="0"/>
                    </a:p>
                  </a:txBody>
                  <a:tcPr marL="93260" marR="93260" marT="46630" marB="46630" anchor="ctr"/>
                </a:tc>
                <a:tc>
                  <a:txBody>
                    <a:bodyPr/>
                    <a:lstStyle/>
                    <a:p>
                      <a:r>
                        <a:rPr lang="en-US" sz="1600" dirty="0" smtClean="0"/>
                        <a:t>.NET 4.0 or 3.5</a:t>
                      </a:r>
                    </a:p>
                  </a:txBody>
                  <a:tcPr marL="93260" marR="93260" marT="46630" marB="46630" anchor="ctr"/>
                </a:tc>
              </a:tr>
              <a:tr h="262333">
                <a:tc>
                  <a:txBody>
                    <a:bodyPr/>
                    <a:lstStyle/>
                    <a:p>
                      <a:r>
                        <a:rPr lang="en-US" sz="1600" dirty="0" smtClean="0"/>
                        <a:t>Windows Server 2012</a:t>
                      </a:r>
                      <a:endParaRPr lang="en-US" sz="1600" dirty="0"/>
                    </a:p>
                  </a:txBody>
                  <a:tcPr marL="93260" marR="93260" marT="46630" marB="46630" anchor="ctr"/>
                </a:tc>
                <a:tc>
                  <a:txBody>
                    <a:bodyPr/>
                    <a:lstStyle/>
                    <a:p>
                      <a:r>
                        <a:rPr lang="en-US" sz="1600" dirty="0" smtClean="0"/>
                        <a:t>64-bit</a:t>
                      </a:r>
                      <a:endParaRPr lang="en-US" sz="1600" dirty="0"/>
                    </a:p>
                  </a:txBody>
                  <a:tcPr marL="93260" marR="93260" marT="46630" marB="46630" anchor="ctr"/>
                </a:tc>
                <a:tc>
                  <a:txBody>
                    <a:bodyPr/>
                    <a:lstStyle/>
                    <a:p>
                      <a:r>
                        <a:rPr lang="en-US" sz="1600" dirty="0" smtClean="0"/>
                        <a:t>.NET</a:t>
                      </a:r>
                      <a:r>
                        <a:rPr lang="en-US" sz="1600" baseline="0" dirty="0" smtClean="0"/>
                        <a:t> 4.0 or 3.5</a:t>
                      </a:r>
                    </a:p>
                  </a:txBody>
                  <a:tcPr marL="93260" marR="93260" marT="46630" marB="46630" anchor="ctr"/>
                </a:tc>
              </a:tr>
            </a:tbl>
          </a:graphicData>
        </a:graphic>
      </p:graphicFrame>
    </p:spTree>
    <p:extLst>
      <p:ext uri="{BB962C8B-B14F-4D97-AF65-F5344CB8AC3E}">
        <p14:creationId xmlns:p14="http://schemas.microsoft.com/office/powerpoint/2010/main" val="1494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UE-V Agent deployment examples</a:t>
            </a:r>
            <a:endParaRPr lang="en-US" dirty="0"/>
          </a:p>
        </p:txBody>
      </p:sp>
      <p:sp>
        <p:nvSpPr>
          <p:cNvPr id="3" name="Content Placeholder 2"/>
          <p:cNvSpPr>
            <a:spLocks noGrp="1"/>
          </p:cNvSpPr>
          <p:nvPr>
            <p:ph type="body" sz="quarter" idx="10"/>
          </p:nvPr>
        </p:nvSpPr>
        <p:spPr>
          <a:xfrm>
            <a:off x="199482" y="1897562"/>
            <a:ext cx="12136785" cy="4290295"/>
          </a:xfrm>
          <a:prstGeom prst="rect">
            <a:avLst/>
          </a:prstGeom>
        </p:spPr>
        <p:txBody>
          <a:bodyPr lIns="93269" tIns="46634" rIns="93269" bIns="46634">
            <a:normAutofit fontScale="77500" lnSpcReduction="20000"/>
          </a:bodyPr>
          <a:lstStyle/>
          <a:p>
            <a:r>
              <a:rPr lang="en-US" sz="3500" dirty="0"/>
              <a:t>Scenario 1: Standard deployment </a:t>
            </a:r>
            <a:r>
              <a:rPr lang="en-US" sz="3500" dirty="0" smtClean="0"/>
              <a:t>– default templates and AD home</a:t>
            </a:r>
            <a:endParaRPr lang="en-US" sz="3500" i="1" dirty="0"/>
          </a:p>
          <a:p>
            <a:r>
              <a:rPr lang="en-US" sz="2600" b="1" dirty="0">
                <a:solidFill>
                  <a:schemeClr val="bg2"/>
                </a:solidFill>
              </a:rPr>
              <a:t>AgentSetup.exe /</a:t>
            </a:r>
            <a:r>
              <a:rPr lang="en-US" sz="2600" b="1" dirty="0" smtClean="0">
                <a:solidFill>
                  <a:schemeClr val="bg2"/>
                </a:solidFill>
              </a:rPr>
              <a:t>quiet</a:t>
            </a:r>
          </a:p>
          <a:p>
            <a:endParaRPr lang="en-US" sz="2800" dirty="0" smtClean="0"/>
          </a:p>
          <a:p>
            <a:pPr marL="0" indent="0">
              <a:buNone/>
            </a:pPr>
            <a:r>
              <a:rPr lang="en-US" sz="3500" dirty="0" smtClean="0"/>
              <a:t>Scenario 2: Settings storage location </a:t>
            </a:r>
            <a:r>
              <a:rPr lang="en-US" sz="2600" dirty="0" smtClean="0"/>
              <a:t>– </a:t>
            </a:r>
            <a:r>
              <a:rPr lang="en-US" sz="2600" i="1" dirty="0" smtClean="0"/>
              <a:t>mandatory if AD home directory isn’t set</a:t>
            </a:r>
          </a:p>
          <a:p>
            <a:pPr marL="0" indent="0">
              <a:buNone/>
            </a:pPr>
            <a:r>
              <a:rPr lang="en-US" sz="2600" b="1" dirty="0" smtClean="0">
                <a:solidFill>
                  <a:schemeClr val="bg2"/>
                </a:solidFill>
              </a:rPr>
              <a:t>AgentSetup.exe </a:t>
            </a:r>
            <a:r>
              <a:rPr lang="en-US" sz="2600" b="1" dirty="0">
                <a:solidFill>
                  <a:schemeClr val="bg2"/>
                </a:solidFill>
              </a:rPr>
              <a:t>/quiet </a:t>
            </a:r>
            <a:r>
              <a:rPr lang="en-US" sz="2600" b="1" dirty="0" err="1">
                <a:solidFill>
                  <a:srgbClr val="00B050"/>
                </a:solidFill>
              </a:rPr>
              <a:t>SettingsStoragePath</a:t>
            </a:r>
            <a:r>
              <a:rPr lang="en-US" sz="2600" b="1" dirty="0">
                <a:solidFill>
                  <a:srgbClr val="00B050"/>
                </a:solidFill>
              </a:rPr>
              <a:t>="\\Server\SettingsShare\%username%"</a:t>
            </a:r>
          </a:p>
          <a:p>
            <a:endParaRPr lang="en-US" sz="2000" dirty="0" smtClean="0">
              <a:solidFill>
                <a:srgbClr val="00B050"/>
              </a:solidFill>
            </a:endParaRPr>
          </a:p>
          <a:p>
            <a:endParaRPr lang="en-US" sz="2000" dirty="0"/>
          </a:p>
          <a:p>
            <a:pPr marL="0" indent="0">
              <a:buNone/>
            </a:pPr>
            <a:r>
              <a:rPr lang="en-US" sz="3500" dirty="0" smtClean="0"/>
              <a:t>Scenario 3: VDI </a:t>
            </a:r>
            <a:r>
              <a:rPr lang="en-US" sz="3500" dirty="0"/>
              <a:t>deployment</a:t>
            </a:r>
          </a:p>
          <a:p>
            <a:r>
              <a:rPr lang="en-US" sz="2600" b="1" dirty="0">
                <a:solidFill>
                  <a:schemeClr val="bg2"/>
                </a:solidFill>
              </a:rPr>
              <a:t>AgentSetup.exe /quiet </a:t>
            </a:r>
            <a:r>
              <a:rPr lang="en-US" sz="2600" b="1" dirty="0" err="1" smtClean="0">
                <a:solidFill>
                  <a:srgbClr val="00B050"/>
                </a:solidFill>
              </a:rPr>
              <a:t>SyncMethod</a:t>
            </a:r>
            <a:r>
              <a:rPr lang="en-US" sz="2600" b="1" dirty="0">
                <a:solidFill>
                  <a:srgbClr val="00B050"/>
                </a:solidFill>
              </a:rPr>
              <a:t>="None"</a:t>
            </a:r>
          </a:p>
          <a:p>
            <a:endParaRPr lang="en-US" sz="2000" dirty="0" smtClean="0"/>
          </a:p>
          <a:p>
            <a:endParaRPr lang="en-US" sz="2000" dirty="0"/>
          </a:p>
          <a:p>
            <a:pPr marL="0" indent="0">
              <a:buNone/>
            </a:pPr>
            <a:r>
              <a:rPr lang="en-US" sz="3500" dirty="0" smtClean="0"/>
              <a:t>Scenario 4: Per user enablement</a:t>
            </a:r>
            <a:endParaRPr lang="en-US" sz="3500" dirty="0"/>
          </a:p>
          <a:p>
            <a:r>
              <a:rPr lang="en-US" sz="2600" b="1" dirty="0">
                <a:solidFill>
                  <a:schemeClr val="bg2"/>
                </a:solidFill>
              </a:rPr>
              <a:t>AgentSetup.exe /quiet </a:t>
            </a:r>
            <a:r>
              <a:rPr lang="en-US" sz="2600" b="1" dirty="0" err="1" smtClean="0">
                <a:solidFill>
                  <a:srgbClr val="00B050"/>
                </a:solidFill>
              </a:rPr>
              <a:t>EnableSync</a:t>
            </a:r>
            <a:r>
              <a:rPr lang="en-US" sz="2600" b="1" dirty="0">
                <a:solidFill>
                  <a:srgbClr val="00B050"/>
                </a:solidFill>
              </a:rPr>
              <a:t>="False"</a:t>
            </a:r>
          </a:p>
        </p:txBody>
      </p:sp>
    </p:spTree>
    <p:extLst>
      <p:ext uri="{BB962C8B-B14F-4D97-AF65-F5344CB8AC3E}">
        <p14:creationId xmlns:p14="http://schemas.microsoft.com/office/powerpoint/2010/main" val="297266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Methodology</a:t>
            </a:r>
          </a:p>
        </p:txBody>
      </p:sp>
      <p:sp>
        <p:nvSpPr>
          <p:cNvPr id="3" name="Content Placeholder 2"/>
          <p:cNvSpPr>
            <a:spLocks noGrp="1"/>
          </p:cNvSpPr>
          <p:nvPr>
            <p:ph type="body" sz="quarter" idx="10"/>
          </p:nvPr>
        </p:nvSpPr>
        <p:spPr>
          <a:prstGeom prst="rect">
            <a:avLst/>
          </a:prstGeom>
        </p:spPr>
        <p:txBody>
          <a:bodyPr lIns="93269" tIns="46634" rIns="93269" bIns="46634"/>
          <a:lstStyle/>
          <a:p>
            <a:pPr marL="524637" indent="-524637">
              <a:buFont typeface="+mj-lt"/>
              <a:buAutoNum type="arabicPeriod"/>
            </a:pPr>
            <a:r>
              <a:rPr lang="en-US" dirty="0"/>
              <a:t>Configure a </a:t>
            </a:r>
            <a:r>
              <a:rPr lang="en-US" dirty="0" smtClean="0"/>
              <a:t>settings storage location</a:t>
            </a:r>
            <a:endParaRPr lang="en-US" dirty="0"/>
          </a:p>
          <a:p>
            <a:pPr marL="524637" indent="-524637">
              <a:buFont typeface="+mj-lt"/>
              <a:buAutoNum type="arabicPeriod"/>
            </a:pPr>
            <a:r>
              <a:rPr lang="en-US" dirty="0" smtClean="0"/>
              <a:t>Configure workstations with the UE-V agent</a:t>
            </a:r>
          </a:p>
          <a:p>
            <a:pPr marL="524637" indent="-524637">
              <a:buFont typeface="+mj-lt"/>
              <a:buAutoNum type="arabicPeriod"/>
            </a:pPr>
            <a:r>
              <a:rPr lang="en-US" dirty="0" smtClean="0"/>
              <a:t>Select / create settings location templates</a:t>
            </a:r>
          </a:p>
          <a:p>
            <a:pPr marL="524637" indent="-524637">
              <a:buFont typeface="+mj-lt"/>
              <a:buAutoNum type="arabicPeriod"/>
            </a:pPr>
            <a:r>
              <a:rPr lang="en-US" dirty="0" smtClean="0"/>
              <a:t>Deploy / manage settings location templates</a:t>
            </a:r>
          </a:p>
        </p:txBody>
      </p:sp>
    </p:spTree>
    <p:extLst>
      <p:ext uri="{BB962C8B-B14F-4D97-AF65-F5344CB8AC3E}">
        <p14:creationId xmlns:p14="http://schemas.microsoft.com/office/powerpoint/2010/main" val="40592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72C6"/>
                                      </p:to>
                                    </p:animClr>
                                    <p:animClr clrSpc="rgb" dir="cw">
                                      <p:cBhvr>
                                        <p:cTn id="7" dur="500" fill="hold"/>
                                        <p:tgtEl>
                                          <p:spTgt spid="3">
                                            <p:txEl>
                                              <p:pRg st="0" end="0"/>
                                            </p:txEl>
                                          </p:spTgt>
                                        </p:tgtEl>
                                        <p:attrNameLst>
                                          <p:attrName>fillcolor</p:attrName>
                                        </p:attrNameLst>
                                      </p:cBhvr>
                                      <p:to>
                                        <a:srgbClr val="0072C6"/>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rgbClr val="0072C6"/>
                                      </p:to>
                                    </p:animClr>
                                    <p:animClr clrSpc="rgb" dir="cw">
                                      <p:cBhvr>
                                        <p:cTn id="12" dur="500" fill="hold"/>
                                        <p:tgtEl>
                                          <p:spTgt spid="3">
                                            <p:txEl>
                                              <p:pRg st="1" end="1"/>
                                            </p:txEl>
                                          </p:spTgt>
                                        </p:tgtEl>
                                        <p:attrNameLst>
                                          <p:attrName>fillcolor</p:attrName>
                                        </p:attrNameLst>
                                      </p:cBhvr>
                                      <p:to>
                                        <a:srgbClr val="0072C6"/>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3" end="3"/>
                                            </p:txEl>
                                          </p:spTgt>
                                        </p:tgtEl>
                                        <p:attrNameLst>
                                          <p:attrName>style.color</p:attrName>
                                        </p:attrNameLst>
                                      </p:cBhvr>
                                      <p:to>
                                        <a:srgbClr val="0072C6"/>
                                      </p:to>
                                    </p:animClr>
                                    <p:animClr clrSpc="rgb" dir="cw">
                                      <p:cBhvr>
                                        <p:cTn id="17" dur="500" fill="hold"/>
                                        <p:tgtEl>
                                          <p:spTgt spid="3">
                                            <p:txEl>
                                              <p:pRg st="3" end="3"/>
                                            </p:txEl>
                                          </p:spTgt>
                                        </p:tgtEl>
                                        <p:attrNameLst>
                                          <p:attrName>fillcolor</p:attrName>
                                        </p:attrNameLst>
                                      </p:cBhvr>
                                      <p:to>
                                        <a:srgbClr val="0072C6"/>
                                      </p:to>
                                    </p:animClr>
                                    <p:set>
                                      <p:cBhvr>
                                        <p:cTn id="18" dur="500" fill="hold"/>
                                        <p:tgtEl>
                                          <p:spTgt spid="3">
                                            <p:txEl>
                                              <p:pRg st="3" end="3"/>
                                            </p:txEl>
                                          </p:spTgt>
                                        </p:tgtEl>
                                        <p:attrNameLst>
                                          <p:attrName>fill.type</p:attrName>
                                        </p:attrNameLst>
                                      </p:cBhvr>
                                      <p:to>
                                        <p:strVal val="solid"/>
                                      </p:to>
                                    </p:set>
                                    <p:set>
                                      <p:cBhvr>
                                        <p:cTn id="1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Microsoft User Experience Virtualization: How to manage and deploy UE-V across an enterprise</a:t>
            </a:r>
          </a:p>
        </p:txBody>
      </p:sp>
      <p:sp>
        <p:nvSpPr>
          <p:cNvPr id="5" name="Text Placeholder 4"/>
          <p:cNvSpPr>
            <a:spLocks noGrp="1"/>
          </p:cNvSpPr>
          <p:nvPr>
            <p:ph type="body" sz="quarter" idx="12"/>
          </p:nvPr>
        </p:nvSpPr>
        <p:spPr/>
        <p:txBody>
          <a:bodyPr/>
          <a:lstStyle/>
          <a:p>
            <a:r>
              <a:rPr lang="pt-BR" dirty="0"/>
              <a:t>Tim Crabb</a:t>
            </a:r>
          </a:p>
          <a:p>
            <a:r>
              <a:rPr lang="pt-BR" dirty="0"/>
              <a:t>Sr. Program Manager</a:t>
            </a:r>
          </a:p>
          <a:p>
            <a:r>
              <a:rPr lang="pt-BR" dirty="0"/>
              <a:t>Microsoft</a:t>
            </a:r>
          </a:p>
          <a:p>
            <a:endParaRPr lang="en-US" dirty="0"/>
          </a:p>
        </p:txBody>
      </p:sp>
      <p:sp>
        <p:nvSpPr>
          <p:cNvPr id="9" name="Text Placeholder 8"/>
          <p:cNvSpPr>
            <a:spLocks noGrp="1"/>
          </p:cNvSpPr>
          <p:nvPr>
            <p:ph type="body" sz="quarter" idx="13"/>
          </p:nvPr>
        </p:nvSpPr>
        <p:spPr/>
        <p:txBody>
          <a:bodyPr/>
          <a:lstStyle/>
          <a:p>
            <a:r>
              <a:rPr lang="en-US" dirty="0" smtClean="0"/>
              <a:t>WCA-B359</a:t>
            </a:r>
            <a:endParaRPr lang="en-US" dirty="0"/>
          </a:p>
        </p:txBody>
      </p:sp>
    </p:spTree>
    <p:extLst>
      <p:ext uri="{BB962C8B-B14F-4D97-AF65-F5344CB8AC3E}">
        <p14:creationId xmlns:p14="http://schemas.microsoft.com/office/powerpoint/2010/main" val="41238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124206"/>
          </a:xfrm>
        </p:spPr>
        <p:txBody>
          <a:bodyPr/>
          <a:lstStyle/>
          <a:p>
            <a:r>
              <a:rPr lang="en-US" dirty="0" smtClean="0"/>
              <a:t>Templates describe where settings are stored:</a:t>
            </a:r>
          </a:p>
          <a:p>
            <a:pPr lvl="1"/>
            <a:r>
              <a:rPr lang="en-US" dirty="0" smtClean="0"/>
              <a:t>registry </a:t>
            </a:r>
          </a:p>
          <a:p>
            <a:pPr lvl="1"/>
            <a:r>
              <a:rPr lang="en-US" dirty="0" smtClean="0"/>
              <a:t>file locations</a:t>
            </a:r>
            <a:endParaRPr lang="en-US" dirty="0"/>
          </a:p>
          <a:p>
            <a:r>
              <a:rPr lang="en-US" dirty="0"/>
              <a:t>Templates are XML-formatted files which include:</a:t>
            </a:r>
          </a:p>
          <a:p>
            <a:pPr lvl="1"/>
            <a:r>
              <a:rPr lang="en-US" dirty="0"/>
              <a:t>Application name &amp; unique ID</a:t>
            </a:r>
          </a:p>
          <a:p>
            <a:pPr lvl="1"/>
            <a:r>
              <a:rPr lang="en-US" dirty="0"/>
              <a:t>Application process &amp; version identification</a:t>
            </a:r>
          </a:p>
          <a:p>
            <a:pPr lvl="1"/>
            <a:r>
              <a:rPr lang="en-US" dirty="0"/>
              <a:t>Location of registry and file-based settings to capture and apply</a:t>
            </a:r>
          </a:p>
          <a:p>
            <a:endParaRPr lang="en-US" dirty="0"/>
          </a:p>
        </p:txBody>
      </p:sp>
      <p:sp>
        <p:nvSpPr>
          <p:cNvPr id="4" name="Title 3"/>
          <p:cNvSpPr>
            <a:spLocks noGrp="1"/>
          </p:cNvSpPr>
          <p:nvPr>
            <p:ph type="title"/>
          </p:nvPr>
        </p:nvSpPr>
        <p:spPr/>
        <p:txBody>
          <a:bodyPr/>
          <a:lstStyle/>
          <a:p>
            <a:pPr marL="524637" indent="-524637"/>
            <a:r>
              <a:rPr lang="en-US" dirty="0" smtClean="0"/>
              <a:t>Template </a:t>
            </a:r>
            <a:r>
              <a:rPr lang="en-US" dirty="0"/>
              <a:t>O</a:t>
            </a:r>
            <a:r>
              <a:rPr lang="en-US" dirty="0" smtClean="0"/>
              <a:t>verview</a:t>
            </a:r>
            <a:endParaRPr lang="en-US" dirty="0"/>
          </a:p>
        </p:txBody>
      </p:sp>
      <p:grpSp>
        <p:nvGrpSpPr>
          <p:cNvPr id="6" name="Group 5"/>
          <p:cNvGrpSpPr/>
          <p:nvPr/>
        </p:nvGrpSpPr>
        <p:grpSpPr>
          <a:xfrm>
            <a:off x="7570600" y="4983482"/>
            <a:ext cx="2568487" cy="1247983"/>
            <a:chOff x="9491569" y="4597256"/>
            <a:chExt cx="3572303" cy="1516965"/>
          </a:xfrm>
        </p:grpSpPr>
        <p:pic>
          <p:nvPicPr>
            <p:cNvPr id="7" name="Picture 6" descr="\\MAGNUM\Projects\Microsoft\Cloud Power FY12\Design\ICONS_PNG\Professionals.png"/>
            <p:cNvPicPr>
              <a:picLocks noChangeAspect="1" noChangeArrowheads="1"/>
            </p:cNvPicPr>
            <p:nvPr/>
          </p:nvPicPr>
          <p:blipFill>
            <a:blip r:embed="rId2" cstate="print">
              <a:lum bright="100000"/>
            </a:blip>
            <a:srcRect/>
            <a:stretch>
              <a:fillRect/>
            </a:stretch>
          </p:blipFill>
          <p:spPr bwMode="auto">
            <a:xfrm>
              <a:off x="9491569" y="4597256"/>
              <a:ext cx="1516966" cy="1516965"/>
            </a:xfrm>
            <a:prstGeom prst="rect">
              <a:avLst/>
            </a:prstGeom>
            <a:noFill/>
          </p:spPr>
        </p:pic>
        <p:sp>
          <p:nvSpPr>
            <p:cNvPr id="8" name="TextBox 7"/>
            <p:cNvSpPr txBox="1"/>
            <p:nvPr/>
          </p:nvSpPr>
          <p:spPr>
            <a:xfrm>
              <a:off x="10724040" y="5039249"/>
              <a:ext cx="2339832" cy="632977"/>
            </a:xfrm>
            <a:prstGeom prst="rect">
              <a:avLst/>
            </a:prstGeom>
            <a:noFill/>
          </p:spPr>
          <p:txBody>
            <a:bodyPr wrap="none" lIns="93260" tIns="93260" rIns="93260" bIns="93260" rtlCol="0">
              <a:spAutoFit/>
            </a:bodyPr>
            <a:lstStyle/>
            <a:p>
              <a:pPr>
                <a:lnSpc>
                  <a:spcPct val="90000"/>
                </a:lnSpc>
                <a:spcBef>
                  <a:spcPct val="20000"/>
                </a:spcBef>
                <a:buClr>
                  <a:srgbClr val="84A8D8"/>
                </a:buClr>
                <a:buSzPct val="100000"/>
              </a:pPr>
              <a:r>
                <a:rPr lang="en-US" sz="2400" dirty="0" smtClean="0">
                  <a:solidFill>
                    <a:srgbClr val="FFFFFF">
                      <a:alpha val="99000"/>
                    </a:srgbClr>
                  </a:solidFill>
                  <a:latin typeface="Segoe UI Light"/>
                </a:rPr>
                <a:t>Community</a:t>
              </a:r>
              <a:endParaRPr lang="en-US" sz="2400" dirty="0">
                <a:solidFill>
                  <a:srgbClr val="FFFFFF">
                    <a:alpha val="99000"/>
                  </a:srgbClr>
                </a:solidFill>
                <a:latin typeface="Segoe UI Light"/>
              </a:endParaRPr>
            </a:p>
          </p:txBody>
        </p:sp>
      </p:grpSp>
      <p:grpSp>
        <p:nvGrpSpPr>
          <p:cNvPr id="9" name="Group 8"/>
          <p:cNvGrpSpPr/>
          <p:nvPr/>
        </p:nvGrpSpPr>
        <p:grpSpPr>
          <a:xfrm>
            <a:off x="4398880" y="4725224"/>
            <a:ext cx="2407672" cy="1745082"/>
            <a:chOff x="5771010" y="4766521"/>
            <a:chExt cx="3348637" cy="2121205"/>
          </a:xfrm>
        </p:grpSpPr>
        <p:pic>
          <p:nvPicPr>
            <p:cNvPr id="10" name="Picture 8" descr="\\MAGNUM\Projects\Microsoft\Cloud Power FY12\Design\Icons\PNGs\Cross Platform.png"/>
            <p:cNvPicPr>
              <a:picLocks noChangeAspect="1" noChangeArrowheads="1"/>
            </p:cNvPicPr>
            <p:nvPr/>
          </p:nvPicPr>
          <p:blipFill>
            <a:blip r:embed="rId3" cstate="print">
              <a:lum bright="100000"/>
            </a:blip>
            <a:stretch>
              <a:fillRect/>
            </a:stretch>
          </p:blipFill>
          <p:spPr bwMode="auto">
            <a:xfrm>
              <a:off x="5771010" y="4766521"/>
              <a:ext cx="2121204" cy="2121205"/>
            </a:xfrm>
            <a:prstGeom prst="rect">
              <a:avLst/>
            </a:prstGeom>
            <a:noFill/>
          </p:spPr>
        </p:pic>
        <p:sp>
          <p:nvSpPr>
            <p:cNvPr id="11" name="TextBox 10"/>
            <p:cNvSpPr txBox="1"/>
            <p:nvPr/>
          </p:nvSpPr>
          <p:spPr>
            <a:xfrm>
              <a:off x="7475416" y="5512255"/>
              <a:ext cx="1644231" cy="632977"/>
            </a:xfrm>
            <a:prstGeom prst="rect">
              <a:avLst/>
            </a:prstGeom>
            <a:noFill/>
          </p:spPr>
          <p:txBody>
            <a:bodyPr wrap="none" lIns="93260" tIns="93260" rIns="93260" bIns="93260" rtlCol="0">
              <a:spAutoFit/>
            </a:bodyPr>
            <a:lstStyle/>
            <a:p>
              <a:pPr>
                <a:lnSpc>
                  <a:spcPct val="90000"/>
                </a:lnSpc>
                <a:spcBef>
                  <a:spcPct val="20000"/>
                </a:spcBef>
                <a:buClr>
                  <a:srgbClr val="84A8D8"/>
                </a:buClr>
                <a:buSzPct val="100000"/>
              </a:pPr>
              <a:r>
                <a:rPr lang="en-US" sz="2400" dirty="0" smtClean="0">
                  <a:solidFill>
                    <a:srgbClr val="FFFFFF">
                      <a:alpha val="99000"/>
                    </a:srgbClr>
                  </a:solidFill>
                  <a:latin typeface="Segoe UI Light"/>
                </a:rPr>
                <a:t>Custom</a:t>
              </a:r>
              <a:endParaRPr lang="en-US" sz="2400" dirty="0">
                <a:solidFill>
                  <a:srgbClr val="FFFFFF">
                    <a:alpha val="99000"/>
                  </a:srgbClr>
                </a:solidFill>
                <a:latin typeface="Segoe UI Light"/>
              </a:endParaRPr>
            </a:p>
          </p:txBody>
        </p:sp>
        <p:pic>
          <p:nvPicPr>
            <p:cNvPr id="12" name="Picture 7" descr="\\MAGNUM\Projects\Microsoft\Cloud Power FY12\Design\Icons\PNGs\Repair.png"/>
            <p:cNvPicPr>
              <a:picLocks noChangeAspect="1" noChangeArrowheads="1"/>
            </p:cNvPicPr>
            <p:nvPr/>
          </p:nvPicPr>
          <p:blipFill>
            <a:blip r:embed="rId4" cstate="print">
              <a:lum bright="100000"/>
            </a:blip>
            <a:srcRect/>
            <a:stretch>
              <a:fillRect/>
            </a:stretch>
          </p:blipFill>
          <p:spPr bwMode="auto">
            <a:xfrm>
              <a:off x="5823051" y="5547638"/>
              <a:ext cx="762000" cy="762000"/>
            </a:xfrm>
            <a:prstGeom prst="rect">
              <a:avLst/>
            </a:prstGeom>
            <a:noFill/>
          </p:spPr>
        </p:pic>
      </p:grpSp>
      <p:grpSp>
        <p:nvGrpSpPr>
          <p:cNvPr id="13" name="Group 12"/>
          <p:cNvGrpSpPr/>
          <p:nvPr/>
        </p:nvGrpSpPr>
        <p:grpSpPr>
          <a:xfrm>
            <a:off x="1256393" y="4845503"/>
            <a:ext cx="2102478" cy="1504524"/>
            <a:chOff x="1790157" y="4343400"/>
            <a:chExt cx="2924168" cy="1828800"/>
          </a:xfrm>
        </p:grpSpPr>
        <p:sp>
          <p:nvSpPr>
            <p:cNvPr id="14" name="TextBox 13"/>
            <p:cNvSpPr txBox="1"/>
            <p:nvPr/>
          </p:nvSpPr>
          <p:spPr>
            <a:xfrm>
              <a:off x="3312305" y="4897539"/>
              <a:ext cx="1402020" cy="632977"/>
            </a:xfrm>
            <a:prstGeom prst="rect">
              <a:avLst/>
            </a:prstGeom>
            <a:noFill/>
          </p:spPr>
          <p:txBody>
            <a:bodyPr wrap="none" lIns="93260" tIns="93260" rIns="93260" bIns="93260" rtlCol="0">
              <a:spAutoFit/>
            </a:bodyPr>
            <a:lstStyle/>
            <a:p>
              <a:pPr>
                <a:lnSpc>
                  <a:spcPct val="90000"/>
                </a:lnSpc>
                <a:spcBef>
                  <a:spcPct val="20000"/>
                </a:spcBef>
                <a:buClr>
                  <a:srgbClr val="84A8D8"/>
                </a:buClr>
                <a:buSzPct val="100000"/>
              </a:pPr>
              <a:r>
                <a:rPr lang="en-US" sz="2400" dirty="0" smtClean="0">
                  <a:solidFill>
                    <a:srgbClr val="FFFFFF">
                      <a:alpha val="99000"/>
                    </a:srgbClr>
                  </a:solidFill>
                  <a:latin typeface="Segoe UI Light"/>
                </a:rPr>
                <a:t>In-Box</a:t>
              </a:r>
              <a:endParaRPr lang="en-US" sz="2400" dirty="0">
                <a:solidFill>
                  <a:srgbClr val="FFFFFF">
                    <a:alpha val="99000"/>
                  </a:srgbClr>
                </a:solidFill>
                <a:latin typeface="Segoe UI Light"/>
              </a:endParaRPr>
            </a:p>
          </p:txBody>
        </p:sp>
        <p:pic>
          <p:nvPicPr>
            <p:cNvPr id="15" name="Picture 2" descr="C:\Users\mitchellg\Desktop\Software.png"/>
            <p:cNvPicPr>
              <a:picLocks noChangeAspect="1" noChangeArrowheads="1"/>
            </p:cNvPicPr>
            <p:nvPr/>
          </p:nvPicPr>
          <p:blipFill>
            <a:blip r:embed="rId5" cstate="print">
              <a:lum bright="100000"/>
            </a:blip>
            <a:srcRect/>
            <a:stretch>
              <a:fillRect/>
            </a:stretch>
          </p:blipFill>
          <p:spPr bwMode="auto">
            <a:xfrm>
              <a:off x="1790157" y="4343400"/>
              <a:ext cx="1828799" cy="1828800"/>
            </a:xfrm>
            <a:prstGeom prst="rect">
              <a:avLst/>
            </a:prstGeom>
            <a:noFill/>
          </p:spPr>
        </p:pic>
      </p:grpSp>
    </p:spTree>
    <p:extLst>
      <p:ext uri="{BB962C8B-B14F-4D97-AF65-F5344CB8AC3E}">
        <p14:creationId xmlns:p14="http://schemas.microsoft.com/office/powerpoint/2010/main" val="22842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2054522" cy="2769989"/>
          </a:xfrm>
        </p:spPr>
        <p:txBody>
          <a:bodyPr/>
          <a:lstStyle/>
          <a:p>
            <a:r>
              <a:rPr lang="en-US" dirty="0" smtClean="0"/>
              <a:t>Installed by default with the agent</a:t>
            </a:r>
            <a:endParaRPr lang="en-US" dirty="0"/>
          </a:p>
          <a:p>
            <a:r>
              <a:rPr lang="en-US" dirty="0" smtClean="0"/>
              <a:t>Built and supported by Microsoft</a:t>
            </a:r>
          </a:p>
          <a:p>
            <a:r>
              <a:rPr lang="en-US" dirty="0" smtClean="0"/>
              <a:t>The in-box templates are for the following:</a:t>
            </a:r>
            <a:endParaRPr lang="en-US" dirty="0"/>
          </a:p>
          <a:p>
            <a:endParaRPr lang="en-US" dirty="0"/>
          </a:p>
        </p:txBody>
      </p:sp>
      <p:sp>
        <p:nvSpPr>
          <p:cNvPr id="4" name="Title 3"/>
          <p:cNvSpPr>
            <a:spLocks noGrp="1"/>
          </p:cNvSpPr>
          <p:nvPr>
            <p:ph type="title"/>
          </p:nvPr>
        </p:nvSpPr>
        <p:spPr/>
        <p:txBody>
          <a:bodyPr/>
          <a:lstStyle/>
          <a:p>
            <a:r>
              <a:rPr lang="en-US" dirty="0" smtClean="0"/>
              <a:t>In-Box Templates</a:t>
            </a:r>
            <a:endParaRPr lang="en-US" dirty="0"/>
          </a:p>
        </p:txBody>
      </p:sp>
      <p:sp>
        <p:nvSpPr>
          <p:cNvPr id="6" name="Rectangle 5"/>
          <p:cNvSpPr/>
          <p:nvPr/>
        </p:nvSpPr>
        <p:spPr bwMode="auto">
          <a:xfrm>
            <a:off x="870924" y="3567089"/>
            <a:ext cx="4047324" cy="310867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279781" tIns="46628" rIns="93256" bIns="46628" numCol="1" rtlCol="0" anchor="ctr" anchorCtr="0" compatLnSpc="1">
            <a:prstTxWarp prst="textNoShape">
              <a:avLst/>
            </a:prstTxWarp>
          </a:bodyPr>
          <a:lstStyle/>
          <a:p>
            <a:pPr defTabSz="932290"/>
            <a:endParaRPr lang="en-US" sz="2448" b="1" dirty="0">
              <a:solidFill>
                <a:srgbClr val="FFFFFF">
                  <a:alpha val="98824"/>
                </a:srgbClr>
              </a:solidFill>
              <a:ea typeface="Segoe UI" pitchFamily="34" charset="0"/>
              <a:cs typeface="Segoe UI" pitchFamily="34" charset="0"/>
            </a:endParaRPr>
          </a:p>
          <a:p>
            <a:pPr defTabSz="932290"/>
            <a:endParaRPr lang="en-US" sz="2448" b="1" dirty="0">
              <a:solidFill>
                <a:srgbClr val="FFFFFF">
                  <a:alpha val="98824"/>
                </a:srgbClr>
              </a:solidFill>
              <a:ea typeface="Segoe UI" pitchFamily="34" charset="0"/>
              <a:cs typeface="Segoe UI" pitchFamily="34" charset="0"/>
            </a:endParaRPr>
          </a:p>
          <a:p>
            <a:pPr defTabSz="932290"/>
            <a:endParaRPr lang="en-US" sz="2448" b="1" dirty="0">
              <a:solidFill>
                <a:srgbClr val="FFFFFF">
                  <a:alpha val="98824"/>
                </a:srgbClr>
              </a:solidFill>
              <a:ea typeface="Segoe UI" pitchFamily="34" charset="0"/>
              <a:cs typeface="Segoe UI" pitchFamily="34" charset="0"/>
            </a:endParaRPr>
          </a:p>
          <a:p>
            <a:pPr defTabSz="932290"/>
            <a:r>
              <a:rPr lang="en-US" sz="2448" b="1" dirty="0">
                <a:solidFill>
                  <a:srgbClr val="FFFFFF">
                    <a:alpha val="98824"/>
                  </a:srgbClr>
                </a:solidFill>
                <a:ea typeface="Segoe UI" pitchFamily="34" charset="0"/>
                <a:cs typeface="Segoe UI" pitchFamily="34" charset="0"/>
              </a:rPr>
              <a:t>Applications:</a:t>
            </a:r>
          </a:p>
          <a:p>
            <a:pPr marL="466298" indent="-466298" defTabSz="932290">
              <a:buFont typeface="Wingdings" pitchFamily="2" charset="2"/>
              <a:buChar char="§"/>
            </a:pPr>
            <a:r>
              <a:rPr lang="en-US" sz="2448" dirty="0" smtClean="0">
                <a:solidFill>
                  <a:srgbClr val="FFFFFF">
                    <a:alpha val="98824"/>
                  </a:srgbClr>
                </a:solidFill>
                <a:ea typeface="Segoe UI" pitchFamily="34" charset="0"/>
                <a:cs typeface="Segoe UI" pitchFamily="34" charset="0"/>
              </a:rPr>
              <a:t>Office 2010 </a:t>
            </a:r>
            <a:r>
              <a:rPr lang="en-US" sz="2448" dirty="0">
                <a:solidFill>
                  <a:srgbClr val="FFFFFF">
                    <a:alpha val="98824"/>
                  </a:srgbClr>
                </a:solidFill>
                <a:ea typeface="Segoe UI" pitchFamily="34" charset="0"/>
                <a:cs typeface="Segoe UI" pitchFamily="34" charset="0"/>
              </a:rPr>
              <a:t>&amp; </a:t>
            </a:r>
            <a:r>
              <a:rPr lang="en-US" sz="2448" dirty="0" smtClean="0">
                <a:solidFill>
                  <a:srgbClr val="FFFFFF">
                    <a:alpha val="98824"/>
                  </a:srgbClr>
                </a:solidFill>
                <a:ea typeface="Segoe UI" pitchFamily="34" charset="0"/>
                <a:cs typeface="Segoe UI" pitchFamily="34" charset="0"/>
              </a:rPr>
              <a:t>2007</a:t>
            </a:r>
            <a:endParaRPr lang="en-US" sz="2448" dirty="0">
              <a:solidFill>
                <a:srgbClr val="FFFFFF">
                  <a:alpha val="98824"/>
                </a:srgbClr>
              </a:solidFill>
              <a:ea typeface="Segoe UI" pitchFamily="34" charset="0"/>
              <a:cs typeface="Segoe UI" pitchFamily="34" charset="0"/>
            </a:endParaRPr>
          </a:p>
          <a:p>
            <a:pPr marL="466298"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Browser Options (IE8, IE9 &amp; IE10)</a:t>
            </a:r>
          </a:p>
          <a:p>
            <a:pPr marL="466298"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Windows Accessories</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WordPad</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Notepad</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Calc</a:t>
            </a:r>
          </a:p>
          <a:p>
            <a:pPr marL="466298" indent="-466298" defTabSz="932290">
              <a:buFont typeface="Wingdings" pitchFamily="2" charset="2"/>
              <a:buChar char="§"/>
            </a:pPr>
            <a:endParaRPr lang="en-US" sz="2448" dirty="0">
              <a:solidFill>
                <a:srgbClr val="FFFFFF">
                  <a:alpha val="98824"/>
                </a:srgbClr>
              </a:solidFill>
              <a:ea typeface="Segoe UI" pitchFamily="34" charset="0"/>
              <a:cs typeface="Segoe UI" pitchFamily="34" charset="0"/>
            </a:endParaRPr>
          </a:p>
          <a:p>
            <a:pPr marL="466298" indent="-466298" defTabSz="932290">
              <a:buFont typeface="Wingdings" pitchFamily="2" charset="2"/>
              <a:buChar char="§"/>
            </a:pPr>
            <a:endParaRPr lang="en-US" sz="2448" dirty="0">
              <a:solidFill>
                <a:srgbClr val="FFFFFF">
                  <a:alpha val="98824"/>
                </a:srgbClr>
              </a:solidFill>
              <a:ea typeface="Segoe UI" pitchFamily="34" charset="0"/>
              <a:cs typeface="Segoe UI" pitchFamily="34" charset="0"/>
            </a:endParaRPr>
          </a:p>
          <a:p>
            <a:pPr marL="466298" indent="-466298" defTabSz="932290">
              <a:buFont typeface="Wingdings" pitchFamily="2" charset="2"/>
              <a:buChar char="§"/>
            </a:pPr>
            <a:endParaRPr lang="en-US" sz="2448" dirty="0">
              <a:solidFill>
                <a:srgbClr val="FFFFFF">
                  <a:alpha val="98824"/>
                </a:srgbClr>
              </a:solidFill>
              <a:ea typeface="Segoe UI" pitchFamily="34" charset="0"/>
              <a:cs typeface="Segoe UI" pitchFamily="34" charset="0"/>
            </a:endParaRPr>
          </a:p>
        </p:txBody>
      </p:sp>
      <p:sp>
        <p:nvSpPr>
          <p:cNvPr id="9" name="Rectangle 8"/>
          <p:cNvSpPr/>
          <p:nvPr/>
        </p:nvSpPr>
        <p:spPr bwMode="auto">
          <a:xfrm>
            <a:off x="5374068" y="3567089"/>
            <a:ext cx="4041281" cy="310867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279781" tIns="46628" rIns="93256" bIns="46628" numCol="1" rtlCol="0" anchor="ctr" anchorCtr="0" compatLnSpc="1">
            <a:prstTxWarp prst="textNoShape">
              <a:avLst/>
            </a:prstTxWarp>
          </a:bodyPr>
          <a:lstStyle/>
          <a:p>
            <a:pPr defTabSz="932290"/>
            <a:endParaRPr lang="en-US" sz="2448" b="1" dirty="0">
              <a:solidFill>
                <a:srgbClr val="FFFFFF">
                  <a:alpha val="98824"/>
                </a:srgbClr>
              </a:solidFill>
              <a:ea typeface="Segoe UI" pitchFamily="34" charset="0"/>
              <a:cs typeface="Segoe UI" pitchFamily="34" charset="0"/>
            </a:endParaRPr>
          </a:p>
          <a:p>
            <a:pPr defTabSz="932290"/>
            <a:endParaRPr lang="en-US" sz="2448" b="1" dirty="0">
              <a:solidFill>
                <a:srgbClr val="FFFFFF">
                  <a:alpha val="98824"/>
                </a:srgbClr>
              </a:solidFill>
              <a:ea typeface="Segoe UI" pitchFamily="34" charset="0"/>
              <a:cs typeface="Segoe UI" pitchFamily="34" charset="0"/>
            </a:endParaRPr>
          </a:p>
          <a:p>
            <a:pPr defTabSz="932290"/>
            <a:r>
              <a:rPr lang="en-US" sz="2448" b="1" dirty="0">
                <a:solidFill>
                  <a:srgbClr val="FFFFFF">
                    <a:alpha val="98824"/>
                  </a:srgbClr>
                </a:solidFill>
                <a:ea typeface="Segoe UI" pitchFamily="34" charset="0"/>
                <a:cs typeface="Segoe UI" pitchFamily="34" charset="0"/>
              </a:rPr>
              <a:t>Windows Settings:</a:t>
            </a:r>
            <a:endParaRPr lang="en-US" sz="2448" dirty="0">
              <a:solidFill>
                <a:srgbClr val="FFFFFF">
                  <a:alpha val="98824"/>
                </a:srgbClr>
              </a:solidFill>
              <a:ea typeface="Segoe UI" pitchFamily="34" charset="0"/>
              <a:cs typeface="Segoe UI" pitchFamily="34" charset="0"/>
            </a:endParaRPr>
          </a:p>
          <a:p>
            <a:pPr marL="466298"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Desktop Settings:</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Start Menu</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Taskbar</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Folder Options </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Region &amp; Language</a:t>
            </a:r>
          </a:p>
          <a:p>
            <a:pPr marL="932578" lvl="1"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Background</a:t>
            </a:r>
          </a:p>
          <a:p>
            <a:pPr marL="466298" indent="-466298" defTabSz="932290">
              <a:buFont typeface="Wingdings" pitchFamily="2" charset="2"/>
              <a:buChar char="§"/>
            </a:pPr>
            <a:r>
              <a:rPr lang="en-US" sz="2448" dirty="0">
                <a:solidFill>
                  <a:srgbClr val="FFFFFF">
                    <a:alpha val="98824"/>
                  </a:srgbClr>
                </a:solidFill>
                <a:ea typeface="Segoe UI" pitchFamily="34" charset="0"/>
                <a:cs typeface="Segoe UI" pitchFamily="34" charset="0"/>
              </a:rPr>
              <a:t>Ease of Access Settings</a:t>
            </a:r>
          </a:p>
          <a:p>
            <a:pPr marL="932578" lvl="1" indent="-466298" defTabSz="932290">
              <a:buFont typeface="Wingdings" pitchFamily="2" charset="2"/>
              <a:buChar char="§"/>
            </a:pPr>
            <a:endParaRPr lang="en-US" sz="2448" dirty="0">
              <a:solidFill>
                <a:srgbClr val="FFFFFF">
                  <a:alpha val="98824"/>
                </a:srgbClr>
              </a:solidFill>
              <a:ea typeface="Segoe UI" pitchFamily="34" charset="0"/>
              <a:cs typeface="Segoe UI" pitchFamily="34" charset="0"/>
            </a:endParaRPr>
          </a:p>
          <a:p>
            <a:pPr defTabSz="932290"/>
            <a:endParaRPr lang="en-US" sz="2448" dirty="0">
              <a:solidFill>
                <a:srgbClr val="FFFFFF">
                  <a:alpha val="98824"/>
                </a:srgbClr>
              </a:solidFill>
              <a:ea typeface="Segoe UI" pitchFamily="34" charset="0"/>
              <a:cs typeface="Segoe UI" pitchFamily="34" charset="0"/>
            </a:endParaRPr>
          </a:p>
        </p:txBody>
      </p:sp>
      <p:sp>
        <p:nvSpPr>
          <p:cNvPr id="2" name="TextBox 1"/>
          <p:cNvSpPr txBox="1"/>
          <p:nvPr/>
        </p:nvSpPr>
        <p:spPr>
          <a:xfrm>
            <a:off x="9754543" y="4330494"/>
            <a:ext cx="2574617" cy="2443746"/>
          </a:xfrm>
          <a:prstGeom prst="rect">
            <a:avLst/>
          </a:prstGeom>
          <a:noFill/>
        </p:spPr>
        <p:txBody>
          <a:bodyPr wrap="square" lIns="182880" tIns="146304" rIns="182880" bIns="146304" rtlCol="0">
            <a:spAutoFit/>
          </a:bodyPr>
          <a:lstStyle/>
          <a:p>
            <a:pPr>
              <a:lnSpc>
                <a:spcPct val="90000"/>
              </a:lnSpc>
              <a:spcAft>
                <a:spcPts val="600"/>
              </a:spcAft>
            </a:pPr>
            <a:r>
              <a:rPr lang="en-US" dirty="0"/>
              <a:t>Office 2013 templates are not shipped with UE-V. Please use the native Office Sign in experience as part of Office 365.  </a:t>
            </a:r>
          </a:p>
          <a:p>
            <a:pPr>
              <a:lnSpc>
                <a:spcPct val="90000"/>
              </a:lnSpc>
              <a:spcAft>
                <a:spcPts val="600"/>
              </a:spcAft>
            </a:pPr>
            <a:endParaRPr lang="en-US" dirty="0" smtClean="0">
              <a:gradFill>
                <a:gsLst>
                  <a:gs pos="2917">
                    <a:schemeClr val="tx1"/>
                  </a:gs>
                  <a:gs pos="30000">
                    <a:schemeClr val="tx1"/>
                  </a:gs>
                </a:gsLst>
                <a:lin ang="5400000" scaled="0"/>
              </a:gradFill>
            </a:endParaRPr>
          </a:p>
          <a:p>
            <a:pPr>
              <a:lnSpc>
                <a:spcPct val="90000"/>
              </a:lnSpc>
              <a:spcAft>
                <a:spcPts val="600"/>
              </a:spcAft>
            </a:pPr>
            <a:r>
              <a:rPr lang="en-US" dirty="0" smtClean="0">
                <a:gradFill>
                  <a:gsLst>
                    <a:gs pos="2917">
                      <a:schemeClr val="tx1"/>
                    </a:gs>
                    <a:gs pos="30000">
                      <a:schemeClr val="tx1"/>
                    </a:gs>
                  </a:gsLst>
                  <a:lin ang="5400000" scaled="0"/>
                </a:gradFill>
              </a:rPr>
              <a:t>See </a:t>
            </a:r>
            <a:r>
              <a:rPr lang="en-US" dirty="0" smtClean="0">
                <a:hlinkClick r:id="rId2"/>
              </a:rPr>
              <a:t>KB2841206</a:t>
            </a:r>
            <a:endParaRPr lang="en-US" dirty="0" smtClean="0"/>
          </a:p>
        </p:txBody>
      </p:sp>
      <p:pic>
        <p:nvPicPr>
          <p:cNvPr id="7" name="Picture 2" descr="C:\Users\mitchellg\Desktop\Software.png"/>
          <p:cNvPicPr>
            <a:picLocks noChangeAspect="1" noChangeArrowheads="1"/>
          </p:cNvPicPr>
          <p:nvPr/>
        </p:nvPicPr>
        <p:blipFill>
          <a:blip r:embed="rId3" cstate="print">
            <a:lum bright="100000"/>
          </a:blip>
          <a:srcRect/>
          <a:stretch>
            <a:fillRect/>
          </a:stretch>
        </p:blipFill>
        <p:spPr bwMode="auto">
          <a:xfrm>
            <a:off x="4107382" y="3291220"/>
            <a:ext cx="1944439" cy="1944440"/>
          </a:xfrm>
          <a:prstGeom prst="rect">
            <a:avLst/>
          </a:prstGeom>
          <a:noFill/>
        </p:spPr>
      </p:pic>
      <p:sp>
        <p:nvSpPr>
          <p:cNvPr id="10" name="Freeform 74"/>
          <p:cNvSpPr>
            <a:spLocks noEditPoints="1"/>
          </p:cNvSpPr>
          <p:nvPr/>
        </p:nvSpPr>
        <p:spPr bwMode="black">
          <a:xfrm>
            <a:off x="10551149" y="3608242"/>
            <a:ext cx="871817" cy="724609"/>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spTree>
    <p:extLst>
      <p:ext uri="{BB962C8B-B14F-4D97-AF65-F5344CB8AC3E}">
        <p14:creationId xmlns:p14="http://schemas.microsoft.com/office/powerpoint/2010/main" val="417479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Custom Templates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55" y="1485604"/>
            <a:ext cx="10602948" cy="5120584"/>
          </a:xfrm>
          <a:prstGeom prst="rect">
            <a:avLst/>
          </a:prstGeom>
        </p:spPr>
      </p:pic>
    </p:spTree>
    <p:extLst>
      <p:ext uri="{BB962C8B-B14F-4D97-AF65-F5344CB8AC3E}">
        <p14:creationId xmlns:p14="http://schemas.microsoft.com/office/powerpoint/2010/main" val="32885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88" dirty="0"/>
              <a:t>XML Template Example</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894" y="1230252"/>
            <a:ext cx="10645813" cy="589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1425481" y="1561767"/>
            <a:ext cx="7090514" cy="358794"/>
          </a:xfrm>
          <a:prstGeom prst="rect">
            <a:avLst/>
          </a:prstGeom>
          <a:solidFill>
            <a:schemeClr val="accent1">
              <a:lumMod val="75000"/>
              <a:alpha val="3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9951" tIns="34976" rIns="69951" bIns="34976" numCol="1" rtlCol="0" anchor="ctr" anchorCtr="0" compatLnSpc="1">
            <a:prstTxWarp prst="textNoShape">
              <a:avLst/>
            </a:prstTxWarp>
          </a:bodyPr>
          <a:lstStyle/>
          <a:p>
            <a:pPr algn="ctr" defTabSz="699311" fontAlgn="base">
              <a:spcBef>
                <a:spcPct val="0"/>
              </a:spcBef>
              <a:spcAft>
                <a:spcPct val="0"/>
              </a:spcAft>
            </a:pPr>
            <a:endParaRPr lang="en-US" sz="1734" dirty="0">
              <a:gradFill>
                <a:gsLst>
                  <a:gs pos="0">
                    <a:srgbClr val="FFFFFF"/>
                  </a:gs>
                  <a:gs pos="100000">
                    <a:srgbClr val="FFFFFF"/>
                  </a:gs>
                </a:gsLst>
                <a:lin ang="5400000" scaled="0"/>
              </a:gradFill>
            </a:endParaRPr>
          </a:p>
        </p:txBody>
      </p:sp>
      <p:sp>
        <p:nvSpPr>
          <p:cNvPr id="12" name="Rectangle 11"/>
          <p:cNvSpPr/>
          <p:nvPr/>
        </p:nvSpPr>
        <p:spPr bwMode="auto">
          <a:xfrm>
            <a:off x="1425480" y="2431838"/>
            <a:ext cx="7090514" cy="1716266"/>
          </a:xfrm>
          <a:prstGeom prst="rect">
            <a:avLst/>
          </a:prstGeom>
          <a:solidFill>
            <a:schemeClr val="accent1">
              <a:lumMod val="75000"/>
              <a:alpha val="3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9951" tIns="34976" rIns="69951" bIns="34976" numCol="1" rtlCol="0" anchor="ctr" anchorCtr="0" compatLnSpc="1">
            <a:prstTxWarp prst="textNoShape">
              <a:avLst/>
            </a:prstTxWarp>
          </a:bodyPr>
          <a:lstStyle/>
          <a:p>
            <a:pPr algn="ctr" defTabSz="699311" fontAlgn="base">
              <a:spcBef>
                <a:spcPct val="0"/>
              </a:spcBef>
              <a:spcAft>
                <a:spcPct val="0"/>
              </a:spcAft>
            </a:pPr>
            <a:endParaRPr lang="en-US" sz="1734" dirty="0">
              <a:gradFill>
                <a:gsLst>
                  <a:gs pos="0">
                    <a:srgbClr val="FFFFFF"/>
                  </a:gs>
                  <a:gs pos="100000">
                    <a:srgbClr val="FFFFFF"/>
                  </a:gs>
                </a:gsLst>
                <a:lin ang="5400000" scaled="0"/>
              </a:gradFill>
            </a:endParaRPr>
          </a:p>
        </p:txBody>
      </p:sp>
      <p:sp>
        <p:nvSpPr>
          <p:cNvPr id="13" name="Rectangle 12"/>
          <p:cNvSpPr/>
          <p:nvPr/>
        </p:nvSpPr>
        <p:spPr bwMode="auto">
          <a:xfrm>
            <a:off x="1425480" y="4689539"/>
            <a:ext cx="7090514" cy="1014065"/>
          </a:xfrm>
          <a:prstGeom prst="rect">
            <a:avLst/>
          </a:prstGeom>
          <a:solidFill>
            <a:schemeClr val="accent1">
              <a:lumMod val="75000"/>
              <a:alpha val="3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9951" tIns="34976" rIns="69951" bIns="34976" numCol="1" rtlCol="0" anchor="ctr" anchorCtr="0" compatLnSpc="1">
            <a:prstTxWarp prst="textNoShape">
              <a:avLst/>
            </a:prstTxWarp>
          </a:bodyPr>
          <a:lstStyle/>
          <a:p>
            <a:pPr algn="ctr" defTabSz="699311" fontAlgn="base">
              <a:spcBef>
                <a:spcPct val="0"/>
              </a:spcBef>
              <a:spcAft>
                <a:spcPct val="0"/>
              </a:spcAft>
            </a:pPr>
            <a:endParaRPr lang="en-US" sz="1734" dirty="0">
              <a:gradFill>
                <a:gsLst>
                  <a:gs pos="0">
                    <a:srgbClr val="FFFFFF"/>
                  </a:gs>
                  <a:gs pos="100000">
                    <a:srgbClr val="FFFFFF"/>
                  </a:gs>
                </a:gsLst>
                <a:lin ang="5400000" scaled="0"/>
              </a:gradFill>
            </a:endParaRPr>
          </a:p>
        </p:txBody>
      </p:sp>
      <p:sp>
        <p:nvSpPr>
          <p:cNvPr id="14" name="Rectangle 13"/>
          <p:cNvSpPr/>
          <p:nvPr/>
        </p:nvSpPr>
        <p:spPr bwMode="auto">
          <a:xfrm>
            <a:off x="1425418" y="5696409"/>
            <a:ext cx="7090577" cy="1034448"/>
          </a:xfrm>
          <a:prstGeom prst="rect">
            <a:avLst/>
          </a:prstGeom>
          <a:solidFill>
            <a:schemeClr val="accent1">
              <a:lumMod val="75000"/>
              <a:alpha val="3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9951" tIns="34976" rIns="69951" bIns="34976" numCol="1" rtlCol="0" anchor="ctr" anchorCtr="0" compatLnSpc="1">
            <a:prstTxWarp prst="textNoShape">
              <a:avLst/>
            </a:prstTxWarp>
          </a:bodyPr>
          <a:lstStyle/>
          <a:p>
            <a:pPr algn="ctr" defTabSz="699311" fontAlgn="base">
              <a:spcBef>
                <a:spcPct val="0"/>
              </a:spcBef>
              <a:spcAft>
                <a:spcPct val="0"/>
              </a:spcAft>
            </a:pPr>
            <a:endParaRPr lang="en-US" sz="1734" dirty="0">
              <a:gradFill>
                <a:gsLst>
                  <a:gs pos="0">
                    <a:srgbClr val="FFFFFF"/>
                  </a:gs>
                  <a:gs pos="100000">
                    <a:srgbClr val="FFFFFF"/>
                  </a:gs>
                </a:gsLst>
                <a:lin ang="5400000" scaled="0"/>
              </a:gradFill>
            </a:endParaRPr>
          </a:p>
        </p:txBody>
      </p:sp>
      <p:sp>
        <p:nvSpPr>
          <p:cNvPr id="3" name="Rectangle 2"/>
          <p:cNvSpPr/>
          <p:nvPr/>
        </p:nvSpPr>
        <p:spPr bwMode="auto">
          <a:xfrm>
            <a:off x="563671" y="6926893"/>
            <a:ext cx="6425852" cy="251244"/>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68887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764962" cy="4542782"/>
          </a:xfrm>
        </p:spPr>
        <p:txBody>
          <a:bodyPr/>
          <a:lstStyle/>
          <a:p>
            <a:r>
              <a:rPr lang="en-US" dirty="0" smtClean="0"/>
              <a:t>Can manually edit the XML but validate against the XSD or with the Generator</a:t>
            </a:r>
          </a:p>
          <a:p>
            <a:r>
              <a:rPr lang="en-US" dirty="0" smtClean="0"/>
              <a:t>Manual template settings:</a:t>
            </a:r>
          </a:p>
          <a:p>
            <a:pPr lvl="1"/>
            <a:r>
              <a:rPr lang="en-US" sz="2800" i="1" dirty="0" smtClean="0"/>
              <a:t>Registry and File Exclusions</a:t>
            </a:r>
          </a:p>
          <a:p>
            <a:pPr lvl="1"/>
            <a:r>
              <a:rPr lang="en-US" sz="2800" i="1" dirty="0" smtClean="0"/>
              <a:t>Architecture </a:t>
            </a:r>
            <a:r>
              <a:rPr lang="en-US" sz="2800" i="1" dirty="0"/>
              <a:t>Separation</a:t>
            </a:r>
          </a:p>
          <a:p>
            <a:pPr lvl="1"/>
            <a:r>
              <a:rPr lang="en-US" sz="2800" i="1" dirty="0"/>
              <a:t>Shell Process Designation</a:t>
            </a:r>
          </a:p>
          <a:p>
            <a:pPr lvl="1"/>
            <a:r>
              <a:rPr lang="en-US" sz="2800" i="1" dirty="0"/>
              <a:t>File and registry paths based </a:t>
            </a:r>
            <a:r>
              <a:rPr lang="en-US" sz="2800" i="1" dirty="0" smtClean="0"/>
              <a:t>on known folders &amp; registry values</a:t>
            </a:r>
            <a:endParaRPr lang="en-US" dirty="0" smtClean="0"/>
          </a:p>
          <a:p>
            <a:endParaRPr lang="en-US" dirty="0"/>
          </a:p>
        </p:txBody>
      </p:sp>
      <p:sp>
        <p:nvSpPr>
          <p:cNvPr id="3" name="Title 2"/>
          <p:cNvSpPr>
            <a:spLocks noGrp="1"/>
          </p:cNvSpPr>
          <p:nvPr>
            <p:ph type="title"/>
          </p:nvPr>
        </p:nvSpPr>
        <p:spPr/>
        <p:txBody>
          <a:bodyPr/>
          <a:lstStyle/>
          <a:p>
            <a:r>
              <a:rPr lang="en-US" dirty="0" smtClean="0"/>
              <a:t>Customizing Custom </a:t>
            </a:r>
            <a:r>
              <a:rPr lang="en-US" dirty="0"/>
              <a:t>T</a:t>
            </a:r>
            <a:r>
              <a:rPr lang="en-US" dirty="0" smtClean="0"/>
              <a:t>emplates</a:t>
            </a:r>
            <a:endParaRPr lang="en-US" dirty="0"/>
          </a:p>
        </p:txBody>
      </p:sp>
      <p:pic>
        <p:nvPicPr>
          <p:cNvPr id="1028" name="Picture 4" descr="C:\Users\ticrabb\AppData\Local\Microsoft\Windows\Temporary Internet Files\Content.IE5\PW2XBB0Z\MC90043388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678" y="2250466"/>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4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Templates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631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Deployment Methodology</a:t>
            </a:r>
          </a:p>
        </p:txBody>
      </p:sp>
      <p:sp>
        <p:nvSpPr>
          <p:cNvPr id="3" name="Content Placeholder 2"/>
          <p:cNvSpPr>
            <a:spLocks noGrp="1"/>
          </p:cNvSpPr>
          <p:nvPr>
            <p:ph type="body" sz="quarter" idx="10"/>
          </p:nvPr>
        </p:nvSpPr>
        <p:spPr>
          <a:prstGeom prst="rect">
            <a:avLst/>
          </a:prstGeom>
        </p:spPr>
        <p:txBody>
          <a:bodyPr lIns="93269" tIns="46634" rIns="93269" bIns="46634"/>
          <a:lstStyle/>
          <a:p>
            <a:pPr marL="524637" indent="-524637">
              <a:buFont typeface="+mj-lt"/>
              <a:buAutoNum type="arabicPeriod"/>
            </a:pPr>
            <a:r>
              <a:rPr lang="en-US" dirty="0"/>
              <a:t>Configure a </a:t>
            </a:r>
            <a:r>
              <a:rPr lang="en-US" dirty="0" smtClean="0"/>
              <a:t>settings storage location</a:t>
            </a:r>
            <a:endParaRPr lang="en-US" dirty="0"/>
          </a:p>
          <a:p>
            <a:pPr marL="524637" indent="-524637">
              <a:buFont typeface="+mj-lt"/>
              <a:buAutoNum type="arabicPeriod"/>
            </a:pPr>
            <a:r>
              <a:rPr lang="en-US" dirty="0" smtClean="0"/>
              <a:t>Configure workstations with the UE-V agent</a:t>
            </a:r>
          </a:p>
          <a:p>
            <a:pPr marL="524637" indent="-524637">
              <a:buFont typeface="+mj-lt"/>
              <a:buAutoNum type="arabicPeriod"/>
            </a:pPr>
            <a:r>
              <a:rPr lang="en-US" dirty="0" smtClean="0"/>
              <a:t>Select / create settings location templates</a:t>
            </a:r>
          </a:p>
          <a:p>
            <a:pPr marL="524637" indent="-524637">
              <a:buFont typeface="+mj-lt"/>
              <a:buAutoNum type="arabicPeriod"/>
            </a:pPr>
            <a:r>
              <a:rPr lang="en-US" dirty="0" smtClean="0"/>
              <a:t>Deploy / manage settings location templates</a:t>
            </a:r>
          </a:p>
        </p:txBody>
      </p:sp>
    </p:spTree>
    <p:extLst>
      <p:ext uri="{BB962C8B-B14F-4D97-AF65-F5344CB8AC3E}">
        <p14:creationId xmlns:p14="http://schemas.microsoft.com/office/powerpoint/2010/main" val="380276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072C6"/>
                                      </p:to>
                                    </p:animClr>
                                    <p:animClr clrSpc="rgb" dir="cw">
                                      <p:cBhvr>
                                        <p:cTn id="7" dur="500" fill="hold"/>
                                        <p:tgtEl>
                                          <p:spTgt spid="3">
                                            <p:txEl>
                                              <p:pRg st="0" end="0"/>
                                            </p:txEl>
                                          </p:spTgt>
                                        </p:tgtEl>
                                        <p:attrNameLst>
                                          <p:attrName>fillcolor</p:attrName>
                                        </p:attrNameLst>
                                      </p:cBhvr>
                                      <p:to>
                                        <a:srgbClr val="0072C6"/>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rgbClr val="0072C6"/>
                                      </p:to>
                                    </p:animClr>
                                    <p:animClr clrSpc="rgb" dir="cw">
                                      <p:cBhvr>
                                        <p:cTn id="12" dur="500" fill="hold"/>
                                        <p:tgtEl>
                                          <p:spTgt spid="3">
                                            <p:txEl>
                                              <p:pRg st="1" end="1"/>
                                            </p:txEl>
                                          </p:spTgt>
                                        </p:tgtEl>
                                        <p:attrNameLst>
                                          <p:attrName>fillcolor</p:attrName>
                                        </p:attrNameLst>
                                      </p:cBhvr>
                                      <p:to>
                                        <a:srgbClr val="0072C6"/>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2" end="2"/>
                                            </p:txEl>
                                          </p:spTgt>
                                        </p:tgtEl>
                                        <p:attrNameLst>
                                          <p:attrName>style.color</p:attrName>
                                        </p:attrNameLst>
                                      </p:cBhvr>
                                      <p:to>
                                        <a:srgbClr val="0072C6"/>
                                      </p:to>
                                    </p:animClr>
                                    <p:animClr clrSpc="rgb" dir="cw">
                                      <p:cBhvr>
                                        <p:cTn id="17" dur="500" fill="hold"/>
                                        <p:tgtEl>
                                          <p:spTgt spid="3">
                                            <p:txEl>
                                              <p:pRg st="2" end="2"/>
                                            </p:txEl>
                                          </p:spTgt>
                                        </p:tgtEl>
                                        <p:attrNameLst>
                                          <p:attrName>fillcolor</p:attrName>
                                        </p:attrNameLst>
                                      </p:cBhvr>
                                      <p:to>
                                        <a:srgbClr val="0072C6"/>
                                      </p:to>
                                    </p:animClr>
                                    <p:set>
                                      <p:cBhvr>
                                        <p:cTn id="18" dur="500" fill="hold"/>
                                        <p:tgtEl>
                                          <p:spTgt spid="3">
                                            <p:txEl>
                                              <p:pRg st="2" end="2"/>
                                            </p:txEl>
                                          </p:spTgt>
                                        </p:tgtEl>
                                        <p:attrNameLst>
                                          <p:attrName>fill.type</p:attrName>
                                        </p:attrNameLst>
                                      </p:cBhvr>
                                      <p:to>
                                        <p:strVal val="solid"/>
                                      </p:to>
                                    </p:set>
                                    <p:set>
                                      <p:cBhvr>
                                        <p:cTn id="1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212850"/>
            <a:ext cx="11887200" cy="5547980"/>
          </a:xfrm>
          <a:prstGeom prst="rect">
            <a:avLst/>
          </a:prstGeom>
        </p:spPr>
        <p:txBody>
          <a:bodyPr lIns="93269" tIns="46634" rIns="93269" bIns="46634"/>
          <a:lstStyle/>
          <a:p>
            <a:r>
              <a:rPr lang="en-US" dirty="0" smtClean="0"/>
              <a:t>Catalogs are a central way to store and distribute templates</a:t>
            </a:r>
          </a:p>
          <a:p>
            <a:r>
              <a:rPr lang="en-US" dirty="0" smtClean="0"/>
              <a:t>Templates are placed in a common location and the UE-V agents pull the templates down locally</a:t>
            </a:r>
          </a:p>
          <a:p>
            <a:pPr lvl="1"/>
            <a:r>
              <a:rPr lang="en-US" dirty="0" smtClean="0"/>
              <a:t>Scheduled task </a:t>
            </a:r>
            <a:r>
              <a:rPr lang="en-US" dirty="0"/>
              <a:t>– </a:t>
            </a:r>
            <a:r>
              <a:rPr lang="en-US" dirty="0" smtClean="0"/>
              <a:t>ApplySettingsTemplateCatalog.exe</a:t>
            </a:r>
          </a:p>
          <a:p>
            <a:pPr lvl="1"/>
            <a:r>
              <a:rPr lang="en-US" dirty="0" smtClean="0"/>
              <a:t>Run nightly</a:t>
            </a:r>
          </a:p>
          <a:p>
            <a:r>
              <a:rPr lang="en-US" dirty="0"/>
              <a:t>Catalog Considerations</a:t>
            </a:r>
          </a:p>
          <a:p>
            <a:pPr lvl="1"/>
            <a:r>
              <a:rPr lang="en-US" dirty="0" smtClean="0"/>
              <a:t>Custom Templates</a:t>
            </a:r>
          </a:p>
          <a:p>
            <a:pPr lvl="1"/>
            <a:r>
              <a:rPr lang="en-US" dirty="0" smtClean="0"/>
              <a:t>In-Box Templates</a:t>
            </a:r>
            <a:endParaRPr lang="en-US" dirty="0"/>
          </a:p>
          <a:p>
            <a:pPr lvl="1"/>
            <a:endParaRPr lang="en-US" dirty="0" smtClean="0"/>
          </a:p>
          <a:p>
            <a:pPr lvl="1"/>
            <a:endParaRPr lang="en-US" dirty="0" smtClean="0"/>
          </a:p>
        </p:txBody>
      </p:sp>
      <p:sp>
        <p:nvSpPr>
          <p:cNvPr id="2" name="Title 1"/>
          <p:cNvSpPr>
            <a:spLocks noGrp="1"/>
          </p:cNvSpPr>
          <p:nvPr>
            <p:ph type="title"/>
          </p:nvPr>
        </p:nvSpPr>
        <p:spPr/>
        <p:txBody>
          <a:bodyPr/>
          <a:lstStyle/>
          <a:p>
            <a:r>
              <a:rPr lang="en-US" dirty="0" smtClean="0"/>
              <a:t>UE-V Template Management - Catalogs</a:t>
            </a:r>
            <a:endParaRPr lang="en-US" dirty="0"/>
          </a:p>
        </p:txBody>
      </p:sp>
    </p:spTree>
    <p:extLst>
      <p:ext uri="{BB962C8B-B14F-4D97-AF65-F5344CB8AC3E}">
        <p14:creationId xmlns:p14="http://schemas.microsoft.com/office/powerpoint/2010/main" val="160497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 &amp; 8.1 apps</a:t>
            </a:r>
            <a:endParaRPr lang="en-US" dirty="0"/>
          </a:p>
        </p:txBody>
      </p:sp>
      <p:sp>
        <p:nvSpPr>
          <p:cNvPr id="3" name="Content Placeholder 2"/>
          <p:cNvSpPr>
            <a:spLocks noGrp="1"/>
          </p:cNvSpPr>
          <p:nvPr>
            <p:ph sz="quarter" idx="10"/>
          </p:nvPr>
        </p:nvSpPr>
        <p:spPr>
          <a:xfrm>
            <a:off x="274638" y="1214438"/>
            <a:ext cx="11887200" cy="3200876"/>
          </a:xfrm>
        </p:spPr>
        <p:txBody>
          <a:bodyPr/>
          <a:lstStyle/>
          <a:p>
            <a:r>
              <a:rPr lang="en-US" dirty="0" smtClean="0"/>
              <a:t>UE-V synchronizes in-box Windows 8 apps (Default) </a:t>
            </a:r>
          </a:p>
          <a:p>
            <a:r>
              <a:rPr lang="en-US" dirty="0" smtClean="0"/>
              <a:t>To sync additional Windows 8 apps, these must be added to the Windows 8 app list</a:t>
            </a:r>
          </a:p>
          <a:p>
            <a:r>
              <a:rPr lang="en-US" dirty="0" smtClean="0"/>
              <a:t>Windows 8 app settings are set at development time (no template required)</a:t>
            </a:r>
          </a:p>
        </p:txBody>
      </p:sp>
    </p:spTree>
    <p:extLst>
      <p:ext uri="{BB962C8B-B14F-4D97-AF65-F5344CB8AC3E}">
        <p14:creationId xmlns:p14="http://schemas.microsoft.com/office/powerpoint/2010/main" val="189286954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Settings for Windows 8 apps</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800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779496"/>
          </a:xfrm>
        </p:spPr>
        <p:txBody>
          <a:bodyPr/>
          <a:lstStyle/>
          <a:p>
            <a:r>
              <a:rPr lang="en-US" dirty="0"/>
              <a:t>Session </a:t>
            </a:r>
            <a:r>
              <a:rPr lang="en-US" dirty="0" smtClean="0"/>
              <a:t>Objectives: </a:t>
            </a:r>
            <a:endParaRPr lang="en-US" dirty="0"/>
          </a:p>
          <a:p>
            <a:pPr lvl="1"/>
            <a:r>
              <a:rPr lang="en-US" dirty="0"/>
              <a:t>Learn how Microsoft User Experience Virtualization (UE-V) enables user state </a:t>
            </a:r>
            <a:r>
              <a:rPr lang="en-US" dirty="0" smtClean="0"/>
              <a:t>virtualization</a:t>
            </a:r>
            <a:endParaRPr lang="en-US" dirty="0"/>
          </a:p>
          <a:p>
            <a:pPr lvl="1"/>
            <a:r>
              <a:rPr lang="en-US" dirty="0"/>
              <a:t>Learn how to deploy, configure and </a:t>
            </a:r>
            <a:r>
              <a:rPr lang="en-US" dirty="0" smtClean="0"/>
              <a:t>manage UE-V</a:t>
            </a:r>
          </a:p>
          <a:p>
            <a:pPr lvl="1"/>
            <a:endParaRPr lang="en-US" dirty="0"/>
          </a:p>
          <a:p>
            <a:r>
              <a:rPr lang="en-US" dirty="0" smtClean="0"/>
              <a:t>Session Takeaways</a:t>
            </a:r>
          </a:p>
          <a:p>
            <a:pPr lvl="1"/>
            <a:r>
              <a:rPr lang="en-US" dirty="0" smtClean="0"/>
              <a:t>UE-V </a:t>
            </a:r>
            <a:r>
              <a:rPr lang="en-US" dirty="0"/>
              <a:t>offers straight-forward deployment options</a:t>
            </a:r>
          </a:p>
          <a:p>
            <a:pPr lvl="1"/>
            <a:r>
              <a:rPr lang="en-US" dirty="0" smtClean="0"/>
              <a:t>Existing </a:t>
            </a:r>
            <a:r>
              <a:rPr lang="en-US" dirty="0"/>
              <a:t>infrastructure and </a:t>
            </a:r>
            <a:r>
              <a:rPr lang="en-US" dirty="0" smtClean="0"/>
              <a:t>tools can be used to manage UE-V</a:t>
            </a:r>
            <a:endParaRPr lang="en-US" dirty="0"/>
          </a:p>
        </p:txBody>
      </p:sp>
      <p:sp>
        <p:nvSpPr>
          <p:cNvPr id="5" name="Title 4"/>
          <p:cNvSpPr>
            <a:spLocks noGrp="1"/>
          </p:cNvSpPr>
          <p:nvPr>
            <p:ph type="title"/>
          </p:nvPr>
        </p:nvSpPr>
        <p:spPr/>
        <p:txBody>
          <a:bodyPr/>
          <a:lstStyle/>
          <a:p>
            <a:r>
              <a:rPr lang="en-US" sz="4896" dirty="0" smtClean="0"/>
              <a:t>Session </a:t>
            </a:r>
            <a:r>
              <a:rPr lang="en-US" sz="4896" dirty="0"/>
              <a:t>Objectives And Takeaways</a:t>
            </a:r>
          </a:p>
        </p:txBody>
      </p:sp>
    </p:spTree>
    <p:extLst>
      <p:ext uri="{BB962C8B-B14F-4D97-AF65-F5344CB8AC3E}">
        <p14:creationId xmlns:p14="http://schemas.microsoft.com/office/powerpoint/2010/main" val="191888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33281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2903487"/>
          </a:xfrm>
        </p:spPr>
        <p:txBody>
          <a:bodyPr/>
          <a:lstStyle/>
          <a:p>
            <a:r>
              <a:rPr lang="en-US" sz="3672" dirty="0"/>
              <a:t>Configuration Pack for UE-V</a:t>
            </a:r>
            <a:endParaRPr lang="en-US" sz="2040" dirty="0"/>
          </a:p>
          <a:p>
            <a:r>
              <a:rPr lang="en-US" sz="3672" dirty="0" smtClean="0"/>
              <a:t>Group Policy</a:t>
            </a:r>
          </a:p>
          <a:p>
            <a:r>
              <a:rPr lang="en-US" sz="3672" dirty="0" smtClean="0"/>
              <a:t>PowerShell </a:t>
            </a:r>
            <a:r>
              <a:rPr lang="en-US" sz="3672" dirty="0"/>
              <a:t>Cmdlets</a:t>
            </a:r>
            <a:endParaRPr lang="en-US" sz="2072" dirty="0"/>
          </a:p>
          <a:p>
            <a:endParaRPr lang="en-US" sz="2040" dirty="0"/>
          </a:p>
          <a:p>
            <a:endParaRPr lang="en-US" sz="3672" dirty="0"/>
          </a:p>
        </p:txBody>
      </p:sp>
      <p:sp>
        <p:nvSpPr>
          <p:cNvPr id="2" name="Title 1"/>
          <p:cNvSpPr>
            <a:spLocks noGrp="1"/>
          </p:cNvSpPr>
          <p:nvPr>
            <p:ph type="title"/>
          </p:nvPr>
        </p:nvSpPr>
        <p:spPr/>
        <p:txBody>
          <a:bodyPr/>
          <a:lstStyle/>
          <a:p>
            <a:r>
              <a:rPr lang="en-US" sz="4488" dirty="0" smtClean="0"/>
              <a:t>Manage UE-V in the enterprise</a:t>
            </a:r>
            <a:endParaRPr lang="en-US" sz="4488" dirty="0"/>
          </a:p>
        </p:txBody>
      </p:sp>
      <p:pic>
        <p:nvPicPr>
          <p:cNvPr id="4" name="Picture 6" descr="\\MAGNUM\Projects\Microsoft\Cloud Power FY12\Design\Icons\PNGs\Virtual_Network.png"/>
          <p:cNvPicPr>
            <a:picLocks noChangeAspect="1" noChangeArrowheads="1"/>
          </p:cNvPicPr>
          <p:nvPr/>
        </p:nvPicPr>
        <p:blipFill>
          <a:blip r:embed="rId4" cstate="print">
            <a:lum bright="100000"/>
          </a:blip>
          <a:stretch>
            <a:fillRect/>
          </a:stretch>
        </p:blipFill>
        <p:spPr bwMode="auto">
          <a:xfrm>
            <a:off x="10492669" y="5129318"/>
            <a:ext cx="1865207" cy="1865207"/>
          </a:xfrm>
          <a:prstGeom prst="rect">
            <a:avLst/>
          </a:prstGeom>
          <a:noFill/>
        </p:spPr>
      </p:pic>
    </p:spTree>
    <p:custDataLst>
      <p:tags r:id="rId1"/>
    </p:custDataLst>
    <p:extLst>
      <p:ext uri="{BB962C8B-B14F-4D97-AF65-F5344CB8AC3E}">
        <p14:creationId xmlns:p14="http://schemas.microsoft.com/office/powerpoint/2010/main" val="26963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290953"/>
          </a:xfrm>
        </p:spPr>
        <p:txBody>
          <a:bodyPr/>
          <a:lstStyle/>
          <a:p>
            <a:r>
              <a:rPr lang="en-US" dirty="0" smtClean="0"/>
              <a:t>Available as part of the MDOP ADMX Templates</a:t>
            </a:r>
          </a:p>
          <a:p>
            <a:pPr lvl="1"/>
            <a:r>
              <a:rPr lang="en-US" dirty="0" smtClean="0"/>
              <a:t>The templates available on Download Center</a:t>
            </a:r>
          </a:p>
          <a:p>
            <a:r>
              <a:rPr lang="en-US" dirty="0" smtClean="0"/>
              <a:t>Settings include:</a:t>
            </a:r>
          </a:p>
          <a:p>
            <a:pPr lvl="1"/>
            <a:r>
              <a:rPr lang="en-US" dirty="0"/>
              <a:t>Do not use Offline Files</a:t>
            </a:r>
          </a:p>
          <a:p>
            <a:pPr lvl="1"/>
            <a:r>
              <a:rPr lang="en-US" dirty="0"/>
              <a:t>Roam Windows settings</a:t>
            </a:r>
          </a:p>
          <a:p>
            <a:pPr lvl="1"/>
            <a:r>
              <a:rPr lang="en-US" dirty="0"/>
              <a:t>Settings package size warning threshold</a:t>
            </a:r>
          </a:p>
          <a:p>
            <a:pPr lvl="1"/>
            <a:r>
              <a:rPr lang="en-US" dirty="0"/>
              <a:t>Synchronization timeout</a:t>
            </a:r>
          </a:p>
          <a:p>
            <a:pPr lvl="1"/>
            <a:r>
              <a:rPr lang="en-US" dirty="0"/>
              <a:t>Settings storage path</a:t>
            </a:r>
          </a:p>
          <a:p>
            <a:pPr lvl="1"/>
            <a:r>
              <a:rPr lang="en-US" dirty="0"/>
              <a:t>Settings template catalog path</a:t>
            </a:r>
          </a:p>
          <a:p>
            <a:pPr lvl="1"/>
            <a:r>
              <a:rPr lang="en-US" dirty="0"/>
              <a:t>Use User </a:t>
            </a:r>
            <a:r>
              <a:rPr lang="en-US" dirty="0" smtClean="0"/>
              <a:t>Experience </a:t>
            </a:r>
            <a:r>
              <a:rPr lang="en-US" dirty="0"/>
              <a:t>Virtualization</a:t>
            </a:r>
          </a:p>
          <a:p>
            <a:pPr lvl="1"/>
            <a:endParaRPr lang="en-US" dirty="0"/>
          </a:p>
          <a:p>
            <a:pPr lvl="1"/>
            <a:r>
              <a:rPr lang="en-US" dirty="0"/>
              <a:t>Applications - In-box </a:t>
            </a:r>
            <a:r>
              <a:rPr lang="en-US" dirty="0" smtClean="0"/>
              <a:t>applications </a:t>
            </a:r>
            <a:r>
              <a:rPr lang="en-US" dirty="0"/>
              <a:t>- settings roaming</a:t>
            </a: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Group Policy for UE-V</a:t>
            </a:r>
            <a:endParaRPr lang="en-US" dirty="0"/>
          </a:p>
        </p:txBody>
      </p:sp>
    </p:spTree>
    <p:extLst>
      <p:ext uri="{BB962C8B-B14F-4D97-AF65-F5344CB8AC3E}">
        <p14:creationId xmlns:p14="http://schemas.microsoft.com/office/powerpoint/2010/main" val="2229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020110"/>
          </a:xfrm>
        </p:spPr>
        <p:txBody>
          <a:bodyPr/>
          <a:lstStyle/>
          <a:p>
            <a:r>
              <a:rPr lang="en-US" dirty="0" smtClean="0"/>
              <a:t>Available for Configuration Manager 2012</a:t>
            </a:r>
          </a:p>
          <a:p>
            <a:r>
              <a:rPr lang="en-US" dirty="0" smtClean="0"/>
              <a:t>Monitors and remediates client </a:t>
            </a:r>
            <a:r>
              <a:rPr lang="en-US" dirty="0"/>
              <a:t>settings for UE-V </a:t>
            </a:r>
            <a:endParaRPr lang="en-US" dirty="0" smtClean="0"/>
          </a:p>
          <a:p>
            <a:r>
              <a:rPr lang="en-US" dirty="0" smtClean="0"/>
              <a:t>The </a:t>
            </a:r>
            <a:r>
              <a:rPr lang="en-US" dirty="0"/>
              <a:t>settings that are monitored </a:t>
            </a:r>
            <a:r>
              <a:rPr lang="en-US" dirty="0" smtClean="0"/>
              <a:t>include:</a:t>
            </a:r>
          </a:p>
          <a:p>
            <a:pPr lvl="1"/>
            <a:r>
              <a:rPr lang="en-US" dirty="0" smtClean="0"/>
              <a:t>Is </a:t>
            </a:r>
            <a:r>
              <a:rPr lang="en-US" dirty="0"/>
              <a:t>Offline Files Service </a:t>
            </a:r>
            <a:r>
              <a:rPr lang="en-US" dirty="0" smtClean="0"/>
              <a:t>Running</a:t>
            </a:r>
          </a:p>
          <a:p>
            <a:pPr lvl="1"/>
            <a:r>
              <a:rPr lang="en-US" dirty="0" smtClean="0"/>
              <a:t>Is </a:t>
            </a:r>
            <a:r>
              <a:rPr lang="en-US" dirty="0"/>
              <a:t>UEV Agent </a:t>
            </a:r>
            <a:r>
              <a:rPr lang="en-US" dirty="0" smtClean="0"/>
              <a:t>Enabled</a:t>
            </a:r>
          </a:p>
          <a:p>
            <a:pPr lvl="1"/>
            <a:r>
              <a:rPr lang="en-US" dirty="0" smtClean="0"/>
              <a:t>Is </a:t>
            </a:r>
            <a:r>
              <a:rPr lang="en-US" dirty="0"/>
              <a:t>UEV Agent Service </a:t>
            </a:r>
            <a:r>
              <a:rPr lang="en-US" dirty="0" smtClean="0"/>
              <a:t>Running</a:t>
            </a:r>
          </a:p>
          <a:p>
            <a:pPr lvl="1"/>
            <a:r>
              <a:rPr lang="en-US" dirty="0" smtClean="0"/>
              <a:t>Has </a:t>
            </a:r>
            <a:r>
              <a:rPr lang="en-US" dirty="0"/>
              <a:t>Template Catalog Been </a:t>
            </a:r>
            <a:r>
              <a:rPr lang="en-US" dirty="0" smtClean="0"/>
              <a:t>Applied</a:t>
            </a:r>
          </a:p>
          <a:p>
            <a:pPr lvl="1"/>
            <a:r>
              <a:rPr lang="en-US" dirty="0" smtClean="0"/>
              <a:t>Max </a:t>
            </a:r>
            <a:r>
              <a:rPr lang="en-US" dirty="0"/>
              <a:t>Package Size </a:t>
            </a:r>
            <a:r>
              <a:rPr lang="en-US" dirty="0" smtClean="0"/>
              <a:t>Exceeded</a:t>
            </a:r>
          </a:p>
          <a:p>
            <a:pPr lvl="1"/>
            <a:r>
              <a:rPr lang="en-US" dirty="0"/>
              <a:t>Is Settings Storage Path Configured*</a:t>
            </a:r>
          </a:p>
          <a:p>
            <a:pPr lvl="1"/>
            <a:r>
              <a:rPr lang="en-US" dirty="0"/>
              <a:t>Is Settings Template Catalog Configured</a:t>
            </a:r>
            <a:r>
              <a:rPr lang="en-US" dirty="0" smtClean="0"/>
              <a:t>*</a:t>
            </a:r>
          </a:p>
          <a:p>
            <a:pPr lvl="1"/>
            <a:endParaRPr lang="en-US" sz="1600" dirty="0" smtClean="0"/>
          </a:p>
          <a:p>
            <a:pPr marL="342900" lvl="1" indent="0">
              <a:buNone/>
            </a:pPr>
            <a:r>
              <a:rPr lang="en-US" i="1" dirty="0" smtClean="0"/>
              <a:t>* Requires script modification for enforcement</a:t>
            </a:r>
            <a:endParaRPr lang="en-US" i="1" dirty="0"/>
          </a:p>
          <a:p>
            <a:pPr lvl="1"/>
            <a:endParaRPr lang="en-US" dirty="0"/>
          </a:p>
        </p:txBody>
      </p:sp>
      <p:sp>
        <p:nvSpPr>
          <p:cNvPr id="3" name="Title 2"/>
          <p:cNvSpPr>
            <a:spLocks noGrp="1"/>
          </p:cNvSpPr>
          <p:nvPr>
            <p:ph type="title"/>
          </p:nvPr>
        </p:nvSpPr>
        <p:spPr/>
        <p:txBody>
          <a:bodyPr/>
          <a:lstStyle/>
          <a:p>
            <a:r>
              <a:rPr lang="en-US" dirty="0" smtClean="0"/>
              <a:t>Configuration Pack for UE-V</a:t>
            </a:r>
            <a:endParaRPr lang="en-US" dirty="0"/>
          </a:p>
        </p:txBody>
      </p:sp>
    </p:spTree>
    <p:extLst>
      <p:ext uri="{BB962C8B-B14F-4D97-AF65-F5344CB8AC3E}">
        <p14:creationId xmlns:p14="http://schemas.microsoft.com/office/powerpoint/2010/main" val="66118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109091"/>
          </a:xfrm>
        </p:spPr>
        <p:txBody>
          <a:bodyPr/>
          <a:lstStyle/>
          <a:p>
            <a:r>
              <a:rPr lang="en-US" dirty="0" smtClean="0"/>
              <a:t>PowerShell </a:t>
            </a:r>
            <a:r>
              <a:rPr lang="en-US" dirty="0" err="1"/>
              <a:t>cmdlets</a:t>
            </a:r>
            <a:r>
              <a:rPr lang="en-US" dirty="0"/>
              <a:t> </a:t>
            </a:r>
            <a:r>
              <a:rPr lang="en-US" dirty="0" smtClean="0"/>
              <a:t>help </a:t>
            </a:r>
            <a:r>
              <a:rPr lang="en-US" dirty="0"/>
              <a:t>administrators perform various UE-V tasks. </a:t>
            </a:r>
            <a:endParaRPr lang="en-US" dirty="0" smtClean="0"/>
          </a:p>
          <a:p>
            <a:r>
              <a:rPr lang="en-US" dirty="0"/>
              <a:t>You can </a:t>
            </a:r>
            <a:r>
              <a:rPr lang="en-US" dirty="0" smtClean="0"/>
              <a:t>manage UE-V agent </a:t>
            </a:r>
            <a:r>
              <a:rPr lang="en-US" dirty="0"/>
              <a:t>configuration and synchronization behavior. </a:t>
            </a:r>
          </a:p>
          <a:p>
            <a:r>
              <a:rPr lang="en-US" dirty="0"/>
              <a:t>M</a:t>
            </a:r>
            <a:r>
              <a:rPr lang="en-US" dirty="0" smtClean="0"/>
              <a:t>anage settings location templates </a:t>
            </a:r>
            <a:r>
              <a:rPr lang="en-US" dirty="0"/>
              <a:t>using PowerShell or WMI.</a:t>
            </a:r>
          </a:p>
          <a:p>
            <a:endParaRPr lang="en-US" dirty="0"/>
          </a:p>
          <a:p>
            <a:endParaRPr lang="en-US" dirty="0"/>
          </a:p>
        </p:txBody>
      </p:sp>
      <p:sp>
        <p:nvSpPr>
          <p:cNvPr id="3" name="Title 2"/>
          <p:cNvSpPr>
            <a:spLocks noGrp="1"/>
          </p:cNvSpPr>
          <p:nvPr>
            <p:ph type="title"/>
          </p:nvPr>
        </p:nvSpPr>
        <p:spPr/>
        <p:txBody>
          <a:bodyPr/>
          <a:lstStyle/>
          <a:p>
            <a:r>
              <a:rPr lang="en-US" dirty="0" smtClean="0"/>
              <a:t>PowerShell and WMI</a:t>
            </a:r>
            <a:endParaRPr lang="en-US" dirty="0"/>
          </a:p>
        </p:txBody>
      </p:sp>
    </p:spTree>
    <p:extLst>
      <p:ext uri="{BB962C8B-B14F-4D97-AF65-F5344CB8AC3E}">
        <p14:creationId xmlns:p14="http://schemas.microsoft.com/office/powerpoint/2010/main" val="175396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Order of precedence for UE-V settings</a:t>
            </a:r>
          </a:p>
        </p:txBody>
      </p:sp>
      <p:sp>
        <p:nvSpPr>
          <p:cNvPr id="2" name="Text Placeholder 1"/>
          <p:cNvSpPr>
            <a:spLocks noGrp="1"/>
          </p:cNvSpPr>
          <p:nvPr>
            <p:ph sz="quarter" idx="10"/>
          </p:nvPr>
        </p:nvSpPr>
        <p:spPr/>
        <p:txBody>
          <a:bodyPr/>
          <a:lstStyle/>
          <a:p>
            <a:r>
              <a:rPr lang="en-US" sz="3600" dirty="0" smtClean="0"/>
              <a:t>Group Policy</a:t>
            </a:r>
          </a:p>
          <a:p>
            <a:pPr lvl="1"/>
            <a:r>
              <a:rPr lang="en-US" sz="2800" dirty="0" smtClean="0"/>
              <a:t>User-targeted settings</a:t>
            </a:r>
          </a:p>
          <a:p>
            <a:pPr lvl="2"/>
            <a:r>
              <a:rPr lang="en-US" dirty="0" smtClean="0"/>
              <a:t>HKEY_CURRENT_USER\Software\Policies\Microsoft\</a:t>
            </a:r>
            <a:r>
              <a:rPr lang="en-US" dirty="0" err="1" smtClean="0"/>
              <a:t>Uev</a:t>
            </a:r>
            <a:r>
              <a:rPr lang="en-US" dirty="0" smtClean="0"/>
              <a:t>\Agent\Configuration</a:t>
            </a:r>
          </a:p>
          <a:p>
            <a:pPr lvl="1"/>
            <a:r>
              <a:rPr lang="en-US" sz="2800" dirty="0" smtClean="0"/>
              <a:t>Computer-targeted settings</a:t>
            </a:r>
          </a:p>
          <a:p>
            <a:pPr lvl="2"/>
            <a:r>
              <a:rPr lang="en-US" dirty="0" smtClean="0"/>
              <a:t>HKEY_LOCAL_MACHINE\Software\Policies\Microsoft\</a:t>
            </a:r>
            <a:r>
              <a:rPr lang="en-US" dirty="0" err="1" smtClean="0"/>
              <a:t>Uev</a:t>
            </a:r>
            <a:r>
              <a:rPr lang="en-US" dirty="0" smtClean="0"/>
              <a:t>\Agent\Configuration</a:t>
            </a:r>
            <a:endParaRPr lang="en-US" dirty="0"/>
          </a:p>
          <a:p>
            <a:r>
              <a:rPr lang="en-US" sz="3600" dirty="0" smtClean="0"/>
              <a:t>PowerShell or WMI</a:t>
            </a:r>
          </a:p>
          <a:p>
            <a:pPr lvl="1"/>
            <a:r>
              <a:rPr lang="en-US" sz="2800" dirty="0" smtClean="0"/>
              <a:t>Configuration </a:t>
            </a:r>
            <a:r>
              <a:rPr lang="en-US" sz="2800" dirty="0"/>
              <a:t>settings defined by the current </a:t>
            </a:r>
            <a:r>
              <a:rPr lang="en-US" sz="2800" dirty="0" smtClean="0"/>
              <a:t>user</a:t>
            </a:r>
          </a:p>
          <a:p>
            <a:pPr lvl="2"/>
            <a:r>
              <a:rPr lang="en-US" dirty="0" smtClean="0"/>
              <a:t>HKEY_CURRENT_USER\Software\Microsoft\</a:t>
            </a:r>
            <a:r>
              <a:rPr lang="en-US" dirty="0" err="1" smtClean="0"/>
              <a:t>Uev</a:t>
            </a:r>
            <a:r>
              <a:rPr lang="en-US" dirty="0" smtClean="0"/>
              <a:t>\Agent\Configuration</a:t>
            </a:r>
            <a:r>
              <a:rPr lang="en-US" dirty="0"/>
              <a:t>.</a:t>
            </a:r>
          </a:p>
          <a:p>
            <a:pPr lvl="1"/>
            <a:r>
              <a:rPr lang="en-US" sz="2800" dirty="0"/>
              <a:t>Configuration settings defined for the </a:t>
            </a:r>
            <a:r>
              <a:rPr lang="en-US" sz="2800" dirty="0" smtClean="0"/>
              <a:t>computer </a:t>
            </a:r>
          </a:p>
          <a:p>
            <a:pPr lvl="2"/>
            <a:r>
              <a:rPr lang="en-US" dirty="0" smtClean="0"/>
              <a:t>HKEY_LOCAL_MACHINE </a:t>
            </a:r>
            <a:r>
              <a:rPr lang="en-US" dirty="0"/>
              <a:t>\Software\Microsoft\</a:t>
            </a:r>
            <a:r>
              <a:rPr lang="en-US" dirty="0" err="1"/>
              <a:t>Uev</a:t>
            </a:r>
            <a:r>
              <a:rPr lang="en-US" dirty="0"/>
              <a:t>\Agent\Configuration</a:t>
            </a:r>
            <a:r>
              <a:rPr lang="en-US" sz="1800" dirty="0"/>
              <a:t>.</a:t>
            </a:r>
          </a:p>
          <a:p>
            <a:endParaRPr lang="en-US" sz="3600" dirty="0"/>
          </a:p>
        </p:txBody>
      </p:sp>
    </p:spTree>
    <p:extLst>
      <p:ext uri="{BB962C8B-B14F-4D97-AF65-F5344CB8AC3E}">
        <p14:creationId xmlns:p14="http://schemas.microsoft.com/office/powerpoint/2010/main" val="80873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Management Demo</a:t>
            </a:r>
            <a:endParaRPr lang="en-US" dirty="0"/>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4900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PowerShell Examples for UE-V</a:t>
            </a:r>
            <a:endParaRPr lang="en-US" dirty="0"/>
          </a:p>
        </p:txBody>
      </p:sp>
      <p:sp>
        <p:nvSpPr>
          <p:cNvPr id="5" name="Text Placeholder 4"/>
          <p:cNvSpPr>
            <a:spLocks noGrp="1"/>
          </p:cNvSpPr>
          <p:nvPr>
            <p:ph type="body" sz="quarter" idx="10"/>
          </p:nvPr>
        </p:nvSpPr>
        <p:spPr>
          <a:xfrm>
            <a:off x="274638" y="1221157"/>
            <a:ext cx="11887199" cy="5503045"/>
          </a:xfrm>
        </p:spPr>
        <p:txBody>
          <a:bodyPr/>
          <a:lstStyle/>
          <a:p>
            <a:r>
              <a:rPr lang="en-US" sz="1600" b="1" dirty="0">
                <a:solidFill>
                  <a:schemeClr val="tx2">
                    <a:lumMod val="50000"/>
                  </a:schemeClr>
                </a:solidFill>
              </a:rPr>
              <a:t>//Import the UEV Module</a:t>
            </a:r>
          </a:p>
          <a:p>
            <a:r>
              <a:rPr lang="en-US" sz="1600" b="1" dirty="0" smtClean="0"/>
              <a:t>	import-module </a:t>
            </a:r>
            <a:r>
              <a:rPr lang="en-US" sz="1600" b="1" dirty="0" err="1"/>
              <a:t>uev</a:t>
            </a:r>
            <a:endParaRPr lang="en-US" sz="1600" b="1" dirty="0"/>
          </a:p>
          <a:p>
            <a:r>
              <a:rPr lang="en-US" sz="1600" b="1" dirty="0">
                <a:solidFill>
                  <a:schemeClr val="tx2">
                    <a:lumMod val="50000"/>
                  </a:schemeClr>
                </a:solidFill>
              </a:rPr>
              <a:t> </a:t>
            </a:r>
          </a:p>
          <a:p>
            <a:r>
              <a:rPr lang="en-US" sz="1600" b="1" dirty="0">
                <a:solidFill>
                  <a:schemeClr val="tx2">
                    <a:lumMod val="50000"/>
                  </a:schemeClr>
                </a:solidFill>
              </a:rPr>
              <a:t>//Get list of UE-V </a:t>
            </a:r>
            <a:r>
              <a:rPr lang="en-US" sz="1600" b="1" dirty="0" err="1">
                <a:solidFill>
                  <a:schemeClr val="tx2">
                    <a:lumMod val="50000"/>
                  </a:schemeClr>
                </a:solidFill>
              </a:rPr>
              <a:t>Cmdlets</a:t>
            </a:r>
            <a:endParaRPr lang="en-US" sz="1600" b="1" dirty="0">
              <a:solidFill>
                <a:schemeClr val="tx2">
                  <a:lumMod val="50000"/>
                </a:schemeClr>
              </a:solidFill>
            </a:endParaRPr>
          </a:p>
          <a:p>
            <a:r>
              <a:rPr lang="en-US" sz="1600" b="1" dirty="0" smtClean="0"/>
              <a:t>	get-command </a:t>
            </a:r>
            <a:r>
              <a:rPr lang="en-US" sz="1600" b="1" dirty="0"/>
              <a:t>-module </a:t>
            </a:r>
            <a:r>
              <a:rPr lang="en-US" sz="1600" b="1" dirty="0" err="1"/>
              <a:t>uev</a:t>
            </a:r>
            <a:endParaRPr lang="en-US" sz="1600" b="1" dirty="0"/>
          </a:p>
          <a:p>
            <a:r>
              <a:rPr lang="en-US" sz="1600" b="1" dirty="0"/>
              <a:t> </a:t>
            </a:r>
          </a:p>
          <a:p>
            <a:r>
              <a:rPr lang="en-US" sz="1600" b="1" dirty="0">
                <a:solidFill>
                  <a:schemeClr val="tx2">
                    <a:lumMod val="50000"/>
                  </a:schemeClr>
                </a:solidFill>
              </a:rPr>
              <a:t>//Check the UE-V configuration</a:t>
            </a:r>
          </a:p>
          <a:p>
            <a:r>
              <a:rPr lang="en-US" sz="1600" b="1" dirty="0" smtClean="0"/>
              <a:t>	get-</a:t>
            </a:r>
            <a:r>
              <a:rPr lang="en-US" sz="1600" b="1" dirty="0" err="1" smtClean="0"/>
              <a:t>uevconfiguration</a:t>
            </a:r>
            <a:endParaRPr lang="en-US" sz="1600" b="1" dirty="0"/>
          </a:p>
          <a:p>
            <a:r>
              <a:rPr lang="en-US" sz="1600" b="1" dirty="0"/>
              <a:t> </a:t>
            </a:r>
          </a:p>
          <a:p>
            <a:r>
              <a:rPr lang="en-US" sz="1600" b="1" dirty="0">
                <a:solidFill>
                  <a:schemeClr val="tx2">
                    <a:lumMod val="50000"/>
                  </a:schemeClr>
                </a:solidFill>
              </a:rPr>
              <a:t>//Export the UE-V configuration</a:t>
            </a:r>
          </a:p>
          <a:p>
            <a:r>
              <a:rPr lang="en-US" sz="1600" b="1" dirty="0" smtClean="0"/>
              <a:t>	Export-</a:t>
            </a:r>
            <a:r>
              <a:rPr lang="en-US" sz="1600" b="1" dirty="0" err="1" smtClean="0"/>
              <a:t>UevConfiguration</a:t>
            </a:r>
            <a:r>
              <a:rPr lang="en-US" sz="1600" b="1" dirty="0" smtClean="0"/>
              <a:t> </a:t>
            </a:r>
            <a:r>
              <a:rPr lang="en-US" sz="1600" b="1" dirty="0" err="1"/>
              <a:t>config.uev</a:t>
            </a:r>
            <a:endParaRPr lang="en-US" sz="1600" b="1" dirty="0"/>
          </a:p>
          <a:p>
            <a:r>
              <a:rPr lang="en-US" sz="1600" b="1" dirty="0"/>
              <a:t> </a:t>
            </a:r>
          </a:p>
          <a:p>
            <a:r>
              <a:rPr lang="en-US" sz="1600" b="1" dirty="0">
                <a:solidFill>
                  <a:schemeClr val="tx2">
                    <a:lumMod val="50000"/>
                  </a:schemeClr>
                </a:solidFill>
              </a:rPr>
              <a:t>//View registered templates and whether they are enabled </a:t>
            </a:r>
            <a:endParaRPr lang="en-US" sz="1600" b="1" dirty="0" smtClean="0">
              <a:solidFill>
                <a:schemeClr val="tx2">
                  <a:lumMod val="50000"/>
                </a:schemeClr>
              </a:solidFill>
            </a:endParaRPr>
          </a:p>
          <a:p>
            <a:r>
              <a:rPr lang="en-US" sz="1600" b="1" dirty="0" smtClean="0"/>
              <a:t>	get-</a:t>
            </a:r>
            <a:r>
              <a:rPr lang="en-US" sz="1600" b="1" dirty="0" err="1" smtClean="0"/>
              <a:t>uevtemplate</a:t>
            </a:r>
            <a:r>
              <a:rPr lang="en-US" sz="1600" b="1" dirty="0" smtClean="0"/>
              <a:t> </a:t>
            </a:r>
            <a:r>
              <a:rPr lang="en-US" sz="1600" b="1" dirty="0"/>
              <a:t>|format-table </a:t>
            </a:r>
            <a:r>
              <a:rPr lang="en-US" sz="1600" b="1" dirty="0" err="1"/>
              <a:t>TemplateVersion,TemplateID,Enabled</a:t>
            </a:r>
            <a:r>
              <a:rPr lang="en-US" sz="1600" b="1" dirty="0"/>
              <a:t> -</a:t>
            </a:r>
            <a:r>
              <a:rPr lang="en-US" sz="1600" b="1" dirty="0" err="1"/>
              <a:t>autosize</a:t>
            </a:r>
            <a:endParaRPr lang="en-US" sz="1600" b="1" dirty="0"/>
          </a:p>
          <a:p>
            <a:r>
              <a:rPr lang="en-US" sz="1600" b="1" dirty="0"/>
              <a:t> </a:t>
            </a:r>
          </a:p>
          <a:p>
            <a:r>
              <a:rPr lang="en-US" sz="1600" b="1" dirty="0">
                <a:solidFill>
                  <a:schemeClr val="tx2">
                    <a:lumMod val="50000"/>
                  </a:schemeClr>
                </a:solidFill>
              </a:rPr>
              <a:t>//Register a UE-V template</a:t>
            </a:r>
          </a:p>
          <a:p>
            <a:r>
              <a:rPr lang="en-US" sz="1600" b="1" dirty="0" smtClean="0"/>
              <a:t>	Register-</a:t>
            </a:r>
            <a:r>
              <a:rPr lang="en-US" sz="1600" b="1" dirty="0" err="1" smtClean="0"/>
              <a:t>UevTemplate</a:t>
            </a:r>
            <a:r>
              <a:rPr lang="en-US" sz="1600" b="1" dirty="0" smtClean="0"/>
              <a:t> </a:t>
            </a:r>
            <a:r>
              <a:rPr lang="en-US" sz="1600" b="1" dirty="0"/>
              <a:t>-Path &lt;template.xml&gt;</a:t>
            </a:r>
          </a:p>
          <a:p>
            <a:r>
              <a:rPr lang="en-US" sz="1600" b="1" dirty="0"/>
              <a:t> </a:t>
            </a:r>
          </a:p>
          <a:p>
            <a:r>
              <a:rPr lang="en-US" sz="1600" b="1" dirty="0">
                <a:solidFill>
                  <a:schemeClr val="tx2">
                    <a:lumMod val="50000"/>
                  </a:schemeClr>
                </a:solidFill>
              </a:rPr>
              <a:t>//Unregister a UE-V Template</a:t>
            </a:r>
          </a:p>
          <a:p>
            <a:r>
              <a:rPr lang="en-US" sz="1600" b="1" dirty="0" smtClean="0"/>
              <a:t>	Unregister-</a:t>
            </a:r>
            <a:r>
              <a:rPr lang="en-US" sz="1600" b="1" dirty="0" err="1" smtClean="0"/>
              <a:t>UevTemplate</a:t>
            </a:r>
            <a:r>
              <a:rPr lang="en-US" sz="1600" b="1" dirty="0" smtClean="0"/>
              <a:t> </a:t>
            </a:r>
            <a:r>
              <a:rPr lang="en-US" sz="1600" b="1" dirty="0"/>
              <a:t>-ID &lt;template ID</a:t>
            </a:r>
            <a:r>
              <a:rPr lang="en-US" sz="1600" b="1" dirty="0" smtClean="0"/>
              <a:t>&gt;</a:t>
            </a:r>
            <a:endParaRPr lang="en-US" sz="1600" b="1" dirty="0"/>
          </a:p>
        </p:txBody>
      </p:sp>
    </p:spTree>
    <p:extLst>
      <p:ext uri="{BB962C8B-B14F-4D97-AF65-F5344CB8AC3E}">
        <p14:creationId xmlns:p14="http://schemas.microsoft.com/office/powerpoint/2010/main" val="363668905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96" dirty="0"/>
              <a:t>In Review: Session Objectives &amp;</a:t>
            </a:r>
            <a:r>
              <a:rPr lang="en-US" sz="4896" dirty="0" smtClean="0"/>
              <a:t> </a:t>
            </a:r>
            <a:r>
              <a:rPr lang="en-US" sz="4896" dirty="0"/>
              <a:t>Takeaways</a:t>
            </a:r>
          </a:p>
        </p:txBody>
      </p:sp>
      <p:sp>
        <p:nvSpPr>
          <p:cNvPr id="6" name="Text Placeholder 5"/>
          <p:cNvSpPr>
            <a:spLocks noGrp="1"/>
          </p:cNvSpPr>
          <p:nvPr>
            <p:ph sz="quarter" idx="10"/>
          </p:nvPr>
        </p:nvSpPr>
        <p:spPr>
          <a:xfrm>
            <a:off x="274638" y="1397325"/>
            <a:ext cx="11709381" cy="2693045"/>
          </a:xfrm>
        </p:spPr>
        <p:txBody>
          <a:bodyPr/>
          <a:lstStyle/>
          <a:p>
            <a:r>
              <a:rPr lang="en-US" dirty="0" smtClean="0"/>
              <a:t>Session Objective(s): </a:t>
            </a:r>
          </a:p>
          <a:p>
            <a:pPr lvl="1"/>
            <a:r>
              <a:rPr lang="en-US" dirty="0" smtClean="0"/>
              <a:t>Learn how Microsoft User Experience Virtualization (UE-V) enables user state virtualization</a:t>
            </a:r>
          </a:p>
          <a:p>
            <a:pPr lvl="1"/>
            <a:r>
              <a:rPr lang="en-US" dirty="0" smtClean="0"/>
              <a:t>Learn how to deploy, configure and manage UE-V</a:t>
            </a:r>
          </a:p>
          <a:p>
            <a:pPr lvl="1"/>
            <a:endParaRPr lang="en-US" dirty="0"/>
          </a:p>
          <a:p>
            <a:r>
              <a:rPr lang="en-US" dirty="0"/>
              <a:t>Session Takeaways</a:t>
            </a:r>
          </a:p>
          <a:p>
            <a:pPr lvl="1"/>
            <a:r>
              <a:rPr lang="en-US" dirty="0"/>
              <a:t>UE-V offers straight-forward deployment options</a:t>
            </a:r>
          </a:p>
          <a:p>
            <a:pPr lvl="1"/>
            <a:r>
              <a:rPr lang="en-US" dirty="0"/>
              <a:t>Existing infrastructure and tools can be used to manage UE-V</a:t>
            </a:r>
          </a:p>
        </p:txBody>
      </p:sp>
    </p:spTree>
    <p:extLst>
      <p:ext uri="{BB962C8B-B14F-4D97-AF65-F5344CB8AC3E}">
        <p14:creationId xmlns:p14="http://schemas.microsoft.com/office/powerpoint/2010/main" val="278260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120032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p>
          <a:p>
            <a:pPr marL="1037871" lvl="1"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33882194"/>
              </p:ext>
            </p:extLst>
          </p:nvPr>
        </p:nvGraphicFramePr>
        <p:xfrm>
          <a:off x="1255935" y="1960281"/>
          <a:ext cx="10513008" cy="4636494"/>
        </p:xfrm>
        <a:graphic>
          <a:graphicData uri="http://schemas.openxmlformats.org/drawingml/2006/table">
            <a:tbl>
              <a:tblPr/>
              <a:tblGrid>
                <a:gridCol w="1018141"/>
                <a:gridCol w="7434469"/>
                <a:gridCol w="2060398"/>
              </a:tblGrid>
              <a:tr h="247650">
                <a:tc>
                  <a:txBody>
                    <a:bodyPr/>
                    <a:lstStyle/>
                    <a:p>
                      <a:pPr marL="0" marR="0" fontAlgn="t">
                        <a:spcBef>
                          <a:spcPts val="0"/>
                        </a:spcBef>
                        <a:spcAft>
                          <a:spcPts val="0"/>
                        </a:spcAft>
                      </a:pPr>
                      <a:r>
                        <a:rPr lang="en-US" sz="1400" dirty="0">
                          <a:effectLst/>
                          <a:latin typeface="Calibri" panose="020F0502020204030204" pitchFamily="34" charset="0"/>
                        </a:rPr>
                        <a:t>MDC-B343</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a:effectLst/>
                          <a:latin typeface="Calibri" panose="020F0502020204030204" pitchFamily="34" charset="0"/>
                        </a:rPr>
                        <a:t>Top 5 Server Application Deployment and Servicing Problems Addressed by Server App-V and System Center 2012 SP1 - Virtual Machine Manager</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Tuesday </a:t>
                      </a:r>
                      <a:r>
                        <a:rPr lang="en-US" sz="1400" dirty="0">
                          <a:effectLst/>
                          <a:latin typeface="Calibri" panose="020F0502020204030204" pitchFamily="34" charset="0"/>
                        </a:rPr>
                        <a:t>13:30 -14:45</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dirty="0">
                          <a:effectLst/>
                          <a:latin typeface="Calibri" panose="020F0502020204030204" pitchFamily="34" charset="0"/>
                        </a:rPr>
                        <a:t>WCA-B208</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Microsoft Application Virtualization 5.0 Migration and Co-Existence with </a:t>
                      </a:r>
                      <a:r>
                        <a:rPr lang="en-US" sz="1400" dirty="0" smtClean="0">
                          <a:effectLst/>
                          <a:latin typeface="Calibri" panose="020F0502020204030204" pitchFamily="34" charset="0"/>
                        </a:rPr>
                        <a:t>4.6</a:t>
                      </a:r>
                    </a:p>
                    <a:p>
                      <a:pPr marL="0" marR="0" fontAlgn="t">
                        <a:spcBef>
                          <a:spcPts val="0"/>
                        </a:spcBef>
                        <a:spcAft>
                          <a:spcPts val="0"/>
                        </a:spcAft>
                      </a:pPr>
                      <a:endParaRPr lang="en-US" sz="1400" dirty="0" smtClean="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Tuesday 13:30 -14:45</a:t>
                      </a: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dirty="0">
                          <a:effectLst/>
                          <a:latin typeface="Calibri" panose="020F0502020204030204" pitchFamily="34" charset="0"/>
                        </a:rPr>
                        <a:t>WCA-B203</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Microsoft Application Virtualization 5.0 and Microsoft Office: Better </a:t>
                      </a:r>
                      <a:r>
                        <a:rPr lang="en-US" sz="1400" dirty="0" smtClean="0">
                          <a:effectLst/>
                          <a:latin typeface="Calibri" panose="020F0502020204030204" pitchFamily="34" charset="0"/>
                        </a:rPr>
                        <a:t>Together</a:t>
                      </a:r>
                    </a:p>
                    <a:p>
                      <a:pPr marL="0" marR="0" fontAlgn="t">
                        <a:spcBef>
                          <a:spcPts val="0"/>
                        </a:spcBef>
                        <a:spcAft>
                          <a:spcPts val="0"/>
                        </a:spcAft>
                      </a:pP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Tuesday 17:00-18:15</a:t>
                      </a: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dirty="0">
                          <a:effectLst/>
                          <a:latin typeface="Calibri" panose="020F0502020204030204" pitchFamily="34" charset="0"/>
                        </a:rPr>
                        <a:t>WCA-B206</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The Replaceable </a:t>
                      </a:r>
                      <a:r>
                        <a:rPr lang="en-US" sz="1400" dirty="0" smtClean="0">
                          <a:effectLst/>
                          <a:latin typeface="Calibri" panose="020F0502020204030204" pitchFamily="34" charset="0"/>
                        </a:rPr>
                        <a:t>PC</a:t>
                      </a:r>
                    </a:p>
                    <a:p>
                      <a:pPr marL="0" marR="0" fontAlgn="t">
                        <a:spcBef>
                          <a:spcPts val="0"/>
                        </a:spcBef>
                        <a:spcAft>
                          <a:spcPts val="0"/>
                        </a:spcAft>
                      </a:pP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Wednesday </a:t>
                      </a:r>
                      <a:r>
                        <a:rPr lang="en-US" sz="1400" dirty="0">
                          <a:effectLst/>
                          <a:latin typeface="Calibri" panose="020F0502020204030204" pitchFamily="34" charset="0"/>
                        </a:rPr>
                        <a:t>10:15-11:30</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a:effectLst/>
                          <a:latin typeface="Calibri" panose="020F0502020204030204" pitchFamily="34" charset="0"/>
                        </a:rPr>
                        <a:t>WCA-B319</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Implementing Microsoft Application Virtualization 5.0: Lessons Learned from a Production </a:t>
                      </a:r>
                      <a:r>
                        <a:rPr lang="en-US" sz="1400" dirty="0" smtClean="0">
                          <a:effectLst/>
                          <a:latin typeface="Calibri" panose="020F0502020204030204" pitchFamily="34" charset="0"/>
                        </a:rPr>
                        <a:t>Rollout</a:t>
                      </a:r>
                    </a:p>
                    <a:p>
                      <a:pPr marL="0" marR="0" fontAlgn="t">
                        <a:spcBef>
                          <a:spcPts val="0"/>
                        </a:spcBef>
                        <a:spcAft>
                          <a:spcPts val="0"/>
                        </a:spcAft>
                      </a:pP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Wednesday </a:t>
                      </a:r>
                      <a:r>
                        <a:rPr lang="en-US" sz="1400" dirty="0">
                          <a:effectLst/>
                          <a:latin typeface="Calibri" panose="020F0502020204030204" pitchFamily="34" charset="0"/>
                        </a:rPr>
                        <a:t>10:15-11:30</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dirty="0">
                          <a:effectLst/>
                          <a:latin typeface="Calibri" panose="020F0502020204030204" pitchFamily="34" charset="0"/>
                        </a:rPr>
                        <a:t>WCA-B209</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a:effectLst/>
                          <a:latin typeface="Calibri" panose="020F0502020204030204" pitchFamily="34" charset="0"/>
                        </a:rPr>
                        <a:t>What's New with Windows 8 BitLocker and Microsoft BitLocker Administration and Management (MBAM) 2.0</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Wednesday 12:00-13:15</a:t>
                      </a: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dirty="0">
                          <a:effectLst/>
                          <a:latin typeface="Calibri" panose="020F0502020204030204" pitchFamily="34" charset="0"/>
                        </a:rPr>
                        <a:t>WCA-B359</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Microsoft User Experience Virtualization (UE-V): How to Manage and Deploy UE-V across an Enterprise</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Thursday </a:t>
                      </a:r>
                      <a:r>
                        <a:rPr lang="en-US" sz="1400" dirty="0">
                          <a:effectLst/>
                          <a:latin typeface="Calibri" panose="020F0502020204030204" pitchFamily="34" charset="0"/>
                        </a:rPr>
                        <a:t>10:15-11:30</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a:effectLst/>
                          <a:latin typeface="Calibri" panose="020F0502020204030204" pitchFamily="34" charset="0"/>
                        </a:rPr>
                        <a:t>WCA-B325</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Making PC Recovery Easier with the Microsoft Diagnostics and Recovery Toolset (</a:t>
                      </a:r>
                      <a:r>
                        <a:rPr lang="en-US" sz="1400" dirty="0" err="1">
                          <a:effectLst/>
                          <a:latin typeface="Calibri" panose="020F0502020204030204" pitchFamily="34" charset="0"/>
                        </a:rPr>
                        <a:t>DaRT</a:t>
                      </a:r>
                      <a:r>
                        <a:rPr lang="en-US" sz="1400" dirty="0" smtClean="0">
                          <a:effectLst/>
                          <a:latin typeface="Calibri" panose="020F0502020204030204" pitchFamily="34" charset="0"/>
                        </a:rPr>
                        <a:t>)</a:t>
                      </a:r>
                    </a:p>
                    <a:p>
                      <a:pPr marL="0" marR="0" fontAlgn="t">
                        <a:spcBef>
                          <a:spcPts val="0"/>
                        </a:spcBef>
                        <a:spcAft>
                          <a:spcPts val="0"/>
                        </a:spcAft>
                      </a:pP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Thursday </a:t>
                      </a:r>
                      <a:r>
                        <a:rPr lang="en-US" sz="1400" dirty="0">
                          <a:effectLst/>
                          <a:latin typeface="Calibri" panose="020F0502020204030204" pitchFamily="34" charset="0"/>
                        </a:rPr>
                        <a:t>15:15-16:30</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r h="247650">
                <a:tc>
                  <a:txBody>
                    <a:bodyPr/>
                    <a:lstStyle/>
                    <a:p>
                      <a:pPr marL="0" marR="0" fontAlgn="t">
                        <a:spcBef>
                          <a:spcPts val="0"/>
                        </a:spcBef>
                        <a:spcAft>
                          <a:spcPts val="0"/>
                        </a:spcAft>
                      </a:pPr>
                      <a:r>
                        <a:rPr lang="en-US" sz="1400" dirty="0">
                          <a:effectLst/>
                          <a:latin typeface="Calibri" panose="020F0502020204030204" pitchFamily="34" charset="0"/>
                        </a:rPr>
                        <a:t>WCA-B324</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a:effectLst/>
                          <a:latin typeface="Calibri" panose="020F0502020204030204" pitchFamily="34" charset="0"/>
                        </a:rPr>
                        <a:t>Integrating the New Microsoft Application Virtualization 5.0 with other Virtualization </a:t>
                      </a:r>
                      <a:r>
                        <a:rPr lang="en-US" sz="1400" dirty="0" smtClean="0">
                          <a:effectLst/>
                          <a:latin typeface="Calibri" panose="020F0502020204030204" pitchFamily="34" charset="0"/>
                        </a:rPr>
                        <a:t>Solutions</a:t>
                      </a:r>
                    </a:p>
                    <a:p>
                      <a:pPr marL="0" marR="0" fontAlgn="t">
                        <a:spcBef>
                          <a:spcPts val="0"/>
                        </a:spcBef>
                        <a:spcAft>
                          <a:spcPts val="0"/>
                        </a:spcAft>
                      </a:pPr>
                      <a:endParaRPr lang="en-US" sz="1400" dirty="0">
                        <a:effectLst/>
                        <a:latin typeface="Calibri" panose="020F0502020204030204" pitchFamily="34" charset="0"/>
                      </a:endParaRP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400" dirty="0" smtClean="0">
                          <a:effectLst/>
                          <a:latin typeface="Calibri" panose="020F0502020204030204" pitchFamily="34" charset="0"/>
                        </a:rPr>
                        <a:t>Friday </a:t>
                      </a:r>
                      <a:r>
                        <a:rPr lang="en-US" sz="1400" dirty="0">
                          <a:effectLst/>
                          <a:latin typeface="Calibri" panose="020F0502020204030204" pitchFamily="34" charset="0"/>
                        </a:rPr>
                        <a:t>10:15-11:30</a:t>
                      </a:r>
                    </a:p>
                  </a:txBody>
                  <a:tcPr marL="44223" marR="44223" marT="44223" marB="44223">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11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UE-V and </a:t>
            </a:r>
            <a:br>
              <a:rPr lang="en-US" sz="7200" dirty="0" smtClean="0"/>
            </a:br>
            <a:r>
              <a:rPr lang="en-US" sz="7200" dirty="0" smtClean="0"/>
              <a:t>User State Virtualization</a:t>
            </a:r>
            <a:endParaRPr lang="en-US" sz="7200" dirty="0"/>
          </a:p>
        </p:txBody>
      </p:sp>
    </p:spTree>
    <p:extLst>
      <p:ext uri="{BB962C8B-B14F-4D97-AF65-F5344CB8AC3E}">
        <p14:creationId xmlns:p14="http://schemas.microsoft.com/office/powerpoint/2010/main" val="38351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15332898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4782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7295" y="1391862"/>
            <a:ext cx="2353096" cy="1558656"/>
            <a:chOff x="632046" y="1616945"/>
            <a:chExt cx="2353096" cy="1558656"/>
          </a:xfrm>
        </p:grpSpPr>
        <p:grpSp>
          <p:nvGrpSpPr>
            <p:cNvPr id="29" name="Group 28"/>
            <p:cNvGrpSpPr/>
            <p:nvPr/>
          </p:nvGrpSpPr>
          <p:grpSpPr>
            <a:xfrm>
              <a:off x="632046" y="1616945"/>
              <a:ext cx="2353096" cy="1558656"/>
              <a:chOff x="388938" y="1189038"/>
              <a:chExt cx="1730375" cy="1146175"/>
            </a:xfrm>
            <a:solidFill>
              <a:srgbClr val="00B0F0"/>
            </a:solidFill>
          </p:grpSpPr>
          <p:sp>
            <p:nvSpPr>
              <p:cNvPr id="13" name="Rectangle 12"/>
              <p:cNvSpPr/>
              <p:nvPr/>
            </p:nvSpPr>
            <p:spPr bwMode="auto">
              <a:xfrm>
                <a:off x="388938" y="1189038"/>
                <a:ext cx="1730375" cy="1146175"/>
              </a:xfrm>
              <a:prstGeom prst="rect">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2" tIns="62171" rIns="124342" bIns="62171" anchor="b"/>
              <a:lstStyle/>
              <a:p>
                <a:r>
                  <a:rPr lang="en-US" sz="1904" dirty="0">
                    <a:solidFill>
                      <a:srgbClr val="FFFFFF"/>
                    </a:solidFill>
                    <a:latin typeface="Segoe UI Light"/>
                    <a:ea typeface="ＭＳ Ｐゴシック" pitchFamily="-103" charset="-128"/>
                  </a:rPr>
                  <a:t>Personal </a:t>
                </a:r>
                <a:br>
                  <a:rPr lang="en-US" sz="1904" dirty="0">
                    <a:solidFill>
                      <a:srgbClr val="FFFFFF"/>
                    </a:solidFill>
                    <a:latin typeface="Segoe UI Light"/>
                    <a:ea typeface="ＭＳ Ｐゴシック" pitchFamily="-103" charset="-128"/>
                  </a:rPr>
                </a:br>
                <a:r>
                  <a:rPr lang="en-US" sz="1904" dirty="0">
                    <a:solidFill>
                      <a:srgbClr val="FFFFFF"/>
                    </a:solidFill>
                    <a:latin typeface="Segoe UI Light"/>
                    <a:ea typeface="ＭＳ Ｐゴシック" pitchFamily="-103" charset="-128"/>
                  </a:rPr>
                  <a:t>&amp; flexible</a:t>
                </a:r>
              </a:p>
            </p:txBody>
          </p:sp>
          <p:grpSp>
            <p:nvGrpSpPr>
              <p:cNvPr id="22" name="Group 21"/>
              <p:cNvGrpSpPr/>
              <p:nvPr/>
            </p:nvGrpSpPr>
            <p:grpSpPr>
              <a:xfrm>
                <a:off x="460637" y="1405369"/>
                <a:ext cx="374342" cy="264708"/>
                <a:chOff x="2399908" y="3437598"/>
                <a:chExt cx="244781" cy="173092"/>
              </a:xfrm>
              <a:grpFill/>
            </p:grpSpPr>
            <p:sp>
              <p:nvSpPr>
                <p:cNvPr id="24" name="Freeform 27"/>
                <p:cNvSpPr>
                  <a:spLocks noEditPoints="1"/>
                </p:cNvSpPr>
                <p:nvPr/>
              </p:nvSpPr>
              <p:spPr bwMode="black">
                <a:xfrm>
                  <a:off x="2399908" y="3437598"/>
                  <a:ext cx="244781" cy="173092"/>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25" name="Freeform 28"/>
                <p:cNvSpPr>
                  <a:spLocks/>
                </p:cNvSpPr>
                <p:nvPr/>
              </p:nvSpPr>
              <p:spPr bwMode="black">
                <a:xfrm>
                  <a:off x="2445563" y="3526075"/>
                  <a:ext cx="88852" cy="74784"/>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26" name="Freeform 29"/>
                <p:cNvSpPr>
                  <a:spLocks/>
                </p:cNvSpPr>
                <p:nvPr/>
              </p:nvSpPr>
              <p:spPr bwMode="black">
                <a:xfrm>
                  <a:off x="2532659" y="3535204"/>
                  <a:ext cx="49869" cy="54069"/>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27" name="Oval 30"/>
                <p:cNvSpPr>
                  <a:spLocks noChangeArrowheads="1"/>
                </p:cNvSpPr>
                <p:nvPr/>
              </p:nvSpPr>
              <p:spPr bwMode="black">
                <a:xfrm>
                  <a:off x="2463825" y="3468846"/>
                  <a:ext cx="53030" cy="53016"/>
                </a:xfrm>
                <a:prstGeom prst="ellipse">
                  <a:avLst/>
                </a:pr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28" name="Oval 31"/>
                <p:cNvSpPr>
                  <a:spLocks noChangeArrowheads="1"/>
                </p:cNvSpPr>
                <p:nvPr/>
              </p:nvSpPr>
              <p:spPr bwMode="black">
                <a:xfrm>
                  <a:off x="2527040" y="3488858"/>
                  <a:ext cx="40387" cy="39674"/>
                </a:xfrm>
                <a:prstGeom prst="ellipse">
                  <a:avLst/>
                </a:pr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grpSp>
        </p:grpSp>
        <p:grpSp>
          <p:nvGrpSpPr>
            <p:cNvPr id="39" name="Group 38"/>
            <p:cNvGrpSpPr/>
            <p:nvPr/>
          </p:nvGrpSpPr>
          <p:grpSpPr>
            <a:xfrm>
              <a:off x="729545" y="1721289"/>
              <a:ext cx="697491" cy="549813"/>
              <a:chOff x="2399908" y="3346312"/>
              <a:chExt cx="335389" cy="264378"/>
            </a:xfrm>
            <a:solidFill>
              <a:schemeClr val="tx1"/>
            </a:solidFill>
          </p:grpSpPr>
          <p:sp>
            <p:nvSpPr>
              <p:cNvPr id="40" name="Freeform 26"/>
              <p:cNvSpPr>
                <a:spLocks/>
              </p:cNvSpPr>
              <p:nvPr/>
            </p:nvSpPr>
            <p:spPr bwMode="black">
              <a:xfrm>
                <a:off x="2476117" y="3346312"/>
                <a:ext cx="259180" cy="249632"/>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41" name="Freeform 27"/>
              <p:cNvSpPr>
                <a:spLocks noEditPoints="1"/>
              </p:cNvSpPr>
              <p:nvPr/>
            </p:nvSpPr>
            <p:spPr bwMode="black">
              <a:xfrm>
                <a:off x="2399908" y="3437598"/>
                <a:ext cx="244781" cy="173092"/>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42" name="Freeform 28"/>
              <p:cNvSpPr>
                <a:spLocks/>
              </p:cNvSpPr>
              <p:nvPr/>
            </p:nvSpPr>
            <p:spPr bwMode="black">
              <a:xfrm>
                <a:off x="2445563" y="3526075"/>
                <a:ext cx="88852" cy="74784"/>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43" name="Freeform 29"/>
              <p:cNvSpPr>
                <a:spLocks/>
              </p:cNvSpPr>
              <p:nvPr/>
            </p:nvSpPr>
            <p:spPr bwMode="black">
              <a:xfrm>
                <a:off x="2532659" y="3535204"/>
                <a:ext cx="49869" cy="54069"/>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44" name="Oval 30"/>
              <p:cNvSpPr>
                <a:spLocks noChangeArrowheads="1"/>
              </p:cNvSpPr>
              <p:nvPr/>
            </p:nvSpPr>
            <p:spPr bwMode="black">
              <a:xfrm>
                <a:off x="2463825" y="3468846"/>
                <a:ext cx="53030" cy="53016"/>
              </a:xfrm>
              <a:prstGeom prst="ellipse">
                <a:avLst/>
              </a:pr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sp>
            <p:nvSpPr>
              <p:cNvPr id="45" name="Oval 31"/>
              <p:cNvSpPr>
                <a:spLocks noChangeArrowheads="1"/>
              </p:cNvSpPr>
              <p:nvPr/>
            </p:nvSpPr>
            <p:spPr bwMode="black">
              <a:xfrm>
                <a:off x="2527040" y="3488858"/>
                <a:ext cx="40387" cy="39674"/>
              </a:xfrm>
              <a:prstGeom prst="ellipse">
                <a:avLst/>
              </a:prstGeom>
              <a:grpFill/>
              <a:ln>
                <a:solidFill>
                  <a:schemeClr val="tx1"/>
                </a:solid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lIns="124342" tIns="62171" rIns="124342" bIns="62171" anchor="ctr"/>
              <a:lstStyle/>
              <a:p>
                <a:pPr defTabSz="1007332">
                  <a:defRPr/>
                </a:pPr>
                <a:endParaRPr lang="en-US" sz="2448" spc="-166" dirty="0">
                  <a:solidFill>
                    <a:srgbClr val="000000">
                      <a:lumMod val="50000"/>
                    </a:srgbClr>
                  </a:solidFill>
                  <a:latin typeface="Segoe Light" pitchFamily="34" charset="0"/>
                </a:endParaRPr>
              </a:p>
            </p:txBody>
          </p:sp>
        </p:grpSp>
      </p:grpSp>
      <p:sp>
        <p:nvSpPr>
          <p:cNvPr id="12" name="Rectangle 11"/>
          <p:cNvSpPr/>
          <p:nvPr/>
        </p:nvSpPr>
        <p:spPr bwMode="auto">
          <a:xfrm>
            <a:off x="3677662" y="1664332"/>
            <a:ext cx="7970388" cy="1089234"/>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124342" tIns="62171" rIns="124342" bIns="62171" anchor="ctr"/>
          <a:lstStyle/>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App and OS personalization roam across Windows </a:t>
            </a:r>
            <a:endParaRPr lang="en-US" sz="2040" dirty="0">
              <a:solidFill>
                <a:srgbClr val="404040"/>
              </a:solidFill>
              <a:latin typeface="Segoe UI Light"/>
              <a:ea typeface="ＭＳ Ｐゴシック" pitchFamily="-103" charset="-128"/>
            </a:endParaRPr>
          </a:p>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Syncs are smart and logins are fast</a:t>
            </a:r>
            <a:endParaRPr lang="en-US" sz="2040" dirty="0">
              <a:solidFill>
                <a:srgbClr val="404040"/>
              </a:solidFill>
              <a:latin typeface="Segoe UI Light"/>
              <a:ea typeface="ＭＳ Ｐゴシック" pitchFamily="-103" charset="-128"/>
            </a:endParaRPr>
          </a:p>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Application or OS reconfiguration not required  </a:t>
            </a:r>
            <a:endParaRPr lang="en-US" sz="2040" dirty="0">
              <a:solidFill>
                <a:srgbClr val="404040"/>
              </a:solidFill>
              <a:latin typeface="Segoe UI Light"/>
              <a:ea typeface="ＭＳ Ｐゴシック" pitchFamily="-103" charset="-128"/>
            </a:endParaRPr>
          </a:p>
        </p:txBody>
      </p:sp>
      <p:sp>
        <p:nvSpPr>
          <p:cNvPr id="15" name="Rectangle 14"/>
          <p:cNvSpPr/>
          <p:nvPr/>
        </p:nvSpPr>
        <p:spPr bwMode="auto">
          <a:xfrm>
            <a:off x="3677662" y="3352517"/>
            <a:ext cx="7970388" cy="1089234"/>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124342" tIns="62171" rIns="124342" bIns="62171" anchor="ctr"/>
          <a:lstStyle/>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Templates automate identification of settings location </a:t>
            </a:r>
            <a:endParaRPr lang="en-US" sz="2040" dirty="0">
              <a:solidFill>
                <a:srgbClr val="404040"/>
              </a:solidFill>
              <a:latin typeface="Segoe UI Light"/>
              <a:ea typeface="ＭＳ Ｐゴシック" pitchFamily="-103" charset="-128"/>
            </a:endParaRPr>
          </a:p>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Custom templates define which applications should roam settings</a:t>
            </a:r>
            <a:endParaRPr lang="en-US" sz="2040" dirty="0">
              <a:solidFill>
                <a:srgbClr val="404040"/>
              </a:solidFill>
              <a:latin typeface="Segoe UI Light"/>
              <a:ea typeface="ＭＳ Ｐゴシック" pitchFamily="-103" charset="-128"/>
            </a:endParaRPr>
          </a:p>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Ability to roll back settings to initial state </a:t>
            </a:r>
            <a:endParaRPr lang="en-US" sz="2040" dirty="0">
              <a:solidFill>
                <a:srgbClr val="404040"/>
              </a:solidFill>
              <a:latin typeface="Segoe UI Light"/>
              <a:ea typeface="ＭＳ Ｐゴシック" pitchFamily="-103" charset="-128"/>
            </a:endParaRPr>
          </a:p>
        </p:txBody>
      </p:sp>
      <p:sp>
        <p:nvSpPr>
          <p:cNvPr id="17" name="Rectangle 16"/>
          <p:cNvSpPr/>
          <p:nvPr/>
        </p:nvSpPr>
        <p:spPr bwMode="auto">
          <a:xfrm>
            <a:off x="3677662" y="5038542"/>
            <a:ext cx="7970388" cy="1089234"/>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124342" tIns="62171" rIns="124342" bIns="62171" anchor="ctr"/>
          <a:lstStyle/>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Use existing tools to simplify deployment </a:t>
            </a:r>
            <a:endParaRPr lang="en-US" sz="2040" dirty="0">
              <a:solidFill>
                <a:srgbClr val="404040"/>
              </a:solidFill>
              <a:latin typeface="Segoe UI Light"/>
              <a:ea typeface="ＭＳ Ｐゴシック" pitchFamily="-103" charset="-128"/>
            </a:endParaRPr>
          </a:p>
          <a:p>
            <a:pPr marL="230997" indent="-159754">
              <a:spcBef>
                <a:spcPts val="544"/>
              </a:spcBef>
              <a:buSzPct val="80000"/>
              <a:buFont typeface="Wingdings" pitchFamily="-84" charset="2"/>
              <a:buChar char="§"/>
            </a:pPr>
            <a:r>
              <a:rPr lang="en-US" sz="2040" dirty="0" err="1">
                <a:solidFill>
                  <a:schemeClr val="tx1"/>
                </a:solidFill>
                <a:latin typeface="Segoe UI Light"/>
                <a:ea typeface="ＭＳ Ｐゴシック" pitchFamily="-103" charset="-128"/>
              </a:rPr>
              <a:t>ConfigMgr</a:t>
            </a:r>
            <a:r>
              <a:rPr lang="en-US" sz="2040" dirty="0">
                <a:solidFill>
                  <a:schemeClr val="tx1"/>
                </a:solidFill>
                <a:latin typeface="Segoe UI Light"/>
                <a:ea typeface="ＭＳ Ｐゴシック" pitchFamily="-103" charset="-128"/>
              </a:rPr>
              <a:t> 2012 DCM pack to keep client configuration consistent</a:t>
            </a:r>
            <a:endParaRPr lang="en-US" sz="2040" dirty="0">
              <a:solidFill>
                <a:srgbClr val="404040"/>
              </a:solidFill>
              <a:latin typeface="Segoe UI Light"/>
              <a:ea typeface="ＭＳ Ｐゴシック" pitchFamily="-103" charset="-128"/>
            </a:endParaRPr>
          </a:p>
          <a:p>
            <a:pPr marL="230997" indent="-159754">
              <a:spcBef>
                <a:spcPts val="544"/>
              </a:spcBef>
              <a:buSzPct val="80000"/>
              <a:buFont typeface="Wingdings" pitchFamily="-84" charset="2"/>
              <a:buChar char="§"/>
            </a:pPr>
            <a:r>
              <a:rPr lang="en-US" sz="2040" dirty="0">
                <a:solidFill>
                  <a:schemeClr val="tx1"/>
                </a:solidFill>
                <a:latin typeface="Segoe UI Light"/>
                <a:ea typeface="ＭＳ Ｐゴシック" pitchFamily="-103" charset="-128"/>
              </a:rPr>
              <a:t>Seamlessly integrates with Microsoft Desktop Virtualization products</a:t>
            </a:r>
            <a:endParaRPr lang="en-US" sz="2040" dirty="0">
              <a:solidFill>
                <a:srgbClr val="404040"/>
              </a:solidFill>
              <a:latin typeface="Segoe UI Light"/>
              <a:ea typeface="ＭＳ Ｐゴシック" pitchFamily="-103" charset="-128"/>
            </a:endParaRPr>
          </a:p>
        </p:txBody>
      </p:sp>
      <p:grpSp>
        <p:nvGrpSpPr>
          <p:cNvPr id="20" name="Group 19"/>
          <p:cNvGrpSpPr/>
          <p:nvPr/>
        </p:nvGrpSpPr>
        <p:grpSpPr>
          <a:xfrm>
            <a:off x="1307295" y="3080047"/>
            <a:ext cx="2353096" cy="1558656"/>
            <a:chOff x="388938" y="2430463"/>
            <a:chExt cx="1730375" cy="1146175"/>
          </a:xfrm>
          <a:solidFill>
            <a:srgbClr val="0070C0"/>
          </a:solidFill>
        </p:grpSpPr>
        <p:sp>
          <p:nvSpPr>
            <p:cNvPr id="16" name="Rectangle 15"/>
            <p:cNvSpPr/>
            <p:nvPr/>
          </p:nvSpPr>
          <p:spPr bwMode="auto">
            <a:xfrm>
              <a:off x="388938" y="2430463"/>
              <a:ext cx="1730375" cy="1146175"/>
            </a:xfrm>
            <a:prstGeom prst="rect">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2" tIns="62171" rIns="124342" bIns="62171" anchor="b"/>
            <a:lstStyle/>
            <a:p>
              <a:r>
                <a:rPr lang="en-US" sz="1904" dirty="0">
                  <a:solidFill>
                    <a:srgbClr val="FFFFFF"/>
                  </a:solidFill>
                  <a:latin typeface="Segoe UI Light"/>
                  <a:ea typeface="ＭＳ Ｐゴシック" pitchFamily="-103" charset="-128"/>
                </a:rPr>
                <a:t>Simple</a:t>
              </a:r>
              <a:br>
                <a:rPr lang="en-US" sz="1904" dirty="0">
                  <a:solidFill>
                    <a:srgbClr val="FFFFFF"/>
                  </a:solidFill>
                  <a:latin typeface="Segoe UI Light"/>
                  <a:ea typeface="ＭＳ Ｐゴシック" pitchFamily="-103" charset="-128"/>
                </a:rPr>
              </a:br>
              <a:r>
                <a:rPr lang="en-US" sz="1904" dirty="0">
                  <a:solidFill>
                    <a:srgbClr val="FFFFFF"/>
                  </a:solidFill>
                  <a:latin typeface="Segoe UI Light"/>
                  <a:ea typeface="ＭＳ Ｐゴシック" pitchFamily="-103" charset="-128"/>
                </a:rPr>
                <a:t>&amp; versatile</a:t>
              </a:r>
            </a:p>
          </p:txBody>
        </p:sp>
        <p:pic>
          <p:nvPicPr>
            <p:cNvPr id="51209" name="Picture 13" descr="simple_versatile.png"/>
            <p:cNvPicPr>
              <a:picLocks noChangeAspect="1"/>
            </p:cNvPicPr>
            <p:nvPr/>
          </p:nvPicPr>
          <p:blipFill>
            <a:blip r:embed="rId3" cstate="print"/>
            <a:srcRect/>
            <a:stretch>
              <a:fillRect/>
            </a:stretch>
          </p:blipFill>
          <p:spPr bwMode="auto">
            <a:xfrm>
              <a:off x="439738" y="2471738"/>
              <a:ext cx="495300" cy="495300"/>
            </a:xfrm>
            <a:prstGeom prst="rect">
              <a:avLst/>
            </a:prstGeom>
            <a:grpFill/>
            <a:ln w="9525">
              <a:noFill/>
              <a:miter lim="800000"/>
              <a:headEnd/>
              <a:tailEnd/>
            </a:ln>
          </p:spPr>
        </p:pic>
      </p:grpSp>
      <p:grpSp>
        <p:nvGrpSpPr>
          <p:cNvPr id="21" name="Group 20"/>
          <p:cNvGrpSpPr/>
          <p:nvPr/>
        </p:nvGrpSpPr>
        <p:grpSpPr>
          <a:xfrm>
            <a:off x="1307971" y="4766563"/>
            <a:ext cx="2352271" cy="1558752"/>
            <a:chOff x="389436" y="3670661"/>
            <a:chExt cx="1729768" cy="1146245"/>
          </a:xfrm>
          <a:solidFill>
            <a:srgbClr val="002060"/>
          </a:solidFill>
        </p:grpSpPr>
        <p:sp>
          <p:nvSpPr>
            <p:cNvPr id="18" name="Rectangle 17"/>
            <p:cNvSpPr/>
            <p:nvPr/>
          </p:nvSpPr>
          <p:spPr bwMode="auto">
            <a:xfrm>
              <a:off x="389436" y="3670661"/>
              <a:ext cx="1729768" cy="1146245"/>
            </a:xfrm>
            <a:prstGeom prst="rect">
              <a:avLst/>
            </a:prstGeom>
            <a:grp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2" tIns="62171" rIns="124342" bIns="62171" anchor="b"/>
            <a:lstStyle/>
            <a:p>
              <a:pPr>
                <a:defRPr/>
              </a:pPr>
              <a:r>
                <a:rPr lang="en-US" sz="1904" dirty="0">
                  <a:solidFill>
                    <a:srgbClr val="FFFFFF"/>
                  </a:solidFill>
                  <a:latin typeface="Segoe UI Light"/>
                  <a:ea typeface="ＭＳ Ｐゴシック" pitchFamily="-103" charset="-128"/>
                </a:rPr>
                <a:t>Integrated </a:t>
              </a:r>
              <a:br>
                <a:rPr lang="en-US" sz="1904" dirty="0">
                  <a:solidFill>
                    <a:srgbClr val="FFFFFF"/>
                  </a:solidFill>
                  <a:latin typeface="Segoe UI Light"/>
                  <a:ea typeface="ＭＳ Ｐゴシック" pitchFamily="-103" charset="-128"/>
                </a:rPr>
              </a:br>
              <a:r>
                <a:rPr lang="en-US" sz="1904" dirty="0">
                  <a:solidFill>
                    <a:srgbClr val="FFFFFF"/>
                  </a:solidFill>
                  <a:latin typeface="Segoe UI Light"/>
                  <a:ea typeface="ＭＳ Ｐゴシック" pitchFamily="-103" charset="-128"/>
                </a:rPr>
                <a:t>&amp; scalable</a:t>
              </a:r>
            </a:p>
          </p:txBody>
        </p:sp>
        <p:pic>
          <p:nvPicPr>
            <p:cNvPr id="51210" name="Picture 18" descr="integrated_scaleable.png"/>
            <p:cNvPicPr>
              <a:picLocks noChangeAspect="1"/>
            </p:cNvPicPr>
            <p:nvPr/>
          </p:nvPicPr>
          <p:blipFill>
            <a:blip r:embed="rId4" cstate="print"/>
            <a:srcRect/>
            <a:stretch>
              <a:fillRect/>
            </a:stretch>
          </p:blipFill>
          <p:spPr bwMode="auto">
            <a:xfrm>
              <a:off x="423863" y="3713163"/>
              <a:ext cx="493712" cy="495300"/>
            </a:xfrm>
            <a:prstGeom prst="rect">
              <a:avLst/>
            </a:prstGeom>
            <a:grpFill/>
            <a:ln w="9525">
              <a:noFill/>
              <a:miter lim="800000"/>
              <a:headEnd/>
              <a:tailEnd/>
            </a:ln>
          </p:spPr>
        </p:pic>
      </p:grpSp>
      <p:sp>
        <p:nvSpPr>
          <p:cNvPr id="38" name="Title 1"/>
          <p:cNvSpPr>
            <a:spLocks noGrp="1"/>
          </p:cNvSpPr>
          <p:nvPr>
            <p:ph type="title"/>
          </p:nvPr>
        </p:nvSpPr>
        <p:spPr/>
        <p:txBody>
          <a:bodyPr vert="horz" wrap="square" lIns="0" tIns="0" rIns="0" bIns="0" rtlCol="0" anchor="t">
            <a:noAutofit/>
          </a:bodyPr>
          <a:lstStyle/>
          <a:p>
            <a:pPr>
              <a:defRPr/>
            </a:pPr>
            <a:r>
              <a:rPr lang="en-US" sz="4896" dirty="0">
                <a:solidFill>
                  <a:schemeClr val="tx1">
                    <a:lumMod val="75000"/>
                    <a:lumOff val="25000"/>
                  </a:schemeClr>
                </a:solidFill>
              </a:rPr>
              <a:t>Change the Device, Keep the Experience</a:t>
            </a:r>
            <a:br>
              <a:rPr lang="en-US" sz="4896" dirty="0">
                <a:solidFill>
                  <a:schemeClr val="tx1">
                    <a:lumMod val="75000"/>
                    <a:lumOff val="25000"/>
                  </a:schemeClr>
                </a:solidFill>
              </a:rPr>
            </a:br>
            <a:endParaRPr lang="en-US" sz="4896" dirty="0">
              <a:solidFill>
                <a:schemeClr val="tx1">
                  <a:lumMod val="75000"/>
                  <a:lumOff val="25000"/>
                </a:schemeClr>
              </a:solidFill>
            </a:endParaRPr>
          </a:p>
        </p:txBody>
      </p:sp>
    </p:spTree>
    <p:extLst>
      <p:ext uri="{BB962C8B-B14F-4D97-AF65-F5344CB8AC3E}">
        <p14:creationId xmlns:p14="http://schemas.microsoft.com/office/powerpoint/2010/main" val="69254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spcAft>
                <a:spcPct val="0"/>
              </a:spcAft>
            </a:pPr>
            <a:r>
              <a:rPr lang="en-US" sz="4352" dirty="0" smtClean="0"/>
              <a:t>UE-V compared to other Microsoft solutions</a:t>
            </a:r>
            <a:endParaRPr lang="en-US" sz="4352" dirty="0"/>
          </a:p>
        </p:txBody>
      </p:sp>
      <p:graphicFrame>
        <p:nvGraphicFramePr>
          <p:cNvPr id="35" name="Content Placeholder 3"/>
          <p:cNvGraphicFramePr>
            <a:graphicFrameLocks/>
          </p:cNvGraphicFramePr>
          <p:nvPr>
            <p:extLst>
              <p:ext uri="{D42A27DB-BD31-4B8C-83A1-F6EECF244321}">
                <p14:modId xmlns:p14="http://schemas.microsoft.com/office/powerpoint/2010/main" val="657826447"/>
              </p:ext>
            </p:extLst>
          </p:nvPr>
        </p:nvGraphicFramePr>
        <p:xfrm>
          <a:off x="989281" y="1480529"/>
          <a:ext cx="10364300" cy="4719678"/>
        </p:xfrm>
        <a:graphic>
          <a:graphicData uri="http://schemas.openxmlformats.org/drawingml/2006/table">
            <a:tbl>
              <a:tblPr firstRow="1" bandRow="1">
                <a:tableStyleId>{5C22544A-7EE6-4342-B048-85BDC9FD1C3A}</a:tableStyleId>
              </a:tblPr>
              <a:tblGrid>
                <a:gridCol w="5255044"/>
                <a:gridCol w="1277314"/>
                <a:gridCol w="1277314"/>
                <a:gridCol w="1277314"/>
                <a:gridCol w="1277314"/>
              </a:tblGrid>
              <a:tr h="777169">
                <a:tc>
                  <a:txBody>
                    <a:bodyPr/>
                    <a:lstStyle/>
                    <a:p>
                      <a:r>
                        <a:rPr lang="en-US" sz="1500" dirty="0" smtClean="0"/>
                        <a:t>Feature</a:t>
                      </a:r>
                      <a:endParaRPr lang="en-US" sz="1500" b="0" dirty="0">
                        <a:latin typeface="+mj-lt"/>
                      </a:endParaRPr>
                    </a:p>
                  </a:txBody>
                  <a:tcPr marL="124347" marR="124347" marT="46630" marB="46630"/>
                </a:tc>
                <a:tc>
                  <a:txBody>
                    <a:bodyPr/>
                    <a:lstStyle/>
                    <a:p>
                      <a:pPr algn="ctr"/>
                      <a:r>
                        <a:rPr lang="en-US" sz="1500" dirty="0" smtClean="0"/>
                        <a:t>Roaming</a:t>
                      </a:r>
                      <a:r>
                        <a:rPr lang="en-US" sz="1500" baseline="0" dirty="0" smtClean="0"/>
                        <a:t> Profiles Windows 7</a:t>
                      </a:r>
                      <a:endParaRPr lang="en-US" sz="1500" b="0" dirty="0">
                        <a:latin typeface="+mj-lt"/>
                      </a:endParaRPr>
                    </a:p>
                  </a:txBody>
                  <a:tcPr marL="124347" marR="124347" marT="46630" marB="46630"/>
                </a:tc>
                <a:tc>
                  <a:txBody>
                    <a:bodyPr/>
                    <a:lstStyle/>
                    <a:p>
                      <a:pPr algn="ctr"/>
                      <a:r>
                        <a:rPr lang="en-US" sz="1500" dirty="0" smtClean="0"/>
                        <a:t>Roaming  Profiles</a:t>
                      </a:r>
                    </a:p>
                    <a:p>
                      <a:pPr algn="ctr"/>
                      <a:r>
                        <a:rPr lang="en-US" sz="1500" dirty="0" smtClean="0"/>
                        <a:t>Windows</a:t>
                      </a:r>
                      <a:r>
                        <a:rPr lang="en-US" sz="1500" baseline="0" dirty="0" smtClean="0"/>
                        <a:t> 8</a:t>
                      </a:r>
                      <a:endParaRPr lang="en-US" sz="1500" b="0" dirty="0">
                        <a:latin typeface="+mj-lt"/>
                      </a:endParaRPr>
                    </a:p>
                  </a:txBody>
                  <a:tcPr marL="124347" marR="124347" marT="46630" marB="46630"/>
                </a:tc>
                <a:tc>
                  <a:txBody>
                    <a:bodyPr/>
                    <a:lstStyle/>
                    <a:p>
                      <a:pPr algn="ctr"/>
                      <a:r>
                        <a:rPr lang="en-US" sz="1500" dirty="0" smtClean="0"/>
                        <a:t>Microsoft</a:t>
                      </a:r>
                      <a:r>
                        <a:rPr lang="en-US" sz="1500" baseline="0" dirty="0" smtClean="0"/>
                        <a:t> Account</a:t>
                      </a:r>
                      <a:endParaRPr lang="en-US" sz="1500" b="0" dirty="0">
                        <a:latin typeface="+mj-lt"/>
                      </a:endParaRPr>
                    </a:p>
                  </a:txBody>
                  <a:tcPr marL="124347" marR="124347" marT="46630" marB="46630"/>
                </a:tc>
                <a:tc>
                  <a:txBody>
                    <a:bodyPr/>
                    <a:lstStyle/>
                    <a:p>
                      <a:pPr algn="ctr"/>
                      <a:r>
                        <a:rPr lang="en-US" sz="1500" dirty="0" smtClean="0"/>
                        <a:t>UE-V</a:t>
                      </a:r>
                      <a:endParaRPr lang="en-US" sz="1500" b="0" dirty="0">
                        <a:latin typeface="+mj-lt"/>
                      </a:endParaRPr>
                    </a:p>
                  </a:txBody>
                  <a:tcPr marL="124347" marR="124347" marT="46630" marB="46630"/>
                </a:tc>
              </a:tr>
              <a:tr h="358238">
                <a:tc>
                  <a:txBody>
                    <a:bodyPr/>
                    <a:lstStyle/>
                    <a:p>
                      <a:r>
                        <a:rPr lang="en-US" sz="1600" dirty="0" smtClean="0"/>
                        <a:t>Roam settings</a:t>
                      </a:r>
                      <a:r>
                        <a:rPr lang="en-US" sz="1600" baseline="0" dirty="0" smtClean="0"/>
                        <a:t> between multiple computers</a:t>
                      </a:r>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r h="358238">
                <a:tc>
                  <a:txBody>
                    <a:bodyPr/>
                    <a:lstStyle/>
                    <a:p>
                      <a:r>
                        <a:rPr lang="en-US" sz="1600" dirty="0" smtClean="0"/>
                        <a:t>Roam</a:t>
                      </a:r>
                      <a:r>
                        <a:rPr lang="en-US" sz="1600" baseline="0" dirty="0" smtClean="0"/>
                        <a:t> settings between physical and virtual apps</a:t>
                      </a:r>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r h="358238">
                <a:tc>
                  <a:txBody>
                    <a:bodyPr/>
                    <a:lstStyle/>
                    <a:p>
                      <a:r>
                        <a:rPr lang="en-US" sz="1600" dirty="0" smtClean="0"/>
                        <a:t>Roam</a:t>
                      </a:r>
                      <a:r>
                        <a:rPr lang="en-US" sz="1600" baseline="0" dirty="0" smtClean="0"/>
                        <a:t> Windows 8 application settings</a:t>
                      </a:r>
                      <a:endParaRPr lang="en-US" sz="1600" dirty="0" smtClean="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r h="358238">
                <a:tc>
                  <a:txBody>
                    <a:bodyPr/>
                    <a:lstStyle/>
                    <a:p>
                      <a:r>
                        <a:rPr lang="en-US" sz="1600" dirty="0" smtClean="0"/>
                        <a:t>Manage via WMI</a:t>
                      </a:r>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r h="358238">
                <a:tc>
                  <a:txBody>
                    <a:bodyPr/>
                    <a:lstStyle/>
                    <a:p>
                      <a:r>
                        <a:rPr lang="en-US" sz="1600" dirty="0" smtClean="0"/>
                        <a:t>Sync settings</a:t>
                      </a:r>
                      <a:r>
                        <a:rPr lang="en-US" sz="1600" baseline="0" dirty="0" smtClean="0"/>
                        <a:t> changes on a regular basis</a:t>
                      </a:r>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a:p>
                  </a:txBody>
                  <a:tcPr marL="124347" marR="124347" marT="46630" marB="46630"/>
                </a:tc>
              </a:tr>
              <a:tr h="358238">
                <a:tc>
                  <a:txBody>
                    <a:bodyPr/>
                    <a:lstStyle/>
                    <a:p>
                      <a:r>
                        <a:rPr lang="en-US" sz="1600" dirty="0" smtClean="0"/>
                        <a:t>Little configuration needed to setup</a:t>
                      </a:r>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a:p>
                  </a:txBody>
                  <a:tcPr marL="124347" marR="124347" marT="46630" marB="46630"/>
                </a:tc>
              </a:tr>
              <a:tr h="358238">
                <a:tc>
                  <a:txBody>
                    <a:bodyPr/>
                    <a:lstStyle/>
                    <a:p>
                      <a:pPr marL="0" marR="0" indent="0" algn="l" defTabSz="696488" rtl="0" eaLnBrk="1" fontAlgn="auto" latinLnBrk="0" hangingPunct="1">
                        <a:lnSpc>
                          <a:spcPct val="100000"/>
                        </a:lnSpc>
                        <a:spcBef>
                          <a:spcPts val="0"/>
                        </a:spcBef>
                        <a:spcAft>
                          <a:spcPts val="0"/>
                        </a:spcAft>
                        <a:buClrTx/>
                        <a:buSzTx/>
                        <a:buFontTx/>
                        <a:buNone/>
                        <a:tabLst/>
                        <a:defRPr/>
                      </a:pPr>
                      <a:r>
                        <a:rPr lang="en-US" sz="1600" dirty="0" smtClean="0"/>
                        <a:t>Supported on non-domain</a:t>
                      </a:r>
                      <a:r>
                        <a:rPr lang="en-US" sz="1600" baseline="0" dirty="0" smtClean="0"/>
                        <a:t> joined machines</a:t>
                      </a:r>
                      <a:endParaRPr lang="en-US" sz="1600" dirty="0" smtClean="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a:p>
                  </a:txBody>
                  <a:tcPr marL="124347" marR="124347" marT="46630" marB="46630"/>
                </a:tc>
              </a:tr>
              <a:tr h="358238">
                <a:tc>
                  <a:txBody>
                    <a:bodyPr/>
                    <a:lstStyle/>
                    <a:p>
                      <a:r>
                        <a:rPr lang="en-US" sz="1600" dirty="0" smtClean="0"/>
                        <a:t>Supports Primary</a:t>
                      </a:r>
                      <a:r>
                        <a:rPr lang="en-US" sz="1600" baseline="0" dirty="0" smtClean="0"/>
                        <a:t> Machine AD attribute</a:t>
                      </a:r>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r h="358238">
                <a:tc>
                  <a:txBody>
                    <a:bodyPr/>
                    <a:lstStyle/>
                    <a:p>
                      <a:r>
                        <a:rPr lang="en-US" sz="1600" dirty="0" smtClean="0"/>
                        <a:t>Roams settings between </a:t>
                      </a:r>
                      <a:r>
                        <a:rPr lang="en-US" sz="1600" baseline="0" dirty="0" smtClean="0"/>
                        <a:t>VDI/RDS and rich desktops</a:t>
                      </a:r>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r h="358238">
                <a:tc>
                  <a:txBody>
                    <a:bodyPr/>
                    <a:lstStyle/>
                    <a:p>
                      <a:r>
                        <a:rPr lang="en-US" sz="1600" dirty="0" smtClean="0"/>
                        <a:t>Unlimited setting</a:t>
                      </a:r>
                      <a:r>
                        <a:rPr lang="en-US" sz="1600" baseline="0" dirty="0" smtClean="0"/>
                        <a:t> storage space</a:t>
                      </a:r>
                      <a:endParaRPr lang="en-US" sz="1600" dirty="0" smtClean="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r h="358238">
                <a:tc>
                  <a:txBody>
                    <a:bodyPr/>
                    <a:lstStyle/>
                    <a:p>
                      <a:r>
                        <a:rPr lang="en-US" sz="1600" dirty="0" smtClean="0"/>
                        <a:t>Choice in which app settings to roam</a:t>
                      </a:r>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c>
                  <a:txBody>
                    <a:bodyPr/>
                    <a:lstStyle/>
                    <a:p>
                      <a:endParaRPr lang="en-US" sz="1600" dirty="0"/>
                    </a:p>
                  </a:txBody>
                  <a:tcPr marL="124347" marR="124347" marT="46630" marB="46630"/>
                </a:tc>
              </a:tr>
            </a:tbl>
          </a:graphicData>
        </a:graphic>
      </p:graphicFrame>
      <p:pic>
        <p:nvPicPr>
          <p:cNvPr id="36"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6385382" y="5266141"/>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7"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6406747" y="3834006"/>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9"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7767728" y="2035032"/>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9013334" y="2037169"/>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3"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373854" y="2039305"/>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5"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401629" y="2392480"/>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7"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378128" y="3088352"/>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8"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393084" y="3462249"/>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9"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408040" y="3836145"/>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0"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358899" y="4876645"/>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1"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361035" y="5620813"/>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 name="Picture 2"/>
          <p:cNvPicPr>
            <a:picLocks noChangeAspect="1" noChangeArrowheads="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375991" y="5244783"/>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3"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8970602" y="3468658"/>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4"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8985558" y="3842554"/>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5"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9000514" y="4171583"/>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6"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7735678" y="3816915"/>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7"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7744224" y="3113991"/>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8"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7752770" y="4551889"/>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9"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7748498" y="5274587"/>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0"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9026153" y="2729412"/>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1" name="Picture 2"/>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6368030" y="2032567"/>
            <a:ext cx="757742" cy="757742"/>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49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Granular control</a:t>
            </a:r>
          </a:p>
          <a:p>
            <a:pPr lvl="1"/>
            <a:r>
              <a:rPr lang="en-US" sz="2000" dirty="0"/>
              <a:t>Application settings – templates define what to sync</a:t>
            </a:r>
          </a:p>
          <a:p>
            <a:pPr lvl="1"/>
            <a:r>
              <a:rPr lang="en-US" sz="2000" dirty="0"/>
              <a:t>OS settings – Windows 7 and Windows 8</a:t>
            </a:r>
          </a:p>
          <a:p>
            <a:r>
              <a:rPr lang="en-US" dirty="0"/>
              <a:t>Mixed desktop environments</a:t>
            </a:r>
          </a:p>
          <a:p>
            <a:pPr lvl="1"/>
            <a:r>
              <a:rPr lang="en-US" sz="2000" dirty="0"/>
              <a:t>Traditional desktops</a:t>
            </a:r>
          </a:p>
          <a:p>
            <a:pPr lvl="1"/>
            <a:r>
              <a:rPr lang="en-US" sz="2000" dirty="0"/>
              <a:t>Virtual desktops</a:t>
            </a:r>
          </a:p>
          <a:p>
            <a:r>
              <a:rPr lang="en-US" dirty="0"/>
              <a:t>Mixed application types</a:t>
            </a:r>
          </a:p>
          <a:p>
            <a:pPr lvl="1"/>
            <a:r>
              <a:rPr lang="en-US" sz="2000" dirty="0"/>
              <a:t>Traditional applications</a:t>
            </a:r>
          </a:p>
          <a:p>
            <a:pPr lvl="1"/>
            <a:r>
              <a:rPr lang="en-US" sz="2000" dirty="0"/>
              <a:t>Virtual applications – </a:t>
            </a:r>
            <a:r>
              <a:rPr lang="en-US" sz="2000" dirty="0" err="1"/>
              <a:t>App-V</a:t>
            </a:r>
            <a:r>
              <a:rPr lang="en-US" sz="2000" dirty="0"/>
              <a:t> 4.6 and 5.0</a:t>
            </a:r>
          </a:p>
          <a:p>
            <a:endParaRPr lang="en-US" dirty="0"/>
          </a:p>
        </p:txBody>
      </p:sp>
      <p:sp>
        <p:nvSpPr>
          <p:cNvPr id="3" name="Title 2"/>
          <p:cNvSpPr>
            <a:spLocks noGrp="1"/>
          </p:cNvSpPr>
          <p:nvPr>
            <p:ph type="title"/>
          </p:nvPr>
        </p:nvSpPr>
        <p:spPr/>
        <p:txBody>
          <a:bodyPr/>
          <a:lstStyle/>
          <a:p>
            <a:r>
              <a:rPr lang="en-US" dirty="0" smtClean="0"/>
              <a:t>Introducing UE-V</a:t>
            </a:r>
            <a:endParaRPr lang="en-US" dirty="0"/>
          </a:p>
        </p:txBody>
      </p:sp>
      <p:grpSp>
        <p:nvGrpSpPr>
          <p:cNvPr id="33" name="Group 32"/>
          <p:cNvGrpSpPr/>
          <p:nvPr/>
        </p:nvGrpSpPr>
        <p:grpSpPr>
          <a:xfrm>
            <a:off x="7570380" y="1616149"/>
            <a:ext cx="4413815" cy="3831262"/>
            <a:chOff x="6817188" y="1154851"/>
            <a:chExt cx="5167008" cy="4292560"/>
          </a:xfrm>
        </p:grpSpPr>
        <p:sp>
          <p:nvSpPr>
            <p:cNvPr id="46" name="Rectangle 45"/>
            <p:cNvSpPr/>
            <p:nvPr/>
          </p:nvSpPr>
          <p:spPr bwMode="auto">
            <a:xfrm>
              <a:off x="10377803" y="4156342"/>
              <a:ext cx="1606393" cy="1059972"/>
            </a:xfrm>
            <a:prstGeom prst="rect">
              <a:avLst/>
            </a:prstGeom>
            <a:solidFill>
              <a:schemeClr val="tx2">
                <a:alpha val="17000"/>
              </a:schemeClr>
            </a:solidFill>
            <a:ln w="44450" cap="flat" cmpd="sng" algn="ctr">
              <a:solidFill>
                <a:schemeClr val="tx1"/>
              </a:solidFill>
              <a:prstDash val="sysDot"/>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9466" tIns="59733" rIns="119466" bIns="59733" numCol="1" rtlCol="0" anchor="ctr" anchorCtr="0" compatLnSpc="1">
              <a:prstTxWarp prst="textNoShape">
                <a:avLst/>
              </a:prstTxWarp>
            </a:bodyPr>
            <a:lstStyle/>
            <a:p>
              <a:pPr algn="ctr" defTabSz="1194335" fontAlgn="base">
                <a:spcBef>
                  <a:spcPct val="0"/>
                </a:spcBef>
                <a:spcAft>
                  <a:spcPct val="0"/>
                </a:spcAft>
              </a:pPr>
              <a:endParaRPr lang="en-US" sz="2842" dirty="0">
                <a:gradFill>
                  <a:gsLst>
                    <a:gs pos="0">
                      <a:srgbClr val="FFFFFF"/>
                    </a:gs>
                    <a:gs pos="100000">
                      <a:srgbClr val="FFFFFF"/>
                    </a:gs>
                  </a:gsLst>
                  <a:lin ang="5400000" scaled="0"/>
                </a:gradFill>
              </a:endParaRPr>
            </a:p>
          </p:txBody>
        </p:sp>
        <p:sp>
          <p:nvSpPr>
            <p:cNvPr id="53" name="Oval 52"/>
            <p:cNvSpPr/>
            <p:nvPr/>
          </p:nvSpPr>
          <p:spPr bwMode="auto">
            <a:xfrm>
              <a:off x="7296407" y="4653098"/>
              <a:ext cx="249466" cy="24024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9466" tIns="59733" rIns="119466" bIns="59733" numCol="1" rtlCol="0" anchor="ctr" anchorCtr="0" compatLnSpc="1">
              <a:prstTxWarp prst="textNoShape">
                <a:avLst/>
              </a:prstTxWarp>
            </a:bodyPr>
            <a:lstStyle/>
            <a:p>
              <a:pPr algn="ctr" defTabSz="1194335" fontAlgn="base">
                <a:spcBef>
                  <a:spcPct val="0"/>
                </a:spcBef>
                <a:spcAft>
                  <a:spcPct val="0"/>
                </a:spcAft>
              </a:pPr>
              <a:endParaRPr lang="en-US" sz="2842" dirty="0">
                <a:gradFill>
                  <a:gsLst>
                    <a:gs pos="0">
                      <a:srgbClr val="FFFFFF"/>
                    </a:gs>
                    <a:gs pos="100000">
                      <a:srgbClr val="FFFFFF"/>
                    </a:gs>
                  </a:gsLst>
                  <a:lin ang="5400000" scaled="0"/>
                </a:gradFill>
              </a:endParaRPr>
            </a:p>
          </p:txBody>
        </p:sp>
        <p:cxnSp>
          <p:nvCxnSpPr>
            <p:cNvPr id="54" name="Straight Connector 53"/>
            <p:cNvCxnSpPr>
              <a:endCxn id="57" idx="2"/>
            </p:cNvCxnSpPr>
            <p:nvPr/>
          </p:nvCxnSpPr>
          <p:spPr>
            <a:xfrm flipV="1">
              <a:off x="7729922" y="2033981"/>
              <a:ext cx="1530832" cy="2013757"/>
            </a:xfrm>
            <a:prstGeom prst="line">
              <a:avLst/>
            </a:prstGeom>
            <a:ln w="158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7" idx="0"/>
              <a:endCxn id="57" idx="2"/>
            </p:cNvCxnSpPr>
            <p:nvPr/>
          </p:nvCxnSpPr>
          <p:spPr>
            <a:xfrm flipH="1" flipV="1">
              <a:off x="9260754" y="2033981"/>
              <a:ext cx="123262" cy="2084161"/>
            </a:xfrm>
            <a:prstGeom prst="line">
              <a:avLst/>
            </a:prstGeom>
            <a:ln w="158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9040768" y="1154851"/>
              <a:ext cx="2788996" cy="976412"/>
              <a:chOff x="6020568" y="1377954"/>
              <a:chExt cx="2381351" cy="865712"/>
            </a:xfrm>
          </p:grpSpPr>
          <p:pic>
            <p:nvPicPr>
              <p:cNvPr id="57" name="Picture 90"/>
              <p:cNvPicPr>
                <a:picLocks noChangeAspect="1"/>
              </p:cNvPicPr>
              <p:nvPr/>
            </p:nvPicPr>
            <p:blipFill>
              <a:blip r:embed="rId2"/>
              <a:srcRect l="67535"/>
              <a:stretch>
                <a:fillRect/>
              </a:stretch>
            </p:blipFill>
            <p:spPr bwMode="auto">
              <a:xfrm>
                <a:off x="6020568" y="1430867"/>
                <a:ext cx="375668" cy="726546"/>
              </a:xfrm>
              <a:prstGeom prst="rect">
                <a:avLst/>
              </a:prstGeom>
              <a:noFill/>
              <a:ln w="9525">
                <a:noFill/>
                <a:miter lim="800000"/>
                <a:headEnd/>
                <a:tailEnd/>
              </a:ln>
            </p:spPr>
          </p:pic>
          <p:sp>
            <p:nvSpPr>
              <p:cNvPr id="58" name="TextBox 111"/>
              <p:cNvSpPr txBox="1">
                <a:spLocks noChangeArrowheads="1"/>
              </p:cNvSpPr>
              <p:nvPr/>
            </p:nvSpPr>
            <p:spPr bwMode="auto">
              <a:xfrm>
                <a:off x="6398877" y="1377954"/>
                <a:ext cx="2003042" cy="299616"/>
              </a:xfrm>
              <a:prstGeom prst="rect">
                <a:avLst/>
              </a:prstGeom>
              <a:noFill/>
              <a:ln w="9525">
                <a:noFill/>
                <a:miter lim="800000"/>
                <a:headEnd/>
                <a:tailEnd/>
              </a:ln>
            </p:spPr>
            <p:txBody>
              <a:bodyPr wrap="square" lIns="74671" tIns="37334" rIns="74671" bIns="37334">
                <a:prstTxWarp prst="textNoShape">
                  <a:avLst/>
                </a:prstTxWarp>
                <a:spAutoFit/>
              </a:bodyPr>
              <a:lstStyle/>
              <a:p>
                <a:pPr defTabSz="908492"/>
                <a:r>
                  <a:rPr lang="en-US" sz="1470" dirty="0">
                    <a:solidFill>
                      <a:srgbClr val="FFFFFF"/>
                    </a:solidFill>
                    <a:latin typeface="Segoe UI Light" pitchFamily="-103" charset="0"/>
                  </a:rPr>
                  <a:t>UE-V </a:t>
                </a:r>
                <a:r>
                  <a:rPr lang="en-US" sz="1470" dirty="0" smtClean="0">
                    <a:solidFill>
                      <a:srgbClr val="FFFFFF"/>
                    </a:solidFill>
                    <a:latin typeface="Segoe UI Light" pitchFamily="-103" charset="0"/>
                  </a:rPr>
                  <a:t>Settings </a:t>
                </a:r>
                <a:r>
                  <a:rPr lang="en-US" sz="1470" dirty="0">
                    <a:solidFill>
                      <a:srgbClr val="FFFFFF"/>
                    </a:solidFill>
                    <a:latin typeface="Segoe UI Light" pitchFamily="-103" charset="0"/>
                  </a:rPr>
                  <a:t>Storage</a:t>
                </a:r>
              </a:p>
            </p:txBody>
          </p:sp>
          <p:pic>
            <p:nvPicPr>
              <p:cNvPr id="59" name="Picture 58" descr="settings.png"/>
              <p:cNvPicPr>
                <a:picLocks noChangeAspect="1"/>
              </p:cNvPicPr>
              <p:nvPr/>
            </p:nvPicPr>
            <p:blipFill>
              <a:blip r:embed="rId3"/>
              <a:stretch>
                <a:fillRect/>
              </a:stretch>
            </p:blipFill>
            <p:spPr>
              <a:xfrm>
                <a:off x="6396973" y="1748364"/>
                <a:ext cx="495302" cy="495302"/>
              </a:xfrm>
              <a:prstGeom prst="rect">
                <a:avLst/>
              </a:prstGeom>
            </p:spPr>
          </p:pic>
        </p:grpSp>
        <p:pic>
          <p:nvPicPr>
            <p:cNvPr id="60" name="Picture 59" descr="settings.png"/>
            <p:cNvPicPr>
              <a:picLocks noChangeAspect="1"/>
            </p:cNvPicPr>
            <p:nvPr/>
          </p:nvPicPr>
          <p:blipFill>
            <a:blip r:embed="rId3"/>
            <a:stretch>
              <a:fillRect/>
            </a:stretch>
          </p:blipFill>
          <p:spPr>
            <a:xfrm>
              <a:off x="7205216" y="4556276"/>
              <a:ext cx="362773" cy="349358"/>
            </a:xfrm>
            <a:prstGeom prst="rect">
              <a:avLst/>
            </a:prstGeom>
          </p:spPr>
        </p:pic>
        <p:cxnSp>
          <p:nvCxnSpPr>
            <p:cNvPr id="61" name="Straight Connector 60"/>
            <p:cNvCxnSpPr>
              <a:endCxn id="57" idx="2"/>
            </p:cNvCxnSpPr>
            <p:nvPr/>
          </p:nvCxnSpPr>
          <p:spPr>
            <a:xfrm flipH="1" flipV="1">
              <a:off x="9260754" y="2033981"/>
              <a:ext cx="1854557" cy="2077497"/>
            </a:xfrm>
            <a:prstGeom prst="line">
              <a:avLst/>
            </a:prstGeom>
            <a:ln w="158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4" name="Picture 121"/>
            <p:cNvPicPr>
              <a:picLocks noChangeAspect="1"/>
            </p:cNvPicPr>
            <p:nvPr/>
          </p:nvPicPr>
          <p:blipFill>
            <a:blip r:embed="rId2"/>
            <a:srcRect/>
            <a:stretch>
              <a:fillRect/>
            </a:stretch>
          </p:blipFill>
          <p:spPr bwMode="auto">
            <a:xfrm>
              <a:off x="10467047" y="4243947"/>
              <a:ext cx="1457653" cy="883342"/>
            </a:xfrm>
            <a:prstGeom prst="rect">
              <a:avLst/>
            </a:prstGeom>
            <a:noFill/>
            <a:ln w="9525">
              <a:noFill/>
              <a:miter lim="800000"/>
              <a:headEnd/>
              <a:tailEnd/>
            </a:ln>
          </p:spPr>
        </p:pic>
        <p:sp>
          <p:nvSpPr>
            <p:cNvPr id="66" name="TextBox 65"/>
            <p:cNvSpPr txBox="1"/>
            <p:nvPr/>
          </p:nvSpPr>
          <p:spPr>
            <a:xfrm>
              <a:off x="10571895" y="5239132"/>
              <a:ext cx="1257867" cy="208279"/>
            </a:xfrm>
            <a:prstGeom prst="rect">
              <a:avLst/>
            </a:prstGeom>
            <a:noFill/>
          </p:spPr>
          <p:txBody>
            <a:bodyPr wrap="square" lIns="0" tIns="0" rIns="0" bIns="0" rtlCol="0">
              <a:spAutoFit/>
            </a:bodyPr>
            <a:lstStyle/>
            <a:p>
              <a:pPr algn="ctr"/>
              <a:r>
                <a:rPr lang="en-US" sz="1568" dirty="0">
                  <a:gradFill>
                    <a:gsLst>
                      <a:gs pos="0">
                        <a:srgbClr val="FFFFFF"/>
                      </a:gs>
                      <a:gs pos="86000">
                        <a:srgbClr val="FFFFFF"/>
                      </a:gs>
                    </a:gsLst>
                    <a:lin ang="5400000" scaled="0"/>
                  </a:gradFill>
                  <a:latin typeface="Segoe UI Light"/>
                </a:rPr>
                <a:t>VDI / RDS</a:t>
              </a:r>
            </a:p>
          </p:txBody>
        </p:sp>
        <p:sp>
          <p:nvSpPr>
            <p:cNvPr id="67" name="TextBox 66"/>
            <p:cNvSpPr txBox="1"/>
            <p:nvPr/>
          </p:nvSpPr>
          <p:spPr>
            <a:xfrm>
              <a:off x="6817188" y="5140426"/>
              <a:ext cx="1612291" cy="247332"/>
            </a:xfrm>
            <a:prstGeom prst="rect">
              <a:avLst/>
            </a:prstGeom>
            <a:noFill/>
          </p:spPr>
          <p:txBody>
            <a:bodyPr wrap="square" lIns="0" tIns="0" rIns="0" bIns="0" rtlCol="0">
              <a:spAutoFit/>
            </a:bodyPr>
            <a:lstStyle/>
            <a:p>
              <a:pPr algn="ctr"/>
              <a:r>
                <a:rPr lang="en-US" sz="1862" dirty="0">
                  <a:gradFill>
                    <a:gsLst>
                      <a:gs pos="0">
                        <a:srgbClr val="FFFFFF"/>
                      </a:gs>
                      <a:gs pos="86000">
                        <a:srgbClr val="FFFFFF"/>
                      </a:gs>
                    </a:gsLst>
                    <a:lin ang="5400000" scaled="0"/>
                  </a:gradFill>
                  <a:latin typeface="Segoe UI Light"/>
                </a:rPr>
                <a:t>Physical Desktops</a:t>
              </a:r>
              <a:endParaRPr lang="en-US" sz="1764" dirty="0">
                <a:gradFill>
                  <a:gsLst>
                    <a:gs pos="0">
                      <a:srgbClr val="FFFFFF"/>
                    </a:gs>
                    <a:gs pos="86000">
                      <a:srgbClr val="FFFFFF"/>
                    </a:gs>
                  </a:gsLst>
                  <a:lin ang="5400000" scaled="0"/>
                </a:gradFill>
              </a:endParaRPr>
            </a:p>
          </p:txBody>
        </p:sp>
        <p:pic>
          <p:nvPicPr>
            <p:cNvPr id="68" name="Picture 67" descr="settings.png"/>
            <p:cNvPicPr>
              <a:picLocks noChangeAspect="1"/>
            </p:cNvPicPr>
            <p:nvPr/>
          </p:nvPicPr>
          <p:blipFill>
            <a:blip r:embed="rId4"/>
            <a:stretch>
              <a:fillRect/>
            </a:stretch>
          </p:blipFill>
          <p:spPr>
            <a:xfrm>
              <a:off x="7265503" y="4321339"/>
              <a:ext cx="249806" cy="240568"/>
            </a:xfrm>
            <a:prstGeom prst="rect">
              <a:avLst/>
            </a:prstGeom>
            <a:noFill/>
            <a:ln>
              <a:noFill/>
            </a:ln>
            <a:scene3d>
              <a:camera prst="orthographicFront"/>
              <a:lightRig rig="threePt" dir="t"/>
            </a:scene3d>
          </p:spPr>
        </p:pic>
        <p:sp>
          <p:nvSpPr>
            <p:cNvPr id="69" name="Oval 68"/>
            <p:cNvSpPr/>
            <p:nvPr/>
          </p:nvSpPr>
          <p:spPr bwMode="auto">
            <a:xfrm>
              <a:off x="9050215" y="4643548"/>
              <a:ext cx="249466" cy="24024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9466" tIns="59733" rIns="119466" bIns="59733" numCol="1" rtlCol="0" anchor="ctr" anchorCtr="0" compatLnSpc="1">
              <a:prstTxWarp prst="textNoShape">
                <a:avLst/>
              </a:prstTxWarp>
            </a:bodyPr>
            <a:lstStyle/>
            <a:p>
              <a:pPr algn="ctr" defTabSz="1194335" fontAlgn="base">
                <a:spcBef>
                  <a:spcPct val="0"/>
                </a:spcBef>
                <a:spcAft>
                  <a:spcPct val="0"/>
                </a:spcAft>
              </a:pPr>
              <a:endParaRPr lang="en-US" sz="2842" dirty="0">
                <a:gradFill>
                  <a:gsLst>
                    <a:gs pos="0">
                      <a:srgbClr val="FFFFFF"/>
                    </a:gs>
                    <a:gs pos="100000">
                      <a:srgbClr val="FFFFFF"/>
                    </a:gs>
                  </a:gsLst>
                  <a:lin ang="5400000" scaled="0"/>
                </a:gradFill>
              </a:endParaRPr>
            </a:p>
          </p:txBody>
        </p:sp>
        <p:pic>
          <p:nvPicPr>
            <p:cNvPr id="70" name="Picture 69" descr="settings.png"/>
            <p:cNvPicPr>
              <a:picLocks noChangeAspect="1"/>
            </p:cNvPicPr>
            <p:nvPr/>
          </p:nvPicPr>
          <p:blipFill>
            <a:blip r:embed="rId3"/>
            <a:stretch>
              <a:fillRect/>
            </a:stretch>
          </p:blipFill>
          <p:spPr>
            <a:xfrm>
              <a:off x="8959023" y="4546727"/>
              <a:ext cx="362773" cy="349358"/>
            </a:xfrm>
            <a:prstGeom prst="rect">
              <a:avLst/>
            </a:prstGeom>
          </p:spPr>
        </p:pic>
        <p:pic>
          <p:nvPicPr>
            <p:cNvPr id="71" name="Picture 70" descr="settings.png"/>
            <p:cNvPicPr>
              <a:picLocks noChangeAspect="1"/>
            </p:cNvPicPr>
            <p:nvPr/>
          </p:nvPicPr>
          <p:blipFill>
            <a:blip r:embed="rId4"/>
            <a:stretch>
              <a:fillRect/>
            </a:stretch>
          </p:blipFill>
          <p:spPr>
            <a:xfrm>
              <a:off x="9019311" y="4311790"/>
              <a:ext cx="249806" cy="240568"/>
            </a:xfrm>
            <a:prstGeom prst="rect">
              <a:avLst/>
            </a:prstGeom>
            <a:noFill/>
            <a:ln>
              <a:noFill/>
            </a:ln>
            <a:scene3d>
              <a:camera prst="orthographicFront"/>
              <a:lightRig rig="threePt" dir="t"/>
            </a:scene3d>
          </p:spPr>
        </p:pic>
        <p:sp>
          <p:nvSpPr>
            <p:cNvPr id="72" name="Oval 71"/>
            <p:cNvSpPr/>
            <p:nvPr/>
          </p:nvSpPr>
          <p:spPr bwMode="auto">
            <a:xfrm>
              <a:off x="10726810" y="4633996"/>
              <a:ext cx="249466" cy="24024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9466" tIns="59733" rIns="119466" bIns="59733" numCol="1" rtlCol="0" anchor="ctr" anchorCtr="0" compatLnSpc="1">
              <a:prstTxWarp prst="textNoShape">
                <a:avLst/>
              </a:prstTxWarp>
            </a:bodyPr>
            <a:lstStyle/>
            <a:p>
              <a:pPr algn="ctr" defTabSz="1194335" fontAlgn="base">
                <a:spcBef>
                  <a:spcPct val="0"/>
                </a:spcBef>
                <a:spcAft>
                  <a:spcPct val="0"/>
                </a:spcAft>
              </a:pPr>
              <a:endParaRPr lang="en-US" sz="2842" dirty="0">
                <a:gradFill>
                  <a:gsLst>
                    <a:gs pos="0">
                      <a:srgbClr val="FFFFFF"/>
                    </a:gs>
                    <a:gs pos="100000">
                      <a:srgbClr val="FFFFFF"/>
                    </a:gs>
                  </a:gsLst>
                  <a:lin ang="5400000" scaled="0"/>
                </a:gradFill>
              </a:endParaRPr>
            </a:p>
          </p:txBody>
        </p:sp>
        <p:pic>
          <p:nvPicPr>
            <p:cNvPr id="73" name="Picture 72" descr="settings.png"/>
            <p:cNvPicPr>
              <a:picLocks noChangeAspect="1"/>
            </p:cNvPicPr>
            <p:nvPr/>
          </p:nvPicPr>
          <p:blipFill>
            <a:blip r:embed="rId3"/>
            <a:stretch>
              <a:fillRect/>
            </a:stretch>
          </p:blipFill>
          <p:spPr>
            <a:xfrm>
              <a:off x="10635618" y="4537175"/>
              <a:ext cx="362773" cy="349358"/>
            </a:xfrm>
            <a:prstGeom prst="rect">
              <a:avLst/>
            </a:prstGeom>
          </p:spPr>
        </p:pic>
        <p:pic>
          <p:nvPicPr>
            <p:cNvPr id="74" name="Picture 73" descr="settings.png"/>
            <p:cNvPicPr>
              <a:picLocks noChangeAspect="1"/>
            </p:cNvPicPr>
            <p:nvPr/>
          </p:nvPicPr>
          <p:blipFill>
            <a:blip r:embed="rId4"/>
            <a:stretch>
              <a:fillRect/>
            </a:stretch>
          </p:blipFill>
          <p:spPr>
            <a:xfrm>
              <a:off x="10685991" y="4330886"/>
              <a:ext cx="249806" cy="240568"/>
            </a:xfrm>
            <a:prstGeom prst="rect">
              <a:avLst/>
            </a:prstGeom>
            <a:noFill/>
            <a:ln>
              <a:noFill/>
            </a:ln>
            <a:scene3d>
              <a:camera prst="orthographicFront"/>
              <a:lightRig rig="threePt" dir="t"/>
            </a:scene3d>
          </p:spPr>
        </p:pic>
        <p:sp>
          <p:nvSpPr>
            <p:cNvPr id="75" name="Rounded Rectangle 48"/>
            <p:cNvSpPr/>
            <p:nvPr/>
          </p:nvSpPr>
          <p:spPr>
            <a:xfrm rot="16200000">
              <a:off x="7141991" y="3912283"/>
              <a:ext cx="993478" cy="1385401"/>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19472" tIns="59735" rIns="119472" bIns="59735"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764" dirty="0">
                <a:solidFill>
                  <a:prstClr val="white"/>
                </a:solidFill>
              </a:endParaRPr>
            </a:p>
          </p:txBody>
        </p:sp>
        <p:grpSp>
          <p:nvGrpSpPr>
            <p:cNvPr id="76" name="Group 45"/>
            <p:cNvGrpSpPr>
              <a:grpSpLocks/>
            </p:cNvGrpSpPr>
            <p:nvPr/>
          </p:nvGrpSpPr>
          <p:grpSpPr bwMode="auto">
            <a:xfrm>
              <a:off x="8479826" y="4118142"/>
              <a:ext cx="1808380" cy="1231860"/>
              <a:chOff x="6928259" y="4598173"/>
              <a:chExt cx="1498088" cy="1015653"/>
            </a:xfrm>
          </p:grpSpPr>
          <p:pic>
            <p:nvPicPr>
              <p:cNvPr id="77" name="Picture 46"/>
              <p:cNvPicPr>
                <a:picLocks noChangeAspect="1"/>
              </p:cNvPicPr>
              <p:nvPr/>
            </p:nvPicPr>
            <p:blipFill>
              <a:blip r:embed="rId5"/>
              <a:srcRect/>
              <a:stretch>
                <a:fillRect/>
              </a:stretch>
            </p:blipFill>
            <p:spPr bwMode="auto">
              <a:xfrm>
                <a:off x="6928259" y="4598173"/>
                <a:ext cx="1498088" cy="1015653"/>
              </a:xfrm>
              <a:prstGeom prst="rect">
                <a:avLst/>
              </a:prstGeom>
              <a:noFill/>
              <a:ln w="9525">
                <a:noFill/>
                <a:miter lim="800000"/>
                <a:headEnd/>
                <a:tailEnd/>
              </a:ln>
            </p:spPr>
          </p:pic>
          <p:sp>
            <p:nvSpPr>
              <p:cNvPr id="78" name="Rounded Rectangle 77"/>
              <p:cNvSpPr/>
              <p:nvPr/>
            </p:nvSpPr>
            <p:spPr>
              <a:xfrm flipV="1">
                <a:off x="7109508" y="5409006"/>
                <a:ext cx="1081708" cy="44343"/>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388">
                  <a:defRPr/>
                </a:pPr>
                <a:endParaRPr lang="en-US" sz="1764" dirty="0">
                  <a:solidFill>
                    <a:prstClr val="white"/>
                  </a:solidFill>
                </a:endParaRPr>
              </a:p>
            </p:txBody>
          </p:sp>
        </p:grpSp>
        <p:pic>
          <p:nvPicPr>
            <p:cNvPr id="82" name="Picture 15"/>
            <p:cNvPicPr>
              <a:picLocks noChangeAspect="1" noChangeArrowheads="1"/>
            </p:cNvPicPr>
            <p:nvPr/>
          </p:nvPicPr>
          <p:blipFill>
            <a:blip r:embed="rId6"/>
            <a:stretch>
              <a:fillRect/>
            </a:stretch>
          </p:blipFill>
          <p:spPr bwMode="auto">
            <a:xfrm>
              <a:off x="7705701" y="4343235"/>
              <a:ext cx="208647" cy="206265"/>
            </a:xfrm>
            <a:prstGeom prst="rect">
              <a:avLst/>
            </a:prstGeom>
            <a:noFill/>
            <a:ln>
              <a:noFill/>
            </a:ln>
            <a:effectLst/>
            <a:extLst/>
          </p:spPr>
        </p:pic>
        <p:pic>
          <p:nvPicPr>
            <p:cNvPr id="83" name="Picture 15"/>
            <p:cNvPicPr>
              <a:picLocks noChangeAspect="1" noChangeArrowheads="1"/>
            </p:cNvPicPr>
            <p:nvPr/>
          </p:nvPicPr>
          <p:blipFill>
            <a:blip r:embed="rId6"/>
            <a:stretch>
              <a:fillRect/>
            </a:stretch>
          </p:blipFill>
          <p:spPr bwMode="auto">
            <a:xfrm>
              <a:off x="9432156" y="4343562"/>
              <a:ext cx="208647" cy="206265"/>
            </a:xfrm>
            <a:prstGeom prst="rect">
              <a:avLst/>
            </a:prstGeom>
            <a:noFill/>
            <a:ln>
              <a:noFill/>
            </a:ln>
            <a:effectLst/>
            <a:extLst/>
          </p:spPr>
        </p:pic>
        <p:pic>
          <p:nvPicPr>
            <p:cNvPr id="84" name="Picture 15"/>
            <p:cNvPicPr>
              <a:picLocks noChangeAspect="1" noChangeArrowheads="1"/>
            </p:cNvPicPr>
            <p:nvPr/>
          </p:nvPicPr>
          <p:blipFill>
            <a:blip r:embed="rId6"/>
            <a:stretch>
              <a:fillRect/>
            </a:stretch>
          </p:blipFill>
          <p:spPr bwMode="auto">
            <a:xfrm>
              <a:off x="11032257" y="4361442"/>
              <a:ext cx="208647" cy="206265"/>
            </a:xfrm>
            <a:prstGeom prst="rect">
              <a:avLst/>
            </a:prstGeom>
            <a:noFill/>
            <a:ln>
              <a:noFill/>
            </a:ln>
            <a:effectLst/>
            <a:extLst/>
          </p:spPr>
        </p:pic>
        <p:sp>
          <p:nvSpPr>
            <p:cNvPr id="86" name="Oval 85"/>
            <p:cNvSpPr/>
            <p:nvPr/>
          </p:nvSpPr>
          <p:spPr bwMode="auto">
            <a:xfrm>
              <a:off x="7729922" y="4656214"/>
              <a:ext cx="249466" cy="24024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9466" tIns="59733" rIns="119466" bIns="59733" numCol="1" rtlCol="0" anchor="ctr" anchorCtr="0" compatLnSpc="1">
              <a:prstTxWarp prst="textNoShape">
                <a:avLst/>
              </a:prstTxWarp>
            </a:bodyPr>
            <a:lstStyle/>
            <a:p>
              <a:pPr algn="ctr" defTabSz="1194335" fontAlgn="base">
                <a:spcBef>
                  <a:spcPct val="0"/>
                </a:spcBef>
                <a:spcAft>
                  <a:spcPct val="0"/>
                </a:spcAft>
              </a:pPr>
              <a:endParaRPr lang="en-US" sz="2842" dirty="0">
                <a:gradFill>
                  <a:gsLst>
                    <a:gs pos="0">
                      <a:srgbClr val="FFFFFF"/>
                    </a:gs>
                    <a:gs pos="100000">
                      <a:srgbClr val="FFFFFF"/>
                    </a:gs>
                  </a:gsLst>
                  <a:lin ang="5400000" scaled="0"/>
                </a:gradFill>
              </a:endParaRPr>
            </a:p>
          </p:txBody>
        </p:sp>
        <p:pic>
          <p:nvPicPr>
            <p:cNvPr id="87" name="Picture 86" descr="settings.png"/>
            <p:cNvPicPr>
              <a:picLocks noChangeAspect="1"/>
            </p:cNvPicPr>
            <p:nvPr/>
          </p:nvPicPr>
          <p:blipFill>
            <a:blip r:embed="rId3"/>
            <a:stretch>
              <a:fillRect/>
            </a:stretch>
          </p:blipFill>
          <p:spPr>
            <a:xfrm>
              <a:off x="7638730" y="4559393"/>
              <a:ext cx="362773" cy="349358"/>
            </a:xfrm>
            <a:prstGeom prst="rect">
              <a:avLst/>
            </a:prstGeom>
          </p:spPr>
        </p:pic>
        <p:sp>
          <p:nvSpPr>
            <p:cNvPr id="88" name="Oval 87"/>
            <p:cNvSpPr/>
            <p:nvPr/>
          </p:nvSpPr>
          <p:spPr bwMode="auto">
            <a:xfrm>
              <a:off x="11074565" y="4622276"/>
              <a:ext cx="249466" cy="24024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9466" tIns="59733" rIns="119466" bIns="59733" numCol="1" rtlCol="0" anchor="ctr" anchorCtr="0" compatLnSpc="1">
              <a:prstTxWarp prst="textNoShape">
                <a:avLst/>
              </a:prstTxWarp>
            </a:bodyPr>
            <a:lstStyle/>
            <a:p>
              <a:pPr algn="ctr" defTabSz="1194335" fontAlgn="base">
                <a:spcBef>
                  <a:spcPct val="0"/>
                </a:spcBef>
                <a:spcAft>
                  <a:spcPct val="0"/>
                </a:spcAft>
              </a:pPr>
              <a:endParaRPr lang="en-US" sz="2842" dirty="0">
                <a:gradFill>
                  <a:gsLst>
                    <a:gs pos="0">
                      <a:srgbClr val="FFFFFF"/>
                    </a:gs>
                    <a:gs pos="100000">
                      <a:srgbClr val="FFFFFF"/>
                    </a:gs>
                  </a:gsLst>
                  <a:lin ang="5400000" scaled="0"/>
                </a:gradFill>
              </a:endParaRPr>
            </a:p>
          </p:txBody>
        </p:sp>
        <p:pic>
          <p:nvPicPr>
            <p:cNvPr id="89" name="Picture 88" descr="settings.png"/>
            <p:cNvPicPr>
              <a:picLocks noChangeAspect="1"/>
            </p:cNvPicPr>
            <p:nvPr/>
          </p:nvPicPr>
          <p:blipFill>
            <a:blip r:embed="rId3"/>
            <a:stretch>
              <a:fillRect/>
            </a:stretch>
          </p:blipFill>
          <p:spPr>
            <a:xfrm>
              <a:off x="10983372" y="4525454"/>
              <a:ext cx="362773" cy="349358"/>
            </a:xfrm>
            <a:prstGeom prst="rect">
              <a:avLst/>
            </a:prstGeom>
          </p:spPr>
        </p:pic>
        <p:sp>
          <p:nvSpPr>
            <p:cNvPr id="90" name="Oval 89"/>
            <p:cNvSpPr/>
            <p:nvPr/>
          </p:nvSpPr>
          <p:spPr bwMode="auto">
            <a:xfrm>
              <a:off x="9461664" y="4644130"/>
              <a:ext cx="249466" cy="240241"/>
            </a:xfrm>
            <a:prstGeom prst="ellipse">
              <a:avLst/>
            </a:prstGeom>
            <a:gradFill flip="none" rotWithShape="1">
              <a:gsLst>
                <a:gs pos="45000">
                  <a:srgbClr val="92D050"/>
                </a:gs>
                <a:gs pos="68000">
                  <a:schemeClr val="accent1">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19466" tIns="59733" rIns="119466" bIns="59733" numCol="1" rtlCol="0" anchor="ctr" anchorCtr="0" compatLnSpc="1">
              <a:prstTxWarp prst="textNoShape">
                <a:avLst/>
              </a:prstTxWarp>
            </a:bodyPr>
            <a:lstStyle/>
            <a:p>
              <a:pPr algn="ctr" defTabSz="1194335" fontAlgn="base">
                <a:spcBef>
                  <a:spcPct val="0"/>
                </a:spcBef>
                <a:spcAft>
                  <a:spcPct val="0"/>
                </a:spcAft>
              </a:pPr>
              <a:endParaRPr lang="en-US" sz="2842" dirty="0">
                <a:gradFill>
                  <a:gsLst>
                    <a:gs pos="0">
                      <a:srgbClr val="FFFFFF"/>
                    </a:gs>
                    <a:gs pos="100000">
                      <a:srgbClr val="FFFFFF"/>
                    </a:gs>
                  </a:gsLst>
                  <a:lin ang="5400000" scaled="0"/>
                </a:gradFill>
              </a:endParaRPr>
            </a:p>
          </p:txBody>
        </p:sp>
        <p:pic>
          <p:nvPicPr>
            <p:cNvPr id="91" name="Picture 90" descr="settings.png"/>
            <p:cNvPicPr>
              <a:picLocks noChangeAspect="1"/>
            </p:cNvPicPr>
            <p:nvPr/>
          </p:nvPicPr>
          <p:blipFill>
            <a:blip r:embed="rId3"/>
            <a:stretch>
              <a:fillRect/>
            </a:stretch>
          </p:blipFill>
          <p:spPr>
            <a:xfrm>
              <a:off x="9370472" y="4547309"/>
              <a:ext cx="362773" cy="349358"/>
            </a:xfrm>
            <a:prstGeom prst="rect">
              <a:avLst/>
            </a:prstGeom>
          </p:spPr>
        </p:pic>
        <p:pic>
          <p:nvPicPr>
            <p:cNvPr id="94" name="App-V cube" descr="C:\Users\davidg\Pictures\DVD_ART35\Artwork_Imagery\Icons - Illustrations\_VIRTUALIZATION ICONS\Application Virtual.png"/>
            <p:cNvPicPr>
              <a:picLocks noChangeAspect="1" noChangeArrowheads="1"/>
            </p:cNvPicPr>
            <p:nvPr/>
          </p:nvPicPr>
          <p:blipFill>
            <a:blip r:embed="rId7" cstate="email"/>
            <a:srcRect/>
            <a:stretch>
              <a:fillRect/>
            </a:stretch>
          </p:blipFill>
          <p:spPr bwMode="auto">
            <a:xfrm>
              <a:off x="11148169" y="4431506"/>
              <a:ext cx="173402" cy="186620"/>
            </a:xfrm>
            <a:prstGeom prst="rect">
              <a:avLst/>
            </a:prstGeom>
            <a:noFill/>
          </p:spPr>
        </p:pic>
        <p:pic>
          <p:nvPicPr>
            <p:cNvPr id="96" name="App-V cube" descr="C:\Users\davidg\Pictures\DVD_ART35\Artwork_Imagery\Icons - Illustrations\_VIRTUALIZATION ICONS\Application Virtual.png"/>
            <p:cNvPicPr>
              <a:picLocks noChangeAspect="1" noChangeArrowheads="1"/>
            </p:cNvPicPr>
            <p:nvPr/>
          </p:nvPicPr>
          <p:blipFill>
            <a:blip r:embed="rId7" cstate="email"/>
            <a:srcRect/>
            <a:stretch>
              <a:fillRect/>
            </a:stretch>
          </p:blipFill>
          <p:spPr bwMode="auto">
            <a:xfrm>
              <a:off x="9559606" y="4422540"/>
              <a:ext cx="173402" cy="186620"/>
            </a:xfrm>
            <a:prstGeom prst="rect">
              <a:avLst/>
            </a:prstGeom>
            <a:noFill/>
          </p:spPr>
        </p:pic>
      </p:grpSp>
    </p:spTree>
    <p:extLst>
      <p:ext uri="{BB962C8B-B14F-4D97-AF65-F5344CB8AC3E}">
        <p14:creationId xmlns:p14="http://schemas.microsoft.com/office/powerpoint/2010/main" val="356222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207579"/>
          </a:xfrm>
        </p:spPr>
        <p:txBody>
          <a:bodyPr/>
          <a:lstStyle/>
          <a:p>
            <a:r>
              <a:rPr lang="en-US" dirty="0"/>
              <a:t>Tighter integration with Windows 8</a:t>
            </a:r>
          </a:p>
          <a:p>
            <a:pPr lvl="1"/>
            <a:r>
              <a:rPr lang="en-US" dirty="0"/>
              <a:t>Support for Windows 8 apps settings synchronization</a:t>
            </a:r>
          </a:p>
          <a:p>
            <a:pPr lvl="1"/>
            <a:r>
              <a:rPr lang="en-US" dirty="0"/>
              <a:t>Detection of Microsoft Account Linking </a:t>
            </a:r>
          </a:p>
          <a:p>
            <a:r>
              <a:rPr lang="en-US" dirty="0"/>
              <a:t>New end-user interface</a:t>
            </a:r>
          </a:p>
          <a:p>
            <a:pPr lvl="1"/>
            <a:r>
              <a:rPr lang="en-US" dirty="0"/>
              <a:t>Users </a:t>
            </a:r>
            <a:r>
              <a:rPr lang="en-US" dirty="0" smtClean="0"/>
              <a:t>can control </a:t>
            </a:r>
            <a:r>
              <a:rPr lang="en-US" dirty="0"/>
              <a:t>what settings are being synchronized</a:t>
            </a:r>
          </a:p>
          <a:p>
            <a:pPr lvl="1"/>
            <a:r>
              <a:rPr lang="en-US" dirty="0"/>
              <a:t>Users can </a:t>
            </a:r>
            <a:r>
              <a:rPr lang="en-US" dirty="0" smtClean="0"/>
              <a:t>manage </a:t>
            </a:r>
            <a:r>
              <a:rPr lang="en-US" dirty="0"/>
              <a:t>what </a:t>
            </a:r>
            <a:r>
              <a:rPr lang="en-US" dirty="0" smtClean="0"/>
              <a:t>they want to </a:t>
            </a:r>
            <a:r>
              <a:rPr lang="en-US" dirty="0"/>
              <a:t>synchronize</a:t>
            </a:r>
          </a:p>
          <a:p>
            <a:r>
              <a:rPr lang="en-US" dirty="0"/>
              <a:t>Improvements to the Synchronization Engine</a:t>
            </a:r>
          </a:p>
          <a:p>
            <a:pPr lvl="1"/>
            <a:r>
              <a:rPr lang="en-US" dirty="0"/>
              <a:t>Offline Files is no longer required</a:t>
            </a:r>
          </a:p>
          <a:p>
            <a:pPr lvl="1"/>
            <a:r>
              <a:rPr lang="en-US" dirty="0"/>
              <a:t>Improved performance – faster loading and more reliable</a:t>
            </a:r>
          </a:p>
          <a:p>
            <a:endParaRPr lang="en-US" dirty="0"/>
          </a:p>
        </p:txBody>
      </p:sp>
      <p:sp>
        <p:nvSpPr>
          <p:cNvPr id="4" name="Title 3"/>
          <p:cNvSpPr>
            <a:spLocks noGrp="1"/>
          </p:cNvSpPr>
          <p:nvPr>
            <p:ph type="title"/>
          </p:nvPr>
        </p:nvSpPr>
        <p:spPr/>
        <p:txBody>
          <a:bodyPr/>
          <a:lstStyle/>
          <a:p>
            <a:r>
              <a:rPr lang="en-US" dirty="0" smtClean="0"/>
              <a:t>Key Features in UE-V 2.0 beta</a:t>
            </a:r>
            <a:endParaRPr lang="en-US" dirty="0"/>
          </a:p>
        </p:txBody>
      </p:sp>
      <p:grpSp>
        <p:nvGrpSpPr>
          <p:cNvPr id="6" name="Group 5"/>
          <p:cNvGrpSpPr/>
          <p:nvPr/>
        </p:nvGrpSpPr>
        <p:grpSpPr bwMode="black">
          <a:xfrm>
            <a:off x="10185990" y="510363"/>
            <a:ext cx="1123921" cy="2041451"/>
            <a:chOff x="8920162" y="3943878"/>
            <a:chExt cx="419101" cy="889001"/>
          </a:xfrm>
          <a:solidFill>
            <a:srgbClr val="FFFFFF"/>
          </a:solidFill>
        </p:grpSpPr>
        <p:sp>
          <p:nvSpPr>
            <p:cNvPr id="7" name="Oval 16"/>
            <p:cNvSpPr>
              <a:spLocks noChangeArrowheads="1"/>
            </p:cNvSpPr>
            <p:nvPr/>
          </p:nvSpPr>
          <p:spPr bwMode="black">
            <a:xfrm>
              <a:off x="9148762" y="3943878"/>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 name="Freeform 17"/>
            <p:cNvSpPr>
              <a:spLocks/>
            </p:cNvSpPr>
            <p:nvPr/>
          </p:nvSpPr>
          <p:spPr bwMode="black">
            <a:xfrm>
              <a:off x="9017000" y="4123266"/>
              <a:ext cx="322263" cy="709613"/>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8"/>
            <p:cNvSpPr>
              <a:spLocks/>
            </p:cNvSpPr>
            <p:nvPr/>
          </p:nvSpPr>
          <p:spPr bwMode="black">
            <a:xfrm>
              <a:off x="9051925" y="4089928"/>
              <a:ext cx="265113" cy="206375"/>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 name="Freeform 19"/>
            <p:cNvSpPr>
              <a:spLocks/>
            </p:cNvSpPr>
            <p:nvPr/>
          </p:nvSpPr>
          <p:spPr bwMode="black">
            <a:xfrm>
              <a:off x="8953500" y="3958166"/>
              <a:ext cx="90488"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20"/>
            <p:cNvSpPr>
              <a:spLocks/>
            </p:cNvSpPr>
            <p:nvPr/>
          </p:nvSpPr>
          <p:spPr bwMode="black">
            <a:xfrm>
              <a:off x="9055100" y="401055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21"/>
            <p:cNvSpPr>
              <a:spLocks/>
            </p:cNvSpPr>
            <p:nvPr/>
          </p:nvSpPr>
          <p:spPr bwMode="black">
            <a:xfrm>
              <a:off x="8920162" y="3943878"/>
              <a:ext cx="19050" cy="19526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sp>
        <p:nvSpPr>
          <p:cNvPr id="13" name="TextBox 12"/>
          <p:cNvSpPr txBox="1"/>
          <p:nvPr/>
        </p:nvSpPr>
        <p:spPr>
          <a:xfrm>
            <a:off x="9327012" y="2617008"/>
            <a:ext cx="262475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Just Announced!</a:t>
            </a:r>
          </a:p>
        </p:txBody>
      </p:sp>
    </p:spTree>
    <p:extLst>
      <p:ext uri="{BB962C8B-B14F-4D97-AF65-F5344CB8AC3E}">
        <p14:creationId xmlns:p14="http://schemas.microsoft.com/office/powerpoint/2010/main" val="26061237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bwMode="auto">
          <a:xfrm>
            <a:off x="3761099" y="1461649"/>
            <a:ext cx="384352" cy="376191"/>
          </a:xfrm>
          <a:prstGeom prst="ellipse">
            <a:avLst/>
          </a:prstGeom>
          <a:solidFill>
            <a:srgbClr val="FFC000"/>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2</a:t>
            </a:r>
          </a:p>
        </p:txBody>
      </p:sp>
      <p:sp>
        <p:nvSpPr>
          <p:cNvPr id="30" name="Oval 29"/>
          <p:cNvSpPr/>
          <p:nvPr/>
        </p:nvSpPr>
        <p:spPr bwMode="auto">
          <a:xfrm>
            <a:off x="3761099" y="3582954"/>
            <a:ext cx="384352" cy="376191"/>
          </a:xfrm>
          <a:prstGeom prst="ellipse">
            <a:avLst/>
          </a:prstGeom>
          <a:solidFill>
            <a:srgbClr val="FFC000"/>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3</a:t>
            </a:r>
            <a:endParaRPr lang="en-US" sz="2000" b="1" dirty="0">
              <a:gradFill>
                <a:gsLst>
                  <a:gs pos="0">
                    <a:srgbClr val="FFFFFF"/>
                  </a:gs>
                  <a:gs pos="100000">
                    <a:srgbClr val="FFFFFF"/>
                  </a:gs>
                </a:gsLst>
                <a:lin ang="5400000" scaled="0"/>
              </a:gradFill>
            </a:endParaRPr>
          </a:p>
        </p:txBody>
      </p:sp>
      <p:sp>
        <p:nvSpPr>
          <p:cNvPr id="31" name="Oval 30"/>
          <p:cNvSpPr/>
          <p:nvPr/>
        </p:nvSpPr>
        <p:spPr bwMode="auto">
          <a:xfrm>
            <a:off x="4250325" y="6031520"/>
            <a:ext cx="384352" cy="376191"/>
          </a:xfrm>
          <a:prstGeom prst="ellipse">
            <a:avLst/>
          </a:prstGeom>
          <a:solidFill>
            <a:srgbClr val="FFC000"/>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4</a:t>
            </a:r>
            <a:endParaRPr lang="en-US" sz="2000" b="1" dirty="0">
              <a:gradFill>
                <a:gsLst>
                  <a:gs pos="0">
                    <a:srgbClr val="FFFFFF"/>
                  </a:gs>
                  <a:gs pos="100000">
                    <a:srgbClr val="FFFFFF"/>
                  </a:gs>
                </a:gsLst>
                <a:lin ang="5400000" scaled="0"/>
              </a:gradFill>
            </a:endParaRPr>
          </a:p>
        </p:txBody>
      </p:sp>
      <p:pic>
        <p:nvPicPr>
          <p:cNvPr id="37" name="Picture 90"/>
          <p:cNvPicPr>
            <a:picLocks noChangeAspect="1"/>
          </p:cNvPicPr>
          <p:nvPr/>
        </p:nvPicPr>
        <p:blipFill>
          <a:blip r:embed="rId2"/>
          <a:srcRect l="67535"/>
          <a:stretch>
            <a:fillRect/>
          </a:stretch>
        </p:blipFill>
        <p:spPr bwMode="auto">
          <a:xfrm>
            <a:off x="5407918" y="4679026"/>
            <a:ext cx="768697" cy="1435706"/>
          </a:xfrm>
          <a:prstGeom prst="rect">
            <a:avLst/>
          </a:prstGeom>
          <a:noFill/>
          <a:ln w="9525">
            <a:noFill/>
            <a:miter lim="800000"/>
            <a:headEnd/>
            <a:tailEnd/>
          </a:ln>
        </p:spPr>
      </p:pic>
      <p:sp>
        <p:nvSpPr>
          <p:cNvPr id="38" name="TextBox 111"/>
          <p:cNvSpPr txBox="1">
            <a:spLocks noChangeArrowheads="1"/>
          </p:cNvSpPr>
          <p:nvPr/>
        </p:nvSpPr>
        <p:spPr bwMode="auto">
          <a:xfrm>
            <a:off x="4674468" y="5863667"/>
            <a:ext cx="2671319" cy="630896"/>
          </a:xfrm>
          <a:prstGeom prst="rect">
            <a:avLst/>
          </a:prstGeom>
          <a:noFill/>
          <a:ln w="9525">
            <a:noFill/>
            <a:miter lim="800000"/>
            <a:headEnd/>
            <a:tailEnd/>
          </a:ln>
        </p:spPr>
        <p:txBody>
          <a:bodyPr wrap="square" lIns="76158" tIns="38077" rIns="76158" bIns="38077">
            <a:prstTxWarp prst="textNoShape">
              <a:avLst/>
            </a:prstTxWarp>
            <a:spAutoFit/>
          </a:bodyPr>
          <a:lstStyle/>
          <a:p>
            <a:pPr defTabSz="926571"/>
            <a:r>
              <a:rPr lang="en-US" dirty="0">
                <a:solidFill>
                  <a:srgbClr val="FFFFFF"/>
                </a:solidFill>
                <a:latin typeface="Segoe UI Light" pitchFamily="-103" charset="0"/>
              </a:rPr>
              <a:t>UE-V </a:t>
            </a:r>
            <a:endParaRPr lang="en-US" dirty="0" smtClean="0">
              <a:solidFill>
                <a:srgbClr val="FFFFFF"/>
              </a:solidFill>
              <a:latin typeface="Segoe UI Light" pitchFamily="-103" charset="0"/>
            </a:endParaRPr>
          </a:p>
          <a:p>
            <a:pPr defTabSz="926571"/>
            <a:r>
              <a:rPr lang="en-US" dirty="0" smtClean="0">
                <a:solidFill>
                  <a:srgbClr val="FFFFFF"/>
                </a:solidFill>
                <a:latin typeface="Segoe UI Light" pitchFamily="-103" charset="0"/>
              </a:rPr>
              <a:t>Settings Storage Path</a:t>
            </a:r>
            <a:endParaRPr lang="en-US" dirty="0">
              <a:solidFill>
                <a:srgbClr val="FFFFFF"/>
              </a:solidFill>
              <a:latin typeface="Segoe UI Light" pitchFamily="-103" charset="0"/>
            </a:endParaRPr>
          </a:p>
        </p:txBody>
      </p:sp>
      <p:grpSp>
        <p:nvGrpSpPr>
          <p:cNvPr id="11" name="Group 4"/>
          <p:cNvGrpSpPr>
            <a:grpSpLocks noChangeAspect="1"/>
          </p:cNvGrpSpPr>
          <p:nvPr/>
        </p:nvGrpSpPr>
        <p:grpSpPr bwMode="auto">
          <a:xfrm>
            <a:off x="451691" y="1217675"/>
            <a:ext cx="3544788" cy="2109155"/>
            <a:chOff x="477" y="513"/>
            <a:chExt cx="2787" cy="1722"/>
          </a:xfrm>
        </p:grpSpPr>
        <p:sp>
          <p:nvSpPr>
            <p:cNvPr id="13" name="AutoShape 3"/>
            <p:cNvSpPr>
              <a:spLocks noChangeAspect="1" noChangeArrowheads="1" noTextEdit="1"/>
            </p:cNvSpPr>
            <p:nvPr/>
          </p:nvSpPr>
          <p:spPr bwMode="auto">
            <a:xfrm>
              <a:off x="478" y="513"/>
              <a:ext cx="2786"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noEditPoints="1"/>
            </p:cNvSpPr>
            <p:nvPr/>
          </p:nvSpPr>
          <p:spPr bwMode="auto">
            <a:xfrm>
              <a:off x="477" y="514"/>
              <a:ext cx="2231" cy="1709"/>
            </a:xfrm>
            <a:custGeom>
              <a:avLst/>
              <a:gdLst>
                <a:gd name="T0" fmla="*/ 12 w 142"/>
                <a:gd name="T1" fmla="*/ 103 h 137"/>
                <a:gd name="T2" fmla="*/ 130 w 142"/>
                <a:gd name="T3" fmla="*/ 103 h 137"/>
                <a:gd name="T4" fmla="*/ 130 w 142"/>
                <a:gd name="T5" fmla="*/ 12 h 137"/>
                <a:gd name="T6" fmla="*/ 12 w 142"/>
                <a:gd name="T7" fmla="*/ 12 h 137"/>
                <a:gd name="T8" fmla="*/ 12 w 142"/>
                <a:gd name="T9" fmla="*/ 103 h 137"/>
                <a:gd name="T10" fmla="*/ 0 w 142"/>
                <a:gd name="T11" fmla="*/ 107 h 137"/>
                <a:gd name="T12" fmla="*/ 0 w 142"/>
                <a:gd name="T13" fmla="*/ 8 h 137"/>
                <a:gd name="T14" fmla="*/ 8 w 142"/>
                <a:gd name="T15" fmla="*/ 0 h 137"/>
                <a:gd name="T16" fmla="*/ 134 w 142"/>
                <a:gd name="T17" fmla="*/ 0 h 137"/>
                <a:gd name="T18" fmla="*/ 142 w 142"/>
                <a:gd name="T19" fmla="*/ 8 h 137"/>
                <a:gd name="T20" fmla="*/ 142 w 142"/>
                <a:gd name="T21" fmla="*/ 107 h 137"/>
                <a:gd name="T22" fmla="*/ 134 w 142"/>
                <a:gd name="T23" fmla="*/ 115 h 137"/>
                <a:gd name="T24" fmla="*/ 86 w 142"/>
                <a:gd name="T25" fmla="*/ 115 h 137"/>
                <a:gd name="T26" fmla="*/ 86 w 142"/>
                <a:gd name="T27" fmla="*/ 128 h 137"/>
                <a:gd name="T28" fmla="*/ 120 w 142"/>
                <a:gd name="T29" fmla="*/ 137 h 137"/>
                <a:gd name="T30" fmla="*/ 23 w 142"/>
                <a:gd name="T31" fmla="*/ 137 h 137"/>
                <a:gd name="T32" fmla="*/ 57 w 142"/>
                <a:gd name="T33" fmla="*/ 128 h 137"/>
                <a:gd name="T34" fmla="*/ 57 w 142"/>
                <a:gd name="T35" fmla="*/ 115 h 137"/>
                <a:gd name="T36" fmla="*/ 8 w 142"/>
                <a:gd name="T37" fmla="*/ 115 h 137"/>
                <a:gd name="T38" fmla="*/ 0 w 142"/>
                <a:gd name="T39"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37">
                  <a:moveTo>
                    <a:pt x="12" y="103"/>
                  </a:moveTo>
                  <a:cubicBezTo>
                    <a:pt x="130" y="103"/>
                    <a:pt x="130" y="103"/>
                    <a:pt x="130" y="103"/>
                  </a:cubicBezTo>
                  <a:cubicBezTo>
                    <a:pt x="130" y="12"/>
                    <a:pt x="130" y="12"/>
                    <a:pt x="130" y="12"/>
                  </a:cubicBezTo>
                  <a:cubicBezTo>
                    <a:pt x="12" y="12"/>
                    <a:pt x="12" y="12"/>
                    <a:pt x="12" y="12"/>
                  </a:cubicBezTo>
                  <a:lnTo>
                    <a:pt x="12" y="103"/>
                  </a:lnTo>
                  <a:close/>
                  <a:moveTo>
                    <a:pt x="0" y="107"/>
                  </a:moveTo>
                  <a:cubicBezTo>
                    <a:pt x="0" y="8"/>
                    <a:pt x="0" y="8"/>
                    <a:pt x="0" y="8"/>
                  </a:cubicBezTo>
                  <a:cubicBezTo>
                    <a:pt x="0" y="4"/>
                    <a:pt x="4" y="0"/>
                    <a:pt x="8" y="0"/>
                  </a:cubicBezTo>
                  <a:cubicBezTo>
                    <a:pt x="134" y="0"/>
                    <a:pt x="134" y="0"/>
                    <a:pt x="134" y="0"/>
                  </a:cubicBezTo>
                  <a:cubicBezTo>
                    <a:pt x="139" y="0"/>
                    <a:pt x="142" y="4"/>
                    <a:pt x="142" y="8"/>
                  </a:cubicBezTo>
                  <a:cubicBezTo>
                    <a:pt x="142" y="107"/>
                    <a:pt x="142" y="107"/>
                    <a:pt x="142" y="107"/>
                  </a:cubicBezTo>
                  <a:cubicBezTo>
                    <a:pt x="142" y="112"/>
                    <a:pt x="139" y="115"/>
                    <a:pt x="134" y="115"/>
                  </a:cubicBezTo>
                  <a:cubicBezTo>
                    <a:pt x="86" y="115"/>
                    <a:pt x="86" y="115"/>
                    <a:pt x="86" y="115"/>
                  </a:cubicBezTo>
                  <a:cubicBezTo>
                    <a:pt x="86" y="128"/>
                    <a:pt x="86" y="128"/>
                    <a:pt x="86" y="128"/>
                  </a:cubicBezTo>
                  <a:cubicBezTo>
                    <a:pt x="106" y="129"/>
                    <a:pt x="120" y="133"/>
                    <a:pt x="120" y="137"/>
                  </a:cubicBezTo>
                  <a:cubicBezTo>
                    <a:pt x="23" y="137"/>
                    <a:pt x="23" y="137"/>
                    <a:pt x="23" y="137"/>
                  </a:cubicBezTo>
                  <a:cubicBezTo>
                    <a:pt x="23" y="133"/>
                    <a:pt x="37" y="129"/>
                    <a:pt x="57" y="128"/>
                  </a:cubicBezTo>
                  <a:cubicBezTo>
                    <a:pt x="57" y="115"/>
                    <a:pt x="57" y="115"/>
                    <a:pt x="57" y="115"/>
                  </a:cubicBezTo>
                  <a:cubicBezTo>
                    <a:pt x="8" y="115"/>
                    <a:pt x="8" y="115"/>
                    <a:pt x="8" y="115"/>
                  </a:cubicBezTo>
                  <a:cubicBezTo>
                    <a:pt x="4" y="115"/>
                    <a:pt x="0" y="112"/>
                    <a:pt x="0"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p:nvSpPr>
          <p:spPr bwMode="auto">
            <a:xfrm>
              <a:off x="2761" y="1155"/>
              <a:ext cx="502" cy="1068"/>
            </a:xfrm>
            <a:custGeom>
              <a:avLst/>
              <a:gdLst>
                <a:gd name="T0" fmla="*/ 7 w 62"/>
                <a:gd name="T1" fmla="*/ 25 h 137"/>
                <a:gd name="T2" fmla="*/ 7 w 62"/>
                <a:gd name="T3" fmla="*/ 32 h 137"/>
                <a:gd name="T4" fmla="*/ 55 w 62"/>
                <a:gd name="T5" fmla="*/ 32 h 137"/>
                <a:gd name="T6" fmla="*/ 55 w 62"/>
                <a:gd name="T7" fmla="*/ 25 h 137"/>
                <a:gd name="T8" fmla="*/ 7 w 62"/>
                <a:gd name="T9" fmla="*/ 25 h 137"/>
                <a:gd name="T10" fmla="*/ 15 w 62"/>
                <a:gd name="T11" fmla="*/ 113 h 137"/>
                <a:gd name="T12" fmla="*/ 15 w 62"/>
                <a:gd name="T13" fmla="*/ 107 h 137"/>
                <a:gd name="T14" fmla="*/ 7 w 62"/>
                <a:gd name="T15" fmla="*/ 107 h 137"/>
                <a:gd name="T16" fmla="*/ 7 w 62"/>
                <a:gd name="T17" fmla="*/ 113 h 137"/>
                <a:gd name="T18" fmla="*/ 15 w 62"/>
                <a:gd name="T19" fmla="*/ 113 h 137"/>
                <a:gd name="T20" fmla="*/ 15 w 62"/>
                <a:gd name="T21" fmla="*/ 103 h 137"/>
                <a:gd name="T22" fmla="*/ 15 w 62"/>
                <a:gd name="T23" fmla="*/ 97 h 137"/>
                <a:gd name="T24" fmla="*/ 7 w 62"/>
                <a:gd name="T25" fmla="*/ 97 h 137"/>
                <a:gd name="T26" fmla="*/ 7 w 62"/>
                <a:gd name="T27" fmla="*/ 103 h 137"/>
                <a:gd name="T28" fmla="*/ 15 w 62"/>
                <a:gd name="T29" fmla="*/ 103 h 137"/>
                <a:gd name="T30" fmla="*/ 55 w 62"/>
                <a:gd name="T31" fmla="*/ 124 h 137"/>
                <a:gd name="T32" fmla="*/ 55 w 62"/>
                <a:gd name="T33" fmla="*/ 118 h 137"/>
                <a:gd name="T34" fmla="*/ 7 w 62"/>
                <a:gd name="T35" fmla="*/ 118 h 137"/>
                <a:gd name="T36" fmla="*/ 7 w 62"/>
                <a:gd name="T37" fmla="*/ 124 h 137"/>
                <a:gd name="T38" fmla="*/ 55 w 62"/>
                <a:gd name="T39" fmla="*/ 124 h 137"/>
                <a:gd name="T40" fmla="*/ 55 w 62"/>
                <a:gd name="T41" fmla="*/ 19 h 137"/>
                <a:gd name="T42" fmla="*/ 55 w 62"/>
                <a:gd name="T43" fmla="*/ 13 h 137"/>
                <a:gd name="T44" fmla="*/ 7 w 62"/>
                <a:gd name="T45" fmla="*/ 13 h 137"/>
                <a:gd name="T46" fmla="*/ 7 w 62"/>
                <a:gd name="T47" fmla="*/ 19 h 137"/>
                <a:gd name="T48" fmla="*/ 55 w 62"/>
                <a:gd name="T49" fmla="*/ 19 h 137"/>
                <a:gd name="T50" fmla="*/ 62 w 62"/>
                <a:gd name="T51" fmla="*/ 8 h 137"/>
                <a:gd name="T52" fmla="*/ 62 w 62"/>
                <a:gd name="T53" fmla="*/ 129 h 137"/>
                <a:gd name="T54" fmla="*/ 54 w 62"/>
                <a:gd name="T55" fmla="*/ 137 h 137"/>
                <a:gd name="T56" fmla="*/ 8 w 62"/>
                <a:gd name="T57" fmla="*/ 137 h 137"/>
                <a:gd name="T58" fmla="*/ 0 w 62"/>
                <a:gd name="T59" fmla="*/ 129 h 137"/>
                <a:gd name="T60" fmla="*/ 0 w 62"/>
                <a:gd name="T61" fmla="*/ 8 h 137"/>
                <a:gd name="T62" fmla="*/ 8 w 62"/>
                <a:gd name="T63" fmla="*/ 0 h 137"/>
                <a:gd name="T64" fmla="*/ 54 w 62"/>
                <a:gd name="T65" fmla="*/ 0 h 137"/>
                <a:gd name="T66" fmla="*/ 62 w 62"/>
                <a:gd name="T6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37">
                  <a:moveTo>
                    <a:pt x="7" y="25"/>
                  </a:moveTo>
                  <a:cubicBezTo>
                    <a:pt x="7" y="32"/>
                    <a:pt x="7" y="32"/>
                    <a:pt x="7" y="32"/>
                  </a:cubicBezTo>
                  <a:cubicBezTo>
                    <a:pt x="55" y="32"/>
                    <a:pt x="55" y="32"/>
                    <a:pt x="55" y="32"/>
                  </a:cubicBezTo>
                  <a:cubicBezTo>
                    <a:pt x="55" y="25"/>
                    <a:pt x="55" y="25"/>
                    <a:pt x="55" y="25"/>
                  </a:cubicBezTo>
                  <a:lnTo>
                    <a:pt x="7" y="25"/>
                  </a:lnTo>
                  <a:close/>
                  <a:moveTo>
                    <a:pt x="15" y="113"/>
                  </a:moveTo>
                  <a:cubicBezTo>
                    <a:pt x="15" y="107"/>
                    <a:pt x="15" y="107"/>
                    <a:pt x="15" y="107"/>
                  </a:cubicBezTo>
                  <a:cubicBezTo>
                    <a:pt x="7" y="107"/>
                    <a:pt x="7" y="107"/>
                    <a:pt x="7" y="107"/>
                  </a:cubicBezTo>
                  <a:cubicBezTo>
                    <a:pt x="7" y="113"/>
                    <a:pt x="7" y="113"/>
                    <a:pt x="7" y="113"/>
                  </a:cubicBezTo>
                  <a:lnTo>
                    <a:pt x="15" y="113"/>
                  </a:lnTo>
                  <a:close/>
                  <a:moveTo>
                    <a:pt x="15" y="103"/>
                  </a:moveTo>
                  <a:cubicBezTo>
                    <a:pt x="15" y="97"/>
                    <a:pt x="15" y="97"/>
                    <a:pt x="15" y="97"/>
                  </a:cubicBezTo>
                  <a:cubicBezTo>
                    <a:pt x="7" y="97"/>
                    <a:pt x="7" y="97"/>
                    <a:pt x="7" y="97"/>
                  </a:cubicBezTo>
                  <a:cubicBezTo>
                    <a:pt x="7" y="103"/>
                    <a:pt x="7" y="103"/>
                    <a:pt x="7" y="103"/>
                  </a:cubicBezTo>
                  <a:lnTo>
                    <a:pt x="15" y="103"/>
                  </a:lnTo>
                  <a:close/>
                  <a:moveTo>
                    <a:pt x="55" y="124"/>
                  </a:moveTo>
                  <a:cubicBezTo>
                    <a:pt x="55" y="118"/>
                    <a:pt x="55" y="118"/>
                    <a:pt x="55" y="118"/>
                  </a:cubicBezTo>
                  <a:cubicBezTo>
                    <a:pt x="7" y="118"/>
                    <a:pt x="7" y="118"/>
                    <a:pt x="7" y="118"/>
                  </a:cubicBezTo>
                  <a:cubicBezTo>
                    <a:pt x="7" y="124"/>
                    <a:pt x="7" y="124"/>
                    <a:pt x="7" y="124"/>
                  </a:cubicBezTo>
                  <a:lnTo>
                    <a:pt x="55" y="124"/>
                  </a:lnTo>
                  <a:close/>
                  <a:moveTo>
                    <a:pt x="55" y="19"/>
                  </a:moveTo>
                  <a:cubicBezTo>
                    <a:pt x="55" y="13"/>
                    <a:pt x="55" y="13"/>
                    <a:pt x="55" y="13"/>
                  </a:cubicBezTo>
                  <a:cubicBezTo>
                    <a:pt x="7" y="13"/>
                    <a:pt x="7" y="13"/>
                    <a:pt x="7" y="13"/>
                  </a:cubicBezTo>
                  <a:cubicBezTo>
                    <a:pt x="7" y="19"/>
                    <a:pt x="7" y="19"/>
                    <a:pt x="7" y="19"/>
                  </a:cubicBezTo>
                  <a:lnTo>
                    <a:pt x="55" y="19"/>
                  </a:lnTo>
                  <a:close/>
                  <a:moveTo>
                    <a:pt x="62" y="8"/>
                  </a:moveTo>
                  <a:cubicBezTo>
                    <a:pt x="62" y="129"/>
                    <a:pt x="62" y="129"/>
                    <a:pt x="62" y="129"/>
                  </a:cubicBezTo>
                  <a:cubicBezTo>
                    <a:pt x="62" y="133"/>
                    <a:pt x="58" y="137"/>
                    <a:pt x="54" y="137"/>
                  </a:cubicBezTo>
                  <a:cubicBezTo>
                    <a:pt x="8" y="137"/>
                    <a:pt x="8" y="137"/>
                    <a:pt x="8" y="137"/>
                  </a:cubicBezTo>
                  <a:cubicBezTo>
                    <a:pt x="4" y="137"/>
                    <a:pt x="0" y="133"/>
                    <a:pt x="0" y="129"/>
                  </a:cubicBezTo>
                  <a:cubicBezTo>
                    <a:pt x="0" y="8"/>
                    <a:pt x="0" y="8"/>
                    <a:pt x="0" y="8"/>
                  </a:cubicBezTo>
                  <a:cubicBezTo>
                    <a:pt x="0" y="4"/>
                    <a:pt x="4" y="0"/>
                    <a:pt x="8" y="0"/>
                  </a:cubicBezTo>
                  <a:cubicBezTo>
                    <a:pt x="54" y="0"/>
                    <a:pt x="54" y="0"/>
                    <a:pt x="54" y="0"/>
                  </a:cubicBezTo>
                  <a:cubicBezTo>
                    <a:pt x="58" y="0"/>
                    <a:pt x="62" y="4"/>
                    <a:pt x="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Oval 4"/>
          <p:cNvSpPr/>
          <p:nvPr/>
        </p:nvSpPr>
        <p:spPr bwMode="auto">
          <a:xfrm>
            <a:off x="848961" y="2350139"/>
            <a:ext cx="366303" cy="352747"/>
          </a:xfrm>
          <a:prstGeom prst="ellipse">
            <a:avLst/>
          </a:prstGeom>
          <a:solidFill>
            <a:srgbClr val="FFC000"/>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1</a:t>
            </a:r>
            <a:endParaRPr lang="en-US" sz="2000" b="1" dirty="0">
              <a:gradFill>
                <a:gsLst>
                  <a:gs pos="0">
                    <a:srgbClr val="FFFFFF"/>
                  </a:gs>
                  <a:gs pos="100000">
                    <a:srgbClr val="FFFFFF"/>
                  </a:gs>
                </a:gsLst>
                <a:lin ang="5400000" scaled="0"/>
              </a:gradFill>
            </a:endParaRPr>
          </a:p>
        </p:txBody>
      </p:sp>
      <p:pic>
        <p:nvPicPr>
          <p:cNvPr id="64" name="Picture 63" descr="settings.png"/>
          <p:cNvPicPr>
            <a:picLocks noChangeAspect="1"/>
          </p:cNvPicPr>
          <p:nvPr/>
        </p:nvPicPr>
        <p:blipFill>
          <a:blip r:embed="rId3"/>
          <a:stretch>
            <a:fillRect/>
          </a:stretch>
        </p:blipFill>
        <p:spPr>
          <a:xfrm>
            <a:off x="1267775" y="1433989"/>
            <a:ext cx="589155" cy="573964"/>
          </a:xfrm>
          <a:prstGeom prst="rect">
            <a:avLst/>
          </a:prstGeom>
          <a:noFill/>
          <a:ln>
            <a:noFill/>
          </a:ln>
          <a:scene3d>
            <a:camera prst="orthographicFront"/>
            <a:lightRig rig="threePt" dir="t"/>
          </a:scene3d>
        </p:spPr>
      </p:pic>
      <p:pic>
        <p:nvPicPr>
          <p:cNvPr id="65" name="Picture 15"/>
          <p:cNvPicPr>
            <a:picLocks noChangeAspect="1" noChangeArrowheads="1"/>
          </p:cNvPicPr>
          <p:nvPr/>
        </p:nvPicPr>
        <p:blipFill>
          <a:blip r:embed="rId4"/>
          <a:stretch>
            <a:fillRect/>
          </a:stretch>
        </p:blipFill>
        <p:spPr bwMode="auto">
          <a:xfrm>
            <a:off x="2005901" y="1499754"/>
            <a:ext cx="492083" cy="492122"/>
          </a:xfrm>
          <a:prstGeom prst="rect">
            <a:avLst/>
          </a:prstGeom>
          <a:noFill/>
          <a:ln>
            <a:noFill/>
          </a:ln>
          <a:effectLst/>
          <a:extLst/>
        </p:spPr>
      </p:pic>
      <p:pic>
        <p:nvPicPr>
          <p:cNvPr id="94" name="Picture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675" y="2115533"/>
            <a:ext cx="462329" cy="445219"/>
          </a:xfrm>
          <a:prstGeom prst="rect">
            <a:avLst/>
          </a:prstGeom>
        </p:spPr>
      </p:pic>
      <p:sp>
        <p:nvSpPr>
          <p:cNvPr id="18" name="TextBox 17"/>
          <p:cNvSpPr txBox="1"/>
          <p:nvPr/>
        </p:nvSpPr>
        <p:spPr>
          <a:xfrm>
            <a:off x="4079028" y="1406457"/>
            <a:ext cx="1515479"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Registry</a:t>
            </a:r>
          </a:p>
          <a:p>
            <a:pPr>
              <a:lnSpc>
                <a:spcPct val="90000"/>
              </a:lnSpc>
              <a:spcAft>
                <a:spcPts val="600"/>
              </a:spcAft>
            </a:pPr>
            <a:r>
              <a:rPr lang="en-US" sz="2000" dirty="0" smtClean="0">
                <a:gradFill>
                  <a:gsLst>
                    <a:gs pos="2917">
                      <a:schemeClr val="tx1"/>
                    </a:gs>
                    <a:gs pos="30000">
                      <a:schemeClr val="tx1"/>
                    </a:gs>
                  </a:gsLst>
                  <a:lin ang="5400000" scaled="0"/>
                </a:gradFill>
              </a:rPr>
              <a:t>Local Files</a:t>
            </a:r>
          </a:p>
        </p:txBody>
      </p:sp>
      <p:sp>
        <p:nvSpPr>
          <p:cNvPr id="19" name="TextBox 18"/>
          <p:cNvSpPr txBox="1"/>
          <p:nvPr/>
        </p:nvSpPr>
        <p:spPr>
          <a:xfrm>
            <a:off x="4034361" y="2861776"/>
            <a:ext cx="2084545" cy="1280351"/>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Triggers</a:t>
            </a:r>
          </a:p>
          <a:p>
            <a:pPr>
              <a:lnSpc>
                <a:spcPct val="90000"/>
              </a:lnSpc>
              <a:spcAft>
                <a:spcPts val="600"/>
              </a:spcAft>
            </a:pPr>
            <a:r>
              <a:rPr lang="en-US" sz="2000" dirty="0" smtClean="0">
                <a:gradFill>
                  <a:gsLst>
                    <a:gs pos="2917">
                      <a:schemeClr val="tx1"/>
                    </a:gs>
                    <a:gs pos="30000">
                      <a:schemeClr val="tx1"/>
                    </a:gs>
                  </a:gsLst>
                  <a:lin ang="5400000" scaled="0"/>
                </a:gradFill>
              </a:rPr>
              <a:t>Local App Data</a:t>
            </a:r>
          </a:p>
          <a:p>
            <a:pPr>
              <a:lnSpc>
                <a:spcPct val="90000"/>
              </a:lnSpc>
              <a:spcAft>
                <a:spcPts val="600"/>
              </a:spcAft>
            </a:pPr>
            <a:r>
              <a:rPr lang="en-US" sz="2000" dirty="0" smtClean="0">
                <a:gradFill>
                  <a:gsLst>
                    <a:gs pos="2917">
                      <a:schemeClr val="tx1"/>
                    </a:gs>
                    <a:gs pos="30000">
                      <a:schemeClr val="tx1"/>
                    </a:gs>
                  </a:gsLst>
                  <a:lin ang="5400000" scaled="0"/>
                </a:gradFill>
              </a:rPr>
              <a:t>Sync Controller</a:t>
            </a:r>
          </a:p>
        </p:txBody>
      </p:sp>
      <p:sp>
        <p:nvSpPr>
          <p:cNvPr id="99" name="Rounded Rectangle 98"/>
          <p:cNvSpPr/>
          <p:nvPr/>
        </p:nvSpPr>
        <p:spPr bwMode="auto">
          <a:xfrm flipV="1">
            <a:off x="1159887" y="5688078"/>
            <a:ext cx="1686830" cy="73582"/>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8505">
              <a:defRPr/>
            </a:pPr>
            <a:endParaRPr lang="en-US" sz="1799" dirty="0">
              <a:solidFill>
                <a:prstClr val="white"/>
              </a:solidFill>
            </a:endParaRPr>
          </a:p>
        </p:txBody>
      </p:sp>
      <p:pic>
        <p:nvPicPr>
          <p:cNvPr id="102" name="Picture 101" descr="settings.png"/>
          <p:cNvPicPr>
            <a:picLocks noChangeAspect="1"/>
          </p:cNvPicPr>
          <p:nvPr/>
        </p:nvPicPr>
        <p:blipFill>
          <a:blip r:embed="rId3"/>
          <a:stretch>
            <a:fillRect/>
          </a:stretch>
        </p:blipFill>
        <p:spPr>
          <a:xfrm>
            <a:off x="1480201" y="4565396"/>
            <a:ext cx="436444" cy="421484"/>
          </a:xfrm>
          <a:prstGeom prst="rect">
            <a:avLst/>
          </a:prstGeom>
          <a:noFill/>
          <a:ln>
            <a:noFill/>
          </a:ln>
          <a:scene3d>
            <a:camera prst="orthographicFront"/>
            <a:lightRig rig="threePt" dir="t"/>
          </a:scene3d>
        </p:spPr>
      </p:pic>
      <p:pic>
        <p:nvPicPr>
          <p:cNvPr id="103" name="Picture 15"/>
          <p:cNvPicPr>
            <a:picLocks noChangeAspect="1" noChangeArrowheads="1"/>
          </p:cNvPicPr>
          <p:nvPr/>
        </p:nvPicPr>
        <p:blipFill>
          <a:blip r:embed="rId4"/>
          <a:stretch>
            <a:fillRect/>
          </a:stretch>
        </p:blipFill>
        <p:spPr bwMode="auto">
          <a:xfrm>
            <a:off x="2085176" y="4618930"/>
            <a:ext cx="364534" cy="361384"/>
          </a:xfrm>
          <a:prstGeom prst="rect">
            <a:avLst/>
          </a:prstGeom>
          <a:noFill/>
          <a:ln>
            <a:noFill/>
          </a:ln>
          <a:effectLst/>
          <a:extLst/>
        </p:spPr>
      </p:pic>
      <p:pic>
        <p:nvPicPr>
          <p:cNvPr id="106" name="App-V cube" descr="C:\Users\davidg\Pictures\DVD_ART35\Artwork_Imagery\Icons - Illustrations\_VIRTUALIZATION ICONS\Application Virtual.png"/>
          <p:cNvPicPr>
            <a:picLocks noChangeAspect="1" noChangeArrowheads="1"/>
          </p:cNvPicPr>
          <p:nvPr/>
        </p:nvPicPr>
        <p:blipFill>
          <a:blip r:embed="rId6" cstate="email"/>
          <a:srcRect/>
          <a:stretch>
            <a:fillRect/>
          </a:stretch>
        </p:blipFill>
        <p:spPr bwMode="auto">
          <a:xfrm>
            <a:off x="2287687" y="4741686"/>
            <a:ext cx="302957" cy="326964"/>
          </a:xfrm>
          <a:prstGeom prst="rect">
            <a:avLst/>
          </a:prstGeom>
          <a:noFill/>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3840" y="5025643"/>
            <a:ext cx="343636" cy="343636"/>
          </a:xfrm>
          <a:prstGeom prst="rect">
            <a:avLst/>
          </a:prstGeom>
        </p:spPr>
      </p:pic>
      <p:sp>
        <p:nvSpPr>
          <p:cNvPr id="34" name="Freeform 10"/>
          <p:cNvSpPr>
            <a:spLocks noEditPoints="1"/>
          </p:cNvSpPr>
          <p:nvPr/>
        </p:nvSpPr>
        <p:spPr bwMode="auto">
          <a:xfrm>
            <a:off x="796964" y="4341798"/>
            <a:ext cx="2435225" cy="1711326"/>
          </a:xfrm>
          <a:custGeom>
            <a:avLst/>
            <a:gdLst>
              <a:gd name="T0" fmla="*/ 87 w 175"/>
              <a:gd name="T1" fmla="*/ 9 h 117"/>
              <a:gd name="T2" fmla="*/ 90 w 175"/>
              <a:gd name="T3" fmla="*/ 6 h 117"/>
              <a:gd name="T4" fmla="*/ 87 w 175"/>
              <a:gd name="T5" fmla="*/ 3 h 117"/>
              <a:gd name="T6" fmla="*/ 84 w 175"/>
              <a:gd name="T7" fmla="*/ 6 h 117"/>
              <a:gd name="T8" fmla="*/ 87 w 175"/>
              <a:gd name="T9" fmla="*/ 9 h 117"/>
              <a:gd name="T10" fmla="*/ 144 w 175"/>
              <a:gd name="T11" fmla="*/ 11 h 117"/>
              <a:gd name="T12" fmla="*/ 31 w 175"/>
              <a:gd name="T13" fmla="*/ 11 h 117"/>
              <a:gd name="T14" fmla="*/ 31 w 175"/>
              <a:gd name="T15" fmla="*/ 75 h 117"/>
              <a:gd name="T16" fmla="*/ 144 w 175"/>
              <a:gd name="T17" fmla="*/ 75 h 117"/>
              <a:gd name="T18" fmla="*/ 144 w 175"/>
              <a:gd name="T19" fmla="*/ 11 h 117"/>
              <a:gd name="T20" fmla="*/ 152 w 175"/>
              <a:gd name="T21" fmla="*/ 4 h 117"/>
              <a:gd name="T22" fmla="*/ 152 w 175"/>
              <a:gd name="T23" fmla="*/ 84 h 117"/>
              <a:gd name="T24" fmla="*/ 174 w 175"/>
              <a:gd name="T25" fmla="*/ 111 h 117"/>
              <a:gd name="T26" fmla="*/ 175 w 175"/>
              <a:gd name="T27" fmla="*/ 113 h 117"/>
              <a:gd name="T28" fmla="*/ 175 w 175"/>
              <a:gd name="T29" fmla="*/ 116 h 117"/>
              <a:gd name="T30" fmla="*/ 173 w 175"/>
              <a:gd name="T31" fmla="*/ 117 h 117"/>
              <a:gd name="T32" fmla="*/ 1 w 175"/>
              <a:gd name="T33" fmla="*/ 117 h 117"/>
              <a:gd name="T34" fmla="*/ 0 w 175"/>
              <a:gd name="T35" fmla="*/ 116 h 117"/>
              <a:gd name="T36" fmla="*/ 0 w 175"/>
              <a:gd name="T37" fmla="*/ 113 h 117"/>
              <a:gd name="T38" fmla="*/ 1 w 175"/>
              <a:gd name="T39" fmla="*/ 111 h 117"/>
              <a:gd name="T40" fmla="*/ 22 w 175"/>
              <a:gd name="T41" fmla="*/ 84 h 117"/>
              <a:gd name="T42" fmla="*/ 22 w 175"/>
              <a:gd name="T43" fmla="*/ 4 h 117"/>
              <a:gd name="T44" fmla="*/ 26 w 175"/>
              <a:gd name="T45" fmla="*/ 0 h 117"/>
              <a:gd name="T46" fmla="*/ 148 w 175"/>
              <a:gd name="T47" fmla="*/ 0 h 117"/>
              <a:gd name="T48" fmla="*/ 152 w 175"/>
              <a:gd name="T49" fmla="*/ 4 h 117"/>
              <a:gd name="T50" fmla="*/ 148 w 175"/>
              <a:gd name="T51" fmla="*/ 102 h 117"/>
              <a:gd name="T52" fmla="*/ 140 w 175"/>
              <a:gd name="T53" fmla="*/ 89 h 117"/>
              <a:gd name="T54" fmla="*/ 34 w 175"/>
              <a:gd name="T55" fmla="*/ 89 h 117"/>
              <a:gd name="T56" fmla="*/ 26 w 175"/>
              <a:gd name="T57" fmla="*/ 102 h 117"/>
              <a:gd name="T58" fmla="*/ 148 w 175"/>
              <a:gd name="T59"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7">
                <a:moveTo>
                  <a:pt x="87" y="9"/>
                </a:moveTo>
                <a:cubicBezTo>
                  <a:pt x="88" y="9"/>
                  <a:pt x="90" y="8"/>
                  <a:pt x="90" y="6"/>
                </a:cubicBezTo>
                <a:cubicBezTo>
                  <a:pt x="90" y="4"/>
                  <a:pt x="88" y="3"/>
                  <a:pt x="87" y="3"/>
                </a:cubicBezTo>
                <a:cubicBezTo>
                  <a:pt x="85" y="3"/>
                  <a:pt x="84" y="4"/>
                  <a:pt x="84" y="6"/>
                </a:cubicBezTo>
                <a:cubicBezTo>
                  <a:pt x="84" y="8"/>
                  <a:pt x="85" y="9"/>
                  <a:pt x="87" y="9"/>
                </a:cubicBezTo>
                <a:close/>
                <a:moveTo>
                  <a:pt x="144" y="11"/>
                </a:moveTo>
                <a:cubicBezTo>
                  <a:pt x="31" y="11"/>
                  <a:pt x="31" y="11"/>
                  <a:pt x="31" y="11"/>
                </a:cubicBezTo>
                <a:cubicBezTo>
                  <a:pt x="31" y="75"/>
                  <a:pt x="31" y="75"/>
                  <a:pt x="31" y="75"/>
                </a:cubicBezTo>
                <a:cubicBezTo>
                  <a:pt x="144" y="75"/>
                  <a:pt x="144" y="75"/>
                  <a:pt x="144" y="75"/>
                </a:cubicBezTo>
                <a:lnTo>
                  <a:pt x="144" y="11"/>
                </a:lnTo>
                <a:close/>
                <a:moveTo>
                  <a:pt x="152" y="4"/>
                </a:moveTo>
                <a:cubicBezTo>
                  <a:pt x="152" y="84"/>
                  <a:pt x="152" y="84"/>
                  <a:pt x="152" y="84"/>
                </a:cubicBezTo>
                <a:cubicBezTo>
                  <a:pt x="174" y="111"/>
                  <a:pt x="174" y="111"/>
                  <a:pt x="174" y="111"/>
                </a:cubicBezTo>
                <a:cubicBezTo>
                  <a:pt x="174" y="111"/>
                  <a:pt x="175" y="112"/>
                  <a:pt x="175" y="113"/>
                </a:cubicBezTo>
                <a:cubicBezTo>
                  <a:pt x="175" y="116"/>
                  <a:pt x="175" y="116"/>
                  <a:pt x="175" y="116"/>
                </a:cubicBezTo>
                <a:cubicBezTo>
                  <a:pt x="175" y="117"/>
                  <a:pt x="174" y="117"/>
                  <a:pt x="173" y="117"/>
                </a:cubicBezTo>
                <a:cubicBezTo>
                  <a:pt x="1" y="117"/>
                  <a:pt x="1" y="117"/>
                  <a:pt x="1" y="117"/>
                </a:cubicBezTo>
                <a:cubicBezTo>
                  <a:pt x="0" y="117"/>
                  <a:pt x="0" y="117"/>
                  <a:pt x="0" y="116"/>
                </a:cubicBezTo>
                <a:cubicBezTo>
                  <a:pt x="0" y="113"/>
                  <a:pt x="0" y="113"/>
                  <a:pt x="0" y="113"/>
                </a:cubicBezTo>
                <a:cubicBezTo>
                  <a:pt x="0" y="112"/>
                  <a:pt x="0" y="111"/>
                  <a:pt x="1" y="111"/>
                </a:cubicBezTo>
                <a:cubicBezTo>
                  <a:pt x="22" y="84"/>
                  <a:pt x="22" y="84"/>
                  <a:pt x="22" y="84"/>
                </a:cubicBezTo>
                <a:cubicBezTo>
                  <a:pt x="22" y="4"/>
                  <a:pt x="22" y="4"/>
                  <a:pt x="22" y="4"/>
                </a:cubicBezTo>
                <a:cubicBezTo>
                  <a:pt x="22" y="2"/>
                  <a:pt x="24" y="0"/>
                  <a:pt x="26" y="0"/>
                </a:cubicBezTo>
                <a:cubicBezTo>
                  <a:pt x="148" y="0"/>
                  <a:pt x="148" y="0"/>
                  <a:pt x="148" y="0"/>
                </a:cubicBezTo>
                <a:cubicBezTo>
                  <a:pt x="150" y="0"/>
                  <a:pt x="152" y="2"/>
                  <a:pt x="152" y="4"/>
                </a:cubicBezTo>
                <a:close/>
                <a:moveTo>
                  <a:pt x="148" y="102"/>
                </a:moveTo>
                <a:cubicBezTo>
                  <a:pt x="140" y="89"/>
                  <a:pt x="140" y="89"/>
                  <a:pt x="140" y="89"/>
                </a:cubicBezTo>
                <a:cubicBezTo>
                  <a:pt x="34" y="89"/>
                  <a:pt x="34" y="89"/>
                  <a:pt x="34" y="89"/>
                </a:cubicBezTo>
                <a:cubicBezTo>
                  <a:pt x="26" y="102"/>
                  <a:pt x="26" y="102"/>
                  <a:pt x="26" y="102"/>
                </a:cubicBezTo>
                <a:lnTo>
                  <a:pt x="148"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6946852" y="49719"/>
            <a:ext cx="5419543" cy="6811095"/>
          </a:xfrm>
          <a:prstGeom prst="rect">
            <a:avLst/>
          </a:prstGeom>
          <a:noFill/>
        </p:spPr>
        <p:txBody>
          <a:bodyPr wrap="square" lIns="182880" tIns="146304" rIns="182880" bIns="146304" rtlCol="0">
            <a:spAutoFit/>
          </a:bodyPr>
          <a:lstStyle/>
          <a:p>
            <a:pPr marL="457200" indent="-457200">
              <a:lnSpc>
                <a:spcPct val="90000"/>
              </a:lnSpc>
              <a:spcAft>
                <a:spcPts val="600"/>
              </a:spcAft>
              <a:buFont typeface="+mj-lt"/>
              <a:buAutoNum type="arabicParenR"/>
            </a:pPr>
            <a:r>
              <a:rPr lang="en-US" sz="2400" dirty="0" smtClean="0">
                <a:gradFill>
                  <a:gsLst>
                    <a:gs pos="2917">
                      <a:schemeClr val="tx1"/>
                    </a:gs>
                    <a:gs pos="30000">
                      <a:schemeClr val="tx1"/>
                    </a:gs>
                  </a:gsLst>
                  <a:lin ang="5400000" scaled="0"/>
                </a:gradFill>
              </a:rPr>
              <a:t>App Monitoring</a:t>
            </a: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Desktop applications - Templates</a:t>
            </a: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Windows 8 apps - App List</a:t>
            </a:r>
          </a:p>
          <a:p>
            <a:pPr marL="923571" lvl="1" indent="-457200">
              <a:lnSpc>
                <a:spcPct val="90000"/>
              </a:lnSpc>
              <a:spcAft>
                <a:spcPts val="600"/>
              </a:spcAft>
              <a:buFont typeface="+mj-lt"/>
              <a:buAutoNum type="arabicParenR"/>
            </a:pPr>
            <a:endParaRPr lang="en-US" sz="2000" i="1" dirty="0" smtClean="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arenR"/>
            </a:pPr>
            <a:r>
              <a:rPr lang="en-US" sz="2400" dirty="0" smtClean="0">
                <a:gradFill>
                  <a:gsLst>
                    <a:gs pos="2917">
                      <a:schemeClr val="tx1"/>
                    </a:gs>
                    <a:gs pos="30000">
                      <a:schemeClr val="tx1"/>
                    </a:gs>
                  </a:gsLst>
                  <a:lin ang="5400000" scaled="0"/>
                </a:gradFill>
              </a:rPr>
              <a:t>App Settings</a:t>
            </a:r>
            <a:endParaRPr lang="en-US" sz="2400" dirty="0">
              <a:gradFill>
                <a:gsLst>
                  <a:gs pos="2917">
                    <a:schemeClr val="tx1"/>
                  </a:gs>
                  <a:gs pos="30000">
                    <a:schemeClr val="tx1"/>
                  </a:gs>
                </a:gsLst>
                <a:lin ang="5400000" scaled="0"/>
              </a:gradFill>
            </a:endParaRP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Monitors for changes only</a:t>
            </a: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Looking only as local user</a:t>
            </a:r>
          </a:p>
          <a:p>
            <a:pPr marL="923571" lvl="1" indent="-457200">
              <a:lnSpc>
                <a:spcPct val="90000"/>
              </a:lnSpc>
              <a:spcAft>
                <a:spcPts val="600"/>
              </a:spcAft>
              <a:buFont typeface="+mj-lt"/>
              <a:buAutoNum type="arabicParenR"/>
            </a:pPr>
            <a:endParaRPr lang="en-US" sz="2000" i="1" dirty="0" smtClean="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arenR"/>
            </a:pPr>
            <a:r>
              <a:rPr lang="en-US" sz="2400" dirty="0" smtClean="0">
                <a:gradFill>
                  <a:gsLst>
                    <a:gs pos="2917">
                      <a:schemeClr val="tx1"/>
                    </a:gs>
                    <a:gs pos="30000">
                      <a:schemeClr val="tx1"/>
                    </a:gs>
                  </a:gsLst>
                  <a:lin ang="5400000" scaled="0"/>
                </a:gradFill>
              </a:rPr>
              <a:t>Settings Actions</a:t>
            </a:r>
            <a:endParaRPr lang="en-US" sz="2400" dirty="0">
              <a:gradFill>
                <a:gsLst>
                  <a:gs pos="2917">
                    <a:schemeClr val="tx1"/>
                  </a:gs>
                  <a:gs pos="30000">
                    <a:schemeClr val="tx1"/>
                  </a:gs>
                </a:gsLst>
                <a:lin ang="5400000" scaled="0"/>
              </a:gradFill>
            </a:endParaRP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Triggers detect settings</a:t>
            </a: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Initial and current settings locally</a:t>
            </a: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Sync Controller moves the settings</a:t>
            </a:r>
          </a:p>
          <a:p>
            <a:pPr marL="923571" lvl="1" indent="-457200">
              <a:lnSpc>
                <a:spcPct val="90000"/>
              </a:lnSpc>
              <a:spcAft>
                <a:spcPts val="600"/>
              </a:spcAft>
              <a:buFont typeface="+mj-lt"/>
              <a:buAutoNum type="arabicParenR"/>
            </a:pPr>
            <a:endParaRPr lang="en-US" sz="2000" i="1" dirty="0">
              <a:gradFill>
                <a:gsLst>
                  <a:gs pos="2917">
                    <a:schemeClr val="tx1"/>
                  </a:gs>
                  <a:gs pos="30000">
                    <a:schemeClr val="tx1"/>
                  </a:gs>
                </a:gsLst>
                <a:lin ang="5400000" scaled="0"/>
              </a:gradFill>
            </a:endParaRPr>
          </a:p>
          <a:p>
            <a:pPr marL="457200" indent="-457200">
              <a:lnSpc>
                <a:spcPct val="90000"/>
              </a:lnSpc>
              <a:spcAft>
                <a:spcPts val="600"/>
              </a:spcAft>
              <a:buFont typeface="+mj-lt"/>
              <a:buAutoNum type="arabicParenR"/>
            </a:pPr>
            <a:r>
              <a:rPr lang="en-US" sz="2400" dirty="0" smtClean="0">
                <a:gradFill>
                  <a:gsLst>
                    <a:gs pos="2917">
                      <a:schemeClr val="tx1"/>
                    </a:gs>
                    <a:gs pos="30000">
                      <a:schemeClr val="tx1"/>
                    </a:gs>
                  </a:gsLst>
                  <a:lin ang="5400000" scaled="0"/>
                </a:gradFill>
              </a:rPr>
              <a:t>Settings Storage Path</a:t>
            </a:r>
            <a:endParaRPr lang="en-US" sz="2400" dirty="0">
              <a:gradFill>
                <a:gsLst>
                  <a:gs pos="2917">
                    <a:schemeClr val="tx1"/>
                  </a:gs>
                  <a:gs pos="30000">
                    <a:schemeClr val="tx1"/>
                  </a:gs>
                </a:gsLst>
                <a:lin ang="5400000" scaled="0"/>
              </a:gradFill>
            </a:endParaRP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SMB share on the network</a:t>
            </a: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No server components </a:t>
            </a:r>
          </a:p>
          <a:p>
            <a:pPr marL="923571" lvl="1" indent="-457200">
              <a:lnSpc>
                <a:spcPct val="90000"/>
              </a:lnSpc>
              <a:spcAft>
                <a:spcPts val="600"/>
              </a:spcAft>
              <a:buFont typeface="Arial" panose="020B0604020202020204" pitchFamily="34" charset="0"/>
              <a:buChar char="•"/>
            </a:pPr>
            <a:r>
              <a:rPr lang="en-US" sz="2000" i="1" dirty="0" smtClean="0">
                <a:gradFill>
                  <a:gsLst>
                    <a:gs pos="2917">
                      <a:schemeClr val="tx1"/>
                    </a:gs>
                    <a:gs pos="30000">
                      <a:schemeClr val="tx1"/>
                    </a:gs>
                  </a:gsLst>
                  <a:lin ang="5400000" scaled="0"/>
                </a:gradFill>
              </a:rPr>
              <a:t>Can be defined as </a:t>
            </a:r>
            <a:r>
              <a:rPr lang="en-US" sz="2000" i="1" dirty="0" err="1" smtClean="0">
                <a:gradFill>
                  <a:gsLst>
                    <a:gs pos="2917">
                      <a:schemeClr val="tx1"/>
                    </a:gs>
                    <a:gs pos="30000">
                      <a:schemeClr val="tx1"/>
                    </a:gs>
                  </a:gsLst>
                  <a:lin ang="5400000" scaled="0"/>
                </a:gradFill>
              </a:rPr>
              <a:t>ADhome</a:t>
            </a:r>
            <a:r>
              <a:rPr lang="en-US" sz="2000" i="1" dirty="0" smtClean="0">
                <a:gradFill>
                  <a:gsLst>
                    <a:gs pos="2917">
                      <a:schemeClr val="tx1"/>
                    </a:gs>
                    <a:gs pos="30000">
                      <a:schemeClr val="tx1"/>
                    </a:gs>
                  </a:gsLst>
                  <a:lin ang="5400000" scaled="0"/>
                </a:gradFill>
              </a:rPr>
              <a:t> or </a:t>
            </a:r>
            <a:r>
              <a:rPr lang="en-US" sz="2000" i="1" dirty="0" err="1" smtClean="0">
                <a:gradFill>
                  <a:gsLst>
                    <a:gs pos="2917">
                      <a:schemeClr val="tx1"/>
                    </a:gs>
                    <a:gs pos="30000">
                      <a:schemeClr val="tx1"/>
                    </a:gs>
                  </a:gsLst>
                  <a:lin ang="5400000" scaled="0"/>
                </a:gradFill>
              </a:rPr>
              <a:t>config</a:t>
            </a:r>
            <a:endParaRPr lang="en-US" sz="2000" i="1" dirty="0">
              <a:gradFill>
                <a:gsLst>
                  <a:gs pos="2917">
                    <a:schemeClr val="tx1"/>
                  </a:gs>
                  <a:gs pos="30000">
                    <a:schemeClr val="tx1"/>
                  </a:gs>
                </a:gsLst>
                <a:lin ang="5400000" scaled="0"/>
              </a:gradFill>
            </a:endParaRPr>
          </a:p>
          <a:p>
            <a:pPr lvl="1">
              <a:lnSpc>
                <a:spcPct val="90000"/>
              </a:lnSpc>
              <a:spcAft>
                <a:spcPts val="600"/>
              </a:spcAft>
            </a:pPr>
            <a:endParaRPr lang="en-US" sz="2000" i="1" dirty="0" smtClean="0">
              <a:gradFill>
                <a:gsLst>
                  <a:gs pos="2917">
                    <a:schemeClr val="tx1"/>
                  </a:gs>
                  <a:gs pos="30000">
                    <a:schemeClr val="tx1"/>
                  </a:gs>
                </a:gsLst>
                <a:lin ang="5400000" scaled="0"/>
              </a:gradFill>
            </a:endParaRPr>
          </a:p>
        </p:txBody>
      </p:sp>
      <p:sp>
        <p:nvSpPr>
          <p:cNvPr id="12" name="Title 11"/>
          <p:cNvSpPr>
            <a:spLocks noGrp="1"/>
          </p:cNvSpPr>
          <p:nvPr>
            <p:ph type="title"/>
          </p:nvPr>
        </p:nvSpPr>
        <p:spPr/>
        <p:txBody>
          <a:bodyPr/>
          <a:lstStyle/>
          <a:p>
            <a:r>
              <a:rPr lang="en-US" dirty="0" smtClean="0"/>
              <a:t>UE-V Overview</a:t>
            </a:r>
            <a:endParaRPr lang="en-US" dirty="0"/>
          </a:p>
        </p:txBody>
      </p:sp>
    </p:spTree>
    <p:extLst>
      <p:ext uri="{BB962C8B-B14F-4D97-AF65-F5344CB8AC3E}">
        <p14:creationId xmlns:p14="http://schemas.microsoft.com/office/powerpoint/2010/main" val="25947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500"/>
                                        <p:tgtEl>
                                          <p:spTgt spid="3">
                                            <p:txEl>
                                              <p:pRg st="13" end="13"/>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500"/>
                                        <p:tgtEl>
                                          <p:spTgt spid="3">
                                            <p:txEl>
                                              <p:pRg st="14" end="14"/>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Effect transition="in" filter="fade">
                                      <p:cBhvr>
                                        <p:cTn id="74" dur="500"/>
                                        <p:tgtEl>
                                          <p:spTgt spid="3">
                                            <p:txEl>
                                              <p:pRg st="15" end="15"/>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Effect transition="in" filter="fade">
                                      <p:cBhvr>
                                        <p:cTn id="7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P spid="31" grpId="0" animBg="1"/>
      <p:bldP spid="38" grpId="0"/>
      <p:bldP spid="5" grpId="0" animBg="1"/>
      <p:bldP spid="18" grpId="0"/>
      <p:bldP spid="19" grpId="0"/>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3|16.1|49|7.6|4.2"/>
</p:tagLst>
</file>

<file path=ppt/tags/tag2.xml><?xml version="1.0" encoding="utf-8"?>
<p:tagLst xmlns:a="http://schemas.openxmlformats.org/drawingml/2006/main" xmlns:r="http://schemas.openxmlformats.org/officeDocument/2006/relationships" xmlns:p="http://schemas.openxmlformats.org/presentationml/2006/main">
  <p:tag name="TIMING" val="|0|8.6|1.4"/>
</p:tagLst>
</file>

<file path=ppt/theme/theme1.xml><?xml version="1.0" encoding="utf-8"?>
<a:theme xmlns:a="http://schemas.openxmlformats.org/drawingml/2006/main" name="TechEd_2013_16x9_June-2013">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DARK-Blue.potx" id="{ECD12405-88C6-4808-B5ED-ACC74A52CEB8}" vid="{2666647E-8D2F-4404-A2A7-B297797C97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3297</TotalTime>
  <Words>2862</Words>
  <Application>Microsoft Office PowerPoint</Application>
  <PresentationFormat>Custom</PresentationFormat>
  <Paragraphs>427</Paragraphs>
  <Slides>41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Wingdings</vt:lpstr>
      <vt:lpstr>Calibri</vt:lpstr>
      <vt:lpstr>Arial</vt:lpstr>
      <vt:lpstr>Segoe Light</vt:lpstr>
      <vt:lpstr>ＭＳ Ｐゴシック</vt:lpstr>
      <vt:lpstr>Segoe UI Light</vt:lpstr>
      <vt:lpstr>Segoe UI</vt:lpstr>
      <vt:lpstr>Consolas</vt:lpstr>
      <vt:lpstr>TechEd_2013_16x9_June-2013</vt:lpstr>
      <vt:lpstr>PowerPoint Presentation</vt:lpstr>
      <vt:lpstr>Microsoft User Experience Virtualization: How to manage and deploy UE-V across an enterprise</vt:lpstr>
      <vt:lpstr>Session Objectives And Takeaways</vt:lpstr>
      <vt:lpstr>UE-V and  User State Virtualization</vt:lpstr>
      <vt:lpstr>Change the Device, Keep the Experience </vt:lpstr>
      <vt:lpstr>UE-V compared to other Microsoft solutions</vt:lpstr>
      <vt:lpstr>Introducing UE-V</vt:lpstr>
      <vt:lpstr>Key Features in UE-V 2.0 beta</vt:lpstr>
      <vt:lpstr>UE-V Overview</vt:lpstr>
      <vt:lpstr>UE-V Overview</vt:lpstr>
      <vt:lpstr>UE-V demo</vt:lpstr>
      <vt:lpstr>Deployment</vt:lpstr>
      <vt:lpstr>Deployment Methodology</vt:lpstr>
      <vt:lpstr>Configuring a Settings Storage Location </vt:lpstr>
      <vt:lpstr>Creating a settings storage share</vt:lpstr>
      <vt:lpstr>Deployment Methodology</vt:lpstr>
      <vt:lpstr>Configuring the UE-V Agent</vt:lpstr>
      <vt:lpstr>UE-V Agent deployment examples</vt:lpstr>
      <vt:lpstr>Deployment Methodology</vt:lpstr>
      <vt:lpstr>Template Overview</vt:lpstr>
      <vt:lpstr>In-Box Templates</vt:lpstr>
      <vt:lpstr>Creating Custom Templates</vt:lpstr>
      <vt:lpstr>XML Template Example</vt:lpstr>
      <vt:lpstr>Customizing Custom Templates</vt:lpstr>
      <vt:lpstr>Creating Templates</vt:lpstr>
      <vt:lpstr>Deployment Methodology</vt:lpstr>
      <vt:lpstr>UE-V Template Management - Catalogs</vt:lpstr>
      <vt:lpstr>Windows 8 &amp; 8.1 apps</vt:lpstr>
      <vt:lpstr>Managing Settings for Windows 8 apps</vt:lpstr>
      <vt:lpstr>Management</vt:lpstr>
      <vt:lpstr>Manage UE-V in the enterprise</vt:lpstr>
      <vt:lpstr>Group Policy for UE-V</vt:lpstr>
      <vt:lpstr>Configuration Pack for UE-V</vt:lpstr>
      <vt:lpstr>PowerShell and WMI</vt:lpstr>
      <vt:lpstr>Order of precedence for UE-V settings</vt:lpstr>
      <vt:lpstr>Management Demo</vt:lpstr>
      <vt:lpstr>PowerShell Examples for UE-V</vt:lpstr>
      <vt:lpstr>In Review: Session Objectives &amp; Takeaways</vt:lpstr>
      <vt:lpstr>Related content</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WCA-B359: Microsoft User Experience Virtualization: How to manage and deploy UE-V across an enterprise</dc:title>
  <dc:subject>TechEd 2013</dc:subject>
  <dc:creator>Tim Crabb</dc:creator>
  <cp:keywords>TechEd 2013</cp:keywords>
  <dc:description>Template by: Robin E. Warren, Artitudes Design, Inc.
Formatting by: Priscila Mandryk, Silver Fox Productions, Inc.
Audience Type: Internal/External</dc:description>
  <cp:lastModifiedBy>Shows</cp:lastModifiedBy>
  <cp:revision>58</cp:revision>
  <dcterms:created xsi:type="dcterms:W3CDTF">2013-05-13T14:30:51Z</dcterms:created>
  <dcterms:modified xsi:type="dcterms:W3CDTF">2013-06-27T07:38:04Z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