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7" r:id="rId5"/>
  </p:sldMasterIdLst>
  <p:notesMasterIdLst>
    <p:notesMasterId r:id="rId50"/>
  </p:notesMasterIdLst>
  <p:handoutMasterIdLst>
    <p:handoutMasterId r:id="rId51"/>
  </p:handoutMasterIdLst>
  <p:sldIdLst>
    <p:sldId id="1135" r:id="rId6"/>
    <p:sldId id="1054" r:id="rId7"/>
    <p:sldId id="1194" r:id="rId8"/>
    <p:sldId id="1157" r:id="rId9"/>
    <p:sldId id="1158" r:id="rId10"/>
    <p:sldId id="1159" r:id="rId11"/>
    <p:sldId id="1160" r:id="rId12"/>
    <p:sldId id="1161" r:id="rId13"/>
    <p:sldId id="1162" r:id="rId14"/>
    <p:sldId id="1163" r:id="rId15"/>
    <p:sldId id="1164" r:id="rId16"/>
    <p:sldId id="1165" r:id="rId17"/>
    <p:sldId id="1166" r:id="rId18"/>
    <p:sldId id="1167" r:id="rId19"/>
    <p:sldId id="1168" r:id="rId20"/>
    <p:sldId id="1169" r:id="rId21"/>
    <p:sldId id="1170" r:id="rId22"/>
    <p:sldId id="1171" r:id="rId23"/>
    <p:sldId id="1172" r:id="rId24"/>
    <p:sldId id="1173" r:id="rId25"/>
    <p:sldId id="1190" r:id="rId26"/>
    <p:sldId id="1175" r:id="rId27"/>
    <p:sldId id="1191" r:id="rId28"/>
    <p:sldId id="1176" r:id="rId29"/>
    <p:sldId id="1177" r:id="rId30"/>
    <p:sldId id="1178" r:id="rId31"/>
    <p:sldId id="1179" r:id="rId32"/>
    <p:sldId id="1189" r:id="rId33"/>
    <p:sldId id="1192" r:id="rId34"/>
    <p:sldId id="1181" r:id="rId35"/>
    <p:sldId id="1188" r:id="rId36"/>
    <p:sldId id="1183" r:id="rId37"/>
    <p:sldId id="1184" r:id="rId38"/>
    <p:sldId id="1185" r:id="rId39"/>
    <p:sldId id="1202" r:id="rId40"/>
    <p:sldId id="1203" r:id="rId41"/>
    <p:sldId id="1204" r:id="rId42"/>
    <p:sldId id="1205" r:id="rId43"/>
    <p:sldId id="1206" r:id="rId44"/>
    <p:sldId id="1207" r:id="rId45"/>
    <p:sldId id="1200" r:id="rId46"/>
    <p:sldId id="1150" r:id="rId47"/>
    <p:sldId id="1208" r:id="rId48"/>
    <p:sldId id="107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94"/>
          </p14:sldIdLst>
        </p14:section>
        <p14:section name="Untitled Section" id="{0CBD43DD-BAEA-439C-816B-70E1E769F179}">
          <p14:sldIdLst>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90"/>
            <p14:sldId id="1175"/>
            <p14:sldId id="1191"/>
            <p14:sldId id="1176"/>
            <p14:sldId id="1177"/>
            <p14:sldId id="1178"/>
            <p14:sldId id="1179"/>
            <p14:sldId id="1189"/>
            <p14:sldId id="1192"/>
            <p14:sldId id="1181"/>
            <p14:sldId id="1188"/>
            <p14:sldId id="1183"/>
            <p14:sldId id="1184"/>
            <p14:sldId id="1185"/>
          </p14:sldIdLst>
        </p14:section>
        <p14:section name="Special content" id="{6925D2A1-AD53-4951-AB34-79DFA02CD676}">
          <p14:sldIdLst>
            <p14:sldId id="1202"/>
            <p14:sldId id="1203"/>
            <p14:sldId id="1204"/>
            <p14:sldId id="1205"/>
            <p14:sldId id="1206"/>
            <p14:sldId id="1207"/>
            <p14:sldId id="1200"/>
            <p14:sldId id="1150"/>
            <p14:sldId id="120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524" autoAdjust="0"/>
  </p:normalViewPr>
  <p:slideViewPr>
    <p:cSldViewPr snapToGrid="0">
      <p:cViewPr varScale="1">
        <p:scale>
          <a:sx n="111" d="100"/>
          <a:sy n="111" d="100"/>
        </p:scale>
        <p:origin x="492"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12:19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12:19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122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079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082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012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98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7913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02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55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8484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27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39879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1FAC3E-016E-4A5A-9DC2-EB9C8F821641}" type="slidenum">
              <a:rPr lang="en-US" smtClean="0"/>
              <a:t>24</a:t>
            </a:fld>
            <a:endParaRPr lang="en-US"/>
          </a:p>
        </p:txBody>
      </p:sp>
    </p:spTree>
    <p:extLst>
      <p:ext uri="{BB962C8B-B14F-4D97-AF65-F5344CB8AC3E}">
        <p14:creationId xmlns:p14="http://schemas.microsoft.com/office/powerpoint/2010/main" val="72572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1FAC3E-016E-4A5A-9DC2-EB9C8F821641}" type="slidenum">
              <a:rPr lang="en-US" smtClean="0"/>
              <a:t>25</a:t>
            </a:fld>
            <a:endParaRPr lang="en-US"/>
          </a:p>
        </p:txBody>
      </p:sp>
    </p:spTree>
    <p:extLst>
      <p:ext uri="{BB962C8B-B14F-4D97-AF65-F5344CB8AC3E}">
        <p14:creationId xmlns:p14="http://schemas.microsoft.com/office/powerpoint/2010/main" val="59080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880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221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8371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5589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6/27/2013 12:19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69370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2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6/27/2013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2030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2536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38414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174148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877822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56461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051985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40</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666191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12:19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37508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12:19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12:19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0976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6/27/2013 12:19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6/27/2013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01353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77604-F957-433F-BCA2-0779A8E9576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2202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5250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11FAC3E-016E-4A5A-9DC2-EB9C8F821641}" type="slidenum">
              <a:rPr lang="en-US" smtClean="0"/>
              <a:t>8</a:t>
            </a:fld>
            <a:endParaRPr lang="en-US"/>
          </a:p>
        </p:txBody>
      </p:sp>
    </p:spTree>
    <p:extLst>
      <p:ext uri="{BB962C8B-B14F-4D97-AF65-F5344CB8AC3E}">
        <p14:creationId xmlns:p14="http://schemas.microsoft.com/office/powerpoint/2010/main" val="156120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90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936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44921413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2084319"/>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304"/>
          <a:stretch/>
        </p:blipFill>
        <p:spPr bwMode="black">
          <a:xfrm>
            <a:off x="10512436" y="6264565"/>
            <a:ext cx="1632342" cy="559562"/>
          </a:xfrm>
          <a:prstGeom prst="rect">
            <a:avLst/>
          </a:prstGeom>
        </p:spPr>
      </p:pic>
    </p:spTree>
    <p:extLst>
      <p:ext uri="{BB962C8B-B14F-4D97-AF65-F5344CB8AC3E}">
        <p14:creationId xmlns:p14="http://schemas.microsoft.com/office/powerpoint/2010/main" val="5178927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714360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4325906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6514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81123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0452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13716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62841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57165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8582758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3958493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6490402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308580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836988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715472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95206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44270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23747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65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59082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92570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21274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997566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931483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7973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19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9090968"/>
      </p:ext>
    </p:extLst>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en-us/download/details.aspx?id=35585"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msdn.microsoft.com/en-us/office/apps/fp123627.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developer.windowsphone.com/en-us/downloadsdk"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hyperlink" Target="http://www.microsoft.com/en-us/download/details.aspx?id=3681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hyperlink" Target="http://www.windowsphone.com/busines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1.xml"/><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Roles</a:t>
            </a:r>
          </a:p>
        </p:txBody>
      </p:sp>
      <p:sp>
        <p:nvSpPr>
          <p:cNvPr id="5" name="Content Placeholder 4"/>
          <p:cNvSpPr>
            <a:spLocks noGrp="1"/>
          </p:cNvSpPr>
          <p:nvPr>
            <p:ph type="body" sz="quarter" idx="10"/>
          </p:nvPr>
        </p:nvSpPr>
        <p:spPr>
          <a:xfrm>
            <a:off x="529660" y="1476621"/>
            <a:ext cx="11375536" cy="4284250"/>
          </a:xfrm>
        </p:spPr>
        <p:txBody>
          <a:bodyPr/>
          <a:lstStyle/>
          <a:p>
            <a:r>
              <a:rPr lang="en-US" dirty="0" smtClean="0"/>
              <a:t>SharePoint Developer</a:t>
            </a:r>
          </a:p>
          <a:p>
            <a:pPr lvl="1"/>
            <a:r>
              <a:rPr lang="en-US" dirty="0" smtClean="0"/>
              <a:t>Browser, SPD, or VS</a:t>
            </a:r>
          </a:p>
          <a:p>
            <a:pPr lvl="1"/>
            <a:r>
              <a:rPr lang="en-US" dirty="0" smtClean="0"/>
              <a:t>Creates List</a:t>
            </a:r>
          </a:p>
          <a:p>
            <a:pPr lvl="1"/>
            <a:r>
              <a:rPr lang="en-US" dirty="0" smtClean="0"/>
              <a:t>Optionally Utilize Location Field</a:t>
            </a:r>
          </a:p>
          <a:p>
            <a:pPr lvl="1"/>
            <a:endParaRPr lang="en-US" dirty="0" smtClean="0"/>
          </a:p>
          <a:p>
            <a:r>
              <a:rPr lang="en-US" dirty="0" smtClean="0"/>
              <a:t>Phone Developer</a:t>
            </a:r>
          </a:p>
          <a:p>
            <a:pPr lvl="1"/>
            <a:r>
              <a:rPr lang="en-US" dirty="0" smtClean="0"/>
              <a:t>VS, Blend</a:t>
            </a:r>
          </a:p>
          <a:p>
            <a:pPr lvl="1"/>
            <a:r>
              <a:rPr lang="en-US" dirty="0" smtClean="0"/>
              <a:t>List Wizard, Templates</a:t>
            </a:r>
          </a:p>
          <a:p>
            <a:pPr lvl="1"/>
            <a:r>
              <a:rPr lang="en-US" dirty="0" smtClean="0"/>
              <a:t>CSOM</a:t>
            </a:r>
            <a:endParaRPr lang="en-US" dirty="0"/>
          </a:p>
        </p:txBody>
      </p:sp>
      <p:grpSp>
        <p:nvGrpSpPr>
          <p:cNvPr id="17" name="Group 16"/>
          <p:cNvGrpSpPr/>
          <p:nvPr/>
        </p:nvGrpSpPr>
        <p:grpSpPr>
          <a:xfrm>
            <a:off x="6113394" y="3785885"/>
            <a:ext cx="3692528" cy="2442732"/>
            <a:chOff x="1235055" y="3576926"/>
            <a:chExt cx="3620454" cy="2395053"/>
          </a:xfrm>
        </p:grpSpPr>
        <p:grpSp>
          <p:nvGrpSpPr>
            <p:cNvPr id="18" name="Group 17"/>
            <p:cNvGrpSpPr/>
            <p:nvPr/>
          </p:nvGrpSpPr>
          <p:grpSpPr>
            <a:xfrm>
              <a:off x="1235055" y="3576926"/>
              <a:ext cx="3620454" cy="2395053"/>
              <a:chOff x="350397" y="2993539"/>
              <a:chExt cx="3836563" cy="3240705"/>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166" y="3895345"/>
                <a:ext cx="2922770" cy="23388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50397" y="2993539"/>
                <a:ext cx="2431943" cy="507198"/>
              </a:xfrm>
              <a:prstGeom prst="rect">
                <a:avLst/>
              </a:prstGeom>
              <a:noFill/>
            </p:spPr>
            <p:txBody>
              <a:bodyPr wrap="square" rtlCol="0">
                <a:spAutoFit/>
              </a:bodyPr>
              <a:lstStyle/>
              <a:p>
                <a:r>
                  <a:rPr lang="en-US" sz="1836" dirty="0"/>
                  <a:t>Phone developers</a:t>
                </a:r>
              </a:p>
            </p:txBody>
          </p:sp>
          <p:sp>
            <p:nvSpPr>
              <p:cNvPr id="22" name="TextBox 21"/>
              <p:cNvSpPr txBox="1"/>
              <p:nvPr/>
            </p:nvSpPr>
            <p:spPr>
              <a:xfrm>
                <a:off x="2458744" y="3493276"/>
                <a:ext cx="1728216" cy="443516"/>
              </a:xfrm>
              <a:prstGeom prst="rect">
                <a:avLst/>
              </a:prstGeom>
              <a:noFill/>
            </p:spPr>
            <p:txBody>
              <a:bodyPr wrap="square" rtlCol="0">
                <a:spAutoFit/>
              </a:bodyPr>
              <a:lstStyle/>
              <a:p>
                <a:pPr algn="r"/>
                <a:r>
                  <a:rPr lang="en-US" sz="1530" b="1" dirty="0">
                    <a:solidFill>
                      <a:schemeClr val="tx2"/>
                    </a:solidFill>
                  </a:rPr>
                  <a:t>Visual Studio</a:t>
                </a:r>
              </a:p>
            </p:txBody>
          </p:sp>
        </p:grpSp>
        <p:pic>
          <p:nvPicPr>
            <p:cNvPr id="19"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1249527" y="3768623"/>
              <a:ext cx="1371957" cy="1371600"/>
            </a:xfrm>
            <a:prstGeom prst="rect">
              <a:avLst/>
            </a:prstGeom>
            <a:noFill/>
          </p:spPr>
        </p:pic>
      </p:grpSp>
      <p:grpSp>
        <p:nvGrpSpPr>
          <p:cNvPr id="23" name="Group 22"/>
          <p:cNvGrpSpPr>
            <a:grpSpLocks noChangeAspect="1"/>
          </p:cNvGrpSpPr>
          <p:nvPr/>
        </p:nvGrpSpPr>
        <p:grpSpPr>
          <a:xfrm>
            <a:off x="6113394" y="1436045"/>
            <a:ext cx="3464356" cy="2256793"/>
            <a:chOff x="6340890" y="4085091"/>
            <a:chExt cx="3106728" cy="2023821"/>
          </a:xfrm>
        </p:grpSpPr>
        <p:grpSp>
          <p:nvGrpSpPr>
            <p:cNvPr id="24" name="Group 23"/>
            <p:cNvGrpSpPr/>
            <p:nvPr/>
          </p:nvGrpSpPr>
          <p:grpSpPr>
            <a:xfrm>
              <a:off x="6804450" y="4187639"/>
              <a:ext cx="2643168" cy="1921273"/>
              <a:chOff x="6799231" y="3979315"/>
              <a:chExt cx="2643168" cy="1921273"/>
            </a:xfrm>
          </p:grpSpPr>
          <p:grpSp>
            <p:nvGrpSpPr>
              <p:cNvPr id="26" name="Group 25"/>
              <p:cNvGrpSpPr/>
              <p:nvPr/>
            </p:nvGrpSpPr>
            <p:grpSpPr>
              <a:xfrm>
                <a:off x="6799231" y="3979315"/>
                <a:ext cx="2140092" cy="1840107"/>
                <a:chOff x="5145208" y="3414430"/>
                <a:chExt cx="2140092" cy="1840107"/>
              </a:xfrm>
            </p:grpSpPr>
            <p:pic>
              <p:nvPicPr>
                <p:cNvPr id="28" name="Picture 27"/>
                <p:cNvPicPr>
                  <a:picLocks noChangeAspect="1"/>
                </p:cNvPicPr>
                <p:nvPr/>
              </p:nvPicPr>
              <p:blipFill>
                <a:blip r:embed="rId5"/>
                <a:stretch>
                  <a:fillRect/>
                </a:stretch>
              </p:blipFill>
              <p:spPr>
                <a:xfrm>
                  <a:off x="5913581" y="3414430"/>
                  <a:ext cx="1371719" cy="1426588"/>
                </a:xfrm>
                <a:prstGeom prst="rect">
                  <a:avLst/>
                </a:prstGeom>
              </p:spPr>
            </p:pic>
            <p:pic>
              <p:nvPicPr>
                <p:cNvPr id="29"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5145208" y="3882937"/>
                  <a:ext cx="1371957" cy="1371600"/>
                </a:xfrm>
                <a:prstGeom prst="rect">
                  <a:avLst/>
                </a:prstGeom>
                <a:noFill/>
              </p:spPr>
            </p:pic>
          </p:grpSp>
          <p:sp>
            <p:nvSpPr>
              <p:cNvPr id="27" name="TextBox 26"/>
              <p:cNvSpPr txBox="1"/>
              <p:nvPr/>
            </p:nvSpPr>
            <p:spPr>
              <a:xfrm>
                <a:off x="6868379" y="5600792"/>
                <a:ext cx="2574020" cy="299796"/>
              </a:xfrm>
              <a:prstGeom prst="rect">
                <a:avLst/>
              </a:prstGeom>
              <a:noFill/>
            </p:spPr>
            <p:txBody>
              <a:bodyPr wrap="square" rtlCol="0">
                <a:spAutoFit/>
              </a:bodyPr>
              <a:lstStyle/>
              <a:p>
                <a:pPr algn="r"/>
                <a:r>
                  <a:rPr lang="en-US" sz="1530" b="1" dirty="0">
                    <a:solidFill>
                      <a:schemeClr val="tx2"/>
                    </a:solidFill>
                  </a:rPr>
                  <a:t>SharePoint &amp; Visual Studio</a:t>
                </a:r>
              </a:p>
            </p:txBody>
          </p:sp>
        </p:grpSp>
        <p:sp>
          <p:nvSpPr>
            <p:cNvPr id="25" name="TextBox 24"/>
            <p:cNvSpPr txBox="1"/>
            <p:nvPr/>
          </p:nvSpPr>
          <p:spPr>
            <a:xfrm>
              <a:off x="6340890" y="4085091"/>
              <a:ext cx="2671131" cy="342842"/>
            </a:xfrm>
            <a:prstGeom prst="rect">
              <a:avLst/>
            </a:prstGeom>
            <a:noFill/>
          </p:spPr>
          <p:txBody>
            <a:bodyPr wrap="square" rtlCol="0">
              <a:spAutoFit/>
            </a:bodyPr>
            <a:lstStyle/>
            <a:p>
              <a:r>
                <a:rPr lang="en-US" sz="1836" dirty="0"/>
                <a:t>SharePoint Developers</a:t>
              </a:r>
            </a:p>
          </p:txBody>
        </p:sp>
      </p:grpSp>
    </p:spTree>
    <p:extLst>
      <p:ext uri="{BB962C8B-B14F-4D97-AF65-F5344CB8AC3E}">
        <p14:creationId xmlns:p14="http://schemas.microsoft.com/office/powerpoint/2010/main" val="18234073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a:t>
            </a:r>
          </a:p>
        </p:txBody>
      </p:sp>
      <p:sp>
        <p:nvSpPr>
          <p:cNvPr id="5" name="Content Placeholder 4"/>
          <p:cNvSpPr>
            <a:spLocks noGrp="1"/>
          </p:cNvSpPr>
          <p:nvPr>
            <p:ph type="body" sz="quarter" idx="10"/>
          </p:nvPr>
        </p:nvSpPr>
        <p:spPr>
          <a:xfrm>
            <a:off x="529660" y="1476621"/>
            <a:ext cx="11375536" cy="3471720"/>
          </a:xfrm>
        </p:spPr>
        <p:txBody>
          <a:bodyPr/>
          <a:lstStyle/>
          <a:p>
            <a:r>
              <a:rPr lang="en-US" dirty="0" smtClean="0"/>
              <a:t>Supported Authentication</a:t>
            </a:r>
          </a:p>
          <a:p>
            <a:pPr lvl="1"/>
            <a:r>
              <a:rPr lang="en-US" dirty="0" smtClean="0"/>
              <a:t>Forms-Based</a:t>
            </a:r>
          </a:p>
          <a:p>
            <a:pPr lvl="1"/>
            <a:r>
              <a:rPr lang="en-US" dirty="0" smtClean="0"/>
              <a:t>Office 365 (Azure AD)</a:t>
            </a:r>
          </a:p>
          <a:p>
            <a:pPr lvl="1"/>
            <a:r>
              <a:rPr lang="en-US" dirty="0" smtClean="0"/>
              <a:t>Basic</a:t>
            </a:r>
          </a:p>
          <a:p>
            <a:r>
              <a:rPr lang="en-US" dirty="0" smtClean="0"/>
              <a:t>Cross-Firewall Connectivity</a:t>
            </a:r>
          </a:p>
          <a:p>
            <a:pPr lvl="1"/>
            <a:r>
              <a:rPr lang="en-US" dirty="0" smtClean="0"/>
              <a:t>User Access Gateway</a:t>
            </a:r>
          </a:p>
          <a:p>
            <a:pPr lvl="1"/>
            <a:r>
              <a:rPr lang="en-US" dirty="0" smtClean="0"/>
              <a:t>Alternate Access Mapping</a:t>
            </a:r>
            <a:endParaRPr lang="en-US" dirty="0"/>
          </a:p>
        </p:txBody>
      </p:sp>
    </p:spTree>
    <p:extLst>
      <p:ext uri="{BB962C8B-B14F-4D97-AF65-F5344CB8AC3E}">
        <p14:creationId xmlns:p14="http://schemas.microsoft.com/office/powerpoint/2010/main" val="32431841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Phone Development</a:t>
            </a:r>
            <a:endParaRPr lang="en-US" dirty="0"/>
          </a:p>
        </p:txBody>
      </p:sp>
    </p:spTree>
    <p:extLst>
      <p:ext uri="{BB962C8B-B14F-4D97-AF65-F5344CB8AC3E}">
        <p14:creationId xmlns:p14="http://schemas.microsoft.com/office/powerpoint/2010/main" val="7184192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SharePoint </a:t>
            </a:r>
            <a:r>
              <a:rPr lang="en-US" dirty="0"/>
              <a:t>Development Environment</a:t>
            </a:r>
          </a:p>
        </p:txBody>
      </p:sp>
      <p:sp>
        <p:nvSpPr>
          <p:cNvPr id="5" name="Content Placeholder 4"/>
          <p:cNvSpPr>
            <a:spLocks noGrp="1"/>
          </p:cNvSpPr>
          <p:nvPr>
            <p:ph type="body" sz="quarter" idx="10"/>
          </p:nvPr>
        </p:nvSpPr>
        <p:spPr>
          <a:xfrm>
            <a:off x="529660" y="1171821"/>
            <a:ext cx="11375536" cy="6315575"/>
          </a:xfrm>
        </p:spPr>
        <p:txBody>
          <a:bodyPr/>
          <a:lstStyle/>
          <a:p>
            <a:r>
              <a:rPr lang="en-US" dirty="0" smtClean="0"/>
              <a:t>Cloud Supported Environment</a:t>
            </a:r>
          </a:p>
          <a:p>
            <a:pPr lvl="1"/>
            <a:r>
              <a:rPr lang="en-US" dirty="0" smtClean="0"/>
              <a:t>Office 365 SharePoint Online</a:t>
            </a:r>
          </a:p>
          <a:p>
            <a:pPr lvl="1"/>
            <a:r>
              <a:rPr lang="en-US" dirty="0" smtClean="0"/>
              <a:t>Windows 8</a:t>
            </a:r>
          </a:p>
          <a:p>
            <a:pPr lvl="2"/>
            <a:r>
              <a:rPr lang="en-US" dirty="0" smtClean="0"/>
              <a:t>Visual Studio 2010 or 2012</a:t>
            </a:r>
          </a:p>
          <a:p>
            <a:pPr lvl="2"/>
            <a:r>
              <a:rPr lang="en-US" dirty="0" smtClean="0">
                <a:hlinkClick r:id="rId3"/>
              </a:rPr>
              <a:t>SharePoint 2013 Client Components SDK</a:t>
            </a:r>
            <a:endParaRPr lang="en-US" dirty="0" smtClean="0"/>
          </a:p>
          <a:p>
            <a:pPr lvl="2"/>
            <a:r>
              <a:rPr lang="en-US" dirty="0" smtClean="0">
                <a:hlinkClick r:id="rId4"/>
              </a:rPr>
              <a:t>Office 2013 </a:t>
            </a:r>
            <a:r>
              <a:rPr lang="en-US" dirty="0" err="1" smtClean="0">
                <a:hlinkClick r:id="rId4"/>
              </a:rPr>
              <a:t>Dev</a:t>
            </a:r>
            <a:r>
              <a:rPr lang="en-US" dirty="0" smtClean="0">
                <a:hlinkClick r:id="rId4"/>
              </a:rPr>
              <a:t> Tools</a:t>
            </a:r>
            <a:r>
              <a:rPr lang="en-US" dirty="0" smtClean="0"/>
              <a:t> for </a:t>
            </a:r>
            <a:r>
              <a:rPr lang="en-US" smtClean="0"/>
              <a:t>Visual Studio 2012</a:t>
            </a:r>
            <a:endParaRPr lang="en-US" dirty="0"/>
          </a:p>
          <a:p>
            <a:r>
              <a:rPr lang="en-US" dirty="0" smtClean="0"/>
              <a:t>Local Supported </a:t>
            </a:r>
            <a:r>
              <a:rPr lang="en-US" dirty="0"/>
              <a:t>Environment</a:t>
            </a:r>
          </a:p>
          <a:p>
            <a:pPr lvl="1"/>
            <a:r>
              <a:rPr lang="en-US" dirty="0" smtClean="0"/>
              <a:t>Windows </a:t>
            </a:r>
            <a:r>
              <a:rPr lang="en-US" dirty="0"/>
              <a:t>8</a:t>
            </a:r>
          </a:p>
          <a:p>
            <a:pPr lvl="2"/>
            <a:r>
              <a:rPr lang="en-US" dirty="0"/>
              <a:t>Visual Studio 2010 or </a:t>
            </a:r>
            <a:r>
              <a:rPr lang="en-US" dirty="0" smtClean="0"/>
              <a:t>2012</a:t>
            </a:r>
          </a:p>
          <a:p>
            <a:pPr lvl="1"/>
            <a:r>
              <a:rPr lang="en-US" dirty="0"/>
              <a:t>Virtual Machine</a:t>
            </a:r>
          </a:p>
          <a:p>
            <a:pPr lvl="2"/>
            <a:r>
              <a:rPr lang="en-US" dirty="0"/>
              <a:t>Windows Server 2008 </a:t>
            </a:r>
            <a:r>
              <a:rPr lang="en-US" dirty="0" smtClean="0"/>
              <a:t>R2/2012</a:t>
            </a:r>
          </a:p>
          <a:p>
            <a:pPr lvl="2"/>
            <a:r>
              <a:rPr lang="en-US" dirty="0" smtClean="0"/>
              <a:t>SQL 2008 R2/2012</a:t>
            </a:r>
            <a:endParaRPr lang="en-US" dirty="0"/>
          </a:p>
          <a:p>
            <a:pPr lvl="2"/>
            <a:r>
              <a:rPr lang="en-US" dirty="0"/>
              <a:t>SharePoint </a:t>
            </a:r>
            <a:r>
              <a:rPr lang="en-US" dirty="0" smtClean="0"/>
              <a:t>2013</a:t>
            </a:r>
            <a:endParaRPr lang="en-US" dirty="0"/>
          </a:p>
          <a:p>
            <a:pPr lvl="2"/>
            <a:endParaRPr lang="en-US" dirty="0" smtClean="0"/>
          </a:p>
        </p:txBody>
      </p:sp>
      <p:sp>
        <p:nvSpPr>
          <p:cNvPr id="6" name="TextBox 5"/>
          <p:cNvSpPr txBox="1"/>
          <p:nvPr/>
        </p:nvSpPr>
        <p:spPr>
          <a:xfrm>
            <a:off x="5303837" y="5097462"/>
            <a:ext cx="5436997" cy="1371600"/>
          </a:xfrm>
          <a:prstGeom prst="rect">
            <a:avLst/>
          </a:prstGeom>
          <a:solidFill>
            <a:srgbClr val="FFFF00"/>
          </a:solidFill>
          <a:effectLst>
            <a:outerShdw blurRad="50800" dist="38100" dir="2700000" algn="tl" rotWithShape="0">
              <a:prstClr val="black">
                <a:alpha val="40000"/>
              </a:prstClr>
            </a:outerShdw>
          </a:effectLst>
        </p:spPr>
        <p:txBody>
          <a:bodyPr wrap="none" lIns="0" tIns="0" rIns="0" bIns="0" rtlCol="0">
            <a:noAutofit/>
          </a:bodyPr>
          <a:lstStyle/>
          <a:p>
            <a:pPr algn="ctr"/>
            <a:r>
              <a:rPr lang="en-US" sz="2856" dirty="0" smtClean="0">
                <a:solidFill>
                  <a:srgbClr val="FF0000"/>
                </a:solidFill>
                <a:latin typeface="Segoe UI Light" pitchFamily="34" charset="0"/>
              </a:rPr>
              <a:t>SharePoint 2013 development</a:t>
            </a:r>
            <a:br>
              <a:rPr lang="en-US" sz="2856" dirty="0" smtClean="0">
                <a:solidFill>
                  <a:srgbClr val="FF0000"/>
                </a:solidFill>
                <a:latin typeface="Segoe UI Light" pitchFamily="34" charset="0"/>
              </a:rPr>
            </a:br>
            <a:r>
              <a:rPr lang="en-US" sz="2856" dirty="0" smtClean="0">
                <a:solidFill>
                  <a:srgbClr val="FF0000"/>
                </a:solidFill>
                <a:latin typeface="Segoe UI Light" pitchFamily="34" charset="0"/>
              </a:rPr>
              <a:t> </a:t>
            </a:r>
            <a:r>
              <a:rPr lang="en-US" sz="2856" dirty="0">
                <a:solidFill>
                  <a:srgbClr val="FF0000"/>
                </a:solidFill>
                <a:latin typeface="Segoe UI Light" pitchFamily="34" charset="0"/>
              </a:rPr>
              <a:t>is </a:t>
            </a:r>
            <a:r>
              <a:rPr lang="en-US" sz="2856" dirty="0" smtClean="0">
                <a:solidFill>
                  <a:srgbClr val="FF0000"/>
                </a:solidFill>
                <a:latin typeface="Segoe UI Light" pitchFamily="34" charset="0"/>
              </a:rPr>
              <a:t>not supported</a:t>
            </a:r>
            <a:endParaRPr lang="en-US" sz="2856" dirty="0">
              <a:solidFill>
                <a:srgbClr val="FF0000"/>
              </a:solidFill>
              <a:latin typeface="Segoe UI Light" pitchFamily="34" charset="0"/>
            </a:endParaRPr>
          </a:p>
          <a:p>
            <a:pPr algn="ctr"/>
            <a:r>
              <a:rPr lang="en-US" sz="2856" dirty="0">
                <a:solidFill>
                  <a:srgbClr val="FF0000"/>
                </a:solidFill>
                <a:latin typeface="Segoe UI Light" pitchFamily="34" charset="0"/>
              </a:rPr>
              <a:t>on </a:t>
            </a:r>
            <a:r>
              <a:rPr lang="en-US" sz="2856" dirty="0" smtClean="0">
                <a:solidFill>
                  <a:srgbClr val="FF0000"/>
                </a:solidFill>
                <a:latin typeface="Segoe UI Light" pitchFamily="34" charset="0"/>
              </a:rPr>
              <a:t>client operating </a:t>
            </a:r>
            <a:r>
              <a:rPr lang="en-US" sz="2856" dirty="0">
                <a:solidFill>
                  <a:srgbClr val="FF0000"/>
                </a:solidFill>
                <a:latin typeface="Segoe UI Light" pitchFamily="34" charset="0"/>
              </a:rPr>
              <a:t>systems.</a:t>
            </a:r>
          </a:p>
          <a:p>
            <a:pPr algn="ctr"/>
            <a:endParaRPr lang="en-US" sz="2856" dirty="0">
              <a:solidFill>
                <a:srgbClr val="FF0000"/>
              </a:solidFill>
              <a:latin typeface="Segoe UI Light" pitchFamily="34" charset="0"/>
            </a:endParaRPr>
          </a:p>
        </p:txBody>
      </p:sp>
    </p:spTree>
    <p:extLst>
      <p:ext uri="{BB962C8B-B14F-4D97-AF65-F5344CB8AC3E}">
        <p14:creationId xmlns:p14="http://schemas.microsoft.com/office/powerpoint/2010/main" val="2021075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Phone </a:t>
            </a:r>
            <a:r>
              <a:rPr lang="en-US" dirty="0"/>
              <a:t>Development Environment</a:t>
            </a:r>
          </a:p>
        </p:txBody>
      </p:sp>
      <p:sp>
        <p:nvSpPr>
          <p:cNvPr id="5" name="Content Placeholder 4"/>
          <p:cNvSpPr>
            <a:spLocks noGrp="1"/>
          </p:cNvSpPr>
          <p:nvPr>
            <p:ph type="body" sz="quarter" idx="10"/>
          </p:nvPr>
        </p:nvSpPr>
        <p:spPr>
          <a:xfrm>
            <a:off x="529660" y="1476621"/>
            <a:ext cx="11375536" cy="3065455"/>
          </a:xfrm>
        </p:spPr>
        <p:txBody>
          <a:bodyPr/>
          <a:lstStyle/>
          <a:p>
            <a:r>
              <a:rPr lang="en-US" dirty="0" smtClean="0"/>
              <a:t>Supported Environment</a:t>
            </a:r>
          </a:p>
          <a:p>
            <a:pPr lvl="1"/>
            <a:r>
              <a:rPr lang="en-US" dirty="0" smtClean="0"/>
              <a:t>Windows 7 or 8</a:t>
            </a:r>
          </a:p>
          <a:p>
            <a:pPr lvl="1"/>
            <a:r>
              <a:rPr lang="en-US" dirty="0" smtClean="0"/>
              <a:t>Visual Studio 2010 or 2012</a:t>
            </a:r>
          </a:p>
          <a:p>
            <a:r>
              <a:rPr lang="en-US" dirty="0" smtClean="0"/>
              <a:t>Installation Process</a:t>
            </a:r>
          </a:p>
          <a:p>
            <a:pPr lvl="1"/>
            <a:r>
              <a:rPr lang="en-US" dirty="0" smtClean="0"/>
              <a:t>Windows Phone 7.1 or </a:t>
            </a:r>
            <a:r>
              <a:rPr lang="en-US" dirty="0" smtClean="0">
                <a:hlinkClick r:id="rId3"/>
              </a:rPr>
              <a:t>8 SDK</a:t>
            </a:r>
            <a:endParaRPr lang="en-US" dirty="0" smtClean="0"/>
          </a:p>
          <a:p>
            <a:pPr lvl="1"/>
            <a:r>
              <a:rPr lang="en-US" dirty="0" smtClean="0">
                <a:hlinkClick r:id="rId4"/>
              </a:rPr>
              <a:t>SharePoint SDK for Windows Phones</a:t>
            </a:r>
            <a:endParaRPr lang="en-US" dirty="0" smtClean="0"/>
          </a:p>
        </p:txBody>
      </p:sp>
      <p:sp>
        <p:nvSpPr>
          <p:cNvPr id="6" name="TextBox 5"/>
          <p:cNvSpPr txBox="1"/>
          <p:nvPr/>
        </p:nvSpPr>
        <p:spPr>
          <a:xfrm>
            <a:off x="6468199" y="1592262"/>
            <a:ext cx="5436997" cy="1600200"/>
          </a:xfrm>
          <a:prstGeom prst="rect">
            <a:avLst/>
          </a:prstGeom>
          <a:solidFill>
            <a:srgbClr val="FFFF00"/>
          </a:solidFill>
          <a:effectLst>
            <a:outerShdw blurRad="50800" dist="38100" dir="2700000" algn="tl" rotWithShape="0">
              <a:prstClr val="black">
                <a:alpha val="40000"/>
              </a:prstClr>
            </a:outerShdw>
          </a:effectLst>
        </p:spPr>
        <p:txBody>
          <a:bodyPr wrap="none" lIns="0" tIns="0" rIns="0" bIns="0" rtlCol="0">
            <a:noAutofit/>
          </a:bodyPr>
          <a:lstStyle/>
          <a:p>
            <a:pPr algn="ctr"/>
            <a:r>
              <a:rPr lang="en-US" sz="2856" dirty="0">
                <a:solidFill>
                  <a:srgbClr val="FF0000"/>
                </a:solidFill>
                <a:latin typeface="Segoe UI Light" pitchFamily="34" charset="0"/>
              </a:rPr>
              <a:t>Phone development is not now</a:t>
            </a:r>
          </a:p>
          <a:p>
            <a:pPr algn="ctr"/>
            <a:r>
              <a:rPr lang="en-US" sz="2856" dirty="0">
                <a:solidFill>
                  <a:srgbClr val="FF0000"/>
                </a:solidFill>
                <a:latin typeface="Segoe UI Light" pitchFamily="34" charset="0"/>
              </a:rPr>
              <a:t>and will not be supported</a:t>
            </a:r>
          </a:p>
          <a:p>
            <a:pPr algn="ctr"/>
            <a:r>
              <a:rPr lang="en-US" sz="2856" dirty="0">
                <a:solidFill>
                  <a:srgbClr val="FF0000"/>
                </a:solidFill>
                <a:latin typeface="Segoe UI Light" pitchFamily="34" charset="0"/>
              </a:rPr>
              <a:t>on server operating systems.</a:t>
            </a:r>
          </a:p>
          <a:p>
            <a:pPr algn="ctr"/>
            <a:endParaRPr lang="en-US" sz="2856" dirty="0">
              <a:solidFill>
                <a:srgbClr val="FF0000"/>
              </a:solidFill>
              <a:latin typeface="Segoe UI Light" pitchFamily="34" charset="0"/>
            </a:endParaRPr>
          </a:p>
        </p:txBody>
      </p:sp>
      <p:sp>
        <p:nvSpPr>
          <p:cNvPr id="7" name="TextBox 6"/>
          <p:cNvSpPr txBox="1"/>
          <p:nvPr/>
        </p:nvSpPr>
        <p:spPr>
          <a:xfrm>
            <a:off x="6468199" y="4173410"/>
            <a:ext cx="5436997" cy="968614"/>
          </a:xfrm>
          <a:prstGeom prst="rect">
            <a:avLst/>
          </a:prstGeom>
          <a:solidFill>
            <a:srgbClr val="FFFF00"/>
          </a:solidFill>
          <a:effectLst>
            <a:outerShdw blurRad="50800" dist="38100" dir="2700000" algn="tl" rotWithShape="0">
              <a:prstClr val="black">
                <a:alpha val="40000"/>
              </a:prstClr>
            </a:outerShdw>
          </a:effectLst>
        </p:spPr>
        <p:txBody>
          <a:bodyPr wrap="none" lIns="0" tIns="0" rIns="0" bIns="0" rtlCol="0">
            <a:noAutofit/>
          </a:bodyPr>
          <a:lstStyle/>
          <a:p>
            <a:pPr algn="ctr"/>
            <a:r>
              <a:rPr lang="en-US" sz="2856" dirty="0" smtClean="0">
                <a:solidFill>
                  <a:srgbClr val="FF0000"/>
                </a:solidFill>
                <a:latin typeface="Segoe UI Light" pitchFamily="34" charset="0"/>
              </a:rPr>
              <a:t>Visual Studio Project Templates </a:t>
            </a:r>
            <a:br>
              <a:rPr lang="en-US" sz="2856" dirty="0" smtClean="0">
                <a:solidFill>
                  <a:srgbClr val="FF0000"/>
                </a:solidFill>
                <a:latin typeface="Segoe UI Light" pitchFamily="34" charset="0"/>
              </a:rPr>
            </a:br>
            <a:r>
              <a:rPr lang="en-US" sz="2856" dirty="0" smtClean="0">
                <a:solidFill>
                  <a:srgbClr val="FF0000"/>
                </a:solidFill>
                <a:latin typeface="Segoe UI Light" pitchFamily="34" charset="0"/>
              </a:rPr>
              <a:t>only available for C#</a:t>
            </a:r>
            <a:endParaRPr lang="en-US" sz="2856" dirty="0">
              <a:solidFill>
                <a:srgbClr val="FF0000"/>
              </a:solidFill>
              <a:latin typeface="Segoe UI Light" pitchFamily="34" charset="0"/>
            </a:endParaRPr>
          </a:p>
        </p:txBody>
      </p:sp>
    </p:spTree>
    <p:extLst>
      <p:ext uri="{BB962C8B-B14F-4D97-AF65-F5344CB8AC3E}">
        <p14:creationId xmlns:p14="http://schemas.microsoft.com/office/powerpoint/2010/main" val="4214808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SharePoint Developer Role</a:t>
            </a:r>
          </a:p>
        </p:txBody>
      </p:sp>
      <p:sp>
        <p:nvSpPr>
          <p:cNvPr id="5" name="Content Placeholder 4"/>
          <p:cNvSpPr>
            <a:spLocks noGrp="1"/>
          </p:cNvSpPr>
          <p:nvPr>
            <p:ph type="body" sz="quarter" idx="10"/>
          </p:nvPr>
        </p:nvSpPr>
        <p:spPr>
          <a:xfrm>
            <a:off x="529660" y="1476621"/>
            <a:ext cx="11375536" cy="4568623"/>
          </a:xfrm>
        </p:spPr>
        <p:txBody>
          <a:bodyPr/>
          <a:lstStyle/>
          <a:p>
            <a:r>
              <a:rPr lang="en-US" dirty="0" smtClean="0"/>
              <a:t>Browser Development</a:t>
            </a:r>
          </a:p>
          <a:p>
            <a:pPr lvl="1"/>
            <a:r>
              <a:rPr lang="en-US" dirty="0" smtClean="0"/>
              <a:t>Custom Lists</a:t>
            </a:r>
          </a:p>
          <a:p>
            <a:r>
              <a:rPr lang="en-US" dirty="0" smtClean="0"/>
              <a:t>SharePoint Designer Development</a:t>
            </a:r>
          </a:p>
          <a:p>
            <a:pPr lvl="1"/>
            <a:r>
              <a:rPr lang="en-US" dirty="0" smtClean="0"/>
              <a:t>Custom Lists</a:t>
            </a:r>
          </a:p>
          <a:p>
            <a:pPr lvl="1"/>
            <a:r>
              <a:rPr lang="en-US" dirty="0" smtClean="0"/>
              <a:t>External Lists</a:t>
            </a:r>
          </a:p>
          <a:p>
            <a:r>
              <a:rPr lang="en-US" dirty="0" smtClean="0"/>
              <a:t>Visual Studio Development</a:t>
            </a:r>
          </a:p>
          <a:p>
            <a:pPr lvl="1"/>
            <a:r>
              <a:rPr lang="en-US" dirty="0" smtClean="0"/>
              <a:t>Apps</a:t>
            </a:r>
          </a:p>
          <a:p>
            <a:pPr lvl="1"/>
            <a:r>
              <a:rPr lang="en-US" dirty="0" smtClean="0"/>
              <a:t>Custom List Definitions</a:t>
            </a:r>
          </a:p>
          <a:p>
            <a:pPr lvl="1"/>
            <a:r>
              <a:rPr lang="en-US" dirty="0" smtClean="0"/>
              <a:t>External Content Types</a:t>
            </a:r>
            <a:endParaRPr lang="en-US" dirty="0"/>
          </a:p>
        </p:txBody>
      </p:sp>
    </p:spTree>
    <p:extLst>
      <p:ext uri="{BB962C8B-B14F-4D97-AF65-F5344CB8AC3E}">
        <p14:creationId xmlns:p14="http://schemas.microsoft.com/office/powerpoint/2010/main" val="21649893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Phone Developer Experience</a:t>
            </a:r>
            <a:endParaRPr lang="en-US" dirty="0"/>
          </a:p>
        </p:txBody>
      </p:sp>
      <p:sp>
        <p:nvSpPr>
          <p:cNvPr id="7" name="Content Placeholder 4"/>
          <p:cNvSpPr>
            <a:spLocks noGrp="1"/>
          </p:cNvSpPr>
          <p:nvPr>
            <p:ph type="body" sz="quarter" idx="10"/>
          </p:nvPr>
        </p:nvSpPr>
        <p:spPr>
          <a:xfrm>
            <a:off x="529660" y="1476621"/>
            <a:ext cx="11375536" cy="3593612"/>
          </a:xfrm>
        </p:spPr>
        <p:txBody>
          <a:bodyPr/>
          <a:lstStyle/>
          <a:p>
            <a:r>
              <a:rPr lang="en-US" dirty="0" smtClean="0"/>
              <a:t>Windows Phone SharePoint List Application</a:t>
            </a:r>
          </a:p>
          <a:p>
            <a:pPr lvl="1"/>
            <a:r>
              <a:rPr lang="en-US" dirty="0" smtClean="0"/>
              <a:t>Launches a Wizard</a:t>
            </a:r>
          </a:p>
          <a:p>
            <a:pPr lvl="1"/>
            <a:r>
              <a:rPr lang="en-US" dirty="0" smtClean="0"/>
              <a:t>Select List</a:t>
            </a:r>
          </a:p>
          <a:p>
            <a:pPr lvl="1"/>
            <a:r>
              <a:rPr lang="en-US" dirty="0" smtClean="0"/>
              <a:t>Select View</a:t>
            </a:r>
          </a:p>
          <a:p>
            <a:pPr lvl="1"/>
            <a:r>
              <a:rPr lang="en-US" dirty="0" smtClean="0"/>
              <a:t>Select Operations</a:t>
            </a:r>
          </a:p>
          <a:p>
            <a:pPr lvl="1"/>
            <a:r>
              <a:rPr lang="en-US" dirty="0" smtClean="0"/>
              <a:t>Select Fields</a:t>
            </a:r>
          </a:p>
          <a:p>
            <a:pPr lvl="1"/>
            <a:r>
              <a:rPr lang="en-US" dirty="0" smtClean="0"/>
              <a:t>Order the Fields</a:t>
            </a:r>
          </a:p>
          <a:p>
            <a:pPr lvl="1"/>
            <a:r>
              <a:rPr lang="en-US" dirty="0" smtClean="0"/>
              <a:t>Project is Created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1445" y="2181329"/>
            <a:ext cx="6667614" cy="40884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361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Model-View-</a:t>
            </a:r>
            <a:r>
              <a:rPr lang="en-US" dirty="0" err="1"/>
              <a:t>ViewModel</a:t>
            </a:r>
            <a:r>
              <a:rPr lang="en-US" dirty="0"/>
              <a:t> </a:t>
            </a:r>
            <a:r>
              <a:rPr lang="en-US" dirty="0" smtClean="0"/>
              <a:t>Pattern</a:t>
            </a:r>
            <a:endParaRPr lang="en-US" dirty="0"/>
          </a:p>
        </p:txBody>
      </p:sp>
      <p:sp>
        <p:nvSpPr>
          <p:cNvPr id="5" name="Rectangle 4"/>
          <p:cNvSpPr/>
          <p:nvPr/>
        </p:nvSpPr>
        <p:spPr bwMode="auto">
          <a:xfrm>
            <a:off x="777925" y="2580202"/>
            <a:ext cx="6213862" cy="1725316"/>
          </a:xfrm>
          <a:prstGeom prst="rect">
            <a:avLst/>
          </a:prstGeom>
          <a:solidFill>
            <a:schemeClr val="bg1">
              <a:lumMod val="9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6521" tIns="186521" rIns="186521" bIns="46628" numCol="1" rtlCol="0" anchor="t" anchorCtr="0" compatLnSpc="1">
            <a:prstTxWarp prst="textNoShape">
              <a:avLst/>
            </a:prstTxWarp>
          </a:bodyPr>
          <a:lstStyle/>
          <a:p>
            <a:r>
              <a:rPr lang="en-US" sz="2856" dirty="0">
                <a:gradFill>
                  <a:gsLst>
                    <a:gs pos="0">
                      <a:schemeClr val="tx1"/>
                    </a:gs>
                    <a:gs pos="86000">
                      <a:schemeClr val="tx1"/>
                    </a:gs>
                  </a:gsLst>
                  <a:lin ang="5400000" scaled="0"/>
                </a:gradFill>
                <a:latin typeface="Segoe UI Light" pitchFamily="34" charset="0"/>
              </a:rPr>
              <a:t>Client</a:t>
            </a:r>
          </a:p>
        </p:txBody>
      </p:sp>
      <p:sp>
        <p:nvSpPr>
          <p:cNvPr id="8" name="Rectangle 7"/>
          <p:cNvSpPr/>
          <p:nvPr/>
        </p:nvSpPr>
        <p:spPr bwMode="auto">
          <a:xfrm>
            <a:off x="7675106" y="2578384"/>
            <a:ext cx="3512806" cy="1727134"/>
          </a:xfrm>
          <a:prstGeom prst="rect">
            <a:avLst/>
          </a:prstGeom>
          <a:solidFill>
            <a:schemeClr val="bg1">
              <a:lumMod val="95000"/>
            </a:schemeClr>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86521" tIns="186521" rIns="186521" bIns="46628" numCol="1" rtlCol="0" anchor="t" anchorCtr="0" compatLnSpc="1">
            <a:prstTxWarp prst="textNoShape">
              <a:avLst/>
            </a:prstTxWarp>
          </a:bodyPr>
          <a:lstStyle/>
          <a:p>
            <a:pPr defTabSz="932290" fontAlgn="base">
              <a:spcBef>
                <a:spcPct val="0"/>
              </a:spcBef>
              <a:spcAft>
                <a:spcPct val="0"/>
              </a:spcAft>
            </a:pPr>
            <a:r>
              <a:rPr lang="en-US" sz="2856" dirty="0">
                <a:gradFill>
                  <a:gsLst>
                    <a:gs pos="0">
                      <a:schemeClr val="tx1"/>
                    </a:gs>
                    <a:gs pos="86000">
                      <a:schemeClr val="tx1"/>
                    </a:gs>
                  </a:gsLst>
                  <a:lin ang="5400000" scaled="0"/>
                </a:gradFill>
                <a:latin typeface="Segoe UI Light" pitchFamily="34" charset="0"/>
              </a:rPr>
              <a:t>Server</a:t>
            </a:r>
            <a:endParaRPr lang="en-US" sz="2244" dirty="0">
              <a:gradFill>
                <a:gsLst>
                  <a:gs pos="0">
                    <a:srgbClr val="FFFFFF"/>
                  </a:gs>
                  <a:gs pos="100000">
                    <a:srgbClr val="FFFFFF"/>
                  </a:gs>
                </a:gsLst>
                <a:lin ang="5400000" scaled="0"/>
              </a:gradFill>
              <a:latin typeface="Segoe Condensed" pitchFamily="34" charset="0"/>
            </a:endParaRPr>
          </a:p>
        </p:txBody>
      </p:sp>
      <p:sp>
        <p:nvSpPr>
          <p:cNvPr id="10" name="Rounded Rectangle 9"/>
          <p:cNvSpPr/>
          <p:nvPr/>
        </p:nvSpPr>
        <p:spPr bwMode="auto">
          <a:xfrm>
            <a:off x="1100748" y="3279655"/>
            <a:ext cx="2013924" cy="80825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r>
              <a:rPr lang="en-US" sz="2244" b="1" dirty="0">
                <a:gradFill>
                  <a:gsLst>
                    <a:gs pos="0">
                      <a:srgbClr val="FFFFFF"/>
                    </a:gs>
                    <a:gs pos="100000">
                      <a:srgbClr val="FFFFFF"/>
                    </a:gs>
                  </a:gsLst>
                  <a:lin ang="5400000" scaled="0"/>
                </a:gradFill>
                <a:latin typeface="Segoe Condensed" pitchFamily="34" charset="0"/>
              </a:rPr>
              <a:t>View</a:t>
            </a:r>
          </a:p>
        </p:txBody>
      </p:sp>
      <p:sp>
        <p:nvSpPr>
          <p:cNvPr id="11" name="Rounded Rectangle 10"/>
          <p:cNvSpPr/>
          <p:nvPr/>
        </p:nvSpPr>
        <p:spPr bwMode="auto">
          <a:xfrm>
            <a:off x="4049006" y="3279655"/>
            <a:ext cx="2166596" cy="80825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r>
              <a:rPr lang="en-US" sz="2244" b="1" dirty="0" err="1">
                <a:gradFill>
                  <a:gsLst>
                    <a:gs pos="0">
                      <a:srgbClr val="FFFFFF"/>
                    </a:gs>
                    <a:gs pos="100000">
                      <a:srgbClr val="FFFFFF"/>
                    </a:gs>
                  </a:gsLst>
                  <a:lin ang="5400000" scaled="0"/>
                </a:gradFill>
                <a:latin typeface="Segoe Condensed" pitchFamily="34" charset="0"/>
              </a:rPr>
              <a:t>ViewModel</a:t>
            </a:r>
            <a:endParaRPr lang="en-US" sz="2244" b="1" dirty="0">
              <a:gradFill>
                <a:gsLst>
                  <a:gs pos="0">
                    <a:srgbClr val="FFFFFF"/>
                  </a:gs>
                  <a:gs pos="100000">
                    <a:srgbClr val="FFFFFF"/>
                  </a:gs>
                </a:gsLst>
                <a:lin ang="5400000" scaled="0"/>
              </a:gradFill>
              <a:latin typeface="Segoe Condensed" pitchFamily="34" charset="0"/>
            </a:endParaRPr>
          </a:p>
        </p:txBody>
      </p:sp>
      <p:sp>
        <p:nvSpPr>
          <p:cNvPr id="12" name="Rounded Rectangle 11"/>
          <p:cNvSpPr/>
          <p:nvPr/>
        </p:nvSpPr>
        <p:spPr bwMode="auto">
          <a:xfrm>
            <a:off x="8079234" y="3295198"/>
            <a:ext cx="2704550" cy="80825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6521" tIns="186521" rIns="186521" bIns="46628" numCol="1" rtlCol="0" anchor="t" anchorCtr="0" compatLnSpc="1">
            <a:prstTxWarp prst="textNoShape">
              <a:avLst/>
            </a:prstTxWarp>
          </a:bodyPr>
          <a:lstStyle/>
          <a:p>
            <a:pPr algn="ctr" defTabSz="932290" fontAlgn="base">
              <a:spcBef>
                <a:spcPct val="0"/>
              </a:spcBef>
              <a:spcAft>
                <a:spcPct val="0"/>
              </a:spcAft>
            </a:pPr>
            <a:r>
              <a:rPr lang="en-US" sz="2244" b="1" dirty="0">
                <a:gradFill>
                  <a:gsLst>
                    <a:gs pos="0">
                      <a:srgbClr val="FFFFFF"/>
                    </a:gs>
                    <a:gs pos="100000">
                      <a:srgbClr val="FFFFFF"/>
                    </a:gs>
                  </a:gsLst>
                  <a:lin ang="5400000" scaled="0"/>
                </a:gradFill>
                <a:latin typeface="Segoe Condensed" pitchFamily="34" charset="0"/>
              </a:rPr>
              <a:t>Model</a:t>
            </a:r>
          </a:p>
        </p:txBody>
      </p:sp>
      <p:cxnSp>
        <p:nvCxnSpPr>
          <p:cNvPr id="15" name="Straight Arrow Connector 14"/>
          <p:cNvCxnSpPr>
            <a:stCxn id="10" idx="3"/>
            <a:endCxn id="11" idx="1"/>
          </p:cNvCxnSpPr>
          <p:nvPr/>
        </p:nvCxnSpPr>
        <p:spPr>
          <a:xfrm>
            <a:off x="3114672" y="3683783"/>
            <a:ext cx="934333" cy="0"/>
          </a:xfrm>
          <a:prstGeom prst="straightConnector1">
            <a:avLst/>
          </a:prstGeom>
          <a:ln w="57150">
            <a:solidFill>
              <a:schemeClr val="dk1">
                <a:shade val="95000"/>
                <a:satMod val="150000"/>
                <a:alpha val="70000"/>
              </a:schemeClr>
            </a:solidFill>
            <a:headEnd type="stealth" w="lg" len="lg"/>
            <a:tailEnd type="stealth" w="lg" len="lg"/>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1" idx="3"/>
            <a:endCxn id="12" idx="1"/>
          </p:cNvCxnSpPr>
          <p:nvPr/>
        </p:nvCxnSpPr>
        <p:spPr>
          <a:xfrm>
            <a:off x="6215602" y="3683783"/>
            <a:ext cx="1863633" cy="15543"/>
          </a:xfrm>
          <a:prstGeom prst="straightConnector1">
            <a:avLst/>
          </a:prstGeom>
          <a:ln w="57150">
            <a:solidFill>
              <a:schemeClr val="tx1">
                <a:alpha val="70000"/>
              </a:schemeClr>
            </a:solidFill>
            <a:headEnd type="stealth" w="lg" len="lg"/>
            <a:tailEnd type="stealth" w="lg" len="lg"/>
          </a:ln>
        </p:spPr>
        <p:style>
          <a:lnRef idx="3">
            <a:schemeClr val="dk1"/>
          </a:lnRef>
          <a:fillRef idx="0">
            <a:schemeClr val="dk1"/>
          </a:fillRef>
          <a:effectRef idx="2">
            <a:schemeClr val="dk1"/>
          </a:effectRef>
          <a:fontRef idx="minor">
            <a:schemeClr val="tx1"/>
          </a:fontRef>
        </p:style>
      </p:cxnSp>
      <p:grpSp>
        <p:nvGrpSpPr>
          <p:cNvPr id="19" name="Group 18"/>
          <p:cNvGrpSpPr>
            <a:grpSpLocks noChangeAspect="1"/>
          </p:cNvGrpSpPr>
          <p:nvPr/>
        </p:nvGrpSpPr>
        <p:grpSpPr>
          <a:xfrm>
            <a:off x="9914004" y="1954201"/>
            <a:ext cx="1739560" cy="1248367"/>
            <a:chOff x="1247150" y="3861130"/>
            <a:chExt cx="2410336" cy="1729736"/>
          </a:xfrm>
        </p:grpSpPr>
        <p:grpSp>
          <p:nvGrpSpPr>
            <p:cNvPr id="20" name="Group 19"/>
            <p:cNvGrpSpPr>
              <a:grpSpLocks noChangeAspect="1"/>
            </p:cNvGrpSpPr>
            <p:nvPr/>
          </p:nvGrpSpPr>
          <p:grpSpPr>
            <a:xfrm>
              <a:off x="2206307" y="4065234"/>
              <a:ext cx="1451179" cy="1450800"/>
              <a:chOff x="6849580" y="4206958"/>
              <a:chExt cx="2012314" cy="2011789"/>
            </a:xfrm>
          </p:grpSpPr>
          <p:grpSp>
            <p:nvGrpSpPr>
              <p:cNvPr id="40" name="Group 39"/>
              <p:cNvGrpSpPr/>
              <p:nvPr/>
            </p:nvGrpSpPr>
            <p:grpSpPr>
              <a:xfrm>
                <a:off x="7487957" y="4470625"/>
                <a:ext cx="666750" cy="1487475"/>
                <a:chOff x="2081162" y="4640597"/>
                <a:chExt cx="666750" cy="1487475"/>
              </a:xfrm>
              <a:solidFill>
                <a:schemeClr val="bg1"/>
              </a:solidFill>
            </p:grpSpPr>
            <p:sp>
              <p:nvSpPr>
                <p:cNvPr id="42" name="Snip Diagonal Corner Rectangle 41"/>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3" name="Isosceles Triangle 42"/>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44" name="Isosceles Triangle 43"/>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41" name="Picture 2" descr="\\MAGNUM\Projects\Microsoft\Cloud Power FY12\Design\Icons\PNGs\Server_2.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6849580" y="4206958"/>
                <a:ext cx="2012314" cy="2011789"/>
              </a:xfrm>
              <a:prstGeom prst="rect">
                <a:avLst/>
              </a:prstGeom>
              <a:noFill/>
              <a:ln>
                <a:solidFill>
                  <a:schemeClr val="tx1"/>
                </a:solidFill>
              </a:ln>
            </p:spPr>
          </p:pic>
        </p:grpSp>
        <p:grpSp>
          <p:nvGrpSpPr>
            <p:cNvPr id="21" name="Group 20"/>
            <p:cNvGrpSpPr>
              <a:grpSpLocks noChangeAspect="1"/>
            </p:cNvGrpSpPr>
            <p:nvPr/>
          </p:nvGrpSpPr>
          <p:grpSpPr>
            <a:xfrm>
              <a:off x="1777246" y="3861130"/>
              <a:ext cx="1451179" cy="1450800"/>
              <a:chOff x="6849580" y="4206958"/>
              <a:chExt cx="2012314" cy="2011789"/>
            </a:xfrm>
          </p:grpSpPr>
          <p:grpSp>
            <p:nvGrpSpPr>
              <p:cNvPr id="35" name="Group 34"/>
              <p:cNvGrpSpPr/>
              <p:nvPr/>
            </p:nvGrpSpPr>
            <p:grpSpPr>
              <a:xfrm>
                <a:off x="7487957" y="4470625"/>
                <a:ext cx="666750" cy="1487475"/>
                <a:chOff x="2081162" y="4640597"/>
                <a:chExt cx="666750" cy="1487475"/>
              </a:xfrm>
              <a:solidFill>
                <a:schemeClr val="bg1"/>
              </a:solidFill>
            </p:grpSpPr>
            <p:sp>
              <p:nvSpPr>
                <p:cNvPr id="37" name="Snip Diagonal Corner Rectangle 36"/>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8" name="Isosceles Triangle 37"/>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9" name="Isosceles Triangle 38"/>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36" name="Picture 2" descr="\\MAGNUM\Projects\Microsoft\Cloud Power FY12\Design\Icons\PNGs\Server_2.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6849580" y="4206958"/>
                <a:ext cx="2012314" cy="2011789"/>
              </a:xfrm>
              <a:prstGeom prst="rect">
                <a:avLst/>
              </a:prstGeom>
              <a:noFill/>
              <a:ln>
                <a:solidFill>
                  <a:schemeClr val="tx1"/>
                </a:solidFill>
              </a:ln>
            </p:spPr>
          </p:pic>
        </p:grpSp>
        <p:grpSp>
          <p:nvGrpSpPr>
            <p:cNvPr id="22" name="Group 21"/>
            <p:cNvGrpSpPr>
              <a:grpSpLocks noChangeAspect="1"/>
            </p:cNvGrpSpPr>
            <p:nvPr/>
          </p:nvGrpSpPr>
          <p:grpSpPr>
            <a:xfrm>
              <a:off x="1247150" y="4138244"/>
              <a:ext cx="1519200" cy="1452622"/>
              <a:chOff x="1376407" y="550707"/>
              <a:chExt cx="2103995" cy="2011789"/>
            </a:xfrm>
          </p:grpSpPr>
          <p:grpSp>
            <p:nvGrpSpPr>
              <p:cNvPr id="23" name="Group 22"/>
              <p:cNvGrpSpPr/>
              <p:nvPr/>
            </p:nvGrpSpPr>
            <p:grpSpPr>
              <a:xfrm>
                <a:off x="2098180" y="799745"/>
                <a:ext cx="666750" cy="1487475"/>
                <a:chOff x="2081162" y="4640597"/>
                <a:chExt cx="666750" cy="1487475"/>
              </a:xfrm>
              <a:solidFill>
                <a:schemeClr val="bg1"/>
              </a:solidFill>
            </p:grpSpPr>
            <p:sp>
              <p:nvSpPr>
                <p:cNvPr id="32" name="Snip Diagonal Corner Rectangle 31"/>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3" name="Isosceles Triangle 32"/>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4" name="Isosceles Triangle 33"/>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1376407" y="550707"/>
                <a:ext cx="2103995" cy="2011789"/>
                <a:chOff x="1884407" y="1170827"/>
                <a:chExt cx="2103995" cy="2011789"/>
              </a:xfrm>
            </p:grpSpPr>
            <p:pic>
              <p:nvPicPr>
                <p:cNvPr id="25" name="Picture 2" descr="\\MAGNUM\Projects\Microsoft\Cloud Power FY12\Design\Icons\PNGs\Server_2.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1976088" y="1170827"/>
                  <a:ext cx="2012314" cy="2011789"/>
                </a:xfrm>
                <a:prstGeom prst="rect">
                  <a:avLst/>
                </a:prstGeom>
                <a:noFill/>
                <a:ln>
                  <a:solidFill>
                    <a:schemeClr val="tx1"/>
                  </a:solidFill>
                </a:ln>
              </p:spPr>
            </p:pic>
            <p:grpSp>
              <p:nvGrpSpPr>
                <p:cNvPr id="26" name="Group 25"/>
                <p:cNvGrpSpPr/>
                <p:nvPr/>
              </p:nvGrpSpPr>
              <p:grpSpPr>
                <a:xfrm>
                  <a:off x="1884407" y="1791674"/>
                  <a:ext cx="1090092" cy="875577"/>
                  <a:chOff x="3599175" y="4220568"/>
                  <a:chExt cx="1090092" cy="875577"/>
                </a:xfrm>
              </p:grpSpPr>
              <p:sp>
                <p:nvSpPr>
                  <p:cNvPr id="28" name="Rounded Rectangle 27"/>
                  <p:cNvSpPr/>
                  <p:nvPr/>
                </p:nvSpPr>
                <p:spPr bwMode="auto">
                  <a:xfrm>
                    <a:off x="3599175" y="4220568"/>
                    <a:ext cx="1090092" cy="875577"/>
                  </a:xfrm>
                  <a:prstGeom prst="roundRect">
                    <a:avLst>
                      <a:gd name="adj" fmla="val 6641"/>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3614541" y="4243079"/>
                    <a:ext cx="1057169" cy="832818"/>
                    <a:chOff x="3705190" y="4561217"/>
                    <a:chExt cx="1057169" cy="832818"/>
                  </a:xfrm>
                </p:grpSpPr>
                <p:pic>
                  <p:nvPicPr>
                    <p:cNvPr id="30" name="Picture 4" descr="\\MAGNUM\Projects\Microsoft\Cloud Power FY12\Design\ICONS_PNG\IIS-MULTI-TENANCY.png"/>
                    <p:cNvPicPr>
                      <a:picLocks noChangeAspect="1" noChangeArrowheads="1"/>
                    </p:cNvPicPr>
                    <p:nvPr/>
                  </p:nvPicPr>
                  <p:blipFill rotWithShape="1">
                    <a:blip r:embed="rId4" cstate="print">
                      <a:duotone>
                        <a:prstClr val="black"/>
                        <a:schemeClr val="accent4">
                          <a:tint val="45000"/>
                          <a:satMod val="400000"/>
                        </a:schemeClr>
                      </a:duotone>
                    </a:blip>
                    <a:srcRect l="13694" t="34655" r="28499" b="19806"/>
                    <a:stretch/>
                  </p:blipFill>
                  <p:spPr bwMode="auto">
                    <a:xfrm>
                      <a:off x="3705190" y="4561217"/>
                      <a:ext cx="1057169" cy="832818"/>
                    </a:xfrm>
                    <a:prstGeom prst="rect">
                      <a:avLst/>
                    </a:prstGeom>
                    <a:noFill/>
                    <a:ln>
                      <a:solidFill>
                        <a:schemeClr val="tx1"/>
                      </a:solidFill>
                    </a:ln>
                  </p:spPr>
                </p:pic>
                <p:sp>
                  <p:nvSpPr>
                    <p:cNvPr id="31" name="Rectangle 30"/>
                    <p:cNvSpPr/>
                    <p:nvPr/>
                  </p:nvSpPr>
                  <p:spPr bwMode="auto">
                    <a:xfrm>
                      <a:off x="3783372" y="4772556"/>
                      <a:ext cx="907602" cy="55068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27" name="Picture 4" descr="\\MAGNUM\Projects\Microsoft\Cloud Power FY12\Design\ICONS_PNG\Open_Web_Platform.png"/>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2157718" y="2016334"/>
                  <a:ext cx="556611" cy="556611"/>
                </a:xfrm>
                <a:prstGeom prst="rect">
                  <a:avLst/>
                </a:prstGeom>
                <a:noFill/>
                <a:ln>
                  <a:solidFill>
                    <a:schemeClr val="tx1"/>
                  </a:solidFill>
                </a:ln>
              </p:spPr>
            </p:pic>
          </p:grpSp>
        </p:grpSp>
      </p:grpSp>
    </p:spTree>
    <p:extLst>
      <p:ext uri="{BB962C8B-B14F-4D97-AF65-F5344CB8AC3E}">
        <p14:creationId xmlns:p14="http://schemas.microsoft.com/office/powerpoint/2010/main" val="35754652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Files</a:t>
            </a:r>
            <a:endParaRPr lang="en-US" dirty="0"/>
          </a:p>
        </p:txBody>
      </p:sp>
      <p:graphicFrame>
        <p:nvGraphicFramePr>
          <p:cNvPr id="6" name="Content Placeholder 5"/>
          <p:cNvGraphicFramePr>
            <a:graphicFrameLocks noGrp="1"/>
          </p:cNvGraphicFramePr>
          <p:nvPr>
            <p:ph idx="4294967295"/>
            <p:extLst/>
          </p:nvPr>
        </p:nvGraphicFramePr>
        <p:xfrm>
          <a:off x="1475885" y="1554339"/>
          <a:ext cx="9816496" cy="4248522"/>
        </p:xfrm>
        <a:graphic>
          <a:graphicData uri="http://schemas.openxmlformats.org/drawingml/2006/table">
            <a:tbl>
              <a:tblPr firstRow="1" bandRow="1">
                <a:tableStyleId>{5C22544A-7EE6-4342-B048-85BDC9FD1C3A}</a:tableStyleId>
              </a:tblPr>
              <a:tblGrid>
                <a:gridCol w="2783077"/>
                <a:gridCol w="7033419"/>
              </a:tblGrid>
              <a:tr h="466302">
                <a:tc>
                  <a:txBody>
                    <a:bodyPr/>
                    <a:lstStyle/>
                    <a:p>
                      <a:r>
                        <a:rPr lang="en-US" sz="2400" b="1" dirty="0" smtClean="0">
                          <a:solidFill>
                            <a:schemeClr val="tx1"/>
                          </a:solidFill>
                        </a:rPr>
                        <a:t>Key File</a:t>
                      </a:r>
                      <a:endParaRPr lang="en-US" sz="2400" b="1" dirty="0">
                        <a:solidFill>
                          <a:schemeClr val="tx1"/>
                        </a:solidFill>
                      </a:endParaRPr>
                    </a:p>
                  </a:txBody>
                  <a:tcPr marL="104709" marR="104709" marT="46630" marB="46630">
                    <a:solidFill>
                      <a:schemeClr val="bg1">
                        <a:lumMod val="95000"/>
                      </a:schemeClr>
                    </a:solidFill>
                  </a:tcPr>
                </a:tc>
                <a:tc>
                  <a:txBody>
                    <a:bodyPr/>
                    <a:lstStyle/>
                    <a:p>
                      <a:r>
                        <a:rPr lang="en-US" sz="2400" b="1" dirty="0" smtClean="0">
                          <a:solidFill>
                            <a:schemeClr val="tx1"/>
                          </a:solidFill>
                        </a:rPr>
                        <a:t>Description</a:t>
                      </a:r>
                      <a:endParaRPr lang="en-US" sz="2400" b="1" dirty="0">
                        <a:solidFill>
                          <a:schemeClr val="tx1"/>
                        </a:solidFill>
                      </a:endParaRPr>
                    </a:p>
                  </a:txBody>
                  <a:tcPr marL="104709" marR="104709" marT="46630" marB="46630">
                    <a:solidFill>
                      <a:schemeClr val="bg1">
                        <a:lumMod val="95000"/>
                      </a:schemeClr>
                    </a:solidFill>
                  </a:tcPr>
                </a:tc>
              </a:tr>
              <a:tr h="378222">
                <a:tc>
                  <a:txBody>
                    <a:bodyPr/>
                    <a:lstStyle/>
                    <a:p>
                      <a:r>
                        <a:rPr lang="en-US" sz="1800" dirty="0" err="1" smtClean="0">
                          <a:solidFill>
                            <a:schemeClr val="tx1"/>
                          </a:solidFill>
                        </a:rPr>
                        <a:t>App.xaml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Handles application lifetime</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DisplayForm.xaml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Defines the UI for displaying a list item on the phone</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EditForm.xaml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Defines the UI for editing</a:t>
                      </a:r>
                      <a:r>
                        <a:rPr lang="en-US" sz="1800" baseline="0" dirty="0" smtClean="0">
                          <a:solidFill>
                            <a:schemeClr val="tx1"/>
                          </a:solidFill>
                        </a:rPr>
                        <a:t> a list item on the phone</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NewForm.xaml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Defines the UI for creating a new list item on the phone</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List.xaml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Defines the UI for the All Items view on the phone</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ListViewModel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Data source for the All Items view</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DisplayFormViewModel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Data source</a:t>
                      </a:r>
                      <a:r>
                        <a:rPr lang="en-US" sz="1800" baseline="0" dirty="0" smtClean="0">
                          <a:solidFill>
                            <a:schemeClr val="tx1"/>
                          </a:solidFill>
                        </a:rPr>
                        <a:t> for the display item view</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EditFormViewModel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Data source</a:t>
                      </a:r>
                      <a:r>
                        <a:rPr lang="en-US" sz="1800" baseline="0" dirty="0" smtClean="0">
                          <a:solidFill>
                            <a:schemeClr val="tx1"/>
                          </a:solidFill>
                        </a:rPr>
                        <a:t> for the edit item view</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NewFormViewModel</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Data source for the new item view</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r h="378222">
                <a:tc>
                  <a:txBody>
                    <a:bodyPr/>
                    <a:lstStyle/>
                    <a:p>
                      <a:r>
                        <a:rPr lang="en-US" sz="1800" dirty="0" err="1" smtClean="0">
                          <a:solidFill>
                            <a:schemeClr val="tx1"/>
                          </a:solidFill>
                        </a:rPr>
                        <a:t>DataCache</a:t>
                      </a:r>
                      <a:endParaRPr lang="en-US" sz="1800" dirty="0">
                        <a:solidFill>
                          <a:schemeClr val="tx1"/>
                        </a:solidFill>
                      </a:endParaRPr>
                    </a:p>
                  </a:txBody>
                  <a:tcPr marL="104709" marR="104709" marT="46630" marB="46630">
                    <a:lnR w="12700" cap="flat" cmpd="sng" algn="ctr">
                      <a:solidFill>
                        <a:schemeClr val="accent5"/>
                      </a:solidFill>
                      <a:prstDash val="solid"/>
                      <a:round/>
                      <a:headEnd type="none" w="med" len="med"/>
                      <a:tailEnd type="none" w="med" len="med"/>
                    </a:lnR>
                    <a:solidFill>
                      <a:schemeClr val="bg1"/>
                    </a:solidFill>
                  </a:tcPr>
                </a:tc>
                <a:tc>
                  <a:txBody>
                    <a:bodyPr/>
                    <a:lstStyle/>
                    <a:p>
                      <a:r>
                        <a:rPr lang="en-US" sz="1800" dirty="0" smtClean="0">
                          <a:solidFill>
                            <a:schemeClr val="tx1"/>
                          </a:solidFill>
                        </a:rPr>
                        <a:t>Supports data caching and off-line access</a:t>
                      </a:r>
                      <a:endParaRPr lang="en-US" sz="1800" dirty="0">
                        <a:solidFill>
                          <a:schemeClr val="tx1"/>
                        </a:solidFill>
                      </a:endParaRPr>
                    </a:p>
                  </a:txBody>
                  <a:tcPr marL="104709" marR="104709" marT="46630" marB="46630">
                    <a:lnL w="12700" cap="flat" cmpd="sng" algn="ctr">
                      <a:solidFill>
                        <a:schemeClr val="accent5"/>
                      </a:solidFill>
                      <a:prstDash val="solid"/>
                      <a:round/>
                      <a:headEnd type="none" w="med" len="med"/>
                      <a:tailEnd type="none" w="med" len="med"/>
                    </a:lnL>
                    <a:solidFill>
                      <a:schemeClr val="bg1"/>
                    </a:solidFill>
                  </a:tcPr>
                </a:tc>
              </a:tr>
            </a:tbl>
          </a:graphicData>
        </a:graphic>
      </p:graphicFrame>
    </p:spTree>
    <p:extLst>
      <p:ext uri="{BB962C8B-B14F-4D97-AF65-F5344CB8AC3E}">
        <p14:creationId xmlns:p14="http://schemas.microsoft.com/office/powerpoint/2010/main" val="13295829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t>Silverlight Client Object Model on the Phone</a:t>
            </a:r>
          </a:p>
        </p:txBody>
      </p:sp>
      <p:sp>
        <p:nvSpPr>
          <p:cNvPr id="5" name="Text Placeholder 4"/>
          <p:cNvSpPr>
            <a:spLocks noGrp="1"/>
          </p:cNvSpPr>
          <p:nvPr>
            <p:ph type="body" sz="quarter" idx="10"/>
          </p:nvPr>
        </p:nvSpPr>
        <p:spPr>
          <a:xfrm>
            <a:off x="282607" y="1245466"/>
            <a:ext cx="12123842" cy="5438838"/>
          </a:xfrm>
        </p:spPr>
        <p:txBody>
          <a:bodyPr/>
          <a:lstStyle/>
          <a:p>
            <a:r>
              <a:rPr lang="en-US" sz="2040" dirty="0" err="1"/>
              <a:t>ClientContext</a:t>
            </a:r>
            <a:r>
              <a:rPr lang="en-US" sz="2040" dirty="0"/>
              <a:t> context = new </a:t>
            </a:r>
            <a:r>
              <a:rPr lang="en-US" sz="2040" dirty="0" err="1"/>
              <a:t>ClientContext</a:t>
            </a:r>
            <a:r>
              <a:rPr lang="en-US" sz="2040" dirty="0"/>
              <a:t>(</a:t>
            </a:r>
            <a:r>
              <a:rPr lang="en-US" sz="2040" dirty="0" err="1"/>
              <a:t>ListUrl</a:t>
            </a:r>
            <a:r>
              <a:rPr lang="en-US" sz="2040" dirty="0"/>
              <a:t>);</a:t>
            </a:r>
            <a:br>
              <a:rPr lang="en-US" sz="2040" dirty="0"/>
            </a:br>
            <a:r>
              <a:rPr lang="en-US" sz="2040" dirty="0"/>
              <a:t/>
            </a:r>
            <a:br>
              <a:rPr lang="en-US" sz="2040" dirty="0"/>
            </a:br>
            <a:r>
              <a:rPr lang="en-US" sz="2040" dirty="0"/>
              <a:t>Authenticator at = new Authenticator();</a:t>
            </a:r>
            <a:br>
              <a:rPr lang="en-US" sz="2040" dirty="0"/>
            </a:br>
            <a:r>
              <a:rPr lang="en-US" sz="2040" dirty="0" err="1"/>
              <a:t>at.UserName</a:t>
            </a:r>
            <a:r>
              <a:rPr lang="en-US" sz="2040" dirty="0"/>
              <a:t> = "</a:t>
            </a:r>
            <a:r>
              <a:rPr lang="en-US" sz="2040" dirty="0" err="1"/>
              <a:t>pkmacct</a:t>
            </a:r>
            <a:r>
              <a:rPr lang="en-US" sz="2040" dirty="0"/>
              <a:t>";</a:t>
            </a:r>
            <a:br>
              <a:rPr lang="en-US" sz="2040" dirty="0"/>
            </a:br>
            <a:r>
              <a:rPr lang="en-US" sz="2040" dirty="0" err="1"/>
              <a:t>at.Password</a:t>
            </a:r>
            <a:r>
              <a:rPr lang="en-US" sz="2040" dirty="0"/>
              <a:t> = "test!";</a:t>
            </a:r>
            <a:br>
              <a:rPr lang="en-US" sz="2040" dirty="0"/>
            </a:br>
            <a:r>
              <a:rPr lang="en-US" sz="2040" dirty="0" err="1"/>
              <a:t>at.AuthenticationMode</a:t>
            </a:r>
            <a:r>
              <a:rPr lang="en-US" sz="2040" dirty="0"/>
              <a:t> = </a:t>
            </a:r>
            <a:r>
              <a:rPr lang="en-US" sz="2040" dirty="0" err="1"/>
              <a:t>ClientAuthenticationMode.FormsAuthentication</a:t>
            </a:r>
            <a:r>
              <a:rPr lang="en-US" sz="2040" dirty="0"/>
              <a:t>;</a:t>
            </a:r>
            <a:br>
              <a:rPr lang="en-US" sz="2040" dirty="0"/>
            </a:br>
            <a:r>
              <a:rPr lang="en-US" sz="2040" dirty="0" err="1"/>
              <a:t>at.CredentialCachingEnabled</a:t>
            </a:r>
            <a:r>
              <a:rPr lang="en-US" sz="2040" dirty="0"/>
              <a:t> = true;</a:t>
            </a:r>
            <a:br>
              <a:rPr lang="en-US" sz="2040" dirty="0"/>
            </a:br>
            <a:r>
              <a:rPr lang="en-US" sz="2040" dirty="0" err="1"/>
              <a:t>at.CookieCachingEnabled</a:t>
            </a:r>
            <a:r>
              <a:rPr lang="en-US" sz="2040" dirty="0"/>
              <a:t> = true;</a:t>
            </a:r>
            <a:br>
              <a:rPr lang="en-US" sz="2040" dirty="0"/>
            </a:br>
            <a:r>
              <a:rPr lang="en-US" sz="2040" dirty="0"/>
              <a:t/>
            </a:r>
            <a:br>
              <a:rPr lang="en-US" sz="2040" dirty="0"/>
            </a:br>
            <a:r>
              <a:rPr lang="en-US" sz="2040" dirty="0" err="1"/>
              <a:t>context.Credentials</a:t>
            </a:r>
            <a:r>
              <a:rPr lang="en-US" sz="2040" dirty="0"/>
              <a:t> = at;</a:t>
            </a:r>
            <a:br>
              <a:rPr lang="en-US" sz="2040" dirty="0"/>
            </a:br>
            <a:r>
              <a:rPr lang="en-US" sz="2040" dirty="0"/>
              <a:t/>
            </a:r>
            <a:br>
              <a:rPr lang="en-US" sz="2040" dirty="0"/>
            </a:br>
            <a:r>
              <a:rPr lang="en-US" sz="2040" dirty="0" err="1"/>
              <a:t>ListItemCollection</a:t>
            </a:r>
            <a:r>
              <a:rPr lang="en-US" sz="2040" dirty="0"/>
              <a:t> items = </a:t>
            </a:r>
            <a:r>
              <a:rPr lang="en-US" sz="2040" dirty="0" err="1"/>
              <a:t>context.Web.Lists.GetByTitle</a:t>
            </a:r>
            <a:r>
              <a:rPr lang="en-US" sz="2040" dirty="0"/>
              <a:t>(</a:t>
            </a:r>
            <a:r>
              <a:rPr lang="en-US" sz="2040" dirty="0" err="1"/>
              <a:t>ListName</a:t>
            </a:r>
            <a:r>
              <a:rPr lang="en-US" sz="2040" dirty="0"/>
              <a:t>).</a:t>
            </a:r>
            <a:r>
              <a:rPr lang="en-US" sz="2040" dirty="0" err="1"/>
              <a:t>GetItems</a:t>
            </a:r>
            <a:r>
              <a:rPr lang="en-US" sz="2040" dirty="0"/>
              <a:t>(</a:t>
            </a:r>
            <a:r>
              <a:rPr lang="en-US" sz="2040" dirty="0" err="1"/>
              <a:t>CamlQuery.CreateAllItemsQuery</a:t>
            </a:r>
            <a:r>
              <a:rPr lang="en-US" sz="2040" dirty="0"/>
              <a:t>());</a:t>
            </a:r>
            <a:br>
              <a:rPr lang="en-US" sz="2040" dirty="0"/>
            </a:br>
            <a:r>
              <a:rPr lang="en-US" sz="2040" dirty="0"/>
              <a:t/>
            </a:r>
            <a:br>
              <a:rPr lang="en-US" sz="2040" dirty="0"/>
            </a:br>
            <a:r>
              <a:rPr lang="en-US" sz="2040" dirty="0" err="1"/>
              <a:t>context.Load</a:t>
            </a:r>
            <a:r>
              <a:rPr lang="en-US" sz="2040" dirty="0"/>
              <a:t>(items);</a:t>
            </a:r>
            <a:br>
              <a:rPr lang="en-US" sz="2040" dirty="0"/>
            </a:br>
            <a:r>
              <a:rPr lang="en-US" sz="2040" dirty="0" err="1"/>
              <a:t>context.ExecuteQueryAsync</a:t>
            </a:r>
            <a:r>
              <a:rPr lang="en-US" sz="2040" dirty="0"/>
              <a:t>(succeed, failure);</a:t>
            </a:r>
            <a:br>
              <a:rPr lang="en-US" sz="2040" dirty="0"/>
            </a:br>
            <a:endParaRPr lang="en-US" sz="2040" dirty="0"/>
          </a:p>
          <a:p>
            <a:endParaRPr lang="en-US" sz="2040" dirty="0"/>
          </a:p>
        </p:txBody>
      </p:sp>
    </p:spTree>
    <p:extLst>
      <p:ext uri="{BB962C8B-B14F-4D97-AF65-F5344CB8AC3E}">
        <p14:creationId xmlns:p14="http://schemas.microsoft.com/office/powerpoint/2010/main" val="25198374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Windows Phone 8 apps for SharePoint</a:t>
            </a:r>
          </a:p>
        </p:txBody>
      </p:sp>
      <p:sp>
        <p:nvSpPr>
          <p:cNvPr id="5" name="Text Placeholder 4"/>
          <p:cNvSpPr>
            <a:spLocks noGrp="1"/>
          </p:cNvSpPr>
          <p:nvPr>
            <p:ph type="body" sz="quarter" idx="12"/>
          </p:nvPr>
        </p:nvSpPr>
        <p:spPr/>
        <p:txBody>
          <a:bodyPr/>
          <a:lstStyle/>
          <a:p>
            <a:r>
              <a:rPr lang="en-US" dirty="0" smtClean="0"/>
              <a:t>Jeremy Thake</a:t>
            </a:r>
          </a:p>
          <a:p>
            <a:r>
              <a:rPr lang="en-US" dirty="0" smtClean="0"/>
              <a:t>Chief Architect, AvePoint Inc.</a:t>
            </a:r>
            <a:br>
              <a:rPr lang="en-US" dirty="0" smtClean="0"/>
            </a:br>
            <a:r>
              <a:rPr lang="en-US" dirty="0" smtClean="0"/>
              <a:t>SharePoint MVP</a:t>
            </a:r>
            <a:endParaRPr lang="en-US" dirty="0"/>
          </a:p>
        </p:txBody>
      </p:sp>
      <p:sp>
        <p:nvSpPr>
          <p:cNvPr id="14" name="Text Placeholder 13"/>
          <p:cNvSpPr>
            <a:spLocks noGrp="1"/>
          </p:cNvSpPr>
          <p:nvPr>
            <p:ph type="body" sz="quarter" idx="13"/>
          </p:nvPr>
        </p:nvSpPr>
        <p:spPr/>
        <p:txBody>
          <a:bodyPr/>
          <a:lstStyle/>
          <a:p>
            <a:r>
              <a:rPr lang="en-US" dirty="0" smtClean="0"/>
              <a:t>WPH-B307</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OData</a:t>
            </a:r>
            <a:r>
              <a:rPr lang="en-US" dirty="0"/>
              <a:t> Model on the Phone</a:t>
            </a:r>
          </a:p>
        </p:txBody>
      </p:sp>
      <p:sp>
        <p:nvSpPr>
          <p:cNvPr id="4" name="Text Placeholder 3"/>
          <p:cNvSpPr>
            <a:spLocks noGrp="1"/>
          </p:cNvSpPr>
          <p:nvPr>
            <p:ph type="body" sz="quarter" idx="10"/>
          </p:nvPr>
        </p:nvSpPr>
        <p:spPr>
          <a:xfrm>
            <a:off x="282607" y="1245467"/>
            <a:ext cx="12123842" cy="4574426"/>
          </a:xfrm>
        </p:spPr>
        <p:txBody>
          <a:bodyPr/>
          <a:lstStyle/>
          <a:p>
            <a:r>
              <a:rPr lang="en-US" sz="2040" dirty="0" err="1"/>
              <a:t>ODataAuthenticator</a:t>
            </a:r>
            <a:r>
              <a:rPr lang="en-US" sz="2040" dirty="0"/>
              <a:t> oat = new </a:t>
            </a:r>
            <a:r>
              <a:rPr lang="en-US" sz="2040" dirty="0" err="1"/>
              <a:t>ODataAuthenticator</a:t>
            </a:r>
            <a:r>
              <a:rPr lang="en-US" sz="2040" dirty="0"/>
              <a:t>();</a:t>
            </a:r>
            <a:br>
              <a:rPr lang="en-US" sz="2040" dirty="0"/>
            </a:br>
            <a:r>
              <a:rPr lang="en-US" sz="2040" dirty="0" err="1"/>
              <a:t>oat.UserName</a:t>
            </a:r>
            <a:r>
              <a:rPr lang="en-US" sz="2040" dirty="0"/>
              <a:t> = "</a:t>
            </a:r>
            <a:r>
              <a:rPr lang="en-US" sz="2040" dirty="0" err="1"/>
              <a:t>pkmacct</a:t>
            </a:r>
            <a:r>
              <a:rPr lang="en-US" sz="2040" dirty="0"/>
              <a:t>";</a:t>
            </a:r>
            <a:br>
              <a:rPr lang="en-US" sz="2040" dirty="0"/>
            </a:br>
            <a:r>
              <a:rPr lang="en-US" sz="2040" dirty="0" err="1"/>
              <a:t>oat.Password</a:t>
            </a:r>
            <a:r>
              <a:rPr lang="en-US" sz="2040" dirty="0"/>
              <a:t> = "test!";</a:t>
            </a:r>
            <a:br>
              <a:rPr lang="en-US" sz="2040" dirty="0"/>
            </a:br>
            <a:r>
              <a:rPr lang="en-US" sz="2040" dirty="0" err="1"/>
              <a:t>oat.AuthenticationMode</a:t>
            </a:r>
            <a:r>
              <a:rPr lang="en-US" sz="2040" dirty="0"/>
              <a:t> = </a:t>
            </a:r>
            <a:r>
              <a:rPr lang="en-US" sz="2040" dirty="0" err="1"/>
              <a:t>ClientAuthenticationMode.FormsAuthentication</a:t>
            </a:r>
            <a:r>
              <a:rPr lang="en-US" sz="2040" dirty="0"/>
              <a:t>;</a:t>
            </a:r>
            <a:br>
              <a:rPr lang="en-US" sz="2040" dirty="0"/>
            </a:br>
            <a:r>
              <a:rPr lang="en-US" sz="2040" dirty="0" err="1"/>
              <a:t>oat.CredentialCachingEnabled</a:t>
            </a:r>
            <a:r>
              <a:rPr lang="en-US" sz="2040" dirty="0"/>
              <a:t> = true;</a:t>
            </a:r>
            <a:br>
              <a:rPr lang="en-US" sz="2040" dirty="0"/>
            </a:br>
            <a:r>
              <a:rPr lang="en-US" sz="2040" dirty="0" err="1"/>
              <a:t>oat.CookieCachingEnabled</a:t>
            </a:r>
            <a:r>
              <a:rPr lang="en-US" sz="2040" dirty="0"/>
              <a:t> = true;</a:t>
            </a:r>
            <a:br>
              <a:rPr lang="en-US" sz="2040" dirty="0"/>
            </a:br>
            <a:r>
              <a:rPr lang="en-US" sz="2040" dirty="0"/>
              <a:t/>
            </a:r>
            <a:br>
              <a:rPr lang="en-US" sz="2040" dirty="0"/>
            </a:br>
            <a:r>
              <a:rPr lang="en-US" sz="2040" dirty="0" err="1"/>
              <a:t>oat.AuthenticationCompleted</a:t>
            </a:r>
            <a:r>
              <a:rPr lang="en-US" sz="2040" dirty="0"/>
              <a:t> += </a:t>
            </a:r>
            <a:br>
              <a:rPr lang="en-US" sz="2040" dirty="0"/>
            </a:br>
            <a:r>
              <a:rPr lang="en-US" sz="2040" dirty="0"/>
              <a:t>           new </a:t>
            </a:r>
            <a:r>
              <a:rPr lang="en-US" sz="2040" dirty="0" err="1"/>
              <a:t>EventHandler</a:t>
            </a:r>
            <a:r>
              <a:rPr lang="en-US" sz="2040" dirty="0"/>
              <a:t>&lt;</a:t>
            </a:r>
            <a:r>
              <a:rPr lang="en-US" sz="2040" dirty="0" err="1"/>
              <a:t>SendingRequestEventArgs</a:t>
            </a:r>
            <a:r>
              <a:rPr lang="en-US" sz="2040" dirty="0"/>
              <a:t>&gt;(</a:t>
            </a:r>
            <a:r>
              <a:rPr lang="en-US" sz="2040" dirty="0" err="1"/>
              <a:t>OnAuthenticationCompleted</a:t>
            </a:r>
            <a:r>
              <a:rPr lang="en-US" sz="2040" dirty="0"/>
              <a:t>);</a:t>
            </a:r>
            <a:br>
              <a:rPr lang="en-US" sz="2040" dirty="0"/>
            </a:br>
            <a:r>
              <a:rPr lang="en-US" sz="2040" dirty="0"/>
              <a:t/>
            </a:r>
            <a:br>
              <a:rPr lang="en-US" sz="2040" dirty="0"/>
            </a:br>
            <a:r>
              <a:rPr lang="en-US" sz="2040" dirty="0"/>
              <a:t>// The Authenticate method will raise the </a:t>
            </a:r>
            <a:r>
              <a:rPr lang="en-US" sz="2040" dirty="0" err="1"/>
              <a:t>AuthenticationCompleted</a:t>
            </a:r>
            <a:r>
              <a:rPr lang="en-US" sz="2040" dirty="0"/>
              <a:t> event.</a:t>
            </a:r>
            <a:br>
              <a:rPr lang="en-US" sz="2040" dirty="0"/>
            </a:br>
            <a:r>
              <a:rPr lang="en-US" sz="2040" dirty="0" err="1"/>
              <a:t>oat.Authenticate</a:t>
            </a:r>
            <a:r>
              <a:rPr lang="en-US" sz="2040" dirty="0"/>
              <a:t>("</a:t>
            </a:r>
            <a:r>
              <a:rPr lang="en-US" sz="2040" dirty="0" err="1"/>
              <a:t>My_service_URL</a:t>
            </a:r>
            <a:r>
              <a:rPr lang="en-US" sz="2040" dirty="0"/>
              <a:t>");  </a:t>
            </a:r>
            <a:br>
              <a:rPr lang="en-US" sz="2040" dirty="0"/>
            </a:br>
            <a:r>
              <a:rPr lang="en-US" sz="2040" dirty="0"/>
              <a:t/>
            </a:r>
            <a:br>
              <a:rPr lang="en-US" sz="2040" dirty="0"/>
            </a:br>
            <a:endParaRPr lang="en-US" sz="2040" dirty="0"/>
          </a:p>
          <a:p>
            <a:endParaRPr lang="en-US" sz="2040" dirty="0"/>
          </a:p>
        </p:txBody>
      </p:sp>
    </p:spTree>
    <p:extLst>
      <p:ext uri="{BB962C8B-B14F-4D97-AF65-F5344CB8AC3E}">
        <p14:creationId xmlns:p14="http://schemas.microsoft.com/office/powerpoint/2010/main" val="28666599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Phone Development</a:t>
            </a:r>
            <a:endParaRPr lang="en-US" dirty="0"/>
          </a:p>
        </p:txBody>
      </p:sp>
      <p:sp>
        <p:nvSpPr>
          <p:cNvPr id="5" name="Text Placeholder 4"/>
          <p:cNvSpPr>
            <a:spLocks noGrp="1"/>
          </p:cNvSpPr>
          <p:nvPr>
            <p:ph type="body" sz="quarter" idx="12"/>
          </p:nvPr>
        </p:nvSpPr>
        <p:spPr/>
        <p:txBody>
          <a:bodyPr/>
          <a:lstStyle/>
          <a:p>
            <a:r>
              <a:rPr lang="en-US" smtClean="0"/>
              <a:t>Name</a:t>
            </a:r>
            <a:endParaRPr lang="en-US" dirty="0"/>
          </a:p>
        </p:txBody>
      </p:sp>
    </p:spTree>
    <p:extLst>
      <p:ext uri="{BB962C8B-B14F-4D97-AF65-F5344CB8AC3E}">
        <p14:creationId xmlns:p14="http://schemas.microsoft.com/office/powerpoint/2010/main" val="24286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Push </a:t>
            </a:r>
            <a:r>
              <a:rPr lang="en-US" dirty="0" smtClean="0"/>
              <a:t>Notifications - Architecture</a:t>
            </a:r>
            <a:endParaRPr lang="en-US" dirty="0"/>
          </a:p>
        </p:txBody>
      </p:sp>
      <p:sp>
        <p:nvSpPr>
          <p:cNvPr id="5" name="Rectangle 4"/>
          <p:cNvSpPr/>
          <p:nvPr/>
        </p:nvSpPr>
        <p:spPr>
          <a:xfrm>
            <a:off x="6795796" y="1482623"/>
            <a:ext cx="3099423" cy="2286834"/>
          </a:xfrm>
          <a:prstGeom prst="rect">
            <a:avLst/>
          </a:prstGeom>
          <a:solidFill>
            <a:schemeClr val="bg1">
              <a:lumMod val="95000"/>
              <a:alpha val="90000"/>
            </a:schemeClr>
          </a:solidFill>
          <a:ln>
            <a:solidFill>
              <a:schemeClr val="bg2"/>
            </a:solidFill>
          </a:ln>
        </p:spPr>
        <p:style>
          <a:lnRef idx="2">
            <a:schemeClr val="accent2"/>
          </a:lnRef>
          <a:fillRef idx="1">
            <a:schemeClr val="lt1"/>
          </a:fillRef>
          <a:effectRef idx="0">
            <a:schemeClr val="accent2"/>
          </a:effectRef>
          <a:fontRef idx="minor">
            <a:schemeClr val="dk1"/>
          </a:fontRef>
        </p:style>
        <p:txBody>
          <a:bodyPr rtlCol="0" anchor="t"/>
          <a:lstStyle/>
          <a:p>
            <a:r>
              <a:rPr lang="en-US" sz="2856" dirty="0">
                <a:solidFill>
                  <a:schemeClr val="tx1"/>
                </a:solidFill>
                <a:latin typeface="Segoe UI Light" panose="020B0502040204020203" pitchFamily="34" charset="0"/>
                <a:ea typeface="Segoe UI" pitchFamily="34" charset="0"/>
                <a:cs typeface="Segoe UI Light" panose="020B0502040204020203" pitchFamily="34" charset="0"/>
              </a:rPr>
              <a:t>SharePoint</a:t>
            </a:r>
          </a:p>
        </p:txBody>
      </p:sp>
      <p:pic>
        <p:nvPicPr>
          <p:cNvPr id="35" name="Picture 3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74342" y="3140271"/>
            <a:ext cx="1298625" cy="2545721"/>
          </a:xfrm>
          <a:prstGeom prst="rect">
            <a:avLst/>
          </a:prstGeom>
        </p:spPr>
      </p:pic>
      <p:sp>
        <p:nvSpPr>
          <p:cNvPr id="42" name="TextBox 41"/>
          <p:cNvSpPr txBox="1"/>
          <p:nvPr/>
        </p:nvSpPr>
        <p:spPr>
          <a:xfrm>
            <a:off x="1659730" y="6290872"/>
            <a:ext cx="2824222" cy="382308"/>
          </a:xfrm>
          <a:prstGeom prst="rect">
            <a:avLst/>
          </a:prstGeom>
          <a:noFill/>
        </p:spPr>
        <p:txBody>
          <a:bodyPr wrap="square" rtlCol="0">
            <a:spAutoFit/>
          </a:bodyPr>
          <a:lstStyle/>
          <a:p>
            <a:r>
              <a:rPr lang="en-US" sz="1836" dirty="0">
                <a:latin typeface="+mj-lt"/>
              </a:rPr>
              <a:t>5. PNS notifies the phones</a:t>
            </a:r>
          </a:p>
        </p:txBody>
      </p:sp>
      <p:sp>
        <p:nvSpPr>
          <p:cNvPr id="44" name="Rectangle 43"/>
          <p:cNvSpPr/>
          <p:nvPr/>
        </p:nvSpPr>
        <p:spPr bwMode="auto">
          <a:xfrm>
            <a:off x="1954223" y="3965014"/>
            <a:ext cx="379547" cy="4038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632" dirty="0"/>
              <a:t>app</a:t>
            </a:r>
          </a:p>
        </p:txBody>
      </p:sp>
      <p:cxnSp>
        <p:nvCxnSpPr>
          <p:cNvPr id="46" name="Elbow Connector 45"/>
          <p:cNvCxnSpPr>
            <a:stCxn id="44" idx="3"/>
            <a:endCxn id="47" idx="3"/>
          </p:cNvCxnSpPr>
          <p:nvPr/>
        </p:nvCxnSpPr>
        <p:spPr>
          <a:xfrm>
            <a:off x="2333770" y="4166956"/>
            <a:ext cx="3646686" cy="964438"/>
          </a:xfrm>
          <a:prstGeom prst="bentConnector2">
            <a:avLst/>
          </a:prstGeom>
          <a:ln w="28575">
            <a:solidFill>
              <a:schemeClr val="tx1"/>
            </a:solidFill>
            <a:tailEnd type="stealth" w="lg" len="lg"/>
          </a:ln>
        </p:spPr>
        <p:style>
          <a:lnRef idx="1">
            <a:schemeClr val="accent4"/>
          </a:lnRef>
          <a:fillRef idx="0">
            <a:schemeClr val="accent4"/>
          </a:fillRef>
          <a:effectRef idx="0">
            <a:schemeClr val="accent4"/>
          </a:effectRef>
          <a:fontRef idx="minor">
            <a:schemeClr val="tx1"/>
          </a:fontRef>
        </p:style>
      </p:cxnSp>
      <p:sp>
        <p:nvSpPr>
          <p:cNvPr id="47" name="Cloud 46"/>
          <p:cNvSpPr/>
          <p:nvPr/>
        </p:nvSpPr>
        <p:spPr bwMode="auto">
          <a:xfrm>
            <a:off x="4950254" y="5074554"/>
            <a:ext cx="2060404" cy="994121"/>
          </a:xfrm>
          <a:prstGeom prst="cloud">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fi-FI" sz="2448" spc="-71" dirty="0">
                <a:solidFill>
                  <a:schemeClr val="tx1"/>
                </a:solidFill>
              </a:rPr>
              <a:t>PNS</a:t>
            </a:r>
            <a:endParaRPr lang="en-US" sz="2448" spc="-71" dirty="0">
              <a:solidFill>
                <a:schemeClr val="tx1"/>
              </a:solidFill>
            </a:endParaRPr>
          </a:p>
        </p:txBody>
      </p:sp>
      <p:cxnSp>
        <p:nvCxnSpPr>
          <p:cNvPr id="50" name="Elbow Connector 49"/>
          <p:cNvCxnSpPr>
            <a:stCxn id="35" idx="0"/>
            <a:endCxn id="5" idx="1"/>
          </p:cNvCxnSpPr>
          <p:nvPr/>
        </p:nvCxnSpPr>
        <p:spPr>
          <a:xfrm rot="5400000" flipH="1" flipV="1">
            <a:off x="4152609" y="497085"/>
            <a:ext cx="514231" cy="4772142"/>
          </a:xfrm>
          <a:prstGeom prst="bentConnector2">
            <a:avLst/>
          </a:prstGeom>
          <a:ln w="28575">
            <a:solidFill>
              <a:schemeClr val="tx1"/>
            </a:solidFill>
            <a:tailEnd type="stealth" w="lg" len="lg"/>
          </a:ln>
        </p:spPr>
        <p:style>
          <a:lnRef idx="1">
            <a:schemeClr val="accent4"/>
          </a:lnRef>
          <a:fillRef idx="0">
            <a:schemeClr val="accent4"/>
          </a:fillRef>
          <a:effectRef idx="0">
            <a:schemeClr val="accent4"/>
          </a:effectRef>
          <a:fontRef idx="minor">
            <a:schemeClr val="tx1"/>
          </a:fontRef>
        </p:style>
      </p:cxnSp>
      <p:sp>
        <p:nvSpPr>
          <p:cNvPr id="57" name="Rectangle 56"/>
          <p:cNvSpPr/>
          <p:nvPr/>
        </p:nvSpPr>
        <p:spPr bwMode="auto">
          <a:xfrm>
            <a:off x="7022334" y="2179884"/>
            <a:ext cx="2643227" cy="14312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defTabSz="932290" fontAlgn="base">
              <a:spcBef>
                <a:spcPct val="0"/>
              </a:spcBef>
              <a:spcAft>
                <a:spcPct val="0"/>
              </a:spcAft>
            </a:pPr>
            <a:r>
              <a:rPr lang="fi-FI" sz="1836" dirty="0">
                <a:gradFill>
                  <a:gsLst>
                    <a:gs pos="0">
                      <a:srgbClr val="FFFFFF"/>
                    </a:gs>
                    <a:gs pos="100000">
                      <a:srgbClr val="FFFFFF"/>
                    </a:gs>
                  </a:gsLst>
                  <a:lin ang="5400000" scaled="0"/>
                </a:gradFill>
                <a:ea typeface="Segoe UI" pitchFamily="34" charset="0"/>
                <a:cs typeface="Segoe UI" pitchFamily="34" charset="0"/>
              </a:rPr>
              <a:t>Server App</a:t>
            </a: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a:grpSpLocks noChangeAspect="1"/>
          </p:cNvGrpSpPr>
          <p:nvPr/>
        </p:nvGrpSpPr>
        <p:grpSpPr>
          <a:xfrm>
            <a:off x="8647151" y="1136415"/>
            <a:ext cx="1790724" cy="1285083"/>
            <a:chOff x="1247150" y="3861130"/>
            <a:chExt cx="2410336" cy="1729736"/>
          </a:xfrm>
        </p:grpSpPr>
        <p:grpSp>
          <p:nvGrpSpPr>
            <p:cNvPr id="7" name="Group 6"/>
            <p:cNvGrpSpPr>
              <a:grpSpLocks noChangeAspect="1"/>
            </p:cNvGrpSpPr>
            <p:nvPr/>
          </p:nvGrpSpPr>
          <p:grpSpPr>
            <a:xfrm>
              <a:off x="2206307" y="4065234"/>
              <a:ext cx="1451179" cy="1450800"/>
              <a:chOff x="6849580" y="4206958"/>
              <a:chExt cx="2012314" cy="2011789"/>
            </a:xfrm>
          </p:grpSpPr>
          <p:grpSp>
            <p:nvGrpSpPr>
              <p:cNvPr id="27" name="Group 26"/>
              <p:cNvGrpSpPr/>
              <p:nvPr/>
            </p:nvGrpSpPr>
            <p:grpSpPr>
              <a:xfrm>
                <a:off x="7487957" y="4470625"/>
                <a:ext cx="666750" cy="1487475"/>
                <a:chOff x="2081162" y="4640597"/>
                <a:chExt cx="666750" cy="1487475"/>
              </a:xfrm>
              <a:solidFill>
                <a:schemeClr val="bg1"/>
              </a:solidFill>
            </p:grpSpPr>
            <p:sp>
              <p:nvSpPr>
                <p:cNvPr id="29" name="Snip Diagonal Corner Rectangle 28"/>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0" name="Isosceles Triangle 29"/>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31" name="Isosceles Triangle 30"/>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28" name="Picture 2" descr="\\MAGNUM\Projects\Microsoft\Cloud Power FY12\Design\Icons\PNGs\Server_2.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6849580" y="4206958"/>
                <a:ext cx="2012314" cy="2011789"/>
              </a:xfrm>
              <a:prstGeom prst="rect">
                <a:avLst/>
              </a:prstGeom>
              <a:noFill/>
              <a:ln>
                <a:solidFill>
                  <a:schemeClr val="tx1"/>
                </a:solidFill>
              </a:ln>
            </p:spPr>
          </p:pic>
        </p:grpSp>
        <p:grpSp>
          <p:nvGrpSpPr>
            <p:cNvPr id="8" name="Group 7"/>
            <p:cNvGrpSpPr>
              <a:grpSpLocks noChangeAspect="1"/>
            </p:cNvGrpSpPr>
            <p:nvPr/>
          </p:nvGrpSpPr>
          <p:grpSpPr>
            <a:xfrm>
              <a:off x="1777246" y="3861130"/>
              <a:ext cx="1451179" cy="1450800"/>
              <a:chOff x="6849580" y="4206958"/>
              <a:chExt cx="2012314" cy="2011789"/>
            </a:xfrm>
          </p:grpSpPr>
          <p:grpSp>
            <p:nvGrpSpPr>
              <p:cNvPr id="22" name="Group 21"/>
              <p:cNvGrpSpPr/>
              <p:nvPr/>
            </p:nvGrpSpPr>
            <p:grpSpPr>
              <a:xfrm>
                <a:off x="7487957" y="4470625"/>
                <a:ext cx="666750" cy="1487475"/>
                <a:chOff x="2081162" y="4640597"/>
                <a:chExt cx="666750" cy="1487475"/>
              </a:xfrm>
              <a:solidFill>
                <a:schemeClr val="bg1"/>
              </a:solidFill>
            </p:grpSpPr>
            <p:sp>
              <p:nvSpPr>
                <p:cNvPr id="24" name="Snip Diagonal Corner Rectangle 23"/>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5" name="Isosceles Triangle 24"/>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6" name="Isosceles Triangle 25"/>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23" name="Picture 2" descr="\\MAGNUM\Projects\Microsoft\Cloud Power FY12\Design\Icons\PNGs\Server_2.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6849580" y="4206958"/>
                <a:ext cx="2012314" cy="2011789"/>
              </a:xfrm>
              <a:prstGeom prst="rect">
                <a:avLst/>
              </a:prstGeom>
              <a:noFill/>
              <a:ln>
                <a:solidFill>
                  <a:schemeClr val="tx1"/>
                </a:solidFill>
              </a:ln>
            </p:spPr>
          </p:pic>
        </p:grpSp>
        <p:grpSp>
          <p:nvGrpSpPr>
            <p:cNvPr id="9" name="Group 8"/>
            <p:cNvGrpSpPr>
              <a:grpSpLocks noChangeAspect="1"/>
            </p:cNvGrpSpPr>
            <p:nvPr/>
          </p:nvGrpSpPr>
          <p:grpSpPr>
            <a:xfrm>
              <a:off x="1247150" y="4138244"/>
              <a:ext cx="1519200" cy="1452622"/>
              <a:chOff x="1376407" y="550707"/>
              <a:chExt cx="2103995" cy="2011789"/>
            </a:xfrm>
          </p:grpSpPr>
          <p:grpSp>
            <p:nvGrpSpPr>
              <p:cNvPr id="10" name="Group 9"/>
              <p:cNvGrpSpPr/>
              <p:nvPr/>
            </p:nvGrpSpPr>
            <p:grpSpPr>
              <a:xfrm>
                <a:off x="2098180" y="799745"/>
                <a:ext cx="666750" cy="1487475"/>
                <a:chOff x="2081162" y="4640597"/>
                <a:chExt cx="666750" cy="1487475"/>
              </a:xfrm>
              <a:solidFill>
                <a:schemeClr val="bg1"/>
              </a:solidFill>
            </p:grpSpPr>
            <p:sp>
              <p:nvSpPr>
                <p:cNvPr id="19" name="Snip Diagonal Corner Rectangle 18"/>
                <p:cNvSpPr/>
                <p:nvPr/>
              </p:nvSpPr>
              <p:spPr bwMode="auto">
                <a:xfrm>
                  <a:off x="2081162" y="4724694"/>
                  <a:ext cx="666750" cy="1311775"/>
                </a:xfrm>
                <a:prstGeom prst="snip2DiagRect">
                  <a:avLst>
                    <a:gd name="adj1" fmla="val 0"/>
                    <a:gd name="adj2" fmla="val 0"/>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0" name="Isosceles Triangle 19"/>
                <p:cNvSpPr/>
                <p:nvPr/>
              </p:nvSpPr>
              <p:spPr bwMode="auto">
                <a:xfrm>
                  <a:off x="2104139" y="4640597"/>
                  <a:ext cx="511437" cy="99498"/>
                </a:xfrm>
                <a:prstGeom prst="triangle">
                  <a:avLst>
                    <a:gd name="adj" fmla="val 87714"/>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1" name="Isosceles Triangle 20"/>
                <p:cNvSpPr/>
                <p:nvPr/>
              </p:nvSpPr>
              <p:spPr bwMode="auto">
                <a:xfrm rot="10800000">
                  <a:off x="2097121" y="6028574"/>
                  <a:ext cx="511437" cy="99498"/>
                </a:xfrm>
                <a:prstGeom prst="triangle">
                  <a:avLst>
                    <a:gd name="adj" fmla="val 8251"/>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1376407" y="550707"/>
                <a:ext cx="2103995" cy="2011789"/>
                <a:chOff x="1884407" y="1170827"/>
                <a:chExt cx="2103995" cy="2011789"/>
              </a:xfrm>
            </p:grpSpPr>
            <p:pic>
              <p:nvPicPr>
                <p:cNvPr id="12" name="Picture 2" descr="\\MAGNUM\Projects\Microsoft\Cloud Power FY12\Design\Icons\PNGs\Server_2.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1976088" y="1170827"/>
                  <a:ext cx="2012314" cy="2011789"/>
                </a:xfrm>
                <a:prstGeom prst="rect">
                  <a:avLst/>
                </a:prstGeom>
                <a:noFill/>
                <a:ln>
                  <a:solidFill>
                    <a:schemeClr val="tx1"/>
                  </a:solidFill>
                </a:ln>
              </p:spPr>
            </p:pic>
            <p:grpSp>
              <p:nvGrpSpPr>
                <p:cNvPr id="13" name="Group 12"/>
                <p:cNvGrpSpPr/>
                <p:nvPr/>
              </p:nvGrpSpPr>
              <p:grpSpPr>
                <a:xfrm>
                  <a:off x="1884407" y="1791674"/>
                  <a:ext cx="1090092" cy="875577"/>
                  <a:chOff x="3599175" y="4220568"/>
                  <a:chExt cx="1090092" cy="875577"/>
                </a:xfrm>
              </p:grpSpPr>
              <p:sp>
                <p:nvSpPr>
                  <p:cNvPr id="15" name="Rounded Rectangle 14"/>
                  <p:cNvSpPr/>
                  <p:nvPr/>
                </p:nvSpPr>
                <p:spPr bwMode="auto">
                  <a:xfrm>
                    <a:off x="3599175" y="4220568"/>
                    <a:ext cx="1090092" cy="875577"/>
                  </a:xfrm>
                  <a:prstGeom prst="roundRect">
                    <a:avLst>
                      <a:gd name="adj" fmla="val 6641"/>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16" name="Group 15"/>
                  <p:cNvGrpSpPr/>
                  <p:nvPr/>
                </p:nvGrpSpPr>
                <p:grpSpPr>
                  <a:xfrm>
                    <a:off x="3614541" y="4243079"/>
                    <a:ext cx="1057169" cy="832818"/>
                    <a:chOff x="3705190" y="4561217"/>
                    <a:chExt cx="1057169" cy="832818"/>
                  </a:xfrm>
                </p:grpSpPr>
                <p:pic>
                  <p:nvPicPr>
                    <p:cNvPr id="17" name="Picture 4" descr="\\MAGNUM\Projects\Microsoft\Cloud Power FY12\Design\ICONS_PNG\IIS-MULTI-TENANCY.png"/>
                    <p:cNvPicPr>
                      <a:picLocks noChangeAspect="1" noChangeArrowheads="1"/>
                    </p:cNvPicPr>
                    <p:nvPr/>
                  </p:nvPicPr>
                  <p:blipFill rotWithShape="1">
                    <a:blip r:embed="rId5" cstate="print">
                      <a:duotone>
                        <a:prstClr val="black"/>
                        <a:schemeClr val="accent4">
                          <a:tint val="45000"/>
                          <a:satMod val="400000"/>
                        </a:schemeClr>
                      </a:duotone>
                    </a:blip>
                    <a:srcRect l="13694" t="34655" r="28499" b="19806"/>
                    <a:stretch/>
                  </p:blipFill>
                  <p:spPr bwMode="auto">
                    <a:xfrm>
                      <a:off x="3705190" y="4561217"/>
                      <a:ext cx="1057169" cy="832818"/>
                    </a:xfrm>
                    <a:prstGeom prst="rect">
                      <a:avLst/>
                    </a:prstGeom>
                    <a:noFill/>
                    <a:ln>
                      <a:solidFill>
                        <a:schemeClr val="tx1"/>
                      </a:solidFill>
                    </a:ln>
                  </p:spPr>
                </p:pic>
                <p:sp>
                  <p:nvSpPr>
                    <p:cNvPr id="18" name="Rectangle 17"/>
                    <p:cNvSpPr/>
                    <p:nvPr/>
                  </p:nvSpPr>
                  <p:spPr bwMode="auto">
                    <a:xfrm>
                      <a:off x="3783372" y="4772556"/>
                      <a:ext cx="907602" cy="55068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14" name="Picture 4" descr="\\MAGNUM\Projects\Microsoft\Cloud Power FY12\Design\ICONS_PNG\Open_Web_Platform.png"/>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2157718" y="2016334"/>
                  <a:ext cx="556611" cy="556611"/>
                </a:xfrm>
                <a:prstGeom prst="rect">
                  <a:avLst/>
                </a:prstGeom>
                <a:noFill/>
                <a:ln>
                  <a:solidFill>
                    <a:schemeClr val="tx1"/>
                  </a:solidFill>
                </a:ln>
              </p:spPr>
            </p:pic>
          </p:grpSp>
        </p:grpSp>
      </p:grpSp>
      <p:sp>
        <p:nvSpPr>
          <p:cNvPr id="32" name="Flowchart: Magnetic Disk 31"/>
          <p:cNvSpPr/>
          <p:nvPr/>
        </p:nvSpPr>
        <p:spPr bwMode="auto">
          <a:xfrm>
            <a:off x="7939285" y="2547484"/>
            <a:ext cx="1571050" cy="916847"/>
          </a:xfrm>
          <a:prstGeom prst="flowChartMagneticDisk">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fi-FI" sz="1428" dirty="0">
                <a:gradFill>
                  <a:gsLst>
                    <a:gs pos="0">
                      <a:srgbClr val="FFFFFF"/>
                    </a:gs>
                    <a:gs pos="100000">
                      <a:srgbClr val="FFFFFF"/>
                    </a:gs>
                  </a:gsLst>
                  <a:lin ang="5400000" scaled="0"/>
                </a:gradFill>
                <a:ea typeface="Segoe UI" pitchFamily="34" charset="0"/>
                <a:cs typeface="Segoe UI" pitchFamily="34" charset="0"/>
              </a:rPr>
              <a:t>Subscription Store (list in the app)</a:t>
            </a:r>
            <a:endParaRPr lang="en-US" sz="1428" dirty="0">
              <a:gradFill>
                <a:gsLst>
                  <a:gs pos="0">
                    <a:srgbClr val="FFFFFF"/>
                  </a:gs>
                  <a:gs pos="100000">
                    <a:srgbClr val="FFFFFF"/>
                  </a:gs>
                </a:gsLst>
                <a:lin ang="5400000" scaled="0"/>
              </a:gradFill>
              <a:ea typeface="Segoe UI" pitchFamily="34" charset="0"/>
              <a:cs typeface="Segoe UI" pitchFamily="34" charset="0"/>
            </a:endParaRPr>
          </a:p>
        </p:txBody>
      </p:sp>
      <p:cxnSp>
        <p:nvCxnSpPr>
          <p:cNvPr id="59" name="Elbow Connector 58"/>
          <p:cNvCxnSpPr>
            <a:stCxn id="57" idx="2"/>
            <a:endCxn id="47" idx="0"/>
          </p:cNvCxnSpPr>
          <p:nvPr/>
        </p:nvCxnSpPr>
        <p:spPr>
          <a:xfrm rot="5400000">
            <a:off x="6696201" y="3923868"/>
            <a:ext cx="1960488" cy="1335007"/>
          </a:xfrm>
          <a:prstGeom prst="bentConnector2">
            <a:avLst/>
          </a:prstGeom>
          <a:ln w="28575">
            <a:solidFill>
              <a:schemeClr val="tx1"/>
            </a:solidFill>
            <a:tailEnd type="stealth" w="lg" len="lg"/>
          </a:ln>
        </p:spPr>
        <p:style>
          <a:lnRef idx="1">
            <a:schemeClr val="accent4"/>
          </a:lnRef>
          <a:fillRef idx="0">
            <a:schemeClr val="accent4"/>
          </a:fillRef>
          <a:effectRef idx="0">
            <a:schemeClr val="accent4"/>
          </a:effectRef>
          <a:fontRef idx="minor">
            <a:schemeClr val="tx1"/>
          </a:fontRef>
        </p:style>
      </p:cxnSp>
      <p:cxnSp>
        <p:nvCxnSpPr>
          <p:cNvPr id="62" name="Elbow Connector 61"/>
          <p:cNvCxnSpPr>
            <a:stCxn id="47" idx="2"/>
            <a:endCxn id="44" idx="2"/>
          </p:cNvCxnSpPr>
          <p:nvPr/>
        </p:nvCxnSpPr>
        <p:spPr>
          <a:xfrm rot="10800000">
            <a:off x="2143996" y="4368897"/>
            <a:ext cx="2812648" cy="1202718"/>
          </a:xfrm>
          <a:prstGeom prst="bentConnector2">
            <a:avLst/>
          </a:prstGeom>
          <a:ln w="28575">
            <a:solidFill>
              <a:schemeClr val="tx1"/>
            </a:solidFill>
            <a:tailEnd type="stealth" w="lg" len="lg"/>
          </a:ln>
        </p:spPr>
        <p:style>
          <a:lnRef idx="1">
            <a:schemeClr val="accent4"/>
          </a:lnRef>
          <a:fillRef idx="0">
            <a:schemeClr val="accent4"/>
          </a:fillRef>
          <a:effectRef idx="0">
            <a:schemeClr val="accent4"/>
          </a:effectRef>
          <a:fontRef idx="minor">
            <a:schemeClr val="tx1"/>
          </a:fontRef>
        </p:style>
      </p:cxnSp>
      <p:cxnSp>
        <p:nvCxnSpPr>
          <p:cNvPr id="69" name="Elbow Connector 68"/>
          <p:cNvCxnSpPr>
            <a:stCxn id="47" idx="1"/>
            <a:endCxn id="44" idx="1"/>
          </p:cNvCxnSpPr>
          <p:nvPr/>
        </p:nvCxnSpPr>
        <p:spPr>
          <a:xfrm rot="5400000" flipH="1">
            <a:off x="3017009" y="3104169"/>
            <a:ext cx="1900661" cy="4026233"/>
          </a:xfrm>
          <a:prstGeom prst="bentConnector4">
            <a:avLst>
              <a:gd name="adj1" fmla="val -12323"/>
              <a:gd name="adj2" fmla="val 127338"/>
            </a:avLst>
          </a:prstGeom>
          <a:ln w="28575">
            <a:solidFill>
              <a:schemeClr val="tx1"/>
            </a:solidFill>
            <a:tailEnd type="stealth" w="lg" len="lg"/>
          </a:ln>
        </p:spPr>
        <p:style>
          <a:lnRef idx="1">
            <a:schemeClr val="accent4"/>
          </a:lnRef>
          <a:fillRef idx="0">
            <a:schemeClr val="accent4"/>
          </a:fillRef>
          <a:effectRef idx="0">
            <a:schemeClr val="accent4"/>
          </a:effectRef>
          <a:fontRef idx="minor">
            <a:schemeClr val="tx1"/>
          </a:fontRef>
        </p:style>
      </p:cxnSp>
      <p:sp>
        <p:nvSpPr>
          <p:cNvPr id="74" name="TextBox 73"/>
          <p:cNvSpPr txBox="1"/>
          <p:nvPr/>
        </p:nvSpPr>
        <p:spPr>
          <a:xfrm>
            <a:off x="2741514" y="5571614"/>
            <a:ext cx="1536398" cy="382308"/>
          </a:xfrm>
          <a:prstGeom prst="rect">
            <a:avLst/>
          </a:prstGeom>
          <a:noFill/>
        </p:spPr>
        <p:txBody>
          <a:bodyPr wrap="square" rtlCol="0">
            <a:spAutoFit/>
          </a:bodyPr>
          <a:lstStyle/>
          <a:p>
            <a:r>
              <a:rPr lang="en-US" sz="1836" dirty="0">
                <a:latin typeface="+mj-lt"/>
              </a:rPr>
              <a:t>2. Return URI</a:t>
            </a:r>
          </a:p>
        </p:txBody>
      </p:sp>
      <p:sp>
        <p:nvSpPr>
          <p:cNvPr id="75" name="TextBox 74"/>
          <p:cNvSpPr txBox="1"/>
          <p:nvPr/>
        </p:nvSpPr>
        <p:spPr>
          <a:xfrm>
            <a:off x="3252847" y="3803873"/>
            <a:ext cx="1536398" cy="382308"/>
          </a:xfrm>
          <a:prstGeom prst="rect">
            <a:avLst/>
          </a:prstGeom>
          <a:noFill/>
        </p:spPr>
        <p:txBody>
          <a:bodyPr wrap="square" rtlCol="0">
            <a:spAutoFit/>
          </a:bodyPr>
          <a:lstStyle/>
          <a:p>
            <a:r>
              <a:rPr lang="en-US" sz="1836" dirty="0">
                <a:latin typeface="+mj-lt"/>
              </a:rPr>
              <a:t>1. Get URI</a:t>
            </a:r>
          </a:p>
        </p:txBody>
      </p:sp>
      <p:sp>
        <p:nvSpPr>
          <p:cNvPr id="76" name="TextBox 75"/>
          <p:cNvSpPr txBox="1"/>
          <p:nvPr/>
        </p:nvSpPr>
        <p:spPr>
          <a:xfrm>
            <a:off x="1954223" y="1910188"/>
            <a:ext cx="4748707" cy="657359"/>
          </a:xfrm>
          <a:prstGeom prst="rect">
            <a:avLst/>
          </a:prstGeom>
          <a:noFill/>
        </p:spPr>
        <p:txBody>
          <a:bodyPr wrap="square" rtlCol="0">
            <a:spAutoFit/>
          </a:bodyPr>
          <a:lstStyle/>
          <a:p>
            <a:r>
              <a:rPr lang="en-US" sz="1836" dirty="0">
                <a:latin typeface="+mj-lt"/>
              </a:rPr>
              <a:t>3. Phone registers with registration API,  which writes information to subscription list in App.</a:t>
            </a:r>
          </a:p>
        </p:txBody>
      </p:sp>
      <p:sp>
        <p:nvSpPr>
          <p:cNvPr id="77" name="TextBox 76"/>
          <p:cNvSpPr txBox="1"/>
          <p:nvPr/>
        </p:nvSpPr>
        <p:spPr>
          <a:xfrm>
            <a:off x="2776982" y="2641221"/>
            <a:ext cx="1500929" cy="318286"/>
          </a:xfrm>
          <a:prstGeom prst="rect">
            <a:avLst/>
          </a:prstGeom>
          <a:noFill/>
        </p:spPr>
        <p:txBody>
          <a:bodyPr wrap="square" rtlCol="0">
            <a:spAutoFit/>
          </a:bodyPr>
          <a:lstStyle/>
          <a:p>
            <a:r>
              <a:rPr lang="en-US" sz="1428" b="1" dirty="0">
                <a:latin typeface="+mj-lt"/>
              </a:rPr>
              <a:t>Registration API</a:t>
            </a:r>
          </a:p>
        </p:txBody>
      </p:sp>
      <p:sp>
        <p:nvSpPr>
          <p:cNvPr id="78" name="TextBox 77"/>
          <p:cNvSpPr txBox="1"/>
          <p:nvPr/>
        </p:nvSpPr>
        <p:spPr>
          <a:xfrm>
            <a:off x="6980203" y="3825978"/>
            <a:ext cx="1500929" cy="318286"/>
          </a:xfrm>
          <a:prstGeom prst="rect">
            <a:avLst/>
          </a:prstGeom>
          <a:noFill/>
        </p:spPr>
        <p:txBody>
          <a:bodyPr wrap="square" rtlCol="0">
            <a:spAutoFit/>
          </a:bodyPr>
          <a:lstStyle/>
          <a:p>
            <a:r>
              <a:rPr lang="en-US" sz="1428" b="1" dirty="0">
                <a:latin typeface="+mj-lt"/>
              </a:rPr>
              <a:t>Notification API</a:t>
            </a:r>
          </a:p>
        </p:txBody>
      </p:sp>
      <p:sp>
        <p:nvSpPr>
          <p:cNvPr id="79" name="TextBox 78"/>
          <p:cNvSpPr txBox="1"/>
          <p:nvPr/>
        </p:nvSpPr>
        <p:spPr>
          <a:xfrm>
            <a:off x="9980666" y="2273829"/>
            <a:ext cx="1747595" cy="1118805"/>
          </a:xfrm>
          <a:prstGeom prst="rect">
            <a:avLst/>
          </a:prstGeom>
          <a:noFill/>
        </p:spPr>
        <p:txBody>
          <a:bodyPr wrap="square" rtlCol="0">
            <a:spAutoFit/>
          </a:bodyPr>
          <a:lstStyle/>
          <a:p>
            <a:r>
              <a:rPr lang="en-US" sz="1632" dirty="0">
                <a:latin typeface="+mj-lt"/>
              </a:rPr>
              <a:t>The subscription list in the app is provisioned as part of feature</a:t>
            </a:r>
          </a:p>
        </p:txBody>
      </p:sp>
      <p:sp>
        <p:nvSpPr>
          <p:cNvPr id="80" name="TextBox 79"/>
          <p:cNvSpPr txBox="1"/>
          <p:nvPr/>
        </p:nvSpPr>
        <p:spPr>
          <a:xfrm>
            <a:off x="8438273" y="4134702"/>
            <a:ext cx="3092105" cy="1822995"/>
          </a:xfrm>
          <a:prstGeom prst="rect">
            <a:avLst/>
          </a:prstGeom>
          <a:noFill/>
        </p:spPr>
        <p:txBody>
          <a:bodyPr wrap="square" rtlCol="0">
            <a:spAutoFit/>
          </a:bodyPr>
          <a:lstStyle/>
          <a:p>
            <a:r>
              <a:rPr lang="en-US" sz="1836" dirty="0">
                <a:latin typeface="+mj-lt"/>
              </a:rPr>
              <a:t>4. When an app event is fired, the app looks up the subscription list in app &amp; then calls the notification API for all phones that need to be notified</a:t>
            </a:r>
          </a:p>
        </p:txBody>
      </p:sp>
    </p:spTree>
    <p:extLst>
      <p:ext uri="{BB962C8B-B14F-4D97-AF65-F5344CB8AC3E}">
        <p14:creationId xmlns:p14="http://schemas.microsoft.com/office/powerpoint/2010/main" val="979039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par>
                                <p:cTn id="30" presetID="10" presetClass="entr" presetSubtype="0" fill="hold" grpId="0" nodeType="withEffect">
                                  <p:stCondLst>
                                    <p:cond delay="500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4" grpId="0"/>
      <p:bldP spid="75" grpId="0"/>
      <p:bldP spid="76" grpId="0"/>
      <p:bldP spid="77" grpId="0"/>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Push Notifications</a:t>
            </a:r>
            <a:endParaRPr lang="en-US" dirty="0"/>
          </a:p>
        </p:txBody>
      </p:sp>
    </p:spTree>
    <p:extLst>
      <p:ext uri="{BB962C8B-B14F-4D97-AF65-F5344CB8AC3E}">
        <p14:creationId xmlns:p14="http://schemas.microsoft.com/office/powerpoint/2010/main" val="41536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Notification Types</a:t>
            </a:r>
          </a:p>
        </p:txBody>
      </p:sp>
      <p:sp>
        <p:nvSpPr>
          <p:cNvPr id="5" name="Content Placeholder 4"/>
          <p:cNvSpPr>
            <a:spLocks noGrp="1"/>
          </p:cNvSpPr>
          <p:nvPr>
            <p:ph type="body" sz="quarter" idx="10"/>
          </p:nvPr>
        </p:nvSpPr>
        <p:spPr>
          <a:xfrm>
            <a:off x="529660" y="1476621"/>
            <a:ext cx="11375536" cy="3756093"/>
          </a:xfrm>
        </p:spPr>
        <p:txBody>
          <a:bodyPr/>
          <a:lstStyle/>
          <a:p>
            <a:r>
              <a:rPr lang="en-US" dirty="0" smtClean="0"/>
              <a:t>Toast Notifications</a:t>
            </a:r>
          </a:p>
          <a:p>
            <a:pPr lvl="1"/>
            <a:r>
              <a:rPr lang="en-US" dirty="0" smtClean="0"/>
              <a:t>Displayed at the top of the screen for 10 seconds</a:t>
            </a:r>
          </a:p>
          <a:p>
            <a:pPr lvl="1"/>
            <a:r>
              <a:rPr lang="en-US" dirty="0" smtClean="0"/>
              <a:t>Tapping the notification launches the App</a:t>
            </a:r>
          </a:p>
          <a:p>
            <a:r>
              <a:rPr lang="en-US" dirty="0" smtClean="0"/>
              <a:t>Tile Notifications</a:t>
            </a:r>
          </a:p>
          <a:p>
            <a:pPr lvl="1"/>
            <a:r>
              <a:rPr lang="en-US" dirty="0" smtClean="0"/>
              <a:t>Updates the a Tile on the Start area</a:t>
            </a:r>
          </a:p>
          <a:p>
            <a:r>
              <a:rPr lang="en-US" dirty="0" smtClean="0"/>
              <a:t>Raw Notifications</a:t>
            </a:r>
            <a:endParaRPr lang="en-US" dirty="0"/>
          </a:p>
          <a:p>
            <a:pPr lvl="1"/>
            <a:r>
              <a:rPr lang="en-US" dirty="0" smtClean="0"/>
              <a:t>Received when the target app is running</a:t>
            </a:r>
          </a:p>
        </p:txBody>
      </p:sp>
    </p:spTree>
    <p:extLst>
      <p:ext uri="{BB962C8B-B14F-4D97-AF65-F5344CB8AC3E}">
        <p14:creationId xmlns:p14="http://schemas.microsoft.com/office/powerpoint/2010/main" val="42627831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SharePoint Server Configuration</a:t>
            </a:r>
          </a:p>
        </p:txBody>
      </p:sp>
      <p:sp>
        <p:nvSpPr>
          <p:cNvPr id="5" name="Content Placeholder 4"/>
          <p:cNvSpPr>
            <a:spLocks noGrp="1"/>
          </p:cNvSpPr>
          <p:nvPr>
            <p:ph type="body" sz="quarter" idx="10"/>
          </p:nvPr>
        </p:nvSpPr>
        <p:spPr>
          <a:xfrm>
            <a:off x="529660" y="1476621"/>
            <a:ext cx="11375536" cy="2659190"/>
          </a:xfrm>
        </p:spPr>
        <p:txBody>
          <a:bodyPr/>
          <a:lstStyle/>
          <a:p>
            <a:r>
              <a:rPr lang="en-US" dirty="0" smtClean="0"/>
              <a:t>Push Notification Feature</a:t>
            </a:r>
          </a:p>
          <a:p>
            <a:pPr lvl="1"/>
            <a:r>
              <a:rPr lang="en-US" dirty="0" smtClean="0"/>
              <a:t>Allows a phone to register with the </a:t>
            </a:r>
            <a:r>
              <a:rPr lang="en-US" dirty="0" err="1">
                <a:latin typeface="Consolas" panose="020B0609020204030204" pitchFamily="49" charset="0"/>
                <a:cs typeface="Consolas" panose="020B0609020204030204" pitchFamily="49" charset="0"/>
              </a:rPr>
              <a:t>SPWeb</a:t>
            </a:r>
            <a:endParaRPr lang="en-US" dirty="0">
              <a:latin typeface="Consolas" panose="020B0609020204030204" pitchFamily="49" charset="0"/>
              <a:cs typeface="Consolas" panose="020B0609020204030204" pitchFamily="49" charset="0"/>
            </a:endParaRPr>
          </a:p>
          <a:p>
            <a:r>
              <a:rPr lang="en-US" dirty="0" smtClean="0"/>
              <a:t>Custom Code</a:t>
            </a:r>
          </a:p>
          <a:p>
            <a:pPr lvl="1"/>
            <a:r>
              <a:rPr lang="en-US" dirty="0" smtClean="0"/>
              <a:t>Developer must write code to send notifications</a:t>
            </a:r>
          </a:p>
          <a:p>
            <a:pPr lvl="1"/>
            <a:r>
              <a:rPr lang="en-US" dirty="0" err="1" smtClean="0">
                <a:latin typeface="Consolas" panose="020B0609020204030204" pitchFamily="49" charset="0"/>
                <a:cs typeface="Consolas" panose="020B0609020204030204" pitchFamily="49" charset="0"/>
              </a:rPr>
              <a:t>SPWeb.PushNotificationSubscribers</a:t>
            </a:r>
            <a:r>
              <a:rPr lang="en-US" dirty="0" smtClean="0"/>
              <a:t> contains registrations</a:t>
            </a:r>
          </a:p>
        </p:txBody>
      </p:sp>
    </p:spTree>
    <p:extLst>
      <p:ext uri="{BB962C8B-B14F-4D97-AF65-F5344CB8AC3E}">
        <p14:creationId xmlns:p14="http://schemas.microsoft.com/office/powerpoint/2010/main" val="5289674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t>Push Notifications - Registering for Notifications</a:t>
            </a:r>
            <a:br>
              <a:rPr lang="en-US" sz="4896" dirty="0"/>
            </a:br>
            <a:endParaRPr lang="en-US" sz="4896" dirty="0"/>
          </a:p>
        </p:txBody>
      </p:sp>
      <p:sp>
        <p:nvSpPr>
          <p:cNvPr id="4" name="Text Placeholder 3"/>
          <p:cNvSpPr>
            <a:spLocks noGrp="1"/>
          </p:cNvSpPr>
          <p:nvPr>
            <p:ph type="body" sz="quarter" idx="10"/>
          </p:nvPr>
        </p:nvSpPr>
        <p:spPr>
          <a:xfrm>
            <a:off x="282607" y="1245467"/>
            <a:ext cx="12123842" cy="4401974"/>
          </a:xfrm>
        </p:spPr>
        <p:txBody>
          <a:bodyPr/>
          <a:lstStyle/>
          <a:p>
            <a:endParaRPr lang="en-US" sz="2856" dirty="0"/>
          </a:p>
          <a:p>
            <a:r>
              <a:rPr lang="en-US" sz="2856" dirty="0" err="1"/>
              <a:t>clientContext.Web.RegisterPushNotificationSubscriber</a:t>
            </a:r>
            <a:r>
              <a:rPr lang="en-US" sz="2856" dirty="0"/>
              <a:t>(</a:t>
            </a:r>
            <a:br>
              <a:rPr lang="en-US" sz="2856" dirty="0"/>
            </a:br>
            <a:r>
              <a:rPr lang="en-US" sz="2856" dirty="0"/>
              <a:t>          SPPhoneNotificationSubscriberType.WP7,</a:t>
            </a:r>
            <a:br>
              <a:rPr lang="en-US" sz="2856" dirty="0"/>
            </a:br>
            <a:r>
              <a:rPr lang="en-US" sz="2856" dirty="0"/>
              <a:t>          d231398c-f26b-4e5c-af57-ec7c5f694eb6,</a:t>
            </a:r>
            <a:br>
              <a:rPr lang="en-US" sz="2856" dirty="0"/>
            </a:br>
            <a:r>
              <a:rPr lang="en-US" sz="2856" dirty="0"/>
              <a:t>          </a:t>
            </a:r>
            <a:r>
              <a:rPr lang="en-US" sz="2856" dirty="0" err="1"/>
              <a:t>httpChannel.ChannelUri.AbsoluteUri</a:t>
            </a:r>
            <a:r>
              <a:rPr lang="en-US" sz="2856" dirty="0"/>
              <a:t>);</a:t>
            </a:r>
            <a:br>
              <a:rPr lang="en-US" sz="2856" dirty="0"/>
            </a:br>
            <a:r>
              <a:rPr lang="en-US" sz="2856" dirty="0"/>
              <a:t/>
            </a:r>
            <a:br>
              <a:rPr lang="en-US" sz="2856" dirty="0"/>
            </a:br>
            <a:r>
              <a:rPr lang="en-US" sz="2856" dirty="0" err="1"/>
              <a:t>clientContext.ExecuteQueryAsync</a:t>
            </a:r>
            <a:r>
              <a:rPr lang="en-US" sz="2856" dirty="0"/>
              <a:t>(</a:t>
            </a:r>
            <a:r>
              <a:rPr lang="en-US" sz="2856" dirty="0" err="1"/>
              <a:t>onRegisterQuerySucceeded</a:t>
            </a:r>
            <a:r>
              <a:rPr lang="en-US" sz="2856" dirty="0"/>
              <a:t>, </a:t>
            </a:r>
            <a:r>
              <a:rPr lang="en-US" sz="2856" dirty="0" err="1"/>
              <a:t>onRegisterQueryFailed</a:t>
            </a:r>
            <a:r>
              <a:rPr lang="en-US" sz="2856" dirty="0"/>
              <a:t>);</a:t>
            </a:r>
            <a:br>
              <a:rPr lang="en-US" sz="2856" dirty="0"/>
            </a:br>
            <a:endParaRPr lang="en-US" sz="2856" dirty="0"/>
          </a:p>
          <a:p>
            <a:endParaRPr lang="en-US" sz="2856" dirty="0"/>
          </a:p>
        </p:txBody>
      </p:sp>
    </p:spTree>
    <p:extLst>
      <p:ext uri="{BB962C8B-B14F-4D97-AF65-F5344CB8AC3E}">
        <p14:creationId xmlns:p14="http://schemas.microsoft.com/office/powerpoint/2010/main" val="33576705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t>Push Notifications - Sending a Toast Notifications</a:t>
            </a:r>
            <a:br>
              <a:rPr lang="en-US" sz="4896" dirty="0"/>
            </a:br>
            <a:endParaRPr lang="en-US" sz="4896" dirty="0"/>
          </a:p>
        </p:txBody>
      </p:sp>
      <p:sp>
        <p:nvSpPr>
          <p:cNvPr id="4" name="Text Placeholder 3"/>
          <p:cNvSpPr>
            <a:spLocks noGrp="1"/>
          </p:cNvSpPr>
          <p:nvPr>
            <p:ph type="body" sz="quarter" idx="10"/>
          </p:nvPr>
        </p:nvSpPr>
        <p:spPr>
          <a:xfrm>
            <a:off x="282607" y="1245467"/>
            <a:ext cx="12123842" cy="5522676"/>
          </a:xfrm>
        </p:spPr>
        <p:txBody>
          <a:bodyPr/>
          <a:lstStyle/>
          <a:p>
            <a:endParaRPr lang="en-US" sz="2856" dirty="0"/>
          </a:p>
          <a:p>
            <a:r>
              <a:rPr lang="en-US" sz="2856" dirty="0"/>
              <a:t>&lt;?xml version="1.0" encoding="utf-8"?&gt;</a:t>
            </a:r>
          </a:p>
          <a:p>
            <a:r>
              <a:rPr lang="en-US" sz="2856" dirty="0"/>
              <a:t>  &lt;</a:t>
            </a:r>
            <a:r>
              <a:rPr lang="en-US" sz="2856" dirty="0" err="1"/>
              <a:t>wp:Notification</a:t>
            </a:r>
            <a:r>
              <a:rPr lang="en-US" sz="2856" dirty="0"/>
              <a:t> </a:t>
            </a:r>
            <a:r>
              <a:rPr lang="en-US" sz="2856" dirty="0" err="1"/>
              <a:t>xmlns:wp</a:t>
            </a:r>
            <a:r>
              <a:rPr lang="en-US" sz="2856" dirty="0"/>
              <a:t>="</a:t>
            </a:r>
            <a:r>
              <a:rPr lang="en-US" sz="2856" dirty="0" err="1"/>
              <a:t>WPNotification</a:t>
            </a:r>
            <a:r>
              <a:rPr lang="en-US" sz="2856" dirty="0"/>
              <a:t>"&gt;</a:t>
            </a:r>
          </a:p>
          <a:p>
            <a:r>
              <a:rPr lang="en-US" sz="2856" dirty="0"/>
              <a:t>    &lt;</a:t>
            </a:r>
            <a:r>
              <a:rPr lang="en-US" sz="2856" dirty="0" err="1"/>
              <a:t>wp:Toast</a:t>
            </a:r>
            <a:r>
              <a:rPr lang="en-US" sz="2856" dirty="0"/>
              <a:t>&gt;</a:t>
            </a:r>
          </a:p>
          <a:p>
            <a:r>
              <a:rPr lang="en-US" sz="2856" dirty="0"/>
              <a:t>      &lt;wp:Text1&gt;Title&lt;/wp:Text1&gt;</a:t>
            </a:r>
          </a:p>
          <a:p>
            <a:r>
              <a:rPr lang="en-US" sz="2856" dirty="0"/>
              <a:t>      &lt;wp:Text2&gt;Message&lt;/wp:Text2&gt;</a:t>
            </a:r>
          </a:p>
          <a:p>
            <a:r>
              <a:rPr lang="en-US" sz="2856" dirty="0"/>
              <a:t>      &lt;</a:t>
            </a:r>
            <a:r>
              <a:rPr lang="en-US" sz="2856" dirty="0" err="1"/>
              <a:t>wp:Param</a:t>
            </a:r>
            <a:r>
              <a:rPr lang="en-US" sz="2856" dirty="0"/>
              <a:t>&gt;Parameter&lt;/</a:t>
            </a:r>
            <a:r>
              <a:rPr lang="en-US" sz="2856" dirty="0" err="1"/>
              <a:t>wp:Param</a:t>
            </a:r>
            <a:r>
              <a:rPr lang="en-US" sz="2856" dirty="0"/>
              <a:t>&gt;</a:t>
            </a:r>
          </a:p>
          <a:p>
            <a:r>
              <a:rPr lang="en-US" sz="2856" dirty="0"/>
              <a:t>    &lt;/</a:t>
            </a:r>
            <a:r>
              <a:rPr lang="en-US" sz="2856" dirty="0" err="1"/>
              <a:t>wp:Toast</a:t>
            </a:r>
            <a:r>
              <a:rPr lang="en-US" sz="2856" dirty="0"/>
              <a:t>&gt;</a:t>
            </a:r>
          </a:p>
          <a:p>
            <a:r>
              <a:rPr lang="en-US" sz="2856" dirty="0"/>
              <a:t>  &lt;/</a:t>
            </a:r>
            <a:r>
              <a:rPr lang="en-US" sz="2856" dirty="0" err="1"/>
              <a:t>wp:Notification</a:t>
            </a:r>
            <a:r>
              <a:rPr lang="en-US" sz="2856" dirty="0"/>
              <a:t>&gt;</a:t>
            </a:r>
          </a:p>
          <a:p>
            <a:endParaRPr lang="en-US" sz="2856" dirty="0"/>
          </a:p>
          <a:p>
            <a:endParaRPr lang="en-US" sz="2856"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235676" y="1768204"/>
            <a:ext cx="2219466" cy="4142313"/>
          </a:xfrm>
          <a:prstGeom prst="rect">
            <a:avLst/>
          </a:prstGeom>
        </p:spPr>
      </p:pic>
    </p:spTree>
    <p:extLst>
      <p:ext uri="{BB962C8B-B14F-4D97-AF65-F5344CB8AC3E}">
        <p14:creationId xmlns:p14="http://schemas.microsoft.com/office/powerpoint/2010/main" val="276677430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Push Notifications</a:t>
            </a:r>
            <a:endParaRPr lang="en-US" dirty="0"/>
          </a:p>
        </p:txBody>
      </p:sp>
      <p:sp>
        <p:nvSpPr>
          <p:cNvPr id="5" name="Text Placeholder 4"/>
          <p:cNvSpPr>
            <a:spLocks noGrp="1"/>
          </p:cNvSpPr>
          <p:nvPr>
            <p:ph type="body" sz="quarter" idx="12"/>
          </p:nvPr>
        </p:nvSpPr>
        <p:spPr/>
        <p:txBody>
          <a:bodyPr/>
          <a:lstStyle/>
          <a:p>
            <a:r>
              <a:rPr lang="en-US" smtClean="0"/>
              <a:t>Name</a:t>
            </a:r>
            <a:endParaRPr lang="en-US" dirty="0"/>
          </a:p>
        </p:txBody>
      </p:sp>
    </p:spTree>
    <p:extLst>
      <p:ext uri="{BB962C8B-B14F-4D97-AF65-F5344CB8AC3E}">
        <p14:creationId xmlns:p14="http://schemas.microsoft.com/office/powerpoint/2010/main" val="191559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Location</a:t>
            </a:r>
            <a:endParaRPr lang="en-US" dirty="0"/>
          </a:p>
        </p:txBody>
      </p:sp>
    </p:spTree>
    <p:extLst>
      <p:ext uri="{BB962C8B-B14F-4D97-AF65-F5344CB8AC3E}">
        <p14:creationId xmlns:p14="http://schemas.microsoft.com/office/powerpoint/2010/main" val="168927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26093" y="900444"/>
            <a:ext cx="3355470" cy="2589768"/>
            <a:chOff x="8826451" y="2336800"/>
            <a:chExt cx="3355946" cy="2730936"/>
          </a:xfrm>
        </p:grpSpPr>
        <p:sp>
          <p:nvSpPr>
            <p:cNvPr id="60" name="Rectangle 59"/>
            <p:cNvSpPr/>
            <p:nvPr/>
          </p:nvSpPr>
          <p:spPr>
            <a:xfrm>
              <a:off x="9203599" y="2336800"/>
              <a:ext cx="2978798" cy="27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14" name="Group 13"/>
            <p:cNvGrpSpPr/>
            <p:nvPr/>
          </p:nvGrpSpPr>
          <p:grpSpPr>
            <a:xfrm>
              <a:off x="9457766" y="3476186"/>
              <a:ext cx="2248826" cy="256395"/>
              <a:chOff x="9728728" y="3585502"/>
              <a:chExt cx="5350556" cy="610031"/>
            </a:xfrm>
          </p:grpSpPr>
          <p:grpSp>
            <p:nvGrpSpPr>
              <p:cNvPr id="67" name="Group 10"/>
              <p:cNvGrpSpPr>
                <a:grpSpLocks noChangeAspect="1"/>
              </p:cNvGrpSpPr>
              <p:nvPr/>
            </p:nvGrpSpPr>
            <p:grpSpPr bwMode="auto">
              <a:xfrm>
                <a:off x="9728728" y="3613069"/>
                <a:ext cx="655162" cy="582464"/>
                <a:chOff x="3470" y="1856"/>
                <a:chExt cx="739" cy="657"/>
              </a:xfrm>
              <a:solidFill>
                <a:srgbClr val="FFFFFF"/>
              </a:solidFill>
            </p:grpSpPr>
            <p:sp>
              <p:nvSpPr>
                <p:cNvPr id="68" name="Freeform 11"/>
                <p:cNvSpPr>
                  <a:spLocks/>
                </p:cNvSpPr>
                <p:nvPr/>
              </p:nvSpPr>
              <p:spPr bwMode="auto">
                <a:xfrm>
                  <a:off x="4141" y="2449"/>
                  <a:ext cx="28" cy="37"/>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69" name="Freeform 12"/>
                <p:cNvSpPr>
                  <a:spLocks/>
                </p:cNvSpPr>
                <p:nvPr/>
              </p:nvSpPr>
              <p:spPr bwMode="auto">
                <a:xfrm>
                  <a:off x="4171" y="2449"/>
                  <a:ext cx="38" cy="37"/>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72" name="Freeform 71"/>
                <p:cNvSpPr>
                  <a:spLocks noEditPoints="1"/>
                </p:cNvSpPr>
                <p:nvPr/>
              </p:nvSpPr>
              <p:spPr bwMode="auto">
                <a:xfrm>
                  <a:off x="3470" y="1856"/>
                  <a:ext cx="647" cy="657"/>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4540"/>
              <a:stretch/>
            </p:blipFill>
            <p:spPr>
              <a:xfrm>
                <a:off x="10519251" y="3585502"/>
                <a:ext cx="4560033" cy="586093"/>
              </a:xfrm>
              <a:prstGeom prst="rect">
                <a:avLst/>
              </a:prstGeom>
            </p:spPr>
          </p:pic>
        </p:grpSp>
        <p:grpSp>
          <p:nvGrpSpPr>
            <p:cNvPr id="18" name="Group 17"/>
            <p:cNvGrpSpPr/>
            <p:nvPr/>
          </p:nvGrpSpPr>
          <p:grpSpPr>
            <a:xfrm>
              <a:off x="9457766" y="2593006"/>
              <a:ext cx="2333513" cy="619692"/>
              <a:chOff x="9655206" y="3014150"/>
              <a:chExt cx="1965335" cy="521918"/>
            </a:xfrm>
          </p:grpSpPr>
          <p:sp>
            <p:nvSpPr>
              <p:cNvPr id="74" name="Freeform 6"/>
              <p:cNvSpPr>
                <a:spLocks noChangeAspect="1" noEditPoints="1"/>
              </p:cNvSpPr>
              <p:nvPr/>
            </p:nvSpPr>
            <p:spPr bwMode="auto">
              <a:xfrm>
                <a:off x="9655206" y="3014150"/>
                <a:ext cx="1965335" cy="345999"/>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3602" y="3381751"/>
                <a:ext cx="1503548" cy="154317"/>
              </a:xfrm>
              <a:prstGeom prst="rect">
                <a:avLst/>
              </a:prstGeom>
            </p:spPr>
          </p:pic>
        </p:grpSp>
        <p:sp>
          <p:nvSpPr>
            <p:cNvPr id="35" name="Oval 49"/>
            <p:cNvSpPr>
              <a:spLocks noChangeAspect="1"/>
            </p:cNvSpPr>
            <p:nvPr/>
          </p:nvSpPr>
          <p:spPr>
            <a:xfrm>
              <a:off x="8826451" y="3920982"/>
              <a:ext cx="2078781" cy="1028673"/>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w="31750" cap="flat" cmpd="sng" algn="ctr">
              <a:noFill/>
              <a:prstDash val="solid"/>
              <a:miter lim="800000"/>
            </a:ln>
            <a:effectLst/>
          </p:spPr>
          <p:txBody>
            <a:bodyPr rtlCol="0" anchor="ctr"/>
            <a:lstStyle/>
            <a:p>
              <a:pPr algn="ctr" defTabSz="1218933">
                <a:defRPr/>
              </a:pPr>
              <a:endParaRPr lang="en-US" sz="2400" kern="0" dirty="0">
                <a:solidFill>
                  <a:sysClr val="window" lastClr="FFFFFF"/>
                </a:solidFill>
                <a:latin typeface="Segoe"/>
              </a:endParaRPr>
            </a:p>
          </p:txBody>
        </p:sp>
      </p:grpSp>
      <p:sp>
        <p:nvSpPr>
          <p:cNvPr id="30" name="Rectangle 29"/>
          <p:cNvSpPr/>
          <p:nvPr/>
        </p:nvSpPr>
        <p:spPr>
          <a:xfrm>
            <a:off x="292495" y="4704820"/>
            <a:ext cx="11868509" cy="935141"/>
          </a:xfrm>
          <a:prstGeom prst="rect">
            <a:avLst/>
          </a:prstGeom>
          <a:solidFill>
            <a:srgbClr val="9B4F96">
              <a:alpha val="9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43805" tIns="121903" rIns="243805" bIns="195044" numCol="1" rtlCol="0" anchor="ctr" anchorCtr="0" compatLnSpc="1">
            <a:prstTxWarp prst="textNoShape">
              <a:avLst/>
            </a:prstTxWarp>
            <a:noAutofit/>
          </a:bodyPr>
          <a:lstStyle/>
          <a:p>
            <a:pPr algn="ctr" defTabSz="1243184" fontAlgn="base">
              <a:lnSpc>
                <a:spcPct val="90000"/>
              </a:lnSpc>
              <a:spcBef>
                <a:spcPct val="0"/>
              </a:spcBef>
              <a:spcAft>
                <a:spcPct val="0"/>
              </a:spcAft>
            </a:pPr>
            <a:r>
              <a:rPr lang="en-US" sz="4266" spc="-159" dirty="0">
                <a:gradFill>
                  <a:gsLst>
                    <a:gs pos="0">
                      <a:srgbClr val="FFFFFF"/>
                    </a:gs>
                    <a:gs pos="100000">
                      <a:srgbClr val="FFFFFF"/>
                    </a:gs>
                  </a:gsLst>
                  <a:lin ang="5400000" scaled="0"/>
                </a:gradFill>
                <a:latin typeface="Segoe UI Light" pitchFamily="34" charset="0"/>
              </a:rPr>
              <a:t>Common core and security architecture</a:t>
            </a:r>
          </a:p>
        </p:txBody>
      </p:sp>
      <p:sp>
        <p:nvSpPr>
          <p:cNvPr id="70" name="TextBox 69"/>
          <p:cNvSpPr txBox="1"/>
          <p:nvPr/>
        </p:nvSpPr>
        <p:spPr>
          <a:xfrm>
            <a:off x="292488" y="3490222"/>
            <a:ext cx="2895391"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spcBef>
                <a:spcPct val="0"/>
              </a:spcBef>
              <a:spcAft>
                <a:spcPct val="0"/>
              </a:spcAft>
              <a:defRPr sz="2000" spc="-30">
                <a:solidFill>
                  <a:schemeClr val="accent1"/>
                </a:solidFill>
                <a:latin typeface="+mj-lt"/>
              </a:defRPr>
            </a:lvl1pPr>
          </a:lstStyle>
          <a:p>
            <a:pPr>
              <a:lnSpc>
                <a:spcPct val="87000"/>
              </a:lnSpc>
              <a:spcBef>
                <a:spcPts val="0"/>
              </a:spcBef>
              <a:spcAft>
                <a:spcPts val="0"/>
              </a:spcAft>
            </a:pPr>
            <a:r>
              <a:rPr lang="en-US" sz="2400" dirty="0">
                <a:gradFill>
                  <a:gsLst>
                    <a:gs pos="0">
                      <a:srgbClr val="505151"/>
                    </a:gs>
                    <a:gs pos="100000">
                      <a:srgbClr val="505151"/>
                    </a:gs>
                  </a:gsLst>
                  <a:lin ang="5400000" scaled="0"/>
                </a:gradFill>
              </a:rPr>
              <a:t>Great, consistent experience across devices</a:t>
            </a:r>
          </a:p>
        </p:txBody>
      </p:sp>
      <p:sp>
        <p:nvSpPr>
          <p:cNvPr id="71" name="TextBox 70"/>
          <p:cNvSpPr txBox="1"/>
          <p:nvPr/>
        </p:nvSpPr>
        <p:spPr>
          <a:xfrm>
            <a:off x="3227027" y="3490222"/>
            <a:ext cx="2909565"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Productive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and connected</a:t>
            </a:r>
          </a:p>
        </p:txBody>
      </p:sp>
      <p:sp>
        <p:nvSpPr>
          <p:cNvPr id="29" name="TextBox 28"/>
          <p:cNvSpPr txBox="1"/>
          <p:nvPr/>
        </p:nvSpPr>
        <p:spPr>
          <a:xfrm>
            <a:off x="6175712" y="3490222"/>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Robust platform for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mobile apps</a:t>
            </a:r>
          </a:p>
        </p:txBody>
      </p:sp>
      <p:grpSp>
        <p:nvGrpSpPr>
          <p:cNvPr id="7" name="Group 6"/>
          <p:cNvGrpSpPr/>
          <p:nvPr/>
        </p:nvGrpSpPr>
        <p:grpSpPr>
          <a:xfrm>
            <a:off x="6175712" y="900444"/>
            <a:ext cx="2978376" cy="2589768"/>
            <a:chOff x="6175692" y="1749158"/>
            <a:chExt cx="2978798" cy="2730936"/>
          </a:xfrm>
        </p:grpSpPr>
        <p:sp>
          <p:nvSpPr>
            <p:cNvPr id="24" name="Rectangle 23"/>
            <p:cNvSpPr/>
            <p:nvPr/>
          </p:nvSpPr>
          <p:spPr>
            <a:xfrm>
              <a:off x="6175692" y="1749158"/>
              <a:ext cx="2978798" cy="27309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22" name="Group 21"/>
            <p:cNvGrpSpPr/>
            <p:nvPr/>
          </p:nvGrpSpPr>
          <p:grpSpPr>
            <a:xfrm>
              <a:off x="6915930" y="2154178"/>
              <a:ext cx="2238559" cy="1950780"/>
              <a:chOff x="5866301" y="7748041"/>
              <a:chExt cx="4523186" cy="3941706"/>
            </a:xfrm>
          </p:grpSpPr>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4111" y="8096470"/>
                <a:ext cx="4035374" cy="3274981"/>
              </a:xfrm>
              <a:prstGeom prst="rect">
                <a:avLst/>
              </a:prstGeom>
            </p:spPr>
          </p:pic>
          <p:pic>
            <p:nvPicPr>
              <p:cNvPr id="78" name="Picture 2" descr="C:\Users\alyssaj\Desktop\UPLOAD_EXEC_TIER_ARCHIVE\GoogleTablet_noscree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66301" y="7748041"/>
                <a:ext cx="4523186" cy="394170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1782" y="2644918"/>
              <a:ext cx="818668" cy="1386013"/>
            </a:xfrm>
            <a:prstGeom prst="rect">
              <a:avLst/>
            </a:prstGeom>
          </p:spPr>
        </p:pic>
        <p:pic>
          <p:nvPicPr>
            <p:cNvPr id="81"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457430" y="2441684"/>
              <a:ext cx="1111770" cy="192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useBgFill="1">
        <p:nvSpPr>
          <p:cNvPr id="103" name="Rectangle 102"/>
          <p:cNvSpPr/>
          <p:nvPr/>
        </p:nvSpPr>
        <p:spPr>
          <a:xfrm>
            <a:off x="12161009" y="1194898"/>
            <a:ext cx="274599" cy="5799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21903" rIns="182854" bIns="121903" numCol="1" spcCol="0" rtlCol="0" fromWordArt="0" anchor="t" anchorCtr="0" forceAA="0" compatLnSpc="1">
            <a:prstTxWarp prst="textNoShape">
              <a:avLst/>
            </a:prstTxWarp>
            <a:noAutofit/>
          </a:bodyPr>
          <a:lstStyle/>
          <a:p>
            <a:pPr algn="ctr" defTabSz="1243543">
              <a:lnSpc>
                <a:spcPct val="90000"/>
              </a:lnSpc>
            </a:pPr>
            <a:endParaRPr lang="en-US" sz="2400" dirty="0">
              <a:gradFill>
                <a:gsLst>
                  <a:gs pos="51250">
                    <a:srgbClr val="FFFFFF"/>
                  </a:gs>
                  <a:gs pos="35000">
                    <a:srgbClr val="FFFFFF"/>
                  </a:gs>
                </a:gsLst>
                <a:lin ang="5400000" scaled="0"/>
              </a:gradFill>
            </a:endParaRPr>
          </a:p>
        </p:txBody>
      </p:sp>
      <p:sp>
        <p:nvSpPr>
          <p:cNvPr id="59" name="TextBox 58"/>
          <p:cNvSpPr txBox="1"/>
          <p:nvPr/>
        </p:nvSpPr>
        <p:spPr>
          <a:xfrm>
            <a:off x="9203190" y="3490222"/>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400" dirty="0">
                <a:gradFill>
                  <a:gsLst>
                    <a:gs pos="0">
                      <a:srgbClr val="505151"/>
                    </a:gs>
                    <a:gs pos="100000">
                      <a:srgbClr val="505151"/>
                    </a:gs>
                  </a:gsLst>
                  <a:lin ang="5400000" scaled="0"/>
                </a:gradFill>
              </a:rPr>
              <a:t>Unified app and </a:t>
            </a:r>
            <a:br>
              <a:rPr lang="en-US" sz="2400" dirty="0">
                <a:gradFill>
                  <a:gsLst>
                    <a:gs pos="0">
                      <a:srgbClr val="505151"/>
                    </a:gs>
                    <a:gs pos="100000">
                      <a:srgbClr val="505151"/>
                    </a:gs>
                  </a:gsLst>
                  <a:lin ang="5400000" scaled="0"/>
                </a:gradFill>
              </a:rPr>
            </a:br>
            <a:r>
              <a:rPr lang="en-US" sz="2400" dirty="0">
                <a:gradFill>
                  <a:gsLst>
                    <a:gs pos="0">
                      <a:srgbClr val="505151"/>
                    </a:gs>
                    <a:gs pos="100000">
                      <a:srgbClr val="505151"/>
                    </a:gs>
                  </a:gsLst>
                  <a:lin ang="5400000" scaled="0"/>
                </a:gradFill>
              </a:rPr>
              <a:t>device management </a:t>
            </a:r>
          </a:p>
        </p:txBody>
      </p:sp>
      <p:grpSp>
        <p:nvGrpSpPr>
          <p:cNvPr id="15" name="Group 14"/>
          <p:cNvGrpSpPr/>
          <p:nvPr/>
        </p:nvGrpSpPr>
        <p:grpSpPr>
          <a:xfrm>
            <a:off x="292444" y="900606"/>
            <a:ext cx="2895433" cy="2592727"/>
            <a:chOff x="291601" y="1754400"/>
            <a:chExt cx="2895842" cy="2734056"/>
          </a:xfrm>
        </p:grpSpPr>
        <p:sp>
          <p:nvSpPr>
            <p:cNvPr id="62" name="Rectangle 61"/>
            <p:cNvSpPr/>
            <p:nvPr/>
          </p:nvSpPr>
          <p:spPr>
            <a:xfrm>
              <a:off x="291601" y="1754400"/>
              <a:ext cx="2895842" cy="2734056"/>
            </a:xfrm>
            <a:prstGeom prst="rect">
              <a:avLst/>
            </a:prstGeom>
            <a:solidFill>
              <a:srgbClr val="9B4F96"/>
            </a:solidFill>
            <a:ln w="25400" cap="flat" cmpd="sng" algn="ctr">
              <a:noFill/>
              <a:prstDash val="solid"/>
            </a:ln>
            <a:effectLst/>
          </p:spPr>
          <p:txBody>
            <a:bodyPr rtlCol="0" anchor="ctr"/>
            <a:lstStyle/>
            <a:p>
              <a:pPr algn="ctr" defTabSz="1657379">
                <a:defRPr/>
              </a:pPr>
              <a:endParaRPr lang="en-US" sz="3200" kern="0" dirty="0">
                <a:solidFill>
                  <a:srgbClr val="FFFFFF"/>
                </a:solidFill>
              </a:endParaRPr>
            </a:p>
          </p:txBody>
        </p:sp>
        <p:pic>
          <p:nvPicPr>
            <p:cNvPr id="63" name="Picture 62"/>
            <p:cNvPicPr>
              <a:picLocks noChangeAspect="1"/>
            </p:cNvPicPr>
            <p:nvPr/>
          </p:nvPicPr>
          <p:blipFill rotWithShape="1">
            <a:blip r:embed="rId9" cstate="screen">
              <a:extLst>
                <a:ext uri="{28A0092B-C50C-407E-A947-70E740481C1C}">
                  <a14:useLocalDpi xmlns:a14="http://schemas.microsoft.com/office/drawing/2010/main"/>
                </a:ext>
              </a:extLst>
            </a:blip>
            <a:srcRect b="-1399"/>
            <a:stretch/>
          </p:blipFill>
          <p:spPr>
            <a:xfrm>
              <a:off x="1097484" y="2059708"/>
              <a:ext cx="2089959" cy="2070034"/>
            </a:xfrm>
            <a:prstGeom prst="rect">
              <a:avLst/>
            </a:prstGeom>
            <a:noFill/>
            <a:ln>
              <a:noFill/>
            </a:ln>
          </p:spPr>
        </p:pic>
        <p:pic>
          <p:nvPicPr>
            <p:cNvPr id="64"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1601" y="2221166"/>
              <a:ext cx="1479061" cy="176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78479" y="2946381"/>
              <a:ext cx="1148291" cy="1542075"/>
              <a:chOff x="1478478" y="2946381"/>
              <a:chExt cx="1148291" cy="1542075"/>
            </a:xfrm>
          </p:grpSpPr>
          <p:pic>
            <p:nvPicPr>
              <p:cNvPr id="65" name="Picture 6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66527" y="3066957"/>
                <a:ext cx="971509" cy="1421499"/>
              </a:xfrm>
              <a:prstGeom prst="rect">
                <a:avLst/>
              </a:prstGeom>
              <a:noFill/>
              <a:ln>
                <a:noFill/>
              </a:ln>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478478" y="2946381"/>
                <a:ext cx="1148291" cy="1542075"/>
              </a:xfrm>
              <a:prstGeom prst="rect">
                <a:avLst/>
              </a:prstGeom>
            </p:spPr>
          </p:pic>
        </p:grpSp>
      </p:grpSp>
      <p:grpSp>
        <p:nvGrpSpPr>
          <p:cNvPr id="13" name="Group 12"/>
          <p:cNvGrpSpPr/>
          <p:nvPr/>
        </p:nvGrpSpPr>
        <p:grpSpPr>
          <a:xfrm>
            <a:off x="3227030" y="900736"/>
            <a:ext cx="2909521" cy="2595037"/>
            <a:chOff x="3226602" y="1749158"/>
            <a:chExt cx="2909934" cy="2736493"/>
          </a:xfrm>
        </p:grpSpPr>
        <p:sp>
          <p:nvSpPr>
            <p:cNvPr id="5" name="Rectangle 4"/>
            <p:cNvSpPr/>
            <p:nvPr/>
          </p:nvSpPr>
          <p:spPr>
            <a:xfrm>
              <a:off x="3226602" y="1749158"/>
              <a:ext cx="2909934" cy="27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543"/>
              <a:endParaRPr lang="en-US" sz="2400" dirty="0">
                <a:solidFill>
                  <a:srgbClr val="FFFFFF"/>
                </a:solidFill>
              </a:endParaRPr>
            </a:p>
          </p:txBody>
        </p:sp>
        <p:sp>
          <p:nvSpPr>
            <p:cNvPr id="66" name="Freeform 26"/>
            <p:cNvSpPr>
              <a:spLocks noChangeAspect="1" noEditPoints="1"/>
            </p:cNvSpPr>
            <p:nvPr/>
          </p:nvSpPr>
          <p:spPr bwMode="auto">
            <a:xfrm>
              <a:off x="3729662" y="2005364"/>
              <a:ext cx="1674923" cy="369441"/>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121903" tIns="60951" rIns="121903" bIns="60951" numCol="1" anchor="t" anchorCtr="0" compatLnSpc="1">
              <a:prstTxWarp prst="textNoShape">
                <a:avLst/>
              </a:prstTxWarp>
            </a:bodyPr>
            <a:lstStyle/>
            <a:p>
              <a:pPr defTabSz="1219089">
                <a:defRPr/>
              </a:pPr>
              <a:endParaRPr lang="en-US" sz="2400" kern="0">
                <a:solidFill>
                  <a:srgbClr val="FFFFFF"/>
                </a:solidFill>
                <a:latin typeface="Segoe Light"/>
              </a:endParaRP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28866" y="2573497"/>
              <a:ext cx="2602591" cy="1912154"/>
            </a:xfrm>
            <a:prstGeom prst="rect">
              <a:avLst/>
            </a:prstGeom>
          </p:spPr>
        </p:pic>
      </p:grpSp>
      <p:sp>
        <p:nvSpPr>
          <p:cNvPr id="6" name="Title 5"/>
          <p:cNvSpPr>
            <a:spLocks noGrp="1"/>
          </p:cNvSpPr>
          <p:nvPr>
            <p:ph type="title"/>
          </p:nvPr>
        </p:nvSpPr>
        <p:spPr>
          <a:xfrm>
            <a:off x="419937" y="318873"/>
            <a:ext cx="11373923" cy="572002"/>
          </a:xfrm>
        </p:spPr>
        <p:txBody>
          <a:bodyPr/>
          <a:lstStyle/>
          <a:p>
            <a:r>
              <a:rPr lang="en-US" sz="3808" dirty="0"/>
              <a:t>Windows Phone The Right Choice for Business</a:t>
            </a:r>
          </a:p>
        </p:txBody>
      </p:sp>
    </p:spTree>
    <p:extLst>
      <p:ext uri="{BB962C8B-B14F-4D97-AF65-F5344CB8AC3E}">
        <p14:creationId xmlns:p14="http://schemas.microsoft.com/office/powerpoint/2010/main" val="24642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850" fill="hold"/>
                                        <p:tgtEl>
                                          <p:spTgt spid="15"/>
                                        </p:tgtEl>
                                        <p:attrNameLst>
                                          <p:attrName>ppt_x</p:attrName>
                                        </p:attrNameLst>
                                      </p:cBhvr>
                                      <p:tavLst>
                                        <p:tav tm="0">
                                          <p:val>
                                            <p:strVal val="1+#ppt_w/2"/>
                                          </p:val>
                                        </p:tav>
                                        <p:tav tm="100000">
                                          <p:val>
                                            <p:strVal val="#ppt_x"/>
                                          </p:val>
                                        </p:tav>
                                      </p:tavLst>
                                    </p:anim>
                                    <p:anim calcmode="lin" valueType="num">
                                      <p:cBhvr additive="base">
                                        <p:cTn id="8" dur="85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50"/>
                                        <p:tgtEl>
                                          <p:spTgt spid="70"/>
                                        </p:tgtEl>
                                      </p:cBhvr>
                                    </p:animEffect>
                                  </p:childTnLst>
                                </p:cTn>
                              </p:par>
                              <p:par>
                                <p:cTn id="12" presetID="63" presetClass="path" presetSubtype="0" decel="100000" fill="hold" grpId="1" nodeType="withEffect">
                                  <p:stCondLst>
                                    <p:cond delay="200"/>
                                  </p:stCondLst>
                                  <p:childTnLst>
                                    <p:animMotion origin="layout" path="M -0.02412 -1.47526E-6 L -2.98698E-6 -1.47526E-6 " pathEditMode="relative" rAng="0" ptsTypes="AA">
                                      <p:cBhvr>
                                        <p:cTn id="13" dur="1000" fill="hold"/>
                                        <p:tgtEl>
                                          <p:spTgt spid="70"/>
                                        </p:tgtEl>
                                        <p:attrNameLst>
                                          <p:attrName>ppt_x</p:attrName>
                                          <p:attrName>ppt_y</p:attrName>
                                        </p:attrNameLst>
                                      </p:cBhvr>
                                      <p:rCtr x="1200" y="0"/>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2" decel="10000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850" fill="hold"/>
                                        <p:tgtEl>
                                          <p:spTgt spid="13"/>
                                        </p:tgtEl>
                                        <p:attrNameLst>
                                          <p:attrName>ppt_x</p:attrName>
                                        </p:attrNameLst>
                                      </p:cBhvr>
                                      <p:tavLst>
                                        <p:tav tm="0">
                                          <p:val>
                                            <p:strVal val="1+#ppt_w/2"/>
                                          </p:val>
                                        </p:tav>
                                        <p:tav tm="100000">
                                          <p:val>
                                            <p:strVal val="#ppt_x"/>
                                          </p:val>
                                        </p:tav>
                                      </p:tavLst>
                                    </p:anim>
                                    <p:anim calcmode="lin" valueType="num">
                                      <p:cBhvr additive="base">
                                        <p:cTn id="19" dur="850" fill="hold"/>
                                        <p:tgtEl>
                                          <p:spTgt spid="13"/>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750"/>
                                        <p:tgtEl>
                                          <p:spTgt spid="71"/>
                                        </p:tgtEl>
                                      </p:cBhvr>
                                    </p:animEffect>
                                  </p:childTnLst>
                                </p:cTn>
                              </p:par>
                              <p:par>
                                <p:cTn id="23" presetID="63" presetClass="path" presetSubtype="0" decel="100000" fill="hold" grpId="1" nodeType="withEffect">
                                  <p:stCondLst>
                                    <p:cond delay="0"/>
                                  </p:stCondLst>
                                  <p:childTnLst>
                                    <p:animMotion origin="layout" path="M -0.02413 -1.47526E-6 L 3.952E-6 -1.47526E-6 " pathEditMode="relative" rAng="0" ptsTypes="AA">
                                      <p:cBhvr>
                                        <p:cTn id="24" dur="500" fill="hold"/>
                                        <p:tgtEl>
                                          <p:spTgt spid="71"/>
                                        </p:tgtEl>
                                        <p:attrNameLst>
                                          <p:attrName>ppt_x</p:attrName>
                                          <p:attrName>ppt_y</p:attrName>
                                        </p:attrNameLst>
                                      </p:cBhvr>
                                      <p:rCtr x="1200"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850" fill="hold"/>
                                        <p:tgtEl>
                                          <p:spTgt spid="7"/>
                                        </p:tgtEl>
                                        <p:attrNameLst>
                                          <p:attrName>ppt_x</p:attrName>
                                        </p:attrNameLst>
                                      </p:cBhvr>
                                      <p:tavLst>
                                        <p:tav tm="0">
                                          <p:val>
                                            <p:strVal val="1+#ppt_w/2"/>
                                          </p:val>
                                        </p:tav>
                                        <p:tav tm="100000">
                                          <p:val>
                                            <p:strVal val="#ppt_x"/>
                                          </p:val>
                                        </p:tav>
                                      </p:tavLst>
                                    </p:anim>
                                    <p:anim calcmode="lin" valueType="num">
                                      <p:cBhvr additive="base">
                                        <p:cTn id="30" dur="850" fill="hold"/>
                                        <p:tgtEl>
                                          <p:spTgt spid="7"/>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750"/>
                                        <p:tgtEl>
                                          <p:spTgt spid="29"/>
                                        </p:tgtEl>
                                      </p:cBhvr>
                                    </p:animEffect>
                                  </p:childTnLst>
                                </p:cTn>
                              </p:par>
                              <p:par>
                                <p:cTn id="34" presetID="63" presetClass="path" presetSubtype="0" decel="100000" fill="hold" grpId="1" nodeType="withEffect">
                                  <p:stCondLst>
                                    <p:cond delay="0"/>
                                  </p:stCondLst>
                                  <p:childTnLst>
                                    <p:animMotion origin="layout" path="M -0.02413 -1.47526E-6 L 2.02451E-6 -1.47526E-6 " pathEditMode="relative" rAng="0" ptsTypes="AA">
                                      <p:cBhvr>
                                        <p:cTn id="35" dur="500" fill="hold"/>
                                        <p:tgtEl>
                                          <p:spTgt spid="29"/>
                                        </p:tgtEl>
                                        <p:attrNameLst>
                                          <p:attrName>ppt_x</p:attrName>
                                          <p:attrName>ppt_y</p:attrName>
                                        </p:attrNameLst>
                                      </p:cBhvr>
                                      <p:rCtr x="1200" y="0"/>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2" decel="10000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850" fill="hold"/>
                                        <p:tgtEl>
                                          <p:spTgt spid="20"/>
                                        </p:tgtEl>
                                        <p:attrNameLst>
                                          <p:attrName>ppt_x</p:attrName>
                                        </p:attrNameLst>
                                      </p:cBhvr>
                                      <p:tavLst>
                                        <p:tav tm="0">
                                          <p:val>
                                            <p:strVal val="1+#ppt_w/2"/>
                                          </p:val>
                                        </p:tav>
                                        <p:tav tm="100000">
                                          <p:val>
                                            <p:strVal val="#ppt_x"/>
                                          </p:val>
                                        </p:tav>
                                      </p:tavLst>
                                    </p:anim>
                                    <p:anim calcmode="lin" valueType="num">
                                      <p:cBhvr additive="base">
                                        <p:cTn id="41" dur="850" fill="hold"/>
                                        <p:tgtEl>
                                          <p:spTgt spid="2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750"/>
                                        <p:tgtEl>
                                          <p:spTgt spid="59"/>
                                        </p:tgtEl>
                                      </p:cBhvr>
                                    </p:animEffect>
                                  </p:childTnLst>
                                </p:cTn>
                              </p:par>
                              <p:par>
                                <p:cTn id="45" presetID="63" presetClass="path" presetSubtype="0" decel="100000" fill="hold" grpId="1" nodeType="withEffect">
                                  <p:stCondLst>
                                    <p:cond delay="0"/>
                                  </p:stCondLst>
                                  <p:childTnLst>
                                    <p:animMotion origin="layout" path="M -0.02412 -1.47526E-6 L -1.7156E-6 -1.47526E-6 " pathEditMode="relative" rAng="0" ptsTypes="AA">
                                      <p:cBhvr>
                                        <p:cTn id="46" dur="500" fill="hold"/>
                                        <p:tgtEl>
                                          <p:spTgt spid="59"/>
                                        </p:tgtEl>
                                        <p:attrNameLst>
                                          <p:attrName>ppt_x</p:attrName>
                                          <p:attrName>ppt_y</p:attrName>
                                        </p:attrNameLst>
                                      </p:cBhvr>
                                      <p:rCtr x="1200" y="0"/>
                                    </p:animMotion>
                                  </p:childTnLst>
                                </p:cTn>
                              </p:par>
                              <p:par>
                                <p:cTn id="47" presetID="16" presetClass="entr" presetSubtype="37" fill="hold" grpId="0" nodeType="withEffect">
                                  <p:stCondLst>
                                    <p:cond delay="400"/>
                                  </p:stCondLst>
                                  <p:childTnLst>
                                    <p:set>
                                      <p:cBhvr>
                                        <p:cTn id="48" dur="1" fill="hold">
                                          <p:stCondLst>
                                            <p:cond delay="0"/>
                                          </p:stCondLst>
                                        </p:cTn>
                                        <p:tgtEl>
                                          <p:spTgt spid="30"/>
                                        </p:tgtEl>
                                        <p:attrNameLst>
                                          <p:attrName>style.visibility</p:attrName>
                                        </p:attrNameLst>
                                      </p:cBhvr>
                                      <p:to>
                                        <p:strVal val="visible"/>
                                      </p:to>
                                    </p:set>
                                    <p:animEffect transition="in" filter="barn(outVertical)">
                                      <p:cBhvr>
                                        <p:cTn id="4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0" grpId="0" animBg="1"/>
      <p:bldP spid="70" grpId="1" animBg="1"/>
      <p:bldP spid="71" grpId="0" animBg="1"/>
      <p:bldP spid="71" grpId="1" animBg="1"/>
      <p:bldP spid="29" grpId="0" animBg="1"/>
      <p:bldP spid="29" grpId="1" animBg="1"/>
      <p:bldP spid="59" grpId="0" animBg="1"/>
      <p:bldP spid="5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Location </a:t>
            </a:r>
            <a:r>
              <a:rPr lang="en-US" dirty="0"/>
              <a:t>Fields: SharePoint </a:t>
            </a:r>
            <a:r>
              <a:rPr lang="en-US" dirty="0" smtClean="0"/>
              <a:t>Lists</a:t>
            </a:r>
            <a:endParaRPr lang="en-US" dirty="0"/>
          </a:p>
        </p:txBody>
      </p:sp>
      <p:sp>
        <p:nvSpPr>
          <p:cNvPr id="5" name="Content Placeholder 4"/>
          <p:cNvSpPr>
            <a:spLocks noGrp="1"/>
          </p:cNvSpPr>
          <p:nvPr>
            <p:ph type="body" sz="quarter" idx="10"/>
          </p:nvPr>
        </p:nvSpPr>
        <p:spPr>
          <a:xfrm>
            <a:off x="529660" y="1476621"/>
            <a:ext cx="11375536" cy="4202945"/>
          </a:xfrm>
        </p:spPr>
        <p:txBody>
          <a:bodyPr/>
          <a:lstStyle/>
          <a:p>
            <a:r>
              <a:rPr lang="en-US" dirty="0" smtClean="0"/>
              <a:t>New Type of Field</a:t>
            </a:r>
          </a:p>
          <a:p>
            <a:r>
              <a:rPr lang="en-US" dirty="0" smtClean="0"/>
              <a:t>Contains </a:t>
            </a:r>
            <a:r>
              <a:rPr lang="en-US" dirty="0" err="1" smtClean="0"/>
              <a:t>Lat</a:t>
            </a:r>
            <a:r>
              <a:rPr lang="en-US" dirty="0" smtClean="0"/>
              <a:t>/Long</a:t>
            </a:r>
          </a:p>
          <a:p>
            <a:r>
              <a:rPr lang="en-US" dirty="0" smtClean="0"/>
              <a:t>Location Picker</a:t>
            </a:r>
          </a:p>
          <a:p>
            <a:r>
              <a:rPr lang="en-US" dirty="0" smtClean="0"/>
              <a:t>Map Type</a:t>
            </a:r>
          </a:p>
          <a:p>
            <a:r>
              <a:rPr lang="en-US" dirty="0" smtClean="0"/>
              <a:t>Ideal for Mobile Apps</a:t>
            </a:r>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531048" y="1584513"/>
            <a:ext cx="2172189" cy="4064596"/>
          </a:xfrm>
          <a:prstGeom prst="rect">
            <a:avLst/>
          </a:prstGeom>
        </p:spPr>
      </p:pic>
    </p:spTree>
    <p:extLst>
      <p:ext uri="{BB962C8B-B14F-4D97-AF65-F5344CB8AC3E}">
        <p14:creationId xmlns:p14="http://schemas.microsoft.com/office/powerpoint/2010/main" val="39151766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Location </a:t>
            </a:r>
            <a:r>
              <a:rPr lang="en-US" dirty="0" smtClean="0"/>
              <a:t>Fields - </a:t>
            </a:r>
            <a:r>
              <a:rPr lang="en-US" dirty="0"/>
              <a:t>Adding a Location </a:t>
            </a:r>
            <a:r>
              <a:rPr lang="en-US" dirty="0" smtClean="0"/>
              <a:t>Field</a:t>
            </a:r>
            <a:endParaRPr lang="en-US" dirty="0"/>
          </a:p>
        </p:txBody>
      </p:sp>
      <p:sp>
        <p:nvSpPr>
          <p:cNvPr id="5" name="Text Placeholder 4"/>
          <p:cNvSpPr>
            <a:spLocks noGrp="1"/>
          </p:cNvSpPr>
          <p:nvPr>
            <p:ph type="body" sz="quarter" idx="10"/>
          </p:nvPr>
        </p:nvSpPr>
        <p:spPr>
          <a:xfrm>
            <a:off x="274638" y="1216152"/>
            <a:ext cx="11887199" cy="6389441"/>
          </a:xfrm>
        </p:spPr>
        <p:txBody>
          <a:bodyPr/>
          <a:lstStyle/>
          <a:p>
            <a:r>
              <a:rPr lang="en-US" sz="2400" dirty="0"/>
              <a:t>public override void </a:t>
            </a:r>
            <a:r>
              <a:rPr lang="en-US" sz="2400" dirty="0" err="1"/>
              <a:t>FeatureActivated</a:t>
            </a:r>
            <a:r>
              <a:rPr lang="en-US" sz="2400" dirty="0"/>
              <a:t>(</a:t>
            </a:r>
            <a:r>
              <a:rPr lang="en-US" sz="2400" dirty="0" err="1"/>
              <a:t>SPFeatureReceiverProperties</a:t>
            </a:r>
            <a:r>
              <a:rPr lang="en-US" sz="2400" dirty="0"/>
              <a:t> properties)</a:t>
            </a:r>
          </a:p>
          <a:p>
            <a:r>
              <a:rPr lang="en-US" sz="2400" dirty="0"/>
              <a:t>        {</a:t>
            </a:r>
          </a:p>
          <a:p>
            <a:r>
              <a:rPr lang="en-US" sz="2400" dirty="0"/>
              <a:t>            </a:t>
            </a:r>
            <a:r>
              <a:rPr lang="en-US" sz="2400" dirty="0" err="1"/>
              <a:t>SPWeb</a:t>
            </a:r>
            <a:r>
              <a:rPr lang="en-US" sz="2400" dirty="0"/>
              <a:t> site = </a:t>
            </a:r>
            <a:r>
              <a:rPr lang="en-US" sz="2400" dirty="0" err="1"/>
              <a:t>properties.Feature.Parent</a:t>
            </a:r>
            <a:r>
              <a:rPr lang="en-US" sz="2400" dirty="0"/>
              <a:t> as </a:t>
            </a:r>
            <a:r>
              <a:rPr lang="en-US" sz="2400" dirty="0" err="1"/>
              <a:t>SPWeb</a:t>
            </a:r>
            <a:r>
              <a:rPr lang="en-US" sz="2400" dirty="0"/>
              <a:t>;</a:t>
            </a:r>
          </a:p>
          <a:p>
            <a:r>
              <a:rPr lang="en-US" sz="2400" dirty="0"/>
              <a:t>            </a:t>
            </a:r>
            <a:r>
              <a:rPr lang="en-US" sz="2400" dirty="0" err="1"/>
              <a:t>SPList</a:t>
            </a:r>
            <a:r>
              <a:rPr lang="en-US" sz="2400" dirty="0"/>
              <a:t> list = </a:t>
            </a:r>
            <a:r>
              <a:rPr lang="en-US" sz="2400" dirty="0" err="1"/>
              <a:t>site.Lists.TryGetList</a:t>
            </a:r>
            <a:r>
              <a:rPr lang="en-US" sz="2400" dirty="0"/>
              <a:t>("Service Calls");</a:t>
            </a:r>
          </a:p>
          <a:p>
            <a:r>
              <a:rPr lang="en-US" sz="2400" dirty="0"/>
              <a:t>            if (list != null)</a:t>
            </a:r>
          </a:p>
          <a:p>
            <a:r>
              <a:rPr lang="en-US" sz="2400" dirty="0"/>
              <a:t>            {</a:t>
            </a:r>
          </a:p>
          <a:p>
            <a:r>
              <a:rPr lang="en-US" sz="2400" dirty="0"/>
              <a:t>                </a:t>
            </a:r>
            <a:r>
              <a:rPr lang="en-US" sz="2400" dirty="0" err="1"/>
              <a:t>list.Fields.AddFieldAsXml</a:t>
            </a:r>
            <a:r>
              <a:rPr lang="en-US" sz="2400" dirty="0"/>
              <a:t>(</a:t>
            </a:r>
          </a:p>
          <a:p>
            <a:r>
              <a:rPr lang="en-US" sz="2400" dirty="0"/>
              <a:t>                    "&lt;Field Type='</a:t>
            </a:r>
            <a:r>
              <a:rPr lang="en-US" sz="2400" dirty="0" err="1"/>
              <a:t>Geolocation</a:t>
            </a:r>
            <a:r>
              <a:rPr lang="en-US" sz="2400" dirty="0"/>
              <a:t>' </a:t>
            </a:r>
            <a:r>
              <a:rPr lang="en-US" sz="2400" dirty="0" err="1"/>
              <a:t>DisplayName</a:t>
            </a:r>
            <a:r>
              <a:rPr lang="en-US" sz="2400" dirty="0"/>
              <a:t>='Location'/&gt;", </a:t>
            </a:r>
          </a:p>
          <a:p>
            <a:r>
              <a:rPr lang="en-US" sz="2400" dirty="0"/>
              <a:t>                    true, </a:t>
            </a:r>
          </a:p>
          <a:p>
            <a:r>
              <a:rPr lang="en-US" sz="2400" dirty="0"/>
              <a:t>                    </a:t>
            </a:r>
            <a:r>
              <a:rPr lang="en-US" sz="2400" dirty="0" err="1"/>
              <a:t>SPAddFieldOptions.Default</a:t>
            </a:r>
            <a:r>
              <a:rPr lang="en-US" sz="2400" dirty="0"/>
              <a:t>);</a:t>
            </a:r>
          </a:p>
          <a:p>
            <a:r>
              <a:rPr lang="en-US" sz="2400" dirty="0"/>
              <a:t>                </a:t>
            </a:r>
            <a:r>
              <a:rPr lang="en-US" sz="2400" dirty="0" err="1"/>
              <a:t>list.Update</a:t>
            </a:r>
            <a:r>
              <a:rPr lang="en-US" sz="2400" dirty="0"/>
              <a:t>();</a:t>
            </a:r>
          </a:p>
          <a:p>
            <a:r>
              <a:rPr lang="en-US" sz="2400" dirty="0"/>
              <a:t>            }</a:t>
            </a:r>
          </a:p>
          <a:p>
            <a:r>
              <a:rPr lang="en-US" sz="2400" dirty="0"/>
              <a:t>        }</a:t>
            </a:r>
            <a:br>
              <a:rPr lang="en-US" sz="2400" dirty="0"/>
            </a:br>
            <a:endParaRPr lang="en-US" sz="2400" dirty="0"/>
          </a:p>
        </p:txBody>
      </p:sp>
    </p:spTree>
    <p:extLst>
      <p:ext uri="{BB962C8B-B14F-4D97-AF65-F5344CB8AC3E}">
        <p14:creationId xmlns:p14="http://schemas.microsoft.com/office/powerpoint/2010/main" val="19481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a Bing Maps key</a:t>
            </a:r>
          </a:p>
        </p:txBody>
      </p:sp>
      <p:sp>
        <p:nvSpPr>
          <p:cNvPr id="8" name="Rectangle 7"/>
          <p:cNvSpPr/>
          <p:nvPr/>
        </p:nvSpPr>
        <p:spPr>
          <a:xfrm>
            <a:off x="604508" y="1596756"/>
            <a:ext cx="10711986" cy="4992506"/>
          </a:xfrm>
          <a:prstGeom prst="rect">
            <a:avLst/>
          </a:prstGeom>
        </p:spPr>
        <p:txBody>
          <a:bodyPr wrap="square">
            <a:spAutoFit/>
          </a:bodyPr>
          <a:lstStyle/>
          <a:p>
            <a:r>
              <a:rPr lang="en-US" sz="1836" b="1" u="sng" dirty="0">
                <a:latin typeface="Consolas" pitchFamily="49" charset="0"/>
                <a:cs typeface="Consolas" pitchFamily="49" charset="0"/>
              </a:rPr>
              <a:t>PowerShell</a:t>
            </a:r>
          </a:p>
          <a:p>
            <a:r>
              <a:rPr lang="en-US" sz="1836" dirty="0">
                <a:latin typeface="Consolas" pitchFamily="49" charset="0"/>
                <a:cs typeface="Consolas" pitchFamily="49" charset="0"/>
              </a:rPr>
              <a:t>Set-</a:t>
            </a:r>
            <a:r>
              <a:rPr lang="en-US" sz="1836" dirty="0" err="1">
                <a:latin typeface="Consolas" pitchFamily="49" charset="0"/>
                <a:cs typeface="Consolas" pitchFamily="49" charset="0"/>
              </a:rPr>
              <a:t>SPBingMapsKey</a:t>
            </a:r>
            <a:r>
              <a:rPr lang="en-US" sz="1836" dirty="0">
                <a:latin typeface="Consolas" pitchFamily="49" charset="0"/>
                <a:cs typeface="Consolas" pitchFamily="49" charset="0"/>
              </a:rPr>
              <a:t> –</a:t>
            </a:r>
            <a:r>
              <a:rPr lang="en-US" sz="1836" dirty="0" err="1">
                <a:latin typeface="Consolas" pitchFamily="49" charset="0"/>
                <a:cs typeface="Consolas" pitchFamily="49" charset="0"/>
              </a:rPr>
              <a:t>BingKey</a:t>
            </a:r>
            <a:r>
              <a:rPr lang="en-US" sz="1836" dirty="0">
                <a:latin typeface="Consolas" pitchFamily="49" charset="0"/>
                <a:cs typeface="Consolas" pitchFamily="49" charset="0"/>
              </a:rPr>
              <a:t> &lt;key&gt;</a:t>
            </a:r>
          </a:p>
          <a:p>
            <a:endParaRPr lang="en-US" sz="1836" dirty="0">
              <a:latin typeface="Consolas" pitchFamily="49" charset="0"/>
              <a:cs typeface="Consolas" pitchFamily="49" charset="0"/>
            </a:endParaRPr>
          </a:p>
          <a:p>
            <a:r>
              <a:rPr lang="en-US" sz="1836" b="1" u="sng" dirty="0">
                <a:latin typeface="Consolas" pitchFamily="49" charset="0"/>
                <a:cs typeface="Consolas" pitchFamily="49" charset="0"/>
              </a:rPr>
              <a:t>Client-Side OM</a:t>
            </a:r>
          </a:p>
          <a:p>
            <a:r>
              <a:rPr lang="en-US" sz="1836" dirty="0" err="1">
                <a:latin typeface="Consolas" pitchFamily="49" charset="0"/>
                <a:cs typeface="Consolas" pitchFamily="49" charset="0"/>
              </a:rPr>
              <a:t>ClientContext</a:t>
            </a:r>
            <a:r>
              <a:rPr lang="en-US" sz="1836" dirty="0">
                <a:latin typeface="Consolas" pitchFamily="49" charset="0"/>
                <a:cs typeface="Consolas" pitchFamily="49" charset="0"/>
              </a:rPr>
              <a:t> </a:t>
            </a:r>
            <a:r>
              <a:rPr lang="en-US" sz="1836" dirty="0" err="1">
                <a:latin typeface="Consolas" pitchFamily="49" charset="0"/>
                <a:cs typeface="Consolas" pitchFamily="49" charset="0"/>
              </a:rPr>
              <a:t>ctx</a:t>
            </a:r>
            <a:r>
              <a:rPr lang="en-US" sz="1836" dirty="0">
                <a:latin typeface="Consolas" pitchFamily="49" charset="0"/>
                <a:cs typeface="Consolas" pitchFamily="49" charset="0"/>
              </a:rPr>
              <a:t> = new </a:t>
            </a:r>
            <a:r>
              <a:rPr lang="en-US" sz="1836" dirty="0" err="1">
                <a:latin typeface="Consolas" pitchFamily="49" charset="0"/>
                <a:cs typeface="Consolas" pitchFamily="49" charset="0"/>
              </a:rPr>
              <a:t>ClientContext</a:t>
            </a:r>
            <a:r>
              <a:rPr lang="en-US" sz="1836" dirty="0">
                <a:latin typeface="Consolas" pitchFamily="49" charset="0"/>
                <a:cs typeface="Consolas" pitchFamily="49" charset="0"/>
              </a:rPr>
              <a:t>("http://contososerver");</a:t>
            </a:r>
          </a:p>
          <a:p>
            <a:r>
              <a:rPr lang="en-US" sz="1836" dirty="0">
                <a:latin typeface="Consolas" pitchFamily="49" charset="0"/>
                <a:cs typeface="Consolas" pitchFamily="49" charset="0"/>
              </a:rPr>
              <a:t>Web </a:t>
            </a:r>
            <a:r>
              <a:rPr lang="en-US" sz="1836" dirty="0" err="1">
                <a:latin typeface="Consolas" pitchFamily="49" charset="0"/>
                <a:cs typeface="Consolas" pitchFamily="49" charset="0"/>
              </a:rPr>
              <a:t>web</a:t>
            </a:r>
            <a:r>
              <a:rPr lang="en-US" sz="1836" dirty="0">
                <a:latin typeface="Consolas" pitchFamily="49" charset="0"/>
                <a:cs typeface="Consolas" pitchFamily="49" charset="0"/>
              </a:rPr>
              <a:t> = </a:t>
            </a:r>
            <a:r>
              <a:rPr lang="en-US" sz="1836" dirty="0" err="1">
                <a:latin typeface="Consolas" pitchFamily="49" charset="0"/>
                <a:cs typeface="Consolas" pitchFamily="49" charset="0"/>
              </a:rPr>
              <a:t>ctx.Web</a:t>
            </a:r>
            <a:r>
              <a:rPr lang="en-US" sz="1836" dirty="0">
                <a:latin typeface="Consolas" pitchFamily="49" charset="0"/>
                <a:cs typeface="Consolas" pitchFamily="49" charset="0"/>
              </a:rPr>
              <a:t>;</a:t>
            </a:r>
          </a:p>
          <a:p>
            <a:r>
              <a:rPr lang="en-US" sz="1836" dirty="0" err="1">
                <a:latin typeface="Consolas" pitchFamily="49" charset="0"/>
                <a:cs typeface="Consolas" pitchFamily="49" charset="0"/>
              </a:rPr>
              <a:t>web.AllProperties</a:t>
            </a:r>
            <a:r>
              <a:rPr lang="en-US" sz="1836" dirty="0">
                <a:latin typeface="Consolas" pitchFamily="49" charset="0"/>
                <a:cs typeface="Consolas" pitchFamily="49" charset="0"/>
              </a:rPr>
              <a:t>["BING_MAPS_KEY"] = &lt;key&gt;;</a:t>
            </a:r>
          </a:p>
          <a:p>
            <a:r>
              <a:rPr lang="en-US" sz="1836" dirty="0" err="1">
                <a:latin typeface="Consolas" pitchFamily="49" charset="0"/>
                <a:cs typeface="Consolas" pitchFamily="49" charset="0"/>
              </a:rPr>
              <a:t>web.Update</a:t>
            </a:r>
            <a:r>
              <a:rPr lang="en-US" sz="1836" dirty="0">
                <a:latin typeface="Consolas" pitchFamily="49" charset="0"/>
                <a:cs typeface="Consolas" pitchFamily="49" charset="0"/>
              </a:rPr>
              <a:t>();</a:t>
            </a:r>
          </a:p>
          <a:p>
            <a:r>
              <a:rPr lang="en-US" sz="1836" dirty="0" err="1">
                <a:latin typeface="Consolas" pitchFamily="49" charset="0"/>
                <a:cs typeface="Consolas" pitchFamily="49" charset="0"/>
              </a:rPr>
              <a:t>ctx.ExecuteQuery</a:t>
            </a:r>
            <a:r>
              <a:rPr lang="en-US" sz="1836" dirty="0">
                <a:latin typeface="Consolas" pitchFamily="49" charset="0"/>
                <a:cs typeface="Consolas" pitchFamily="49" charset="0"/>
              </a:rPr>
              <a:t>();</a:t>
            </a:r>
          </a:p>
          <a:p>
            <a:endParaRPr lang="en-US" sz="1836" dirty="0">
              <a:latin typeface="Consolas" pitchFamily="49" charset="0"/>
              <a:cs typeface="Consolas" pitchFamily="49" charset="0"/>
            </a:endParaRPr>
          </a:p>
          <a:p>
            <a:r>
              <a:rPr lang="en-US" sz="1836" b="1" u="sng" dirty="0">
                <a:latin typeface="Consolas" pitchFamily="49" charset="0"/>
                <a:cs typeface="Consolas" pitchFamily="49" charset="0"/>
              </a:rPr>
              <a:t>Server-Side OM</a:t>
            </a:r>
          </a:p>
          <a:p>
            <a:r>
              <a:rPr lang="en-US" sz="1836" dirty="0"/>
              <a:t> </a:t>
            </a:r>
            <a:r>
              <a:rPr lang="en-US" sz="1836" dirty="0">
                <a:latin typeface="Consolas" pitchFamily="49" charset="0"/>
                <a:cs typeface="Consolas" pitchFamily="49" charset="0"/>
              </a:rPr>
              <a:t>using (</a:t>
            </a:r>
            <a:r>
              <a:rPr lang="en-US" sz="1836" dirty="0" err="1">
                <a:latin typeface="Consolas" pitchFamily="49" charset="0"/>
                <a:cs typeface="Consolas" pitchFamily="49" charset="0"/>
              </a:rPr>
              <a:t>SPSite</a:t>
            </a:r>
            <a:r>
              <a:rPr lang="en-US" sz="1836" dirty="0">
                <a:latin typeface="Consolas" pitchFamily="49" charset="0"/>
                <a:cs typeface="Consolas" pitchFamily="49" charset="0"/>
              </a:rPr>
              <a:t> </a:t>
            </a:r>
            <a:r>
              <a:rPr lang="en-US" sz="1836" dirty="0" err="1">
                <a:latin typeface="Consolas" pitchFamily="49" charset="0"/>
                <a:cs typeface="Consolas" pitchFamily="49" charset="0"/>
              </a:rPr>
              <a:t>siteCollection</a:t>
            </a:r>
            <a:r>
              <a:rPr lang="en-US" sz="1836" dirty="0">
                <a:latin typeface="Consolas" pitchFamily="49" charset="0"/>
                <a:cs typeface="Consolas" pitchFamily="49" charset="0"/>
              </a:rPr>
              <a:t> = new </a:t>
            </a:r>
            <a:r>
              <a:rPr lang="en-US" sz="1836" dirty="0" err="1">
                <a:latin typeface="Consolas" pitchFamily="49" charset="0"/>
                <a:cs typeface="Consolas" pitchFamily="49" charset="0"/>
              </a:rPr>
              <a:t>SPSite</a:t>
            </a:r>
            <a:r>
              <a:rPr lang="en-US" sz="1836" dirty="0">
                <a:latin typeface="Consolas" pitchFamily="49" charset="0"/>
                <a:cs typeface="Consolas" pitchFamily="49" charset="0"/>
              </a:rPr>
              <a:t>("http://contososerver"))</a:t>
            </a:r>
          </a:p>
          <a:p>
            <a:r>
              <a:rPr lang="en-US" sz="1836" dirty="0">
                <a:latin typeface="Consolas" pitchFamily="49" charset="0"/>
                <a:cs typeface="Consolas" pitchFamily="49" charset="0"/>
              </a:rPr>
              <a:t>{</a:t>
            </a:r>
          </a:p>
          <a:p>
            <a:r>
              <a:rPr lang="en-US" sz="1836" dirty="0">
                <a:latin typeface="Consolas" pitchFamily="49" charset="0"/>
                <a:cs typeface="Consolas" pitchFamily="49" charset="0"/>
              </a:rPr>
              <a:t>    </a:t>
            </a:r>
            <a:r>
              <a:rPr lang="en-US" sz="1836" dirty="0" err="1">
                <a:latin typeface="Consolas" pitchFamily="49" charset="0"/>
                <a:cs typeface="Consolas" pitchFamily="49" charset="0"/>
              </a:rPr>
              <a:t>SPWeb</a:t>
            </a:r>
            <a:r>
              <a:rPr lang="en-US" sz="1836" dirty="0">
                <a:latin typeface="Consolas" pitchFamily="49" charset="0"/>
                <a:cs typeface="Consolas" pitchFamily="49" charset="0"/>
              </a:rPr>
              <a:t> site = </a:t>
            </a:r>
            <a:r>
              <a:rPr lang="en-US" sz="1836" dirty="0" err="1">
                <a:latin typeface="Consolas" pitchFamily="49" charset="0"/>
                <a:cs typeface="Consolas" pitchFamily="49" charset="0"/>
              </a:rPr>
              <a:t>siteCollection.RootWeb</a:t>
            </a:r>
            <a:r>
              <a:rPr lang="en-US" sz="1836" dirty="0">
                <a:latin typeface="Consolas" pitchFamily="49" charset="0"/>
                <a:cs typeface="Consolas" pitchFamily="49" charset="0"/>
              </a:rPr>
              <a:t>;</a:t>
            </a:r>
          </a:p>
          <a:p>
            <a:r>
              <a:rPr lang="en-US" sz="1836" dirty="0">
                <a:latin typeface="Consolas" pitchFamily="49" charset="0"/>
                <a:cs typeface="Consolas" pitchFamily="49" charset="0"/>
              </a:rPr>
              <a:t>    </a:t>
            </a:r>
            <a:r>
              <a:rPr lang="en-US" sz="1836" dirty="0" err="1">
                <a:latin typeface="Consolas" pitchFamily="49" charset="0"/>
                <a:cs typeface="Consolas" pitchFamily="49" charset="0"/>
              </a:rPr>
              <a:t>site.AllProperties</a:t>
            </a:r>
            <a:r>
              <a:rPr lang="en-US" sz="1836" dirty="0">
                <a:latin typeface="Consolas" pitchFamily="49" charset="0"/>
                <a:cs typeface="Consolas" pitchFamily="49" charset="0"/>
              </a:rPr>
              <a:t>["BING_MAPS_KEY"] = &lt;key&gt;;</a:t>
            </a:r>
          </a:p>
          <a:p>
            <a:r>
              <a:rPr lang="en-US" sz="1836" dirty="0">
                <a:latin typeface="Consolas" pitchFamily="49" charset="0"/>
                <a:cs typeface="Consolas" pitchFamily="49" charset="0"/>
              </a:rPr>
              <a:t>    </a:t>
            </a:r>
            <a:r>
              <a:rPr lang="en-US" sz="1836" dirty="0" err="1">
                <a:latin typeface="Consolas" pitchFamily="49" charset="0"/>
                <a:cs typeface="Consolas" pitchFamily="49" charset="0"/>
              </a:rPr>
              <a:t>site.Update</a:t>
            </a:r>
            <a:r>
              <a:rPr lang="en-US" sz="1836" dirty="0">
                <a:latin typeface="Consolas" pitchFamily="49" charset="0"/>
                <a:cs typeface="Consolas" pitchFamily="49" charset="0"/>
              </a:rPr>
              <a:t>();</a:t>
            </a:r>
          </a:p>
          <a:p>
            <a:r>
              <a:rPr lang="en-US" sz="1836" dirty="0">
                <a:latin typeface="Consolas" pitchFamily="49" charset="0"/>
                <a:cs typeface="Consolas" pitchFamily="49" charset="0"/>
              </a:rPr>
              <a:t>}</a:t>
            </a:r>
          </a:p>
        </p:txBody>
      </p:sp>
    </p:spTree>
    <p:extLst>
      <p:ext uri="{BB962C8B-B14F-4D97-AF65-F5344CB8AC3E}">
        <p14:creationId xmlns:p14="http://schemas.microsoft.com/office/powerpoint/2010/main" val="37473108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Location Demo</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23623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447098"/>
          </a:xfrm>
        </p:spPr>
        <p:txBody>
          <a:bodyPr/>
          <a:lstStyle/>
          <a:p>
            <a:r>
              <a:rPr lang="en-US" dirty="0" smtClean="0"/>
              <a:t>Cloud App Model Overview</a:t>
            </a:r>
          </a:p>
          <a:p>
            <a:r>
              <a:rPr lang="en-US" dirty="0" smtClean="0"/>
              <a:t>Phone </a:t>
            </a:r>
            <a:r>
              <a:rPr lang="en-US" dirty="0"/>
              <a:t>Development Basics</a:t>
            </a:r>
          </a:p>
          <a:p>
            <a:r>
              <a:rPr lang="en-US" dirty="0"/>
              <a:t>Push Notifications</a:t>
            </a:r>
          </a:p>
          <a:p>
            <a:r>
              <a:rPr lang="en-US" dirty="0"/>
              <a:t>Geo-Location</a:t>
            </a:r>
          </a:p>
          <a:p>
            <a:endParaRPr lang="en-US" dirty="0"/>
          </a:p>
        </p:txBody>
      </p:sp>
      <p:sp>
        <p:nvSpPr>
          <p:cNvPr id="5" name="Title 4"/>
          <p:cNvSpPr>
            <a:spLocks noGrp="1"/>
          </p:cNvSpPr>
          <p:nvPr>
            <p:ph type="title"/>
          </p:nvPr>
        </p:nvSpPr>
        <p:spPr>
          <a:xfrm>
            <a:off x="531948" y="233151"/>
            <a:ext cx="11370961" cy="678031"/>
          </a:xfrm>
        </p:spPr>
        <p:txBody>
          <a:bodyPr/>
          <a:lstStyle/>
          <a:p>
            <a:r>
              <a:rPr lang="en-US" sz="4896" dirty="0"/>
              <a:t>In Review: Session Objectives And Takeaways</a:t>
            </a:r>
          </a:p>
        </p:txBody>
      </p:sp>
    </p:spTree>
    <p:extLst>
      <p:ext uri="{BB962C8B-B14F-4D97-AF65-F5344CB8AC3E}">
        <p14:creationId xmlns:p14="http://schemas.microsoft.com/office/powerpoint/2010/main" val="220891548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32453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Tuesday, June 25:</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The phone that has everything the enterprise needs: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The top down guide for developers: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a:t>
            </a:r>
            <a:r>
              <a:rPr lang="en-US" sz="2400" dirty="0">
                <a:gradFill>
                  <a:gsLst>
                    <a:gs pos="1250">
                      <a:schemeClr val="tx1"/>
                    </a:gs>
                    <a:gs pos="100000">
                      <a:schemeClr val="tx1"/>
                    </a:gs>
                  </a:gsLst>
                  <a:lin ang="5400000" scaled="0"/>
                </a:gradFill>
                <a:latin typeface="+mj-lt"/>
              </a:rPr>
              <a:t>The power of collaboration: Integrating Windows Phone with Office 365, Exchange and SharePoint </a:t>
            </a:r>
            <a:r>
              <a:rPr lang="en-US" sz="2400" dirty="0" smtClean="0">
                <a:gradFill>
                  <a:gsLst>
                    <a:gs pos="1250">
                      <a:schemeClr val="tx1"/>
                    </a:gs>
                    <a:gs pos="100000">
                      <a:schemeClr val="tx1"/>
                    </a:gs>
                  </a:gsLst>
                  <a:lin ang="5400000" scaled="0"/>
                </a:gradFill>
                <a:latin typeface="+mj-lt"/>
              </a:rPr>
              <a:t>Online</a:t>
            </a: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Wednesday, June 26:</a:t>
            </a:r>
            <a:endParaRPr lang="en-US" sz="24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All aboard for the future of HTML5 mobile &amp; hybrid web apps for Windows Phone 8 and Windows Tablets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The Windows Phone 8 networking survival kit</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12:00pm – Build it once for both: Writing code and designing for Windows 8 and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Mobile Security in the Enterprise:  Windows Phone 8 Answers the Call</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Using C and C++ in your Windows Phone 8 Applications</a:t>
            </a: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22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65973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Thursday, June 27:</a:t>
            </a:r>
            <a:endParaRPr lang="en-US" sz="24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Developing large-scale enterprise mobile apps for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12:00pm – Speechifying your Windows Phone 8 applications</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Secrets of using background agents for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Manage Windows Phone enterprise apps</a:t>
            </a:r>
          </a:p>
          <a:p>
            <a:pPr marL="1037871" lvl="1" indent="-571500">
              <a:lnSpc>
                <a:spcPct val="90000"/>
              </a:lnSpc>
              <a:spcBef>
                <a:spcPct val="20000"/>
              </a:spcBef>
              <a:buSzPct val="105000"/>
              <a:buBlip>
                <a:blip r:embed="rId3"/>
              </a:buBlip>
            </a:pPr>
            <a:endParaRPr lang="en-US" sz="24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Friday, June 28:</a:t>
            </a:r>
            <a:endParaRPr lang="en-US" sz="2400" dirty="0" smtClean="0">
              <a:gradFill>
                <a:gsLst>
                  <a:gs pos="1250">
                    <a:schemeClr val="tx1"/>
                  </a:gs>
                  <a:gs pos="100000">
                    <a:schemeClr val="tx1"/>
                  </a:gs>
                </a:gsLst>
                <a:lin ang="5400000" scaled="0"/>
              </a:gradFill>
              <a:latin typeface="+mj-lt"/>
            </a:endParaRP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Support your demanding LOB apps with SQLite and Windows Phone 8</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Creating Windows Phone 8 apps for SharePoint</a:t>
            </a:r>
          </a:p>
          <a:p>
            <a:pPr marL="1037871" lvl="1" indent="-571500">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4:30pm – Windows Phone:  How to make money with your applications and games</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7514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Hands On Labs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8567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Porting Windows 8 to Windows Phone 8</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File and Protocol Association</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Lock Screen Wallpaper</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Voice Command</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Tiles</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Purchase</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Wallet</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Running Tracker</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846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Booth</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366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Device Bar featuring the latest Windows Phones in the marketplace</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Expert Area – Stop by the booth to get all your Windows Phone questions answered by Windows Phone experts</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Theater Presentations:</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 Windows connected experience</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Build Mobile Apps Using Familiar Development Tools</a:t>
            </a:r>
          </a:p>
          <a:p>
            <a:pPr marL="1037871" lvl="1"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Why Windows Phone in the Enterprise?</a:t>
            </a:r>
          </a:p>
          <a:p>
            <a:pPr lvl="1">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811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Promotions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260994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Attend a Windows Phone theater session to be entered into a drawing for Windows Phones.</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Breakout Sessions – Attend Windows Phone breakout sessions and be entered into a drawing to win a Windows Phone.</a:t>
            </a:r>
          </a:p>
          <a:p>
            <a:pPr lvl="0">
              <a:lnSpc>
                <a:spcPct val="90000"/>
              </a:lnSpc>
              <a:spcBef>
                <a:spcPct val="20000"/>
              </a:spcBef>
              <a:buSzPct val="105000"/>
            </a:pPr>
            <a:endParaRPr lang="en-US" sz="2800" dirty="0" smtClean="0">
              <a:gradFill>
                <a:gsLst>
                  <a:gs pos="1250">
                    <a:schemeClr val="tx1"/>
                  </a:gs>
                  <a:gs pos="100000">
                    <a:schemeClr val="tx1"/>
                  </a:gs>
                </a:gsLst>
                <a:lin ang="5400000" scaled="0"/>
              </a:gradFill>
              <a:latin typeface="+mj-lt"/>
            </a:endParaRPr>
          </a:p>
          <a:p>
            <a:pPr lvl="0">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31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769989"/>
          </a:xfrm>
        </p:spPr>
        <p:txBody>
          <a:bodyPr/>
          <a:lstStyle/>
          <a:p>
            <a:r>
              <a:rPr lang="en-US" dirty="0" smtClean="0"/>
              <a:t>Cloud App Model Overview</a:t>
            </a:r>
          </a:p>
          <a:p>
            <a:r>
              <a:rPr lang="en-US" dirty="0" smtClean="0"/>
              <a:t>Phone Development Basics</a:t>
            </a:r>
          </a:p>
          <a:p>
            <a:r>
              <a:rPr lang="en-US" dirty="0" smtClean="0"/>
              <a:t>Push Notifications</a:t>
            </a:r>
          </a:p>
          <a:p>
            <a:r>
              <a:rPr lang="en-US" dirty="0" smtClean="0"/>
              <a:t>Geo-Location</a:t>
            </a: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7804808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302852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For more information about Windows Phone:</a:t>
            </a: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a:p>
            <a:pPr lvl="0">
              <a:lnSpc>
                <a:spcPct val="90000"/>
              </a:lnSpc>
              <a:spcBef>
                <a:spcPct val="20000"/>
              </a:spcBef>
              <a:buSzPct val="105000"/>
            </a:pPr>
            <a:r>
              <a:rPr lang="en-US" sz="3600" dirty="0" smtClean="0">
                <a:gradFill>
                  <a:gsLst>
                    <a:gs pos="1250">
                      <a:schemeClr val="tx1"/>
                    </a:gs>
                    <a:gs pos="100000">
                      <a:schemeClr val="tx1"/>
                    </a:gs>
                  </a:gsLst>
                  <a:lin ang="5400000" scaled="0"/>
                </a:gradFill>
                <a:latin typeface="+mj-lt"/>
              </a:rPr>
              <a:t>	http://www.windowsphone.com/business</a:t>
            </a:r>
          </a:p>
          <a:p>
            <a:pPr marL="571500" lvl="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341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160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2596137"/>
            <a:ext cx="11790169" cy="241912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rPr>
              <a:t>For more information about Windows Phone:</a:t>
            </a:r>
          </a:p>
          <a:p>
            <a:pPr marL="571500" lvl="0">
              <a:lnSpc>
                <a:spcPct val="90000"/>
              </a:lnSpc>
              <a:spcBef>
                <a:spcPct val="20000"/>
              </a:spcBef>
              <a:buSzPct val="105000"/>
            </a:pPr>
            <a:r>
              <a:rPr lang="en-US" sz="3600" dirty="0" smtClean="0">
                <a:gradFill>
                  <a:gsLst>
                    <a:gs pos="1250">
                      <a:schemeClr val="tx1"/>
                    </a:gs>
                    <a:gs pos="100000">
                      <a:schemeClr val="tx1"/>
                    </a:gs>
                  </a:gsLst>
                  <a:lin ang="5400000" scaled="0"/>
                </a:gradFill>
                <a:hlinkClick r:id="rId4"/>
              </a:rPr>
              <a:t>http://www.windowsphone.com/business</a:t>
            </a:r>
            <a:endParaRPr lang="en-US" sz="3600" dirty="0" smtClean="0">
              <a:gradFill>
                <a:gsLst>
                  <a:gs pos="1250">
                    <a:schemeClr val="tx1"/>
                  </a:gs>
                  <a:gs pos="100000">
                    <a:schemeClr val="tx1"/>
                  </a:gs>
                </a:gsLst>
                <a:lin ang="5400000" scaled="0"/>
              </a:gradFill>
            </a:endParaRPr>
          </a:p>
          <a:p>
            <a:pPr lvl="0">
              <a:lnSpc>
                <a:spcPct val="90000"/>
              </a:lnSpc>
              <a:spcBef>
                <a:spcPct val="20000"/>
              </a:spcBef>
              <a:buSzPct val="105000"/>
            </a:pPr>
            <a:endParaRPr lang="en-US" sz="3600" dirty="0" smtClean="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endParaRPr>
          </a:p>
        </p:txBody>
      </p:sp>
      <p:sp>
        <p:nvSpPr>
          <p:cNvPr id="8" name="Rectangle 7"/>
          <p:cNvSpPr/>
          <p:nvPr/>
        </p:nvSpPr>
        <p:spPr bwMode="invGray">
          <a:xfrm>
            <a:off x="371669" y="2307618"/>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3284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5475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500" y="44157"/>
            <a:ext cx="11030508" cy="1547475"/>
          </a:xfrm>
          <a:prstGeom prst="rect">
            <a:avLst/>
          </a:prstGeom>
          <a:noFill/>
        </p:spPr>
        <p:txBody>
          <a:bodyPr wrap="square" rtlCol="0">
            <a:spAutoFit/>
          </a:bodyPr>
          <a:lstStyle/>
          <a:p>
            <a:pPr defTabSz="932559"/>
            <a:r>
              <a:rPr lang="en-US" sz="4728" dirty="0">
                <a:solidFill>
                  <a:srgbClr val="FFFFFF"/>
                </a:solidFill>
                <a:latin typeface="Segoe Light"/>
                <a:cs typeface="Segoe Light"/>
              </a:rPr>
              <a:t>Vision: Modernizing the Office </a:t>
            </a:r>
            <a:r>
              <a:rPr lang="en-US" sz="4728" dirty="0" smtClean="0">
                <a:solidFill>
                  <a:srgbClr val="FFFFFF"/>
                </a:solidFill>
                <a:latin typeface="Segoe Light"/>
                <a:cs typeface="Segoe Light"/>
              </a:rPr>
              <a:t>Platform</a:t>
            </a:r>
            <a:br>
              <a:rPr lang="en-US" sz="4728" dirty="0" smtClean="0">
                <a:solidFill>
                  <a:srgbClr val="FFFFFF"/>
                </a:solidFill>
                <a:latin typeface="Segoe Light"/>
                <a:cs typeface="Segoe Light"/>
              </a:rPr>
            </a:br>
            <a:endParaRPr lang="en-US" sz="4728" dirty="0">
              <a:solidFill>
                <a:srgbClr val="FFFFFF"/>
              </a:solidFill>
              <a:latin typeface="Segoe Light"/>
              <a:cs typeface="Segoe Light"/>
            </a:endParaRPr>
          </a:p>
        </p:txBody>
      </p:sp>
      <p:sp>
        <p:nvSpPr>
          <p:cNvPr id="2" name="Title 1"/>
          <p:cNvSpPr>
            <a:spLocks noGrp="1"/>
          </p:cNvSpPr>
          <p:nvPr>
            <p:ph type="title"/>
          </p:nvPr>
        </p:nvSpPr>
        <p:spPr>
          <a:xfrm>
            <a:off x="860828" y="662897"/>
            <a:ext cx="11889564" cy="917575"/>
          </a:xfrm>
        </p:spPr>
        <p:txBody>
          <a:bodyPr/>
          <a:lstStyle/>
          <a:p>
            <a:r>
              <a:rPr lang="en-US" dirty="0" smtClean="0"/>
              <a:t>Our Vision: Modernizing the platform</a:t>
            </a:r>
            <a:endParaRPr lang="en-US" dirty="0"/>
          </a:p>
        </p:txBody>
      </p:sp>
      <p:sp>
        <p:nvSpPr>
          <p:cNvPr id="6" name="TextBox 5"/>
          <p:cNvSpPr txBox="1"/>
          <p:nvPr/>
        </p:nvSpPr>
        <p:spPr>
          <a:xfrm>
            <a:off x="1153203" y="1469813"/>
            <a:ext cx="1968765" cy="384205"/>
          </a:xfrm>
          <a:prstGeom prst="rect">
            <a:avLst/>
          </a:prstGeom>
          <a:noFill/>
        </p:spPr>
        <p:txBody>
          <a:bodyPr wrap="none" lIns="0" tIns="0" rIns="0" bIns="0" rtlCol="0">
            <a:spAutoFit/>
          </a:bodyPr>
          <a:lstStyle/>
          <a:p>
            <a:pPr defTabSz="932559"/>
            <a:r>
              <a:rPr lang="en-US" sz="2448" spc="-71" dirty="0">
                <a:gradFill>
                  <a:gsLst>
                    <a:gs pos="2917">
                      <a:srgbClr val="797A7D"/>
                    </a:gs>
                    <a:gs pos="95000">
                      <a:srgbClr val="797A7D"/>
                    </a:gs>
                  </a:gsLst>
                  <a:lin ang="5400000" scaled="0"/>
                </a:gradFill>
              </a:rPr>
              <a:t>Today’s Market</a:t>
            </a:r>
          </a:p>
        </p:txBody>
      </p:sp>
      <p:sp>
        <p:nvSpPr>
          <p:cNvPr id="7" name="TextBox 6"/>
          <p:cNvSpPr txBox="1"/>
          <p:nvPr/>
        </p:nvSpPr>
        <p:spPr>
          <a:xfrm>
            <a:off x="5286637" y="1469813"/>
            <a:ext cx="1898921" cy="384205"/>
          </a:xfrm>
          <a:prstGeom prst="rect">
            <a:avLst/>
          </a:prstGeom>
          <a:noFill/>
        </p:spPr>
        <p:txBody>
          <a:bodyPr wrap="none" lIns="0" tIns="0" rIns="0" bIns="0" rtlCol="0">
            <a:spAutoFit/>
          </a:bodyPr>
          <a:lstStyle/>
          <a:p>
            <a:pPr defTabSz="932559"/>
            <a:r>
              <a:rPr lang="en-US" sz="2448" spc="-71" dirty="0">
                <a:gradFill>
                  <a:gsLst>
                    <a:gs pos="2917">
                      <a:srgbClr val="797A7D"/>
                    </a:gs>
                    <a:gs pos="95000">
                      <a:srgbClr val="797A7D"/>
                    </a:gs>
                  </a:gsLst>
                  <a:lin ang="5400000" scaled="0"/>
                </a:gradFill>
              </a:rPr>
              <a:t>Today’s Trends</a:t>
            </a:r>
          </a:p>
        </p:txBody>
      </p:sp>
      <p:sp>
        <p:nvSpPr>
          <p:cNvPr id="8" name="TextBox 7"/>
          <p:cNvSpPr txBox="1"/>
          <p:nvPr/>
        </p:nvSpPr>
        <p:spPr>
          <a:xfrm>
            <a:off x="9176641" y="1469813"/>
            <a:ext cx="1833524" cy="384205"/>
          </a:xfrm>
          <a:prstGeom prst="rect">
            <a:avLst/>
          </a:prstGeom>
          <a:noFill/>
        </p:spPr>
        <p:txBody>
          <a:bodyPr wrap="none" lIns="0" tIns="0" rIns="0" bIns="0" rtlCol="0">
            <a:spAutoFit/>
          </a:bodyPr>
          <a:lstStyle/>
          <a:p>
            <a:pPr defTabSz="932559"/>
            <a:r>
              <a:rPr lang="en-US" sz="2448" spc="-71" dirty="0">
                <a:gradFill>
                  <a:gsLst>
                    <a:gs pos="2917">
                      <a:srgbClr val="797A7D"/>
                    </a:gs>
                    <a:gs pos="95000">
                      <a:srgbClr val="797A7D"/>
                    </a:gs>
                  </a:gsLst>
                  <a:lin ang="5400000" scaled="0"/>
                </a:gradFill>
              </a:rPr>
              <a:t>Our Principles</a:t>
            </a:r>
          </a:p>
        </p:txBody>
      </p:sp>
      <p:pic>
        <p:nvPicPr>
          <p:cNvPr id="9" name="Picture 8"/>
          <p:cNvPicPr>
            <a:picLocks noChangeAspect="1"/>
          </p:cNvPicPr>
          <p:nvPr/>
        </p:nvPicPr>
        <p:blipFill>
          <a:blip r:embed="rId2"/>
          <a:stretch>
            <a:fillRect/>
          </a:stretch>
        </p:blipFill>
        <p:spPr>
          <a:xfrm>
            <a:off x="694612" y="2127406"/>
            <a:ext cx="2846383" cy="3788701"/>
          </a:xfrm>
          <a:prstGeom prst="rect">
            <a:avLst/>
          </a:prstGeom>
        </p:spPr>
      </p:pic>
      <p:pic>
        <p:nvPicPr>
          <p:cNvPr id="10" name="Picture 9"/>
          <p:cNvPicPr>
            <a:picLocks noChangeAspect="1"/>
          </p:cNvPicPr>
          <p:nvPr/>
        </p:nvPicPr>
        <p:blipFill>
          <a:blip r:embed="rId3"/>
          <a:stretch>
            <a:fillRect/>
          </a:stretch>
        </p:blipFill>
        <p:spPr>
          <a:xfrm>
            <a:off x="4557038" y="2054547"/>
            <a:ext cx="3322399" cy="3992708"/>
          </a:xfrm>
          <a:prstGeom prst="rect">
            <a:avLst/>
          </a:prstGeom>
        </p:spPr>
      </p:pic>
      <p:pic>
        <p:nvPicPr>
          <p:cNvPr id="11" name="Picture 10"/>
          <p:cNvPicPr>
            <a:picLocks noChangeAspect="1"/>
          </p:cNvPicPr>
          <p:nvPr/>
        </p:nvPicPr>
        <p:blipFill>
          <a:blip r:embed="rId4"/>
          <a:stretch>
            <a:fillRect/>
          </a:stretch>
        </p:blipFill>
        <p:spPr>
          <a:xfrm>
            <a:off x="8607023" y="2127406"/>
            <a:ext cx="2943529" cy="3846989"/>
          </a:xfrm>
          <a:prstGeom prst="rect">
            <a:avLst/>
          </a:prstGeom>
        </p:spPr>
      </p:pic>
    </p:spTree>
    <p:extLst>
      <p:ext uri="{BB962C8B-B14F-4D97-AF65-F5344CB8AC3E}">
        <p14:creationId xmlns:p14="http://schemas.microsoft.com/office/powerpoint/2010/main" val="3284575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a new cloud app model</a:t>
            </a:r>
            <a:endParaRPr lang="en-US" dirty="0"/>
          </a:p>
        </p:txBody>
      </p:sp>
      <p:pic>
        <p:nvPicPr>
          <p:cNvPr id="4" name="Picture 3"/>
          <p:cNvPicPr>
            <a:picLocks noChangeAspect="1"/>
          </p:cNvPicPr>
          <p:nvPr/>
        </p:nvPicPr>
        <p:blipFill rotWithShape="1">
          <a:blip r:embed="rId3"/>
          <a:srcRect l="22486"/>
          <a:stretch/>
        </p:blipFill>
        <p:spPr>
          <a:xfrm>
            <a:off x="353838" y="2112815"/>
            <a:ext cx="6174769" cy="1418334"/>
          </a:xfrm>
          <a:prstGeom prst="rect">
            <a:avLst/>
          </a:prstGeom>
        </p:spPr>
      </p:pic>
      <p:pic>
        <p:nvPicPr>
          <p:cNvPr id="5" name="Picture 4"/>
          <p:cNvPicPr>
            <a:picLocks noChangeAspect="1"/>
          </p:cNvPicPr>
          <p:nvPr/>
        </p:nvPicPr>
        <p:blipFill>
          <a:blip r:embed="rId4"/>
          <a:stretch>
            <a:fillRect/>
          </a:stretch>
        </p:blipFill>
        <p:spPr>
          <a:xfrm>
            <a:off x="1536790" y="3721302"/>
            <a:ext cx="4876738" cy="2943529"/>
          </a:xfrm>
          <a:prstGeom prst="rect">
            <a:avLst/>
          </a:prstGeom>
        </p:spPr>
      </p:pic>
      <p:pic>
        <p:nvPicPr>
          <p:cNvPr id="6" name="Picture 5"/>
          <p:cNvPicPr>
            <a:picLocks noChangeAspect="1"/>
          </p:cNvPicPr>
          <p:nvPr/>
        </p:nvPicPr>
        <p:blipFill>
          <a:blip r:embed="rId5"/>
          <a:stretch>
            <a:fillRect/>
          </a:stretch>
        </p:blipFill>
        <p:spPr>
          <a:xfrm>
            <a:off x="7164209" y="2883434"/>
            <a:ext cx="4012137" cy="2652091"/>
          </a:xfrm>
          <a:prstGeom prst="rect">
            <a:avLst/>
          </a:prstGeom>
        </p:spPr>
      </p:pic>
      <p:pic>
        <p:nvPicPr>
          <p:cNvPr id="7" name="Picture 6"/>
          <p:cNvPicPr>
            <a:picLocks noChangeAspect="1"/>
          </p:cNvPicPr>
          <p:nvPr/>
        </p:nvPicPr>
        <p:blipFill>
          <a:blip r:embed="rId6"/>
          <a:stretch>
            <a:fillRect/>
          </a:stretch>
        </p:blipFill>
        <p:spPr>
          <a:xfrm>
            <a:off x="1278534" y="1197910"/>
            <a:ext cx="1476622" cy="1000606"/>
          </a:xfrm>
          <a:prstGeom prst="rect">
            <a:avLst/>
          </a:prstGeom>
        </p:spPr>
      </p:pic>
      <p:pic>
        <p:nvPicPr>
          <p:cNvPr id="8" name="Picture 7"/>
          <p:cNvPicPr>
            <a:picLocks noChangeAspect="1"/>
          </p:cNvPicPr>
          <p:nvPr/>
        </p:nvPicPr>
        <p:blipFill>
          <a:blip r:embed="rId7"/>
          <a:stretch>
            <a:fillRect/>
          </a:stretch>
        </p:blipFill>
        <p:spPr>
          <a:xfrm>
            <a:off x="2755156" y="1363057"/>
            <a:ext cx="9151170" cy="670309"/>
          </a:xfrm>
          <a:prstGeom prst="rect">
            <a:avLst/>
          </a:prstGeom>
        </p:spPr>
      </p:pic>
    </p:spTree>
    <p:extLst>
      <p:ext uri="{BB962C8B-B14F-4D97-AF65-F5344CB8AC3E}">
        <p14:creationId xmlns:p14="http://schemas.microsoft.com/office/powerpoint/2010/main" val="38941868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4"/>
          <p:cNvSpPr/>
          <p:nvPr/>
        </p:nvSpPr>
        <p:spPr bwMode="auto">
          <a:xfrm>
            <a:off x="3786432" y="4951995"/>
            <a:ext cx="4372283" cy="1911524"/>
          </a:xfrm>
          <a:prstGeom prst="rect">
            <a:avLst/>
          </a:prstGeom>
          <a:solidFill>
            <a:schemeClr val="bg1"/>
          </a:solidFill>
          <a:ln w="254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endParaRPr lang="en-US" sz="1326" dirty="0">
              <a:solidFill>
                <a:srgbClr val="FFFFFF">
                  <a:alpha val="99000"/>
                </a:srgbClr>
              </a:solidFill>
            </a:endParaRPr>
          </a:p>
        </p:txBody>
      </p:sp>
      <p:grpSp>
        <p:nvGrpSpPr>
          <p:cNvPr id="38" name="Group 37" hidden="1"/>
          <p:cNvGrpSpPr/>
          <p:nvPr/>
        </p:nvGrpSpPr>
        <p:grpSpPr>
          <a:xfrm>
            <a:off x="596900" y="1496859"/>
            <a:ext cx="11242679" cy="5592427"/>
            <a:chOff x="564300" y="1395675"/>
            <a:chExt cx="11027672" cy="5485475"/>
          </a:xfrm>
          <a:solidFill>
            <a:schemeClr val="bg2">
              <a:lumMod val="90000"/>
            </a:schemeClr>
          </a:solidFill>
        </p:grpSpPr>
        <p:grpSp>
          <p:nvGrpSpPr>
            <p:cNvPr id="39" name="Group 38"/>
            <p:cNvGrpSpPr/>
            <p:nvPr/>
          </p:nvGrpSpPr>
          <p:grpSpPr>
            <a:xfrm>
              <a:off x="564300" y="1395675"/>
              <a:ext cx="11027672" cy="1298448"/>
              <a:chOff x="0" y="1401500"/>
              <a:chExt cx="11107775" cy="1298448"/>
            </a:xfrm>
            <a:grpFill/>
          </p:grpSpPr>
          <p:sp>
            <p:nvSpPr>
              <p:cNvPr id="86" name="Rectangle 85"/>
              <p:cNvSpPr/>
              <p:nvPr/>
            </p:nvSpPr>
            <p:spPr>
              <a:xfrm>
                <a:off x="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7" name="Rectangle 86"/>
              <p:cNvSpPr/>
              <p:nvPr/>
            </p:nvSpPr>
            <p:spPr>
              <a:xfrm>
                <a:off x="139997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8" name="Rectangle 87"/>
              <p:cNvSpPr/>
              <p:nvPr/>
            </p:nvSpPr>
            <p:spPr>
              <a:xfrm>
                <a:off x="2799954"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9" name="Rectangle 88"/>
              <p:cNvSpPr/>
              <p:nvPr/>
            </p:nvSpPr>
            <p:spPr>
              <a:xfrm>
                <a:off x="4199931"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0" name="Rectangle 89"/>
              <p:cNvSpPr/>
              <p:nvPr/>
            </p:nvSpPr>
            <p:spPr>
              <a:xfrm>
                <a:off x="5599907"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1" name="Rectangle 90"/>
              <p:cNvSpPr/>
              <p:nvPr/>
            </p:nvSpPr>
            <p:spPr>
              <a:xfrm>
                <a:off x="6999883"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2" name="Rectangle 91"/>
              <p:cNvSpPr/>
              <p:nvPr/>
            </p:nvSpPr>
            <p:spPr>
              <a:xfrm>
                <a:off x="8399860"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3" name="Rectangle 92"/>
              <p:cNvSpPr/>
              <p:nvPr/>
            </p:nvSpPr>
            <p:spPr>
              <a:xfrm>
                <a:off x="9799836" y="1401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94" name="Rectangle 93"/>
              <p:cNvSpPr/>
              <p:nvPr/>
            </p:nvSpPr>
            <p:spPr>
              <a:xfrm>
                <a:off x="1399977" y="1401500"/>
                <a:ext cx="653969" cy="649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grpSp>
          <p:nvGrpSpPr>
            <p:cNvPr id="40" name="Group 39"/>
            <p:cNvGrpSpPr/>
            <p:nvPr/>
          </p:nvGrpSpPr>
          <p:grpSpPr>
            <a:xfrm>
              <a:off x="564300" y="2791351"/>
              <a:ext cx="11027672" cy="1298448"/>
              <a:chOff x="0" y="2789500"/>
              <a:chExt cx="11107775" cy="1298448"/>
            </a:xfrm>
            <a:grpFill/>
          </p:grpSpPr>
          <p:sp>
            <p:nvSpPr>
              <p:cNvPr id="78" name="Rectangle 77"/>
              <p:cNvSpPr/>
              <p:nvPr/>
            </p:nvSpPr>
            <p:spPr>
              <a:xfrm>
                <a:off x="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79" name="Rectangle 78"/>
              <p:cNvSpPr/>
              <p:nvPr/>
            </p:nvSpPr>
            <p:spPr>
              <a:xfrm>
                <a:off x="139997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0" name="Rectangle 79"/>
              <p:cNvSpPr/>
              <p:nvPr/>
            </p:nvSpPr>
            <p:spPr>
              <a:xfrm>
                <a:off x="2799954"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1" name="Rectangle 80"/>
              <p:cNvSpPr/>
              <p:nvPr/>
            </p:nvSpPr>
            <p:spPr>
              <a:xfrm>
                <a:off x="4199931"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2" name="Rectangle 81"/>
              <p:cNvSpPr/>
              <p:nvPr/>
            </p:nvSpPr>
            <p:spPr>
              <a:xfrm>
                <a:off x="5599907"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3" name="Rectangle 82"/>
              <p:cNvSpPr/>
              <p:nvPr/>
            </p:nvSpPr>
            <p:spPr>
              <a:xfrm>
                <a:off x="6999883"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4" name="Rectangle 83"/>
              <p:cNvSpPr/>
              <p:nvPr/>
            </p:nvSpPr>
            <p:spPr>
              <a:xfrm>
                <a:off x="8399860"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85" name="Rectangle 84"/>
              <p:cNvSpPr/>
              <p:nvPr/>
            </p:nvSpPr>
            <p:spPr>
              <a:xfrm>
                <a:off x="9799836" y="27895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grpSp>
          <p:nvGrpSpPr>
            <p:cNvPr id="41" name="Group 40"/>
            <p:cNvGrpSpPr/>
            <p:nvPr/>
          </p:nvGrpSpPr>
          <p:grpSpPr>
            <a:xfrm>
              <a:off x="564300" y="4187026"/>
              <a:ext cx="11027672" cy="1298448"/>
              <a:chOff x="0" y="4191000"/>
              <a:chExt cx="11107775" cy="1298448"/>
            </a:xfrm>
            <a:grpFill/>
          </p:grpSpPr>
          <p:sp>
            <p:nvSpPr>
              <p:cNvPr id="54" name="Rectangle 53"/>
              <p:cNvSpPr/>
              <p:nvPr/>
            </p:nvSpPr>
            <p:spPr>
              <a:xfrm>
                <a:off x="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5" name="Rectangle 54"/>
              <p:cNvSpPr/>
              <p:nvPr/>
            </p:nvSpPr>
            <p:spPr>
              <a:xfrm>
                <a:off x="139997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6" name="Rectangle 55"/>
              <p:cNvSpPr/>
              <p:nvPr/>
            </p:nvSpPr>
            <p:spPr>
              <a:xfrm>
                <a:off x="2799954"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7" name="Rectangle 56"/>
              <p:cNvSpPr/>
              <p:nvPr/>
            </p:nvSpPr>
            <p:spPr>
              <a:xfrm>
                <a:off x="4199931"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71" name="Rectangle 70"/>
              <p:cNvSpPr/>
              <p:nvPr/>
            </p:nvSpPr>
            <p:spPr>
              <a:xfrm>
                <a:off x="5599907"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75" name="Rectangle 74"/>
              <p:cNvSpPr/>
              <p:nvPr/>
            </p:nvSpPr>
            <p:spPr>
              <a:xfrm>
                <a:off x="6999883"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76" name="Rectangle 75"/>
              <p:cNvSpPr/>
              <p:nvPr/>
            </p:nvSpPr>
            <p:spPr>
              <a:xfrm>
                <a:off x="8399860"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77" name="Rectangle 76"/>
              <p:cNvSpPr/>
              <p:nvPr/>
            </p:nvSpPr>
            <p:spPr>
              <a:xfrm>
                <a:off x="9799836" y="41910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grpSp>
          <p:nvGrpSpPr>
            <p:cNvPr id="45" name="Group 44"/>
            <p:cNvGrpSpPr/>
            <p:nvPr/>
          </p:nvGrpSpPr>
          <p:grpSpPr>
            <a:xfrm>
              <a:off x="564300" y="5582702"/>
              <a:ext cx="11027672" cy="1298448"/>
              <a:chOff x="0" y="5638800"/>
              <a:chExt cx="11107775" cy="1298448"/>
            </a:xfrm>
            <a:grpFill/>
          </p:grpSpPr>
          <p:sp>
            <p:nvSpPr>
              <p:cNvPr id="46" name="Rectangle 45"/>
              <p:cNvSpPr/>
              <p:nvPr/>
            </p:nvSpPr>
            <p:spPr>
              <a:xfrm>
                <a:off x="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47" name="Rectangle 46"/>
              <p:cNvSpPr/>
              <p:nvPr/>
            </p:nvSpPr>
            <p:spPr>
              <a:xfrm>
                <a:off x="139997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48" name="Rectangle 47"/>
              <p:cNvSpPr/>
              <p:nvPr/>
            </p:nvSpPr>
            <p:spPr>
              <a:xfrm>
                <a:off x="2799954"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49" name="Rectangle 48"/>
              <p:cNvSpPr/>
              <p:nvPr/>
            </p:nvSpPr>
            <p:spPr>
              <a:xfrm>
                <a:off x="4199931"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0" name="Rectangle 49"/>
              <p:cNvSpPr/>
              <p:nvPr/>
            </p:nvSpPr>
            <p:spPr>
              <a:xfrm>
                <a:off x="5599907"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1" name="Rectangle 50"/>
              <p:cNvSpPr/>
              <p:nvPr/>
            </p:nvSpPr>
            <p:spPr>
              <a:xfrm>
                <a:off x="6999883"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2" name="Rectangle 51"/>
              <p:cNvSpPr/>
              <p:nvPr/>
            </p:nvSpPr>
            <p:spPr>
              <a:xfrm>
                <a:off x="8399860"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sp>
            <p:nvSpPr>
              <p:cNvPr id="53" name="Rectangle 52"/>
              <p:cNvSpPr/>
              <p:nvPr/>
            </p:nvSpPr>
            <p:spPr>
              <a:xfrm>
                <a:off x="9799836" y="5638800"/>
                <a:ext cx="1307939" cy="1298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5">
                  <a:solidFill>
                    <a:srgbClr val="FFFFFF"/>
                  </a:solidFill>
                </a:endParaRPr>
              </a:p>
            </p:txBody>
          </p:sp>
        </p:grpSp>
      </p:grpSp>
      <p:cxnSp>
        <p:nvCxnSpPr>
          <p:cNvPr id="101" name="Straight Connector 100"/>
          <p:cNvCxnSpPr/>
          <p:nvPr/>
        </p:nvCxnSpPr>
        <p:spPr>
          <a:xfrm>
            <a:off x="822981" y="4386570"/>
            <a:ext cx="10580767" cy="0"/>
          </a:xfrm>
          <a:prstGeom prst="line">
            <a:avLst/>
          </a:prstGeom>
          <a:ln w="28575">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6" name="New Appl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937" y="5108970"/>
            <a:ext cx="2284354" cy="1570669"/>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sp>
        <p:nvSpPr>
          <p:cNvPr id="119" name="Rectangle 118"/>
          <p:cNvSpPr/>
          <p:nvPr/>
        </p:nvSpPr>
        <p:spPr bwMode="auto">
          <a:xfrm>
            <a:off x="4462473" y="2397636"/>
            <a:ext cx="3023102" cy="15062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r>
              <a:rPr lang="en-US" sz="1326" dirty="0">
                <a:solidFill>
                  <a:srgbClr val="FFFFFF">
                    <a:alpha val="99000"/>
                  </a:srgbClr>
                </a:solidFill>
              </a:rPr>
              <a:t>SharePoint </a:t>
            </a:r>
          </a:p>
        </p:txBody>
      </p:sp>
      <p:grpSp>
        <p:nvGrpSpPr>
          <p:cNvPr id="144" name="Group 143"/>
          <p:cNvGrpSpPr>
            <a:grpSpLocks noChangeAspect="1"/>
          </p:cNvGrpSpPr>
          <p:nvPr/>
        </p:nvGrpSpPr>
        <p:grpSpPr>
          <a:xfrm>
            <a:off x="5580887" y="2886273"/>
            <a:ext cx="786271" cy="782753"/>
            <a:chOff x="9146171" y="2939904"/>
            <a:chExt cx="1131200" cy="1131200"/>
          </a:xfrm>
          <a:solidFill>
            <a:srgbClr val="000000"/>
          </a:solidFill>
        </p:grpSpPr>
        <p:sp>
          <p:nvSpPr>
            <p:cNvPr id="145" name="Circular Arrow 144"/>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6" name="Circular Arrow 145"/>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6" name="TextBox 5"/>
          <p:cNvSpPr txBox="1"/>
          <p:nvPr/>
        </p:nvSpPr>
        <p:spPr>
          <a:xfrm>
            <a:off x="4163829" y="1392206"/>
            <a:ext cx="3797169" cy="512121"/>
          </a:xfrm>
          <a:prstGeom prst="rect">
            <a:avLst/>
          </a:prstGeom>
          <a:noFill/>
        </p:spPr>
        <p:txBody>
          <a:bodyPr wrap="square" lIns="0" tIns="0" rIns="0" bIns="0" rtlCol="0">
            <a:spAutoFit/>
          </a:bodyPr>
          <a:lstStyle/>
          <a:p>
            <a:pPr algn="ctr"/>
            <a:r>
              <a:rPr lang="en-US" sz="3263" dirty="0">
                <a:latin typeface="Segoe UI Light" pitchFamily="34" charset="0"/>
              </a:rPr>
              <a:t>SharePoint 2007</a:t>
            </a:r>
          </a:p>
        </p:txBody>
      </p:sp>
      <p:sp>
        <p:nvSpPr>
          <p:cNvPr id="13" name="Down Arrow 12"/>
          <p:cNvSpPr/>
          <p:nvPr/>
        </p:nvSpPr>
        <p:spPr bwMode="auto">
          <a:xfrm>
            <a:off x="5786881" y="3990872"/>
            <a:ext cx="320439" cy="894889"/>
          </a:xfrm>
          <a:prstGeom prst="down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4" tIns="46609" rIns="46609" bIns="93214" numCol="1" spcCol="0" rtlCol="0" fromWordArt="0" anchor="b" anchorCtr="0" forceAA="0" compatLnSpc="1">
            <a:prstTxWarp prst="textNoShape">
              <a:avLst/>
            </a:prstTxWarp>
            <a:noAutofit/>
          </a:bodyPr>
          <a:lstStyle/>
          <a:p>
            <a:pPr algn="ctr" defTabSz="931843" fontAlgn="base">
              <a:spcBef>
                <a:spcPct val="0"/>
              </a:spcBef>
              <a:spcAft>
                <a:spcPct val="0"/>
              </a:spcAft>
            </a:pPr>
            <a:endParaRPr lang="en-US" sz="1835"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99"/>
          <p:cNvSpPr/>
          <p:nvPr/>
        </p:nvSpPr>
        <p:spPr bwMode="auto">
          <a:xfrm>
            <a:off x="6171662" y="2653662"/>
            <a:ext cx="1183415" cy="1121385"/>
          </a:xfrm>
          <a:prstGeom prst="rect">
            <a:avLst/>
          </a:prstGeom>
          <a:solidFill>
            <a:schemeClr val="bg1"/>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r>
              <a:rPr lang="en-US" sz="1326" dirty="0">
                <a:solidFill>
                  <a:schemeClr val="tx1">
                    <a:alpha val="99000"/>
                  </a:schemeClr>
                </a:solidFill>
              </a:rPr>
              <a:t>Sandbox</a:t>
            </a:r>
          </a:p>
        </p:txBody>
      </p:sp>
      <p:grpSp>
        <p:nvGrpSpPr>
          <p:cNvPr id="4" name="Group 96"/>
          <p:cNvGrpSpPr>
            <a:grpSpLocks noChangeAspect="1"/>
          </p:cNvGrpSpPr>
          <p:nvPr/>
        </p:nvGrpSpPr>
        <p:grpSpPr>
          <a:xfrm>
            <a:off x="6367158" y="2880355"/>
            <a:ext cx="786271" cy="782753"/>
            <a:chOff x="9146171" y="2939904"/>
            <a:chExt cx="1131200" cy="1131200"/>
          </a:xfrm>
          <a:solidFill>
            <a:srgbClr val="000000"/>
          </a:solidFill>
        </p:grpSpPr>
        <p:sp>
          <p:nvSpPr>
            <p:cNvPr id="98" name="Circular Arrow 97"/>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Circular Arrow 98"/>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8" name="TextBox 103"/>
          <p:cNvSpPr txBox="1"/>
          <p:nvPr/>
        </p:nvSpPr>
        <p:spPr>
          <a:xfrm>
            <a:off x="4160837" y="1384941"/>
            <a:ext cx="3737699" cy="512121"/>
          </a:xfrm>
          <a:prstGeom prst="rect">
            <a:avLst/>
          </a:prstGeom>
          <a:noFill/>
        </p:spPr>
        <p:txBody>
          <a:bodyPr wrap="square" lIns="0" tIns="0" rIns="0" bIns="0" rtlCol="0">
            <a:spAutoFit/>
          </a:bodyPr>
          <a:lstStyle/>
          <a:p>
            <a:pPr algn="ctr"/>
            <a:r>
              <a:rPr lang="en-US" sz="3263" dirty="0">
                <a:latin typeface="Segoe UI Light" pitchFamily="34" charset="0"/>
              </a:rPr>
              <a:t>SharePoint 2010</a:t>
            </a:r>
          </a:p>
        </p:txBody>
      </p:sp>
      <p:grpSp>
        <p:nvGrpSpPr>
          <p:cNvPr id="9" name="Group 105"/>
          <p:cNvGrpSpPr>
            <a:grpSpLocks noChangeAspect="1"/>
          </p:cNvGrpSpPr>
          <p:nvPr/>
        </p:nvGrpSpPr>
        <p:grpSpPr>
          <a:xfrm>
            <a:off x="4816084" y="5529963"/>
            <a:ext cx="786271" cy="782753"/>
            <a:chOff x="9146171" y="2939904"/>
            <a:chExt cx="1131200" cy="1131200"/>
          </a:xfrm>
          <a:solidFill>
            <a:srgbClr val="000000"/>
          </a:solidFill>
        </p:grpSpPr>
        <p:sp>
          <p:nvSpPr>
            <p:cNvPr id="107" name="Circular Arrow 106"/>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Circular Arrow 107"/>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9" name="Rectangle 94"/>
          <p:cNvSpPr/>
          <p:nvPr/>
        </p:nvSpPr>
        <p:spPr bwMode="auto">
          <a:xfrm>
            <a:off x="7084290" y="4951672"/>
            <a:ext cx="4372283" cy="1911524"/>
          </a:xfrm>
          <a:prstGeom prst="rect">
            <a:avLst/>
          </a:prstGeom>
          <a:solidFill>
            <a:schemeClr val="bg1"/>
          </a:solidFill>
          <a:ln w="25400" cap="rnd">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endParaRPr lang="en-US" sz="1326" dirty="0">
              <a:solidFill>
                <a:srgbClr val="FFFFFF">
                  <a:alpha val="99000"/>
                </a:srgbClr>
              </a:solidFill>
            </a:endParaRPr>
          </a:p>
        </p:txBody>
      </p:sp>
      <p:pic>
        <p:nvPicPr>
          <p:cNvPr id="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9900" y="5128348"/>
            <a:ext cx="972079" cy="155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94"/>
          <p:cNvSpPr/>
          <p:nvPr/>
        </p:nvSpPr>
        <p:spPr bwMode="auto">
          <a:xfrm>
            <a:off x="7225936" y="2886273"/>
            <a:ext cx="2180129" cy="10176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r>
              <a:rPr lang="en-US" sz="1326" dirty="0">
                <a:solidFill>
                  <a:srgbClr val="FFFFFF">
                    <a:alpha val="99000"/>
                  </a:srgbClr>
                </a:solidFill>
              </a:rPr>
              <a:t>SharePoint </a:t>
            </a:r>
          </a:p>
        </p:txBody>
      </p:sp>
      <p:sp>
        <p:nvSpPr>
          <p:cNvPr id="62" name="Rectangle 94"/>
          <p:cNvSpPr/>
          <p:nvPr/>
        </p:nvSpPr>
        <p:spPr bwMode="auto">
          <a:xfrm>
            <a:off x="8158716" y="1183080"/>
            <a:ext cx="2612866" cy="12145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r>
              <a:rPr lang="en-US" sz="1326" dirty="0">
                <a:solidFill>
                  <a:srgbClr val="FFFFFF">
                    <a:alpha val="99000"/>
                  </a:srgbClr>
                </a:solidFill>
              </a:rPr>
              <a:t>Azure, IIS, LAMP, etc…</a:t>
            </a:r>
          </a:p>
        </p:txBody>
      </p:sp>
      <p:sp>
        <p:nvSpPr>
          <p:cNvPr id="63" name="Down Arrow 102"/>
          <p:cNvSpPr/>
          <p:nvPr/>
        </p:nvSpPr>
        <p:spPr bwMode="auto">
          <a:xfrm>
            <a:off x="8678604" y="2449977"/>
            <a:ext cx="320439" cy="370645"/>
          </a:xfrm>
          <a:prstGeom prst="down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4" tIns="46609" rIns="46609" bIns="93214" numCol="1" spcCol="0" rtlCol="0" fromWordArt="0" anchor="b" anchorCtr="0" forceAA="0" compatLnSpc="1">
            <a:prstTxWarp prst="textNoShape">
              <a:avLst/>
            </a:prstTxWarp>
            <a:noAutofit/>
          </a:bodyPr>
          <a:lstStyle/>
          <a:p>
            <a:pPr algn="ctr" defTabSz="931843" fontAlgn="base">
              <a:spcBef>
                <a:spcPct val="0"/>
              </a:spcBef>
              <a:spcAft>
                <a:spcPct val="0"/>
              </a:spcAft>
            </a:pPr>
            <a:endParaRPr lang="en-US" sz="1835" spc="-52"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Up Arrow 4"/>
          <p:cNvSpPr/>
          <p:nvPr/>
        </p:nvSpPr>
        <p:spPr bwMode="auto">
          <a:xfrm>
            <a:off x="9944396" y="2449976"/>
            <a:ext cx="354509" cy="2435784"/>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4" tIns="46609" rIns="46609" bIns="93214" numCol="1" spcCol="0" rtlCol="0" fromWordArt="0" anchor="b" anchorCtr="0" forceAA="0" compatLnSpc="1">
            <a:prstTxWarp prst="textNoShape">
              <a:avLst/>
            </a:prstTxWarp>
            <a:noAutofit/>
          </a:bodyPr>
          <a:lstStyle/>
          <a:p>
            <a:pPr algn="ctr" defTabSz="931843" fontAlgn="base">
              <a:spcBef>
                <a:spcPct val="0"/>
              </a:spcBef>
              <a:spcAft>
                <a:spcPct val="0"/>
              </a:spcAft>
            </a:pPr>
            <a:endParaRPr lang="en-US" sz="1835" spc="-52"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Up Arrow 66"/>
          <p:cNvSpPr/>
          <p:nvPr/>
        </p:nvSpPr>
        <p:spPr bwMode="auto">
          <a:xfrm>
            <a:off x="8691733" y="3991619"/>
            <a:ext cx="320164" cy="894142"/>
          </a:xfrm>
          <a:prstGeom prst="upArrow">
            <a:avLst/>
          </a:prstGeom>
          <a:solidFill>
            <a:srgbClr val="9292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4" tIns="46609" rIns="46609" bIns="93214" numCol="1" spcCol="0" rtlCol="0" fromWordArt="0" anchor="b" anchorCtr="0" forceAA="0" compatLnSpc="1">
            <a:prstTxWarp prst="textNoShape">
              <a:avLst/>
            </a:prstTxWarp>
            <a:noAutofit/>
          </a:bodyPr>
          <a:lstStyle/>
          <a:p>
            <a:pPr algn="ctr" defTabSz="931843" fontAlgn="base">
              <a:spcBef>
                <a:spcPct val="0"/>
              </a:spcBef>
              <a:spcAft>
                <a:spcPct val="0"/>
              </a:spcAft>
            </a:pPr>
            <a:endParaRPr lang="en-US" sz="1835" spc="-52"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68" name="Group 96"/>
          <p:cNvGrpSpPr>
            <a:grpSpLocks noChangeAspect="1"/>
          </p:cNvGrpSpPr>
          <p:nvPr/>
        </p:nvGrpSpPr>
        <p:grpSpPr>
          <a:xfrm>
            <a:off x="9061116" y="1496857"/>
            <a:ext cx="786271" cy="782753"/>
            <a:chOff x="9146171" y="2939904"/>
            <a:chExt cx="1131200" cy="1131200"/>
          </a:xfrm>
          <a:solidFill>
            <a:srgbClr val="000000"/>
          </a:solidFill>
        </p:grpSpPr>
        <p:sp>
          <p:nvSpPr>
            <p:cNvPr id="69" name="Circular Arrow 68"/>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Circular Arrow 69"/>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73" name="New Applica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5277" y="5108969"/>
            <a:ext cx="1772402" cy="1218662"/>
          </a:xfrm>
          <a:prstGeom prst="rect">
            <a:avLst/>
          </a:prstGeom>
          <a:ln>
            <a:solidFill>
              <a:schemeClr val="bg1">
                <a:lumMod val="75000"/>
              </a:schemeClr>
            </a:solidFill>
          </a:ln>
          <a:effectLst/>
          <a:extLst>
            <a:ext uri="{909E8E84-426E-40DD-AFC4-6F175D3DCCD1}">
              <a14:hiddenFill xmlns:a14="http://schemas.microsoft.com/office/drawing/2010/main">
                <a:solidFill>
                  <a:schemeClr val="accent1"/>
                </a:solidFill>
              </a14:hiddenFill>
            </a:ext>
          </a:extLst>
        </p:spPr>
      </p:pic>
      <p:pic>
        <p:nvPicPr>
          <p:cNvPr id="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21649" y="5124007"/>
            <a:ext cx="1004443" cy="161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Office Applic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5164" y="5490987"/>
            <a:ext cx="1793590" cy="1344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Group 96"/>
          <p:cNvGrpSpPr>
            <a:grpSpLocks noChangeAspect="1"/>
          </p:cNvGrpSpPr>
          <p:nvPr/>
        </p:nvGrpSpPr>
        <p:grpSpPr>
          <a:xfrm>
            <a:off x="8158715" y="5516056"/>
            <a:ext cx="786271" cy="782753"/>
            <a:chOff x="9146171" y="2939904"/>
            <a:chExt cx="1131200" cy="1131200"/>
          </a:xfrm>
          <a:solidFill>
            <a:srgbClr val="000000"/>
          </a:solidFill>
        </p:grpSpPr>
        <p:sp>
          <p:nvSpPr>
            <p:cNvPr id="97" name="Circular Arrow 96"/>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0" name="Circular Arrow 99"/>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rgbClr val="0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02" name="Rectangle 99"/>
          <p:cNvSpPr/>
          <p:nvPr/>
        </p:nvSpPr>
        <p:spPr bwMode="auto">
          <a:xfrm>
            <a:off x="8369968" y="2971363"/>
            <a:ext cx="926725" cy="847443"/>
          </a:xfrm>
          <a:prstGeom prst="rect">
            <a:avLst/>
          </a:prstGeom>
          <a:solidFill>
            <a:schemeClr val="bg1"/>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93214" tIns="46609" rIns="93214" bIns="46609" rtlCol="0" anchor="t"/>
          <a:lstStyle/>
          <a:p>
            <a:r>
              <a:rPr lang="en-US" sz="1326" dirty="0">
                <a:solidFill>
                  <a:schemeClr val="tx1">
                    <a:alpha val="99000"/>
                  </a:schemeClr>
                </a:solidFill>
              </a:rPr>
              <a:t>_</a:t>
            </a:r>
            <a:r>
              <a:rPr lang="en-US" sz="1326" dirty="0" err="1">
                <a:solidFill>
                  <a:schemeClr val="tx1">
                    <a:alpha val="99000"/>
                  </a:schemeClr>
                </a:solidFill>
              </a:rPr>
              <a:t>api</a:t>
            </a:r>
            <a:endParaRPr lang="en-US" sz="1326" dirty="0">
              <a:solidFill>
                <a:schemeClr val="tx1">
                  <a:alpha val="99000"/>
                </a:schemeClr>
              </a:solidFill>
            </a:endParaRPr>
          </a:p>
        </p:txBody>
      </p:sp>
      <p:grpSp>
        <p:nvGrpSpPr>
          <p:cNvPr id="103" name="Group 96"/>
          <p:cNvGrpSpPr>
            <a:grpSpLocks noChangeAspect="1"/>
          </p:cNvGrpSpPr>
          <p:nvPr/>
        </p:nvGrpSpPr>
        <p:grpSpPr>
          <a:xfrm>
            <a:off x="10230734" y="5538456"/>
            <a:ext cx="786271" cy="782753"/>
            <a:chOff x="9146171" y="2939904"/>
            <a:chExt cx="1131200" cy="1131200"/>
          </a:xfrm>
          <a:solidFill>
            <a:schemeClr val="tx1"/>
          </a:solidFill>
        </p:grpSpPr>
        <p:sp>
          <p:nvSpPr>
            <p:cNvPr id="104" name="Circular Arrow 103"/>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Circular Arrow 104"/>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1" name="Group 105"/>
          <p:cNvGrpSpPr>
            <a:grpSpLocks noChangeAspect="1"/>
          </p:cNvGrpSpPr>
          <p:nvPr/>
        </p:nvGrpSpPr>
        <p:grpSpPr>
          <a:xfrm>
            <a:off x="6835930" y="5501512"/>
            <a:ext cx="786271" cy="782753"/>
            <a:chOff x="9146171" y="2939904"/>
            <a:chExt cx="1131200" cy="1131200"/>
          </a:xfrm>
          <a:solidFill>
            <a:schemeClr val="tx1"/>
          </a:solidFill>
        </p:grpSpPr>
        <p:sp>
          <p:nvSpPr>
            <p:cNvPr id="112" name="Circular Arrow 111"/>
            <p:cNvSpPr/>
            <p:nvPr/>
          </p:nvSpPr>
          <p:spPr>
            <a:xfrm>
              <a:off x="9146171" y="2939904"/>
              <a:ext cx="1131200" cy="1131200"/>
            </a:xfrm>
            <a:prstGeom prst="circularArrow">
              <a:avLst>
                <a:gd name="adj1" fmla="val 9476"/>
                <a:gd name="adj2" fmla="val 684342"/>
                <a:gd name="adj3" fmla="val 7853763"/>
                <a:gd name="adj4" fmla="val 20506084"/>
                <a:gd name="adj5" fmla="val 11055"/>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Circular Arrow 112"/>
            <p:cNvSpPr/>
            <p:nvPr/>
          </p:nvSpPr>
          <p:spPr>
            <a:xfrm>
              <a:off x="9146171" y="2939904"/>
              <a:ext cx="1131200" cy="1131200"/>
            </a:xfrm>
            <a:prstGeom prst="circularArrow">
              <a:avLst>
                <a:gd name="adj1" fmla="val 9476"/>
                <a:gd name="adj2" fmla="val 684342"/>
                <a:gd name="adj3" fmla="val 18653763"/>
                <a:gd name="adj4" fmla="val 9263442"/>
                <a:gd name="adj5" fmla="val 11055"/>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14" name="TextBox 103"/>
          <p:cNvSpPr txBox="1"/>
          <p:nvPr/>
        </p:nvSpPr>
        <p:spPr>
          <a:xfrm>
            <a:off x="6187700" y="1393693"/>
            <a:ext cx="2117601" cy="1024241"/>
          </a:xfrm>
          <a:prstGeom prst="rect">
            <a:avLst/>
          </a:prstGeom>
          <a:noFill/>
        </p:spPr>
        <p:txBody>
          <a:bodyPr wrap="square" lIns="0" tIns="0" rIns="0" bIns="0" rtlCol="0">
            <a:spAutoFit/>
          </a:bodyPr>
          <a:lstStyle/>
          <a:p>
            <a:r>
              <a:rPr lang="en-US" sz="3263" dirty="0">
                <a:latin typeface="Segoe UI Light" pitchFamily="34" charset="0"/>
              </a:rPr>
              <a:t>SharePoint </a:t>
            </a:r>
          </a:p>
          <a:p>
            <a:r>
              <a:rPr lang="en-US" sz="3263" dirty="0">
                <a:latin typeface="Segoe UI Light" pitchFamily="34" charset="0"/>
              </a:rPr>
              <a:t>2013</a:t>
            </a:r>
          </a:p>
        </p:txBody>
      </p:sp>
      <p:sp>
        <p:nvSpPr>
          <p:cNvPr id="7" name="Title 6"/>
          <p:cNvSpPr>
            <a:spLocks noGrp="1"/>
          </p:cNvSpPr>
          <p:nvPr>
            <p:ph type="title"/>
          </p:nvPr>
        </p:nvSpPr>
        <p:spPr/>
        <p:txBody>
          <a:bodyPr/>
          <a:lstStyle/>
          <a:p>
            <a:r>
              <a:rPr lang="en-US" dirty="0" smtClean="0"/>
              <a:t>App Model: Past, Present and Future</a:t>
            </a:r>
            <a:endParaRPr lang="en-US" dirty="0"/>
          </a:p>
        </p:txBody>
      </p:sp>
    </p:spTree>
    <p:extLst>
      <p:ext uri="{BB962C8B-B14F-4D97-AF65-F5344CB8AC3E}">
        <p14:creationId xmlns:p14="http://schemas.microsoft.com/office/powerpoint/2010/main" val="35409434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43200000">
                                      <p:cBhvr>
                                        <p:cTn id="9" dur="2000" fill="hold"/>
                                        <p:tgtEl>
                                          <p:spTgt spid="144"/>
                                        </p:tgtEl>
                                        <p:attrNameLst>
                                          <p:attrName>r</p:attrName>
                                        </p:attrNameLst>
                                      </p:cBhvr>
                                    </p:animRot>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42" presetClass="path" presetSubtype="0" accel="50000" decel="50000" fill="hold" nodeType="afterEffect">
                                  <p:stCondLst>
                                    <p:cond delay="0"/>
                                  </p:stCondLst>
                                  <p:childTnLst>
                                    <p:animMotion origin="layout" path="M -1.17264E-6 4.89362E-6 L -0.06658 -0.00139 " pathEditMode="relative" rAng="0" ptsTypes="AA">
                                      <p:cBhvr>
                                        <p:cTn id="24" dur="2000" fill="hold"/>
                                        <p:tgtEl>
                                          <p:spTgt spid="144"/>
                                        </p:tgtEl>
                                        <p:attrNameLst>
                                          <p:attrName>ppt_x</p:attrName>
                                          <p:attrName>ppt_y</p:attrName>
                                        </p:attrNameLst>
                                      </p:cBhvr>
                                      <p:rCtr x="-3336" y="-69"/>
                                    </p:animMotion>
                                  </p:childTnLst>
                                </p:cTn>
                              </p:par>
                              <p:par>
                                <p:cTn id="25" presetID="42" presetClass="path" presetSubtype="0" accel="50000" decel="50000" fill="hold" nodeType="withEffect">
                                  <p:stCondLst>
                                    <p:cond delay="0"/>
                                  </p:stCondLst>
                                  <p:childTnLst>
                                    <p:animMotion origin="layout" path="M 4.69055E-6 -4.40333E-6 L -0.06346 0.00047 " pathEditMode="relative" rAng="0" ptsTypes="AA">
                                      <p:cBhvr>
                                        <p:cTn id="26" dur="2000" fill="hold"/>
                                        <p:tgtEl>
                                          <p:spTgt spid="116"/>
                                        </p:tgtEl>
                                        <p:attrNameLst>
                                          <p:attrName>ppt_x</p:attrName>
                                          <p:attrName>ppt_y</p:attrName>
                                        </p:attrNameLst>
                                      </p:cBhvr>
                                      <p:rCtr x="-3179" y="23"/>
                                    </p:animMotion>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500"/>
                                        <p:tgtEl>
                                          <p:spTgt spid="111"/>
                                        </p:tgtEl>
                                      </p:cBhvr>
                                    </p:animEffect>
                                  </p:childTnLst>
                                </p:cTn>
                              </p:par>
                            </p:childTnLst>
                          </p:cTn>
                        </p:par>
                        <p:par>
                          <p:cTn id="43" fill="hold">
                            <p:stCondLst>
                              <p:cond delay="3000"/>
                            </p:stCondLst>
                            <p:childTnLst>
                              <p:par>
                                <p:cTn id="44" presetID="8" presetClass="emph" presetSubtype="0" fill="hold" nodeType="afterEffect">
                                  <p:stCondLst>
                                    <p:cond delay="0"/>
                                  </p:stCondLst>
                                  <p:childTnLst>
                                    <p:animRot by="43200000">
                                      <p:cBhvr>
                                        <p:cTn id="45" dur="2000" fill="hold"/>
                                        <p:tgtEl>
                                          <p:spTgt spid="4"/>
                                        </p:tgtEl>
                                        <p:attrNameLst>
                                          <p:attrName>r</p:attrName>
                                        </p:attrNameLst>
                                      </p:cBhvr>
                                    </p:animRot>
                                  </p:childTnLst>
                                </p:cTn>
                              </p:par>
                              <p:par>
                                <p:cTn id="46" presetID="8" presetClass="emph" presetSubtype="0" fill="hold" nodeType="withEffect">
                                  <p:stCondLst>
                                    <p:cond delay="0"/>
                                  </p:stCondLst>
                                  <p:childTnLst>
                                    <p:animRot by="43200000">
                                      <p:cBhvr>
                                        <p:cTn id="47" dur="2000" fill="hold"/>
                                        <p:tgtEl>
                                          <p:spTgt spid="111"/>
                                        </p:tgtEl>
                                        <p:attrNameLst>
                                          <p:attrName>r</p:attrName>
                                        </p:attrNameLst>
                                      </p:cBhvr>
                                    </p:animRot>
                                  </p:childTnLst>
                                </p:cTn>
                              </p:par>
                              <p:par>
                                <p:cTn id="48" presetID="8" presetClass="emph" presetSubtype="0" fill="hold" nodeType="withEffect">
                                  <p:stCondLst>
                                    <p:cond delay="0"/>
                                  </p:stCondLst>
                                  <p:childTnLst>
                                    <p:animRot by="43200000">
                                      <p:cBhvr>
                                        <p:cTn id="49" dur="2000" fill="hold"/>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5" presetClass="path" presetSubtype="0" accel="50000" decel="50000" fill="hold" nodeType="clickEffect">
                                  <p:stCondLst>
                                    <p:cond delay="0"/>
                                  </p:stCondLst>
                                  <p:childTnLst>
                                    <p:animMotion origin="layout" path="M -0.06657 -0.00139 L -0.31849 -0.0007 " pathEditMode="relative" rAng="0" ptsTypes="AA">
                                      <p:cBhvr>
                                        <p:cTn id="53" dur="2000" fill="hold"/>
                                        <p:tgtEl>
                                          <p:spTgt spid="144"/>
                                        </p:tgtEl>
                                        <p:attrNameLst>
                                          <p:attrName>ppt_x</p:attrName>
                                          <p:attrName>ppt_y</p:attrName>
                                        </p:attrNameLst>
                                      </p:cBhvr>
                                      <p:rCtr x="-12596" y="23"/>
                                    </p:animMotion>
                                  </p:childTnLst>
                                </p:cTn>
                              </p:par>
                              <p:par>
                                <p:cTn id="54" presetID="35" presetClass="path" presetSubtype="0" accel="50000" decel="50000" fill="hold" grpId="1" nodeType="withEffect">
                                  <p:stCondLst>
                                    <p:cond delay="0"/>
                                  </p:stCondLst>
                                  <p:childTnLst>
                                    <p:animMotion origin="layout" path="M 3.81107E-6 -3.79278E-6 L -0.24808 -0.00138 " pathEditMode="relative" rAng="0" ptsTypes="AA">
                                      <p:cBhvr>
                                        <p:cTn id="55" dur="2000" fill="hold"/>
                                        <p:tgtEl>
                                          <p:spTgt spid="13"/>
                                        </p:tgtEl>
                                        <p:attrNameLst>
                                          <p:attrName>ppt_x</p:attrName>
                                          <p:attrName>ppt_y</p:attrName>
                                        </p:attrNameLst>
                                      </p:cBhvr>
                                      <p:rCtr x="-12404" y="-69"/>
                                    </p:animMotion>
                                  </p:childTnLst>
                                </p:cTn>
                              </p:par>
                              <p:par>
                                <p:cTn id="56" presetID="35" presetClass="path" presetSubtype="0" accel="50000" decel="50000" fill="hold" grpId="1" nodeType="withEffect">
                                  <p:stCondLst>
                                    <p:cond delay="0"/>
                                  </p:stCondLst>
                                  <p:childTnLst>
                                    <p:animMotion origin="layout" path="M 0 0 L -0.25 0 E" pathEditMode="relative" ptsTypes="">
                                      <p:cBhvr>
                                        <p:cTn id="57" dur="2000" fill="hold"/>
                                        <p:tgtEl>
                                          <p:spTgt spid="6"/>
                                        </p:tgtEl>
                                        <p:attrNameLst>
                                          <p:attrName>ppt_x</p:attrName>
                                          <p:attrName>ppt_y</p:attrName>
                                        </p:attrNameLst>
                                      </p:cBhvr>
                                    </p:animMotion>
                                  </p:childTnLst>
                                </p:cTn>
                              </p:par>
                              <p:par>
                                <p:cTn id="58" presetID="35" presetClass="path" presetSubtype="0" accel="50000" decel="50000" fill="hold" grpId="1" nodeType="withEffect">
                                  <p:stCondLst>
                                    <p:cond delay="0"/>
                                  </p:stCondLst>
                                  <p:childTnLst>
                                    <p:animMotion origin="layout" path="M -0.00104 3.10823E-6 L -0.25108 3.10823E-6 " pathEditMode="relative" rAng="0" ptsTypes="AA">
                                      <p:cBhvr>
                                        <p:cTn id="59" dur="2000" fill="hold"/>
                                        <p:tgtEl>
                                          <p:spTgt spid="8"/>
                                        </p:tgtEl>
                                        <p:attrNameLst>
                                          <p:attrName>ppt_x</p:attrName>
                                          <p:attrName>ppt_y</p:attrName>
                                        </p:attrNameLst>
                                      </p:cBhvr>
                                      <p:rCtr x="-12508" y="0"/>
                                    </p:animMotion>
                                  </p:childTnLst>
                                </p:cTn>
                              </p:par>
                              <p:par>
                                <p:cTn id="60" presetID="35" presetClass="path" presetSubtype="0" accel="50000" decel="50000" fill="hold" nodeType="withEffect">
                                  <p:stCondLst>
                                    <p:cond delay="0"/>
                                  </p:stCondLst>
                                  <p:childTnLst>
                                    <p:animMotion origin="layout" path="M -0.06344 0.00047 L -0.30858 0.00186 " pathEditMode="relative" rAng="0" ptsTypes="AA">
                                      <p:cBhvr>
                                        <p:cTn id="61" dur="2000" fill="hold"/>
                                        <p:tgtEl>
                                          <p:spTgt spid="116"/>
                                        </p:tgtEl>
                                        <p:attrNameLst>
                                          <p:attrName>ppt_x</p:attrName>
                                          <p:attrName>ppt_y</p:attrName>
                                        </p:attrNameLst>
                                      </p:cBhvr>
                                      <p:rCtr x="-12257" y="69"/>
                                    </p:animMotion>
                                  </p:childTnLst>
                                </p:cTn>
                              </p:par>
                              <p:par>
                                <p:cTn id="62" presetID="35" presetClass="path" presetSubtype="0" accel="50000" decel="50000" fill="hold" grpId="1" nodeType="withEffect">
                                  <p:stCondLst>
                                    <p:cond delay="0"/>
                                  </p:stCondLst>
                                  <p:childTnLst>
                                    <p:animMotion origin="layout" path="M 0 0 L -0.25 0 E" pathEditMode="relative" ptsTypes="">
                                      <p:cBhvr>
                                        <p:cTn id="63" dur="2000" fill="hold"/>
                                        <p:tgtEl>
                                          <p:spTgt spid="3"/>
                                        </p:tgtEl>
                                        <p:attrNameLst>
                                          <p:attrName>ppt_x</p:attrName>
                                          <p:attrName>ppt_y</p:attrName>
                                        </p:attrNameLst>
                                      </p:cBhvr>
                                    </p:animMotion>
                                  </p:childTnLst>
                                </p:cTn>
                              </p:par>
                              <p:par>
                                <p:cTn id="64" presetID="35" presetClass="path" presetSubtype="0" accel="50000" decel="50000" fill="hold" nodeType="withEffect">
                                  <p:stCondLst>
                                    <p:cond delay="0"/>
                                  </p:stCondLst>
                                  <p:childTnLst>
                                    <p:animMotion origin="layout" path="M 0 0 L -0.25 0 E" pathEditMode="relative" ptsTypes="">
                                      <p:cBhvr>
                                        <p:cTn id="65" dur="2000" fill="hold"/>
                                        <p:tgtEl>
                                          <p:spTgt spid="4"/>
                                        </p:tgtEl>
                                        <p:attrNameLst>
                                          <p:attrName>ppt_x</p:attrName>
                                          <p:attrName>ppt_y</p:attrName>
                                        </p:attrNameLst>
                                      </p:cBhvr>
                                    </p:animMotion>
                                  </p:childTnLst>
                                </p:cTn>
                              </p:par>
                              <p:par>
                                <p:cTn id="66" presetID="35" presetClass="path" presetSubtype="0" accel="50000" decel="50000" fill="hold" nodeType="withEffect">
                                  <p:stCondLst>
                                    <p:cond delay="0"/>
                                  </p:stCondLst>
                                  <p:childTnLst>
                                    <p:animMotion origin="layout" path="M 0.00026 0.00047 L -0.24944 -4.07407E-6 " pathEditMode="relative" rAng="0" ptsTypes="AA">
                                      <p:cBhvr>
                                        <p:cTn id="67" dur="2000" fill="hold"/>
                                        <p:tgtEl>
                                          <p:spTgt spid="9"/>
                                        </p:tgtEl>
                                        <p:attrNameLst>
                                          <p:attrName>ppt_x</p:attrName>
                                          <p:attrName>ppt_y</p:attrName>
                                        </p:attrNameLst>
                                      </p:cBhvr>
                                      <p:rCtr x="-12492" y="-23"/>
                                    </p:animMotion>
                                  </p:childTnLst>
                                </p:cTn>
                              </p:par>
                              <p:par>
                                <p:cTn id="68" presetID="35" presetClass="path" presetSubtype="0" accel="50000" decel="50000" fill="hold" grpId="0" nodeType="withEffect">
                                  <p:stCondLst>
                                    <p:cond delay="0"/>
                                  </p:stCondLst>
                                  <p:childTnLst>
                                    <p:animMotion origin="layout" path="M 0 0 L -0.25 0 E" pathEditMode="relative" ptsTypes="">
                                      <p:cBhvr>
                                        <p:cTn id="69" dur="2000" fill="hold"/>
                                        <p:tgtEl>
                                          <p:spTgt spid="2"/>
                                        </p:tgtEl>
                                        <p:attrNameLst>
                                          <p:attrName>ppt_x</p:attrName>
                                          <p:attrName>ppt_y</p:attrName>
                                        </p:attrNameLst>
                                      </p:cBhvr>
                                    </p:animMotion>
                                  </p:childTnLst>
                                </p:cTn>
                              </p:par>
                              <p:par>
                                <p:cTn id="70" presetID="35" presetClass="path" presetSubtype="0" accel="50000" decel="50000" fill="hold" grpId="0" nodeType="withEffect">
                                  <p:stCondLst>
                                    <p:cond delay="0"/>
                                  </p:stCondLst>
                                  <p:childTnLst>
                                    <p:animMotion origin="layout" path="M 0 0 L -0.25 0 E" pathEditMode="relative" ptsTypes="">
                                      <p:cBhvr>
                                        <p:cTn id="71" dur="2000" fill="hold"/>
                                        <p:tgtEl>
                                          <p:spTgt spid="119"/>
                                        </p:tgtEl>
                                        <p:attrNameLst>
                                          <p:attrName>ppt_x</p:attrName>
                                          <p:attrName>ppt_y</p:attrName>
                                        </p:attrNameLst>
                                      </p:cBhvr>
                                    </p:animMotion>
                                  </p:childTnLst>
                                </p:cTn>
                              </p:par>
                              <p:par>
                                <p:cTn id="72" presetID="35" presetClass="path" presetSubtype="0" accel="50000" decel="50000" fill="hold" nodeType="withEffect">
                                  <p:stCondLst>
                                    <p:cond delay="0"/>
                                  </p:stCondLst>
                                  <p:childTnLst>
                                    <p:animMotion origin="layout" path="M 0.00039 2.59259E-6 L -0.24958 2.59259E-6 " pathEditMode="relative" rAng="0" ptsTypes="AA">
                                      <p:cBhvr>
                                        <p:cTn id="73" dur="2000" fill="hold"/>
                                        <p:tgtEl>
                                          <p:spTgt spid="60"/>
                                        </p:tgtEl>
                                        <p:attrNameLst>
                                          <p:attrName>ppt_x</p:attrName>
                                          <p:attrName>ppt_y</p:attrName>
                                        </p:attrNameLst>
                                      </p:cBhvr>
                                      <p:rCtr x="-12505" y="0"/>
                                    </p:animMotion>
                                  </p:childTnLst>
                                </p:cTn>
                              </p:par>
                              <p:par>
                                <p:cTn id="74" presetID="35" presetClass="path" presetSubtype="0" accel="50000" decel="50000" fill="hold" nodeType="withEffect">
                                  <p:stCondLst>
                                    <p:cond delay="0"/>
                                  </p:stCondLst>
                                  <p:childTnLst>
                                    <p:animMotion origin="layout" path="M 0.00026 0.00047 L -0.24944 -4.07407E-6 " pathEditMode="relative" rAng="0" ptsTypes="AA">
                                      <p:cBhvr>
                                        <p:cTn id="75" dur="2000" fill="hold"/>
                                        <p:tgtEl>
                                          <p:spTgt spid="111"/>
                                        </p:tgtEl>
                                        <p:attrNameLst>
                                          <p:attrName>ppt_x</p:attrName>
                                          <p:attrName>ppt_y</p:attrName>
                                        </p:attrNameLst>
                                      </p:cBhvr>
                                      <p:rCtr x="-12492" y="-23"/>
                                    </p:animMotion>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fade">
                                      <p:cBhvr>
                                        <p:cTn id="79" dur="500"/>
                                        <p:tgtEl>
                                          <p:spTgt spid="1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par>
                                <p:cTn id="92" presetID="10" presetClass="entr" presetSubtype="0" fill="hold"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par>
                                <p:cTn id="95" presetID="10" presetClass="entr" presetSubtype="0" fill="hold"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2"/>
                                        </p:tgtEl>
                                        <p:attrNameLst>
                                          <p:attrName>style.visibility</p:attrName>
                                        </p:attrNameLst>
                                      </p:cBhvr>
                                      <p:to>
                                        <p:strVal val="visible"/>
                                      </p:to>
                                    </p:set>
                                    <p:animEffect transition="in" filter="fade">
                                      <p:cBhvr>
                                        <p:cTn id="106" dur="500"/>
                                        <p:tgtEl>
                                          <p:spTgt spid="102"/>
                                        </p:tgtEl>
                                      </p:cBhvr>
                                    </p:animEffect>
                                  </p:childTnLst>
                                </p:cTn>
                              </p:par>
                            </p:childTnLst>
                          </p:cTn>
                        </p:par>
                        <p:par>
                          <p:cTn id="107" fill="hold">
                            <p:stCondLst>
                              <p:cond delay="2500"/>
                            </p:stCondLst>
                            <p:childTnLst>
                              <p:par>
                                <p:cTn id="108" presetID="10" presetClass="entr" presetSubtype="0" fill="hold" nodeType="afterEffect">
                                  <p:stCondLst>
                                    <p:cond delay="0"/>
                                  </p:stCondLst>
                                  <p:childTnLst>
                                    <p:set>
                                      <p:cBhvr>
                                        <p:cTn id="109" dur="1" fill="hold">
                                          <p:stCondLst>
                                            <p:cond delay="0"/>
                                          </p:stCondLst>
                                        </p:cTn>
                                        <p:tgtEl>
                                          <p:spTgt spid="103"/>
                                        </p:tgtEl>
                                        <p:attrNameLst>
                                          <p:attrName>style.visibility</p:attrName>
                                        </p:attrNameLst>
                                      </p:cBhvr>
                                      <p:to>
                                        <p:strVal val="visible"/>
                                      </p:to>
                                    </p:set>
                                    <p:animEffect transition="in" filter="fade">
                                      <p:cBhvr>
                                        <p:cTn id="110" dur="500"/>
                                        <p:tgtEl>
                                          <p:spTgt spid="103"/>
                                        </p:tgtEl>
                                      </p:cBhvr>
                                    </p:animEffect>
                                  </p:childTnLst>
                                </p:cTn>
                              </p:par>
                            </p:childTnLst>
                          </p:cTn>
                        </p:par>
                        <p:par>
                          <p:cTn id="111" fill="hold">
                            <p:stCondLst>
                              <p:cond delay="3000"/>
                            </p:stCondLst>
                            <p:childTnLst>
                              <p:par>
                                <p:cTn id="112" presetID="8" presetClass="emph" presetSubtype="0" fill="hold" nodeType="afterEffect">
                                  <p:stCondLst>
                                    <p:cond delay="0"/>
                                  </p:stCondLst>
                                  <p:childTnLst>
                                    <p:animRot by="21600000">
                                      <p:cBhvr>
                                        <p:cTn id="113" dur="2000" fill="hold"/>
                                        <p:tgtEl>
                                          <p:spTgt spid="103"/>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96"/>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68"/>
                                        </p:tgtEl>
                                        <p:attrNameLst>
                                          <p:attrName>r</p:attrName>
                                        </p:attrNameLst>
                                      </p:cBhvr>
                                    </p:animRot>
                                  </p:childTnLst>
                                </p:cTn>
                              </p:par>
                            </p:childTnLst>
                          </p:cTn>
                        </p:par>
                        <p:par>
                          <p:cTn id="118" fill="hold">
                            <p:stCondLst>
                              <p:cond delay="5000"/>
                            </p:stCondLst>
                            <p:childTnLst>
                              <p:par>
                                <p:cTn id="119" presetID="22" presetClass="entr" presetSubtype="1" fill="hold" grpId="0"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up)">
                                      <p:cBhvr>
                                        <p:cTn id="121" dur="500"/>
                                        <p:tgtEl>
                                          <p:spTgt spid="63"/>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wipe(down)">
                                      <p:cBhvr>
                                        <p:cTn id="124" dur="500"/>
                                        <p:tgtEl>
                                          <p:spTgt spid="6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wipe(down)">
                                      <p:cBhvr>
                                        <p:cTn id="1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9" grpId="0" animBg="1"/>
      <p:bldP spid="6" grpId="0"/>
      <p:bldP spid="6" grpId="1"/>
      <p:bldP spid="13" grpId="0" animBg="1"/>
      <p:bldP spid="13" grpId="1" animBg="1"/>
      <p:bldP spid="3" grpId="0" animBg="1"/>
      <p:bldP spid="3" grpId="1" animBg="1"/>
      <p:bldP spid="8" grpId="0"/>
      <p:bldP spid="8" grpId="1"/>
      <p:bldP spid="59" grpId="0" animBg="1"/>
      <p:bldP spid="61" grpId="0" animBg="1"/>
      <p:bldP spid="62" grpId="0" animBg="1"/>
      <p:bldP spid="63" grpId="0" animBg="1"/>
      <p:bldP spid="5" grpId="0" animBg="1"/>
      <p:bldP spid="67" grpId="0" animBg="1"/>
      <p:bldP spid="102" grpId="0" animBg="1"/>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Apps and SharePoint</a:t>
            </a:r>
          </a:p>
        </p:txBody>
      </p:sp>
      <p:sp>
        <p:nvSpPr>
          <p:cNvPr id="5" name="Content Placeholder 4"/>
          <p:cNvSpPr>
            <a:spLocks noGrp="1"/>
          </p:cNvSpPr>
          <p:nvPr>
            <p:ph type="body" sz="quarter" idx="10"/>
          </p:nvPr>
        </p:nvSpPr>
        <p:spPr>
          <a:xfrm>
            <a:off x="529660" y="1476621"/>
            <a:ext cx="11375536" cy="3065455"/>
          </a:xfrm>
        </p:spPr>
        <p:txBody>
          <a:bodyPr/>
          <a:lstStyle/>
          <a:p>
            <a:r>
              <a:rPr lang="en-US" dirty="0" smtClean="0"/>
              <a:t>List Apps</a:t>
            </a:r>
          </a:p>
          <a:p>
            <a:pPr lvl="1"/>
            <a:r>
              <a:rPr lang="en-US" dirty="0" smtClean="0"/>
              <a:t>OOB Lists</a:t>
            </a:r>
          </a:p>
          <a:p>
            <a:pPr lvl="1"/>
            <a:r>
              <a:rPr lang="en-US" dirty="0" smtClean="0"/>
              <a:t>Custom Lists</a:t>
            </a:r>
          </a:p>
          <a:p>
            <a:pPr lvl="1"/>
            <a:r>
              <a:rPr lang="en-US" dirty="0" smtClean="0"/>
              <a:t>External Lists</a:t>
            </a:r>
          </a:p>
          <a:p>
            <a:r>
              <a:rPr lang="en-US" dirty="0" smtClean="0"/>
              <a:t>General Apps</a:t>
            </a:r>
          </a:p>
          <a:p>
            <a:pPr lvl="1"/>
            <a:r>
              <a:rPr lang="en-US" dirty="0" smtClean="0"/>
              <a:t>Silverlight CSOM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114" y="1526016"/>
            <a:ext cx="3833037" cy="2299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633" y="2675647"/>
            <a:ext cx="1181123" cy="19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5" idx="2"/>
          </p:cNvCxnSpPr>
          <p:nvPr/>
        </p:nvCxnSpPr>
        <p:spPr>
          <a:xfrm flipV="1">
            <a:off x="6217428" y="2675648"/>
            <a:ext cx="1340207" cy="1866428"/>
          </a:xfrm>
          <a:prstGeom prst="straightConnector1">
            <a:avLst/>
          </a:prstGeom>
          <a:ln w="57150">
            <a:solidFill>
              <a:schemeClr val="tx1">
                <a:alpha val="60000"/>
              </a:schemeClr>
            </a:solidFill>
            <a:headEnd type="stealth" w="lg" len="lg"/>
            <a:tailEnd type="stealth"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1527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Mobile </a:t>
            </a:r>
            <a:r>
              <a:rPr lang="en-US" dirty="0" smtClean="0"/>
              <a:t>Apps</a:t>
            </a:r>
            <a:endParaRPr lang="en-US" dirty="0"/>
          </a:p>
        </p:txBody>
      </p:sp>
      <p:sp>
        <p:nvSpPr>
          <p:cNvPr id="5" name="Content Placeholder 4"/>
          <p:cNvSpPr>
            <a:spLocks noGrp="1"/>
          </p:cNvSpPr>
          <p:nvPr>
            <p:ph type="body" sz="quarter" idx="10"/>
          </p:nvPr>
        </p:nvSpPr>
        <p:spPr>
          <a:xfrm>
            <a:off x="529660" y="1476621"/>
            <a:ext cx="11375536" cy="3756093"/>
          </a:xfrm>
        </p:spPr>
        <p:txBody>
          <a:bodyPr/>
          <a:lstStyle/>
          <a:p>
            <a:r>
              <a:rPr lang="en-US" dirty="0" smtClean="0"/>
              <a:t>Simple SharePoint List Apps</a:t>
            </a:r>
          </a:p>
          <a:p>
            <a:pPr lvl="1"/>
            <a:r>
              <a:rPr lang="en-US" dirty="0" smtClean="0"/>
              <a:t>Use a SharePoint list as the data source</a:t>
            </a:r>
          </a:p>
          <a:p>
            <a:r>
              <a:rPr lang="en-US" dirty="0" smtClean="0"/>
              <a:t>Push Notification Apps</a:t>
            </a:r>
          </a:p>
          <a:p>
            <a:pPr lvl="1"/>
            <a:r>
              <a:rPr lang="en-US" dirty="0" smtClean="0"/>
              <a:t>Receive List Item events</a:t>
            </a:r>
          </a:p>
          <a:p>
            <a:pPr lvl="1"/>
            <a:r>
              <a:rPr lang="en-US" dirty="0" smtClean="0"/>
              <a:t>Receive Workflow state-change events</a:t>
            </a:r>
          </a:p>
          <a:p>
            <a:r>
              <a:rPr lang="en-US" dirty="0" smtClean="0"/>
              <a:t>Location-Aware Apps</a:t>
            </a:r>
          </a:p>
          <a:p>
            <a:pPr lvl="1"/>
            <a:r>
              <a:rPr lang="en-US" dirty="0" smtClean="0"/>
              <a:t>Utilizes the new Location field type</a:t>
            </a:r>
            <a:endParaRPr lang="en-US" dirty="0"/>
          </a:p>
        </p:txBody>
      </p:sp>
    </p:spTree>
    <p:extLst>
      <p:ext uri="{BB962C8B-B14F-4D97-AF65-F5344CB8AC3E}">
        <p14:creationId xmlns:p14="http://schemas.microsoft.com/office/powerpoint/2010/main" val="42507788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FA2587805510438D46D399948487CD" ma:contentTypeVersion="1" ma:contentTypeDescription="Create a new document." ma:contentTypeScope="" ma:versionID="d28098339dba659df86bff66f37cb6a1">
  <xsd:schema xmlns:xsd="http://www.w3.org/2001/XMLSchema" xmlns:xs="http://www.w3.org/2001/XMLSchema" xmlns:p="http://schemas.microsoft.com/office/2006/metadata/properties" targetNamespace="http://schemas.microsoft.com/office/2006/metadata/properties" ma:root="true" ma:fieldsID="f43e0641f1a9d7ccf418afe368ea43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F54494F-B721-4641-92AB-4ED10EA92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163</TotalTime>
  <Words>3716</Words>
  <Application>Microsoft Office PowerPoint</Application>
  <PresentationFormat>Custom</PresentationFormat>
  <Paragraphs>375</Paragraphs>
  <Slides>44</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Consolas</vt:lpstr>
      <vt:lpstr>Segoe</vt:lpstr>
      <vt:lpstr>Segoe Condensed</vt:lpstr>
      <vt:lpstr>Segoe Light</vt:lpstr>
      <vt:lpstr>Segoe Semibold</vt:lpstr>
      <vt:lpstr>Segoe UI</vt:lpstr>
      <vt:lpstr>Segoe UI Light</vt:lpstr>
      <vt:lpstr>Wingdings</vt:lpstr>
      <vt:lpstr>TechEd_2013_Template_16x9</vt:lpstr>
      <vt:lpstr>1_TechEd_2013_Template_16x9</vt:lpstr>
      <vt:lpstr>PowerPoint Presentation</vt:lpstr>
      <vt:lpstr>Creating Windows Phone 8 apps for SharePoint</vt:lpstr>
      <vt:lpstr>Windows Phone The Right Choice for Business</vt:lpstr>
      <vt:lpstr>Session Objectives And Takeaways</vt:lpstr>
      <vt:lpstr>Our Vision: Modernizing the platform</vt:lpstr>
      <vt:lpstr>The result: a new cloud app model</vt:lpstr>
      <vt:lpstr>App Model: Past, Present and Future</vt:lpstr>
      <vt:lpstr>Mobile Apps and SharePoint</vt:lpstr>
      <vt:lpstr>Types of Mobile Apps</vt:lpstr>
      <vt:lpstr>Roles</vt:lpstr>
      <vt:lpstr>Security</vt:lpstr>
      <vt:lpstr>Phone Development</vt:lpstr>
      <vt:lpstr>SharePoint Development Environment</vt:lpstr>
      <vt:lpstr>Phone Development Environment</vt:lpstr>
      <vt:lpstr>SharePoint Developer Role</vt:lpstr>
      <vt:lpstr>Phone Developer Experience</vt:lpstr>
      <vt:lpstr>Model-View-ViewModel Pattern</vt:lpstr>
      <vt:lpstr>Project Files</vt:lpstr>
      <vt:lpstr>Silverlight Client Object Model on the Phone</vt:lpstr>
      <vt:lpstr>OData Model on the Phone</vt:lpstr>
      <vt:lpstr>Phone Development</vt:lpstr>
      <vt:lpstr>Push Notifications - Architecture</vt:lpstr>
      <vt:lpstr>Push Notifications</vt:lpstr>
      <vt:lpstr>Notification Types</vt:lpstr>
      <vt:lpstr>SharePoint Server Configuration</vt:lpstr>
      <vt:lpstr>Push Notifications - Registering for Notifications </vt:lpstr>
      <vt:lpstr>Push Notifications - Sending a Toast Notifications </vt:lpstr>
      <vt:lpstr>Push Notifications</vt:lpstr>
      <vt:lpstr>Location</vt:lpstr>
      <vt:lpstr>Location Fields: SharePoint Lists</vt:lpstr>
      <vt:lpstr>Location Fields - Adding a Location Field</vt:lpstr>
      <vt:lpstr>Adding a Bing Maps key</vt:lpstr>
      <vt:lpstr>Location Demo</vt:lpstr>
      <vt:lpstr>In Review: Session Objectives And Takeaways</vt:lpstr>
      <vt:lpstr>Windows Phone Breakout Sessions</vt:lpstr>
      <vt:lpstr>Windows Phone Breakout Sessions</vt:lpstr>
      <vt:lpstr>Windows Phone Hands On Labs</vt:lpstr>
      <vt:lpstr>Windows Phone Booth</vt:lpstr>
      <vt:lpstr>Windows Phone Promotions</vt:lpstr>
      <vt:lpstr>Track resources</vt:lpstr>
      <vt:lpstr>Track Resources</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WPH-B307: Creating Windows Phone 8 Apps for Microsoft SharePoint Server 2013</dc:title>
  <dc:subject>TechEd 2013</dc:subject>
  <dc:creator>Jeremy Thake</dc:creator>
  <cp:keywords>TechEd 2013</cp:keywords>
  <dc:description>Template by: Jordan Cayabyab, Artitudes Design, Inc.
Formatting by: Priscila Mandryk, Silver Fox Productions, Inc.
Audience Type: Internal/External</dc:description>
  <cp:lastModifiedBy>Shows</cp:lastModifiedBy>
  <cp:revision>13</cp:revision>
  <dcterms:created xsi:type="dcterms:W3CDTF">2013-05-22T20:14:18Z</dcterms:created>
  <dcterms:modified xsi:type="dcterms:W3CDTF">2013-06-27T10:20:11Z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0x0101001BFA2587805510438D46D399948487CD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