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1.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84" r:id="rId4"/>
  </p:sldMasterIdLst>
  <p:notesMasterIdLst>
    <p:notesMasterId r:id="rId61"/>
  </p:notesMasterIdLst>
  <p:handoutMasterIdLst>
    <p:handoutMasterId r:id="rId62"/>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12" r:id="rId55"/>
    <p:sldId id="313" r:id="rId56"/>
    <p:sldId id="308" r:id="rId57"/>
    <p:sldId id="309" r:id="rId58"/>
    <p:sldId id="310" r:id="rId59"/>
    <p:sldId id="311"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80673" autoAdjust="0"/>
  </p:normalViewPr>
  <p:slideViewPr>
    <p:cSldViewPr snapToObjects="1">
      <p:cViewPr varScale="1">
        <p:scale>
          <a:sx n="107" d="100"/>
          <a:sy n="107" d="100"/>
        </p:scale>
        <p:origin x="534"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125" d="100"/>
        <a:sy n="125"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10/28/2014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10/28/2014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503310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FAE131E3-F4F9-45E8-9391-18CEA7FCBAA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81279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BE8C940-8264-4194-91DD-D4094E7B637D}" type="slidenum">
              <a:rPr lang="en-US" smtClean="0">
                <a:solidFill>
                  <a:prstClr val="black"/>
                </a:solidFill>
              </a:rPr>
              <a:pPr>
                <a:defRPr/>
              </a:pPr>
              <a:t>13</a:t>
            </a:fld>
            <a:endParaRPr lang="en-US" dirty="0">
              <a:solidFill>
                <a:prstClr val="black"/>
              </a:solidFill>
            </a:endParaRPr>
          </a:p>
        </p:txBody>
      </p:sp>
    </p:spTree>
    <p:extLst>
      <p:ext uri="{BB962C8B-B14F-4D97-AF65-F5344CB8AC3E}">
        <p14:creationId xmlns:p14="http://schemas.microsoft.com/office/powerpoint/2010/main" val="746597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BE8C940-8264-4194-91DD-D4094E7B637D}"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1521109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BE8C940-8264-4194-91DD-D4094E7B637D}" type="slidenum">
              <a:rPr lang="en-US" smtClean="0">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2006159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BE8C940-8264-4194-91DD-D4094E7B637D}"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2112067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4359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746875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ADDEF5BA-0784-42DB-B8C7-DA3286E310D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173684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8182812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58053E6A-9B0B-422B-B6CE-DD5C1E4DDCC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381950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587987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087968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58053E6A-9B0B-422B-B6CE-DD5C1E4DDCC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26357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762037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58053E6A-9B0B-422B-B6CE-DD5C1E4DDCC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329355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1409564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ADDEF5BA-0784-42DB-B8C7-DA3286E310D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774527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085400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ADDEF5BA-0784-42DB-B8C7-DA3286E310D4}"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951162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B54B49D5-28C5-45CF-8FEC-44264DC5A2E9}"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238241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BDC393D4-3F56-4DF3-B190-E2366E6C7E06}"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846904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FAE131E3-F4F9-45E8-9391-18CEA7FCBAA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8013606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5292EA-DC92-4685-830D-77CC5FFE96DB}"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8336137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E75292EA-DC92-4685-830D-77CC5FFE96DB}"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41827154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1218460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02F8FCDD-D3AB-4E7D-A736-6E227458DA8D}"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083325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1268591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562356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08D96D3A-8D31-4231-A77F-A18AEC67280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0138678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8010318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7C413EE4-AE8D-40DE-9BD5-B224721B3B5E}"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1068108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08D96D3A-8D31-4231-A77F-A18AEC67280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912618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indent="-171450" algn="l" defTabSz="914363" rtl="0" eaLnBrk="1" fontAlgn="auto" latinLnBrk="0" hangingPunct="1">
              <a:lnSpc>
                <a:spcPct val="90000"/>
              </a:lnSpc>
              <a:spcBef>
                <a:spcPts val="0"/>
              </a:spcBef>
              <a:spcAft>
                <a:spcPts val="333"/>
              </a:spcAft>
              <a:buClrTx/>
              <a:buSzTx/>
              <a:buFont typeface="Arial" pitchFamily="34" charset="0"/>
              <a:buChar char="•"/>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D7767D7D-3AC3-4305-ADD3-6280B3882CD0}"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9745704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B54B49D5-28C5-45CF-8FEC-44264DC5A2E9}"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1934707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4D212434-3341-4852-A679-BE9B9D36D218}"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8535077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3E9459B-D5E2-442B-AD5A-A4D51201D7B3}" type="slidenum">
              <a:rPr lang="en-US">
                <a:solidFill>
                  <a:prstClr val="black"/>
                </a:solidFill>
              </a:rPr>
              <a:pPr/>
              <a:t>50</a:t>
            </a:fld>
            <a:endParaRPr lang="en-US">
              <a:solidFill>
                <a:prstClr val="black"/>
              </a:solidFill>
            </a:endParaRPr>
          </a:p>
        </p:txBody>
      </p:sp>
      <p:sp>
        <p:nvSpPr>
          <p:cNvPr id="65539" name="Rectangle 2"/>
          <p:cNvSpPr>
            <a:spLocks noGrp="1" noRot="1" noChangeAspect="1" noChangeArrowheads="1" noTextEdit="1"/>
          </p:cNvSpPr>
          <p:nvPr>
            <p:ph type="sldImg"/>
          </p:nvPr>
        </p:nvSpPr>
        <p:spPr>
          <a:xfrm>
            <a:off x="-6350" y="233363"/>
            <a:ext cx="6954838" cy="3911600"/>
          </a:xfrm>
          <a:ln>
            <a:noFill/>
          </a:ln>
        </p:spPr>
      </p:sp>
      <p:sp>
        <p:nvSpPr>
          <p:cNvPr id="65540" name="Rectangle 3"/>
          <p:cNvSpPr>
            <a:spLocks noChangeArrowheads="1"/>
          </p:cNvSpPr>
          <p:nvPr/>
        </p:nvSpPr>
        <p:spPr bwMode="auto">
          <a:xfrm>
            <a:off x="125413" y="1630363"/>
            <a:ext cx="6470650" cy="5422900"/>
          </a:xfrm>
          <a:prstGeom prst="rect">
            <a:avLst/>
          </a:prstGeom>
          <a:noFill/>
          <a:ln w="9525">
            <a:noFill/>
            <a:miter lim="800000"/>
            <a:headEnd/>
            <a:tailEnd/>
          </a:ln>
        </p:spPr>
        <p:txBody>
          <a:bodyPr lIns="93246" tIns="45069" rIns="93246" bIns="45069"/>
          <a:lstStyle/>
          <a:p>
            <a:pPr defTabSz="935038" eaLnBrk="0" hangingPunct="0">
              <a:spcBef>
                <a:spcPct val="30000"/>
              </a:spcBef>
            </a:pPr>
            <a:r>
              <a:rPr lang="en-US" sz="1200">
                <a:solidFill>
                  <a:prstClr val="black"/>
                </a:solidFill>
              </a:rPr>
              <a:t>	</a:t>
            </a:r>
          </a:p>
        </p:txBody>
      </p:sp>
      <p:sp>
        <p:nvSpPr>
          <p:cNvPr id="65541" name="Rectangle 4"/>
          <p:cNvSpPr>
            <a:spLocks noGrp="1" noChangeArrowheads="1"/>
          </p:cNvSpPr>
          <p:nvPr>
            <p:ph type="body" idx="1"/>
          </p:nvPr>
        </p:nvSpPr>
        <p:spPr>
          <a:xfrm>
            <a:off x="200025" y="1782763"/>
            <a:ext cx="6470650" cy="6651625"/>
          </a:xfrm>
          <a:noFill/>
          <a:ln/>
        </p:spPr>
        <p:txBody>
          <a:bodyPr lIns="93246" tIns="45069" rIns="93246" bIns="45069"/>
          <a:lstStyle/>
          <a:p>
            <a:pPr eaLnBrk="1" hangingPunct="1"/>
            <a:endParaRPr lang="en-US" smtClean="0"/>
          </a:p>
        </p:txBody>
      </p:sp>
    </p:spTree>
    <p:extLst>
      <p:ext uri="{BB962C8B-B14F-4D97-AF65-F5344CB8AC3E}">
        <p14:creationId xmlns:p14="http://schemas.microsoft.com/office/powerpoint/2010/main" val="26017655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20267473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33691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15055110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23734512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9806950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4024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105D79C8-7E75-4053-8862-C5150E64C8E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597515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393A0C66-D674-4FEF-9AF4-28F8AC44BF1A}"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792455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FAE131E3-F4F9-45E8-9391-18CEA7FCBAA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966289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665E856B-395F-482B-A968-E7E260F3BF11}"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520834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TechReady12</a:t>
            </a:r>
            <a:endParaRPr lang="en-US" dirty="0">
              <a:solidFill>
                <a:prstClr val="black"/>
              </a:solidFill>
            </a:endParaRPr>
          </a:p>
        </p:txBody>
      </p:sp>
      <p:sp>
        <p:nvSpPr>
          <p:cNvPr id="5" name="Date Placeholder 4"/>
          <p:cNvSpPr>
            <a:spLocks noGrp="1"/>
          </p:cNvSpPr>
          <p:nvPr>
            <p:ph type="dt" idx="11"/>
          </p:nvPr>
        </p:nvSpPr>
        <p:spPr/>
        <p:txBody>
          <a:bodyPr/>
          <a:lstStyle/>
          <a:p>
            <a:fld id="{FAE131E3-F4F9-45E8-9391-18CEA7FCBAAF}" type="datetime1">
              <a:rPr lang="en-US" smtClean="0">
                <a:solidFill>
                  <a:prstClr val="black"/>
                </a:solidFill>
              </a:rPr>
              <a:pPr/>
              <a:t>10/28/2014</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8921642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64454577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5585710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4631756"/>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3363346"/>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212710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631023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11265468"/>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928167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438441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85929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398855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6064335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590434537"/>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6861422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67249372"/>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5750044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91334056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81114278"/>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344245434"/>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1279415318"/>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811601147"/>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80954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8533685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4210750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bg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176340891"/>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bg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40102370"/>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23130697"/>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641808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718857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784704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93482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053956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
        <p:nvSpPr>
          <p:cNvPr id="6" name="Rectangle 5"/>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82388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5" name="Rectangle 4"/>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94364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0330876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20345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40204592"/>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9"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220366664"/>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 id="2147484321" r:id="rId37"/>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0"/>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image" Target="../media/image28.png"/><Relationship Id="rId11" Type="http://schemas.openxmlformats.org/officeDocument/2006/relationships/image" Target="../media/image22.png"/><Relationship Id="rId5" Type="http://schemas.openxmlformats.org/officeDocument/2006/relationships/image" Target="../media/image27.png"/><Relationship Id="rId10" Type="http://schemas.openxmlformats.org/officeDocument/2006/relationships/image" Target="../media/image21.png"/><Relationship Id="rId4" Type="http://schemas.openxmlformats.org/officeDocument/2006/relationships/image" Target="../media/image26.png"/><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image" Target="../media/image38.png"/><Relationship Id="rId11" Type="http://schemas.openxmlformats.org/officeDocument/2006/relationships/image" Target="../media/image42.png"/><Relationship Id="rId5" Type="http://schemas.openxmlformats.org/officeDocument/2006/relationships/image" Target="../media/image18.png"/><Relationship Id="rId10" Type="http://schemas.openxmlformats.org/officeDocument/2006/relationships/image" Target="../media/image41.png"/><Relationship Id="rId4" Type="http://schemas.openxmlformats.org/officeDocument/2006/relationships/image" Target="../media/image17.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8.png"/><Relationship Id="rId7"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image" Target="../media/image32.png"/><Relationship Id="rId5" Type="http://schemas.openxmlformats.org/officeDocument/2006/relationships/image" Target="../media/image39.png"/><Relationship Id="rId10" Type="http://schemas.openxmlformats.org/officeDocument/2006/relationships/image" Target="../media/image36.png"/><Relationship Id="rId4" Type="http://schemas.openxmlformats.org/officeDocument/2006/relationships/image" Target="../media/image20.png"/><Relationship Id="rId9"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43.png"/><Relationship Id="rId3" Type="http://schemas.openxmlformats.org/officeDocument/2006/relationships/notesSlide" Target="../notesSlides/notesSlide24.xml"/><Relationship Id="rId7" Type="http://schemas.openxmlformats.org/officeDocument/2006/relationships/image" Target="../media/image44.png"/><Relationship Id="rId12" Type="http://schemas.openxmlformats.org/officeDocument/2006/relationships/image" Target="../media/image42.png"/><Relationship Id="rId2" Type="http://schemas.openxmlformats.org/officeDocument/2006/relationships/slideLayout" Target="../slideLayouts/slideLayout19.xml"/><Relationship Id="rId1" Type="http://schemas.openxmlformats.org/officeDocument/2006/relationships/themeOverride" Target="../theme/themeOverride1.xml"/><Relationship Id="rId6" Type="http://schemas.openxmlformats.org/officeDocument/2006/relationships/image" Target="../media/image18.png"/><Relationship Id="rId11" Type="http://schemas.openxmlformats.org/officeDocument/2006/relationships/image" Target="../media/image41.png"/><Relationship Id="rId5" Type="http://schemas.openxmlformats.org/officeDocument/2006/relationships/image" Target="../media/image17.png"/><Relationship Id="rId10" Type="http://schemas.openxmlformats.org/officeDocument/2006/relationships/image" Target="../media/image40.png"/><Relationship Id="rId4" Type="http://schemas.openxmlformats.org/officeDocument/2006/relationships/image" Target="../media/image16.png"/><Relationship Id="rId9" Type="http://schemas.openxmlformats.org/officeDocument/2006/relationships/image" Target="../media/image4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6.png"/><Relationship Id="rId7" Type="http://schemas.openxmlformats.org/officeDocument/2006/relationships/image" Target="../media/image45.png"/><Relationship Id="rId12"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9.xml"/><Relationship Id="rId6" Type="http://schemas.openxmlformats.org/officeDocument/2006/relationships/image" Target="../media/image44.png"/><Relationship Id="rId11" Type="http://schemas.openxmlformats.org/officeDocument/2006/relationships/image" Target="../media/image42.png"/><Relationship Id="rId5" Type="http://schemas.openxmlformats.org/officeDocument/2006/relationships/image" Target="../media/image18.png"/><Relationship Id="rId10" Type="http://schemas.openxmlformats.org/officeDocument/2006/relationships/image" Target="../media/image41.png"/><Relationship Id="rId4" Type="http://schemas.openxmlformats.org/officeDocument/2006/relationships/image" Target="../media/image17.png"/><Relationship Id="rId9"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5.png"/><Relationship Id="rId3" Type="http://schemas.openxmlformats.org/officeDocument/2006/relationships/image" Target="../media/image32.png"/><Relationship Id="rId7" Type="http://schemas.openxmlformats.org/officeDocument/2006/relationships/image" Target="../media/image47.png"/><Relationship Id="rId12"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19.xml"/><Relationship Id="rId6" Type="http://schemas.openxmlformats.org/officeDocument/2006/relationships/image" Target="../media/image35.png"/><Relationship Id="rId11" Type="http://schemas.openxmlformats.org/officeDocument/2006/relationships/image" Target="../media/image29.png"/><Relationship Id="rId5" Type="http://schemas.openxmlformats.org/officeDocument/2006/relationships/image" Target="../media/image34.png"/><Relationship Id="rId10" Type="http://schemas.openxmlformats.org/officeDocument/2006/relationships/image" Target="../media/image28.png"/><Relationship Id="rId4" Type="http://schemas.openxmlformats.org/officeDocument/2006/relationships/image" Target="../media/image33.png"/><Relationship Id="rId9" Type="http://schemas.openxmlformats.org/officeDocument/2006/relationships/image" Target="../media/image4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47.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9.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49.png"/><Relationship Id="rId10" Type="http://schemas.openxmlformats.org/officeDocument/2006/relationships/image" Target="../media/image32.png"/><Relationship Id="rId4" Type="http://schemas.openxmlformats.org/officeDocument/2006/relationships/image" Target="../media/image48.png"/><Relationship Id="rId9" Type="http://schemas.openxmlformats.org/officeDocument/2006/relationships/image" Target="../media/image2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7.png"/><Relationship Id="rId3" Type="http://schemas.openxmlformats.org/officeDocument/2006/relationships/image" Target="../media/image32.png"/><Relationship Id="rId7" Type="http://schemas.openxmlformats.org/officeDocument/2006/relationships/image" Target="../media/image25.png"/><Relationship Id="rId12"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9.xml"/><Relationship Id="rId6" Type="http://schemas.openxmlformats.org/officeDocument/2006/relationships/image" Target="../media/image35.png"/><Relationship Id="rId11" Type="http://schemas.openxmlformats.org/officeDocument/2006/relationships/image" Target="../media/image51.png"/><Relationship Id="rId5" Type="http://schemas.openxmlformats.org/officeDocument/2006/relationships/image" Target="../media/image34.png"/><Relationship Id="rId10" Type="http://schemas.openxmlformats.org/officeDocument/2006/relationships/image" Target="../media/image48.png"/><Relationship Id="rId4" Type="http://schemas.openxmlformats.org/officeDocument/2006/relationships/image" Target="../media/image33.png"/><Relationship Id="rId9" Type="http://schemas.openxmlformats.org/officeDocument/2006/relationships/image" Target="../media/image50.png"/><Relationship Id="rId14" Type="http://schemas.openxmlformats.org/officeDocument/2006/relationships/image" Target="../media/image53.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2.png"/><Relationship Id="rId7"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19.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25.png"/><Relationship Id="rId4" Type="http://schemas.openxmlformats.org/officeDocument/2006/relationships/image" Target="../media/image33.png"/><Relationship Id="rId9" Type="http://schemas.openxmlformats.org/officeDocument/2006/relationships/image" Target="../media/image49.png"/></Relationships>
</file>

<file path=ppt/slides/_rels/slide4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2.png"/><Relationship Id="rId7"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5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hyperlink" Target="http://www.microsoft.com/en-us/server-cloud/products/windows-azure-pack" TargetMode="External"/><Relationship Id="rId2" Type="http://schemas.openxmlformats.org/officeDocument/2006/relationships/notesSlide" Target="../notesSlides/notesSlide43.xml"/><Relationship Id="rId1" Type="http://schemas.openxmlformats.org/officeDocument/2006/relationships/slideLayout" Target="../slideLayouts/slideLayout19.xml"/><Relationship Id="rId6" Type="http://schemas.openxmlformats.org/officeDocument/2006/relationships/hyperlink" Target="http://technet.microsoft.com/en-us/library/hh546785.aspx" TargetMode="External"/><Relationship Id="rId5" Type="http://schemas.openxmlformats.org/officeDocument/2006/relationships/hyperlink" Target="http://azure.microsoft.com/en-us/" TargetMode="External"/><Relationship Id="rId4" Type="http://schemas.openxmlformats.org/officeDocument/2006/relationships/hyperlink" Target="http://technet.microsoft.com/library/dn765472.aspx"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9.xml"/><Relationship Id="rId6" Type="http://schemas.openxmlformats.org/officeDocument/2006/relationships/hyperlink" Target="http://aka.ms/teched-eu" TargetMode="External"/><Relationship Id="rId5" Type="http://schemas.openxmlformats.org/officeDocument/2006/relationships/image" Target="../media/image56.png"/><Relationship Id="rId4" Type="http://schemas.openxmlformats.org/officeDocument/2006/relationships/image" Target="../media/image2.png"/></Relationships>
</file>

<file path=ppt/slides/_rels/slide53.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19.xml"/><Relationship Id="rId6" Type="http://schemas.openxmlformats.org/officeDocument/2006/relationships/image" Target="../media/image60.jpg"/><Relationship Id="rId5" Type="http://schemas.openxmlformats.org/officeDocument/2006/relationships/image" Target="../media/image59.png"/><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9.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6445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81"/>
          <p:cNvSpPr/>
          <p:nvPr/>
        </p:nvSpPr>
        <p:spPr>
          <a:xfrm>
            <a:off x="467183" y="1381820"/>
            <a:ext cx="11424391" cy="124844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grpSp>
        <p:nvGrpSpPr>
          <p:cNvPr id="6" name="Group 5"/>
          <p:cNvGrpSpPr/>
          <p:nvPr/>
        </p:nvGrpSpPr>
        <p:grpSpPr>
          <a:xfrm>
            <a:off x="666155" y="1484402"/>
            <a:ext cx="7172242" cy="1647104"/>
            <a:chOff x="650700" y="1365775"/>
            <a:chExt cx="7032248" cy="1614954"/>
          </a:xfrm>
        </p:grpSpPr>
        <p:sp>
          <p:nvSpPr>
            <p:cNvPr id="83" name="Rectangle 82"/>
            <p:cNvSpPr/>
            <p:nvPr/>
          </p:nvSpPr>
          <p:spPr>
            <a:xfrm>
              <a:off x="650700" y="1528591"/>
              <a:ext cx="7032248" cy="1214609"/>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678686" rIns="466302" rtlCol="0" anchor="ctr"/>
            <a:lstStyle/>
            <a:p>
              <a:pPr defTabSz="932597">
                <a:lnSpc>
                  <a:spcPct val="90000"/>
                </a:lnSpc>
              </a:pPr>
              <a:r>
                <a:rPr lang="en-US" sz="2856" kern="0" dirty="0">
                  <a:solidFill>
                    <a:srgbClr val="FFFFFF"/>
                  </a:solidFill>
                </a:rPr>
                <a:t>Can I still meet </a:t>
              </a:r>
              <a:r>
                <a:rPr lang="en-US" sz="2856" kern="0" dirty="0" smtClean="0">
                  <a:solidFill>
                    <a:srgbClr val="FFFFFF"/>
                  </a:solidFill>
                </a:rPr>
                <a:t>my regulatory </a:t>
              </a:r>
              <a:r>
                <a:rPr lang="en-US" sz="2856" kern="0" dirty="0">
                  <a:solidFill>
                    <a:srgbClr val="FFFFFF"/>
                  </a:solidFill>
                </a:rPr>
                <a:t>requirements in the public cloud?</a:t>
              </a:r>
            </a:p>
          </p:txBody>
        </p:sp>
        <p:sp>
          <p:nvSpPr>
            <p:cNvPr id="92" name="TextBox 91"/>
            <p:cNvSpPr txBox="1"/>
            <p:nvPr/>
          </p:nvSpPr>
          <p:spPr>
            <a:xfrm>
              <a:off x="1073776" y="1365775"/>
              <a:ext cx="914400" cy="1614954"/>
            </a:xfrm>
            <a:prstGeom prst="rect">
              <a:avLst/>
            </a:prstGeom>
            <a:noFill/>
          </p:spPr>
          <p:txBody>
            <a:bodyPr wrap="none" rtlCol="0">
              <a:noAutofit/>
            </a:bodyPr>
            <a:lstStyle/>
            <a:p>
              <a:pPr algn="ctr">
                <a:buClr>
                  <a:srgbClr val="FFFFFF"/>
                </a:buClr>
              </a:pPr>
              <a:r>
                <a:rPr lang="en-US" sz="9800" b="1" dirty="0">
                  <a:solidFill>
                    <a:srgbClr val="0072C6"/>
                  </a:solidFill>
                  <a:effectLst>
                    <a:outerShdw blurRad="60007" dist="310007" dir="7680000" sy="30000" kx="1300200" algn="ctr" rotWithShape="0">
                      <a:prstClr val="black">
                        <a:alpha val="32000"/>
                      </a:prstClr>
                    </a:outerShdw>
                  </a:effectLst>
                </a:rPr>
                <a:t>?</a:t>
              </a:r>
            </a:p>
          </p:txBody>
        </p:sp>
      </p:grpSp>
      <p:sp>
        <p:nvSpPr>
          <p:cNvPr id="2" name="Title 1"/>
          <p:cNvSpPr>
            <a:spLocks noGrp="1"/>
          </p:cNvSpPr>
          <p:nvPr>
            <p:ph type="title"/>
          </p:nvPr>
        </p:nvSpPr>
        <p:spPr/>
        <p:txBody>
          <a:bodyPr/>
          <a:lstStyle/>
          <a:p>
            <a:r>
              <a:rPr lang="en-US" sz="4800" dirty="0"/>
              <a:t>Barriers to Public Cloud Adoption</a:t>
            </a:r>
            <a:r>
              <a:rPr lang="en-US" dirty="0" smtClean="0"/>
              <a:t/>
            </a:r>
            <a:br>
              <a:rPr lang="en-US" dirty="0" smtClean="0"/>
            </a:br>
            <a:r>
              <a:rPr lang="en-US" sz="3200" dirty="0">
                <a:solidFill>
                  <a:schemeClr val="tx1"/>
                </a:solidFill>
              </a:rPr>
              <a:t>Compliance</a:t>
            </a:r>
          </a:p>
        </p:txBody>
      </p:sp>
      <p:grpSp>
        <p:nvGrpSpPr>
          <p:cNvPr id="9" name="Group 8"/>
          <p:cNvGrpSpPr/>
          <p:nvPr/>
        </p:nvGrpSpPr>
        <p:grpSpPr>
          <a:xfrm>
            <a:off x="467183" y="3040067"/>
            <a:ext cx="11424391" cy="3872331"/>
            <a:chOff x="455612" y="2892288"/>
            <a:chExt cx="11201400" cy="3796748"/>
          </a:xfrm>
        </p:grpSpPr>
        <p:sp>
          <p:nvSpPr>
            <p:cNvPr id="3" name="Rectangle 2"/>
            <p:cNvSpPr/>
            <p:nvPr/>
          </p:nvSpPr>
          <p:spPr>
            <a:xfrm>
              <a:off x="455612" y="2892288"/>
              <a:ext cx="11201400" cy="3796748"/>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grpSp>
          <p:nvGrpSpPr>
            <p:cNvPr id="14" name="Group 13"/>
            <p:cNvGrpSpPr/>
            <p:nvPr/>
          </p:nvGrpSpPr>
          <p:grpSpPr>
            <a:xfrm>
              <a:off x="3069011" y="3011265"/>
              <a:ext cx="8275257" cy="752191"/>
              <a:chOff x="3069011" y="3011265"/>
              <a:chExt cx="8275257" cy="752191"/>
            </a:xfrm>
          </p:grpSpPr>
          <p:sp>
            <p:nvSpPr>
              <p:cNvPr id="52" name="TextBox 51"/>
              <p:cNvSpPr txBox="1"/>
              <p:nvPr/>
            </p:nvSpPr>
            <p:spPr>
              <a:xfrm>
                <a:off x="3069011" y="3011265"/>
                <a:ext cx="8275257" cy="313932"/>
              </a:xfrm>
              <a:prstGeom prst="rect">
                <a:avLst/>
              </a:prstGeom>
              <a:solidFill>
                <a:schemeClr val="bg1">
                  <a:lumMod val="95000"/>
                </a:schemeClr>
              </a:solidFill>
            </p:spPr>
            <p:txBody>
              <a:bodyPr wrap="square" lIns="0" tIns="0" rIns="0" bIns="0" rtlCol="0">
                <a:spAutoFit/>
              </a:bodyPr>
              <a:lstStyle/>
              <a:p>
                <a:pPr algn="ctr"/>
                <a:r>
                  <a:rPr lang="en-US" sz="2040" dirty="0">
                    <a:solidFill>
                      <a:srgbClr val="FFFFFF"/>
                    </a:solidFill>
                  </a:rPr>
                  <a:t>Laws and Regulations for Off-Premises Computing</a:t>
                </a:r>
              </a:p>
            </p:txBody>
          </p:sp>
          <p:sp>
            <p:nvSpPr>
              <p:cNvPr id="5" name="TextBox 4"/>
              <p:cNvSpPr txBox="1"/>
              <p:nvPr/>
            </p:nvSpPr>
            <p:spPr>
              <a:xfrm>
                <a:off x="3096499" y="3378735"/>
                <a:ext cx="1370640" cy="384721"/>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FINANCIAL</a:t>
                </a:r>
              </a:p>
              <a:p>
                <a:pPr algn="ctr">
                  <a:lnSpc>
                    <a:spcPts val="1530"/>
                  </a:lnSpc>
                </a:pPr>
                <a:r>
                  <a:rPr lang="en-US" sz="1428" dirty="0">
                    <a:solidFill>
                      <a:srgbClr val="FFFFFF">
                        <a:lumMod val="75000"/>
                        <a:lumOff val="25000"/>
                      </a:srgbClr>
                    </a:solidFill>
                  </a:rPr>
                  <a:t>SERVICES</a:t>
                </a:r>
              </a:p>
            </p:txBody>
          </p:sp>
          <p:sp>
            <p:nvSpPr>
              <p:cNvPr id="32" name="TextBox 31"/>
              <p:cNvSpPr txBox="1"/>
              <p:nvPr/>
            </p:nvSpPr>
            <p:spPr>
              <a:xfrm>
                <a:off x="4496356" y="3567284"/>
                <a:ext cx="1348932" cy="192360"/>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HEALTHCARE</a:t>
                </a:r>
              </a:p>
            </p:txBody>
          </p:sp>
          <p:sp>
            <p:nvSpPr>
              <p:cNvPr id="35" name="TextBox 34"/>
              <p:cNvSpPr txBox="1"/>
              <p:nvPr/>
            </p:nvSpPr>
            <p:spPr>
              <a:xfrm>
                <a:off x="5867955" y="3567284"/>
                <a:ext cx="1373114" cy="192360"/>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RETAILING</a:t>
                </a:r>
              </a:p>
            </p:txBody>
          </p:sp>
          <p:sp>
            <p:nvSpPr>
              <p:cNvPr id="36" name="TextBox 35"/>
              <p:cNvSpPr txBox="1"/>
              <p:nvPr/>
            </p:nvSpPr>
            <p:spPr>
              <a:xfrm>
                <a:off x="7241070" y="3378735"/>
                <a:ext cx="1351946" cy="384721"/>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NATIONAL </a:t>
                </a:r>
              </a:p>
              <a:p>
                <a:pPr algn="ctr">
                  <a:lnSpc>
                    <a:spcPts val="1530"/>
                  </a:lnSpc>
                </a:pPr>
                <a:r>
                  <a:rPr lang="en-US" sz="1428" dirty="0">
                    <a:solidFill>
                      <a:srgbClr val="FFFFFF">
                        <a:lumMod val="75000"/>
                        <a:lumOff val="25000"/>
                      </a:srgbClr>
                    </a:solidFill>
                  </a:rPr>
                  <a:t>GOVERNMENT</a:t>
                </a:r>
              </a:p>
            </p:txBody>
          </p:sp>
          <p:sp>
            <p:nvSpPr>
              <p:cNvPr id="37" name="TextBox 36"/>
              <p:cNvSpPr txBox="1"/>
              <p:nvPr/>
            </p:nvSpPr>
            <p:spPr>
              <a:xfrm>
                <a:off x="8593015" y="3378735"/>
                <a:ext cx="1347428" cy="384721"/>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LOCAL</a:t>
                </a:r>
              </a:p>
              <a:p>
                <a:pPr algn="ctr">
                  <a:lnSpc>
                    <a:spcPts val="1530"/>
                  </a:lnSpc>
                </a:pPr>
                <a:r>
                  <a:rPr lang="en-US" sz="1428" dirty="0">
                    <a:solidFill>
                      <a:srgbClr val="FFFFFF">
                        <a:lumMod val="75000"/>
                        <a:lumOff val="25000"/>
                      </a:srgbClr>
                    </a:solidFill>
                  </a:rPr>
                  <a:t>GOVERNMENT</a:t>
                </a:r>
              </a:p>
            </p:txBody>
          </p:sp>
          <p:sp>
            <p:nvSpPr>
              <p:cNvPr id="38" name="TextBox 37"/>
              <p:cNvSpPr txBox="1"/>
              <p:nvPr/>
            </p:nvSpPr>
            <p:spPr>
              <a:xfrm>
                <a:off x="9975748" y="3539893"/>
                <a:ext cx="1347428" cy="192360"/>
              </a:xfrm>
              <a:prstGeom prst="rect">
                <a:avLst/>
              </a:prstGeom>
              <a:noFill/>
            </p:spPr>
            <p:txBody>
              <a:bodyPr wrap="square" lIns="0" tIns="0" rIns="0" bIns="0" rtlCol="0">
                <a:spAutoFit/>
              </a:bodyPr>
              <a:lstStyle/>
              <a:p>
                <a:pPr algn="ctr">
                  <a:lnSpc>
                    <a:spcPts val="1530"/>
                  </a:lnSpc>
                </a:pPr>
                <a:r>
                  <a:rPr lang="en-US" sz="1428" dirty="0">
                    <a:solidFill>
                      <a:srgbClr val="FFFFFF">
                        <a:lumMod val="75000"/>
                        <a:lumOff val="25000"/>
                      </a:srgbClr>
                    </a:solidFill>
                  </a:rPr>
                  <a:t>. . .</a:t>
                </a:r>
              </a:p>
            </p:txBody>
          </p:sp>
        </p:grpSp>
      </p:grpSp>
      <p:grpSp>
        <p:nvGrpSpPr>
          <p:cNvPr id="16" name="Group 15"/>
          <p:cNvGrpSpPr/>
          <p:nvPr/>
        </p:nvGrpSpPr>
        <p:grpSpPr>
          <a:xfrm>
            <a:off x="663017" y="4045897"/>
            <a:ext cx="2375948" cy="2671197"/>
            <a:chOff x="647624" y="3878485"/>
            <a:chExt cx="2329572" cy="2619058"/>
          </a:xfrm>
        </p:grpSpPr>
        <p:sp>
          <p:nvSpPr>
            <p:cNvPr id="51" name="TextBox 50"/>
            <p:cNvSpPr txBox="1"/>
            <p:nvPr/>
          </p:nvSpPr>
          <p:spPr>
            <a:xfrm rot="16200000">
              <a:off x="40170" y="4859822"/>
              <a:ext cx="1528840" cy="313932"/>
            </a:xfrm>
            <a:prstGeom prst="rect">
              <a:avLst/>
            </a:prstGeom>
            <a:noFill/>
          </p:spPr>
          <p:txBody>
            <a:bodyPr wrap="square" lIns="0" tIns="0" rIns="0" bIns="0" rtlCol="0">
              <a:spAutoFit/>
            </a:bodyPr>
            <a:lstStyle/>
            <a:p>
              <a:pPr algn="ctr"/>
              <a:r>
                <a:rPr lang="en-US" sz="2040" b="1" dirty="0">
                  <a:solidFill>
                    <a:srgbClr val="FFFFFF">
                      <a:lumMod val="75000"/>
                      <a:lumOff val="25000"/>
                    </a:srgbClr>
                  </a:solidFill>
                </a:rPr>
                <a:t>COUNTRY</a:t>
              </a:r>
            </a:p>
          </p:txBody>
        </p:sp>
        <p:sp>
          <p:nvSpPr>
            <p:cNvPr id="15" name="TextBox 14"/>
            <p:cNvSpPr txBox="1"/>
            <p:nvPr/>
          </p:nvSpPr>
          <p:spPr>
            <a:xfrm>
              <a:off x="1487437" y="4237101"/>
              <a:ext cx="1489759" cy="241415"/>
            </a:xfrm>
            <a:prstGeom prst="rect">
              <a:avLst/>
            </a:prstGeom>
            <a:noFill/>
          </p:spPr>
          <p:txBody>
            <a:bodyPr wrap="square" lIns="0" tIns="0" rIns="0" bIns="0" rtlCol="0">
              <a:spAutoFit/>
            </a:bodyPr>
            <a:lstStyle/>
            <a:p>
              <a:pPr algn="r"/>
              <a:r>
                <a:rPr lang="en-US" sz="1600" dirty="0">
                  <a:solidFill>
                    <a:srgbClr val="FFFFFF">
                      <a:lumMod val="75000"/>
                      <a:lumOff val="25000"/>
                    </a:srgbClr>
                  </a:solidFill>
                </a:rPr>
                <a:t>United </a:t>
              </a:r>
              <a:r>
                <a:rPr lang="en-US" sz="1600" dirty="0" smtClean="0">
                  <a:solidFill>
                    <a:srgbClr val="FFFFFF">
                      <a:lumMod val="75000"/>
                      <a:lumOff val="25000"/>
                    </a:srgbClr>
                  </a:solidFill>
                </a:rPr>
                <a:t>Kingdom</a:t>
              </a:r>
              <a:endParaRPr lang="en-US" sz="1600" dirty="0">
                <a:solidFill>
                  <a:srgbClr val="FFFFFF">
                    <a:lumMod val="75000"/>
                    <a:lumOff val="25000"/>
                  </a:srgbClr>
                </a:solidFill>
              </a:endParaRPr>
            </a:p>
          </p:txBody>
        </p:sp>
        <p:sp>
          <p:nvSpPr>
            <p:cNvPr id="33" name="TextBox 32"/>
            <p:cNvSpPr txBox="1"/>
            <p:nvPr/>
          </p:nvSpPr>
          <p:spPr>
            <a:xfrm>
              <a:off x="1448355" y="3878485"/>
              <a:ext cx="1528840" cy="241415"/>
            </a:xfrm>
            <a:prstGeom prst="rect">
              <a:avLst/>
            </a:prstGeom>
            <a:noFill/>
          </p:spPr>
          <p:txBody>
            <a:bodyPr wrap="square" lIns="0" tIns="0" rIns="0" bIns="0" rtlCol="0">
              <a:spAutoFit/>
            </a:bodyPr>
            <a:lstStyle/>
            <a:p>
              <a:pPr algn="r"/>
              <a:r>
                <a:rPr lang="en-US" sz="1600" dirty="0" smtClean="0">
                  <a:solidFill>
                    <a:srgbClr val="FFFFFF">
                      <a:lumMod val="75000"/>
                      <a:lumOff val="25000"/>
                    </a:srgbClr>
                  </a:solidFill>
                </a:rPr>
                <a:t>Spain</a:t>
              </a:r>
              <a:endParaRPr lang="en-US" sz="1600" dirty="0">
                <a:solidFill>
                  <a:srgbClr val="FFFFFF">
                    <a:lumMod val="75000"/>
                    <a:lumOff val="25000"/>
                  </a:srgbClr>
                </a:solidFill>
              </a:endParaRPr>
            </a:p>
          </p:txBody>
        </p:sp>
        <p:sp>
          <p:nvSpPr>
            <p:cNvPr id="43" name="TextBox 42"/>
            <p:cNvSpPr txBox="1"/>
            <p:nvPr/>
          </p:nvSpPr>
          <p:spPr>
            <a:xfrm>
              <a:off x="1458710" y="5008821"/>
              <a:ext cx="1489759" cy="241415"/>
            </a:xfrm>
            <a:prstGeom prst="rect">
              <a:avLst/>
            </a:prstGeom>
            <a:noFill/>
          </p:spPr>
          <p:txBody>
            <a:bodyPr wrap="square" lIns="0" tIns="0" rIns="0" bIns="0" rtlCol="0">
              <a:spAutoFit/>
            </a:bodyPr>
            <a:lstStyle/>
            <a:p>
              <a:pPr algn="r"/>
              <a:r>
                <a:rPr lang="en-US" sz="1600" dirty="0" smtClean="0">
                  <a:solidFill>
                    <a:srgbClr val="FFFFFF">
                      <a:lumMod val="75000"/>
                      <a:lumOff val="25000"/>
                    </a:srgbClr>
                  </a:solidFill>
                </a:rPr>
                <a:t>Germany</a:t>
              </a:r>
              <a:endParaRPr lang="en-US" sz="1600" dirty="0">
                <a:solidFill>
                  <a:srgbClr val="FFFFFF">
                    <a:lumMod val="75000"/>
                    <a:lumOff val="25000"/>
                  </a:srgbClr>
                </a:solidFill>
              </a:endParaRPr>
            </a:p>
          </p:txBody>
        </p:sp>
        <p:sp>
          <p:nvSpPr>
            <p:cNvPr id="44" name="TextBox 43"/>
            <p:cNvSpPr txBox="1"/>
            <p:nvPr/>
          </p:nvSpPr>
          <p:spPr>
            <a:xfrm>
              <a:off x="1419561" y="4633032"/>
              <a:ext cx="1528840" cy="241415"/>
            </a:xfrm>
            <a:prstGeom prst="rect">
              <a:avLst/>
            </a:prstGeom>
            <a:noFill/>
          </p:spPr>
          <p:txBody>
            <a:bodyPr wrap="square" lIns="0" tIns="0" rIns="0" bIns="0" rtlCol="0">
              <a:spAutoFit/>
            </a:bodyPr>
            <a:lstStyle/>
            <a:p>
              <a:pPr algn="r"/>
              <a:r>
                <a:rPr lang="en-US" sz="1600" dirty="0" smtClean="0">
                  <a:solidFill>
                    <a:srgbClr val="FFFFFF">
                      <a:lumMod val="75000"/>
                      <a:lumOff val="25000"/>
                    </a:srgbClr>
                  </a:solidFill>
                </a:rPr>
                <a:t>France</a:t>
              </a:r>
              <a:endParaRPr lang="en-US" sz="1600" dirty="0">
                <a:solidFill>
                  <a:srgbClr val="FFFFFF">
                    <a:lumMod val="75000"/>
                    <a:lumOff val="25000"/>
                  </a:srgbClr>
                </a:solidFill>
              </a:endParaRPr>
            </a:p>
          </p:txBody>
        </p:sp>
        <p:sp>
          <p:nvSpPr>
            <p:cNvPr id="46" name="TextBox 45"/>
            <p:cNvSpPr txBox="1"/>
            <p:nvPr/>
          </p:nvSpPr>
          <p:spPr>
            <a:xfrm>
              <a:off x="1439102" y="5788901"/>
              <a:ext cx="1489759" cy="241415"/>
            </a:xfrm>
            <a:prstGeom prst="rect">
              <a:avLst/>
            </a:prstGeom>
            <a:noFill/>
          </p:spPr>
          <p:txBody>
            <a:bodyPr wrap="square" lIns="0" tIns="0" rIns="0" bIns="0" rtlCol="0">
              <a:spAutoFit/>
            </a:bodyPr>
            <a:lstStyle/>
            <a:p>
              <a:pPr algn="r"/>
              <a:r>
                <a:rPr lang="en-US" sz="1600" dirty="0" smtClean="0">
                  <a:solidFill>
                    <a:srgbClr val="FFFFFF">
                      <a:lumMod val="75000"/>
                      <a:lumOff val="25000"/>
                    </a:srgbClr>
                  </a:solidFill>
                </a:rPr>
                <a:t>Netherlands</a:t>
              </a:r>
              <a:endParaRPr lang="en-US" sz="1600" dirty="0">
                <a:solidFill>
                  <a:srgbClr val="FFFFFF">
                    <a:lumMod val="75000"/>
                    <a:lumOff val="25000"/>
                  </a:srgbClr>
                </a:solidFill>
              </a:endParaRPr>
            </a:p>
          </p:txBody>
        </p:sp>
        <p:sp>
          <p:nvSpPr>
            <p:cNvPr id="47" name="TextBox 46"/>
            <p:cNvSpPr txBox="1"/>
            <p:nvPr/>
          </p:nvSpPr>
          <p:spPr>
            <a:xfrm>
              <a:off x="1422189" y="5392043"/>
              <a:ext cx="1528840" cy="241415"/>
            </a:xfrm>
            <a:prstGeom prst="rect">
              <a:avLst/>
            </a:prstGeom>
            <a:noFill/>
          </p:spPr>
          <p:txBody>
            <a:bodyPr wrap="square" lIns="0" tIns="0" rIns="0" bIns="0" rtlCol="0">
              <a:spAutoFit/>
            </a:bodyPr>
            <a:lstStyle/>
            <a:p>
              <a:pPr algn="r"/>
              <a:r>
                <a:rPr lang="en-US" sz="1600" dirty="0" smtClean="0">
                  <a:solidFill>
                    <a:srgbClr val="FFFFFF">
                      <a:lumMod val="75000"/>
                      <a:lumOff val="25000"/>
                    </a:srgbClr>
                  </a:solidFill>
                </a:rPr>
                <a:t>Sweden</a:t>
              </a:r>
              <a:endParaRPr lang="en-US" sz="1600" dirty="0">
                <a:solidFill>
                  <a:srgbClr val="FFFFFF">
                    <a:lumMod val="75000"/>
                    <a:lumOff val="25000"/>
                  </a:srgbClr>
                </a:solidFill>
              </a:endParaRPr>
            </a:p>
          </p:txBody>
        </p:sp>
        <p:sp>
          <p:nvSpPr>
            <p:cNvPr id="49" name="TextBox 48"/>
            <p:cNvSpPr txBox="1"/>
            <p:nvPr/>
          </p:nvSpPr>
          <p:spPr>
            <a:xfrm>
              <a:off x="1372156" y="6246384"/>
              <a:ext cx="1528840" cy="251159"/>
            </a:xfrm>
            <a:prstGeom prst="rect">
              <a:avLst/>
            </a:prstGeom>
            <a:noFill/>
          </p:spPr>
          <p:txBody>
            <a:bodyPr wrap="square" lIns="0" tIns="0" rIns="0" bIns="0" rtlCol="0">
              <a:spAutoFit/>
            </a:bodyPr>
            <a:lstStyle/>
            <a:p>
              <a:pPr algn="r"/>
              <a:r>
                <a:rPr lang="en-US" sz="1632" dirty="0">
                  <a:solidFill>
                    <a:srgbClr val="FFFFFF">
                      <a:lumMod val="75000"/>
                      <a:lumOff val="25000"/>
                    </a:srgbClr>
                  </a:solidFill>
                </a:rPr>
                <a:t>. . .</a:t>
              </a:r>
            </a:p>
          </p:txBody>
        </p:sp>
      </p:grpSp>
      <p:grpSp>
        <p:nvGrpSpPr>
          <p:cNvPr id="17" name="Group 16"/>
          <p:cNvGrpSpPr/>
          <p:nvPr/>
        </p:nvGrpSpPr>
        <p:grpSpPr>
          <a:xfrm>
            <a:off x="3128975" y="3944699"/>
            <a:ext cx="8451732" cy="2842679"/>
            <a:chOff x="3065449" y="3779263"/>
            <a:chExt cx="8286764" cy="2787193"/>
          </a:xfrm>
        </p:grpSpPr>
        <p:sp>
          <p:nvSpPr>
            <p:cNvPr id="4" name="Rectangle 3"/>
            <p:cNvSpPr/>
            <p:nvPr/>
          </p:nvSpPr>
          <p:spPr bwMode="auto">
            <a:xfrm>
              <a:off x="3069010" y="3806521"/>
              <a:ext cx="8268445" cy="2746892"/>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836" dirty="0">
                <a:solidFill>
                  <a:srgbClr val="FFFFFF"/>
                </a:solidFill>
              </a:endParaRPr>
            </a:p>
          </p:txBody>
        </p:sp>
        <p:sp>
          <p:nvSpPr>
            <p:cNvPr id="21" name="TextBox 20"/>
            <p:cNvSpPr txBox="1"/>
            <p:nvPr/>
          </p:nvSpPr>
          <p:spPr>
            <a:xfrm>
              <a:off x="3076955"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cxnSp>
          <p:nvCxnSpPr>
            <p:cNvPr id="7" name="Straight Connector 6"/>
            <p:cNvCxnSpPr/>
            <p:nvPr/>
          </p:nvCxnSpPr>
          <p:spPr>
            <a:xfrm>
              <a:off x="7229314" y="3788373"/>
              <a:ext cx="5912" cy="2771422"/>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613339" y="3779263"/>
              <a:ext cx="3843" cy="2783493"/>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845287" y="3806521"/>
              <a:ext cx="5878" cy="2746891"/>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467139" y="3819565"/>
              <a:ext cx="5878" cy="2746891"/>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1" name="Group 90"/>
            <p:cNvGrpSpPr/>
            <p:nvPr/>
          </p:nvGrpSpPr>
          <p:grpSpPr>
            <a:xfrm>
              <a:off x="3065449" y="4204255"/>
              <a:ext cx="8272006" cy="1937041"/>
              <a:chOff x="2854156" y="2438400"/>
              <a:chExt cx="6904404" cy="1937041"/>
            </a:xfrm>
          </p:grpSpPr>
          <p:cxnSp>
            <p:nvCxnSpPr>
              <p:cNvPr id="8" name="Straight Connector 7"/>
              <p:cNvCxnSpPr/>
              <p:nvPr/>
            </p:nvCxnSpPr>
            <p:spPr>
              <a:xfrm flipV="1">
                <a:off x="2854156" y="2819400"/>
                <a:ext cx="6890211" cy="8479"/>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868349" y="3200400"/>
                <a:ext cx="6890211" cy="8479"/>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868349" y="3581400"/>
                <a:ext cx="6890211" cy="8479"/>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865093" y="3962400"/>
                <a:ext cx="6890211" cy="8479"/>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2857129" y="2438400"/>
                <a:ext cx="6887238" cy="2120"/>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857129" y="4366961"/>
                <a:ext cx="6901431" cy="8480"/>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3069010"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4" name="TextBox 53"/>
            <p:cNvSpPr txBox="1"/>
            <p:nvPr/>
          </p:nvSpPr>
          <p:spPr>
            <a:xfrm>
              <a:off x="3100292"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5" name="TextBox 54"/>
            <p:cNvSpPr txBox="1"/>
            <p:nvPr/>
          </p:nvSpPr>
          <p:spPr>
            <a:xfrm>
              <a:off x="3096841"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6" name="TextBox 55"/>
            <p:cNvSpPr txBox="1"/>
            <p:nvPr/>
          </p:nvSpPr>
          <p:spPr>
            <a:xfrm>
              <a:off x="3093389"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7" name="TextBox 56"/>
            <p:cNvSpPr txBox="1"/>
            <p:nvPr/>
          </p:nvSpPr>
          <p:spPr>
            <a:xfrm>
              <a:off x="3089936"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8" name="TextBox 57"/>
            <p:cNvSpPr txBox="1"/>
            <p:nvPr/>
          </p:nvSpPr>
          <p:spPr>
            <a:xfrm>
              <a:off x="4459418"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59" name="TextBox 58"/>
            <p:cNvSpPr txBox="1"/>
            <p:nvPr/>
          </p:nvSpPr>
          <p:spPr>
            <a:xfrm>
              <a:off x="4451475"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0" name="TextBox 59"/>
            <p:cNvSpPr txBox="1"/>
            <p:nvPr/>
          </p:nvSpPr>
          <p:spPr>
            <a:xfrm>
              <a:off x="4482756"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1" name="TextBox 60"/>
            <p:cNvSpPr txBox="1"/>
            <p:nvPr/>
          </p:nvSpPr>
          <p:spPr>
            <a:xfrm>
              <a:off x="4479304"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2" name="TextBox 61"/>
            <p:cNvSpPr txBox="1"/>
            <p:nvPr/>
          </p:nvSpPr>
          <p:spPr>
            <a:xfrm>
              <a:off x="4475853"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3" name="TextBox 62"/>
            <p:cNvSpPr txBox="1"/>
            <p:nvPr/>
          </p:nvSpPr>
          <p:spPr>
            <a:xfrm>
              <a:off x="4472400"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4" name="TextBox 63"/>
            <p:cNvSpPr txBox="1"/>
            <p:nvPr/>
          </p:nvSpPr>
          <p:spPr>
            <a:xfrm>
              <a:off x="5841882"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5" name="TextBox 64"/>
            <p:cNvSpPr txBox="1"/>
            <p:nvPr/>
          </p:nvSpPr>
          <p:spPr>
            <a:xfrm>
              <a:off x="5833939"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6" name="TextBox 65"/>
            <p:cNvSpPr txBox="1"/>
            <p:nvPr/>
          </p:nvSpPr>
          <p:spPr>
            <a:xfrm>
              <a:off x="5865221"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7" name="TextBox 66"/>
            <p:cNvSpPr txBox="1"/>
            <p:nvPr/>
          </p:nvSpPr>
          <p:spPr>
            <a:xfrm>
              <a:off x="5861768"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8" name="TextBox 67"/>
            <p:cNvSpPr txBox="1"/>
            <p:nvPr/>
          </p:nvSpPr>
          <p:spPr>
            <a:xfrm>
              <a:off x="5858317"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69" name="TextBox 68"/>
            <p:cNvSpPr txBox="1"/>
            <p:nvPr/>
          </p:nvSpPr>
          <p:spPr>
            <a:xfrm>
              <a:off x="5854864"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0" name="TextBox 69"/>
            <p:cNvSpPr txBox="1"/>
            <p:nvPr/>
          </p:nvSpPr>
          <p:spPr>
            <a:xfrm>
              <a:off x="7224346"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1" name="TextBox 70"/>
            <p:cNvSpPr txBox="1"/>
            <p:nvPr/>
          </p:nvSpPr>
          <p:spPr>
            <a:xfrm>
              <a:off x="7216403"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2" name="TextBox 71"/>
            <p:cNvSpPr txBox="1"/>
            <p:nvPr/>
          </p:nvSpPr>
          <p:spPr>
            <a:xfrm>
              <a:off x="7247685"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3" name="TextBox 72"/>
            <p:cNvSpPr txBox="1"/>
            <p:nvPr/>
          </p:nvSpPr>
          <p:spPr>
            <a:xfrm>
              <a:off x="7244232"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4" name="TextBox 73"/>
            <p:cNvSpPr txBox="1"/>
            <p:nvPr/>
          </p:nvSpPr>
          <p:spPr>
            <a:xfrm>
              <a:off x="7240781"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5" name="TextBox 74"/>
            <p:cNvSpPr txBox="1"/>
            <p:nvPr/>
          </p:nvSpPr>
          <p:spPr>
            <a:xfrm>
              <a:off x="7237329"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6" name="TextBox 75"/>
            <p:cNvSpPr txBox="1"/>
            <p:nvPr/>
          </p:nvSpPr>
          <p:spPr>
            <a:xfrm>
              <a:off x="8606810"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7" name="TextBox 76"/>
            <p:cNvSpPr txBox="1"/>
            <p:nvPr/>
          </p:nvSpPr>
          <p:spPr>
            <a:xfrm>
              <a:off x="8598867"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8" name="TextBox 77"/>
            <p:cNvSpPr txBox="1"/>
            <p:nvPr/>
          </p:nvSpPr>
          <p:spPr>
            <a:xfrm>
              <a:off x="8630149"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79" name="TextBox 78"/>
            <p:cNvSpPr txBox="1"/>
            <p:nvPr/>
          </p:nvSpPr>
          <p:spPr>
            <a:xfrm>
              <a:off x="8626696"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0" name="TextBox 79"/>
            <p:cNvSpPr txBox="1"/>
            <p:nvPr/>
          </p:nvSpPr>
          <p:spPr>
            <a:xfrm>
              <a:off x="8623244"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1" name="TextBox 80"/>
            <p:cNvSpPr txBox="1"/>
            <p:nvPr/>
          </p:nvSpPr>
          <p:spPr>
            <a:xfrm>
              <a:off x="8619793"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4" name="TextBox 83"/>
            <p:cNvSpPr txBox="1"/>
            <p:nvPr/>
          </p:nvSpPr>
          <p:spPr>
            <a:xfrm>
              <a:off x="3098474"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5" name="TextBox 84"/>
            <p:cNvSpPr txBox="1"/>
            <p:nvPr/>
          </p:nvSpPr>
          <p:spPr>
            <a:xfrm>
              <a:off x="4480938"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6" name="TextBox 85"/>
            <p:cNvSpPr txBox="1"/>
            <p:nvPr/>
          </p:nvSpPr>
          <p:spPr>
            <a:xfrm>
              <a:off x="5863403"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7" name="TextBox 86"/>
            <p:cNvSpPr txBox="1"/>
            <p:nvPr/>
          </p:nvSpPr>
          <p:spPr>
            <a:xfrm>
              <a:off x="7245867"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88" name="TextBox 87"/>
            <p:cNvSpPr txBox="1"/>
            <p:nvPr/>
          </p:nvSpPr>
          <p:spPr>
            <a:xfrm>
              <a:off x="8628331"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cxnSp>
          <p:nvCxnSpPr>
            <p:cNvPr id="89" name="Straight Connector 88"/>
            <p:cNvCxnSpPr/>
            <p:nvPr/>
          </p:nvCxnSpPr>
          <p:spPr>
            <a:xfrm>
              <a:off x="9975748" y="3781433"/>
              <a:ext cx="3843" cy="2783493"/>
            </a:xfrm>
            <a:prstGeom prst="line">
              <a:avLst/>
            </a:prstGeom>
            <a:ln w="9525">
              <a:solidFill>
                <a:schemeClr val="accent3">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9956150" y="3890704"/>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4" name="TextBox 93"/>
            <p:cNvSpPr txBox="1"/>
            <p:nvPr/>
          </p:nvSpPr>
          <p:spPr>
            <a:xfrm>
              <a:off x="9948205" y="4274859"/>
              <a:ext cx="1396063"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5" name="TextBox 94"/>
            <p:cNvSpPr txBox="1"/>
            <p:nvPr/>
          </p:nvSpPr>
          <p:spPr>
            <a:xfrm>
              <a:off x="9979487" y="4654609"/>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6" name="TextBox 95"/>
            <p:cNvSpPr txBox="1"/>
            <p:nvPr/>
          </p:nvSpPr>
          <p:spPr>
            <a:xfrm>
              <a:off x="9976036" y="5044298"/>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7" name="TextBox 96"/>
            <p:cNvSpPr txBox="1"/>
            <p:nvPr/>
          </p:nvSpPr>
          <p:spPr>
            <a:xfrm>
              <a:off x="9972584" y="543398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8" name="TextBox 97"/>
            <p:cNvSpPr txBox="1"/>
            <p:nvPr/>
          </p:nvSpPr>
          <p:spPr>
            <a:xfrm>
              <a:off x="9969131" y="5813737"/>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sp>
          <p:nvSpPr>
            <p:cNvPr id="99" name="TextBox 98"/>
            <p:cNvSpPr txBox="1"/>
            <p:nvPr/>
          </p:nvSpPr>
          <p:spPr>
            <a:xfrm>
              <a:off x="9977669" y="6215336"/>
              <a:ext cx="1354425" cy="251159"/>
            </a:xfrm>
            <a:prstGeom prst="rect">
              <a:avLst/>
            </a:prstGeom>
            <a:noFill/>
          </p:spPr>
          <p:txBody>
            <a:bodyPr wrap="square" lIns="0" tIns="0" rIns="0" bIns="0" rtlCol="0" anchor="ctr">
              <a:spAutoFit/>
            </a:bodyPr>
            <a:lstStyle/>
            <a:p>
              <a:pPr algn="ctr"/>
              <a:r>
                <a:rPr lang="en-US" sz="1632" dirty="0">
                  <a:solidFill>
                    <a:srgbClr val="FFFFFF"/>
                  </a:solidFill>
                </a:rPr>
                <a:t>?</a:t>
              </a:r>
            </a:p>
          </p:txBody>
        </p:sp>
      </p:grpSp>
      <p:sp>
        <p:nvSpPr>
          <p:cNvPr id="90" name="Rectangular Callout 89"/>
          <p:cNvSpPr/>
          <p:nvPr/>
        </p:nvSpPr>
        <p:spPr>
          <a:xfrm>
            <a:off x="8081683" y="1650460"/>
            <a:ext cx="3618907" cy="1095869"/>
          </a:xfrm>
          <a:prstGeom prst="wedgeRectCallout">
            <a:avLst>
              <a:gd name="adj1" fmla="val -60889"/>
              <a:gd name="adj2" fmla="val -8046"/>
            </a:avLst>
          </a:prstGeom>
          <a:ln>
            <a:tailEnd type="stealth" w="lg" len="lg"/>
          </a:ln>
        </p:spPr>
        <p:style>
          <a:lnRef idx="1">
            <a:schemeClr val="accent6"/>
          </a:lnRef>
          <a:fillRef idx="3">
            <a:schemeClr val="accent6"/>
          </a:fillRef>
          <a:effectRef idx="2">
            <a:schemeClr val="accent6"/>
          </a:effectRef>
          <a:fontRef idx="minor">
            <a:schemeClr val="lt1"/>
          </a:fontRef>
        </p:style>
        <p:txBody>
          <a:bodyPr lIns="186521" tIns="93260" rtlCol="0" anchor="t"/>
          <a:lstStyle/>
          <a:p>
            <a:r>
              <a:rPr lang="en-US" sz="1836" dirty="0">
                <a:solidFill>
                  <a:srgbClr val="FFFF00"/>
                </a:solidFill>
              </a:rPr>
              <a:t>ANSWER</a:t>
            </a:r>
          </a:p>
          <a:p>
            <a:r>
              <a:rPr lang="en-US" sz="1836" dirty="0">
                <a:solidFill>
                  <a:srgbClr val="FFFFFF"/>
                </a:solidFill>
              </a:rPr>
              <a:t>You must understand the rules that apply to you</a:t>
            </a:r>
            <a:endParaRPr lang="en-US" sz="1836" dirty="0">
              <a:solidFill>
                <a:srgbClr val="FFFFFF">
                  <a:lumMod val="75000"/>
                  <a:lumOff val="25000"/>
                </a:srgbClr>
              </a:solidFill>
            </a:endParaRPr>
          </a:p>
        </p:txBody>
      </p:sp>
    </p:spTree>
    <p:extLst>
      <p:ext uri="{BB962C8B-B14F-4D97-AF65-F5344CB8AC3E}">
        <p14:creationId xmlns:p14="http://schemas.microsoft.com/office/powerpoint/2010/main" val="1465755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left)">
                                      <p:cBhvr>
                                        <p:cTn id="12" dur="500"/>
                                        <p:tgtEl>
                                          <p:spTgt spid="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67183" y="2137315"/>
            <a:ext cx="11424391" cy="124844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2" name="Title 1"/>
          <p:cNvSpPr>
            <a:spLocks noGrp="1"/>
          </p:cNvSpPr>
          <p:nvPr>
            <p:ph type="title"/>
          </p:nvPr>
        </p:nvSpPr>
        <p:spPr/>
        <p:txBody>
          <a:bodyPr/>
          <a:lstStyle/>
          <a:p>
            <a:r>
              <a:rPr lang="en-US" sz="4800" dirty="0"/>
              <a:t>Barriers to Public Cloud Adoption</a:t>
            </a:r>
            <a:r>
              <a:rPr lang="en-US" dirty="0" smtClean="0"/>
              <a:t/>
            </a:r>
            <a:br>
              <a:rPr lang="en-US" dirty="0" smtClean="0"/>
            </a:br>
            <a:r>
              <a:rPr lang="en-US" sz="3200" dirty="0">
                <a:solidFill>
                  <a:schemeClr val="tx1"/>
                </a:solidFill>
              </a:rPr>
              <a:t>Availability</a:t>
            </a:r>
          </a:p>
        </p:txBody>
      </p:sp>
      <p:grpSp>
        <p:nvGrpSpPr>
          <p:cNvPr id="3" name="Group 2"/>
          <p:cNvGrpSpPr/>
          <p:nvPr/>
        </p:nvGrpSpPr>
        <p:grpSpPr>
          <a:xfrm>
            <a:off x="666155" y="2270689"/>
            <a:ext cx="7172242" cy="1855067"/>
            <a:chOff x="650700" y="2226368"/>
            <a:chExt cx="7032248" cy="1818858"/>
          </a:xfrm>
        </p:grpSpPr>
        <p:sp>
          <p:nvSpPr>
            <p:cNvPr id="5" name="Rectangle 4"/>
            <p:cNvSpPr/>
            <p:nvPr/>
          </p:nvSpPr>
          <p:spPr>
            <a:xfrm>
              <a:off x="650700" y="2269340"/>
              <a:ext cx="7032248" cy="1775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678686" rIns="466302" rtlCol="0" anchor="ctr"/>
            <a:lstStyle/>
            <a:p>
              <a:pPr defTabSz="932597">
                <a:lnSpc>
                  <a:spcPct val="90000"/>
                </a:lnSpc>
              </a:pPr>
              <a:r>
                <a:rPr lang="en-US" sz="2856" kern="0" dirty="0">
                  <a:solidFill>
                    <a:srgbClr val="FFFFFF"/>
                  </a:solidFill>
                </a:rPr>
                <a:t>Will </a:t>
              </a:r>
              <a:r>
                <a:rPr lang="en-US" sz="2856" kern="0" dirty="0" smtClean="0">
                  <a:solidFill>
                    <a:srgbClr val="FFFFFF"/>
                  </a:solidFill>
                </a:rPr>
                <a:t>public cloud datacenters </a:t>
              </a:r>
              <a:r>
                <a:rPr lang="en-US" sz="2856" kern="0" dirty="0">
                  <a:solidFill>
                    <a:srgbClr val="FFFFFF"/>
                  </a:solidFill>
                </a:rPr>
                <a:t>be up when they’re needed?</a:t>
              </a:r>
            </a:p>
          </p:txBody>
        </p:sp>
        <p:sp>
          <p:nvSpPr>
            <p:cNvPr id="21" name="TextBox 20"/>
            <p:cNvSpPr txBox="1"/>
            <p:nvPr/>
          </p:nvSpPr>
          <p:spPr>
            <a:xfrm>
              <a:off x="1152937" y="2226368"/>
              <a:ext cx="914400" cy="914400"/>
            </a:xfrm>
            <a:prstGeom prst="rect">
              <a:avLst/>
            </a:prstGeom>
            <a:noFill/>
          </p:spPr>
          <p:style>
            <a:lnRef idx="0">
              <a:schemeClr val="accent3"/>
            </a:lnRef>
            <a:fillRef idx="3">
              <a:schemeClr val="accent3"/>
            </a:fillRef>
            <a:effectRef idx="3">
              <a:schemeClr val="accent3"/>
            </a:effectRef>
            <a:fontRef idx="minor">
              <a:schemeClr val="lt1"/>
            </a:fontRef>
          </p:style>
          <p:txBody>
            <a:bodyPr wrap="none" rtlCol="0">
              <a:noAutofit/>
            </a:bodyPr>
            <a:lstStyle/>
            <a:p>
              <a:pPr algn="ctr">
                <a:buClr>
                  <a:srgbClr val="FFFFFF"/>
                </a:buClr>
              </a:pPr>
              <a:r>
                <a:rPr lang="en-US" sz="11729" b="1" dirty="0">
                  <a:solidFill>
                    <a:srgbClr val="0072C6"/>
                  </a:solidFill>
                  <a:effectLst>
                    <a:outerShdw blurRad="60007" dist="310007" dir="7680000" sy="30000" kx="1300200" algn="ctr" rotWithShape="0">
                      <a:prstClr val="black">
                        <a:alpha val="32000"/>
                      </a:prstClr>
                    </a:outerShdw>
                  </a:effectLst>
                </a:rPr>
                <a:t>?</a:t>
              </a:r>
            </a:p>
          </p:txBody>
        </p:sp>
      </p:grpSp>
      <p:sp>
        <p:nvSpPr>
          <p:cNvPr id="6" name="Rectangular Callout 5"/>
          <p:cNvSpPr/>
          <p:nvPr/>
        </p:nvSpPr>
        <p:spPr>
          <a:xfrm>
            <a:off x="8081683" y="2314517"/>
            <a:ext cx="3618907" cy="1397056"/>
          </a:xfrm>
          <a:prstGeom prst="wedgeRectCallout">
            <a:avLst>
              <a:gd name="adj1" fmla="val -60889"/>
              <a:gd name="adj2" fmla="val -8046"/>
            </a:avLst>
          </a:prstGeom>
          <a:ln>
            <a:tailEnd type="stealth" w="lg" len="lg"/>
          </a:ln>
        </p:spPr>
        <p:style>
          <a:lnRef idx="1">
            <a:schemeClr val="accent6"/>
          </a:lnRef>
          <a:fillRef idx="3">
            <a:schemeClr val="accent6"/>
          </a:fillRef>
          <a:effectRef idx="2">
            <a:schemeClr val="accent6"/>
          </a:effectRef>
          <a:fontRef idx="minor">
            <a:schemeClr val="lt1"/>
          </a:fontRef>
        </p:style>
        <p:txBody>
          <a:bodyPr lIns="186521" tIns="93260" rtlCol="0" anchor="t"/>
          <a:lstStyle/>
          <a:p>
            <a:r>
              <a:rPr lang="en-US" sz="1836" dirty="0">
                <a:solidFill>
                  <a:srgbClr val="FFFF00"/>
                </a:solidFill>
              </a:rPr>
              <a:t>ANSWER</a:t>
            </a:r>
          </a:p>
          <a:p>
            <a:r>
              <a:rPr lang="en-US" sz="1836" dirty="0">
                <a:solidFill>
                  <a:srgbClr val="FFFFFF"/>
                </a:solidFill>
              </a:rPr>
              <a:t>They’ll be at least as good as your </a:t>
            </a:r>
            <a:r>
              <a:rPr lang="en-US" sz="1836" dirty="0" smtClean="0">
                <a:solidFill>
                  <a:srgbClr val="FFFFFF"/>
                </a:solidFill>
              </a:rPr>
              <a:t>own </a:t>
            </a:r>
            <a:r>
              <a:rPr lang="en-US" sz="1836" dirty="0">
                <a:solidFill>
                  <a:srgbClr val="FFFFFF"/>
                </a:solidFill>
              </a:rPr>
              <a:t>datacenter, and </a:t>
            </a:r>
            <a:r>
              <a:rPr lang="en-US" sz="1836" dirty="0" smtClean="0">
                <a:solidFill>
                  <a:srgbClr val="FFFFFF"/>
                </a:solidFill>
              </a:rPr>
              <a:t>there are SLAs</a:t>
            </a:r>
            <a:endParaRPr lang="en-US" sz="1836" dirty="0">
              <a:solidFill>
                <a:srgbClr val="FFFFFF"/>
              </a:solidFill>
            </a:endParaRPr>
          </a:p>
        </p:txBody>
      </p:sp>
    </p:spTree>
    <p:extLst>
      <p:ext uri="{BB962C8B-B14F-4D97-AF65-F5344CB8AC3E}">
        <p14:creationId xmlns:p14="http://schemas.microsoft.com/office/powerpoint/2010/main" val="3247432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67183" y="2137315"/>
            <a:ext cx="11424391" cy="124844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2" name="Title 1"/>
          <p:cNvSpPr>
            <a:spLocks noGrp="1"/>
          </p:cNvSpPr>
          <p:nvPr>
            <p:ph type="title"/>
          </p:nvPr>
        </p:nvSpPr>
        <p:spPr/>
        <p:txBody>
          <a:bodyPr/>
          <a:lstStyle/>
          <a:p>
            <a:r>
              <a:rPr lang="en-US" sz="4800" dirty="0"/>
              <a:t>Barriers to Public Cloud Adoption</a:t>
            </a:r>
            <a:r>
              <a:rPr lang="en-US" dirty="0" smtClean="0"/>
              <a:t/>
            </a:r>
            <a:br>
              <a:rPr lang="en-US" dirty="0" smtClean="0"/>
            </a:br>
            <a:r>
              <a:rPr lang="en-US" sz="3200" dirty="0">
                <a:solidFill>
                  <a:schemeClr val="tx1"/>
                </a:solidFill>
              </a:rPr>
              <a:t>The unspoken worry </a:t>
            </a:r>
          </a:p>
        </p:txBody>
      </p:sp>
      <p:grpSp>
        <p:nvGrpSpPr>
          <p:cNvPr id="3" name="Group 2"/>
          <p:cNvGrpSpPr/>
          <p:nvPr/>
        </p:nvGrpSpPr>
        <p:grpSpPr>
          <a:xfrm>
            <a:off x="666155" y="2270689"/>
            <a:ext cx="7172242" cy="1855067"/>
            <a:chOff x="650700" y="2226368"/>
            <a:chExt cx="7032248" cy="1818858"/>
          </a:xfrm>
        </p:grpSpPr>
        <p:sp>
          <p:nvSpPr>
            <p:cNvPr id="5" name="Rectangle 4"/>
            <p:cNvSpPr/>
            <p:nvPr/>
          </p:nvSpPr>
          <p:spPr>
            <a:xfrm>
              <a:off x="650700" y="2269340"/>
              <a:ext cx="7032248" cy="1775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678686" rIns="466302" rtlCol="0" anchor="ctr"/>
            <a:lstStyle/>
            <a:p>
              <a:pPr defTabSz="932597">
                <a:lnSpc>
                  <a:spcPct val="90000"/>
                </a:lnSpc>
              </a:pPr>
              <a:r>
                <a:rPr lang="en-US" sz="2856" kern="0" dirty="0">
                  <a:solidFill>
                    <a:srgbClr val="FFFFFF"/>
                  </a:solidFill>
                </a:rPr>
                <a:t>Will </a:t>
              </a:r>
              <a:r>
                <a:rPr lang="en-US" sz="2856" kern="0" dirty="0" smtClean="0">
                  <a:solidFill>
                    <a:srgbClr val="FFFFFF"/>
                  </a:solidFill>
                </a:rPr>
                <a:t>public cloud platforms make </a:t>
              </a:r>
              <a:r>
                <a:rPr lang="en-US" sz="2856" kern="0" dirty="0">
                  <a:solidFill>
                    <a:srgbClr val="FFFFFF"/>
                  </a:solidFill>
                </a:rPr>
                <a:t>me lose my job?</a:t>
              </a:r>
            </a:p>
          </p:txBody>
        </p:sp>
        <p:sp>
          <p:nvSpPr>
            <p:cNvPr id="21" name="TextBox 20"/>
            <p:cNvSpPr txBox="1"/>
            <p:nvPr/>
          </p:nvSpPr>
          <p:spPr>
            <a:xfrm>
              <a:off x="1152937" y="2226368"/>
              <a:ext cx="914400" cy="914400"/>
            </a:xfrm>
            <a:prstGeom prst="rect">
              <a:avLst/>
            </a:prstGeom>
            <a:noFill/>
          </p:spPr>
          <p:txBody>
            <a:bodyPr wrap="none" rtlCol="0">
              <a:noAutofit/>
            </a:bodyPr>
            <a:lstStyle/>
            <a:p>
              <a:pPr algn="ctr">
                <a:buClr>
                  <a:srgbClr val="FFFFFF"/>
                </a:buClr>
              </a:pPr>
              <a:r>
                <a:rPr lang="en-US" sz="11729" b="1" dirty="0">
                  <a:solidFill>
                    <a:srgbClr val="0072C6"/>
                  </a:solidFill>
                  <a:effectLst>
                    <a:outerShdw blurRad="60007" dist="310007" dir="7680000" sy="30000" kx="1300200" algn="ctr" rotWithShape="0">
                      <a:prstClr val="black">
                        <a:alpha val="32000"/>
                      </a:prstClr>
                    </a:outerShdw>
                  </a:effectLst>
                </a:rPr>
                <a:t>?</a:t>
              </a:r>
            </a:p>
          </p:txBody>
        </p:sp>
      </p:grpSp>
      <p:sp>
        <p:nvSpPr>
          <p:cNvPr id="6" name="Rectangular Callout 5"/>
          <p:cNvSpPr/>
          <p:nvPr/>
        </p:nvSpPr>
        <p:spPr>
          <a:xfrm>
            <a:off x="8081683" y="2314517"/>
            <a:ext cx="3618907" cy="1071239"/>
          </a:xfrm>
          <a:prstGeom prst="wedgeRectCallout">
            <a:avLst>
              <a:gd name="adj1" fmla="val -60889"/>
              <a:gd name="adj2" fmla="val -8046"/>
            </a:avLst>
          </a:prstGeom>
          <a:ln>
            <a:tailEnd type="stealth" w="lg" len="lg"/>
          </a:ln>
        </p:spPr>
        <p:style>
          <a:lnRef idx="1">
            <a:schemeClr val="accent6"/>
          </a:lnRef>
          <a:fillRef idx="3">
            <a:schemeClr val="accent6"/>
          </a:fillRef>
          <a:effectRef idx="2">
            <a:schemeClr val="accent6"/>
          </a:effectRef>
          <a:fontRef idx="minor">
            <a:schemeClr val="lt1"/>
          </a:fontRef>
        </p:style>
        <p:txBody>
          <a:bodyPr lIns="186521" tIns="93260" rtlCol="0" anchor="t"/>
          <a:lstStyle/>
          <a:p>
            <a:r>
              <a:rPr lang="en-US" sz="1836" dirty="0">
                <a:solidFill>
                  <a:srgbClr val="FFFF00"/>
                </a:solidFill>
              </a:rPr>
              <a:t>ANSWER</a:t>
            </a:r>
          </a:p>
          <a:p>
            <a:r>
              <a:rPr lang="en-US" sz="1836" dirty="0" smtClean="0">
                <a:solidFill>
                  <a:srgbClr val="FFFFFF"/>
                </a:solidFill>
              </a:rPr>
              <a:t>Probably not, but you’ll need to learn some new skills</a:t>
            </a:r>
          </a:p>
        </p:txBody>
      </p:sp>
      <p:sp>
        <p:nvSpPr>
          <p:cNvPr id="4" name="TextBox 3"/>
          <p:cNvSpPr txBox="1"/>
          <p:nvPr/>
        </p:nvSpPr>
        <p:spPr>
          <a:xfrm>
            <a:off x="467183" y="5097462"/>
            <a:ext cx="11525719" cy="655564"/>
          </a:xfrm>
          <a:prstGeom prst="rect">
            <a:avLst/>
          </a:prstGeom>
          <a:noFill/>
        </p:spPr>
        <p:txBody>
          <a:bodyPr wrap="none" lIns="182880" tIns="146304" rIns="182880" bIns="146304" rtlCol="0">
            <a:spAutoFit/>
          </a:bodyPr>
          <a:lstStyle/>
          <a:p>
            <a:pPr>
              <a:lnSpc>
                <a:spcPct val="90000"/>
              </a:lnSpc>
              <a:spcAft>
                <a:spcPts val="600"/>
              </a:spcAft>
            </a:pPr>
            <a:r>
              <a:rPr lang="en-US" sz="2600" b="1" i="1" dirty="0">
                <a:solidFill>
                  <a:srgbClr val="FFFF00"/>
                </a:solidFill>
              </a:rPr>
              <a:t>People</a:t>
            </a:r>
            <a:r>
              <a:rPr lang="en-US" sz="2600" i="1" dirty="0" smtClean="0">
                <a:gradFill>
                  <a:gsLst>
                    <a:gs pos="2917">
                      <a:srgbClr val="FFFFFF"/>
                    </a:gs>
                    <a:gs pos="30000">
                      <a:srgbClr val="FFFFFF"/>
                    </a:gs>
                  </a:gsLst>
                  <a:lin ang="5400000" scaled="0"/>
                </a:gradFill>
              </a:rPr>
              <a:t> </a:t>
            </a:r>
            <a:r>
              <a:rPr lang="en-US" sz="2600" b="1" i="1" dirty="0">
                <a:solidFill>
                  <a:srgbClr val="FFFF00"/>
                </a:solidFill>
              </a:rPr>
              <a:t>who don’t like change shouldn’t work in the technology industry</a:t>
            </a:r>
          </a:p>
        </p:txBody>
      </p:sp>
    </p:spTree>
    <p:extLst>
      <p:ext uri="{BB962C8B-B14F-4D97-AF65-F5344CB8AC3E}">
        <p14:creationId xmlns:p14="http://schemas.microsoft.com/office/powerpoint/2010/main" val="39068349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132"/>
          <p:cNvSpPr/>
          <p:nvPr/>
        </p:nvSpPr>
        <p:spPr>
          <a:xfrm>
            <a:off x="424645" y="1690660"/>
            <a:ext cx="11818275" cy="485323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134" name="Group 133"/>
          <p:cNvGrpSpPr/>
          <p:nvPr/>
        </p:nvGrpSpPr>
        <p:grpSpPr>
          <a:xfrm>
            <a:off x="729411" y="2417912"/>
            <a:ext cx="6817709" cy="3342192"/>
            <a:chOff x="515938" y="742950"/>
            <a:chExt cx="11331574" cy="5543551"/>
          </a:xfrm>
        </p:grpSpPr>
        <p:grpSp>
          <p:nvGrpSpPr>
            <p:cNvPr id="135" name="Group 134"/>
            <p:cNvGrpSpPr/>
            <p:nvPr/>
          </p:nvGrpSpPr>
          <p:grpSpPr>
            <a:xfrm>
              <a:off x="515938" y="742950"/>
              <a:ext cx="11331574" cy="5276850"/>
              <a:chOff x="515938" y="742950"/>
              <a:chExt cx="11331574" cy="5276850"/>
            </a:xfrm>
          </p:grpSpPr>
          <p:grpSp>
            <p:nvGrpSpPr>
              <p:cNvPr id="139" name="Group 138"/>
              <p:cNvGrpSpPr/>
              <p:nvPr/>
            </p:nvGrpSpPr>
            <p:grpSpPr>
              <a:xfrm>
                <a:off x="515938" y="742950"/>
                <a:ext cx="11331574" cy="5276850"/>
                <a:chOff x="515938" y="742950"/>
                <a:chExt cx="11331574" cy="5276850"/>
              </a:xfrm>
            </p:grpSpPr>
            <p:pic>
              <p:nvPicPr>
                <p:cNvPr id="142" name="Picture 14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143" name="Picture 14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144" name="Picture 14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145" name="Picture 14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146" name="Picture 14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147" name="Picture 146"/>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140" name="Picture 13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141" name="Picture 14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136" name="Picture 13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137" name="Picture 13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138" name="Picture 13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grpSp>
        <p:nvGrpSpPr>
          <p:cNvPr id="148" name="Group 147"/>
          <p:cNvGrpSpPr/>
          <p:nvPr/>
        </p:nvGrpSpPr>
        <p:grpSpPr>
          <a:xfrm>
            <a:off x="5185842" y="2417912"/>
            <a:ext cx="6817709" cy="3342192"/>
            <a:chOff x="515938" y="742950"/>
            <a:chExt cx="11331574" cy="5543551"/>
          </a:xfrm>
        </p:grpSpPr>
        <p:grpSp>
          <p:nvGrpSpPr>
            <p:cNvPr id="149" name="Group 148"/>
            <p:cNvGrpSpPr/>
            <p:nvPr/>
          </p:nvGrpSpPr>
          <p:grpSpPr>
            <a:xfrm>
              <a:off x="515938" y="742950"/>
              <a:ext cx="11331574" cy="5276850"/>
              <a:chOff x="515938" y="742950"/>
              <a:chExt cx="11331574" cy="5276850"/>
            </a:xfrm>
          </p:grpSpPr>
          <p:grpSp>
            <p:nvGrpSpPr>
              <p:cNvPr id="153" name="Group 152"/>
              <p:cNvGrpSpPr/>
              <p:nvPr/>
            </p:nvGrpSpPr>
            <p:grpSpPr>
              <a:xfrm>
                <a:off x="515938" y="742950"/>
                <a:ext cx="11331574" cy="5276850"/>
                <a:chOff x="515938" y="742950"/>
                <a:chExt cx="11331574" cy="5276850"/>
              </a:xfrm>
            </p:grpSpPr>
            <p:pic>
              <p:nvPicPr>
                <p:cNvPr id="156" name="Picture 15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157" name="Picture 15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158" name="Picture 15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159" name="Picture 15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160" name="Picture 15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161" name="Picture 160"/>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154" name="Picture 15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155" name="Picture 15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150" name="Picture 14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151" name="Picture 15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152" name="Picture 15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grpSp>
        <p:nvGrpSpPr>
          <p:cNvPr id="9" name="Group 8"/>
          <p:cNvGrpSpPr/>
          <p:nvPr/>
        </p:nvGrpSpPr>
        <p:grpSpPr>
          <a:xfrm>
            <a:off x="4302155" y="2935712"/>
            <a:ext cx="4285013" cy="3898375"/>
            <a:chOff x="4215729" y="2632178"/>
            <a:chExt cx="4201375" cy="3822283"/>
          </a:xfrm>
        </p:grpSpPr>
        <p:sp>
          <p:nvSpPr>
            <p:cNvPr id="164" name="Rectangle 163"/>
            <p:cNvSpPr/>
            <p:nvPr/>
          </p:nvSpPr>
          <p:spPr>
            <a:xfrm>
              <a:off x="4215729" y="2632178"/>
              <a:ext cx="4201375" cy="3822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Cloud Services</a:t>
              </a:r>
            </a:p>
          </p:txBody>
        </p:sp>
        <p:grpSp>
          <p:nvGrpSpPr>
            <p:cNvPr id="15" name="Group 14"/>
            <p:cNvGrpSpPr/>
            <p:nvPr/>
          </p:nvGrpSpPr>
          <p:grpSpPr>
            <a:xfrm>
              <a:off x="4373573" y="3279574"/>
              <a:ext cx="3927859" cy="1194368"/>
              <a:chOff x="8044604" y="3122818"/>
              <a:chExt cx="3927859" cy="1194368"/>
            </a:xfrm>
          </p:grpSpPr>
          <p:sp>
            <p:nvSpPr>
              <p:cNvPr id="55" name="Rectangle 54"/>
              <p:cNvSpPr/>
              <p:nvPr/>
            </p:nvSpPr>
            <p:spPr>
              <a:xfrm>
                <a:off x="8257463" y="3275217"/>
                <a:ext cx="1614821" cy="1041969"/>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57" name="Rectangle 56"/>
              <p:cNvSpPr/>
              <p:nvPr/>
            </p:nvSpPr>
            <p:spPr>
              <a:xfrm>
                <a:off x="10237944" y="3275217"/>
                <a:ext cx="1734519" cy="1041969"/>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95" name="Rectangle 194"/>
              <p:cNvSpPr/>
              <p:nvPr/>
            </p:nvSpPr>
            <p:spPr>
              <a:xfrm>
                <a:off x="10034797" y="3122818"/>
                <a:ext cx="1734519" cy="1041969"/>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97" name="TextBox 196"/>
              <p:cNvSpPr txBox="1"/>
              <p:nvPr/>
            </p:nvSpPr>
            <p:spPr>
              <a:xfrm>
                <a:off x="10034795" y="3580013"/>
                <a:ext cx="1734522" cy="594650"/>
              </a:xfrm>
              <a:prstGeom prst="rect">
                <a:avLst/>
              </a:prstGeom>
              <a:noFill/>
            </p:spPr>
            <p:txBody>
              <a:bodyPr wrap="square" rtlCol="0">
                <a:spAutoFit/>
              </a:bodyPr>
              <a:lstStyle/>
              <a:p>
                <a:pPr algn="ctr"/>
                <a:r>
                  <a:rPr lang="en-US" sz="1632" b="1" dirty="0">
                    <a:solidFill>
                      <a:srgbClr val="FFFFFF"/>
                    </a:solidFill>
                    <a:ea typeface="Segoe UI" pitchFamily="34" charset="0"/>
                    <a:cs typeface="Segoe UI" pitchFamily="34" charset="0"/>
                  </a:rPr>
                  <a:t>Worker</a:t>
                </a:r>
              </a:p>
              <a:p>
                <a:pPr algn="ctr"/>
                <a:r>
                  <a:rPr lang="en-US" sz="1632" b="1" dirty="0">
                    <a:solidFill>
                      <a:srgbClr val="FFFFFF"/>
                    </a:solidFill>
                    <a:ea typeface="Segoe UI" pitchFamily="34" charset="0"/>
                    <a:cs typeface="Segoe UI" pitchFamily="34" charset="0"/>
                  </a:rPr>
                  <a:t>Roles</a:t>
                </a:r>
                <a:endParaRPr lang="en-US" sz="1224" b="1" dirty="0">
                  <a:solidFill>
                    <a:srgbClr val="FFFFFF"/>
                  </a:solidFill>
                  <a:ea typeface="Segoe UI" pitchFamily="34" charset="0"/>
                  <a:cs typeface="Segoe UI" pitchFamily="34" charset="0"/>
                </a:endParaRPr>
              </a:p>
            </p:txBody>
          </p:sp>
          <p:sp>
            <p:nvSpPr>
              <p:cNvPr id="8" name="Freeform 7"/>
              <p:cNvSpPr/>
              <p:nvPr/>
            </p:nvSpPr>
            <p:spPr>
              <a:xfrm>
                <a:off x="9547251" y="3716773"/>
                <a:ext cx="496080" cy="137557"/>
              </a:xfrm>
              <a:custGeom>
                <a:avLst/>
                <a:gdLst>
                  <a:gd name="connsiteX0" fmla="*/ 0 w 285226"/>
                  <a:gd name="connsiteY0" fmla="*/ 126550 h 126550"/>
                  <a:gd name="connsiteX1" fmla="*/ 67112 w 285226"/>
                  <a:gd name="connsiteY1" fmla="*/ 715 h 126550"/>
                  <a:gd name="connsiteX2" fmla="*/ 285226 w 285226"/>
                  <a:gd name="connsiteY2" fmla="*/ 84605 h 126550"/>
                  <a:gd name="connsiteX0" fmla="*/ 0 w 285226"/>
                  <a:gd name="connsiteY0" fmla="*/ 147298 h 147298"/>
                  <a:gd name="connsiteX1" fmla="*/ 112393 w 285226"/>
                  <a:gd name="connsiteY1" fmla="*/ 510 h 147298"/>
                  <a:gd name="connsiteX2" fmla="*/ 285226 w 285226"/>
                  <a:gd name="connsiteY2" fmla="*/ 105353 h 147298"/>
                  <a:gd name="connsiteX0" fmla="*/ 0 w 266580"/>
                  <a:gd name="connsiteY0" fmla="*/ 146796 h 146796"/>
                  <a:gd name="connsiteX1" fmla="*/ 112393 w 266580"/>
                  <a:gd name="connsiteY1" fmla="*/ 8 h 146796"/>
                  <a:gd name="connsiteX2" fmla="*/ 266580 w 266580"/>
                  <a:gd name="connsiteY2" fmla="*/ 140772 h 146796"/>
                  <a:gd name="connsiteX0" fmla="*/ 0 w 266580"/>
                  <a:gd name="connsiteY0" fmla="*/ 146798 h 146798"/>
                  <a:gd name="connsiteX1" fmla="*/ 112393 w 266580"/>
                  <a:gd name="connsiteY1" fmla="*/ 10 h 146798"/>
                  <a:gd name="connsiteX2" fmla="*/ 266580 w 266580"/>
                  <a:gd name="connsiteY2" fmla="*/ 140774 h 146798"/>
                </a:gdLst>
                <a:ahLst/>
                <a:cxnLst>
                  <a:cxn ang="0">
                    <a:pos x="connsiteX0" y="connsiteY0"/>
                  </a:cxn>
                  <a:cxn ang="0">
                    <a:pos x="connsiteX1" y="connsiteY1"/>
                  </a:cxn>
                  <a:cxn ang="0">
                    <a:pos x="connsiteX2" y="connsiteY2"/>
                  </a:cxn>
                </a:cxnLst>
                <a:rect l="l" t="t" r="r" b="b"/>
                <a:pathLst>
                  <a:path w="266580" h="146798">
                    <a:moveTo>
                      <a:pt x="0" y="146798"/>
                    </a:moveTo>
                    <a:cubicBezTo>
                      <a:pt x="9787" y="87376"/>
                      <a:pt x="67963" y="1014"/>
                      <a:pt x="112393" y="10"/>
                    </a:cubicBezTo>
                    <a:cubicBezTo>
                      <a:pt x="156823" y="-994"/>
                      <a:pt x="197274" y="68393"/>
                      <a:pt x="266580" y="140774"/>
                    </a:cubicBezTo>
                  </a:path>
                </a:pathLst>
              </a:custGeom>
              <a:noFill/>
              <a:ln w="19050">
                <a:solidFill>
                  <a:schemeClr val="tx1"/>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a typeface="Segoe UI" pitchFamily="34" charset="0"/>
                  <a:cs typeface="Segoe UI" pitchFamily="34" charset="0"/>
                </a:endParaRPr>
              </a:p>
            </p:txBody>
          </p:sp>
          <p:sp>
            <p:nvSpPr>
              <p:cNvPr id="194" name="Rectangle 193"/>
              <p:cNvSpPr/>
              <p:nvPr/>
            </p:nvSpPr>
            <p:spPr>
              <a:xfrm>
                <a:off x="8054316" y="3122818"/>
                <a:ext cx="1614821" cy="1041969"/>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96" name="TextBox 195"/>
              <p:cNvSpPr txBox="1"/>
              <p:nvPr/>
            </p:nvSpPr>
            <p:spPr>
              <a:xfrm>
                <a:off x="8044604" y="3580013"/>
                <a:ext cx="1624533" cy="594650"/>
              </a:xfrm>
              <a:prstGeom prst="rect">
                <a:avLst/>
              </a:prstGeom>
              <a:noFill/>
            </p:spPr>
            <p:txBody>
              <a:bodyPr wrap="square" rtlCol="0">
                <a:spAutoFit/>
              </a:bodyPr>
              <a:lstStyle/>
              <a:p>
                <a:pPr algn="ctr"/>
                <a:r>
                  <a:rPr lang="en-US" sz="1632" b="1" dirty="0">
                    <a:solidFill>
                      <a:srgbClr val="FFFFFF"/>
                    </a:solidFill>
                    <a:ea typeface="Segoe UI" pitchFamily="34" charset="0"/>
                    <a:cs typeface="Segoe UI" pitchFamily="34" charset="0"/>
                  </a:rPr>
                  <a:t>Web</a:t>
                </a:r>
              </a:p>
              <a:p>
                <a:pPr algn="ctr"/>
                <a:r>
                  <a:rPr lang="en-US" sz="1632" b="1" dirty="0">
                    <a:solidFill>
                      <a:srgbClr val="FFFFFF"/>
                    </a:solidFill>
                    <a:ea typeface="Segoe UI" pitchFamily="34" charset="0"/>
                    <a:cs typeface="Segoe UI" pitchFamily="34" charset="0"/>
                  </a:rPr>
                  <a:t> Roles</a:t>
                </a:r>
                <a:endParaRPr lang="en-US" sz="1224" b="1" dirty="0">
                  <a:solidFill>
                    <a:srgbClr val="FFFFFF"/>
                  </a:solidFill>
                  <a:ea typeface="Segoe UI" pitchFamily="34" charset="0"/>
                  <a:cs typeface="Segoe UI" pitchFamily="34" charset="0"/>
                </a:endParaRPr>
              </a:p>
            </p:txBody>
          </p:sp>
          <p:sp>
            <p:nvSpPr>
              <p:cNvPr id="243" name="Oval 242"/>
              <p:cNvSpPr/>
              <p:nvPr/>
            </p:nvSpPr>
            <p:spPr>
              <a:xfrm>
                <a:off x="8450267" y="3272243"/>
                <a:ext cx="3169060" cy="338554"/>
              </a:xfrm>
              <a:prstGeom prst="ellipse">
                <a:avLst/>
              </a:prstGeom>
              <a:ln>
                <a:tailEnd type="stealth" w="lg" len="lg"/>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505050"/>
                  </a:solidFill>
                  <a:ea typeface="Segoe UI" pitchFamily="34" charset="0"/>
                  <a:cs typeface="Segoe UI" pitchFamily="34" charset="0"/>
                </a:endParaRPr>
              </a:p>
            </p:txBody>
          </p:sp>
          <p:sp>
            <p:nvSpPr>
              <p:cNvPr id="244" name="TextBox 243"/>
              <p:cNvSpPr txBox="1"/>
              <p:nvPr/>
            </p:nvSpPr>
            <p:spPr>
              <a:xfrm>
                <a:off x="8420615" y="3280220"/>
                <a:ext cx="3169060" cy="343492"/>
              </a:xfrm>
              <a:prstGeom prst="rect">
                <a:avLst/>
              </a:prstGeom>
              <a:noFill/>
            </p:spPr>
            <p:txBody>
              <a:bodyPr wrap="square" rtlCol="0">
                <a:spAutoFit/>
              </a:bodyPr>
              <a:lstStyle/>
              <a:p>
                <a:pPr algn="ctr"/>
                <a:r>
                  <a:rPr lang="en-US" sz="1632" b="1" dirty="0">
                    <a:solidFill>
                      <a:srgbClr val="505050">
                        <a:lumMod val="50000"/>
                      </a:srgbClr>
                    </a:solidFill>
                    <a:ea typeface="Segoe UI" pitchFamily="34" charset="0"/>
                    <a:cs typeface="Segoe UI" pitchFamily="34" charset="0"/>
                  </a:rPr>
                  <a:t>Application</a:t>
                </a:r>
                <a:endParaRPr lang="en-US" sz="1224" b="1" dirty="0">
                  <a:solidFill>
                    <a:srgbClr val="505050">
                      <a:lumMod val="50000"/>
                    </a:srgbClr>
                  </a:solidFill>
                  <a:ea typeface="Segoe UI" pitchFamily="34" charset="0"/>
                  <a:cs typeface="Segoe UI" pitchFamily="34" charset="0"/>
                </a:endParaRPr>
              </a:p>
            </p:txBody>
          </p:sp>
        </p:grpSp>
      </p:grpSp>
      <p:sp>
        <p:nvSpPr>
          <p:cNvPr id="236" name="Title 235"/>
          <p:cNvSpPr>
            <a:spLocks noGrp="1"/>
          </p:cNvSpPr>
          <p:nvPr>
            <p:ph type="title"/>
          </p:nvPr>
        </p:nvSpPr>
        <p:spPr/>
        <p:txBody>
          <a:bodyPr/>
          <a:lstStyle/>
          <a:p>
            <a:r>
              <a:rPr lang="en-US" sz="4800" dirty="0" smtClean="0"/>
              <a:t>Microsoft Azure </a:t>
            </a:r>
            <a:r>
              <a:rPr lang="en-US" sz="4800" dirty="0"/>
              <a:t>Technologies</a:t>
            </a:r>
            <a:br>
              <a:rPr lang="en-US" sz="4800" dirty="0"/>
            </a:br>
            <a:r>
              <a:rPr lang="en-US" sz="3200" dirty="0">
                <a:solidFill>
                  <a:schemeClr val="tx1"/>
                </a:solidFill>
              </a:rPr>
              <a:t>Compute</a:t>
            </a:r>
            <a:r>
              <a:rPr lang="en-US" sz="3200" dirty="0">
                <a:gradFill>
                  <a:gsLst>
                    <a:gs pos="1250">
                      <a:schemeClr val="tx2"/>
                    </a:gs>
                    <a:gs pos="99000">
                      <a:schemeClr val="tx2"/>
                    </a:gs>
                  </a:gsLst>
                  <a:lin ang="5400000" scaled="0"/>
                </a:gradFill>
              </a:rPr>
              <a:t> </a:t>
            </a:r>
          </a:p>
        </p:txBody>
      </p:sp>
      <p:grpSp>
        <p:nvGrpSpPr>
          <p:cNvPr id="4" name="Group 3"/>
          <p:cNvGrpSpPr/>
          <p:nvPr/>
        </p:nvGrpSpPr>
        <p:grpSpPr>
          <a:xfrm>
            <a:off x="573765" y="2935711"/>
            <a:ext cx="3580111" cy="3990551"/>
            <a:chOff x="560113" y="2632178"/>
            <a:chExt cx="3510231" cy="3912660"/>
          </a:xfrm>
        </p:grpSpPr>
        <p:sp>
          <p:nvSpPr>
            <p:cNvPr id="163" name="Rectangle 162"/>
            <p:cNvSpPr/>
            <p:nvPr/>
          </p:nvSpPr>
          <p:spPr>
            <a:xfrm>
              <a:off x="560113" y="2632178"/>
              <a:ext cx="3352058" cy="3822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Virtual Machines</a:t>
              </a:r>
            </a:p>
          </p:txBody>
        </p:sp>
        <p:grpSp>
          <p:nvGrpSpPr>
            <p:cNvPr id="17" name="Group 16"/>
            <p:cNvGrpSpPr/>
            <p:nvPr/>
          </p:nvGrpSpPr>
          <p:grpSpPr>
            <a:xfrm>
              <a:off x="657639" y="3128562"/>
              <a:ext cx="3412705" cy="3416276"/>
              <a:chOff x="751768" y="2971806"/>
              <a:chExt cx="3412705" cy="3416276"/>
            </a:xfrm>
          </p:grpSpPr>
          <p:sp>
            <p:nvSpPr>
              <p:cNvPr id="213" name="TextBox 212"/>
              <p:cNvSpPr txBox="1"/>
              <p:nvPr/>
            </p:nvSpPr>
            <p:spPr>
              <a:xfrm>
                <a:off x="1990891" y="6044590"/>
                <a:ext cx="2173582" cy="343492"/>
              </a:xfrm>
              <a:prstGeom prst="rect">
                <a:avLst/>
              </a:prstGeom>
              <a:noFill/>
            </p:spPr>
            <p:txBody>
              <a:bodyPr wrap="square" rtlCol="0">
                <a:spAutoFit/>
              </a:bodyPr>
              <a:lstStyle/>
              <a:p>
                <a:pPr algn="ctr"/>
                <a:r>
                  <a:rPr lang="en-US" sz="1632" b="1" i="1" dirty="0">
                    <a:solidFill>
                      <a:srgbClr val="FFFFFF"/>
                    </a:solidFill>
                    <a:ea typeface="Segoe UI" pitchFamily="34" charset="0"/>
                    <a:cs typeface="Segoe UI" pitchFamily="34" charset="0"/>
                  </a:rPr>
                  <a:t>User-Supplied</a:t>
                </a:r>
                <a:endParaRPr lang="en-US" sz="1224" b="1" i="1" dirty="0">
                  <a:solidFill>
                    <a:srgbClr val="FFFFFF"/>
                  </a:solidFill>
                  <a:ea typeface="Segoe UI" pitchFamily="34" charset="0"/>
                  <a:cs typeface="Segoe UI" pitchFamily="34" charset="0"/>
                </a:endParaRPr>
              </a:p>
            </p:txBody>
          </p:sp>
          <p:grpSp>
            <p:nvGrpSpPr>
              <p:cNvPr id="3" name="Group 2"/>
              <p:cNvGrpSpPr/>
              <p:nvPr/>
            </p:nvGrpSpPr>
            <p:grpSpPr>
              <a:xfrm>
                <a:off x="751768" y="2971806"/>
                <a:ext cx="2983165" cy="2965154"/>
                <a:chOff x="751768" y="2971806"/>
                <a:chExt cx="2983165" cy="2965154"/>
              </a:xfrm>
            </p:grpSpPr>
            <p:sp>
              <p:nvSpPr>
                <p:cNvPr id="61" name="Rectangle 60"/>
                <p:cNvSpPr/>
                <p:nvPr/>
              </p:nvSpPr>
              <p:spPr>
                <a:xfrm>
                  <a:off x="1990891" y="3276606"/>
                  <a:ext cx="1340757" cy="82295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sz="1836" dirty="0">
                    <a:solidFill>
                      <a:srgbClr val="FFFFFF"/>
                    </a:solidFill>
                    <a:ea typeface="Segoe UI" pitchFamily="34" charset="0"/>
                    <a:cs typeface="Segoe UI" pitchFamily="34" charset="0"/>
                  </a:endParaRPr>
                </a:p>
              </p:txBody>
            </p:sp>
            <p:sp>
              <p:nvSpPr>
                <p:cNvPr id="60" name="Rectangle 59"/>
                <p:cNvSpPr/>
                <p:nvPr/>
              </p:nvSpPr>
              <p:spPr>
                <a:xfrm>
                  <a:off x="1787744" y="3124206"/>
                  <a:ext cx="1340757" cy="82295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sz="1836" dirty="0">
                    <a:solidFill>
                      <a:srgbClr val="FFFFFF"/>
                    </a:solidFill>
                    <a:ea typeface="Segoe UI" pitchFamily="34" charset="0"/>
                    <a:cs typeface="Segoe UI" pitchFamily="34" charset="0"/>
                  </a:endParaRPr>
                </a:p>
              </p:txBody>
            </p:sp>
            <p:sp>
              <p:nvSpPr>
                <p:cNvPr id="5" name="Can 4"/>
                <p:cNvSpPr/>
                <p:nvPr/>
              </p:nvSpPr>
              <p:spPr>
                <a:xfrm>
                  <a:off x="751768" y="4130020"/>
                  <a:ext cx="1218869" cy="822950"/>
                </a:xfrm>
                <a:prstGeom prst="can">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a typeface="Segoe UI" pitchFamily="34" charset="0"/>
                    <a:cs typeface="Segoe UI" pitchFamily="34" charset="0"/>
                  </a:endParaRPr>
                </a:p>
              </p:txBody>
            </p:sp>
            <p:sp>
              <p:nvSpPr>
                <p:cNvPr id="305" name="Rectangle 304"/>
                <p:cNvSpPr/>
                <p:nvPr/>
              </p:nvSpPr>
              <p:spPr>
                <a:xfrm>
                  <a:off x="1584597" y="2971806"/>
                  <a:ext cx="1340757" cy="822951"/>
                </a:xfrm>
                <a:prstGeom prst="rect">
                  <a:avLst/>
                </a:prstGeom>
                <a:ln>
                  <a:headEnd type="none" w="lg" len="lg"/>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a:endParaRPr lang="en-US" sz="1836" dirty="0">
                    <a:solidFill>
                      <a:srgbClr val="FFFFFF"/>
                    </a:solidFill>
                    <a:ea typeface="Segoe UI" pitchFamily="34" charset="0"/>
                    <a:cs typeface="Segoe UI" pitchFamily="34" charset="0"/>
                  </a:endParaRPr>
                </a:p>
              </p:txBody>
            </p:sp>
            <p:sp>
              <p:nvSpPr>
                <p:cNvPr id="307" name="TextBox 306"/>
                <p:cNvSpPr txBox="1"/>
                <p:nvPr/>
              </p:nvSpPr>
              <p:spPr>
                <a:xfrm>
                  <a:off x="1584597" y="3175437"/>
                  <a:ext cx="1340757" cy="343492"/>
                </a:xfrm>
                <a:prstGeom prst="rect">
                  <a:avLst/>
                </a:prstGeom>
                <a:noFill/>
              </p:spPr>
              <p:txBody>
                <a:bodyPr wrap="square" rtlCol="0">
                  <a:spAutoFit/>
                </a:bodyPr>
                <a:lstStyle/>
                <a:p>
                  <a:pPr algn="ctr"/>
                  <a:r>
                    <a:rPr lang="en-US" sz="1632" b="1" dirty="0">
                      <a:solidFill>
                        <a:srgbClr val="FFFFFF"/>
                      </a:solidFill>
                      <a:ea typeface="Segoe UI" pitchFamily="34" charset="0"/>
                      <a:cs typeface="Segoe UI" pitchFamily="34" charset="0"/>
                    </a:rPr>
                    <a:t>VMs</a:t>
                  </a:r>
                  <a:endParaRPr lang="en-US" sz="1224" b="1" dirty="0">
                    <a:solidFill>
                      <a:srgbClr val="FFFFFF"/>
                    </a:solidFill>
                    <a:ea typeface="Segoe UI" pitchFamily="34" charset="0"/>
                    <a:cs typeface="Segoe UI" pitchFamily="34" charset="0"/>
                  </a:endParaRPr>
                </a:p>
              </p:txBody>
            </p:sp>
            <p:sp>
              <p:nvSpPr>
                <p:cNvPr id="188" name="TextBox 187"/>
                <p:cNvSpPr txBox="1"/>
                <p:nvPr/>
              </p:nvSpPr>
              <p:spPr>
                <a:xfrm>
                  <a:off x="751768" y="4952970"/>
                  <a:ext cx="1218869" cy="343492"/>
                </a:xfrm>
                <a:prstGeom prst="rect">
                  <a:avLst/>
                </a:prstGeom>
                <a:noFill/>
              </p:spPr>
              <p:txBody>
                <a:bodyPr wrap="square" rtlCol="0">
                  <a:spAutoFit/>
                </a:bodyPr>
                <a:lstStyle/>
                <a:p>
                  <a:pPr algn="ctr"/>
                  <a:r>
                    <a:rPr lang="en-US" sz="1632" b="1" i="1" dirty="0">
                      <a:solidFill>
                        <a:srgbClr val="FFFFFF"/>
                      </a:solidFill>
                      <a:ea typeface="Segoe UI" pitchFamily="34" charset="0"/>
                      <a:cs typeface="Segoe UI" pitchFamily="34" charset="0"/>
                    </a:rPr>
                    <a:t>Gallery</a:t>
                  </a:r>
                  <a:endParaRPr lang="en-US" sz="1224" b="1" i="1" dirty="0">
                    <a:solidFill>
                      <a:srgbClr val="FFFFFF"/>
                    </a:solidFill>
                    <a:ea typeface="Segoe UI" pitchFamily="34" charset="0"/>
                    <a:cs typeface="Segoe UI" pitchFamily="34" charset="0"/>
                  </a:endParaRPr>
                </a:p>
              </p:txBody>
            </p:sp>
            <p:sp>
              <p:nvSpPr>
                <p:cNvPr id="185" name="Rectangle 184"/>
                <p:cNvSpPr/>
                <p:nvPr/>
              </p:nvSpPr>
              <p:spPr>
                <a:xfrm>
                  <a:off x="995543" y="4587215"/>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84" name="Rectangle 183"/>
                <p:cNvSpPr/>
                <p:nvPr/>
              </p:nvSpPr>
              <p:spPr>
                <a:xfrm>
                  <a:off x="934599" y="4495776"/>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82" name="Rectangle 181"/>
                <p:cNvSpPr/>
                <p:nvPr/>
              </p:nvSpPr>
              <p:spPr>
                <a:xfrm>
                  <a:off x="873656" y="4404337"/>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186" name="TextBox 185"/>
                <p:cNvSpPr txBox="1"/>
                <p:nvPr/>
              </p:nvSpPr>
              <p:spPr>
                <a:xfrm>
                  <a:off x="751769" y="4385818"/>
                  <a:ext cx="1036041" cy="343492"/>
                </a:xfrm>
                <a:prstGeom prst="rect">
                  <a:avLst/>
                </a:prstGeom>
                <a:noFill/>
              </p:spPr>
              <p:txBody>
                <a:bodyPr wrap="square" rtlCol="0">
                  <a:spAutoFit/>
                </a:bodyPr>
                <a:lstStyle/>
                <a:p>
                  <a:pPr algn="ctr"/>
                  <a:r>
                    <a:rPr lang="en-US" sz="1632" b="1" dirty="0">
                      <a:solidFill>
                        <a:srgbClr val="505050">
                          <a:lumMod val="50000"/>
                        </a:srgbClr>
                      </a:solidFill>
                      <a:ea typeface="Segoe UI" pitchFamily="34" charset="0"/>
                      <a:cs typeface="Segoe UI" pitchFamily="34" charset="0"/>
                    </a:rPr>
                    <a:t>VHDs</a:t>
                  </a:r>
                  <a:endParaRPr lang="en-US" sz="1224" b="1" dirty="0">
                    <a:solidFill>
                      <a:srgbClr val="505050">
                        <a:lumMod val="50000"/>
                      </a:srgbClr>
                    </a:solidFill>
                    <a:ea typeface="Segoe UI" pitchFamily="34" charset="0"/>
                    <a:cs typeface="Segoe UI" pitchFamily="34" charset="0"/>
                  </a:endParaRPr>
                </a:p>
              </p:txBody>
            </p:sp>
            <p:sp>
              <p:nvSpPr>
                <p:cNvPr id="202" name="Rectangle 201"/>
                <p:cNvSpPr/>
                <p:nvPr/>
              </p:nvSpPr>
              <p:spPr>
                <a:xfrm>
                  <a:off x="2839732" y="5662643"/>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204" name="Rectangle 203"/>
                <p:cNvSpPr/>
                <p:nvPr/>
              </p:nvSpPr>
              <p:spPr>
                <a:xfrm>
                  <a:off x="2778788" y="5571204"/>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205" name="Rectangle 204"/>
                <p:cNvSpPr/>
                <p:nvPr/>
              </p:nvSpPr>
              <p:spPr>
                <a:xfrm>
                  <a:off x="2717845" y="5479765"/>
                  <a:ext cx="792266" cy="274317"/>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212" name="TextBox 211"/>
                <p:cNvSpPr txBox="1"/>
                <p:nvPr/>
              </p:nvSpPr>
              <p:spPr>
                <a:xfrm>
                  <a:off x="2595958" y="5461246"/>
                  <a:ext cx="1036041" cy="343492"/>
                </a:xfrm>
                <a:prstGeom prst="rect">
                  <a:avLst/>
                </a:prstGeom>
                <a:noFill/>
              </p:spPr>
              <p:txBody>
                <a:bodyPr wrap="square" rtlCol="0">
                  <a:spAutoFit/>
                </a:bodyPr>
                <a:lstStyle/>
                <a:p>
                  <a:pPr algn="ctr"/>
                  <a:r>
                    <a:rPr lang="en-US" sz="1632" b="1" dirty="0">
                      <a:solidFill>
                        <a:srgbClr val="505050">
                          <a:lumMod val="50000"/>
                        </a:srgbClr>
                      </a:solidFill>
                      <a:ea typeface="Segoe UI" pitchFamily="34" charset="0"/>
                      <a:cs typeface="Segoe UI" pitchFamily="34" charset="0"/>
                    </a:rPr>
                    <a:t>VHDs</a:t>
                  </a:r>
                  <a:endParaRPr lang="en-US" sz="1224" b="1" dirty="0">
                    <a:solidFill>
                      <a:srgbClr val="505050">
                        <a:lumMod val="50000"/>
                      </a:srgbClr>
                    </a:solidFill>
                    <a:ea typeface="Segoe UI" pitchFamily="34" charset="0"/>
                    <a:cs typeface="Segoe UI" pitchFamily="34" charset="0"/>
                  </a:endParaRPr>
                </a:p>
              </p:txBody>
            </p:sp>
            <p:sp>
              <p:nvSpPr>
                <p:cNvPr id="7" name="Freeform 6"/>
                <p:cNvSpPr/>
                <p:nvPr/>
              </p:nvSpPr>
              <p:spPr>
                <a:xfrm>
                  <a:off x="937994" y="3479751"/>
                  <a:ext cx="672274" cy="914400"/>
                </a:xfrm>
                <a:custGeom>
                  <a:avLst/>
                  <a:gdLst>
                    <a:gd name="connsiteX0" fmla="*/ 227500 w 504337"/>
                    <a:gd name="connsiteY0" fmla="*/ 914400 h 914400"/>
                    <a:gd name="connsiteX1" fmla="*/ 9386 w 504337"/>
                    <a:gd name="connsiteY1" fmla="*/ 276837 h 914400"/>
                    <a:gd name="connsiteX2" fmla="*/ 504337 w 504337"/>
                    <a:gd name="connsiteY2" fmla="*/ 0 h 914400"/>
                  </a:gdLst>
                  <a:ahLst/>
                  <a:cxnLst>
                    <a:cxn ang="0">
                      <a:pos x="connsiteX0" y="connsiteY0"/>
                    </a:cxn>
                    <a:cxn ang="0">
                      <a:pos x="connsiteX1" y="connsiteY1"/>
                    </a:cxn>
                    <a:cxn ang="0">
                      <a:pos x="connsiteX2" y="connsiteY2"/>
                    </a:cxn>
                  </a:cxnLst>
                  <a:rect l="l" t="t" r="r" b="b"/>
                  <a:pathLst>
                    <a:path w="504337" h="914400">
                      <a:moveTo>
                        <a:pt x="227500" y="914400"/>
                      </a:moveTo>
                      <a:cubicBezTo>
                        <a:pt x="95373" y="671818"/>
                        <a:pt x="-36754" y="429237"/>
                        <a:pt x="9386" y="276837"/>
                      </a:cubicBezTo>
                      <a:cubicBezTo>
                        <a:pt x="55525" y="124437"/>
                        <a:pt x="279931" y="62218"/>
                        <a:pt x="504337" y="0"/>
                      </a:cubicBezTo>
                    </a:path>
                  </a:pathLst>
                </a:custGeom>
                <a:noFill/>
                <a:ln w="19050">
                  <a:solidFill>
                    <a:schemeClr val="tx1"/>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a typeface="Segoe UI" pitchFamily="34" charset="0"/>
                    <a:cs typeface="Segoe UI" pitchFamily="34" charset="0"/>
                  </a:endParaRPr>
                </a:p>
              </p:txBody>
            </p:sp>
            <p:sp>
              <p:nvSpPr>
                <p:cNvPr id="12" name="Freeform 11"/>
                <p:cNvSpPr/>
                <p:nvPr/>
              </p:nvSpPr>
              <p:spPr>
                <a:xfrm>
                  <a:off x="3131074" y="3535680"/>
                  <a:ext cx="603859" cy="1944084"/>
                </a:xfrm>
                <a:custGeom>
                  <a:avLst/>
                  <a:gdLst>
                    <a:gd name="connsiteX0" fmla="*/ 0 w 453012"/>
                    <a:gd name="connsiteY0" fmla="*/ 872455 h 872455"/>
                    <a:gd name="connsiteX1" fmla="*/ 453006 w 453012"/>
                    <a:gd name="connsiteY1" fmla="*/ 234892 h 872455"/>
                    <a:gd name="connsiteX2" fmla="*/ 8389 w 453012"/>
                    <a:gd name="connsiteY2" fmla="*/ 0 h 872455"/>
                  </a:gdLst>
                  <a:ahLst/>
                  <a:cxnLst>
                    <a:cxn ang="0">
                      <a:pos x="connsiteX0" y="connsiteY0"/>
                    </a:cxn>
                    <a:cxn ang="0">
                      <a:pos x="connsiteX1" y="connsiteY1"/>
                    </a:cxn>
                    <a:cxn ang="0">
                      <a:pos x="connsiteX2" y="connsiteY2"/>
                    </a:cxn>
                  </a:cxnLst>
                  <a:rect l="l" t="t" r="r" b="b"/>
                  <a:pathLst>
                    <a:path w="453012" h="872455">
                      <a:moveTo>
                        <a:pt x="0" y="872455"/>
                      </a:moveTo>
                      <a:cubicBezTo>
                        <a:pt x="225804" y="626378"/>
                        <a:pt x="451608" y="380301"/>
                        <a:pt x="453006" y="234892"/>
                      </a:cubicBezTo>
                      <a:cubicBezTo>
                        <a:pt x="454404" y="89483"/>
                        <a:pt x="231396" y="44741"/>
                        <a:pt x="8389" y="0"/>
                      </a:cubicBezTo>
                    </a:path>
                  </a:pathLst>
                </a:custGeom>
                <a:noFill/>
                <a:ln w="19050">
                  <a:solidFill>
                    <a:schemeClr val="tx1"/>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a typeface="Segoe UI" pitchFamily="34" charset="0"/>
                    <a:cs typeface="Segoe UI" pitchFamily="34" charset="0"/>
                  </a:endParaRPr>
                </a:p>
              </p:txBody>
            </p:sp>
          </p:grpSp>
        </p:grpSp>
      </p:grpSp>
      <p:grpSp>
        <p:nvGrpSpPr>
          <p:cNvPr id="58" name="Group 57"/>
          <p:cNvGrpSpPr/>
          <p:nvPr/>
        </p:nvGrpSpPr>
        <p:grpSpPr>
          <a:xfrm rot="16200000">
            <a:off x="1727776" y="1109608"/>
            <a:ext cx="1045570" cy="2322846"/>
            <a:chOff x="6969441" y="3891686"/>
            <a:chExt cx="1964910" cy="2277507"/>
          </a:xfrm>
        </p:grpSpPr>
        <p:sp>
          <p:nvSpPr>
            <p:cNvPr id="59" name="Left Bracket 58"/>
            <p:cNvSpPr/>
            <p:nvPr/>
          </p:nvSpPr>
          <p:spPr>
            <a:xfrm>
              <a:off x="7579296" y="3891687"/>
              <a:ext cx="756528" cy="2277506"/>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62" name="Straight Connector 61"/>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63" name="Rectangle 62"/>
            <p:cNvSpPr/>
            <p:nvPr/>
          </p:nvSpPr>
          <p:spPr>
            <a:xfrm rot="5400000">
              <a:off x="7177919" y="4412762"/>
              <a:ext cx="2277507" cy="1235356"/>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Infrastructure as a</a:t>
              </a:r>
            </a:p>
            <a:p>
              <a:pPr algn="ctr">
                <a:buClr>
                  <a:srgbClr val="800000"/>
                </a:buClr>
              </a:pPr>
              <a:r>
                <a:rPr lang="en-US" sz="1836" i="1" dirty="0">
                  <a:solidFill>
                    <a:srgbClr val="FFFFFF">
                      <a:lumMod val="65000"/>
                      <a:lumOff val="35000"/>
                    </a:srgbClr>
                  </a:solidFill>
                </a:rPr>
                <a:t> Service (IaaS)</a:t>
              </a:r>
            </a:p>
          </p:txBody>
        </p:sp>
      </p:grpSp>
      <p:grpSp>
        <p:nvGrpSpPr>
          <p:cNvPr id="64" name="Group 63"/>
          <p:cNvGrpSpPr/>
          <p:nvPr/>
        </p:nvGrpSpPr>
        <p:grpSpPr>
          <a:xfrm rot="16200000">
            <a:off x="8211983" y="-914346"/>
            <a:ext cx="768070" cy="6648241"/>
            <a:chOff x="6969441" y="3891687"/>
            <a:chExt cx="1443410" cy="6518475"/>
          </a:xfrm>
        </p:grpSpPr>
        <p:sp>
          <p:nvSpPr>
            <p:cNvPr id="65" name="Left Bracket 64"/>
            <p:cNvSpPr/>
            <p:nvPr/>
          </p:nvSpPr>
          <p:spPr>
            <a:xfrm>
              <a:off x="7579296" y="3891687"/>
              <a:ext cx="756522" cy="6518470"/>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66" name="Straight Connector 65"/>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67" name="Rectangle 66"/>
            <p:cNvSpPr/>
            <p:nvPr/>
          </p:nvSpPr>
          <p:spPr>
            <a:xfrm rot="5400000">
              <a:off x="4801397" y="6798709"/>
              <a:ext cx="6518471" cy="704436"/>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Platform as a Service (PaaS)</a:t>
              </a:r>
            </a:p>
          </p:txBody>
        </p:sp>
        <p:cxnSp>
          <p:nvCxnSpPr>
            <p:cNvPr id="104" name="Straight Connector 103"/>
            <p:cNvCxnSpPr/>
            <p:nvPr/>
          </p:nvCxnSpPr>
          <p:spPr>
            <a:xfrm rot="5400000" flipV="1">
              <a:off x="7259475" y="8650921"/>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grpSp>
      <p:grpSp>
        <p:nvGrpSpPr>
          <p:cNvPr id="10" name="Group 9"/>
          <p:cNvGrpSpPr/>
          <p:nvPr/>
        </p:nvGrpSpPr>
        <p:grpSpPr>
          <a:xfrm>
            <a:off x="8736664" y="2935712"/>
            <a:ext cx="3418789" cy="3898375"/>
            <a:chOff x="8563682" y="2632178"/>
            <a:chExt cx="3352058" cy="3822283"/>
          </a:xfrm>
        </p:grpSpPr>
        <p:sp>
          <p:nvSpPr>
            <p:cNvPr id="162" name="Rectangle 161"/>
            <p:cNvSpPr/>
            <p:nvPr/>
          </p:nvSpPr>
          <p:spPr>
            <a:xfrm>
              <a:off x="8563682" y="2632178"/>
              <a:ext cx="3352058" cy="3822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Web Sites</a:t>
              </a:r>
            </a:p>
          </p:txBody>
        </p:sp>
        <p:grpSp>
          <p:nvGrpSpPr>
            <p:cNvPr id="75" name="Group 74"/>
            <p:cNvGrpSpPr/>
            <p:nvPr/>
          </p:nvGrpSpPr>
          <p:grpSpPr>
            <a:xfrm>
              <a:off x="8737381" y="3098068"/>
              <a:ext cx="2569467" cy="1371585"/>
              <a:chOff x="4447788" y="2941312"/>
              <a:chExt cx="2569467" cy="1371585"/>
            </a:xfrm>
          </p:grpSpPr>
          <p:sp>
            <p:nvSpPr>
              <p:cNvPr id="76" name="Rectangle 75"/>
              <p:cNvSpPr/>
              <p:nvPr/>
            </p:nvSpPr>
            <p:spPr>
              <a:xfrm>
                <a:off x="4447788" y="2941312"/>
                <a:ext cx="2569467" cy="1371585"/>
              </a:xfrm>
              <a:prstGeom prst="rect">
                <a:avLst/>
              </a:prstGeom>
              <a:ln>
                <a:headEnd type="none" w="lg" len="lg"/>
                <a:tailEnd type="stealth" w="lg" len="lg"/>
              </a:ln>
            </p:spPr>
            <p:style>
              <a:lnRef idx="1">
                <a:schemeClr val="accent2"/>
              </a:lnRef>
              <a:fillRef idx="2">
                <a:schemeClr val="accent2"/>
              </a:fillRef>
              <a:effectRef idx="1">
                <a:schemeClr val="accent2"/>
              </a:effectRef>
              <a:fontRef idx="minor">
                <a:schemeClr val="dk1"/>
              </a:fontRef>
            </p:style>
            <p:txBody>
              <a:bodyPr wrap="none" rtlCol="0" anchor="ctr">
                <a:noAutofit/>
              </a:bodyPr>
              <a:lstStyle/>
              <a:p>
                <a:pPr algn="ctr"/>
                <a:endParaRPr lang="en-US" sz="1836" dirty="0">
                  <a:solidFill>
                    <a:srgbClr val="505050"/>
                  </a:solidFill>
                  <a:ea typeface="Segoe UI" pitchFamily="34" charset="0"/>
                  <a:cs typeface="Segoe UI" pitchFamily="34" charset="0"/>
                </a:endParaRPr>
              </a:p>
            </p:txBody>
          </p:sp>
          <p:sp>
            <p:nvSpPr>
              <p:cNvPr id="79" name="Rounded Rectangle 78"/>
              <p:cNvSpPr/>
              <p:nvPr/>
            </p:nvSpPr>
            <p:spPr>
              <a:xfrm>
                <a:off x="4579517" y="3449567"/>
                <a:ext cx="609435" cy="338554"/>
              </a:xfrm>
              <a:prstGeom prst="roundRect">
                <a:avLst/>
              </a:prstGeom>
              <a:ln>
                <a:tailEnd type="stealth" w="lg" len="lg"/>
              </a:ln>
            </p:spPr>
            <p:style>
              <a:lnRef idx="0">
                <a:schemeClr val="accent3"/>
              </a:lnRef>
              <a:fillRef idx="3">
                <a:schemeClr val="accent3"/>
              </a:fillRef>
              <a:effectRef idx="3">
                <a:schemeClr val="accent3"/>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FFFFFF"/>
                  </a:solidFill>
                  <a:ea typeface="Segoe UI" pitchFamily="34" charset="0"/>
                  <a:cs typeface="Segoe UI" pitchFamily="34" charset="0"/>
                </a:endParaRPr>
              </a:p>
            </p:txBody>
          </p:sp>
          <p:sp>
            <p:nvSpPr>
              <p:cNvPr id="80" name="TextBox 79"/>
              <p:cNvSpPr txBox="1"/>
              <p:nvPr/>
            </p:nvSpPr>
            <p:spPr>
              <a:xfrm>
                <a:off x="4579517" y="3449567"/>
                <a:ext cx="609435" cy="343492"/>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en-US" sz="1632" b="1" dirty="0">
                    <a:solidFill>
                      <a:srgbClr val="FFFFFF"/>
                    </a:solidFill>
                    <a:ea typeface="Segoe UI" pitchFamily="34" charset="0"/>
                    <a:cs typeface="Segoe UI" pitchFamily="34" charset="0"/>
                  </a:rPr>
                  <a:t>IIS</a:t>
                </a:r>
                <a:endParaRPr lang="en-US" sz="1224" b="1" dirty="0">
                  <a:solidFill>
                    <a:srgbClr val="FFFFFF"/>
                  </a:solidFill>
                  <a:ea typeface="Segoe UI" pitchFamily="34" charset="0"/>
                  <a:cs typeface="Segoe UI" pitchFamily="34" charset="0"/>
                </a:endParaRPr>
              </a:p>
            </p:txBody>
          </p:sp>
          <p:grpSp>
            <p:nvGrpSpPr>
              <p:cNvPr id="81" name="Group 80"/>
              <p:cNvGrpSpPr/>
              <p:nvPr/>
            </p:nvGrpSpPr>
            <p:grpSpPr>
              <a:xfrm>
                <a:off x="5407342" y="3016231"/>
                <a:ext cx="1515013" cy="343492"/>
                <a:chOff x="3284471" y="1234464"/>
                <a:chExt cx="1136556" cy="343492"/>
              </a:xfrm>
            </p:grpSpPr>
            <p:sp>
              <p:nvSpPr>
                <p:cNvPr id="98" name="Oval 97"/>
                <p:cNvSpPr/>
                <p:nvPr/>
              </p:nvSpPr>
              <p:spPr>
                <a:xfrm>
                  <a:off x="3284471" y="1234464"/>
                  <a:ext cx="1136556" cy="338554"/>
                </a:xfrm>
                <a:prstGeom prst="ellipse">
                  <a:avLst/>
                </a:prstGeom>
                <a:ln>
                  <a:tailEnd type="stealth" w="lg" len="lg"/>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505050"/>
                    </a:solidFill>
                    <a:ea typeface="Segoe UI" pitchFamily="34" charset="0"/>
                    <a:cs typeface="Segoe UI" pitchFamily="34" charset="0"/>
                  </a:endParaRPr>
                </a:p>
              </p:txBody>
            </p:sp>
            <p:sp>
              <p:nvSpPr>
                <p:cNvPr id="99" name="TextBox 98"/>
                <p:cNvSpPr txBox="1"/>
                <p:nvPr/>
              </p:nvSpPr>
              <p:spPr>
                <a:xfrm>
                  <a:off x="3284471" y="1234464"/>
                  <a:ext cx="1136556" cy="343492"/>
                </a:xfrm>
                <a:prstGeom prst="rect">
                  <a:avLst/>
                </a:prstGeom>
                <a:noFill/>
              </p:spPr>
              <p:txBody>
                <a:bodyPr wrap="square" rtlCol="0">
                  <a:spAutoFit/>
                </a:bodyPr>
                <a:lstStyle/>
                <a:p>
                  <a:pPr algn="ctr"/>
                  <a:r>
                    <a:rPr lang="en-US" sz="1632" b="1" dirty="0" smtClean="0">
                      <a:solidFill>
                        <a:srgbClr val="505050">
                          <a:lumMod val="50000"/>
                        </a:srgbClr>
                      </a:solidFill>
                      <a:ea typeface="Segoe UI" pitchFamily="34" charset="0"/>
                      <a:cs typeface="Segoe UI" pitchFamily="34" charset="0"/>
                    </a:rPr>
                    <a:t>Application</a:t>
                  </a:r>
                  <a:endParaRPr lang="en-US" sz="1224" b="1" dirty="0">
                    <a:solidFill>
                      <a:srgbClr val="505050">
                        <a:lumMod val="50000"/>
                      </a:srgbClr>
                    </a:solidFill>
                    <a:ea typeface="Segoe UI" pitchFamily="34" charset="0"/>
                    <a:cs typeface="Segoe UI" pitchFamily="34" charset="0"/>
                  </a:endParaRPr>
                </a:p>
              </p:txBody>
            </p:sp>
          </p:grpSp>
          <p:grpSp>
            <p:nvGrpSpPr>
              <p:cNvPr id="82" name="Group 81"/>
              <p:cNvGrpSpPr/>
              <p:nvPr/>
            </p:nvGrpSpPr>
            <p:grpSpPr>
              <a:xfrm>
                <a:off x="5407342" y="3449567"/>
                <a:ext cx="1515013" cy="343492"/>
                <a:chOff x="3284471" y="1234464"/>
                <a:chExt cx="1136556" cy="343492"/>
              </a:xfrm>
            </p:grpSpPr>
            <p:sp>
              <p:nvSpPr>
                <p:cNvPr id="96" name="Oval 95"/>
                <p:cNvSpPr/>
                <p:nvPr/>
              </p:nvSpPr>
              <p:spPr>
                <a:xfrm>
                  <a:off x="3284471" y="1234464"/>
                  <a:ext cx="1136556" cy="338554"/>
                </a:xfrm>
                <a:prstGeom prst="ellipse">
                  <a:avLst/>
                </a:prstGeom>
                <a:ln>
                  <a:tailEnd type="stealth" w="lg" len="lg"/>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505050"/>
                    </a:solidFill>
                    <a:ea typeface="Segoe UI" pitchFamily="34" charset="0"/>
                    <a:cs typeface="Segoe UI" pitchFamily="34" charset="0"/>
                  </a:endParaRPr>
                </a:p>
              </p:txBody>
            </p:sp>
            <p:sp>
              <p:nvSpPr>
                <p:cNvPr id="97" name="TextBox 96"/>
                <p:cNvSpPr txBox="1"/>
                <p:nvPr/>
              </p:nvSpPr>
              <p:spPr>
                <a:xfrm>
                  <a:off x="3284471" y="1234464"/>
                  <a:ext cx="1136556" cy="343492"/>
                </a:xfrm>
                <a:prstGeom prst="rect">
                  <a:avLst/>
                </a:prstGeom>
                <a:noFill/>
              </p:spPr>
              <p:txBody>
                <a:bodyPr wrap="square" rtlCol="0">
                  <a:spAutoFit/>
                </a:bodyPr>
                <a:lstStyle/>
                <a:p>
                  <a:pPr algn="ctr"/>
                  <a:r>
                    <a:rPr lang="en-US" sz="1632" b="1" dirty="0" smtClean="0">
                      <a:solidFill>
                        <a:srgbClr val="505050">
                          <a:lumMod val="50000"/>
                        </a:srgbClr>
                      </a:solidFill>
                      <a:ea typeface="Segoe UI" pitchFamily="34" charset="0"/>
                      <a:cs typeface="Segoe UI" pitchFamily="34" charset="0"/>
                    </a:rPr>
                    <a:t>Application</a:t>
                  </a:r>
                  <a:endParaRPr lang="en-US" sz="1224" b="1" dirty="0">
                    <a:solidFill>
                      <a:srgbClr val="505050">
                        <a:lumMod val="50000"/>
                      </a:srgbClr>
                    </a:solidFill>
                    <a:ea typeface="Segoe UI" pitchFamily="34" charset="0"/>
                    <a:cs typeface="Segoe UI" pitchFamily="34" charset="0"/>
                  </a:endParaRPr>
                </a:p>
              </p:txBody>
            </p:sp>
          </p:grpSp>
          <p:grpSp>
            <p:nvGrpSpPr>
              <p:cNvPr id="83" name="Group 82"/>
              <p:cNvGrpSpPr/>
              <p:nvPr/>
            </p:nvGrpSpPr>
            <p:grpSpPr>
              <a:xfrm>
                <a:off x="5407342" y="3882903"/>
                <a:ext cx="1515013" cy="343492"/>
                <a:chOff x="3284471" y="1234464"/>
                <a:chExt cx="1136556" cy="343492"/>
              </a:xfrm>
            </p:grpSpPr>
            <p:sp>
              <p:nvSpPr>
                <p:cNvPr id="94" name="Oval 93"/>
                <p:cNvSpPr/>
                <p:nvPr/>
              </p:nvSpPr>
              <p:spPr>
                <a:xfrm>
                  <a:off x="3284471" y="1234464"/>
                  <a:ext cx="1136556" cy="338554"/>
                </a:xfrm>
                <a:prstGeom prst="ellipse">
                  <a:avLst/>
                </a:prstGeom>
                <a:ln>
                  <a:tailEnd type="stealth" w="lg" len="lg"/>
                </a:ln>
              </p:spPr>
              <p:style>
                <a:lnRef idx="1">
                  <a:schemeClr val="accent5"/>
                </a:lnRef>
                <a:fillRef idx="2">
                  <a:schemeClr val="accent5"/>
                </a:fillRef>
                <a:effectRef idx="1">
                  <a:schemeClr val="accent5"/>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a:solidFill>
                      <a:srgbClr val="505050"/>
                    </a:solidFill>
                    <a:ea typeface="Segoe UI" pitchFamily="34" charset="0"/>
                    <a:cs typeface="Segoe UI" pitchFamily="34" charset="0"/>
                  </a:endParaRPr>
                </a:p>
              </p:txBody>
            </p:sp>
            <p:sp>
              <p:nvSpPr>
                <p:cNvPr id="95" name="TextBox 94"/>
                <p:cNvSpPr txBox="1"/>
                <p:nvPr/>
              </p:nvSpPr>
              <p:spPr>
                <a:xfrm>
                  <a:off x="3284471" y="1234464"/>
                  <a:ext cx="1136556" cy="343492"/>
                </a:xfrm>
                <a:prstGeom prst="rect">
                  <a:avLst/>
                </a:prstGeom>
                <a:noFill/>
              </p:spPr>
              <p:txBody>
                <a:bodyPr wrap="square" rtlCol="0">
                  <a:spAutoFit/>
                </a:bodyPr>
                <a:lstStyle/>
                <a:p>
                  <a:pPr algn="ctr"/>
                  <a:r>
                    <a:rPr lang="en-US" sz="1632" b="1" dirty="0" smtClean="0">
                      <a:solidFill>
                        <a:srgbClr val="505050">
                          <a:lumMod val="50000"/>
                        </a:srgbClr>
                      </a:solidFill>
                      <a:ea typeface="Segoe UI" pitchFamily="34" charset="0"/>
                      <a:cs typeface="Segoe UI" pitchFamily="34" charset="0"/>
                    </a:rPr>
                    <a:t>Application</a:t>
                  </a:r>
                  <a:endParaRPr lang="en-US" sz="1224" b="1" dirty="0">
                    <a:solidFill>
                      <a:srgbClr val="505050">
                        <a:lumMod val="50000"/>
                      </a:srgbClr>
                    </a:solidFill>
                    <a:ea typeface="Segoe UI" pitchFamily="34" charset="0"/>
                    <a:cs typeface="Segoe UI" pitchFamily="34" charset="0"/>
                  </a:endParaRPr>
                </a:p>
              </p:txBody>
            </p:sp>
          </p:grpSp>
          <p:cxnSp>
            <p:nvCxnSpPr>
              <p:cNvPr id="84" name="Straight Connector 83"/>
              <p:cNvCxnSpPr>
                <a:stCxn id="80" idx="3"/>
                <a:endCxn id="99" idx="1"/>
              </p:cNvCxnSpPr>
              <p:nvPr/>
            </p:nvCxnSpPr>
            <p:spPr>
              <a:xfrm flipV="1">
                <a:off x="5188952" y="3187977"/>
                <a:ext cx="218390" cy="433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a:stCxn id="80" idx="3"/>
                <a:endCxn id="96" idx="2"/>
              </p:cNvCxnSpPr>
              <p:nvPr/>
            </p:nvCxnSpPr>
            <p:spPr>
              <a:xfrm flipV="1">
                <a:off x="5188952" y="3618844"/>
                <a:ext cx="218390" cy="24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a:stCxn id="80" idx="3"/>
              </p:cNvCxnSpPr>
              <p:nvPr/>
            </p:nvCxnSpPr>
            <p:spPr>
              <a:xfrm>
                <a:off x="5188952" y="3621313"/>
                <a:ext cx="218390" cy="4308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511063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500"/>
                                        <p:tgtEl>
                                          <p:spTgt spid="6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a:xfrm>
            <a:off x="424645" y="1627429"/>
            <a:ext cx="11818275" cy="450545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66" name="Group 65"/>
          <p:cNvGrpSpPr/>
          <p:nvPr/>
        </p:nvGrpSpPr>
        <p:grpSpPr>
          <a:xfrm>
            <a:off x="729411" y="2258167"/>
            <a:ext cx="6817709" cy="3342192"/>
            <a:chOff x="515938" y="742950"/>
            <a:chExt cx="11331574" cy="5543551"/>
          </a:xfrm>
        </p:grpSpPr>
        <p:grpSp>
          <p:nvGrpSpPr>
            <p:cNvPr id="67" name="Group 66"/>
            <p:cNvGrpSpPr/>
            <p:nvPr/>
          </p:nvGrpSpPr>
          <p:grpSpPr>
            <a:xfrm>
              <a:off x="515938" y="742950"/>
              <a:ext cx="11331574" cy="5276850"/>
              <a:chOff x="515938" y="742950"/>
              <a:chExt cx="11331574" cy="5276850"/>
            </a:xfrm>
          </p:grpSpPr>
          <p:grpSp>
            <p:nvGrpSpPr>
              <p:cNvPr id="71" name="Group 70"/>
              <p:cNvGrpSpPr/>
              <p:nvPr/>
            </p:nvGrpSpPr>
            <p:grpSpPr>
              <a:xfrm>
                <a:off x="515938" y="742950"/>
                <a:ext cx="11331574" cy="5276850"/>
                <a:chOff x="515938" y="742950"/>
                <a:chExt cx="11331574" cy="5276850"/>
              </a:xfrm>
            </p:grpSpPr>
            <p:pic>
              <p:nvPicPr>
                <p:cNvPr id="74" name="Picture 73"/>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81" name="Picture 80"/>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82" name="Picture 81"/>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83" name="Picture 82"/>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86" name="Picture 85"/>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87" name="Picture 86"/>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72" name="Picture 71"/>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73" name="Picture 72"/>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68" name="Picture 67"/>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69" name="Picture 68"/>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70" name="Picture 69"/>
            <p:cNvPicPr>
              <a:picLocks noChangeAspect="1" noChangeArrowheads="1"/>
            </p:cNvPicPr>
            <p:nvPr/>
          </p:nvPicPr>
          <p:blipFill>
            <a:blip r:embed="rId3"/>
            <a:srcRect/>
            <a:stretch>
              <a:fillRect/>
            </a:stretch>
          </p:blipFill>
          <p:spPr bwMode="auto">
            <a:xfrm>
              <a:off x="6246811" y="3124200"/>
              <a:ext cx="5600701" cy="3162301"/>
            </a:xfrm>
            <a:prstGeom prst="rect">
              <a:avLst/>
            </a:prstGeom>
            <a:noFill/>
            <a:ln w="9525">
              <a:noFill/>
              <a:miter lim="800000"/>
              <a:headEnd/>
              <a:tailEnd/>
            </a:ln>
            <a:effectLst/>
          </p:spPr>
        </p:pic>
      </p:grpSp>
      <p:grpSp>
        <p:nvGrpSpPr>
          <p:cNvPr id="88" name="Group 87"/>
          <p:cNvGrpSpPr/>
          <p:nvPr/>
        </p:nvGrpSpPr>
        <p:grpSpPr>
          <a:xfrm>
            <a:off x="5185842" y="2258167"/>
            <a:ext cx="6817709" cy="3342192"/>
            <a:chOff x="515938" y="742950"/>
            <a:chExt cx="11331574" cy="5543551"/>
          </a:xfrm>
        </p:grpSpPr>
        <p:grpSp>
          <p:nvGrpSpPr>
            <p:cNvPr id="89" name="Group 88"/>
            <p:cNvGrpSpPr/>
            <p:nvPr/>
          </p:nvGrpSpPr>
          <p:grpSpPr>
            <a:xfrm>
              <a:off x="515938" y="742950"/>
              <a:ext cx="11331574" cy="5276850"/>
              <a:chOff x="515938" y="742950"/>
              <a:chExt cx="11331574" cy="5276850"/>
            </a:xfrm>
          </p:grpSpPr>
          <p:grpSp>
            <p:nvGrpSpPr>
              <p:cNvPr id="93" name="Group 92"/>
              <p:cNvGrpSpPr/>
              <p:nvPr/>
            </p:nvGrpSpPr>
            <p:grpSpPr>
              <a:xfrm>
                <a:off x="515938" y="742950"/>
                <a:ext cx="11331574" cy="5276850"/>
                <a:chOff x="515938" y="742950"/>
                <a:chExt cx="11331574" cy="5276850"/>
              </a:xfrm>
            </p:grpSpPr>
            <p:pic>
              <p:nvPicPr>
                <p:cNvPr id="96" name="Picture 95"/>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97" name="Picture 96"/>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98" name="Picture 97"/>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99" name="Picture 98"/>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100" name="Picture 99"/>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101" name="Picture 100"/>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94" name="Picture 93"/>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95" name="Picture 94"/>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90" name="Picture 89"/>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91" name="Picture 90"/>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92" name="Picture 91"/>
            <p:cNvPicPr>
              <a:picLocks noChangeAspect="1" noChangeArrowheads="1"/>
            </p:cNvPicPr>
            <p:nvPr/>
          </p:nvPicPr>
          <p:blipFill>
            <a:blip r:embed="rId3"/>
            <a:srcRect/>
            <a:stretch>
              <a:fillRect/>
            </a:stretch>
          </p:blipFill>
          <p:spPr bwMode="auto">
            <a:xfrm>
              <a:off x="6246811" y="3124200"/>
              <a:ext cx="5600701" cy="3162301"/>
            </a:xfrm>
            <a:prstGeom prst="rect">
              <a:avLst/>
            </a:prstGeom>
            <a:noFill/>
            <a:ln w="9525">
              <a:noFill/>
              <a:miter lim="800000"/>
              <a:headEnd/>
              <a:tailEnd/>
            </a:ln>
            <a:effectLst/>
          </p:spPr>
        </p:pic>
      </p:grpSp>
      <p:grpSp>
        <p:nvGrpSpPr>
          <p:cNvPr id="6" name="Group 5"/>
          <p:cNvGrpSpPr/>
          <p:nvPr/>
        </p:nvGrpSpPr>
        <p:grpSpPr>
          <a:xfrm>
            <a:off x="8390267" y="3030970"/>
            <a:ext cx="3418789" cy="2791033"/>
            <a:chOff x="8224047" y="2971809"/>
            <a:chExt cx="3352058" cy="2736555"/>
          </a:xfrm>
        </p:grpSpPr>
        <p:sp>
          <p:nvSpPr>
            <p:cNvPr id="102" name="Rectangle 101"/>
            <p:cNvSpPr/>
            <p:nvPr/>
          </p:nvSpPr>
          <p:spPr>
            <a:xfrm>
              <a:off x="8224047" y="2971809"/>
              <a:ext cx="3352058" cy="2736555"/>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SQL Database</a:t>
              </a:r>
            </a:p>
          </p:txBody>
        </p:sp>
        <p:grpSp>
          <p:nvGrpSpPr>
            <p:cNvPr id="20" name="Group 19"/>
            <p:cNvGrpSpPr/>
            <p:nvPr/>
          </p:nvGrpSpPr>
          <p:grpSpPr>
            <a:xfrm>
              <a:off x="9014552" y="3639006"/>
              <a:ext cx="1612696" cy="613073"/>
              <a:chOff x="1581558" y="1296636"/>
              <a:chExt cx="1209837" cy="613073"/>
            </a:xfrm>
          </p:grpSpPr>
          <p:sp>
            <p:nvSpPr>
              <p:cNvPr id="299" name="Rectangle 298"/>
              <p:cNvSpPr/>
              <p:nvPr/>
            </p:nvSpPr>
            <p:spPr bwMode="auto">
              <a:xfrm>
                <a:off x="1581558" y="1299348"/>
                <a:ext cx="1209837" cy="6096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3260" tIns="46630" rIns="93260" bIns="46630" numCol="1" rtlCol="0" anchor="ctr" anchorCtr="0" compatLnSpc="1">
                <a:prstTxWarp prst="textNoShape">
                  <a:avLst/>
                </a:prstTxWarp>
                <a:noAutofit/>
              </a:bodyPr>
              <a:lstStyle/>
              <a:p>
                <a:pPr algn="ctr" defTabSz="932557" fontAlgn="base">
                  <a:spcBef>
                    <a:spcPct val="0"/>
                  </a:spcBef>
                  <a:spcAft>
                    <a:spcPct val="0"/>
                  </a:spcAft>
                </a:pPr>
                <a:endParaRPr lang="en-US" sz="2448" dirty="0">
                  <a:solidFill>
                    <a:srgbClr val="FFFFFF"/>
                  </a:solidFill>
                  <a:ea typeface="Segoe UI" pitchFamily="34" charset="0"/>
                  <a:cs typeface="Segoe UI" pitchFamily="34" charset="0"/>
                </a:endParaRPr>
              </a:p>
            </p:txBody>
          </p:sp>
          <p:cxnSp>
            <p:nvCxnSpPr>
              <p:cNvPr id="301" name="Straight Connector 300"/>
              <p:cNvCxnSpPr/>
              <p:nvPr/>
            </p:nvCxnSpPr>
            <p:spPr bwMode="auto">
              <a:xfrm>
                <a:off x="1581558" y="142128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306" name="Straight Connector 305"/>
              <p:cNvCxnSpPr/>
              <p:nvPr/>
            </p:nvCxnSpPr>
            <p:spPr bwMode="auto">
              <a:xfrm>
                <a:off x="1581558" y="1543222"/>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308" name="Straight Connector 307"/>
              <p:cNvCxnSpPr/>
              <p:nvPr/>
            </p:nvCxnSpPr>
            <p:spPr bwMode="auto">
              <a:xfrm>
                <a:off x="1581558" y="1665158"/>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309" name="Straight Connector 308"/>
              <p:cNvCxnSpPr/>
              <p:nvPr/>
            </p:nvCxnSpPr>
            <p:spPr bwMode="auto">
              <a:xfrm>
                <a:off x="1581558" y="178709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310" name="Straight Connector 309"/>
              <p:cNvCxnSpPr/>
              <p:nvPr/>
            </p:nvCxnSpPr>
            <p:spPr bwMode="auto">
              <a:xfrm rot="5400000">
                <a:off x="1449550" y="1603907"/>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311" name="Straight Connector 310"/>
              <p:cNvCxnSpPr/>
              <p:nvPr/>
            </p:nvCxnSpPr>
            <p:spPr bwMode="auto">
              <a:xfrm rot="5400000">
                <a:off x="1623345" y="1603229"/>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312" name="Straight Connector 311"/>
              <p:cNvCxnSpPr/>
              <p:nvPr/>
            </p:nvCxnSpPr>
            <p:spPr bwMode="auto">
              <a:xfrm rot="5400000">
                <a:off x="1797140" y="1602551"/>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313" name="Straight Connector 312"/>
              <p:cNvCxnSpPr/>
              <p:nvPr/>
            </p:nvCxnSpPr>
            <p:spPr bwMode="auto">
              <a:xfrm rot="5400000">
                <a:off x="1970933" y="1601874"/>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314" name="Straight Connector 313"/>
              <p:cNvCxnSpPr/>
              <p:nvPr/>
            </p:nvCxnSpPr>
            <p:spPr bwMode="auto">
              <a:xfrm rot="5400000">
                <a:off x="2144727" y="1601196"/>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315" name="Straight Connector 314"/>
              <p:cNvCxnSpPr/>
              <p:nvPr/>
            </p:nvCxnSpPr>
            <p:spPr bwMode="auto">
              <a:xfrm rot="5400000">
                <a:off x="2318522" y="1600518"/>
                <a:ext cx="609684" cy="1920"/>
              </a:xfrm>
              <a:prstGeom prst="line">
                <a:avLst/>
              </a:prstGeom>
              <a:noFill/>
              <a:ln w="19050" cap="flat" cmpd="sng" algn="ctr">
                <a:solidFill>
                  <a:schemeClr val="bg1"/>
                </a:solidFill>
                <a:prstDash val="solid"/>
                <a:round/>
                <a:headEnd type="none" w="med" len="med"/>
                <a:tailEnd type="none" w="med" len="med"/>
              </a:ln>
              <a:effectLst/>
            </p:spPr>
          </p:cxnSp>
        </p:grpSp>
        <p:grpSp>
          <p:nvGrpSpPr>
            <p:cNvPr id="435" name="Group 434"/>
            <p:cNvGrpSpPr/>
            <p:nvPr/>
          </p:nvGrpSpPr>
          <p:grpSpPr>
            <a:xfrm>
              <a:off x="9217699" y="3791406"/>
              <a:ext cx="1612696" cy="613073"/>
              <a:chOff x="1581558" y="1296636"/>
              <a:chExt cx="1209837" cy="613073"/>
            </a:xfrm>
          </p:grpSpPr>
          <p:sp>
            <p:nvSpPr>
              <p:cNvPr id="436" name="Rectangle 435"/>
              <p:cNvSpPr/>
              <p:nvPr/>
            </p:nvSpPr>
            <p:spPr bwMode="auto">
              <a:xfrm>
                <a:off x="1581558" y="1299348"/>
                <a:ext cx="1209837" cy="6096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3260" tIns="46630" rIns="93260" bIns="46630" numCol="1" rtlCol="0" anchor="ctr" anchorCtr="0" compatLnSpc="1">
                <a:prstTxWarp prst="textNoShape">
                  <a:avLst/>
                </a:prstTxWarp>
                <a:noAutofit/>
              </a:bodyPr>
              <a:lstStyle/>
              <a:p>
                <a:pPr algn="ctr" defTabSz="932557" fontAlgn="base">
                  <a:spcBef>
                    <a:spcPct val="0"/>
                  </a:spcBef>
                  <a:spcAft>
                    <a:spcPct val="0"/>
                  </a:spcAft>
                </a:pPr>
                <a:endParaRPr lang="en-US" sz="2448" dirty="0">
                  <a:solidFill>
                    <a:srgbClr val="FFFFFF"/>
                  </a:solidFill>
                  <a:ea typeface="Segoe UI" pitchFamily="34" charset="0"/>
                  <a:cs typeface="Segoe UI" pitchFamily="34" charset="0"/>
                </a:endParaRPr>
              </a:p>
            </p:txBody>
          </p:sp>
          <p:cxnSp>
            <p:nvCxnSpPr>
              <p:cNvPr id="437" name="Straight Connector 436"/>
              <p:cNvCxnSpPr/>
              <p:nvPr/>
            </p:nvCxnSpPr>
            <p:spPr bwMode="auto">
              <a:xfrm>
                <a:off x="1581558" y="142128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38" name="Straight Connector 437"/>
              <p:cNvCxnSpPr/>
              <p:nvPr/>
            </p:nvCxnSpPr>
            <p:spPr bwMode="auto">
              <a:xfrm>
                <a:off x="1581558" y="1543222"/>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39" name="Straight Connector 438"/>
              <p:cNvCxnSpPr/>
              <p:nvPr/>
            </p:nvCxnSpPr>
            <p:spPr bwMode="auto">
              <a:xfrm>
                <a:off x="1581558" y="1665158"/>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40" name="Straight Connector 439"/>
              <p:cNvCxnSpPr/>
              <p:nvPr/>
            </p:nvCxnSpPr>
            <p:spPr bwMode="auto">
              <a:xfrm>
                <a:off x="1581558" y="178709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41" name="Straight Connector 440"/>
              <p:cNvCxnSpPr/>
              <p:nvPr/>
            </p:nvCxnSpPr>
            <p:spPr bwMode="auto">
              <a:xfrm rot="5400000">
                <a:off x="1449550" y="1603907"/>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42" name="Straight Connector 441"/>
              <p:cNvCxnSpPr/>
              <p:nvPr/>
            </p:nvCxnSpPr>
            <p:spPr bwMode="auto">
              <a:xfrm rot="5400000">
                <a:off x="1623345" y="1603229"/>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43" name="Straight Connector 442"/>
              <p:cNvCxnSpPr/>
              <p:nvPr/>
            </p:nvCxnSpPr>
            <p:spPr bwMode="auto">
              <a:xfrm rot="5400000">
                <a:off x="1797140" y="1602551"/>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44" name="Straight Connector 443"/>
              <p:cNvCxnSpPr/>
              <p:nvPr/>
            </p:nvCxnSpPr>
            <p:spPr bwMode="auto">
              <a:xfrm rot="5400000">
                <a:off x="1970933" y="1601874"/>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45" name="Straight Connector 444"/>
              <p:cNvCxnSpPr/>
              <p:nvPr/>
            </p:nvCxnSpPr>
            <p:spPr bwMode="auto">
              <a:xfrm rot="5400000">
                <a:off x="2144727" y="1601196"/>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46" name="Straight Connector 445"/>
              <p:cNvCxnSpPr/>
              <p:nvPr/>
            </p:nvCxnSpPr>
            <p:spPr bwMode="auto">
              <a:xfrm rot="5400000">
                <a:off x="2318522" y="1600518"/>
                <a:ext cx="609684" cy="1920"/>
              </a:xfrm>
              <a:prstGeom prst="line">
                <a:avLst/>
              </a:prstGeom>
              <a:noFill/>
              <a:ln w="19050" cap="flat" cmpd="sng" algn="ctr">
                <a:solidFill>
                  <a:schemeClr val="bg1"/>
                </a:solidFill>
                <a:prstDash val="solid"/>
                <a:round/>
                <a:headEnd type="none" w="med" len="med"/>
                <a:tailEnd type="none" w="med" len="med"/>
              </a:ln>
              <a:effectLst/>
            </p:spPr>
          </p:cxnSp>
        </p:grpSp>
        <p:grpSp>
          <p:nvGrpSpPr>
            <p:cNvPr id="447" name="Group 446"/>
            <p:cNvGrpSpPr/>
            <p:nvPr/>
          </p:nvGrpSpPr>
          <p:grpSpPr>
            <a:xfrm>
              <a:off x="9420846" y="3943803"/>
              <a:ext cx="1612696" cy="613073"/>
              <a:chOff x="1581558" y="1296636"/>
              <a:chExt cx="1209837" cy="613073"/>
            </a:xfrm>
          </p:grpSpPr>
          <p:sp>
            <p:nvSpPr>
              <p:cNvPr id="448" name="Rectangle 447"/>
              <p:cNvSpPr/>
              <p:nvPr/>
            </p:nvSpPr>
            <p:spPr bwMode="auto">
              <a:xfrm>
                <a:off x="1581558" y="1299348"/>
                <a:ext cx="1209837" cy="609684"/>
              </a:xfrm>
              <a:prstGeom prst="rect">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none" lIns="93260" tIns="46630" rIns="93260" bIns="46630" numCol="1" rtlCol="0" anchor="ctr" anchorCtr="0" compatLnSpc="1">
                <a:prstTxWarp prst="textNoShape">
                  <a:avLst/>
                </a:prstTxWarp>
                <a:noAutofit/>
              </a:bodyPr>
              <a:lstStyle/>
              <a:p>
                <a:pPr algn="ctr" defTabSz="932557" fontAlgn="base">
                  <a:spcBef>
                    <a:spcPct val="0"/>
                  </a:spcBef>
                  <a:spcAft>
                    <a:spcPct val="0"/>
                  </a:spcAft>
                </a:pPr>
                <a:endParaRPr lang="en-US" sz="2448" dirty="0">
                  <a:solidFill>
                    <a:srgbClr val="FFFFFF"/>
                  </a:solidFill>
                  <a:ea typeface="Segoe UI" pitchFamily="34" charset="0"/>
                  <a:cs typeface="Segoe UI" pitchFamily="34" charset="0"/>
                </a:endParaRPr>
              </a:p>
            </p:txBody>
          </p:sp>
          <p:cxnSp>
            <p:nvCxnSpPr>
              <p:cNvPr id="449" name="Straight Connector 448"/>
              <p:cNvCxnSpPr/>
              <p:nvPr/>
            </p:nvCxnSpPr>
            <p:spPr bwMode="auto">
              <a:xfrm>
                <a:off x="1581558" y="142128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50" name="Straight Connector 449"/>
              <p:cNvCxnSpPr/>
              <p:nvPr/>
            </p:nvCxnSpPr>
            <p:spPr bwMode="auto">
              <a:xfrm>
                <a:off x="1581558" y="1543222"/>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51" name="Straight Connector 450"/>
              <p:cNvCxnSpPr/>
              <p:nvPr/>
            </p:nvCxnSpPr>
            <p:spPr bwMode="auto">
              <a:xfrm>
                <a:off x="1581558" y="1665158"/>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52" name="Straight Connector 451"/>
              <p:cNvCxnSpPr/>
              <p:nvPr/>
            </p:nvCxnSpPr>
            <p:spPr bwMode="auto">
              <a:xfrm>
                <a:off x="1581558" y="1787094"/>
                <a:ext cx="1209837" cy="1356"/>
              </a:xfrm>
              <a:prstGeom prst="line">
                <a:avLst/>
              </a:prstGeom>
              <a:noFill/>
              <a:ln w="19050" cap="flat" cmpd="sng" algn="ctr">
                <a:solidFill>
                  <a:schemeClr val="bg1"/>
                </a:solidFill>
                <a:prstDash val="solid"/>
                <a:round/>
                <a:headEnd type="none" w="med" len="med"/>
                <a:tailEnd type="none" w="med" len="med"/>
              </a:ln>
              <a:effectLst/>
            </p:spPr>
          </p:cxnSp>
          <p:cxnSp>
            <p:nvCxnSpPr>
              <p:cNvPr id="453" name="Straight Connector 452"/>
              <p:cNvCxnSpPr/>
              <p:nvPr/>
            </p:nvCxnSpPr>
            <p:spPr bwMode="auto">
              <a:xfrm rot="5400000">
                <a:off x="1449550" y="1603907"/>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54" name="Straight Connector 453"/>
              <p:cNvCxnSpPr/>
              <p:nvPr/>
            </p:nvCxnSpPr>
            <p:spPr bwMode="auto">
              <a:xfrm rot="5400000">
                <a:off x="1623345" y="1603229"/>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55" name="Straight Connector 454"/>
              <p:cNvCxnSpPr/>
              <p:nvPr/>
            </p:nvCxnSpPr>
            <p:spPr bwMode="auto">
              <a:xfrm rot="5400000">
                <a:off x="1797140" y="1602551"/>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56" name="Straight Connector 455"/>
              <p:cNvCxnSpPr/>
              <p:nvPr/>
            </p:nvCxnSpPr>
            <p:spPr bwMode="auto">
              <a:xfrm rot="5400000">
                <a:off x="1970933" y="1601874"/>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57" name="Straight Connector 456"/>
              <p:cNvCxnSpPr/>
              <p:nvPr/>
            </p:nvCxnSpPr>
            <p:spPr bwMode="auto">
              <a:xfrm rot="5400000">
                <a:off x="2144727" y="1601196"/>
                <a:ext cx="609684" cy="1920"/>
              </a:xfrm>
              <a:prstGeom prst="line">
                <a:avLst/>
              </a:prstGeom>
              <a:noFill/>
              <a:ln w="19050" cap="flat" cmpd="sng" algn="ctr">
                <a:solidFill>
                  <a:schemeClr val="bg1"/>
                </a:solidFill>
                <a:prstDash val="solid"/>
                <a:round/>
                <a:headEnd type="none" w="med" len="med"/>
                <a:tailEnd type="none" w="med" len="med"/>
              </a:ln>
              <a:effectLst/>
            </p:spPr>
          </p:cxnSp>
          <p:cxnSp>
            <p:nvCxnSpPr>
              <p:cNvPr id="458" name="Straight Connector 457"/>
              <p:cNvCxnSpPr/>
              <p:nvPr/>
            </p:nvCxnSpPr>
            <p:spPr bwMode="auto">
              <a:xfrm rot="5400000">
                <a:off x="2318522" y="1600518"/>
                <a:ext cx="609684" cy="1920"/>
              </a:xfrm>
              <a:prstGeom prst="line">
                <a:avLst/>
              </a:prstGeom>
              <a:noFill/>
              <a:ln w="19050" cap="flat" cmpd="sng" algn="ctr">
                <a:solidFill>
                  <a:schemeClr val="bg1"/>
                </a:solidFill>
                <a:prstDash val="solid"/>
                <a:round/>
                <a:headEnd type="none" w="med" len="med"/>
                <a:tailEnd type="none" w="med" len="med"/>
              </a:ln>
              <a:effectLst/>
            </p:spPr>
          </p:cxnSp>
        </p:grpSp>
      </p:grpSp>
      <p:sp>
        <p:nvSpPr>
          <p:cNvPr id="25" name="Title 24"/>
          <p:cNvSpPr>
            <a:spLocks noGrp="1"/>
          </p:cNvSpPr>
          <p:nvPr>
            <p:ph type="title"/>
          </p:nvPr>
        </p:nvSpPr>
        <p:spPr/>
        <p:txBody>
          <a:bodyPr/>
          <a:lstStyle/>
          <a:p>
            <a:r>
              <a:rPr lang="en-US" sz="4800" dirty="0" smtClean="0"/>
              <a:t>Microsoft Azure </a:t>
            </a:r>
            <a:r>
              <a:rPr lang="en-US" sz="4800" dirty="0"/>
              <a:t>Technologies </a:t>
            </a:r>
            <a:r>
              <a:rPr lang="en-US" dirty="0" smtClean="0"/>
              <a:t/>
            </a:r>
            <a:br>
              <a:rPr lang="en-US" dirty="0" smtClean="0"/>
            </a:br>
            <a:r>
              <a:rPr lang="en-US" sz="3200" dirty="0">
                <a:solidFill>
                  <a:schemeClr val="tx1"/>
                </a:solidFill>
              </a:rPr>
              <a:t>Data management</a:t>
            </a:r>
          </a:p>
        </p:txBody>
      </p:sp>
      <p:grpSp>
        <p:nvGrpSpPr>
          <p:cNvPr id="2" name="Group 1"/>
          <p:cNvGrpSpPr/>
          <p:nvPr/>
        </p:nvGrpSpPr>
        <p:grpSpPr>
          <a:xfrm>
            <a:off x="933487" y="3030970"/>
            <a:ext cx="3418789" cy="2791033"/>
            <a:chOff x="912814" y="2971809"/>
            <a:chExt cx="3352058" cy="2736555"/>
          </a:xfrm>
        </p:grpSpPr>
        <p:sp>
          <p:nvSpPr>
            <p:cNvPr id="104" name="Rectangle 103"/>
            <p:cNvSpPr/>
            <p:nvPr/>
          </p:nvSpPr>
          <p:spPr>
            <a:xfrm>
              <a:off x="912814" y="2971809"/>
              <a:ext cx="3352058" cy="2736555"/>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Blob Storage</a:t>
              </a:r>
            </a:p>
          </p:txBody>
        </p:sp>
        <p:sp>
          <p:nvSpPr>
            <p:cNvPr id="465" name="Rounded Rectangle 464"/>
            <p:cNvSpPr/>
            <p:nvPr/>
          </p:nvSpPr>
          <p:spPr bwMode="auto">
            <a:xfrm>
              <a:off x="1583582" y="3644130"/>
              <a:ext cx="1726756" cy="607947"/>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12"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474" name="Rounded Rectangle 473"/>
            <p:cNvSpPr/>
            <p:nvPr/>
          </p:nvSpPr>
          <p:spPr bwMode="auto">
            <a:xfrm>
              <a:off x="1786729" y="3796532"/>
              <a:ext cx="1726756" cy="607947"/>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12"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grpSp>
          <p:nvGrpSpPr>
            <p:cNvPr id="476" name="Group 475"/>
            <p:cNvGrpSpPr/>
            <p:nvPr/>
          </p:nvGrpSpPr>
          <p:grpSpPr>
            <a:xfrm>
              <a:off x="1989877" y="3948932"/>
              <a:ext cx="1726756" cy="607947"/>
              <a:chOff x="6766535" y="1325903"/>
              <a:chExt cx="1494693" cy="607947"/>
            </a:xfrm>
          </p:grpSpPr>
          <p:sp>
            <p:nvSpPr>
              <p:cNvPr id="477" name="Rounded Rectangle 476"/>
              <p:cNvSpPr/>
              <p:nvPr/>
            </p:nvSpPr>
            <p:spPr bwMode="auto">
              <a:xfrm>
                <a:off x="6766535" y="1325903"/>
                <a:ext cx="1494693" cy="607947"/>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12" fontAlgn="base">
                  <a:spcBef>
                    <a:spcPct val="0"/>
                  </a:spcBef>
                  <a:spcAft>
                    <a:spcPct val="0"/>
                  </a:spcAft>
                </a:pP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478" name="TextBox 477"/>
              <p:cNvSpPr txBox="1"/>
              <p:nvPr/>
            </p:nvSpPr>
            <p:spPr>
              <a:xfrm>
                <a:off x="6775009" y="1328959"/>
                <a:ext cx="1486219" cy="590763"/>
              </a:xfrm>
              <a:prstGeom prst="rect">
                <a:avLst/>
              </a:prstGeom>
              <a:noFill/>
              <a:ln/>
            </p:spPr>
            <p:style>
              <a:lnRef idx="0">
                <a:schemeClr val="accent4"/>
              </a:lnRef>
              <a:fillRef idx="3">
                <a:schemeClr val="accent4"/>
              </a:fillRef>
              <a:effectRef idx="3">
                <a:schemeClr val="accent4"/>
              </a:effectRef>
              <a:fontRef idx="minor">
                <a:schemeClr val="lt1"/>
              </a:fontRef>
            </p:style>
            <p:txBody>
              <a:bodyPr wrap="square" rtlCol="0" anchor="ctr" anchorCtr="0">
                <a:noAutofit/>
              </a:bodyPr>
              <a:lstStyle/>
              <a:p>
                <a:pPr algn="ctr">
                  <a:buClr>
                    <a:srgbClr val="FFFFFF"/>
                  </a:buClr>
                </a:pPr>
                <a:r>
                  <a:rPr lang="en-US" sz="1530" b="1" dirty="0">
                    <a:solidFill>
                      <a:srgbClr val="FFFFFF"/>
                    </a:solidFill>
                    <a:ea typeface="Segoe UI" pitchFamily="34" charset="0"/>
                    <a:cs typeface="Segoe UI" pitchFamily="34" charset="0"/>
                  </a:rPr>
                  <a:t>100011010011110111110110</a:t>
                </a:r>
                <a:endParaRPr lang="en-US" sz="1224" b="1" dirty="0">
                  <a:solidFill>
                    <a:srgbClr val="FFFFFF"/>
                  </a:solidFill>
                  <a:ea typeface="Segoe UI" pitchFamily="34" charset="0"/>
                  <a:cs typeface="Segoe UI" pitchFamily="34" charset="0"/>
                </a:endParaRPr>
              </a:p>
            </p:txBody>
          </p:sp>
        </p:grpSp>
      </p:grpSp>
      <p:grpSp>
        <p:nvGrpSpPr>
          <p:cNvPr id="4" name="Group 3"/>
          <p:cNvGrpSpPr/>
          <p:nvPr/>
        </p:nvGrpSpPr>
        <p:grpSpPr>
          <a:xfrm>
            <a:off x="4661878" y="3030970"/>
            <a:ext cx="3418789" cy="2791033"/>
            <a:chOff x="4568431" y="2971809"/>
            <a:chExt cx="3352058" cy="2736555"/>
          </a:xfrm>
        </p:grpSpPr>
        <p:sp>
          <p:nvSpPr>
            <p:cNvPr id="103" name="Rectangle 102"/>
            <p:cNvSpPr/>
            <p:nvPr/>
          </p:nvSpPr>
          <p:spPr>
            <a:xfrm>
              <a:off x="4568431" y="2971809"/>
              <a:ext cx="3352058" cy="2736555"/>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r>
                <a:rPr lang="en-US" sz="2040" b="1" dirty="0">
                  <a:solidFill>
                    <a:srgbClr val="FFFFFF">
                      <a:lumMod val="85000"/>
                      <a:lumOff val="15000"/>
                    </a:srgbClr>
                  </a:solidFill>
                </a:rPr>
                <a:t>DBMS in a VM</a:t>
              </a:r>
            </a:p>
          </p:txBody>
        </p:sp>
        <p:sp>
          <p:nvSpPr>
            <p:cNvPr id="79" name="Rectangle 78"/>
            <p:cNvSpPr/>
            <p:nvPr/>
          </p:nvSpPr>
          <p:spPr>
            <a:xfrm>
              <a:off x="5323204" y="3578055"/>
              <a:ext cx="1813876" cy="1320606"/>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dirty="0">
                <a:solidFill>
                  <a:srgbClr val="68217A"/>
                </a:solidFill>
              </a:endParaRPr>
            </a:p>
          </p:txBody>
        </p:sp>
        <p:sp>
          <p:nvSpPr>
            <p:cNvPr id="80" name="TextBox 79"/>
            <p:cNvSpPr txBox="1"/>
            <p:nvPr/>
          </p:nvSpPr>
          <p:spPr>
            <a:xfrm>
              <a:off x="5323204" y="4546659"/>
              <a:ext cx="1813876" cy="343490"/>
            </a:xfrm>
            <a:prstGeom prst="rect">
              <a:avLst/>
            </a:prstGeom>
            <a:noFill/>
          </p:spPr>
          <p:txBody>
            <a:bodyPr wrap="square" lIns="93256" tIns="46629" rIns="93256" bIns="46629" rtlCol="0">
              <a:spAutoFit/>
            </a:bodyPr>
            <a:lstStyle/>
            <a:p>
              <a:pPr algn="ctr"/>
              <a:r>
                <a:rPr lang="en-US" sz="1632" b="1" dirty="0">
                  <a:solidFill>
                    <a:srgbClr val="FFFFFF"/>
                  </a:solidFill>
                  <a:ea typeface="Segoe UI" pitchFamily="34" charset="0"/>
                  <a:cs typeface="Segoe UI" pitchFamily="34" charset="0"/>
                </a:rPr>
                <a:t>VM</a:t>
              </a:r>
              <a:endParaRPr lang="en-US" sz="1224" b="1" dirty="0">
                <a:solidFill>
                  <a:srgbClr val="FFFFFF"/>
                </a:solidFill>
                <a:ea typeface="Segoe UI" pitchFamily="34" charset="0"/>
                <a:cs typeface="Segoe UI" pitchFamily="34" charset="0"/>
              </a:endParaRPr>
            </a:p>
          </p:txBody>
        </p:sp>
        <p:sp>
          <p:nvSpPr>
            <p:cNvPr id="3" name="Can 2"/>
            <p:cNvSpPr/>
            <p:nvPr/>
          </p:nvSpPr>
          <p:spPr>
            <a:xfrm>
              <a:off x="5597430" y="3716651"/>
              <a:ext cx="1265425" cy="798916"/>
            </a:xfrm>
            <a:prstGeom prst="can">
              <a:avLst/>
            </a:prstGeom>
            <a:ln/>
          </p:spPr>
          <p:style>
            <a:lnRef idx="0">
              <a:schemeClr val="accent3"/>
            </a:lnRef>
            <a:fillRef idx="3">
              <a:schemeClr val="accent3"/>
            </a:fillRef>
            <a:effectRef idx="3">
              <a:schemeClr val="accent3"/>
            </a:effectRef>
            <a:fontRef idx="minor">
              <a:schemeClr val="lt1"/>
            </a:fontRef>
          </p:style>
          <p:txBody>
            <a:bodyPr lIns="93256" tIns="46629" rIns="93256" bIns="46629" rtlCol="0" anchor="ctr"/>
            <a:lstStyle/>
            <a:p>
              <a:pPr algn="ctr"/>
              <a:endParaRPr lang="en-US" sz="1836" dirty="0" err="1">
                <a:solidFill>
                  <a:srgbClr val="FFFFFF">
                    <a:lumMod val="75000"/>
                    <a:lumOff val="25000"/>
                  </a:srgbClr>
                </a:solidFill>
              </a:endParaRPr>
            </a:p>
          </p:txBody>
        </p:sp>
        <p:sp>
          <p:nvSpPr>
            <p:cNvPr id="5" name="TextBox 4"/>
            <p:cNvSpPr txBox="1"/>
            <p:nvPr/>
          </p:nvSpPr>
          <p:spPr>
            <a:xfrm>
              <a:off x="5597429" y="3903579"/>
              <a:ext cx="1265426" cy="569226"/>
            </a:xfrm>
            <a:prstGeom prst="rect">
              <a:avLst/>
            </a:prstGeom>
            <a:noFill/>
          </p:spPr>
          <p:txBody>
            <a:bodyPr wrap="square" lIns="93256" tIns="46629" rIns="93256" bIns="46629" rtlCol="0">
              <a:noAutofit/>
            </a:bodyPr>
            <a:lstStyle/>
            <a:p>
              <a:pPr algn="ctr">
                <a:buClr>
                  <a:srgbClr val="FFFFFF"/>
                </a:buClr>
              </a:pPr>
              <a:r>
                <a:rPr lang="en-US" sz="1530" b="1" dirty="0">
                  <a:solidFill>
                    <a:srgbClr val="FFFFFF"/>
                  </a:solidFill>
                  <a:ea typeface="Segoe UI" pitchFamily="34" charset="0"/>
                  <a:cs typeface="Segoe UI" pitchFamily="34" charset="0"/>
                </a:rPr>
                <a:t>SQL Server, MySQL, …</a:t>
              </a:r>
            </a:p>
          </p:txBody>
        </p:sp>
      </p:grpSp>
      <p:grpSp>
        <p:nvGrpSpPr>
          <p:cNvPr id="105" name="Group 104"/>
          <p:cNvGrpSpPr/>
          <p:nvPr/>
        </p:nvGrpSpPr>
        <p:grpSpPr>
          <a:xfrm rot="16200000">
            <a:off x="2120096" y="1103152"/>
            <a:ext cx="1045575" cy="2657401"/>
            <a:chOff x="6969441" y="3727677"/>
            <a:chExt cx="1964919" cy="2605532"/>
          </a:xfrm>
        </p:grpSpPr>
        <p:sp>
          <p:nvSpPr>
            <p:cNvPr id="106" name="Left Bracket 105"/>
            <p:cNvSpPr/>
            <p:nvPr/>
          </p:nvSpPr>
          <p:spPr>
            <a:xfrm>
              <a:off x="7579296" y="3891686"/>
              <a:ext cx="285863" cy="2277506"/>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107" name="Straight Connector 106"/>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108" name="Rectangle 107"/>
            <p:cNvSpPr/>
            <p:nvPr/>
          </p:nvSpPr>
          <p:spPr>
            <a:xfrm rot="5400000">
              <a:off x="7013916" y="4412765"/>
              <a:ext cx="2605532" cy="1235356"/>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Binary</a:t>
              </a:r>
            </a:p>
            <a:p>
              <a:pPr algn="ctr">
                <a:buClr>
                  <a:srgbClr val="800000"/>
                </a:buClr>
              </a:pPr>
              <a:r>
                <a:rPr lang="en-US" sz="1836" i="1" dirty="0">
                  <a:solidFill>
                    <a:srgbClr val="FFFFFF">
                      <a:lumMod val="65000"/>
                      <a:lumOff val="35000"/>
                    </a:srgbClr>
                  </a:solidFill>
                </a:rPr>
                <a:t>storage</a:t>
              </a:r>
            </a:p>
          </p:txBody>
        </p:sp>
      </p:grpSp>
      <p:grpSp>
        <p:nvGrpSpPr>
          <p:cNvPr id="109" name="Group 108"/>
          <p:cNvGrpSpPr/>
          <p:nvPr/>
        </p:nvGrpSpPr>
        <p:grpSpPr>
          <a:xfrm rot="16200000">
            <a:off x="5823961" y="1103150"/>
            <a:ext cx="1045575" cy="2657401"/>
            <a:chOff x="6969441" y="3727677"/>
            <a:chExt cx="1964918" cy="2605532"/>
          </a:xfrm>
        </p:grpSpPr>
        <p:sp>
          <p:nvSpPr>
            <p:cNvPr id="110" name="Left Bracket 109"/>
            <p:cNvSpPr/>
            <p:nvPr/>
          </p:nvSpPr>
          <p:spPr>
            <a:xfrm>
              <a:off x="7579296" y="3891686"/>
              <a:ext cx="285863" cy="2277506"/>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111" name="Straight Connector 110"/>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112" name="Rectangle 111"/>
            <p:cNvSpPr/>
            <p:nvPr/>
          </p:nvSpPr>
          <p:spPr>
            <a:xfrm rot="5400000">
              <a:off x="7013915" y="4412765"/>
              <a:ext cx="2605532" cy="1235356"/>
            </a:xfrm>
            <a:prstGeom prst="rect">
              <a:avLst/>
            </a:prstGeom>
          </p:spPr>
          <p:txBody>
            <a:bodyPr wrap="square">
              <a:spAutoFit/>
            </a:bodyPr>
            <a:lstStyle/>
            <a:p>
              <a:pPr algn="ctr">
                <a:buClr>
                  <a:srgbClr val="800000"/>
                </a:buClr>
              </a:pPr>
              <a:r>
                <a:rPr lang="en-US" sz="1836" i="1" dirty="0" err="1">
                  <a:solidFill>
                    <a:srgbClr val="FFFFFF">
                      <a:lumMod val="65000"/>
                      <a:lumOff val="35000"/>
                    </a:srgbClr>
                  </a:solidFill>
                </a:rPr>
                <a:t>IaaS</a:t>
              </a:r>
              <a:r>
                <a:rPr lang="en-US" sz="1836" i="1" dirty="0">
                  <a:solidFill>
                    <a:srgbClr val="FFFFFF">
                      <a:lumMod val="65000"/>
                      <a:lumOff val="35000"/>
                    </a:srgbClr>
                  </a:solidFill>
                </a:rPr>
                <a:t> relational </a:t>
              </a:r>
              <a:br>
                <a:rPr lang="en-US" sz="1836" i="1" dirty="0">
                  <a:solidFill>
                    <a:srgbClr val="FFFFFF">
                      <a:lumMod val="65000"/>
                      <a:lumOff val="35000"/>
                    </a:srgbClr>
                  </a:solidFill>
                </a:rPr>
              </a:br>
              <a:r>
                <a:rPr lang="en-US" sz="1836" i="1" dirty="0">
                  <a:solidFill>
                    <a:srgbClr val="FFFFFF">
                      <a:lumMod val="65000"/>
                      <a:lumOff val="35000"/>
                    </a:srgbClr>
                  </a:solidFill>
                </a:rPr>
                <a:t>storage</a:t>
              </a:r>
            </a:p>
          </p:txBody>
        </p:sp>
      </p:grpSp>
      <p:grpSp>
        <p:nvGrpSpPr>
          <p:cNvPr id="113" name="Group 112"/>
          <p:cNvGrpSpPr/>
          <p:nvPr/>
        </p:nvGrpSpPr>
        <p:grpSpPr>
          <a:xfrm rot="16200000">
            <a:off x="9496125" y="1103150"/>
            <a:ext cx="1045575" cy="2657401"/>
            <a:chOff x="6969441" y="3727679"/>
            <a:chExt cx="1964918" cy="2605532"/>
          </a:xfrm>
        </p:grpSpPr>
        <p:sp>
          <p:nvSpPr>
            <p:cNvPr id="114" name="Left Bracket 113"/>
            <p:cNvSpPr/>
            <p:nvPr/>
          </p:nvSpPr>
          <p:spPr>
            <a:xfrm>
              <a:off x="7579296" y="3891686"/>
              <a:ext cx="285863" cy="2277506"/>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115" name="Straight Connector 114"/>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116" name="Rectangle 115"/>
            <p:cNvSpPr/>
            <p:nvPr/>
          </p:nvSpPr>
          <p:spPr>
            <a:xfrm rot="5400000">
              <a:off x="7013915" y="4412767"/>
              <a:ext cx="2605532" cy="1235356"/>
            </a:xfrm>
            <a:prstGeom prst="rect">
              <a:avLst/>
            </a:prstGeom>
          </p:spPr>
          <p:txBody>
            <a:bodyPr wrap="square">
              <a:spAutoFit/>
            </a:bodyPr>
            <a:lstStyle/>
            <a:p>
              <a:pPr algn="ctr">
                <a:buClr>
                  <a:srgbClr val="800000"/>
                </a:buClr>
              </a:pPr>
              <a:r>
                <a:rPr lang="en-US" sz="1836" i="1" dirty="0" err="1">
                  <a:solidFill>
                    <a:srgbClr val="FFFFFF">
                      <a:lumMod val="65000"/>
                      <a:lumOff val="35000"/>
                    </a:srgbClr>
                  </a:solidFill>
                </a:rPr>
                <a:t>PaaS</a:t>
              </a:r>
              <a:r>
                <a:rPr lang="en-US" sz="1836" i="1" dirty="0">
                  <a:solidFill>
                    <a:srgbClr val="FFFFFF">
                      <a:lumMod val="65000"/>
                      <a:lumOff val="35000"/>
                    </a:srgbClr>
                  </a:solidFill>
                </a:rPr>
                <a:t> relational </a:t>
              </a:r>
              <a:br>
                <a:rPr lang="en-US" sz="1836" i="1" dirty="0">
                  <a:solidFill>
                    <a:srgbClr val="FFFFFF">
                      <a:lumMod val="65000"/>
                      <a:lumOff val="35000"/>
                    </a:srgbClr>
                  </a:solidFill>
                </a:rPr>
              </a:br>
              <a:r>
                <a:rPr lang="en-US" sz="1836" i="1" dirty="0">
                  <a:solidFill>
                    <a:srgbClr val="FFFFFF">
                      <a:lumMod val="65000"/>
                      <a:lumOff val="35000"/>
                    </a:srgbClr>
                  </a:solidFill>
                </a:rPr>
                <a:t>storage</a:t>
              </a:r>
            </a:p>
          </p:txBody>
        </p:sp>
      </p:grpSp>
    </p:spTree>
    <p:extLst>
      <p:ext uri="{BB962C8B-B14F-4D97-AF65-F5344CB8AC3E}">
        <p14:creationId xmlns:p14="http://schemas.microsoft.com/office/powerpoint/2010/main" val="2397929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500"/>
                                        <p:tgtEl>
                                          <p:spTgt spid="10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fade">
                                      <p:cBhvr>
                                        <p:cTn id="2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673220" y="3902831"/>
            <a:ext cx="8210803" cy="2903337"/>
            <a:chOff x="657627" y="3700329"/>
            <a:chExt cx="8050538" cy="2846667"/>
          </a:xfrm>
        </p:grpSpPr>
        <p:sp>
          <p:nvSpPr>
            <p:cNvPr id="50" name="Rectangle 49"/>
            <p:cNvSpPr/>
            <p:nvPr/>
          </p:nvSpPr>
          <p:spPr>
            <a:xfrm>
              <a:off x="1049293" y="3700329"/>
              <a:ext cx="7658872" cy="284666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5" name="Group 4"/>
            <p:cNvGrpSpPr/>
            <p:nvPr/>
          </p:nvGrpSpPr>
          <p:grpSpPr>
            <a:xfrm>
              <a:off x="657627" y="3700901"/>
              <a:ext cx="7934989" cy="2840705"/>
              <a:chOff x="657627" y="3700901"/>
              <a:chExt cx="7934989" cy="2840705"/>
            </a:xfrm>
          </p:grpSpPr>
          <p:grpSp>
            <p:nvGrpSpPr>
              <p:cNvPr id="56" name="Group 55"/>
              <p:cNvGrpSpPr/>
              <p:nvPr/>
            </p:nvGrpSpPr>
            <p:grpSpPr>
              <a:xfrm>
                <a:off x="1227264" y="3702049"/>
                <a:ext cx="7365352" cy="2724681"/>
                <a:chOff x="515938" y="602695"/>
                <a:chExt cx="11331574" cy="5683806"/>
              </a:xfrm>
            </p:grpSpPr>
            <p:grpSp>
              <p:nvGrpSpPr>
                <p:cNvPr id="57" name="Group 56"/>
                <p:cNvGrpSpPr/>
                <p:nvPr/>
              </p:nvGrpSpPr>
              <p:grpSpPr>
                <a:xfrm>
                  <a:off x="515938" y="602695"/>
                  <a:ext cx="11331574" cy="5417105"/>
                  <a:chOff x="515938" y="602695"/>
                  <a:chExt cx="11331574" cy="5417105"/>
                </a:xfrm>
              </p:grpSpPr>
              <p:grpSp>
                <p:nvGrpSpPr>
                  <p:cNvPr id="82" name="Group 81"/>
                  <p:cNvGrpSpPr/>
                  <p:nvPr/>
                </p:nvGrpSpPr>
                <p:grpSpPr>
                  <a:xfrm>
                    <a:off x="515938" y="602695"/>
                    <a:ext cx="11331574" cy="5417105"/>
                    <a:chOff x="515938" y="602695"/>
                    <a:chExt cx="11331574" cy="5417105"/>
                  </a:xfrm>
                </p:grpSpPr>
                <p:pic>
                  <p:nvPicPr>
                    <p:cNvPr id="85" name="Picture 84"/>
                    <p:cNvPicPr>
                      <a:picLocks noChangeAspect="1" noChangeArrowheads="1"/>
                    </p:cNvPicPr>
                    <p:nvPr/>
                  </p:nvPicPr>
                  <p:blipFill>
                    <a:blip r:embed="rId3"/>
                    <a:srcRect/>
                    <a:stretch>
                      <a:fillRect/>
                    </a:stretch>
                  </p:blipFill>
                  <p:spPr bwMode="auto">
                    <a:xfrm>
                      <a:off x="973138" y="1447800"/>
                      <a:ext cx="7152701" cy="4038600"/>
                    </a:xfrm>
                    <a:prstGeom prst="rect">
                      <a:avLst/>
                    </a:prstGeom>
                    <a:ln>
                      <a:tailEnd type="stealth" w="lg" len="lg"/>
                    </a:ln>
                  </p:spPr>
                </p:pic>
                <p:pic>
                  <p:nvPicPr>
                    <p:cNvPr id="86" name="Picture 85"/>
                    <p:cNvPicPr>
                      <a:picLocks noChangeAspect="1" noChangeArrowheads="1"/>
                    </p:cNvPicPr>
                    <p:nvPr/>
                  </p:nvPicPr>
                  <p:blipFill>
                    <a:blip r:embed="rId3"/>
                    <a:srcRect/>
                    <a:stretch>
                      <a:fillRect/>
                    </a:stretch>
                  </p:blipFill>
                  <p:spPr bwMode="auto">
                    <a:xfrm>
                      <a:off x="4504312" y="1219200"/>
                      <a:ext cx="7152701" cy="4038600"/>
                    </a:xfrm>
                    <a:prstGeom prst="rect">
                      <a:avLst/>
                    </a:prstGeom>
                    <a:ln>
                      <a:tailEnd type="stealth" w="lg" len="lg"/>
                    </a:ln>
                  </p:spPr>
                </p:pic>
                <p:pic>
                  <p:nvPicPr>
                    <p:cNvPr id="87" name="Picture 86"/>
                    <p:cNvPicPr>
                      <a:picLocks noChangeAspect="1" noChangeArrowheads="1"/>
                    </p:cNvPicPr>
                    <p:nvPr/>
                  </p:nvPicPr>
                  <p:blipFill>
                    <a:blip r:embed="rId4"/>
                    <a:srcRect/>
                    <a:stretch>
                      <a:fillRect/>
                    </a:stretch>
                  </p:blipFill>
                  <p:spPr bwMode="auto">
                    <a:xfrm>
                      <a:off x="515938" y="3276600"/>
                      <a:ext cx="5448300" cy="2743200"/>
                    </a:xfrm>
                    <a:prstGeom prst="rect">
                      <a:avLst/>
                    </a:prstGeom>
                    <a:ln>
                      <a:tailEnd type="stealth" w="lg" len="lg"/>
                    </a:ln>
                  </p:spPr>
                </p:pic>
                <p:pic>
                  <p:nvPicPr>
                    <p:cNvPr id="88" name="Picture 87"/>
                    <p:cNvPicPr>
                      <a:picLocks noChangeAspect="1" noChangeArrowheads="1"/>
                    </p:cNvPicPr>
                    <p:nvPr/>
                  </p:nvPicPr>
                  <p:blipFill>
                    <a:blip r:embed="rId4"/>
                    <a:srcRect/>
                    <a:stretch>
                      <a:fillRect/>
                    </a:stretch>
                  </p:blipFill>
                  <p:spPr bwMode="auto">
                    <a:xfrm>
                      <a:off x="2894012" y="3276600"/>
                      <a:ext cx="5448300" cy="2743200"/>
                    </a:xfrm>
                    <a:prstGeom prst="rect">
                      <a:avLst/>
                    </a:prstGeom>
                    <a:ln>
                      <a:tailEnd type="stealth" w="lg" len="lg"/>
                    </a:ln>
                  </p:spPr>
                </p:pic>
                <p:pic>
                  <p:nvPicPr>
                    <p:cNvPr id="89" name="Picture 88"/>
                    <p:cNvPicPr>
                      <a:picLocks noChangeAspect="1" noChangeArrowheads="1"/>
                    </p:cNvPicPr>
                    <p:nvPr/>
                  </p:nvPicPr>
                  <p:blipFill>
                    <a:blip r:embed="rId4"/>
                    <a:srcRect/>
                    <a:stretch>
                      <a:fillRect/>
                    </a:stretch>
                  </p:blipFill>
                  <p:spPr bwMode="auto">
                    <a:xfrm>
                      <a:off x="6399212" y="3276600"/>
                      <a:ext cx="5448300" cy="2743200"/>
                    </a:xfrm>
                    <a:prstGeom prst="rect">
                      <a:avLst/>
                    </a:prstGeom>
                    <a:ln>
                      <a:tailEnd type="stealth" w="lg" len="lg"/>
                    </a:ln>
                  </p:spPr>
                </p:pic>
                <p:pic>
                  <p:nvPicPr>
                    <p:cNvPr id="90" name="Picture 89"/>
                    <p:cNvPicPr>
                      <a:picLocks noChangeAspect="1" noChangeArrowheads="1"/>
                    </p:cNvPicPr>
                    <p:nvPr/>
                  </p:nvPicPr>
                  <p:blipFill>
                    <a:blip r:embed="rId5"/>
                    <a:srcRect/>
                    <a:stretch>
                      <a:fillRect/>
                    </a:stretch>
                  </p:blipFill>
                  <p:spPr bwMode="auto">
                    <a:xfrm>
                      <a:off x="3427412" y="602695"/>
                      <a:ext cx="6229349" cy="2324100"/>
                    </a:xfrm>
                    <a:prstGeom prst="rect">
                      <a:avLst/>
                    </a:prstGeom>
                    <a:ln>
                      <a:tailEnd type="stealth" w="lg" len="lg"/>
                    </a:ln>
                  </p:spPr>
                </p:pic>
              </p:grpSp>
              <p:pic>
                <p:nvPicPr>
                  <p:cNvPr id="83" name="Picture 82"/>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ln>
                    <a:tailEnd type="stealth" w="lg" len="lg"/>
                  </a:ln>
                </p:spPr>
              </p:pic>
              <p:pic>
                <p:nvPicPr>
                  <p:cNvPr id="84" name="Picture 83"/>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ln>
                    <a:tailEnd type="stealth" w="lg" len="lg"/>
                  </a:ln>
                </p:spPr>
              </p:pic>
            </p:grpSp>
            <p:pic>
              <p:nvPicPr>
                <p:cNvPr id="58" name="Picture 57"/>
                <p:cNvPicPr>
                  <a:picLocks noChangeAspect="1" noChangeArrowheads="1"/>
                </p:cNvPicPr>
                <p:nvPr/>
              </p:nvPicPr>
              <p:blipFill>
                <a:blip r:embed="rId3"/>
                <a:srcRect/>
                <a:stretch>
                  <a:fillRect/>
                </a:stretch>
              </p:blipFill>
              <p:spPr bwMode="auto">
                <a:xfrm>
                  <a:off x="1446212" y="3124200"/>
                  <a:ext cx="5600700" cy="3162300"/>
                </a:xfrm>
                <a:prstGeom prst="rect">
                  <a:avLst/>
                </a:prstGeom>
                <a:ln>
                  <a:tailEnd type="stealth" w="lg" len="lg"/>
                </a:ln>
              </p:spPr>
            </p:pic>
            <p:pic>
              <p:nvPicPr>
                <p:cNvPr id="59" name="Picture 58"/>
                <p:cNvPicPr>
                  <a:picLocks noChangeAspect="1" noChangeArrowheads="1"/>
                </p:cNvPicPr>
                <p:nvPr/>
              </p:nvPicPr>
              <p:blipFill>
                <a:blip r:embed="rId3"/>
                <a:srcRect/>
                <a:stretch>
                  <a:fillRect/>
                </a:stretch>
              </p:blipFill>
              <p:spPr bwMode="auto">
                <a:xfrm>
                  <a:off x="5103812" y="3124200"/>
                  <a:ext cx="5600700" cy="3162300"/>
                </a:xfrm>
                <a:prstGeom prst="rect">
                  <a:avLst/>
                </a:prstGeom>
                <a:ln>
                  <a:tailEnd type="stealth" w="lg" len="lg"/>
                </a:ln>
              </p:spPr>
            </p:pic>
            <p:pic>
              <p:nvPicPr>
                <p:cNvPr id="80" name="Picture 79"/>
                <p:cNvPicPr>
                  <a:picLocks noChangeAspect="1" noChangeArrowheads="1"/>
                </p:cNvPicPr>
                <p:nvPr/>
              </p:nvPicPr>
              <p:blipFill>
                <a:blip r:embed="rId3"/>
                <a:srcRect/>
                <a:stretch>
                  <a:fillRect/>
                </a:stretch>
              </p:blipFill>
              <p:spPr bwMode="auto">
                <a:xfrm>
                  <a:off x="6246811" y="3124200"/>
                  <a:ext cx="5600701" cy="3162301"/>
                </a:xfrm>
                <a:prstGeom prst="rect">
                  <a:avLst/>
                </a:prstGeom>
                <a:ln>
                  <a:tailEnd type="stealth" w="lg" len="lg"/>
                </a:ln>
              </p:spPr>
            </p:pic>
          </p:grpSp>
          <p:sp>
            <p:nvSpPr>
              <p:cNvPr id="52" name="TextBox 51"/>
              <p:cNvSpPr txBox="1"/>
              <p:nvPr/>
            </p:nvSpPr>
            <p:spPr>
              <a:xfrm rot="16200000">
                <a:off x="-563271" y="4921799"/>
                <a:ext cx="2840705" cy="398909"/>
              </a:xfrm>
              <a:prstGeom prst="rect">
                <a:avLst/>
              </a:prstGeom>
              <a:ln>
                <a:tailEnd type="stealth" w="lg" len="lg"/>
              </a:ln>
            </p:spPr>
            <p:style>
              <a:lnRef idx="0">
                <a:schemeClr val="accent2"/>
              </a:lnRef>
              <a:fillRef idx="1001">
                <a:schemeClr val="dk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smtClean="0">
                    <a:solidFill>
                      <a:srgbClr val="FFFFFF"/>
                    </a:solidFill>
                  </a:rPr>
                  <a:t>MICROSOFT AZURE</a:t>
                </a:r>
                <a:endParaRPr lang="en-US" dirty="0">
                  <a:solidFill>
                    <a:srgbClr val="FFFFFF"/>
                  </a:solidFill>
                </a:endParaRPr>
              </a:p>
            </p:txBody>
          </p:sp>
          <p:sp>
            <p:nvSpPr>
              <p:cNvPr id="27" name="Rectangle 26"/>
              <p:cNvSpPr/>
              <p:nvPr/>
            </p:nvSpPr>
            <p:spPr>
              <a:xfrm>
                <a:off x="2444541" y="4427964"/>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28" name="Oval 27"/>
              <p:cNvSpPr/>
              <p:nvPr/>
            </p:nvSpPr>
            <p:spPr bwMode="auto">
              <a:xfrm>
                <a:off x="2537911" y="4542729"/>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29" name="Rectangle 28"/>
              <p:cNvSpPr/>
              <p:nvPr/>
            </p:nvSpPr>
            <p:spPr>
              <a:xfrm>
                <a:off x="2468139" y="5159243"/>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30" name="Oval 29"/>
              <p:cNvSpPr/>
              <p:nvPr/>
            </p:nvSpPr>
            <p:spPr bwMode="auto">
              <a:xfrm>
                <a:off x="2561509" y="5274009"/>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31" name="Rectangle 30"/>
              <p:cNvSpPr/>
              <p:nvPr/>
            </p:nvSpPr>
            <p:spPr>
              <a:xfrm>
                <a:off x="1504462" y="4434379"/>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32" name="Oval 31"/>
              <p:cNvSpPr/>
              <p:nvPr/>
            </p:nvSpPr>
            <p:spPr bwMode="auto">
              <a:xfrm>
                <a:off x="1597834" y="4549142"/>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33" name="Rectangle 32"/>
              <p:cNvSpPr/>
              <p:nvPr/>
            </p:nvSpPr>
            <p:spPr>
              <a:xfrm>
                <a:off x="1528061" y="5165659"/>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34" name="Oval 33"/>
              <p:cNvSpPr/>
              <p:nvPr/>
            </p:nvSpPr>
            <p:spPr bwMode="auto">
              <a:xfrm>
                <a:off x="1621431" y="5280424"/>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35" name="Rectangle 34"/>
              <p:cNvSpPr/>
              <p:nvPr/>
            </p:nvSpPr>
            <p:spPr>
              <a:xfrm>
                <a:off x="7295663" y="4421551"/>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36" name="Oval 35"/>
              <p:cNvSpPr/>
              <p:nvPr/>
            </p:nvSpPr>
            <p:spPr bwMode="auto">
              <a:xfrm>
                <a:off x="7389033" y="4536314"/>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37" name="Rectangle 36"/>
              <p:cNvSpPr/>
              <p:nvPr/>
            </p:nvSpPr>
            <p:spPr>
              <a:xfrm>
                <a:off x="7319261" y="5152828"/>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38" name="Oval 37"/>
              <p:cNvSpPr/>
              <p:nvPr/>
            </p:nvSpPr>
            <p:spPr bwMode="auto">
              <a:xfrm>
                <a:off x="7412631" y="5267595"/>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39" name="Rectangle 38"/>
              <p:cNvSpPr/>
              <p:nvPr/>
            </p:nvSpPr>
            <p:spPr>
              <a:xfrm>
                <a:off x="6355585" y="4427964"/>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40" name="Oval 39"/>
              <p:cNvSpPr/>
              <p:nvPr/>
            </p:nvSpPr>
            <p:spPr bwMode="auto">
              <a:xfrm>
                <a:off x="6448955" y="4542729"/>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41" name="Rectangle 40"/>
              <p:cNvSpPr/>
              <p:nvPr/>
            </p:nvSpPr>
            <p:spPr>
              <a:xfrm>
                <a:off x="6379183" y="5159243"/>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42" name="Oval 41"/>
              <p:cNvSpPr/>
              <p:nvPr/>
            </p:nvSpPr>
            <p:spPr bwMode="auto">
              <a:xfrm>
                <a:off x="6472553" y="5274009"/>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70" name="Rectangle 69"/>
              <p:cNvSpPr/>
              <p:nvPr/>
            </p:nvSpPr>
            <p:spPr>
              <a:xfrm>
                <a:off x="5325585" y="5152828"/>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78" name="Oval 77"/>
              <p:cNvSpPr/>
              <p:nvPr/>
            </p:nvSpPr>
            <p:spPr bwMode="auto">
              <a:xfrm>
                <a:off x="5419048" y="5267595"/>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62" name="Rectangle 61"/>
              <p:cNvSpPr/>
              <p:nvPr/>
            </p:nvSpPr>
            <p:spPr>
              <a:xfrm>
                <a:off x="3532688" y="4421551"/>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63" name="Oval 62"/>
              <p:cNvSpPr/>
              <p:nvPr/>
            </p:nvSpPr>
            <p:spPr bwMode="auto">
              <a:xfrm>
                <a:off x="3626059" y="4536314"/>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64" name="Rectangle 63"/>
              <p:cNvSpPr/>
              <p:nvPr/>
            </p:nvSpPr>
            <p:spPr>
              <a:xfrm>
                <a:off x="3556286" y="5152828"/>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65" name="Oval 64"/>
              <p:cNvSpPr/>
              <p:nvPr/>
            </p:nvSpPr>
            <p:spPr bwMode="auto">
              <a:xfrm>
                <a:off x="3649658" y="5267595"/>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67" name="Rectangle 66"/>
              <p:cNvSpPr/>
              <p:nvPr/>
            </p:nvSpPr>
            <p:spPr>
              <a:xfrm>
                <a:off x="4440936" y="5152828"/>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68" name="Oval 67"/>
              <p:cNvSpPr/>
              <p:nvPr/>
            </p:nvSpPr>
            <p:spPr bwMode="auto">
              <a:xfrm>
                <a:off x="4534306" y="5267595"/>
                <a:ext cx="577155" cy="401981"/>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lIns="93256" tIns="46629" rIns="93256" bIns="46629">
                <a:noAutofit/>
              </a:bodyPr>
              <a:lstStyle/>
              <a:p>
                <a:pPr defTabSz="932557" eaLnBrk="0" hangingPunct="0"/>
                <a:endParaRPr lang="en-US" sz="918" dirty="0">
                  <a:solidFill>
                    <a:srgbClr val="FFFFFF"/>
                  </a:solidFill>
                  <a:ea typeface="Segoe UI" pitchFamily="34" charset="0"/>
                  <a:cs typeface="Segoe UI" pitchFamily="34" charset="0"/>
                </a:endParaRPr>
              </a:p>
            </p:txBody>
          </p:sp>
          <p:sp>
            <p:nvSpPr>
              <p:cNvPr id="69" name="Rectangle 68"/>
              <p:cNvSpPr/>
              <p:nvPr/>
            </p:nvSpPr>
            <p:spPr>
              <a:xfrm>
                <a:off x="5301988" y="4421551"/>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66" name="Rectangle 65"/>
              <p:cNvSpPr/>
              <p:nvPr/>
            </p:nvSpPr>
            <p:spPr>
              <a:xfrm>
                <a:off x="4417338" y="4421551"/>
                <a:ext cx="764080" cy="611263"/>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a:solidFill>
                    <a:srgbClr val="68217A"/>
                  </a:solidFill>
                </a:endParaRPr>
              </a:p>
            </p:txBody>
          </p:sp>
          <p:sp>
            <p:nvSpPr>
              <p:cNvPr id="79" name="Oval 78"/>
              <p:cNvSpPr/>
              <p:nvPr/>
            </p:nvSpPr>
            <p:spPr>
              <a:xfrm>
                <a:off x="4481007" y="4574777"/>
                <a:ext cx="1515196" cy="304800"/>
              </a:xfrm>
              <a:prstGeom prst="ellipse">
                <a:avLst/>
              </a:prstGeom>
              <a:gradFill>
                <a:gsLst>
                  <a:gs pos="2000">
                    <a:schemeClr val="bg2">
                      <a:lumMod val="75000"/>
                    </a:schemeClr>
                  </a:gs>
                  <a:gs pos="37000">
                    <a:srgbClr val="DDD6C6"/>
                  </a:gs>
                  <a:gs pos="100000">
                    <a:schemeClr val="bg2">
                      <a:lumMod val="90000"/>
                    </a:schemeClr>
                  </a:gs>
                </a:gsLst>
                <a:lin ang="5400000" scaled="0"/>
              </a:gradFill>
              <a:ln w="12700">
                <a:solidFill>
                  <a:schemeClr val="bg1">
                    <a:lumMod val="65000"/>
                  </a:schemeClr>
                </a:solid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dirty="0">
                  <a:solidFill>
                    <a:srgbClr val="68217A"/>
                  </a:solidFill>
                </a:endParaRPr>
              </a:p>
            </p:txBody>
          </p:sp>
        </p:grpSp>
      </p:grpSp>
      <p:sp>
        <p:nvSpPr>
          <p:cNvPr id="25" name="Title 24"/>
          <p:cNvSpPr>
            <a:spLocks noGrp="1"/>
          </p:cNvSpPr>
          <p:nvPr>
            <p:ph type="title"/>
          </p:nvPr>
        </p:nvSpPr>
        <p:spPr/>
        <p:txBody>
          <a:bodyPr/>
          <a:lstStyle/>
          <a:p>
            <a:r>
              <a:rPr lang="en-US" sz="4800" dirty="0" smtClean="0"/>
              <a:t>Microsoft Azure </a:t>
            </a:r>
            <a:r>
              <a:rPr lang="en-US" sz="4800" dirty="0"/>
              <a:t>Technologies </a:t>
            </a:r>
            <a:r>
              <a:rPr lang="en-US" dirty="0" smtClean="0"/>
              <a:t/>
            </a:r>
            <a:br>
              <a:rPr lang="en-US" dirty="0" smtClean="0"/>
            </a:br>
            <a:r>
              <a:rPr lang="en-US" sz="3200" dirty="0">
                <a:solidFill>
                  <a:schemeClr val="tx1"/>
                </a:solidFill>
              </a:rPr>
              <a:t>Networking</a:t>
            </a:r>
          </a:p>
        </p:txBody>
      </p:sp>
      <p:grpSp>
        <p:nvGrpSpPr>
          <p:cNvPr id="2" name="Group 1"/>
          <p:cNvGrpSpPr/>
          <p:nvPr/>
        </p:nvGrpSpPr>
        <p:grpSpPr>
          <a:xfrm>
            <a:off x="673221" y="1577043"/>
            <a:ext cx="8210802" cy="2109060"/>
            <a:chOff x="657628" y="1419938"/>
            <a:chExt cx="8050537" cy="2067894"/>
          </a:xfrm>
        </p:grpSpPr>
        <p:sp>
          <p:nvSpPr>
            <p:cNvPr id="49" name="Rectangle 48"/>
            <p:cNvSpPr/>
            <p:nvPr/>
          </p:nvSpPr>
          <p:spPr>
            <a:xfrm>
              <a:off x="1052435" y="1419938"/>
              <a:ext cx="7655730" cy="2058758"/>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51" name="TextBox 50"/>
            <p:cNvSpPr txBox="1"/>
            <p:nvPr/>
          </p:nvSpPr>
          <p:spPr>
            <a:xfrm rot="16200000">
              <a:off x="-175140" y="2252729"/>
              <a:ext cx="2067871" cy="402336"/>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60" name="Rounded Rectangle 59"/>
            <p:cNvSpPr/>
            <p:nvPr/>
          </p:nvSpPr>
          <p:spPr bwMode="auto">
            <a:xfrm>
              <a:off x="3705012" y="1669809"/>
              <a:ext cx="2065894" cy="1599654"/>
            </a:xfrm>
            <a:prstGeom prst="roundRect">
              <a:avLst>
                <a:gd name="adj" fmla="val 8743"/>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932559"/>
              <a:endParaRPr lang="en-US" sz="1836" dirty="0">
                <a:solidFill>
                  <a:srgbClr val="68217A"/>
                </a:solidFill>
              </a:endParaRPr>
            </a:p>
          </p:txBody>
        </p:sp>
        <p:sp>
          <p:nvSpPr>
            <p:cNvPr id="61" name="Cloud 60"/>
            <p:cNvSpPr/>
            <p:nvPr/>
          </p:nvSpPr>
          <p:spPr bwMode="auto">
            <a:xfrm>
              <a:off x="4035813" y="1821585"/>
              <a:ext cx="1487627" cy="1185304"/>
            </a:xfrm>
            <a:prstGeom prst="cloud">
              <a:avLst/>
            </a:prstGeom>
            <a:ln>
              <a:noFill/>
              <a:headEnd type="none" w="med" len="med"/>
              <a:tailEnd type="none" w="med" len="med"/>
            </a:ln>
          </p:spPr>
          <p:style>
            <a:lnRef idx="1">
              <a:schemeClr val="accent2"/>
            </a:lnRef>
            <a:fillRef idx="1003">
              <a:schemeClr val="lt1"/>
            </a:fillRef>
            <a:effectRef idx="2">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932251" fontAlgn="base">
                <a:spcBef>
                  <a:spcPct val="0"/>
                </a:spcBef>
                <a:spcAft>
                  <a:spcPct val="0"/>
                </a:spcAft>
              </a:pPr>
              <a:endParaRPr lang="en-US" sz="2346" dirty="0">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8219" y="1762961"/>
              <a:ext cx="786137" cy="589756"/>
            </a:xfrm>
            <a:prstGeom prst="rect">
              <a:avLst/>
            </a:prstGeom>
            <a:ln>
              <a:tailEnd type="stealth" w="lg" len="lg"/>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84770" y="2453897"/>
              <a:ext cx="786137" cy="589756"/>
            </a:xfrm>
            <a:prstGeom prst="rect">
              <a:avLst/>
            </a:prstGeom>
            <a:ln>
              <a:tailEnd type="stealth" w="lg" len="lg"/>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62124" y="1891159"/>
              <a:ext cx="786137" cy="589756"/>
            </a:xfrm>
            <a:prstGeom prst="rect">
              <a:avLst/>
            </a:prstGeom>
            <a:ln>
              <a:tailEnd type="stealth" w="lg" len="lg"/>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35810" y="2486707"/>
              <a:ext cx="786137" cy="589756"/>
            </a:xfrm>
            <a:prstGeom prst="rect">
              <a:avLst/>
            </a:prstGeom>
            <a:ln>
              <a:tailEnd type="stealth" w="lg" len="lg"/>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1" name="Group 90"/>
          <p:cNvGrpSpPr/>
          <p:nvPr/>
        </p:nvGrpSpPr>
        <p:grpSpPr>
          <a:xfrm>
            <a:off x="5039027" y="3369325"/>
            <a:ext cx="7046150" cy="1302700"/>
            <a:chOff x="4320757" y="1519851"/>
            <a:chExt cx="6908617" cy="1277273"/>
          </a:xfrm>
        </p:grpSpPr>
        <p:sp>
          <p:nvSpPr>
            <p:cNvPr id="92" name="Left Bracket 91"/>
            <p:cNvSpPr/>
            <p:nvPr/>
          </p:nvSpPr>
          <p:spPr>
            <a:xfrm>
              <a:off x="8633693" y="1560944"/>
              <a:ext cx="155964" cy="1236179"/>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FFFFFF"/>
                </a:solidFill>
              </a:endParaRPr>
            </a:p>
          </p:txBody>
        </p:sp>
        <p:cxnSp>
          <p:nvCxnSpPr>
            <p:cNvPr id="93" name="Straight Connector 92"/>
            <p:cNvCxnSpPr/>
            <p:nvPr/>
          </p:nvCxnSpPr>
          <p:spPr>
            <a:xfrm>
              <a:off x="4320757" y="2154239"/>
              <a:ext cx="4317123" cy="0"/>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94" name="Rectangle 93"/>
            <p:cNvSpPr/>
            <p:nvPr/>
          </p:nvSpPr>
          <p:spPr>
            <a:xfrm>
              <a:off x="8857406" y="1519851"/>
              <a:ext cx="2371968" cy="1277273"/>
            </a:xfrm>
            <a:prstGeom prst="rect">
              <a:avLst/>
            </a:prstGeom>
          </p:spPr>
          <p:txBody>
            <a:bodyPr wrap="square">
              <a:spAutoFit/>
            </a:bodyPr>
            <a:lstStyle/>
            <a:p>
              <a:pPr>
                <a:buClr>
                  <a:srgbClr val="800000"/>
                </a:buClr>
              </a:pPr>
              <a:r>
                <a:rPr lang="en-US" sz="2040" b="1" dirty="0">
                  <a:solidFill>
                    <a:srgbClr val="FFFFFF">
                      <a:lumMod val="85000"/>
                      <a:lumOff val="15000"/>
                    </a:srgbClr>
                  </a:solidFill>
                </a:rPr>
                <a:t>Virtual Network </a:t>
              </a:r>
              <a:r>
                <a:rPr lang="en-US" sz="1836" i="1" dirty="0">
                  <a:solidFill>
                    <a:srgbClr val="FFFFFF">
                      <a:lumMod val="65000"/>
                      <a:lumOff val="35000"/>
                    </a:srgbClr>
                  </a:solidFill>
                </a:rPr>
                <a:t>allows a VPN connection to</a:t>
              </a:r>
            </a:p>
            <a:p>
              <a:pPr>
                <a:buClr>
                  <a:srgbClr val="800000"/>
                </a:buClr>
              </a:pPr>
              <a:r>
                <a:rPr lang="en-US" sz="1836" i="1" dirty="0" smtClean="0">
                  <a:solidFill>
                    <a:srgbClr val="FFFFFF">
                      <a:lumMod val="65000"/>
                      <a:lumOff val="35000"/>
                    </a:srgbClr>
                  </a:solidFill>
                </a:rPr>
                <a:t>Microsoft Azure</a:t>
              </a:r>
              <a:endParaRPr lang="en-US" sz="1836" i="1" dirty="0">
                <a:solidFill>
                  <a:srgbClr val="FFFFFF">
                    <a:lumMod val="65000"/>
                    <a:lumOff val="35000"/>
                  </a:srgbClr>
                </a:solidFill>
              </a:endParaRPr>
            </a:p>
          </p:txBody>
        </p:sp>
      </p:grpSp>
      <p:grpSp>
        <p:nvGrpSpPr>
          <p:cNvPr id="8" name="Group 7"/>
          <p:cNvGrpSpPr/>
          <p:nvPr/>
        </p:nvGrpSpPr>
        <p:grpSpPr>
          <a:xfrm>
            <a:off x="3441250" y="3592224"/>
            <a:ext cx="2909351" cy="2604604"/>
            <a:chOff x="3371628" y="3395786"/>
            <a:chExt cx="2852564" cy="2553765"/>
          </a:xfrm>
        </p:grpSpPr>
        <p:sp>
          <p:nvSpPr>
            <p:cNvPr id="71" name="Rounded Rectangle 70"/>
            <p:cNvSpPr/>
            <p:nvPr/>
          </p:nvSpPr>
          <p:spPr bwMode="auto">
            <a:xfrm>
              <a:off x="3371628" y="4292955"/>
              <a:ext cx="2852564" cy="1656596"/>
            </a:xfrm>
            <a:prstGeom prst="roundRect">
              <a:avLst>
                <a:gd name="adj" fmla="val 4668"/>
              </a:avLst>
            </a:prstGeom>
            <a:no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defTabSz="932559"/>
              <a:endParaRPr lang="en-US" sz="1836" dirty="0">
                <a:solidFill>
                  <a:srgbClr val="68217A"/>
                </a:solidFill>
              </a:endParaRPr>
            </a:p>
          </p:txBody>
        </p:sp>
        <p:cxnSp>
          <p:nvCxnSpPr>
            <p:cNvPr id="44" name="Straight Connector 43"/>
            <p:cNvCxnSpPr>
              <a:stCxn id="60" idx="2"/>
            </p:cNvCxnSpPr>
            <p:nvPr/>
          </p:nvCxnSpPr>
          <p:spPr>
            <a:xfrm>
              <a:off x="4737959" y="3395786"/>
              <a:ext cx="0" cy="1023492"/>
            </a:xfrm>
            <a:prstGeom prst="line">
              <a:avLst/>
            </a:prstGeom>
            <a:ln w="41275">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3889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500"/>
                            </p:stCondLst>
                            <p:childTnLst>
                              <p:par>
                                <p:cTn id="19" presetID="22" presetClass="entr" presetSubtype="2"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wipe(right)">
                                      <p:cBhvr>
                                        <p:cTn id="2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424645" y="2159179"/>
            <a:ext cx="11818275" cy="397370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64" name="Group 63"/>
          <p:cNvGrpSpPr/>
          <p:nvPr/>
        </p:nvGrpSpPr>
        <p:grpSpPr>
          <a:xfrm>
            <a:off x="3945792" y="1986851"/>
            <a:ext cx="8297127" cy="4157788"/>
            <a:chOff x="515938" y="742950"/>
            <a:chExt cx="11331574" cy="5543551"/>
          </a:xfrm>
        </p:grpSpPr>
        <p:grpSp>
          <p:nvGrpSpPr>
            <p:cNvPr id="65" name="Group 64"/>
            <p:cNvGrpSpPr/>
            <p:nvPr/>
          </p:nvGrpSpPr>
          <p:grpSpPr>
            <a:xfrm>
              <a:off x="515938" y="742950"/>
              <a:ext cx="11331574" cy="5276850"/>
              <a:chOff x="515938" y="742950"/>
              <a:chExt cx="11331574" cy="5276850"/>
            </a:xfrm>
          </p:grpSpPr>
          <p:grpSp>
            <p:nvGrpSpPr>
              <p:cNvPr id="69" name="Group 68"/>
              <p:cNvGrpSpPr/>
              <p:nvPr/>
            </p:nvGrpSpPr>
            <p:grpSpPr>
              <a:xfrm>
                <a:off x="515938" y="742950"/>
                <a:ext cx="11331574" cy="5276850"/>
                <a:chOff x="515938" y="742950"/>
                <a:chExt cx="11331574" cy="5276850"/>
              </a:xfrm>
            </p:grpSpPr>
            <p:pic>
              <p:nvPicPr>
                <p:cNvPr id="72" name="Picture 71"/>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73" name="Picture 72"/>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74" name="Picture 73"/>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75" name="Picture 74"/>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76" name="Picture 75"/>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77" name="Picture 76"/>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70" name="Picture 69"/>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71" name="Picture 70"/>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66" name="Picture 65"/>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67" name="Picture 66"/>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68" name="Picture 67"/>
            <p:cNvPicPr>
              <a:picLocks noChangeAspect="1" noChangeArrowheads="1"/>
            </p:cNvPicPr>
            <p:nvPr/>
          </p:nvPicPr>
          <p:blipFill>
            <a:blip r:embed="rId3"/>
            <a:srcRect/>
            <a:stretch>
              <a:fillRect/>
            </a:stretch>
          </p:blipFill>
          <p:spPr bwMode="auto">
            <a:xfrm>
              <a:off x="6246811" y="3124200"/>
              <a:ext cx="5600701" cy="3162301"/>
            </a:xfrm>
            <a:prstGeom prst="rect">
              <a:avLst/>
            </a:prstGeom>
            <a:noFill/>
            <a:ln w="9525">
              <a:noFill/>
              <a:miter lim="800000"/>
              <a:headEnd/>
              <a:tailEnd/>
            </a:ln>
            <a:effectLst/>
          </p:spPr>
        </p:pic>
      </p:grpSp>
      <p:sp>
        <p:nvSpPr>
          <p:cNvPr id="240" name="Title 239"/>
          <p:cNvSpPr>
            <a:spLocks noGrp="1"/>
          </p:cNvSpPr>
          <p:nvPr>
            <p:ph type="title"/>
          </p:nvPr>
        </p:nvSpPr>
        <p:spPr/>
        <p:txBody>
          <a:bodyPr/>
          <a:lstStyle/>
          <a:p>
            <a:r>
              <a:rPr lang="en-US" sz="4800" dirty="0" smtClean="0"/>
              <a:t>Microsoft Azure</a:t>
            </a:r>
            <a:r>
              <a:rPr lang="en-US" dirty="0" smtClean="0"/>
              <a:t/>
            </a:r>
            <a:br>
              <a:rPr lang="en-US" dirty="0" smtClean="0"/>
            </a:br>
            <a:r>
              <a:rPr lang="en-US" sz="3200" dirty="0">
                <a:solidFill>
                  <a:schemeClr val="tx1"/>
                </a:solidFill>
              </a:rPr>
              <a:t>Pricing examples (in US </a:t>
            </a:r>
            <a:r>
              <a:rPr lang="en-US" sz="3200" dirty="0" smtClean="0">
                <a:solidFill>
                  <a:schemeClr val="tx1"/>
                </a:solidFill>
              </a:rPr>
              <a:t>dollars)</a:t>
            </a:r>
            <a:r>
              <a:rPr lang="en-US" sz="3200" dirty="0" smtClean="0">
                <a:gradFill>
                  <a:gsLst>
                    <a:gs pos="1250">
                      <a:schemeClr val="tx2"/>
                    </a:gs>
                    <a:gs pos="99000">
                      <a:schemeClr val="tx2"/>
                    </a:gs>
                  </a:gsLst>
                  <a:lin ang="5400000" scaled="0"/>
                </a:gradFill>
              </a:rPr>
              <a:t>)</a:t>
            </a:r>
            <a:endParaRPr lang="en-US" sz="3200" dirty="0">
              <a:gradFill>
                <a:gsLst>
                  <a:gs pos="1250">
                    <a:schemeClr val="tx2"/>
                  </a:gs>
                  <a:gs pos="99000">
                    <a:schemeClr val="tx2"/>
                  </a:gs>
                </a:gsLst>
                <a:lin ang="5400000" scaled="0"/>
              </a:gradFill>
            </a:endParaRPr>
          </a:p>
        </p:txBody>
      </p:sp>
      <p:grpSp>
        <p:nvGrpSpPr>
          <p:cNvPr id="4" name="Group 3"/>
          <p:cNvGrpSpPr/>
          <p:nvPr/>
        </p:nvGrpSpPr>
        <p:grpSpPr>
          <a:xfrm>
            <a:off x="626726" y="2926852"/>
            <a:ext cx="4119888" cy="3217786"/>
            <a:chOff x="612040" y="2869723"/>
            <a:chExt cx="4039473" cy="3154978"/>
          </a:xfrm>
        </p:grpSpPr>
        <p:sp>
          <p:nvSpPr>
            <p:cNvPr id="55" name="Rounded Rectangle 54"/>
            <p:cNvSpPr/>
            <p:nvPr/>
          </p:nvSpPr>
          <p:spPr bwMode="auto">
            <a:xfrm>
              <a:off x="2328562" y="2869723"/>
              <a:ext cx="2118449" cy="3154978"/>
            </a:xfrm>
            <a:prstGeom prst="roundRect">
              <a:avLst>
                <a:gd name="adj" fmla="val 1441"/>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endParaRPr lang="en-US" sz="2040" b="1" dirty="0">
                <a:solidFill>
                  <a:srgbClr val="FFFFFF">
                    <a:lumMod val="85000"/>
                    <a:lumOff val="15000"/>
                  </a:srgbClr>
                </a:solidFill>
              </a:endParaRPr>
            </a:p>
          </p:txBody>
        </p:sp>
        <p:cxnSp>
          <p:nvCxnSpPr>
            <p:cNvPr id="138" name="Straight Connector 137"/>
            <p:cNvCxnSpPr/>
            <p:nvPr/>
          </p:nvCxnSpPr>
          <p:spPr>
            <a:xfrm flipH="1">
              <a:off x="1656836" y="4143627"/>
              <a:ext cx="2994677" cy="14274"/>
            </a:xfrm>
            <a:prstGeom prst="line">
              <a:avLst/>
            </a:prstGeom>
            <a:ln>
              <a:solidFill>
                <a:schemeClr val="tx1"/>
              </a:solidFill>
              <a:prstDash val="sysDash"/>
              <a:tailEnd type="stealth" w="lg" len="lg"/>
            </a:ln>
          </p:spPr>
          <p:style>
            <a:lnRef idx="1">
              <a:schemeClr val="dk1"/>
            </a:lnRef>
            <a:fillRef idx="0">
              <a:schemeClr val="dk1"/>
            </a:fillRef>
            <a:effectRef idx="0">
              <a:schemeClr val="dk1"/>
            </a:effectRef>
            <a:fontRef idx="minor">
              <a:schemeClr val="tx1"/>
            </a:fontRef>
          </p:style>
        </p:cxnSp>
        <p:cxnSp>
          <p:nvCxnSpPr>
            <p:cNvPr id="141" name="Straight Connector 140"/>
            <p:cNvCxnSpPr/>
            <p:nvPr/>
          </p:nvCxnSpPr>
          <p:spPr>
            <a:xfrm>
              <a:off x="1656833" y="3853102"/>
              <a:ext cx="2994680" cy="0"/>
            </a:xfrm>
            <a:prstGeom prst="line">
              <a:avLst/>
            </a:prstGeom>
            <a:ln>
              <a:solidFill>
                <a:schemeClr val="tx1"/>
              </a:solidFill>
              <a:prstDash val="sysDash"/>
              <a:tailEnd type="stealth" w="lg" len="lg"/>
            </a:ln>
          </p:spPr>
          <p:style>
            <a:lnRef idx="1">
              <a:schemeClr val="dk1"/>
            </a:lnRef>
            <a:fillRef idx="0">
              <a:schemeClr val="dk1"/>
            </a:fillRef>
            <a:effectRef idx="0">
              <a:schemeClr val="dk1"/>
            </a:effectRef>
            <a:fontRef idx="minor">
              <a:schemeClr val="tx1"/>
            </a:fontRef>
          </p:style>
        </p:cxnSp>
        <p:sp>
          <p:nvSpPr>
            <p:cNvPr id="140" name="TextBox 139"/>
            <p:cNvSpPr txBox="1"/>
            <p:nvPr/>
          </p:nvSpPr>
          <p:spPr>
            <a:xfrm>
              <a:off x="612040" y="4292523"/>
              <a:ext cx="1331435" cy="369330"/>
            </a:xfrm>
            <a:prstGeom prst="rect">
              <a:avLst/>
            </a:prstGeom>
            <a:noFill/>
          </p:spPr>
          <p:txBody>
            <a:bodyPr wrap="square" lIns="93256" tIns="46629" rIns="93256" bIns="46629" rtlCol="0">
              <a:spAutoFit/>
            </a:bodyPr>
            <a:lstStyle/>
            <a:p>
              <a:pPr algn="ctr"/>
              <a:r>
                <a:rPr lang="en-US" sz="1836" dirty="0">
                  <a:solidFill>
                    <a:srgbClr val="FFFFFF"/>
                  </a:solidFill>
                </a:rPr>
                <a:t>User</a:t>
              </a:r>
            </a:p>
          </p:txBody>
        </p:sp>
        <p:sp>
          <p:nvSpPr>
            <p:cNvPr id="641" name="TextBox 640"/>
            <p:cNvSpPr txBox="1"/>
            <p:nvPr/>
          </p:nvSpPr>
          <p:spPr>
            <a:xfrm>
              <a:off x="2406459" y="3039734"/>
              <a:ext cx="2079809" cy="538691"/>
            </a:xfrm>
            <a:prstGeom prst="rect">
              <a:avLst/>
            </a:prstGeom>
            <a:noFill/>
          </p:spPr>
          <p:txBody>
            <a:bodyPr wrap="none" lIns="93256" tIns="46629" rIns="93256" bIns="46629" rtlCol="0" anchor="ctr" anchorCtr="0">
              <a:noAutofit/>
            </a:bodyPr>
            <a:lstStyle/>
            <a:p>
              <a:pPr>
                <a:buClr>
                  <a:srgbClr val="FFFFFF"/>
                </a:buClr>
              </a:pPr>
              <a:r>
                <a:rPr lang="en-US" sz="2040" b="1" dirty="0">
                  <a:solidFill>
                    <a:srgbClr val="7FBA00">
                      <a:lumMod val="60000"/>
                      <a:lumOff val="40000"/>
                    </a:srgbClr>
                  </a:solidFill>
                </a:rPr>
                <a:t>Bandwidth</a:t>
              </a:r>
            </a:p>
            <a:p>
              <a:pPr>
                <a:buClr>
                  <a:srgbClr val="FFFFFF"/>
                </a:buClr>
              </a:pPr>
              <a:endParaRPr lang="en-US" sz="612" b="1" dirty="0">
                <a:solidFill>
                  <a:srgbClr val="68217A"/>
                </a:solidFill>
              </a:endParaRPr>
            </a:p>
            <a:p>
              <a:pPr>
                <a:buClr>
                  <a:srgbClr val="FFFFFF"/>
                </a:buClr>
              </a:pPr>
              <a:r>
                <a:rPr lang="en-US" sz="1632" b="1" dirty="0">
                  <a:solidFill>
                    <a:srgbClr val="FFFF00"/>
                  </a:solidFill>
                </a:rPr>
                <a:t>Inbound:</a:t>
              </a:r>
              <a:endParaRPr lang="en-US" sz="1632" b="1" i="1" dirty="0">
                <a:solidFill>
                  <a:srgbClr val="FFFF00"/>
                </a:solidFill>
              </a:endParaRPr>
            </a:p>
            <a:p>
              <a:pPr>
                <a:buClr>
                  <a:srgbClr val="FFFFFF"/>
                </a:buClr>
              </a:pPr>
              <a:r>
                <a:rPr lang="en-US" sz="1632" b="1" i="1" dirty="0">
                  <a:solidFill>
                    <a:srgbClr val="FFFFFF"/>
                  </a:solidFill>
                </a:rPr>
                <a:t>Free</a:t>
              </a:r>
            </a:p>
          </p:txBody>
        </p:sp>
        <p:sp>
          <p:nvSpPr>
            <p:cNvPr id="644" name="TextBox 643"/>
            <p:cNvSpPr txBox="1"/>
            <p:nvPr/>
          </p:nvSpPr>
          <p:spPr>
            <a:xfrm>
              <a:off x="2406459" y="4432398"/>
              <a:ext cx="1828801" cy="1302166"/>
            </a:xfrm>
            <a:prstGeom prst="rect">
              <a:avLst/>
            </a:prstGeom>
            <a:noFill/>
          </p:spPr>
          <p:txBody>
            <a:bodyPr wrap="none" lIns="93256" tIns="46629" rIns="93256" bIns="46629" rtlCol="0" anchor="ctr" anchorCtr="0">
              <a:noAutofit/>
            </a:bodyPr>
            <a:lstStyle/>
            <a:p>
              <a:pPr marL="0" lvl="1">
                <a:buClr>
                  <a:srgbClr val="FFFFFF"/>
                </a:buClr>
              </a:pPr>
              <a:r>
                <a:rPr lang="en-US" sz="1632" b="1" dirty="0">
                  <a:solidFill>
                    <a:srgbClr val="FFFF00"/>
                  </a:solidFill>
                </a:rPr>
                <a:t>Outbound:</a:t>
              </a:r>
              <a:r>
                <a:rPr lang="en-US" sz="1632" b="1" i="1" dirty="0">
                  <a:solidFill>
                    <a:srgbClr val="FFFF00"/>
                  </a:solidFill>
                </a:rPr>
                <a:t> </a:t>
              </a:r>
            </a:p>
            <a:p>
              <a:pPr marL="0" lvl="1">
                <a:buClr>
                  <a:srgbClr val="FFFFFF"/>
                </a:buClr>
              </a:pPr>
              <a:r>
                <a:rPr lang="en-US" sz="1632" b="1" i="1" dirty="0">
                  <a:solidFill>
                    <a:srgbClr val="FFFFFF"/>
                  </a:solidFill>
                </a:rPr>
                <a:t>$0.05 to $</a:t>
              </a:r>
              <a:r>
                <a:rPr lang="en-US" sz="1632" b="1" i="1" dirty="0" smtClean="0">
                  <a:solidFill>
                    <a:srgbClr val="FFFFFF"/>
                  </a:solidFill>
                </a:rPr>
                <a:t>0.087/GB </a:t>
              </a:r>
              <a:endParaRPr lang="en-US" sz="1632" b="1" i="1" dirty="0">
                <a:solidFill>
                  <a:srgbClr val="FFFFFF"/>
                </a:solidFill>
              </a:endParaRPr>
            </a:p>
            <a:p>
              <a:pPr marL="0" lvl="1">
                <a:buClr>
                  <a:srgbClr val="FFFFFF"/>
                </a:buClr>
              </a:pPr>
              <a:r>
                <a:rPr lang="en-US" sz="1632" b="1" i="1" dirty="0">
                  <a:solidFill>
                    <a:srgbClr val="FFFF00"/>
                  </a:solidFill>
                </a:rPr>
                <a:t>US and Europe</a:t>
              </a:r>
              <a:r>
                <a:rPr lang="en-US" sz="1632" b="1" i="1" dirty="0">
                  <a:solidFill>
                    <a:srgbClr val="505050"/>
                  </a:solidFill>
                </a:rPr>
                <a:t>,</a:t>
              </a:r>
            </a:p>
            <a:p>
              <a:pPr marL="0" lvl="1">
                <a:buClr>
                  <a:srgbClr val="FFFFFF"/>
                </a:buClr>
              </a:pPr>
              <a:r>
                <a:rPr lang="en-US" sz="1632" b="1" i="1" dirty="0">
                  <a:solidFill>
                    <a:srgbClr val="FFFFFF"/>
                  </a:solidFill>
                </a:rPr>
                <a:t>$0.12 to $</a:t>
              </a:r>
              <a:r>
                <a:rPr lang="en-US" sz="1632" b="1" i="1" dirty="0" smtClean="0">
                  <a:solidFill>
                    <a:srgbClr val="FFFFFF"/>
                  </a:solidFill>
                </a:rPr>
                <a:t>0.138/GB </a:t>
              </a:r>
              <a:endParaRPr lang="en-US" sz="1632" b="1" i="1" dirty="0">
                <a:solidFill>
                  <a:srgbClr val="FFFFFF"/>
                </a:solidFill>
              </a:endParaRPr>
            </a:p>
            <a:p>
              <a:pPr marL="0" lvl="1">
                <a:buClr>
                  <a:srgbClr val="FFFFFF"/>
                </a:buClr>
              </a:pPr>
              <a:r>
                <a:rPr lang="en-US" sz="1632" b="1" i="1" dirty="0" smtClean="0">
                  <a:solidFill>
                    <a:srgbClr val="FFFF00"/>
                  </a:solidFill>
                </a:rPr>
                <a:t>Asia/Pacific,</a:t>
              </a:r>
            </a:p>
            <a:p>
              <a:pPr marL="0" lvl="1">
                <a:buClr>
                  <a:srgbClr val="FFFFFF"/>
                </a:buClr>
              </a:pPr>
              <a:r>
                <a:rPr lang="en-US" sz="1632" b="1" i="1" dirty="0">
                  <a:solidFill>
                    <a:srgbClr val="FFFFFF"/>
                  </a:solidFill>
                </a:rPr>
                <a:t>$</a:t>
              </a:r>
              <a:r>
                <a:rPr lang="en-US" sz="1632" b="1" i="1" dirty="0" smtClean="0">
                  <a:solidFill>
                    <a:srgbClr val="FFFFFF"/>
                  </a:solidFill>
                </a:rPr>
                <a:t>0.16 </a:t>
              </a:r>
              <a:r>
                <a:rPr lang="en-US" sz="1632" b="1" i="1" dirty="0">
                  <a:solidFill>
                    <a:srgbClr val="FFFFFF"/>
                  </a:solidFill>
                </a:rPr>
                <a:t>to $</a:t>
              </a:r>
              <a:r>
                <a:rPr lang="en-US" sz="1632" b="1" i="1" dirty="0" smtClean="0">
                  <a:solidFill>
                    <a:srgbClr val="FFFFFF"/>
                  </a:solidFill>
                </a:rPr>
                <a:t>0.181/GB </a:t>
              </a:r>
              <a:endParaRPr lang="en-US" sz="1632" b="1" i="1" dirty="0">
                <a:solidFill>
                  <a:srgbClr val="FFFFFF"/>
                </a:solidFill>
              </a:endParaRPr>
            </a:p>
            <a:p>
              <a:pPr marL="0" lvl="1">
                <a:buClr>
                  <a:srgbClr val="FFFFFF"/>
                </a:buClr>
              </a:pPr>
              <a:r>
                <a:rPr lang="en-US" sz="1632" b="1" i="1" dirty="0" smtClean="0">
                  <a:solidFill>
                    <a:srgbClr val="FFFF00"/>
                  </a:solidFill>
                </a:rPr>
                <a:t>Brazil</a:t>
              </a:r>
              <a:endParaRPr lang="en-US" sz="1632" b="1" i="1" dirty="0">
                <a:solidFill>
                  <a:srgbClr val="FFFF00"/>
                </a:solidFill>
              </a:endParaRPr>
            </a:p>
          </p:txBody>
        </p:sp>
        <p:pic>
          <p:nvPicPr>
            <p:cNvPr id="146" name="Picture 145" descr="5.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81649" y="3499218"/>
              <a:ext cx="592220" cy="793305"/>
            </a:xfrm>
            <a:prstGeom prst="rect">
              <a:avLst/>
            </a:prstGeom>
          </p:spPr>
        </p:pic>
      </p:grpSp>
      <p:grpSp>
        <p:nvGrpSpPr>
          <p:cNvPr id="3" name="Group 2"/>
          <p:cNvGrpSpPr/>
          <p:nvPr/>
        </p:nvGrpSpPr>
        <p:grpSpPr>
          <a:xfrm>
            <a:off x="4915467" y="4279432"/>
            <a:ext cx="6744575" cy="1940398"/>
            <a:chOff x="4817070" y="4195903"/>
            <a:chExt cx="6612929" cy="1902524"/>
          </a:xfrm>
        </p:grpSpPr>
        <p:sp>
          <p:nvSpPr>
            <p:cNvPr id="156" name="Rounded Rectangle 155"/>
            <p:cNvSpPr/>
            <p:nvPr/>
          </p:nvSpPr>
          <p:spPr bwMode="auto">
            <a:xfrm>
              <a:off x="4817070" y="4195903"/>
              <a:ext cx="6612929" cy="1902524"/>
            </a:xfrm>
            <a:prstGeom prst="roundRect">
              <a:avLst>
                <a:gd name="adj" fmla="val 1441"/>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endParaRPr lang="en-US" sz="2040" b="1" dirty="0">
                <a:solidFill>
                  <a:srgbClr val="FFFFFF">
                    <a:lumMod val="85000"/>
                    <a:lumOff val="15000"/>
                  </a:srgbClr>
                </a:solidFill>
              </a:endParaRPr>
            </a:p>
          </p:txBody>
        </p:sp>
        <p:sp>
          <p:nvSpPr>
            <p:cNvPr id="211" name="Can 210"/>
            <p:cNvSpPr/>
            <p:nvPr/>
          </p:nvSpPr>
          <p:spPr bwMode="auto">
            <a:xfrm>
              <a:off x="5135511" y="4420377"/>
              <a:ext cx="1055775" cy="630910"/>
            </a:xfrm>
            <a:prstGeom prst="can">
              <a:avLst/>
            </a:prstGeom>
            <a:gradFill>
              <a:gsLst>
                <a:gs pos="0">
                  <a:schemeClr val="tx2">
                    <a:lumMod val="75000"/>
                    <a:lumOff val="25000"/>
                  </a:schemeClr>
                </a:gs>
                <a:gs pos="35000">
                  <a:schemeClr val="tx2">
                    <a:lumMod val="50000"/>
                    <a:lumOff val="50000"/>
                  </a:schemeClr>
                </a:gs>
                <a:gs pos="100000">
                  <a:schemeClr val="tx2">
                    <a:lumMod val="10000"/>
                    <a:lumOff val="90000"/>
                  </a:schemeClr>
                </a:gs>
              </a:gsLst>
            </a:gradFill>
            <a:ln>
              <a:solidFill>
                <a:schemeClr val="tx2">
                  <a:lumMod val="90000"/>
                  <a:lumOff val="10000"/>
                </a:schemeClr>
              </a:solidFill>
              <a:tailEnd type="none" w="lg" len="lg"/>
            </a:ln>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1122" b="1" dirty="0">
                <a:solidFill>
                  <a:srgbClr val="68217A"/>
                </a:solidFill>
                <a:ea typeface="Segoe UI" pitchFamily="34" charset="0"/>
                <a:cs typeface="Segoe UI" pitchFamily="34" charset="0"/>
              </a:endParaRPr>
            </a:p>
          </p:txBody>
        </p:sp>
        <p:sp>
          <p:nvSpPr>
            <p:cNvPr id="642" name="TextBox 641"/>
            <p:cNvSpPr txBox="1"/>
            <p:nvPr/>
          </p:nvSpPr>
          <p:spPr>
            <a:xfrm>
              <a:off x="6458190" y="4195903"/>
              <a:ext cx="4577846" cy="1828800"/>
            </a:xfrm>
            <a:prstGeom prst="rect">
              <a:avLst/>
            </a:prstGeom>
            <a:noFill/>
          </p:spPr>
          <p:txBody>
            <a:bodyPr wrap="square" lIns="93256" tIns="46629" rIns="93256" bIns="46629" rtlCol="0" anchor="ctr" anchorCtr="0">
              <a:noAutofit/>
            </a:bodyPr>
            <a:lstStyle/>
            <a:p>
              <a:pPr>
                <a:buClr>
                  <a:srgbClr val="FFFFFF"/>
                </a:buClr>
              </a:pPr>
              <a:r>
                <a:rPr lang="en-US" sz="2040" b="1" dirty="0" smtClean="0">
                  <a:solidFill>
                    <a:srgbClr val="7FBA00">
                      <a:lumMod val="60000"/>
                      <a:lumOff val="40000"/>
                    </a:srgbClr>
                  </a:solidFill>
                </a:rPr>
                <a:t>Data</a:t>
              </a:r>
              <a:endParaRPr lang="en-US" sz="2040" b="1" dirty="0">
                <a:solidFill>
                  <a:srgbClr val="7FBA00">
                    <a:lumMod val="60000"/>
                    <a:lumOff val="40000"/>
                  </a:srgbClr>
                </a:solidFill>
              </a:endParaRPr>
            </a:p>
            <a:p>
              <a:pPr>
                <a:buClr>
                  <a:srgbClr val="FFFFFF"/>
                </a:buClr>
              </a:pPr>
              <a:r>
                <a:rPr lang="en-US" sz="1600" b="1" dirty="0">
                  <a:solidFill>
                    <a:srgbClr val="FFFF00"/>
                  </a:solidFill>
                </a:rPr>
                <a:t>Blob Storage:</a:t>
              </a:r>
              <a:r>
                <a:rPr lang="en-US" sz="1600" b="1" dirty="0">
                  <a:solidFill>
                    <a:srgbClr val="DC3C00"/>
                  </a:solidFill>
                </a:rPr>
                <a:t> </a:t>
              </a:r>
              <a:r>
                <a:rPr lang="en-US" sz="1600" b="1" i="1" dirty="0">
                  <a:solidFill>
                    <a:srgbClr val="FFFFFF"/>
                  </a:solidFill>
                </a:rPr>
                <a:t>$0.022 to $0.061/GB per month</a:t>
              </a:r>
              <a:r>
                <a:rPr lang="en-US" sz="1600" b="1" i="1" dirty="0">
                  <a:solidFill>
                    <a:srgbClr val="68217A"/>
                  </a:solidFill>
                </a:rPr>
                <a:t>, </a:t>
              </a:r>
            </a:p>
            <a:p>
              <a:pPr>
                <a:buClr>
                  <a:srgbClr val="FFFFFF"/>
                </a:buClr>
              </a:pPr>
              <a:r>
                <a:rPr lang="en-US" sz="1600" b="1" i="1" dirty="0">
                  <a:solidFill>
                    <a:srgbClr val="FFFF00"/>
                  </a:solidFill>
                </a:rPr>
                <a:t>depending on size and capabilities</a:t>
              </a:r>
            </a:p>
            <a:p>
              <a:pPr>
                <a:buClr>
                  <a:srgbClr val="FFFFFF"/>
                </a:buClr>
              </a:pPr>
              <a:endParaRPr lang="en-US" sz="1600" b="1" i="1" dirty="0">
                <a:solidFill>
                  <a:srgbClr val="68217A"/>
                </a:solidFill>
              </a:endParaRPr>
            </a:p>
            <a:p>
              <a:pPr>
                <a:buClr>
                  <a:srgbClr val="FFFFFF"/>
                </a:buClr>
              </a:pPr>
              <a:r>
                <a:rPr lang="en-US" sz="1600" b="1" dirty="0">
                  <a:solidFill>
                    <a:srgbClr val="FFFF00"/>
                  </a:solidFill>
                </a:rPr>
                <a:t>SQL Database: </a:t>
              </a:r>
              <a:r>
                <a:rPr lang="en-US" sz="1600" b="1" i="1" dirty="0">
                  <a:solidFill>
                    <a:srgbClr val="FFFFFF"/>
                  </a:solidFill>
                </a:rPr>
                <a:t>$4.99 to $3,720 per month</a:t>
              </a:r>
              <a:r>
                <a:rPr lang="en-US" sz="1600" b="1" i="1" dirty="0">
                  <a:solidFill>
                    <a:srgbClr val="68217A"/>
                  </a:solidFill>
                </a:rPr>
                <a:t>, </a:t>
              </a:r>
            </a:p>
            <a:p>
              <a:pPr>
                <a:buClr>
                  <a:srgbClr val="FFFFFF"/>
                </a:buClr>
              </a:pPr>
              <a:r>
                <a:rPr lang="en-US" sz="1600" b="1" i="1" dirty="0">
                  <a:solidFill>
                    <a:srgbClr val="FFFF00"/>
                  </a:solidFill>
                </a:rPr>
                <a:t>depending on database size and throughput</a:t>
              </a:r>
            </a:p>
          </p:txBody>
        </p:sp>
      </p:grpSp>
      <p:grpSp>
        <p:nvGrpSpPr>
          <p:cNvPr id="2" name="Group 1"/>
          <p:cNvGrpSpPr/>
          <p:nvPr/>
        </p:nvGrpSpPr>
        <p:grpSpPr>
          <a:xfrm>
            <a:off x="4915468" y="2525718"/>
            <a:ext cx="6744574" cy="1632728"/>
            <a:chOff x="4817071" y="2476419"/>
            <a:chExt cx="6612928" cy="1600859"/>
          </a:xfrm>
        </p:grpSpPr>
        <p:sp>
          <p:nvSpPr>
            <p:cNvPr id="155" name="Rounded Rectangle 154"/>
            <p:cNvSpPr/>
            <p:nvPr/>
          </p:nvSpPr>
          <p:spPr bwMode="auto">
            <a:xfrm>
              <a:off x="4817071" y="2476419"/>
              <a:ext cx="6612928" cy="1600859"/>
            </a:xfrm>
            <a:prstGeom prst="roundRect">
              <a:avLst>
                <a:gd name="adj" fmla="val 1441"/>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93260" rtlCol="0" anchor="t"/>
            <a:lstStyle/>
            <a:p>
              <a:pPr algn="ctr">
                <a:buClr>
                  <a:srgbClr val="800000"/>
                </a:buClr>
              </a:pPr>
              <a:endParaRPr lang="en-US" sz="2040" b="1" dirty="0">
                <a:solidFill>
                  <a:srgbClr val="FFFFFF">
                    <a:lumMod val="85000"/>
                    <a:lumOff val="15000"/>
                  </a:srgbClr>
                </a:solidFill>
              </a:endParaRPr>
            </a:p>
          </p:txBody>
        </p:sp>
        <p:grpSp>
          <p:nvGrpSpPr>
            <p:cNvPr id="159" name="Group 158"/>
            <p:cNvGrpSpPr/>
            <p:nvPr/>
          </p:nvGrpSpPr>
          <p:grpSpPr>
            <a:xfrm>
              <a:off x="4955013" y="2655052"/>
              <a:ext cx="1338369" cy="1154786"/>
              <a:chOff x="4641966" y="1876080"/>
              <a:chExt cx="2133044" cy="1840455"/>
            </a:xfrm>
          </p:grpSpPr>
          <p:sp>
            <p:nvSpPr>
              <p:cNvPr id="161" name="Rectangle 160"/>
              <p:cNvSpPr/>
              <p:nvPr/>
            </p:nvSpPr>
            <p:spPr>
              <a:xfrm>
                <a:off x="4641966" y="1876080"/>
                <a:ext cx="2133044" cy="855624"/>
              </a:xfrm>
              <a:prstGeom prst="rect">
                <a:avLst/>
              </a:prstGeom>
              <a:ln>
                <a:headEnd type="none" w="lg" len="lg"/>
                <a:tailEnd type="stealth" w="lg" len="lg"/>
              </a:ln>
            </p:spPr>
            <p:style>
              <a:lnRef idx="1">
                <a:schemeClr val="accent2"/>
              </a:lnRef>
              <a:fillRef idx="3">
                <a:schemeClr val="accent2"/>
              </a:fillRef>
              <a:effectRef idx="2">
                <a:schemeClr val="accent2"/>
              </a:effectRef>
              <a:fontRef idx="minor">
                <a:schemeClr val="lt1"/>
              </a:fontRef>
            </p:style>
            <p:txBody>
              <a:bodyPr wrap="none" rtlCol="0" anchor="ctr">
                <a:noAutofit/>
              </a:bodyPr>
              <a:lstStyle/>
              <a:p>
                <a:pPr algn="ctr"/>
                <a:endParaRPr lang="en-US" sz="1836" dirty="0">
                  <a:solidFill>
                    <a:srgbClr val="505050"/>
                  </a:solidFill>
                  <a:latin typeface="Arial" charset="0"/>
                </a:endParaRPr>
              </a:p>
            </p:txBody>
          </p:sp>
          <p:sp>
            <p:nvSpPr>
              <p:cNvPr id="162" name="Oval 161"/>
              <p:cNvSpPr/>
              <p:nvPr/>
            </p:nvSpPr>
            <p:spPr bwMode="auto">
              <a:xfrm>
                <a:off x="4743539" y="1969704"/>
                <a:ext cx="1929897" cy="685800"/>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a:noAutofit/>
              </a:bodyPr>
              <a:lstStyle/>
              <a:p>
                <a:pPr defTabSz="932557" eaLnBrk="0" hangingPunct="0"/>
                <a:endParaRPr lang="en-US" sz="918" dirty="0">
                  <a:solidFill>
                    <a:srgbClr val="505050"/>
                  </a:solidFill>
                </a:endParaRPr>
              </a:p>
            </p:txBody>
          </p:sp>
          <p:sp>
            <p:nvSpPr>
              <p:cNvPr id="163" name="Rectangle 162"/>
              <p:cNvSpPr/>
              <p:nvPr/>
            </p:nvSpPr>
            <p:spPr>
              <a:xfrm>
                <a:off x="4641966" y="2860911"/>
                <a:ext cx="2133043" cy="855624"/>
              </a:xfrm>
              <a:prstGeom prst="rect">
                <a:avLst/>
              </a:prstGeom>
              <a:ln>
                <a:headEnd type="none" w="lg" len="lg"/>
                <a:tailEnd type="stealth" w="lg" len="lg"/>
              </a:ln>
            </p:spPr>
            <p:style>
              <a:lnRef idx="1">
                <a:schemeClr val="accent2"/>
              </a:lnRef>
              <a:fillRef idx="3">
                <a:schemeClr val="accent2"/>
              </a:fillRef>
              <a:effectRef idx="2">
                <a:schemeClr val="accent2"/>
              </a:effectRef>
              <a:fontRef idx="minor">
                <a:schemeClr val="lt1"/>
              </a:fontRef>
            </p:style>
            <p:txBody>
              <a:bodyPr wrap="none" rtlCol="0" anchor="ctr">
                <a:noAutofit/>
              </a:bodyPr>
              <a:lstStyle/>
              <a:p>
                <a:pPr algn="ctr"/>
                <a:endParaRPr lang="en-US" sz="1836" dirty="0">
                  <a:solidFill>
                    <a:srgbClr val="505050"/>
                  </a:solidFill>
                  <a:latin typeface="Arial" charset="0"/>
                </a:endParaRPr>
              </a:p>
            </p:txBody>
          </p:sp>
          <p:sp>
            <p:nvSpPr>
              <p:cNvPr id="164" name="Oval 163"/>
              <p:cNvSpPr/>
              <p:nvPr/>
            </p:nvSpPr>
            <p:spPr bwMode="auto">
              <a:xfrm>
                <a:off x="4743538" y="2954535"/>
                <a:ext cx="1929898" cy="685799"/>
              </a:xfrm>
              <a:prstGeom prst="ellipse">
                <a:avLst/>
              </a:prstGeom>
              <a:ln>
                <a:headEnd/>
                <a:tailEnd/>
              </a:ln>
            </p:spPr>
            <p:style>
              <a:lnRef idx="0">
                <a:schemeClr val="accent6"/>
              </a:lnRef>
              <a:fillRef idx="1002">
                <a:schemeClr val="dk2"/>
              </a:fillRef>
              <a:effectRef idx="3">
                <a:schemeClr val="accent6"/>
              </a:effectRef>
              <a:fontRef idx="minor">
                <a:schemeClr val="lt1"/>
              </a:fontRef>
            </p:style>
            <p:txBody>
              <a:bodyPr>
                <a:noAutofit/>
              </a:bodyPr>
              <a:lstStyle/>
              <a:p>
                <a:pPr defTabSz="932557" eaLnBrk="0" hangingPunct="0"/>
                <a:endParaRPr lang="en-US" sz="918" dirty="0">
                  <a:solidFill>
                    <a:srgbClr val="505050"/>
                  </a:solidFill>
                </a:endParaRPr>
              </a:p>
            </p:txBody>
          </p:sp>
        </p:grpSp>
        <p:sp>
          <p:nvSpPr>
            <p:cNvPr id="640" name="TextBox 639"/>
            <p:cNvSpPr txBox="1"/>
            <p:nvPr/>
          </p:nvSpPr>
          <p:spPr>
            <a:xfrm>
              <a:off x="6458190" y="2682000"/>
              <a:ext cx="4463807" cy="1100889"/>
            </a:xfrm>
            <a:prstGeom prst="rect">
              <a:avLst/>
            </a:prstGeom>
            <a:noFill/>
          </p:spPr>
          <p:txBody>
            <a:bodyPr wrap="square" lIns="93256" tIns="46629" rIns="93256" bIns="46629" rtlCol="0" anchor="ctr" anchorCtr="0">
              <a:noAutofit/>
            </a:bodyPr>
            <a:lstStyle/>
            <a:p>
              <a:pPr>
                <a:buClr>
                  <a:srgbClr val="FFFFFF"/>
                </a:buClr>
              </a:pPr>
              <a:r>
                <a:rPr lang="en-US" sz="2040" b="1" dirty="0">
                  <a:solidFill>
                    <a:srgbClr val="7FBA00">
                      <a:lumMod val="60000"/>
                      <a:lumOff val="40000"/>
                    </a:srgbClr>
                  </a:solidFill>
                </a:rPr>
                <a:t>Compute</a:t>
              </a:r>
            </a:p>
            <a:p>
              <a:pPr>
                <a:buClr>
                  <a:srgbClr val="FFFFFF"/>
                </a:buClr>
              </a:pPr>
              <a:r>
                <a:rPr lang="en-US" sz="1632" b="1" dirty="0">
                  <a:solidFill>
                    <a:srgbClr val="FFFF00"/>
                  </a:solidFill>
                </a:rPr>
                <a:t>Virtual </a:t>
              </a:r>
              <a:r>
                <a:rPr lang="en-US" sz="1632" b="1" dirty="0" smtClean="0">
                  <a:solidFill>
                    <a:srgbClr val="FFFF00"/>
                  </a:solidFill>
                </a:rPr>
                <a:t>Machines: </a:t>
              </a:r>
              <a:r>
                <a:rPr lang="en-US" sz="1632" b="1" i="1" dirty="0">
                  <a:solidFill>
                    <a:srgbClr val="FFFFFF"/>
                  </a:solidFill>
                </a:rPr>
                <a:t>$0.02 to </a:t>
              </a:r>
              <a:r>
                <a:rPr lang="en-US" sz="1632" b="1" i="1" dirty="0" smtClean="0">
                  <a:solidFill>
                    <a:srgbClr val="FFFFFF"/>
                  </a:solidFill>
                </a:rPr>
                <a:t>$1.32/instance </a:t>
              </a:r>
              <a:r>
                <a:rPr lang="en-US" sz="1632" b="1" i="1" dirty="0">
                  <a:solidFill>
                    <a:srgbClr val="FFFFFF"/>
                  </a:solidFill>
                </a:rPr>
                <a:t>per </a:t>
              </a:r>
              <a:r>
                <a:rPr lang="en-US" sz="1632" b="1" i="1" dirty="0" smtClean="0">
                  <a:solidFill>
                    <a:srgbClr val="FFFFFF"/>
                  </a:solidFill>
                </a:rPr>
                <a:t>hour </a:t>
              </a:r>
              <a:r>
                <a:rPr lang="en-US" sz="1632" b="1" i="1" dirty="0">
                  <a:solidFill>
                    <a:srgbClr val="FFFF00"/>
                  </a:solidFill>
                </a:rPr>
                <a:t>depending on instance size and capabilities</a:t>
              </a:r>
            </a:p>
          </p:txBody>
        </p:sp>
      </p:grpSp>
      <p:grpSp>
        <p:nvGrpSpPr>
          <p:cNvPr id="38" name="Group 37"/>
          <p:cNvGrpSpPr/>
          <p:nvPr/>
        </p:nvGrpSpPr>
        <p:grpSpPr>
          <a:xfrm rot="16200000">
            <a:off x="7965594" y="25887"/>
            <a:ext cx="1045573" cy="3519763"/>
            <a:chOff x="6969441" y="3298892"/>
            <a:chExt cx="1964917" cy="3451061"/>
          </a:xfrm>
        </p:grpSpPr>
        <p:sp>
          <p:nvSpPr>
            <p:cNvPr id="39" name="Left Bracket 38"/>
            <p:cNvSpPr/>
            <p:nvPr/>
          </p:nvSpPr>
          <p:spPr>
            <a:xfrm>
              <a:off x="7549507" y="3298893"/>
              <a:ext cx="430360" cy="3451060"/>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40" name="Straight Connector 39"/>
            <p:cNvCxnSpPr/>
            <p:nvPr/>
          </p:nvCxnSpPr>
          <p:spPr>
            <a:xfrm rot="5400000" flipV="1">
              <a:off x="7259474" y="4740405"/>
              <a:ext cx="0" cy="580065"/>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rot="5400000">
              <a:off x="6597816" y="4400078"/>
              <a:ext cx="3437727" cy="1235356"/>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Enterprise agreements, etc. commonly discount these prices</a:t>
              </a:r>
            </a:p>
          </p:txBody>
        </p:sp>
      </p:grpSp>
    </p:spTree>
    <p:extLst>
      <p:ext uri="{BB962C8B-B14F-4D97-AF65-F5344CB8AC3E}">
        <p14:creationId xmlns:p14="http://schemas.microsoft.com/office/powerpoint/2010/main" val="23054930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up)">
                                      <p:cBhvr>
                                        <p:cTn id="2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sz="7400" dirty="0" smtClean="0"/>
              <a:t>What Public Cloud Platforms Can Provide: Utility IT</a:t>
            </a:r>
            <a:endParaRPr lang="en-US" sz="7400" dirty="0"/>
          </a:p>
        </p:txBody>
      </p:sp>
    </p:spTree>
    <p:extLst>
      <p:ext uri="{BB962C8B-B14F-4D97-AF65-F5344CB8AC3E}">
        <p14:creationId xmlns:p14="http://schemas.microsoft.com/office/powerpoint/2010/main" val="2780396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467183" y="2137314"/>
            <a:ext cx="11424391" cy="3606477"/>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3" name="Text Placeholder 2"/>
          <p:cNvSpPr>
            <a:spLocks noGrp="1"/>
          </p:cNvSpPr>
          <p:nvPr>
            <p:ph type="body" sz="quarter" idx="10"/>
          </p:nvPr>
        </p:nvSpPr>
        <p:spPr>
          <a:xfrm>
            <a:off x="274638" y="1942799"/>
            <a:ext cx="11887200" cy="4124206"/>
          </a:xfrm>
        </p:spPr>
        <p:txBody>
          <a:bodyPr vert="horz" wrap="square" lIns="146304" tIns="91440" rIns="146304" bIns="91440" rtlCol="0">
            <a:spAutoFit/>
          </a:bodyPr>
          <a:lstStyle/>
          <a:p>
            <a:pPr marL="0" indent="0">
              <a:buNone/>
            </a:pPr>
            <a:r>
              <a:rPr lang="en-US" dirty="0" smtClean="0">
                <a:solidFill>
                  <a:schemeClr val="tx1"/>
                </a:solidFill>
              </a:rPr>
              <a:t>Data storage</a:t>
            </a:r>
          </a:p>
          <a:p>
            <a:pPr marL="0" indent="0">
              <a:buNone/>
            </a:pPr>
            <a:r>
              <a:rPr lang="en-US" dirty="0" smtClean="0">
                <a:solidFill>
                  <a:schemeClr val="tx1"/>
                </a:solidFill>
              </a:rPr>
              <a:t>Cloud identity</a:t>
            </a:r>
            <a:endParaRPr lang="en-US" dirty="0">
              <a:solidFill>
                <a:schemeClr val="tx1"/>
              </a:solidFill>
            </a:endParaRPr>
          </a:p>
          <a:p>
            <a:pPr marL="0" indent="0">
              <a:buNone/>
            </a:pPr>
            <a:r>
              <a:rPr lang="en-US" dirty="0">
                <a:solidFill>
                  <a:schemeClr val="tx1"/>
                </a:solidFill>
              </a:rPr>
              <a:t>VMs on </a:t>
            </a:r>
            <a:r>
              <a:rPr lang="en-US" dirty="0" smtClean="0">
                <a:solidFill>
                  <a:schemeClr val="tx1"/>
                </a:solidFill>
              </a:rPr>
              <a:t>demand</a:t>
            </a:r>
          </a:p>
          <a:p>
            <a:pPr marL="0" indent="0">
              <a:buNone/>
            </a:pPr>
            <a:r>
              <a:rPr lang="en-US" dirty="0" smtClean="0">
                <a:solidFill>
                  <a:schemeClr val="tx1"/>
                </a:solidFill>
              </a:rPr>
              <a:t>Disaster recovery</a:t>
            </a:r>
            <a:endParaRPr lang="en-US" dirty="0">
              <a:solidFill>
                <a:schemeClr val="tx1"/>
              </a:solidFill>
            </a:endParaRPr>
          </a:p>
          <a:p>
            <a:pPr marL="0" indent="0">
              <a:buNone/>
            </a:pPr>
            <a:r>
              <a:rPr lang="en-US" dirty="0">
                <a:solidFill>
                  <a:schemeClr val="tx1"/>
                </a:solidFill>
              </a:rPr>
              <a:t>Deploying packaged applications</a:t>
            </a:r>
          </a:p>
          <a:p>
            <a:pPr marL="0" indent="0">
              <a:buNone/>
            </a:pPr>
            <a:r>
              <a:rPr lang="en-US" dirty="0">
                <a:solidFill>
                  <a:schemeClr val="tx1"/>
                </a:solidFill>
              </a:rPr>
              <a:t>Moving existing applications to the public </a:t>
            </a:r>
            <a:r>
              <a:rPr lang="en-US" dirty="0" smtClean="0">
                <a:solidFill>
                  <a:schemeClr val="tx1"/>
                </a:solidFill>
              </a:rPr>
              <a:t>cloud</a:t>
            </a:r>
            <a:endParaRPr lang="en-US" dirty="0">
              <a:solidFill>
                <a:schemeClr val="tx1"/>
              </a:solidFill>
            </a:endParaRPr>
          </a:p>
        </p:txBody>
      </p:sp>
      <p:sp>
        <p:nvSpPr>
          <p:cNvPr id="2" name="Title 1"/>
          <p:cNvSpPr>
            <a:spLocks noGrp="1"/>
          </p:cNvSpPr>
          <p:nvPr>
            <p:ph type="title"/>
          </p:nvPr>
        </p:nvSpPr>
        <p:spPr/>
        <p:txBody>
          <a:bodyPr/>
          <a:lstStyle/>
          <a:p>
            <a:r>
              <a:rPr lang="en-US" sz="4800" dirty="0"/>
              <a:t>Utility IT</a:t>
            </a:r>
            <a:r>
              <a:rPr lang="en-US" dirty="0" smtClean="0"/>
              <a:t/>
            </a:r>
            <a:br>
              <a:rPr lang="en-US" dirty="0" smtClean="0"/>
            </a:br>
            <a:r>
              <a:rPr lang="en-US" sz="3200" dirty="0">
                <a:solidFill>
                  <a:schemeClr val="tx1"/>
                </a:solidFill>
              </a:rPr>
              <a:t>Example scenarios</a:t>
            </a:r>
          </a:p>
        </p:txBody>
      </p:sp>
      <p:sp>
        <p:nvSpPr>
          <p:cNvPr id="40" name="Rectangle 39"/>
          <p:cNvSpPr/>
          <p:nvPr/>
        </p:nvSpPr>
        <p:spPr>
          <a:xfrm>
            <a:off x="8203329" y="1349686"/>
            <a:ext cx="3660863" cy="3336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grpSp>
        <p:nvGrpSpPr>
          <p:cNvPr id="41" name="Group 40"/>
          <p:cNvGrpSpPr/>
          <p:nvPr/>
        </p:nvGrpSpPr>
        <p:grpSpPr>
          <a:xfrm>
            <a:off x="8451219" y="1798805"/>
            <a:ext cx="3412973" cy="1913680"/>
            <a:chOff x="2834377" y="1600201"/>
            <a:chExt cx="8969706" cy="5029385"/>
          </a:xfrm>
        </p:grpSpPr>
        <p:sp>
          <p:nvSpPr>
            <p:cNvPr id="42" name="Rectangle 41"/>
            <p:cNvSpPr/>
            <p:nvPr/>
          </p:nvSpPr>
          <p:spPr>
            <a:xfrm>
              <a:off x="5113992" y="5848015"/>
              <a:ext cx="6690091" cy="781571"/>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122" b="1" dirty="0">
                  <a:solidFill>
                    <a:srgbClr val="FFFFFF"/>
                  </a:solidFill>
                </a:rPr>
                <a:t>Utility IT</a:t>
              </a:r>
            </a:p>
          </p:txBody>
        </p:sp>
        <p:sp>
          <p:nvSpPr>
            <p:cNvPr id="43" name="Rounded Rectangle 42"/>
            <p:cNvSpPr/>
            <p:nvPr/>
          </p:nvSpPr>
          <p:spPr>
            <a:xfrm>
              <a:off x="2948009" y="1600202"/>
              <a:ext cx="2165983" cy="4169630"/>
            </a:xfrm>
            <a:prstGeom prst="roundRect">
              <a:avLst>
                <a:gd name="adj" fmla="val 5694"/>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t"/>
            <a:lstStyle/>
            <a:p>
              <a:pPr algn="r"/>
              <a:endParaRPr lang="en-US" sz="816" i="1" dirty="0">
                <a:solidFill>
                  <a:srgbClr val="DC3C00"/>
                </a:solidFill>
              </a:endParaRPr>
            </a:p>
          </p:txBody>
        </p:sp>
        <p:sp>
          <p:nvSpPr>
            <p:cNvPr id="44" name="Freeform 9"/>
            <p:cNvSpPr>
              <a:spLocks/>
            </p:cNvSpPr>
            <p:nvPr/>
          </p:nvSpPr>
          <p:spPr bwMode="auto">
            <a:xfrm>
              <a:off x="3083185" y="1947063"/>
              <a:ext cx="8644331" cy="378301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816">
                <a:solidFill>
                  <a:srgbClr val="FFFFFF"/>
                </a:solidFill>
              </a:endParaRPr>
            </a:p>
          </p:txBody>
        </p:sp>
        <p:sp>
          <p:nvSpPr>
            <p:cNvPr id="45" name="Oval 11"/>
            <p:cNvSpPr>
              <a:spLocks noChangeArrowheads="1"/>
            </p:cNvSpPr>
            <p:nvPr/>
          </p:nvSpPr>
          <p:spPr bwMode="auto">
            <a:xfrm>
              <a:off x="3017581" y="1905791"/>
              <a:ext cx="217960"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square" anchor="ctr">
              <a:noAutofit/>
            </a:bodyPr>
            <a:lstStyle/>
            <a:p>
              <a:endParaRPr lang="en-US" sz="816">
                <a:solidFill>
                  <a:srgbClr val="FFFFFF"/>
                </a:solidFill>
              </a:endParaRPr>
            </a:p>
          </p:txBody>
        </p:sp>
        <p:sp>
          <p:nvSpPr>
            <p:cNvPr id="46" name="Oval 45"/>
            <p:cNvSpPr>
              <a:spLocks noChangeArrowheads="1"/>
            </p:cNvSpPr>
            <p:nvPr/>
          </p:nvSpPr>
          <p:spPr bwMode="auto">
            <a:xfrm>
              <a:off x="3440803" y="3405976"/>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sp>
          <p:nvSpPr>
            <p:cNvPr id="47" name="Oval 13"/>
            <p:cNvSpPr>
              <a:spLocks noChangeArrowheads="1"/>
            </p:cNvSpPr>
            <p:nvPr/>
          </p:nvSpPr>
          <p:spPr bwMode="auto">
            <a:xfrm>
              <a:off x="5332610" y="5025231"/>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cxnSp>
          <p:nvCxnSpPr>
            <p:cNvPr id="48" name="Straight Connector 47"/>
            <p:cNvCxnSpPr/>
            <p:nvPr/>
          </p:nvCxnSpPr>
          <p:spPr bwMode="auto">
            <a:xfrm rot="16200000" flipV="1">
              <a:off x="730388" y="3755217"/>
              <a:ext cx="4314004" cy="3971"/>
            </a:xfrm>
            <a:prstGeom prst="line">
              <a:avLst/>
            </a:prstGeom>
            <a:noFill/>
            <a:ln w="38100" cap="flat" cmpd="sng" algn="ctr">
              <a:solidFill>
                <a:schemeClr val="bg1">
                  <a:lumMod val="50000"/>
                </a:schemeClr>
              </a:solidFill>
              <a:prstDash val="solid"/>
              <a:round/>
              <a:headEnd type="none" w="med" len="med"/>
              <a:tailEnd type="none" w="lg" len="lg"/>
            </a:ln>
            <a:effectLst/>
          </p:spPr>
        </p:cxnSp>
        <p:sp>
          <p:nvSpPr>
            <p:cNvPr id="49" name="Rectangle 48"/>
            <p:cNvSpPr/>
            <p:nvPr/>
          </p:nvSpPr>
          <p:spPr>
            <a:xfrm>
              <a:off x="2834377" y="5848015"/>
              <a:ext cx="2279615" cy="781571"/>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71" dirty="0">
                  <a:solidFill>
                    <a:srgbClr val="FFFFFF"/>
                  </a:solidFill>
                </a:rPr>
                <a:t>Strategic IT</a:t>
              </a:r>
            </a:p>
          </p:txBody>
        </p:sp>
      </p:grpSp>
      <p:sp>
        <p:nvSpPr>
          <p:cNvPr id="4" name="Rectangle 3"/>
          <p:cNvSpPr/>
          <p:nvPr/>
        </p:nvSpPr>
        <p:spPr bwMode="auto">
          <a:xfrm>
            <a:off x="9210697" y="2811462"/>
            <a:ext cx="2761411" cy="1087670"/>
          </a:xfrm>
          <a:prstGeom prst="rect">
            <a:avLst/>
          </a:prstGeom>
          <a:noFill/>
          <a:ln w="47625">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00120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1072682" y="3994250"/>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59" name="Group 58"/>
          <p:cNvGrpSpPr/>
          <p:nvPr/>
        </p:nvGrpSpPr>
        <p:grpSpPr>
          <a:xfrm>
            <a:off x="3438561" y="4355738"/>
            <a:ext cx="5429824" cy="2517899"/>
            <a:chOff x="2580641" y="4035356"/>
            <a:chExt cx="5323840" cy="2468753"/>
          </a:xfrm>
        </p:grpSpPr>
        <p:grpSp>
          <p:nvGrpSpPr>
            <p:cNvPr id="60" name="Group 59"/>
            <p:cNvGrpSpPr/>
            <p:nvPr/>
          </p:nvGrpSpPr>
          <p:grpSpPr>
            <a:xfrm>
              <a:off x="2580641" y="4035356"/>
              <a:ext cx="5323840" cy="2422192"/>
              <a:chOff x="515938" y="742950"/>
              <a:chExt cx="11331574" cy="5543551"/>
            </a:xfrm>
          </p:grpSpPr>
          <p:grpSp>
            <p:nvGrpSpPr>
              <p:cNvPr id="100" name="Group 99"/>
              <p:cNvGrpSpPr/>
              <p:nvPr/>
            </p:nvGrpSpPr>
            <p:grpSpPr>
              <a:xfrm>
                <a:off x="515938" y="742950"/>
                <a:ext cx="11331574" cy="5276850"/>
                <a:chOff x="515938" y="742950"/>
                <a:chExt cx="11331574" cy="5276850"/>
              </a:xfrm>
            </p:grpSpPr>
            <p:grpSp>
              <p:nvGrpSpPr>
                <p:cNvPr id="104" name="Group 103"/>
                <p:cNvGrpSpPr/>
                <p:nvPr/>
              </p:nvGrpSpPr>
              <p:grpSpPr>
                <a:xfrm>
                  <a:off x="515938" y="742950"/>
                  <a:ext cx="11331574" cy="5276850"/>
                  <a:chOff x="515938" y="742950"/>
                  <a:chExt cx="11331574" cy="5276850"/>
                </a:xfrm>
              </p:grpSpPr>
              <p:pic>
                <p:nvPicPr>
                  <p:cNvPr id="107" name="Picture 10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108" name="Picture 10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109" name="Picture 10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110" name="Picture 10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111" name="Picture 1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112" name="Picture 111"/>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105" name="Picture 10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106" name="Picture 10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101" name="Picture 10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102" name="Picture 10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103" name="Picture 1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63" name="Rectangle 62"/>
            <p:cNvSpPr/>
            <p:nvPr/>
          </p:nvSpPr>
          <p:spPr>
            <a:xfrm>
              <a:off x="3384288" y="4486525"/>
              <a:ext cx="4042672" cy="1648852"/>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dirty="0">
                <a:solidFill>
                  <a:srgbClr val="68217A"/>
                </a:solidFill>
              </a:endParaRPr>
            </a:p>
          </p:txBody>
        </p:sp>
        <p:sp>
          <p:nvSpPr>
            <p:cNvPr id="64" name="TextBox 63"/>
            <p:cNvSpPr txBox="1"/>
            <p:nvPr/>
          </p:nvSpPr>
          <p:spPr>
            <a:xfrm>
              <a:off x="3384288" y="6149468"/>
              <a:ext cx="4042672" cy="354641"/>
            </a:xfrm>
            <a:prstGeom prst="rect">
              <a:avLst/>
            </a:prstGeom>
            <a:noFill/>
          </p:spPr>
          <p:txBody>
            <a:bodyPr wrap="none" rtlCol="0">
              <a:noAutofit/>
            </a:bodyPr>
            <a:lstStyle/>
            <a:p>
              <a:pPr algn="ctr">
                <a:buClr>
                  <a:srgbClr val="FFFFFF"/>
                </a:buClr>
              </a:pPr>
              <a:r>
                <a:rPr lang="en-US" sz="1836" b="1" i="1" dirty="0">
                  <a:solidFill>
                    <a:srgbClr val="FFFFFF"/>
                  </a:solidFill>
                </a:rPr>
                <a:t>Blobs</a:t>
              </a:r>
              <a:endParaRPr lang="en-US" sz="2040" b="1" i="1" dirty="0">
                <a:solidFill>
                  <a:srgbClr val="FFFFFF"/>
                </a:solidFill>
              </a:endParaRPr>
            </a:p>
          </p:txBody>
        </p:sp>
        <p:sp>
          <p:nvSpPr>
            <p:cNvPr id="74" name="Rounded Rectangle 73"/>
            <p:cNvSpPr/>
            <p:nvPr/>
          </p:nvSpPr>
          <p:spPr bwMode="auto">
            <a:xfrm>
              <a:off x="6080730" y="460641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89" name="Rounded Rectangle 88"/>
            <p:cNvSpPr/>
            <p:nvPr/>
          </p:nvSpPr>
          <p:spPr bwMode="auto">
            <a:xfrm>
              <a:off x="6072363" y="532934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94" name="Rounded Rectangle 93"/>
            <p:cNvSpPr/>
            <p:nvPr/>
          </p:nvSpPr>
          <p:spPr bwMode="auto">
            <a:xfrm>
              <a:off x="4799430" y="461317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95" name="Rounded Rectangle 94"/>
            <p:cNvSpPr/>
            <p:nvPr/>
          </p:nvSpPr>
          <p:spPr bwMode="auto">
            <a:xfrm>
              <a:off x="4791063" y="533610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98" name="Rounded Rectangle 97"/>
            <p:cNvSpPr/>
            <p:nvPr/>
          </p:nvSpPr>
          <p:spPr bwMode="auto">
            <a:xfrm>
              <a:off x="3504697" y="461098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99" name="Rounded Rectangle 98"/>
            <p:cNvSpPr/>
            <p:nvPr/>
          </p:nvSpPr>
          <p:spPr bwMode="auto">
            <a:xfrm>
              <a:off x="3496330" y="533391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grpSp>
      <p:sp>
        <p:nvSpPr>
          <p:cNvPr id="41" name="Rectangle 40"/>
          <p:cNvSpPr/>
          <p:nvPr/>
        </p:nvSpPr>
        <p:spPr>
          <a:xfrm>
            <a:off x="1075887" y="1668462"/>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43" name="TextBox 42"/>
          <p:cNvSpPr txBox="1"/>
          <p:nvPr/>
        </p:nvSpPr>
        <p:spPr>
          <a:xfrm rot="16200000">
            <a:off x="-176125" y="2517832"/>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44" name="TextBox 43"/>
          <p:cNvSpPr txBox="1"/>
          <p:nvPr/>
        </p:nvSpPr>
        <p:spPr>
          <a:xfrm rot="16200000">
            <a:off x="-571983" y="5240036"/>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sp>
        <p:nvSpPr>
          <p:cNvPr id="2" name="Title 1"/>
          <p:cNvSpPr>
            <a:spLocks noGrp="1"/>
          </p:cNvSpPr>
          <p:nvPr>
            <p:ph type="title"/>
          </p:nvPr>
        </p:nvSpPr>
        <p:spPr>
          <a:xfrm>
            <a:off x="274639" y="295274"/>
            <a:ext cx="11889564" cy="1264279"/>
          </a:xfrm>
        </p:spPr>
        <p:txBody>
          <a:bodyPr/>
          <a:lstStyle/>
          <a:p>
            <a:r>
              <a:rPr lang="en-US" sz="4800" dirty="0"/>
              <a:t>Data Storage</a:t>
            </a:r>
            <a:r>
              <a:rPr lang="en-US" dirty="0" smtClean="0"/>
              <a:t/>
            </a:r>
            <a:br>
              <a:rPr lang="en-US" dirty="0" smtClean="0"/>
            </a:br>
            <a:r>
              <a:rPr lang="en-US" sz="3200" dirty="0">
                <a:solidFill>
                  <a:schemeClr val="tx1"/>
                </a:solidFill>
              </a:rPr>
              <a:t>Example</a:t>
            </a:r>
            <a:r>
              <a:rPr lang="en-US" sz="2448" dirty="0">
                <a:solidFill>
                  <a:srgbClr val="595959"/>
                </a:solidFill>
                <a:ea typeface="+mj-ea"/>
                <a:cs typeface="+mj-cs"/>
              </a:rPr>
              <a:t>: </a:t>
            </a:r>
            <a:r>
              <a:rPr lang="en-US" sz="3200" dirty="0">
                <a:solidFill>
                  <a:schemeClr val="tx1"/>
                </a:solidFill>
              </a:rPr>
              <a:t>Using Azure Blobs</a:t>
            </a:r>
          </a:p>
        </p:txBody>
      </p:sp>
      <p:grpSp>
        <p:nvGrpSpPr>
          <p:cNvPr id="3" name="Group 2"/>
          <p:cNvGrpSpPr/>
          <p:nvPr/>
        </p:nvGrpSpPr>
        <p:grpSpPr>
          <a:xfrm>
            <a:off x="2505076" y="2017513"/>
            <a:ext cx="2187217" cy="2774426"/>
            <a:chOff x="1828063" y="1971184"/>
            <a:chExt cx="2144525" cy="2720272"/>
          </a:xfrm>
        </p:grpSpPr>
        <p:cxnSp>
          <p:nvCxnSpPr>
            <p:cNvPr id="31" name="Straight Arrow Connector 30"/>
            <p:cNvCxnSpPr/>
            <p:nvPr/>
          </p:nvCxnSpPr>
          <p:spPr>
            <a:xfrm>
              <a:off x="2870091" y="2827162"/>
              <a:ext cx="941717" cy="1864294"/>
            </a:xfrm>
            <a:prstGeom prst="straightConnector1">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1828063" y="3073473"/>
              <a:ext cx="2144525" cy="457200"/>
            </a:xfrm>
            <a:prstGeom prst="rect">
              <a:avLst/>
            </a:prstGeom>
            <a:solidFill>
              <a:schemeClr val="tx2">
                <a:lumMod val="25000"/>
                <a:lumOff val="75000"/>
              </a:schemeClr>
            </a:solidFill>
          </p:spPr>
          <p:txBody>
            <a:bodyPr wrap="square" rtlCol="0" anchor="ctr">
              <a:noAutofit/>
            </a:bodyPr>
            <a:lstStyle>
              <a:defPPr>
                <a:defRPr lang="en-US"/>
              </a:defPPr>
              <a:lvl1pPr algn="ctr">
                <a:defRPr sz="1400" i="1"/>
              </a:lvl1pPr>
            </a:lstStyle>
            <a:p>
              <a:r>
                <a:rPr lang="en-US" sz="1428" b="1" dirty="0">
                  <a:solidFill>
                    <a:srgbClr val="442359"/>
                  </a:solidFill>
                </a:rPr>
                <a:t>SAN appliance for hybrid storage</a:t>
              </a:r>
            </a:p>
          </p:txBody>
        </p:sp>
        <p:sp>
          <p:nvSpPr>
            <p:cNvPr id="28" name="Rounded Rectangle 27"/>
            <p:cNvSpPr/>
            <p:nvPr/>
          </p:nvSpPr>
          <p:spPr>
            <a:xfrm>
              <a:off x="1828063" y="1971184"/>
              <a:ext cx="2144525" cy="884992"/>
            </a:xfrm>
            <a:prstGeom prst="roundRect">
              <a:avLst>
                <a:gd name="adj" fmla="val 0"/>
              </a:avLst>
            </a:prstGeom>
            <a:ln>
              <a:tailEnd type="stealth" w="lg" len="lg"/>
            </a:ln>
          </p:spPr>
          <p:style>
            <a:lnRef idx="1">
              <a:schemeClr val="accent2"/>
            </a:lnRef>
            <a:fillRef idx="3">
              <a:schemeClr val="accent2"/>
            </a:fillRef>
            <a:effectRef idx="2">
              <a:schemeClr val="accent2"/>
            </a:effectRef>
            <a:fontRef idx="minor">
              <a:schemeClr val="lt1"/>
            </a:fontRef>
          </p:style>
          <p:txBody>
            <a:bodyPr rtlCol="0" anchor="ctr"/>
            <a:lstStyle/>
            <a:p>
              <a:pPr algn="ctr" defTabSz="932559">
                <a:buClr>
                  <a:srgbClr val="FFFFFF"/>
                </a:buClr>
              </a:pPr>
              <a:r>
                <a:rPr lang="en-US" sz="1632" b="1" dirty="0">
                  <a:solidFill>
                    <a:srgbClr val="FFFFFF"/>
                  </a:solidFill>
                </a:rPr>
                <a:t>Microsoft</a:t>
              </a:r>
            </a:p>
            <a:p>
              <a:pPr algn="ctr" defTabSz="932559">
                <a:buClr>
                  <a:srgbClr val="FFFFFF"/>
                </a:buClr>
              </a:pPr>
              <a:r>
                <a:rPr lang="en-US" sz="1632" b="1" dirty="0" err="1">
                  <a:solidFill>
                    <a:srgbClr val="FFFFFF"/>
                  </a:solidFill>
                </a:rPr>
                <a:t>StorSimple</a:t>
              </a:r>
              <a:endParaRPr lang="en-US" sz="1632" b="1" dirty="0">
                <a:solidFill>
                  <a:srgbClr val="FFFFFF"/>
                </a:solidFill>
              </a:endParaRPr>
            </a:p>
          </p:txBody>
        </p:sp>
      </p:grpSp>
      <p:grpSp>
        <p:nvGrpSpPr>
          <p:cNvPr id="4" name="Group 3"/>
          <p:cNvGrpSpPr/>
          <p:nvPr/>
        </p:nvGrpSpPr>
        <p:grpSpPr>
          <a:xfrm>
            <a:off x="5240717" y="2017513"/>
            <a:ext cx="2197153" cy="2774426"/>
            <a:chOff x="4270089" y="1971184"/>
            <a:chExt cx="2154267" cy="2720272"/>
          </a:xfrm>
        </p:grpSpPr>
        <p:sp>
          <p:nvSpPr>
            <p:cNvPr id="33" name="Rounded Rectangle 32"/>
            <p:cNvSpPr/>
            <p:nvPr/>
          </p:nvSpPr>
          <p:spPr>
            <a:xfrm>
              <a:off x="4270089" y="1971184"/>
              <a:ext cx="2144525" cy="884992"/>
            </a:xfrm>
            <a:prstGeom prst="roundRect">
              <a:avLst>
                <a:gd name="adj" fmla="val 0"/>
              </a:avLst>
            </a:prstGeom>
            <a:ln>
              <a:tailEnd type="stealth" w="lg" len="lg"/>
            </a:ln>
          </p:spPr>
          <p:style>
            <a:lnRef idx="1">
              <a:schemeClr val="accent3"/>
            </a:lnRef>
            <a:fillRef idx="3">
              <a:schemeClr val="accent3"/>
            </a:fillRef>
            <a:effectRef idx="2">
              <a:schemeClr val="accent3"/>
            </a:effectRef>
            <a:fontRef idx="minor">
              <a:schemeClr val="lt1"/>
            </a:fontRef>
          </p:style>
          <p:txBody>
            <a:bodyPr rtlCol="0" anchor="ctr"/>
            <a:lstStyle/>
            <a:p>
              <a:pPr algn="ctr" defTabSz="932559">
                <a:buClr>
                  <a:srgbClr val="FFFFFF"/>
                </a:buClr>
              </a:pPr>
              <a:r>
                <a:rPr lang="en-US" sz="1632" b="1" dirty="0">
                  <a:solidFill>
                    <a:srgbClr val="FFFFFF"/>
                  </a:solidFill>
                </a:rPr>
                <a:t>Windows Server, SQL Server, …</a:t>
              </a:r>
            </a:p>
          </p:txBody>
        </p:sp>
        <p:cxnSp>
          <p:nvCxnSpPr>
            <p:cNvPr id="92" name="Straight Arrow Connector 91"/>
            <p:cNvCxnSpPr>
              <a:stCxn id="33" idx="2"/>
            </p:cNvCxnSpPr>
            <p:nvPr/>
          </p:nvCxnSpPr>
          <p:spPr>
            <a:xfrm flipH="1">
              <a:off x="5342351" y="2856176"/>
              <a:ext cx="1" cy="1835280"/>
            </a:xfrm>
            <a:prstGeom prst="straightConnector1">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3" name="TextBox 92"/>
            <p:cNvSpPr txBox="1"/>
            <p:nvPr/>
          </p:nvSpPr>
          <p:spPr>
            <a:xfrm>
              <a:off x="4279831" y="3073473"/>
              <a:ext cx="2144525" cy="457200"/>
            </a:xfrm>
            <a:prstGeom prst="rect">
              <a:avLst/>
            </a:prstGeom>
            <a:solidFill>
              <a:schemeClr val="tx2">
                <a:lumMod val="25000"/>
                <a:lumOff val="75000"/>
              </a:schemeClr>
            </a:solidFill>
          </p:spPr>
          <p:txBody>
            <a:bodyPr wrap="square" rtlCol="0" anchor="ctr">
              <a:noAutofit/>
            </a:bodyPr>
            <a:lstStyle>
              <a:defPPr>
                <a:defRPr lang="en-US"/>
              </a:defPPr>
              <a:lvl1pPr algn="ctr">
                <a:defRPr sz="1400" i="1"/>
              </a:lvl1pPr>
            </a:lstStyle>
            <a:p>
              <a:r>
                <a:rPr lang="en-US" sz="1428" b="1" dirty="0">
                  <a:solidFill>
                    <a:srgbClr val="442359"/>
                  </a:solidFill>
                </a:rPr>
                <a:t>Store backup data</a:t>
              </a:r>
            </a:p>
          </p:txBody>
        </p:sp>
      </p:grpSp>
      <p:grpSp>
        <p:nvGrpSpPr>
          <p:cNvPr id="7" name="Group 6"/>
          <p:cNvGrpSpPr/>
          <p:nvPr/>
        </p:nvGrpSpPr>
        <p:grpSpPr>
          <a:xfrm>
            <a:off x="8137852" y="2149086"/>
            <a:ext cx="2255363" cy="2642852"/>
            <a:chOff x="8137852" y="2149086"/>
            <a:chExt cx="2255363" cy="2642852"/>
          </a:xfrm>
        </p:grpSpPr>
        <p:grpSp>
          <p:nvGrpSpPr>
            <p:cNvPr id="5" name="Group 4"/>
            <p:cNvGrpSpPr/>
            <p:nvPr/>
          </p:nvGrpSpPr>
          <p:grpSpPr>
            <a:xfrm>
              <a:off x="8391026" y="2149086"/>
              <a:ext cx="1904064" cy="639466"/>
              <a:chOff x="8391026" y="2149086"/>
              <a:chExt cx="1904064" cy="639466"/>
            </a:xfrm>
          </p:grpSpPr>
          <p:sp>
            <p:nvSpPr>
              <p:cNvPr id="71" name="Oval 70"/>
              <p:cNvSpPr/>
              <p:nvPr/>
            </p:nvSpPr>
            <p:spPr>
              <a:xfrm>
                <a:off x="8507600" y="2366839"/>
                <a:ext cx="1787490" cy="421713"/>
              </a:xfrm>
              <a:prstGeom prst="ellipse">
                <a:avLst/>
              </a:prstGeom>
              <a:ln>
                <a:solidFill>
                  <a:schemeClr val="tx2"/>
                </a:solidFill>
                <a:tailEnd type="stealth" w="lg" len="lg"/>
              </a:ln>
            </p:spPr>
            <p:style>
              <a:lnRef idx="1">
                <a:schemeClr val="accent4"/>
              </a:lnRef>
              <a:fillRef idx="1001">
                <a:schemeClr val="dk2"/>
              </a:fillRef>
              <a:effectRef idx="2">
                <a:schemeClr val="accent4"/>
              </a:effectRef>
              <a:fontRef idx="minor">
                <a:schemeClr val="lt1"/>
              </a:fontRef>
            </p:style>
            <p:txBody>
              <a:bodyPr rtlCol="0" anchor="ctr"/>
              <a:lstStyle/>
              <a:p>
                <a:pPr algn="ctr"/>
                <a:endParaRPr lang="en-US" sz="1836">
                  <a:solidFill>
                    <a:srgbClr val="68217A"/>
                  </a:solidFill>
                </a:endParaRPr>
              </a:p>
            </p:txBody>
          </p:sp>
          <p:sp>
            <p:nvSpPr>
              <p:cNvPr id="70" name="Oval 69"/>
              <p:cNvSpPr/>
              <p:nvPr/>
            </p:nvSpPr>
            <p:spPr>
              <a:xfrm>
                <a:off x="8429883" y="2255995"/>
                <a:ext cx="1787490" cy="421713"/>
              </a:xfrm>
              <a:prstGeom prst="ellipse">
                <a:avLst/>
              </a:prstGeom>
              <a:ln>
                <a:solidFill>
                  <a:schemeClr val="tx2"/>
                </a:solidFill>
                <a:tailEnd type="stealth" w="lg" len="lg"/>
              </a:ln>
            </p:spPr>
            <p:style>
              <a:lnRef idx="1">
                <a:schemeClr val="accent4"/>
              </a:lnRef>
              <a:fillRef idx="1001">
                <a:schemeClr val="dk2"/>
              </a:fillRef>
              <a:effectRef idx="2">
                <a:schemeClr val="accent4"/>
              </a:effectRef>
              <a:fontRef idx="minor">
                <a:schemeClr val="lt1"/>
              </a:fontRef>
            </p:style>
            <p:txBody>
              <a:bodyPr rtlCol="0" anchor="ctr"/>
              <a:lstStyle/>
              <a:p>
                <a:pPr algn="ctr"/>
                <a:endParaRPr lang="en-US" sz="1836">
                  <a:solidFill>
                    <a:srgbClr val="68217A"/>
                  </a:solidFill>
                </a:endParaRPr>
              </a:p>
            </p:txBody>
          </p:sp>
          <p:sp>
            <p:nvSpPr>
              <p:cNvPr id="62" name="Oval 61"/>
              <p:cNvSpPr/>
              <p:nvPr/>
            </p:nvSpPr>
            <p:spPr>
              <a:xfrm>
                <a:off x="8391026" y="2149086"/>
                <a:ext cx="1904064" cy="421715"/>
              </a:xfrm>
              <a:prstGeom prst="ellipse">
                <a:avLst/>
              </a:prstGeom>
              <a:ln>
                <a:solidFill>
                  <a:schemeClr val="tx2"/>
                </a:solidFill>
                <a:tailEnd type="stealth" w="lg" len="lg"/>
              </a:ln>
            </p:spPr>
            <p:style>
              <a:lnRef idx="1">
                <a:schemeClr val="accent4"/>
              </a:lnRef>
              <a:fillRef idx="1001">
                <a:schemeClr val="dk2"/>
              </a:fillRef>
              <a:effectRef idx="2">
                <a:schemeClr val="accent4"/>
              </a:effectRef>
              <a:fontRef idx="minor">
                <a:schemeClr val="lt1"/>
              </a:fontRef>
            </p:style>
            <p:txBody>
              <a:bodyPr rtlCol="0" anchor="ctr"/>
              <a:lstStyle/>
              <a:p>
                <a:r>
                  <a:rPr lang="en-US" sz="1530" b="1" dirty="0">
                    <a:solidFill>
                      <a:srgbClr val="FFFFFF"/>
                    </a:solidFill>
                  </a:rPr>
                  <a:t>Applications</a:t>
                </a:r>
              </a:p>
            </p:txBody>
          </p:sp>
        </p:grpSp>
        <p:cxnSp>
          <p:nvCxnSpPr>
            <p:cNvPr id="97" name="Straight Arrow Connector 96"/>
            <p:cNvCxnSpPr>
              <a:stCxn id="71" idx="4"/>
            </p:cNvCxnSpPr>
            <p:nvPr/>
          </p:nvCxnSpPr>
          <p:spPr>
            <a:xfrm flipH="1">
              <a:off x="8137852" y="2788552"/>
              <a:ext cx="1263493" cy="2003386"/>
            </a:xfrm>
            <a:prstGeom prst="straightConnector1">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6" name="TextBox 95"/>
            <p:cNvSpPr txBox="1"/>
            <p:nvPr/>
          </p:nvSpPr>
          <p:spPr>
            <a:xfrm>
              <a:off x="8142327" y="3141745"/>
              <a:ext cx="2250888" cy="466302"/>
            </a:xfrm>
            <a:prstGeom prst="rect">
              <a:avLst/>
            </a:prstGeom>
            <a:solidFill>
              <a:schemeClr val="tx2">
                <a:lumMod val="25000"/>
                <a:lumOff val="75000"/>
              </a:schemeClr>
            </a:solidFill>
          </p:spPr>
          <p:txBody>
            <a:bodyPr wrap="square" rtlCol="0" anchor="ctr">
              <a:noAutofit/>
            </a:bodyPr>
            <a:lstStyle>
              <a:defPPr>
                <a:defRPr lang="en-US"/>
              </a:defPPr>
              <a:lvl1pPr algn="ctr">
                <a:defRPr sz="1400" i="1"/>
              </a:lvl1pPr>
            </a:lstStyle>
            <a:p>
              <a:r>
                <a:rPr lang="en-US" sz="1428" b="1" dirty="0">
                  <a:solidFill>
                    <a:srgbClr val="442359"/>
                  </a:solidFill>
                </a:rPr>
                <a:t>Store arbitrary binary data, e.g., videos</a:t>
              </a:r>
            </a:p>
          </p:txBody>
        </p:sp>
      </p:grpSp>
    </p:spTree>
    <p:extLst>
      <p:ext uri="{BB962C8B-B14F-4D97-AF65-F5344CB8AC3E}">
        <p14:creationId xmlns:p14="http://schemas.microsoft.com/office/powerpoint/2010/main" val="35102373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Microsoft Azure for Enterprises: </a:t>
            </a:r>
            <a:br>
              <a:rPr lang="en-US" sz="4400" dirty="0" smtClean="0"/>
            </a:br>
            <a:r>
              <a:rPr lang="en-US" sz="4400" dirty="0" smtClean="0"/>
              <a:t>What and Why</a:t>
            </a:r>
            <a:endParaRPr lang="en-US" sz="4400" dirty="0"/>
          </a:p>
        </p:txBody>
      </p:sp>
      <p:sp>
        <p:nvSpPr>
          <p:cNvPr id="3" name="Text Placeholder 2"/>
          <p:cNvSpPr>
            <a:spLocks noGrp="1"/>
          </p:cNvSpPr>
          <p:nvPr>
            <p:ph type="body" sz="quarter" idx="14"/>
          </p:nvPr>
        </p:nvSpPr>
        <p:spPr>
          <a:xfrm>
            <a:off x="246790" y="4655501"/>
            <a:ext cx="6019799" cy="1554478"/>
          </a:xfrm>
        </p:spPr>
        <p:txBody>
          <a:bodyPr/>
          <a:lstStyle/>
          <a:p>
            <a:r>
              <a:rPr lang="en-US" dirty="0" smtClean="0"/>
              <a:t>David Chappell</a:t>
            </a:r>
          </a:p>
          <a:p>
            <a:r>
              <a:rPr lang="en-US" dirty="0" smtClean="0"/>
              <a:t>Chappell &amp; Associates</a:t>
            </a:r>
            <a:endParaRPr lang="en-US" dirty="0"/>
          </a:p>
        </p:txBody>
      </p:sp>
      <p:sp>
        <p:nvSpPr>
          <p:cNvPr id="4" name="Text Placeholder 2"/>
          <p:cNvSpPr txBox="1">
            <a:spLocks/>
          </p:cNvSpPr>
          <p:nvPr/>
        </p:nvSpPr>
        <p:spPr bwMode="ltGray">
          <a:xfrm>
            <a:off x="246790" y="4030662"/>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CDP-B212</a:t>
            </a:r>
            <a:endParaRPr lang="en-US" dirty="0"/>
          </a:p>
        </p:txBody>
      </p:sp>
    </p:spTree>
    <p:extLst>
      <p:ext uri="{BB962C8B-B14F-4D97-AF65-F5344CB8AC3E}">
        <p14:creationId xmlns:p14="http://schemas.microsoft.com/office/powerpoint/2010/main" val="2229921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Data Storage</a:t>
            </a:r>
            <a:r>
              <a:rPr lang="en-US" dirty="0" smtClean="0"/>
              <a:t/>
            </a:r>
            <a:br>
              <a:rPr lang="en-US" dirty="0" smtClean="0"/>
            </a:br>
            <a:r>
              <a:rPr lang="en-US" sz="3200" dirty="0">
                <a:solidFill>
                  <a:schemeClr val="tx1"/>
                </a:solidFill>
              </a:rPr>
              <a:t>Example: Extending on-premises storage with StorSimple</a:t>
            </a:r>
            <a:r>
              <a:rPr lang="en-US" dirty="0" smtClean="0"/>
              <a:t/>
            </a:r>
            <a:br>
              <a:rPr lang="en-US" dirty="0" smtClean="0"/>
            </a:br>
            <a:endParaRPr lang="en-US" sz="2448" dirty="0">
              <a:solidFill>
                <a:srgbClr val="595959"/>
              </a:solidFill>
              <a:ea typeface="+mj-ea"/>
              <a:cs typeface="+mj-cs"/>
            </a:endParaRPr>
          </a:p>
        </p:txBody>
      </p:sp>
      <p:sp>
        <p:nvSpPr>
          <p:cNvPr id="64" name="Rectangle 63"/>
          <p:cNvSpPr/>
          <p:nvPr/>
        </p:nvSpPr>
        <p:spPr>
          <a:xfrm>
            <a:off x="10355095" y="3264489"/>
            <a:ext cx="1949329" cy="1504899"/>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Data stored in blobs is compressed, </a:t>
            </a:r>
            <a:r>
              <a:rPr lang="en-US" sz="1836" i="1" dirty="0" err="1">
                <a:solidFill>
                  <a:srgbClr val="FFFFFF">
                    <a:lumMod val="65000"/>
                    <a:lumOff val="35000"/>
                  </a:srgbClr>
                </a:solidFill>
              </a:rPr>
              <a:t>deduped</a:t>
            </a:r>
            <a:r>
              <a:rPr lang="en-US" sz="1836" i="1" dirty="0">
                <a:solidFill>
                  <a:srgbClr val="FFFFFF">
                    <a:lumMod val="65000"/>
                    <a:lumOff val="35000"/>
                  </a:srgbClr>
                </a:solidFill>
              </a:rPr>
              <a:t>, and encrypted</a:t>
            </a:r>
            <a:endParaRPr lang="en-US" sz="1836" b="1" i="1" dirty="0">
              <a:solidFill>
                <a:srgbClr val="FFFFFF">
                  <a:lumMod val="65000"/>
                  <a:lumOff val="35000"/>
                </a:srgbClr>
              </a:solidFill>
            </a:endParaRPr>
          </a:p>
        </p:txBody>
      </p:sp>
      <p:sp>
        <p:nvSpPr>
          <p:cNvPr id="65" name="Rectangle 64"/>
          <p:cNvSpPr/>
          <p:nvPr/>
        </p:nvSpPr>
        <p:spPr>
          <a:xfrm>
            <a:off x="1072683" y="4372965"/>
            <a:ext cx="8754511" cy="247709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66" name="Rectangle 65"/>
          <p:cNvSpPr/>
          <p:nvPr/>
        </p:nvSpPr>
        <p:spPr>
          <a:xfrm>
            <a:off x="1075887" y="1620936"/>
            <a:ext cx="8750920" cy="2412141"/>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67" name="TextBox 66"/>
          <p:cNvSpPr txBox="1"/>
          <p:nvPr/>
        </p:nvSpPr>
        <p:spPr>
          <a:xfrm rot="16200000">
            <a:off x="-333017" y="2627198"/>
            <a:ext cx="2422821"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68" name="TextBox 67"/>
          <p:cNvSpPr txBox="1"/>
          <p:nvPr/>
        </p:nvSpPr>
        <p:spPr>
          <a:xfrm rot="16200000">
            <a:off x="-359309" y="5405184"/>
            <a:ext cx="2471909"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grpSp>
        <p:nvGrpSpPr>
          <p:cNvPr id="88" name="Group 87"/>
          <p:cNvGrpSpPr/>
          <p:nvPr/>
        </p:nvGrpSpPr>
        <p:grpSpPr>
          <a:xfrm>
            <a:off x="1411621" y="1975077"/>
            <a:ext cx="2512920" cy="1495278"/>
            <a:chOff x="1307615" y="1780255"/>
            <a:chExt cx="2463871" cy="1466092"/>
          </a:xfrm>
        </p:grpSpPr>
        <p:sp>
          <p:nvSpPr>
            <p:cNvPr id="89" name="TextBox 88"/>
            <p:cNvSpPr txBox="1"/>
            <p:nvPr/>
          </p:nvSpPr>
          <p:spPr>
            <a:xfrm>
              <a:off x="1788752" y="2902855"/>
              <a:ext cx="1410059" cy="343492"/>
            </a:xfrm>
            <a:prstGeom prst="rect">
              <a:avLst/>
            </a:prstGeom>
            <a:noFill/>
          </p:spPr>
          <p:txBody>
            <a:bodyPr wrap="square" rtlCol="0">
              <a:spAutoFit/>
            </a:bodyPr>
            <a:lstStyle/>
            <a:p>
              <a:pPr algn="ctr">
                <a:buClr>
                  <a:srgbClr val="FFFFFF"/>
                </a:buClr>
              </a:pPr>
              <a:r>
                <a:rPr lang="en-US" sz="1632" dirty="0">
                  <a:solidFill>
                    <a:srgbClr val="FFFFFF"/>
                  </a:solidFill>
                </a:rPr>
                <a:t>Users</a:t>
              </a:r>
              <a:endParaRPr lang="en-US" sz="1836" dirty="0">
                <a:solidFill>
                  <a:srgbClr val="FFFFFF"/>
                </a:solidFill>
              </a:endParaRPr>
            </a:p>
          </p:txBody>
        </p:sp>
        <p:pic>
          <p:nvPicPr>
            <p:cNvPr id="90" name="Picture 89" descr="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931914" y="1780255"/>
              <a:ext cx="533795" cy="789966"/>
            </a:xfrm>
            <a:prstGeom prst="rect">
              <a:avLst/>
            </a:prstGeom>
          </p:spPr>
        </p:pic>
        <p:pic>
          <p:nvPicPr>
            <p:cNvPr id="91" name="Picture 90" descr="5.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1307615" y="1780255"/>
              <a:ext cx="519596" cy="789965"/>
            </a:xfrm>
            <a:prstGeom prst="rect">
              <a:avLst/>
            </a:prstGeom>
          </p:spPr>
        </p:pic>
        <p:pic>
          <p:nvPicPr>
            <p:cNvPr id="92" name="Picture 91" descr="9.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2086692" y="1780255"/>
              <a:ext cx="522137" cy="789966"/>
            </a:xfrm>
            <a:prstGeom prst="rect">
              <a:avLst/>
            </a:prstGeom>
          </p:spPr>
        </p:pic>
        <p:pic>
          <p:nvPicPr>
            <p:cNvPr id="93"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 name="Picture 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 name="Picture 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7" name="Group 106"/>
          <p:cNvGrpSpPr/>
          <p:nvPr/>
        </p:nvGrpSpPr>
        <p:grpSpPr>
          <a:xfrm>
            <a:off x="7042614" y="1630333"/>
            <a:ext cx="1904824" cy="2193109"/>
            <a:chOff x="6902698" y="1429151"/>
            <a:chExt cx="1867644" cy="2150302"/>
          </a:xfrm>
        </p:grpSpPr>
        <p:sp>
          <p:nvSpPr>
            <p:cNvPr id="108" name="TextBox 107"/>
            <p:cNvSpPr txBox="1"/>
            <p:nvPr/>
          </p:nvSpPr>
          <p:spPr>
            <a:xfrm>
              <a:off x="6902698" y="1429151"/>
              <a:ext cx="1867644" cy="354641"/>
            </a:xfrm>
            <a:prstGeom prst="rect">
              <a:avLst/>
            </a:prstGeom>
            <a:noFill/>
          </p:spPr>
          <p:txBody>
            <a:bodyPr wrap="none" rtlCol="0">
              <a:noAutofit/>
            </a:bodyPr>
            <a:lstStyle/>
            <a:p>
              <a:pPr algn="ctr">
                <a:buClr>
                  <a:srgbClr val="FFFFFF"/>
                </a:buClr>
              </a:pPr>
              <a:r>
                <a:rPr lang="en-US" sz="1836" b="1" i="1" dirty="0" err="1">
                  <a:solidFill>
                    <a:srgbClr val="FFFFFF"/>
                  </a:solidFill>
                </a:rPr>
                <a:t>StorSimple</a:t>
              </a:r>
              <a:endParaRPr lang="en-US" sz="2040" b="1" i="1" dirty="0">
                <a:solidFill>
                  <a:srgbClr val="FFFFFF"/>
                </a:solidFill>
              </a:endParaRPr>
            </a:p>
          </p:txBody>
        </p:sp>
        <p:sp>
          <p:nvSpPr>
            <p:cNvPr id="109" name="Rectangle 108"/>
            <p:cNvSpPr/>
            <p:nvPr/>
          </p:nvSpPr>
          <p:spPr>
            <a:xfrm rot="16200000" flipV="1">
              <a:off x="7426644" y="3178679"/>
              <a:ext cx="755828" cy="45719"/>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632">
                <a:solidFill>
                  <a:srgbClr val="68217A"/>
                </a:solidFill>
              </a:endParaRPr>
            </a:p>
          </p:txBody>
        </p:sp>
        <p:sp>
          <p:nvSpPr>
            <p:cNvPr id="110" name="Rectangle 109"/>
            <p:cNvSpPr/>
            <p:nvPr/>
          </p:nvSpPr>
          <p:spPr>
            <a:xfrm>
              <a:off x="7293545" y="1790604"/>
              <a:ext cx="1014423" cy="1533952"/>
            </a:xfrm>
            <a:prstGeom prst="rect">
              <a:avLst/>
            </a:prstGeom>
            <a:ln>
              <a:tailEnd type="stealth" w="lg" len="lg"/>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836" dirty="0">
                <a:solidFill>
                  <a:srgbClr val="68217A"/>
                </a:solidFill>
              </a:endParaRPr>
            </a:p>
          </p:txBody>
        </p:sp>
        <p:pic>
          <p:nvPicPr>
            <p:cNvPr id="111" name="Picture 110" descr="4.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304422" y="2603261"/>
              <a:ext cx="1003547" cy="537972"/>
            </a:xfrm>
            <a:prstGeom prst="rect">
              <a:avLst/>
            </a:prstGeom>
            <a:effectLst>
              <a:outerShdw blurRad="63500" sx="102000" sy="102000" algn="ctr" rotWithShape="0">
                <a:prstClr val="black">
                  <a:alpha val="40000"/>
                </a:prstClr>
              </a:outerShdw>
            </a:effectLst>
          </p:spPr>
        </p:pic>
        <p:pic>
          <p:nvPicPr>
            <p:cNvPr id="112" name="Picture 111" descr="4.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317371" y="1975774"/>
              <a:ext cx="1003547" cy="537972"/>
            </a:xfrm>
            <a:prstGeom prst="rect">
              <a:avLst/>
            </a:prstGeom>
            <a:effectLst>
              <a:outerShdw blurRad="63500" sx="102000" sy="102000" algn="ctr" rotWithShape="0">
                <a:prstClr val="black">
                  <a:alpha val="40000"/>
                </a:prstClr>
              </a:outerShdw>
            </a:effectLst>
          </p:spPr>
        </p:pic>
      </p:grpSp>
      <p:grpSp>
        <p:nvGrpSpPr>
          <p:cNvPr id="9" name="Group 8"/>
          <p:cNvGrpSpPr/>
          <p:nvPr/>
        </p:nvGrpSpPr>
        <p:grpSpPr>
          <a:xfrm>
            <a:off x="4129030" y="1627373"/>
            <a:ext cx="4949621" cy="2238694"/>
            <a:chOff x="4045984" y="1426248"/>
            <a:chExt cx="4853010" cy="2194997"/>
          </a:xfrm>
        </p:grpSpPr>
        <p:sp>
          <p:nvSpPr>
            <p:cNvPr id="96" name="Rectangle 95"/>
            <p:cNvSpPr/>
            <p:nvPr/>
          </p:nvSpPr>
          <p:spPr>
            <a:xfrm rot="16200000">
              <a:off x="5617040" y="3186545"/>
              <a:ext cx="731938" cy="45720"/>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632">
                <a:solidFill>
                  <a:srgbClr val="68217A"/>
                </a:solidFill>
              </a:endParaRPr>
            </a:p>
          </p:txBody>
        </p:sp>
        <p:sp>
          <p:nvSpPr>
            <p:cNvPr id="97" name="Rectangle 96"/>
            <p:cNvSpPr/>
            <p:nvPr/>
          </p:nvSpPr>
          <p:spPr>
            <a:xfrm>
              <a:off x="5233957" y="1943005"/>
              <a:ext cx="1512168" cy="1437715"/>
            </a:xfrm>
            <a:prstGeom prst="rect">
              <a:avLst/>
            </a:prstGeom>
            <a:ln>
              <a:solidFill>
                <a:schemeClr val="accent3">
                  <a:lumMod val="60000"/>
                  <a:lumOff val="40000"/>
                </a:schemeClr>
              </a:solidFill>
              <a:tailEnd type="stealth" w="lg" len="lg"/>
            </a:ln>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632" dirty="0">
                <a:solidFill>
                  <a:srgbClr val="68217A"/>
                </a:solidFill>
              </a:endParaRPr>
            </a:p>
          </p:txBody>
        </p:sp>
        <p:sp>
          <p:nvSpPr>
            <p:cNvPr id="98" name="Rectangle 97"/>
            <p:cNvSpPr/>
            <p:nvPr/>
          </p:nvSpPr>
          <p:spPr>
            <a:xfrm>
              <a:off x="5013375" y="3575526"/>
              <a:ext cx="3885619" cy="45719"/>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632">
                <a:solidFill>
                  <a:srgbClr val="68217A"/>
                </a:solidFill>
              </a:endParaRPr>
            </a:p>
          </p:txBody>
        </p:sp>
        <p:sp>
          <p:nvSpPr>
            <p:cNvPr id="99" name="Rectangle 98"/>
            <p:cNvSpPr/>
            <p:nvPr/>
          </p:nvSpPr>
          <p:spPr>
            <a:xfrm rot="16200000">
              <a:off x="5480805" y="3190625"/>
              <a:ext cx="731938" cy="45720"/>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632">
                <a:solidFill>
                  <a:srgbClr val="68217A"/>
                </a:solidFill>
              </a:endParaRPr>
            </a:p>
          </p:txBody>
        </p:sp>
        <p:sp>
          <p:nvSpPr>
            <p:cNvPr id="100" name="Rectangle 99"/>
            <p:cNvSpPr/>
            <p:nvPr/>
          </p:nvSpPr>
          <p:spPr>
            <a:xfrm>
              <a:off x="5081557" y="1790605"/>
              <a:ext cx="1512168" cy="1437715"/>
            </a:xfrm>
            <a:prstGeom prst="rect">
              <a:avLst/>
            </a:prstGeom>
            <a:ln>
              <a:solidFill>
                <a:schemeClr val="accent3">
                  <a:lumMod val="60000"/>
                  <a:lumOff val="40000"/>
                </a:schemeClr>
              </a:solidFill>
              <a:tailEnd type="stealth" w="lg" len="lg"/>
            </a:ln>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836" dirty="0">
                <a:solidFill>
                  <a:srgbClr val="68217A"/>
                </a:solidFill>
              </a:endParaRPr>
            </a:p>
          </p:txBody>
        </p:sp>
        <p:sp>
          <p:nvSpPr>
            <p:cNvPr id="101" name="TextBox 100"/>
            <p:cNvSpPr txBox="1"/>
            <p:nvPr/>
          </p:nvSpPr>
          <p:spPr>
            <a:xfrm>
              <a:off x="5081557" y="1426248"/>
              <a:ext cx="1512168" cy="324036"/>
            </a:xfrm>
            <a:prstGeom prst="rect">
              <a:avLst/>
            </a:prstGeom>
            <a:noFill/>
          </p:spPr>
          <p:txBody>
            <a:bodyPr wrap="none" rtlCol="0">
              <a:noAutofit/>
            </a:bodyPr>
            <a:lstStyle/>
            <a:p>
              <a:pPr algn="ctr">
                <a:buClr>
                  <a:srgbClr val="FFFFFF"/>
                </a:buClr>
              </a:pPr>
              <a:r>
                <a:rPr lang="en-US" sz="1836" b="1" i="1" dirty="0">
                  <a:solidFill>
                    <a:srgbClr val="FFFFFF"/>
                  </a:solidFill>
                </a:rPr>
                <a:t>Servers</a:t>
              </a:r>
              <a:endParaRPr lang="en-US" sz="2040" b="1" i="1" dirty="0">
                <a:solidFill>
                  <a:srgbClr val="FFFFFF"/>
                </a:solidFill>
              </a:endParaRPr>
            </a:p>
          </p:txBody>
        </p:sp>
        <p:cxnSp>
          <p:nvCxnSpPr>
            <p:cNvPr id="102" name="Straight Connector 101"/>
            <p:cNvCxnSpPr/>
            <p:nvPr/>
          </p:nvCxnSpPr>
          <p:spPr>
            <a:xfrm>
              <a:off x="4045984" y="2438640"/>
              <a:ext cx="945058" cy="0"/>
            </a:xfrm>
            <a:prstGeom prst="line">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13" name="TextBox 112"/>
            <p:cNvSpPr txBox="1"/>
            <p:nvPr/>
          </p:nvSpPr>
          <p:spPr>
            <a:xfrm>
              <a:off x="5214700" y="2061894"/>
              <a:ext cx="601577" cy="388666"/>
            </a:xfrm>
            <a:prstGeom prst="rect">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28" dirty="0">
                  <a:solidFill>
                    <a:srgbClr val="FFFFFF"/>
                  </a:solidFill>
                </a:rPr>
                <a:t>App</a:t>
              </a:r>
              <a:endParaRPr lang="en-US" sz="1071" dirty="0">
                <a:solidFill>
                  <a:srgbClr val="FFFFFF"/>
                </a:solidFill>
              </a:endParaRPr>
            </a:p>
          </p:txBody>
        </p:sp>
        <p:sp>
          <p:nvSpPr>
            <p:cNvPr id="114" name="TextBox 113"/>
            <p:cNvSpPr txBox="1"/>
            <p:nvPr/>
          </p:nvSpPr>
          <p:spPr>
            <a:xfrm>
              <a:off x="5902666" y="2061894"/>
              <a:ext cx="601577" cy="388666"/>
            </a:xfrm>
            <a:prstGeom prst="rect">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28" dirty="0">
                  <a:solidFill>
                    <a:srgbClr val="FFFFFF"/>
                  </a:solidFill>
                </a:rPr>
                <a:t>App</a:t>
              </a:r>
              <a:endParaRPr lang="en-US" sz="1071" dirty="0">
                <a:solidFill>
                  <a:srgbClr val="FFFFFF"/>
                </a:solidFill>
              </a:endParaRPr>
            </a:p>
          </p:txBody>
        </p:sp>
        <p:sp>
          <p:nvSpPr>
            <p:cNvPr id="115" name="TextBox 114"/>
            <p:cNvSpPr txBox="1"/>
            <p:nvPr/>
          </p:nvSpPr>
          <p:spPr>
            <a:xfrm>
              <a:off x="5202424" y="2569449"/>
              <a:ext cx="601577" cy="388666"/>
            </a:xfrm>
            <a:prstGeom prst="rect">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28" dirty="0">
                  <a:solidFill>
                    <a:srgbClr val="FFFFFF"/>
                  </a:solidFill>
                </a:rPr>
                <a:t>App</a:t>
              </a:r>
              <a:endParaRPr lang="en-US" sz="1071" dirty="0">
                <a:solidFill>
                  <a:srgbClr val="FFFFFF"/>
                </a:solidFill>
              </a:endParaRPr>
            </a:p>
          </p:txBody>
        </p:sp>
        <p:sp>
          <p:nvSpPr>
            <p:cNvPr id="116" name="TextBox 115"/>
            <p:cNvSpPr txBox="1"/>
            <p:nvPr/>
          </p:nvSpPr>
          <p:spPr>
            <a:xfrm>
              <a:off x="5890390" y="2569449"/>
              <a:ext cx="601577" cy="388666"/>
            </a:xfrm>
            <a:prstGeom prst="rect">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28" dirty="0">
                  <a:solidFill>
                    <a:srgbClr val="FFFFFF"/>
                  </a:solidFill>
                </a:rPr>
                <a:t>App</a:t>
              </a:r>
              <a:endParaRPr lang="en-US" sz="1071" dirty="0">
                <a:solidFill>
                  <a:srgbClr val="FFFFFF"/>
                </a:solidFill>
              </a:endParaRPr>
            </a:p>
          </p:txBody>
        </p:sp>
      </p:grpSp>
      <p:grpSp>
        <p:nvGrpSpPr>
          <p:cNvPr id="10" name="Group 9"/>
          <p:cNvGrpSpPr/>
          <p:nvPr/>
        </p:nvGrpSpPr>
        <p:grpSpPr>
          <a:xfrm>
            <a:off x="2634516" y="4288422"/>
            <a:ext cx="5429824" cy="2517899"/>
            <a:chOff x="2580641" y="4035356"/>
            <a:chExt cx="5323840" cy="2468753"/>
          </a:xfrm>
        </p:grpSpPr>
        <p:grpSp>
          <p:nvGrpSpPr>
            <p:cNvPr id="69" name="Group 68"/>
            <p:cNvGrpSpPr/>
            <p:nvPr/>
          </p:nvGrpSpPr>
          <p:grpSpPr>
            <a:xfrm>
              <a:off x="2580641" y="4035356"/>
              <a:ext cx="5323840" cy="2422192"/>
              <a:chOff x="515938" y="742950"/>
              <a:chExt cx="11331574" cy="5543551"/>
            </a:xfrm>
          </p:grpSpPr>
          <p:grpSp>
            <p:nvGrpSpPr>
              <p:cNvPr id="70" name="Group 69"/>
              <p:cNvGrpSpPr/>
              <p:nvPr/>
            </p:nvGrpSpPr>
            <p:grpSpPr>
              <a:xfrm>
                <a:off x="515938" y="742950"/>
                <a:ext cx="11331574" cy="5276850"/>
                <a:chOff x="515938" y="742950"/>
                <a:chExt cx="11331574" cy="5276850"/>
              </a:xfrm>
            </p:grpSpPr>
            <p:grpSp>
              <p:nvGrpSpPr>
                <p:cNvPr id="74" name="Group 73"/>
                <p:cNvGrpSpPr/>
                <p:nvPr/>
              </p:nvGrpSpPr>
              <p:grpSpPr>
                <a:xfrm>
                  <a:off x="515938" y="742950"/>
                  <a:ext cx="11331574" cy="5276850"/>
                  <a:chOff x="515938" y="742950"/>
                  <a:chExt cx="11331574" cy="5276850"/>
                </a:xfrm>
              </p:grpSpPr>
              <p:pic>
                <p:nvPicPr>
                  <p:cNvPr id="77" name="Picture 76"/>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78" name="Picture 77"/>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79" name="Picture 78"/>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81" name="Picture 8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84" name="Picture 83"/>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85" name="Picture 84"/>
                  <p:cNvPicPr>
                    <a:picLocks noChangeAspect="1" noChangeArrowheads="1"/>
                  </p:cNvPicPr>
                  <p:nvPr/>
                </p:nvPicPr>
                <p:blipFill>
                  <a:blip r:embed="rId12"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75" name="Picture 74"/>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76" name="Picture 75"/>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71" name="Picture 70"/>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72" name="Picture 7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73" name="Picture 7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86" name="Rectangle 85"/>
            <p:cNvSpPr/>
            <p:nvPr/>
          </p:nvSpPr>
          <p:spPr>
            <a:xfrm>
              <a:off x="3384288" y="4486525"/>
              <a:ext cx="4042672" cy="1648852"/>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dirty="0">
                <a:solidFill>
                  <a:srgbClr val="68217A"/>
                </a:solidFill>
              </a:endParaRPr>
            </a:p>
          </p:txBody>
        </p:sp>
        <p:sp>
          <p:nvSpPr>
            <p:cNvPr id="87" name="TextBox 86"/>
            <p:cNvSpPr txBox="1"/>
            <p:nvPr/>
          </p:nvSpPr>
          <p:spPr>
            <a:xfrm>
              <a:off x="3384288" y="6149468"/>
              <a:ext cx="4042672" cy="354641"/>
            </a:xfrm>
            <a:prstGeom prst="rect">
              <a:avLst/>
            </a:prstGeom>
            <a:noFill/>
          </p:spPr>
          <p:txBody>
            <a:bodyPr wrap="none" rtlCol="0">
              <a:noAutofit/>
            </a:bodyPr>
            <a:lstStyle/>
            <a:p>
              <a:pPr algn="ctr">
                <a:buClr>
                  <a:srgbClr val="FFFFFF"/>
                </a:buClr>
              </a:pPr>
              <a:r>
                <a:rPr lang="en-US" sz="1836" b="1" i="1" dirty="0">
                  <a:solidFill>
                    <a:srgbClr val="FFFFFF"/>
                  </a:solidFill>
                </a:rPr>
                <a:t>Blobs</a:t>
              </a:r>
              <a:endParaRPr lang="en-US" sz="2040" b="1" i="1" dirty="0">
                <a:solidFill>
                  <a:srgbClr val="FFFFFF"/>
                </a:solidFill>
              </a:endParaRPr>
            </a:p>
          </p:txBody>
        </p:sp>
        <p:sp>
          <p:nvSpPr>
            <p:cNvPr id="117" name="Rounded Rectangle 116"/>
            <p:cNvSpPr/>
            <p:nvPr/>
          </p:nvSpPr>
          <p:spPr bwMode="auto">
            <a:xfrm>
              <a:off x="6080730" y="460641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18" name="Rounded Rectangle 117"/>
            <p:cNvSpPr/>
            <p:nvPr/>
          </p:nvSpPr>
          <p:spPr bwMode="auto">
            <a:xfrm>
              <a:off x="6072363" y="532934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26" name="Rounded Rectangle 125"/>
            <p:cNvSpPr/>
            <p:nvPr/>
          </p:nvSpPr>
          <p:spPr bwMode="auto">
            <a:xfrm>
              <a:off x="4799430" y="461317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29" name="Rounded Rectangle 128"/>
            <p:cNvSpPr/>
            <p:nvPr/>
          </p:nvSpPr>
          <p:spPr bwMode="auto">
            <a:xfrm>
              <a:off x="4791063" y="533610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31" name="Rounded Rectangle 130"/>
            <p:cNvSpPr/>
            <p:nvPr/>
          </p:nvSpPr>
          <p:spPr bwMode="auto">
            <a:xfrm>
              <a:off x="3504697" y="4610981"/>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41" name="Rounded Rectangle 140"/>
            <p:cNvSpPr/>
            <p:nvPr/>
          </p:nvSpPr>
          <p:spPr bwMode="auto">
            <a:xfrm>
              <a:off x="3496330" y="5333919"/>
              <a:ext cx="1213052" cy="633281"/>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grpSp>
      <p:grpSp>
        <p:nvGrpSpPr>
          <p:cNvPr id="7" name="Group 6"/>
          <p:cNvGrpSpPr/>
          <p:nvPr/>
        </p:nvGrpSpPr>
        <p:grpSpPr>
          <a:xfrm>
            <a:off x="7577312" y="2708966"/>
            <a:ext cx="2820638" cy="2834367"/>
            <a:chOff x="7426960" y="2486730"/>
            <a:chExt cx="2765582" cy="2779043"/>
          </a:xfrm>
        </p:grpSpPr>
        <p:cxnSp>
          <p:nvCxnSpPr>
            <p:cNvPr id="12" name="Straight Connector 11"/>
            <p:cNvCxnSpPr/>
            <p:nvPr/>
          </p:nvCxnSpPr>
          <p:spPr>
            <a:xfrm flipV="1">
              <a:off x="8320918" y="2486731"/>
              <a:ext cx="1871624" cy="1703"/>
            </a:xfrm>
            <a:prstGeom prst="line">
              <a:avLst/>
            </a:prstGeom>
            <a:ln>
              <a:solidFill>
                <a:schemeClr val="accent2"/>
              </a:solidFill>
              <a:headEnd type="arrow" w="med" len="med"/>
              <a:tailEnd type="none"/>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0179967" y="2486730"/>
              <a:ext cx="1" cy="2779043"/>
            </a:xfrm>
            <a:prstGeom prst="line">
              <a:avLst/>
            </a:prstGeom>
            <a:ln>
              <a:solidFill>
                <a:schemeClr val="accent2"/>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7426960" y="5253501"/>
              <a:ext cx="2753008" cy="12272"/>
            </a:xfrm>
            <a:prstGeom prst="line">
              <a:avLst/>
            </a:prstGeom>
            <a:ln>
              <a:solidFill>
                <a:schemeClr val="accent2"/>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039905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fade">
                                      <p:cBhvr>
                                        <p:cTn id="17" dur="500"/>
                                        <p:tgtEl>
                                          <p:spTgt spid="10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67183" y="2017675"/>
            <a:ext cx="11424391" cy="436791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68217A"/>
              </a:solidFill>
            </a:endParaRPr>
          </a:p>
        </p:txBody>
      </p:sp>
      <p:sp>
        <p:nvSpPr>
          <p:cNvPr id="15" name="Rectangle 14"/>
          <p:cNvSpPr/>
          <p:nvPr/>
        </p:nvSpPr>
        <p:spPr>
          <a:xfrm>
            <a:off x="7109648" y="2407179"/>
            <a:ext cx="4823589" cy="3978406"/>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tIns="279781" rtlCol="0" anchor="t"/>
          <a:lstStyle/>
          <a:p>
            <a:pPr>
              <a:buClr>
                <a:srgbClr val="800000"/>
              </a:buClr>
            </a:pPr>
            <a:endParaRPr lang="en-US" sz="1836" i="1" dirty="0">
              <a:solidFill>
                <a:srgbClr val="FFFFFF">
                  <a:lumMod val="65000"/>
                  <a:lumOff val="35000"/>
                </a:srgbClr>
              </a:solidFill>
            </a:endParaRPr>
          </a:p>
        </p:txBody>
      </p:sp>
      <p:sp>
        <p:nvSpPr>
          <p:cNvPr id="7" name="Rectangle 6"/>
          <p:cNvSpPr/>
          <p:nvPr/>
        </p:nvSpPr>
        <p:spPr>
          <a:xfrm>
            <a:off x="467183" y="1983703"/>
            <a:ext cx="11548673" cy="4401882"/>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9" name="Rectangle 8"/>
          <p:cNvSpPr/>
          <p:nvPr/>
        </p:nvSpPr>
        <p:spPr>
          <a:xfrm>
            <a:off x="3996477" y="2160905"/>
            <a:ext cx="7895097" cy="246274"/>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endParaRPr lang="en-US" sz="2040" b="1" kern="0" dirty="0">
              <a:solidFill>
                <a:srgbClr val="505050"/>
              </a:solidFill>
            </a:endParaRPr>
          </a:p>
        </p:txBody>
      </p:sp>
      <p:sp>
        <p:nvSpPr>
          <p:cNvPr id="2" name="Title 1"/>
          <p:cNvSpPr>
            <a:spLocks noGrp="1"/>
          </p:cNvSpPr>
          <p:nvPr>
            <p:ph type="title"/>
          </p:nvPr>
        </p:nvSpPr>
        <p:spPr/>
        <p:txBody>
          <a:bodyPr/>
          <a:lstStyle/>
          <a:p>
            <a:r>
              <a:rPr lang="en-US" sz="4800" dirty="0"/>
              <a:t>Data Storage</a:t>
            </a:r>
            <a:r>
              <a:rPr lang="en-US" dirty="0" smtClean="0"/>
              <a:t/>
            </a:r>
            <a:br>
              <a:rPr lang="en-US" dirty="0" smtClean="0"/>
            </a:br>
            <a:r>
              <a:rPr lang="en-US" sz="3200" dirty="0">
                <a:solidFill>
                  <a:schemeClr val="tx1"/>
                </a:solidFill>
              </a:rPr>
              <a:t>Why do this?</a:t>
            </a:r>
          </a:p>
        </p:txBody>
      </p:sp>
      <p:sp>
        <p:nvSpPr>
          <p:cNvPr id="8" name="Rectangle 7"/>
          <p:cNvSpPr/>
          <p:nvPr/>
        </p:nvSpPr>
        <p:spPr>
          <a:xfrm>
            <a:off x="666156" y="2160906"/>
            <a:ext cx="3124544" cy="854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025864" rIns="373041" rtlCol="0" anchor="ctr"/>
          <a:lstStyle/>
          <a:p>
            <a:pPr defTabSz="932597">
              <a:lnSpc>
                <a:spcPct val="90000"/>
              </a:lnSpc>
            </a:pPr>
            <a:r>
              <a:rPr lang="en-US" sz="2040" b="1" kern="0" dirty="0">
                <a:solidFill>
                  <a:srgbClr val="FFFFFF"/>
                </a:solidFill>
              </a:rPr>
              <a:t>Lower cost</a:t>
            </a:r>
          </a:p>
        </p:txBody>
      </p:sp>
      <p:sp>
        <p:nvSpPr>
          <p:cNvPr id="12" name="TextBox 11"/>
          <p:cNvSpPr txBox="1"/>
          <p:nvPr/>
        </p:nvSpPr>
        <p:spPr>
          <a:xfrm>
            <a:off x="3996477" y="2527528"/>
            <a:ext cx="2975137" cy="1378709"/>
          </a:xfrm>
          <a:prstGeom prst="rect">
            <a:avLst/>
          </a:prstGeom>
          <a:noFill/>
        </p:spPr>
        <p:txBody>
          <a:bodyPr wrap="square" rtlCol="0">
            <a:noAutofit/>
          </a:bodyPr>
          <a:lstStyle/>
          <a:p>
            <a:pPr marL="0" lvl="1">
              <a:buClr>
                <a:srgbClr val="FFFFFF"/>
              </a:buClr>
            </a:pPr>
            <a:r>
              <a:rPr lang="en-US" sz="1836" dirty="0">
                <a:solidFill>
                  <a:srgbClr val="7FBA00">
                    <a:lumMod val="60000"/>
                    <a:lumOff val="40000"/>
                  </a:srgbClr>
                </a:solidFill>
              </a:rPr>
              <a:t>EXAMPLE</a:t>
            </a:r>
          </a:p>
          <a:p>
            <a:pPr marL="0" lvl="1">
              <a:buClr>
                <a:srgbClr val="FFFFFF"/>
              </a:buClr>
            </a:pPr>
            <a:r>
              <a:rPr lang="en-US" sz="1836" dirty="0">
                <a:solidFill>
                  <a:srgbClr val="FFFFFF">
                    <a:lumMod val="75000"/>
                    <a:lumOff val="25000"/>
                  </a:srgbClr>
                </a:solidFill>
              </a:rPr>
              <a:t>One terabyte stored in </a:t>
            </a:r>
            <a:br>
              <a:rPr lang="en-US" sz="1836" dirty="0">
                <a:solidFill>
                  <a:srgbClr val="FFFFFF">
                    <a:lumMod val="75000"/>
                    <a:lumOff val="25000"/>
                  </a:srgbClr>
                </a:solidFill>
              </a:rPr>
            </a:br>
            <a:r>
              <a:rPr lang="en-US" sz="1836" dirty="0">
                <a:solidFill>
                  <a:srgbClr val="FFFFFF">
                    <a:lumMod val="75000"/>
                    <a:lumOff val="25000"/>
                  </a:srgbClr>
                </a:solidFill>
              </a:rPr>
              <a:t>geo-redundant blobs</a:t>
            </a:r>
          </a:p>
          <a:p>
            <a:pPr marL="349724" lvl="1" indent="-228292">
              <a:buClr>
                <a:srgbClr val="DC3C00"/>
              </a:buClr>
              <a:buFont typeface="Wingdings" pitchFamily="2" charset="2"/>
              <a:buChar char="§"/>
            </a:pPr>
            <a:r>
              <a:rPr lang="en-US" sz="1836" b="1" dirty="0">
                <a:solidFill>
                  <a:srgbClr val="FFFFFF">
                    <a:lumMod val="75000"/>
                    <a:lumOff val="25000"/>
                  </a:srgbClr>
                </a:solidFill>
              </a:rPr>
              <a:t>Operations on the data: </a:t>
            </a:r>
            <a:r>
              <a:rPr lang="en-US" sz="1836" dirty="0">
                <a:solidFill>
                  <a:srgbClr val="FFFFFF">
                    <a:lumMod val="75000"/>
                    <a:lumOff val="25000"/>
                  </a:srgbClr>
                </a:solidFill>
              </a:rPr>
              <a:t>10,000,000/month</a:t>
            </a:r>
          </a:p>
          <a:p>
            <a:pPr marL="349724" lvl="1" indent="-228292">
              <a:buClr>
                <a:srgbClr val="DC3C00"/>
              </a:buClr>
              <a:buFont typeface="Wingdings" pitchFamily="2" charset="2"/>
              <a:buChar char="§"/>
            </a:pPr>
            <a:r>
              <a:rPr lang="en-US" sz="1836" b="1" dirty="0">
                <a:solidFill>
                  <a:srgbClr val="FFFFFF">
                    <a:lumMod val="75000"/>
                    <a:lumOff val="25000"/>
                  </a:srgbClr>
                </a:solidFill>
              </a:rPr>
              <a:t>Data transfer out: </a:t>
            </a:r>
            <a:r>
              <a:rPr lang="en-US" sz="1836" dirty="0">
                <a:solidFill>
                  <a:srgbClr val="FFFFFF">
                    <a:lumMod val="75000"/>
                    <a:lumOff val="25000"/>
                  </a:srgbClr>
                </a:solidFill>
              </a:rPr>
              <a:t>500 gigabytes/month</a:t>
            </a:r>
          </a:p>
        </p:txBody>
      </p:sp>
      <p:sp>
        <p:nvSpPr>
          <p:cNvPr id="13" name="TextBox 12"/>
          <p:cNvSpPr txBox="1"/>
          <p:nvPr/>
        </p:nvSpPr>
        <p:spPr>
          <a:xfrm>
            <a:off x="7177391" y="2527528"/>
            <a:ext cx="4714183" cy="3858057"/>
          </a:xfrm>
          <a:prstGeom prst="rect">
            <a:avLst/>
          </a:prstGeom>
          <a:noFill/>
        </p:spPr>
        <p:txBody>
          <a:bodyPr wrap="square" rtlCol="0">
            <a:noAutofit/>
          </a:bodyPr>
          <a:lstStyle/>
          <a:p>
            <a:pPr marL="0" lvl="1">
              <a:buClr>
                <a:srgbClr val="FFFFFF"/>
              </a:buClr>
              <a:tabLst>
                <a:tab pos="1570519" algn="l"/>
              </a:tabLst>
            </a:pPr>
            <a:r>
              <a:rPr lang="en-US" sz="1836" dirty="0">
                <a:solidFill>
                  <a:srgbClr val="7FBA00">
                    <a:lumMod val="60000"/>
                    <a:lumOff val="40000"/>
                  </a:srgbClr>
                </a:solidFill>
              </a:rPr>
              <a:t>COSTS</a:t>
            </a:r>
          </a:p>
          <a:p>
            <a:pPr marL="0" lvl="1">
              <a:buClr>
                <a:srgbClr val="FFFFFF"/>
              </a:buClr>
              <a:tabLst>
                <a:tab pos="1569897" algn="l"/>
              </a:tabLst>
            </a:pPr>
            <a:r>
              <a:rPr lang="en-US" sz="1836" dirty="0">
                <a:solidFill>
                  <a:srgbClr val="FFFFFF">
                    <a:lumMod val="75000"/>
                    <a:lumOff val="25000"/>
                  </a:srgbClr>
                </a:solidFill>
              </a:rPr>
              <a:t>Storage: 	$61/month</a:t>
            </a:r>
          </a:p>
          <a:p>
            <a:pPr marL="0" lvl="1">
              <a:buClr>
                <a:srgbClr val="FFFFFF"/>
              </a:buClr>
              <a:tabLst>
                <a:tab pos="1569897" algn="l"/>
              </a:tabLst>
            </a:pPr>
            <a:r>
              <a:rPr lang="en-US" sz="1836" dirty="0">
                <a:solidFill>
                  <a:srgbClr val="FFFFFF">
                    <a:lumMod val="75000"/>
                    <a:lumOff val="25000"/>
                  </a:srgbClr>
                </a:solidFill>
              </a:rPr>
              <a:t>Operations: 	$</a:t>
            </a:r>
            <a:r>
              <a:rPr lang="en-US" sz="1836" dirty="0" smtClean="0">
                <a:solidFill>
                  <a:srgbClr val="FFFFFF">
                    <a:lumMod val="75000"/>
                    <a:lumOff val="25000"/>
                  </a:srgbClr>
                </a:solidFill>
              </a:rPr>
              <a:t>0.36/month</a:t>
            </a:r>
            <a:endParaRPr lang="en-US" sz="1836" dirty="0">
              <a:solidFill>
                <a:srgbClr val="FFFFFF">
                  <a:lumMod val="75000"/>
                  <a:lumOff val="25000"/>
                </a:srgbClr>
              </a:solidFill>
            </a:endParaRPr>
          </a:p>
          <a:p>
            <a:pPr marL="0" lvl="1">
              <a:spcAft>
                <a:spcPts val="1224"/>
              </a:spcAft>
              <a:buClr>
                <a:srgbClr val="FFFFFF"/>
              </a:buClr>
              <a:tabLst>
                <a:tab pos="1569897" algn="l"/>
              </a:tabLst>
            </a:pPr>
            <a:r>
              <a:rPr lang="en-US" sz="1836" dirty="0">
                <a:solidFill>
                  <a:srgbClr val="FFFFFF">
                    <a:lumMod val="75000"/>
                    <a:lumOff val="25000"/>
                  </a:srgbClr>
                </a:solidFill>
              </a:rPr>
              <a:t>Data transfer: 	$43.01/month </a:t>
            </a:r>
            <a:r>
              <a:rPr lang="en-US" sz="1632" dirty="0">
                <a:solidFill>
                  <a:srgbClr val="FFFFFF">
                    <a:lumMod val="75000"/>
                    <a:lumOff val="25000"/>
                  </a:srgbClr>
                </a:solidFill>
              </a:rPr>
              <a:t>(US/Europe)</a:t>
            </a:r>
            <a:br>
              <a:rPr lang="en-US" sz="1632" dirty="0">
                <a:solidFill>
                  <a:srgbClr val="FFFFFF">
                    <a:lumMod val="75000"/>
                    <a:lumOff val="25000"/>
                  </a:srgbClr>
                </a:solidFill>
              </a:rPr>
            </a:br>
            <a:r>
              <a:rPr lang="en-US" sz="1836" dirty="0">
                <a:solidFill>
                  <a:srgbClr val="FFFFFF">
                    <a:lumMod val="75000"/>
                    <a:lumOff val="25000"/>
                  </a:srgbClr>
                </a:solidFill>
              </a:rPr>
              <a:t>	$68.31/month </a:t>
            </a:r>
            <a:r>
              <a:rPr lang="en-US" sz="1632" dirty="0">
                <a:solidFill>
                  <a:srgbClr val="FFFFFF">
                    <a:lumMod val="75000"/>
                    <a:lumOff val="25000"/>
                  </a:srgbClr>
                </a:solidFill>
              </a:rPr>
              <a:t>(Asia/Pacific)                                                                    </a:t>
            </a:r>
            <a:r>
              <a:rPr lang="en-US" sz="1836" dirty="0">
                <a:solidFill>
                  <a:srgbClr val="FFFFFF">
                    <a:lumMod val="75000"/>
                    <a:lumOff val="25000"/>
                  </a:srgbClr>
                </a:solidFill>
              </a:rPr>
              <a:t>	$89.60/month </a:t>
            </a:r>
            <a:r>
              <a:rPr lang="en-US" sz="1632" dirty="0">
                <a:solidFill>
                  <a:srgbClr val="FFFFFF">
                    <a:lumMod val="75000"/>
                    <a:lumOff val="25000"/>
                  </a:srgbClr>
                </a:solidFill>
              </a:rPr>
              <a:t>(Brazil)</a:t>
            </a:r>
          </a:p>
          <a:p>
            <a:pPr marL="0" lvl="1">
              <a:spcAft>
                <a:spcPts val="1224"/>
              </a:spcAft>
              <a:buClr>
                <a:srgbClr val="FFFFFF"/>
              </a:buClr>
              <a:tabLst>
                <a:tab pos="1570519" algn="l"/>
              </a:tabLst>
            </a:pPr>
            <a:endParaRPr lang="en-US" sz="1224" i="1" dirty="0">
              <a:solidFill>
                <a:srgbClr val="FFFFFF">
                  <a:lumMod val="75000"/>
                  <a:lumOff val="25000"/>
                </a:srgbClr>
              </a:solidFill>
            </a:endParaRPr>
          </a:p>
          <a:p>
            <a:pPr marL="0" lvl="1">
              <a:buClr>
                <a:srgbClr val="FFFFFF"/>
              </a:buClr>
              <a:tabLst>
                <a:tab pos="1569897" algn="l"/>
              </a:tabLst>
            </a:pPr>
            <a:r>
              <a:rPr lang="en-US" sz="1836" b="1" dirty="0">
                <a:solidFill>
                  <a:srgbClr val="7FBA00">
                    <a:lumMod val="60000"/>
                    <a:lumOff val="40000"/>
                  </a:srgbClr>
                </a:solidFill>
              </a:rPr>
              <a:t>Total: 	$</a:t>
            </a:r>
            <a:r>
              <a:rPr lang="en-US" sz="1836" b="1" dirty="0" smtClean="0">
                <a:solidFill>
                  <a:srgbClr val="7FBA00">
                    <a:lumMod val="60000"/>
                    <a:lumOff val="40000"/>
                  </a:srgbClr>
                </a:solidFill>
              </a:rPr>
              <a:t>104.37/month </a:t>
            </a:r>
            <a:r>
              <a:rPr lang="en-US" sz="1632" b="1" dirty="0">
                <a:solidFill>
                  <a:srgbClr val="7FBA00">
                    <a:lumMod val="60000"/>
                    <a:lumOff val="40000"/>
                  </a:srgbClr>
                </a:solidFill>
              </a:rPr>
              <a:t>(US/Europe)</a:t>
            </a:r>
          </a:p>
          <a:p>
            <a:pPr marL="0" lvl="1">
              <a:buClr>
                <a:srgbClr val="FFFFFF"/>
              </a:buClr>
              <a:tabLst>
                <a:tab pos="1569897" algn="l"/>
              </a:tabLst>
            </a:pPr>
            <a:r>
              <a:rPr lang="en-US" sz="1836" dirty="0">
                <a:solidFill>
                  <a:srgbClr val="FFFFFF">
                    <a:lumMod val="75000"/>
                    <a:lumOff val="25000"/>
                  </a:srgbClr>
                </a:solidFill>
              </a:rPr>
              <a:t>	$</a:t>
            </a:r>
            <a:r>
              <a:rPr lang="en-US" sz="1836" dirty="0" smtClean="0">
                <a:solidFill>
                  <a:srgbClr val="FFFFFF">
                    <a:lumMod val="75000"/>
                    <a:lumOff val="25000"/>
                  </a:srgbClr>
                </a:solidFill>
              </a:rPr>
              <a:t>129.67/month </a:t>
            </a:r>
            <a:r>
              <a:rPr lang="en-US" sz="1632" dirty="0">
                <a:solidFill>
                  <a:srgbClr val="FFFFFF">
                    <a:lumMod val="75000"/>
                    <a:lumOff val="25000"/>
                  </a:srgbClr>
                </a:solidFill>
              </a:rPr>
              <a:t>(Asia/Pacific)</a:t>
            </a:r>
          </a:p>
          <a:p>
            <a:pPr marL="0" lvl="1">
              <a:buClr>
                <a:srgbClr val="FFFFFF"/>
              </a:buClr>
              <a:tabLst>
                <a:tab pos="1569897" algn="l"/>
              </a:tabLst>
            </a:pPr>
            <a:r>
              <a:rPr lang="en-US" sz="1836" dirty="0">
                <a:solidFill>
                  <a:srgbClr val="FFFFFF">
                    <a:lumMod val="75000"/>
                    <a:lumOff val="25000"/>
                  </a:srgbClr>
                </a:solidFill>
              </a:rPr>
              <a:t>                      </a:t>
            </a:r>
            <a:r>
              <a:rPr lang="en-US" sz="1836" dirty="0" smtClean="0">
                <a:solidFill>
                  <a:srgbClr val="FFFFFF">
                    <a:lumMod val="75000"/>
                    <a:lumOff val="25000"/>
                  </a:srgbClr>
                </a:solidFill>
              </a:rPr>
              <a:t>   </a:t>
            </a:r>
            <a:r>
              <a:rPr lang="en-US" sz="1836" dirty="0">
                <a:solidFill>
                  <a:srgbClr val="FFFFFF">
                    <a:lumMod val="75000"/>
                    <a:lumOff val="25000"/>
                  </a:srgbClr>
                </a:solidFill>
              </a:rPr>
              <a:t>$</a:t>
            </a:r>
            <a:r>
              <a:rPr lang="en-US" sz="1836" dirty="0" smtClean="0">
                <a:solidFill>
                  <a:srgbClr val="FFFFFF">
                    <a:lumMod val="75000"/>
                    <a:lumOff val="25000"/>
                  </a:srgbClr>
                </a:solidFill>
              </a:rPr>
              <a:t>150.96/month </a:t>
            </a:r>
            <a:r>
              <a:rPr lang="en-US" sz="1632" dirty="0">
                <a:solidFill>
                  <a:srgbClr val="FFFFFF">
                    <a:lumMod val="75000"/>
                    <a:lumOff val="25000"/>
                  </a:srgbClr>
                </a:solidFill>
              </a:rPr>
              <a:t>(Brazil)</a:t>
            </a:r>
          </a:p>
          <a:p>
            <a:pPr marL="0" lvl="1">
              <a:buClr>
                <a:srgbClr val="FFFFFF"/>
              </a:buClr>
              <a:tabLst>
                <a:tab pos="1570519" algn="l"/>
              </a:tabLst>
            </a:pPr>
            <a:r>
              <a:rPr lang="en-US" sz="1836" dirty="0">
                <a:solidFill>
                  <a:srgbClr val="FFFFFF">
                    <a:lumMod val="75000"/>
                    <a:lumOff val="25000"/>
                  </a:srgbClr>
                </a:solidFill>
              </a:rPr>
              <a:t>	</a:t>
            </a:r>
            <a:endParaRPr lang="en-US" sz="1224" i="1" dirty="0">
              <a:solidFill>
                <a:srgbClr val="FFFFFF">
                  <a:lumMod val="75000"/>
                  <a:lumOff val="25000"/>
                </a:srgbClr>
              </a:solidFill>
            </a:endParaRPr>
          </a:p>
        </p:txBody>
      </p:sp>
      <p:sp>
        <p:nvSpPr>
          <p:cNvPr id="16" name="TextBox 15"/>
          <p:cNvSpPr txBox="1"/>
          <p:nvPr/>
        </p:nvSpPr>
        <p:spPr>
          <a:xfrm>
            <a:off x="767524" y="2110222"/>
            <a:ext cx="932603" cy="932603"/>
          </a:xfrm>
          <a:prstGeom prst="rect">
            <a:avLst/>
          </a:prstGeom>
          <a:noFill/>
        </p:spPr>
        <p:txBody>
          <a:bodyPr wrap="none" rtlCol="0">
            <a:noAutofit/>
          </a:bodyPr>
          <a:lstStyle/>
          <a:p>
            <a:pPr algn="ctr">
              <a:buClr>
                <a:srgbClr val="FFFFFF"/>
              </a:buClr>
            </a:pPr>
            <a:r>
              <a:rPr lang="en-US" sz="5507" b="1" dirty="0">
                <a:solidFill>
                  <a:srgbClr val="DC3C00">
                    <a:lumMod val="50000"/>
                  </a:srgbClr>
                </a:solidFill>
                <a:effectLst>
                  <a:outerShdw blurRad="60007" dist="310007" dir="7680000" sy="30000" kx="1300200" algn="ctr" rotWithShape="0">
                    <a:prstClr val="black">
                      <a:alpha val="32000"/>
                    </a:prstClr>
                  </a:outerShdw>
                </a:effectLst>
              </a:rPr>
              <a:t>$</a:t>
            </a:r>
          </a:p>
        </p:txBody>
      </p:sp>
    </p:spTree>
    <p:extLst>
      <p:ext uri="{BB962C8B-B14F-4D97-AF65-F5344CB8AC3E}">
        <p14:creationId xmlns:p14="http://schemas.microsoft.com/office/powerpoint/2010/main" val="36660111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xEl>
                                              <p:pRg st="1" end="1"/>
                                            </p:txEl>
                                          </p:spTgt>
                                        </p:tgtEl>
                                        <p:attrNameLst>
                                          <p:attrName>style.visibility</p:attrName>
                                        </p:attrNameLst>
                                      </p:cBhvr>
                                      <p:to>
                                        <p:strVal val="visible"/>
                                      </p:to>
                                    </p:set>
                                    <p:animEffect transition="in" filter="fade">
                                      <p:cBhvr>
                                        <p:cTn id="20" dur="500"/>
                                        <p:tgtEl>
                                          <p:spTgt spid="1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animEffect transition="in" filter="fade">
                                      <p:cBhvr>
                                        <p:cTn id="25" dur="500"/>
                                        <p:tgtEl>
                                          <p:spTgt spid="1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xEl>
                                              <p:pRg st="3" end="3"/>
                                            </p:txEl>
                                          </p:spTgt>
                                        </p:tgtEl>
                                        <p:attrNameLst>
                                          <p:attrName>style.visibility</p:attrName>
                                        </p:attrNameLst>
                                      </p:cBhvr>
                                      <p:to>
                                        <p:strVal val="visible"/>
                                      </p:to>
                                    </p:set>
                                    <p:animEffect transition="in" filter="fade">
                                      <p:cBhvr>
                                        <p:cTn id="30" dur="500"/>
                                        <p:tgtEl>
                                          <p:spTgt spid="1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3">
                                            <p:txEl>
                                              <p:pRg st="5" end="5"/>
                                            </p:txEl>
                                          </p:spTgt>
                                        </p:tgtEl>
                                        <p:attrNameLst>
                                          <p:attrName>style.visibility</p:attrName>
                                        </p:attrNameLst>
                                      </p:cBhvr>
                                      <p:to>
                                        <p:strVal val="visible"/>
                                      </p:to>
                                    </p:set>
                                    <p:animEffect transition="in" filter="fade">
                                      <p:cBhvr>
                                        <p:cTn id="35" dur="500"/>
                                        <p:tgtEl>
                                          <p:spTgt spid="13">
                                            <p:txEl>
                                              <p:pRg st="5" end="5"/>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xEl>
                                              <p:pRg st="6" end="6"/>
                                            </p:txEl>
                                          </p:spTgt>
                                        </p:tgtEl>
                                        <p:attrNameLst>
                                          <p:attrName>style.visibility</p:attrName>
                                        </p:attrNameLst>
                                      </p:cBhvr>
                                      <p:to>
                                        <p:strVal val="visible"/>
                                      </p:to>
                                    </p:set>
                                    <p:animEffect transition="in" filter="fade">
                                      <p:cBhvr>
                                        <p:cTn id="38" dur="500"/>
                                        <p:tgtEl>
                                          <p:spTgt spid="13">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xEl>
                                              <p:pRg st="7" end="7"/>
                                            </p:txEl>
                                          </p:spTgt>
                                        </p:tgtEl>
                                        <p:attrNameLst>
                                          <p:attrName>style.visibility</p:attrName>
                                        </p:attrNameLst>
                                      </p:cBhvr>
                                      <p:to>
                                        <p:strVal val="visible"/>
                                      </p:to>
                                    </p:set>
                                    <p:animEffect transition="in" filter="fade">
                                      <p:cBhvr>
                                        <p:cTn id="41" dur="500"/>
                                        <p:tgtEl>
                                          <p:spTgt spid="13">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xEl>
                                              <p:pRg st="8" end="8"/>
                                            </p:txEl>
                                          </p:spTgt>
                                        </p:tgtEl>
                                        <p:attrNameLst>
                                          <p:attrName>style.visibility</p:attrName>
                                        </p:attrNameLst>
                                      </p:cBhvr>
                                      <p:to>
                                        <p:strVal val="visible"/>
                                      </p:to>
                                    </p:set>
                                    <p:animEffect transition="in" filter="fade">
                                      <p:cBhvr>
                                        <p:cTn id="44"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Cloud Identity</a:t>
            </a:r>
            <a:br>
              <a:rPr lang="en-US" sz="4800" dirty="0"/>
            </a:br>
            <a:r>
              <a:rPr lang="en-US" sz="3200" dirty="0">
                <a:solidFill>
                  <a:schemeClr val="tx1"/>
                </a:solidFill>
              </a:rPr>
              <a:t>Example: Single sign-on with Azure Active Directory Premium</a:t>
            </a:r>
          </a:p>
        </p:txBody>
      </p:sp>
      <p:sp>
        <p:nvSpPr>
          <p:cNvPr id="79" name="Rectangle 78"/>
          <p:cNvSpPr/>
          <p:nvPr/>
        </p:nvSpPr>
        <p:spPr>
          <a:xfrm>
            <a:off x="883175" y="1695017"/>
            <a:ext cx="11259104"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84" name="TextBox 83"/>
          <p:cNvSpPr txBox="1"/>
          <p:nvPr/>
        </p:nvSpPr>
        <p:spPr>
          <a:xfrm rot="16200000">
            <a:off x="-359544" y="2544387"/>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ENTERPRISE</a:t>
            </a:r>
          </a:p>
        </p:txBody>
      </p:sp>
      <p:grpSp>
        <p:nvGrpSpPr>
          <p:cNvPr id="5" name="Group 4"/>
          <p:cNvGrpSpPr/>
          <p:nvPr/>
        </p:nvGrpSpPr>
        <p:grpSpPr>
          <a:xfrm>
            <a:off x="489801" y="4019903"/>
            <a:ext cx="7370692" cy="2843779"/>
            <a:chOff x="489801" y="4019903"/>
            <a:chExt cx="7370692" cy="2843779"/>
          </a:xfrm>
        </p:grpSpPr>
        <p:sp>
          <p:nvSpPr>
            <p:cNvPr id="64" name="Rectangle 63"/>
            <p:cNvSpPr/>
            <p:nvPr/>
          </p:nvSpPr>
          <p:spPr>
            <a:xfrm>
              <a:off x="899229" y="4019903"/>
              <a:ext cx="6961264" cy="2843779"/>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65" name="Group 64"/>
            <p:cNvGrpSpPr/>
            <p:nvPr/>
          </p:nvGrpSpPr>
          <p:grpSpPr>
            <a:xfrm>
              <a:off x="1407370" y="4237264"/>
              <a:ext cx="6452238" cy="2570318"/>
              <a:chOff x="515938" y="742950"/>
              <a:chExt cx="11331574" cy="5543551"/>
            </a:xfrm>
          </p:grpSpPr>
          <p:grpSp>
            <p:nvGrpSpPr>
              <p:cNvPr id="66" name="Group 65"/>
              <p:cNvGrpSpPr/>
              <p:nvPr/>
            </p:nvGrpSpPr>
            <p:grpSpPr>
              <a:xfrm>
                <a:off x="515938" y="742950"/>
                <a:ext cx="11331574" cy="5276850"/>
                <a:chOff x="515938" y="742950"/>
                <a:chExt cx="11331574" cy="5276850"/>
              </a:xfrm>
            </p:grpSpPr>
            <p:grpSp>
              <p:nvGrpSpPr>
                <p:cNvPr id="70" name="Group 69"/>
                <p:cNvGrpSpPr/>
                <p:nvPr/>
              </p:nvGrpSpPr>
              <p:grpSpPr>
                <a:xfrm>
                  <a:off x="515938" y="742950"/>
                  <a:ext cx="11331574" cy="5276850"/>
                  <a:chOff x="515938" y="742950"/>
                  <a:chExt cx="11331574" cy="5276850"/>
                </a:xfrm>
              </p:grpSpPr>
              <p:pic>
                <p:nvPicPr>
                  <p:cNvPr id="73" name="Picture 7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ln w="12700">
                    <a:noFill/>
                    <a:tailEnd type="stealth" w="lg" len="lg"/>
                  </a:ln>
                </p:spPr>
              </p:pic>
              <p:pic>
                <p:nvPicPr>
                  <p:cNvPr id="74" name="Picture 7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ln w="12700">
                    <a:noFill/>
                    <a:tailEnd type="stealth" w="lg" len="lg"/>
                  </a:ln>
                </p:spPr>
              </p:pic>
              <p:pic>
                <p:nvPicPr>
                  <p:cNvPr id="75" name="Picture 7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ln w="12700">
                    <a:noFill/>
                    <a:tailEnd type="stealth" w="lg" len="lg"/>
                  </a:ln>
                </p:spPr>
              </p:pic>
              <p:pic>
                <p:nvPicPr>
                  <p:cNvPr id="76" name="Picture 7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ln w="12700">
                    <a:noFill/>
                    <a:tailEnd type="stealth" w="lg" len="lg"/>
                  </a:ln>
                </p:spPr>
              </p:pic>
              <p:pic>
                <p:nvPicPr>
                  <p:cNvPr id="77" name="Picture 7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ln w="12700">
                    <a:noFill/>
                    <a:tailEnd type="stealth" w="lg" len="lg"/>
                  </a:ln>
                </p:spPr>
              </p:pic>
              <p:pic>
                <p:nvPicPr>
                  <p:cNvPr id="78" name="Picture 7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ln w="12700">
                    <a:noFill/>
                    <a:tailEnd type="stealth" w="lg" len="lg"/>
                  </a:ln>
                </p:spPr>
              </p:pic>
            </p:grpSp>
            <p:pic>
              <p:nvPicPr>
                <p:cNvPr id="71" name="Picture 7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ln w="12700">
                  <a:noFill/>
                  <a:tailEnd type="stealth" w="lg" len="lg"/>
                </a:ln>
              </p:spPr>
            </p:pic>
            <p:pic>
              <p:nvPicPr>
                <p:cNvPr id="72" name="Picture 7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ln w="12700">
                  <a:noFill/>
                  <a:tailEnd type="stealth" w="lg" len="lg"/>
                </a:ln>
              </p:spPr>
            </p:pic>
          </p:grpSp>
          <p:pic>
            <p:nvPicPr>
              <p:cNvPr id="67" name="Picture 6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ln w="12700">
                <a:noFill/>
                <a:tailEnd type="stealth" w="lg" len="lg"/>
              </a:ln>
            </p:spPr>
          </p:pic>
          <p:pic>
            <p:nvPicPr>
              <p:cNvPr id="68" name="Picture 6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ln w="12700">
                <a:noFill/>
                <a:tailEnd type="stealth" w="lg" len="lg"/>
              </a:ln>
            </p:spPr>
          </p:pic>
          <p:pic>
            <p:nvPicPr>
              <p:cNvPr id="69" name="Picture 6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ln w="12700">
                <a:noFill/>
                <a:tailEnd type="stealth" w="lg" len="lg"/>
              </a:ln>
            </p:spPr>
          </p:pic>
        </p:grpSp>
        <p:sp>
          <p:nvSpPr>
            <p:cNvPr id="85" name="TextBox 84"/>
            <p:cNvSpPr txBox="1"/>
            <p:nvPr/>
          </p:nvSpPr>
          <p:spPr>
            <a:xfrm rot="16200000">
              <a:off x="-727921" y="5239110"/>
              <a:ext cx="2842294"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MICROSOFT AZURE</a:t>
              </a:r>
            </a:p>
          </p:txBody>
        </p:sp>
      </p:grpSp>
      <p:cxnSp>
        <p:nvCxnSpPr>
          <p:cNvPr id="88" name="Elbow Connector 87"/>
          <p:cNvCxnSpPr/>
          <p:nvPr/>
        </p:nvCxnSpPr>
        <p:spPr>
          <a:xfrm rot="16200000" flipH="1">
            <a:off x="2301584" y="2992639"/>
            <a:ext cx="696192" cy="1632753"/>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92" name="Group 91"/>
          <p:cNvGrpSpPr/>
          <p:nvPr/>
        </p:nvGrpSpPr>
        <p:grpSpPr>
          <a:xfrm>
            <a:off x="4757327" y="2367493"/>
            <a:ext cx="937485" cy="347364"/>
            <a:chOff x="2690699" y="2933515"/>
            <a:chExt cx="919186" cy="340584"/>
          </a:xfrm>
        </p:grpSpPr>
        <p:sp>
          <p:nvSpPr>
            <p:cNvPr id="93" name="Oval 92"/>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94" name="TextBox 93"/>
            <p:cNvSpPr txBox="1"/>
            <p:nvPr/>
          </p:nvSpPr>
          <p:spPr>
            <a:xfrm>
              <a:off x="3022419" y="2965307"/>
              <a:ext cx="587466"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800000"/>
                  </a:solidFill>
                </a:rPr>
                <a:t>Login</a:t>
              </a:r>
            </a:p>
          </p:txBody>
        </p:sp>
      </p:grpSp>
      <p:grpSp>
        <p:nvGrpSpPr>
          <p:cNvPr id="10" name="Group 9"/>
          <p:cNvGrpSpPr/>
          <p:nvPr/>
        </p:nvGrpSpPr>
        <p:grpSpPr>
          <a:xfrm>
            <a:off x="1114238" y="2334223"/>
            <a:ext cx="1438130" cy="1190196"/>
            <a:chOff x="9767436" y="1784408"/>
            <a:chExt cx="1410059" cy="1166965"/>
          </a:xfrm>
        </p:grpSpPr>
        <p:sp>
          <p:nvSpPr>
            <p:cNvPr id="86" name="TextBox 85"/>
            <p:cNvSpPr txBox="1"/>
            <p:nvPr/>
          </p:nvSpPr>
          <p:spPr>
            <a:xfrm>
              <a:off x="9767436" y="2607881"/>
              <a:ext cx="1410059" cy="343492"/>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b="1" dirty="0">
                  <a:solidFill>
                    <a:srgbClr val="505050">
                      <a:lumMod val="50000"/>
                    </a:srgbClr>
                  </a:solidFill>
                </a:rPr>
                <a:t>IT Admin</a:t>
              </a:r>
            </a:p>
          </p:txBody>
        </p:sp>
        <p:pic>
          <p:nvPicPr>
            <p:cNvPr id="117"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165570" y="1784408"/>
              <a:ext cx="5429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26" name="Rounded Rectangle 125"/>
          <p:cNvSpPr/>
          <p:nvPr/>
        </p:nvSpPr>
        <p:spPr>
          <a:xfrm>
            <a:off x="2578341" y="2353702"/>
            <a:ext cx="1914021" cy="869580"/>
          </a:xfrm>
          <a:prstGeom prst="roundRect">
            <a:avLst>
              <a:gd name="adj" fmla="val 0"/>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defTabSz="932559">
              <a:buClr>
                <a:srgbClr val="FFFFFF"/>
              </a:buClr>
            </a:pPr>
            <a:r>
              <a:rPr lang="en-US" sz="1632" dirty="0">
                <a:solidFill>
                  <a:srgbClr val="FFFFFF"/>
                </a:solidFill>
              </a:rPr>
              <a:t>Windows Server Active Directory</a:t>
            </a:r>
          </a:p>
        </p:txBody>
      </p:sp>
      <p:grpSp>
        <p:nvGrpSpPr>
          <p:cNvPr id="11" name="Group 10"/>
          <p:cNvGrpSpPr/>
          <p:nvPr/>
        </p:nvGrpSpPr>
        <p:grpSpPr>
          <a:xfrm>
            <a:off x="5567745" y="2342419"/>
            <a:ext cx="911225" cy="1158331"/>
            <a:chOff x="1688982" y="2030211"/>
            <a:chExt cx="893439" cy="1135722"/>
          </a:xfrm>
        </p:grpSpPr>
        <p:sp>
          <p:nvSpPr>
            <p:cNvPr id="157" name="TextBox 156"/>
            <p:cNvSpPr txBox="1"/>
            <p:nvPr/>
          </p:nvSpPr>
          <p:spPr>
            <a:xfrm>
              <a:off x="1688982" y="2829146"/>
              <a:ext cx="893439" cy="336787"/>
            </a:xfrm>
            <a:prstGeom prst="rect">
              <a:avLst/>
            </a:prstGeom>
            <a:noFill/>
          </p:spPr>
          <p:txBody>
            <a:bodyPr wrap="square" rtlCol="0">
              <a:spAutoFit/>
            </a:bodyPr>
            <a:lstStyle/>
            <a:p>
              <a:pPr algn="ctr">
                <a:buClr>
                  <a:srgbClr val="FFFFFF"/>
                </a:buClr>
              </a:pPr>
              <a:r>
                <a:rPr lang="en-US" sz="1632" b="1" dirty="0">
                  <a:solidFill>
                    <a:srgbClr val="505050">
                      <a:lumMod val="50000"/>
                    </a:srgbClr>
                  </a:solidFill>
                </a:rPr>
                <a:t>User</a:t>
              </a:r>
            </a:p>
          </p:txBody>
        </p:sp>
        <p:pic>
          <p:nvPicPr>
            <p:cNvPr id="160" name="Picture 159" descr="6.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814580" y="2030211"/>
              <a:ext cx="540637" cy="789966"/>
            </a:xfrm>
            <a:prstGeom prst="rect">
              <a:avLst/>
            </a:prstGeom>
          </p:spPr>
        </p:pic>
      </p:grpSp>
      <p:cxnSp>
        <p:nvCxnSpPr>
          <p:cNvPr id="161" name="Straight Arrow Connector 160"/>
          <p:cNvCxnSpPr/>
          <p:nvPr/>
        </p:nvCxnSpPr>
        <p:spPr>
          <a:xfrm flipH="1">
            <a:off x="4478572" y="2788491"/>
            <a:ext cx="1186732" cy="1"/>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62" name="Group 161"/>
          <p:cNvGrpSpPr/>
          <p:nvPr/>
        </p:nvGrpSpPr>
        <p:grpSpPr>
          <a:xfrm>
            <a:off x="1815649" y="4259262"/>
            <a:ext cx="1484712" cy="347364"/>
            <a:chOff x="2690699" y="2933515"/>
            <a:chExt cx="1455732" cy="340584"/>
          </a:xfrm>
        </p:grpSpPr>
        <p:sp>
          <p:nvSpPr>
            <p:cNvPr id="163" name="Oval 162"/>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64" name="TextBox 163"/>
            <p:cNvSpPr txBox="1"/>
            <p:nvPr/>
          </p:nvSpPr>
          <p:spPr>
            <a:xfrm>
              <a:off x="3022418" y="2958360"/>
              <a:ext cx="1124013" cy="275239"/>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Configure</a:t>
              </a:r>
              <a:r>
                <a:rPr lang="en-US" sz="1224" b="0" i="0" dirty="0">
                  <a:solidFill>
                    <a:srgbClr val="800000"/>
                  </a:solidFill>
                </a:rPr>
                <a:t> </a:t>
              </a:r>
              <a:r>
                <a:rPr lang="en-US" sz="1224" b="0" i="0" dirty="0">
                  <a:solidFill>
                    <a:srgbClr val="FFFFFF"/>
                  </a:solidFill>
                </a:rPr>
                <a:t>link</a:t>
              </a:r>
            </a:p>
          </p:txBody>
        </p:sp>
      </p:grpSp>
      <p:grpSp>
        <p:nvGrpSpPr>
          <p:cNvPr id="3" name="Group 2"/>
          <p:cNvGrpSpPr/>
          <p:nvPr/>
        </p:nvGrpSpPr>
        <p:grpSpPr>
          <a:xfrm>
            <a:off x="2509442" y="3223285"/>
            <a:ext cx="2016814" cy="2879310"/>
            <a:chOff x="2509442" y="3223285"/>
            <a:chExt cx="2016814" cy="2879310"/>
          </a:xfrm>
        </p:grpSpPr>
        <p:sp>
          <p:nvSpPr>
            <p:cNvPr id="141" name="Rounded Rectangle 140"/>
            <p:cNvSpPr/>
            <p:nvPr/>
          </p:nvSpPr>
          <p:spPr>
            <a:xfrm>
              <a:off x="2509442" y="5217977"/>
              <a:ext cx="2016814" cy="884618"/>
            </a:xfrm>
            <a:prstGeom prst="roundRect">
              <a:avLst>
                <a:gd name="adj" fmla="val 0"/>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buClr>
                  <a:srgbClr val="FFFFFF"/>
                </a:buClr>
              </a:pPr>
              <a:r>
                <a:rPr lang="en-US" sz="1836" b="1" dirty="0">
                  <a:solidFill>
                    <a:srgbClr val="FFFFFF"/>
                  </a:solidFill>
                </a:rPr>
                <a:t>Azure </a:t>
              </a:r>
            </a:p>
            <a:p>
              <a:pPr algn="ctr">
                <a:buClr>
                  <a:srgbClr val="FFFFFF"/>
                </a:buClr>
              </a:pPr>
              <a:r>
                <a:rPr lang="en-US" sz="1836" b="1" dirty="0">
                  <a:solidFill>
                    <a:srgbClr val="FFFFFF"/>
                  </a:solidFill>
                </a:rPr>
                <a:t>Active Directory</a:t>
              </a:r>
            </a:p>
          </p:txBody>
        </p:sp>
        <p:sp>
          <p:nvSpPr>
            <p:cNvPr id="15" name="Up-Down Arrow 14"/>
            <p:cNvSpPr/>
            <p:nvPr/>
          </p:nvSpPr>
          <p:spPr>
            <a:xfrm>
              <a:off x="3404212" y="3223285"/>
              <a:ext cx="247377" cy="1994652"/>
            </a:xfrm>
            <a:prstGeom prst="upDownArrow">
              <a:avLst/>
            </a:prstGeom>
            <a:ln>
              <a:tailEnd type="stealth" w="lg" len="lg"/>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1836">
                <a:solidFill>
                  <a:srgbClr val="68217A"/>
                </a:solidFill>
              </a:endParaRPr>
            </a:p>
          </p:txBody>
        </p:sp>
      </p:grpSp>
      <p:grpSp>
        <p:nvGrpSpPr>
          <p:cNvPr id="4" name="Group 3"/>
          <p:cNvGrpSpPr/>
          <p:nvPr/>
        </p:nvGrpSpPr>
        <p:grpSpPr>
          <a:xfrm>
            <a:off x="8367876" y="4020805"/>
            <a:ext cx="3774403" cy="2905457"/>
            <a:chOff x="8367876" y="4020805"/>
            <a:chExt cx="3774403" cy="2905457"/>
          </a:xfrm>
        </p:grpSpPr>
        <p:sp>
          <p:nvSpPr>
            <p:cNvPr id="181" name="Rectangle 180"/>
            <p:cNvSpPr/>
            <p:nvPr/>
          </p:nvSpPr>
          <p:spPr>
            <a:xfrm>
              <a:off x="8367876" y="4020805"/>
              <a:ext cx="3390558" cy="2903337"/>
            </a:xfrm>
            <a:prstGeom prst="rect">
              <a:avLst/>
            </a:prstGeom>
            <a:ln>
              <a:tailEnd type="stealth" w="lg" len="lg"/>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182" name="Group 181"/>
            <p:cNvGrpSpPr/>
            <p:nvPr/>
          </p:nvGrpSpPr>
          <p:grpSpPr>
            <a:xfrm>
              <a:off x="8580437" y="4218318"/>
              <a:ext cx="2982065" cy="2470412"/>
              <a:chOff x="515938" y="742950"/>
              <a:chExt cx="11331574" cy="5543551"/>
            </a:xfrm>
          </p:grpSpPr>
          <p:grpSp>
            <p:nvGrpSpPr>
              <p:cNvPr id="183" name="Group 182"/>
              <p:cNvGrpSpPr/>
              <p:nvPr/>
            </p:nvGrpSpPr>
            <p:grpSpPr>
              <a:xfrm>
                <a:off x="515938" y="742950"/>
                <a:ext cx="11331574" cy="5276850"/>
                <a:chOff x="515938" y="742950"/>
                <a:chExt cx="11331574" cy="5276850"/>
              </a:xfrm>
            </p:grpSpPr>
            <p:grpSp>
              <p:nvGrpSpPr>
                <p:cNvPr id="187" name="Group 186"/>
                <p:cNvGrpSpPr/>
                <p:nvPr/>
              </p:nvGrpSpPr>
              <p:grpSpPr>
                <a:xfrm>
                  <a:off x="515938" y="742950"/>
                  <a:ext cx="11331574" cy="5276850"/>
                  <a:chOff x="515938" y="742950"/>
                  <a:chExt cx="11331574" cy="5276850"/>
                </a:xfrm>
              </p:grpSpPr>
              <p:pic>
                <p:nvPicPr>
                  <p:cNvPr id="190" name="Picture 18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191" name="Picture 19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192" name="Picture 19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193" name="Picture 19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194" name="Picture 19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195" name="Picture 194"/>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188" name="Picture 187"/>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189" name="Picture 18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184" name="Picture 18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185" name="Picture 18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186" name="Picture 18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196" name="TextBox 195"/>
            <p:cNvSpPr txBox="1"/>
            <p:nvPr/>
          </p:nvSpPr>
          <p:spPr>
            <a:xfrm rot="16200000">
              <a:off x="10490226" y="5274209"/>
              <a:ext cx="2897256" cy="406850"/>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OTHER </a:t>
              </a:r>
              <a:r>
                <a:rPr lang="en-US" sz="1632" dirty="0" smtClean="0">
                  <a:solidFill>
                    <a:srgbClr val="FFFFFF"/>
                  </a:solidFill>
                </a:rPr>
                <a:t>ENVIRONMENT</a:t>
              </a:r>
              <a:endParaRPr lang="en-US" sz="1632" dirty="0">
                <a:solidFill>
                  <a:srgbClr val="FFFFFF"/>
                </a:solidFill>
              </a:endParaRPr>
            </a:p>
          </p:txBody>
        </p:sp>
      </p:grpSp>
      <p:sp>
        <p:nvSpPr>
          <p:cNvPr id="21" name="Oval 20"/>
          <p:cNvSpPr/>
          <p:nvPr/>
        </p:nvSpPr>
        <p:spPr>
          <a:xfrm>
            <a:off x="4846637" y="5217937"/>
            <a:ext cx="2349674" cy="884657"/>
          </a:xfrm>
          <a:prstGeom prst="ellipse">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b" anchorCtr="0"/>
          <a:lstStyle/>
          <a:p>
            <a:pPr algn="ctr"/>
            <a:r>
              <a:rPr lang="en-US" sz="1836" b="1" dirty="0">
                <a:solidFill>
                  <a:srgbClr val="FFFFFF"/>
                </a:solidFill>
              </a:rPr>
              <a:t>SaaS Application</a:t>
            </a:r>
          </a:p>
        </p:txBody>
      </p:sp>
      <p:sp>
        <p:nvSpPr>
          <p:cNvPr id="197" name="Oval 196"/>
          <p:cNvSpPr/>
          <p:nvPr/>
        </p:nvSpPr>
        <p:spPr>
          <a:xfrm>
            <a:off x="9119316" y="5189810"/>
            <a:ext cx="2305132" cy="884657"/>
          </a:xfrm>
          <a:prstGeom prst="ellipse">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b" anchorCtr="0"/>
          <a:lstStyle/>
          <a:p>
            <a:pPr algn="ctr"/>
            <a:r>
              <a:rPr lang="en-US" sz="1836" b="1" dirty="0">
                <a:solidFill>
                  <a:srgbClr val="FFFFFF"/>
                </a:solidFill>
              </a:rPr>
              <a:t>SaaS Application</a:t>
            </a:r>
          </a:p>
        </p:txBody>
      </p:sp>
      <p:cxnSp>
        <p:nvCxnSpPr>
          <p:cNvPr id="49" name="Straight Arrow Connector 48"/>
          <p:cNvCxnSpPr>
            <a:stCxn id="157" idx="2"/>
          </p:cNvCxnSpPr>
          <p:nvPr/>
        </p:nvCxnSpPr>
        <p:spPr>
          <a:xfrm flipH="1">
            <a:off x="6023357" y="3500750"/>
            <a:ext cx="1" cy="1707255"/>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09" name="Group 108"/>
          <p:cNvGrpSpPr/>
          <p:nvPr/>
        </p:nvGrpSpPr>
        <p:grpSpPr>
          <a:xfrm>
            <a:off x="6541895" y="3206368"/>
            <a:ext cx="2057610" cy="469103"/>
            <a:chOff x="2690699" y="2862227"/>
            <a:chExt cx="2017448" cy="459947"/>
          </a:xfrm>
        </p:grpSpPr>
        <p:sp>
          <p:nvSpPr>
            <p:cNvPr id="110" name="Oval 109"/>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3</a:t>
              </a:r>
            </a:p>
          </p:txBody>
        </p:sp>
        <p:sp>
          <p:nvSpPr>
            <p:cNvPr id="111" name="TextBox 110"/>
            <p:cNvSpPr txBox="1"/>
            <p:nvPr/>
          </p:nvSpPr>
          <p:spPr>
            <a:xfrm>
              <a:off x="3040222" y="2862227"/>
              <a:ext cx="1667925" cy="459947"/>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800000"/>
                  </a:solidFill>
                </a:rPr>
                <a:t>Access on-premises and SaaS applications</a:t>
              </a:r>
            </a:p>
          </p:txBody>
        </p:sp>
      </p:grpSp>
      <p:sp>
        <p:nvSpPr>
          <p:cNvPr id="211" name="Oval 210"/>
          <p:cNvSpPr/>
          <p:nvPr/>
        </p:nvSpPr>
        <p:spPr>
          <a:xfrm>
            <a:off x="9219791" y="2348686"/>
            <a:ext cx="2332446" cy="884657"/>
          </a:xfrm>
          <a:prstGeom prst="ellipse">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b" anchorCtr="0"/>
          <a:lstStyle/>
          <a:p>
            <a:pPr algn="ctr"/>
            <a:r>
              <a:rPr lang="en-US" sz="1836" b="1" dirty="0">
                <a:solidFill>
                  <a:srgbClr val="FFFFFF"/>
                </a:solidFill>
              </a:rPr>
              <a:t>On-Premises Application</a:t>
            </a:r>
          </a:p>
        </p:txBody>
      </p:sp>
      <p:cxnSp>
        <p:nvCxnSpPr>
          <p:cNvPr id="212" name="Straight Arrow Connector 211"/>
          <p:cNvCxnSpPr/>
          <p:nvPr/>
        </p:nvCxnSpPr>
        <p:spPr>
          <a:xfrm>
            <a:off x="6300550" y="2788491"/>
            <a:ext cx="2889487" cy="0"/>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0" name="Elbow Connector 79"/>
          <p:cNvCxnSpPr/>
          <p:nvPr/>
        </p:nvCxnSpPr>
        <p:spPr>
          <a:xfrm>
            <a:off x="6300550" y="2962013"/>
            <a:ext cx="2736830" cy="2668849"/>
          </a:xfrm>
          <a:prstGeom prst="bentConnector3">
            <a:avLst>
              <a:gd name="adj1" fmla="val 82378"/>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0436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up)">
                                      <p:cBhvr>
                                        <p:cTn id="11" dur="500"/>
                                        <p:tgtEl>
                                          <p:spTgt spid="8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2"/>
                                        </p:tgtEl>
                                        <p:attrNameLst>
                                          <p:attrName>style.visibility</p:attrName>
                                        </p:attrNameLst>
                                      </p:cBhvr>
                                      <p:to>
                                        <p:strVal val="visible"/>
                                      </p:to>
                                    </p:set>
                                    <p:animEffect transition="in" filter="fade">
                                      <p:cBhvr>
                                        <p:cTn id="15" dur="500"/>
                                        <p:tgtEl>
                                          <p:spTgt spid="16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fade">
                                      <p:cBhvr>
                                        <p:cTn id="27" dur="500"/>
                                        <p:tgtEl>
                                          <p:spTgt spid="92"/>
                                        </p:tgtEl>
                                      </p:cBhvr>
                                    </p:animEffect>
                                  </p:childTnLst>
                                </p:cTn>
                              </p:par>
                            </p:childTnLst>
                          </p:cTn>
                        </p:par>
                        <p:par>
                          <p:cTn id="28" fill="hold">
                            <p:stCondLst>
                              <p:cond delay="500"/>
                            </p:stCondLst>
                            <p:childTnLst>
                              <p:par>
                                <p:cTn id="29" presetID="22" presetClass="entr" presetSubtype="2" fill="hold" nodeType="afterEffect">
                                  <p:stCondLst>
                                    <p:cond delay="0"/>
                                  </p:stCondLst>
                                  <p:childTnLst>
                                    <p:set>
                                      <p:cBhvr>
                                        <p:cTn id="30" dur="1" fill="hold">
                                          <p:stCondLst>
                                            <p:cond delay="0"/>
                                          </p:stCondLst>
                                        </p:cTn>
                                        <p:tgtEl>
                                          <p:spTgt spid="161"/>
                                        </p:tgtEl>
                                        <p:attrNameLst>
                                          <p:attrName>style.visibility</p:attrName>
                                        </p:attrNameLst>
                                      </p:cBhvr>
                                      <p:to>
                                        <p:strVal val="visible"/>
                                      </p:to>
                                    </p:set>
                                    <p:animEffect transition="in" filter="wipe(right)">
                                      <p:cBhvr>
                                        <p:cTn id="31" dur="500"/>
                                        <p:tgtEl>
                                          <p:spTgt spid="16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12"/>
                                        </p:tgtEl>
                                        <p:attrNameLst>
                                          <p:attrName>style.visibility</p:attrName>
                                        </p:attrNameLst>
                                      </p:cBhvr>
                                      <p:to>
                                        <p:strVal val="visible"/>
                                      </p:to>
                                    </p:set>
                                    <p:animEffect transition="in" filter="wipe(left)">
                                      <p:cBhvr>
                                        <p:cTn id="36" dur="500"/>
                                        <p:tgtEl>
                                          <p:spTgt spid="212"/>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11"/>
                                        </p:tgtEl>
                                        <p:attrNameLst>
                                          <p:attrName>style.visibility</p:attrName>
                                        </p:attrNameLst>
                                      </p:cBhvr>
                                      <p:to>
                                        <p:strVal val="visible"/>
                                      </p:to>
                                    </p:set>
                                    <p:animEffect transition="in" filter="fade">
                                      <p:cBhvr>
                                        <p:cTn id="40" dur="500"/>
                                        <p:tgtEl>
                                          <p:spTgt spid="211"/>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09"/>
                                        </p:tgtEl>
                                        <p:attrNameLst>
                                          <p:attrName>style.visibility</p:attrName>
                                        </p:attrNameLst>
                                      </p:cBhvr>
                                      <p:to>
                                        <p:strVal val="visible"/>
                                      </p:to>
                                    </p:set>
                                    <p:animEffect transition="in" filter="fade">
                                      <p:cBhvr>
                                        <p:cTn id="44" dur="500"/>
                                        <p:tgtEl>
                                          <p:spTgt spid="109"/>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up)">
                                      <p:cBhvr>
                                        <p:cTn id="48" dur="500"/>
                                        <p:tgtEl>
                                          <p:spTgt spid="49"/>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wipe(up)">
                                      <p:cBhvr>
                                        <p:cTn id="57" dur="500"/>
                                        <p:tgtEl>
                                          <p:spTgt spid="80"/>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197"/>
                                        </p:tgtEl>
                                        <p:attrNameLst>
                                          <p:attrName>style.visibility</p:attrName>
                                        </p:attrNameLst>
                                      </p:cBhvr>
                                      <p:to>
                                        <p:strVal val="visible"/>
                                      </p:to>
                                    </p:set>
                                    <p:animEffect transition="in" filter="fade">
                                      <p:cBhvr>
                                        <p:cTn id="61" dur="500"/>
                                        <p:tgtEl>
                                          <p:spTgt spid="197"/>
                                        </p:tgtEl>
                                      </p:cBhvr>
                                    </p:animEffect>
                                  </p:childTnLst>
                                </p:cTn>
                              </p:par>
                              <p:par>
                                <p:cTn id="62" presetID="10" presetClass="entr" presetSubtype="0" fill="hold"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7" grpId="0" animBg="1"/>
      <p:bldP spid="2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183" y="2137314"/>
            <a:ext cx="11424391" cy="3645948"/>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68217A"/>
              </a:solidFill>
            </a:endParaRPr>
          </a:p>
        </p:txBody>
      </p:sp>
      <p:sp>
        <p:nvSpPr>
          <p:cNvPr id="2" name="Title 1"/>
          <p:cNvSpPr>
            <a:spLocks noGrp="1"/>
          </p:cNvSpPr>
          <p:nvPr>
            <p:ph type="title"/>
          </p:nvPr>
        </p:nvSpPr>
        <p:spPr/>
        <p:txBody>
          <a:bodyPr/>
          <a:lstStyle/>
          <a:p>
            <a:r>
              <a:rPr lang="en-US" sz="4800" dirty="0"/>
              <a:t>Cloud Identity</a:t>
            </a:r>
            <a:br>
              <a:rPr lang="en-US" sz="4800" dirty="0"/>
            </a:br>
            <a:r>
              <a:rPr lang="en-US" sz="3200" dirty="0">
                <a:solidFill>
                  <a:schemeClr val="tx1"/>
                </a:solidFill>
              </a:rPr>
              <a:t>Why do this?</a:t>
            </a:r>
          </a:p>
        </p:txBody>
      </p:sp>
      <p:grpSp>
        <p:nvGrpSpPr>
          <p:cNvPr id="13" name="Group 12"/>
          <p:cNvGrpSpPr/>
          <p:nvPr/>
        </p:nvGrpSpPr>
        <p:grpSpPr>
          <a:xfrm>
            <a:off x="666155" y="2314516"/>
            <a:ext cx="3497263" cy="2311312"/>
            <a:chOff x="650700" y="2269340"/>
            <a:chExt cx="3429000" cy="2266198"/>
          </a:xfrm>
        </p:grpSpPr>
        <p:sp>
          <p:nvSpPr>
            <p:cNvPr id="7" name="Rectangle 6"/>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Single sign-on to diverse SaaS applications</a:t>
              </a:r>
            </a:p>
          </p:txBody>
        </p:sp>
        <p:sp>
          <p:nvSpPr>
            <p:cNvPr id="10" name="TextBox 9"/>
            <p:cNvSpPr txBox="1"/>
            <p:nvPr/>
          </p:nvSpPr>
          <p:spPr>
            <a:xfrm>
              <a:off x="767807" y="3183740"/>
              <a:ext cx="3194786" cy="1351798"/>
            </a:xfrm>
            <a:prstGeom prst="rect">
              <a:avLst/>
            </a:prstGeom>
            <a:noFill/>
          </p:spPr>
          <p:txBody>
            <a:bodyPr wrap="square" rtlCol="0">
              <a:noAutofit/>
            </a:bodyPr>
            <a:lstStyle/>
            <a:p>
              <a:r>
                <a:rPr lang="en-US" sz="1836" dirty="0">
                  <a:solidFill>
                    <a:srgbClr val="FFFFFF"/>
                  </a:solidFill>
                </a:rPr>
                <a:t>Azure AD Premium supports:</a:t>
              </a:r>
            </a:p>
            <a:p>
              <a:pPr marL="349724" indent="-349724">
                <a:buFontTx/>
                <a:buChar char="-"/>
              </a:pPr>
              <a:r>
                <a:rPr lang="en-US" sz="1836" dirty="0">
                  <a:solidFill>
                    <a:srgbClr val="FFFFFF"/>
                  </a:solidFill>
                </a:rPr>
                <a:t>Office 365</a:t>
              </a:r>
            </a:p>
            <a:p>
              <a:pPr marL="349724" indent="-349724">
                <a:buFontTx/>
                <a:buChar char="-"/>
              </a:pPr>
              <a:r>
                <a:rPr lang="en-US" sz="1836" dirty="0">
                  <a:solidFill>
                    <a:srgbClr val="FFFFFF"/>
                  </a:solidFill>
                </a:rPr>
                <a:t>Dynamics CRM Online</a:t>
              </a:r>
            </a:p>
            <a:p>
              <a:pPr marL="349724" indent="-349724">
                <a:buFontTx/>
                <a:buChar char="-"/>
              </a:pPr>
              <a:r>
                <a:rPr lang="en-US" sz="1836" dirty="0">
                  <a:solidFill>
                    <a:srgbClr val="FFFFFF"/>
                  </a:solidFill>
                </a:rPr>
                <a:t>Google Apps</a:t>
              </a:r>
            </a:p>
            <a:p>
              <a:pPr marL="349724" indent="-349724">
                <a:buFontTx/>
                <a:buChar char="-"/>
              </a:pPr>
              <a:r>
                <a:rPr lang="en-US" sz="1836" dirty="0">
                  <a:solidFill>
                    <a:srgbClr val="FFFFFF"/>
                  </a:solidFill>
                </a:rPr>
                <a:t>Salesforce CRM</a:t>
              </a:r>
            </a:p>
            <a:p>
              <a:pPr marL="349724" indent="-349724">
                <a:buFontTx/>
                <a:buChar char="-"/>
              </a:pPr>
              <a:r>
                <a:rPr lang="en-US" sz="1836" dirty="0" err="1">
                  <a:solidFill>
                    <a:srgbClr val="FFFFFF"/>
                  </a:solidFill>
                </a:rPr>
                <a:t>ServiceNow</a:t>
              </a:r>
              <a:endParaRPr lang="en-US" sz="1836" dirty="0">
                <a:solidFill>
                  <a:srgbClr val="FFFFFF"/>
                </a:solidFill>
              </a:endParaRPr>
            </a:p>
            <a:p>
              <a:pPr marL="349724" indent="-349724">
                <a:buFontTx/>
                <a:buChar char="-"/>
              </a:pPr>
              <a:r>
                <a:rPr lang="en-US" sz="1836" dirty="0">
                  <a:solidFill>
                    <a:srgbClr val="FFFFFF"/>
                  </a:solidFill>
                </a:rPr>
                <a:t>Dropbox</a:t>
              </a:r>
            </a:p>
            <a:p>
              <a:pPr marL="349724" indent="-349724">
                <a:buFontTx/>
                <a:buChar char="-"/>
              </a:pPr>
              <a:r>
                <a:rPr lang="en-US" sz="1836" dirty="0">
                  <a:solidFill>
                    <a:srgbClr val="FFFFFF"/>
                  </a:solidFill>
                </a:rPr>
                <a:t>Many more</a:t>
              </a:r>
            </a:p>
          </p:txBody>
        </p:sp>
      </p:grpSp>
      <p:grpSp>
        <p:nvGrpSpPr>
          <p:cNvPr id="14" name="Group 13"/>
          <p:cNvGrpSpPr/>
          <p:nvPr/>
        </p:nvGrpSpPr>
        <p:grpSpPr>
          <a:xfrm>
            <a:off x="4436441" y="2314516"/>
            <a:ext cx="3497263" cy="2311312"/>
            <a:chOff x="4347395" y="2269340"/>
            <a:chExt cx="3429000" cy="2266198"/>
          </a:xfrm>
        </p:grpSpPr>
        <p:sp>
          <p:nvSpPr>
            <p:cNvPr id="8" name="Rectangle 7"/>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Multi-factor authentication</a:t>
              </a:r>
            </a:p>
          </p:txBody>
        </p:sp>
        <p:sp>
          <p:nvSpPr>
            <p:cNvPr id="11" name="TextBox 10"/>
            <p:cNvSpPr txBox="1"/>
            <p:nvPr/>
          </p:nvSpPr>
          <p:spPr>
            <a:xfrm>
              <a:off x="4418012" y="3183740"/>
              <a:ext cx="2819400" cy="1351798"/>
            </a:xfrm>
            <a:prstGeom prst="rect">
              <a:avLst/>
            </a:prstGeom>
            <a:noFill/>
          </p:spPr>
          <p:txBody>
            <a:bodyPr wrap="square" rtlCol="0">
              <a:noAutofit/>
            </a:bodyPr>
            <a:lstStyle>
              <a:defPPr>
                <a:defRPr lang="en-US"/>
              </a:defPPr>
              <a:lvl2pPr marL="0" lvl="1">
                <a:spcAft>
                  <a:spcPts val="1800"/>
                </a:spcAft>
                <a:buClr>
                  <a:schemeClr val="tx1"/>
                </a:buClr>
                <a:defRPr>
                  <a:solidFill>
                    <a:schemeClr val="tx1">
                      <a:lumMod val="75000"/>
                      <a:lumOff val="25000"/>
                    </a:schemeClr>
                  </a:solidFill>
                </a:defRPr>
              </a:lvl2pPr>
            </a:lstStyle>
            <a:p>
              <a:r>
                <a:rPr lang="en-US" sz="1836" dirty="0">
                  <a:solidFill>
                    <a:srgbClr val="FFFFFF"/>
                  </a:solidFill>
                </a:rPr>
                <a:t>Azure AD Premium can require a password plus phone-delivered code for logins</a:t>
              </a:r>
            </a:p>
          </p:txBody>
        </p:sp>
      </p:grpSp>
      <p:grpSp>
        <p:nvGrpSpPr>
          <p:cNvPr id="4" name="Group 3"/>
          <p:cNvGrpSpPr/>
          <p:nvPr/>
        </p:nvGrpSpPr>
        <p:grpSpPr>
          <a:xfrm>
            <a:off x="8206728" y="2314516"/>
            <a:ext cx="3497263" cy="2311312"/>
            <a:chOff x="8044090" y="2269340"/>
            <a:chExt cx="3429000" cy="2266198"/>
          </a:xfrm>
        </p:grpSpPr>
        <p:sp>
          <p:nvSpPr>
            <p:cNvPr id="9" name="Rectangle 8"/>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Simpler identity administration</a:t>
              </a:r>
            </a:p>
          </p:txBody>
        </p:sp>
        <p:sp>
          <p:nvSpPr>
            <p:cNvPr id="18" name="TextBox 17"/>
            <p:cNvSpPr txBox="1"/>
            <p:nvPr/>
          </p:nvSpPr>
          <p:spPr>
            <a:xfrm>
              <a:off x="8161197" y="3183740"/>
              <a:ext cx="3194786" cy="1351798"/>
            </a:xfrm>
            <a:prstGeom prst="rect">
              <a:avLst/>
            </a:prstGeom>
            <a:noFill/>
          </p:spPr>
          <p:txBody>
            <a:bodyPr wrap="square" rtlCol="0">
              <a:noAutofit/>
            </a:bodyPr>
            <a:lstStyle/>
            <a:p>
              <a:r>
                <a:rPr lang="en-US" sz="1836" dirty="0">
                  <a:solidFill>
                    <a:srgbClr val="FFFFFF"/>
                  </a:solidFill>
                </a:rPr>
                <a:t>Azure AD Premium provides:</a:t>
              </a:r>
            </a:p>
            <a:p>
              <a:pPr marL="349724" indent="-349724">
                <a:buFontTx/>
                <a:buChar char="-"/>
              </a:pPr>
              <a:r>
                <a:rPr lang="en-US" sz="1836" dirty="0">
                  <a:solidFill>
                    <a:srgbClr val="FFFFFF"/>
                  </a:solidFill>
                </a:rPr>
                <a:t>Self-service password resets for SaaS applications</a:t>
              </a:r>
            </a:p>
            <a:p>
              <a:pPr marL="349724" indent="-349724">
                <a:buFontTx/>
                <a:buChar char="-"/>
              </a:pPr>
              <a:r>
                <a:rPr lang="en-US" sz="1836" dirty="0">
                  <a:solidFill>
                    <a:srgbClr val="FFFFFF"/>
                  </a:solidFill>
                </a:rPr>
                <a:t>Reports of who accessed which applications, etc.</a:t>
              </a:r>
            </a:p>
          </p:txBody>
        </p:sp>
      </p:grpSp>
    </p:spTree>
    <p:extLst>
      <p:ext uri="{BB962C8B-B14F-4D97-AF65-F5344CB8AC3E}">
        <p14:creationId xmlns:p14="http://schemas.microsoft.com/office/powerpoint/2010/main" val="3997424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1039920" y="4247892"/>
            <a:ext cx="10932017" cy="2632613"/>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78" name="Group 77"/>
          <p:cNvGrpSpPr/>
          <p:nvPr/>
        </p:nvGrpSpPr>
        <p:grpSpPr>
          <a:xfrm>
            <a:off x="813839" y="4470684"/>
            <a:ext cx="5161317" cy="2470412"/>
            <a:chOff x="515938" y="742950"/>
            <a:chExt cx="11331574" cy="5543551"/>
          </a:xfrm>
        </p:grpSpPr>
        <p:grpSp>
          <p:nvGrpSpPr>
            <p:cNvPr id="79" name="Group 78"/>
            <p:cNvGrpSpPr/>
            <p:nvPr/>
          </p:nvGrpSpPr>
          <p:grpSpPr>
            <a:xfrm>
              <a:off x="515938" y="742950"/>
              <a:ext cx="11331574" cy="5276850"/>
              <a:chOff x="515938" y="742950"/>
              <a:chExt cx="11331574" cy="5276850"/>
            </a:xfrm>
          </p:grpSpPr>
          <p:grpSp>
            <p:nvGrpSpPr>
              <p:cNvPr id="83" name="Group 82"/>
              <p:cNvGrpSpPr/>
              <p:nvPr/>
            </p:nvGrpSpPr>
            <p:grpSpPr>
              <a:xfrm>
                <a:off x="515938" y="742950"/>
                <a:ext cx="11331574" cy="5276850"/>
                <a:chOff x="515938" y="742950"/>
                <a:chExt cx="11331574" cy="5276850"/>
              </a:xfrm>
            </p:grpSpPr>
            <p:pic>
              <p:nvPicPr>
                <p:cNvPr id="86" name="Picture 85"/>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87" name="Picture 86"/>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88" name="Picture 87"/>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89" name="Picture 88"/>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90" name="Picture 89"/>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91" name="Picture 90"/>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84" name="Picture 83"/>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85" name="Picture 84"/>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80" name="Picture 79"/>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81" name="Picture 80"/>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82" name="Picture 81"/>
            <p:cNvPicPr>
              <a:picLocks noChangeAspect="1" noChangeArrowheads="1"/>
            </p:cNvPicPr>
            <p:nvPr/>
          </p:nvPicPr>
          <p:blipFill>
            <a:blip r:embed="rId3"/>
            <a:srcRect/>
            <a:stretch>
              <a:fillRect/>
            </a:stretch>
          </p:blipFill>
          <p:spPr bwMode="auto">
            <a:xfrm>
              <a:off x="6246811" y="3124200"/>
              <a:ext cx="5600701" cy="3162301"/>
            </a:xfrm>
            <a:prstGeom prst="rect">
              <a:avLst/>
            </a:prstGeom>
            <a:noFill/>
            <a:ln w="9525">
              <a:noFill/>
              <a:miter lim="800000"/>
              <a:headEnd/>
              <a:tailEnd/>
            </a:ln>
            <a:effectLst/>
          </p:spPr>
        </p:pic>
      </p:grpSp>
      <p:sp>
        <p:nvSpPr>
          <p:cNvPr id="64" name="Rounded Rectangle 63"/>
          <p:cNvSpPr/>
          <p:nvPr/>
        </p:nvSpPr>
        <p:spPr>
          <a:xfrm>
            <a:off x="1568355" y="4630026"/>
            <a:ext cx="3339727" cy="2037576"/>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59" name="Rectangle 58"/>
          <p:cNvSpPr/>
          <p:nvPr/>
        </p:nvSpPr>
        <p:spPr>
          <a:xfrm>
            <a:off x="1043125" y="1586337"/>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62" name="TextBox 61"/>
          <p:cNvSpPr txBox="1"/>
          <p:nvPr/>
        </p:nvSpPr>
        <p:spPr>
          <a:xfrm rot="16200000">
            <a:off x="-208886" y="2426389"/>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63" name="TextBox 62"/>
          <p:cNvSpPr txBox="1"/>
          <p:nvPr/>
        </p:nvSpPr>
        <p:spPr>
          <a:xfrm rot="16200000">
            <a:off x="-469675" y="5358024"/>
            <a:ext cx="2627115"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stStyle>
          <a:p>
            <a:r>
              <a:rPr lang="en-US" dirty="0"/>
              <a:t>MICROSOFT AZURE</a:t>
            </a:r>
          </a:p>
        </p:txBody>
      </p:sp>
      <p:sp>
        <p:nvSpPr>
          <p:cNvPr id="2" name="Title 1"/>
          <p:cNvSpPr>
            <a:spLocks noGrp="1"/>
          </p:cNvSpPr>
          <p:nvPr>
            <p:ph type="title"/>
          </p:nvPr>
        </p:nvSpPr>
        <p:spPr/>
        <p:txBody>
          <a:bodyPr/>
          <a:lstStyle/>
          <a:p>
            <a:r>
              <a:rPr lang="en-US" sz="4800" dirty="0"/>
              <a:t>VMs on Demand</a:t>
            </a:r>
            <a:r>
              <a:rPr lang="en-US" dirty="0" smtClean="0"/>
              <a:t/>
            </a:r>
            <a:br>
              <a:rPr lang="en-US" dirty="0" smtClean="0"/>
            </a:br>
            <a:r>
              <a:rPr lang="en-US" sz="3200" dirty="0">
                <a:solidFill>
                  <a:schemeClr val="tx1"/>
                </a:solidFill>
              </a:rPr>
              <a:t>Example: A </a:t>
            </a:r>
            <a:r>
              <a:rPr lang="en-US" sz="3200" dirty="0" err="1">
                <a:solidFill>
                  <a:schemeClr val="tx1"/>
                </a:solidFill>
              </a:rPr>
              <a:t>dev</a:t>
            </a:r>
            <a:r>
              <a:rPr lang="en-US" sz="3200" dirty="0">
                <a:solidFill>
                  <a:schemeClr val="tx1"/>
                </a:solidFill>
              </a:rPr>
              <a:t>/test environment</a:t>
            </a:r>
          </a:p>
        </p:txBody>
      </p:sp>
      <p:grpSp>
        <p:nvGrpSpPr>
          <p:cNvPr id="8" name="Group 7"/>
          <p:cNvGrpSpPr/>
          <p:nvPr/>
        </p:nvGrpSpPr>
        <p:grpSpPr>
          <a:xfrm>
            <a:off x="2294871" y="4832806"/>
            <a:ext cx="1709774" cy="1689305"/>
            <a:chOff x="1782209" y="4539266"/>
            <a:chExt cx="1676401" cy="1656332"/>
          </a:xfrm>
        </p:grpSpPr>
        <p:sp>
          <p:nvSpPr>
            <p:cNvPr id="58" name="Rectangle 57"/>
            <p:cNvSpPr/>
            <p:nvPr/>
          </p:nvSpPr>
          <p:spPr>
            <a:xfrm>
              <a:off x="2087009" y="4844066"/>
              <a:ext cx="1371601"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97" name="Rectangle 96"/>
            <p:cNvSpPr/>
            <p:nvPr/>
          </p:nvSpPr>
          <p:spPr>
            <a:xfrm>
              <a:off x="1934609" y="4691666"/>
              <a:ext cx="1371601"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56" name="Rectangle 55"/>
            <p:cNvSpPr/>
            <p:nvPr/>
          </p:nvSpPr>
          <p:spPr>
            <a:xfrm>
              <a:off x="1782209" y="4539266"/>
              <a:ext cx="1371601"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57" name="TextBox 56"/>
            <p:cNvSpPr txBox="1"/>
            <p:nvPr/>
          </p:nvSpPr>
          <p:spPr>
            <a:xfrm>
              <a:off x="1782210" y="5469511"/>
              <a:ext cx="1371600" cy="369332"/>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VMs</a:t>
              </a:r>
            </a:p>
          </p:txBody>
        </p:sp>
      </p:grpSp>
      <p:grpSp>
        <p:nvGrpSpPr>
          <p:cNvPr id="9" name="Group 8"/>
          <p:cNvGrpSpPr/>
          <p:nvPr/>
        </p:nvGrpSpPr>
        <p:grpSpPr>
          <a:xfrm>
            <a:off x="1737864" y="1953827"/>
            <a:ext cx="2512920" cy="1481956"/>
            <a:chOff x="1307615" y="1780255"/>
            <a:chExt cx="2463871" cy="1453030"/>
          </a:xfrm>
        </p:grpSpPr>
        <p:sp>
          <p:nvSpPr>
            <p:cNvPr id="61" name="TextBox 60"/>
            <p:cNvSpPr txBox="1"/>
            <p:nvPr/>
          </p:nvSpPr>
          <p:spPr>
            <a:xfrm>
              <a:off x="1788752" y="2889793"/>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Developers</a:t>
              </a:r>
            </a:p>
          </p:txBody>
        </p:sp>
        <p:pic>
          <p:nvPicPr>
            <p:cNvPr id="71" name="Picture 70" descr="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931914" y="1780255"/>
              <a:ext cx="533795" cy="789966"/>
            </a:xfrm>
            <a:prstGeom prst="rect">
              <a:avLst/>
            </a:prstGeom>
          </p:spPr>
        </p:pic>
        <p:pic>
          <p:nvPicPr>
            <p:cNvPr id="72" name="Picture 71" descr="5.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307615" y="1780255"/>
              <a:ext cx="519596" cy="789965"/>
            </a:xfrm>
            <a:prstGeom prst="rect">
              <a:avLst/>
            </a:prstGeom>
          </p:spPr>
        </p:pic>
        <p:pic>
          <p:nvPicPr>
            <p:cNvPr id="73" name="Picture 72" descr="9.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086692" y="1780255"/>
              <a:ext cx="522137" cy="789966"/>
            </a:xfrm>
            <a:prstGeom prst="rect">
              <a:avLst/>
            </a:prstGeom>
          </p:spPr>
        </p:pic>
        <p:pic>
          <p:nvPicPr>
            <p:cNvPr id="6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3" name="Elbow Connector 12"/>
          <p:cNvCxnSpPr/>
          <p:nvPr/>
        </p:nvCxnSpPr>
        <p:spPr>
          <a:xfrm rot="10800000" flipV="1">
            <a:off x="4045194" y="2804755"/>
            <a:ext cx="4462907" cy="2795015"/>
          </a:xfrm>
          <a:prstGeom prst="bentConnector3">
            <a:avLst>
              <a:gd name="adj1" fmla="val 184"/>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5" name="Group 4"/>
          <p:cNvGrpSpPr/>
          <p:nvPr/>
        </p:nvGrpSpPr>
        <p:grpSpPr>
          <a:xfrm>
            <a:off x="7513637" y="4546429"/>
            <a:ext cx="1942924" cy="793253"/>
            <a:chOff x="8380412" y="4043544"/>
            <a:chExt cx="1905000" cy="777770"/>
          </a:xfrm>
        </p:grpSpPr>
        <p:sp>
          <p:nvSpPr>
            <p:cNvPr id="43" name="Rounded Rectangle 42"/>
            <p:cNvSpPr/>
            <p:nvPr/>
          </p:nvSpPr>
          <p:spPr>
            <a:xfrm>
              <a:off x="8380412" y="4043544"/>
              <a:ext cx="1905000" cy="77777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734" dirty="0" err="1">
                <a:solidFill>
                  <a:srgbClr val="505050"/>
                </a:solidFill>
              </a:endParaRPr>
            </a:p>
          </p:txBody>
        </p:sp>
        <p:sp>
          <p:nvSpPr>
            <p:cNvPr id="44" name="TextBox 43"/>
            <p:cNvSpPr txBox="1"/>
            <p:nvPr/>
          </p:nvSpPr>
          <p:spPr>
            <a:xfrm>
              <a:off x="8380412" y="4259300"/>
              <a:ext cx="1905000" cy="369332"/>
            </a:xfrm>
            <a:prstGeom prst="rect">
              <a:avLst/>
            </a:prstGeom>
            <a:noFill/>
          </p:spPr>
          <p:txBody>
            <a:bodyPr wrap="square" rtlCol="0" anchor="ctr" anchorCtr="0">
              <a:noAutofit/>
            </a:bodyPr>
            <a:lstStyle/>
            <a:p>
              <a:pPr algn="ctr">
                <a:buClr>
                  <a:srgbClr val="FFFFFF"/>
                </a:buClr>
              </a:pPr>
              <a:r>
                <a:rPr lang="en-US" sz="1700" b="1" dirty="0" smtClean="0">
                  <a:solidFill>
                    <a:srgbClr val="FFFFFF"/>
                  </a:solidFill>
                </a:rPr>
                <a:t>Azure </a:t>
              </a:r>
            </a:p>
            <a:p>
              <a:pPr algn="ctr">
                <a:buClr>
                  <a:srgbClr val="FFFFFF"/>
                </a:buClr>
              </a:pPr>
              <a:r>
                <a:rPr lang="en-US" sz="1700" b="1" dirty="0" smtClean="0">
                  <a:solidFill>
                    <a:srgbClr val="FFFFFF"/>
                  </a:solidFill>
                </a:rPr>
                <a:t>Virtual </a:t>
              </a:r>
              <a:r>
                <a:rPr lang="en-US" sz="1700" b="1" dirty="0">
                  <a:solidFill>
                    <a:srgbClr val="FFFFFF"/>
                  </a:solidFill>
                </a:rPr>
                <a:t>Machines</a:t>
              </a:r>
            </a:p>
          </p:txBody>
        </p:sp>
      </p:grpSp>
      <p:grpSp>
        <p:nvGrpSpPr>
          <p:cNvPr id="65" name="Group 64"/>
          <p:cNvGrpSpPr/>
          <p:nvPr/>
        </p:nvGrpSpPr>
        <p:grpSpPr>
          <a:xfrm>
            <a:off x="8656637" y="3802062"/>
            <a:ext cx="1717986" cy="347364"/>
            <a:chOff x="2690699" y="2933515"/>
            <a:chExt cx="1684453" cy="340584"/>
          </a:xfrm>
        </p:grpSpPr>
        <p:sp>
          <p:nvSpPr>
            <p:cNvPr id="66" name="Oval 65"/>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67" name="TextBox 66"/>
            <p:cNvSpPr txBox="1"/>
            <p:nvPr/>
          </p:nvSpPr>
          <p:spPr>
            <a:xfrm>
              <a:off x="3022419" y="2965309"/>
              <a:ext cx="1352733"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Create</a:t>
              </a:r>
              <a:r>
                <a:rPr lang="en-US" sz="1224" b="0" i="0" dirty="0">
                  <a:solidFill>
                    <a:srgbClr val="800000"/>
                  </a:solidFill>
                </a:rPr>
                <a:t> </a:t>
              </a:r>
              <a:r>
                <a:rPr lang="en-US" sz="1224" b="0" i="0" dirty="0">
                  <a:solidFill>
                    <a:srgbClr val="FFFFFF"/>
                  </a:solidFill>
                </a:rPr>
                <a:t>VMs</a:t>
              </a:r>
            </a:p>
          </p:txBody>
        </p:sp>
      </p:grpSp>
      <p:grpSp>
        <p:nvGrpSpPr>
          <p:cNvPr id="10" name="Group 9"/>
          <p:cNvGrpSpPr/>
          <p:nvPr/>
        </p:nvGrpSpPr>
        <p:grpSpPr>
          <a:xfrm>
            <a:off x="2872177" y="3495790"/>
            <a:ext cx="1379662" cy="1337016"/>
            <a:chOff x="2419787" y="3228347"/>
            <a:chExt cx="1352733" cy="1310919"/>
          </a:xfrm>
        </p:grpSpPr>
        <p:cxnSp>
          <p:nvCxnSpPr>
            <p:cNvPr id="18" name="Straight Arrow Connector 17"/>
            <p:cNvCxnSpPr/>
            <p:nvPr/>
          </p:nvCxnSpPr>
          <p:spPr>
            <a:xfrm flipH="1">
              <a:off x="2512423" y="3228347"/>
              <a:ext cx="1" cy="1310919"/>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74" name="Group 73"/>
            <p:cNvGrpSpPr/>
            <p:nvPr/>
          </p:nvGrpSpPr>
          <p:grpSpPr>
            <a:xfrm>
              <a:off x="2419787" y="3528641"/>
              <a:ext cx="1352733" cy="340584"/>
              <a:chOff x="2811558" y="3199935"/>
              <a:chExt cx="1352733" cy="340584"/>
            </a:xfrm>
          </p:grpSpPr>
          <p:sp>
            <p:nvSpPr>
              <p:cNvPr id="75" name="Oval 74"/>
              <p:cNvSpPr/>
              <p:nvPr/>
            </p:nvSpPr>
            <p:spPr>
              <a:xfrm>
                <a:off x="3070013" y="319993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76" name="TextBox 75"/>
              <p:cNvSpPr txBox="1"/>
              <p:nvPr/>
            </p:nvSpPr>
            <p:spPr>
              <a:xfrm>
                <a:off x="2811558" y="3233549"/>
                <a:ext cx="1352733" cy="280717"/>
              </a:xfrm>
              <a:prstGeom prst="rect">
                <a:avLst/>
              </a:prstGeom>
              <a:noFill/>
            </p:spPr>
            <p:txBody>
              <a:bodyPr wrap="square" rtlCol="0">
                <a:spAutoFit/>
              </a:bodyPr>
              <a:lstStyle>
                <a:defPPr>
                  <a:defRPr lang="en-US"/>
                </a:defPPr>
                <a:lvl1pPr algn="ctr">
                  <a:defRPr sz="1400" b="1" i="1">
                    <a:solidFill>
                      <a:schemeClr val="tx2"/>
                    </a:solidFill>
                  </a:defRPr>
                </a:lvl1pPr>
              </a:lstStyle>
              <a:p>
                <a:pPr algn="r"/>
                <a:r>
                  <a:rPr lang="en-US" sz="1224" b="0" i="0" dirty="0">
                    <a:solidFill>
                      <a:srgbClr val="FFFFFF"/>
                    </a:solidFill>
                  </a:rPr>
                  <a:t>Use VMs</a:t>
                </a:r>
              </a:p>
            </p:txBody>
          </p:sp>
        </p:grpSp>
      </p:grpSp>
      <p:grpSp>
        <p:nvGrpSpPr>
          <p:cNvPr id="6" name="Group 5"/>
          <p:cNvGrpSpPr/>
          <p:nvPr/>
        </p:nvGrpSpPr>
        <p:grpSpPr>
          <a:xfrm>
            <a:off x="7361236" y="1958063"/>
            <a:ext cx="3990484" cy="1453181"/>
            <a:chOff x="7247223" y="1784408"/>
            <a:chExt cx="3912595" cy="1424817"/>
          </a:xfrm>
        </p:grpSpPr>
        <p:sp>
          <p:nvSpPr>
            <p:cNvPr id="45" name="TextBox 44"/>
            <p:cNvSpPr txBox="1"/>
            <p:nvPr/>
          </p:nvSpPr>
          <p:spPr>
            <a:xfrm>
              <a:off x="9749759" y="2614575"/>
              <a:ext cx="1410059" cy="59465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IT Admin or Developer</a:t>
              </a: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165570" y="1784408"/>
              <a:ext cx="5429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ounded Rectangle 45"/>
            <p:cNvSpPr/>
            <p:nvPr/>
          </p:nvSpPr>
          <p:spPr>
            <a:xfrm>
              <a:off x="7247223" y="1987825"/>
              <a:ext cx="2183341" cy="852607"/>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buClr>
                  <a:srgbClr val="FFFFFF"/>
                </a:buClr>
              </a:pPr>
              <a:r>
                <a:rPr lang="en-US" sz="1700" b="1" dirty="0">
                  <a:solidFill>
                    <a:srgbClr val="FFFFFF"/>
                  </a:solidFill>
                </a:rPr>
                <a:t>Azure </a:t>
              </a:r>
            </a:p>
            <a:p>
              <a:pPr algn="ctr">
                <a:buClr>
                  <a:srgbClr val="FFFFFF"/>
                </a:buClr>
              </a:pPr>
              <a:r>
                <a:rPr lang="en-US" sz="1700" b="1" dirty="0">
                  <a:solidFill>
                    <a:srgbClr val="FFFFFF"/>
                  </a:solidFill>
                </a:rPr>
                <a:t>Management Portal</a:t>
              </a:r>
            </a:p>
          </p:txBody>
        </p:sp>
      </p:grpSp>
    </p:spTree>
    <p:extLst>
      <p:ext uri="{BB962C8B-B14F-4D97-AF65-F5344CB8AC3E}">
        <p14:creationId xmlns:p14="http://schemas.microsoft.com/office/powerpoint/2010/main" val="11925111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500"/>
                            </p:stCondLst>
                            <p:childTnLst>
                              <p:par>
                                <p:cTn id="31" presetID="2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183" y="2137313"/>
            <a:ext cx="11424391" cy="3601051"/>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sp>
        <p:nvSpPr>
          <p:cNvPr id="2" name="Title 1"/>
          <p:cNvSpPr>
            <a:spLocks noGrp="1"/>
          </p:cNvSpPr>
          <p:nvPr>
            <p:ph type="title"/>
          </p:nvPr>
        </p:nvSpPr>
        <p:spPr/>
        <p:txBody>
          <a:bodyPr/>
          <a:lstStyle/>
          <a:p>
            <a:r>
              <a:rPr lang="en-US" dirty="0" smtClean="0"/>
              <a:t>VMs on Demand</a:t>
            </a:r>
            <a:br>
              <a:rPr lang="en-US" dirty="0" smtClean="0"/>
            </a:br>
            <a:r>
              <a:rPr lang="en-US" sz="3200" dirty="0">
                <a:solidFill>
                  <a:schemeClr val="tx1"/>
                </a:solidFill>
              </a:rPr>
              <a:t>Why do this?</a:t>
            </a:r>
          </a:p>
        </p:txBody>
      </p:sp>
      <p:grpSp>
        <p:nvGrpSpPr>
          <p:cNvPr id="13" name="Group 12"/>
          <p:cNvGrpSpPr/>
          <p:nvPr/>
        </p:nvGrpSpPr>
        <p:grpSpPr>
          <a:xfrm>
            <a:off x="666155" y="2314516"/>
            <a:ext cx="3497263" cy="2311312"/>
            <a:chOff x="650700" y="2269340"/>
            <a:chExt cx="3429000" cy="2266198"/>
          </a:xfrm>
        </p:grpSpPr>
        <p:sp>
          <p:nvSpPr>
            <p:cNvPr id="7" name="Rectangle 6"/>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Fast and simple way to get inexpensive VMs</a:t>
              </a:r>
            </a:p>
          </p:txBody>
        </p:sp>
        <p:sp>
          <p:nvSpPr>
            <p:cNvPr id="10" name="TextBox 9"/>
            <p:cNvSpPr txBox="1"/>
            <p:nvPr/>
          </p:nvSpPr>
          <p:spPr>
            <a:xfrm>
              <a:off x="767807" y="3183740"/>
              <a:ext cx="3194786" cy="1351798"/>
            </a:xfrm>
            <a:prstGeom prst="rect">
              <a:avLst/>
            </a:prstGeom>
            <a:noFill/>
          </p:spPr>
          <p:txBody>
            <a:bodyPr wrap="square" rtlCol="0">
              <a:noAutofit/>
            </a:bodyPr>
            <a:lstStyle/>
            <a:p>
              <a:pPr marL="0" lvl="1">
                <a:spcAft>
                  <a:spcPts val="1836"/>
                </a:spcAft>
                <a:buClr>
                  <a:srgbClr val="FFFFFF"/>
                </a:buClr>
              </a:pPr>
              <a:r>
                <a:rPr lang="en-US" sz="1836" dirty="0">
                  <a:solidFill>
                    <a:srgbClr val="FFFFFF"/>
                  </a:solidFill>
                </a:rPr>
                <a:t>Can use Microsoft Azure-provided VHDs or your own, Windows or Linux</a:t>
              </a:r>
            </a:p>
            <a:p>
              <a:pPr marL="0" lvl="1">
                <a:spcAft>
                  <a:spcPts val="1836"/>
                </a:spcAft>
                <a:buClr>
                  <a:srgbClr val="FFFFFF"/>
                </a:buClr>
              </a:pPr>
              <a:r>
                <a:rPr lang="en-US" sz="1836" dirty="0">
                  <a:solidFill>
                    <a:srgbClr val="FFFFFF"/>
                  </a:solidFill>
                </a:rPr>
                <a:t>Users can potentially access cloud VMs as if they were local</a:t>
              </a:r>
            </a:p>
          </p:txBody>
        </p:sp>
      </p:grpSp>
      <p:grpSp>
        <p:nvGrpSpPr>
          <p:cNvPr id="14" name="Group 13"/>
          <p:cNvGrpSpPr/>
          <p:nvPr/>
        </p:nvGrpSpPr>
        <p:grpSpPr>
          <a:xfrm>
            <a:off x="4436441" y="2314516"/>
            <a:ext cx="3497263" cy="2311312"/>
            <a:chOff x="4347395" y="2269340"/>
            <a:chExt cx="3429000" cy="2266198"/>
          </a:xfrm>
        </p:grpSpPr>
        <p:sp>
          <p:nvSpPr>
            <p:cNvPr id="8" name="Rectangle 7"/>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Useful in many situations</a:t>
              </a:r>
            </a:p>
          </p:txBody>
        </p:sp>
        <p:sp>
          <p:nvSpPr>
            <p:cNvPr id="11" name="TextBox 10"/>
            <p:cNvSpPr txBox="1"/>
            <p:nvPr/>
          </p:nvSpPr>
          <p:spPr>
            <a:xfrm>
              <a:off x="4418012" y="3183740"/>
              <a:ext cx="2819400" cy="1351798"/>
            </a:xfrm>
            <a:prstGeom prst="rect">
              <a:avLst/>
            </a:prstGeom>
            <a:noFill/>
          </p:spPr>
          <p:txBody>
            <a:bodyPr wrap="square" rtlCol="0">
              <a:noAutofit/>
            </a:bodyPr>
            <a:lstStyle>
              <a:defPPr>
                <a:defRPr lang="en-US"/>
              </a:defPPr>
              <a:lvl2pPr marL="0" lvl="1">
                <a:spcAft>
                  <a:spcPts val="1800"/>
                </a:spcAft>
                <a:buClr>
                  <a:schemeClr val="tx1"/>
                </a:buClr>
                <a:defRPr>
                  <a:solidFill>
                    <a:schemeClr val="tx1">
                      <a:lumMod val="75000"/>
                      <a:lumOff val="25000"/>
                    </a:schemeClr>
                  </a:solidFill>
                </a:defRPr>
              </a:lvl2pPr>
            </a:lstStyle>
            <a:p>
              <a:pPr lvl="1">
                <a:buClr>
                  <a:srgbClr val="FFFFFF"/>
                </a:buClr>
              </a:pPr>
              <a:r>
                <a:rPr lang="en-US" sz="1836" dirty="0" err="1">
                  <a:solidFill>
                    <a:srgbClr val="FFFFFF"/>
                  </a:solidFill>
                </a:rPr>
                <a:t>Dev</a:t>
              </a:r>
              <a:r>
                <a:rPr lang="en-US" sz="1836" dirty="0">
                  <a:solidFill>
                    <a:srgbClr val="FFFFFF"/>
                  </a:solidFill>
                </a:rPr>
                <a:t>/test </a:t>
              </a:r>
              <a:r>
                <a:rPr lang="en-US" sz="1836">
                  <a:solidFill>
                    <a:srgbClr val="FFFFFF"/>
                  </a:solidFill>
                </a:rPr>
                <a:t>environment for </a:t>
              </a:r>
              <a:r>
                <a:rPr lang="en-US" sz="1836" dirty="0">
                  <a:solidFill>
                    <a:srgbClr val="FFFFFF"/>
                  </a:solidFill>
                </a:rPr>
                <a:t>cloud or on-premises apps</a:t>
              </a:r>
            </a:p>
            <a:p>
              <a:pPr lvl="1">
                <a:buClr>
                  <a:srgbClr val="FFFFFF"/>
                </a:buClr>
              </a:pPr>
              <a:r>
                <a:rPr lang="en-US" sz="1836" dirty="0">
                  <a:solidFill>
                    <a:srgbClr val="FFFFFF"/>
                  </a:solidFill>
                </a:rPr>
                <a:t>Innovation/proof of concept projects</a:t>
              </a:r>
            </a:p>
          </p:txBody>
        </p:sp>
      </p:grpSp>
      <p:grpSp>
        <p:nvGrpSpPr>
          <p:cNvPr id="15" name="Group 14"/>
          <p:cNvGrpSpPr/>
          <p:nvPr/>
        </p:nvGrpSpPr>
        <p:grpSpPr>
          <a:xfrm>
            <a:off x="8206728" y="2314516"/>
            <a:ext cx="3497263" cy="2311312"/>
            <a:chOff x="8044090" y="2269340"/>
            <a:chExt cx="3429000" cy="2266198"/>
          </a:xfrm>
        </p:grpSpPr>
        <p:sp>
          <p:nvSpPr>
            <p:cNvPr id="9" name="Rectangle 8"/>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Can shut down VMs when they’re not needed</a:t>
              </a:r>
            </a:p>
          </p:txBody>
        </p:sp>
        <p:sp>
          <p:nvSpPr>
            <p:cNvPr id="12" name="TextBox 11"/>
            <p:cNvSpPr txBox="1"/>
            <p:nvPr/>
          </p:nvSpPr>
          <p:spPr>
            <a:xfrm>
              <a:off x="8140148" y="3183740"/>
              <a:ext cx="3332942" cy="1351798"/>
            </a:xfrm>
            <a:prstGeom prst="rect">
              <a:avLst/>
            </a:prstGeom>
            <a:noFill/>
          </p:spPr>
          <p:txBody>
            <a:bodyPr wrap="square" rtlCol="0">
              <a:noAutofit/>
            </a:bodyPr>
            <a:lstStyle>
              <a:defPPr>
                <a:defRPr lang="en-US"/>
              </a:defPPr>
              <a:lvl2pPr marL="0" lvl="1">
                <a:spcAft>
                  <a:spcPts val="1800"/>
                </a:spcAft>
                <a:buClr>
                  <a:schemeClr val="tx1"/>
                </a:buClr>
                <a:defRPr>
                  <a:solidFill>
                    <a:schemeClr val="tx1">
                      <a:lumMod val="75000"/>
                      <a:lumOff val="25000"/>
                    </a:schemeClr>
                  </a:solidFill>
                </a:defRPr>
              </a:lvl2pPr>
            </a:lstStyle>
            <a:p>
              <a:pPr lvl="1">
                <a:buClr>
                  <a:srgbClr val="FFFFFF"/>
                </a:buClr>
              </a:pPr>
              <a:r>
                <a:rPr lang="en-US" sz="1836" dirty="0">
                  <a:solidFill>
                    <a:srgbClr val="FFFFFF"/>
                  </a:solidFill>
                </a:rPr>
                <a:t>Such as nights or weekends when developers aren’t active</a:t>
              </a:r>
            </a:p>
          </p:txBody>
        </p:sp>
      </p:grpSp>
    </p:spTree>
    <p:extLst>
      <p:ext uri="{BB962C8B-B14F-4D97-AF65-F5344CB8AC3E}">
        <p14:creationId xmlns:p14="http://schemas.microsoft.com/office/powerpoint/2010/main" val="2044370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Recovery</a:t>
            </a:r>
            <a:r>
              <a:rPr lang="en-US" dirty="0"/>
              <a:t/>
            </a:r>
            <a:br>
              <a:rPr lang="en-US" dirty="0"/>
            </a:br>
            <a:r>
              <a:rPr lang="en-US" sz="3200" dirty="0">
                <a:solidFill>
                  <a:schemeClr val="tx1"/>
                </a:solidFill>
              </a:rPr>
              <a:t>Example: Database failover to Azure</a:t>
            </a:r>
          </a:p>
        </p:txBody>
      </p:sp>
      <p:sp>
        <p:nvSpPr>
          <p:cNvPr id="33" name="Rectangle 32"/>
          <p:cNvSpPr/>
          <p:nvPr/>
        </p:nvSpPr>
        <p:spPr>
          <a:xfrm>
            <a:off x="1112837" y="3954462"/>
            <a:ext cx="1043192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52" name="TextBox 51"/>
          <p:cNvSpPr txBox="1"/>
          <p:nvPr/>
        </p:nvSpPr>
        <p:spPr>
          <a:xfrm rot="16200000">
            <a:off x="-531828" y="5200248"/>
            <a:ext cx="2897256" cy="406850"/>
          </a:xfrm>
          <a:prstGeom prst="rect">
            <a:avLst/>
          </a:prstGeom>
          <a:ln>
            <a:tailEnd type="stealth" w="lg" len="lg"/>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MICROSOFT AZURE</a:t>
            </a:r>
          </a:p>
        </p:txBody>
      </p:sp>
      <p:sp>
        <p:nvSpPr>
          <p:cNvPr id="53" name="Rectangle 52"/>
          <p:cNvSpPr/>
          <p:nvPr/>
        </p:nvSpPr>
        <p:spPr>
          <a:xfrm>
            <a:off x="1116042" y="1628674"/>
            <a:ext cx="10428443" cy="2099743"/>
          </a:xfrm>
          <a:prstGeom prst="rect">
            <a:avLst/>
          </a:prstGeom>
          <a:ln>
            <a:tailEnd type="stealth" w="lg" len="lg"/>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54" name="TextBox 53"/>
          <p:cNvSpPr txBox="1"/>
          <p:nvPr/>
        </p:nvSpPr>
        <p:spPr>
          <a:xfrm rot="16200000">
            <a:off x="-131322" y="2473374"/>
            <a:ext cx="2099742" cy="410345"/>
          </a:xfrm>
          <a:prstGeom prst="rect">
            <a:avLst/>
          </a:prstGeom>
          <a:ln>
            <a:tailEnd type="stealth" w="lg" len="lg"/>
          </a:ln>
        </p:spPr>
        <p:style>
          <a:lnRef idx="1">
            <a:schemeClr val="accent6"/>
          </a:lnRef>
          <a:fillRef idx="3">
            <a:schemeClr val="accent6"/>
          </a:fillRef>
          <a:effectRef idx="2">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ENTERPRISE</a:t>
            </a:r>
          </a:p>
        </p:txBody>
      </p:sp>
      <p:grpSp>
        <p:nvGrpSpPr>
          <p:cNvPr id="55" name="Group 54"/>
          <p:cNvGrpSpPr/>
          <p:nvPr/>
        </p:nvGrpSpPr>
        <p:grpSpPr>
          <a:xfrm>
            <a:off x="1548637" y="2250214"/>
            <a:ext cx="2201056" cy="1297209"/>
            <a:chOff x="1307615" y="1780255"/>
            <a:chExt cx="2158094" cy="1271889"/>
          </a:xfrm>
        </p:grpSpPr>
        <p:sp>
          <p:nvSpPr>
            <p:cNvPr id="56" name="TextBox 55"/>
            <p:cNvSpPr txBox="1"/>
            <p:nvPr/>
          </p:nvSpPr>
          <p:spPr>
            <a:xfrm>
              <a:off x="1642730" y="2708652"/>
              <a:ext cx="1410059" cy="343492"/>
            </a:xfrm>
            <a:prstGeom prst="rect">
              <a:avLst/>
            </a:prstGeom>
            <a:noFill/>
          </p:spPr>
          <p:txBody>
            <a:bodyPr wrap="square" rtlCol="0">
              <a:spAutoFit/>
            </a:bodyPr>
            <a:lstStyle/>
            <a:p>
              <a:pPr algn="ctr">
                <a:buClr>
                  <a:srgbClr val="FFFFFF"/>
                </a:buClr>
              </a:pPr>
              <a:r>
                <a:rPr lang="en-US" sz="1632" dirty="0">
                  <a:solidFill>
                    <a:srgbClr val="68217A"/>
                  </a:solidFill>
                </a:rPr>
                <a:t>Users</a:t>
              </a:r>
            </a:p>
          </p:txBody>
        </p:sp>
        <p:pic>
          <p:nvPicPr>
            <p:cNvPr id="57" name="Picture 56" descr="4.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931914" y="1780255"/>
              <a:ext cx="533795" cy="789966"/>
            </a:xfrm>
            <a:prstGeom prst="rect">
              <a:avLst/>
            </a:prstGeom>
          </p:spPr>
        </p:pic>
        <p:pic>
          <p:nvPicPr>
            <p:cNvPr id="58" name="Picture 57" descr="5.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307615" y="1780255"/>
              <a:ext cx="519596" cy="789965"/>
            </a:xfrm>
            <a:prstGeom prst="rect">
              <a:avLst/>
            </a:prstGeom>
          </p:spPr>
        </p:pic>
        <p:pic>
          <p:nvPicPr>
            <p:cNvPr id="59" name="Picture 58" descr="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086692" y="1780255"/>
              <a:ext cx="522137" cy="789966"/>
            </a:xfrm>
            <a:prstGeom prst="rect">
              <a:avLst/>
            </a:prstGeom>
          </p:spPr>
        </p:pic>
      </p:grpSp>
      <p:grpSp>
        <p:nvGrpSpPr>
          <p:cNvPr id="3" name="Group 2"/>
          <p:cNvGrpSpPr/>
          <p:nvPr/>
        </p:nvGrpSpPr>
        <p:grpSpPr>
          <a:xfrm>
            <a:off x="3900432" y="4283372"/>
            <a:ext cx="3474724" cy="2470412"/>
            <a:chOff x="3782476" y="4022820"/>
            <a:chExt cx="3406901" cy="2422192"/>
          </a:xfrm>
        </p:grpSpPr>
        <p:grpSp>
          <p:nvGrpSpPr>
            <p:cNvPr id="34" name="Group 33"/>
            <p:cNvGrpSpPr/>
            <p:nvPr/>
          </p:nvGrpSpPr>
          <p:grpSpPr>
            <a:xfrm>
              <a:off x="3782476" y="4022820"/>
              <a:ext cx="3406901" cy="2422192"/>
              <a:chOff x="515938" y="742950"/>
              <a:chExt cx="11331574" cy="5543551"/>
            </a:xfrm>
          </p:grpSpPr>
          <p:grpSp>
            <p:nvGrpSpPr>
              <p:cNvPr id="35" name="Group 34"/>
              <p:cNvGrpSpPr/>
              <p:nvPr/>
            </p:nvGrpSpPr>
            <p:grpSpPr>
              <a:xfrm>
                <a:off x="515938" y="742950"/>
                <a:ext cx="11331574" cy="5276850"/>
                <a:chOff x="515938" y="742950"/>
                <a:chExt cx="11331574" cy="5276850"/>
              </a:xfrm>
            </p:grpSpPr>
            <p:grpSp>
              <p:nvGrpSpPr>
                <p:cNvPr id="43" name="Group 42"/>
                <p:cNvGrpSpPr/>
                <p:nvPr/>
              </p:nvGrpSpPr>
              <p:grpSpPr>
                <a:xfrm>
                  <a:off x="515938" y="742950"/>
                  <a:ext cx="11331574" cy="5276850"/>
                  <a:chOff x="515938" y="742950"/>
                  <a:chExt cx="11331574" cy="5276850"/>
                </a:xfrm>
              </p:grpSpPr>
              <p:pic>
                <p:nvPicPr>
                  <p:cNvPr id="46" name="Picture 4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47" name="Picture 4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48" name="Picture 4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49" name="Picture 4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50" name="Picture 4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51" name="Picture 50"/>
                  <p:cNvPicPr>
                    <a:picLocks noChangeAspect="1" noChangeArrowheads="1"/>
                  </p:cNvPicPr>
                  <p:nvPr/>
                </p:nvPicPr>
                <p:blipFill>
                  <a:blip r:embed="rId8"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44" name="Picture 4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45" name="Picture 4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36" name="Picture 35"/>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37" name="Picture 3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42" name="Picture 4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60" name="Rounded Rectangle 59"/>
            <p:cNvSpPr/>
            <p:nvPr/>
          </p:nvSpPr>
          <p:spPr>
            <a:xfrm>
              <a:off x="4653369" y="4329162"/>
              <a:ext cx="1867348" cy="1945760"/>
            </a:xfrm>
            <a:prstGeom prst="roundRect">
              <a:avLst>
                <a:gd name="adj" fmla="val 0"/>
              </a:avLst>
            </a:prstGeom>
            <a:ln w="19050" cmpd="sng">
              <a:solidFill>
                <a:schemeClr val="bg2">
                  <a:lumMod val="75000"/>
                </a:schemeClr>
              </a:solidFill>
            </a:ln>
            <a:effectLst/>
            <a:scene3d>
              <a:camera prst="orthographicFront">
                <a:rot lat="0" lon="0" rev="0"/>
              </a:camera>
              <a:lightRig rig="threePt" dir="t">
                <a:rot lat="0" lon="0" rev="1200000"/>
              </a:lightRig>
            </a:scene3d>
            <a:sp3d/>
          </p:spPr>
          <p:style>
            <a:lnRef idx="0">
              <a:schemeClr val="accent4"/>
            </a:lnRef>
            <a:fillRef idx="1002">
              <a:schemeClr val="lt2"/>
            </a:fillRef>
            <a:effectRef idx="3">
              <a:schemeClr val="accent4"/>
            </a:effectRef>
            <a:fontRef idx="minor">
              <a:schemeClr val="lt1"/>
            </a:fontRef>
          </p:style>
          <p:txBody>
            <a:bodyPr rtlCol="0" anchor="ctr"/>
            <a:lstStyle/>
            <a:p>
              <a:pPr algn="ctr"/>
              <a:endParaRPr lang="en-US" sz="1836" dirty="0" err="1">
                <a:solidFill>
                  <a:srgbClr val="68217A"/>
                </a:solidFill>
              </a:endParaRPr>
            </a:p>
          </p:txBody>
        </p:sp>
        <p:sp>
          <p:nvSpPr>
            <p:cNvPr id="62" name="Rectangle 61"/>
            <p:cNvSpPr/>
            <p:nvPr/>
          </p:nvSpPr>
          <p:spPr>
            <a:xfrm>
              <a:off x="4849812" y="4471837"/>
              <a:ext cx="1461924" cy="1485633"/>
            </a:xfrm>
            <a:prstGeom prst="rect">
              <a:avLst/>
            </a:prstGeom>
            <a:ln/>
          </p:spPr>
          <p:style>
            <a:lnRef idx="1">
              <a:schemeClr val="accent1"/>
            </a:lnRef>
            <a:fillRef idx="3">
              <a:schemeClr val="accent1"/>
            </a:fillRef>
            <a:effectRef idx="2">
              <a:schemeClr val="accent1"/>
            </a:effectRef>
            <a:fontRef idx="minor">
              <a:schemeClr val="lt1"/>
            </a:fontRef>
          </p:style>
          <p:txBody>
            <a:bodyPr bIns="93260" rtlCol="0" anchor="b"/>
            <a:lstStyle/>
            <a:p>
              <a:pPr algn="ctr">
                <a:buClr>
                  <a:srgbClr val="FFFFFF"/>
                </a:buClr>
              </a:pPr>
              <a:r>
                <a:rPr lang="en-US" sz="1836" b="1" dirty="0">
                  <a:solidFill>
                    <a:srgbClr val="505050"/>
                  </a:solidFill>
                </a:rPr>
                <a:t>VM</a:t>
              </a:r>
              <a:endParaRPr lang="en-US" sz="1734" b="1" dirty="0">
                <a:solidFill>
                  <a:srgbClr val="505050"/>
                </a:solidFill>
              </a:endParaRPr>
            </a:p>
          </p:txBody>
        </p:sp>
      </p:grpSp>
      <p:grpSp>
        <p:nvGrpSpPr>
          <p:cNvPr id="71" name="Group 70"/>
          <p:cNvGrpSpPr/>
          <p:nvPr/>
        </p:nvGrpSpPr>
        <p:grpSpPr>
          <a:xfrm>
            <a:off x="4856570" y="2275851"/>
            <a:ext cx="1399494" cy="858668"/>
            <a:chOff x="6562247" y="1816136"/>
            <a:chExt cx="1372178" cy="841908"/>
          </a:xfrm>
        </p:grpSpPr>
        <p:sp>
          <p:nvSpPr>
            <p:cNvPr id="72" name="Can 71"/>
            <p:cNvSpPr/>
            <p:nvPr/>
          </p:nvSpPr>
          <p:spPr>
            <a:xfrm>
              <a:off x="6933350" y="1816136"/>
              <a:ext cx="1001075" cy="841908"/>
            </a:xfrm>
            <a:prstGeom prst="can">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p>
              <a:pPr algn="ctr"/>
              <a:r>
                <a:rPr lang="en-US" sz="1632" b="1" dirty="0">
                  <a:solidFill>
                    <a:srgbClr val="FFFFFF"/>
                  </a:solidFill>
                  <a:ea typeface="Segoe UI" pitchFamily="34" charset="0"/>
                  <a:cs typeface="Segoe UI" pitchFamily="34" charset="0"/>
                </a:rPr>
                <a:t>SQL Server</a:t>
              </a:r>
            </a:p>
          </p:txBody>
        </p:sp>
        <p:cxnSp>
          <p:nvCxnSpPr>
            <p:cNvPr id="73" name="Straight Connector 72"/>
            <p:cNvCxnSpPr>
              <a:stCxn id="78" idx="3"/>
              <a:endCxn id="72" idx="2"/>
            </p:cNvCxnSpPr>
            <p:nvPr/>
          </p:nvCxnSpPr>
          <p:spPr>
            <a:xfrm>
              <a:off x="6562247" y="2232977"/>
              <a:ext cx="371103" cy="41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5117925" y="2205781"/>
            <a:ext cx="1267892" cy="3643112"/>
            <a:chOff x="4976206" y="1985780"/>
            <a:chExt cx="1243144" cy="3572003"/>
          </a:xfrm>
        </p:grpSpPr>
        <p:sp>
          <p:nvSpPr>
            <p:cNvPr id="70" name="Can 69"/>
            <p:cNvSpPr/>
            <p:nvPr/>
          </p:nvSpPr>
          <p:spPr>
            <a:xfrm>
              <a:off x="5109725" y="4573711"/>
              <a:ext cx="1001075" cy="841908"/>
            </a:xfrm>
            <a:prstGeom prst="can">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p>
              <a:pPr algn="ctr"/>
              <a:r>
                <a:rPr lang="en-US" sz="1632" b="1" dirty="0">
                  <a:solidFill>
                    <a:srgbClr val="FFFFFF"/>
                  </a:solidFill>
                  <a:ea typeface="Segoe UI" pitchFamily="34" charset="0"/>
                  <a:cs typeface="Segoe UI" pitchFamily="34" charset="0"/>
                </a:rPr>
                <a:t>SQL Server</a:t>
              </a:r>
            </a:p>
          </p:txBody>
        </p:sp>
        <p:sp>
          <p:nvSpPr>
            <p:cNvPr id="74" name="Rounded Rectangle 73"/>
            <p:cNvSpPr/>
            <p:nvPr/>
          </p:nvSpPr>
          <p:spPr>
            <a:xfrm>
              <a:off x="4976206" y="1985780"/>
              <a:ext cx="1243144" cy="3572003"/>
            </a:xfrm>
            <a:prstGeom prst="roundRect">
              <a:avLst/>
            </a:prstGeom>
            <a:ln w="12700">
              <a:solidFill>
                <a:schemeClr val="accent1">
                  <a:lumMod val="40000"/>
                  <a:lumOff val="60000"/>
                </a:schemeClr>
              </a:solid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grpSp>
      <p:grpSp>
        <p:nvGrpSpPr>
          <p:cNvPr id="75" name="Group 74"/>
          <p:cNvGrpSpPr/>
          <p:nvPr/>
        </p:nvGrpSpPr>
        <p:grpSpPr>
          <a:xfrm>
            <a:off x="4394305" y="2574817"/>
            <a:ext cx="723620" cy="2689525"/>
            <a:chOff x="5708073" y="2555020"/>
            <a:chExt cx="1496879" cy="2429888"/>
          </a:xfrm>
        </p:grpSpPr>
        <p:cxnSp>
          <p:nvCxnSpPr>
            <p:cNvPr id="76" name="Straight Connector 75"/>
            <p:cNvCxnSpPr/>
            <p:nvPr/>
          </p:nvCxnSpPr>
          <p:spPr>
            <a:xfrm>
              <a:off x="5708073" y="2555020"/>
              <a:ext cx="0" cy="2429888"/>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5708073" y="4984908"/>
              <a:ext cx="1496879" cy="0"/>
            </a:xfrm>
            <a:prstGeom prst="line">
              <a:avLst/>
            </a:prstGeom>
            <a:ln w="28575">
              <a:solidFill>
                <a:schemeClr val="tx1"/>
              </a:solidFill>
              <a:prstDash val="dash"/>
              <a:tailEnd type="stealth" w="lg" len="lg"/>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3999950" y="2376731"/>
            <a:ext cx="856620" cy="648518"/>
          </a:xfrm>
          <a:prstGeom prst="rect">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632" dirty="0">
                <a:solidFill>
                  <a:srgbClr val="FFFFFF"/>
                </a:solidFill>
              </a:rPr>
              <a:t>App</a:t>
            </a:r>
            <a:endParaRPr lang="en-US" sz="1428" dirty="0">
              <a:solidFill>
                <a:srgbClr val="FFFFFF"/>
              </a:solidFill>
            </a:endParaRPr>
          </a:p>
        </p:txBody>
      </p:sp>
      <p:grpSp>
        <p:nvGrpSpPr>
          <p:cNvPr id="79" name="Group 78"/>
          <p:cNvGrpSpPr/>
          <p:nvPr/>
        </p:nvGrpSpPr>
        <p:grpSpPr>
          <a:xfrm>
            <a:off x="7625325" y="1672145"/>
            <a:ext cx="2791406" cy="531812"/>
            <a:chOff x="2690699" y="2835483"/>
            <a:chExt cx="2736921" cy="521432"/>
          </a:xfrm>
        </p:grpSpPr>
        <p:sp>
          <p:nvSpPr>
            <p:cNvPr id="80" name="Oval 79"/>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81" name="TextBox 80"/>
            <p:cNvSpPr txBox="1"/>
            <p:nvPr/>
          </p:nvSpPr>
          <p:spPr>
            <a:xfrm>
              <a:off x="3040682" y="2835483"/>
              <a:ext cx="2386938" cy="521432"/>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800000"/>
                  </a:solidFill>
                </a:rPr>
                <a:t>Create SQL Server </a:t>
              </a:r>
              <a:r>
                <a:rPr lang="en-US" sz="1428" b="0" i="0" dirty="0" err="1">
                  <a:solidFill>
                    <a:srgbClr val="800000"/>
                  </a:solidFill>
                </a:rPr>
                <a:t>AlwaysOn</a:t>
              </a:r>
              <a:r>
                <a:rPr lang="en-US" sz="1428" b="0" i="0" dirty="0">
                  <a:solidFill>
                    <a:srgbClr val="800000"/>
                  </a:solidFill>
                </a:rPr>
                <a:t> availability group</a:t>
              </a:r>
            </a:p>
          </p:txBody>
        </p:sp>
      </p:grpSp>
      <p:grpSp>
        <p:nvGrpSpPr>
          <p:cNvPr id="82" name="Group 81"/>
          <p:cNvGrpSpPr/>
          <p:nvPr/>
        </p:nvGrpSpPr>
        <p:grpSpPr>
          <a:xfrm>
            <a:off x="2200621" y="4123182"/>
            <a:ext cx="2118509" cy="766513"/>
            <a:chOff x="2690699" y="2829038"/>
            <a:chExt cx="2077159" cy="751552"/>
          </a:xfrm>
        </p:grpSpPr>
        <p:sp>
          <p:nvSpPr>
            <p:cNvPr id="83" name="Oval 82"/>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3</a:t>
              </a:r>
            </a:p>
          </p:txBody>
        </p:sp>
        <p:sp>
          <p:nvSpPr>
            <p:cNvPr id="84" name="TextBox 83"/>
            <p:cNvSpPr txBox="1"/>
            <p:nvPr/>
          </p:nvSpPr>
          <p:spPr>
            <a:xfrm>
              <a:off x="3031285" y="2829038"/>
              <a:ext cx="1736573" cy="751552"/>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FFFFFF"/>
                  </a:solidFill>
                </a:rPr>
                <a:t>Redirect here if an on-premises failure occurs</a:t>
              </a:r>
            </a:p>
          </p:txBody>
        </p:sp>
      </p:grpSp>
      <p:cxnSp>
        <p:nvCxnSpPr>
          <p:cNvPr id="85" name="Elbow Connector 84"/>
          <p:cNvCxnSpPr/>
          <p:nvPr/>
        </p:nvCxnSpPr>
        <p:spPr>
          <a:xfrm rot="5400000">
            <a:off x="6266636" y="3333784"/>
            <a:ext cx="3025456" cy="2450649"/>
          </a:xfrm>
          <a:prstGeom prst="bentConnector3">
            <a:avLst>
              <a:gd name="adj1" fmla="val 100005"/>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86" name="Group 85"/>
          <p:cNvGrpSpPr/>
          <p:nvPr/>
        </p:nvGrpSpPr>
        <p:grpSpPr>
          <a:xfrm>
            <a:off x="8196272" y="4522430"/>
            <a:ext cx="1850880" cy="696829"/>
            <a:chOff x="8380412" y="4138086"/>
            <a:chExt cx="1905000" cy="683228"/>
          </a:xfrm>
        </p:grpSpPr>
        <p:sp>
          <p:nvSpPr>
            <p:cNvPr id="87" name="Rounded Rectangle 86"/>
            <p:cNvSpPr/>
            <p:nvPr/>
          </p:nvSpPr>
          <p:spPr>
            <a:xfrm>
              <a:off x="8380412" y="4138086"/>
              <a:ext cx="1905000" cy="683228"/>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34" dirty="0" err="1">
                <a:solidFill>
                  <a:srgbClr val="505050"/>
                </a:solidFill>
              </a:endParaRPr>
            </a:p>
          </p:txBody>
        </p:sp>
        <p:sp>
          <p:nvSpPr>
            <p:cNvPr id="89" name="TextBox 88"/>
            <p:cNvSpPr txBox="1"/>
            <p:nvPr/>
          </p:nvSpPr>
          <p:spPr>
            <a:xfrm>
              <a:off x="8380412" y="4270148"/>
              <a:ext cx="1905000" cy="369332"/>
            </a:xfrm>
            <a:prstGeom prst="rect">
              <a:avLst/>
            </a:prstGeom>
            <a:noFill/>
          </p:spPr>
          <p:txBody>
            <a:bodyPr wrap="square" rtlCol="0" anchor="ctr" anchorCtr="0">
              <a:noAutofit/>
            </a:bodyPr>
            <a:lstStyle/>
            <a:p>
              <a:pPr algn="ctr">
                <a:buClr>
                  <a:srgbClr val="FFFFFF"/>
                </a:buClr>
              </a:pPr>
              <a:r>
                <a:rPr lang="en-US" sz="1632" b="1" dirty="0">
                  <a:solidFill>
                    <a:srgbClr val="FFFFFF"/>
                  </a:solidFill>
                </a:rPr>
                <a:t>Azure </a:t>
              </a:r>
            </a:p>
            <a:p>
              <a:pPr algn="ctr">
                <a:buClr>
                  <a:srgbClr val="FFFFFF"/>
                </a:buClr>
              </a:pPr>
              <a:r>
                <a:rPr lang="en-US" sz="1632" b="1" dirty="0">
                  <a:solidFill>
                    <a:srgbClr val="FFFFFF"/>
                  </a:solidFill>
                </a:rPr>
                <a:t>Virtual Machines</a:t>
              </a:r>
            </a:p>
          </p:txBody>
        </p:sp>
      </p:grpSp>
      <p:grpSp>
        <p:nvGrpSpPr>
          <p:cNvPr id="90" name="Group 89"/>
          <p:cNvGrpSpPr/>
          <p:nvPr/>
        </p:nvGrpSpPr>
        <p:grpSpPr>
          <a:xfrm>
            <a:off x="9218311" y="4012320"/>
            <a:ext cx="1438130" cy="347364"/>
            <a:chOff x="2690699" y="2933515"/>
            <a:chExt cx="1410059" cy="340584"/>
          </a:xfrm>
        </p:grpSpPr>
        <p:sp>
          <p:nvSpPr>
            <p:cNvPr id="91" name="Oval 90"/>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92" name="TextBox 91"/>
            <p:cNvSpPr txBox="1"/>
            <p:nvPr/>
          </p:nvSpPr>
          <p:spPr>
            <a:xfrm>
              <a:off x="3031285" y="2942821"/>
              <a:ext cx="1069473" cy="312073"/>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FFFFFF"/>
                  </a:solidFill>
                </a:rPr>
                <a:t>Create VM</a:t>
              </a:r>
            </a:p>
          </p:txBody>
        </p:sp>
      </p:grpSp>
      <p:sp>
        <p:nvSpPr>
          <p:cNvPr id="93" name="TextBox 92"/>
          <p:cNvSpPr txBox="1"/>
          <p:nvPr/>
        </p:nvSpPr>
        <p:spPr>
          <a:xfrm>
            <a:off x="9992642" y="2921752"/>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68217A"/>
                </a:solidFill>
              </a:rPr>
              <a:t>IT Admin</a:t>
            </a:r>
          </a:p>
        </p:txBody>
      </p:sp>
      <p:pic>
        <p:nvPicPr>
          <p:cNvPr id="94"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0416731" y="2075059"/>
            <a:ext cx="553733" cy="80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Rounded Rectangle 94"/>
          <p:cNvSpPr/>
          <p:nvPr/>
        </p:nvSpPr>
        <p:spPr>
          <a:xfrm>
            <a:off x="7982275" y="2456413"/>
            <a:ext cx="2184662" cy="86958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buClr>
                <a:srgbClr val="FFFFFF"/>
              </a:buClr>
            </a:pPr>
            <a:r>
              <a:rPr lang="en-US" sz="1632" b="1" dirty="0">
                <a:solidFill>
                  <a:srgbClr val="FFFFFF"/>
                </a:solidFill>
              </a:rPr>
              <a:t>Azure</a:t>
            </a:r>
          </a:p>
          <a:p>
            <a:pPr algn="ctr">
              <a:buClr>
                <a:srgbClr val="FFFFFF"/>
              </a:buClr>
            </a:pPr>
            <a:r>
              <a:rPr lang="en-US" sz="1632" b="1" dirty="0">
                <a:solidFill>
                  <a:srgbClr val="FFFFFF"/>
                </a:solidFill>
              </a:rPr>
              <a:t>Management Portal</a:t>
            </a:r>
          </a:p>
        </p:txBody>
      </p:sp>
      <p:cxnSp>
        <p:nvCxnSpPr>
          <p:cNvPr id="96" name="Elbow Connector 95"/>
          <p:cNvCxnSpPr/>
          <p:nvPr/>
        </p:nvCxnSpPr>
        <p:spPr>
          <a:xfrm rot="10800000" flipV="1">
            <a:off x="6460992" y="2298704"/>
            <a:ext cx="3886762" cy="1516724"/>
          </a:xfrm>
          <a:prstGeom prst="bentConnector3">
            <a:avLst>
              <a:gd name="adj1" fmla="val 68396"/>
            </a:avLst>
          </a:prstGeom>
          <a:ln>
            <a:solidFill>
              <a:schemeClr val="tx1">
                <a:lumMod val="85000"/>
                <a:lumOff val="1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2950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up)">
                                      <p:cBhvr>
                                        <p:cTn id="7" dur="500"/>
                                        <p:tgtEl>
                                          <p:spTgt spid="85"/>
                                        </p:tgtEl>
                                      </p:cBhvr>
                                    </p:animEffect>
                                  </p:childTnLst>
                                </p:cTn>
                              </p:par>
                              <p:par>
                                <p:cTn id="8" presetID="10" presetClass="entr" presetSubtype="0" fill="hold"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fade">
                                      <p:cBhvr>
                                        <p:cTn id="10" dur="500"/>
                                        <p:tgtEl>
                                          <p:spTgt spid="90"/>
                                        </p:tgtEl>
                                      </p:cBhvr>
                                    </p:animEffect>
                                  </p:childTnLst>
                                </p:cTn>
                              </p:par>
                              <p:par>
                                <p:cTn id="11" presetID="10"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Effect transition="in" filter="fade">
                                      <p:cBhvr>
                                        <p:cTn id="13" dur="500"/>
                                        <p:tgtEl>
                                          <p:spTgt spid="86"/>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wipe(right)">
                                      <p:cBhvr>
                                        <p:cTn id="22" dur="500"/>
                                        <p:tgtEl>
                                          <p:spTgt spid="96"/>
                                        </p:tgtEl>
                                      </p:cBhvr>
                                    </p:animEffect>
                                  </p:childTnLst>
                                </p:cTn>
                              </p:par>
                              <p:par>
                                <p:cTn id="23" presetID="10" presetClass="entr" presetSubtype="0"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par>
                                <p:cTn id="35" presetID="10" presetClass="entr" presetSubtype="0" fill="hold" nodeType="with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par>
                                <p:cTn id="38" presetID="10" presetClass="exit" presetSubtype="0" fill="hold" nodeType="withEffect">
                                  <p:stCondLst>
                                    <p:cond delay="0"/>
                                  </p:stCondLst>
                                  <p:childTnLst>
                                    <p:animEffect transition="out" filter="fade">
                                      <p:cBhvr>
                                        <p:cTn id="39" dur="500"/>
                                        <p:tgtEl>
                                          <p:spTgt spid="71"/>
                                        </p:tgtEl>
                                      </p:cBhvr>
                                    </p:animEffect>
                                    <p:set>
                                      <p:cBhvr>
                                        <p:cTn id="40" dur="1" fill="hold">
                                          <p:stCondLst>
                                            <p:cond delay="499"/>
                                          </p:stCondLst>
                                        </p:cTn>
                                        <p:tgtEl>
                                          <p:spTgt spid="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183" y="2137313"/>
            <a:ext cx="11424391" cy="3722073"/>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68217A"/>
              </a:solidFill>
            </a:endParaRPr>
          </a:p>
        </p:txBody>
      </p:sp>
      <p:sp>
        <p:nvSpPr>
          <p:cNvPr id="2" name="Title 1"/>
          <p:cNvSpPr>
            <a:spLocks noGrp="1"/>
          </p:cNvSpPr>
          <p:nvPr>
            <p:ph type="title"/>
          </p:nvPr>
        </p:nvSpPr>
        <p:spPr/>
        <p:txBody>
          <a:bodyPr/>
          <a:lstStyle/>
          <a:p>
            <a:r>
              <a:rPr lang="en-US" dirty="0" smtClean="0"/>
              <a:t>Disaster Recovery</a:t>
            </a:r>
            <a:br>
              <a:rPr lang="en-US" dirty="0" smtClean="0"/>
            </a:br>
            <a:r>
              <a:rPr lang="en-US" sz="3200" dirty="0">
                <a:solidFill>
                  <a:schemeClr val="tx1"/>
                </a:solidFill>
              </a:rPr>
              <a:t>Why do this?</a:t>
            </a:r>
          </a:p>
        </p:txBody>
      </p:sp>
      <p:grpSp>
        <p:nvGrpSpPr>
          <p:cNvPr id="13" name="Group 12"/>
          <p:cNvGrpSpPr/>
          <p:nvPr/>
        </p:nvGrpSpPr>
        <p:grpSpPr>
          <a:xfrm>
            <a:off x="666155" y="2314516"/>
            <a:ext cx="3497263" cy="2311312"/>
            <a:chOff x="650700" y="2269340"/>
            <a:chExt cx="3429000" cy="2266198"/>
          </a:xfrm>
        </p:grpSpPr>
        <p:sp>
          <p:nvSpPr>
            <p:cNvPr id="7" name="Rectangle 6"/>
            <p:cNvSpPr/>
            <p:nvPr/>
          </p:nvSpPr>
          <p:spPr>
            <a:xfrm>
              <a:off x="650700" y="2269340"/>
              <a:ext cx="3429000" cy="838200"/>
            </a:xfrm>
            <a:prstGeom prst="rect">
              <a:avLst/>
            </a:prstGeom>
            <a:ln>
              <a:tailEnd type="stealth" w="lg" len="lg"/>
            </a:ln>
          </p:spPr>
          <p:style>
            <a:lnRef idx="1">
              <a:schemeClr val="accent6"/>
            </a:lnRef>
            <a:fillRef idx="3">
              <a:schemeClr val="accent6"/>
            </a:fillRef>
            <a:effectRef idx="2">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Can cover a range of scenarios</a:t>
              </a:r>
            </a:p>
          </p:txBody>
        </p:sp>
        <p:sp>
          <p:nvSpPr>
            <p:cNvPr id="10" name="TextBox 9"/>
            <p:cNvSpPr txBox="1"/>
            <p:nvPr/>
          </p:nvSpPr>
          <p:spPr>
            <a:xfrm>
              <a:off x="767807" y="3183740"/>
              <a:ext cx="3194786" cy="1351798"/>
            </a:xfrm>
            <a:prstGeom prst="rect">
              <a:avLst/>
            </a:prstGeom>
            <a:noFill/>
          </p:spPr>
          <p:txBody>
            <a:bodyPr wrap="square" rtlCol="0">
              <a:noAutofit/>
            </a:bodyPr>
            <a:lstStyle/>
            <a:p>
              <a:r>
                <a:rPr lang="en-US" sz="1836" dirty="0">
                  <a:solidFill>
                    <a:srgbClr val="FFFFFF"/>
                  </a:solidFill>
                </a:rPr>
                <a:t>Another option, Azure Site Recovery, allows replicating Hyper-V VMs in the cloud</a:t>
              </a:r>
            </a:p>
            <a:p>
              <a:endParaRPr lang="en-US" sz="1836" dirty="0">
                <a:solidFill>
                  <a:srgbClr val="FFFFFF"/>
                </a:solidFill>
              </a:endParaRPr>
            </a:p>
            <a:p>
              <a:r>
                <a:rPr lang="en-US" sz="1836" dirty="0">
                  <a:solidFill>
                    <a:srgbClr val="FFFFFF"/>
                  </a:solidFill>
                </a:rPr>
                <a:t>VMs can be grouped together, then started in a specific order</a:t>
              </a:r>
            </a:p>
          </p:txBody>
        </p:sp>
      </p:grpSp>
      <p:grpSp>
        <p:nvGrpSpPr>
          <p:cNvPr id="14" name="Group 13"/>
          <p:cNvGrpSpPr/>
          <p:nvPr/>
        </p:nvGrpSpPr>
        <p:grpSpPr>
          <a:xfrm>
            <a:off x="4436441" y="2314516"/>
            <a:ext cx="3497263" cy="2311312"/>
            <a:chOff x="4347395" y="2269340"/>
            <a:chExt cx="3429000" cy="2266198"/>
          </a:xfrm>
        </p:grpSpPr>
        <p:sp>
          <p:nvSpPr>
            <p:cNvPr id="8" name="Rectangle 7"/>
            <p:cNvSpPr/>
            <p:nvPr/>
          </p:nvSpPr>
          <p:spPr>
            <a:xfrm>
              <a:off x="4347395" y="2269340"/>
              <a:ext cx="3429000" cy="838200"/>
            </a:xfrm>
            <a:prstGeom prst="rect">
              <a:avLst/>
            </a:prstGeom>
            <a:ln>
              <a:tailEnd type="stealth" w="lg" len="lg"/>
            </a:ln>
          </p:spPr>
          <p:style>
            <a:lnRef idx="1">
              <a:schemeClr val="accent2"/>
            </a:lnRef>
            <a:fillRef idx="3">
              <a:schemeClr val="accent2"/>
            </a:fillRef>
            <a:effectRef idx="2">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Lower cost</a:t>
              </a:r>
            </a:p>
          </p:txBody>
        </p:sp>
        <p:sp>
          <p:nvSpPr>
            <p:cNvPr id="11" name="TextBox 10"/>
            <p:cNvSpPr txBox="1"/>
            <p:nvPr/>
          </p:nvSpPr>
          <p:spPr>
            <a:xfrm>
              <a:off x="4418012" y="3183740"/>
              <a:ext cx="2819400" cy="1351798"/>
            </a:xfrm>
            <a:prstGeom prst="rect">
              <a:avLst/>
            </a:prstGeom>
            <a:noFill/>
          </p:spPr>
          <p:txBody>
            <a:bodyPr wrap="square" rtlCol="0">
              <a:noAutofit/>
            </a:bodyPr>
            <a:lstStyle>
              <a:defPPr>
                <a:defRPr lang="en-US"/>
              </a:defPPr>
              <a:lvl2pPr marL="0" lvl="1">
                <a:spcAft>
                  <a:spcPts val="1800"/>
                </a:spcAft>
                <a:buClr>
                  <a:schemeClr val="tx1"/>
                </a:buClr>
                <a:defRPr>
                  <a:solidFill>
                    <a:schemeClr val="tx1">
                      <a:lumMod val="75000"/>
                      <a:lumOff val="25000"/>
                    </a:schemeClr>
                  </a:solidFill>
                </a:defRPr>
              </a:lvl2pPr>
            </a:lstStyle>
            <a:p>
              <a:pPr lvl="1">
                <a:buClr>
                  <a:srgbClr val="FFFFFF"/>
                </a:buClr>
              </a:pPr>
              <a:r>
                <a:rPr lang="en-US" sz="1836" dirty="0">
                  <a:solidFill>
                    <a:srgbClr val="FFFFFF">
                      <a:lumMod val="75000"/>
                      <a:lumOff val="25000"/>
                    </a:srgbClr>
                  </a:solidFill>
                </a:rPr>
                <a:t>No need to maintain a dedicated facility just for DR</a:t>
              </a:r>
            </a:p>
            <a:p>
              <a:pPr lvl="1">
                <a:buClr>
                  <a:srgbClr val="FFFFFF"/>
                </a:buClr>
              </a:pPr>
              <a:r>
                <a:rPr lang="en-US" sz="1836" dirty="0">
                  <a:solidFill>
                    <a:srgbClr val="FFFFFF">
                      <a:lumMod val="75000"/>
                      <a:lumOff val="25000"/>
                    </a:srgbClr>
                  </a:solidFill>
                </a:rPr>
                <a:t>Can instead potentially create (and pay for) VMs only when they’re needed</a:t>
              </a:r>
            </a:p>
          </p:txBody>
        </p:sp>
      </p:grpSp>
      <p:grpSp>
        <p:nvGrpSpPr>
          <p:cNvPr id="15" name="Group 14"/>
          <p:cNvGrpSpPr/>
          <p:nvPr/>
        </p:nvGrpSpPr>
        <p:grpSpPr>
          <a:xfrm>
            <a:off x="8206728" y="2314516"/>
            <a:ext cx="3497263" cy="2311312"/>
            <a:chOff x="8044090" y="2269340"/>
            <a:chExt cx="3429000" cy="2266198"/>
          </a:xfrm>
        </p:grpSpPr>
        <p:sp>
          <p:nvSpPr>
            <p:cNvPr id="9" name="Rectangle 8"/>
            <p:cNvSpPr/>
            <p:nvPr/>
          </p:nvSpPr>
          <p:spPr>
            <a:xfrm>
              <a:off x="8044090" y="2269340"/>
              <a:ext cx="3429000" cy="838200"/>
            </a:xfrm>
            <a:prstGeom prst="rect">
              <a:avLst/>
            </a:prstGeom>
            <a:ln>
              <a:tailEnd type="stealth" w="lg" len="lg"/>
            </a:ln>
          </p:spPr>
          <p:style>
            <a:lnRef idx="1">
              <a:schemeClr val="accent3"/>
            </a:lnRef>
            <a:fillRef idx="3">
              <a:schemeClr val="accent3"/>
            </a:fillRef>
            <a:effectRef idx="2">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Provides global recovery options</a:t>
              </a:r>
            </a:p>
          </p:txBody>
        </p:sp>
        <p:sp>
          <p:nvSpPr>
            <p:cNvPr id="12" name="TextBox 11"/>
            <p:cNvSpPr txBox="1"/>
            <p:nvPr/>
          </p:nvSpPr>
          <p:spPr>
            <a:xfrm>
              <a:off x="8140148" y="3183740"/>
              <a:ext cx="3332942" cy="1351798"/>
            </a:xfrm>
            <a:prstGeom prst="rect">
              <a:avLst/>
            </a:prstGeom>
            <a:noFill/>
          </p:spPr>
          <p:txBody>
            <a:bodyPr wrap="square" rtlCol="0">
              <a:noAutofit/>
            </a:bodyPr>
            <a:lstStyle>
              <a:defPPr>
                <a:defRPr lang="en-US"/>
              </a:defPPr>
              <a:lvl2pPr marL="0" lvl="1">
                <a:spcAft>
                  <a:spcPts val="1800"/>
                </a:spcAft>
                <a:buClr>
                  <a:schemeClr val="tx1"/>
                </a:buClr>
                <a:defRPr>
                  <a:solidFill>
                    <a:schemeClr val="tx1">
                      <a:lumMod val="75000"/>
                      <a:lumOff val="25000"/>
                    </a:schemeClr>
                  </a:solidFill>
                </a:defRPr>
              </a:lvl2pPr>
            </a:lstStyle>
            <a:p>
              <a:pPr lvl="1">
                <a:buClr>
                  <a:srgbClr val="FFFFFF"/>
                </a:buClr>
              </a:pPr>
              <a:r>
                <a:rPr lang="en-US" sz="1836" dirty="0">
                  <a:solidFill>
                    <a:srgbClr val="FFFFFF">
                      <a:lumMod val="75000"/>
                      <a:lumOff val="25000"/>
                    </a:srgbClr>
                  </a:solidFill>
                </a:rPr>
                <a:t>Microsoft Azure has datacenters around the world</a:t>
              </a:r>
            </a:p>
          </p:txBody>
        </p:sp>
      </p:grpSp>
    </p:spTree>
    <p:extLst>
      <p:ext uri="{BB962C8B-B14F-4D97-AF65-F5344CB8AC3E}">
        <p14:creationId xmlns:p14="http://schemas.microsoft.com/office/powerpoint/2010/main" val="28972444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9" name="Rectangle 68"/>
          <p:cNvSpPr/>
          <p:nvPr/>
        </p:nvSpPr>
        <p:spPr>
          <a:xfrm>
            <a:off x="1039920" y="4247892"/>
            <a:ext cx="10932017" cy="2632613"/>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70" name="Group 69"/>
          <p:cNvGrpSpPr/>
          <p:nvPr/>
        </p:nvGrpSpPr>
        <p:grpSpPr>
          <a:xfrm>
            <a:off x="813839" y="4470684"/>
            <a:ext cx="5161317" cy="2470412"/>
            <a:chOff x="515938" y="742950"/>
            <a:chExt cx="11331574" cy="5543551"/>
          </a:xfrm>
        </p:grpSpPr>
        <p:grpSp>
          <p:nvGrpSpPr>
            <p:cNvPr id="71" name="Group 70"/>
            <p:cNvGrpSpPr/>
            <p:nvPr/>
          </p:nvGrpSpPr>
          <p:grpSpPr>
            <a:xfrm>
              <a:off x="515938" y="742950"/>
              <a:ext cx="11331574" cy="5276850"/>
              <a:chOff x="515938" y="742950"/>
              <a:chExt cx="11331574" cy="5276850"/>
            </a:xfrm>
          </p:grpSpPr>
          <p:grpSp>
            <p:nvGrpSpPr>
              <p:cNvPr id="75" name="Group 74"/>
              <p:cNvGrpSpPr/>
              <p:nvPr/>
            </p:nvGrpSpPr>
            <p:grpSpPr>
              <a:xfrm>
                <a:off x="515938" y="742950"/>
                <a:ext cx="11331574" cy="5276850"/>
                <a:chOff x="515938" y="742950"/>
                <a:chExt cx="11331574" cy="5276850"/>
              </a:xfrm>
            </p:grpSpPr>
            <p:pic>
              <p:nvPicPr>
                <p:cNvPr id="78" name="Picture 77"/>
                <p:cNvPicPr>
                  <a:picLocks noChangeAspect="1" noChangeArrowheads="1"/>
                </p:cNvPicPr>
                <p:nvPr/>
              </p:nvPicPr>
              <p:blipFill>
                <a:blip r:embed="rId4"/>
                <a:srcRect/>
                <a:stretch>
                  <a:fillRect/>
                </a:stretch>
              </p:blipFill>
              <p:spPr bwMode="auto">
                <a:xfrm>
                  <a:off x="973138" y="1447800"/>
                  <a:ext cx="7152701" cy="4038600"/>
                </a:xfrm>
                <a:prstGeom prst="rect">
                  <a:avLst/>
                </a:prstGeom>
                <a:noFill/>
                <a:ln w="9525">
                  <a:noFill/>
                  <a:miter lim="800000"/>
                  <a:headEnd/>
                  <a:tailEnd/>
                </a:ln>
                <a:effectLst/>
              </p:spPr>
            </p:pic>
            <p:pic>
              <p:nvPicPr>
                <p:cNvPr id="81" name="Picture 80"/>
                <p:cNvPicPr>
                  <a:picLocks noChangeAspect="1" noChangeArrowheads="1"/>
                </p:cNvPicPr>
                <p:nvPr/>
              </p:nvPicPr>
              <p:blipFill>
                <a:blip r:embed="rId4"/>
                <a:srcRect/>
                <a:stretch>
                  <a:fillRect/>
                </a:stretch>
              </p:blipFill>
              <p:spPr bwMode="auto">
                <a:xfrm>
                  <a:off x="4504312" y="1219200"/>
                  <a:ext cx="7152701" cy="4038600"/>
                </a:xfrm>
                <a:prstGeom prst="rect">
                  <a:avLst/>
                </a:prstGeom>
                <a:noFill/>
                <a:ln w="9525">
                  <a:noFill/>
                  <a:miter lim="800000"/>
                  <a:headEnd/>
                  <a:tailEnd/>
                </a:ln>
                <a:effectLst/>
              </p:spPr>
            </p:pic>
            <p:pic>
              <p:nvPicPr>
                <p:cNvPr id="88" name="Picture 87"/>
                <p:cNvPicPr>
                  <a:picLocks noChangeAspect="1" noChangeArrowheads="1"/>
                </p:cNvPicPr>
                <p:nvPr/>
              </p:nvPicPr>
              <p:blipFill>
                <a:blip r:embed="rId5"/>
                <a:srcRect/>
                <a:stretch>
                  <a:fillRect/>
                </a:stretch>
              </p:blipFill>
              <p:spPr bwMode="auto">
                <a:xfrm>
                  <a:off x="515938" y="3276600"/>
                  <a:ext cx="5448300" cy="2743200"/>
                </a:xfrm>
                <a:prstGeom prst="rect">
                  <a:avLst/>
                </a:prstGeom>
                <a:noFill/>
                <a:ln w="9525">
                  <a:noFill/>
                  <a:miter lim="800000"/>
                  <a:headEnd/>
                  <a:tailEnd/>
                </a:ln>
                <a:effectLst/>
              </p:spPr>
            </p:pic>
            <p:pic>
              <p:nvPicPr>
                <p:cNvPr id="89" name="Picture 88"/>
                <p:cNvPicPr>
                  <a:picLocks noChangeAspect="1" noChangeArrowheads="1"/>
                </p:cNvPicPr>
                <p:nvPr/>
              </p:nvPicPr>
              <p:blipFill>
                <a:blip r:embed="rId5"/>
                <a:srcRect/>
                <a:stretch>
                  <a:fillRect/>
                </a:stretch>
              </p:blipFill>
              <p:spPr bwMode="auto">
                <a:xfrm>
                  <a:off x="2894012" y="3276600"/>
                  <a:ext cx="5448300" cy="2743200"/>
                </a:xfrm>
                <a:prstGeom prst="rect">
                  <a:avLst/>
                </a:prstGeom>
                <a:noFill/>
                <a:ln w="9525">
                  <a:noFill/>
                  <a:miter lim="800000"/>
                  <a:headEnd/>
                  <a:tailEnd/>
                </a:ln>
                <a:effectLst/>
              </p:spPr>
            </p:pic>
            <p:pic>
              <p:nvPicPr>
                <p:cNvPr id="97" name="Picture 96"/>
                <p:cNvPicPr>
                  <a:picLocks noChangeAspect="1" noChangeArrowheads="1"/>
                </p:cNvPicPr>
                <p:nvPr/>
              </p:nvPicPr>
              <p:blipFill>
                <a:blip r:embed="rId5"/>
                <a:srcRect/>
                <a:stretch>
                  <a:fillRect/>
                </a:stretch>
              </p:blipFill>
              <p:spPr bwMode="auto">
                <a:xfrm>
                  <a:off x="6399212" y="3276600"/>
                  <a:ext cx="5448300" cy="2743200"/>
                </a:xfrm>
                <a:prstGeom prst="rect">
                  <a:avLst/>
                </a:prstGeom>
                <a:noFill/>
                <a:ln w="9525">
                  <a:noFill/>
                  <a:miter lim="800000"/>
                  <a:headEnd/>
                  <a:tailEnd/>
                </a:ln>
                <a:effectLst/>
              </p:spPr>
            </p:pic>
            <p:pic>
              <p:nvPicPr>
                <p:cNvPr id="98" name="Picture 97"/>
                <p:cNvPicPr>
                  <a:picLocks noChangeAspect="1" noChangeArrowheads="1"/>
                </p:cNvPicPr>
                <p:nvPr/>
              </p:nvPicPr>
              <p:blipFill>
                <a:blip r:embed="rId6">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76" name="Picture 75"/>
              <p:cNvPicPr>
                <a:picLocks noChangeAspect="1" noChangeArrowheads="1"/>
              </p:cNvPicPr>
              <p:nvPr/>
            </p:nvPicPr>
            <p:blipFill>
              <a:blip r:embed="rId4"/>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77" name="Picture 76"/>
              <p:cNvPicPr>
                <a:picLocks noChangeAspect="1" noChangeArrowheads="1"/>
              </p:cNvPicPr>
              <p:nvPr/>
            </p:nvPicPr>
            <p:blipFill>
              <a:blip r:embed="rId4"/>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72" name="Picture 71"/>
            <p:cNvPicPr>
              <a:picLocks noChangeAspect="1" noChangeArrowheads="1"/>
            </p:cNvPicPr>
            <p:nvPr/>
          </p:nvPicPr>
          <p:blipFill>
            <a:blip r:embed="rId4"/>
            <a:srcRect/>
            <a:stretch>
              <a:fillRect/>
            </a:stretch>
          </p:blipFill>
          <p:spPr bwMode="auto">
            <a:xfrm>
              <a:off x="1446212" y="3124200"/>
              <a:ext cx="5600700" cy="3162300"/>
            </a:xfrm>
            <a:prstGeom prst="rect">
              <a:avLst/>
            </a:prstGeom>
            <a:noFill/>
            <a:ln w="9525">
              <a:noFill/>
              <a:miter lim="800000"/>
              <a:headEnd/>
              <a:tailEnd/>
            </a:ln>
            <a:effectLst/>
          </p:spPr>
        </p:pic>
        <p:pic>
          <p:nvPicPr>
            <p:cNvPr id="73" name="Picture 72"/>
            <p:cNvPicPr>
              <a:picLocks noChangeAspect="1" noChangeArrowheads="1"/>
            </p:cNvPicPr>
            <p:nvPr/>
          </p:nvPicPr>
          <p:blipFill>
            <a:blip r:embed="rId4"/>
            <a:srcRect/>
            <a:stretch>
              <a:fillRect/>
            </a:stretch>
          </p:blipFill>
          <p:spPr bwMode="auto">
            <a:xfrm>
              <a:off x="5103812" y="3124200"/>
              <a:ext cx="5600700" cy="3162300"/>
            </a:xfrm>
            <a:prstGeom prst="rect">
              <a:avLst/>
            </a:prstGeom>
            <a:noFill/>
            <a:ln w="9525">
              <a:noFill/>
              <a:miter lim="800000"/>
              <a:headEnd/>
              <a:tailEnd/>
            </a:ln>
            <a:effectLst/>
          </p:spPr>
        </p:pic>
        <p:pic>
          <p:nvPicPr>
            <p:cNvPr id="74" name="Picture 73"/>
            <p:cNvPicPr>
              <a:picLocks noChangeAspect="1" noChangeArrowheads="1"/>
            </p:cNvPicPr>
            <p:nvPr/>
          </p:nvPicPr>
          <p:blipFill>
            <a:blip r:embed="rId4"/>
            <a:srcRect/>
            <a:stretch>
              <a:fillRect/>
            </a:stretch>
          </p:blipFill>
          <p:spPr bwMode="auto">
            <a:xfrm>
              <a:off x="6246811" y="3124200"/>
              <a:ext cx="5600701" cy="3162301"/>
            </a:xfrm>
            <a:prstGeom prst="rect">
              <a:avLst/>
            </a:prstGeom>
            <a:noFill/>
            <a:ln w="9525">
              <a:noFill/>
              <a:miter lim="800000"/>
              <a:headEnd/>
              <a:tailEnd/>
            </a:ln>
            <a:effectLst/>
          </p:spPr>
        </p:pic>
      </p:grpSp>
      <p:sp>
        <p:nvSpPr>
          <p:cNvPr id="100" name="TextBox 99"/>
          <p:cNvSpPr txBox="1"/>
          <p:nvPr/>
        </p:nvSpPr>
        <p:spPr>
          <a:xfrm rot="16200000">
            <a:off x="-469675" y="5358024"/>
            <a:ext cx="2627115"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stStyle>
          <a:p>
            <a:r>
              <a:rPr lang="en-US" dirty="0"/>
              <a:t>MICROSOFT AZURE</a:t>
            </a:r>
          </a:p>
        </p:txBody>
      </p:sp>
      <p:sp>
        <p:nvSpPr>
          <p:cNvPr id="80" name="Rectangle 79"/>
          <p:cNvSpPr/>
          <p:nvPr/>
        </p:nvSpPr>
        <p:spPr>
          <a:xfrm>
            <a:off x="1075887" y="1636696"/>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2" name="Title 1"/>
          <p:cNvSpPr>
            <a:spLocks noGrp="1"/>
          </p:cNvSpPr>
          <p:nvPr>
            <p:ph type="title"/>
          </p:nvPr>
        </p:nvSpPr>
        <p:spPr/>
        <p:txBody>
          <a:bodyPr/>
          <a:lstStyle/>
          <a:p>
            <a:r>
              <a:rPr lang="en-US" sz="4800" dirty="0"/>
              <a:t>Deploying Packaged Applications</a:t>
            </a:r>
            <a:r>
              <a:rPr lang="en-US" dirty="0" smtClean="0"/>
              <a:t/>
            </a:r>
            <a:br>
              <a:rPr lang="en-US" dirty="0" smtClean="0"/>
            </a:br>
            <a:r>
              <a:rPr lang="en-US" sz="3200" dirty="0">
                <a:solidFill>
                  <a:schemeClr val="tx1"/>
                </a:solidFill>
              </a:rPr>
              <a:t>Example: SharePoint on Microsoft Azure</a:t>
            </a:r>
          </a:p>
        </p:txBody>
      </p:sp>
      <p:sp>
        <p:nvSpPr>
          <p:cNvPr id="79" name="Rounded Rectangle 78"/>
          <p:cNvSpPr/>
          <p:nvPr/>
        </p:nvSpPr>
        <p:spPr>
          <a:xfrm>
            <a:off x="1601117" y="4426851"/>
            <a:ext cx="4394814" cy="2037576"/>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82" name="TextBox 81"/>
          <p:cNvSpPr txBox="1"/>
          <p:nvPr/>
        </p:nvSpPr>
        <p:spPr>
          <a:xfrm rot="16200000">
            <a:off x="-176125" y="2486066"/>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84" name="TextBox 83"/>
          <p:cNvSpPr txBox="1"/>
          <p:nvPr/>
        </p:nvSpPr>
        <p:spPr>
          <a:xfrm>
            <a:off x="9144285" y="3040067"/>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IT Admin</a:t>
            </a:r>
          </a:p>
        </p:txBody>
      </p:sp>
      <p:grpSp>
        <p:nvGrpSpPr>
          <p:cNvPr id="5" name="Group 4"/>
          <p:cNvGrpSpPr/>
          <p:nvPr/>
        </p:nvGrpSpPr>
        <p:grpSpPr>
          <a:xfrm>
            <a:off x="1336148" y="2004185"/>
            <a:ext cx="2512920" cy="1481957"/>
            <a:chOff x="1307615" y="1780254"/>
            <a:chExt cx="2463871" cy="1453031"/>
          </a:xfrm>
        </p:grpSpPr>
        <p:pic>
          <p:nvPicPr>
            <p:cNvPr id="126" name="Picture 125" descr="1.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086692" y="1802588"/>
              <a:ext cx="529887" cy="789966"/>
            </a:xfrm>
            <a:prstGeom prst="rect">
              <a:avLst/>
            </a:prstGeom>
          </p:spPr>
        </p:pic>
        <p:pic>
          <p:nvPicPr>
            <p:cNvPr id="127" name="Picture 126" descr="8.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922292" y="1784408"/>
              <a:ext cx="536318" cy="789965"/>
            </a:xfrm>
            <a:prstGeom prst="rect">
              <a:avLst/>
            </a:prstGeom>
          </p:spPr>
        </p:pic>
        <p:pic>
          <p:nvPicPr>
            <p:cNvPr id="128" name="Picture 127" descr="11.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307615" y="1780254"/>
              <a:ext cx="530322" cy="789966"/>
            </a:xfrm>
            <a:prstGeom prst="rect">
              <a:avLst/>
            </a:prstGeom>
          </p:spPr>
        </p:pic>
        <p:sp>
          <p:nvSpPr>
            <p:cNvPr id="96" name="TextBox 95"/>
            <p:cNvSpPr txBox="1"/>
            <p:nvPr/>
          </p:nvSpPr>
          <p:spPr>
            <a:xfrm>
              <a:off x="1788752" y="2889793"/>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Users</a:t>
              </a:r>
            </a:p>
          </p:txBody>
        </p:sp>
        <p:pic>
          <p:nvPicPr>
            <p:cNvPr id="11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14" name="Elbow Connector 113"/>
          <p:cNvCxnSpPr>
            <a:endCxn id="79" idx="3"/>
          </p:cNvCxnSpPr>
          <p:nvPr/>
        </p:nvCxnSpPr>
        <p:spPr>
          <a:xfrm rot="5400000">
            <a:off x="5640915" y="3251995"/>
            <a:ext cx="2548662" cy="1838627"/>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15" name="Group 114"/>
          <p:cNvGrpSpPr/>
          <p:nvPr/>
        </p:nvGrpSpPr>
        <p:grpSpPr>
          <a:xfrm>
            <a:off x="6866113" y="4503091"/>
            <a:ext cx="1942924" cy="793253"/>
            <a:chOff x="8380412" y="4043544"/>
            <a:chExt cx="1905000" cy="777770"/>
          </a:xfrm>
        </p:grpSpPr>
        <p:sp>
          <p:nvSpPr>
            <p:cNvPr id="116" name="Rounded Rectangle 115"/>
            <p:cNvSpPr/>
            <p:nvPr/>
          </p:nvSpPr>
          <p:spPr>
            <a:xfrm>
              <a:off x="8380412" y="4043544"/>
              <a:ext cx="1905000" cy="77777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734" dirty="0" err="1">
                <a:solidFill>
                  <a:srgbClr val="FFFFFF"/>
                </a:solidFill>
              </a:endParaRPr>
            </a:p>
          </p:txBody>
        </p:sp>
        <p:sp>
          <p:nvSpPr>
            <p:cNvPr id="117" name="TextBox 116"/>
            <p:cNvSpPr txBox="1"/>
            <p:nvPr/>
          </p:nvSpPr>
          <p:spPr>
            <a:xfrm>
              <a:off x="8380412" y="4270148"/>
              <a:ext cx="1905000" cy="369332"/>
            </a:xfrm>
            <a:prstGeom prst="rect">
              <a:avLst/>
            </a:prstGeom>
            <a:noFill/>
          </p:spPr>
          <p:txBody>
            <a:bodyPr wrap="square" rtlCol="0" anchor="ctr" anchorCtr="0">
              <a:noAutofit/>
            </a:bodyPr>
            <a:lstStyle/>
            <a:p>
              <a:pPr algn="ctr">
                <a:buClr>
                  <a:srgbClr val="FFFFFF"/>
                </a:buClr>
              </a:pPr>
              <a:r>
                <a:rPr lang="en-US" sz="1700" b="1" dirty="0" smtClean="0">
                  <a:solidFill>
                    <a:srgbClr val="FFFFFF"/>
                  </a:solidFill>
                </a:rPr>
                <a:t>Azure </a:t>
              </a:r>
            </a:p>
            <a:p>
              <a:pPr algn="ctr">
                <a:buClr>
                  <a:srgbClr val="FFFFFF"/>
                </a:buClr>
              </a:pPr>
              <a:r>
                <a:rPr lang="en-US" sz="1700" b="1" dirty="0" smtClean="0">
                  <a:solidFill>
                    <a:srgbClr val="FFFFFF"/>
                  </a:solidFill>
                </a:rPr>
                <a:t>Virtual </a:t>
              </a:r>
              <a:r>
                <a:rPr lang="en-US" sz="1700" b="1" dirty="0">
                  <a:solidFill>
                    <a:srgbClr val="FFFFFF"/>
                  </a:solidFill>
                </a:rPr>
                <a:t>Machines</a:t>
              </a:r>
            </a:p>
          </p:txBody>
        </p:sp>
      </p:grpSp>
      <p:grpSp>
        <p:nvGrpSpPr>
          <p:cNvPr id="118" name="Group 117"/>
          <p:cNvGrpSpPr/>
          <p:nvPr/>
        </p:nvGrpSpPr>
        <p:grpSpPr>
          <a:xfrm>
            <a:off x="7942655" y="3825550"/>
            <a:ext cx="1384508" cy="347364"/>
            <a:chOff x="2690699" y="2933515"/>
            <a:chExt cx="1357484" cy="340584"/>
          </a:xfrm>
        </p:grpSpPr>
        <p:sp>
          <p:nvSpPr>
            <p:cNvPr id="119" name="Oval 118"/>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20" name="TextBox 119"/>
            <p:cNvSpPr txBox="1"/>
            <p:nvPr/>
          </p:nvSpPr>
          <p:spPr>
            <a:xfrm>
              <a:off x="3022419" y="2965307"/>
              <a:ext cx="1025764"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Create</a:t>
              </a:r>
              <a:r>
                <a:rPr lang="en-US" sz="1224" b="0" i="0" dirty="0">
                  <a:solidFill>
                    <a:srgbClr val="800000"/>
                  </a:solidFill>
                </a:rPr>
                <a:t> </a:t>
              </a:r>
              <a:r>
                <a:rPr lang="en-US" sz="1224" b="0" i="0" dirty="0">
                  <a:solidFill>
                    <a:srgbClr val="FFFFFF"/>
                  </a:solidFill>
                </a:rPr>
                <a:t>VMs</a:t>
              </a:r>
            </a:p>
          </p:txBody>
        </p:sp>
      </p:grpSp>
      <p:cxnSp>
        <p:nvCxnSpPr>
          <p:cNvPr id="122" name="Straight Arrow Connector 121"/>
          <p:cNvCxnSpPr/>
          <p:nvPr/>
        </p:nvCxnSpPr>
        <p:spPr>
          <a:xfrm flipH="1">
            <a:off x="2552751" y="3498746"/>
            <a:ext cx="4933" cy="918949"/>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1820191" y="4629631"/>
            <a:ext cx="2482615" cy="1689305"/>
            <a:chOff x="1782210" y="4539266"/>
            <a:chExt cx="2434157" cy="1656332"/>
          </a:xfrm>
        </p:grpSpPr>
        <p:sp>
          <p:nvSpPr>
            <p:cNvPr id="99" name="Rectangle 98"/>
            <p:cNvSpPr/>
            <p:nvPr/>
          </p:nvSpPr>
          <p:spPr>
            <a:xfrm>
              <a:off x="2087010" y="4844066"/>
              <a:ext cx="1042390"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04" name="Rectangle 103"/>
            <p:cNvSpPr/>
            <p:nvPr/>
          </p:nvSpPr>
          <p:spPr>
            <a:xfrm>
              <a:off x="1934610" y="4691666"/>
              <a:ext cx="1042390"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05" name="Rectangle 104"/>
            <p:cNvSpPr/>
            <p:nvPr/>
          </p:nvSpPr>
          <p:spPr>
            <a:xfrm>
              <a:off x="1782210" y="4539266"/>
              <a:ext cx="1042390"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06" name="TextBox 105"/>
            <p:cNvSpPr txBox="1"/>
            <p:nvPr/>
          </p:nvSpPr>
          <p:spPr>
            <a:xfrm>
              <a:off x="1782210" y="5469511"/>
              <a:ext cx="1042390" cy="369332"/>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VMs</a:t>
              </a:r>
            </a:p>
          </p:txBody>
        </p:sp>
        <p:grpSp>
          <p:nvGrpSpPr>
            <p:cNvPr id="3" name="Group 2"/>
            <p:cNvGrpSpPr/>
            <p:nvPr/>
          </p:nvGrpSpPr>
          <p:grpSpPr>
            <a:xfrm>
              <a:off x="3247093" y="4539266"/>
              <a:ext cx="969274" cy="1656332"/>
              <a:chOff x="3153808" y="4539266"/>
              <a:chExt cx="1288984" cy="1656332"/>
            </a:xfrm>
          </p:grpSpPr>
          <p:sp>
            <p:nvSpPr>
              <p:cNvPr id="135" name="Rectangle 134"/>
              <p:cNvSpPr/>
              <p:nvPr/>
            </p:nvSpPr>
            <p:spPr>
              <a:xfrm>
                <a:off x="3458610" y="4844066"/>
                <a:ext cx="984182"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36" name="Rectangle 135"/>
              <p:cNvSpPr/>
              <p:nvPr/>
            </p:nvSpPr>
            <p:spPr>
              <a:xfrm>
                <a:off x="3306210" y="4691666"/>
                <a:ext cx="984182"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37" name="Rectangle 136"/>
              <p:cNvSpPr/>
              <p:nvPr/>
            </p:nvSpPr>
            <p:spPr>
              <a:xfrm>
                <a:off x="3153810" y="4539266"/>
                <a:ext cx="984182"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38" name="TextBox 137"/>
              <p:cNvSpPr txBox="1"/>
              <p:nvPr/>
            </p:nvSpPr>
            <p:spPr>
              <a:xfrm>
                <a:off x="3153808" y="5469511"/>
                <a:ext cx="1136583" cy="369332"/>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VMs</a:t>
                </a:r>
              </a:p>
            </p:txBody>
          </p:sp>
        </p:grpSp>
      </p:grpSp>
      <p:grpSp>
        <p:nvGrpSpPr>
          <p:cNvPr id="4" name="Group 3"/>
          <p:cNvGrpSpPr/>
          <p:nvPr/>
        </p:nvGrpSpPr>
        <p:grpSpPr>
          <a:xfrm>
            <a:off x="1888811" y="4899250"/>
            <a:ext cx="2096675" cy="408534"/>
            <a:chOff x="1849492" y="4803623"/>
            <a:chExt cx="2055750" cy="400560"/>
          </a:xfrm>
        </p:grpSpPr>
        <p:cxnSp>
          <p:nvCxnSpPr>
            <p:cNvPr id="130" name="Straight Connector 129"/>
            <p:cNvCxnSpPr>
              <a:stCxn id="132" idx="3"/>
            </p:cNvCxnSpPr>
            <p:nvPr/>
          </p:nvCxnSpPr>
          <p:spPr>
            <a:xfrm flipV="1">
              <a:off x="2726656" y="4994219"/>
              <a:ext cx="833035" cy="96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TextBox 131"/>
            <p:cNvSpPr txBox="1"/>
            <p:nvPr/>
          </p:nvSpPr>
          <p:spPr>
            <a:xfrm>
              <a:off x="1849492" y="4876945"/>
              <a:ext cx="877164" cy="253916"/>
            </a:xfrm>
            <a:prstGeom prst="rect">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071" dirty="0">
                  <a:solidFill>
                    <a:srgbClr val="FFFFFF"/>
                  </a:solidFill>
                </a:rPr>
                <a:t>SharePoint</a:t>
              </a:r>
            </a:p>
          </p:txBody>
        </p:sp>
        <p:sp>
          <p:nvSpPr>
            <p:cNvPr id="133" name="Can 132"/>
            <p:cNvSpPr/>
            <p:nvPr/>
          </p:nvSpPr>
          <p:spPr>
            <a:xfrm>
              <a:off x="3295642" y="4803623"/>
              <a:ext cx="609600" cy="400560"/>
            </a:xfrm>
            <a:prstGeom prst="can">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p>
              <a:pPr algn="ctr"/>
              <a:r>
                <a:rPr lang="en-US" sz="1071" b="1" dirty="0">
                  <a:solidFill>
                    <a:srgbClr val="FFFFFF"/>
                  </a:solidFill>
                  <a:ea typeface="Segoe UI" pitchFamily="34" charset="0"/>
                  <a:cs typeface="Segoe UI" pitchFamily="34" charset="0"/>
                </a:rPr>
                <a:t>SQL</a:t>
              </a:r>
            </a:p>
          </p:txBody>
        </p:sp>
      </p:grpSp>
      <p:grpSp>
        <p:nvGrpSpPr>
          <p:cNvPr id="140" name="Group 139"/>
          <p:cNvGrpSpPr/>
          <p:nvPr/>
        </p:nvGrpSpPr>
        <p:grpSpPr>
          <a:xfrm>
            <a:off x="7169313" y="6364140"/>
            <a:ext cx="2026400" cy="510867"/>
            <a:chOff x="2690699" y="2933515"/>
            <a:chExt cx="1986847" cy="500895"/>
          </a:xfrm>
        </p:grpSpPr>
        <p:sp>
          <p:nvSpPr>
            <p:cNvPr id="141" name="Oval 140"/>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142" name="TextBox 141"/>
            <p:cNvSpPr txBox="1"/>
            <p:nvPr/>
          </p:nvSpPr>
          <p:spPr>
            <a:xfrm>
              <a:off x="3022420" y="2965307"/>
              <a:ext cx="1655126" cy="469103"/>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Deploy</a:t>
              </a:r>
              <a:r>
                <a:rPr lang="en-US" sz="1224" b="0" i="0" dirty="0">
                  <a:solidFill>
                    <a:srgbClr val="800000"/>
                  </a:solidFill>
                </a:rPr>
                <a:t> </a:t>
              </a:r>
              <a:r>
                <a:rPr lang="en-US" sz="1224" b="0" i="0" dirty="0">
                  <a:solidFill>
                    <a:srgbClr val="FFFFFF"/>
                  </a:solidFill>
                </a:rPr>
                <a:t>and</a:t>
              </a:r>
              <a:r>
                <a:rPr lang="en-US" sz="1224" b="0" i="0" dirty="0">
                  <a:solidFill>
                    <a:srgbClr val="800000"/>
                  </a:solidFill>
                </a:rPr>
                <a:t> </a:t>
              </a:r>
              <a:r>
                <a:rPr lang="en-US" sz="1224" b="0" i="0" dirty="0">
                  <a:solidFill>
                    <a:srgbClr val="FFFFFF"/>
                  </a:solidFill>
                </a:rPr>
                <a:t>configure</a:t>
              </a:r>
              <a:r>
                <a:rPr lang="en-US" sz="1224" b="0" i="0" dirty="0">
                  <a:solidFill>
                    <a:srgbClr val="800000"/>
                  </a:solidFill>
                </a:rPr>
                <a:t> </a:t>
              </a:r>
              <a:r>
                <a:rPr lang="en-US" sz="1224" b="0" i="0" dirty="0">
                  <a:solidFill>
                    <a:srgbClr val="FFFFFF"/>
                  </a:solidFill>
                </a:rPr>
                <a:t>SharePoint</a:t>
              </a:r>
            </a:p>
          </p:txBody>
        </p:sp>
      </p:grpSp>
      <p:cxnSp>
        <p:nvCxnSpPr>
          <p:cNvPr id="13" name="Elbow Connector 12"/>
          <p:cNvCxnSpPr>
            <a:stCxn id="94" idx="3"/>
          </p:cNvCxnSpPr>
          <p:nvPr/>
        </p:nvCxnSpPr>
        <p:spPr>
          <a:xfrm flipH="1">
            <a:off x="4372954" y="2650679"/>
            <a:ext cx="4779295" cy="3588678"/>
          </a:xfrm>
          <a:prstGeom prst="bentConnector3">
            <a:avLst>
              <a:gd name="adj1" fmla="val -409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113"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86484" y="2217116"/>
            <a:ext cx="553733" cy="80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4416407" y="2226831"/>
            <a:ext cx="1579562" cy="3899585"/>
            <a:chOff x="4285146" y="2193947"/>
            <a:chExt cx="1548730" cy="3823470"/>
          </a:xfrm>
        </p:grpSpPr>
        <p:sp>
          <p:nvSpPr>
            <p:cNvPr id="95" name="Rounded Rectangle 94"/>
            <p:cNvSpPr/>
            <p:nvPr/>
          </p:nvSpPr>
          <p:spPr>
            <a:xfrm>
              <a:off x="4309876" y="2193947"/>
              <a:ext cx="1524000" cy="852607"/>
            </a:xfrm>
            <a:prstGeom prst="roundRect">
              <a:avLst>
                <a:gd name="adj" fmla="val 0"/>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defTabSz="932559">
                <a:buClr>
                  <a:srgbClr val="FFFFFF"/>
                </a:buClr>
              </a:pPr>
              <a:r>
                <a:rPr lang="en-US" sz="1632" dirty="0">
                  <a:solidFill>
                    <a:srgbClr val="FFFFFF"/>
                  </a:solidFill>
                </a:rPr>
                <a:t>Active </a:t>
              </a:r>
              <a:br>
                <a:rPr lang="en-US" sz="1632" dirty="0">
                  <a:solidFill>
                    <a:srgbClr val="FFFFFF"/>
                  </a:solidFill>
                </a:rPr>
              </a:br>
              <a:r>
                <a:rPr lang="en-US" sz="1632" dirty="0">
                  <a:solidFill>
                    <a:srgbClr val="FFFFFF"/>
                  </a:solidFill>
                </a:rPr>
                <a:t>Directory</a:t>
              </a:r>
            </a:p>
          </p:txBody>
        </p:sp>
        <p:sp>
          <p:nvSpPr>
            <p:cNvPr id="90" name="Rectangle 89"/>
            <p:cNvSpPr/>
            <p:nvPr/>
          </p:nvSpPr>
          <p:spPr>
            <a:xfrm>
              <a:off x="4343470" y="4665885"/>
              <a:ext cx="1254952"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91" name="TextBox 90"/>
            <p:cNvSpPr txBox="1"/>
            <p:nvPr/>
          </p:nvSpPr>
          <p:spPr>
            <a:xfrm>
              <a:off x="4285146" y="5596130"/>
              <a:ext cx="1371600" cy="369332"/>
            </a:xfrm>
            <a:prstGeom prst="rect">
              <a:avLst/>
            </a:prstGeom>
            <a:noFill/>
          </p:spPr>
          <p:txBody>
            <a:bodyPr wrap="square" rtlCol="0" anchor="ctr" anchorCtr="0">
              <a:noAutofit/>
            </a:bodyPr>
            <a:lstStyle/>
            <a:p>
              <a:pPr algn="ctr">
                <a:buClr>
                  <a:srgbClr val="FFFFFF"/>
                </a:buClr>
              </a:pPr>
              <a:r>
                <a:rPr lang="en-US" sz="1836" b="1" dirty="0">
                  <a:solidFill>
                    <a:srgbClr val="505050"/>
                  </a:solidFill>
                </a:rPr>
                <a:t>VM</a:t>
              </a:r>
            </a:p>
          </p:txBody>
        </p:sp>
        <p:sp>
          <p:nvSpPr>
            <p:cNvPr id="92" name="Rounded Rectangle 91"/>
            <p:cNvSpPr/>
            <p:nvPr/>
          </p:nvSpPr>
          <p:spPr>
            <a:xfrm>
              <a:off x="4461807" y="4796154"/>
              <a:ext cx="1018278" cy="571278"/>
            </a:xfrm>
            <a:prstGeom prst="roundRect">
              <a:avLst>
                <a:gd name="adj" fmla="val 0"/>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defTabSz="932559">
                <a:buClr>
                  <a:srgbClr val="FFFFFF"/>
                </a:buClr>
              </a:pPr>
              <a:r>
                <a:rPr lang="en-US" sz="1632" dirty="0">
                  <a:solidFill>
                    <a:srgbClr val="FFFFFF"/>
                  </a:solidFill>
                </a:rPr>
                <a:t>Active</a:t>
              </a:r>
            </a:p>
            <a:p>
              <a:pPr algn="ctr" defTabSz="932559">
                <a:buClr>
                  <a:srgbClr val="FFFFFF"/>
                </a:buClr>
              </a:pPr>
              <a:r>
                <a:rPr lang="en-US" sz="1632" dirty="0">
                  <a:solidFill>
                    <a:srgbClr val="FFFFFF"/>
                  </a:solidFill>
                </a:rPr>
                <a:t>Directory</a:t>
              </a:r>
            </a:p>
          </p:txBody>
        </p:sp>
        <p:cxnSp>
          <p:nvCxnSpPr>
            <p:cNvPr id="121" name="Straight Arrow Connector 120"/>
            <p:cNvCxnSpPr>
              <a:stCxn id="95" idx="2"/>
            </p:cNvCxnSpPr>
            <p:nvPr/>
          </p:nvCxnSpPr>
          <p:spPr>
            <a:xfrm flipH="1">
              <a:off x="5018515" y="3046554"/>
              <a:ext cx="53361" cy="1759274"/>
            </a:xfrm>
            <a:prstGeom prst="straightConnector1">
              <a:avLst/>
            </a:prstGeom>
            <a:ln w="28575">
              <a:solidFill>
                <a:schemeClr val="bg1">
                  <a:lumMod val="50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grpSp>
      <p:grpSp>
        <p:nvGrpSpPr>
          <p:cNvPr id="14" name="Group 13"/>
          <p:cNvGrpSpPr/>
          <p:nvPr/>
        </p:nvGrpSpPr>
        <p:grpSpPr>
          <a:xfrm>
            <a:off x="9533113" y="3734492"/>
            <a:ext cx="1942924" cy="1591550"/>
            <a:chOff x="9533113" y="3734492"/>
            <a:chExt cx="1942924" cy="1591550"/>
          </a:xfrm>
        </p:grpSpPr>
        <p:grpSp>
          <p:nvGrpSpPr>
            <p:cNvPr id="101" name="Group 100"/>
            <p:cNvGrpSpPr/>
            <p:nvPr/>
          </p:nvGrpSpPr>
          <p:grpSpPr>
            <a:xfrm>
              <a:off x="9533113" y="4532789"/>
              <a:ext cx="1942924" cy="793253"/>
              <a:chOff x="6094412" y="4043544"/>
              <a:chExt cx="1905000" cy="777770"/>
            </a:xfrm>
          </p:grpSpPr>
          <p:sp>
            <p:nvSpPr>
              <p:cNvPr id="102" name="Rounded Rectangle 101"/>
              <p:cNvSpPr/>
              <p:nvPr/>
            </p:nvSpPr>
            <p:spPr>
              <a:xfrm>
                <a:off x="6094412" y="4043544"/>
                <a:ext cx="1905000" cy="77777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734" dirty="0" err="1">
                  <a:solidFill>
                    <a:srgbClr val="505050"/>
                  </a:solidFill>
                </a:endParaRPr>
              </a:p>
            </p:txBody>
          </p:sp>
          <p:sp>
            <p:nvSpPr>
              <p:cNvPr id="103" name="TextBox 102"/>
              <p:cNvSpPr txBox="1"/>
              <p:nvPr/>
            </p:nvSpPr>
            <p:spPr>
              <a:xfrm>
                <a:off x="6094412" y="4270148"/>
                <a:ext cx="1905000" cy="369332"/>
              </a:xfrm>
              <a:prstGeom prst="rect">
                <a:avLst/>
              </a:prstGeom>
              <a:noFill/>
            </p:spPr>
            <p:txBody>
              <a:bodyPr wrap="square" rtlCol="0" anchor="ctr" anchorCtr="0">
                <a:noAutofit/>
              </a:bodyPr>
              <a:lstStyle/>
              <a:p>
                <a:pPr algn="ctr">
                  <a:buClr>
                    <a:srgbClr val="FFFFFF"/>
                  </a:buClr>
                </a:pPr>
                <a:r>
                  <a:rPr lang="en-US" sz="1700" b="1" dirty="0" smtClean="0">
                    <a:solidFill>
                      <a:srgbClr val="FFFFFF"/>
                    </a:solidFill>
                  </a:rPr>
                  <a:t>Azure </a:t>
                </a:r>
              </a:p>
              <a:p>
                <a:pPr algn="ctr">
                  <a:buClr>
                    <a:srgbClr val="FFFFFF"/>
                  </a:buClr>
                </a:pPr>
                <a:r>
                  <a:rPr lang="en-US" sz="1700" b="1" dirty="0" smtClean="0">
                    <a:solidFill>
                      <a:srgbClr val="FFFFFF"/>
                    </a:solidFill>
                  </a:rPr>
                  <a:t>Virtual </a:t>
                </a:r>
                <a:r>
                  <a:rPr lang="en-US" sz="1700" b="1" dirty="0">
                    <a:solidFill>
                      <a:srgbClr val="FFFFFF"/>
                    </a:solidFill>
                  </a:rPr>
                  <a:t>Network</a:t>
                </a:r>
              </a:p>
            </p:txBody>
          </p:sp>
        </p:grpSp>
        <p:cxnSp>
          <p:nvCxnSpPr>
            <p:cNvPr id="107" name="Straight Connector 106"/>
            <p:cNvCxnSpPr>
              <a:endCxn id="102" idx="0"/>
            </p:cNvCxnSpPr>
            <p:nvPr/>
          </p:nvCxnSpPr>
          <p:spPr>
            <a:xfrm>
              <a:off x="10501405" y="3734492"/>
              <a:ext cx="3170" cy="798297"/>
            </a:xfrm>
            <a:prstGeom prst="line">
              <a:avLst/>
            </a:prstGeom>
            <a:ln w="41275">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grpSp>
      <p:sp>
        <p:nvSpPr>
          <p:cNvPr id="94" name="Rounded Rectangle 93"/>
          <p:cNvSpPr/>
          <p:nvPr/>
        </p:nvSpPr>
        <p:spPr>
          <a:xfrm>
            <a:off x="6806367" y="2215889"/>
            <a:ext cx="2345882" cy="86958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buClr>
                <a:srgbClr val="FFFFFF"/>
              </a:buClr>
            </a:pPr>
            <a:r>
              <a:rPr lang="en-US" sz="1700" b="1" dirty="0" smtClean="0">
                <a:solidFill>
                  <a:srgbClr val="FFFFFF"/>
                </a:solidFill>
              </a:rPr>
              <a:t>Azure</a:t>
            </a:r>
          </a:p>
          <a:p>
            <a:pPr algn="ctr">
              <a:buClr>
                <a:srgbClr val="FFFFFF"/>
              </a:buClr>
            </a:pPr>
            <a:r>
              <a:rPr lang="en-US" sz="1700" b="1" dirty="0" smtClean="0">
                <a:solidFill>
                  <a:srgbClr val="FFFFFF"/>
                </a:solidFill>
              </a:rPr>
              <a:t>Management </a:t>
            </a:r>
            <a:r>
              <a:rPr lang="en-US" sz="1700" b="1" dirty="0">
                <a:solidFill>
                  <a:srgbClr val="FFFFFF"/>
                </a:solidFill>
              </a:rPr>
              <a:t>Portal</a:t>
            </a:r>
          </a:p>
        </p:txBody>
      </p:sp>
    </p:spTree>
    <p:extLst>
      <p:ext uri="{BB962C8B-B14F-4D97-AF65-F5344CB8AC3E}">
        <p14:creationId xmlns:p14="http://schemas.microsoft.com/office/powerpoint/2010/main" val="314890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up)">
                                      <p:cBhvr>
                                        <p:cTn id="17" dur="500"/>
                                        <p:tgtEl>
                                          <p:spTgt spid="114"/>
                                        </p:tgtEl>
                                      </p:cBhvr>
                                    </p:animEffect>
                                  </p:childTnLst>
                                </p:cTn>
                              </p:par>
                              <p:par>
                                <p:cTn id="18" presetID="10" presetClass="entr" presetSubtype="0" fill="hold" nodeType="with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fade">
                                      <p:cBhvr>
                                        <p:cTn id="20" dur="500"/>
                                        <p:tgtEl>
                                          <p:spTgt spid="115"/>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fade">
                                      <p:cBhvr>
                                        <p:cTn id="24" dur="500"/>
                                        <p:tgtEl>
                                          <p:spTgt spid="118"/>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40"/>
                                        </p:tgtEl>
                                        <p:attrNameLst>
                                          <p:attrName>style.visibility</p:attrName>
                                        </p:attrNameLst>
                                      </p:cBhvr>
                                      <p:to>
                                        <p:strVal val="visible"/>
                                      </p:to>
                                    </p:set>
                                    <p:animEffect transition="in" filter="fade">
                                      <p:cBhvr>
                                        <p:cTn id="37" dur="500"/>
                                        <p:tgtEl>
                                          <p:spTgt spid="140"/>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500"/>
                            </p:stCondLst>
                            <p:childTnLst>
                              <p:par>
                                <p:cTn id="48" presetID="22" presetClass="entr" presetSubtype="2" fill="hold" nodeType="after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wipe(right)">
                                      <p:cBhvr>
                                        <p:cTn id="50"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183" y="2137314"/>
            <a:ext cx="11424391" cy="2662663"/>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68217A"/>
              </a:solidFill>
            </a:endParaRPr>
          </a:p>
        </p:txBody>
      </p:sp>
      <p:grpSp>
        <p:nvGrpSpPr>
          <p:cNvPr id="3" name="Group 2"/>
          <p:cNvGrpSpPr/>
          <p:nvPr/>
        </p:nvGrpSpPr>
        <p:grpSpPr>
          <a:xfrm>
            <a:off x="666155" y="2314516"/>
            <a:ext cx="3497263" cy="2311312"/>
            <a:chOff x="650700" y="2269340"/>
            <a:chExt cx="3429000" cy="2266198"/>
          </a:xfrm>
        </p:grpSpPr>
        <p:sp>
          <p:nvSpPr>
            <p:cNvPr id="5" name="Rectangle 4"/>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Faster deployment</a:t>
              </a:r>
            </a:p>
          </p:txBody>
        </p:sp>
        <p:sp>
          <p:nvSpPr>
            <p:cNvPr id="8" name="TextBox 7"/>
            <p:cNvSpPr txBox="1"/>
            <p:nvPr/>
          </p:nvSpPr>
          <p:spPr>
            <a:xfrm>
              <a:off x="770927" y="3183740"/>
              <a:ext cx="2819400" cy="1351798"/>
            </a:xfrm>
            <a:prstGeom prst="rect">
              <a:avLst/>
            </a:prstGeom>
            <a:noFill/>
          </p:spPr>
          <p:txBody>
            <a:bodyPr wrap="square" rtlCol="0">
              <a:noAutofit/>
            </a:bodyPr>
            <a:lstStyle/>
            <a:p>
              <a:pPr marL="0" lvl="1">
                <a:buClr>
                  <a:srgbClr val="FFFFFF"/>
                </a:buClr>
              </a:pPr>
              <a:r>
                <a:rPr lang="en-US" sz="1836" dirty="0">
                  <a:solidFill>
                    <a:srgbClr val="FFFFFF">
                      <a:lumMod val="75000"/>
                      <a:lumOff val="25000"/>
                    </a:srgbClr>
                  </a:solidFill>
                </a:rPr>
                <a:t>No need to wait for </a:t>
              </a:r>
              <a:br>
                <a:rPr lang="en-US" sz="1836" dirty="0">
                  <a:solidFill>
                    <a:srgbClr val="FFFFFF">
                      <a:lumMod val="75000"/>
                      <a:lumOff val="25000"/>
                    </a:srgbClr>
                  </a:solidFill>
                </a:rPr>
              </a:br>
              <a:r>
                <a:rPr lang="en-US" sz="1836" dirty="0">
                  <a:solidFill>
                    <a:srgbClr val="FFFFFF">
                      <a:lumMod val="75000"/>
                      <a:lumOff val="25000"/>
                    </a:srgbClr>
                  </a:solidFill>
                </a:rPr>
                <a:t>central IT</a:t>
              </a:r>
            </a:p>
          </p:txBody>
        </p:sp>
      </p:grpSp>
      <p:grpSp>
        <p:nvGrpSpPr>
          <p:cNvPr id="11" name="Group 10"/>
          <p:cNvGrpSpPr/>
          <p:nvPr/>
        </p:nvGrpSpPr>
        <p:grpSpPr>
          <a:xfrm>
            <a:off x="4436441" y="2314516"/>
            <a:ext cx="3497263" cy="2311312"/>
            <a:chOff x="4347395" y="2269340"/>
            <a:chExt cx="3429000" cy="2266198"/>
          </a:xfrm>
        </p:grpSpPr>
        <p:sp>
          <p:nvSpPr>
            <p:cNvPr id="6" name="Rectangle 5"/>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IT resources become an operating expense</a:t>
              </a:r>
            </a:p>
          </p:txBody>
        </p:sp>
        <p:sp>
          <p:nvSpPr>
            <p:cNvPr id="9" name="TextBox 8"/>
            <p:cNvSpPr txBox="1"/>
            <p:nvPr/>
          </p:nvSpPr>
          <p:spPr>
            <a:xfrm>
              <a:off x="4418012" y="3183740"/>
              <a:ext cx="2819400" cy="1351798"/>
            </a:xfrm>
            <a:prstGeom prst="rect">
              <a:avLst/>
            </a:prstGeom>
            <a:noFill/>
          </p:spPr>
          <p:txBody>
            <a:bodyPr wrap="square" rtlCol="0">
              <a:noAutofit/>
            </a:bodyPr>
            <a:lstStyle/>
            <a:p>
              <a:pPr marL="0" lvl="1">
                <a:buClr>
                  <a:srgbClr val="FFFFFF"/>
                </a:buClr>
              </a:pPr>
              <a:r>
                <a:rPr lang="en-US" sz="1836" dirty="0">
                  <a:solidFill>
                    <a:srgbClr val="FFFFFF">
                      <a:lumMod val="75000"/>
                      <a:lumOff val="25000"/>
                    </a:srgbClr>
                  </a:solidFill>
                </a:rPr>
                <a:t>Rather than a capital expense</a:t>
              </a:r>
            </a:p>
          </p:txBody>
        </p:sp>
      </p:grpSp>
      <p:grpSp>
        <p:nvGrpSpPr>
          <p:cNvPr id="12" name="Group 11"/>
          <p:cNvGrpSpPr/>
          <p:nvPr/>
        </p:nvGrpSpPr>
        <p:grpSpPr>
          <a:xfrm>
            <a:off x="8206728" y="2314516"/>
            <a:ext cx="3497263" cy="2311312"/>
            <a:chOff x="8044090" y="2269340"/>
            <a:chExt cx="3429000" cy="2266198"/>
          </a:xfrm>
        </p:grpSpPr>
        <p:sp>
          <p:nvSpPr>
            <p:cNvPr id="7" name="Rectangle 6"/>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smtClean="0">
                  <a:solidFill>
                    <a:srgbClr val="FFFFFF"/>
                  </a:solidFill>
                </a:rPr>
                <a:t>Lower cost</a:t>
              </a:r>
              <a:endParaRPr lang="en-US" sz="2040" b="1" kern="0" dirty="0">
                <a:solidFill>
                  <a:srgbClr val="FFFFFF"/>
                </a:solidFill>
              </a:endParaRPr>
            </a:p>
          </p:txBody>
        </p:sp>
        <p:sp>
          <p:nvSpPr>
            <p:cNvPr id="10" name="TextBox 9"/>
            <p:cNvSpPr txBox="1"/>
            <p:nvPr/>
          </p:nvSpPr>
          <p:spPr>
            <a:xfrm>
              <a:off x="8044090" y="3183740"/>
              <a:ext cx="3429000" cy="1351798"/>
            </a:xfrm>
            <a:prstGeom prst="rect">
              <a:avLst/>
            </a:prstGeom>
            <a:noFill/>
          </p:spPr>
          <p:txBody>
            <a:bodyPr wrap="square" rtlCol="0">
              <a:noAutofit/>
            </a:bodyPr>
            <a:lstStyle/>
            <a:p>
              <a:r>
                <a:rPr lang="en-US" dirty="0" smtClean="0">
                  <a:solidFill>
                    <a:srgbClr val="FFFFFF"/>
                  </a:solidFill>
                </a:rPr>
                <a:t>Microsoft Azure </a:t>
              </a:r>
              <a:r>
                <a:rPr lang="en-US" dirty="0">
                  <a:solidFill>
                    <a:srgbClr val="FFFFFF"/>
                  </a:solidFill>
                </a:rPr>
                <a:t>is probably cheaper today and certainly cheaper tomorrow; prices keep going down</a:t>
              </a:r>
            </a:p>
          </p:txBody>
        </p:sp>
      </p:grpSp>
      <p:sp>
        <p:nvSpPr>
          <p:cNvPr id="2" name="Title 1"/>
          <p:cNvSpPr>
            <a:spLocks noGrp="1"/>
          </p:cNvSpPr>
          <p:nvPr>
            <p:ph type="title"/>
          </p:nvPr>
        </p:nvSpPr>
        <p:spPr/>
        <p:txBody>
          <a:bodyPr/>
          <a:lstStyle/>
          <a:p>
            <a:r>
              <a:rPr lang="en-US" sz="4800" dirty="0"/>
              <a:t>Deploying Packaged Applications</a:t>
            </a:r>
            <a:r>
              <a:rPr lang="en-US" dirty="0" smtClean="0"/>
              <a:t/>
            </a:r>
            <a:br>
              <a:rPr lang="en-US" dirty="0" smtClean="0"/>
            </a:br>
            <a:r>
              <a:rPr lang="en-US" sz="3200" dirty="0">
                <a:solidFill>
                  <a:schemeClr val="tx1"/>
                </a:solidFill>
              </a:rPr>
              <a:t>Why do this?</a:t>
            </a:r>
          </a:p>
        </p:txBody>
      </p:sp>
    </p:spTree>
    <p:extLst>
      <p:ext uri="{BB962C8B-B14F-4D97-AF65-F5344CB8AC3E}">
        <p14:creationId xmlns:p14="http://schemas.microsoft.com/office/powerpoint/2010/main" val="12257523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The Main Idea</a:t>
            </a:r>
            <a:r>
              <a:rPr lang="en-US" dirty="0" smtClean="0"/>
              <a:t/>
            </a:r>
            <a:br>
              <a:rPr lang="en-US" dirty="0" smtClean="0"/>
            </a:br>
            <a:endParaRPr lang="en-US" dirty="0"/>
          </a:p>
        </p:txBody>
      </p:sp>
      <p:grpSp>
        <p:nvGrpSpPr>
          <p:cNvPr id="7" name="Group 6"/>
          <p:cNvGrpSpPr/>
          <p:nvPr/>
        </p:nvGrpSpPr>
        <p:grpSpPr>
          <a:xfrm>
            <a:off x="277002" y="2278062"/>
            <a:ext cx="11887201" cy="1932240"/>
            <a:chOff x="350836" y="4765423"/>
            <a:chExt cx="11887201" cy="1932240"/>
          </a:xfrm>
        </p:grpSpPr>
        <p:sp>
          <p:nvSpPr>
            <p:cNvPr id="8" name="Rectangle 7"/>
            <p:cNvSpPr/>
            <p:nvPr/>
          </p:nvSpPr>
          <p:spPr>
            <a:xfrm>
              <a:off x="350836" y="4875391"/>
              <a:ext cx="11887201" cy="1822272"/>
            </a:xfrm>
            <a:prstGeom prst="rect">
              <a:avLst/>
            </a:prstGeom>
            <a:solidFill>
              <a:schemeClr val="accent1"/>
            </a:solidFill>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68217A"/>
                </a:solidFill>
              </a:endParaRPr>
            </a:p>
          </p:txBody>
        </p:sp>
        <p:sp>
          <p:nvSpPr>
            <p:cNvPr id="9" name="Rectangle 8"/>
            <p:cNvSpPr/>
            <p:nvPr/>
          </p:nvSpPr>
          <p:spPr>
            <a:xfrm>
              <a:off x="469585" y="5021262"/>
              <a:ext cx="11626374" cy="1532209"/>
            </a:xfrm>
            <a:prstGeom prst="rect">
              <a:avLst/>
            </a:prstGeom>
            <a:solidFill>
              <a:schemeClr val="tx2">
                <a:lumMod val="75000"/>
              </a:schemeClr>
            </a:solidFill>
            <a:ln>
              <a:tailEnd type="stealth" w="lg" len="lg"/>
            </a:ln>
          </p:spPr>
          <p:style>
            <a:lnRef idx="0">
              <a:schemeClr val="dk1"/>
            </a:lnRef>
            <a:fillRef idx="3">
              <a:schemeClr val="dk1"/>
            </a:fillRef>
            <a:effectRef idx="3">
              <a:schemeClr val="dk1"/>
            </a:effectRef>
            <a:fontRef idx="minor">
              <a:schemeClr val="lt1"/>
            </a:fontRef>
          </p:style>
          <p:txBody>
            <a:bodyPr lIns="1678686" rIns="466302" rtlCol="0" anchor="ctr"/>
            <a:lstStyle/>
            <a:p>
              <a:pPr defTabSz="932597">
                <a:lnSpc>
                  <a:spcPct val="90000"/>
                </a:lnSpc>
              </a:pPr>
              <a:r>
                <a:rPr lang="en-US" sz="3672" kern="0" dirty="0">
                  <a:solidFill>
                    <a:srgbClr val="FFFFFF"/>
                  </a:solidFill>
                </a:rPr>
                <a:t>Nearly every enterprise today can benefit from using </a:t>
              </a:r>
              <a:r>
                <a:rPr lang="en-US" sz="3672" kern="0" dirty="0" smtClean="0">
                  <a:solidFill>
                    <a:srgbClr val="FFFFFF"/>
                  </a:solidFill>
                </a:rPr>
                <a:t>public cloud platforms</a:t>
              </a:r>
              <a:endParaRPr lang="en-US" sz="3672" kern="0" dirty="0">
                <a:solidFill>
                  <a:srgbClr val="FFFFFF"/>
                </a:solidFill>
              </a:endParaRPr>
            </a:p>
          </p:txBody>
        </p:sp>
        <p:sp>
          <p:nvSpPr>
            <p:cNvPr id="10" name="TextBox 9"/>
            <p:cNvSpPr txBox="1"/>
            <p:nvPr/>
          </p:nvSpPr>
          <p:spPr>
            <a:xfrm>
              <a:off x="1006293" y="4765423"/>
              <a:ext cx="932603" cy="171332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noAutofit/>
            </a:bodyPr>
            <a:lstStyle/>
            <a:p>
              <a:pPr algn="ctr">
                <a:buClr>
                  <a:srgbClr val="FFFFFF"/>
                </a:buClr>
              </a:pPr>
              <a:r>
                <a:rPr lang="en-US" sz="11729" b="1" dirty="0" err="1">
                  <a:solidFill>
                    <a:srgbClr val="FFFFFF"/>
                  </a:solidFill>
                </a:rPr>
                <a:t>!</a:t>
              </a:r>
              <a:endParaRPr lang="en-US" sz="11729" b="1" dirty="0">
                <a:solidFill>
                  <a:srgbClr val="FFFFFF"/>
                </a:solidFill>
              </a:endParaRPr>
            </a:p>
          </p:txBody>
        </p:sp>
      </p:grpSp>
    </p:spTree>
    <p:extLst>
      <p:ext uri="{BB962C8B-B14F-4D97-AF65-F5344CB8AC3E}">
        <p14:creationId xmlns:p14="http://schemas.microsoft.com/office/powerpoint/2010/main" val="60298128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p:cNvSpPr/>
          <p:nvPr/>
        </p:nvSpPr>
        <p:spPr>
          <a:xfrm>
            <a:off x="1039920" y="4247892"/>
            <a:ext cx="10932017" cy="2632613"/>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72" name="Group 71"/>
          <p:cNvGrpSpPr/>
          <p:nvPr/>
        </p:nvGrpSpPr>
        <p:grpSpPr>
          <a:xfrm>
            <a:off x="813839" y="4470684"/>
            <a:ext cx="5161317" cy="2470412"/>
            <a:chOff x="515938" y="742950"/>
            <a:chExt cx="11331574" cy="5543551"/>
          </a:xfrm>
        </p:grpSpPr>
        <p:grpSp>
          <p:nvGrpSpPr>
            <p:cNvPr id="73" name="Group 72"/>
            <p:cNvGrpSpPr/>
            <p:nvPr/>
          </p:nvGrpSpPr>
          <p:grpSpPr>
            <a:xfrm>
              <a:off x="515938" y="742950"/>
              <a:ext cx="11331574" cy="5276850"/>
              <a:chOff x="515938" y="742950"/>
              <a:chExt cx="11331574" cy="5276850"/>
            </a:xfrm>
          </p:grpSpPr>
          <p:grpSp>
            <p:nvGrpSpPr>
              <p:cNvPr id="78" name="Group 77"/>
              <p:cNvGrpSpPr/>
              <p:nvPr/>
            </p:nvGrpSpPr>
            <p:grpSpPr>
              <a:xfrm>
                <a:off x="515938" y="742950"/>
                <a:ext cx="11331574" cy="5276850"/>
                <a:chOff x="515938" y="742950"/>
                <a:chExt cx="11331574" cy="5276850"/>
              </a:xfrm>
            </p:grpSpPr>
            <p:pic>
              <p:nvPicPr>
                <p:cNvPr id="88" name="Picture 87"/>
                <p:cNvPicPr>
                  <a:picLocks noChangeAspect="1" noChangeArrowheads="1"/>
                </p:cNvPicPr>
                <p:nvPr/>
              </p:nvPicPr>
              <p:blipFill>
                <a:blip r:embed="rId3"/>
                <a:srcRect/>
                <a:stretch>
                  <a:fillRect/>
                </a:stretch>
              </p:blipFill>
              <p:spPr bwMode="auto">
                <a:xfrm>
                  <a:off x="973138" y="1447800"/>
                  <a:ext cx="7152701" cy="4038600"/>
                </a:xfrm>
                <a:prstGeom prst="rect">
                  <a:avLst/>
                </a:prstGeom>
                <a:noFill/>
                <a:ln w="9525">
                  <a:noFill/>
                  <a:miter lim="800000"/>
                  <a:headEnd/>
                  <a:tailEnd/>
                </a:ln>
                <a:effectLst/>
              </p:spPr>
            </p:pic>
            <p:pic>
              <p:nvPicPr>
                <p:cNvPr id="89" name="Picture 88"/>
                <p:cNvPicPr>
                  <a:picLocks noChangeAspect="1" noChangeArrowheads="1"/>
                </p:cNvPicPr>
                <p:nvPr/>
              </p:nvPicPr>
              <p:blipFill>
                <a:blip r:embed="rId3"/>
                <a:srcRect/>
                <a:stretch>
                  <a:fillRect/>
                </a:stretch>
              </p:blipFill>
              <p:spPr bwMode="auto">
                <a:xfrm>
                  <a:off x="4504312" y="1219200"/>
                  <a:ext cx="7152701" cy="4038600"/>
                </a:xfrm>
                <a:prstGeom prst="rect">
                  <a:avLst/>
                </a:prstGeom>
                <a:noFill/>
                <a:ln w="9525">
                  <a:noFill/>
                  <a:miter lim="800000"/>
                  <a:headEnd/>
                  <a:tailEnd/>
                </a:ln>
                <a:effectLst/>
              </p:spPr>
            </p:pic>
            <p:pic>
              <p:nvPicPr>
                <p:cNvPr id="96" name="Picture 95"/>
                <p:cNvPicPr>
                  <a:picLocks noChangeAspect="1" noChangeArrowheads="1"/>
                </p:cNvPicPr>
                <p:nvPr/>
              </p:nvPicPr>
              <p:blipFill>
                <a:blip r:embed="rId4"/>
                <a:srcRect/>
                <a:stretch>
                  <a:fillRect/>
                </a:stretch>
              </p:blipFill>
              <p:spPr bwMode="auto">
                <a:xfrm>
                  <a:off x="515938" y="3276600"/>
                  <a:ext cx="5448300" cy="2743200"/>
                </a:xfrm>
                <a:prstGeom prst="rect">
                  <a:avLst/>
                </a:prstGeom>
                <a:noFill/>
                <a:ln w="9525">
                  <a:noFill/>
                  <a:miter lim="800000"/>
                  <a:headEnd/>
                  <a:tailEnd/>
                </a:ln>
                <a:effectLst/>
              </p:spPr>
            </p:pic>
            <p:pic>
              <p:nvPicPr>
                <p:cNvPr id="97" name="Picture 96"/>
                <p:cNvPicPr>
                  <a:picLocks noChangeAspect="1" noChangeArrowheads="1"/>
                </p:cNvPicPr>
                <p:nvPr/>
              </p:nvPicPr>
              <p:blipFill>
                <a:blip r:embed="rId4"/>
                <a:srcRect/>
                <a:stretch>
                  <a:fillRect/>
                </a:stretch>
              </p:blipFill>
              <p:spPr bwMode="auto">
                <a:xfrm>
                  <a:off x="2894012" y="3276600"/>
                  <a:ext cx="5448300" cy="2743200"/>
                </a:xfrm>
                <a:prstGeom prst="rect">
                  <a:avLst/>
                </a:prstGeom>
                <a:noFill/>
                <a:ln w="9525">
                  <a:noFill/>
                  <a:miter lim="800000"/>
                  <a:headEnd/>
                  <a:tailEnd/>
                </a:ln>
                <a:effectLst/>
              </p:spPr>
            </p:pic>
            <p:pic>
              <p:nvPicPr>
                <p:cNvPr id="98" name="Picture 97"/>
                <p:cNvPicPr>
                  <a:picLocks noChangeAspect="1" noChangeArrowheads="1"/>
                </p:cNvPicPr>
                <p:nvPr/>
              </p:nvPicPr>
              <p:blipFill>
                <a:blip r:embed="rId4"/>
                <a:srcRect/>
                <a:stretch>
                  <a:fillRect/>
                </a:stretch>
              </p:blipFill>
              <p:spPr bwMode="auto">
                <a:xfrm>
                  <a:off x="6399212" y="3276600"/>
                  <a:ext cx="5448300" cy="2743200"/>
                </a:xfrm>
                <a:prstGeom prst="rect">
                  <a:avLst/>
                </a:prstGeom>
                <a:noFill/>
                <a:ln w="9525">
                  <a:noFill/>
                  <a:miter lim="800000"/>
                  <a:headEnd/>
                  <a:tailEnd/>
                </a:ln>
                <a:effectLst/>
              </p:spPr>
            </p:pic>
            <p:pic>
              <p:nvPicPr>
                <p:cNvPr id="100" name="Picture 99"/>
                <p:cNvPicPr>
                  <a:picLocks noChangeAspect="1" noChangeArrowheads="1"/>
                </p:cNvPicPr>
                <p:nvPr/>
              </p:nvPicPr>
              <p:blipFill>
                <a:blip r:embed="rId5">
                  <a:lum bright="22000" contrast="1000"/>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81" name="Picture 80"/>
              <p:cNvPicPr>
                <a:picLocks noChangeAspect="1" noChangeArrowheads="1"/>
              </p:cNvPicPr>
              <p:nvPr/>
            </p:nvPicPr>
            <p:blipFill>
              <a:blip r:embed="rId3"/>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82" name="Picture 81"/>
              <p:cNvPicPr>
                <a:picLocks noChangeAspect="1" noChangeArrowheads="1"/>
              </p:cNvPicPr>
              <p:nvPr/>
            </p:nvPicPr>
            <p:blipFill>
              <a:blip r:embed="rId3"/>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74" name="Picture 73"/>
            <p:cNvPicPr>
              <a:picLocks noChangeAspect="1" noChangeArrowheads="1"/>
            </p:cNvPicPr>
            <p:nvPr/>
          </p:nvPicPr>
          <p:blipFill>
            <a:blip r:embed="rId3"/>
            <a:srcRect/>
            <a:stretch>
              <a:fillRect/>
            </a:stretch>
          </p:blipFill>
          <p:spPr bwMode="auto">
            <a:xfrm>
              <a:off x="1446212" y="3124200"/>
              <a:ext cx="5600700" cy="3162300"/>
            </a:xfrm>
            <a:prstGeom prst="rect">
              <a:avLst/>
            </a:prstGeom>
            <a:noFill/>
            <a:ln w="9525">
              <a:noFill/>
              <a:miter lim="800000"/>
              <a:headEnd/>
              <a:tailEnd/>
            </a:ln>
            <a:effectLst/>
          </p:spPr>
        </p:pic>
        <p:pic>
          <p:nvPicPr>
            <p:cNvPr id="75" name="Picture 74"/>
            <p:cNvPicPr>
              <a:picLocks noChangeAspect="1" noChangeArrowheads="1"/>
            </p:cNvPicPr>
            <p:nvPr/>
          </p:nvPicPr>
          <p:blipFill>
            <a:blip r:embed="rId3"/>
            <a:srcRect/>
            <a:stretch>
              <a:fillRect/>
            </a:stretch>
          </p:blipFill>
          <p:spPr bwMode="auto">
            <a:xfrm>
              <a:off x="5103812" y="3124200"/>
              <a:ext cx="5600700" cy="3162300"/>
            </a:xfrm>
            <a:prstGeom prst="rect">
              <a:avLst/>
            </a:prstGeom>
            <a:noFill/>
            <a:ln w="9525">
              <a:noFill/>
              <a:miter lim="800000"/>
              <a:headEnd/>
              <a:tailEnd/>
            </a:ln>
            <a:effectLst/>
          </p:spPr>
        </p:pic>
        <p:pic>
          <p:nvPicPr>
            <p:cNvPr id="76" name="Picture 75"/>
            <p:cNvPicPr>
              <a:picLocks noChangeAspect="1" noChangeArrowheads="1"/>
            </p:cNvPicPr>
            <p:nvPr/>
          </p:nvPicPr>
          <p:blipFill>
            <a:blip r:embed="rId3"/>
            <a:srcRect/>
            <a:stretch>
              <a:fillRect/>
            </a:stretch>
          </p:blipFill>
          <p:spPr bwMode="auto">
            <a:xfrm>
              <a:off x="6246811" y="3124200"/>
              <a:ext cx="5600701" cy="3162301"/>
            </a:xfrm>
            <a:prstGeom prst="rect">
              <a:avLst/>
            </a:prstGeom>
            <a:noFill/>
            <a:ln w="9525">
              <a:noFill/>
              <a:miter lim="800000"/>
              <a:headEnd/>
              <a:tailEnd/>
            </a:ln>
            <a:effectLst/>
          </p:spPr>
        </p:pic>
      </p:grpSp>
      <p:sp>
        <p:nvSpPr>
          <p:cNvPr id="101" name="TextBox 100"/>
          <p:cNvSpPr txBox="1"/>
          <p:nvPr/>
        </p:nvSpPr>
        <p:spPr>
          <a:xfrm rot="16200000">
            <a:off x="-469675" y="5358024"/>
            <a:ext cx="2627115"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stStyle>
          <a:p>
            <a:r>
              <a:rPr lang="en-US" dirty="0"/>
              <a:t>MICROSOFT AZURE</a:t>
            </a:r>
          </a:p>
        </p:txBody>
      </p:sp>
      <p:sp>
        <p:nvSpPr>
          <p:cNvPr id="2" name="Title 1"/>
          <p:cNvSpPr>
            <a:spLocks noGrp="1"/>
          </p:cNvSpPr>
          <p:nvPr>
            <p:ph type="title"/>
          </p:nvPr>
        </p:nvSpPr>
        <p:spPr>
          <a:xfrm>
            <a:off x="274639" y="295274"/>
            <a:ext cx="11978572" cy="917575"/>
          </a:xfrm>
        </p:spPr>
        <p:txBody>
          <a:bodyPr/>
          <a:lstStyle/>
          <a:p>
            <a:r>
              <a:rPr lang="en-US" sz="4800" dirty="0"/>
              <a:t>Moving Existing Applications to the Public Cloud</a:t>
            </a:r>
            <a:r>
              <a:rPr lang="en-US" sz="3200" dirty="0">
                <a:gradFill>
                  <a:gsLst>
                    <a:gs pos="1250">
                      <a:schemeClr val="tx2"/>
                    </a:gs>
                    <a:gs pos="99000">
                      <a:schemeClr val="tx2"/>
                    </a:gs>
                  </a:gsLst>
                  <a:lin ang="5400000" scaled="0"/>
                </a:gradFill>
              </a:rPr>
              <a:t/>
            </a:r>
            <a:br>
              <a:rPr lang="en-US" sz="3200" dirty="0">
                <a:gradFill>
                  <a:gsLst>
                    <a:gs pos="1250">
                      <a:schemeClr val="tx2"/>
                    </a:gs>
                    <a:gs pos="99000">
                      <a:schemeClr val="tx2"/>
                    </a:gs>
                  </a:gsLst>
                  <a:lin ang="5400000" scaled="0"/>
                </a:gradFill>
              </a:rPr>
            </a:br>
            <a:r>
              <a:rPr lang="en-US" sz="3200" dirty="0">
                <a:solidFill>
                  <a:schemeClr val="tx1"/>
                </a:solidFill>
              </a:rPr>
              <a:t>Example: Moving a custom application to Microsoft Azure</a:t>
            </a:r>
          </a:p>
        </p:txBody>
      </p:sp>
      <p:sp>
        <p:nvSpPr>
          <p:cNvPr id="50" name="Rectangle 49"/>
          <p:cNvSpPr/>
          <p:nvPr/>
        </p:nvSpPr>
        <p:spPr>
          <a:xfrm>
            <a:off x="1075887" y="1651380"/>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83" name="Rounded Rectangle 82"/>
          <p:cNvSpPr/>
          <p:nvPr/>
        </p:nvSpPr>
        <p:spPr>
          <a:xfrm>
            <a:off x="1601117" y="4630026"/>
            <a:ext cx="4394814" cy="2037576"/>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84" name="TextBox 83"/>
          <p:cNvSpPr txBox="1"/>
          <p:nvPr/>
        </p:nvSpPr>
        <p:spPr>
          <a:xfrm rot="16200000">
            <a:off x="-176125" y="2500750"/>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86" name="TextBox 85"/>
          <p:cNvSpPr txBox="1"/>
          <p:nvPr/>
        </p:nvSpPr>
        <p:spPr>
          <a:xfrm>
            <a:off x="9928243" y="2958490"/>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IT Admin</a:t>
            </a:r>
          </a:p>
        </p:txBody>
      </p:sp>
      <p:sp>
        <p:nvSpPr>
          <p:cNvPr id="90" name="Rounded Rectangle 89"/>
          <p:cNvSpPr/>
          <p:nvPr/>
        </p:nvSpPr>
        <p:spPr>
          <a:xfrm>
            <a:off x="4441592" y="2230573"/>
            <a:ext cx="1554339" cy="869580"/>
          </a:xfrm>
          <a:prstGeom prst="roundRect">
            <a:avLst>
              <a:gd name="adj" fmla="val 0"/>
            </a:avLst>
          </a:prstGeom>
          <a:ln>
            <a:tailEnd type="stealth" w="lg" len="lg"/>
          </a:ln>
        </p:spPr>
        <p:style>
          <a:lnRef idx="1">
            <a:schemeClr val="accent3"/>
          </a:lnRef>
          <a:fillRef idx="3">
            <a:schemeClr val="accent3"/>
          </a:fillRef>
          <a:effectRef idx="2">
            <a:schemeClr val="accent3"/>
          </a:effectRef>
          <a:fontRef idx="minor">
            <a:schemeClr val="lt1"/>
          </a:fontRef>
        </p:style>
        <p:txBody>
          <a:bodyPr rtlCol="0" anchor="ctr"/>
          <a:lstStyle/>
          <a:p>
            <a:pPr algn="ctr" defTabSz="932559">
              <a:buClr>
                <a:srgbClr val="FFFFFF"/>
              </a:buClr>
            </a:pPr>
            <a:r>
              <a:rPr lang="en-US" sz="1632" dirty="0">
                <a:solidFill>
                  <a:srgbClr val="FFFFFF"/>
                </a:solidFill>
              </a:rPr>
              <a:t>Active </a:t>
            </a:r>
            <a:br>
              <a:rPr lang="en-US" sz="1632" dirty="0">
                <a:solidFill>
                  <a:srgbClr val="FFFFFF"/>
                </a:solidFill>
              </a:rPr>
            </a:br>
            <a:r>
              <a:rPr lang="en-US" sz="1632" dirty="0">
                <a:solidFill>
                  <a:srgbClr val="FFFFFF"/>
                </a:solidFill>
              </a:rPr>
              <a:t>Directory</a:t>
            </a:r>
          </a:p>
        </p:txBody>
      </p:sp>
      <p:grpSp>
        <p:nvGrpSpPr>
          <p:cNvPr id="4" name="Group 3"/>
          <p:cNvGrpSpPr/>
          <p:nvPr/>
        </p:nvGrpSpPr>
        <p:grpSpPr>
          <a:xfrm>
            <a:off x="1336148" y="2018869"/>
            <a:ext cx="2512920" cy="1481957"/>
            <a:chOff x="1307615" y="1780254"/>
            <a:chExt cx="2463871" cy="1453031"/>
          </a:xfrm>
        </p:grpSpPr>
        <p:pic>
          <p:nvPicPr>
            <p:cNvPr id="58" name="Picture 57" descr="1.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086692" y="1802588"/>
              <a:ext cx="529887" cy="789966"/>
            </a:xfrm>
            <a:prstGeom prst="rect">
              <a:avLst/>
            </a:prstGeom>
          </p:spPr>
        </p:pic>
        <p:pic>
          <p:nvPicPr>
            <p:cNvPr id="77" name="Picture 76" descr="8.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922292" y="1784408"/>
              <a:ext cx="536318" cy="789965"/>
            </a:xfrm>
            <a:prstGeom prst="rect">
              <a:avLst/>
            </a:prstGeom>
          </p:spPr>
        </p:pic>
        <p:pic>
          <p:nvPicPr>
            <p:cNvPr id="79" name="Picture 78" descr="11.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307615" y="1780254"/>
              <a:ext cx="530322" cy="789966"/>
            </a:xfrm>
            <a:prstGeom prst="rect">
              <a:avLst/>
            </a:prstGeom>
          </p:spPr>
        </p:pic>
        <p:sp>
          <p:nvSpPr>
            <p:cNvPr id="91" name="TextBox 90"/>
            <p:cNvSpPr txBox="1"/>
            <p:nvPr/>
          </p:nvSpPr>
          <p:spPr>
            <a:xfrm>
              <a:off x="1788752" y="2889793"/>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Users</a:t>
              </a:r>
            </a:p>
          </p:txBody>
        </p:sp>
        <p:pic>
          <p:nvPicPr>
            <p:cNvPr id="9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07" name="Straight Arrow Connector 106"/>
          <p:cNvCxnSpPr/>
          <p:nvPr/>
        </p:nvCxnSpPr>
        <p:spPr>
          <a:xfrm flipH="1">
            <a:off x="2537776" y="3495790"/>
            <a:ext cx="1" cy="1337016"/>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09" name="Rectangle 108"/>
          <p:cNvSpPr/>
          <p:nvPr/>
        </p:nvSpPr>
        <p:spPr>
          <a:xfrm>
            <a:off x="4432438" y="4832806"/>
            <a:ext cx="1279935" cy="1378437"/>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10" name="TextBox 109"/>
          <p:cNvSpPr txBox="1"/>
          <p:nvPr/>
        </p:nvSpPr>
        <p:spPr>
          <a:xfrm>
            <a:off x="4372953" y="5781570"/>
            <a:ext cx="1398905" cy="376684"/>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a:t>
            </a:r>
          </a:p>
        </p:txBody>
      </p:sp>
      <p:grpSp>
        <p:nvGrpSpPr>
          <p:cNvPr id="6" name="Group 5"/>
          <p:cNvGrpSpPr/>
          <p:nvPr/>
        </p:nvGrpSpPr>
        <p:grpSpPr>
          <a:xfrm>
            <a:off x="1820191" y="4832806"/>
            <a:ext cx="2406279" cy="1378437"/>
            <a:chOff x="1782210" y="4539266"/>
            <a:chExt cx="2359311" cy="1351532"/>
          </a:xfrm>
        </p:grpSpPr>
        <p:sp>
          <p:nvSpPr>
            <p:cNvPr id="113" name="Rectangle 112"/>
            <p:cNvSpPr/>
            <p:nvPr/>
          </p:nvSpPr>
          <p:spPr>
            <a:xfrm>
              <a:off x="1782210" y="4539266"/>
              <a:ext cx="1140082"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14" name="TextBox 113"/>
            <p:cNvSpPr txBox="1"/>
            <p:nvPr/>
          </p:nvSpPr>
          <p:spPr>
            <a:xfrm>
              <a:off x="1831056" y="5469511"/>
              <a:ext cx="1042390" cy="369332"/>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VMs</a:t>
              </a:r>
            </a:p>
          </p:txBody>
        </p:sp>
        <p:grpSp>
          <p:nvGrpSpPr>
            <p:cNvPr id="115" name="Group 114"/>
            <p:cNvGrpSpPr/>
            <p:nvPr/>
          </p:nvGrpSpPr>
          <p:grpSpPr>
            <a:xfrm>
              <a:off x="3140765" y="4539266"/>
              <a:ext cx="1000756" cy="1351532"/>
              <a:chOff x="3012408" y="4539266"/>
              <a:chExt cx="1330851" cy="1351532"/>
            </a:xfrm>
          </p:grpSpPr>
          <p:sp>
            <p:nvSpPr>
              <p:cNvPr id="118" name="Rectangle 117"/>
              <p:cNvSpPr/>
              <p:nvPr/>
            </p:nvSpPr>
            <p:spPr>
              <a:xfrm>
                <a:off x="3012408" y="4539266"/>
                <a:ext cx="1330851"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19" name="TextBox 118"/>
              <p:cNvSpPr txBox="1"/>
              <p:nvPr/>
            </p:nvSpPr>
            <p:spPr>
              <a:xfrm>
                <a:off x="3109543" y="5469511"/>
                <a:ext cx="1136583" cy="369332"/>
              </a:xfrm>
              <a:prstGeom prst="rect">
                <a:avLst/>
              </a:prstGeom>
              <a:noFill/>
            </p:spPr>
            <p:txBody>
              <a:bodyPr wrap="square" rtlCol="0" anchor="ctr" anchorCtr="0">
                <a:noAutofit/>
              </a:bodyPr>
              <a:lstStyle/>
              <a:p>
                <a:pPr algn="ctr">
                  <a:buClr>
                    <a:srgbClr val="FFFFFF"/>
                  </a:buClr>
                </a:pPr>
                <a:r>
                  <a:rPr lang="en-US" sz="1700" b="1" dirty="0">
                    <a:solidFill>
                      <a:srgbClr val="505050"/>
                    </a:solidFill>
                  </a:rPr>
                  <a:t>VMs</a:t>
                </a:r>
              </a:p>
            </p:txBody>
          </p:sp>
        </p:grpSp>
      </p:grpSp>
      <p:sp>
        <p:nvSpPr>
          <p:cNvPr id="125" name="Rounded Rectangle 124"/>
          <p:cNvSpPr/>
          <p:nvPr/>
        </p:nvSpPr>
        <p:spPr>
          <a:xfrm>
            <a:off x="4553131" y="4956579"/>
            <a:ext cx="1038549" cy="582651"/>
          </a:xfrm>
          <a:prstGeom prst="roundRect">
            <a:avLst>
              <a:gd name="adj" fmla="val 0"/>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defTabSz="932559">
              <a:buClr>
                <a:srgbClr val="FFFFFF"/>
              </a:buClr>
            </a:pPr>
            <a:r>
              <a:rPr lang="en-US" sz="1632" dirty="0">
                <a:solidFill>
                  <a:srgbClr val="FFFFFF"/>
                </a:solidFill>
              </a:rPr>
              <a:t>Active</a:t>
            </a:r>
          </a:p>
          <a:p>
            <a:pPr algn="ctr" defTabSz="932559">
              <a:buClr>
                <a:srgbClr val="FFFFFF"/>
              </a:buClr>
            </a:pPr>
            <a:r>
              <a:rPr lang="en-US" sz="1632" dirty="0">
                <a:solidFill>
                  <a:srgbClr val="FFFFFF"/>
                </a:solidFill>
              </a:rPr>
              <a:t>Directory</a:t>
            </a:r>
          </a:p>
        </p:txBody>
      </p:sp>
      <p:grpSp>
        <p:nvGrpSpPr>
          <p:cNvPr id="3" name="Group 2"/>
          <p:cNvGrpSpPr/>
          <p:nvPr/>
        </p:nvGrpSpPr>
        <p:grpSpPr>
          <a:xfrm>
            <a:off x="1881676" y="5001853"/>
            <a:ext cx="2250024" cy="582651"/>
            <a:chOff x="1842496" y="4705014"/>
            <a:chExt cx="2206106" cy="571278"/>
          </a:xfrm>
        </p:grpSpPr>
        <p:sp>
          <p:nvSpPr>
            <p:cNvPr id="136" name="Rounded Rectangle 135"/>
            <p:cNvSpPr/>
            <p:nvPr/>
          </p:nvSpPr>
          <p:spPr>
            <a:xfrm>
              <a:off x="1842496" y="4705014"/>
              <a:ext cx="1018278" cy="571278"/>
            </a:xfrm>
            <a:prstGeom prst="roundRect">
              <a:avLst>
                <a:gd name="adj" fmla="val 0"/>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p>
              <a:pPr algn="ctr"/>
              <a:r>
                <a:rPr lang="en-US" sz="1071" b="1" dirty="0">
                  <a:solidFill>
                    <a:srgbClr val="FFFFFF"/>
                  </a:solidFill>
                  <a:ea typeface="Segoe UI" pitchFamily="34" charset="0"/>
                  <a:cs typeface="Segoe UI" pitchFamily="34" charset="0"/>
                </a:rPr>
                <a:t>Custom</a:t>
              </a:r>
            </a:p>
            <a:p>
              <a:pPr algn="ctr"/>
              <a:r>
                <a:rPr lang="en-US" sz="1071" b="1" dirty="0">
                  <a:solidFill>
                    <a:srgbClr val="FFFFFF"/>
                  </a:solidFill>
                  <a:ea typeface="Segoe UI" pitchFamily="34" charset="0"/>
                  <a:cs typeface="Segoe UI" pitchFamily="34" charset="0"/>
                </a:rPr>
                <a:t>Application</a:t>
              </a:r>
            </a:p>
          </p:txBody>
        </p:sp>
        <p:sp>
          <p:nvSpPr>
            <p:cNvPr id="137" name="Can 136"/>
            <p:cNvSpPr/>
            <p:nvPr/>
          </p:nvSpPr>
          <p:spPr>
            <a:xfrm>
              <a:off x="3248502" y="4739459"/>
              <a:ext cx="800100" cy="507503"/>
            </a:xfrm>
            <a:prstGeom prst="can">
              <a:avLst/>
            </a:prstGeom>
            <a:ln>
              <a:tailEnd type="none" w="lg" len="lg"/>
            </a:ln>
          </p:spPr>
          <p:style>
            <a:lnRef idx="0">
              <a:schemeClr val="dk1"/>
            </a:lnRef>
            <a:fillRef idx="3">
              <a:schemeClr val="dk1"/>
            </a:fillRef>
            <a:effectRef idx="3">
              <a:schemeClr val="dk1"/>
            </a:effectRef>
            <a:fontRef idx="minor">
              <a:schemeClr val="lt1"/>
            </a:fontRef>
          </p:style>
          <p:txBody>
            <a:bodyPr rtlCol="0" anchor="ctr"/>
            <a:lstStyle/>
            <a:p>
              <a:pPr algn="ctr"/>
              <a:r>
                <a:rPr lang="en-US" sz="1071" b="1" dirty="0">
                  <a:solidFill>
                    <a:srgbClr val="FFFFFF"/>
                  </a:solidFill>
                  <a:ea typeface="Segoe UI" pitchFamily="34" charset="0"/>
                  <a:cs typeface="Segoe UI" pitchFamily="34" charset="0"/>
                </a:rPr>
                <a:t>DBMS</a:t>
              </a:r>
            </a:p>
          </p:txBody>
        </p:sp>
        <p:cxnSp>
          <p:nvCxnSpPr>
            <p:cNvPr id="61" name="Straight Connector 60"/>
            <p:cNvCxnSpPr>
              <a:stCxn id="136" idx="3"/>
              <a:endCxn id="137" idx="2"/>
            </p:cNvCxnSpPr>
            <p:nvPr/>
          </p:nvCxnSpPr>
          <p:spPr>
            <a:xfrm>
              <a:off x="2860774" y="4990653"/>
              <a:ext cx="387728" cy="25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5995932" y="2665363"/>
            <a:ext cx="6625931" cy="3849386"/>
            <a:chOff x="5876446" y="2613338"/>
            <a:chExt cx="6496601" cy="3774250"/>
          </a:xfrm>
        </p:grpSpPr>
        <p:grpSp>
          <p:nvGrpSpPr>
            <p:cNvPr id="126" name="Group 125"/>
            <p:cNvGrpSpPr/>
            <p:nvPr/>
          </p:nvGrpSpPr>
          <p:grpSpPr>
            <a:xfrm>
              <a:off x="8604730" y="6047004"/>
              <a:ext cx="3768317" cy="340584"/>
              <a:chOff x="2510849" y="3141676"/>
              <a:chExt cx="3768317" cy="340584"/>
            </a:xfrm>
          </p:grpSpPr>
          <p:sp>
            <p:nvSpPr>
              <p:cNvPr id="127" name="Oval 126"/>
              <p:cNvSpPr/>
              <p:nvPr/>
            </p:nvSpPr>
            <p:spPr>
              <a:xfrm>
                <a:off x="2510849" y="3141676"/>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128" name="TextBox 127"/>
              <p:cNvSpPr txBox="1"/>
              <p:nvPr/>
            </p:nvSpPr>
            <p:spPr>
              <a:xfrm>
                <a:off x="2842569" y="3173468"/>
                <a:ext cx="3436597"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Deploy</a:t>
                </a:r>
                <a:r>
                  <a:rPr lang="en-US" sz="1224" b="0" i="0" dirty="0">
                    <a:solidFill>
                      <a:srgbClr val="800000"/>
                    </a:solidFill>
                  </a:rPr>
                  <a:t> </a:t>
                </a:r>
                <a:r>
                  <a:rPr lang="en-US" sz="1224" b="0" i="0" dirty="0">
                    <a:solidFill>
                      <a:srgbClr val="FFFFFF"/>
                    </a:solidFill>
                  </a:rPr>
                  <a:t>and configure application</a:t>
                </a:r>
              </a:p>
            </p:txBody>
          </p:sp>
        </p:grpSp>
        <p:cxnSp>
          <p:nvCxnSpPr>
            <p:cNvPr id="129" name="Elbow Connector 128"/>
            <p:cNvCxnSpPr>
              <a:stCxn id="87" idx="3"/>
            </p:cNvCxnSpPr>
            <p:nvPr/>
          </p:nvCxnSpPr>
          <p:spPr>
            <a:xfrm flipH="1">
              <a:off x="5876446" y="2613338"/>
              <a:ext cx="3094708" cy="3366666"/>
            </a:xfrm>
            <a:prstGeom prst="bentConnector4">
              <a:avLst>
                <a:gd name="adj1" fmla="val -71620"/>
                <a:gd name="adj2" fmla="val 100024"/>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1" name="Group 10"/>
          <p:cNvGrpSpPr/>
          <p:nvPr/>
        </p:nvGrpSpPr>
        <p:grpSpPr>
          <a:xfrm>
            <a:off x="5995932" y="2958492"/>
            <a:ext cx="2976586" cy="2690322"/>
            <a:chOff x="5876445" y="2701536"/>
            <a:chExt cx="2918487" cy="2637810"/>
          </a:xfrm>
        </p:grpSpPr>
        <p:cxnSp>
          <p:nvCxnSpPr>
            <p:cNvPr id="95" name="Elbow Connector 94"/>
            <p:cNvCxnSpPr>
              <a:endCxn id="83" idx="3"/>
            </p:cNvCxnSpPr>
            <p:nvPr/>
          </p:nvCxnSpPr>
          <p:spPr>
            <a:xfrm rot="5400000">
              <a:off x="5338930" y="3239051"/>
              <a:ext cx="2637810" cy="1562780"/>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99" name="Group 98"/>
            <p:cNvGrpSpPr/>
            <p:nvPr/>
          </p:nvGrpSpPr>
          <p:grpSpPr>
            <a:xfrm>
              <a:off x="7509009" y="3555832"/>
              <a:ext cx="1285923" cy="340584"/>
              <a:chOff x="2701050" y="3227126"/>
              <a:chExt cx="1285923" cy="340584"/>
            </a:xfrm>
          </p:grpSpPr>
          <p:sp>
            <p:nvSpPr>
              <p:cNvPr id="104" name="Oval 103"/>
              <p:cNvSpPr/>
              <p:nvPr/>
            </p:nvSpPr>
            <p:spPr>
              <a:xfrm>
                <a:off x="2701050" y="3227126"/>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05" name="TextBox 104"/>
              <p:cNvSpPr txBox="1"/>
              <p:nvPr/>
            </p:nvSpPr>
            <p:spPr>
              <a:xfrm>
                <a:off x="3032771" y="3258918"/>
                <a:ext cx="954202" cy="27523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Create</a:t>
                </a:r>
                <a:r>
                  <a:rPr lang="en-US" sz="1224" b="0" i="0" dirty="0">
                    <a:solidFill>
                      <a:srgbClr val="800000"/>
                    </a:solidFill>
                  </a:rPr>
                  <a:t> </a:t>
                </a:r>
                <a:r>
                  <a:rPr lang="en-US" sz="1224" b="0" i="0" dirty="0">
                    <a:solidFill>
                      <a:srgbClr val="FFFFFF"/>
                    </a:solidFill>
                  </a:rPr>
                  <a:t>VMs</a:t>
                </a:r>
              </a:p>
            </p:txBody>
          </p:sp>
        </p:grpSp>
        <p:grpSp>
          <p:nvGrpSpPr>
            <p:cNvPr id="64" name="Group 63"/>
            <p:cNvGrpSpPr/>
            <p:nvPr/>
          </p:nvGrpSpPr>
          <p:grpSpPr>
            <a:xfrm>
              <a:off x="6493613" y="4229950"/>
              <a:ext cx="1905000" cy="777770"/>
              <a:chOff x="8380412" y="4043544"/>
              <a:chExt cx="1905000" cy="777770"/>
            </a:xfrm>
          </p:grpSpPr>
          <p:sp>
            <p:nvSpPr>
              <p:cNvPr id="65" name="Rounded Rectangle 64"/>
              <p:cNvSpPr/>
              <p:nvPr/>
            </p:nvSpPr>
            <p:spPr>
              <a:xfrm>
                <a:off x="8380412" y="4043544"/>
                <a:ext cx="1905000" cy="77777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34" dirty="0" err="1">
                  <a:solidFill>
                    <a:srgbClr val="505050"/>
                  </a:solidFill>
                </a:endParaRPr>
              </a:p>
            </p:txBody>
          </p:sp>
          <p:sp>
            <p:nvSpPr>
              <p:cNvPr id="66" name="TextBox 65"/>
              <p:cNvSpPr txBox="1"/>
              <p:nvPr/>
            </p:nvSpPr>
            <p:spPr>
              <a:xfrm>
                <a:off x="8380412" y="4270148"/>
                <a:ext cx="1905000" cy="369332"/>
              </a:xfrm>
              <a:prstGeom prst="rect">
                <a:avLst/>
              </a:prstGeom>
              <a:noFill/>
            </p:spPr>
            <p:txBody>
              <a:bodyPr wrap="square" rtlCol="0" anchor="ctr" anchorCtr="0">
                <a:noAutofit/>
              </a:bodyPr>
              <a:lstStyle/>
              <a:p>
                <a:pPr algn="ctr">
                  <a:buClr>
                    <a:srgbClr val="FFFFFF"/>
                  </a:buClr>
                </a:pPr>
                <a:r>
                  <a:rPr lang="en-US" sz="1700" b="1" dirty="0" smtClean="0">
                    <a:solidFill>
                      <a:srgbClr val="FFFFFF"/>
                    </a:solidFill>
                  </a:rPr>
                  <a:t>Microsoft Azure </a:t>
                </a:r>
                <a:r>
                  <a:rPr lang="en-US" sz="1700" b="1" dirty="0">
                    <a:solidFill>
                      <a:srgbClr val="FFFFFF"/>
                    </a:solidFill>
                  </a:rPr>
                  <a:t>Virtual Machines</a:t>
                </a:r>
              </a:p>
            </p:txBody>
          </p:sp>
        </p:grpSp>
      </p:grpSp>
      <p:grpSp>
        <p:nvGrpSpPr>
          <p:cNvPr id="67" name="Group 66"/>
          <p:cNvGrpSpPr/>
          <p:nvPr/>
        </p:nvGrpSpPr>
        <p:grpSpPr>
          <a:xfrm>
            <a:off x="9105397" y="4517332"/>
            <a:ext cx="1942924" cy="793253"/>
            <a:chOff x="6094412" y="4043544"/>
            <a:chExt cx="1905000" cy="777770"/>
          </a:xfrm>
        </p:grpSpPr>
        <p:sp>
          <p:nvSpPr>
            <p:cNvPr id="68" name="Rounded Rectangle 67"/>
            <p:cNvSpPr/>
            <p:nvPr/>
          </p:nvSpPr>
          <p:spPr>
            <a:xfrm>
              <a:off x="6094412" y="4043544"/>
              <a:ext cx="1905000" cy="77777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34" dirty="0" err="1">
                <a:solidFill>
                  <a:srgbClr val="505050"/>
                </a:solidFill>
              </a:endParaRPr>
            </a:p>
          </p:txBody>
        </p:sp>
        <p:sp>
          <p:nvSpPr>
            <p:cNvPr id="69" name="TextBox 68"/>
            <p:cNvSpPr txBox="1"/>
            <p:nvPr/>
          </p:nvSpPr>
          <p:spPr>
            <a:xfrm>
              <a:off x="6094412" y="4270148"/>
              <a:ext cx="1905000" cy="369332"/>
            </a:xfrm>
            <a:prstGeom prst="rect">
              <a:avLst/>
            </a:prstGeom>
            <a:noFill/>
          </p:spPr>
          <p:txBody>
            <a:bodyPr wrap="square" rtlCol="0" anchor="ctr" anchorCtr="0">
              <a:noAutofit/>
            </a:bodyPr>
            <a:lstStyle/>
            <a:p>
              <a:pPr algn="ctr">
                <a:buClr>
                  <a:srgbClr val="FFFFFF"/>
                </a:buClr>
              </a:pPr>
              <a:r>
                <a:rPr lang="en-US" sz="1700" b="1" dirty="0" smtClean="0">
                  <a:solidFill>
                    <a:srgbClr val="FFFFFF"/>
                  </a:solidFill>
                </a:rPr>
                <a:t>Microsoft Azure </a:t>
              </a:r>
              <a:r>
                <a:rPr lang="en-US" sz="1700" b="1" dirty="0">
                  <a:solidFill>
                    <a:srgbClr val="FFFFFF"/>
                  </a:solidFill>
                </a:rPr>
                <a:t>Virtual Network</a:t>
              </a:r>
            </a:p>
          </p:txBody>
        </p:sp>
      </p:grpSp>
      <p:cxnSp>
        <p:nvCxnSpPr>
          <p:cNvPr id="70" name="Straight Connector 69"/>
          <p:cNvCxnSpPr/>
          <p:nvPr/>
        </p:nvCxnSpPr>
        <p:spPr>
          <a:xfrm>
            <a:off x="10076859" y="3751123"/>
            <a:ext cx="0" cy="796620"/>
          </a:xfrm>
          <a:prstGeom prst="line">
            <a:avLst/>
          </a:prstGeom>
          <a:ln w="41275">
            <a:solidFill>
              <a:schemeClr val="accent2"/>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pic>
        <p:nvPicPr>
          <p:cNvPr id="134"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70442" y="2023106"/>
            <a:ext cx="553733" cy="80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6" name="Straight Arrow Connector 105"/>
          <p:cNvCxnSpPr/>
          <p:nvPr/>
        </p:nvCxnSpPr>
        <p:spPr>
          <a:xfrm>
            <a:off x="5218761" y="3100156"/>
            <a:ext cx="0" cy="1856424"/>
          </a:xfrm>
          <a:prstGeom prst="straightConnector1">
            <a:avLst/>
          </a:prstGeom>
          <a:ln w="28575">
            <a:solidFill>
              <a:schemeClr val="bg1">
                <a:lumMod val="50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6965031" y="2230573"/>
            <a:ext cx="2187217" cy="86958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buClr>
                <a:srgbClr val="FFFFFF"/>
              </a:buClr>
            </a:pPr>
            <a:r>
              <a:rPr lang="en-US" sz="1632" b="1" dirty="0" smtClean="0">
                <a:solidFill>
                  <a:srgbClr val="FFFFFF"/>
                </a:solidFill>
              </a:rPr>
              <a:t>Microsoft Azure </a:t>
            </a:r>
            <a:r>
              <a:rPr lang="en-US" sz="1632" b="1" dirty="0">
                <a:solidFill>
                  <a:srgbClr val="FFFFFF"/>
                </a:solidFill>
              </a:rPr>
              <a:t>Management Portal</a:t>
            </a:r>
          </a:p>
        </p:txBody>
      </p:sp>
    </p:spTree>
    <p:extLst>
      <p:ext uri="{BB962C8B-B14F-4D97-AF65-F5344CB8AC3E}">
        <p14:creationId xmlns:p14="http://schemas.microsoft.com/office/powerpoint/2010/main" val="868935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wipe(up)">
                                      <p:cBhvr>
                                        <p:cTn id="2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67183" y="1491552"/>
            <a:ext cx="11424391" cy="436791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68217A"/>
              </a:solidFill>
            </a:endParaRPr>
          </a:p>
        </p:txBody>
      </p:sp>
      <p:sp>
        <p:nvSpPr>
          <p:cNvPr id="21" name="Rectangle 20"/>
          <p:cNvSpPr/>
          <p:nvPr/>
        </p:nvSpPr>
        <p:spPr>
          <a:xfrm>
            <a:off x="7109648" y="1881056"/>
            <a:ext cx="4823589" cy="3978406"/>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tIns="279781" rtlCol="0" anchor="t"/>
          <a:lstStyle/>
          <a:p>
            <a:pPr>
              <a:buClr>
                <a:srgbClr val="800000"/>
              </a:buClr>
            </a:pPr>
            <a:endParaRPr lang="en-US" sz="1836" i="1" dirty="0">
              <a:solidFill>
                <a:srgbClr val="FFFFFF">
                  <a:lumMod val="65000"/>
                  <a:lumOff val="35000"/>
                </a:srgbClr>
              </a:solidFill>
            </a:endParaRPr>
          </a:p>
        </p:txBody>
      </p:sp>
      <p:sp>
        <p:nvSpPr>
          <p:cNvPr id="22" name="Rectangle 21"/>
          <p:cNvSpPr/>
          <p:nvPr/>
        </p:nvSpPr>
        <p:spPr>
          <a:xfrm>
            <a:off x="467183" y="1457580"/>
            <a:ext cx="11548673" cy="4401882"/>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9" name="Rectangle 8"/>
          <p:cNvSpPr/>
          <p:nvPr/>
        </p:nvSpPr>
        <p:spPr>
          <a:xfrm>
            <a:off x="3956330" y="1465226"/>
            <a:ext cx="7756921" cy="229869"/>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025864" rIns="373041" rtlCol="0" anchor="ctr"/>
          <a:lstStyle/>
          <a:p>
            <a:pPr defTabSz="932597">
              <a:lnSpc>
                <a:spcPct val="90000"/>
              </a:lnSpc>
            </a:pPr>
            <a:endParaRPr lang="en-US" sz="2040" b="1" kern="0" dirty="0">
              <a:solidFill>
                <a:srgbClr val="FFFFFF"/>
              </a:solidFill>
            </a:endParaRPr>
          </a:p>
        </p:txBody>
      </p:sp>
      <p:sp>
        <p:nvSpPr>
          <p:cNvPr id="2" name="Title 1"/>
          <p:cNvSpPr>
            <a:spLocks noGrp="1"/>
          </p:cNvSpPr>
          <p:nvPr>
            <p:ph type="title"/>
          </p:nvPr>
        </p:nvSpPr>
        <p:spPr>
          <a:xfrm>
            <a:off x="274639" y="295274"/>
            <a:ext cx="11978572" cy="917575"/>
          </a:xfrm>
        </p:spPr>
        <p:txBody>
          <a:bodyPr/>
          <a:lstStyle/>
          <a:p>
            <a:r>
              <a:rPr lang="en-US" sz="4800" dirty="0"/>
              <a:t>Moving Existing Applications to the Public Cloud</a:t>
            </a:r>
            <a:r>
              <a:rPr lang="en-US" dirty="0" smtClean="0"/>
              <a:t/>
            </a:r>
            <a:br>
              <a:rPr lang="en-US" dirty="0" smtClean="0"/>
            </a:br>
            <a:r>
              <a:rPr lang="en-US" sz="3200" dirty="0">
                <a:gradFill>
                  <a:gsLst>
                    <a:gs pos="1250">
                      <a:schemeClr val="tx2"/>
                    </a:gs>
                    <a:gs pos="99000">
                      <a:schemeClr val="tx2"/>
                    </a:gs>
                  </a:gsLst>
                  <a:lin ang="5400000" scaled="0"/>
                </a:gradFill>
              </a:rPr>
              <a:t>Why do this?</a:t>
            </a:r>
          </a:p>
        </p:txBody>
      </p:sp>
      <p:sp>
        <p:nvSpPr>
          <p:cNvPr id="8" name="Rectangle 7"/>
          <p:cNvSpPr/>
          <p:nvPr/>
        </p:nvSpPr>
        <p:spPr>
          <a:xfrm>
            <a:off x="626010" y="1465226"/>
            <a:ext cx="3124544" cy="854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025864" rIns="373041" rtlCol="0" anchor="ctr"/>
          <a:lstStyle/>
          <a:p>
            <a:pPr defTabSz="932597">
              <a:lnSpc>
                <a:spcPct val="90000"/>
              </a:lnSpc>
            </a:pPr>
            <a:r>
              <a:rPr lang="en-US" sz="2040" b="1" kern="0" dirty="0">
                <a:solidFill>
                  <a:srgbClr val="FFFFFF"/>
                </a:solidFill>
              </a:rPr>
              <a:t>Lower cost</a:t>
            </a:r>
          </a:p>
        </p:txBody>
      </p:sp>
      <p:sp>
        <p:nvSpPr>
          <p:cNvPr id="12" name="TextBox 11"/>
          <p:cNvSpPr txBox="1"/>
          <p:nvPr/>
        </p:nvSpPr>
        <p:spPr>
          <a:xfrm>
            <a:off x="3956331" y="1831848"/>
            <a:ext cx="3071509" cy="1378709"/>
          </a:xfrm>
          <a:prstGeom prst="rect">
            <a:avLst/>
          </a:prstGeom>
          <a:noFill/>
        </p:spPr>
        <p:txBody>
          <a:bodyPr wrap="square" rtlCol="0">
            <a:noAutofit/>
          </a:bodyPr>
          <a:lstStyle/>
          <a:p>
            <a:pPr marL="0" lvl="1">
              <a:buClr>
                <a:srgbClr val="FFFFFF"/>
              </a:buClr>
            </a:pPr>
            <a:r>
              <a:rPr lang="en-US" sz="1836" dirty="0">
                <a:solidFill>
                  <a:srgbClr val="7FBA00">
                    <a:lumMod val="60000"/>
                    <a:lumOff val="40000"/>
                  </a:srgbClr>
                </a:solidFill>
              </a:rPr>
              <a:t>EXAMPLE</a:t>
            </a:r>
          </a:p>
          <a:p>
            <a:r>
              <a:rPr lang="en-US" sz="1836" dirty="0">
                <a:solidFill>
                  <a:srgbClr val="FFFFFF"/>
                </a:solidFill>
              </a:rPr>
              <a:t>Two medium VMs </a:t>
            </a:r>
            <a:r>
              <a:rPr lang="en-US" sz="1836" dirty="0" smtClean="0">
                <a:solidFill>
                  <a:srgbClr val="FFFFFF"/>
                </a:solidFill>
              </a:rPr>
              <a:t>($.18/hour </a:t>
            </a:r>
            <a:r>
              <a:rPr lang="en-US" sz="1836" dirty="0">
                <a:solidFill>
                  <a:srgbClr val="FFFFFF"/>
                </a:solidFill>
              </a:rPr>
              <a:t>each) running continuously</a:t>
            </a:r>
          </a:p>
          <a:p>
            <a:endParaRPr lang="en-US" sz="1400" dirty="0">
              <a:solidFill>
                <a:srgbClr val="FFFFFF"/>
              </a:solidFill>
            </a:endParaRPr>
          </a:p>
          <a:p>
            <a:r>
              <a:rPr lang="en-US" sz="1836" dirty="0">
                <a:solidFill>
                  <a:srgbClr val="FFFFFF"/>
                </a:solidFill>
              </a:rPr>
              <a:t>Stores 100 gigabytes</a:t>
            </a:r>
          </a:p>
          <a:p>
            <a:pPr marL="349724" lvl="1" indent="-228292">
              <a:buClr>
                <a:srgbClr val="DC3C00"/>
              </a:buClr>
              <a:buFont typeface="Wingdings" pitchFamily="2" charset="2"/>
              <a:buChar char="§"/>
            </a:pPr>
            <a:r>
              <a:rPr lang="en-US" sz="1836" b="1" dirty="0">
                <a:solidFill>
                  <a:srgbClr val="FFFFFF">
                    <a:lumMod val="75000"/>
                    <a:lumOff val="25000"/>
                  </a:srgbClr>
                </a:solidFill>
              </a:rPr>
              <a:t>Operations on the data: </a:t>
            </a:r>
            <a:r>
              <a:rPr lang="en-US" sz="1836" dirty="0">
                <a:solidFill>
                  <a:srgbClr val="FFFFFF">
                    <a:lumMod val="75000"/>
                    <a:lumOff val="25000"/>
                  </a:srgbClr>
                </a:solidFill>
              </a:rPr>
              <a:t>30,000,000/month</a:t>
            </a:r>
          </a:p>
          <a:p>
            <a:pPr marL="349724" lvl="1" indent="-228292">
              <a:buClr>
                <a:srgbClr val="DC3C00"/>
              </a:buClr>
              <a:buFont typeface="Wingdings" pitchFamily="2" charset="2"/>
              <a:buChar char="§"/>
            </a:pPr>
            <a:r>
              <a:rPr lang="en-US" sz="1836" b="1" dirty="0">
                <a:solidFill>
                  <a:srgbClr val="FFFFFF">
                    <a:lumMod val="75000"/>
                    <a:lumOff val="25000"/>
                  </a:srgbClr>
                </a:solidFill>
              </a:rPr>
              <a:t>Data transfer out: </a:t>
            </a:r>
            <a:r>
              <a:rPr lang="en-US" sz="1836" dirty="0">
                <a:solidFill>
                  <a:srgbClr val="FFFFFF">
                    <a:lumMod val="75000"/>
                    <a:lumOff val="25000"/>
                  </a:srgbClr>
                </a:solidFill>
              </a:rPr>
              <a:t>50 gigabytes/month</a:t>
            </a:r>
          </a:p>
          <a:p>
            <a:endParaRPr lang="en-US" sz="1836" dirty="0">
              <a:solidFill>
                <a:srgbClr val="FFFFFF"/>
              </a:solidFill>
            </a:endParaRPr>
          </a:p>
          <a:p>
            <a:r>
              <a:rPr lang="en-US" sz="1836" dirty="0">
                <a:solidFill>
                  <a:srgbClr val="FFFFFF"/>
                </a:solidFill>
              </a:rPr>
              <a:t> </a:t>
            </a:r>
          </a:p>
        </p:txBody>
      </p:sp>
      <p:sp>
        <p:nvSpPr>
          <p:cNvPr id="13" name="TextBox 12"/>
          <p:cNvSpPr txBox="1"/>
          <p:nvPr/>
        </p:nvSpPr>
        <p:spPr>
          <a:xfrm>
            <a:off x="7257991" y="1833894"/>
            <a:ext cx="4455260" cy="3096424"/>
          </a:xfrm>
          <a:prstGeom prst="rect">
            <a:avLst/>
          </a:prstGeom>
          <a:noFill/>
        </p:spPr>
        <p:txBody>
          <a:bodyPr wrap="square" rtlCol="0">
            <a:noAutofit/>
          </a:bodyPr>
          <a:lstStyle/>
          <a:p>
            <a:pPr marL="0" lvl="1">
              <a:buClr>
                <a:srgbClr val="FFFFFF"/>
              </a:buClr>
              <a:tabLst>
                <a:tab pos="1570519" algn="l"/>
              </a:tabLst>
            </a:pPr>
            <a:r>
              <a:rPr lang="en-US" sz="1836" dirty="0">
                <a:solidFill>
                  <a:srgbClr val="7FBA00">
                    <a:lumMod val="60000"/>
                    <a:lumOff val="40000"/>
                  </a:srgbClr>
                </a:solidFill>
              </a:rPr>
              <a:t>COSTS</a:t>
            </a:r>
          </a:p>
          <a:p>
            <a:pPr marL="0" lvl="1">
              <a:buClr>
                <a:srgbClr val="FFFFFF"/>
              </a:buClr>
              <a:tabLst>
                <a:tab pos="1570519" algn="l"/>
              </a:tabLst>
            </a:pPr>
            <a:r>
              <a:rPr lang="en-US" sz="1836" dirty="0">
                <a:solidFill>
                  <a:srgbClr val="FFFFFF">
                    <a:lumMod val="75000"/>
                    <a:lumOff val="25000"/>
                  </a:srgbClr>
                </a:solidFill>
              </a:rPr>
              <a:t>Compute: 	</a:t>
            </a:r>
            <a:r>
              <a:rPr lang="en-US" sz="1836" dirty="0" smtClean="0">
                <a:solidFill>
                  <a:srgbClr val="FFFFFF">
                    <a:lumMod val="75000"/>
                    <a:lumOff val="25000"/>
                  </a:srgbClr>
                </a:solidFill>
              </a:rPr>
              <a:t>$268.00/month</a:t>
            </a:r>
            <a:endParaRPr lang="en-US" sz="1836" dirty="0">
              <a:solidFill>
                <a:srgbClr val="FFFFFF">
                  <a:lumMod val="75000"/>
                  <a:lumOff val="25000"/>
                </a:srgbClr>
              </a:solidFill>
            </a:endParaRPr>
          </a:p>
          <a:p>
            <a:pPr marL="0" lvl="1">
              <a:buClr>
                <a:srgbClr val="FFFFFF"/>
              </a:buClr>
              <a:tabLst>
                <a:tab pos="1570519" algn="l"/>
              </a:tabLst>
            </a:pPr>
            <a:r>
              <a:rPr lang="en-US" sz="1836" dirty="0">
                <a:solidFill>
                  <a:srgbClr val="FFFFFF">
                    <a:lumMod val="75000"/>
                    <a:lumOff val="25000"/>
                  </a:srgbClr>
                </a:solidFill>
              </a:rPr>
              <a:t>Storage: 	</a:t>
            </a:r>
            <a:r>
              <a:rPr lang="en-US" sz="1836" dirty="0" smtClean="0">
                <a:solidFill>
                  <a:srgbClr val="FFFFFF">
                    <a:lumMod val="75000"/>
                    <a:lumOff val="25000"/>
                  </a:srgbClr>
                </a:solidFill>
              </a:rPr>
              <a:t>$</a:t>
            </a:r>
            <a:r>
              <a:rPr lang="en-US" sz="1836" dirty="0">
                <a:solidFill>
                  <a:srgbClr val="FFFFFF">
                    <a:lumMod val="75000"/>
                    <a:lumOff val="25000"/>
                  </a:srgbClr>
                </a:solidFill>
              </a:rPr>
              <a:t>7</a:t>
            </a:r>
            <a:r>
              <a:rPr lang="en-US" sz="1836" dirty="0" smtClean="0">
                <a:solidFill>
                  <a:srgbClr val="FFFFFF">
                    <a:lumMod val="75000"/>
                    <a:lumOff val="25000"/>
                  </a:srgbClr>
                </a:solidFill>
              </a:rPr>
              <a:t>.18/month </a:t>
            </a:r>
            <a:endParaRPr lang="en-US" sz="1836" dirty="0">
              <a:solidFill>
                <a:srgbClr val="FFFFFF">
                  <a:lumMod val="75000"/>
                  <a:lumOff val="25000"/>
                </a:srgbClr>
              </a:solidFill>
            </a:endParaRPr>
          </a:p>
          <a:p>
            <a:pPr marL="0" lvl="1">
              <a:buClr>
                <a:srgbClr val="FFFFFF"/>
              </a:buClr>
              <a:tabLst>
                <a:tab pos="1570519" algn="l"/>
              </a:tabLst>
            </a:pPr>
            <a:r>
              <a:rPr lang="en-US" sz="1836" dirty="0">
                <a:solidFill>
                  <a:srgbClr val="FFFFFF">
                    <a:lumMod val="75000"/>
                    <a:lumOff val="25000"/>
                  </a:srgbClr>
                </a:solidFill>
              </a:rPr>
              <a:t>Bandwidth: 	</a:t>
            </a:r>
            <a:r>
              <a:rPr lang="en-US" sz="1836" dirty="0" smtClean="0">
                <a:solidFill>
                  <a:srgbClr val="FFFFFF">
                    <a:lumMod val="75000"/>
                    <a:lumOff val="25000"/>
                  </a:srgbClr>
                </a:solidFill>
              </a:rPr>
              <a:t>$3.92/month   </a:t>
            </a:r>
            <a:r>
              <a:rPr lang="en-US" sz="1224" i="1" dirty="0">
                <a:solidFill>
                  <a:srgbClr val="FFFFFF">
                    <a:lumMod val="75000"/>
                    <a:lumOff val="25000"/>
                  </a:srgbClr>
                </a:solidFill>
              </a:rPr>
              <a:t>(US and Europe)</a:t>
            </a:r>
            <a:r>
              <a:rPr lang="en-US" sz="1836" dirty="0">
                <a:solidFill>
                  <a:srgbClr val="FFFFFF">
                    <a:lumMod val="75000"/>
                    <a:lumOff val="25000"/>
                  </a:srgbClr>
                </a:solidFill>
              </a:rPr>
              <a:t>	</a:t>
            </a:r>
            <a:r>
              <a:rPr lang="en-US" sz="1836" dirty="0" smtClean="0">
                <a:solidFill>
                  <a:srgbClr val="FFFFFF">
                    <a:lumMod val="75000"/>
                    <a:lumOff val="25000"/>
                  </a:srgbClr>
                </a:solidFill>
              </a:rPr>
              <a:t>$6.21/month   </a:t>
            </a:r>
            <a:r>
              <a:rPr lang="en-US" sz="1224" i="1" dirty="0" smtClean="0">
                <a:solidFill>
                  <a:srgbClr val="FFFFFF">
                    <a:lumMod val="75000"/>
                    <a:lumOff val="25000"/>
                  </a:srgbClr>
                </a:solidFill>
              </a:rPr>
              <a:t>(Asia/Pacific)</a:t>
            </a:r>
          </a:p>
          <a:p>
            <a:pPr marL="0" lvl="1">
              <a:buClr>
                <a:srgbClr val="FFFFFF"/>
              </a:buClr>
              <a:tabLst>
                <a:tab pos="1570519" algn="l"/>
              </a:tabLst>
            </a:pPr>
            <a:r>
              <a:rPr lang="en-US" sz="1224" i="1" dirty="0">
                <a:solidFill>
                  <a:srgbClr val="FFFFFF">
                    <a:lumMod val="75000"/>
                    <a:lumOff val="25000"/>
                  </a:srgbClr>
                </a:solidFill>
              </a:rPr>
              <a:t>	</a:t>
            </a:r>
            <a:r>
              <a:rPr lang="en-US" sz="1836" dirty="0" smtClean="0">
                <a:solidFill>
                  <a:srgbClr val="FFFFFF">
                    <a:lumMod val="75000"/>
                    <a:lumOff val="25000"/>
                  </a:srgbClr>
                </a:solidFill>
              </a:rPr>
              <a:t>$8.15/month   </a:t>
            </a:r>
            <a:r>
              <a:rPr lang="en-US" sz="1224" i="1" dirty="0" smtClean="0">
                <a:solidFill>
                  <a:srgbClr val="FFFFFF">
                    <a:lumMod val="75000"/>
                    <a:lumOff val="25000"/>
                  </a:srgbClr>
                </a:solidFill>
              </a:rPr>
              <a:t>(Brazil)</a:t>
            </a:r>
            <a:endParaRPr lang="en-US" sz="1224" i="1" dirty="0">
              <a:solidFill>
                <a:srgbClr val="FFFFFF">
                  <a:lumMod val="75000"/>
                  <a:lumOff val="25000"/>
                </a:srgbClr>
              </a:solidFill>
            </a:endParaRPr>
          </a:p>
          <a:p>
            <a:pPr marL="0" lvl="1">
              <a:buClr>
                <a:srgbClr val="FFFFFF"/>
              </a:buClr>
              <a:tabLst>
                <a:tab pos="1570519" algn="l"/>
              </a:tabLst>
            </a:pPr>
            <a:endParaRPr lang="en-US" sz="1836" b="1" dirty="0" smtClean="0">
              <a:solidFill>
                <a:srgbClr val="C00000"/>
              </a:solidFill>
            </a:endParaRPr>
          </a:p>
          <a:p>
            <a:pPr marL="0" lvl="1">
              <a:buClr>
                <a:srgbClr val="FFFFFF"/>
              </a:buClr>
              <a:tabLst>
                <a:tab pos="1570519" algn="l"/>
              </a:tabLst>
            </a:pPr>
            <a:r>
              <a:rPr lang="en-US" sz="1836" b="1" dirty="0" smtClean="0">
                <a:solidFill>
                  <a:srgbClr val="7FBA00">
                    <a:lumMod val="60000"/>
                    <a:lumOff val="40000"/>
                  </a:srgbClr>
                </a:solidFill>
              </a:rPr>
              <a:t>Total: 	$279.10/month </a:t>
            </a:r>
            <a:r>
              <a:rPr lang="en-US" sz="1224" i="1" dirty="0" smtClean="0">
                <a:solidFill>
                  <a:srgbClr val="7FBA00">
                    <a:lumMod val="60000"/>
                    <a:lumOff val="40000"/>
                  </a:srgbClr>
                </a:solidFill>
              </a:rPr>
              <a:t>(US/Europe)</a:t>
            </a:r>
          </a:p>
          <a:p>
            <a:pPr marL="0" lvl="1">
              <a:buClr>
                <a:srgbClr val="FFFFFF"/>
              </a:buClr>
              <a:tabLst>
                <a:tab pos="1570519" algn="l"/>
              </a:tabLst>
            </a:pPr>
            <a:r>
              <a:rPr lang="en-US" sz="1836" dirty="0">
                <a:solidFill>
                  <a:srgbClr val="FFFFFF">
                    <a:lumMod val="75000"/>
                    <a:lumOff val="25000"/>
                  </a:srgbClr>
                </a:solidFill>
              </a:rPr>
              <a:t>	</a:t>
            </a:r>
            <a:r>
              <a:rPr lang="en-US" sz="1836" b="1" dirty="0">
                <a:solidFill>
                  <a:srgbClr val="FFFFFF"/>
                </a:solidFill>
              </a:rPr>
              <a:t>$</a:t>
            </a:r>
            <a:r>
              <a:rPr lang="en-US" sz="1836" b="1" dirty="0" smtClean="0">
                <a:solidFill>
                  <a:srgbClr val="FFFFFF"/>
                </a:solidFill>
              </a:rPr>
              <a:t>281.39/month </a:t>
            </a:r>
            <a:r>
              <a:rPr lang="en-US" sz="1224" i="1" dirty="0" smtClean="0">
                <a:solidFill>
                  <a:srgbClr val="FFFFFF"/>
                </a:solidFill>
              </a:rPr>
              <a:t>(Asia/Pacific)</a:t>
            </a:r>
          </a:p>
          <a:p>
            <a:pPr marL="0" lvl="1">
              <a:buClr>
                <a:srgbClr val="FFFFFF"/>
              </a:buClr>
              <a:tabLst>
                <a:tab pos="1570519" algn="l"/>
              </a:tabLst>
            </a:pPr>
            <a:r>
              <a:rPr lang="en-US" sz="1836" b="1" dirty="0" smtClean="0">
                <a:solidFill>
                  <a:srgbClr val="FFFFFF"/>
                </a:solidFill>
              </a:rPr>
              <a:t>	$283.33/month </a:t>
            </a:r>
            <a:r>
              <a:rPr lang="en-US" sz="1224" i="1" dirty="0">
                <a:solidFill>
                  <a:srgbClr val="FFFFFF"/>
                </a:solidFill>
              </a:rPr>
              <a:t>(Brazil)</a:t>
            </a:r>
          </a:p>
          <a:p>
            <a:pPr marL="0" lvl="1">
              <a:buClr>
                <a:srgbClr val="FFFFFF"/>
              </a:buClr>
              <a:tabLst>
                <a:tab pos="1570519" algn="l"/>
              </a:tabLst>
            </a:pPr>
            <a:endParaRPr lang="en-US" sz="1224" i="1" dirty="0" smtClean="0">
              <a:solidFill>
                <a:srgbClr val="FFFFFF">
                  <a:lumMod val="75000"/>
                  <a:lumOff val="25000"/>
                </a:srgbClr>
              </a:solidFill>
            </a:endParaRPr>
          </a:p>
        </p:txBody>
      </p:sp>
      <p:sp>
        <p:nvSpPr>
          <p:cNvPr id="16" name="TextBox 15"/>
          <p:cNvSpPr txBox="1"/>
          <p:nvPr/>
        </p:nvSpPr>
        <p:spPr>
          <a:xfrm>
            <a:off x="727378" y="1414542"/>
            <a:ext cx="932603" cy="932603"/>
          </a:xfrm>
          <a:prstGeom prst="rect">
            <a:avLst/>
          </a:prstGeom>
          <a:noFill/>
        </p:spPr>
        <p:txBody>
          <a:bodyPr wrap="none" rtlCol="0">
            <a:noAutofit/>
          </a:bodyPr>
          <a:lstStyle/>
          <a:p>
            <a:pPr algn="ctr">
              <a:buClr>
                <a:srgbClr val="FFFFFF"/>
              </a:buClr>
            </a:pPr>
            <a:r>
              <a:rPr lang="en-US" sz="5507" b="1" dirty="0">
                <a:solidFill>
                  <a:srgbClr val="0072C6"/>
                </a:solidFill>
                <a:effectLst>
                  <a:outerShdw blurRad="60007" dist="310007" dir="7680000" sy="30000" kx="1300200" algn="ctr" rotWithShape="0">
                    <a:prstClr val="black">
                      <a:alpha val="32000"/>
                    </a:prstClr>
                  </a:outerShdw>
                </a:effectLst>
              </a:rPr>
              <a:t>$</a:t>
            </a:r>
          </a:p>
        </p:txBody>
      </p:sp>
      <p:grpSp>
        <p:nvGrpSpPr>
          <p:cNvPr id="10" name="Group 9"/>
          <p:cNvGrpSpPr/>
          <p:nvPr/>
        </p:nvGrpSpPr>
        <p:grpSpPr>
          <a:xfrm>
            <a:off x="7513637" y="5707064"/>
            <a:ext cx="3949849" cy="1109372"/>
            <a:chOff x="2466106" y="4710059"/>
            <a:chExt cx="3872753" cy="1087718"/>
          </a:xfrm>
        </p:grpSpPr>
        <p:grpSp>
          <p:nvGrpSpPr>
            <p:cNvPr id="11" name="Group 10"/>
            <p:cNvGrpSpPr/>
            <p:nvPr/>
          </p:nvGrpSpPr>
          <p:grpSpPr>
            <a:xfrm rot="10800000">
              <a:off x="2466106" y="4710059"/>
              <a:ext cx="3872752" cy="609334"/>
              <a:chOff x="5290159" y="5128202"/>
              <a:chExt cx="3872752" cy="609334"/>
            </a:xfrm>
          </p:grpSpPr>
          <p:sp>
            <p:nvSpPr>
              <p:cNvPr id="17" name="Left Bracket 16"/>
              <p:cNvSpPr/>
              <p:nvPr/>
            </p:nvSpPr>
            <p:spPr>
              <a:xfrm rot="16200000">
                <a:off x="7106179" y="3312182"/>
                <a:ext cx="240712" cy="3872752"/>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dirty="0">
                  <a:solidFill>
                    <a:srgbClr val="FFFFFF"/>
                  </a:solidFill>
                </a:endParaRPr>
              </a:p>
            </p:txBody>
          </p:sp>
          <p:cxnSp>
            <p:nvCxnSpPr>
              <p:cNvPr id="18" name="Straight Connector 17"/>
              <p:cNvCxnSpPr>
                <a:endCxn id="17" idx="1"/>
              </p:cNvCxnSpPr>
              <p:nvPr/>
            </p:nvCxnSpPr>
            <p:spPr>
              <a:xfrm rot="10800000">
                <a:off x="7226535" y="5368914"/>
                <a:ext cx="0" cy="368622"/>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grpSp>
        <p:sp>
          <p:nvSpPr>
            <p:cNvPr id="14" name="Rectangle 13"/>
            <p:cNvSpPr/>
            <p:nvPr/>
          </p:nvSpPr>
          <p:spPr>
            <a:xfrm>
              <a:off x="2466106" y="5153249"/>
              <a:ext cx="3872753" cy="644528"/>
            </a:xfrm>
            <a:prstGeom prst="rect">
              <a:avLst/>
            </a:prstGeom>
          </p:spPr>
          <p:txBody>
            <a:bodyPr wrap="square">
              <a:spAutoFit/>
            </a:bodyPr>
            <a:lstStyle/>
            <a:p>
              <a:pPr algn="ctr">
                <a:buClr>
                  <a:srgbClr val="800000"/>
                </a:buClr>
              </a:pPr>
              <a:r>
                <a:rPr lang="en-US" sz="1836" i="1" dirty="0">
                  <a:solidFill>
                    <a:srgbClr val="FFFFFF">
                      <a:lumMod val="65000"/>
                      <a:lumOff val="35000"/>
                    </a:srgbClr>
                  </a:solidFill>
                </a:rPr>
                <a:t>Making good decisions here requires </a:t>
              </a:r>
              <a:r>
                <a:rPr lang="en-US" sz="1836" i="1" dirty="0" smtClean="0">
                  <a:solidFill>
                    <a:srgbClr val="FFFFFF">
                      <a:lumMod val="65000"/>
                      <a:lumOff val="35000"/>
                    </a:srgbClr>
                  </a:solidFill>
                </a:rPr>
                <a:t>apples-to-apples comparisons</a:t>
              </a:r>
              <a:endParaRPr lang="en-US" sz="1836" i="1" dirty="0">
                <a:solidFill>
                  <a:srgbClr val="FFFFFF">
                    <a:lumMod val="65000"/>
                    <a:lumOff val="35000"/>
                  </a:srgbClr>
                </a:solidFill>
              </a:endParaRPr>
            </a:p>
          </p:txBody>
        </p:sp>
      </p:grpSp>
    </p:spTree>
    <p:extLst>
      <p:ext uri="{BB962C8B-B14F-4D97-AF65-F5344CB8AC3E}">
        <p14:creationId xmlns:p14="http://schemas.microsoft.com/office/powerpoint/2010/main" val="3756089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500"/>
                                        <p:tgtEl>
                                          <p:spTgt spid="1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fade">
                                      <p:cBhvr>
                                        <p:cTn id="16" dur="500"/>
                                        <p:tgtEl>
                                          <p:spTgt spid="12">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500"/>
                                        <p:tgtEl>
                                          <p:spTgt spid="12">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xEl>
                                              <p:pRg st="5" end="5"/>
                                            </p:txEl>
                                          </p:spTgt>
                                        </p:tgtEl>
                                        <p:attrNameLst>
                                          <p:attrName>style.visibility</p:attrName>
                                        </p:attrNameLst>
                                      </p:cBhvr>
                                      <p:to>
                                        <p:strVal val="visible"/>
                                      </p:to>
                                    </p:set>
                                    <p:animEffect transition="in" filter="fade">
                                      <p:cBhvr>
                                        <p:cTn id="22" dur="500"/>
                                        <p:tgtEl>
                                          <p:spTgt spid="1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Effect transition="in" filter="fade">
                                      <p:cBhvr>
                                        <p:cTn id="27" dur="500"/>
                                        <p:tgtEl>
                                          <p:spTgt spid="13">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xEl>
                                              <p:pRg st="1" end="1"/>
                                            </p:txEl>
                                          </p:spTgt>
                                        </p:tgtEl>
                                        <p:attrNameLst>
                                          <p:attrName>style.visibility</p:attrName>
                                        </p:attrNameLst>
                                      </p:cBhvr>
                                      <p:to>
                                        <p:strVal val="visible"/>
                                      </p:to>
                                    </p:set>
                                    <p:animEffect transition="in" filter="fade">
                                      <p:cBhvr>
                                        <p:cTn id="30" dur="500"/>
                                        <p:tgtEl>
                                          <p:spTgt spid="13">
                                            <p:txEl>
                                              <p:pRg st="1" end="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xEl>
                                              <p:pRg st="2" end="2"/>
                                            </p:txEl>
                                          </p:spTgt>
                                        </p:tgtEl>
                                        <p:attrNameLst>
                                          <p:attrName>style.visibility</p:attrName>
                                        </p:attrNameLst>
                                      </p:cBhvr>
                                      <p:to>
                                        <p:strVal val="visible"/>
                                      </p:to>
                                    </p:set>
                                    <p:animEffect transition="in" filter="fade">
                                      <p:cBhvr>
                                        <p:cTn id="33" dur="500"/>
                                        <p:tgtEl>
                                          <p:spTgt spid="13">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xEl>
                                              <p:pRg st="3" end="3"/>
                                            </p:txEl>
                                          </p:spTgt>
                                        </p:tgtEl>
                                        <p:attrNameLst>
                                          <p:attrName>style.visibility</p:attrName>
                                        </p:attrNameLst>
                                      </p:cBhvr>
                                      <p:to>
                                        <p:strVal val="visible"/>
                                      </p:to>
                                    </p:set>
                                    <p:animEffect transition="in" filter="fade">
                                      <p:cBhvr>
                                        <p:cTn id="36" dur="500"/>
                                        <p:tgtEl>
                                          <p:spTgt spid="13">
                                            <p:txEl>
                                              <p:pRg st="3" end="3"/>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3">
                                            <p:txEl>
                                              <p:pRg st="4" end="4"/>
                                            </p:txEl>
                                          </p:spTgt>
                                        </p:tgtEl>
                                        <p:attrNameLst>
                                          <p:attrName>style.visibility</p:attrName>
                                        </p:attrNameLst>
                                      </p:cBhvr>
                                      <p:to>
                                        <p:strVal val="visible"/>
                                      </p:to>
                                    </p:set>
                                    <p:animEffect transition="in" filter="fade">
                                      <p:cBhvr>
                                        <p:cTn id="39" dur="500"/>
                                        <p:tgtEl>
                                          <p:spTgt spid="1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3">
                                            <p:txEl>
                                              <p:pRg st="6" end="6"/>
                                            </p:txEl>
                                          </p:spTgt>
                                        </p:tgtEl>
                                        <p:attrNameLst>
                                          <p:attrName>style.visibility</p:attrName>
                                        </p:attrNameLst>
                                      </p:cBhvr>
                                      <p:to>
                                        <p:strVal val="visible"/>
                                      </p:to>
                                    </p:set>
                                    <p:animEffect transition="in" filter="fade">
                                      <p:cBhvr>
                                        <p:cTn id="44" dur="500"/>
                                        <p:tgtEl>
                                          <p:spTgt spid="13">
                                            <p:txEl>
                                              <p:pRg st="6" end="6"/>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xEl>
                                              <p:pRg st="7" end="7"/>
                                            </p:txEl>
                                          </p:spTgt>
                                        </p:tgtEl>
                                        <p:attrNameLst>
                                          <p:attrName>style.visibility</p:attrName>
                                        </p:attrNameLst>
                                      </p:cBhvr>
                                      <p:to>
                                        <p:strVal val="visible"/>
                                      </p:to>
                                    </p:set>
                                    <p:animEffect transition="in" filter="fade">
                                      <p:cBhvr>
                                        <p:cTn id="47" dur="500"/>
                                        <p:tgtEl>
                                          <p:spTgt spid="13">
                                            <p:txEl>
                                              <p:pRg st="7" end="7"/>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3">
                                            <p:txEl>
                                              <p:pRg st="8" end="8"/>
                                            </p:txEl>
                                          </p:spTgt>
                                        </p:tgtEl>
                                        <p:attrNameLst>
                                          <p:attrName>style.visibility</p:attrName>
                                        </p:attrNameLst>
                                      </p:cBhvr>
                                      <p:to>
                                        <p:strVal val="visible"/>
                                      </p:to>
                                    </p:set>
                                    <p:animEffect transition="in" filter="fade">
                                      <p:cBhvr>
                                        <p:cTn id="50" dur="500"/>
                                        <p:tgtEl>
                                          <p:spTgt spid="1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8203329" y="1349686"/>
            <a:ext cx="3660863" cy="3336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sp>
        <p:nvSpPr>
          <p:cNvPr id="3" name="Text Placeholder 2"/>
          <p:cNvSpPr>
            <a:spLocks noGrp="1"/>
          </p:cNvSpPr>
          <p:nvPr>
            <p:ph type="body" sz="quarter" idx="10"/>
          </p:nvPr>
        </p:nvSpPr>
        <p:spPr>
          <a:xfrm>
            <a:off x="274638" y="2061822"/>
            <a:ext cx="11887200" cy="4124206"/>
          </a:xfrm>
        </p:spPr>
        <p:txBody>
          <a:bodyPr vert="horz" wrap="square" lIns="146304" tIns="91440" rIns="146304" bIns="91440" rtlCol="0">
            <a:spAutoFit/>
          </a:bodyPr>
          <a:lstStyle/>
          <a:p>
            <a:pPr marL="0" indent="0">
              <a:buNone/>
            </a:pPr>
            <a:r>
              <a:rPr lang="en-US" dirty="0">
                <a:solidFill>
                  <a:schemeClr val="tx1"/>
                </a:solidFill>
              </a:rPr>
              <a:t>Data storage</a:t>
            </a:r>
          </a:p>
          <a:p>
            <a:pPr marL="0" indent="0">
              <a:buNone/>
            </a:pPr>
            <a:r>
              <a:rPr lang="en-US" dirty="0">
                <a:solidFill>
                  <a:schemeClr val="tx1"/>
                </a:solidFill>
              </a:rPr>
              <a:t>Cloud identity</a:t>
            </a:r>
          </a:p>
          <a:p>
            <a:pPr marL="0" indent="0">
              <a:buNone/>
            </a:pPr>
            <a:r>
              <a:rPr lang="en-US" dirty="0">
                <a:solidFill>
                  <a:schemeClr val="tx1"/>
                </a:solidFill>
              </a:rPr>
              <a:t>VMs on demand</a:t>
            </a:r>
          </a:p>
          <a:p>
            <a:pPr marL="0" indent="0">
              <a:buNone/>
            </a:pPr>
            <a:r>
              <a:rPr lang="en-US" dirty="0">
                <a:solidFill>
                  <a:schemeClr val="tx1"/>
                </a:solidFill>
              </a:rPr>
              <a:t>Disaster recovery</a:t>
            </a:r>
          </a:p>
          <a:p>
            <a:pPr marL="0" indent="0">
              <a:buNone/>
            </a:pPr>
            <a:r>
              <a:rPr lang="en-US" dirty="0">
                <a:solidFill>
                  <a:schemeClr val="tx1"/>
                </a:solidFill>
              </a:rPr>
              <a:t>Deploying packaged applications</a:t>
            </a:r>
          </a:p>
          <a:p>
            <a:pPr marL="0" indent="0">
              <a:buNone/>
            </a:pPr>
            <a:r>
              <a:rPr lang="en-US" dirty="0">
                <a:solidFill>
                  <a:schemeClr val="tx1"/>
                </a:solidFill>
              </a:rPr>
              <a:t>Moving existing applications to the public cloud</a:t>
            </a:r>
          </a:p>
        </p:txBody>
      </p:sp>
      <p:sp>
        <p:nvSpPr>
          <p:cNvPr id="2" name="Title 1"/>
          <p:cNvSpPr>
            <a:spLocks noGrp="1"/>
          </p:cNvSpPr>
          <p:nvPr>
            <p:ph type="title"/>
          </p:nvPr>
        </p:nvSpPr>
        <p:spPr/>
        <p:txBody>
          <a:bodyPr/>
          <a:lstStyle/>
          <a:p>
            <a:r>
              <a:rPr lang="en-US" sz="4800" dirty="0"/>
              <a:t>Utility IT</a:t>
            </a:r>
            <a:r>
              <a:rPr lang="en-US" dirty="0" smtClean="0"/>
              <a:t/>
            </a:r>
            <a:br>
              <a:rPr lang="en-US" dirty="0" smtClean="0"/>
            </a:br>
            <a:r>
              <a:rPr lang="en-US" sz="3200" dirty="0">
                <a:solidFill>
                  <a:schemeClr val="tx1"/>
                </a:solidFill>
              </a:rPr>
              <a:t>Summarizing the scenarios</a:t>
            </a:r>
          </a:p>
        </p:txBody>
      </p:sp>
      <p:grpSp>
        <p:nvGrpSpPr>
          <p:cNvPr id="33" name="Group 32"/>
          <p:cNvGrpSpPr/>
          <p:nvPr/>
        </p:nvGrpSpPr>
        <p:grpSpPr>
          <a:xfrm>
            <a:off x="8451219" y="1798805"/>
            <a:ext cx="3412973" cy="1913680"/>
            <a:chOff x="2834377" y="1600201"/>
            <a:chExt cx="8969706" cy="5029385"/>
          </a:xfrm>
        </p:grpSpPr>
        <p:sp>
          <p:nvSpPr>
            <p:cNvPr id="31" name="Rectangle 30"/>
            <p:cNvSpPr/>
            <p:nvPr/>
          </p:nvSpPr>
          <p:spPr>
            <a:xfrm>
              <a:off x="5113992" y="5848015"/>
              <a:ext cx="6690091" cy="781571"/>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122" b="1" dirty="0">
                  <a:solidFill>
                    <a:srgbClr val="FFFFFF"/>
                  </a:solidFill>
                </a:rPr>
                <a:t>Utility IT</a:t>
              </a:r>
            </a:p>
          </p:txBody>
        </p:sp>
        <p:sp>
          <p:nvSpPr>
            <p:cNvPr id="24" name="Rounded Rectangle 23"/>
            <p:cNvSpPr/>
            <p:nvPr/>
          </p:nvSpPr>
          <p:spPr>
            <a:xfrm>
              <a:off x="2948009" y="1600202"/>
              <a:ext cx="2165983" cy="4169630"/>
            </a:xfrm>
            <a:prstGeom prst="roundRect">
              <a:avLst>
                <a:gd name="adj" fmla="val 5694"/>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t"/>
            <a:lstStyle/>
            <a:p>
              <a:pPr algn="r"/>
              <a:endParaRPr lang="en-US" sz="816" i="1" dirty="0">
                <a:solidFill>
                  <a:srgbClr val="DC3C00"/>
                </a:solidFill>
              </a:endParaRPr>
            </a:p>
          </p:txBody>
        </p:sp>
        <p:sp>
          <p:nvSpPr>
            <p:cNvPr id="25" name="Freeform 9"/>
            <p:cNvSpPr>
              <a:spLocks/>
            </p:cNvSpPr>
            <p:nvPr/>
          </p:nvSpPr>
          <p:spPr bwMode="auto">
            <a:xfrm>
              <a:off x="3083185" y="1947063"/>
              <a:ext cx="8644331" cy="378301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816">
                <a:solidFill>
                  <a:srgbClr val="FFFFFF"/>
                </a:solidFill>
              </a:endParaRPr>
            </a:p>
          </p:txBody>
        </p:sp>
        <p:sp>
          <p:nvSpPr>
            <p:cNvPr id="26" name="Oval 11"/>
            <p:cNvSpPr>
              <a:spLocks noChangeArrowheads="1"/>
            </p:cNvSpPr>
            <p:nvPr/>
          </p:nvSpPr>
          <p:spPr bwMode="auto">
            <a:xfrm>
              <a:off x="3017581" y="1905791"/>
              <a:ext cx="217960"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square" anchor="ctr">
              <a:noAutofit/>
            </a:bodyPr>
            <a:lstStyle/>
            <a:p>
              <a:endParaRPr lang="en-US" sz="816">
                <a:solidFill>
                  <a:srgbClr val="FFFFFF"/>
                </a:solidFill>
              </a:endParaRPr>
            </a:p>
          </p:txBody>
        </p:sp>
        <p:sp>
          <p:nvSpPr>
            <p:cNvPr id="27" name="Oval 26"/>
            <p:cNvSpPr>
              <a:spLocks noChangeArrowheads="1"/>
            </p:cNvSpPr>
            <p:nvPr/>
          </p:nvSpPr>
          <p:spPr bwMode="auto">
            <a:xfrm>
              <a:off x="3440803" y="3405976"/>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sp>
          <p:nvSpPr>
            <p:cNvPr id="28" name="Oval 13"/>
            <p:cNvSpPr>
              <a:spLocks noChangeArrowheads="1"/>
            </p:cNvSpPr>
            <p:nvPr/>
          </p:nvSpPr>
          <p:spPr bwMode="auto">
            <a:xfrm>
              <a:off x="5332610" y="5025231"/>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cxnSp>
          <p:nvCxnSpPr>
            <p:cNvPr id="29" name="Straight Connector 28"/>
            <p:cNvCxnSpPr/>
            <p:nvPr/>
          </p:nvCxnSpPr>
          <p:spPr bwMode="auto">
            <a:xfrm rot="16200000" flipV="1">
              <a:off x="730388" y="3755217"/>
              <a:ext cx="4314004" cy="3971"/>
            </a:xfrm>
            <a:prstGeom prst="line">
              <a:avLst/>
            </a:prstGeom>
            <a:noFill/>
            <a:ln w="38100" cap="flat" cmpd="sng" algn="ctr">
              <a:solidFill>
                <a:schemeClr val="bg1">
                  <a:lumMod val="50000"/>
                </a:schemeClr>
              </a:solidFill>
              <a:prstDash val="solid"/>
              <a:round/>
              <a:headEnd type="none" w="med" len="med"/>
              <a:tailEnd type="none" w="lg" len="lg"/>
            </a:ln>
            <a:effectLst/>
          </p:spPr>
        </p:cxnSp>
        <p:sp>
          <p:nvSpPr>
            <p:cNvPr id="32" name="Rectangle 31"/>
            <p:cNvSpPr/>
            <p:nvPr/>
          </p:nvSpPr>
          <p:spPr>
            <a:xfrm>
              <a:off x="2834377" y="5848015"/>
              <a:ext cx="2279615" cy="781571"/>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71" dirty="0">
                  <a:solidFill>
                    <a:srgbClr val="FFFFFF"/>
                  </a:solidFill>
                </a:rPr>
                <a:t>Strategic IT</a:t>
              </a:r>
            </a:p>
          </p:txBody>
        </p:sp>
      </p:grpSp>
      <p:sp>
        <p:nvSpPr>
          <p:cNvPr id="14" name="Rectangle 13"/>
          <p:cNvSpPr/>
          <p:nvPr/>
        </p:nvSpPr>
        <p:spPr bwMode="auto">
          <a:xfrm>
            <a:off x="9210697" y="2811462"/>
            <a:ext cx="2761411" cy="1087670"/>
          </a:xfrm>
          <a:prstGeom prst="rect">
            <a:avLst/>
          </a:prstGeom>
          <a:noFill/>
          <a:ln w="47625">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5602254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sz="7400" dirty="0" smtClean="0"/>
              <a:t>What Public Cloud Platforms Can Provide: Strategic IT</a:t>
            </a:r>
            <a:endParaRPr lang="en-US" sz="7400" dirty="0"/>
          </a:p>
        </p:txBody>
      </p:sp>
    </p:spTree>
    <p:extLst>
      <p:ext uri="{BB962C8B-B14F-4D97-AF65-F5344CB8AC3E}">
        <p14:creationId xmlns:p14="http://schemas.microsoft.com/office/powerpoint/2010/main" val="423654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953015"/>
            <a:ext cx="11887200" cy="2092881"/>
          </a:xfrm>
        </p:spPr>
        <p:txBody>
          <a:bodyPr vert="horz" wrap="square" lIns="146304" tIns="91440" rIns="146304" bIns="91440" rtlCol="0">
            <a:spAutoFit/>
          </a:bodyPr>
          <a:lstStyle/>
          <a:p>
            <a:pPr marL="0" indent="0">
              <a:buNone/>
            </a:pPr>
            <a:r>
              <a:rPr lang="en-US" dirty="0">
                <a:solidFill>
                  <a:schemeClr val="tx1"/>
                </a:solidFill>
              </a:rPr>
              <a:t>New employee-facing applications</a:t>
            </a:r>
          </a:p>
          <a:p>
            <a:pPr marL="0" indent="0">
              <a:buNone/>
            </a:pPr>
            <a:r>
              <a:rPr lang="en-US" dirty="0">
                <a:solidFill>
                  <a:schemeClr val="tx1"/>
                </a:solidFill>
              </a:rPr>
              <a:t>New customer-facing applications</a:t>
            </a:r>
          </a:p>
          <a:p>
            <a:pPr marL="0" indent="0">
              <a:buNone/>
            </a:pPr>
            <a:r>
              <a:rPr lang="en-US" dirty="0">
                <a:solidFill>
                  <a:schemeClr val="tx1"/>
                </a:solidFill>
              </a:rPr>
              <a:t>New parallel </a:t>
            </a:r>
            <a:r>
              <a:rPr lang="en-US" dirty="0" smtClean="0">
                <a:solidFill>
                  <a:schemeClr val="tx1"/>
                </a:solidFill>
              </a:rPr>
              <a:t>applications</a:t>
            </a:r>
            <a:endParaRPr lang="en-US" dirty="0">
              <a:solidFill>
                <a:schemeClr val="tx1"/>
              </a:solidFill>
            </a:endParaRPr>
          </a:p>
        </p:txBody>
      </p:sp>
      <p:sp>
        <p:nvSpPr>
          <p:cNvPr id="2" name="Title 1"/>
          <p:cNvSpPr>
            <a:spLocks noGrp="1"/>
          </p:cNvSpPr>
          <p:nvPr>
            <p:ph type="title"/>
          </p:nvPr>
        </p:nvSpPr>
        <p:spPr/>
        <p:txBody>
          <a:bodyPr/>
          <a:lstStyle/>
          <a:p>
            <a:r>
              <a:rPr lang="en-US" sz="4800" dirty="0"/>
              <a:t>Strategic IT</a:t>
            </a:r>
            <a:br>
              <a:rPr lang="en-US" sz="4800" dirty="0"/>
            </a:br>
            <a:r>
              <a:rPr lang="en-US" sz="3200" dirty="0">
                <a:solidFill>
                  <a:schemeClr val="tx1"/>
                </a:solidFill>
              </a:rPr>
              <a:t>Example scenarios</a:t>
            </a:r>
          </a:p>
        </p:txBody>
      </p:sp>
      <p:sp>
        <p:nvSpPr>
          <p:cNvPr id="17" name="Rectangle 16"/>
          <p:cNvSpPr/>
          <p:nvPr/>
        </p:nvSpPr>
        <p:spPr>
          <a:xfrm>
            <a:off x="8203329" y="1349686"/>
            <a:ext cx="3660863" cy="3336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grpSp>
        <p:nvGrpSpPr>
          <p:cNvPr id="18" name="Group 17"/>
          <p:cNvGrpSpPr/>
          <p:nvPr/>
        </p:nvGrpSpPr>
        <p:grpSpPr>
          <a:xfrm>
            <a:off x="8451219" y="1798805"/>
            <a:ext cx="3412973" cy="1913680"/>
            <a:chOff x="2834377" y="1600201"/>
            <a:chExt cx="8969706" cy="5029385"/>
          </a:xfrm>
        </p:grpSpPr>
        <p:sp>
          <p:nvSpPr>
            <p:cNvPr id="19" name="Rectangle 18"/>
            <p:cNvSpPr/>
            <p:nvPr/>
          </p:nvSpPr>
          <p:spPr>
            <a:xfrm>
              <a:off x="5113992" y="5848015"/>
              <a:ext cx="6690091" cy="781571"/>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122" dirty="0">
                  <a:solidFill>
                    <a:srgbClr val="FFFFFF"/>
                  </a:solidFill>
                </a:rPr>
                <a:t>Utility IT</a:t>
              </a:r>
            </a:p>
          </p:txBody>
        </p:sp>
        <p:sp>
          <p:nvSpPr>
            <p:cNvPr id="20" name="Rounded Rectangle 19"/>
            <p:cNvSpPr/>
            <p:nvPr/>
          </p:nvSpPr>
          <p:spPr>
            <a:xfrm>
              <a:off x="2948009" y="1600202"/>
              <a:ext cx="2165983" cy="4169630"/>
            </a:xfrm>
            <a:prstGeom prst="roundRect">
              <a:avLst>
                <a:gd name="adj" fmla="val 5694"/>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t"/>
            <a:lstStyle/>
            <a:p>
              <a:pPr algn="r"/>
              <a:endParaRPr lang="en-US" sz="816" i="1" dirty="0">
                <a:solidFill>
                  <a:srgbClr val="DC3C00"/>
                </a:solidFill>
              </a:endParaRPr>
            </a:p>
          </p:txBody>
        </p:sp>
        <p:sp>
          <p:nvSpPr>
            <p:cNvPr id="34" name="Freeform 9"/>
            <p:cNvSpPr>
              <a:spLocks/>
            </p:cNvSpPr>
            <p:nvPr/>
          </p:nvSpPr>
          <p:spPr bwMode="auto">
            <a:xfrm>
              <a:off x="3083185" y="1947063"/>
              <a:ext cx="8644331" cy="378301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816">
                <a:solidFill>
                  <a:srgbClr val="FFFFFF"/>
                </a:solidFill>
              </a:endParaRPr>
            </a:p>
          </p:txBody>
        </p:sp>
        <p:sp>
          <p:nvSpPr>
            <p:cNvPr id="35" name="Oval 11"/>
            <p:cNvSpPr>
              <a:spLocks noChangeArrowheads="1"/>
            </p:cNvSpPr>
            <p:nvPr/>
          </p:nvSpPr>
          <p:spPr bwMode="auto">
            <a:xfrm>
              <a:off x="3017581" y="1905791"/>
              <a:ext cx="217960"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square" anchor="ctr">
              <a:noAutofit/>
            </a:bodyPr>
            <a:lstStyle/>
            <a:p>
              <a:endParaRPr lang="en-US" sz="816">
                <a:solidFill>
                  <a:srgbClr val="FFFFFF"/>
                </a:solidFill>
              </a:endParaRPr>
            </a:p>
          </p:txBody>
        </p:sp>
        <p:sp>
          <p:nvSpPr>
            <p:cNvPr id="36" name="Oval 35"/>
            <p:cNvSpPr>
              <a:spLocks noChangeArrowheads="1"/>
            </p:cNvSpPr>
            <p:nvPr/>
          </p:nvSpPr>
          <p:spPr bwMode="auto">
            <a:xfrm>
              <a:off x="3440803" y="3405976"/>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sp>
          <p:nvSpPr>
            <p:cNvPr id="37" name="Oval 13"/>
            <p:cNvSpPr>
              <a:spLocks noChangeArrowheads="1"/>
            </p:cNvSpPr>
            <p:nvPr/>
          </p:nvSpPr>
          <p:spPr bwMode="auto">
            <a:xfrm>
              <a:off x="5332610" y="5025231"/>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cxnSp>
          <p:nvCxnSpPr>
            <p:cNvPr id="38" name="Straight Connector 37"/>
            <p:cNvCxnSpPr/>
            <p:nvPr/>
          </p:nvCxnSpPr>
          <p:spPr bwMode="auto">
            <a:xfrm rot="16200000" flipV="1">
              <a:off x="730388" y="3755217"/>
              <a:ext cx="4314004" cy="3971"/>
            </a:xfrm>
            <a:prstGeom prst="line">
              <a:avLst/>
            </a:prstGeom>
            <a:noFill/>
            <a:ln w="38100" cap="flat" cmpd="sng" algn="ctr">
              <a:solidFill>
                <a:schemeClr val="bg1">
                  <a:lumMod val="50000"/>
                </a:schemeClr>
              </a:solidFill>
              <a:prstDash val="solid"/>
              <a:round/>
              <a:headEnd type="none" w="med" len="med"/>
              <a:tailEnd type="none" w="lg" len="lg"/>
            </a:ln>
            <a:effectLst/>
          </p:spPr>
        </p:cxnSp>
        <p:sp>
          <p:nvSpPr>
            <p:cNvPr id="39" name="Rectangle 38"/>
            <p:cNvSpPr/>
            <p:nvPr/>
          </p:nvSpPr>
          <p:spPr>
            <a:xfrm>
              <a:off x="2834377" y="5848015"/>
              <a:ext cx="2279615" cy="781571"/>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a:solidFill>
                    <a:srgbClr val="FFFFFF"/>
                  </a:solidFill>
                </a:rPr>
                <a:t>Strategic IT</a:t>
              </a:r>
            </a:p>
          </p:txBody>
        </p:sp>
      </p:grpSp>
      <p:sp>
        <p:nvSpPr>
          <p:cNvPr id="14" name="Rectangle 13"/>
          <p:cNvSpPr/>
          <p:nvPr/>
        </p:nvSpPr>
        <p:spPr bwMode="auto">
          <a:xfrm>
            <a:off x="8368677" y="1668462"/>
            <a:ext cx="1049960" cy="2133600"/>
          </a:xfrm>
          <a:prstGeom prst="rect">
            <a:avLst/>
          </a:prstGeom>
          <a:noFill/>
          <a:ln w="47625">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4621065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366141" y="2034238"/>
            <a:ext cx="11887200" cy="2985433"/>
          </a:xfrm>
        </p:spPr>
        <p:txBody>
          <a:bodyPr vert="horz" wrap="square" lIns="146304" tIns="91440" rIns="146304" bIns="91440" rtlCol="0">
            <a:spAutoFit/>
          </a:bodyPr>
          <a:lstStyle/>
          <a:p>
            <a:pPr marL="0" indent="0">
              <a:buNone/>
            </a:pPr>
            <a:r>
              <a:rPr lang="en-US" dirty="0">
                <a:solidFill>
                  <a:schemeClr val="tx1"/>
                </a:solidFill>
              </a:rPr>
              <a:t>To improve the execution of an existing business model</a:t>
            </a:r>
          </a:p>
          <a:p>
            <a:pPr marL="0" lvl="1" indent="0">
              <a:buFontTx/>
              <a:buNone/>
            </a:pPr>
            <a:r>
              <a:rPr lang="en-US" sz="2000" dirty="0">
                <a:solidFill>
                  <a:schemeClr val="tx1"/>
                </a:solidFill>
              </a:rPr>
              <a:t>Such as automating a current business process</a:t>
            </a:r>
          </a:p>
          <a:p>
            <a:pPr marL="0" lvl="1" indent="0">
              <a:buFontTx/>
              <a:buNone/>
            </a:pPr>
            <a:endParaRPr lang="en-US" sz="2000" dirty="0">
              <a:solidFill>
                <a:schemeClr val="tx1"/>
              </a:solidFill>
            </a:endParaRPr>
          </a:p>
          <a:p>
            <a:pPr marL="0" indent="0">
              <a:buNone/>
            </a:pPr>
            <a:r>
              <a:rPr lang="en-US" dirty="0">
                <a:solidFill>
                  <a:schemeClr val="tx1"/>
                </a:solidFill>
              </a:rPr>
              <a:t>To support a new business model</a:t>
            </a:r>
          </a:p>
          <a:p>
            <a:pPr marL="0" lvl="1" indent="0">
              <a:buFontTx/>
              <a:buNone/>
            </a:pPr>
            <a:r>
              <a:rPr lang="en-US" sz="2000" dirty="0">
                <a:solidFill>
                  <a:schemeClr val="tx1"/>
                </a:solidFill>
              </a:rPr>
              <a:t>Such as offering customers self-service access to services</a:t>
            </a:r>
          </a:p>
        </p:txBody>
      </p:sp>
      <p:sp>
        <p:nvSpPr>
          <p:cNvPr id="2" name="Title 1"/>
          <p:cNvSpPr>
            <a:spLocks noGrp="1"/>
          </p:cNvSpPr>
          <p:nvPr>
            <p:ph type="title"/>
          </p:nvPr>
        </p:nvSpPr>
        <p:spPr/>
        <p:txBody>
          <a:bodyPr/>
          <a:lstStyle/>
          <a:p>
            <a:r>
              <a:rPr lang="en-US" sz="4800" dirty="0"/>
              <a:t>Why Do Organizations Build New Applications?</a:t>
            </a:r>
          </a:p>
        </p:txBody>
      </p:sp>
    </p:spTree>
    <p:extLst>
      <p:ext uri="{BB962C8B-B14F-4D97-AF65-F5344CB8AC3E}">
        <p14:creationId xmlns:p14="http://schemas.microsoft.com/office/powerpoint/2010/main" val="234629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25014" y="1627429"/>
            <a:ext cx="11818275" cy="3917619"/>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FFFFFF"/>
              </a:solidFill>
            </a:endParaRPr>
          </a:p>
        </p:txBody>
      </p:sp>
      <p:sp>
        <p:nvSpPr>
          <p:cNvPr id="2" name="Title 1"/>
          <p:cNvSpPr>
            <a:spLocks noGrp="1"/>
          </p:cNvSpPr>
          <p:nvPr>
            <p:ph type="title"/>
          </p:nvPr>
        </p:nvSpPr>
        <p:spPr/>
        <p:txBody>
          <a:bodyPr/>
          <a:lstStyle/>
          <a:p>
            <a:r>
              <a:rPr lang="en-US" sz="4800" dirty="0"/>
              <a:t>The Business Model Canvas</a:t>
            </a:r>
            <a:r>
              <a:rPr lang="en-US" dirty="0" smtClean="0"/>
              <a:t/>
            </a:r>
            <a:br>
              <a:rPr lang="en-US" dirty="0" smtClean="0"/>
            </a:br>
            <a:r>
              <a:rPr lang="en-US" sz="3200" dirty="0">
                <a:solidFill>
                  <a:schemeClr val="tx1"/>
                </a:solidFill>
              </a:rPr>
              <a:t>A tool for thinking about new strategic applications</a:t>
            </a:r>
          </a:p>
        </p:txBody>
      </p:sp>
      <p:grpSp>
        <p:nvGrpSpPr>
          <p:cNvPr id="10" name="Group 9"/>
          <p:cNvGrpSpPr/>
          <p:nvPr/>
        </p:nvGrpSpPr>
        <p:grpSpPr>
          <a:xfrm>
            <a:off x="7375486" y="479092"/>
            <a:ext cx="4766169" cy="3681913"/>
            <a:chOff x="7081197" y="635021"/>
            <a:chExt cx="4673139" cy="3610046"/>
          </a:xfrm>
        </p:grpSpPr>
        <p:sp>
          <p:nvSpPr>
            <p:cNvPr id="21" name="Rectangle 20"/>
            <p:cNvSpPr/>
            <p:nvPr/>
          </p:nvSpPr>
          <p:spPr>
            <a:xfrm>
              <a:off x="7081579" y="3079414"/>
              <a:ext cx="2408526" cy="1165653"/>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2" name="Rectangle 21"/>
            <p:cNvSpPr/>
            <p:nvPr/>
          </p:nvSpPr>
          <p:spPr>
            <a:xfrm>
              <a:off x="7081197" y="1913239"/>
              <a:ext cx="2408526" cy="112268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3" name="Rectangle 22"/>
            <p:cNvSpPr/>
            <p:nvPr/>
          </p:nvSpPr>
          <p:spPr>
            <a:xfrm>
              <a:off x="9536160" y="1913239"/>
              <a:ext cx="2072883" cy="2331307"/>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4" name="TextBox 23"/>
            <p:cNvSpPr txBox="1"/>
            <p:nvPr/>
          </p:nvSpPr>
          <p:spPr>
            <a:xfrm>
              <a:off x="9567227" y="1953850"/>
              <a:ext cx="2083032" cy="651460"/>
            </a:xfrm>
            <a:prstGeom prst="rect">
              <a:avLst/>
            </a:prstGeom>
            <a:noFill/>
          </p:spPr>
          <p:txBody>
            <a:bodyPr wrap="square" rtlCol="0">
              <a:spAutoFit/>
            </a:bodyPr>
            <a:lstStyle/>
            <a:p>
              <a:pPr>
                <a:lnSpc>
                  <a:spcPct val="90000"/>
                </a:lnSpc>
              </a:pPr>
              <a:r>
                <a:rPr lang="en-US" sz="2040" dirty="0">
                  <a:solidFill>
                    <a:srgbClr val="FFFFFF"/>
                  </a:solidFill>
                </a:rPr>
                <a:t>Customer Segments</a:t>
              </a:r>
            </a:p>
          </p:txBody>
        </p:sp>
        <p:sp>
          <p:nvSpPr>
            <p:cNvPr id="25" name="TextBox 24"/>
            <p:cNvSpPr txBox="1"/>
            <p:nvPr/>
          </p:nvSpPr>
          <p:spPr>
            <a:xfrm>
              <a:off x="7101115" y="1953850"/>
              <a:ext cx="2446957" cy="651460"/>
            </a:xfrm>
            <a:prstGeom prst="rect">
              <a:avLst/>
            </a:prstGeom>
            <a:noFill/>
          </p:spPr>
          <p:txBody>
            <a:bodyPr wrap="square" rtlCol="0">
              <a:spAutoFit/>
            </a:bodyPr>
            <a:lstStyle/>
            <a:p>
              <a:pPr>
                <a:lnSpc>
                  <a:spcPct val="90000"/>
                </a:lnSpc>
              </a:pPr>
              <a:r>
                <a:rPr lang="en-US" sz="2040" dirty="0">
                  <a:solidFill>
                    <a:srgbClr val="FFFFFF"/>
                  </a:solidFill>
                </a:rPr>
                <a:t>Customer Relationships</a:t>
              </a:r>
            </a:p>
          </p:txBody>
        </p:sp>
        <p:sp>
          <p:nvSpPr>
            <p:cNvPr id="26" name="TextBox 25"/>
            <p:cNvSpPr txBox="1"/>
            <p:nvPr/>
          </p:nvSpPr>
          <p:spPr>
            <a:xfrm>
              <a:off x="7101115" y="3130817"/>
              <a:ext cx="2446957" cy="406265"/>
            </a:xfrm>
            <a:prstGeom prst="rect">
              <a:avLst/>
            </a:prstGeom>
            <a:noFill/>
          </p:spPr>
          <p:txBody>
            <a:bodyPr wrap="square" rtlCol="0">
              <a:spAutoFit/>
            </a:bodyPr>
            <a:lstStyle/>
            <a:p>
              <a:r>
                <a:rPr lang="en-US" sz="2040" dirty="0">
                  <a:solidFill>
                    <a:srgbClr val="FFFFFF"/>
                  </a:solidFill>
                </a:rPr>
                <a:t>Channels</a:t>
              </a:r>
            </a:p>
          </p:txBody>
        </p:sp>
        <p:sp>
          <p:nvSpPr>
            <p:cNvPr id="34" name="TextBox 33"/>
            <p:cNvSpPr txBox="1"/>
            <p:nvPr/>
          </p:nvSpPr>
          <p:spPr>
            <a:xfrm>
              <a:off x="10438245" y="635021"/>
              <a:ext cx="1316091" cy="257122"/>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r"/>
              <a:r>
                <a:rPr lang="en-US" sz="1071" dirty="0">
                  <a:solidFill>
                    <a:srgbClr val="FFFFFF"/>
                  </a:solidFill>
                </a:rPr>
                <a:t>CUSTOMER</a:t>
              </a:r>
            </a:p>
          </p:txBody>
        </p:sp>
      </p:grpSp>
      <p:grpSp>
        <p:nvGrpSpPr>
          <p:cNvPr id="11" name="Group 10"/>
          <p:cNvGrpSpPr/>
          <p:nvPr/>
        </p:nvGrpSpPr>
        <p:grpSpPr>
          <a:xfrm>
            <a:off x="488752" y="822119"/>
            <a:ext cx="11651724" cy="3338885"/>
            <a:chOff x="537650" y="936557"/>
            <a:chExt cx="11424296" cy="3273714"/>
          </a:xfrm>
        </p:grpSpPr>
        <p:sp>
          <p:nvSpPr>
            <p:cNvPr id="19" name="Rectangle 18"/>
            <p:cNvSpPr/>
            <p:nvPr/>
          </p:nvSpPr>
          <p:spPr>
            <a:xfrm>
              <a:off x="2600863" y="3044618"/>
              <a:ext cx="2381126" cy="1165653"/>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16" name="Rectangle 15"/>
            <p:cNvSpPr/>
            <p:nvPr/>
          </p:nvSpPr>
          <p:spPr>
            <a:xfrm>
              <a:off x="2600863" y="1880383"/>
              <a:ext cx="2386584" cy="1120740"/>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5" name="Rectangle 4"/>
            <p:cNvSpPr/>
            <p:nvPr/>
          </p:nvSpPr>
          <p:spPr>
            <a:xfrm>
              <a:off x="537650" y="1883852"/>
              <a:ext cx="2015699" cy="2326419"/>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4" name="TextBox 3"/>
            <p:cNvSpPr txBox="1"/>
            <p:nvPr/>
          </p:nvSpPr>
          <p:spPr>
            <a:xfrm>
              <a:off x="576724" y="1953850"/>
              <a:ext cx="2015699" cy="720197"/>
            </a:xfrm>
            <a:prstGeom prst="rect">
              <a:avLst/>
            </a:prstGeom>
            <a:noFill/>
          </p:spPr>
          <p:txBody>
            <a:bodyPr wrap="square" rtlCol="0">
              <a:spAutoFit/>
            </a:bodyPr>
            <a:lstStyle/>
            <a:p>
              <a:r>
                <a:rPr lang="en-US" sz="2040" dirty="0">
                  <a:solidFill>
                    <a:srgbClr val="FFFFFF"/>
                  </a:solidFill>
                </a:rPr>
                <a:t>Key Partners</a:t>
              </a:r>
            </a:p>
            <a:p>
              <a:endParaRPr lang="en-US" sz="2040" dirty="0">
                <a:solidFill>
                  <a:srgbClr val="FFFFFF"/>
                </a:solidFill>
              </a:endParaRPr>
            </a:p>
          </p:txBody>
        </p:sp>
        <p:sp>
          <p:nvSpPr>
            <p:cNvPr id="7" name="TextBox 6"/>
            <p:cNvSpPr txBox="1"/>
            <p:nvPr/>
          </p:nvSpPr>
          <p:spPr>
            <a:xfrm>
              <a:off x="2573268" y="1953850"/>
              <a:ext cx="2446957" cy="406265"/>
            </a:xfrm>
            <a:prstGeom prst="rect">
              <a:avLst/>
            </a:prstGeom>
            <a:noFill/>
          </p:spPr>
          <p:txBody>
            <a:bodyPr wrap="square" rtlCol="0">
              <a:spAutoFit/>
            </a:bodyPr>
            <a:lstStyle/>
            <a:p>
              <a:r>
                <a:rPr lang="en-US" sz="2040" dirty="0">
                  <a:solidFill>
                    <a:srgbClr val="FFFFFF"/>
                  </a:solidFill>
                </a:rPr>
                <a:t>Key Activities</a:t>
              </a:r>
            </a:p>
          </p:txBody>
        </p:sp>
        <p:sp>
          <p:nvSpPr>
            <p:cNvPr id="20" name="TextBox 19"/>
            <p:cNvSpPr txBox="1"/>
            <p:nvPr/>
          </p:nvSpPr>
          <p:spPr>
            <a:xfrm>
              <a:off x="2573268" y="3039548"/>
              <a:ext cx="2446957" cy="406265"/>
            </a:xfrm>
            <a:prstGeom prst="rect">
              <a:avLst/>
            </a:prstGeom>
            <a:noFill/>
          </p:spPr>
          <p:txBody>
            <a:bodyPr wrap="square" rtlCol="0">
              <a:spAutoFit/>
            </a:bodyPr>
            <a:lstStyle/>
            <a:p>
              <a:r>
                <a:rPr lang="en-US" sz="2040" dirty="0">
                  <a:solidFill>
                    <a:srgbClr val="FFFFFF"/>
                  </a:solidFill>
                </a:rPr>
                <a:t>Key Resources</a:t>
              </a:r>
            </a:p>
          </p:txBody>
        </p:sp>
        <p:sp>
          <p:nvSpPr>
            <p:cNvPr id="35" name="TextBox 34"/>
            <p:cNvSpPr txBox="1"/>
            <p:nvPr/>
          </p:nvSpPr>
          <p:spPr>
            <a:xfrm>
              <a:off x="10655708" y="936557"/>
              <a:ext cx="1306238" cy="261610"/>
            </a:xfrm>
            <a:prstGeom prst="rect">
              <a:avLst/>
            </a:prstGeom>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wrap="square" rtlCol="0">
              <a:spAutoFit/>
            </a:bodyPr>
            <a:lstStyle/>
            <a:p>
              <a:pPr algn="r"/>
              <a:r>
                <a:rPr lang="en-US" sz="1071" dirty="0">
                  <a:solidFill>
                    <a:srgbClr val="FFFFFF"/>
                  </a:solidFill>
                </a:rPr>
                <a:t>INFRASTRUCTURE</a:t>
              </a:r>
            </a:p>
          </p:txBody>
        </p:sp>
      </p:grpSp>
      <p:grpSp>
        <p:nvGrpSpPr>
          <p:cNvPr id="12" name="Group 11"/>
          <p:cNvGrpSpPr/>
          <p:nvPr/>
        </p:nvGrpSpPr>
        <p:grpSpPr>
          <a:xfrm>
            <a:off x="488752" y="1157154"/>
            <a:ext cx="11651722" cy="4280567"/>
            <a:chOff x="537650" y="1273751"/>
            <a:chExt cx="11424294" cy="4197015"/>
          </a:xfrm>
        </p:grpSpPr>
        <p:sp>
          <p:nvSpPr>
            <p:cNvPr id="15" name="Rectangle 14"/>
            <p:cNvSpPr/>
            <p:nvPr/>
          </p:nvSpPr>
          <p:spPr>
            <a:xfrm>
              <a:off x="537650" y="4355981"/>
              <a:ext cx="5522636" cy="1114785"/>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sp>
          <p:nvSpPr>
            <p:cNvPr id="13" name="TextBox 12"/>
            <p:cNvSpPr txBox="1"/>
            <p:nvPr/>
          </p:nvSpPr>
          <p:spPr>
            <a:xfrm>
              <a:off x="580002" y="4381164"/>
              <a:ext cx="5480284" cy="406265"/>
            </a:xfrm>
            <a:prstGeom prst="rect">
              <a:avLst/>
            </a:prstGeom>
            <a:noFill/>
          </p:spPr>
          <p:txBody>
            <a:bodyPr wrap="square" rtlCol="0">
              <a:spAutoFit/>
            </a:bodyPr>
            <a:lstStyle/>
            <a:p>
              <a:r>
                <a:rPr lang="en-US" sz="2040" dirty="0">
                  <a:solidFill>
                    <a:srgbClr val="FFFFFF"/>
                  </a:solidFill>
                </a:rPr>
                <a:t>Cost Structure</a:t>
              </a:r>
            </a:p>
          </p:txBody>
        </p:sp>
        <p:sp>
          <p:nvSpPr>
            <p:cNvPr id="31" name="Rectangle 30"/>
            <p:cNvSpPr/>
            <p:nvPr/>
          </p:nvSpPr>
          <p:spPr>
            <a:xfrm>
              <a:off x="6166724" y="4355981"/>
              <a:ext cx="5654587" cy="1114512"/>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sp>
          <p:nvSpPr>
            <p:cNvPr id="32" name="TextBox 31"/>
            <p:cNvSpPr txBox="1"/>
            <p:nvPr/>
          </p:nvSpPr>
          <p:spPr>
            <a:xfrm>
              <a:off x="6273432" y="4381164"/>
              <a:ext cx="5654900" cy="406265"/>
            </a:xfrm>
            <a:prstGeom prst="rect">
              <a:avLst/>
            </a:prstGeom>
            <a:noFill/>
          </p:spPr>
          <p:txBody>
            <a:bodyPr wrap="square" rtlCol="0">
              <a:spAutoFit/>
            </a:bodyPr>
            <a:lstStyle/>
            <a:p>
              <a:r>
                <a:rPr lang="en-US" sz="2040" dirty="0">
                  <a:solidFill>
                    <a:srgbClr val="FFFFFF"/>
                  </a:solidFill>
                </a:rPr>
                <a:t>Revenue Stream</a:t>
              </a:r>
            </a:p>
          </p:txBody>
        </p:sp>
        <p:sp>
          <p:nvSpPr>
            <p:cNvPr id="36" name="TextBox 35"/>
            <p:cNvSpPr txBox="1"/>
            <p:nvPr/>
          </p:nvSpPr>
          <p:spPr>
            <a:xfrm>
              <a:off x="10655709" y="1273751"/>
              <a:ext cx="1306235" cy="25712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r"/>
              <a:r>
                <a:rPr lang="en-US" sz="1071" dirty="0">
                  <a:solidFill>
                    <a:srgbClr val="FFFFFF"/>
                  </a:solidFill>
                </a:rPr>
                <a:t>FINANCE</a:t>
              </a:r>
            </a:p>
          </p:txBody>
        </p:sp>
      </p:grpSp>
      <p:sp>
        <p:nvSpPr>
          <p:cNvPr id="27" name="TextBox 26"/>
          <p:cNvSpPr txBox="1"/>
          <p:nvPr/>
        </p:nvSpPr>
        <p:spPr>
          <a:xfrm>
            <a:off x="531947" y="6381471"/>
            <a:ext cx="6644201" cy="446397"/>
          </a:xfrm>
          <a:prstGeom prst="rect">
            <a:avLst/>
          </a:prstGeom>
          <a:noFill/>
        </p:spPr>
        <p:txBody>
          <a:bodyPr wrap="square" rtlCol="0">
            <a:spAutoFit/>
          </a:bodyPr>
          <a:lstStyle/>
          <a:p>
            <a:r>
              <a:rPr lang="en-US" sz="1122" b="1" dirty="0">
                <a:solidFill>
                  <a:srgbClr val="FFFFFF">
                    <a:lumMod val="65000"/>
                    <a:lumOff val="35000"/>
                  </a:srgbClr>
                </a:solidFill>
              </a:rPr>
              <a:t>Source:</a:t>
            </a:r>
            <a:r>
              <a:rPr lang="en-US" sz="1122" b="1" i="1" dirty="0">
                <a:solidFill>
                  <a:srgbClr val="FFFFFF">
                    <a:lumMod val="65000"/>
                    <a:lumOff val="35000"/>
                  </a:srgbClr>
                </a:solidFill>
              </a:rPr>
              <a:t> </a:t>
            </a:r>
            <a:r>
              <a:rPr lang="en-US" sz="1122" i="1" dirty="0">
                <a:solidFill>
                  <a:srgbClr val="FFFFFF">
                    <a:lumMod val="65000"/>
                    <a:lumOff val="35000"/>
                  </a:srgbClr>
                </a:solidFill>
              </a:rPr>
              <a:t>Business Model Generation</a:t>
            </a:r>
            <a:r>
              <a:rPr lang="en-US" sz="1122" dirty="0">
                <a:solidFill>
                  <a:srgbClr val="FFFFFF">
                    <a:lumMod val="65000"/>
                    <a:lumOff val="35000"/>
                  </a:srgbClr>
                </a:solidFill>
              </a:rPr>
              <a:t>, Alexander </a:t>
            </a:r>
            <a:r>
              <a:rPr lang="en-US" sz="1122" dirty="0" err="1">
                <a:solidFill>
                  <a:srgbClr val="FFFFFF">
                    <a:lumMod val="65000"/>
                    <a:lumOff val="35000"/>
                  </a:srgbClr>
                </a:solidFill>
              </a:rPr>
              <a:t>Osterwalder</a:t>
            </a:r>
            <a:r>
              <a:rPr lang="en-US" sz="1122" dirty="0">
                <a:solidFill>
                  <a:srgbClr val="FFFFFF">
                    <a:lumMod val="65000"/>
                    <a:lumOff val="35000"/>
                  </a:srgbClr>
                </a:solidFill>
              </a:rPr>
              <a:t>, et al.</a:t>
            </a:r>
          </a:p>
          <a:p>
            <a:r>
              <a:rPr lang="en-US" sz="1122" dirty="0">
                <a:solidFill>
                  <a:srgbClr val="FFFFFF">
                    <a:lumMod val="65000"/>
                    <a:lumOff val="35000"/>
                  </a:srgbClr>
                </a:solidFill>
              </a:rPr>
              <a:t>www.businessmodelgeneration.com</a:t>
            </a:r>
          </a:p>
        </p:txBody>
      </p:sp>
      <p:grpSp>
        <p:nvGrpSpPr>
          <p:cNvPr id="3" name="Group 2"/>
          <p:cNvGrpSpPr/>
          <p:nvPr/>
        </p:nvGrpSpPr>
        <p:grpSpPr>
          <a:xfrm>
            <a:off x="5164841" y="165587"/>
            <a:ext cx="6969983" cy="3995418"/>
            <a:chOff x="5061577" y="162355"/>
            <a:chExt cx="6833937" cy="3917432"/>
          </a:xfrm>
        </p:grpSpPr>
        <p:grpSp>
          <p:nvGrpSpPr>
            <p:cNvPr id="9" name="Group 8"/>
            <p:cNvGrpSpPr/>
            <p:nvPr/>
          </p:nvGrpSpPr>
          <p:grpSpPr>
            <a:xfrm>
              <a:off x="5061577" y="1752086"/>
              <a:ext cx="2088515" cy="2327701"/>
              <a:chOff x="5122467" y="1882570"/>
              <a:chExt cx="2088515" cy="2327701"/>
            </a:xfrm>
          </p:grpSpPr>
          <p:sp>
            <p:nvSpPr>
              <p:cNvPr id="6" name="Rectangle 5"/>
              <p:cNvSpPr/>
              <p:nvPr/>
            </p:nvSpPr>
            <p:spPr>
              <a:xfrm>
                <a:off x="5123438" y="1882570"/>
                <a:ext cx="2035458" cy="2327701"/>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836">
                  <a:solidFill>
                    <a:srgbClr val="FFFFFF"/>
                  </a:solidFill>
                </a:endParaRPr>
              </a:p>
            </p:txBody>
          </p:sp>
          <p:sp>
            <p:nvSpPr>
              <p:cNvPr id="8" name="TextBox 7"/>
              <p:cNvSpPr txBox="1"/>
              <p:nvPr/>
            </p:nvSpPr>
            <p:spPr>
              <a:xfrm>
                <a:off x="5122467" y="1953850"/>
                <a:ext cx="2088515" cy="706139"/>
              </a:xfrm>
              <a:prstGeom prst="rect">
                <a:avLst/>
              </a:prstGeom>
              <a:noFill/>
            </p:spPr>
            <p:txBody>
              <a:bodyPr wrap="square" rtlCol="0">
                <a:spAutoFit/>
              </a:bodyPr>
              <a:lstStyle/>
              <a:p>
                <a:r>
                  <a:rPr lang="en-US" sz="2040" dirty="0" smtClean="0">
                    <a:solidFill>
                      <a:srgbClr val="FFFFFF"/>
                    </a:solidFill>
                  </a:rPr>
                  <a:t>Value Proposition</a:t>
                </a:r>
                <a:endParaRPr lang="en-US" sz="2040" dirty="0">
                  <a:solidFill>
                    <a:srgbClr val="FFFFFF"/>
                  </a:solidFill>
                </a:endParaRPr>
              </a:p>
            </p:txBody>
          </p:sp>
        </p:grpSp>
        <p:sp>
          <p:nvSpPr>
            <p:cNvPr id="37" name="TextBox 36"/>
            <p:cNvSpPr txBox="1"/>
            <p:nvPr/>
          </p:nvSpPr>
          <p:spPr>
            <a:xfrm>
              <a:off x="10594817" y="162355"/>
              <a:ext cx="1300697" cy="261610"/>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r"/>
              <a:r>
                <a:rPr lang="en-US" sz="1071" dirty="0">
                  <a:solidFill>
                    <a:srgbClr val="FFFFFF"/>
                  </a:solidFill>
                </a:rPr>
                <a:t>OFFERING</a:t>
              </a:r>
            </a:p>
          </p:txBody>
        </p:sp>
      </p:grpSp>
    </p:spTree>
    <p:extLst>
      <p:ext uri="{BB962C8B-B14F-4D97-AF65-F5344CB8AC3E}">
        <p14:creationId xmlns:p14="http://schemas.microsoft.com/office/powerpoint/2010/main" val="22197357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25013" y="1627429"/>
            <a:ext cx="11818275" cy="3917619"/>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2" name="Title 1"/>
          <p:cNvSpPr>
            <a:spLocks noGrp="1"/>
          </p:cNvSpPr>
          <p:nvPr>
            <p:ph type="title"/>
          </p:nvPr>
        </p:nvSpPr>
        <p:spPr/>
        <p:txBody>
          <a:bodyPr/>
          <a:lstStyle/>
          <a:p>
            <a:r>
              <a:rPr lang="en-US" sz="4800" dirty="0" smtClean="0"/>
              <a:t>How Microsoft Azure Affects Business </a:t>
            </a:r>
            <a:r>
              <a:rPr lang="en-US" sz="4800" dirty="0"/>
              <a:t>Models</a:t>
            </a:r>
            <a:r>
              <a:rPr lang="en-US" dirty="0" smtClean="0"/>
              <a:t/>
            </a:r>
            <a:br>
              <a:rPr lang="en-US" dirty="0" smtClean="0"/>
            </a:br>
            <a:r>
              <a:rPr lang="en-US" sz="3200" dirty="0">
                <a:solidFill>
                  <a:schemeClr val="tx1"/>
                </a:solidFill>
              </a:rPr>
              <a:t>Some examples</a:t>
            </a:r>
          </a:p>
        </p:txBody>
      </p:sp>
      <p:sp>
        <p:nvSpPr>
          <p:cNvPr id="6" name="Rectangle 5"/>
          <p:cNvSpPr/>
          <p:nvPr/>
        </p:nvSpPr>
        <p:spPr>
          <a:xfrm>
            <a:off x="5165830" y="1786966"/>
            <a:ext cx="2075979" cy="2374039"/>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1836">
              <a:solidFill>
                <a:srgbClr val="FFFFFF"/>
              </a:solidFill>
            </a:endParaRPr>
          </a:p>
        </p:txBody>
      </p:sp>
      <p:sp>
        <p:nvSpPr>
          <p:cNvPr id="21" name="Rectangle 20"/>
          <p:cNvSpPr/>
          <p:nvPr/>
        </p:nvSpPr>
        <p:spPr>
          <a:xfrm>
            <a:off x="7375873" y="2974638"/>
            <a:ext cx="2456474" cy="1186366"/>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2" name="Rectangle 21"/>
          <p:cNvSpPr/>
          <p:nvPr/>
        </p:nvSpPr>
        <p:spPr>
          <a:xfrm>
            <a:off x="7375484" y="1782756"/>
            <a:ext cx="2456474" cy="114795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3" name="Rectangle 22"/>
          <p:cNvSpPr/>
          <p:nvPr/>
        </p:nvSpPr>
        <p:spPr>
          <a:xfrm>
            <a:off x="9879319" y="1782756"/>
            <a:ext cx="2114149" cy="2377717"/>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836">
              <a:solidFill>
                <a:srgbClr val="FFFFFF"/>
              </a:solidFill>
            </a:endParaRPr>
          </a:p>
        </p:txBody>
      </p:sp>
      <p:sp>
        <p:nvSpPr>
          <p:cNvPr id="24" name="TextBox 23"/>
          <p:cNvSpPr txBox="1"/>
          <p:nvPr/>
        </p:nvSpPr>
        <p:spPr>
          <a:xfrm>
            <a:off x="9911004" y="1824176"/>
            <a:ext cx="2124500" cy="1571584"/>
          </a:xfrm>
          <a:prstGeom prst="rect">
            <a:avLst/>
          </a:prstGeom>
          <a:noFill/>
        </p:spPr>
        <p:txBody>
          <a:bodyPr wrap="square" rtlCol="0">
            <a:spAutoFit/>
          </a:bodyPr>
          <a:lstStyle/>
          <a:p>
            <a:pPr>
              <a:lnSpc>
                <a:spcPct val="90000"/>
              </a:lnSpc>
              <a:spcAft>
                <a:spcPts val="306"/>
              </a:spcAft>
            </a:pPr>
            <a:r>
              <a:rPr lang="en-US" sz="2040" dirty="0">
                <a:solidFill>
                  <a:srgbClr val="FFFFFF"/>
                </a:solidFill>
              </a:rPr>
              <a:t>Customer Segments</a:t>
            </a:r>
          </a:p>
          <a:p>
            <a:pPr>
              <a:lnSpc>
                <a:spcPct val="90000"/>
              </a:lnSpc>
            </a:pPr>
            <a:r>
              <a:rPr lang="en-US" sz="1428" b="1" i="1" dirty="0">
                <a:solidFill>
                  <a:srgbClr val="FFFFFF">
                    <a:lumMod val="85000"/>
                  </a:srgbClr>
                </a:solidFill>
              </a:rPr>
              <a:t>Cloud apps can reach smaller customers and partners more cheaply</a:t>
            </a:r>
          </a:p>
          <a:p>
            <a:pPr>
              <a:lnSpc>
                <a:spcPct val="90000"/>
              </a:lnSpc>
            </a:pPr>
            <a:endParaRPr lang="en-US" sz="2040" dirty="0">
              <a:solidFill>
                <a:srgbClr val="505050"/>
              </a:solidFill>
            </a:endParaRPr>
          </a:p>
        </p:txBody>
      </p:sp>
      <p:sp>
        <p:nvSpPr>
          <p:cNvPr id="25" name="TextBox 24"/>
          <p:cNvSpPr txBox="1"/>
          <p:nvPr/>
        </p:nvSpPr>
        <p:spPr>
          <a:xfrm>
            <a:off x="7395799" y="1824175"/>
            <a:ext cx="2495670" cy="1073812"/>
          </a:xfrm>
          <a:prstGeom prst="rect">
            <a:avLst/>
          </a:prstGeom>
          <a:noFill/>
        </p:spPr>
        <p:txBody>
          <a:bodyPr wrap="square" rtlCol="0">
            <a:spAutoFit/>
          </a:bodyPr>
          <a:lstStyle/>
          <a:p>
            <a:pPr>
              <a:lnSpc>
                <a:spcPct val="90000"/>
              </a:lnSpc>
            </a:pPr>
            <a:r>
              <a:rPr lang="en-US" sz="2040" dirty="0">
                <a:solidFill>
                  <a:srgbClr val="FFFFFF"/>
                </a:solidFill>
              </a:rPr>
              <a:t>Customer Relationships</a:t>
            </a:r>
          </a:p>
          <a:p>
            <a:pPr>
              <a:lnSpc>
                <a:spcPct val="90000"/>
              </a:lnSpc>
            </a:pPr>
            <a:r>
              <a:rPr lang="en-US" sz="1428" b="1" i="1" dirty="0">
                <a:solidFill>
                  <a:srgbClr val="FFFFFF">
                    <a:lumMod val="85000"/>
                  </a:srgbClr>
                </a:solidFill>
              </a:rPr>
              <a:t>Cloud apps allow more customer self-service</a:t>
            </a:r>
          </a:p>
        </p:txBody>
      </p:sp>
      <p:sp>
        <p:nvSpPr>
          <p:cNvPr id="26" name="TextBox 25"/>
          <p:cNvSpPr txBox="1"/>
          <p:nvPr/>
        </p:nvSpPr>
        <p:spPr>
          <a:xfrm>
            <a:off x="7395800" y="3013811"/>
            <a:ext cx="2436159" cy="801758"/>
          </a:xfrm>
          <a:prstGeom prst="rect">
            <a:avLst/>
          </a:prstGeom>
          <a:noFill/>
        </p:spPr>
        <p:txBody>
          <a:bodyPr wrap="square" rtlCol="0">
            <a:spAutoFit/>
          </a:bodyPr>
          <a:lstStyle/>
          <a:p>
            <a:r>
              <a:rPr lang="en-US" sz="2040" dirty="0">
                <a:solidFill>
                  <a:srgbClr val="FFFFFF"/>
                </a:solidFill>
              </a:rPr>
              <a:t>Channels</a:t>
            </a:r>
          </a:p>
          <a:p>
            <a:pPr>
              <a:lnSpc>
                <a:spcPct val="90000"/>
              </a:lnSpc>
            </a:pPr>
            <a:r>
              <a:rPr lang="en-US" sz="1428" b="1" i="1" dirty="0">
                <a:solidFill>
                  <a:srgbClr val="FFFFFF">
                    <a:lumMod val="85000"/>
                  </a:srgbClr>
                </a:solidFill>
              </a:rPr>
              <a:t>Cloud apps allow selling directly to customers</a:t>
            </a:r>
          </a:p>
        </p:txBody>
      </p:sp>
      <p:sp>
        <p:nvSpPr>
          <p:cNvPr id="19" name="Rectangle 18"/>
          <p:cNvSpPr/>
          <p:nvPr/>
        </p:nvSpPr>
        <p:spPr>
          <a:xfrm>
            <a:off x="2593037" y="2974638"/>
            <a:ext cx="2428528" cy="1186366"/>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16" name="Rectangle 15"/>
          <p:cNvSpPr/>
          <p:nvPr/>
        </p:nvSpPr>
        <p:spPr>
          <a:xfrm>
            <a:off x="2593037" y="1784733"/>
            <a:ext cx="2434095" cy="1145972"/>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5" name="Rectangle 4"/>
          <p:cNvSpPr/>
          <p:nvPr/>
        </p:nvSpPr>
        <p:spPr>
          <a:xfrm>
            <a:off x="488752" y="1788273"/>
            <a:ext cx="2055826" cy="2372732"/>
          </a:xfrm>
          <a:prstGeom prst="rect">
            <a:avLst/>
          </a:prstGeom>
          <a:ln>
            <a:tailEnd type="stealth" w="lg" len="lg"/>
          </a:ln>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FFFFFF"/>
              </a:solidFill>
            </a:endParaRPr>
          </a:p>
        </p:txBody>
      </p:sp>
      <p:sp>
        <p:nvSpPr>
          <p:cNvPr id="4" name="TextBox 3"/>
          <p:cNvSpPr txBox="1"/>
          <p:nvPr/>
        </p:nvSpPr>
        <p:spPr>
          <a:xfrm>
            <a:off x="528604" y="1859665"/>
            <a:ext cx="2055826" cy="1378822"/>
          </a:xfrm>
          <a:prstGeom prst="rect">
            <a:avLst/>
          </a:prstGeom>
          <a:noFill/>
        </p:spPr>
        <p:txBody>
          <a:bodyPr wrap="square" rtlCol="0">
            <a:spAutoFit/>
          </a:bodyPr>
          <a:lstStyle/>
          <a:p>
            <a:pPr>
              <a:spcAft>
                <a:spcPts val="306"/>
              </a:spcAft>
            </a:pPr>
            <a:r>
              <a:rPr lang="en-US" sz="2040" dirty="0">
                <a:solidFill>
                  <a:srgbClr val="FFFFFF"/>
                </a:solidFill>
              </a:rPr>
              <a:t>Key Partners</a:t>
            </a:r>
          </a:p>
          <a:p>
            <a:pPr>
              <a:lnSpc>
                <a:spcPct val="90000"/>
              </a:lnSpc>
            </a:pPr>
            <a:r>
              <a:rPr lang="en-US" sz="1428" b="1" i="1" dirty="0">
                <a:solidFill>
                  <a:srgbClr val="FFFFFF">
                    <a:lumMod val="85000"/>
                  </a:srgbClr>
                </a:solidFill>
              </a:rPr>
              <a:t>Your cloud platform vendor becomes an important partner</a:t>
            </a:r>
          </a:p>
          <a:p>
            <a:endParaRPr lang="en-US" sz="2040" dirty="0">
              <a:solidFill>
                <a:srgbClr val="505050"/>
              </a:solidFill>
            </a:endParaRPr>
          </a:p>
        </p:txBody>
      </p:sp>
      <p:sp>
        <p:nvSpPr>
          <p:cNvPr id="7" name="TextBox 6"/>
          <p:cNvSpPr txBox="1"/>
          <p:nvPr/>
        </p:nvSpPr>
        <p:spPr>
          <a:xfrm>
            <a:off x="2564893" y="1859664"/>
            <a:ext cx="2495670" cy="414353"/>
          </a:xfrm>
          <a:prstGeom prst="rect">
            <a:avLst/>
          </a:prstGeom>
          <a:noFill/>
        </p:spPr>
        <p:txBody>
          <a:bodyPr wrap="square" rtlCol="0">
            <a:spAutoFit/>
          </a:bodyPr>
          <a:lstStyle/>
          <a:p>
            <a:r>
              <a:rPr lang="en-US" sz="2040" dirty="0">
                <a:solidFill>
                  <a:srgbClr val="FFFFFF"/>
                </a:solidFill>
              </a:rPr>
              <a:t>Key Activities</a:t>
            </a:r>
          </a:p>
        </p:txBody>
      </p:sp>
      <p:sp>
        <p:nvSpPr>
          <p:cNvPr id="20" name="TextBox 19"/>
          <p:cNvSpPr txBox="1"/>
          <p:nvPr/>
        </p:nvSpPr>
        <p:spPr>
          <a:xfrm>
            <a:off x="2564893" y="2958953"/>
            <a:ext cx="2317043" cy="1037976"/>
          </a:xfrm>
          <a:prstGeom prst="rect">
            <a:avLst/>
          </a:prstGeom>
          <a:noFill/>
        </p:spPr>
        <p:txBody>
          <a:bodyPr wrap="square" rtlCol="0">
            <a:spAutoFit/>
          </a:bodyPr>
          <a:lstStyle/>
          <a:p>
            <a:pPr>
              <a:spcAft>
                <a:spcPts val="306"/>
              </a:spcAft>
            </a:pPr>
            <a:r>
              <a:rPr lang="en-US" sz="2040" dirty="0">
                <a:solidFill>
                  <a:srgbClr val="FFFFFF"/>
                </a:solidFill>
              </a:rPr>
              <a:t>Key Resources</a:t>
            </a:r>
          </a:p>
          <a:p>
            <a:pPr>
              <a:lnSpc>
                <a:spcPct val="90000"/>
              </a:lnSpc>
            </a:pPr>
            <a:r>
              <a:rPr lang="en-US" sz="1428" b="1" i="1" dirty="0">
                <a:solidFill>
                  <a:srgbClr val="FFFFFF">
                    <a:lumMod val="85000"/>
                  </a:srgbClr>
                </a:solidFill>
              </a:rPr>
              <a:t>Massive, cheap </a:t>
            </a:r>
            <a:r>
              <a:rPr lang="en-US" sz="1428" b="1" i="1" dirty="0" smtClean="0">
                <a:solidFill>
                  <a:srgbClr val="FFFFFF">
                    <a:lumMod val="85000"/>
                  </a:srgbClr>
                </a:solidFill>
              </a:rPr>
              <a:t>compute and storage </a:t>
            </a:r>
            <a:r>
              <a:rPr lang="en-US" sz="1428" b="1" i="1" dirty="0">
                <a:solidFill>
                  <a:srgbClr val="FFFFFF">
                    <a:lumMod val="85000"/>
                  </a:srgbClr>
                </a:solidFill>
              </a:rPr>
              <a:t>are now available to </a:t>
            </a:r>
            <a:r>
              <a:rPr lang="en-US" sz="1428" b="1" i="1" dirty="0" smtClean="0">
                <a:solidFill>
                  <a:srgbClr val="FFFFFF">
                    <a:lumMod val="85000"/>
                  </a:srgbClr>
                </a:solidFill>
              </a:rPr>
              <a:t>anybody</a:t>
            </a:r>
            <a:endParaRPr lang="en-US" sz="1428" b="1" i="1" dirty="0">
              <a:solidFill>
                <a:srgbClr val="FFFFFF">
                  <a:lumMod val="85000"/>
                </a:srgbClr>
              </a:solidFill>
            </a:endParaRPr>
          </a:p>
        </p:txBody>
      </p:sp>
      <p:sp>
        <p:nvSpPr>
          <p:cNvPr id="15" name="Rectangle 14"/>
          <p:cNvSpPr/>
          <p:nvPr/>
        </p:nvSpPr>
        <p:spPr>
          <a:xfrm>
            <a:off x="488751" y="4300744"/>
            <a:ext cx="5632577" cy="1136699"/>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sp>
        <p:nvSpPr>
          <p:cNvPr id="13" name="TextBox 12"/>
          <p:cNvSpPr txBox="1"/>
          <p:nvPr/>
        </p:nvSpPr>
        <p:spPr>
          <a:xfrm>
            <a:off x="528603" y="4339751"/>
            <a:ext cx="5592726" cy="1166730"/>
          </a:xfrm>
          <a:prstGeom prst="rect">
            <a:avLst/>
          </a:prstGeom>
          <a:noFill/>
        </p:spPr>
        <p:txBody>
          <a:bodyPr wrap="square" rtlCol="0">
            <a:spAutoFit/>
          </a:bodyPr>
          <a:lstStyle/>
          <a:p>
            <a:pPr>
              <a:lnSpc>
                <a:spcPct val="90000"/>
              </a:lnSpc>
              <a:spcAft>
                <a:spcPts val="306"/>
              </a:spcAft>
            </a:pPr>
            <a:r>
              <a:rPr lang="en-US" sz="2040" dirty="0">
                <a:solidFill>
                  <a:srgbClr val="FFFFFF"/>
                </a:solidFill>
              </a:rPr>
              <a:t>Cost Structure</a:t>
            </a:r>
          </a:p>
          <a:p>
            <a:pPr>
              <a:lnSpc>
                <a:spcPct val="90000"/>
              </a:lnSpc>
            </a:pPr>
            <a:r>
              <a:rPr lang="en-US" sz="1428" b="1" i="1" dirty="0">
                <a:solidFill>
                  <a:srgbClr val="FFFFFF">
                    <a:lumMod val="85000"/>
                  </a:srgbClr>
                </a:solidFill>
              </a:rPr>
              <a:t>Elastic pricing makes very spiky apps </a:t>
            </a:r>
            <a:br>
              <a:rPr lang="en-US" sz="1428" b="1" i="1" dirty="0">
                <a:solidFill>
                  <a:srgbClr val="FFFFFF">
                    <a:lumMod val="85000"/>
                  </a:srgbClr>
                </a:solidFill>
              </a:rPr>
            </a:br>
            <a:r>
              <a:rPr lang="en-US" sz="1428" b="1" i="1" dirty="0">
                <a:solidFill>
                  <a:srgbClr val="FFFFFF">
                    <a:lumMod val="85000"/>
                  </a:srgbClr>
                </a:solidFill>
              </a:rPr>
              <a:t>more economically feasible</a:t>
            </a:r>
          </a:p>
          <a:p>
            <a:endParaRPr lang="en-US" sz="2040" dirty="0">
              <a:solidFill>
                <a:srgbClr val="505050"/>
              </a:solidFill>
            </a:endParaRPr>
          </a:p>
        </p:txBody>
      </p:sp>
      <p:sp>
        <p:nvSpPr>
          <p:cNvPr id="31" name="Rectangle 30"/>
          <p:cNvSpPr/>
          <p:nvPr/>
        </p:nvSpPr>
        <p:spPr>
          <a:xfrm>
            <a:off x="6234151" y="4300743"/>
            <a:ext cx="5762890" cy="1136699"/>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sp>
        <p:nvSpPr>
          <p:cNvPr id="32" name="TextBox 31"/>
          <p:cNvSpPr txBox="1"/>
          <p:nvPr/>
        </p:nvSpPr>
        <p:spPr>
          <a:xfrm>
            <a:off x="6352433" y="4339750"/>
            <a:ext cx="5753759" cy="990079"/>
          </a:xfrm>
          <a:prstGeom prst="rect">
            <a:avLst/>
          </a:prstGeom>
          <a:noFill/>
        </p:spPr>
        <p:txBody>
          <a:bodyPr wrap="square" rtlCol="0">
            <a:spAutoFit/>
          </a:bodyPr>
          <a:lstStyle/>
          <a:p>
            <a:pPr>
              <a:lnSpc>
                <a:spcPct val="90000"/>
              </a:lnSpc>
            </a:pPr>
            <a:r>
              <a:rPr lang="en-US" sz="2040" dirty="0">
                <a:solidFill>
                  <a:srgbClr val="FFFFFF"/>
                </a:solidFill>
              </a:rPr>
              <a:t>Revenue Stream</a:t>
            </a:r>
          </a:p>
          <a:p>
            <a:pPr>
              <a:lnSpc>
                <a:spcPct val="90000"/>
              </a:lnSpc>
            </a:pPr>
            <a:r>
              <a:rPr lang="en-US" sz="1428" b="1" i="1" dirty="0">
                <a:solidFill>
                  <a:srgbClr val="FFFFFF">
                    <a:lumMod val="85000"/>
                  </a:srgbClr>
                </a:solidFill>
              </a:rPr>
              <a:t>Pay-as-you-go computing resources allow</a:t>
            </a:r>
          </a:p>
          <a:p>
            <a:pPr>
              <a:lnSpc>
                <a:spcPct val="90000"/>
              </a:lnSpc>
            </a:pPr>
            <a:r>
              <a:rPr lang="en-US" sz="1428" b="1" i="1" dirty="0">
                <a:solidFill>
                  <a:srgbClr val="FFFFFF">
                    <a:lumMod val="85000"/>
                  </a:srgbClr>
                </a:solidFill>
              </a:rPr>
              <a:t>lower-risk experimentation with new business models</a:t>
            </a:r>
          </a:p>
          <a:p>
            <a:endParaRPr lang="en-US" sz="1428" b="1" i="1" dirty="0">
              <a:solidFill>
                <a:srgbClr val="FFFFFF">
                  <a:lumMod val="95000"/>
                  <a:lumOff val="5000"/>
                </a:srgbClr>
              </a:solidFill>
            </a:endParaRPr>
          </a:p>
        </p:txBody>
      </p:sp>
      <p:sp>
        <p:nvSpPr>
          <p:cNvPr id="3" name="Rectangle 2"/>
          <p:cNvSpPr/>
          <p:nvPr/>
        </p:nvSpPr>
        <p:spPr>
          <a:xfrm>
            <a:off x="2644929" y="2210521"/>
            <a:ext cx="2167673" cy="487826"/>
          </a:xfrm>
          <a:prstGeom prst="rect">
            <a:avLst/>
          </a:prstGeom>
          <a:noFill/>
        </p:spPr>
        <p:txBody>
          <a:bodyPr wrap="square" rtlCol="0">
            <a:spAutoFit/>
          </a:bodyPr>
          <a:lstStyle/>
          <a:p>
            <a:pPr>
              <a:lnSpc>
                <a:spcPct val="90000"/>
              </a:lnSpc>
              <a:spcAft>
                <a:spcPts val="306"/>
              </a:spcAft>
            </a:pPr>
            <a:r>
              <a:rPr lang="en-US" sz="1428" b="1" i="1" dirty="0">
                <a:solidFill>
                  <a:srgbClr val="FFFFFF">
                    <a:lumMod val="85000"/>
                  </a:srgbClr>
                </a:solidFill>
              </a:rPr>
              <a:t>In-house IT resources can be reallocated</a:t>
            </a:r>
          </a:p>
        </p:txBody>
      </p:sp>
      <p:sp>
        <p:nvSpPr>
          <p:cNvPr id="27" name="TextBox 26"/>
          <p:cNvSpPr txBox="1"/>
          <p:nvPr/>
        </p:nvSpPr>
        <p:spPr>
          <a:xfrm>
            <a:off x="5144325" y="2308555"/>
            <a:ext cx="2123375" cy="1323439"/>
          </a:xfrm>
          <a:prstGeom prst="rect">
            <a:avLst/>
          </a:prstGeom>
          <a:noFill/>
        </p:spPr>
        <p:txBody>
          <a:bodyPr wrap="square" rtlCol="0">
            <a:spAutoFit/>
          </a:bodyPr>
          <a:lstStyle/>
          <a:p>
            <a:endParaRPr lang="en-US" sz="2000" dirty="0" smtClean="0">
              <a:solidFill>
                <a:srgbClr val="505050"/>
              </a:solidFill>
            </a:endParaRPr>
          </a:p>
          <a:p>
            <a:pPr algn="ctr"/>
            <a:r>
              <a:rPr lang="en-US" sz="6000" dirty="0">
                <a:solidFill>
                  <a:srgbClr val="FFFFFF">
                    <a:lumMod val="85000"/>
                  </a:srgbClr>
                </a:solidFill>
              </a:rPr>
              <a:t>?</a:t>
            </a:r>
            <a:endParaRPr lang="en-US" sz="6000" dirty="0" smtClean="0">
              <a:solidFill>
                <a:srgbClr val="FFFFFF">
                  <a:lumMod val="85000"/>
                </a:srgbClr>
              </a:solidFill>
            </a:endParaRPr>
          </a:p>
        </p:txBody>
      </p:sp>
      <p:sp>
        <p:nvSpPr>
          <p:cNvPr id="28" name="TextBox 27"/>
          <p:cNvSpPr txBox="1"/>
          <p:nvPr/>
        </p:nvSpPr>
        <p:spPr>
          <a:xfrm>
            <a:off x="5164841" y="1859664"/>
            <a:ext cx="2130092" cy="720197"/>
          </a:xfrm>
          <a:prstGeom prst="rect">
            <a:avLst/>
          </a:prstGeom>
          <a:noFill/>
        </p:spPr>
        <p:txBody>
          <a:bodyPr wrap="square" rtlCol="0">
            <a:spAutoFit/>
          </a:bodyPr>
          <a:lstStyle/>
          <a:p>
            <a:r>
              <a:rPr lang="en-US" sz="2040" dirty="0" smtClean="0">
                <a:solidFill>
                  <a:srgbClr val="FFFFFF"/>
                </a:solidFill>
              </a:rPr>
              <a:t>Value Proposition</a:t>
            </a:r>
            <a:endParaRPr lang="en-US" sz="2040" dirty="0">
              <a:solidFill>
                <a:srgbClr val="FFFFFF"/>
              </a:solidFill>
            </a:endParaRPr>
          </a:p>
        </p:txBody>
      </p:sp>
    </p:spTree>
    <p:extLst>
      <p:ext uri="{BB962C8B-B14F-4D97-AF65-F5344CB8AC3E}">
        <p14:creationId xmlns:p14="http://schemas.microsoft.com/office/powerpoint/2010/main" val="568212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animEffect transition="in" filter="fade">
                                      <p:cBhvr>
                                        <p:cTn id="7" dur="500"/>
                                        <p:tgtEl>
                                          <p:spTgt spid="2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5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xEl>
                                              <p:pRg st="1" end="1"/>
                                            </p:txEl>
                                          </p:spTgt>
                                        </p:tgtEl>
                                        <p:attrNameLst>
                                          <p:attrName>style.visibility</p:attrName>
                                        </p:attrNameLst>
                                      </p:cBhvr>
                                      <p:to>
                                        <p:strVal val="visible"/>
                                      </p:to>
                                    </p:set>
                                    <p:animEffect transition="in" filter="fade">
                                      <p:cBhvr>
                                        <p:cTn id="17" dur="500"/>
                                        <p:tgtEl>
                                          <p:spTgt spid="2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Effect transition="in" filter="fade">
                                      <p:cBhvr>
                                        <p:cTn id="27" dur="500"/>
                                        <p:tgtEl>
                                          <p:spTgt spid="2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fade">
                                      <p:cBhvr>
                                        <p:cTn id="32" dur="500"/>
                                        <p:tgtEl>
                                          <p:spTgt spid="4">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
                                            <p:txEl>
                                              <p:pRg st="1" end="1"/>
                                            </p:txEl>
                                          </p:spTgt>
                                        </p:tgtEl>
                                        <p:attrNameLst>
                                          <p:attrName>style.visibility</p:attrName>
                                        </p:attrNameLst>
                                      </p:cBhvr>
                                      <p:to>
                                        <p:strVal val="visible"/>
                                      </p:to>
                                    </p:set>
                                    <p:animEffect transition="in" filter="fade">
                                      <p:cBhvr>
                                        <p:cTn id="37" dur="500"/>
                                        <p:tgtEl>
                                          <p:spTgt spid="13">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2">
                                            <p:txEl>
                                              <p:pRg st="1" end="1"/>
                                            </p:txEl>
                                          </p:spTgt>
                                        </p:tgtEl>
                                        <p:attrNameLst>
                                          <p:attrName>style.visibility</p:attrName>
                                        </p:attrNameLst>
                                      </p:cBhvr>
                                      <p:to>
                                        <p:strVal val="visible"/>
                                      </p:to>
                                    </p:set>
                                    <p:animEffect transition="in" filter="fade">
                                      <p:cBhvr>
                                        <p:cTn id="42" dur="500"/>
                                        <p:tgtEl>
                                          <p:spTgt spid="32">
                                            <p:txEl>
                                              <p:pRg st="1" end="1"/>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2">
                                            <p:txEl>
                                              <p:pRg st="2" end="2"/>
                                            </p:txEl>
                                          </p:spTgt>
                                        </p:tgtEl>
                                        <p:attrNameLst>
                                          <p:attrName>style.visibility</p:attrName>
                                        </p:attrNameLst>
                                      </p:cBhvr>
                                      <p:to>
                                        <p:strVal val="visible"/>
                                      </p:to>
                                    </p:set>
                                    <p:animEffect transition="in" filter="fade">
                                      <p:cBhvr>
                                        <p:cTn id="45" dur="500"/>
                                        <p:tgtEl>
                                          <p:spTgt spid="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Employee-Facing Applications</a:t>
            </a:r>
            <a:br>
              <a:rPr lang="en-US" dirty="0" smtClean="0"/>
            </a:br>
            <a:r>
              <a:rPr lang="en-US" sz="3200" dirty="0">
                <a:solidFill>
                  <a:schemeClr val="tx1"/>
                </a:solidFill>
              </a:rPr>
              <a:t>Example: An </a:t>
            </a:r>
            <a:r>
              <a:rPr lang="en-US" sz="3200" dirty="0" err="1">
                <a:solidFill>
                  <a:schemeClr val="tx1"/>
                </a:solidFill>
              </a:rPr>
              <a:t>IaaS</a:t>
            </a:r>
            <a:r>
              <a:rPr lang="en-US" sz="3200" dirty="0">
                <a:solidFill>
                  <a:schemeClr val="tx1"/>
                </a:solidFill>
              </a:rPr>
              <a:t> application</a:t>
            </a:r>
          </a:p>
        </p:txBody>
      </p:sp>
      <p:sp>
        <p:nvSpPr>
          <p:cNvPr id="55" name="Rectangle 54"/>
          <p:cNvSpPr/>
          <p:nvPr/>
        </p:nvSpPr>
        <p:spPr>
          <a:xfrm>
            <a:off x="1039842" y="1628674"/>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56" name="Rectangle 55"/>
          <p:cNvSpPr/>
          <p:nvPr/>
        </p:nvSpPr>
        <p:spPr>
          <a:xfrm>
            <a:off x="1036637" y="3954462"/>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57" name="Group 56"/>
          <p:cNvGrpSpPr/>
          <p:nvPr/>
        </p:nvGrpSpPr>
        <p:grpSpPr>
          <a:xfrm>
            <a:off x="1044026" y="3932688"/>
            <a:ext cx="4661016" cy="2742840"/>
            <a:chOff x="515938" y="742950"/>
            <a:chExt cx="11331574" cy="5543551"/>
          </a:xfrm>
        </p:grpSpPr>
        <p:grpSp>
          <p:nvGrpSpPr>
            <p:cNvPr id="59" name="Group 58"/>
            <p:cNvGrpSpPr/>
            <p:nvPr/>
          </p:nvGrpSpPr>
          <p:grpSpPr>
            <a:xfrm>
              <a:off x="515938" y="742950"/>
              <a:ext cx="11331574" cy="5276850"/>
              <a:chOff x="515938" y="742950"/>
              <a:chExt cx="11331574" cy="5276850"/>
            </a:xfrm>
          </p:grpSpPr>
          <p:grpSp>
            <p:nvGrpSpPr>
              <p:cNvPr id="64" name="Group 63"/>
              <p:cNvGrpSpPr/>
              <p:nvPr/>
            </p:nvGrpSpPr>
            <p:grpSpPr>
              <a:xfrm>
                <a:off x="515938" y="742950"/>
                <a:ext cx="11331574" cy="5276850"/>
                <a:chOff x="515938" y="742950"/>
                <a:chExt cx="11331574" cy="5276850"/>
              </a:xfrm>
            </p:grpSpPr>
            <p:pic>
              <p:nvPicPr>
                <p:cNvPr id="67" name="Picture 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68" name="Picture 6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69" name="Picture 6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70" name="Picture 6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73" name="Picture 7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77" name="Picture 76"/>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65" name="Picture 6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66" name="Picture 6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60" name="Picture 5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61" name="Picture 6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62" name="Picture 6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81" name="TextBox 80"/>
          <p:cNvSpPr txBox="1"/>
          <p:nvPr/>
        </p:nvSpPr>
        <p:spPr>
          <a:xfrm rot="16200000">
            <a:off x="-212170" y="2478044"/>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85" name="TextBox 84"/>
          <p:cNvSpPr txBox="1"/>
          <p:nvPr/>
        </p:nvSpPr>
        <p:spPr>
          <a:xfrm rot="16200000">
            <a:off x="-608028" y="5200248"/>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sp>
        <p:nvSpPr>
          <p:cNvPr id="87" name="TextBox 86"/>
          <p:cNvSpPr txBox="1"/>
          <p:nvPr/>
        </p:nvSpPr>
        <p:spPr>
          <a:xfrm>
            <a:off x="8719132" y="3038148"/>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Developer</a:t>
            </a:r>
          </a:p>
        </p:txBody>
      </p:sp>
      <p:grpSp>
        <p:nvGrpSpPr>
          <p:cNvPr id="88" name="Group 87"/>
          <p:cNvGrpSpPr/>
          <p:nvPr/>
        </p:nvGrpSpPr>
        <p:grpSpPr>
          <a:xfrm>
            <a:off x="2243069" y="1996163"/>
            <a:ext cx="2512920" cy="1481957"/>
            <a:chOff x="1307615" y="1780254"/>
            <a:chExt cx="2463871" cy="1453031"/>
          </a:xfrm>
        </p:grpSpPr>
        <p:pic>
          <p:nvPicPr>
            <p:cNvPr id="89" name="Picture 88" descr="1.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086692" y="1802588"/>
              <a:ext cx="529887" cy="789966"/>
            </a:xfrm>
            <a:prstGeom prst="rect">
              <a:avLst/>
            </a:prstGeom>
          </p:spPr>
        </p:pic>
        <p:pic>
          <p:nvPicPr>
            <p:cNvPr id="90" name="Picture 89" descr="8.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2922292" y="1784408"/>
              <a:ext cx="536318" cy="789965"/>
            </a:xfrm>
            <a:prstGeom prst="rect">
              <a:avLst/>
            </a:prstGeom>
          </p:spPr>
        </p:pic>
        <p:pic>
          <p:nvPicPr>
            <p:cNvPr id="91" name="Picture 90" descr="11.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1307615" y="1780254"/>
              <a:ext cx="530322" cy="789966"/>
            </a:xfrm>
            <a:prstGeom prst="rect">
              <a:avLst/>
            </a:prstGeom>
          </p:spPr>
        </p:pic>
        <p:sp>
          <p:nvSpPr>
            <p:cNvPr id="92" name="TextBox 91"/>
            <p:cNvSpPr txBox="1"/>
            <p:nvPr/>
          </p:nvSpPr>
          <p:spPr>
            <a:xfrm>
              <a:off x="1788752" y="2889793"/>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Users</a:t>
              </a:r>
            </a:p>
          </p:txBody>
        </p:sp>
        <p:pic>
          <p:nvPicPr>
            <p:cNvPr id="101" name="Picture 2"/>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3" name="Picture 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5" name="Picture 5"/>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16" name="Elbow Connector 115"/>
          <p:cNvCxnSpPr/>
          <p:nvPr/>
        </p:nvCxnSpPr>
        <p:spPr>
          <a:xfrm rot="10800000" flipV="1">
            <a:off x="4994814" y="3004914"/>
            <a:ext cx="3010511" cy="2429614"/>
          </a:xfrm>
          <a:prstGeom prst="bentConnector3">
            <a:avLst>
              <a:gd name="adj1" fmla="val 15580"/>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17" name="Group 116"/>
          <p:cNvGrpSpPr/>
          <p:nvPr/>
        </p:nvGrpSpPr>
        <p:grpSpPr>
          <a:xfrm>
            <a:off x="6523037" y="4472352"/>
            <a:ext cx="2030965" cy="793253"/>
            <a:chOff x="8380412" y="4043544"/>
            <a:chExt cx="1905000" cy="777770"/>
          </a:xfrm>
        </p:grpSpPr>
        <p:sp>
          <p:nvSpPr>
            <p:cNvPr id="118" name="Rounded Rectangle 117"/>
            <p:cNvSpPr/>
            <p:nvPr/>
          </p:nvSpPr>
          <p:spPr>
            <a:xfrm>
              <a:off x="8380412" y="4043544"/>
              <a:ext cx="1905000" cy="77777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34" dirty="0" err="1">
                <a:solidFill>
                  <a:srgbClr val="FFFFFF"/>
                </a:solidFill>
              </a:endParaRPr>
            </a:p>
          </p:txBody>
        </p:sp>
        <p:sp>
          <p:nvSpPr>
            <p:cNvPr id="119" name="TextBox 118"/>
            <p:cNvSpPr txBox="1"/>
            <p:nvPr/>
          </p:nvSpPr>
          <p:spPr>
            <a:xfrm>
              <a:off x="8380412" y="4188444"/>
              <a:ext cx="1905000" cy="369332"/>
            </a:xfrm>
            <a:prstGeom prst="rect">
              <a:avLst/>
            </a:prstGeom>
            <a:noFill/>
          </p:spPr>
          <p:txBody>
            <a:bodyPr wrap="square" rtlCol="0" anchor="ctr" anchorCtr="0">
              <a:noAutofit/>
            </a:bodyPr>
            <a:lstStyle/>
            <a:p>
              <a:pPr algn="ctr">
                <a:buClr>
                  <a:srgbClr val="FFFFFF"/>
                </a:buClr>
              </a:pPr>
              <a:r>
                <a:rPr lang="en-US" sz="1632" b="1" dirty="0">
                  <a:solidFill>
                    <a:srgbClr val="FFFFFF"/>
                  </a:solidFill>
                </a:rPr>
                <a:t>Azure </a:t>
              </a:r>
            </a:p>
            <a:p>
              <a:pPr algn="ctr">
                <a:buClr>
                  <a:srgbClr val="FFFFFF"/>
                </a:buClr>
              </a:pPr>
              <a:r>
                <a:rPr lang="en-US" sz="1632" b="1" dirty="0">
                  <a:solidFill>
                    <a:srgbClr val="FFFFFF"/>
                  </a:solidFill>
                </a:rPr>
                <a:t>Virtual Machines</a:t>
              </a:r>
            </a:p>
          </p:txBody>
        </p:sp>
      </p:grpSp>
      <p:grpSp>
        <p:nvGrpSpPr>
          <p:cNvPr id="120" name="Group 119"/>
          <p:cNvGrpSpPr/>
          <p:nvPr/>
        </p:nvGrpSpPr>
        <p:grpSpPr>
          <a:xfrm>
            <a:off x="7800580" y="4015992"/>
            <a:ext cx="2522207" cy="347364"/>
            <a:chOff x="2690699" y="2933515"/>
            <a:chExt cx="2472976" cy="340584"/>
          </a:xfrm>
        </p:grpSpPr>
        <p:sp>
          <p:nvSpPr>
            <p:cNvPr id="122" name="Oval 121"/>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23" name="TextBox 122"/>
            <p:cNvSpPr txBox="1"/>
            <p:nvPr/>
          </p:nvSpPr>
          <p:spPr>
            <a:xfrm>
              <a:off x="3035044" y="2949918"/>
              <a:ext cx="2128631" cy="312073"/>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FFFFFF"/>
                  </a:solidFill>
                </a:rPr>
                <a:t>Create VMs </a:t>
              </a:r>
            </a:p>
          </p:txBody>
        </p:sp>
      </p:grpSp>
      <p:cxnSp>
        <p:nvCxnSpPr>
          <p:cNvPr id="128" name="Straight Arrow Connector 127"/>
          <p:cNvCxnSpPr/>
          <p:nvPr/>
        </p:nvCxnSpPr>
        <p:spPr>
          <a:xfrm>
            <a:off x="3427252" y="3473084"/>
            <a:ext cx="2953" cy="1061701"/>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29" name="Group 128"/>
          <p:cNvGrpSpPr/>
          <p:nvPr/>
        </p:nvGrpSpPr>
        <p:grpSpPr>
          <a:xfrm>
            <a:off x="7868831" y="6126239"/>
            <a:ext cx="2785515" cy="347364"/>
            <a:chOff x="2690699" y="2933515"/>
            <a:chExt cx="2731145" cy="340584"/>
          </a:xfrm>
        </p:grpSpPr>
        <p:sp>
          <p:nvSpPr>
            <p:cNvPr id="130" name="Oval 129"/>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131" name="TextBox 130"/>
            <p:cNvSpPr txBox="1"/>
            <p:nvPr/>
          </p:nvSpPr>
          <p:spPr>
            <a:xfrm>
              <a:off x="3022420" y="2949918"/>
              <a:ext cx="2399424" cy="305981"/>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FFFFFF"/>
                  </a:solidFill>
                </a:rPr>
                <a:t>Deploy application and data</a:t>
              </a:r>
            </a:p>
          </p:txBody>
        </p:sp>
      </p:grpSp>
      <p:sp>
        <p:nvSpPr>
          <p:cNvPr id="133" name="Rounded Rectangle 132"/>
          <p:cNvSpPr/>
          <p:nvPr/>
        </p:nvSpPr>
        <p:spPr>
          <a:xfrm>
            <a:off x="6511520" y="2207868"/>
            <a:ext cx="2187217" cy="86958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buClr>
                <a:srgbClr val="FFFFFF"/>
              </a:buClr>
            </a:pPr>
            <a:r>
              <a:rPr lang="en-US" sz="1632" b="1" dirty="0">
                <a:solidFill>
                  <a:srgbClr val="FFFFFF"/>
                </a:solidFill>
              </a:rPr>
              <a:t>Azure </a:t>
            </a:r>
          </a:p>
          <a:p>
            <a:pPr algn="ctr">
              <a:buClr>
                <a:srgbClr val="FFFFFF"/>
              </a:buClr>
            </a:pPr>
            <a:r>
              <a:rPr lang="en-US" sz="1632" b="1" dirty="0">
                <a:solidFill>
                  <a:srgbClr val="FFFFFF"/>
                </a:solidFill>
              </a:rPr>
              <a:t>Management Portal</a:t>
            </a:r>
          </a:p>
        </p:txBody>
      </p:sp>
      <p:sp>
        <p:nvSpPr>
          <p:cNvPr id="134" name="Rounded Rectangle 133"/>
          <p:cNvSpPr/>
          <p:nvPr/>
        </p:nvSpPr>
        <p:spPr>
          <a:xfrm>
            <a:off x="1847566" y="4524422"/>
            <a:ext cx="3126850" cy="1814234"/>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grpSp>
        <p:nvGrpSpPr>
          <p:cNvPr id="138" name="Group 137"/>
          <p:cNvGrpSpPr/>
          <p:nvPr/>
        </p:nvGrpSpPr>
        <p:grpSpPr>
          <a:xfrm>
            <a:off x="2001802" y="4727202"/>
            <a:ext cx="2728360" cy="1411583"/>
            <a:chOff x="1426659" y="4539266"/>
            <a:chExt cx="2675105" cy="1384031"/>
          </a:xfrm>
        </p:grpSpPr>
        <p:sp>
          <p:nvSpPr>
            <p:cNvPr id="144" name="Rectangle 143"/>
            <p:cNvSpPr/>
            <p:nvPr/>
          </p:nvSpPr>
          <p:spPr>
            <a:xfrm>
              <a:off x="1448201" y="4539266"/>
              <a:ext cx="1376399"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45" name="TextBox 144"/>
            <p:cNvSpPr txBox="1"/>
            <p:nvPr/>
          </p:nvSpPr>
          <p:spPr>
            <a:xfrm>
              <a:off x="1426659" y="5469510"/>
              <a:ext cx="1397941" cy="453787"/>
            </a:xfrm>
            <a:prstGeom prst="rect">
              <a:avLst/>
            </a:prstGeom>
            <a:noFill/>
          </p:spPr>
          <p:txBody>
            <a:bodyPr wrap="square" rtlCol="0" anchor="ctr" anchorCtr="0">
              <a:noAutofit/>
            </a:bodyPr>
            <a:lstStyle/>
            <a:p>
              <a:pPr algn="ctr">
                <a:buClr>
                  <a:srgbClr val="FFFFFF"/>
                </a:buClr>
              </a:pPr>
              <a:r>
                <a:rPr lang="en-US" sz="1632" b="1" dirty="0">
                  <a:solidFill>
                    <a:srgbClr val="505050"/>
                  </a:solidFill>
                </a:rPr>
                <a:t>VM</a:t>
              </a:r>
              <a:endParaRPr lang="en-US" sz="1836" b="1" dirty="0">
                <a:solidFill>
                  <a:srgbClr val="505050"/>
                </a:solidFill>
              </a:endParaRPr>
            </a:p>
          </p:txBody>
        </p:sp>
        <p:grpSp>
          <p:nvGrpSpPr>
            <p:cNvPr id="146" name="Group 145"/>
            <p:cNvGrpSpPr/>
            <p:nvPr/>
          </p:nvGrpSpPr>
          <p:grpSpPr>
            <a:xfrm>
              <a:off x="2886063" y="4539266"/>
              <a:ext cx="1215701" cy="1351532"/>
              <a:chOff x="2673696" y="4539266"/>
              <a:chExt cx="1616695" cy="1351532"/>
            </a:xfrm>
          </p:grpSpPr>
          <p:sp>
            <p:nvSpPr>
              <p:cNvPr id="147" name="Rectangle 146"/>
              <p:cNvSpPr/>
              <p:nvPr/>
            </p:nvSpPr>
            <p:spPr>
              <a:xfrm>
                <a:off x="2725938" y="4539266"/>
                <a:ext cx="1555774" cy="1351532"/>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836" dirty="0" err="1">
                  <a:solidFill>
                    <a:srgbClr val="68217A"/>
                  </a:solidFill>
                </a:endParaRPr>
              </a:p>
            </p:txBody>
          </p:sp>
          <p:sp>
            <p:nvSpPr>
              <p:cNvPr id="148" name="TextBox 147"/>
              <p:cNvSpPr txBox="1"/>
              <p:nvPr/>
            </p:nvSpPr>
            <p:spPr>
              <a:xfrm>
                <a:off x="2673696" y="5494974"/>
                <a:ext cx="1616695" cy="343868"/>
              </a:xfrm>
              <a:prstGeom prst="rect">
                <a:avLst/>
              </a:prstGeom>
              <a:noFill/>
            </p:spPr>
            <p:txBody>
              <a:bodyPr wrap="square" rtlCol="0" anchor="ctr" anchorCtr="0">
                <a:noAutofit/>
              </a:bodyPr>
              <a:lstStyle/>
              <a:p>
                <a:pPr algn="ctr">
                  <a:buClr>
                    <a:srgbClr val="FFFFFF"/>
                  </a:buClr>
                </a:pPr>
                <a:r>
                  <a:rPr lang="en-US" sz="1632" b="1" dirty="0">
                    <a:solidFill>
                      <a:srgbClr val="505050"/>
                    </a:solidFill>
                  </a:rPr>
                  <a:t>VM</a:t>
                </a:r>
                <a:endParaRPr lang="en-US" sz="1836" b="1" dirty="0">
                  <a:solidFill>
                    <a:srgbClr val="505050"/>
                  </a:solidFill>
                </a:endParaRPr>
              </a:p>
            </p:txBody>
          </p:sp>
        </p:grpSp>
      </p:grpSp>
      <p:grpSp>
        <p:nvGrpSpPr>
          <p:cNvPr id="149" name="Group 148"/>
          <p:cNvGrpSpPr/>
          <p:nvPr/>
        </p:nvGrpSpPr>
        <p:grpSpPr>
          <a:xfrm>
            <a:off x="2092439" y="4995715"/>
            <a:ext cx="2416899" cy="438818"/>
            <a:chOff x="1515526" y="4802535"/>
            <a:chExt cx="2369724" cy="430252"/>
          </a:xfrm>
        </p:grpSpPr>
        <p:cxnSp>
          <p:nvCxnSpPr>
            <p:cNvPr id="150" name="Straight Connector 149"/>
            <p:cNvCxnSpPr>
              <a:stCxn id="151" idx="3"/>
            </p:cNvCxnSpPr>
            <p:nvPr/>
          </p:nvCxnSpPr>
          <p:spPr>
            <a:xfrm flipV="1">
              <a:off x="2675875" y="4994220"/>
              <a:ext cx="790854" cy="60646"/>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51" name="TextBox 150"/>
            <p:cNvSpPr txBox="1"/>
            <p:nvPr/>
          </p:nvSpPr>
          <p:spPr>
            <a:xfrm>
              <a:off x="1515526" y="4876945"/>
              <a:ext cx="1160349" cy="355842"/>
            </a:xfrm>
            <a:prstGeom prst="rect">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defPPr>
                <a:defRPr lang="en-US"/>
              </a:defPPr>
              <a:lvl1pPr algn="ctr">
                <a:defRPr sz="1050" b="1">
                  <a:solidFill>
                    <a:schemeClr val="tx2"/>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428" dirty="0">
                  <a:solidFill>
                    <a:srgbClr val="FFFFFF"/>
                  </a:solidFill>
                </a:rPr>
                <a:t>Application</a:t>
              </a:r>
            </a:p>
          </p:txBody>
        </p:sp>
        <p:sp>
          <p:nvSpPr>
            <p:cNvPr id="152" name="Can 151"/>
            <p:cNvSpPr/>
            <p:nvPr/>
          </p:nvSpPr>
          <p:spPr>
            <a:xfrm>
              <a:off x="3171635" y="4802535"/>
              <a:ext cx="713615" cy="429164"/>
            </a:xfrm>
            <a:prstGeom prst="can">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p>
              <a:pPr algn="ctr"/>
              <a:r>
                <a:rPr lang="en-US" sz="1428" b="1" dirty="0">
                  <a:solidFill>
                    <a:srgbClr val="FFFFFF"/>
                  </a:solidFill>
                  <a:ea typeface="Segoe UI" pitchFamily="34" charset="0"/>
                  <a:cs typeface="Segoe UI" pitchFamily="34" charset="0"/>
                </a:rPr>
                <a:t>DBMS</a:t>
              </a:r>
              <a:endParaRPr lang="en-US" sz="1071" b="1" dirty="0">
                <a:solidFill>
                  <a:srgbClr val="FFFFFF"/>
                </a:solidFill>
                <a:ea typeface="Segoe UI" pitchFamily="34" charset="0"/>
                <a:cs typeface="Segoe UI" pitchFamily="34" charset="0"/>
              </a:endParaRPr>
            </a:p>
          </p:txBody>
        </p:sp>
      </p:grpSp>
      <p:cxnSp>
        <p:nvCxnSpPr>
          <p:cNvPr id="153" name="Elbow Connector 152"/>
          <p:cNvCxnSpPr/>
          <p:nvPr/>
        </p:nvCxnSpPr>
        <p:spPr>
          <a:xfrm rot="10800000" flipV="1">
            <a:off x="4824318" y="2707234"/>
            <a:ext cx="4517257" cy="3245013"/>
          </a:xfrm>
          <a:prstGeom prst="bentConnector3">
            <a:avLst>
              <a:gd name="adj1" fmla="val -32853"/>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132" name="Picture 131" descr="4.png"/>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9161331" y="2177041"/>
            <a:ext cx="544421" cy="805692"/>
          </a:xfrm>
          <a:prstGeom prst="rect">
            <a:avLst/>
          </a:prstGeom>
        </p:spPr>
      </p:pic>
    </p:spTree>
    <p:extLst>
      <p:ext uri="{BB962C8B-B14F-4D97-AF65-F5344CB8AC3E}">
        <p14:creationId xmlns:p14="http://schemas.microsoft.com/office/powerpoint/2010/main" val="15239834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up)">
                                      <p:cBhvr>
                                        <p:cTn id="7" dur="500"/>
                                        <p:tgtEl>
                                          <p:spTgt spid="116"/>
                                        </p:tgtEl>
                                      </p:cBhvr>
                                    </p:animEffect>
                                  </p:childTnLst>
                                </p:cTn>
                              </p:par>
                              <p:par>
                                <p:cTn id="8" presetID="10" presetClass="entr" presetSubtype="0"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par>
                                <p:cTn id="11" presetID="10" presetClass="entr" presetSubtype="0" fill="hold" nodeType="with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fade">
                                      <p:cBhvr>
                                        <p:cTn id="13" dur="500"/>
                                        <p:tgtEl>
                                          <p:spTgt spid="117"/>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fade">
                                      <p:cBhvr>
                                        <p:cTn id="17" dur="500"/>
                                        <p:tgtEl>
                                          <p:spTgt spid="1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53"/>
                                        </p:tgtEl>
                                        <p:attrNameLst>
                                          <p:attrName>style.visibility</p:attrName>
                                        </p:attrNameLst>
                                      </p:cBhvr>
                                      <p:to>
                                        <p:strVal val="visible"/>
                                      </p:to>
                                    </p:set>
                                    <p:animEffect transition="in" filter="wipe(right)">
                                      <p:cBhvr>
                                        <p:cTn id="22" dur="500"/>
                                        <p:tgtEl>
                                          <p:spTgt spid="153"/>
                                        </p:tgtEl>
                                      </p:cBhvr>
                                    </p:animEffect>
                                  </p:childTnLst>
                                </p:cTn>
                              </p:par>
                              <p:par>
                                <p:cTn id="23" presetID="10" presetClass="entr" presetSubtype="0" fill="hold" nodeType="with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fade">
                                      <p:cBhvr>
                                        <p:cTn id="25" dur="500"/>
                                        <p:tgtEl>
                                          <p:spTgt spid="12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49"/>
                                        </p:tgtEl>
                                        <p:attrNameLst>
                                          <p:attrName>style.visibility</p:attrName>
                                        </p:attrNameLst>
                                      </p:cBhvr>
                                      <p:to>
                                        <p:strVal val="visible"/>
                                      </p:to>
                                    </p:set>
                                    <p:animEffect transition="in" filter="fade">
                                      <p:cBhvr>
                                        <p:cTn id="29" dur="500"/>
                                        <p:tgtEl>
                                          <p:spTgt spid="14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128"/>
                                        </p:tgtEl>
                                        <p:attrNameLst>
                                          <p:attrName>style.visibility</p:attrName>
                                        </p:attrNameLst>
                                      </p:cBhvr>
                                      <p:to>
                                        <p:strVal val="visible"/>
                                      </p:to>
                                    </p:set>
                                    <p:animEffect transition="in" filter="wipe(up)">
                                      <p:cBhvr>
                                        <p:cTn id="38"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7183" y="2137314"/>
            <a:ext cx="11424391" cy="2662663"/>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grpSp>
        <p:nvGrpSpPr>
          <p:cNvPr id="3" name="Group 2"/>
          <p:cNvGrpSpPr/>
          <p:nvPr/>
        </p:nvGrpSpPr>
        <p:grpSpPr>
          <a:xfrm>
            <a:off x="666155" y="2314516"/>
            <a:ext cx="3497263" cy="2311312"/>
            <a:chOff x="650700" y="2269340"/>
            <a:chExt cx="3429000" cy="2266198"/>
          </a:xfrm>
        </p:grpSpPr>
        <p:sp>
          <p:nvSpPr>
            <p:cNvPr id="7" name="Rectangle 6"/>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Ease and speed of deployment</a:t>
              </a:r>
            </a:p>
          </p:txBody>
        </p:sp>
        <p:sp>
          <p:nvSpPr>
            <p:cNvPr id="10" name="TextBox 9"/>
            <p:cNvSpPr txBox="1"/>
            <p:nvPr/>
          </p:nvSpPr>
          <p:spPr>
            <a:xfrm>
              <a:off x="770927"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No need to wait for central IT</a:t>
              </a:r>
            </a:p>
          </p:txBody>
        </p:sp>
      </p:grpSp>
      <p:grpSp>
        <p:nvGrpSpPr>
          <p:cNvPr id="4" name="Group 3"/>
          <p:cNvGrpSpPr/>
          <p:nvPr/>
        </p:nvGrpSpPr>
        <p:grpSpPr>
          <a:xfrm>
            <a:off x="4436441" y="2314516"/>
            <a:ext cx="3497263" cy="2311312"/>
            <a:chOff x="4347395" y="2269340"/>
            <a:chExt cx="3429000" cy="2266198"/>
          </a:xfrm>
        </p:grpSpPr>
        <p:sp>
          <p:nvSpPr>
            <p:cNvPr id="8" name="Rectangle 7"/>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Capabilities you can’t easily get otherwise</a:t>
              </a:r>
            </a:p>
          </p:txBody>
        </p:sp>
        <p:sp>
          <p:nvSpPr>
            <p:cNvPr id="11" name="TextBox 10"/>
            <p:cNvSpPr txBox="1"/>
            <p:nvPr/>
          </p:nvSpPr>
          <p:spPr>
            <a:xfrm>
              <a:off x="4418012"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Geographic distribution</a:t>
              </a:r>
            </a:p>
            <a:p>
              <a:pPr marL="0" lvl="1">
                <a:buClr>
                  <a:srgbClr val="FFFFFF"/>
                </a:buClr>
              </a:pPr>
              <a:r>
                <a:rPr lang="en-US" sz="1836" dirty="0">
                  <a:solidFill>
                    <a:srgbClr val="FFFFFF"/>
                  </a:solidFill>
                </a:rPr>
                <a:t>Easy up-and-down scaling</a:t>
              </a:r>
            </a:p>
            <a:p>
              <a:pPr marL="349724" lvl="1" indent="-228292">
                <a:buClr>
                  <a:srgbClr val="DC3C00"/>
                </a:buClr>
                <a:buFont typeface="Wingdings" pitchFamily="2" charset="2"/>
                <a:buChar char="§"/>
              </a:pPr>
              <a:r>
                <a:rPr lang="en-US" sz="1836" dirty="0">
                  <a:solidFill>
                    <a:srgbClr val="FFFFFF"/>
                  </a:solidFill>
                </a:rPr>
                <a:t>Especially important for spiky apps</a:t>
              </a:r>
            </a:p>
          </p:txBody>
        </p:sp>
      </p:grpSp>
      <p:grpSp>
        <p:nvGrpSpPr>
          <p:cNvPr id="5" name="Group 4"/>
          <p:cNvGrpSpPr/>
          <p:nvPr/>
        </p:nvGrpSpPr>
        <p:grpSpPr>
          <a:xfrm>
            <a:off x="8206728" y="2314516"/>
            <a:ext cx="3497263" cy="2311312"/>
            <a:chOff x="8044090" y="2269340"/>
            <a:chExt cx="3429000" cy="2266198"/>
          </a:xfrm>
        </p:grpSpPr>
        <p:sp>
          <p:nvSpPr>
            <p:cNvPr id="9" name="Rectangle 8"/>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Lower cost</a:t>
              </a:r>
            </a:p>
          </p:txBody>
        </p:sp>
        <p:sp>
          <p:nvSpPr>
            <p:cNvPr id="12" name="TextBox 11"/>
            <p:cNvSpPr txBox="1"/>
            <p:nvPr/>
          </p:nvSpPr>
          <p:spPr>
            <a:xfrm>
              <a:off x="8044090" y="3183740"/>
              <a:ext cx="3429000" cy="1351798"/>
            </a:xfrm>
            <a:prstGeom prst="rect">
              <a:avLst/>
            </a:prstGeom>
            <a:noFill/>
          </p:spPr>
          <p:txBody>
            <a:bodyPr wrap="square" rtlCol="0">
              <a:noAutofit/>
            </a:bodyPr>
            <a:lstStyle/>
            <a:p>
              <a:pPr marL="0" lvl="1">
                <a:buClr>
                  <a:srgbClr val="FFFFFF"/>
                </a:buClr>
              </a:pPr>
              <a:r>
                <a:rPr lang="en-US" sz="1836" dirty="0">
                  <a:solidFill>
                    <a:srgbClr val="FFFFFF"/>
                  </a:solidFill>
                </a:rPr>
                <a:t>Because of public cloud platform scale and/or elasticity</a:t>
              </a:r>
            </a:p>
          </p:txBody>
        </p:sp>
      </p:grpSp>
      <p:sp>
        <p:nvSpPr>
          <p:cNvPr id="2" name="Title 1"/>
          <p:cNvSpPr>
            <a:spLocks noGrp="1"/>
          </p:cNvSpPr>
          <p:nvPr>
            <p:ph type="title"/>
          </p:nvPr>
        </p:nvSpPr>
        <p:spPr/>
        <p:txBody>
          <a:bodyPr/>
          <a:lstStyle/>
          <a:p>
            <a:r>
              <a:rPr lang="en-US" dirty="0" smtClean="0"/>
              <a:t>New Employee-Facing Applications</a:t>
            </a:r>
            <a:br>
              <a:rPr lang="en-US" dirty="0" smtClean="0"/>
            </a:br>
            <a:r>
              <a:rPr lang="en-US" sz="3200" dirty="0">
                <a:solidFill>
                  <a:schemeClr val="tx1"/>
                </a:solidFill>
              </a:rPr>
              <a:t>Why do this?</a:t>
            </a:r>
          </a:p>
        </p:txBody>
      </p:sp>
    </p:spTree>
    <p:extLst>
      <p:ext uri="{BB962C8B-B14F-4D97-AF65-F5344CB8AC3E}">
        <p14:creationId xmlns:p14="http://schemas.microsoft.com/office/powerpoint/2010/main" val="1274783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rot="5400000">
            <a:off x="-446874" y="2827247"/>
            <a:ext cx="4535366" cy="2144988"/>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sp>
        <p:nvSpPr>
          <p:cNvPr id="22" name="Rectangle 21"/>
          <p:cNvSpPr/>
          <p:nvPr/>
        </p:nvSpPr>
        <p:spPr>
          <a:xfrm flipV="1">
            <a:off x="2903180" y="1627429"/>
            <a:ext cx="9138393" cy="4392574"/>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2" name="Title 1"/>
          <p:cNvSpPr>
            <a:spLocks noGrp="1"/>
          </p:cNvSpPr>
          <p:nvPr>
            <p:ph type="title"/>
          </p:nvPr>
        </p:nvSpPr>
        <p:spPr/>
        <p:txBody>
          <a:bodyPr/>
          <a:lstStyle/>
          <a:p>
            <a:r>
              <a:rPr lang="en-US" dirty="0" smtClean="0"/>
              <a:t>How Change Happens</a:t>
            </a:r>
            <a:br>
              <a:rPr lang="en-US" dirty="0" smtClean="0"/>
            </a:br>
            <a:r>
              <a:rPr lang="en-US" sz="3200" dirty="0">
                <a:solidFill>
                  <a:schemeClr val="tx1"/>
                </a:solidFill>
              </a:rPr>
              <a:t>From innovation to obligation</a:t>
            </a:r>
          </a:p>
        </p:txBody>
      </p:sp>
      <p:sp>
        <p:nvSpPr>
          <p:cNvPr id="6" name="Text Box 8"/>
          <p:cNvSpPr txBox="1">
            <a:spLocks noChangeArrowheads="1"/>
          </p:cNvSpPr>
          <p:nvPr/>
        </p:nvSpPr>
        <p:spPr bwMode="auto">
          <a:xfrm>
            <a:off x="1038391" y="2968627"/>
            <a:ext cx="1612411" cy="1054714"/>
          </a:xfrm>
          <a:prstGeom prst="rect">
            <a:avLst/>
          </a:prstGeom>
          <a:noFill/>
          <a:ln w="38100" algn="ctr">
            <a:noFill/>
            <a:miter lim="800000"/>
            <a:headEnd/>
            <a:tailEnd/>
          </a:ln>
          <a:effectLst/>
        </p:spPr>
        <p:txBody>
          <a:bodyPr wrap="none" lIns="93256" tIns="46629" rIns="93256" bIns="46629">
            <a:spAutoFit/>
          </a:bodyPr>
          <a:lstStyle/>
          <a:p>
            <a:pPr algn="r"/>
            <a:r>
              <a:rPr lang="en-US" sz="2040" dirty="0">
                <a:solidFill>
                  <a:srgbClr val="FFFFFF"/>
                </a:solidFill>
              </a:rPr>
              <a:t>Competitive</a:t>
            </a:r>
          </a:p>
          <a:p>
            <a:pPr algn="r"/>
            <a:r>
              <a:rPr lang="en-US" sz="2040" dirty="0">
                <a:solidFill>
                  <a:srgbClr val="FFFFFF"/>
                </a:solidFill>
              </a:rPr>
              <a:t>Advantage</a:t>
            </a:r>
          </a:p>
          <a:p>
            <a:pPr algn="r"/>
            <a:r>
              <a:rPr lang="en-US" sz="2040" dirty="0">
                <a:solidFill>
                  <a:srgbClr val="FFFFFF"/>
                </a:solidFill>
              </a:rPr>
              <a:t>to Firm</a:t>
            </a:r>
          </a:p>
        </p:txBody>
      </p:sp>
      <p:sp>
        <p:nvSpPr>
          <p:cNvPr id="7" name="Freeform 9"/>
          <p:cNvSpPr>
            <a:spLocks/>
          </p:cNvSpPr>
          <p:nvPr/>
        </p:nvSpPr>
        <p:spPr bwMode="auto">
          <a:xfrm>
            <a:off x="3147065" y="1985823"/>
            <a:ext cx="8816417" cy="385832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1836">
              <a:solidFill>
                <a:srgbClr val="FFFFFF"/>
              </a:solidFill>
            </a:endParaRPr>
          </a:p>
        </p:txBody>
      </p:sp>
      <p:grpSp>
        <p:nvGrpSpPr>
          <p:cNvPr id="8" name="Group 34"/>
          <p:cNvGrpSpPr>
            <a:grpSpLocks/>
          </p:cNvGrpSpPr>
          <p:nvPr/>
        </p:nvGrpSpPr>
        <p:grpSpPr bwMode="auto">
          <a:xfrm>
            <a:off x="3080155" y="1832011"/>
            <a:ext cx="7154570" cy="735074"/>
            <a:chOff x="1576" y="1362"/>
            <a:chExt cx="3315" cy="454"/>
          </a:xfrm>
        </p:grpSpPr>
        <p:sp>
          <p:nvSpPr>
            <p:cNvPr id="9" name="Text Box 10"/>
            <p:cNvSpPr txBox="1">
              <a:spLocks noChangeArrowheads="1"/>
            </p:cNvSpPr>
            <p:nvPr/>
          </p:nvSpPr>
          <p:spPr bwMode="auto">
            <a:xfrm>
              <a:off x="3345" y="1362"/>
              <a:ext cx="1546" cy="454"/>
            </a:xfrm>
            <a:prstGeom prst="rect">
              <a:avLst/>
            </a:prstGeom>
            <a:gradFill>
              <a:gsLst>
                <a:gs pos="100000">
                  <a:schemeClr val="bg1"/>
                </a:gs>
                <a:gs pos="0">
                  <a:schemeClr val="tx1">
                    <a:alpha val="0"/>
                  </a:schemeClr>
                </a:gs>
              </a:gsLst>
              <a:lin ang="0" scaled="0"/>
            </a:gradFill>
            <a:ln w="38100" algn="ctr">
              <a:noFill/>
              <a:miter lim="800000"/>
              <a:headEnd/>
              <a:tailEnd/>
            </a:ln>
            <a:effectLst/>
          </p:spPr>
          <p:txBody>
            <a:bodyPr wrap="square" lIns="186521">
              <a:spAutoFit/>
            </a:bodyPr>
            <a:lstStyle/>
            <a:p>
              <a:r>
                <a:rPr lang="en-US" sz="2040" i="1" dirty="0">
                  <a:solidFill>
                    <a:srgbClr val="FFFFFF"/>
                  </a:solidFill>
                </a:rPr>
                <a:t>First firm in an industry implements innovation</a:t>
              </a:r>
            </a:p>
          </p:txBody>
        </p:sp>
        <p:sp>
          <p:nvSpPr>
            <p:cNvPr id="10" name="Line 16"/>
            <p:cNvSpPr>
              <a:spLocks noChangeShapeType="1"/>
            </p:cNvSpPr>
            <p:nvPr/>
          </p:nvSpPr>
          <p:spPr bwMode="auto">
            <a:xfrm flipH="1">
              <a:off x="1724" y="1503"/>
              <a:ext cx="1599" cy="0"/>
            </a:xfrm>
            <a:prstGeom prst="line">
              <a:avLst/>
            </a:prstGeom>
            <a:noFill/>
            <a:ln w="38100">
              <a:gradFill>
                <a:gsLst>
                  <a:gs pos="100000">
                    <a:schemeClr val="tx1"/>
                  </a:gs>
                  <a:gs pos="0">
                    <a:schemeClr val="tx1">
                      <a:alpha val="0"/>
                    </a:schemeClr>
                  </a:gs>
                </a:gsLst>
                <a:lin ang="0" scaled="0"/>
              </a:gradFill>
              <a:round/>
              <a:headEnd/>
              <a:tailEnd type="stealth" w="lg" len="lg"/>
            </a:ln>
            <a:effectLst/>
          </p:spPr>
          <p:txBody>
            <a:bodyPr wrap="square" anchor="ctr">
              <a:spAutoFit/>
            </a:bodyPr>
            <a:lstStyle/>
            <a:p>
              <a:endParaRPr lang="en-US" sz="1836">
                <a:solidFill>
                  <a:srgbClr val="FFFFFF"/>
                </a:solidFill>
              </a:endParaRPr>
            </a:p>
          </p:txBody>
        </p:sp>
        <p:sp>
          <p:nvSpPr>
            <p:cNvPr id="11" name="Oval 11"/>
            <p:cNvSpPr>
              <a:spLocks noChangeArrowheads="1"/>
            </p:cNvSpPr>
            <p:nvPr/>
          </p:nvSpPr>
          <p:spPr bwMode="auto">
            <a:xfrm>
              <a:off x="1576" y="1431"/>
              <a:ext cx="103" cy="13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square" anchor="ctr">
              <a:noAutofit/>
            </a:bodyPr>
            <a:lstStyle/>
            <a:p>
              <a:endParaRPr lang="en-US" sz="1836">
                <a:solidFill>
                  <a:srgbClr val="FFFFFF"/>
                </a:solidFill>
              </a:endParaRPr>
            </a:p>
          </p:txBody>
        </p:sp>
      </p:grpSp>
      <p:grpSp>
        <p:nvGrpSpPr>
          <p:cNvPr id="12" name="Group 35"/>
          <p:cNvGrpSpPr>
            <a:grpSpLocks/>
          </p:cNvGrpSpPr>
          <p:nvPr/>
        </p:nvGrpSpPr>
        <p:grpSpPr bwMode="auto">
          <a:xfrm>
            <a:off x="3511802" y="2996144"/>
            <a:ext cx="6722925" cy="735073"/>
            <a:chOff x="1776" y="2081"/>
            <a:chExt cx="3115" cy="454"/>
          </a:xfrm>
        </p:grpSpPr>
        <p:sp>
          <p:nvSpPr>
            <p:cNvPr id="13" name="Oval 12"/>
            <p:cNvSpPr>
              <a:spLocks noChangeArrowheads="1"/>
            </p:cNvSpPr>
            <p:nvPr/>
          </p:nvSpPr>
          <p:spPr bwMode="auto">
            <a:xfrm>
              <a:off x="1776" y="2376"/>
              <a:ext cx="104" cy="13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noAutofit/>
            </a:bodyPr>
            <a:lstStyle/>
            <a:p>
              <a:endParaRPr lang="en-US" sz="1836">
                <a:solidFill>
                  <a:srgbClr val="FFFFFF"/>
                </a:solidFill>
              </a:endParaRPr>
            </a:p>
          </p:txBody>
        </p:sp>
        <p:sp>
          <p:nvSpPr>
            <p:cNvPr id="14" name="Text Box 14"/>
            <p:cNvSpPr txBox="1">
              <a:spLocks noChangeArrowheads="1"/>
            </p:cNvSpPr>
            <p:nvPr/>
          </p:nvSpPr>
          <p:spPr bwMode="auto">
            <a:xfrm>
              <a:off x="3341" y="2081"/>
              <a:ext cx="1550" cy="454"/>
            </a:xfrm>
            <a:prstGeom prst="rect">
              <a:avLst/>
            </a:prstGeom>
            <a:gradFill>
              <a:gsLst>
                <a:gs pos="100000">
                  <a:schemeClr val="bg1"/>
                </a:gs>
                <a:gs pos="0">
                  <a:schemeClr val="tx1">
                    <a:alpha val="0"/>
                  </a:schemeClr>
                </a:gs>
              </a:gsLst>
              <a:lin ang="0" scaled="0"/>
            </a:gradFill>
            <a:ln w="38100" algn="ctr">
              <a:noFill/>
              <a:miter lim="800000"/>
              <a:headEnd/>
              <a:tailEnd/>
            </a:ln>
            <a:effectLst/>
          </p:spPr>
          <p:txBody>
            <a:bodyPr wrap="square" lIns="186521">
              <a:spAutoFit/>
            </a:bodyPr>
            <a:lstStyle>
              <a:defPPr>
                <a:defRPr lang="en-US"/>
              </a:defPPr>
              <a:lvl1pPr>
                <a:defRPr sz="2000" i="1">
                  <a:solidFill>
                    <a:schemeClr val="tx2"/>
                  </a:solidFill>
                </a:defRPr>
              </a:lvl1pPr>
            </a:lstStyle>
            <a:p>
              <a:r>
                <a:rPr lang="en-US" sz="2040" dirty="0">
                  <a:solidFill>
                    <a:srgbClr val="FFFFFF"/>
                  </a:solidFill>
                </a:rPr>
                <a:t>Second firm in the industry implements innovation</a:t>
              </a:r>
            </a:p>
          </p:txBody>
        </p:sp>
        <p:sp>
          <p:nvSpPr>
            <p:cNvPr id="15" name="Line 17"/>
            <p:cNvSpPr>
              <a:spLocks noChangeShapeType="1"/>
            </p:cNvSpPr>
            <p:nvPr/>
          </p:nvSpPr>
          <p:spPr bwMode="auto">
            <a:xfrm flipH="1">
              <a:off x="1950" y="2414"/>
              <a:ext cx="1395" cy="31"/>
            </a:xfrm>
            <a:prstGeom prst="line">
              <a:avLst/>
            </a:prstGeom>
            <a:noFill/>
            <a:ln w="38100">
              <a:gradFill>
                <a:gsLst>
                  <a:gs pos="100000">
                    <a:schemeClr val="tx1"/>
                  </a:gs>
                  <a:gs pos="0">
                    <a:schemeClr val="tx1">
                      <a:alpha val="0"/>
                    </a:schemeClr>
                  </a:gs>
                </a:gsLst>
                <a:lin ang="0" scaled="0"/>
              </a:gradFill>
              <a:round/>
              <a:headEnd/>
              <a:tailEnd type="stealth" w="lg" len="lg"/>
            </a:ln>
            <a:effectLst/>
          </p:spPr>
          <p:txBody>
            <a:bodyPr wrap="square" anchor="ctr">
              <a:spAutoFit/>
            </a:bodyPr>
            <a:lstStyle/>
            <a:p>
              <a:endParaRPr lang="en-US" sz="1836">
                <a:solidFill>
                  <a:srgbClr val="FFFFFF"/>
                </a:solidFill>
              </a:endParaRPr>
            </a:p>
          </p:txBody>
        </p:sp>
      </p:grpSp>
      <p:grpSp>
        <p:nvGrpSpPr>
          <p:cNvPr id="16" name="Group 36"/>
          <p:cNvGrpSpPr>
            <a:grpSpLocks/>
          </p:cNvGrpSpPr>
          <p:nvPr/>
        </p:nvGrpSpPr>
        <p:grpSpPr bwMode="auto">
          <a:xfrm>
            <a:off x="5441269" y="4174856"/>
            <a:ext cx="4793455" cy="1173850"/>
            <a:chOff x="2670" y="2809"/>
            <a:chExt cx="2221" cy="725"/>
          </a:xfrm>
        </p:grpSpPr>
        <p:sp>
          <p:nvSpPr>
            <p:cNvPr id="17" name="Oval 13"/>
            <p:cNvSpPr>
              <a:spLocks noChangeArrowheads="1"/>
            </p:cNvSpPr>
            <p:nvPr/>
          </p:nvSpPr>
          <p:spPr bwMode="auto">
            <a:xfrm>
              <a:off x="2670" y="3396"/>
              <a:ext cx="104" cy="138"/>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noAutofit/>
            </a:bodyPr>
            <a:lstStyle/>
            <a:p>
              <a:endParaRPr lang="en-US" sz="1836">
                <a:solidFill>
                  <a:srgbClr val="FFFFFF"/>
                </a:solidFill>
              </a:endParaRPr>
            </a:p>
          </p:txBody>
        </p:sp>
        <p:sp>
          <p:nvSpPr>
            <p:cNvPr id="18" name="Text Box 15"/>
            <p:cNvSpPr txBox="1">
              <a:spLocks noChangeArrowheads="1"/>
            </p:cNvSpPr>
            <p:nvPr/>
          </p:nvSpPr>
          <p:spPr bwMode="auto">
            <a:xfrm>
              <a:off x="3323" y="2809"/>
              <a:ext cx="1568" cy="454"/>
            </a:xfrm>
            <a:prstGeom prst="rect">
              <a:avLst/>
            </a:prstGeom>
            <a:gradFill>
              <a:gsLst>
                <a:gs pos="100000">
                  <a:schemeClr val="bg1"/>
                </a:gs>
                <a:gs pos="0">
                  <a:schemeClr val="tx1">
                    <a:alpha val="0"/>
                  </a:schemeClr>
                </a:gs>
              </a:gsLst>
              <a:lin ang="0" scaled="0"/>
            </a:gradFill>
            <a:ln w="38100" algn="ctr">
              <a:noFill/>
              <a:miter lim="800000"/>
              <a:headEnd/>
              <a:tailEnd/>
            </a:ln>
            <a:effectLst/>
          </p:spPr>
          <p:txBody>
            <a:bodyPr wrap="square" lIns="186521">
              <a:spAutoFit/>
            </a:bodyPr>
            <a:lstStyle>
              <a:defPPr>
                <a:defRPr lang="en-US"/>
              </a:defPPr>
              <a:lvl1pPr>
                <a:defRPr sz="2000" i="1">
                  <a:solidFill>
                    <a:schemeClr val="tx2"/>
                  </a:solidFill>
                </a:defRPr>
              </a:lvl1pPr>
            </a:lstStyle>
            <a:p>
              <a:r>
                <a:rPr lang="en-US" sz="2040" dirty="0">
                  <a:solidFill>
                    <a:srgbClr val="FFFFFF"/>
                  </a:solidFill>
                </a:rPr>
                <a:t>Third firm in the industry implements innovation</a:t>
              </a:r>
            </a:p>
          </p:txBody>
        </p:sp>
        <p:sp>
          <p:nvSpPr>
            <p:cNvPr id="19" name="Line 18"/>
            <p:cNvSpPr>
              <a:spLocks noChangeShapeType="1"/>
            </p:cNvSpPr>
            <p:nvPr/>
          </p:nvSpPr>
          <p:spPr bwMode="auto">
            <a:xfrm flipH="1">
              <a:off x="2774" y="3032"/>
              <a:ext cx="567" cy="364"/>
            </a:xfrm>
            <a:prstGeom prst="line">
              <a:avLst/>
            </a:prstGeom>
            <a:noFill/>
            <a:ln w="38100">
              <a:gradFill>
                <a:gsLst>
                  <a:gs pos="100000">
                    <a:schemeClr val="tx1"/>
                  </a:gs>
                  <a:gs pos="0">
                    <a:schemeClr val="tx1">
                      <a:alpha val="0"/>
                    </a:schemeClr>
                  </a:gs>
                </a:gsLst>
                <a:lin ang="0" scaled="0"/>
              </a:gradFill>
              <a:round/>
              <a:headEnd/>
              <a:tailEnd type="stealth" w="lg" len="lg"/>
            </a:ln>
            <a:effectLst/>
          </p:spPr>
          <p:txBody>
            <a:bodyPr wrap="square" anchor="ctr">
              <a:spAutoFit/>
            </a:bodyPr>
            <a:lstStyle/>
            <a:p>
              <a:endParaRPr lang="en-US" sz="1836">
                <a:solidFill>
                  <a:srgbClr val="FFFFFF"/>
                </a:solidFill>
              </a:endParaRPr>
            </a:p>
          </p:txBody>
        </p:sp>
      </p:grpSp>
      <p:cxnSp>
        <p:nvCxnSpPr>
          <p:cNvPr id="20" name="Straight Connector 19"/>
          <p:cNvCxnSpPr/>
          <p:nvPr/>
        </p:nvCxnSpPr>
        <p:spPr bwMode="auto">
          <a:xfrm rot="16200000" flipV="1">
            <a:off x="705263" y="3829977"/>
            <a:ext cx="4399886" cy="4050"/>
          </a:xfrm>
          <a:prstGeom prst="line">
            <a:avLst/>
          </a:prstGeom>
          <a:noFill/>
          <a:ln w="38100" cap="flat" cmpd="sng" algn="ctr">
            <a:solidFill>
              <a:schemeClr val="tx1"/>
            </a:solidFill>
            <a:prstDash val="solid"/>
            <a:round/>
            <a:headEnd type="none" w="med" len="med"/>
            <a:tailEnd type="none" w="lg" len="lg"/>
          </a:ln>
          <a:effectLst/>
        </p:spPr>
      </p:cxnSp>
      <p:sp>
        <p:nvSpPr>
          <p:cNvPr id="21" name="Line 6"/>
          <p:cNvSpPr>
            <a:spLocks noChangeShapeType="1"/>
          </p:cNvSpPr>
          <p:nvPr/>
        </p:nvSpPr>
        <p:spPr bwMode="auto">
          <a:xfrm>
            <a:off x="2906120" y="6015121"/>
            <a:ext cx="9135452" cy="9766"/>
          </a:xfrm>
          <a:prstGeom prst="line">
            <a:avLst/>
          </a:prstGeom>
          <a:noFill/>
          <a:ln w="38100">
            <a:solidFill>
              <a:schemeClr val="tx2">
                <a:lumMod val="75000"/>
                <a:lumOff val="25000"/>
              </a:schemeClr>
            </a:solidFill>
            <a:round/>
            <a:headEnd/>
            <a:tailEnd/>
          </a:ln>
          <a:effectLst/>
        </p:spPr>
        <p:txBody>
          <a:bodyPr wrap="square" lIns="93256" tIns="46629" rIns="93256" bIns="46629" anchor="ctr">
            <a:spAutoFit/>
          </a:bodyPr>
          <a:lstStyle/>
          <a:p>
            <a:endParaRPr lang="en-US" sz="1836">
              <a:solidFill>
                <a:srgbClr val="FFFFFF"/>
              </a:solidFill>
            </a:endParaRPr>
          </a:p>
        </p:txBody>
      </p:sp>
      <p:sp>
        <p:nvSpPr>
          <p:cNvPr id="26" name="Right Arrow 25"/>
          <p:cNvSpPr/>
          <p:nvPr/>
        </p:nvSpPr>
        <p:spPr>
          <a:xfrm>
            <a:off x="2893304" y="5906479"/>
            <a:ext cx="9248316" cy="310876"/>
          </a:xfrm>
          <a:prstGeom prst="rightArrow">
            <a:avLst>
              <a:gd name="adj1" fmla="val 69565"/>
              <a:gd name="adj2" fmla="val 50000"/>
            </a:avLst>
          </a:prstGeom>
          <a:solidFill>
            <a:schemeClr val="tx1">
              <a:lumMod val="75000"/>
              <a:lumOff val="25000"/>
            </a:schemeClr>
          </a:soli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1632" dirty="0">
                <a:solidFill>
                  <a:srgbClr val="505050"/>
                </a:solidFill>
              </a:rPr>
              <a:t>TIME</a:t>
            </a:r>
          </a:p>
        </p:txBody>
      </p:sp>
    </p:spTree>
    <p:extLst>
      <p:ext uri="{BB962C8B-B14F-4D97-AF65-F5344CB8AC3E}">
        <p14:creationId xmlns:p14="http://schemas.microsoft.com/office/powerpoint/2010/main" val="5022516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dissolv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1039842" y="1628674"/>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62" name="TextBox 61"/>
          <p:cNvSpPr txBox="1"/>
          <p:nvPr/>
        </p:nvSpPr>
        <p:spPr>
          <a:xfrm rot="16200000">
            <a:off x="-212170" y="2478044"/>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63" name="TextBox 62"/>
          <p:cNvSpPr txBox="1"/>
          <p:nvPr/>
        </p:nvSpPr>
        <p:spPr>
          <a:xfrm>
            <a:off x="8719132" y="3038148"/>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Developer</a:t>
            </a:r>
          </a:p>
        </p:txBody>
      </p:sp>
      <p:grpSp>
        <p:nvGrpSpPr>
          <p:cNvPr id="64" name="Group 63"/>
          <p:cNvGrpSpPr/>
          <p:nvPr/>
        </p:nvGrpSpPr>
        <p:grpSpPr>
          <a:xfrm>
            <a:off x="2243069" y="1996163"/>
            <a:ext cx="2512920" cy="1481957"/>
            <a:chOff x="1307615" y="1780254"/>
            <a:chExt cx="2463871" cy="1453031"/>
          </a:xfrm>
        </p:grpSpPr>
        <p:pic>
          <p:nvPicPr>
            <p:cNvPr id="65" name="Picture 64" descr="1.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2086692" y="1802588"/>
              <a:ext cx="529887" cy="789966"/>
            </a:xfrm>
            <a:prstGeom prst="rect">
              <a:avLst/>
            </a:prstGeom>
          </p:spPr>
        </p:pic>
        <p:pic>
          <p:nvPicPr>
            <p:cNvPr id="66" name="Picture 65" descr="8.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22292" y="1784408"/>
              <a:ext cx="536318" cy="789965"/>
            </a:xfrm>
            <a:prstGeom prst="rect">
              <a:avLst/>
            </a:prstGeom>
          </p:spPr>
        </p:pic>
        <p:pic>
          <p:nvPicPr>
            <p:cNvPr id="67" name="Picture 66" descr="11.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1307615" y="1780254"/>
              <a:ext cx="530322" cy="789966"/>
            </a:xfrm>
            <a:prstGeom prst="rect">
              <a:avLst/>
            </a:prstGeom>
          </p:spPr>
        </p:pic>
        <p:sp>
          <p:nvSpPr>
            <p:cNvPr id="68" name="TextBox 67"/>
            <p:cNvSpPr txBox="1"/>
            <p:nvPr/>
          </p:nvSpPr>
          <p:spPr>
            <a:xfrm>
              <a:off x="1788752" y="2889793"/>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Users</a:t>
              </a:r>
            </a:p>
          </p:txBody>
        </p:sp>
        <p:pic>
          <p:nvPicPr>
            <p:cNvPr id="69"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236132" y="2466282"/>
              <a:ext cx="535354" cy="374151"/>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 name="Picture 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357872" y="2408675"/>
              <a:ext cx="576420" cy="431758"/>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294002" y="2477446"/>
              <a:ext cx="582420" cy="362987"/>
            </a:xfrm>
            <a:prstGeom prst="rect">
              <a:avLst/>
            </a:prstGeom>
            <a:noFill/>
            <a:ln w="38100">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4" name="Picture 73" descr="4.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61331" y="2177041"/>
            <a:ext cx="544421" cy="805692"/>
          </a:xfrm>
          <a:prstGeom prst="rect">
            <a:avLst/>
          </a:prstGeom>
        </p:spPr>
      </p:pic>
      <p:sp>
        <p:nvSpPr>
          <p:cNvPr id="2" name="Title 1"/>
          <p:cNvSpPr>
            <a:spLocks noGrp="1"/>
          </p:cNvSpPr>
          <p:nvPr>
            <p:ph type="title"/>
          </p:nvPr>
        </p:nvSpPr>
        <p:spPr/>
        <p:txBody>
          <a:bodyPr/>
          <a:lstStyle/>
          <a:p>
            <a:r>
              <a:rPr lang="en-US" dirty="0" smtClean="0"/>
              <a:t>New Employee-Facing Applications</a:t>
            </a:r>
            <a:br>
              <a:rPr lang="en-US" dirty="0" smtClean="0"/>
            </a:br>
            <a:r>
              <a:rPr lang="en-US" sz="3200" dirty="0">
                <a:solidFill>
                  <a:schemeClr val="tx1"/>
                </a:solidFill>
              </a:rPr>
              <a:t>Example: A </a:t>
            </a:r>
            <a:r>
              <a:rPr lang="en-US" sz="3200" dirty="0" err="1">
                <a:solidFill>
                  <a:schemeClr val="tx1"/>
                </a:solidFill>
              </a:rPr>
              <a:t>PaaS</a:t>
            </a:r>
            <a:r>
              <a:rPr lang="en-US" sz="3200" dirty="0">
                <a:solidFill>
                  <a:schemeClr val="tx1"/>
                </a:solidFill>
              </a:rPr>
              <a:t> application</a:t>
            </a:r>
          </a:p>
        </p:txBody>
      </p:sp>
      <p:sp>
        <p:nvSpPr>
          <p:cNvPr id="49" name="Rectangle 48"/>
          <p:cNvSpPr/>
          <p:nvPr/>
        </p:nvSpPr>
        <p:spPr>
          <a:xfrm>
            <a:off x="1036637" y="3954462"/>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50" name="Group 49"/>
          <p:cNvGrpSpPr/>
          <p:nvPr/>
        </p:nvGrpSpPr>
        <p:grpSpPr>
          <a:xfrm>
            <a:off x="1044025" y="3963780"/>
            <a:ext cx="5585364" cy="2834835"/>
            <a:chOff x="515938" y="742950"/>
            <a:chExt cx="11331574" cy="5543551"/>
          </a:xfrm>
        </p:grpSpPr>
        <p:grpSp>
          <p:nvGrpSpPr>
            <p:cNvPr id="51" name="Group 50"/>
            <p:cNvGrpSpPr/>
            <p:nvPr/>
          </p:nvGrpSpPr>
          <p:grpSpPr>
            <a:xfrm>
              <a:off x="515938" y="742950"/>
              <a:ext cx="11331574" cy="5276850"/>
              <a:chOff x="515938" y="742950"/>
              <a:chExt cx="11331574" cy="5276850"/>
            </a:xfrm>
          </p:grpSpPr>
          <p:grpSp>
            <p:nvGrpSpPr>
              <p:cNvPr id="55" name="Group 54"/>
              <p:cNvGrpSpPr/>
              <p:nvPr/>
            </p:nvGrpSpPr>
            <p:grpSpPr>
              <a:xfrm>
                <a:off x="515938" y="742950"/>
                <a:ext cx="11331574" cy="5276850"/>
                <a:chOff x="515938" y="742950"/>
                <a:chExt cx="11331574" cy="5276850"/>
              </a:xfrm>
            </p:grpSpPr>
            <p:pic>
              <p:nvPicPr>
                <p:cNvPr id="59" name="Picture 58"/>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60" name="Picture 59"/>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61" name="Picture 6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71" name="Picture 70"/>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77" name="Picture 76"/>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81" name="Picture 80"/>
                <p:cNvPicPr>
                  <a:picLocks noChangeAspect="1" noChangeArrowheads="1"/>
                </p:cNvPicPr>
                <p:nvPr/>
              </p:nvPicPr>
              <p:blipFill>
                <a:blip r:embed="rId12"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56" name="Picture 55"/>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57" name="Picture 56"/>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52" name="Picture 5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53" name="Picture 52"/>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54" name="Picture 53"/>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85" name="Rounded Rectangle 84"/>
          <p:cNvSpPr/>
          <p:nvPr/>
        </p:nvSpPr>
        <p:spPr>
          <a:xfrm>
            <a:off x="1565072" y="4607321"/>
            <a:ext cx="4278280" cy="1843166"/>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89" name="TextBox 88"/>
          <p:cNvSpPr txBox="1"/>
          <p:nvPr/>
        </p:nvSpPr>
        <p:spPr>
          <a:xfrm rot="16200000">
            <a:off x="-608028" y="5200248"/>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cxnSp>
        <p:nvCxnSpPr>
          <p:cNvPr id="104" name="Elbow Connector 103"/>
          <p:cNvCxnSpPr>
            <a:endCxn id="85" idx="3"/>
          </p:cNvCxnSpPr>
          <p:nvPr/>
        </p:nvCxnSpPr>
        <p:spPr>
          <a:xfrm rot="5400000">
            <a:off x="5644617" y="3056006"/>
            <a:ext cx="2671633" cy="2274164"/>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05" name="Group 104"/>
          <p:cNvGrpSpPr/>
          <p:nvPr/>
        </p:nvGrpSpPr>
        <p:grpSpPr>
          <a:xfrm>
            <a:off x="1745020" y="4862278"/>
            <a:ext cx="1968366" cy="1306011"/>
            <a:chOff x="8340081" y="3336900"/>
            <a:chExt cx="1929946" cy="1618481"/>
          </a:xfrm>
        </p:grpSpPr>
        <p:sp>
          <p:nvSpPr>
            <p:cNvPr id="106" name="Rounded Rectangle 105"/>
            <p:cNvSpPr/>
            <p:nvPr/>
          </p:nvSpPr>
          <p:spPr>
            <a:xfrm>
              <a:off x="8365027" y="3336900"/>
              <a:ext cx="1905000" cy="1618481"/>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34" dirty="0" err="1">
                <a:solidFill>
                  <a:srgbClr val="505050"/>
                </a:solidFill>
              </a:endParaRPr>
            </a:p>
          </p:txBody>
        </p:sp>
        <p:sp>
          <p:nvSpPr>
            <p:cNvPr id="107" name="TextBox 106"/>
            <p:cNvSpPr txBox="1"/>
            <p:nvPr/>
          </p:nvSpPr>
          <p:spPr>
            <a:xfrm>
              <a:off x="8340081" y="4345190"/>
              <a:ext cx="1905000" cy="369332"/>
            </a:xfrm>
            <a:prstGeom prst="rect">
              <a:avLst/>
            </a:prstGeom>
            <a:noFill/>
          </p:spPr>
          <p:txBody>
            <a:bodyPr wrap="square" rtlCol="0" anchor="ctr" anchorCtr="0">
              <a:noAutofit/>
            </a:bodyPr>
            <a:lstStyle/>
            <a:p>
              <a:pPr algn="ctr">
                <a:buClr>
                  <a:srgbClr val="FFFFFF"/>
                </a:buClr>
              </a:pPr>
              <a:r>
                <a:rPr lang="en-US" sz="1632" b="1" dirty="0">
                  <a:solidFill>
                    <a:srgbClr val="FFFFFF"/>
                  </a:solidFill>
                </a:rPr>
                <a:t>Cloud Services/ Web Sites</a:t>
              </a:r>
            </a:p>
          </p:txBody>
        </p:sp>
      </p:grpSp>
      <p:grpSp>
        <p:nvGrpSpPr>
          <p:cNvPr id="109" name="Group 108"/>
          <p:cNvGrpSpPr/>
          <p:nvPr/>
        </p:nvGrpSpPr>
        <p:grpSpPr>
          <a:xfrm>
            <a:off x="8281906" y="4478244"/>
            <a:ext cx="2703960" cy="350710"/>
            <a:chOff x="2690699" y="2933515"/>
            <a:chExt cx="2651182" cy="343865"/>
          </a:xfrm>
        </p:grpSpPr>
        <p:sp>
          <p:nvSpPr>
            <p:cNvPr id="110" name="Oval 109"/>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11" name="TextBox 110"/>
            <p:cNvSpPr txBox="1"/>
            <p:nvPr/>
          </p:nvSpPr>
          <p:spPr>
            <a:xfrm>
              <a:off x="3022419" y="2965307"/>
              <a:ext cx="2319462" cy="312073"/>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428" b="0" i="0" dirty="0">
                  <a:solidFill>
                    <a:srgbClr val="FFFFFF"/>
                  </a:solidFill>
                </a:rPr>
                <a:t>Deploy application</a:t>
              </a:r>
            </a:p>
          </p:txBody>
        </p:sp>
      </p:grpSp>
      <p:cxnSp>
        <p:nvCxnSpPr>
          <p:cNvPr id="112" name="Straight Arrow Connector 111"/>
          <p:cNvCxnSpPr/>
          <p:nvPr/>
        </p:nvCxnSpPr>
        <p:spPr>
          <a:xfrm flipH="1">
            <a:off x="3476655" y="3450820"/>
            <a:ext cx="1" cy="1134237"/>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14" name="Can 113"/>
          <p:cNvSpPr/>
          <p:nvPr/>
        </p:nvSpPr>
        <p:spPr>
          <a:xfrm>
            <a:off x="4097688" y="4774451"/>
            <a:ext cx="1552117" cy="1418901"/>
          </a:xfrm>
          <a:prstGeom prst="can">
            <a:avLst>
              <a:gd name="adj" fmla="val 17184"/>
            </a:avLst>
          </a:prstGeom>
          <a:ln/>
        </p:spPr>
        <p:style>
          <a:lnRef idx="1">
            <a:schemeClr val="accent2"/>
          </a:lnRef>
          <a:fillRef idx="3">
            <a:schemeClr val="accent2"/>
          </a:fillRef>
          <a:effectRef idx="2">
            <a:schemeClr val="accent2"/>
          </a:effectRef>
          <a:fontRef idx="minor">
            <a:schemeClr val="lt1"/>
          </a:fontRef>
        </p:style>
        <p:txBody>
          <a:bodyPr bIns="0" rtlCol="0" anchor="ctr" anchorCtr="0"/>
          <a:lstStyle/>
          <a:p>
            <a:pPr algn="ctr">
              <a:buClr>
                <a:srgbClr val="FFFFFF"/>
              </a:buClr>
            </a:pPr>
            <a:r>
              <a:rPr lang="en-US" sz="1632" b="1" dirty="0">
                <a:solidFill>
                  <a:srgbClr val="FFFFFF"/>
                </a:solidFill>
              </a:rPr>
              <a:t>SQL </a:t>
            </a:r>
            <a:r>
              <a:rPr lang="en-US" sz="1632" b="1" dirty="0" smtClean="0">
                <a:solidFill>
                  <a:srgbClr val="FFFFFF"/>
                </a:solidFill>
              </a:rPr>
              <a:t>Database,  </a:t>
            </a:r>
            <a:r>
              <a:rPr lang="en-US" sz="1632" b="1" dirty="0">
                <a:solidFill>
                  <a:srgbClr val="FFFFFF"/>
                </a:solidFill>
              </a:rPr>
              <a:t>…</a:t>
            </a:r>
          </a:p>
        </p:txBody>
      </p:sp>
      <p:grpSp>
        <p:nvGrpSpPr>
          <p:cNvPr id="7" name="Group 6"/>
          <p:cNvGrpSpPr/>
          <p:nvPr/>
        </p:nvGrpSpPr>
        <p:grpSpPr>
          <a:xfrm>
            <a:off x="2092439" y="5071604"/>
            <a:ext cx="2005250" cy="604299"/>
            <a:chOff x="2084486" y="4795665"/>
            <a:chExt cx="1966110" cy="592503"/>
          </a:xfrm>
        </p:grpSpPr>
        <p:cxnSp>
          <p:nvCxnSpPr>
            <p:cNvPr id="131" name="Straight Connector 130"/>
            <p:cNvCxnSpPr>
              <a:stCxn id="132" idx="3"/>
            </p:cNvCxnSpPr>
            <p:nvPr/>
          </p:nvCxnSpPr>
          <p:spPr>
            <a:xfrm>
              <a:off x="3244835" y="4973586"/>
              <a:ext cx="805761" cy="414582"/>
            </a:xfrm>
            <a:prstGeom prst="line">
              <a:avLst/>
            </a:prstGeom>
            <a:ln>
              <a:tailEnd type="none" w="lg" len="lg"/>
            </a:ln>
          </p:spPr>
          <p:style>
            <a:lnRef idx="1">
              <a:schemeClr val="dk1"/>
            </a:lnRef>
            <a:fillRef idx="3">
              <a:schemeClr val="dk1"/>
            </a:fillRef>
            <a:effectRef idx="2">
              <a:schemeClr val="dk1"/>
            </a:effectRef>
            <a:fontRef idx="minor">
              <a:schemeClr val="lt1"/>
            </a:fontRef>
          </p:style>
        </p:cxnSp>
        <p:sp>
          <p:nvSpPr>
            <p:cNvPr id="132" name="TextBox 131"/>
            <p:cNvSpPr txBox="1"/>
            <p:nvPr/>
          </p:nvSpPr>
          <p:spPr>
            <a:xfrm>
              <a:off x="2084486" y="4795665"/>
              <a:ext cx="1160349" cy="355842"/>
            </a:xfrm>
            <a:prstGeom prst="rect">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defPPr>
                <a:defRPr lang="en-US"/>
              </a:defPPr>
              <a:lvl1pPr algn="ctr">
                <a:defRPr sz="1428" b="1">
                  <a:solidFill>
                    <a:schemeClr val="tx1"/>
                  </a:solidFill>
                  <a:latin typeface="Segoe UI" pitchFamily="34" charset="0"/>
                  <a:ea typeface="Segoe UI" pitchFamily="34" charset="0"/>
                  <a:cs typeface="Segoe UI"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solidFill>
                    <a:srgbClr val="FFFFFF"/>
                  </a:solidFill>
                </a:rPr>
                <a:t>Application</a:t>
              </a:r>
            </a:p>
          </p:txBody>
        </p:sp>
      </p:grpSp>
      <p:sp>
        <p:nvSpPr>
          <p:cNvPr id="73" name="Rounded Rectangle 72"/>
          <p:cNvSpPr/>
          <p:nvPr/>
        </p:nvSpPr>
        <p:spPr>
          <a:xfrm>
            <a:off x="6513058" y="2302179"/>
            <a:ext cx="2187217" cy="86958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buClr>
                <a:srgbClr val="FFFFFF"/>
              </a:buClr>
            </a:pPr>
            <a:r>
              <a:rPr lang="en-US" sz="1632" b="1" dirty="0">
                <a:solidFill>
                  <a:srgbClr val="FFFFFF"/>
                </a:solidFill>
              </a:rPr>
              <a:t>Azure </a:t>
            </a:r>
          </a:p>
          <a:p>
            <a:pPr algn="ctr">
              <a:buClr>
                <a:srgbClr val="FFFFFF"/>
              </a:buClr>
            </a:pPr>
            <a:r>
              <a:rPr lang="en-US" sz="1632" b="1" dirty="0">
                <a:solidFill>
                  <a:srgbClr val="FFFFFF"/>
                </a:solidFill>
              </a:rPr>
              <a:t>Management Portal</a:t>
            </a:r>
          </a:p>
        </p:txBody>
      </p:sp>
    </p:spTree>
    <p:extLst>
      <p:ext uri="{BB962C8B-B14F-4D97-AF65-F5344CB8AC3E}">
        <p14:creationId xmlns:p14="http://schemas.microsoft.com/office/powerpoint/2010/main" val="3950855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up)">
                                      <p:cBhvr>
                                        <p:cTn id="7" dur="5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fade">
                                      <p:cBhvr>
                                        <p:cTn id="10" dur="500"/>
                                        <p:tgtEl>
                                          <p:spTgt spid="10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12"/>
                                        </p:tgtEl>
                                        <p:attrNameLst>
                                          <p:attrName>style.visibility</p:attrName>
                                        </p:attrNameLst>
                                      </p:cBhvr>
                                      <p:to>
                                        <p:strVal val="visible"/>
                                      </p:to>
                                    </p:set>
                                    <p:animEffect transition="in" filter="wipe(up)">
                                      <p:cBhvr>
                                        <p:cTn id="18" dur="500"/>
                                        <p:tgtEl>
                                          <p:spTgt spid="1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183" y="2137314"/>
            <a:ext cx="11424391" cy="2662663"/>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grpSp>
        <p:nvGrpSpPr>
          <p:cNvPr id="3" name="Group 2"/>
          <p:cNvGrpSpPr/>
          <p:nvPr/>
        </p:nvGrpSpPr>
        <p:grpSpPr>
          <a:xfrm>
            <a:off x="666155" y="2314516"/>
            <a:ext cx="3497263" cy="2311312"/>
            <a:chOff x="650700" y="2269340"/>
            <a:chExt cx="3429000" cy="2266198"/>
          </a:xfrm>
        </p:grpSpPr>
        <p:sp>
          <p:nvSpPr>
            <p:cNvPr id="5" name="Rectangle 4"/>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Ease and speed of deployment</a:t>
              </a:r>
            </a:p>
          </p:txBody>
        </p:sp>
        <p:sp>
          <p:nvSpPr>
            <p:cNvPr id="8" name="TextBox 7"/>
            <p:cNvSpPr txBox="1"/>
            <p:nvPr/>
          </p:nvSpPr>
          <p:spPr>
            <a:xfrm>
              <a:off x="770927"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The PaaS platform already exists--no need to create it</a:t>
              </a:r>
            </a:p>
          </p:txBody>
        </p:sp>
      </p:grpSp>
      <p:grpSp>
        <p:nvGrpSpPr>
          <p:cNvPr id="11" name="Group 10"/>
          <p:cNvGrpSpPr/>
          <p:nvPr/>
        </p:nvGrpSpPr>
        <p:grpSpPr>
          <a:xfrm>
            <a:off x="4436441" y="2314516"/>
            <a:ext cx="3497263" cy="2311312"/>
            <a:chOff x="4347395" y="2269340"/>
            <a:chExt cx="3429000" cy="2266198"/>
          </a:xfrm>
        </p:grpSpPr>
        <p:sp>
          <p:nvSpPr>
            <p:cNvPr id="6" name="Rectangle 5"/>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Lower management cost</a:t>
              </a:r>
            </a:p>
          </p:txBody>
        </p:sp>
        <p:sp>
          <p:nvSpPr>
            <p:cNvPr id="9" name="TextBox 8"/>
            <p:cNvSpPr txBox="1"/>
            <p:nvPr/>
          </p:nvSpPr>
          <p:spPr>
            <a:xfrm>
              <a:off x="4418012"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The PaaS platform maintains the environment for you</a:t>
              </a:r>
            </a:p>
          </p:txBody>
        </p:sp>
      </p:grpSp>
      <p:grpSp>
        <p:nvGrpSpPr>
          <p:cNvPr id="12" name="Group 11"/>
          <p:cNvGrpSpPr/>
          <p:nvPr/>
        </p:nvGrpSpPr>
        <p:grpSpPr>
          <a:xfrm>
            <a:off x="8206728" y="2314516"/>
            <a:ext cx="3497263" cy="2311312"/>
            <a:chOff x="8044090" y="2269340"/>
            <a:chExt cx="3429000" cy="2266198"/>
          </a:xfrm>
        </p:grpSpPr>
        <p:sp>
          <p:nvSpPr>
            <p:cNvPr id="7" name="Rectangle 6"/>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Lower risk</a:t>
              </a:r>
            </a:p>
          </p:txBody>
        </p:sp>
        <p:sp>
          <p:nvSpPr>
            <p:cNvPr id="10" name="TextBox 9"/>
            <p:cNvSpPr txBox="1"/>
            <p:nvPr/>
          </p:nvSpPr>
          <p:spPr>
            <a:xfrm>
              <a:off x="8044090" y="3183740"/>
              <a:ext cx="3429000" cy="1351798"/>
            </a:xfrm>
            <a:prstGeom prst="rect">
              <a:avLst/>
            </a:prstGeom>
            <a:noFill/>
          </p:spPr>
          <p:txBody>
            <a:bodyPr wrap="square" rtlCol="0">
              <a:noAutofit/>
            </a:bodyPr>
            <a:lstStyle/>
            <a:p>
              <a:pPr marL="0" lvl="1">
                <a:buClr>
                  <a:srgbClr val="FFFFFF"/>
                </a:buClr>
              </a:pPr>
              <a:r>
                <a:rPr lang="en-US" sz="1836" dirty="0">
                  <a:solidFill>
                    <a:srgbClr val="FFFFFF"/>
                  </a:solidFill>
                </a:rPr>
                <a:t>Fewer things to configure means fewer opportunities for error</a:t>
              </a:r>
            </a:p>
          </p:txBody>
        </p:sp>
      </p:grpSp>
      <p:sp>
        <p:nvSpPr>
          <p:cNvPr id="2" name="Title 1"/>
          <p:cNvSpPr>
            <a:spLocks noGrp="1"/>
          </p:cNvSpPr>
          <p:nvPr>
            <p:ph type="title"/>
          </p:nvPr>
        </p:nvSpPr>
        <p:spPr/>
        <p:txBody>
          <a:bodyPr/>
          <a:lstStyle/>
          <a:p>
            <a:r>
              <a:rPr lang="en-US" dirty="0" smtClean="0"/>
              <a:t>New Employee-Facing Apps with PaaS</a:t>
            </a:r>
            <a:br>
              <a:rPr lang="en-US" dirty="0" smtClean="0"/>
            </a:br>
            <a:r>
              <a:rPr lang="en-US" sz="3200" dirty="0">
                <a:solidFill>
                  <a:schemeClr val="tx1"/>
                </a:solidFill>
              </a:rPr>
              <a:t>Why use PaaS rather than IaaS?</a:t>
            </a:r>
          </a:p>
        </p:txBody>
      </p:sp>
    </p:spTree>
    <p:extLst>
      <p:ext uri="{BB962C8B-B14F-4D97-AF65-F5344CB8AC3E}">
        <p14:creationId xmlns:p14="http://schemas.microsoft.com/office/powerpoint/2010/main" val="158959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1036637" y="3954462"/>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58" name="Group 57"/>
          <p:cNvGrpSpPr/>
          <p:nvPr/>
        </p:nvGrpSpPr>
        <p:grpSpPr>
          <a:xfrm>
            <a:off x="984281" y="3791261"/>
            <a:ext cx="5161317" cy="2470412"/>
            <a:chOff x="515938" y="742950"/>
            <a:chExt cx="11331574" cy="5543551"/>
          </a:xfrm>
        </p:grpSpPr>
        <p:grpSp>
          <p:nvGrpSpPr>
            <p:cNvPr id="59" name="Group 58"/>
            <p:cNvGrpSpPr/>
            <p:nvPr/>
          </p:nvGrpSpPr>
          <p:grpSpPr>
            <a:xfrm>
              <a:off x="515938" y="742950"/>
              <a:ext cx="11331574" cy="5276850"/>
              <a:chOff x="515938" y="742950"/>
              <a:chExt cx="11331574" cy="5276850"/>
            </a:xfrm>
          </p:grpSpPr>
          <p:grpSp>
            <p:nvGrpSpPr>
              <p:cNvPr id="64" name="Group 63"/>
              <p:cNvGrpSpPr/>
              <p:nvPr/>
            </p:nvGrpSpPr>
            <p:grpSpPr>
              <a:xfrm>
                <a:off x="515938" y="742950"/>
                <a:ext cx="11331574" cy="5276850"/>
                <a:chOff x="515938" y="742950"/>
                <a:chExt cx="11331574" cy="5276850"/>
              </a:xfrm>
            </p:grpSpPr>
            <p:pic>
              <p:nvPicPr>
                <p:cNvPr id="67" name="Picture 6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68" name="Picture 6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69" name="Picture 6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70" name="Picture 6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84" name="Picture 8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86" name="Picture 85"/>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65" name="Picture 6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66" name="Picture 6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61" name="Picture 6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62" name="Picture 6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63" name="Picture 6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2" name="Title 1"/>
          <p:cNvSpPr>
            <a:spLocks noGrp="1"/>
          </p:cNvSpPr>
          <p:nvPr>
            <p:ph type="title"/>
          </p:nvPr>
        </p:nvSpPr>
        <p:spPr/>
        <p:txBody>
          <a:bodyPr/>
          <a:lstStyle/>
          <a:p>
            <a:r>
              <a:rPr lang="en-US" dirty="0" smtClean="0"/>
              <a:t>New Customer-Facing Applications</a:t>
            </a:r>
            <a:br>
              <a:rPr lang="en-US" dirty="0" smtClean="0"/>
            </a:br>
            <a:r>
              <a:rPr lang="en-US" sz="3200" dirty="0">
                <a:solidFill>
                  <a:schemeClr val="tx1"/>
                </a:solidFill>
              </a:rPr>
              <a:t>Example: A PaaS application</a:t>
            </a:r>
          </a:p>
        </p:txBody>
      </p:sp>
      <p:sp>
        <p:nvSpPr>
          <p:cNvPr id="43" name="Rectangle 42"/>
          <p:cNvSpPr/>
          <p:nvPr/>
        </p:nvSpPr>
        <p:spPr>
          <a:xfrm>
            <a:off x="6145597" y="1628674"/>
            <a:ext cx="5821777"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95" name="TextBox 94"/>
          <p:cNvSpPr txBox="1"/>
          <p:nvPr/>
        </p:nvSpPr>
        <p:spPr>
          <a:xfrm rot="16200000">
            <a:off x="10707684" y="2478044"/>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96" name="TextBox 95"/>
          <p:cNvSpPr txBox="1"/>
          <p:nvPr/>
        </p:nvSpPr>
        <p:spPr>
          <a:xfrm rot="16200000">
            <a:off x="-608028" y="5200248"/>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sp>
        <p:nvSpPr>
          <p:cNvPr id="97" name="TextBox 96"/>
          <p:cNvSpPr txBox="1"/>
          <p:nvPr/>
        </p:nvSpPr>
        <p:spPr>
          <a:xfrm>
            <a:off x="9131600" y="2857271"/>
            <a:ext cx="1438130" cy="350330"/>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Developer</a:t>
            </a:r>
          </a:p>
        </p:txBody>
      </p:sp>
      <p:pic>
        <p:nvPicPr>
          <p:cNvPr id="112" name="Picture 111" descr="4.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573799" y="1996164"/>
            <a:ext cx="544421" cy="805692"/>
          </a:xfrm>
          <a:prstGeom prst="rect">
            <a:avLst/>
          </a:prstGeom>
        </p:spPr>
      </p:pic>
      <p:grpSp>
        <p:nvGrpSpPr>
          <p:cNvPr id="4" name="Group 3"/>
          <p:cNvGrpSpPr/>
          <p:nvPr/>
        </p:nvGrpSpPr>
        <p:grpSpPr>
          <a:xfrm>
            <a:off x="636604" y="1628674"/>
            <a:ext cx="5341089" cy="2109060"/>
            <a:chOff x="657067" y="1419938"/>
            <a:chExt cx="5236837" cy="2067894"/>
          </a:xfrm>
        </p:grpSpPr>
        <p:sp>
          <p:nvSpPr>
            <p:cNvPr id="119" name="Rectangle 118"/>
            <p:cNvSpPr/>
            <p:nvPr/>
          </p:nvSpPr>
          <p:spPr>
            <a:xfrm>
              <a:off x="657067" y="1419938"/>
              <a:ext cx="5236837" cy="2058758"/>
            </a:xfrm>
            <a:prstGeom prst="rect">
              <a:avLst/>
            </a:prstGeom>
            <a:ln w="12700">
              <a:noFill/>
              <a:tailEnd type="stealth" w="lg" len="lg"/>
            </a:ln>
          </p:spPr>
          <p:style>
            <a:lnRef idx="1">
              <a:schemeClr val="accent1"/>
            </a:lnRef>
            <a:fillRef idx="1002">
              <a:schemeClr val="dk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124" name="Cloud 123"/>
            <p:cNvSpPr/>
            <p:nvPr/>
          </p:nvSpPr>
          <p:spPr bwMode="auto">
            <a:xfrm>
              <a:off x="1342347" y="1824787"/>
              <a:ext cx="3007637" cy="1543147"/>
            </a:xfrm>
            <a:prstGeom prst="cloud">
              <a:avLst/>
            </a:prstGeom>
            <a:gradFill flip="none" rotWithShape="1">
              <a:gsLst>
                <a:gs pos="0">
                  <a:schemeClr val="lt1">
                    <a:tint val="80000"/>
                    <a:satMod val="300000"/>
                    <a:alpha val="0"/>
                  </a:schemeClr>
                </a:gs>
                <a:gs pos="100000">
                  <a:schemeClr val="lt1">
                    <a:shade val="30000"/>
                    <a:satMod val="200000"/>
                    <a:alpha val="40000"/>
                  </a:schemeClr>
                </a:gs>
              </a:gsLst>
              <a:lin ang="5400000" scaled="0"/>
              <a:tileRect/>
            </a:gradFill>
            <a:ln>
              <a:noFill/>
              <a:headEnd type="none" w="med" len="med"/>
              <a:tailEnd type="none" w="med" len="med"/>
            </a:ln>
            <a:effectLst/>
          </p:spPr>
          <p:style>
            <a:lnRef idx="1">
              <a:schemeClr val="accent2"/>
            </a:lnRef>
            <a:fillRef idx="1003">
              <a:schemeClr val="lt1"/>
            </a:fillRef>
            <a:effectRef idx="2">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932251" fontAlgn="base">
                <a:spcBef>
                  <a:spcPct val="0"/>
                </a:spcBef>
                <a:spcAft>
                  <a:spcPct val="0"/>
                </a:spcAft>
              </a:pPr>
              <a:endParaRPr lang="en-US" sz="2346" dirty="0">
                <a:gradFill>
                  <a:gsLst>
                    <a:gs pos="0">
                      <a:srgbClr val="FFFFFF"/>
                    </a:gs>
                    <a:gs pos="100000">
                      <a:srgbClr val="FFFFFF"/>
                    </a:gs>
                  </a:gsLst>
                  <a:lin ang="5400000" scaled="0"/>
                </a:gradFill>
                <a:ea typeface="Segoe UI" pitchFamily="34" charset="0"/>
                <a:cs typeface="Segoe UI" pitchFamily="34" charset="0"/>
              </a:endParaRPr>
            </a:p>
          </p:txBody>
        </p:sp>
        <p:sp>
          <p:nvSpPr>
            <p:cNvPr id="128" name="Cloud 127"/>
            <p:cNvSpPr/>
            <p:nvPr/>
          </p:nvSpPr>
          <p:spPr bwMode="auto">
            <a:xfrm flipH="1">
              <a:off x="3813723" y="2462372"/>
              <a:ext cx="1795093" cy="942987"/>
            </a:xfrm>
            <a:prstGeom prst="cloud">
              <a:avLst/>
            </a:prstGeom>
            <a:gradFill flip="none" rotWithShape="1">
              <a:gsLst>
                <a:gs pos="0">
                  <a:schemeClr val="lt1">
                    <a:tint val="80000"/>
                    <a:satMod val="300000"/>
                    <a:alpha val="0"/>
                  </a:schemeClr>
                </a:gs>
                <a:gs pos="100000">
                  <a:schemeClr val="lt1">
                    <a:shade val="30000"/>
                    <a:satMod val="200000"/>
                    <a:alpha val="40000"/>
                  </a:schemeClr>
                </a:gs>
              </a:gsLst>
              <a:lin ang="5400000" scaled="0"/>
              <a:tileRect/>
            </a:gradFill>
            <a:ln>
              <a:noFill/>
              <a:headEnd type="none" w="med" len="med"/>
              <a:tailEnd type="none" w="med" len="med"/>
            </a:ln>
            <a:effectLst/>
          </p:spPr>
          <p:style>
            <a:lnRef idx="1">
              <a:schemeClr val="accent2"/>
            </a:lnRef>
            <a:fillRef idx="1003">
              <a:schemeClr val="lt1"/>
            </a:fillRef>
            <a:effectRef idx="2">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932251" fontAlgn="base">
                <a:spcBef>
                  <a:spcPct val="0"/>
                </a:spcBef>
                <a:spcAft>
                  <a:spcPct val="0"/>
                </a:spcAft>
              </a:pPr>
              <a:endParaRPr lang="en-US" sz="2346" dirty="0">
                <a:gradFill>
                  <a:gsLst>
                    <a:gs pos="0">
                      <a:srgbClr val="FFFFFF"/>
                    </a:gs>
                    <a:gs pos="100000">
                      <a:srgbClr val="FFFFFF"/>
                    </a:gs>
                  </a:gsLst>
                  <a:lin ang="5400000" scaled="0"/>
                </a:gradFill>
                <a:ea typeface="Segoe UI" pitchFamily="34" charset="0"/>
                <a:cs typeface="Segoe UI" pitchFamily="34" charset="0"/>
              </a:endParaRPr>
            </a:p>
          </p:txBody>
        </p:sp>
        <p:sp>
          <p:nvSpPr>
            <p:cNvPr id="120" name="TextBox 119"/>
            <p:cNvSpPr txBox="1"/>
            <p:nvPr/>
          </p:nvSpPr>
          <p:spPr>
            <a:xfrm rot="16200000">
              <a:off x="-175700" y="2252729"/>
              <a:ext cx="2067871" cy="402336"/>
            </a:xfrm>
            <a:prstGeom prst="rect">
              <a:avLst/>
            </a:prstGeom>
            <a:solidFill>
              <a:schemeClr val="accent5"/>
            </a:soli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a:solidFill>
                    <a:schemeClr val="tx2"/>
                  </a:solidFill>
                </a:defRPr>
              </a:lvl1pPr>
            </a:lstStyle>
            <a:p>
              <a:r>
                <a:rPr lang="en-US" sz="1632" dirty="0">
                  <a:solidFill>
                    <a:srgbClr val="FFFFFF"/>
                  </a:solidFill>
                </a:rPr>
                <a:t>CUSTOMERS</a:t>
              </a:r>
            </a:p>
          </p:txBody>
        </p:sp>
        <p:pic>
          <p:nvPicPr>
            <p:cNvPr id="125" name="Picture 124" descr="5.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16548" y="1736874"/>
              <a:ext cx="519596" cy="789965"/>
            </a:xfrm>
            <a:prstGeom prst="rect">
              <a:avLst/>
            </a:prstGeom>
          </p:spPr>
        </p:pic>
        <p:pic>
          <p:nvPicPr>
            <p:cNvPr id="126" name="Picture 125" descr="3.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1688537" y="2152796"/>
              <a:ext cx="526000" cy="789966"/>
            </a:xfrm>
            <a:prstGeom prst="rect">
              <a:avLst/>
            </a:prstGeom>
          </p:spPr>
        </p:pic>
        <p:pic>
          <p:nvPicPr>
            <p:cNvPr id="127" name="Picture 126" descr="8.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flipH="1">
              <a:off x="2894799" y="1742978"/>
              <a:ext cx="536318" cy="789965"/>
            </a:xfrm>
            <a:prstGeom prst="rect">
              <a:avLst/>
            </a:prstGeom>
          </p:spPr>
        </p:pic>
        <p:pic>
          <p:nvPicPr>
            <p:cNvPr id="121" name="Picture 2"/>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l="14160" t="2377" r="9756" b="6000"/>
            <a:stretch/>
          </p:blipFill>
          <p:spPr bwMode="auto">
            <a:xfrm>
              <a:off x="2161175" y="2636117"/>
              <a:ext cx="259719" cy="469997"/>
            </a:xfrm>
            <a:prstGeom prst="rect">
              <a:avLst/>
            </a:prstGeom>
            <a:noFill/>
            <a:ln w="19050">
              <a:solidFill>
                <a:schemeClr val="tx2">
                  <a:lumMod val="10000"/>
                  <a:lumOff val="90000"/>
                </a:schemeClr>
              </a:solidFill>
              <a:miter lim="800000"/>
              <a:headEnd/>
              <a:tailEnd/>
            </a:ln>
            <a:effectLst>
              <a:outerShdw blurRad="266700" dir="2700000" algn="ctr" rotWithShape="0">
                <a:schemeClr val="tx1">
                  <a:alpha val="46000"/>
                </a:schemeClr>
              </a:outerShdw>
            </a:effectLst>
            <a:extLst>
              <a:ext uri="{909E8E84-426E-40DD-AFC4-6F175D3DCCD1}">
                <a14:hiddenFill xmlns:a14="http://schemas.microsoft.com/office/drawing/2010/main">
                  <a:solidFill>
                    <a:schemeClr val="accent1"/>
                  </a:solidFill>
                </a14:hiddenFill>
              </a:ext>
            </a:extLst>
          </p:spPr>
        </p:pic>
        <p:pic>
          <p:nvPicPr>
            <p:cNvPr id="123" name="Picture 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3160142" y="2309494"/>
              <a:ext cx="707181" cy="507050"/>
            </a:xfrm>
            <a:prstGeom prst="rect">
              <a:avLst/>
            </a:prstGeom>
            <a:noFill/>
            <a:ln w="19050">
              <a:solidFill>
                <a:schemeClr val="tx2">
                  <a:lumMod val="10000"/>
                  <a:lumOff val="90000"/>
                </a:schemeClr>
              </a:solidFill>
              <a:miter lim="800000"/>
              <a:headEnd/>
              <a:tailEnd/>
            </a:ln>
            <a:effectLst>
              <a:outerShdw blurRad="266700" dir="2700000" algn="ctr" rotWithShape="0">
                <a:schemeClr val="tx1">
                  <a:alpha val="46000"/>
                </a:schemeClr>
              </a:outerShdw>
            </a:effectLst>
            <a:extLst>
              <a:ext uri="{909E8E84-426E-40DD-AFC4-6F175D3DCCD1}">
                <a14:hiddenFill xmlns:a14="http://schemas.microsoft.com/office/drawing/2010/main">
                  <a:solidFill>
                    <a:schemeClr val="accent1"/>
                  </a:solidFill>
                </a14:hiddenFill>
              </a:ext>
            </a:extLst>
          </p:spPr>
        </p:pic>
        <p:pic>
          <p:nvPicPr>
            <p:cNvPr id="129" name="Picture 128" descr="9.png"/>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841952" y="2201146"/>
              <a:ext cx="522137" cy="789966"/>
            </a:xfrm>
            <a:prstGeom prst="rect">
              <a:avLst/>
            </a:prstGeom>
          </p:spPr>
        </p:pic>
        <p:pic>
          <p:nvPicPr>
            <p:cNvPr id="122" name="Picture 3"/>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4645995" y="2637371"/>
              <a:ext cx="323853" cy="412176"/>
            </a:xfrm>
            <a:prstGeom prst="rect">
              <a:avLst/>
            </a:prstGeom>
            <a:noFill/>
            <a:ln w="19050">
              <a:solidFill>
                <a:schemeClr val="tx2">
                  <a:lumMod val="10000"/>
                  <a:lumOff val="90000"/>
                </a:schemeClr>
              </a:solidFill>
              <a:miter lim="800000"/>
              <a:headEnd/>
              <a:tailEnd/>
            </a:ln>
            <a:effectLst>
              <a:outerShdw blurRad="266700" dir="2700000" algn="ctr" rotWithShape="0">
                <a:schemeClr val="tx1">
                  <a:alpha val="46000"/>
                </a:schemeClr>
              </a:outerShdw>
            </a:effectLst>
            <a:extLst>
              <a:ext uri="{909E8E84-426E-40DD-AFC4-6F175D3DCCD1}">
                <a14:hiddenFill xmlns:a14="http://schemas.microsoft.com/office/drawing/2010/main">
                  <a:solidFill>
                    <a:schemeClr val="accent1"/>
                  </a:solidFill>
                </a14:hiddenFill>
              </a:ext>
            </a:extLst>
          </p:spPr>
        </p:pic>
      </p:grpSp>
      <p:sp>
        <p:nvSpPr>
          <p:cNvPr id="52" name="Rounded Rectangle 51"/>
          <p:cNvSpPr/>
          <p:nvPr/>
        </p:nvSpPr>
        <p:spPr>
          <a:xfrm>
            <a:off x="1531367" y="4520914"/>
            <a:ext cx="4194773" cy="1807190"/>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b="1" i="1" dirty="0">
              <a:solidFill>
                <a:srgbClr val="68217A"/>
              </a:solidFill>
            </a:endParaRPr>
          </a:p>
        </p:txBody>
      </p:sp>
      <p:cxnSp>
        <p:nvCxnSpPr>
          <p:cNvPr id="53" name="Elbow Connector 52"/>
          <p:cNvCxnSpPr>
            <a:endCxn id="52" idx="3"/>
          </p:cNvCxnSpPr>
          <p:nvPr/>
        </p:nvCxnSpPr>
        <p:spPr>
          <a:xfrm rot="5400000">
            <a:off x="5531285" y="2999879"/>
            <a:ext cx="2619486" cy="2229775"/>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55" name="Group 54"/>
          <p:cNvGrpSpPr/>
          <p:nvPr/>
        </p:nvGrpSpPr>
        <p:grpSpPr>
          <a:xfrm>
            <a:off x="1707803" y="4770895"/>
            <a:ext cx="1929946" cy="1280519"/>
            <a:chOff x="8340081" y="3336900"/>
            <a:chExt cx="1929946" cy="1618481"/>
          </a:xfrm>
        </p:grpSpPr>
        <p:sp>
          <p:nvSpPr>
            <p:cNvPr id="56" name="Rounded Rectangle 55"/>
            <p:cNvSpPr/>
            <p:nvPr/>
          </p:nvSpPr>
          <p:spPr>
            <a:xfrm>
              <a:off x="8365027" y="3336900"/>
              <a:ext cx="1905000" cy="1618481"/>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1700" dirty="0" err="1">
                <a:solidFill>
                  <a:srgbClr val="505050"/>
                </a:solidFill>
              </a:endParaRPr>
            </a:p>
          </p:txBody>
        </p:sp>
        <p:sp>
          <p:nvSpPr>
            <p:cNvPr id="57" name="TextBox 56"/>
            <p:cNvSpPr txBox="1"/>
            <p:nvPr/>
          </p:nvSpPr>
          <p:spPr>
            <a:xfrm>
              <a:off x="8340081" y="4345190"/>
              <a:ext cx="1905000" cy="369332"/>
            </a:xfrm>
            <a:prstGeom prst="rect">
              <a:avLst/>
            </a:prstGeom>
            <a:noFill/>
          </p:spPr>
          <p:txBody>
            <a:bodyPr wrap="square" rtlCol="0" anchor="ctr" anchorCtr="0">
              <a:noAutofit/>
            </a:bodyPr>
            <a:lstStyle/>
            <a:p>
              <a:pPr algn="ctr">
                <a:buClr>
                  <a:srgbClr val="FFFFFF"/>
                </a:buClr>
              </a:pPr>
              <a:r>
                <a:rPr lang="en-US" sz="1632" b="1" dirty="0">
                  <a:solidFill>
                    <a:srgbClr val="FFFFFF"/>
                  </a:solidFill>
                </a:rPr>
                <a:t>Cloud Services/ Web Sites</a:t>
              </a:r>
            </a:p>
          </p:txBody>
        </p:sp>
      </p:grpSp>
      <p:grpSp>
        <p:nvGrpSpPr>
          <p:cNvPr id="60" name="Group 59"/>
          <p:cNvGrpSpPr/>
          <p:nvPr/>
        </p:nvGrpSpPr>
        <p:grpSpPr>
          <a:xfrm>
            <a:off x="8117097" y="4394356"/>
            <a:ext cx="2660048" cy="340584"/>
            <a:chOff x="2690699" y="2933515"/>
            <a:chExt cx="2660048" cy="340584"/>
          </a:xfrm>
        </p:grpSpPr>
        <p:sp>
          <p:nvSpPr>
            <p:cNvPr id="71" name="Oval 70"/>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5720" rtlCol="0" anchor="ctr"/>
            <a:lstStyle/>
            <a:p>
              <a:pPr algn="ctr"/>
              <a:r>
                <a:rPr lang="en-US" sz="1600" dirty="0" smtClean="0">
                  <a:solidFill>
                    <a:srgbClr val="FFFFFF"/>
                  </a:solidFill>
                </a:rPr>
                <a:t>1</a:t>
              </a:r>
              <a:endParaRPr lang="en-US" sz="1600" dirty="0">
                <a:solidFill>
                  <a:srgbClr val="FFFFFF"/>
                </a:solidFill>
              </a:endParaRPr>
            </a:p>
          </p:txBody>
        </p:sp>
        <p:sp>
          <p:nvSpPr>
            <p:cNvPr id="72" name="TextBox 71"/>
            <p:cNvSpPr txBox="1"/>
            <p:nvPr/>
          </p:nvSpPr>
          <p:spPr>
            <a:xfrm>
              <a:off x="3031285" y="2949918"/>
              <a:ext cx="2319462" cy="307777"/>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b="0" i="0" dirty="0" smtClean="0">
                  <a:solidFill>
                    <a:srgbClr val="FFFFFF"/>
                  </a:solidFill>
                </a:rPr>
                <a:t>Deploy application</a:t>
              </a:r>
              <a:endParaRPr lang="en-US" b="0" i="0" dirty="0">
                <a:solidFill>
                  <a:srgbClr val="FFFFFF"/>
                </a:solidFill>
              </a:endParaRPr>
            </a:p>
          </p:txBody>
        </p:sp>
      </p:grpSp>
      <p:sp>
        <p:nvSpPr>
          <p:cNvPr id="73" name="Can 72"/>
          <p:cNvSpPr/>
          <p:nvPr/>
        </p:nvSpPr>
        <p:spPr>
          <a:xfrm>
            <a:off x="4014550" y="4684782"/>
            <a:ext cx="1521821" cy="1391206"/>
          </a:xfrm>
          <a:prstGeom prst="can">
            <a:avLst>
              <a:gd name="adj" fmla="val 17184"/>
            </a:avLst>
          </a:prstGeom>
          <a:ln/>
        </p:spPr>
        <p:style>
          <a:lnRef idx="1">
            <a:schemeClr val="accent2"/>
          </a:lnRef>
          <a:fillRef idx="3">
            <a:schemeClr val="accent2"/>
          </a:fillRef>
          <a:effectRef idx="2">
            <a:schemeClr val="accent2"/>
          </a:effectRef>
          <a:fontRef idx="minor">
            <a:schemeClr val="lt1"/>
          </a:fontRef>
        </p:style>
        <p:txBody>
          <a:bodyPr bIns="0" rtlCol="0" anchor="ctr" anchorCtr="0"/>
          <a:lstStyle/>
          <a:p>
            <a:pPr algn="ctr">
              <a:buClr>
                <a:srgbClr val="FFFFFF"/>
              </a:buClr>
            </a:pPr>
            <a:r>
              <a:rPr lang="en-US" sz="1632" b="1" dirty="0">
                <a:solidFill>
                  <a:srgbClr val="FFFFFF"/>
                </a:solidFill>
              </a:rPr>
              <a:t>SQL Database, …</a:t>
            </a:r>
          </a:p>
        </p:txBody>
      </p:sp>
      <p:grpSp>
        <p:nvGrpSpPr>
          <p:cNvPr id="74" name="Group 73"/>
          <p:cNvGrpSpPr/>
          <p:nvPr/>
        </p:nvGrpSpPr>
        <p:grpSpPr>
          <a:xfrm>
            <a:off x="1980681" y="4976134"/>
            <a:ext cx="2033869" cy="448376"/>
            <a:chOff x="2016726" y="4795665"/>
            <a:chExt cx="2033869" cy="448376"/>
          </a:xfrm>
        </p:grpSpPr>
        <p:cxnSp>
          <p:nvCxnSpPr>
            <p:cNvPr id="75" name="Straight Connector 74"/>
            <p:cNvCxnSpPr>
              <a:stCxn id="76" idx="3"/>
            </p:cNvCxnSpPr>
            <p:nvPr/>
          </p:nvCxnSpPr>
          <p:spPr>
            <a:xfrm>
              <a:off x="3244835" y="4970088"/>
              <a:ext cx="805760" cy="27395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016726" y="4795665"/>
              <a:ext cx="1228109" cy="348846"/>
            </a:xfrm>
            <a:prstGeom prst="rect">
              <a:avLst/>
            </a:prstGeom>
            <a:ln>
              <a:tailEnd type="none" w="lg" len="lg"/>
            </a:ln>
          </p:spPr>
          <p:style>
            <a:lnRef idx="1">
              <a:schemeClr val="dk1"/>
            </a:lnRef>
            <a:fillRef idx="3">
              <a:schemeClr val="dk1"/>
            </a:fillRef>
            <a:effectRef idx="2">
              <a:schemeClr val="dk1"/>
            </a:effectRef>
            <a:fontRef idx="minor">
              <a:schemeClr val="lt1"/>
            </a:fontRef>
          </p:style>
          <p:txBody>
            <a:bodyPr rtlCol="0" anchor="ctr"/>
            <a:lstStyle>
              <a:defPPr>
                <a:defRPr lang="en-US"/>
              </a:defPPr>
              <a:lvl1pPr algn="ctr">
                <a:defRPr sz="1428" b="1">
                  <a:solidFill>
                    <a:schemeClr val="tx1"/>
                  </a:solidFill>
                  <a:latin typeface="Segoe UI" pitchFamily="34" charset="0"/>
                  <a:ea typeface="Segoe UI" pitchFamily="34" charset="0"/>
                  <a:cs typeface="Segoe UI" pitchFamily="34" charset="0"/>
                </a:defRPr>
              </a:lvl1pPr>
            </a:lstStyle>
            <a:p>
              <a:r>
                <a:rPr lang="en-US" dirty="0">
                  <a:solidFill>
                    <a:srgbClr val="FFFFFF"/>
                  </a:solidFill>
                </a:rPr>
                <a:t>Application</a:t>
              </a:r>
            </a:p>
          </p:txBody>
        </p:sp>
      </p:grpSp>
      <p:sp>
        <p:nvSpPr>
          <p:cNvPr id="98" name="Rounded Rectangle 97"/>
          <p:cNvSpPr/>
          <p:nvPr/>
        </p:nvSpPr>
        <p:spPr>
          <a:xfrm>
            <a:off x="6928986" y="2207867"/>
            <a:ext cx="2187217" cy="86958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buClr>
                <a:srgbClr val="FFFFFF"/>
              </a:buClr>
            </a:pPr>
            <a:r>
              <a:rPr lang="en-US" sz="1632" b="1" dirty="0" smtClean="0">
                <a:solidFill>
                  <a:srgbClr val="FFFFFF"/>
                </a:solidFill>
              </a:rPr>
              <a:t>Azure </a:t>
            </a:r>
            <a:r>
              <a:rPr lang="en-US" sz="1632" b="1" dirty="0">
                <a:solidFill>
                  <a:srgbClr val="FFFFFF"/>
                </a:solidFill>
              </a:rPr>
              <a:t>Management Portal</a:t>
            </a:r>
          </a:p>
        </p:txBody>
      </p:sp>
      <p:cxnSp>
        <p:nvCxnSpPr>
          <p:cNvPr id="110" name="Straight Arrow Connector 109"/>
          <p:cNvCxnSpPr/>
          <p:nvPr/>
        </p:nvCxnSpPr>
        <p:spPr>
          <a:xfrm flipH="1">
            <a:off x="3550138" y="3408714"/>
            <a:ext cx="1" cy="1134237"/>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9799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fade">
                                      <p:cBhvr>
                                        <p:cTn id="14" dur="500"/>
                                        <p:tgtEl>
                                          <p:spTgt spid="7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Effect transition="in" filter="wipe(up)">
                                      <p:cBhvr>
                                        <p:cTn id="23"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183" y="2137314"/>
            <a:ext cx="11424391" cy="3264948"/>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grpSp>
        <p:nvGrpSpPr>
          <p:cNvPr id="3" name="Group 2"/>
          <p:cNvGrpSpPr/>
          <p:nvPr/>
        </p:nvGrpSpPr>
        <p:grpSpPr>
          <a:xfrm>
            <a:off x="666155" y="2314516"/>
            <a:ext cx="3497263" cy="2311312"/>
            <a:chOff x="650700" y="2269340"/>
            <a:chExt cx="3429000" cy="2266198"/>
          </a:xfrm>
        </p:grpSpPr>
        <p:sp>
          <p:nvSpPr>
            <p:cNvPr id="5" name="Rectangle 4"/>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Capabilities you can’t easily get otherwise, </a:t>
              </a:r>
              <a:r>
                <a:rPr lang="en-US" sz="2040" b="1" kern="0" dirty="0" smtClean="0">
                  <a:solidFill>
                    <a:srgbClr val="FFFFFF"/>
                  </a:solidFill>
                </a:rPr>
                <a:t>e.g.,</a:t>
              </a:r>
              <a:endParaRPr lang="en-US" sz="2040" b="1" kern="0" dirty="0">
                <a:solidFill>
                  <a:srgbClr val="FFFFFF"/>
                </a:solidFill>
              </a:endParaRPr>
            </a:p>
          </p:txBody>
        </p:sp>
        <p:sp>
          <p:nvSpPr>
            <p:cNvPr id="8" name="TextBox 7"/>
            <p:cNvSpPr txBox="1"/>
            <p:nvPr/>
          </p:nvSpPr>
          <p:spPr>
            <a:xfrm>
              <a:off x="770926" y="3183740"/>
              <a:ext cx="3034591" cy="1351798"/>
            </a:xfrm>
            <a:prstGeom prst="rect">
              <a:avLst/>
            </a:prstGeom>
            <a:noFill/>
          </p:spPr>
          <p:txBody>
            <a:bodyPr wrap="square" rtlCol="0">
              <a:noAutofit/>
            </a:bodyPr>
            <a:lstStyle/>
            <a:p>
              <a:pPr marL="121431" lvl="1">
                <a:buClr>
                  <a:srgbClr val="DC3C00"/>
                </a:buClr>
              </a:pPr>
              <a:r>
                <a:rPr lang="en-US" sz="1836" dirty="0">
                  <a:solidFill>
                    <a:srgbClr val="FFFFFF"/>
                  </a:solidFill>
                </a:rPr>
                <a:t>Massive scale</a:t>
              </a:r>
            </a:p>
            <a:p>
              <a:pPr marL="121431" lvl="1">
                <a:buClr>
                  <a:srgbClr val="DC3C00"/>
                </a:buClr>
              </a:pPr>
              <a:r>
                <a:rPr lang="en-US" sz="1836" dirty="0">
                  <a:solidFill>
                    <a:srgbClr val="FFFFFF"/>
                  </a:solidFill>
                </a:rPr>
                <a:t>Easy up-and-down scaling</a:t>
              </a:r>
            </a:p>
            <a:p>
              <a:pPr marL="121431" lvl="1">
                <a:buClr>
                  <a:srgbClr val="DC3C00"/>
                </a:buClr>
              </a:pPr>
              <a:r>
                <a:rPr lang="en-US" sz="1836" dirty="0">
                  <a:solidFill>
                    <a:srgbClr val="FFFFFF"/>
                  </a:solidFill>
                </a:rPr>
                <a:t>High reliability </a:t>
              </a:r>
            </a:p>
            <a:p>
              <a:pPr marL="121431" lvl="1">
                <a:buClr>
                  <a:srgbClr val="DC3C00"/>
                </a:buClr>
              </a:pPr>
              <a:r>
                <a:rPr lang="en-US" sz="1836" dirty="0">
                  <a:solidFill>
                    <a:srgbClr val="FFFFFF"/>
                  </a:solidFill>
                </a:rPr>
                <a:t>Geographic distribution</a:t>
              </a:r>
            </a:p>
            <a:p>
              <a:pPr marL="121431" lvl="1">
                <a:buClr>
                  <a:srgbClr val="DC3C00"/>
                </a:buClr>
              </a:pPr>
              <a:r>
                <a:rPr lang="en-US" sz="1836" dirty="0">
                  <a:solidFill>
                    <a:srgbClr val="FFFFFF"/>
                  </a:solidFill>
                </a:rPr>
                <a:t>NoSQL database service</a:t>
              </a:r>
            </a:p>
          </p:txBody>
        </p:sp>
      </p:grpSp>
      <p:grpSp>
        <p:nvGrpSpPr>
          <p:cNvPr id="10" name="Group 9"/>
          <p:cNvGrpSpPr/>
          <p:nvPr/>
        </p:nvGrpSpPr>
        <p:grpSpPr>
          <a:xfrm>
            <a:off x="4436441" y="2314516"/>
            <a:ext cx="3497263" cy="2311312"/>
            <a:chOff x="4347395" y="2269340"/>
            <a:chExt cx="3429000" cy="2266198"/>
          </a:xfrm>
        </p:grpSpPr>
        <p:sp>
          <p:nvSpPr>
            <p:cNvPr id="6" name="Rectangle 5"/>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Lower cost</a:t>
              </a:r>
            </a:p>
          </p:txBody>
        </p:sp>
        <p:sp>
          <p:nvSpPr>
            <p:cNvPr id="9" name="TextBox 8"/>
            <p:cNvSpPr txBox="1"/>
            <p:nvPr/>
          </p:nvSpPr>
          <p:spPr>
            <a:xfrm>
              <a:off x="4418012"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Because of public cloud platform scale and elasticity</a:t>
              </a:r>
            </a:p>
          </p:txBody>
        </p:sp>
      </p:grpSp>
      <p:sp>
        <p:nvSpPr>
          <p:cNvPr id="2" name="Title 1"/>
          <p:cNvSpPr>
            <a:spLocks noGrp="1"/>
          </p:cNvSpPr>
          <p:nvPr>
            <p:ph type="title"/>
          </p:nvPr>
        </p:nvSpPr>
        <p:spPr/>
        <p:txBody>
          <a:bodyPr/>
          <a:lstStyle/>
          <a:p>
            <a:r>
              <a:rPr lang="en-US" dirty="0" smtClean="0"/>
              <a:t>New Customer-Facing Applications</a:t>
            </a:r>
            <a:br>
              <a:rPr lang="en-US" dirty="0" smtClean="0"/>
            </a:br>
            <a:r>
              <a:rPr lang="en-US" sz="3200" dirty="0">
                <a:solidFill>
                  <a:schemeClr val="tx1"/>
                </a:solidFill>
              </a:rPr>
              <a:t>Why do this?</a:t>
            </a:r>
          </a:p>
        </p:txBody>
      </p:sp>
      <p:grpSp>
        <p:nvGrpSpPr>
          <p:cNvPr id="12" name="Group 11"/>
          <p:cNvGrpSpPr/>
          <p:nvPr/>
        </p:nvGrpSpPr>
        <p:grpSpPr>
          <a:xfrm>
            <a:off x="8206728" y="2314516"/>
            <a:ext cx="3497263" cy="2311312"/>
            <a:chOff x="8044090" y="2269340"/>
            <a:chExt cx="3429000" cy="2266198"/>
          </a:xfrm>
        </p:grpSpPr>
        <p:sp>
          <p:nvSpPr>
            <p:cNvPr id="7" name="Rectangle 6"/>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Ease and speed of deployment</a:t>
              </a:r>
            </a:p>
          </p:txBody>
        </p:sp>
        <p:sp>
          <p:nvSpPr>
            <p:cNvPr id="11" name="TextBox 10"/>
            <p:cNvSpPr txBox="1"/>
            <p:nvPr/>
          </p:nvSpPr>
          <p:spPr>
            <a:xfrm>
              <a:off x="8112599" y="3183740"/>
              <a:ext cx="2819400" cy="1351798"/>
            </a:xfrm>
            <a:prstGeom prst="rect">
              <a:avLst/>
            </a:prstGeom>
            <a:noFill/>
          </p:spPr>
          <p:txBody>
            <a:bodyPr wrap="square" rtlCol="0">
              <a:noAutofit/>
            </a:bodyPr>
            <a:lstStyle/>
            <a:p>
              <a:pPr marL="0" lvl="1">
                <a:buClr>
                  <a:srgbClr val="FFFFFF"/>
                </a:buClr>
              </a:pPr>
              <a:r>
                <a:rPr lang="en-US" sz="1836" dirty="0">
                  <a:solidFill>
                    <a:srgbClr val="FFFFFF"/>
                  </a:solidFill>
                </a:rPr>
                <a:t>Especially with </a:t>
              </a:r>
              <a:r>
                <a:rPr lang="en-US" sz="1836" dirty="0" err="1">
                  <a:solidFill>
                    <a:srgbClr val="FFFFFF"/>
                  </a:solidFill>
                </a:rPr>
                <a:t>PaaS</a:t>
              </a:r>
              <a:endParaRPr lang="en-US" sz="1836" dirty="0">
                <a:solidFill>
                  <a:srgbClr val="FFFFFF"/>
                </a:solidFill>
              </a:endParaRPr>
            </a:p>
          </p:txBody>
        </p:sp>
      </p:grpSp>
    </p:spTree>
    <p:extLst>
      <p:ext uri="{BB962C8B-B14F-4D97-AF65-F5344CB8AC3E}">
        <p14:creationId xmlns:p14="http://schemas.microsoft.com/office/powerpoint/2010/main" val="3452013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New Customer-Facing Applications </a:t>
            </a:r>
            <a:r>
              <a:rPr lang="en-US" sz="4800" dirty="0" smtClean="0"/>
              <a:t/>
            </a:r>
            <a:br>
              <a:rPr lang="en-US" sz="4800" dirty="0" smtClean="0"/>
            </a:br>
            <a:r>
              <a:rPr lang="en-US" sz="3200" dirty="0">
                <a:solidFill>
                  <a:schemeClr val="tx1"/>
                </a:solidFill>
              </a:rPr>
              <a:t>Where Microsoft Azure is a very good fit</a:t>
            </a:r>
          </a:p>
        </p:txBody>
      </p:sp>
      <p:sp>
        <p:nvSpPr>
          <p:cNvPr id="6" name="Rectangle 5"/>
          <p:cNvSpPr/>
          <p:nvPr/>
        </p:nvSpPr>
        <p:spPr bwMode="auto">
          <a:xfrm>
            <a:off x="1280532" y="2288127"/>
            <a:ext cx="10243599" cy="4411653"/>
          </a:xfrm>
          <a:prstGeom prst="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00" dirty="0">
              <a:solidFill>
                <a:srgbClr val="FFFFFF"/>
              </a:solidFill>
            </a:endParaRPr>
          </a:p>
        </p:txBody>
      </p:sp>
      <p:sp>
        <p:nvSpPr>
          <p:cNvPr id="7" name="TextBox 6"/>
          <p:cNvSpPr txBox="1"/>
          <p:nvPr/>
        </p:nvSpPr>
        <p:spPr>
          <a:xfrm>
            <a:off x="6402331" y="1882520"/>
            <a:ext cx="5142375" cy="320182"/>
          </a:xfrm>
          <a:prstGeom prst="rect">
            <a:avLst/>
          </a:prstGeom>
          <a:noFill/>
        </p:spPr>
        <p:txBody>
          <a:bodyPr wrap="square" lIns="0" tIns="0" rIns="0" bIns="0" rtlCol="0">
            <a:spAutoFit/>
          </a:bodyPr>
          <a:lstStyle/>
          <a:p>
            <a:pPr algn="ctr"/>
            <a:r>
              <a:rPr lang="en-US" sz="2040" b="1" i="1" dirty="0" smtClean="0">
                <a:solidFill>
                  <a:srgbClr val="FFFFFF">
                    <a:lumMod val="75000"/>
                    <a:lumOff val="25000"/>
                  </a:srgbClr>
                </a:solidFill>
              </a:rPr>
              <a:t>Examples</a:t>
            </a:r>
            <a:endParaRPr lang="en-US" sz="2040" b="1" i="1" dirty="0">
              <a:solidFill>
                <a:srgbClr val="FFFFFF">
                  <a:lumMod val="75000"/>
                  <a:lumOff val="25000"/>
                </a:srgbClr>
              </a:solidFill>
            </a:endParaRPr>
          </a:p>
        </p:txBody>
      </p:sp>
      <p:cxnSp>
        <p:nvCxnSpPr>
          <p:cNvPr id="8" name="Straight Connector 7"/>
          <p:cNvCxnSpPr>
            <a:stCxn id="6" idx="0"/>
            <a:endCxn id="6" idx="2"/>
          </p:cNvCxnSpPr>
          <p:nvPr/>
        </p:nvCxnSpPr>
        <p:spPr>
          <a:xfrm>
            <a:off x="6402332" y="2288127"/>
            <a:ext cx="0" cy="4411653"/>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1250323" y="3161829"/>
            <a:ext cx="10294384" cy="4325"/>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406944" y="5226718"/>
            <a:ext cx="3147389" cy="276999"/>
          </a:xfrm>
          <a:prstGeom prst="rect">
            <a:avLst/>
          </a:prstGeom>
          <a:noFill/>
        </p:spPr>
        <p:txBody>
          <a:bodyPr wrap="square" lIns="0" tIns="0" rIns="0" bIns="0" rtlCol="0">
            <a:spAutoFit/>
          </a:bodyPr>
          <a:lstStyle/>
          <a:p>
            <a:pPr algn="ctr"/>
            <a:r>
              <a:rPr lang="en-US" i="1" dirty="0">
                <a:solidFill>
                  <a:srgbClr val="FFFFFF"/>
                </a:solidFill>
              </a:rPr>
              <a:t>Mobile applications</a:t>
            </a:r>
          </a:p>
        </p:txBody>
      </p:sp>
      <p:sp>
        <p:nvSpPr>
          <p:cNvPr id="14" name="TextBox 13"/>
          <p:cNvSpPr txBox="1"/>
          <p:nvPr/>
        </p:nvSpPr>
        <p:spPr>
          <a:xfrm>
            <a:off x="7396784" y="4368330"/>
            <a:ext cx="3138157" cy="276999"/>
          </a:xfrm>
          <a:prstGeom prst="rect">
            <a:avLst/>
          </a:prstGeom>
          <a:noFill/>
        </p:spPr>
        <p:txBody>
          <a:bodyPr wrap="square" lIns="0" tIns="0" rIns="0" bIns="0" rtlCol="0">
            <a:spAutoFit/>
          </a:bodyPr>
          <a:lstStyle/>
          <a:p>
            <a:pPr algn="ctr"/>
            <a:r>
              <a:rPr lang="en-US" i="1" dirty="0" smtClean="0">
                <a:solidFill>
                  <a:srgbClr val="FFFFFF"/>
                </a:solidFill>
              </a:rPr>
              <a:t>Online </a:t>
            </a:r>
            <a:r>
              <a:rPr lang="en-US" i="1" dirty="0">
                <a:solidFill>
                  <a:srgbClr val="FFFFFF"/>
                </a:solidFill>
              </a:rPr>
              <a:t>ticket </a:t>
            </a:r>
            <a:r>
              <a:rPr lang="en-US" i="1" dirty="0" smtClean="0">
                <a:solidFill>
                  <a:srgbClr val="FFFFFF"/>
                </a:solidFill>
              </a:rPr>
              <a:t>sales</a:t>
            </a:r>
            <a:endParaRPr lang="en-US" i="1" dirty="0">
              <a:solidFill>
                <a:srgbClr val="FFFFFF"/>
              </a:solidFill>
            </a:endParaRPr>
          </a:p>
        </p:txBody>
      </p:sp>
      <p:sp>
        <p:nvSpPr>
          <p:cNvPr id="17" name="TextBox 16"/>
          <p:cNvSpPr txBox="1"/>
          <p:nvPr/>
        </p:nvSpPr>
        <p:spPr>
          <a:xfrm>
            <a:off x="7320690" y="2491433"/>
            <a:ext cx="3104225" cy="553998"/>
          </a:xfrm>
          <a:prstGeom prst="rect">
            <a:avLst/>
          </a:prstGeom>
          <a:noFill/>
        </p:spPr>
        <p:txBody>
          <a:bodyPr wrap="square" lIns="0" tIns="0" rIns="0" bIns="0" rtlCol="0">
            <a:spAutoFit/>
          </a:bodyPr>
          <a:lstStyle/>
          <a:p>
            <a:pPr algn="ctr"/>
            <a:r>
              <a:rPr lang="en-US" i="1" dirty="0">
                <a:solidFill>
                  <a:srgbClr val="FFFFFF"/>
                </a:solidFill>
              </a:rPr>
              <a:t>Marketing web sites</a:t>
            </a:r>
            <a:r>
              <a:rPr lang="en-US" i="1" dirty="0" smtClean="0">
                <a:solidFill>
                  <a:srgbClr val="FFFFFF"/>
                </a:solidFill>
              </a:rPr>
              <a:t>,</a:t>
            </a:r>
          </a:p>
          <a:p>
            <a:pPr algn="ctr"/>
            <a:r>
              <a:rPr lang="en-US" i="1" dirty="0" smtClean="0">
                <a:solidFill>
                  <a:srgbClr val="FFFFFF"/>
                </a:solidFill>
              </a:rPr>
              <a:t> </a:t>
            </a:r>
            <a:r>
              <a:rPr lang="en-US" i="1" dirty="0">
                <a:solidFill>
                  <a:srgbClr val="FFFFFF"/>
                </a:solidFill>
              </a:rPr>
              <a:t>high-risk innovative apps</a:t>
            </a:r>
          </a:p>
        </p:txBody>
      </p:sp>
      <p:sp>
        <p:nvSpPr>
          <p:cNvPr id="20" name="TextBox 19"/>
          <p:cNvSpPr txBox="1"/>
          <p:nvPr/>
        </p:nvSpPr>
        <p:spPr>
          <a:xfrm>
            <a:off x="7367348" y="3494580"/>
            <a:ext cx="3162000" cy="276999"/>
          </a:xfrm>
          <a:prstGeom prst="rect">
            <a:avLst/>
          </a:prstGeom>
          <a:noFill/>
        </p:spPr>
        <p:txBody>
          <a:bodyPr wrap="square" lIns="0" tIns="0" rIns="0" bIns="0" rtlCol="0">
            <a:spAutoFit/>
          </a:bodyPr>
          <a:lstStyle/>
          <a:p>
            <a:pPr algn="ctr"/>
            <a:r>
              <a:rPr lang="en-US" i="1" dirty="0">
                <a:solidFill>
                  <a:srgbClr val="FFFFFF"/>
                </a:solidFill>
              </a:rPr>
              <a:t>Consumer web applications</a:t>
            </a:r>
          </a:p>
        </p:txBody>
      </p:sp>
      <p:sp>
        <p:nvSpPr>
          <p:cNvPr id="21" name="TextBox 20"/>
          <p:cNvSpPr txBox="1"/>
          <p:nvPr/>
        </p:nvSpPr>
        <p:spPr>
          <a:xfrm>
            <a:off x="1280531" y="1866213"/>
            <a:ext cx="5121801" cy="313932"/>
          </a:xfrm>
          <a:prstGeom prst="rect">
            <a:avLst/>
          </a:prstGeom>
          <a:noFill/>
        </p:spPr>
        <p:txBody>
          <a:bodyPr wrap="square" lIns="0" tIns="0" rIns="0" bIns="0" rtlCol="0">
            <a:spAutoFit/>
          </a:bodyPr>
          <a:lstStyle/>
          <a:p>
            <a:pPr algn="ctr"/>
            <a:r>
              <a:rPr lang="en-US" sz="2040" b="1" dirty="0" smtClean="0">
                <a:solidFill>
                  <a:srgbClr val="FFFFFF">
                    <a:lumMod val="75000"/>
                    <a:lumOff val="25000"/>
                  </a:srgbClr>
                </a:solidFill>
              </a:rPr>
              <a:t>Application Characteristic</a:t>
            </a:r>
            <a:endParaRPr lang="en-US" sz="2040" b="1" dirty="0">
              <a:solidFill>
                <a:srgbClr val="FFFFFF">
                  <a:lumMod val="75000"/>
                  <a:lumOff val="25000"/>
                </a:srgbClr>
              </a:solidFill>
            </a:endParaRPr>
          </a:p>
        </p:txBody>
      </p:sp>
      <p:sp>
        <p:nvSpPr>
          <p:cNvPr id="22" name="TextBox 21"/>
          <p:cNvSpPr txBox="1"/>
          <p:nvPr/>
        </p:nvSpPr>
        <p:spPr>
          <a:xfrm>
            <a:off x="2223996" y="4368330"/>
            <a:ext cx="3161130" cy="276999"/>
          </a:xfrm>
          <a:prstGeom prst="rect">
            <a:avLst/>
          </a:prstGeom>
          <a:noFill/>
        </p:spPr>
        <p:txBody>
          <a:bodyPr wrap="square" lIns="0" tIns="0" rIns="0" bIns="0" rtlCol="0">
            <a:spAutoFit/>
          </a:bodyPr>
          <a:lstStyle/>
          <a:p>
            <a:pPr algn="ctr"/>
            <a:r>
              <a:rPr lang="en-US" dirty="0" smtClean="0">
                <a:solidFill>
                  <a:srgbClr val="FFFFFF"/>
                </a:solidFill>
              </a:rPr>
              <a:t>Has very spiky </a:t>
            </a:r>
            <a:r>
              <a:rPr lang="en-US" dirty="0">
                <a:solidFill>
                  <a:srgbClr val="FFFFFF"/>
                </a:solidFill>
              </a:rPr>
              <a:t>usage</a:t>
            </a:r>
          </a:p>
        </p:txBody>
      </p:sp>
      <p:sp>
        <p:nvSpPr>
          <p:cNvPr id="23" name="TextBox 22"/>
          <p:cNvSpPr txBox="1"/>
          <p:nvPr/>
        </p:nvSpPr>
        <p:spPr>
          <a:xfrm>
            <a:off x="1819301" y="5086857"/>
            <a:ext cx="4206195" cy="553998"/>
          </a:xfrm>
          <a:prstGeom prst="rect">
            <a:avLst/>
          </a:prstGeom>
          <a:noFill/>
        </p:spPr>
        <p:txBody>
          <a:bodyPr wrap="square" lIns="0" tIns="0" rIns="0" bIns="0" rtlCol="0">
            <a:spAutoFit/>
          </a:bodyPr>
          <a:lstStyle/>
          <a:p>
            <a:pPr algn="ctr"/>
            <a:r>
              <a:rPr lang="en-US" dirty="0">
                <a:solidFill>
                  <a:srgbClr val="FFFFFF"/>
                </a:solidFill>
              </a:rPr>
              <a:t>Running the application on-premises raises security issues</a:t>
            </a:r>
          </a:p>
        </p:txBody>
      </p:sp>
      <p:sp>
        <p:nvSpPr>
          <p:cNvPr id="24" name="TextBox 23"/>
          <p:cNvSpPr txBox="1"/>
          <p:nvPr/>
        </p:nvSpPr>
        <p:spPr>
          <a:xfrm>
            <a:off x="1646287" y="2486069"/>
            <a:ext cx="4297634" cy="553998"/>
          </a:xfrm>
          <a:prstGeom prst="rect">
            <a:avLst/>
          </a:prstGeom>
          <a:noFill/>
        </p:spPr>
        <p:txBody>
          <a:bodyPr wrap="square" lIns="0" tIns="0" rIns="0" bIns="0" rtlCol="0">
            <a:spAutoFit/>
          </a:bodyPr>
          <a:lstStyle/>
          <a:p>
            <a:pPr algn="ctr"/>
            <a:r>
              <a:rPr lang="en-US" dirty="0" smtClean="0">
                <a:solidFill>
                  <a:srgbClr val="FFFFFF"/>
                </a:solidFill>
              </a:rPr>
              <a:t>Needs fast </a:t>
            </a:r>
            <a:r>
              <a:rPr lang="en-US" dirty="0">
                <a:solidFill>
                  <a:srgbClr val="FFFFFF"/>
                </a:solidFill>
              </a:rPr>
              <a:t>access </a:t>
            </a:r>
            <a:r>
              <a:rPr lang="en-US" dirty="0" smtClean="0">
                <a:solidFill>
                  <a:srgbClr val="FFFFFF"/>
                </a:solidFill>
              </a:rPr>
              <a:t>to computing </a:t>
            </a:r>
            <a:r>
              <a:rPr lang="en-US" dirty="0">
                <a:solidFill>
                  <a:srgbClr val="FFFFFF"/>
                </a:solidFill>
              </a:rPr>
              <a:t>resources with no commitment</a:t>
            </a:r>
          </a:p>
        </p:txBody>
      </p:sp>
      <p:sp>
        <p:nvSpPr>
          <p:cNvPr id="25" name="TextBox 24"/>
          <p:cNvSpPr txBox="1"/>
          <p:nvPr/>
        </p:nvSpPr>
        <p:spPr>
          <a:xfrm>
            <a:off x="2082193" y="3488301"/>
            <a:ext cx="3493271" cy="276999"/>
          </a:xfrm>
          <a:prstGeom prst="rect">
            <a:avLst/>
          </a:prstGeom>
          <a:noFill/>
        </p:spPr>
        <p:txBody>
          <a:bodyPr wrap="square" lIns="0" tIns="0" rIns="0" bIns="0" rtlCol="0">
            <a:spAutoFit/>
          </a:bodyPr>
          <a:lstStyle/>
          <a:p>
            <a:pPr algn="ctr"/>
            <a:r>
              <a:rPr lang="en-US" dirty="0" smtClean="0">
                <a:solidFill>
                  <a:srgbClr val="FFFFFF"/>
                </a:solidFill>
              </a:rPr>
              <a:t>Requires massive or global scale</a:t>
            </a:r>
            <a:endParaRPr lang="en-US" dirty="0">
              <a:solidFill>
                <a:srgbClr val="FFFFFF"/>
              </a:solidFill>
            </a:endParaRPr>
          </a:p>
        </p:txBody>
      </p:sp>
      <p:sp>
        <p:nvSpPr>
          <p:cNvPr id="28" name="TextBox 27"/>
          <p:cNvSpPr txBox="1"/>
          <p:nvPr/>
        </p:nvSpPr>
        <p:spPr>
          <a:xfrm>
            <a:off x="7279037" y="6146311"/>
            <a:ext cx="3511150" cy="276999"/>
          </a:xfrm>
          <a:prstGeom prst="rect">
            <a:avLst/>
          </a:prstGeom>
          <a:noFill/>
        </p:spPr>
        <p:txBody>
          <a:bodyPr wrap="square" lIns="0" tIns="0" rIns="0" bIns="0" rtlCol="0">
            <a:spAutoFit/>
          </a:bodyPr>
          <a:lstStyle/>
          <a:p>
            <a:pPr algn="ctr"/>
            <a:r>
              <a:rPr lang="en-US" i="1" dirty="0">
                <a:solidFill>
                  <a:srgbClr val="FFFFFF"/>
                </a:solidFill>
              </a:rPr>
              <a:t>Start-ups, progressive businesses</a:t>
            </a:r>
          </a:p>
        </p:txBody>
      </p:sp>
      <p:sp>
        <p:nvSpPr>
          <p:cNvPr id="29" name="TextBox 28"/>
          <p:cNvSpPr txBox="1"/>
          <p:nvPr/>
        </p:nvSpPr>
        <p:spPr>
          <a:xfrm>
            <a:off x="1829165" y="6120568"/>
            <a:ext cx="4023317" cy="276999"/>
          </a:xfrm>
          <a:prstGeom prst="rect">
            <a:avLst/>
          </a:prstGeom>
          <a:noFill/>
        </p:spPr>
        <p:txBody>
          <a:bodyPr wrap="square" lIns="0" tIns="0" rIns="0" bIns="0" rtlCol="0">
            <a:spAutoFit/>
          </a:bodyPr>
          <a:lstStyle/>
          <a:p>
            <a:pPr algn="ctr"/>
            <a:r>
              <a:rPr lang="en-US" dirty="0">
                <a:solidFill>
                  <a:srgbClr val="FFFFFF"/>
                </a:solidFill>
              </a:rPr>
              <a:t>Customers </a:t>
            </a:r>
            <a:r>
              <a:rPr lang="en-US" dirty="0" smtClean="0">
                <a:solidFill>
                  <a:srgbClr val="FFFFFF"/>
                </a:solidFill>
              </a:rPr>
              <a:t>don’t </a:t>
            </a:r>
            <a:r>
              <a:rPr lang="en-US" dirty="0">
                <a:solidFill>
                  <a:srgbClr val="FFFFFF"/>
                </a:solidFill>
              </a:rPr>
              <a:t>want in-house </a:t>
            </a:r>
            <a:r>
              <a:rPr lang="en-US" dirty="0" smtClean="0">
                <a:solidFill>
                  <a:srgbClr val="FFFFFF"/>
                </a:solidFill>
              </a:rPr>
              <a:t>IT</a:t>
            </a:r>
            <a:endParaRPr lang="en-US" dirty="0">
              <a:solidFill>
                <a:srgbClr val="FFFFFF"/>
              </a:solidFill>
            </a:endParaRPr>
          </a:p>
        </p:txBody>
      </p:sp>
      <p:grpSp>
        <p:nvGrpSpPr>
          <p:cNvPr id="2" name="Group 1"/>
          <p:cNvGrpSpPr/>
          <p:nvPr/>
        </p:nvGrpSpPr>
        <p:grpSpPr>
          <a:xfrm>
            <a:off x="1280531" y="4045896"/>
            <a:ext cx="10243600" cy="1772459"/>
            <a:chOff x="1280531" y="4045896"/>
            <a:chExt cx="10294384" cy="1772459"/>
          </a:xfrm>
        </p:grpSpPr>
        <p:cxnSp>
          <p:nvCxnSpPr>
            <p:cNvPr id="38" name="Straight Connector 37"/>
            <p:cNvCxnSpPr/>
            <p:nvPr/>
          </p:nvCxnSpPr>
          <p:spPr>
            <a:xfrm flipV="1">
              <a:off x="1280531" y="4045896"/>
              <a:ext cx="10294384" cy="4325"/>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1280531" y="4929963"/>
              <a:ext cx="10294384" cy="4325"/>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1280531" y="5814030"/>
              <a:ext cx="10294384" cy="4325"/>
            </a:xfrm>
            <a:prstGeom prst="line">
              <a:avLst/>
            </a:prstGeom>
            <a:ln w="952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21825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20" grpId="0"/>
      <p:bldP spid="22" grpId="0"/>
      <p:bldP spid="23" grpId="0"/>
      <p:bldP spid="24" grpId="0"/>
      <p:bldP spid="25" grpId="0"/>
      <p:bldP spid="28" grpId="0"/>
      <p:bldP spid="2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Parallel Applications</a:t>
            </a:r>
            <a:br>
              <a:rPr lang="en-US" dirty="0" smtClean="0"/>
            </a:br>
            <a:r>
              <a:rPr lang="en-US" sz="3200" dirty="0">
                <a:solidFill>
                  <a:schemeClr val="tx1"/>
                </a:solidFill>
              </a:rPr>
              <a:t>Example: An HPC application on Microsoft Azure</a:t>
            </a:r>
          </a:p>
        </p:txBody>
      </p:sp>
      <p:sp>
        <p:nvSpPr>
          <p:cNvPr id="58" name="Rectangle 57"/>
          <p:cNvSpPr/>
          <p:nvPr/>
        </p:nvSpPr>
        <p:spPr>
          <a:xfrm>
            <a:off x="1039842" y="1757485"/>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62" name="Rectangle 61"/>
          <p:cNvSpPr/>
          <p:nvPr/>
        </p:nvSpPr>
        <p:spPr>
          <a:xfrm>
            <a:off x="1036637" y="4083250"/>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72" name="Group 71"/>
          <p:cNvGrpSpPr/>
          <p:nvPr/>
        </p:nvGrpSpPr>
        <p:grpSpPr>
          <a:xfrm>
            <a:off x="984281" y="3920049"/>
            <a:ext cx="5161317" cy="2470412"/>
            <a:chOff x="515938" y="742950"/>
            <a:chExt cx="11331574" cy="5543551"/>
          </a:xfrm>
        </p:grpSpPr>
        <p:grpSp>
          <p:nvGrpSpPr>
            <p:cNvPr id="73" name="Group 72"/>
            <p:cNvGrpSpPr/>
            <p:nvPr/>
          </p:nvGrpSpPr>
          <p:grpSpPr>
            <a:xfrm>
              <a:off x="515938" y="742950"/>
              <a:ext cx="11331574" cy="5276850"/>
              <a:chOff x="515938" y="742950"/>
              <a:chExt cx="11331574" cy="5276850"/>
            </a:xfrm>
          </p:grpSpPr>
          <p:grpSp>
            <p:nvGrpSpPr>
              <p:cNvPr id="78" name="Group 77"/>
              <p:cNvGrpSpPr/>
              <p:nvPr/>
            </p:nvGrpSpPr>
            <p:grpSpPr>
              <a:xfrm>
                <a:off x="515938" y="742950"/>
                <a:ext cx="11331574" cy="5276850"/>
                <a:chOff x="515938" y="742950"/>
                <a:chExt cx="11331574" cy="5276850"/>
              </a:xfrm>
            </p:grpSpPr>
            <p:pic>
              <p:nvPicPr>
                <p:cNvPr id="81" name="Picture 8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82" name="Picture 8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83" name="Picture 8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84" name="Picture 8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85" name="Picture 8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86" name="Picture 85"/>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79" name="Picture 7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80" name="Picture 7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74" name="Picture 7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75" name="Picture 7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76" name="Picture 7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90" name="Rounded Rectangle 89"/>
          <p:cNvSpPr/>
          <p:nvPr/>
        </p:nvSpPr>
        <p:spPr>
          <a:xfrm>
            <a:off x="1565072" y="4437901"/>
            <a:ext cx="4580526" cy="2543187"/>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91" name="TextBox 90"/>
          <p:cNvSpPr txBox="1"/>
          <p:nvPr/>
        </p:nvSpPr>
        <p:spPr>
          <a:xfrm rot="16200000">
            <a:off x="-212170" y="2606832"/>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92" name="TextBox 91"/>
          <p:cNvSpPr txBox="1"/>
          <p:nvPr/>
        </p:nvSpPr>
        <p:spPr>
          <a:xfrm rot="16200000">
            <a:off x="-608028" y="5329036"/>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sp>
        <p:nvSpPr>
          <p:cNvPr id="93" name="TextBox 92"/>
          <p:cNvSpPr txBox="1"/>
          <p:nvPr/>
        </p:nvSpPr>
        <p:spPr>
          <a:xfrm>
            <a:off x="9525530" y="3135033"/>
            <a:ext cx="1539346" cy="606488"/>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Developer/</a:t>
            </a:r>
          </a:p>
          <a:p>
            <a:pPr>
              <a:buClr>
                <a:srgbClr val="FFFFFF"/>
              </a:buClr>
            </a:pPr>
            <a:r>
              <a:rPr lang="en-US" sz="1632" dirty="0">
                <a:solidFill>
                  <a:srgbClr val="505050">
                    <a:lumMod val="50000"/>
                  </a:srgbClr>
                </a:solidFill>
              </a:rPr>
              <a:t>IT Admin</a:t>
            </a:r>
          </a:p>
        </p:txBody>
      </p:sp>
      <p:grpSp>
        <p:nvGrpSpPr>
          <p:cNvPr id="5" name="Group 4"/>
          <p:cNvGrpSpPr/>
          <p:nvPr/>
        </p:nvGrpSpPr>
        <p:grpSpPr>
          <a:xfrm>
            <a:off x="1975012" y="2124951"/>
            <a:ext cx="2193816" cy="1211438"/>
            <a:chOff x="1307615" y="1780254"/>
            <a:chExt cx="2150995" cy="1187792"/>
          </a:xfrm>
        </p:grpSpPr>
        <p:pic>
          <p:nvPicPr>
            <p:cNvPr id="87" name="Picture 86" descr="1.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086692" y="1802588"/>
              <a:ext cx="529887" cy="789966"/>
            </a:xfrm>
            <a:prstGeom prst="rect">
              <a:avLst/>
            </a:prstGeom>
          </p:spPr>
        </p:pic>
        <p:pic>
          <p:nvPicPr>
            <p:cNvPr id="88" name="Picture 87" descr="8.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2922292" y="1784408"/>
              <a:ext cx="536318" cy="789965"/>
            </a:xfrm>
            <a:prstGeom prst="rect">
              <a:avLst/>
            </a:prstGeom>
          </p:spPr>
        </p:pic>
        <p:pic>
          <p:nvPicPr>
            <p:cNvPr id="89" name="Picture 88" descr="11.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flipH="1">
              <a:off x="1307615" y="1780254"/>
              <a:ext cx="530322" cy="789966"/>
            </a:xfrm>
            <a:prstGeom prst="rect">
              <a:avLst/>
            </a:prstGeom>
          </p:spPr>
        </p:pic>
        <p:sp>
          <p:nvSpPr>
            <p:cNvPr id="95" name="TextBox 94"/>
            <p:cNvSpPr txBox="1"/>
            <p:nvPr/>
          </p:nvSpPr>
          <p:spPr>
            <a:xfrm>
              <a:off x="1788752" y="2624554"/>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Users</a:t>
              </a:r>
            </a:p>
          </p:txBody>
        </p:sp>
      </p:grpSp>
      <p:cxnSp>
        <p:nvCxnSpPr>
          <p:cNvPr id="101" name="Elbow Connector 100"/>
          <p:cNvCxnSpPr>
            <a:stCxn id="94" idx="2"/>
            <a:endCxn id="90" idx="3"/>
          </p:cNvCxnSpPr>
          <p:nvPr/>
        </p:nvCxnSpPr>
        <p:spPr>
          <a:xfrm rot="5400000">
            <a:off x="5715207" y="3636627"/>
            <a:ext cx="2503261" cy="1642478"/>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13" name="Group 112"/>
          <p:cNvGrpSpPr/>
          <p:nvPr/>
        </p:nvGrpSpPr>
        <p:grpSpPr>
          <a:xfrm>
            <a:off x="7999337" y="3397914"/>
            <a:ext cx="1526193" cy="347364"/>
            <a:chOff x="2690699" y="2933515"/>
            <a:chExt cx="1496403" cy="340584"/>
          </a:xfrm>
        </p:grpSpPr>
        <p:sp>
          <p:nvSpPr>
            <p:cNvPr id="122" name="Oval 121"/>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23" name="TextBox 122"/>
            <p:cNvSpPr txBox="1"/>
            <p:nvPr/>
          </p:nvSpPr>
          <p:spPr>
            <a:xfrm>
              <a:off x="3022419" y="2963575"/>
              <a:ext cx="1164683"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Create cluster</a:t>
              </a:r>
            </a:p>
          </p:txBody>
        </p:sp>
      </p:grpSp>
      <p:cxnSp>
        <p:nvCxnSpPr>
          <p:cNvPr id="124" name="Straight Arrow Connector 123"/>
          <p:cNvCxnSpPr/>
          <p:nvPr/>
        </p:nvCxnSpPr>
        <p:spPr>
          <a:xfrm>
            <a:off x="3159195" y="3331352"/>
            <a:ext cx="1" cy="1201063"/>
          </a:xfrm>
          <a:prstGeom prst="straightConnector1">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40" name="Rounded Rectangle 139"/>
          <p:cNvSpPr/>
          <p:nvPr/>
        </p:nvSpPr>
        <p:spPr bwMode="auto">
          <a:xfrm>
            <a:off x="1783336" y="6187720"/>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41" name="Rounded Rectangle 140"/>
          <p:cNvSpPr/>
          <p:nvPr/>
        </p:nvSpPr>
        <p:spPr bwMode="auto">
          <a:xfrm>
            <a:off x="3241756" y="6187720"/>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42" name="Rounded Rectangle 141"/>
          <p:cNvSpPr/>
          <p:nvPr/>
        </p:nvSpPr>
        <p:spPr bwMode="auto">
          <a:xfrm>
            <a:off x="4699987" y="6187720"/>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cxnSp>
        <p:nvCxnSpPr>
          <p:cNvPr id="18" name="Straight Arrow Connector 17"/>
          <p:cNvCxnSpPr/>
          <p:nvPr/>
        </p:nvCxnSpPr>
        <p:spPr>
          <a:xfrm flipH="1" flipV="1">
            <a:off x="8662679" y="2953422"/>
            <a:ext cx="1762739" cy="4652"/>
          </a:xfrm>
          <a:prstGeom prst="straightConnector1">
            <a:avLst/>
          </a:prstGeom>
          <a:ln w="28575">
            <a:solidFill>
              <a:schemeClr val="bg1">
                <a:lumMod val="50000"/>
              </a:schemeClr>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3" name="Straight Arrow Connector 142"/>
          <p:cNvCxnSpPr/>
          <p:nvPr/>
        </p:nvCxnSpPr>
        <p:spPr>
          <a:xfrm flipH="1" flipV="1">
            <a:off x="6786962" y="2624456"/>
            <a:ext cx="3489000" cy="15098"/>
          </a:xfrm>
          <a:prstGeom prst="straightConnector1">
            <a:avLst/>
          </a:prstGeom>
          <a:ln w="28575">
            <a:solidFill>
              <a:schemeClr val="bg1">
                <a:lumMod val="50000"/>
              </a:schemeClr>
            </a:solidFill>
            <a:tailEnd type="none"/>
          </a:ln>
          <a:effectLst/>
        </p:spPr>
        <p:style>
          <a:lnRef idx="2">
            <a:schemeClr val="accent1"/>
          </a:lnRef>
          <a:fillRef idx="0">
            <a:schemeClr val="accent1"/>
          </a:fillRef>
          <a:effectRef idx="1">
            <a:schemeClr val="accent1"/>
          </a:effectRef>
          <a:fontRef idx="minor">
            <a:schemeClr val="tx1"/>
          </a:fontRef>
        </p:style>
      </p:cxnSp>
      <p:pic>
        <p:nvPicPr>
          <p:cNvPr id="126" name="Picture 125" descr="4.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003751" y="2284126"/>
            <a:ext cx="544421" cy="805692"/>
          </a:xfrm>
          <a:prstGeom prst="rect">
            <a:avLst/>
          </a:prstGeom>
        </p:spPr>
      </p:pic>
      <p:cxnSp>
        <p:nvCxnSpPr>
          <p:cNvPr id="20" name="Elbow Connector 19"/>
          <p:cNvCxnSpPr/>
          <p:nvPr/>
        </p:nvCxnSpPr>
        <p:spPr>
          <a:xfrm rot="5400000">
            <a:off x="5054948" y="2853904"/>
            <a:ext cx="1942153" cy="1414870"/>
          </a:xfrm>
          <a:prstGeom prst="bentConnector3">
            <a:avLst>
              <a:gd name="adj1" fmla="val 3245"/>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44" name="Group 143"/>
          <p:cNvGrpSpPr/>
          <p:nvPr/>
        </p:nvGrpSpPr>
        <p:grpSpPr>
          <a:xfrm>
            <a:off x="5516497" y="3371690"/>
            <a:ext cx="1387799" cy="347364"/>
            <a:chOff x="2690699" y="2933515"/>
            <a:chExt cx="1360711" cy="340584"/>
          </a:xfrm>
        </p:grpSpPr>
        <p:sp>
          <p:nvSpPr>
            <p:cNvPr id="145" name="Oval 144"/>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146" name="TextBox 145"/>
            <p:cNvSpPr txBox="1"/>
            <p:nvPr/>
          </p:nvSpPr>
          <p:spPr>
            <a:xfrm>
              <a:off x="3022420" y="2984251"/>
              <a:ext cx="1028990"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Submit job</a:t>
              </a:r>
            </a:p>
          </p:txBody>
        </p:sp>
      </p:grpSp>
      <p:sp>
        <p:nvSpPr>
          <p:cNvPr id="59" name="Rounded Rectangle 58"/>
          <p:cNvSpPr/>
          <p:nvPr/>
        </p:nvSpPr>
        <p:spPr bwMode="auto">
          <a:xfrm>
            <a:off x="1685071" y="4619151"/>
            <a:ext cx="4306445" cy="1484923"/>
          </a:xfrm>
          <a:prstGeom prst="roundRect">
            <a:avLst>
              <a:gd name="adj" fmla="val 8743"/>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tIns="0" rtlCol="0" anchor="t"/>
          <a:lstStyle/>
          <a:p>
            <a:pPr algn="ctr">
              <a:buClr>
                <a:srgbClr val="FFFFFF"/>
              </a:buClr>
            </a:pPr>
            <a:endParaRPr lang="en-US" sz="1836" b="1" dirty="0">
              <a:solidFill>
                <a:srgbClr val="68217A"/>
              </a:solidFill>
            </a:endParaRPr>
          </a:p>
        </p:txBody>
      </p:sp>
      <p:grpSp>
        <p:nvGrpSpPr>
          <p:cNvPr id="3" name="Group 2"/>
          <p:cNvGrpSpPr/>
          <p:nvPr/>
        </p:nvGrpSpPr>
        <p:grpSpPr>
          <a:xfrm>
            <a:off x="1834559" y="4721743"/>
            <a:ext cx="3939162" cy="1275483"/>
            <a:chOff x="1831640" y="4326359"/>
            <a:chExt cx="3862274" cy="1250587"/>
          </a:xfrm>
        </p:grpSpPr>
        <p:sp>
          <p:nvSpPr>
            <p:cNvPr id="133" name="Rectangle 132"/>
            <p:cNvSpPr/>
            <p:nvPr/>
          </p:nvSpPr>
          <p:spPr>
            <a:xfrm>
              <a:off x="1946748" y="4467272"/>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FFFFFF"/>
                </a:solidFill>
              </a:endParaRPr>
            </a:p>
          </p:txBody>
        </p:sp>
        <p:sp>
          <p:nvSpPr>
            <p:cNvPr id="125" name="Rectangle 124"/>
            <p:cNvSpPr/>
            <p:nvPr/>
          </p:nvSpPr>
          <p:spPr>
            <a:xfrm>
              <a:off x="1831640" y="4326359"/>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4" name="Rectangle 133"/>
            <p:cNvSpPr/>
            <p:nvPr/>
          </p:nvSpPr>
          <p:spPr>
            <a:xfrm>
              <a:off x="2947504" y="4467272"/>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FFFFFF"/>
                </a:solidFill>
              </a:endParaRPr>
            </a:p>
          </p:txBody>
        </p:sp>
        <p:sp>
          <p:nvSpPr>
            <p:cNvPr id="135" name="Rectangle 134"/>
            <p:cNvSpPr/>
            <p:nvPr/>
          </p:nvSpPr>
          <p:spPr>
            <a:xfrm>
              <a:off x="2832396" y="4326359"/>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6" name="Rectangle 135"/>
            <p:cNvSpPr/>
            <p:nvPr/>
          </p:nvSpPr>
          <p:spPr>
            <a:xfrm>
              <a:off x="3962103" y="4467272"/>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FFFFFF"/>
                </a:solidFill>
              </a:endParaRPr>
            </a:p>
          </p:txBody>
        </p:sp>
        <p:sp>
          <p:nvSpPr>
            <p:cNvPr id="137" name="Rectangle 136"/>
            <p:cNvSpPr/>
            <p:nvPr/>
          </p:nvSpPr>
          <p:spPr>
            <a:xfrm>
              <a:off x="3846995" y="4326359"/>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8" name="Rectangle 137"/>
            <p:cNvSpPr/>
            <p:nvPr/>
          </p:nvSpPr>
          <p:spPr>
            <a:xfrm>
              <a:off x="4994499" y="4467272"/>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FFFFFF"/>
                </a:solidFill>
              </a:endParaRPr>
            </a:p>
          </p:txBody>
        </p:sp>
        <p:sp>
          <p:nvSpPr>
            <p:cNvPr id="139" name="Rectangle 138"/>
            <p:cNvSpPr/>
            <p:nvPr/>
          </p:nvSpPr>
          <p:spPr>
            <a:xfrm>
              <a:off x="4879391" y="4326359"/>
              <a:ext cx="699415" cy="1109674"/>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grpSp>
      <p:grpSp>
        <p:nvGrpSpPr>
          <p:cNvPr id="4" name="Group 3"/>
          <p:cNvGrpSpPr/>
          <p:nvPr/>
        </p:nvGrpSpPr>
        <p:grpSpPr>
          <a:xfrm>
            <a:off x="1935547" y="4876853"/>
            <a:ext cx="3666365" cy="466260"/>
            <a:chOff x="1930656" y="4478442"/>
            <a:chExt cx="3594802" cy="457159"/>
          </a:xfrm>
        </p:grpSpPr>
        <p:sp>
          <p:nvSpPr>
            <p:cNvPr id="21" name="Oval 20"/>
            <p:cNvSpPr/>
            <p:nvPr/>
          </p:nvSpPr>
          <p:spPr>
            <a:xfrm>
              <a:off x="2907311" y="4478442"/>
              <a:ext cx="549583" cy="45715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48" name="Oval 147"/>
            <p:cNvSpPr/>
            <p:nvPr/>
          </p:nvSpPr>
          <p:spPr>
            <a:xfrm>
              <a:off x="1930656" y="4478442"/>
              <a:ext cx="549583" cy="45715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49" name="Oval 148"/>
            <p:cNvSpPr/>
            <p:nvPr/>
          </p:nvSpPr>
          <p:spPr>
            <a:xfrm>
              <a:off x="3928107" y="4478442"/>
              <a:ext cx="549583" cy="45715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50" name="Oval 149"/>
            <p:cNvSpPr/>
            <p:nvPr/>
          </p:nvSpPr>
          <p:spPr>
            <a:xfrm>
              <a:off x="4975875" y="4478442"/>
              <a:ext cx="549583" cy="45715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grpSp>
      <p:sp>
        <p:nvSpPr>
          <p:cNvPr id="94" name="Rounded Rectangle 93"/>
          <p:cNvSpPr/>
          <p:nvPr/>
        </p:nvSpPr>
        <p:spPr>
          <a:xfrm>
            <a:off x="6733459" y="2336655"/>
            <a:ext cx="2109234" cy="86958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buClr>
                <a:srgbClr val="FFFFFF"/>
              </a:buClr>
            </a:pPr>
            <a:r>
              <a:rPr lang="en-US" sz="1836" b="1" dirty="0">
                <a:solidFill>
                  <a:srgbClr val="FFFFFF"/>
                </a:solidFill>
              </a:rPr>
              <a:t>Windows Server with HPC Pack 2012</a:t>
            </a:r>
          </a:p>
        </p:txBody>
      </p:sp>
    </p:spTree>
    <p:extLst>
      <p:ext uri="{BB962C8B-B14F-4D97-AF65-F5344CB8AC3E}">
        <p14:creationId xmlns:p14="http://schemas.microsoft.com/office/powerpoint/2010/main" val="34548734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3"/>
                                        </p:tgtEl>
                                        <p:attrNameLst>
                                          <p:attrName>style.visibility</p:attrName>
                                        </p:attrNameLst>
                                      </p:cBhvr>
                                      <p:to>
                                        <p:strVal val="visible"/>
                                      </p:to>
                                    </p:set>
                                    <p:animEffect transition="in" filter="fade">
                                      <p:cBhvr>
                                        <p:cTn id="11" dur="500"/>
                                        <p:tgtEl>
                                          <p:spTgt spid="11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wipe(up)">
                                      <p:cBhvr>
                                        <p:cTn id="15" dur="500"/>
                                        <p:tgtEl>
                                          <p:spTgt spid="10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43"/>
                                        </p:tgtEl>
                                        <p:attrNameLst>
                                          <p:attrName>style.visibility</p:attrName>
                                        </p:attrNameLst>
                                      </p:cBhvr>
                                      <p:to>
                                        <p:strVal val="visible"/>
                                      </p:to>
                                    </p:set>
                                    <p:animEffect transition="in" filter="wipe(right)">
                                      <p:cBhvr>
                                        <p:cTn id="24" dur="500"/>
                                        <p:tgtEl>
                                          <p:spTgt spid="143"/>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44"/>
                                        </p:tgtEl>
                                        <p:attrNameLst>
                                          <p:attrName>style.visibility</p:attrName>
                                        </p:attrNameLst>
                                      </p:cBhvr>
                                      <p:to>
                                        <p:strVal val="visible"/>
                                      </p:to>
                                    </p:set>
                                    <p:animEffect transition="in" filter="fade">
                                      <p:cBhvr>
                                        <p:cTn id="32" dur="500"/>
                                        <p:tgtEl>
                                          <p:spTgt spid="144"/>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wipe(up)">
                                      <p:cBhvr>
                                        <p:cTn id="48"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1036637" y="3954462"/>
            <a:ext cx="10932017" cy="2903337"/>
          </a:xfrm>
          <a:prstGeom prst="rect">
            <a:avLst/>
          </a:prstGeom>
          <a:ln w="12700">
            <a:noFill/>
            <a:tailEnd type="stealth" w="lg" len="lg"/>
          </a:ln>
        </p:spPr>
        <p:style>
          <a:lnRef idx="1">
            <a:schemeClr val="accent1"/>
          </a:lnRef>
          <a:fillRef idx="1003">
            <a:schemeClr val="lt2"/>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grpSp>
        <p:nvGrpSpPr>
          <p:cNvPr id="63" name="Group 62"/>
          <p:cNvGrpSpPr/>
          <p:nvPr/>
        </p:nvGrpSpPr>
        <p:grpSpPr>
          <a:xfrm>
            <a:off x="1090163" y="3861883"/>
            <a:ext cx="5161317" cy="2470412"/>
            <a:chOff x="515938" y="742950"/>
            <a:chExt cx="11331574" cy="5543551"/>
          </a:xfrm>
        </p:grpSpPr>
        <p:grpSp>
          <p:nvGrpSpPr>
            <p:cNvPr id="64" name="Group 63"/>
            <p:cNvGrpSpPr/>
            <p:nvPr/>
          </p:nvGrpSpPr>
          <p:grpSpPr>
            <a:xfrm>
              <a:off x="515938" y="742950"/>
              <a:ext cx="11331574" cy="5276850"/>
              <a:chOff x="515938" y="742950"/>
              <a:chExt cx="11331574" cy="5276850"/>
            </a:xfrm>
          </p:grpSpPr>
          <p:grpSp>
            <p:nvGrpSpPr>
              <p:cNvPr id="68" name="Group 67"/>
              <p:cNvGrpSpPr/>
              <p:nvPr/>
            </p:nvGrpSpPr>
            <p:grpSpPr>
              <a:xfrm>
                <a:off x="515938" y="742950"/>
                <a:ext cx="11331574" cy="5276850"/>
                <a:chOff x="515938" y="742950"/>
                <a:chExt cx="11331574" cy="5276850"/>
              </a:xfrm>
            </p:grpSpPr>
            <p:pic>
              <p:nvPicPr>
                <p:cNvPr id="71" name="Picture 7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73138" y="1447800"/>
                  <a:ext cx="7152701" cy="4038600"/>
                </a:xfrm>
                <a:prstGeom prst="rect">
                  <a:avLst/>
                </a:prstGeom>
                <a:noFill/>
                <a:ln w="9525">
                  <a:noFill/>
                  <a:miter lim="800000"/>
                  <a:headEnd/>
                  <a:tailEnd/>
                </a:ln>
                <a:effectLst/>
              </p:spPr>
            </p:pic>
            <p:pic>
              <p:nvPicPr>
                <p:cNvPr id="98" name="Picture 9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04312" y="1219200"/>
                  <a:ext cx="7152701" cy="4038600"/>
                </a:xfrm>
                <a:prstGeom prst="rect">
                  <a:avLst/>
                </a:prstGeom>
                <a:noFill/>
                <a:ln w="9525">
                  <a:noFill/>
                  <a:miter lim="800000"/>
                  <a:headEnd/>
                  <a:tailEnd/>
                </a:ln>
                <a:effectLst/>
              </p:spPr>
            </p:pic>
            <p:pic>
              <p:nvPicPr>
                <p:cNvPr id="99" name="Picture 9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938" y="3276600"/>
                  <a:ext cx="5448300" cy="2743200"/>
                </a:xfrm>
                <a:prstGeom prst="rect">
                  <a:avLst/>
                </a:prstGeom>
                <a:noFill/>
                <a:ln w="9525">
                  <a:noFill/>
                  <a:miter lim="800000"/>
                  <a:headEnd/>
                  <a:tailEnd/>
                </a:ln>
                <a:effectLst/>
              </p:spPr>
            </p:pic>
            <p:pic>
              <p:nvPicPr>
                <p:cNvPr id="103" name="Picture 1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4012" y="3276600"/>
                  <a:ext cx="5448300" cy="2743200"/>
                </a:xfrm>
                <a:prstGeom prst="rect">
                  <a:avLst/>
                </a:prstGeom>
                <a:noFill/>
                <a:ln w="9525">
                  <a:noFill/>
                  <a:miter lim="800000"/>
                  <a:headEnd/>
                  <a:tailEnd/>
                </a:ln>
                <a:effectLst/>
              </p:spPr>
            </p:pic>
            <p:pic>
              <p:nvPicPr>
                <p:cNvPr id="104" name="Picture 10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99212" y="3276600"/>
                  <a:ext cx="5448300" cy="2743200"/>
                </a:xfrm>
                <a:prstGeom prst="rect">
                  <a:avLst/>
                </a:prstGeom>
                <a:noFill/>
                <a:ln w="9525">
                  <a:noFill/>
                  <a:miter lim="800000"/>
                  <a:headEnd/>
                  <a:tailEnd/>
                </a:ln>
                <a:effectLst/>
              </p:spPr>
            </p:pic>
            <p:pic>
              <p:nvPicPr>
                <p:cNvPr id="105" name="Picture 104"/>
                <p:cNvPicPr>
                  <a:picLocks noChangeAspect="1" noChangeArrowheads="1"/>
                </p:cNvPicPr>
                <p:nvPr/>
              </p:nvPicPr>
              <p:blipFill>
                <a:blip r:embed="rId5" cstate="email">
                  <a:lum bright="22000" contrast="1000"/>
                  <a:extLst>
                    <a:ext uri="{28A0092B-C50C-407E-A947-70E740481C1C}">
                      <a14:useLocalDpi xmlns:a14="http://schemas.microsoft.com/office/drawing/2010/main"/>
                    </a:ext>
                  </a:extLst>
                </a:blip>
                <a:srcRect/>
                <a:stretch>
                  <a:fillRect/>
                </a:stretch>
              </p:blipFill>
              <p:spPr bwMode="auto">
                <a:xfrm>
                  <a:off x="3427412" y="742950"/>
                  <a:ext cx="6229350" cy="2324100"/>
                </a:xfrm>
                <a:prstGeom prst="rect">
                  <a:avLst/>
                </a:prstGeom>
                <a:noFill/>
                <a:ln w="9525">
                  <a:noFill/>
                  <a:miter lim="800000"/>
                  <a:headEnd/>
                  <a:tailEnd/>
                </a:ln>
                <a:effectLst/>
              </p:spPr>
            </p:pic>
          </p:grpSp>
          <p:pic>
            <p:nvPicPr>
              <p:cNvPr id="69" name="Picture 6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1286950" y="1509107"/>
                <a:ext cx="5600700" cy="3162300"/>
              </a:xfrm>
              <a:prstGeom prst="rect">
                <a:avLst/>
              </a:prstGeom>
              <a:noFill/>
              <a:ln w="9525">
                <a:noFill/>
                <a:miter lim="800000"/>
                <a:headEnd/>
                <a:tailEnd/>
              </a:ln>
              <a:effectLst/>
            </p:spPr>
          </p:pic>
          <p:pic>
            <p:nvPicPr>
              <p:cNvPr id="70" name="Picture 69"/>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9900000">
                <a:off x="5742501" y="1509107"/>
                <a:ext cx="5600701" cy="3162300"/>
              </a:xfrm>
              <a:prstGeom prst="rect">
                <a:avLst/>
              </a:prstGeom>
              <a:noFill/>
              <a:ln w="9525">
                <a:noFill/>
                <a:miter lim="800000"/>
                <a:headEnd/>
                <a:tailEnd/>
              </a:ln>
              <a:effectLst/>
            </p:spPr>
          </p:pic>
        </p:grpSp>
        <p:pic>
          <p:nvPicPr>
            <p:cNvPr id="65" name="Picture 6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46212" y="3124200"/>
              <a:ext cx="5600700" cy="3162300"/>
            </a:xfrm>
            <a:prstGeom prst="rect">
              <a:avLst/>
            </a:prstGeom>
            <a:noFill/>
            <a:ln w="9525">
              <a:noFill/>
              <a:miter lim="800000"/>
              <a:headEnd/>
              <a:tailEnd/>
            </a:ln>
            <a:effectLst/>
          </p:spPr>
        </p:pic>
        <p:pic>
          <p:nvPicPr>
            <p:cNvPr id="66" name="Picture 6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103812" y="3124200"/>
              <a:ext cx="5600700" cy="3162300"/>
            </a:xfrm>
            <a:prstGeom prst="rect">
              <a:avLst/>
            </a:prstGeom>
            <a:noFill/>
            <a:ln w="9525">
              <a:noFill/>
              <a:miter lim="800000"/>
              <a:headEnd/>
              <a:tailEnd/>
            </a:ln>
            <a:effectLst/>
          </p:spPr>
        </p:pic>
        <p:pic>
          <p:nvPicPr>
            <p:cNvPr id="67" name="Picture 6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46811" y="3124200"/>
              <a:ext cx="5600701" cy="3162301"/>
            </a:xfrm>
            <a:prstGeom prst="rect">
              <a:avLst/>
            </a:prstGeom>
            <a:noFill/>
            <a:ln w="9525">
              <a:noFill/>
              <a:miter lim="800000"/>
              <a:headEnd/>
              <a:tailEnd/>
            </a:ln>
            <a:effectLst/>
          </p:spPr>
        </p:pic>
      </p:grpSp>
      <p:sp>
        <p:nvSpPr>
          <p:cNvPr id="111" name="Rounded Rectangle 110"/>
          <p:cNvSpPr/>
          <p:nvPr/>
        </p:nvSpPr>
        <p:spPr>
          <a:xfrm>
            <a:off x="1565072" y="4403628"/>
            <a:ext cx="4580526" cy="2448672"/>
          </a:xfrm>
          <a:prstGeom prst="roundRect">
            <a:avLst>
              <a:gd name="adj" fmla="val 0"/>
            </a:avLst>
          </a:prstGeom>
          <a:ln/>
        </p:spPr>
        <p:style>
          <a:lnRef idx="0">
            <a:schemeClr val="accent4"/>
          </a:lnRef>
          <a:fillRef idx="1002">
            <a:schemeClr val="lt2"/>
          </a:fillRef>
          <a:effectRef idx="3">
            <a:schemeClr val="accent4"/>
          </a:effectRef>
          <a:fontRef idx="minor">
            <a:schemeClr val="lt1"/>
          </a:fontRef>
        </p:style>
        <p:txBody>
          <a:bodyPr rtlCol="0" anchor="b"/>
          <a:lstStyle/>
          <a:p>
            <a:pPr algn="ctr">
              <a:buClr>
                <a:srgbClr val="FFFFFF"/>
              </a:buClr>
            </a:pPr>
            <a:endParaRPr lang="en-US" sz="1836" b="1" i="1" dirty="0">
              <a:solidFill>
                <a:srgbClr val="68217A"/>
              </a:solidFill>
            </a:endParaRPr>
          </a:p>
        </p:txBody>
      </p:sp>
      <p:sp>
        <p:nvSpPr>
          <p:cNvPr id="158" name="Rounded Rectangle 157"/>
          <p:cNvSpPr/>
          <p:nvPr/>
        </p:nvSpPr>
        <p:spPr bwMode="auto">
          <a:xfrm>
            <a:off x="1712236" y="4105369"/>
            <a:ext cx="4306445" cy="1870371"/>
          </a:xfrm>
          <a:prstGeom prst="roundRect">
            <a:avLst>
              <a:gd name="adj" fmla="val 8743"/>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tIns="0" rtlCol="0" anchor="t"/>
          <a:lstStyle/>
          <a:p>
            <a:pPr algn="ctr">
              <a:buClr>
                <a:srgbClr val="FFFFFF"/>
              </a:buClr>
            </a:pPr>
            <a:r>
              <a:rPr lang="en-US" sz="1836" b="1" dirty="0" err="1">
                <a:solidFill>
                  <a:srgbClr val="FFFFFF"/>
                </a:solidFill>
              </a:rPr>
              <a:t>MapReduce</a:t>
            </a:r>
            <a:r>
              <a:rPr lang="en-US" sz="1836" b="1" dirty="0">
                <a:solidFill>
                  <a:srgbClr val="FFFFFF"/>
                </a:solidFill>
              </a:rPr>
              <a:t> Job</a:t>
            </a:r>
          </a:p>
        </p:txBody>
      </p:sp>
      <p:sp>
        <p:nvSpPr>
          <p:cNvPr id="2" name="Title 1"/>
          <p:cNvSpPr>
            <a:spLocks noGrp="1"/>
          </p:cNvSpPr>
          <p:nvPr>
            <p:ph type="title"/>
          </p:nvPr>
        </p:nvSpPr>
        <p:spPr/>
        <p:txBody>
          <a:bodyPr/>
          <a:lstStyle/>
          <a:p>
            <a:r>
              <a:rPr lang="en-US" dirty="0" smtClean="0"/>
              <a:t>New Parallel Applications</a:t>
            </a:r>
            <a:br>
              <a:rPr lang="en-US" dirty="0" smtClean="0"/>
            </a:br>
            <a:r>
              <a:rPr lang="en-US" sz="3200" dirty="0">
                <a:solidFill>
                  <a:schemeClr val="tx1"/>
                </a:solidFill>
              </a:rPr>
              <a:t>Example: A big data application using HDInsight</a:t>
            </a:r>
          </a:p>
        </p:txBody>
      </p:sp>
      <p:sp>
        <p:nvSpPr>
          <p:cNvPr id="59" name="Rectangle 58"/>
          <p:cNvSpPr/>
          <p:nvPr/>
        </p:nvSpPr>
        <p:spPr>
          <a:xfrm>
            <a:off x="1039842" y="1628697"/>
            <a:ext cx="10927533" cy="2099743"/>
          </a:xfrm>
          <a:prstGeom prst="rect">
            <a:avLst/>
          </a:prstGeom>
          <a:ln>
            <a:tailEnd type="stealth" w="lg" len="lg"/>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112" name="TextBox 111"/>
          <p:cNvSpPr txBox="1"/>
          <p:nvPr/>
        </p:nvSpPr>
        <p:spPr>
          <a:xfrm rot="16200000">
            <a:off x="-212170" y="2478044"/>
            <a:ext cx="2109037" cy="410345"/>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solidFill>
                  <a:srgbClr val="FFFFFF"/>
                </a:solidFill>
              </a:rPr>
              <a:t>ENTERPRISE</a:t>
            </a:r>
          </a:p>
        </p:txBody>
      </p:sp>
      <p:sp>
        <p:nvSpPr>
          <p:cNvPr id="113" name="TextBox 112"/>
          <p:cNvSpPr txBox="1"/>
          <p:nvPr/>
        </p:nvSpPr>
        <p:spPr>
          <a:xfrm rot="16200000">
            <a:off x="-608028" y="5200248"/>
            <a:ext cx="2897256" cy="40685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defPPr>
              <a:defRPr lang="en-US"/>
            </a:defPPr>
            <a:lvl1pPr algn="ctr">
              <a:defRPr sz="1632">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MICROSOFT AZURE</a:t>
            </a:r>
          </a:p>
        </p:txBody>
      </p:sp>
      <p:sp>
        <p:nvSpPr>
          <p:cNvPr id="118" name="TextBox 117"/>
          <p:cNvSpPr txBox="1"/>
          <p:nvPr/>
        </p:nvSpPr>
        <p:spPr>
          <a:xfrm>
            <a:off x="10343708" y="2953273"/>
            <a:ext cx="1548766" cy="606488"/>
          </a:xfrm>
          <a:prstGeom prst="rect">
            <a:avLst/>
          </a:prstGeom>
          <a:noFill/>
        </p:spPr>
        <p:txBody>
          <a:bodyPr wrap="square" rtlCol="0">
            <a:spAutoFit/>
          </a:bodyPr>
          <a:lstStyle>
            <a:defPPr>
              <a:defRPr lang="en-US"/>
            </a:defPPr>
            <a:lvl1pPr algn="ctr">
              <a:buClr>
                <a:schemeClr val="tx1"/>
              </a:buClr>
              <a:defRPr sz="1600">
                <a:solidFill>
                  <a:schemeClr val="tx2"/>
                </a:solidFill>
              </a:defRPr>
            </a:lvl1pPr>
          </a:lstStyle>
          <a:p>
            <a:pPr>
              <a:buClr>
                <a:srgbClr val="FFFFFF"/>
              </a:buClr>
            </a:pPr>
            <a:r>
              <a:rPr lang="en-US" sz="1632" dirty="0">
                <a:solidFill>
                  <a:srgbClr val="505050">
                    <a:lumMod val="50000"/>
                  </a:srgbClr>
                </a:solidFill>
              </a:rPr>
              <a:t>Developer/</a:t>
            </a:r>
          </a:p>
          <a:p>
            <a:pPr>
              <a:buClr>
                <a:srgbClr val="FFFFFF"/>
              </a:buClr>
            </a:pPr>
            <a:r>
              <a:rPr lang="en-US" sz="1632" dirty="0">
                <a:solidFill>
                  <a:srgbClr val="505050">
                    <a:lumMod val="50000"/>
                  </a:srgbClr>
                </a:solidFill>
              </a:rPr>
              <a:t>IT Admin</a:t>
            </a:r>
          </a:p>
        </p:txBody>
      </p:sp>
      <p:cxnSp>
        <p:nvCxnSpPr>
          <p:cNvPr id="123" name="Elbow Connector 122"/>
          <p:cNvCxnSpPr>
            <a:endCxn id="111" idx="3"/>
          </p:cNvCxnSpPr>
          <p:nvPr/>
        </p:nvCxnSpPr>
        <p:spPr>
          <a:xfrm rot="5400000">
            <a:off x="6057545" y="2903150"/>
            <a:ext cx="2812868" cy="2636762"/>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24" name="Group 123"/>
          <p:cNvGrpSpPr/>
          <p:nvPr/>
        </p:nvGrpSpPr>
        <p:grpSpPr>
          <a:xfrm>
            <a:off x="7799464" y="4578872"/>
            <a:ext cx="1942924" cy="793253"/>
            <a:chOff x="8380412" y="4043544"/>
            <a:chExt cx="1905000" cy="777770"/>
          </a:xfrm>
        </p:grpSpPr>
        <p:sp>
          <p:nvSpPr>
            <p:cNvPr id="125" name="Rounded Rectangle 124"/>
            <p:cNvSpPr/>
            <p:nvPr/>
          </p:nvSpPr>
          <p:spPr>
            <a:xfrm>
              <a:off x="8380412" y="4043544"/>
              <a:ext cx="1905000" cy="777770"/>
            </a:xfrm>
            <a:prstGeom prst="roundRect">
              <a:avLst>
                <a:gd name="adj" fmla="val 0"/>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734" dirty="0" err="1">
                <a:solidFill>
                  <a:srgbClr val="FFFFFF"/>
                </a:solidFill>
              </a:endParaRPr>
            </a:p>
          </p:txBody>
        </p:sp>
        <p:sp>
          <p:nvSpPr>
            <p:cNvPr id="126" name="TextBox 125"/>
            <p:cNvSpPr txBox="1"/>
            <p:nvPr/>
          </p:nvSpPr>
          <p:spPr>
            <a:xfrm>
              <a:off x="8380412" y="4270148"/>
              <a:ext cx="1905000" cy="369332"/>
            </a:xfrm>
            <a:prstGeom prst="rect">
              <a:avLst/>
            </a:prstGeom>
            <a:noFill/>
          </p:spPr>
          <p:txBody>
            <a:bodyPr wrap="square" rtlCol="0" anchor="ctr" anchorCtr="0">
              <a:noAutofit/>
            </a:bodyPr>
            <a:lstStyle/>
            <a:p>
              <a:pPr algn="ctr">
                <a:buClr>
                  <a:srgbClr val="FFFFFF"/>
                </a:buClr>
              </a:pPr>
              <a:r>
                <a:rPr lang="en-US" sz="1836" b="1" dirty="0">
                  <a:solidFill>
                    <a:srgbClr val="FFFFFF"/>
                  </a:solidFill>
                </a:rPr>
                <a:t>HDInsight</a:t>
              </a:r>
            </a:p>
          </p:txBody>
        </p:sp>
      </p:grpSp>
      <p:grpSp>
        <p:nvGrpSpPr>
          <p:cNvPr id="127" name="Group 126"/>
          <p:cNvGrpSpPr/>
          <p:nvPr/>
        </p:nvGrpSpPr>
        <p:grpSpPr>
          <a:xfrm>
            <a:off x="8892748" y="3200766"/>
            <a:ext cx="1534703" cy="670577"/>
            <a:chOff x="2690699" y="2876527"/>
            <a:chExt cx="1504747" cy="657488"/>
          </a:xfrm>
        </p:grpSpPr>
        <p:sp>
          <p:nvSpPr>
            <p:cNvPr id="128" name="Oval 127"/>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1</a:t>
              </a:r>
            </a:p>
          </p:txBody>
        </p:sp>
        <p:sp>
          <p:nvSpPr>
            <p:cNvPr id="129" name="TextBox 128"/>
            <p:cNvSpPr txBox="1"/>
            <p:nvPr/>
          </p:nvSpPr>
          <p:spPr>
            <a:xfrm>
              <a:off x="3022420" y="2876527"/>
              <a:ext cx="1173026" cy="65748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Create Hadoop</a:t>
              </a:r>
            </a:p>
            <a:p>
              <a:pPr algn="l"/>
              <a:r>
                <a:rPr lang="en-US" sz="1224" b="0" i="0" dirty="0">
                  <a:solidFill>
                    <a:srgbClr val="FFFFFF"/>
                  </a:solidFill>
                </a:rPr>
                <a:t>cluster</a:t>
              </a:r>
            </a:p>
          </p:txBody>
        </p:sp>
      </p:grpSp>
      <p:grpSp>
        <p:nvGrpSpPr>
          <p:cNvPr id="6" name="Group 5"/>
          <p:cNvGrpSpPr/>
          <p:nvPr/>
        </p:nvGrpSpPr>
        <p:grpSpPr>
          <a:xfrm>
            <a:off x="1861723" y="4565301"/>
            <a:ext cx="3939162" cy="1303136"/>
            <a:chOff x="1858274" y="4299246"/>
            <a:chExt cx="3862274" cy="1277700"/>
          </a:xfrm>
        </p:grpSpPr>
        <p:sp>
          <p:nvSpPr>
            <p:cNvPr id="131" name="Rectangle 130"/>
            <p:cNvSpPr/>
            <p:nvPr/>
          </p:nvSpPr>
          <p:spPr>
            <a:xfrm>
              <a:off x="1973382" y="4440159"/>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505050"/>
                </a:solidFill>
              </a:endParaRPr>
            </a:p>
          </p:txBody>
        </p:sp>
        <p:sp>
          <p:nvSpPr>
            <p:cNvPr id="132" name="Rectangle 131"/>
            <p:cNvSpPr/>
            <p:nvPr/>
          </p:nvSpPr>
          <p:spPr>
            <a:xfrm>
              <a:off x="1858274" y="4299246"/>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3" name="Rectangle 132"/>
            <p:cNvSpPr/>
            <p:nvPr/>
          </p:nvSpPr>
          <p:spPr>
            <a:xfrm>
              <a:off x="2974138" y="4440159"/>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505050"/>
                </a:solidFill>
              </a:endParaRPr>
            </a:p>
          </p:txBody>
        </p:sp>
        <p:sp>
          <p:nvSpPr>
            <p:cNvPr id="134" name="Rectangle 133"/>
            <p:cNvSpPr/>
            <p:nvPr/>
          </p:nvSpPr>
          <p:spPr>
            <a:xfrm>
              <a:off x="2859030" y="4299246"/>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5" name="Rectangle 134"/>
            <p:cNvSpPr/>
            <p:nvPr/>
          </p:nvSpPr>
          <p:spPr>
            <a:xfrm>
              <a:off x="3988737" y="4440159"/>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505050"/>
                </a:solidFill>
              </a:endParaRPr>
            </a:p>
          </p:txBody>
        </p:sp>
        <p:sp>
          <p:nvSpPr>
            <p:cNvPr id="136" name="Rectangle 135"/>
            <p:cNvSpPr/>
            <p:nvPr/>
          </p:nvSpPr>
          <p:spPr>
            <a:xfrm>
              <a:off x="3873629" y="4299246"/>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sp>
          <p:nvSpPr>
            <p:cNvPr id="137" name="Rectangle 136"/>
            <p:cNvSpPr/>
            <p:nvPr/>
          </p:nvSpPr>
          <p:spPr>
            <a:xfrm>
              <a:off x="5021133" y="4440159"/>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endParaRPr lang="en-US" sz="1836" b="1" dirty="0">
                <a:solidFill>
                  <a:srgbClr val="505050"/>
                </a:solidFill>
              </a:endParaRPr>
            </a:p>
          </p:txBody>
        </p:sp>
        <p:sp>
          <p:nvSpPr>
            <p:cNvPr id="138" name="Rectangle 137"/>
            <p:cNvSpPr/>
            <p:nvPr/>
          </p:nvSpPr>
          <p:spPr>
            <a:xfrm>
              <a:off x="4906025" y="4299246"/>
              <a:ext cx="699415" cy="1136787"/>
            </a:xfrm>
            <a:prstGeom prst="rect">
              <a:avLst/>
            </a:prstGeom>
            <a:ln/>
          </p:spPr>
          <p:style>
            <a:lnRef idx="0">
              <a:schemeClr val="accent1"/>
            </a:lnRef>
            <a:fillRef idx="3">
              <a:schemeClr val="accent1"/>
            </a:fillRef>
            <a:effectRef idx="3">
              <a:schemeClr val="accent1"/>
            </a:effectRef>
            <a:fontRef idx="minor">
              <a:schemeClr val="lt1"/>
            </a:fontRef>
          </p:style>
          <p:txBody>
            <a:bodyPr rtlCol="0" anchor="b"/>
            <a:lstStyle/>
            <a:p>
              <a:pPr algn="ctr">
                <a:buClr>
                  <a:srgbClr val="FFFFFF"/>
                </a:buClr>
              </a:pPr>
              <a:r>
                <a:rPr lang="en-US" sz="1632" b="1" dirty="0">
                  <a:solidFill>
                    <a:srgbClr val="505050"/>
                  </a:solidFill>
                </a:rPr>
                <a:t>VMs</a:t>
              </a:r>
            </a:p>
          </p:txBody>
        </p:sp>
      </p:grpSp>
      <p:sp>
        <p:nvSpPr>
          <p:cNvPr id="139" name="Rounded Rectangle 138"/>
          <p:cNvSpPr/>
          <p:nvPr/>
        </p:nvSpPr>
        <p:spPr bwMode="auto">
          <a:xfrm>
            <a:off x="1783336" y="6058932"/>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40" name="Rounded Rectangle 139"/>
          <p:cNvSpPr/>
          <p:nvPr/>
        </p:nvSpPr>
        <p:spPr bwMode="auto">
          <a:xfrm>
            <a:off x="3241756" y="6058932"/>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sp>
        <p:nvSpPr>
          <p:cNvPr id="141" name="Rounded Rectangle 140"/>
          <p:cNvSpPr/>
          <p:nvPr/>
        </p:nvSpPr>
        <p:spPr bwMode="auto">
          <a:xfrm>
            <a:off x="4699987" y="6058932"/>
            <a:ext cx="1237201" cy="645888"/>
          </a:xfrm>
          <a:prstGeom prst="roundRect">
            <a:avLst>
              <a:gd name="adj" fmla="val 0"/>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fontAlgn="base">
              <a:spcBef>
                <a:spcPct val="0"/>
              </a:spcBef>
              <a:spcAft>
                <a:spcPct val="0"/>
              </a:spcAft>
              <a:buClr>
                <a:srgbClr val="FFFFFF"/>
              </a:buClr>
            </a:pPr>
            <a:r>
              <a:rPr lang="en-US" sz="1071" b="1" dirty="0">
                <a:solidFill>
                  <a:srgbClr val="505050"/>
                </a:solidFill>
                <a:ea typeface="Segoe UI" pitchFamily="34" charset="0"/>
                <a:cs typeface="Segoe UI" pitchFamily="34" charset="0"/>
              </a:rPr>
              <a:t>100011010011001111011111011011010001101</a:t>
            </a:r>
          </a:p>
        </p:txBody>
      </p:sp>
      <p:cxnSp>
        <p:nvCxnSpPr>
          <p:cNvPr id="142" name="Straight Arrow Connector 141"/>
          <p:cNvCxnSpPr/>
          <p:nvPr/>
        </p:nvCxnSpPr>
        <p:spPr>
          <a:xfrm flipH="1" flipV="1">
            <a:off x="6733460" y="2642654"/>
            <a:ext cx="4160961" cy="5875"/>
          </a:xfrm>
          <a:prstGeom prst="straightConnector1">
            <a:avLst/>
          </a:prstGeom>
          <a:ln w="28575">
            <a:solidFill>
              <a:schemeClr val="bg1">
                <a:lumMod val="50000"/>
              </a:schemeClr>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43" name="Straight Arrow Connector 142"/>
          <p:cNvCxnSpPr/>
          <p:nvPr/>
        </p:nvCxnSpPr>
        <p:spPr>
          <a:xfrm flipH="1">
            <a:off x="8770927" y="2815096"/>
            <a:ext cx="2123495" cy="0"/>
          </a:xfrm>
          <a:prstGeom prst="straightConnector1">
            <a:avLst/>
          </a:prstGeom>
          <a:ln w="28575">
            <a:solidFill>
              <a:schemeClr val="bg1">
                <a:lumMod val="50000"/>
              </a:schemeClr>
            </a:solidFill>
            <a:tailEnd type="none"/>
          </a:ln>
          <a:effectLst/>
        </p:spPr>
        <p:style>
          <a:lnRef idx="2">
            <a:schemeClr val="accent1"/>
          </a:lnRef>
          <a:fillRef idx="0">
            <a:schemeClr val="accent1"/>
          </a:fillRef>
          <a:effectRef idx="1">
            <a:schemeClr val="accent1"/>
          </a:effectRef>
          <a:fontRef idx="minor">
            <a:schemeClr val="tx1"/>
          </a:fontRef>
        </p:style>
      </p:cxnSp>
      <p:pic>
        <p:nvPicPr>
          <p:cNvPr id="144" name="Picture 143" descr="4.pn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785907" y="2092167"/>
            <a:ext cx="544421" cy="805692"/>
          </a:xfrm>
          <a:prstGeom prst="rect">
            <a:avLst/>
          </a:prstGeom>
        </p:spPr>
      </p:pic>
      <p:grpSp>
        <p:nvGrpSpPr>
          <p:cNvPr id="146" name="Group 145"/>
          <p:cNvGrpSpPr/>
          <p:nvPr/>
        </p:nvGrpSpPr>
        <p:grpSpPr>
          <a:xfrm>
            <a:off x="6677782" y="2045734"/>
            <a:ext cx="2509330" cy="510867"/>
            <a:chOff x="2690699" y="2933515"/>
            <a:chExt cx="2460351" cy="500895"/>
          </a:xfrm>
        </p:grpSpPr>
        <p:sp>
          <p:nvSpPr>
            <p:cNvPr id="147" name="Oval 146"/>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2</a:t>
              </a:r>
            </a:p>
          </p:txBody>
        </p:sp>
        <p:sp>
          <p:nvSpPr>
            <p:cNvPr id="148" name="TextBox 147"/>
            <p:cNvSpPr txBox="1"/>
            <p:nvPr/>
          </p:nvSpPr>
          <p:spPr>
            <a:xfrm>
              <a:off x="3022419" y="2965307"/>
              <a:ext cx="2128631" cy="469103"/>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Submit MapReduce</a:t>
              </a:r>
            </a:p>
            <a:p>
              <a:pPr algn="l"/>
              <a:r>
                <a:rPr lang="en-US" sz="1224" b="0" i="0" dirty="0">
                  <a:solidFill>
                    <a:srgbClr val="FFFFFF"/>
                  </a:solidFill>
                </a:rPr>
                <a:t>job</a:t>
              </a:r>
            </a:p>
          </p:txBody>
        </p:sp>
      </p:grpSp>
      <p:grpSp>
        <p:nvGrpSpPr>
          <p:cNvPr id="5" name="Group 4"/>
          <p:cNvGrpSpPr/>
          <p:nvPr/>
        </p:nvGrpSpPr>
        <p:grpSpPr>
          <a:xfrm>
            <a:off x="1962711" y="4736673"/>
            <a:ext cx="3666365" cy="477652"/>
            <a:chOff x="1957290" y="4467272"/>
            <a:chExt cx="3594802" cy="468329"/>
          </a:xfrm>
        </p:grpSpPr>
        <p:sp>
          <p:nvSpPr>
            <p:cNvPr id="149" name="Oval 148"/>
            <p:cNvSpPr/>
            <p:nvPr/>
          </p:nvSpPr>
          <p:spPr>
            <a:xfrm>
              <a:off x="2933945" y="4467272"/>
              <a:ext cx="549583" cy="46832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50" name="Oval 149"/>
            <p:cNvSpPr/>
            <p:nvPr/>
          </p:nvSpPr>
          <p:spPr>
            <a:xfrm>
              <a:off x="1957290" y="4467272"/>
              <a:ext cx="549583" cy="46832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51" name="Oval 150"/>
            <p:cNvSpPr/>
            <p:nvPr/>
          </p:nvSpPr>
          <p:spPr>
            <a:xfrm>
              <a:off x="3954741" y="4467272"/>
              <a:ext cx="549583" cy="46832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sp>
          <p:nvSpPr>
            <p:cNvPr id="152" name="Oval 151"/>
            <p:cNvSpPr/>
            <p:nvPr/>
          </p:nvSpPr>
          <p:spPr>
            <a:xfrm>
              <a:off x="5002509" y="4467272"/>
              <a:ext cx="549583" cy="468329"/>
            </a:xfrm>
            <a:prstGeom prst="ellipse">
              <a:avLst/>
            </a:prstGeom>
            <a:solidFill>
              <a:schemeClr val="bg1"/>
            </a:solidFill>
            <a:ln w="12700">
              <a:noFill/>
              <a:tailEnd type="stealth" w="lg" len="lg"/>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rtlCol="0" anchor="ctr"/>
            <a:lstStyle/>
            <a:p>
              <a:pPr algn="ctr"/>
              <a:r>
                <a:rPr lang="en-US" sz="1428" b="1" dirty="0">
                  <a:solidFill>
                    <a:srgbClr val="FFFFFF"/>
                  </a:solidFill>
                </a:rPr>
                <a:t>Logic</a:t>
              </a:r>
            </a:p>
          </p:txBody>
        </p:sp>
      </p:grpSp>
      <p:grpSp>
        <p:nvGrpSpPr>
          <p:cNvPr id="10" name="Group 9"/>
          <p:cNvGrpSpPr/>
          <p:nvPr/>
        </p:nvGrpSpPr>
        <p:grpSpPr>
          <a:xfrm>
            <a:off x="2306211" y="2018941"/>
            <a:ext cx="1509977" cy="1188659"/>
            <a:chOff x="1788752" y="1802588"/>
            <a:chExt cx="1480504" cy="1165458"/>
          </a:xfrm>
        </p:grpSpPr>
        <p:pic>
          <p:nvPicPr>
            <p:cNvPr id="106" name="Picture 105" descr="1.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flipH="1">
              <a:off x="2086692" y="1802588"/>
              <a:ext cx="529887" cy="789966"/>
            </a:xfrm>
            <a:prstGeom prst="rect">
              <a:avLst/>
            </a:prstGeom>
          </p:spPr>
        </p:pic>
        <p:sp>
          <p:nvSpPr>
            <p:cNvPr id="122" name="TextBox 121"/>
            <p:cNvSpPr txBox="1"/>
            <p:nvPr/>
          </p:nvSpPr>
          <p:spPr>
            <a:xfrm>
              <a:off x="1788752" y="2624554"/>
              <a:ext cx="1410059" cy="343492"/>
            </a:xfrm>
            <a:prstGeom prst="rect">
              <a:avLst/>
            </a:prstGeom>
            <a:noFill/>
          </p:spPr>
          <p:txBody>
            <a:bodyPr wrap="square" rtlCol="0">
              <a:spAutoFit/>
            </a:bodyPr>
            <a:lstStyle/>
            <a:p>
              <a:pPr algn="ctr">
                <a:buClr>
                  <a:srgbClr val="FFFFFF"/>
                </a:buClr>
              </a:pPr>
              <a:r>
                <a:rPr lang="en-US" sz="1632" dirty="0">
                  <a:solidFill>
                    <a:srgbClr val="505050">
                      <a:lumMod val="50000"/>
                    </a:srgbClr>
                  </a:solidFill>
                </a:rPr>
                <a:t>User</a:t>
              </a:r>
            </a:p>
          </p:txBody>
        </p:sp>
        <p:pic>
          <p:nvPicPr>
            <p:cNvPr id="153"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624096" y="2129526"/>
              <a:ext cx="645160" cy="504360"/>
            </a:xfrm>
            <a:prstGeom prst="rect">
              <a:avLst/>
            </a:prstGeom>
            <a:noFill/>
            <a:ln w="19050">
              <a:solidFill>
                <a:schemeClr val="tx2">
                  <a:lumMod val="10000"/>
                  <a:lumOff val="90000"/>
                </a:schemeClr>
              </a:solidFill>
              <a:miter lim="800000"/>
              <a:headEnd/>
              <a:tailEnd/>
            </a:ln>
            <a:effectLst>
              <a:outerShdw blurRad="266700" dir="2700000" algn="ctr" rotWithShape="0">
                <a:schemeClr val="tx1">
                  <a:alpha val="46000"/>
                </a:schemeClr>
              </a:outerShdw>
            </a:effectLst>
            <a:extLst>
              <a:ext uri="{909E8E84-426E-40DD-AFC4-6F175D3DCCD1}">
                <a14:hiddenFill xmlns:a14="http://schemas.microsoft.com/office/drawing/2010/main">
                  <a:solidFill>
                    <a:schemeClr val="accent1"/>
                  </a:solidFill>
                </a14:hiddenFill>
              </a:ext>
            </a:extLst>
          </p:spPr>
        </p:pic>
      </p:grpSp>
      <p:grpSp>
        <p:nvGrpSpPr>
          <p:cNvPr id="11" name="Group 10"/>
          <p:cNvGrpSpPr/>
          <p:nvPr/>
        </p:nvGrpSpPr>
        <p:grpSpPr>
          <a:xfrm>
            <a:off x="2999679" y="3202564"/>
            <a:ext cx="1402878" cy="938115"/>
            <a:chOff x="2468684" y="2963108"/>
            <a:chExt cx="1375495" cy="919804"/>
          </a:xfrm>
        </p:grpSpPr>
        <p:cxnSp>
          <p:nvCxnSpPr>
            <p:cNvPr id="130" name="Straight Arrow Connector 129"/>
            <p:cNvCxnSpPr/>
            <p:nvPr/>
          </p:nvCxnSpPr>
          <p:spPr>
            <a:xfrm>
              <a:off x="2468684" y="2963108"/>
              <a:ext cx="0" cy="919804"/>
            </a:xfrm>
            <a:prstGeom prst="straightConnector1">
              <a:avLst/>
            </a:prstGeom>
            <a:ln w="38100">
              <a:solidFill>
                <a:schemeClr val="bg2"/>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55" name="Group 154"/>
            <p:cNvGrpSpPr/>
            <p:nvPr/>
          </p:nvGrpSpPr>
          <p:grpSpPr>
            <a:xfrm>
              <a:off x="2563354" y="2975599"/>
              <a:ext cx="1280825" cy="340584"/>
              <a:chOff x="2690699" y="2933515"/>
              <a:chExt cx="1280825" cy="340584"/>
            </a:xfrm>
          </p:grpSpPr>
          <p:sp>
            <p:nvSpPr>
              <p:cNvPr id="156" name="Oval 155"/>
              <p:cNvSpPr/>
              <p:nvPr/>
            </p:nvSpPr>
            <p:spPr>
              <a:xfrm>
                <a:off x="2690699" y="2933515"/>
                <a:ext cx="340586" cy="340584"/>
              </a:xfrm>
              <a:prstGeom prst="ellipse">
                <a:avLst/>
              </a:prstGeom>
              <a:solidFill>
                <a:srgbClr val="800000"/>
              </a:solidFill>
              <a:ln>
                <a:tailEnd type="stealth" w="lg" len="lg"/>
              </a:ln>
            </p:spPr>
            <p:style>
              <a:lnRef idx="0">
                <a:schemeClr val="accent1"/>
              </a:lnRef>
              <a:fillRef idx="3">
                <a:schemeClr val="accent1"/>
              </a:fillRef>
              <a:effectRef idx="3">
                <a:schemeClr val="accent1"/>
              </a:effectRef>
              <a:fontRef idx="minor">
                <a:schemeClr val="lt1"/>
              </a:fontRef>
            </p:style>
            <p:txBody>
              <a:bodyPr wrap="none" bIns="46630" rtlCol="0" anchor="ctr"/>
              <a:lstStyle/>
              <a:p>
                <a:pPr algn="ctr"/>
                <a:r>
                  <a:rPr lang="en-US" sz="1632" dirty="0">
                    <a:solidFill>
                      <a:srgbClr val="FFFFFF"/>
                    </a:solidFill>
                  </a:rPr>
                  <a:t>3</a:t>
                </a:r>
              </a:p>
            </p:txBody>
          </p:sp>
          <p:sp>
            <p:nvSpPr>
              <p:cNvPr id="157" name="TextBox 156"/>
              <p:cNvSpPr txBox="1"/>
              <p:nvPr/>
            </p:nvSpPr>
            <p:spPr>
              <a:xfrm>
                <a:off x="3022420" y="2965307"/>
                <a:ext cx="949104" cy="280718"/>
              </a:xfrm>
              <a:prstGeom prst="rect">
                <a:avLst/>
              </a:prstGeom>
              <a:noFill/>
            </p:spPr>
            <p:txBody>
              <a:bodyPr wrap="square" rtlCol="0">
                <a:spAutoFit/>
              </a:bodyPr>
              <a:lstStyle>
                <a:defPPr>
                  <a:defRPr lang="en-US"/>
                </a:defPPr>
                <a:lvl1pPr algn="ctr">
                  <a:defRPr sz="1400" b="1" i="1">
                    <a:solidFill>
                      <a:schemeClr val="tx2"/>
                    </a:solidFill>
                  </a:defRPr>
                </a:lvl1pPr>
              </a:lstStyle>
              <a:p>
                <a:pPr algn="l"/>
                <a:r>
                  <a:rPr lang="en-US" sz="1224" b="0" i="0" dirty="0">
                    <a:solidFill>
                      <a:srgbClr val="FFFFFF"/>
                    </a:solidFill>
                  </a:rPr>
                  <a:t>Get results</a:t>
                </a:r>
              </a:p>
            </p:txBody>
          </p:sp>
        </p:grpSp>
      </p:grpSp>
      <p:cxnSp>
        <p:nvCxnSpPr>
          <p:cNvPr id="82" name="Elbow Connector 81"/>
          <p:cNvCxnSpPr/>
          <p:nvPr/>
        </p:nvCxnSpPr>
        <p:spPr>
          <a:xfrm rot="10800000" flipV="1">
            <a:off x="5318589" y="2642656"/>
            <a:ext cx="1414872" cy="1760971"/>
          </a:xfrm>
          <a:prstGeom prst="bentConnector2">
            <a:avLst/>
          </a:prstGeom>
          <a:ln w="28575">
            <a:solidFill>
              <a:schemeClr val="bg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1895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right)">
                                      <p:cBhvr>
                                        <p:cTn id="7" dur="500"/>
                                        <p:tgtEl>
                                          <p:spTgt spid="14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wipe(up)">
                                      <p:cBhvr>
                                        <p:cTn id="11" dur="500"/>
                                        <p:tgtEl>
                                          <p:spTgt spid="1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500"/>
                                        <p:tgtEl>
                                          <p:spTgt spid="127"/>
                                        </p:tgtEl>
                                      </p:cBhvr>
                                    </p:animEffect>
                                  </p:childTnLst>
                                </p:cTn>
                              </p:par>
                              <p:par>
                                <p:cTn id="16" presetID="10" presetClass="entr" presetSubtype="0" fill="hold" nodeType="withEffect">
                                  <p:stCondLst>
                                    <p:cond delay="0"/>
                                  </p:stCondLst>
                                  <p:childTnLst>
                                    <p:set>
                                      <p:cBhvr>
                                        <p:cTn id="17" dur="1" fill="hold">
                                          <p:stCondLst>
                                            <p:cond delay="0"/>
                                          </p:stCondLst>
                                        </p:cTn>
                                        <p:tgtEl>
                                          <p:spTgt spid="124"/>
                                        </p:tgtEl>
                                        <p:attrNameLst>
                                          <p:attrName>style.visibility</p:attrName>
                                        </p:attrNameLst>
                                      </p:cBhvr>
                                      <p:to>
                                        <p:strVal val="visible"/>
                                      </p:to>
                                    </p:set>
                                    <p:animEffect transition="in" filter="fade">
                                      <p:cBhvr>
                                        <p:cTn id="18" dur="500"/>
                                        <p:tgtEl>
                                          <p:spTgt spid="12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42"/>
                                        </p:tgtEl>
                                        <p:attrNameLst>
                                          <p:attrName>style.visibility</p:attrName>
                                        </p:attrNameLst>
                                      </p:cBhvr>
                                      <p:to>
                                        <p:strVal val="visible"/>
                                      </p:to>
                                    </p:set>
                                    <p:animEffect transition="in" filter="wipe(right)">
                                      <p:cBhvr>
                                        <p:cTn id="27" dur="500"/>
                                        <p:tgtEl>
                                          <p:spTgt spid="142"/>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wipe(up)">
                                      <p:cBhvr>
                                        <p:cTn id="31" dur="500"/>
                                        <p:tgtEl>
                                          <p:spTgt spid="82"/>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8"/>
                                        </p:tgtEl>
                                        <p:attrNameLst>
                                          <p:attrName>style.visibility</p:attrName>
                                        </p:attrNameLst>
                                      </p:cBhvr>
                                      <p:to>
                                        <p:strVal val="visible"/>
                                      </p:to>
                                    </p:set>
                                    <p:animEffect transition="in" filter="fade">
                                      <p:cBhvr>
                                        <p:cTn id="42" dur="500"/>
                                        <p:tgtEl>
                                          <p:spTgt spid="15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183" y="2137314"/>
            <a:ext cx="11424391" cy="2960148"/>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FFFFFF"/>
              </a:solidFill>
            </a:endParaRPr>
          </a:p>
        </p:txBody>
      </p:sp>
      <p:grpSp>
        <p:nvGrpSpPr>
          <p:cNvPr id="3" name="Group 2"/>
          <p:cNvGrpSpPr/>
          <p:nvPr/>
        </p:nvGrpSpPr>
        <p:grpSpPr>
          <a:xfrm>
            <a:off x="666155" y="2314516"/>
            <a:ext cx="3497263" cy="2311312"/>
            <a:chOff x="650700" y="2269340"/>
            <a:chExt cx="3429000" cy="2266198"/>
          </a:xfrm>
        </p:grpSpPr>
        <p:sp>
          <p:nvSpPr>
            <p:cNvPr id="5" name="Rectangle 4"/>
            <p:cNvSpPr/>
            <p:nvPr/>
          </p:nvSpPr>
          <p:spPr>
            <a:xfrm>
              <a:off x="650700" y="2269340"/>
              <a:ext cx="3429000" cy="838200"/>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rPr>
                <a:t>Lower cost</a:t>
              </a:r>
            </a:p>
          </p:txBody>
        </p:sp>
        <p:sp>
          <p:nvSpPr>
            <p:cNvPr id="8" name="TextBox 7"/>
            <p:cNvSpPr txBox="1"/>
            <p:nvPr/>
          </p:nvSpPr>
          <p:spPr>
            <a:xfrm>
              <a:off x="770927" y="3183740"/>
              <a:ext cx="2819400" cy="1351798"/>
            </a:xfrm>
            <a:prstGeom prst="rect">
              <a:avLst/>
            </a:prstGeom>
            <a:noFill/>
          </p:spPr>
          <p:txBody>
            <a:bodyPr wrap="square" rtlCol="0">
              <a:noAutofit/>
            </a:bodyPr>
            <a:lstStyle/>
            <a:p>
              <a:pPr defTabSz="932597">
                <a:lnSpc>
                  <a:spcPct val="90000"/>
                </a:lnSpc>
              </a:pPr>
              <a:r>
                <a:rPr lang="en-US" sz="1836" dirty="0">
                  <a:solidFill>
                    <a:srgbClr val="FFFFFF"/>
                  </a:solidFill>
                </a:rPr>
                <a:t>Pay only for the VMs you need when you need them</a:t>
              </a:r>
            </a:p>
          </p:txBody>
        </p:sp>
      </p:grpSp>
      <p:grpSp>
        <p:nvGrpSpPr>
          <p:cNvPr id="10" name="Group 9"/>
          <p:cNvGrpSpPr/>
          <p:nvPr/>
        </p:nvGrpSpPr>
        <p:grpSpPr>
          <a:xfrm>
            <a:off x="4436441" y="2314516"/>
            <a:ext cx="3497263" cy="2311312"/>
            <a:chOff x="4347395" y="2269340"/>
            <a:chExt cx="3429000" cy="2266198"/>
          </a:xfrm>
        </p:grpSpPr>
        <p:sp>
          <p:nvSpPr>
            <p:cNvPr id="6" name="Rectangle 5"/>
            <p:cNvSpPr/>
            <p:nvPr/>
          </p:nvSpPr>
          <p:spPr>
            <a:xfrm>
              <a:off x="4347395" y="2269340"/>
              <a:ext cx="3429000" cy="838200"/>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rPr>
                <a:t>On-demand access to an   HPC cluster</a:t>
              </a:r>
            </a:p>
          </p:txBody>
        </p:sp>
        <p:sp>
          <p:nvSpPr>
            <p:cNvPr id="9" name="TextBox 8"/>
            <p:cNvSpPr txBox="1"/>
            <p:nvPr/>
          </p:nvSpPr>
          <p:spPr>
            <a:xfrm>
              <a:off x="4418012" y="3183740"/>
              <a:ext cx="2977870" cy="1351798"/>
            </a:xfrm>
            <a:prstGeom prst="rect">
              <a:avLst/>
            </a:prstGeom>
            <a:noFill/>
          </p:spPr>
          <p:txBody>
            <a:bodyPr wrap="square" rtlCol="0">
              <a:noAutofit/>
            </a:bodyPr>
            <a:lstStyle/>
            <a:p>
              <a:pPr marL="0" lvl="1">
                <a:spcAft>
                  <a:spcPts val="1224"/>
                </a:spcAft>
                <a:buClr>
                  <a:srgbClr val="FFFFFF"/>
                </a:buClr>
              </a:pPr>
              <a:r>
                <a:rPr lang="en-US" sz="1836" dirty="0">
                  <a:solidFill>
                    <a:srgbClr val="FFFFFF"/>
                  </a:solidFill>
                </a:rPr>
                <a:t>Windows HPC Server provides built-in support for creating and managing </a:t>
              </a:r>
              <a:r>
                <a:rPr lang="en-US" sz="1836" dirty="0" smtClean="0">
                  <a:solidFill>
                    <a:srgbClr val="FFFFFF"/>
                  </a:solidFill>
                </a:rPr>
                <a:t>a compute </a:t>
              </a:r>
              <a:r>
                <a:rPr lang="en-US" sz="1836" dirty="0">
                  <a:solidFill>
                    <a:srgbClr val="FFFFFF"/>
                  </a:solidFill>
                </a:rPr>
                <a:t>cluster on </a:t>
              </a:r>
              <a:r>
                <a:rPr lang="en-US" sz="1836" dirty="0" smtClean="0">
                  <a:solidFill>
                    <a:srgbClr val="FFFFFF"/>
                  </a:solidFill>
                </a:rPr>
                <a:t>Azure </a:t>
              </a:r>
              <a:endParaRPr lang="en-US" sz="1836" dirty="0">
                <a:solidFill>
                  <a:srgbClr val="FFFFFF"/>
                </a:solidFill>
              </a:endParaRPr>
            </a:p>
          </p:txBody>
        </p:sp>
      </p:grpSp>
      <p:sp>
        <p:nvSpPr>
          <p:cNvPr id="2" name="Title 1"/>
          <p:cNvSpPr>
            <a:spLocks noGrp="1"/>
          </p:cNvSpPr>
          <p:nvPr>
            <p:ph type="title"/>
          </p:nvPr>
        </p:nvSpPr>
        <p:spPr/>
        <p:txBody>
          <a:bodyPr/>
          <a:lstStyle/>
          <a:p>
            <a:r>
              <a:rPr lang="en-US" dirty="0"/>
              <a:t>New Parallel Applications</a:t>
            </a:r>
            <a:br>
              <a:rPr lang="en-US" dirty="0"/>
            </a:br>
            <a:r>
              <a:rPr lang="en-US" sz="3200" dirty="0">
                <a:solidFill>
                  <a:schemeClr val="tx1"/>
                </a:solidFill>
              </a:rPr>
              <a:t>Why do this?</a:t>
            </a:r>
          </a:p>
        </p:txBody>
      </p:sp>
      <p:grpSp>
        <p:nvGrpSpPr>
          <p:cNvPr id="12" name="Group 11"/>
          <p:cNvGrpSpPr/>
          <p:nvPr/>
        </p:nvGrpSpPr>
        <p:grpSpPr>
          <a:xfrm>
            <a:off x="8206728" y="2314516"/>
            <a:ext cx="3497263" cy="2311312"/>
            <a:chOff x="8044090" y="2269340"/>
            <a:chExt cx="3429000" cy="2266198"/>
          </a:xfrm>
        </p:grpSpPr>
        <p:sp>
          <p:nvSpPr>
            <p:cNvPr id="7" name="Rectangle 6"/>
            <p:cNvSpPr/>
            <p:nvPr/>
          </p:nvSpPr>
          <p:spPr>
            <a:xfrm>
              <a:off x="8044090" y="2269340"/>
              <a:ext cx="3429000" cy="83820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lIns="186521" rtlCol="0" anchor="ctr"/>
            <a:lstStyle/>
            <a:p>
              <a:pPr defTabSz="932597">
                <a:lnSpc>
                  <a:spcPct val="90000"/>
                </a:lnSpc>
              </a:pPr>
              <a:r>
                <a:rPr lang="en-US" sz="2040" b="1" kern="0" dirty="0">
                  <a:solidFill>
                    <a:srgbClr val="FFFFFF"/>
                  </a:solidFill>
                </a:rPr>
                <a:t>On-demand access to a Hadoop cluster</a:t>
              </a:r>
            </a:p>
          </p:txBody>
        </p:sp>
        <p:sp>
          <p:nvSpPr>
            <p:cNvPr id="11" name="TextBox 10"/>
            <p:cNvSpPr txBox="1"/>
            <p:nvPr/>
          </p:nvSpPr>
          <p:spPr>
            <a:xfrm>
              <a:off x="8112599" y="3183740"/>
              <a:ext cx="2819400" cy="1351798"/>
            </a:xfrm>
            <a:prstGeom prst="rect">
              <a:avLst/>
            </a:prstGeom>
            <a:noFill/>
          </p:spPr>
          <p:txBody>
            <a:bodyPr wrap="square" rtlCol="0">
              <a:noAutofit/>
            </a:bodyPr>
            <a:lstStyle/>
            <a:p>
              <a:pPr marL="0" lvl="1">
                <a:spcAft>
                  <a:spcPts val="1224"/>
                </a:spcAft>
                <a:buClr>
                  <a:srgbClr val="FFFFFF"/>
                </a:buClr>
              </a:pPr>
              <a:r>
                <a:rPr lang="en-US" sz="1836" dirty="0">
                  <a:solidFill>
                    <a:srgbClr val="FFFFFF"/>
                  </a:solidFill>
                </a:rPr>
                <a:t>HDInsight provides built-in support for creating and managing a Hadoop </a:t>
              </a:r>
              <a:r>
                <a:rPr lang="en-US" sz="1836" dirty="0" smtClean="0">
                  <a:solidFill>
                    <a:srgbClr val="FFFFFF"/>
                  </a:solidFill>
                </a:rPr>
                <a:t>cluster on Azure</a:t>
              </a:r>
              <a:endParaRPr lang="en-US" sz="1836" dirty="0">
                <a:solidFill>
                  <a:srgbClr val="FFFFFF"/>
                </a:solidFill>
              </a:endParaRPr>
            </a:p>
          </p:txBody>
        </p:sp>
      </p:grpSp>
    </p:spTree>
    <p:extLst>
      <p:ext uri="{BB962C8B-B14F-4D97-AF65-F5344CB8AC3E}">
        <p14:creationId xmlns:p14="http://schemas.microsoft.com/office/powerpoint/2010/main" val="2946553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467183" y="2137314"/>
            <a:ext cx="11424391" cy="3606477"/>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sp>
        <p:nvSpPr>
          <p:cNvPr id="3" name="Text Placeholder 2"/>
          <p:cNvSpPr>
            <a:spLocks noGrp="1"/>
          </p:cNvSpPr>
          <p:nvPr>
            <p:ph type="body" sz="quarter" idx="10"/>
          </p:nvPr>
        </p:nvSpPr>
        <p:spPr>
          <a:xfrm>
            <a:off x="235778" y="2053138"/>
            <a:ext cx="11887200" cy="2769989"/>
          </a:xfrm>
        </p:spPr>
        <p:txBody>
          <a:bodyPr vert="horz" wrap="square" lIns="146304" tIns="91440" rIns="146304" bIns="91440" rtlCol="0">
            <a:spAutoFit/>
          </a:bodyPr>
          <a:lstStyle/>
          <a:p>
            <a:pPr marL="0" indent="0">
              <a:buNone/>
            </a:pPr>
            <a:r>
              <a:rPr lang="en-US" dirty="0" smtClean="0">
                <a:solidFill>
                  <a:schemeClr val="tx1"/>
                </a:solidFill>
              </a:rPr>
              <a:t>New employee-facing applications</a:t>
            </a:r>
          </a:p>
          <a:p>
            <a:pPr marL="0" indent="0">
              <a:buNone/>
            </a:pPr>
            <a:r>
              <a:rPr lang="en-US" dirty="0" smtClean="0">
                <a:solidFill>
                  <a:schemeClr val="tx1"/>
                </a:solidFill>
              </a:rPr>
              <a:t>New customer-facing applications</a:t>
            </a:r>
          </a:p>
          <a:p>
            <a:pPr marL="0" indent="0">
              <a:buNone/>
            </a:pPr>
            <a:r>
              <a:rPr lang="en-US" dirty="0" smtClean="0">
                <a:solidFill>
                  <a:schemeClr val="tx1"/>
                </a:solidFill>
              </a:rPr>
              <a:t>New parallel applications</a:t>
            </a:r>
          </a:p>
          <a:p>
            <a:pPr marL="0" indent="0">
              <a:buNone/>
            </a:pPr>
            <a:endParaRPr lang="en-US" dirty="0"/>
          </a:p>
        </p:txBody>
      </p:sp>
      <p:sp>
        <p:nvSpPr>
          <p:cNvPr id="2" name="Title 1"/>
          <p:cNvSpPr>
            <a:spLocks noGrp="1"/>
          </p:cNvSpPr>
          <p:nvPr>
            <p:ph type="title"/>
          </p:nvPr>
        </p:nvSpPr>
        <p:spPr/>
        <p:txBody>
          <a:bodyPr/>
          <a:lstStyle/>
          <a:p>
            <a:r>
              <a:rPr lang="en-US" sz="4800" dirty="0" smtClean="0"/>
              <a:t>Strategic IT</a:t>
            </a:r>
            <a:r>
              <a:rPr lang="en-US" dirty="0" smtClean="0"/>
              <a:t/>
            </a:r>
            <a:br>
              <a:rPr lang="en-US" dirty="0" smtClean="0"/>
            </a:br>
            <a:r>
              <a:rPr lang="en-US" sz="3200" dirty="0">
                <a:solidFill>
                  <a:schemeClr val="tx1"/>
                </a:solidFill>
              </a:rPr>
              <a:t>Summarizing the scenarios</a:t>
            </a:r>
          </a:p>
        </p:txBody>
      </p:sp>
      <p:sp>
        <p:nvSpPr>
          <p:cNvPr id="19" name="Rectangle 18"/>
          <p:cNvSpPr/>
          <p:nvPr/>
        </p:nvSpPr>
        <p:spPr>
          <a:xfrm>
            <a:off x="8203329" y="1349686"/>
            <a:ext cx="3660863" cy="3336283"/>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grpSp>
        <p:nvGrpSpPr>
          <p:cNvPr id="20" name="Group 19"/>
          <p:cNvGrpSpPr/>
          <p:nvPr/>
        </p:nvGrpSpPr>
        <p:grpSpPr>
          <a:xfrm>
            <a:off x="8451219" y="1798805"/>
            <a:ext cx="3412973" cy="1913680"/>
            <a:chOff x="2834377" y="1600201"/>
            <a:chExt cx="8969706" cy="5029385"/>
          </a:xfrm>
        </p:grpSpPr>
        <p:sp>
          <p:nvSpPr>
            <p:cNvPr id="34" name="Rectangle 33"/>
            <p:cNvSpPr/>
            <p:nvPr/>
          </p:nvSpPr>
          <p:spPr>
            <a:xfrm>
              <a:off x="5113992" y="5848015"/>
              <a:ext cx="6690091" cy="781571"/>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122" dirty="0">
                  <a:solidFill>
                    <a:srgbClr val="FFFFFF"/>
                  </a:solidFill>
                </a:rPr>
                <a:t>Utility IT</a:t>
              </a:r>
            </a:p>
          </p:txBody>
        </p:sp>
        <p:sp>
          <p:nvSpPr>
            <p:cNvPr id="35" name="Rounded Rectangle 34"/>
            <p:cNvSpPr/>
            <p:nvPr/>
          </p:nvSpPr>
          <p:spPr>
            <a:xfrm>
              <a:off x="2948009" y="1600202"/>
              <a:ext cx="2165983" cy="4169630"/>
            </a:xfrm>
            <a:prstGeom prst="roundRect">
              <a:avLst>
                <a:gd name="adj" fmla="val 5694"/>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t"/>
            <a:lstStyle/>
            <a:p>
              <a:pPr algn="r"/>
              <a:endParaRPr lang="en-US" sz="816" i="1" dirty="0">
                <a:solidFill>
                  <a:srgbClr val="DC3C00"/>
                </a:solidFill>
              </a:endParaRPr>
            </a:p>
          </p:txBody>
        </p:sp>
        <p:sp>
          <p:nvSpPr>
            <p:cNvPr id="36" name="Freeform 9"/>
            <p:cNvSpPr>
              <a:spLocks/>
            </p:cNvSpPr>
            <p:nvPr/>
          </p:nvSpPr>
          <p:spPr bwMode="auto">
            <a:xfrm>
              <a:off x="3083185" y="1947063"/>
              <a:ext cx="8644331" cy="378301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816">
                <a:solidFill>
                  <a:srgbClr val="FFFFFF"/>
                </a:solidFill>
              </a:endParaRPr>
            </a:p>
          </p:txBody>
        </p:sp>
        <p:sp>
          <p:nvSpPr>
            <p:cNvPr id="37" name="Oval 11"/>
            <p:cNvSpPr>
              <a:spLocks noChangeArrowheads="1"/>
            </p:cNvSpPr>
            <p:nvPr/>
          </p:nvSpPr>
          <p:spPr bwMode="auto">
            <a:xfrm>
              <a:off x="3017581" y="1905791"/>
              <a:ext cx="217960"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square" anchor="ctr">
              <a:noAutofit/>
            </a:bodyPr>
            <a:lstStyle/>
            <a:p>
              <a:endParaRPr lang="en-US" sz="816">
                <a:solidFill>
                  <a:srgbClr val="FFFFFF"/>
                </a:solidFill>
              </a:endParaRPr>
            </a:p>
          </p:txBody>
        </p:sp>
        <p:sp>
          <p:nvSpPr>
            <p:cNvPr id="38" name="Oval 37"/>
            <p:cNvSpPr>
              <a:spLocks noChangeArrowheads="1"/>
            </p:cNvSpPr>
            <p:nvPr/>
          </p:nvSpPr>
          <p:spPr bwMode="auto">
            <a:xfrm>
              <a:off x="3440803" y="3405976"/>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sp>
          <p:nvSpPr>
            <p:cNvPr id="39" name="Oval 13"/>
            <p:cNvSpPr>
              <a:spLocks noChangeArrowheads="1"/>
            </p:cNvSpPr>
            <p:nvPr/>
          </p:nvSpPr>
          <p:spPr bwMode="auto">
            <a:xfrm>
              <a:off x="5332610" y="5025231"/>
              <a:ext cx="220076" cy="219075"/>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anchor="ctr">
              <a:noAutofit/>
            </a:bodyPr>
            <a:lstStyle/>
            <a:p>
              <a:endParaRPr lang="en-US" sz="816">
                <a:solidFill>
                  <a:srgbClr val="FFFFFF"/>
                </a:solidFill>
              </a:endParaRPr>
            </a:p>
          </p:txBody>
        </p:sp>
        <p:cxnSp>
          <p:nvCxnSpPr>
            <p:cNvPr id="40" name="Straight Connector 39"/>
            <p:cNvCxnSpPr/>
            <p:nvPr/>
          </p:nvCxnSpPr>
          <p:spPr bwMode="auto">
            <a:xfrm rot="16200000" flipV="1">
              <a:off x="730388" y="3755217"/>
              <a:ext cx="4314004" cy="3971"/>
            </a:xfrm>
            <a:prstGeom prst="line">
              <a:avLst/>
            </a:prstGeom>
            <a:noFill/>
            <a:ln w="38100" cap="flat" cmpd="sng" algn="ctr">
              <a:solidFill>
                <a:schemeClr val="bg1">
                  <a:lumMod val="50000"/>
                </a:schemeClr>
              </a:solidFill>
              <a:prstDash val="solid"/>
              <a:round/>
              <a:headEnd type="none" w="med" len="med"/>
              <a:tailEnd type="none" w="lg" len="lg"/>
            </a:ln>
            <a:effectLst/>
          </p:spPr>
        </p:cxnSp>
        <p:sp>
          <p:nvSpPr>
            <p:cNvPr id="41" name="Rectangle 40"/>
            <p:cNvSpPr/>
            <p:nvPr/>
          </p:nvSpPr>
          <p:spPr>
            <a:xfrm>
              <a:off x="2834377" y="5848015"/>
              <a:ext cx="2279615" cy="781571"/>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1000" b="1" dirty="0">
                  <a:solidFill>
                    <a:srgbClr val="FFFFFF"/>
                  </a:solidFill>
                </a:rPr>
                <a:t>Strategic IT</a:t>
              </a:r>
            </a:p>
          </p:txBody>
        </p:sp>
      </p:grpSp>
      <p:sp>
        <p:nvSpPr>
          <p:cNvPr id="15" name="Rectangle 14"/>
          <p:cNvSpPr/>
          <p:nvPr/>
        </p:nvSpPr>
        <p:spPr bwMode="auto">
          <a:xfrm>
            <a:off x="8368677" y="1668462"/>
            <a:ext cx="1049960" cy="2133600"/>
          </a:xfrm>
          <a:prstGeom prst="rect">
            <a:avLst/>
          </a:prstGeom>
          <a:noFill/>
          <a:ln w="47625">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0861668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59473" y="1282330"/>
            <a:ext cx="11460642" cy="2985433"/>
          </a:xfrm>
          <a:prstGeom prst="rect">
            <a:avLst/>
          </a:prstGeom>
        </p:spPr>
        <p:txBody>
          <a:bodyPr vert="horz" wrap="square" lIns="146304" tIns="91440" rIns="146304" bIns="91440" rtlCol="0">
            <a:spAutoFit/>
          </a:bodyPr>
          <a:lstStyle/>
          <a:p>
            <a:pPr marL="0" indent="0">
              <a:buNone/>
            </a:pPr>
            <a:r>
              <a:rPr lang="en-US" dirty="0" smtClean="0">
                <a:solidFill>
                  <a:schemeClr val="tx1"/>
                </a:solidFill>
              </a:rPr>
              <a:t>Public </a:t>
            </a:r>
            <a:r>
              <a:rPr lang="en-US" dirty="0">
                <a:solidFill>
                  <a:schemeClr val="tx1"/>
                </a:solidFill>
              </a:rPr>
              <a:t>cloud platforms can provide:</a:t>
            </a:r>
          </a:p>
          <a:p>
            <a:pPr marL="0" lvl="1" indent="0">
              <a:buFontTx/>
              <a:buNone/>
            </a:pPr>
            <a:r>
              <a:rPr lang="en-US" sz="2000" dirty="0"/>
              <a:t>Lower cost and higher reliability for </a:t>
            </a:r>
            <a:r>
              <a:rPr lang="en-US" sz="2000" i="1" dirty="0"/>
              <a:t>utility</a:t>
            </a:r>
            <a:r>
              <a:rPr lang="en-US" sz="2000" dirty="0"/>
              <a:t> applications</a:t>
            </a:r>
          </a:p>
          <a:p>
            <a:pPr marL="0" lvl="1" indent="0">
              <a:buFontTx/>
              <a:buNone/>
            </a:pPr>
            <a:r>
              <a:rPr lang="en-US" sz="2000" dirty="0"/>
              <a:t>Better support for </a:t>
            </a:r>
            <a:r>
              <a:rPr lang="en-US" sz="2000" i="1" dirty="0"/>
              <a:t>strategic</a:t>
            </a:r>
            <a:r>
              <a:rPr lang="en-US" sz="2000" dirty="0"/>
              <a:t> applications</a:t>
            </a:r>
          </a:p>
          <a:p>
            <a:pPr marL="0" indent="0">
              <a:buNone/>
            </a:pPr>
            <a:r>
              <a:rPr lang="en-US" dirty="0">
                <a:solidFill>
                  <a:schemeClr val="tx1"/>
                </a:solidFill>
              </a:rPr>
              <a:t>At least one scenario probably has value for every enterprise right now</a:t>
            </a:r>
          </a:p>
          <a:p>
            <a:pPr marL="0" lvl="1" indent="0">
              <a:buFontTx/>
              <a:buNone/>
            </a:pPr>
            <a:r>
              <a:rPr lang="en-US" sz="2000" dirty="0"/>
              <a:t>Utility, strategic, or </a:t>
            </a:r>
            <a:r>
              <a:rPr lang="en-US" sz="2000" dirty="0" smtClean="0"/>
              <a:t>both</a:t>
            </a:r>
          </a:p>
        </p:txBody>
      </p:sp>
      <p:sp>
        <p:nvSpPr>
          <p:cNvPr id="2" name="Title 1"/>
          <p:cNvSpPr>
            <a:spLocks noGrp="1"/>
          </p:cNvSpPr>
          <p:nvPr>
            <p:ph type="title"/>
          </p:nvPr>
        </p:nvSpPr>
        <p:spPr/>
        <p:txBody>
          <a:bodyPr/>
          <a:lstStyle/>
          <a:p>
            <a:r>
              <a:rPr lang="en-US" sz="4800" dirty="0" smtClean="0"/>
              <a:t>Conclusion</a:t>
            </a:r>
            <a:endParaRPr lang="en-US" sz="4800" dirty="0"/>
          </a:p>
        </p:txBody>
      </p:sp>
      <p:grpSp>
        <p:nvGrpSpPr>
          <p:cNvPr id="9" name="Group 8"/>
          <p:cNvGrpSpPr/>
          <p:nvPr/>
        </p:nvGrpSpPr>
        <p:grpSpPr>
          <a:xfrm>
            <a:off x="346193" y="4487862"/>
            <a:ext cx="11887201" cy="1932240"/>
            <a:chOff x="350836" y="4765423"/>
            <a:chExt cx="11887201" cy="1932240"/>
          </a:xfrm>
        </p:grpSpPr>
        <p:sp>
          <p:nvSpPr>
            <p:cNvPr id="12" name="Rectangle 11"/>
            <p:cNvSpPr/>
            <p:nvPr/>
          </p:nvSpPr>
          <p:spPr>
            <a:xfrm>
              <a:off x="350836" y="4875391"/>
              <a:ext cx="11887201" cy="1822272"/>
            </a:xfrm>
            <a:prstGeom prst="rect">
              <a:avLst/>
            </a:prstGeom>
            <a:solidFill>
              <a:schemeClr val="accent1"/>
            </a:solidFill>
            <a:ln>
              <a:tailEnd type="stealth" w="lg" len="lg"/>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sz="1836">
                <a:solidFill>
                  <a:srgbClr val="68217A"/>
                </a:solidFill>
              </a:endParaRPr>
            </a:p>
          </p:txBody>
        </p:sp>
        <p:sp>
          <p:nvSpPr>
            <p:cNvPr id="13" name="Rectangle 12"/>
            <p:cNvSpPr/>
            <p:nvPr/>
          </p:nvSpPr>
          <p:spPr>
            <a:xfrm>
              <a:off x="469585" y="5021262"/>
              <a:ext cx="11626374" cy="1532209"/>
            </a:xfrm>
            <a:prstGeom prst="rect">
              <a:avLst/>
            </a:prstGeom>
            <a:solidFill>
              <a:schemeClr val="tx2">
                <a:lumMod val="75000"/>
              </a:schemeClr>
            </a:solidFill>
            <a:ln>
              <a:tailEnd type="stealth" w="lg" len="lg"/>
            </a:ln>
          </p:spPr>
          <p:style>
            <a:lnRef idx="0">
              <a:schemeClr val="dk1"/>
            </a:lnRef>
            <a:fillRef idx="3">
              <a:schemeClr val="dk1"/>
            </a:fillRef>
            <a:effectRef idx="3">
              <a:schemeClr val="dk1"/>
            </a:effectRef>
            <a:fontRef idx="minor">
              <a:schemeClr val="lt1"/>
            </a:fontRef>
          </p:style>
          <p:txBody>
            <a:bodyPr lIns="1678686" rIns="466302" rtlCol="0" anchor="ctr"/>
            <a:lstStyle/>
            <a:p>
              <a:pPr defTabSz="932597">
                <a:lnSpc>
                  <a:spcPct val="90000"/>
                </a:lnSpc>
              </a:pPr>
              <a:r>
                <a:rPr lang="en-US" sz="3672" kern="0" dirty="0" smtClean="0">
                  <a:solidFill>
                    <a:srgbClr val="FFFFFF"/>
                  </a:solidFill>
                </a:rPr>
                <a:t>What are you waiting for?</a:t>
              </a:r>
              <a:endParaRPr lang="en-US" sz="3672" kern="0" dirty="0">
                <a:solidFill>
                  <a:srgbClr val="FFFFFF"/>
                </a:solidFill>
              </a:endParaRPr>
            </a:p>
          </p:txBody>
        </p:sp>
        <p:sp>
          <p:nvSpPr>
            <p:cNvPr id="14" name="TextBox 13"/>
            <p:cNvSpPr txBox="1"/>
            <p:nvPr/>
          </p:nvSpPr>
          <p:spPr>
            <a:xfrm>
              <a:off x="1006293" y="4765423"/>
              <a:ext cx="932603" cy="171332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rtlCol="0">
              <a:noAutofit/>
            </a:bodyPr>
            <a:lstStyle/>
            <a:p>
              <a:pPr algn="ctr">
                <a:buClr>
                  <a:srgbClr val="FFFFFF"/>
                </a:buClr>
              </a:pPr>
              <a:r>
                <a:rPr lang="en-US" sz="11729" b="1" dirty="0" err="1">
                  <a:solidFill>
                    <a:srgbClr val="FFFFFF"/>
                  </a:solidFill>
                </a:rPr>
                <a:t>!</a:t>
              </a:r>
              <a:endParaRPr lang="en-US" sz="11729" b="1" dirty="0">
                <a:solidFill>
                  <a:srgbClr val="FFFFFF"/>
                </a:solidFill>
              </a:endParaRPr>
            </a:p>
          </p:txBody>
        </p:sp>
      </p:grpSp>
    </p:spTree>
    <p:extLst>
      <p:ext uri="{BB962C8B-B14F-4D97-AF65-F5344CB8AC3E}">
        <p14:creationId xmlns:p14="http://schemas.microsoft.com/office/powerpoint/2010/main" val="33912196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flipV="1">
            <a:off x="2903180" y="1627429"/>
            <a:ext cx="9138393" cy="4392574"/>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err="1">
              <a:solidFill>
                <a:srgbClr val="68217A"/>
              </a:solidFill>
            </a:endParaRPr>
          </a:p>
        </p:txBody>
      </p:sp>
      <p:sp>
        <p:nvSpPr>
          <p:cNvPr id="41" name="Rounded Rectangle 40"/>
          <p:cNvSpPr/>
          <p:nvPr/>
        </p:nvSpPr>
        <p:spPr>
          <a:xfrm>
            <a:off x="3009197" y="1632058"/>
            <a:ext cx="2340893" cy="4252636"/>
          </a:xfrm>
          <a:prstGeom prst="roundRect">
            <a:avLst>
              <a:gd name="adj" fmla="val 5694"/>
            </a:avLst>
          </a:prstGeom>
          <a:solidFill>
            <a:schemeClr val="bg2">
              <a:alpha val="55000"/>
            </a:schemeClr>
          </a:solidFill>
          <a:ln w="12700">
            <a:solidFill>
              <a:schemeClr val="tx1">
                <a:lumMod val="65000"/>
                <a:lumOff val="35000"/>
              </a:schemeClr>
            </a:solidFill>
            <a:prstDash val="dash"/>
            <a:tailEnd type="stealth" w="lg" len="lg"/>
          </a:ln>
        </p:spPr>
        <p:style>
          <a:lnRef idx="1">
            <a:schemeClr val="accent1"/>
          </a:lnRef>
          <a:fillRef idx="0">
            <a:schemeClr val="accent1"/>
          </a:fillRef>
          <a:effectRef idx="0">
            <a:schemeClr val="accent1"/>
          </a:effectRef>
          <a:fontRef idx="minor">
            <a:schemeClr val="tx1"/>
          </a:fontRef>
        </p:style>
        <p:txBody>
          <a:bodyPr rtlCol="0" anchor="t"/>
          <a:lstStyle/>
          <a:p>
            <a:pPr algn="r"/>
            <a:r>
              <a:rPr lang="en-US" sz="1836" i="1" dirty="0">
                <a:solidFill>
                  <a:srgbClr val="FFFFFF"/>
                </a:solidFill>
              </a:rPr>
              <a:t>Window of differentiation</a:t>
            </a:r>
          </a:p>
        </p:txBody>
      </p:sp>
      <p:sp>
        <p:nvSpPr>
          <p:cNvPr id="2" name="Title 1"/>
          <p:cNvSpPr>
            <a:spLocks noGrp="1"/>
          </p:cNvSpPr>
          <p:nvPr>
            <p:ph type="title"/>
          </p:nvPr>
        </p:nvSpPr>
        <p:spPr/>
        <p:txBody>
          <a:bodyPr/>
          <a:lstStyle/>
          <a:p>
            <a:r>
              <a:rPr lang="en-US" dirty="0" smtClean="0"/>
              <a:t>Categorizing IT Spending</a:t>
            </a:r>
            <a:endParaRPr lang="en-US" dirty="0"/>
          </a:p>
        </p:txBody>
      </p:sp>
      <p:sp>
        <p:nvSpPr>
          <p:cNvPr id="22" name="Rectangle 21"/>
          <p:cNvSpPr/>
          <p:nvPr/>
        </p:nvSpPr>
        <p:spPr>
          <a:xfrm rot="5400000">
            <a:off x="-379135" y="2759509"/>
            <a:ext cx="4399888" cy="2144988"/>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dirty="0">
              <a:solidFill>
                <a:srgbClr val="FFFFFF">
                  <a:lumMod val="65000"/>
                  <a:lumOff val="35000"/>
                </a:srgbClr>
              </a:solidFill>
            </a:endParaRPr>
          </a:p>
        </p:txBody>
      </p:sp>
      <p:sp>
        <p:nvSpPr>
          <p:cNvPr id="24" name="Text Box 8"/>
          <p:cNvSpPr txBox="1">
            <a:spLocks noChangeArrowheads="1"/>
          </p:cNvSpPr>
          <p:nvPr/>
        </p:nvSpPr>
        <p:spPr bwMode="auto">
          <a:xfrm>
            <a:off x="1038391" y="2968627"/>
            <a:ext cx="1612411" cy="1054714"/>
          </a:xfrm>
          <a:prstGeom prst="rect">
            <a:avLst/>
          </a:prstGeom>
          <a:noFill/>
          <a:ln w="38100" algn="ctr">
            <a:noFill/>
            <a:miter lim="800000"/>
            <a:headEnd/>
            <a:tailEnd/>
          </a:ln>
          <a:effectLst/>
        </p:spPr>
        <p:txBody>
          <a:bodyPr wrap="none" lIns="93256" tIns="46629" rIns="93256" bIns="46629">
            <a:spAutoFit/>
          </a:bodyPr>
          <a:lstStyle/>
          <a:p>
            <a:pPr algn="r"/>
            <a:r>
              <a:rPr lang="en-US" sz="2040" dirty="0">
                <a:solidFill>
                  <a:srgbClr val="FFFFFF"/>
                </a:solidFill>
              </a:rPr>
              <a:t>Competitive</a:t>
            </a:r>
          </a:p>
          <a:p>
            <a:pPr algn="r"/>
            <a:r>
              <a:rPr lang="en-US" sz="2040" dirty="0">
                <a:solidFill>
                  <a:srgbClr val="FFFFFF"/>
                </a:solidFill>
              </a:rPr>
              <a:t>Advantage</a:t>
            </a:r>
          </a:p>
          <a:p>
            <a:pPr algn="r"/>
            <a:r>
              <a:rPr lang="en-US" sz="2040" dirty="0">
                <a:solidFill>
                  <a:srgbClr val="FFFFFF"/>
                </a:solidFill>
              </a:rPr>
              <a:t>to Firm</a:t>
            </a:r>
          </a:p>
        </p:txBody>
      </p:sp>
      <p:sp>
        <p:nvSpPr>
          <p:cNvPr id="25" name="Freeform 9"/>
          <p:cNvSpPr>
            <a:spLocks/>
          </p:cNvSpPr>
          <p:nvPr/>
        </p:nvSpPr>
        <p:spPr bwMode="auto">
          <a:xfrm>
            <a:off x="3147065" y="1985823"/>
            <a:ext cx="8816417" cy="3858322"/>
          </a:xfrm>
          <a:custGeom>
            <a:avLst/>
            <a:gdLst>
              <a:gd name="connsiteX0" fmla="*/ 0 w 4085"/>
              <a:gd name="connsiteY0" fmla="*/ 0 h 2383"/>
              <a:gd name="connsiteX1" fmla="*/ 335 w 4085"/>
              <a:gd name="connsiteY1" fmla="*/ 1192 h 2383"/>
              <a:gd name="connsiteX2" fmla="*/ 1266 w 4085"/>
              <a:gd name="connsiteY2" fmla="*/ 2056 h 2383"/>
              <a:gd name="connsiteX3" fmla="*/ 4085 w 4085"/>
              <a:gd name="connsiteY3" fmla="*/ 2383 h 2383"/>
            </a:gdLst>
            <a:ahLst/>
            <a:cxnLst>
              <a:cxn ang="0">
                <a:pos x="connsiteX0" y="connsiteY0"/>
              </a:cxn>
              <a:cxn ang="0">
                <a:pos x="connsiteX1" y="connsiteY1"/>
              </a:cxn>
              <a:cxn ang="0">
                <a:pos x="connsiteX2" y="connsiteY2"/>
              </a:cxn>
              <a:cxn ang="0">
                <a:pos x="connsiteX3" y="connsiteY3"/>
              </a:cxn>
            </a:cxnLst>
            <a:rect l="l" t="t" r="r" b="b"/>
            <a:pathLst>
              <a:path w="4085" h="2383">
                <a:moveTo>
                  <a:pt x="0" y="0"/>
                </a:moveTo>
                <a:cubicBezTo>
                  <a:pt x="56" y="199"/>
                  <a:pt x="124" y="849"/>
                  <a:pt x="335" y="1192"/>
                </a:cubicBezTo>
                <a:cubicBezTo>
                  <a:pt x="546" y="1535"/>
                  <a:pt x="641" y="1858"/>
                  <a:pt x="1266" y="2056"/>
                </a:cubicBezTo>
                <a:cubicBezTo>
                  <a:pt x="1891" y="2254"/>
                  <a:pt x="3524" y="2315"/>
                  <a:pt x="4085" y="2383"/>
                </a:cubicBezTo>
              </a:path>
            </a:pathLst>
          </a:custGeom>
          <a:noFill/>
          <a:ln w="19050" cap="flat" cmpd="sng">
            <a:gradFill>
              <a:gsLst>
                <a:gs pos="0">
                  <a:schemeClr val="bg1"/>
                </a:gs>
                <a:gs pos="42000">
                  <a:schemeClr val="tx1">
                    <a:lumMod val="75000"/>
                    <a:lumOff val="25000"/>
                  </a:schemeClr>
                </a:gs>
                <a:gs pos="92000">
                  <a:srgbClr val="A0A0A0"/>
                </a:gs>
                <a:gs pos="100000">
                  <a:schemeClr val="bg1">
                    <a:alpha val="0"/>
                  </a:schemeClr>
                </a:gs>
              </a:gsLst>
              <a:lin ang="5400000" scaled="0"/>
            </a:gradFill>
            <a:prstDash val="solid"/>
            <a:round/>
            <a:headEnd/>
            <a:tailEnd/>
          </a:ln>
          <a:effectLst/>
        </p:spPr>
        <p:txBody>
          <a:bodyPr lIns="93256" tIns="46629" rIns="93256" bIns="46629" anchor="ctr">
            <a:noAutofit/>
          </a:bodyPr>
          <a:lstStyle/>
          <a:p>
            <a:endParaRPr lang="en-US" sz="1836">
              <a:solidFill>
                <a:srgbClr val="FFFFFF"/>
              </a:solidFill>
            </a:endParaRPr>
          </a:p>
        </p:txBody>
      </p:sp>
      <p:sp>
        <p:nvSpPr>
          <p:cNvPr id="29" name="Oval 11"/>
          <p:cNvSpPr>
            <a:spLocks noChangeArrowheads="1"/>
          </p:cNvSpPr>
          <p:nvPr/>
        </p:nvSpPr>
        <p:spPr bwMode="auto">
          <a:xfrm>
            <a:off x="3080154" y="1943730"/>
            <a:ext cx="222299" cy="22343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square" anchor="ctr">
            <a:noAutofit/>
          </a:bodyPr>
          <a:lstStyle/>
          <a:p>
            <a:endParaRPr lang="en-US" sz="1836">
              <a:solidFill>
                <a:srgbClr val="FFFFFF"/>
              </a:solidFill>
            </a:endParaRPr>
          </a:p>
        </p:txBody>
      </p:sp>
      <p:cxnSp>
        <p:nvCxnSpPr>
          <p:cNvPr id="38" name="Straight Connector 37"/>
          <p:cNvCxnSpPr/>
          <p:nvPr/>
        </p:nvCxnSpPr>
        <p:spPr bwMode="auto">
          <a:xfrm rot="16200000" flipV="1">
            <a:off x="705263" y="3829977"/>
            <a:ext cx="4399886" cy="4050"/>
          </a:xfrm>
          <a:prstGeom prst="line">
            <a:avLst/>
          </a:prstGeom>
          <a:noFill/>
          <a:ln w="38100" cap="flat" cmpd="sng" algn="ctr">
            <a:solidFill>
              <a:schemeClr val="tx1"/>
            </a:solidFill>
            <a:prstDash val="solid"/>
            <a:round/>
            <a:headEnd type="none" w="med" len="med"/>
            <a:tailEnd type="none" w="lg" len="lg"/>
          </a:ln>
          <a:effectLst/>
        </p:spPr>
      </p:cxnSp>
      <p:sp>
        <p:nvSpPr>
          <p:cNvPr id="39" name="Line 6"/>
          <p:cNvSpPr>
            <a:spLocks noChangeShapeType="1"/>
          </p:cNvSpPr>
          <p:nvPr/>
        </p:nvSpPr>
        <p:spPr bwMode="auto">
          <a:xfrm>
            <a:off x="2906120" y="6015121"/>
            <a:ext cx="9113995" cy="15873"/>
          </a:xfrm>
          <a:prstGeom prst="line">
            <a:avLst/>
          </a:prstGeom>
          <a:noFill/>
          <a:ln w="38100">
            <a:solidFill>
              <a:schemeClr val="tx2">
                <a:lumMod val="75000"/>
                <a:lumOff val="25000"/>
              </a:schemeClr>
            </a:solidFill>
            <a:round/>
            <a:headEnd/>
            <a:tailEnd/>
          </a:ln>
          <a:effectLst/>
        </p:spPr>
        <p:txBody>
          <a:bodyPr wrap="square" lIns="93256" tIns="46629" rIns="93256" bIns="46629" anchor="ctr">
            <a:spAutoFit/>
          </a:bodyPr>
          <a:lstStyle/>
          <a:p>
            <a:endParaRPr lang="en-US" sz="1836">
              <a:solidFill>
                <a:srgbClr val="FFFFFF"/>
              </a:solidFill>
            </a:endParaRPr>
          </a:p>
        </p:txBody>
      </p:sp>
      <p:sp>
        <p:nvSpPr>
          <p:cNvPr id="43" name="Rectangle 42"/>
          <p:cNvSpPr/>
          <p:nvPr/>
        </p:nvSpPr>
        <p:spPr>
          <a:xfrm>
            <a:off x="5350090" y="5966115"/>
            <a:ext cx="6691484" cy="391458"/>
          </a:xfrm>
          <a:prstGeom prst="rect">
            <a:avLst/>
          </a:prstGeom>
          <a:ln>
            <a:tailEnd type="stealth" w="lg" len="lg"/>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040" dirty="0">
                <a:solidFill>
                  <a:srgbClr val="FFFFFF"/>
                </a:solidFill>
              </a:rPr>
              <a:t>Utility IT</a:t>
            </a:r>
          </a:p>
        </p:txBody>
      </p:sp>
      <p:sp>
        <p:nvSpPr>
          <p:cNvPr id="42" name="Rectangle 41"/>
          <p:cNvSpPr/>
          <p:nvPr/>
        </p:nvSpPr>
        <p:spPr>
          <a:xfrm>
            <a:off x="2893304" y="5966115"/>
            <a:ext cx="2456786" cy="391458"/>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040" dirty="0">
                <a:solidFill>
                  <a:srgbClr val="FFFFFF"/>
                </a:solidFill>
              </a:rPr>
              <a:t>Strategic IT</a:t>
            </a:r>
          </a:p>
        </p:txBody>
      </p:sp>
      <p:sp>
        <p:nvSpPr>
          <p:cNvPr id="15" name="Oval 14"/>
          <p:cNvSpPr>
            <a:spLocks noChangeArrowheads="1"/>
          </p:cNvSpPr>
          <p:nvPr/>
        </p:nvSpPr>
        <p:spPr bwMode="auto">
          <a:xfrm>
            <a:off x="3511802" y="3473780"/>
            <a:ext cx="224457" cy="22343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noAutofit/>
          </a:bodyPr>
          <a:lstStyle/>
          <a:p>
            <a:endParaRPr lang="en-US" sz="1836">
              <a:solidFill>
                <a:srgbClr val="FFFFFF"/>
              </a:solidFill>
            </a:endParaRPr>
          </a:p>
        </p:txBody>
      </p:sp>
      <p:sp>
        <p:nvSpPr>
          <p:cNvPr id="16" name="Oval 13"/>
          <p:cNvSpPr>
            <a:spLocks noChangeArrowheads="1"/>
          </p:cNvSpPr>
          <p:nvPr/>
        </p:nvSpPr>
        <p:spPr bwMode="auto">
          <a:xfrm>
            <a:off x="5441270" y="5125270"/>
            <a:ext cx="224457" cy="223436"/>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anchor="ctr">
            <a:noAutofit/>
          </a:bodyPr>
          <a:lstStyle/>
          <a:p>
            <a:endParaRPr lang="en-US" sz="1836">
              <a:solidFill>
                <a:srgbClr val="FFFFFF"/>
              </a:solidFill>
            </a:endParaRPr>
          </a:p>
        </p:txBody>
      </p:sp>
    </p:spTree>
    <p:extLst>
      <p:ext uri="{BB962C8B-B14F-4D97-AF65-F5344CB8AC3E}">
        <p14:creationId xmlns:p14="http://schemas.microsoft.com/office/powerpoint/2010/main" val="2977753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animBg="1"/>
      <p:bldP spid="4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01" y="1243471"/>
            <a:ext cx="1708320" cy="1580486"/>
          </a:xfrm>
          <a:prstGeom prst="rect">
            <a:avLst/>
          </a:prstGeom>
          <a:gradFill flip="none" rotWithShape="1">
            <a:gsLst>
              <a:gs pos="2000">
                <a:schemeClr val="bg2">
                  <a:lumMod val="90000"/>
                </a:schemeClr>
              </a:gs>
              <a:gs pos="100000">
                <a:schemeClr val="bg2">
                  <a:alpha val="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lIns="186521" tIns="279781" rtlCol="0" anchor="t"/>
          <a:lstStyle/>
          <a:p>
            <a:pPr>
              <a:buClr>
                <a:srgbClr val="800000"/>
              </a:buClr>
            </a:pPr>
            <a:endParaRPr lang="en-US" sz="1836" i="1">
              <a:solidFill>
                <a:srgbClr val="FFFFFF">
                  <a:lumMod val="65000"/>
                  <a:lumOff val="35000"/>
                </a:srgbClr>
              </a:solidFill>
            </a:endParaRPr>
          </a:p>
        </p:txBody>
      </p:sp>
      <p:sp>
        <p:nvSpPr>
          <p:cNvPr id="35843" name="Rectangle 2"/>
          <p:cNvSpPr>
            <a:spLocks noGrp="1" noChangeArrowheads="1"/>
          </p:cNvSpPr>
          <p:nvPr>
            <p:ph type="title"/>
          </p:nvPr>
        </p:nvSpPr>
        <p:spPr/>
        <p:txBody>
          <a:bodyPr/>
          <a:lstStyle/>
          <a:p>
            <a:r>
              <a:rPr lang="en-US" dirty="0" smtClean="0"/>
              <a:t>About the Speaker</a:t>
            </a:r>
          </a:p>
        </p:txBody>
      </p:sp>
      <p:sp>
        <p:nvSpPr>
          <p:cNvPr id="10" name="Rectangle 3"/>
          <p:cNvSpPr txBox="1">
            <a:spLocks noChangeArrowheads="1"/>
          </p:cNvSpPr>
          <p:nvPr/>
        </p:nvSpPr>
        <p:spPr bwMode="auto">
          <a:xfrm>
            <a:off x="1632938" y="1243471"/>
            <a:ext cx="10258637" cy="507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9394" tIns="49698" rIns="99394" bIns="49698" numCol="1" anchor="t" anchorCtr="0" compatLnSpc="1">
            <a:prstTxWarp prst="textNoShape">
              <a:avLst/>
            </a:prstTxWarp>
            <a:noAutofit/>
          </a:bodyPr>
          <a:lstStyle>
            <a:lvl1pPr marL="342900" marR="0" indent="-342900" algn="l" defTabSz="914400" rtl="0" eaLnBrk="1" fontAlgn="auto" latinLnBrk="0" hangingPunct="1">
              <a:lnSpc>
                <a:spcPct val="100000"/>
              </a:lnSpc>
              <a:spcBef>
                <a:spcPts val="0"/>
              </a:spcBef>
              <a:spcAft>
                <a:spcPts val="600"/>
              </a:spcAft>
              <a:buClr>
                <a:srgbClr val="800000"/>
              </a:buClr>
              <a:buSzTx/>
              <a:buFont typeface="Wingdings" pitchFamily="2" charset="2"/>
              <a:buChar char="§"/>
              <a:tabLst/>
              <a:defRPr sz="3200" kern="1200" baseline="0">
                <a:solidFill>
                  <a:schemeClr val="tx2"/>
                </a:solidFill>
                <a:latin typeface="+mn-lt"/>
                <a:ea typeface="ＭＳ Ｐゴシック" charset="0"/>
                <a:cs typeface="ＭＳ Ｐゴシック" charset="0"/>
              </a:defRPr>
            </a:lvl1pPr>
            <a:lvl2pPr marL="742950" marR="0" indent="-285750" algn="l" defTabSz="914400" rtl="0" eaLnBrk="1" fontAlgn="auto" latinLnBrk="0" hangingPunct="1">
              <a:lnSpc>
                <a:spcPct val="100000"/>
              </a:lnSpc>
              <a:spcBef>
                <a:spcPts val="0"/>
              </a:spcBef>
              <a:spcAft>
                <a:spcPts val="600"/>
              </a:spcAft>
              <a:buClr>
                <a:srgbClr val="800000"/>
              </a:buClr>
              <a:buSzTx/>
              <a:buFont typeface="Calibri" pitchFamily="34" charset="0"/>
              <a:buChar char="‒"/>
              <a:tabLst/>
              <a:defRPr sz="2800" kern="1200" baseline="0">
                <a:solidFill>
                  <a:schemeClr val="tx2"/>
                </a:solidFill>
                <a:latin typeface="+mn-lt"/>
                <a:ea typeface="ＭＳ Ｐゴシック" charset="0"/>
                <a:cs typeface="+mn-cs"/>
              </a:defRPr>
            </a:lvl2pPr>
            <a:lvl3pPr marL="1143000" marR="0" indent="-228600" algn="l" defTabSz="914400" rtl="0" eaLnBrk="1" fontAlgn="auto" latinLnBrk="0" hangingPunct="1">
              <a:lnSpc>
                <a:spcPct val="100000"/>
              </a:lnSpc>
              <a:spcBef>
                <a:spcPts val="0"/>
              </a:spcBef>
              <a:spcAft>
                <a:spcPts val="600"/>
              </a:spcAft>
              <a:buClr>
                <a:srgbClr val="800000"/>
              </a:buClr>
              <a:buSzTx/>
              <a:buFont typeface="Wingdings" pitchFamily="2" charset="2"/>
              <a:buChar char="§"/>
              <a:tabLst/>
              <a:defRPr sz="2400" kern="1200" baseline="0">
                <a:solidFill>
                  <a:schemeClr val="tx2"/>
                </a:solidFill>
                <a:latin typeface="+mn-lt"/>
                <a:ea typeface="ＭＳ Ｐゴシック" charset="0"/>
                <a:cs typeface="+mn-cs"/>
              </a:defRPr>
            </a:lvl3pPr>
            <a:lvl4pPr marL="1600200" marR="0" indent="-228600" algn="l" defTabSz="914400" rtl="0" eaLnBrk="1" fontAlgn="auto" latinLnBrk="0" hangingPunct="1">
              <a:lnSpc>
                <a:spcPct val="100000"/>
              </a:lnSpc>
              <a:spcBef>
                <a:spcPts val="0"/>
              </a:spcBef>
              <a:spcAft>
                <a:spcPts val="600"/>
              </a:spcAft>
              <a:buClr>
                <a:srgbClr val="800000"/>
              </a:buClr>
              <a:buSzTx/>
              <a:buFont typeface="Calibri" pitchFamily="34" charset="0"/>
              <a:buChar char="‒"/>
              <a:tabLst/>
              <a:defRPr sz="2000" kern="1200" baseline="0">
                <a:solidFill>
                  <a:schemeClr val="tx2"/>
                </a:solidFill>
                <a:latin typeface="+mn-lt"/>
                <a:ea typeface="ＭＳ Ｐゴシック" charset="0"/>
                <a:cs typeface="+mn-cs"/>
              </a:defRPr>
            </a:lvl4pPr>
            <a:lvl5pPr marL="2057400" marR="0" indent="-228600" algn="l" defTabSz="914400" rtl="0" eaLnBrk="1" fontAlgn="auto" latinLnBrk="0" hangingPunct="1">
              <a:lnSpc>
                <a:spcPct val="100000"/>
              </a:lnSpc>
              <a:spcBef>
                <a:spcPts val="0"/>
              </a:spcBef>
              <a:spcAft>
                <a:spcPts val="600"/>
              </a:spcAft>
              <a:buClr>
                <a:srgbClr val="800000"/>
              </a:buClr>
              <a:buSzTx/>
              <a:buFont typeface="Wingdings" pitchFamily="2" charset="2"/>
              <a:buChar char="§"/>
              <a:tabLst/>
              <a:defRPr sz="2000" kern="1200" baseline="0">
                <a:solidFill>
                  <a:schemeClr val="tx2"/>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09247" indent="-309247" defTabSz="736687">
              <a:lnSpc>
                <a:spcPct val="110000"/>
              </a:lnSpc>
              <a:buFont typeface="Wingdings" pitchFamily="2" charset="2"/>
              <a:buNone/>
              <a:defRPr/>
            </a:pPr>
            <a:r>
              <a:rPr lang="en-US" sz="2400" dirty="0">
                <a:solidFill>
                  <a:srgbClr val="68217A"/>
                </a:solidFill>
              </a:rPr>
              <a:t>	</a:t>
            </a:r>
            <a:r>
              <a:rPr lang="en-US" sz="2400" b="1" dirty="0">
                <a:solidFill>
                  <a:srgbClr val="FFFFFF"/>
                </a:solidFill>
                <a:cs typeface="Times New Roman" pitchFamily="18" charset="0"/>
              </a:rPr>
              <a:t>David Chappell </a:t>
            </a:r>
            <a:r>
              <a:rPr lang="en-US" sz="2400" dirty="0">
                <a:solidFill>
                  <a:srgbClr val="FFFFFF"/>
                </a:solidFill>
                <a:cs typeface="Times New Roman" pitchFamily="18" charset="0"/>
              </a:rPr>
              <a:t>is Principal of Chappell &amp; Associates (www.davidchappell.com) in San Francisco, California. Through his speaking, writing, and consulting, he helps people around the world understand, use, and make better decisions about new technology. David has been the keynote speaker for more than a hundred events and conferences on five continents, and his seminars have been attended by tens of thousands of IT leaders, architects, and developers in forty-five countries. His books have been published in a dozen languages and used regularly in courses at MIT, ETH Zurich, and other universities. In his consulting practice, he has helped clients such as Hewlett-Packard, IBM, Microsoft, Stanford University, and Target Corporation adopt new technologies, market new products, and educate their customers and staff. </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t="1722" r="-1" b="6442"/>
          <a:stretch/>
        </p:blipFill>
        <p:spPr bwMode="auto">
          <a:xfrm>
            <a:off x="385070" y="1338146"/>
            <a:ext cx="1205477" cy="1502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0746031"/>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4638" y="5605099"/>
            <a:ext cx="10058400" cy="109256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rgbClr val="FFFFFF"/>
                    </a:gs>
                    <a:gs pos="100000">
                      <a:srgbClr val="FFFFFF"/>
                    </a:gs>
                  </a:gsLst>
                  <a:lin ang="5400000" scaled="0"/>
                </a:gradFill>
                <a:latin typeface="Segoe UI Light"/>
              </a:rPr>
              <a:t>Come </a:t>
            </a:r>
            <a:r>
              <a:rPr lang="en-US" sz="2600" spc="-51" dirty="0" smtClean="0">
                <a:gradFill>
                  <a:gsLst>
                    <a:gs pos="0">
                      <a:srgbClr val="FFFFFF"/>
                    </a:gs>
                    <a:gs pos="100000">
                      <a:srgbClr val="FFFFFF"/>
                    </a:gs>
                  </a:gsLst>
                  <a:lin ang="5400000" scaled="0"/>
                </a:gradFill>
                <a:latin typeface="Segoe UI Light"/>
              </a:rPr>
              <a:t>visit us </a:t>
            </a:r>
            <a:r>
              <a:rPr lang="en-US" sz="2600" spc="-51" dirty="0">
                <a:gradFill>
                  <a:gsLst>
                    <a:gs pos="0">
                      <a:srgbClr val="FFFFFF"/>
                    </a:gs>
                    <a:gs pos="100000">
                      <a:srgbClr val="FFFFFF"/>
                    </a:gs>
                  </a:gsLst>
                  <a:lin ang="5400000" scaled="0"/>
                </a:gradFill>
                <a:latin typeface="Segoe UI Light"/>
              </a:rPr>
              <a:t>in the Microsoft Solutions Experience (MSE)!</a:t>
            </a:r>
          </a:p>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rgbClr val="FFFFFF"/>
                    </a:gs>
                    <a:gs pos="100000">
                      <a:srgbClr val="FFFFFF"/>
                    </a:gs>
                  </a:gsLst>
                  <a:lin ang="5400000" scaled="0"/>
                </a:gradFill>
                <a:latin typeface="Segoe UI Light"/>
              </a:rPr>
              <a:t>Look for the </a:t>
            </a:r>
            <a:r>
              <a:rPr lang="en-US" sz="2600" b="1" spc="-51" dirty="0">
                <a:gradFill>
                  <a:gsLst>
                    <a:gs pos="0">
                      <a:srgbClr val="FFFFFF"/>
                    </a:gs>
                    <a:gs pos="100000">
                      <a:srgbClr val="FFFFFF"/>
                    </a:gs>
                  </a:gsLst>
                  <a:lin ang="5400000" scaled="0"/>
                </a:gradFill>
              </a:rPr>
              <a:t>Cloud and Datacenter Platform</a:t>
            </a:r>
            <a:r>
              <a:rPr lang="en-US" sz="2600" spc="-51" dirty="0">
                <a:gradFill>
                  <a:gsLst>
                    <a:gs pos="0">
                      <a:srgbClr val="FFFFFF"/>
                    </a:gs>
                    <a:gs pos="100000">
                      <a:srgbClr val="FFFFFF"/>
                    </a:gs>
                  </a:gsLst>
                  <a:lin ang="5400000" scaled="0"/>
                </a:gradFill>
              </a:rPr>
              <a:t> </a:t>
            </a:r>
            <a:r>
              <a:rPr lang="en-US" sz="2600" spc="-51" dirty="0" smtClean="0">
                <a:gradFill>
                  <a:gsLst>
                    <a:gs pos="0">
                      <a:srgbClr val="FFFFFF"/>
                    </a:gs>
                    <a:gs pos="100000">
                      <a:srgbClr val="FFFFFF"/>
                    </a:gs>
                  </a:gsLst>
                  <a:lin ang="5400000" scaled="0"/>
                </a:gradFill>
                <a:latin typeface="Segoe UI Light"/>
              </a:rPr>
              <a:t>area </a:t>
            </a:r>
            <a:r>
              <a:rPr lang="en-US" sz="2600" spc="-51" dirty="0" err="1" smtClean="0">
                <a:gradFill>
                  <a:gsLst>
                    <a:gs pos="0">
                      <a:srgbClr val="FFFFFF"/>
                    </a:gs>
                    <a:gs pos="100000">
                      <a:srgbClr val="FFFFFF"/>
                    </a:gs>
                  </a:gsLst>
                  <a:lin ang="5400000" scaled="0"/>
                </a:gradFill>
                <a:latin typeface="Segoe UI Light"/>
              </a:rPr>
              <a:t>TechExpo</a:t>
            </a:r>
            <a:r>
              <a:rPr lang="en-US" sz="2600" spc="-51" dirty="0" smtClean="0">
                <a:gradFill>
                  <a:gsLst>
                    <a:gs pos="0">
                      <a:srgbClr val="FFFFFF"/>
                    </a:gs>
                    <a:gs pos="100000">
                      <a:srgbClr val="FFFFFF"/>
                    </a:gs>
                  </a:gsLst>
                  <a:lin ang="5400000" scaled="0"/>
                </a:gradFill>
                <a:latin typeface="Segoe UI Light"/>
              </a:rPr>
              <a:t> </a:t>
            </a:r>
            <a:r>
              <a:rPr lang="en-US" sz="2600" spc="-51" dirty="0">
                <a:gradFill>
                  <a:gsLst>
                    <a:gs pos="0">
                      <a:srgbClr val="FFFFFF"/>
                    </a:gs>
                    <a:gs pos="100000">
                      <a:srgbClr val="FFFFFF"/>
                    </a:gs>
                  </a:gsLst>
                  <a:lin ang="5400000" scaled="0"/>
                </a:gradFill>
                <a:latin typeface="Segoe UI Light"/>
              </a:rPr>
              <a:t>Hall 7</a:t>
            </a:r>
          </a:p>
        </p:txBody>
      </p:sp>
      <p:sp>
        <p:nvSpPr>
          <p:cNvPr id="6" name="Title 5"/>
          <p:cNvSpPr>
            <a:spLocks noGrp="1"/>
          </p:cNvSpPr>
          <p:nvPr>
            <p:ph type="title"/>
          </p:nvPr>
        </p:nvSpPr>
        <p:spPr>
          <a:xfrm>
            <a:off x="274639" y="295274"/>
            <a:ext cx="11889564" cy="917575"/>
          </a:xfrm>
        </p:spPr>
        <p:txBody>
          <a:bodyPr/>
          <a:lstStyle/>
          <a:p>
            <a:r>
              <a:rPr lang="en-US" dirty="0"/>
              <a:t>For </a:t>
            </a:r>
            <a:r>
              <a:rPr lang="en-US" dirty="0" smtClean="0"/>
              <a:t>more information</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grpSp>
        <p:nvGrpSpPr>
          <p:cNvPr id="27" name="Group 26"/>
          <p:cNvGrpSpPr/>
          <p:nvPr/>
        </p:nvGrpSpPr>
        <p:grpSpPr>
          <a:xfrm>
            <a:off x="274639" y="1223909"/>
            <a:ext cx="10338819" cy="821763"/>
            <a:chOff x="274639" y="1545485"/>
            <a:chExt cx="10338819" cy="821763"/>
          </a:xfrm>
        </p:grpSpPr>
        <p:sp>
          <p:nvSpPr>
            <p:cNvPr id="2" name="Rectangle 1"/>
            <p:cNvSpPr/>
            <p:nvPr/>
          </p:nvSpPr>
          <p:spPr>
            <a:xfrm>
              <a:off x="4981168" y="154548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Windows Server Technical Preview</a:t>
              </a:r>
            </a:p>
            <a:p>
              <a:pPr defTabSz="932418">
                <a:lnSpc>
                  <a:spcPct val="90000"/>
                </a:lnSpc>
              </a:pPr>
              <a:r>
                <a:rPr lang="en-US" dirty="0">
                  <a:gradFill>
                    <a:gsLst>
                      <a:gs pos="0">
                        <a:srgbClr val="FFFFFF"/>
                      </a:gs>
                      <a:gs pos="100000">
                        <a:srgbClr val="FFFFFF"/>
                      </a:gs>
                    </a:gsLst>
                    <a:lin ang="5400000" scaled="0"/>
                  </a:gradFill>
                  <a:hlinkClick r:id="rId4"/>
                </a:rPr>
                <a:t>http://technet.microsoft.com/library/dn765472.aspx</a:t>
              </a:r>
              <a:endParaRPr lang="en-US" dirty="0">
                <a:gradFill>
                  <a:gsLst>
                    <a:gs pos="0">
                      <a:srgbClr val="FFFFFF"/>
                    </a:gs>
                    <a:gs pos="100000">
                      <a:srgbClr val="FFFFFF"/>
                    </a:gs>
                  </a:gsLst>
                  <a:lin ang="5400000" scaled="0"/>
                </a:gradFill>
              </a:endParaRPr>
            </a:p>
          </p:txBody>
        </p:sp>
        <p:sp>
          <p:nvSpPr>
            <p:cNvPr id="11" name="Freeform 9"/>
            <p:cNvSpPr>
              <a:spLocks noEditPoints="1"/>
            </p:cNvSpPr>
            <p:nvPr/>
          </p:nvSpPr>
          <p:spPr bwMode="black">
            <a:xfrm>
              <a:off x="4107231" y="167937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9" name="TextBox 18"/>
            <p:cNvSpPr txBox="1"/>
            <p:nvPr/>
          </p:nvSpPr>
          <p:spPr>
            <a:xfrm>
              <a:off x="274639" y="154548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Windows Server</a:t>
              </a:r>
            </a:p>
          </p:txBody>
        </p:sp>
      </p:grpSp>
      <p:grpSp>
        <p:nvGrpSpPr>
          <p:cNvPr id="7" name="Group 6"/>
          <p:cNvGrpSpPr/>
          <p:nvPr/>
        </p:nvGrpSpPr>
        <p:grpSpPr>
          <a:xfrm>
            <a:off x="274639" y="4115269"/>
            <a:ext cx="10338819" cy="821763"/>
            <a:chOff x="274639" y="4906595"/>
            <a:chExt cx="10338819" cy="821763"/>
          </a:xfrm>
        </p:grpSpPr>
        <p:sp>
          <p:nvSpPr>
            <p:cNvPr id="20" name="Freeform 9"/>
            <p:cNvSpPr>
              <a:spLocks noEditPoints="1"/>
            </p:cNvSpPr>
            <p:nvPr/>
          </p:nvSpPr>
          <p:spPr bwMode="black">
            <a:xfrm>
              <a:off x="4107231" y="504048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21" name="TextBox 20"/>
            <p:cNvSpPr txBox="1"/>
            <p:nvPr/>
          </p:nvSpPr>
          <p:spPr>
            <a:xfrm>
              <a:off x="274639" y="490659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Microsoft Azure</a:t>
              </a:r>
            </a:p>
          </p:txBody>
        </p:sp>
        <p:sp>
          <p:nvSpPr>
            <p:cNvPr id="22" name="Rectangle 21"/>
            <p:cNvSpPr/>
            <p:nvPr/>
          </p:nvSpPr>
          <p:spPr>
            <a:xfrm>
              <a:off x="4981168" y="490659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Microsoft Azure</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dirty="0">
                  <a:gradFill>
                    <a:gsLst>
                      <a:gs pos="0">
                        <a:srgbClr val="FFFFFF"/>
                      </a:gs>
                      <a:gs pos="100000">
                        <a:srgbClr val="FFFFFF"/>
                      </a:gs>
                    </a:gsLst>
                    <a:lin ang="5400000" scaled="0"/>
                  </a:gradFill>
                  <a:hlinkClick r:id="rId5"/>
                </a:rPr>
                <a:t>http://azure.microsoft.com/en-us/</a:t>
              </a:r>
              <a:r>
                <a:rPr lang="en-US" dirty="0">
                  <a:gradFill>
                    <a:gsLst>
                      <a:gs pos="0">
                        <a:srgbClr val="FFFFFF"/>
                      </a:gs>
                      <a:gs pos="100000">
                        <a:srgbClr val="FFFFFF"/>
                      </a:gs>
                    </a:gsLst>
                    <a:lin ang="5400000" scaled="0"/>
                  </a:gradFill>
                </a:rPr>
                <a:t> </a:t>
              </a:r>
            </a:p>
          </p:txBody>
        </p:sp>
      </p:grpSp>
      <p:grpSp>
        <p:nvGrpSpPr>
          <p:cNvPr id="23" name="Group 22"/>
          <p:cNvGrpSpPr/>
          <p:nvPr/>
        </p:nvGrpSpPr>
        <p:grpSpPr>
          <a:xfrm>
            <a:off x="274639" y="2104596"/>
            <a:ext cx="11646039" cy="821763"/>
            <a:chOff x="274639" y="2582755"/>
            <a:chExt cx="11646039" cy="821763"/>
          </a:xfrm>
        </p:grpSpPr>
        <p:sp>
          <p:nvSpPr>
            <p:cNvPr id="12" name="Freeform 9"/>
            <p:cNvSpPr>
              <a:spLocks noEditPoints="1"/>
            </p:cNvSpPr>
            <p:nvPr/>
          </p:nvSpPr>
          <p:spPr bwMode="black">
            <a:xfrm>
              <a:off x="4107231" y="271664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3" name="TextBox 2"/>
            <p:cNvSpPr txBox="1"/>
            <p:nvPr/>
          </p:nvSpPr>
          <p:spPr>
            <a:xfrm>
              <a:off x="274639" y="258275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System Center</a:t>
              </a:r>
            </a:p>
          </p:txBody>
        </p:sp>
        <p:sp>
          <p:nvSpPr>
            <p:cNvPr id="24" name="Rectangle 23"/>
            <p:cNvSpPr/>
            <p:nvPr/>
          </p:nvSpPr>
          <p:spPr>
            <a:xfrm>
              <a:off x="4981168" y="2582755"/>
              <a:ext cx="693951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System Center Technical Preview</a:t>
              </a:r>
            </a:p>
            <a:p>
              <a:pPr defTabSz="932418">
                <a:lnSpc>
                  <a:spcPct val="90000"/>
                </a:lnSpc>
              </a:pPr>
              <a:r>
                <a:rPr lang="en-US" dirty="0">
                  <a:gradFill>
                    <a:gsLst>
                      <a:gs pos="0">
                        <a:srgbClr val="FFFFFF"/>
                      </a:gs>
                      <a:gs pos="100000">
                        <a:srgbClr val="FFFFFF"/>
                      </a:gs>
                    </a:gsLst>
                    <a:lin ang="5400000" scaled="0"/>
                  </a:gradFill>
                  <a:hlinkClick r:id="rId6"/>
                </a:rPr>
                <a:t>http://</a:t>
              </a:r>
              <a:r>
                <a:rPr lang="en-US" dirty="0" smtClean="0">
                  <a:gradFill>
                    <a:gsLst>
                      <a:gs pos="0">
                        <a:srgbClr val="FFFFFF"/>
                      </a:gs>
                      <a:gs pos="100000">
                        <a:srgbClr val="FFFFFF"/>
                      </a:gs>
                    </a:gsLst>
                    <a:lin ang="5400000" scaled="0"/>
                  </a:gradFill>
                  <a:hlinkClick r:id="rId6"/>
                </a:rPr>
                <a:t>technet.microsoft.com/en-us/library/hh546785.aspx</a:t>
              </a:r>
              <a:endParaRPr lang="en-US" dirty="0">
                <a:gradFill>
                  <a:gsLst>
                    <a:gs pos="0">
                      <a:srgbClr val="FFFFFF"/>
                    </a:gs>
                    <a:gs pos="100000">
                      <a:srgbClr val="FFFFFF"/>
                    </a:gs>
                  </a:gsLst>
                  <a:lin ang="5400000" scaled="0"/>
                </a:gradFill>
              </a:endParaRPr>
            </a:p>
          </p:txBody>
        </p:sp>
      </p:grpSp>
      <p:grpSp>
        <p:nvGrpSpPr>
          <p:cNvPr id="17" name="Group 16"/>
          <p:cNvGrpSpPr/>
          <p:nvPr/>
        </p:nvGrpSpPr>
        <p:grpSpPr>
          <a:xfrm>
            <a:off x="274639" y="2985283"/>
            <a:ext cx="11648403" cy="1071062"/>
            <a:chOff x="274639" y="3620025"/>
            <a:chExt cx="11648403" cy="1071062"/>
          </a:xfrm>
        </p:grpSpPr>
        <p:sp>
          <p:nvSpPr>
            <p:cNvPr id="13" name="Freeform 9"/>
            <p:cNvSpPr>
              <a:spLocks noEditPoints="1"/>
            </p:cNvSpPr>
            <p:nvPr/>
          </p:nvSpPr>
          <p:spPr bwMode="black">
            <a:xfrm>
              <a:off x="4107231" y="375391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8" name="TextBox 17"/>
            <p:cNvSpPr txBox="1"/>
            <p:nvPr/>
          </p:nvSpPr>
          <p:spPr>
            <a:xfrm>
              <a:off x="274639" y="362002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rgbClr val="FFFFFF"/>
                      </a:gs>
                      <a:gs pos="100000">
                        <a:srgbClr val="FFFFFF"/>
                      </a:gs>
                    </a:gsLst>
                    <a:lin ang="5400000" scaled="0"/>
                  </a:gradFill>
                  <a:latin typeface="Segoe UI Light"/>
                </a:rPr>
                <a:t>Azure Pack</a:t>
              </a:r>
            </a:p>
          </p:txBody>
        </p:sp>
        <p:sp>
          <p:nvSpPr>
            <p:cNvPr id="25" name="Rectangle 24"/>
            <p:cNvSpPr/>
            <p:nvPr/>
          </p:nvSpPr>
          <p:spPr>
            <a:xfrm>
              <a:off x="4981168" y="3620025"/>
              <a:ext cx="6941874" cy="1071062"/>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rgbClr val="FFFFFF"/>
                      </a:gs>
                      <a:gs pos="100000">
                        <a:srgbClr val="FFFFFF"/>
                      </a:gs>
                    </a:gsLst>
                    <a:lin ang="5400000" scaled="0"/>
                  </a:gradFill>
                </a:rPr>
                <a:t>Azure Pack</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u="sng" dirty="0">
                  <a:gradFill>
                    <a:gsLst>
                      <a:gs pos="0">
                        <a:srgbClr val="FFFFFF"/>
                      </a:gs>
                      <a:gs pos="100000">
                        <a:srgbClr val="FFFFFF"/>
                      </a:gs>
                    </a:gsLst>
                    <a:lin ang="5400000" scaled="0"/>
                  </a:gradFill>
                  <a:hlinkClick r:id="rId7"/>
                </a:rPr>
                <a:t>http://</a:t>
              </a:r>
              <a:r>
                <a:rPr lang="en-US" u="sng" dirty="0" smtClean="0">
                  <a:gradFill>
                    <a:gsLst>
                      <a:gs pos="0">
                        <a:srgbClr val="FFFFFF"/>
                      </a:gs>
                      <a:gs pos="100000">
                        <a:srgbClr val="FFFFFF"/>
                      </a:gs>
                    </a:gsLst>
                    <a:lin ang="5400000" scaled="0"/>
                  </a:gradFill>
                  <a:hlinkClick r:id="rId7"/>
                </a:rPr>
                <a:t>www.microsoft.com/en-us/server-cloud/products/</a:t>
              </a:r>
              <a:br>
                <a:rPr lang="en-US" u="sng" dirty="0" smtClean="0">
                  <a:gradFill>
                    <a:gsLst>
                      <a:gs pos="0">
                        <a:srgbClr val="FFFFFF"/>
                      </a:gs>
                      <a:gs pos="100000">
                        <a:srgbClr val="FFFFFF"/>
                      </a:gs>
                    </a:gsLst>
                    <a:lin ang="5400000" scaled="0"/>
                  </a:gradFill>
                  <a:hlinkClick r:id="rId7"/>
                </a:rPr>
              </a:br>
              <a:r>
                <a:rPr lang="en-US" u="sng" dirty="0" smtClean="0">
                  <a:gradFill>
                    <a:gsLst>
                      <a:gs pos="0">
                        <a:srgbClr val="FFFFFF"/>
                      </a:gs>
                      <a:gs pos="100000">
                        <a:srgbClr val="FFFFFF"/>
                      </a:gs>
                    </a:gsLst>
                    <a:lin ang="5400000" scaled="0"/>
                  </a:gradFill>
                  <a:hlinkClick r:id="rId7"/>
                </a:rPr>
                <a:t>windows-azure-pack</a:t>
              </a:r>
              <a:endParaRPr lang="en-US"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36815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63" presetClass="path" presetSubtype="0" decel="100000" fill="hold" nodeType="withEffect">
                                  <p:stCondLst>
                                    <p:cond delay="0"/>
                                  </p:stCondLst>
                                  <p:childTnLst>
                                    <p:animMotion origin="layout" path="M -0.02413 -2.12892E-6 L 2.57085E-6 -2.12892E-6 " pathEditMode="relative" rAng="0" ptsTypes="AA">
                                      <p:cBhvr>
                                        <p:cTn id="9" dur="1000" fill="hold"/>
                                        <p:tgtEl>
                                          <p:spTgt spid="27"/>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childTnLst>
                                </p:cTn>
                              </p:par>
                              <p:par>
                                <p:cTn id="13" presetID="63" presetClass="path" presetSubtype="0" decel="100000" fill="hold" nodeType="withEffect">
                                  <p:stCondLst>
                                    <p:cond delay="100"/>
                                  </p:stCondLst>
                                  <p:childTnLst>
                                    <p:animMotion origin="layout" path="M -0.02413 2.40581E-7 L 1.30202E-6 2.40581E-7 " pathEditMode="relative" rAng="0" ptsTypes="AA">
                                      <p:cBhvr>
                                        <p:cTn id="14" dur="1000" fill="hold"/>
                                        <p:tgtEl>
                                          <p:spTgt spid="2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600"/>
                                        <p:tgtEl>
                                          <p:spTgt spid="17"/>
                                        </p:tgtEl>
                                      </p:cBhvr>
                                    </p:animEffect>
                                  </p:childTnLst>
                                </p:cTn>
                              </p:par>
                              <p:par>
                                <p:cTn id="18" presetID="63" presetClass="path" presetSubtype="0" decel="100000" fill="hold" nodeType="withEffect">
                                  <p:stCondLst>
                                    <p:cond delay="200"/>
                                  </p:stCondLst>
                                  <p:childTnLst>
                                    <p:animMotion origin="layout" path="M -0.02413 2.51475E-6 L 3.65331E-6 2.51475E-6 " pathEditMode="relative" rAng="0" ptsTypes="AA">
                                      <p:cBhvr>
                                        <p:cTn id="19" dur="1000" fill="hold"/>
                                        <p:tgtEl>
                                          <p:spTgt spid="17"/>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600"/>
                                        <p:tgtEl>
                                          <p:spTgt spid="7"/>
                                        </p:tgtEl>
                                      </p:cBhvr>
                                    </p:animEffect>
                                  </p:childTnLst>
                                </p:cTn>
                              </p:par>
                              <p:par>
                                <p:cTn id="23" presetID="63" presetClass="path" presetSubtype="0" decel="100000" fill="hold" nodeType="withEffect">
                                  <p:stCondLst>
                                    <p:cond delay="300"/>
                                  </p:stCondLst>
                                  <p:childTnLst>
                                    <p:animMotion origin="layout" path="M -0.02413 -2.17431E-6 L 2.57085E-6 -2.17431E-6 " pathEditMode="relative" rAng="0" ptsTypes="AA">
                                      <p:cBhvr>
                                        <p:cTn id="24" dur="1000" fill="hold"/>
                                        <p:tgtEl>
                                          <p:spTgt spid="7"/>
                                        </p:tgtEl>
                                        <p:attrNameLst>
                                          <p:attrName>ppt_x</p:attrName>
                                          <p:attrName>ppt_y</p:attrName>
                                        </p:attrNameLst>
                                      </p:cBhvr>
                                      <p:rCtr x="1200" y="0"/>
                                    </p:animMotion>
                                  </p:childTnLst>
                                </p:cTn>
                              </p:par>
                              <p:par>
                                <p:cTn id="25" presetID="10" presetClass="entr" presetSubtype="0"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0"/>
                                        <p:tgtEl>
                                          <p:spTgt spid="16"/>
                                        </p:tgtEl>
                                      </p:cBhvr>
                                    </p:animEffect>
                                  </p:childTnLst>
                                </p:cTn>
                              </p:par>
                              <p:par>
                                <p:cTn id="28" presetID="63" presetClass="path" presetSubtype="0" decel="100000" fill="hold" grpId="1" nodeType="withEffect">
                                  <p:stCondLst>
                                    <p:cond delay="400"/>
                                  </p:stCondLst>
                                  <p:childTnLst>
                                    <p:animMotion origin="layout" path="M -0.02413 -2.17431E-6 L 2.57085E-6 -2.17431E-6 " pathEditMode="relative" rAng="0" ptsTypes="AA">
                                      <p:cBhvr>
                                        <p:cTn id="29"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79425"/>
            <a:ext cx="2560638" cy="1175745"/>
          </a:xfrm>
          <a:prstGeom prst="rect">
            <a:avLst/>
          </a:prstGeom>
        </p:spPr>
      </p:pic>
      <p:sp>
        <p:nvSpPr>
          <p:cNvPr id="6" name="Shape 538"/>
          <p:cNvSpPr txBox="1">
            <a:spLocks/>
          </p:cNvSpPr>
          <p:nvPr/>
        </p:nvSpPr>
        <p:spPr>
          <a:xfrm>
            <a:off x="274638" y="2124365"/>
            <a:ext cx="11460162" cy="2111347"/>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spcBef>
                <a:spcPts val="1200"/>
              </a:spcBef>
            </a:pPr>
            <a:r>
              <a:rPr lang="en-US" dirty="0"/>
              <a:t>Claim your Visual Studio Online </a:t>
            </a:r>
            <a:r>
              <a:rPr lang="en-US" dirty="0" smtClean="0"/>
              <a:t>domain</a:t>
            </a:r>
            <a:endParaRPr lang="en-US" dirty="0"/>
          </a:p>
          <a:p>
            <a:pPr marL="457200" indent="-457200">
              <a:spcBef>
                <a:spcPts val="1200"/>
              </a:spcBef>
            </a:pPr>
            <a:r>
              <a:rPr lang="en-US" dirty="0"/>
              <a:t>MSDN </a:t>
            </a:r>
            <a:r>
              <a:rPr lang="en-US" dirty="0" smtClean="0"/>
              <a:t>subscribers, </a:t>
            </a:r>
            <a:r>
              <a:rPr lang="en-US" dirty="0"/>
              <a:t>activate your </a:t>
            </a:r>
            <a:r>
              <a:rPr lang="en-US" dirty="0" smtClean="0"/>
              <a:t>Azure </a:t>
            </a:r>
            <a:br>
              <a:rPr lang="en-US" dirty="0" smtClean="0"/>
            </a:br>
            <a:r>
              <a:rPr lang="en-US" dirty="0" smtClean="0"/>
              <a:t>benefits now</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sp>
        <p:nvSpPr>
          <p:cNvPr id="11" name="Shape 538"/>
          <p:cNvSpPr txBox="1">
            <a:spLocks/>
          </p:cNvSpPr>
          <p:nvPr/>
        </p:nvSpPr>
        <p:spPr>
          <a:xfrm>
            <a:off x="274638" y="4414075"/>
            <a:ext cx="11460162" cy="683264"/>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US" sz="2800" b="1" kern="0" dirty="0" smtClean="0"/>
              <a:t>Simply </a:t>
            </a:r>
            <a:r>
              <a:rPr lang="en-US" sz="2800" b="1" kern="0" dirty="0"/>
              <a:t>get started @ </a:t>
            </a:r>
            <a:r>
              <a:rPr lang="en-US" sz="2800" b="1" kern="0" dirty="0">
                <a:hlinkClick r:id="rId6"/>
              </a:rPr>
              <a:t>http://aka.ms/teched-eu</a:t>
            </a:r>
            <a:r>
              <a:rPr lang="en-US" sz="2800" b="1" kern="0" dirty="0"/>
              <a:t> </a:t>
            </a:r>
          </a:p>
        </p:txBody>
      </p:sp>
    </p:spTree>
    <p:extLst>
      <p:ext uri="{BB962C8B-B14F-4D97-AF65-F5344CB8AC3E}">
        <p14:creationId xmlns:p14="http://schemas.microsoft.com/office/powerpoint/2010/main" val="38403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par>
                                <p:cTn id="8" presetID="63" presetClass="path" presetSubtype="0" decel="100000" fill="hold" grpId="1" nodeType="withEffect">
                                  <p:stCondLst>
                                    <p:cond delay="0"/>
                                  </p:stCondLst>
                                  <p:childTnLst>
                                    <p:animMotion origin="layout" path="M -0.02413 2.64639E-6 L 2.57595E-6 2.64639E-6 " pathEditMode="relative" rAng="0" ptsTypes="AA">
                                      <p:cBhvr>
                                        <p:cTn id="9" dur="1000" fill="hold"/>
                                        <p:tgtEl>
                                          <p:spTgt spid="6"/>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600"/>
                                        <p:tgtEl>
                                          <p:spTgt spid="11"/>
                                        </p:tgtEl>
                                      </p:cBhvr>
                                    </p:animEffect>
                                  </p:childTnLst>
                                </p:cTn>
                              </p:par>
                              <p:par>
                                <p:cTn id="13" presetID="63" presetClass="path" presetSubtype="0" decel="100000" fill="hold" grpId="1" nodeType="withEffect">
                                  <p:stCondLst>
                                    <p:cond delay="100"/>
                                  </p:stCondLst>
                                  <p:childTnLst>
                                    <p:animMotion origin="layout" path="M -0.02413 -1.84294E-6 L 2.57595E-6 -1.84294E-6 " pathEditMode="relative" rAng="0" ptsTypes="AA">
                                      <p:cBhvr>
                                        <p:cTn id="14" dur="10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P spid="11"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86478436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26591638"/>
      </p:ext>
    </p:extLst>
  </p:cSld>
  <p:clrMapOvr>
    <a:masterClrMapping/>
  </p:clrMapOvr>
  <p:transition spd="slow">
    <p:push/>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574168"/>
      </p:ext>
    </p:extLst>
  </p:cSld>
  <p:clrMapOvr>
    <a:masterClrMapping/>
  </p:clrMapOvr>
  <p:transition spd="slow">
    <p:push/>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41234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Enterprises and Public Cloud Platforms</a:t>
            </a:r>
            <a:br>
              <a:rPr lang="en-US" dirty="0" smtClean="0"/>
            </a:br>
            <a:r>
              <a:rPr lang="en-US" sz="3200" dirty="0">
                <a:solidFill>
                  <a:schemeClr val="tx1"/>
                </a:solidFill>
              </a:rPr>
              <a:t>Why</a:t>
            </a:r>
            <a:r>
              <a:rPr lang="en-US" sz="3200" dirty="0">
                <a:gradFill>
                  <a:gsLst>
                    <a:gs pos="1250">
                      <a:schemeClr val="tx2"/>
                    </a:gs>
                    <a:gs pos="99000">
                      <a:schemeClr val="tx2"/>
                    </a:gs>
                  </a:gsLst>
                  <a:lin ang="5400000" scaled="0"/>
                </a:gradFill>
              </a:rPr>
              <a:t> </a:t>
            </a:r>
            <a:r>
              <a:rPr lang="en-US" sz="3200" dirty="0" smtClean="0">
                <a:solidFill>
                  <a:schemeClr val="tx1"/>
                </a:solidFill>
              </a:rPr>
              <a:t>you care</a:t>
            </a:r>
            <a:endParaRPr lang="en-US" sz="3200" dirty="0">
              <a:solidFill>
                <a:schemeClr val="tx1"/>
              </a:solidFill>
            </a:endParaRPr>
          </a:p>
        </p:txBody>
      </p:sp>
      <p:sp>
        <p:nvSpPr>
          <p:cNvPr id="6" name="Rectangle 5"/>
          <p:cNvSpPr/>
          <p:nvPr/>
        </p:nvSpPr>
        <p:spPr>
          <a:xfrm>
            <a:off x="1571329" y="3079264"/>
            <a:ext cx="9121932" cy="2978290"/>
          </a:xfrm>
          <a:prstGeom prst="rect">
            <a:avLst/>
          </a:prstGeom>
          <a:ln>
            <a:tailEnd type="stealth" w="lg" len="lg"/>
          </a:ln>
        </p:spPr>
        <p:style>
          <a:lnRef idx="0">
            <a:schemeClr val="dk1"/>
          </a:lnRef>
          <a:fillRef idx="3">
            <a:schemeClr val="dk1"/>
          </a:fillRef>
          <a:effectRef idx="3">
            <a:schemeClr val="dk1"/>
          </a:effectRef>
          <a:fontRef idx="minor">
            <a:schemeClr val="lt1"/>
          </a:fontRef>
        </p:style>
        <p:txBody>
          <a:bodyPr rtlCol="0" anchor="ctr"/>
          <a:lstStyle/>
          <a:p>
            <a:pPr algn="ctr"/>
            <a:endParaRPr lang="en-US" sz="1836">
              <a:solidFill>
                <a:srgbClr val="68217A"/>
              </a:solidFill>
            </a:endParaRPr>
          </a:p>
        </p:txBody>
      </p:sp>
      <p:sp>
        <p:nvSpPr>
          <p:cNvPr id="7" name="Rectangle 6"/>
          <p:cNvSpPr/>
          <p:nvPr/>
        </p:nvSpPr>
        <p:spPr>
          <a:xfrm>
            <a:off x="1770299" y="3256467"/>
            <a:ext cx="3944504" cy="854886"/>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lIns="186521" rtlCol="0" anchor="ctr"/>
          <a:lstStyle/>
          <a:p>
            <a:pPr defTabSz="932597">
              <a:lnSpc>
                <a:spcPct val="90000"/>
              </a:lnSpc>
            </a:pPr>
            <a:r>
              <a:rPr lang="en-US" sz="2040" b="1" kern="0" dirty="0">
                <a:solidFill>
                  <a:srgbClr val="FFFFFF"/>
                </a:solidFill>
                <a:latin typeface="Calibri"/>
              </a:rPr>
              <a:t>What strategic applications need</a:t>
            </a:r>
          </a:p>
        </p:txBody>
      </p:sp>
      <p:sp>
        <p:nvSpPr>
          <p:cNvPr id="10" name="TextBox 9"/>
          <p:cNvSpPr txBox="1"/>
          <p:nvPr/>
        </p:nvSpPr>
        <p:spPr>
          <a:xfrm>
            <a:off x="1892920" y="4189070"/>
            <a:ext cx="3502366" cy="1378709"/>
          </a:xfrm>
          <a:prstGeom prst="rect">
            <a:avLst/>
          </a:prstGeom>
          <a:noFill/>
        </p:spPr>
        <p:txBody>
          <a:bodyPr wrap="square" rtlCol="0">
            <a:noAutofit/>
          </a:bodyPr>
          <a:lstStyle/>
          <a:p>
            <a:pPr marL="0" lvl="1">
              <a:spcAft>
                <a:spcPts val="1836"/>
              </a:spcAft>
              <a:buClr>
                <a:srgbClr val="FFFFFF"/>
              </a:buClr>
            </a:pPr>
            <a:r>
              <a:rPr lang="en-US" sz="1836" dirty="0">
                <a:solidFill>
                  <a:srgbClr val="FFFFFF">
                    <a:lumMod val="75000"/>
                    <a:lumOff val="25000"/>
                  </a:srgbClr>
                </a:solidFill>
              </a:rPr>
              <a:t>Ability to support </a:t>
            </a:r>
            <a:r>
              <a:rPr lang="en-US" sz="1836" dirty="0" smtClean="0">
                <a:solidFill>
                  <a:srgbClr val="FFFFFF">
                    <a:lumMod val="75000"/>
                    <a:lumOff val="25000"/>
                  </a:srgbClr>
                </a:solidFill>
              </a:rPr>
              <a:t>new, modern </a:t>
            </a:r>
            <a:r>
              <a:rPr lang="en-US" sz="1836" dirty="0">
                <a:solidFill>
                  <a:srgbClr val="FFFFFF">
                    <a:lumMod val="75000"/>
                    <a:lumOff val="25000"/>
                  </a:srgbClr>
                </a:solidFill>
              </a:rPr>
              <a:t>business </a:t>
            </a:r>
            <a:r>
              <a:rPr lang="en-US" sz="1836" dirty="0" smtClean="0">
                <a:solidFill>
                  <a:srgbClr val="FFFFFF">
                    <a:lumMod val="75000"/>
                    <a:lumOff val="25000"/>
                  </a:srgbClr>
                </a:solidFill>
              </a:rPr>
              <a:t>ideas</a:t>
            </a:r>
            <a:endParaRPr lang="en-US" sz="1836" dirty="0">
              <a:solidFill>
                <a:srgbClr val="FFFFFF">
                  <a:lumMod val="75000"/>
                  <a:lumOff val="25000"/>
                </a:srgbClr>
              </a:solidFill>
            </a:endParaRPr>
          </a:p>
          <a:p>
            <a:pPr marL="0" lvl="1">
              <a:spcAft>
                <a:spcPts val="1836"/>
              </a:spcAft>
              <a:buClr>
                <a:srgbClr val="FFFFFF"/>
              </a:buClr>
            </a:pPr>
            <a:r>
              <a:rPr lang="en-US" sz="1836" dirty="0">
                <a:solidFill>
                  <a:srgbClr val="FFFFFF">
                    <a:lumMod val="75000"/>
                    <a:lumOff val="25000"/>
                  </a:srgbClr>
                </a:solidFill>
              </a:rPr>
              <a:t>Elastic resources</a:t>
            </a:r>
          </a:p>
          <a:p>
            <a:pPr marL="0" lvl="1">
              <a:spcAft>
                <a:spcPts val="1836"/>
              </a:spcAft>
              <a:buClr>
                <a:srgbClr val="FFFFFF"/>
              </a:buClr>
            </a:pPr>
            <a:r>
              <a:rPr lang="en-US" sz="1836" dirty="0">
                <a:solidFill>
                  <a:srgbClr val="FFFFFF">
                    <a:lumMod val="75000"/>
                    <a:lumOff val="25000"/>
                  </a:srgbClr>
                </a:solidFill>
              </a:rPr>
              <a:t>Support for fast development </a:t>
            </a:r>
          </a:p>
          <a:p>
            <a:pPr>
              <a:buClr>
                <a:srgbClr val="FFFFFF"/>
              </a:buClr>
            </a:pPr>
            <a:endParaRPr lang="en-US" sz="1836" b="1" dirty="0">
              <a:solidFill>
                <a:srgbClr val="FFFFFF">
                  <a:lumMod val="75000"/>
                  <a:lumOff val="25000"/>
                </a:srgbClr>
              </a:solidFill>
            </a:endParaRPr>
          </a:p>
        </p:txBody>
      </p:sp>
      <p:sp>
        <p:nvSpPr>
          <p:cNvPr id="8" name="Rectangle 7"/>
          <p:cNvSpPr/>
          <p:nvPr/>
        </p:nvSpPr>
        <p:spPr>
          <a:xfrm>
            <a:off x="6500614" y="3256467"/>
            <a:ext cx="3849772" cy="854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86521" rtlCol="0" anchor="ctr"/>
          <a:lstStyle/>
          <a:p>
            <a:pPr defTabSz="932597">
              <a:lnSpc>
                <a:spcPct val="90000"/>
              </a:lnSpc>
            </a:pPr>
            <a:r>
              <a:rPr lang="en-US" sz="2040" b="1" kern="0" dirty="0">
                <a:solidFill>
                  <a:srgbClr val="FFFFFF"/>
                </a:solidFill>
                <a:latin typeface="Calibri"/>
              </a:rPr>
              <a:t>What utility applications need</a:t>
            </a:r>
          </a:p>
        </p:txBody>
      </p:sp>
      <p:sp>
        <p:nvSpPr>
          <p:cNvPr id="11" name="TextBox 10"/>
          <p:cNvSpPr txBox="1"/>
          <p:nvPr/>
        </p:nvSpPr>
        <p:spPr>
          <a:xfrm>
            <a:off x="6572638" y="4189070"/>
            <a:ext cx="3503457" cy="1378709"/>
          </a:xfrm>
          <a:prstGeom prst="rect">
            <a:avLst/>
          </a:prstGeom>
          <a:noFill/>
        </p:spPr>
        <p:txBody>
          <a:bodyPr wrap="square" rtlCol="0">
            <a:noAutofit/>
          </a:bodyPr>
          <a:lstStyle/>
          <a:p>
            <a:pPr marL="0" lvl="1">
              <a:spcAft>
                <a:spcPts val="1836"/>
              </a:spcAft>
              <a:buClr>
                <a:srgbClr val="FFFFFF"/>
              </a:buClr>
            </a:pPr>
            <a:r>
              <a:rPr lang="en-US" sz="1836" dirty="0">
                <a:solidFill>
                  <a:srgbClr val="FFFFFF">
                    <a:lumMod val="75000"/>
                    <a:lumOff val="25000"/>
                  </a:srgbClr>
                </a:solidFill>
              </a:rPr>
              <a:t>Low cost </a:t>
            </a:r>
          </a:p>
          <a:p>
            <a:pPr marL="0" lvl="1">
              <a:spcAft>
                <a:spcPts val="1836"/>
              </a:spcAft>
              <a:buClr>
                <a:srgbClr val="FFFFFF"/>
              </a:buClr>
            </a:pPr>
            <a:r>
              <a:rPr lang="en-US" sz="1836" dirty="0">
                <a:solidFill>
                  <a:srgbClr val="FFFFFF">
                    <a:lumMod val="75000"/>
                    <a:lumOff val="25000"/>
                  </a:srgbClr>
                </a:solidFill>
              </a:rPr>
              <a:t>Reliability </a:t>
            </a:r>
            <a:br>
              <a:rPr lang="en-US" sz="1836" dirty="0">
                <a:solidFill>
                  <a:srgbClr val="FFFFFF">
                    <a:lumMod val="75000"/>
                    <a:lumOff val="25000"/>
                  </a:srgbClr>
                </a:solidFill>
              </a:rPr>
            </a:br>
            <a:endParaRPr lang="en-US" sz="1836" dirty="0">
              <a:solidFill>
                <a:srgbClr val="FFFFFF">
                  <a:lumMod val="75000"/>
                  <a:lumOff val="25000"/>
                </a:srgbClr>
              </a:solidFill>
            </a:endParaRPr>
          </a:p>
        </p:txBody>
      </p:sp>
      <p:grpSp>
        <p:nvGrpSpPr>
          <p:cNvPr id="19" name="Group 18"/>
          <p:cNvGrpSpPr/>
          <p:nvPr/>
        </p:nvGrpSpPr>
        <p:grpSpPr>
          <a:xfrm>
            <a:off x="4669271" y="1949803"/>
            <a:ext cx="2926048" cy="1040860"/>
            <a:chOff x="4570290" y="1589468"/>
            <a:chExt cx="2868934" cy="1020544"/>
          </a:xfrm>
        </p:grpSpPr>
        <p:grpSp>
          <p:nvGrpSpPr>
            <p:cNvPr id="14" name="Group 13"/>
            <p:cNvGrpSpPr/>
            <p:nvPr/>
          </p:nvGrpSpPr>
          <p:grpSpPr>
            <a:xfrm rot="5400000" flipH="1">
              <a:off x="5800343" y="1099644"/>
              <a:ext cx="419606" cy="2601129"/>
              <a:chOff x="6952018" y="2725542"/>
              <a:chExt cx="419606" cy="2601129"/>
            </a:xfrm>
          </p:grpSpPr>
          <p:sp>
            <p:nvSpPr>
              <p:cNvPr id="16" name="Left Bracket 15"/>
              <p:cNvSpPr/>
              <p:nvPr/>
            </p:nvSpPr>
            <p:spPr>
              <a:xfrm>
                <a:off x="7217607" y="2725542"/>
                <a:ext cx="154017" cy="2601129"/>
              </a:xfrm>
              <a:prstGeom prst="leftBracket">
                <a:avLst>
                  <a:gd name="adj" fmla="val 0"/>
                </a:avLst>
              </a:prstGeom>
              <a:ln>
                <a:solidFill>
                  <a:schemeClr val="accent6"/>
                </a:solidFill>
                <a:tailEnd type="none"/>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FFFFFF"/>
                  </a:solidFill>
                </a:endParaRPr>
              </a:p>
            </p:txBody>
          </p:sp>
          <p:cxnSp>
            <p:nvCxnSpPr>
              <p:cNvPr id="17" name="Straight Connector 16"/>
              <p:cNvCxnSpPr/>
              <p:nvPr/>
            </p:nvCxnSpPr>
            <p:spPr>
              <a:xfrm>
                <a:off x="6963438" y="3155859"/>
                <a:ext cx="265588" cy="0"/>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52018" y="4929971"/>
                <a:ext cx="265588" cy="0"/>
              </a:xfrm>
              <a:prstGeom prst="line">
                <a:avLst/>
              </a:prstGeom>
              <a:ln>
                <a:solidFill>
                  <a:schemeClr val="accent6"/>
                </a:solidFill>
                <a:headEnd type="oval"/>
                <a:tailEnd type="none"/>
              </a:ln>
              <a:effectLst/>
            </p:spPr>
            <p:style>
              <a:lnRef idx="2">
                <a:schemeClr val="accent1"/>
              </a:lnRef>
              <a:fillRef idx="0">
                <a:schemeClr val="accent1"/>
              </a:fillRef>
              <a:effectRef idx="1">
                <a:schemeClr val="accent1"/>
              </a:effectRef>
              <a:fontRef idx="minor">
                <a:schemeClr val="tx1"/>
              </a:fontRef>
            </p:style>
          </p:cxnSp>
        </p:grpSp>
        <p:sp>
          <p:nvSpPr>
            <p:cNvPr id="15" name="Rectangle 14"/>
            <p:cNvSpPr/>
            <p:nvPr/>
          </p:nvSpPr>
          <p:spPr>
            <a:xfrm>
              <a:off x="4570290" y="1589468"/>
              <a:ext cx="2868934" cy="644528"/>
            </a:xfrm>
            <a:prstGeom prst="rect">
              <a:avLst/>
            </a:prstGeom>
          </p:spPr>
          <p:txBody>
            <a:bodyPr wrap="square">
              <a:spAutoFit/>
            </a:bodyPr>
            <a:lstStyle/>
            <a:p>
              <a:pPr algn="ctr">
                <a:buClr>
                  <a:srgbClr val="800000"/>
                </a:buClr>
              </a:pPr>
              <a:r>
                <a:rPr lang="en-US" sz="1836" b="1" i="1" dirty="0" smtClean="0">
                  <a:solidFill>
                    <a:srgbClr val="FFFFFF">
                      <a:lumMod val="65000"/>
                      <a:lumOff val="35000"/>
                    </a:srgbClr>
                  </a:solidFill>
                </a:rPr>
                <a:t>Public cloud platforms</a:t>
              </a:r>
            </a:p>
            <a:p>
              <a:pPr algn="ctr">
                <a:buClr>
                  <a:srgbClr val="800000"/>
                </a:buClr>
              </a:pPr>
              <a:r>
                <a:rPr lang="en-US" sz="1836" i="1" dirty="0" smtClean="0">
                  <a:solidFill>
                    <a:srgbClr val="FFFFFF">
                      <a:lumMod val="65000"/>
                      <a:lumOff val="35000"/>
                    </a:srgbClr>
                  </a:solidFill>
                </a:rPr>
                <a:t>can help with both</a:t>
              </a:r>
              <a:endParaRPr lang="en-US" sz="1836" b="1" i="1" dirty="0">
                <a:solidFill>
                  <a:srgbClr val="FFFFFF">
                    <a:lumMod val="65000"/>
                    <a:lumOff val="35000"/>
                  </a:srgbClr>
                </a:solidFill>
              </a:endParaRPr>
            </a:p>
          </p:txBody>
        </p:sp>
      </p:grpSp>
    </p:spTree>
    <p:extLst>
      <p:ext uri="{BB962C8B-B14F-4D97-AF65-F5344CB8AC3E}">
        <p14:creationId xmlns:p14="http://schemas.microsoft.com/office/powerpoint/2010/main" val="17742704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fade">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1" end="1"/>
                                            </p:txEl>
                                          </p:spTgt>
                                        </p:tgtEl>
                                        <p:attrNameLst>
                                          <p:attrName>style.visibility</p:attrName>
                                        </p:attrNameLst>
                                      </p:cBhvr>
                                      <p:to>
                                        <p:strVal val="visible"/>
                                      </p:to>
                                    </p:set>
                                    <p:animEffect transition="in" filter="fade">
                                      <p:cBhvr>
                                        <p:cTn id="37" dur="500"/>
                                        <p:tgtEl>
                                          <p:spTgt spid="11">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sz="7400" dirty="0" smtClean="0"/>
              <a:t>Cloud Platform Basics</a:t>
            </a:r>
            <a:endParaRPr lang="en-US" sz="7400" dirty="0"/>
          </a:p>
        </p:txBody>
      </p:sp>
    </p:spTree>
    <p:extLst>
      <p:ext uri="{BB962C8B-B14F-4D97-AF65-F5344CB8AC3E}">
        <p14:creationId xmlns:p14="http://schemas.microsoft.com/office/powerpoint/2010/main" val="94984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Azure</a:t>
            </a:r>
            <a:br>
              <a:rPr lang="en-US" dirty="0" smtClean="0"/>
            </a:br>
            <a:r>
              <a:rPr lang="en-US" sz="3200" dirty="0">
                <a:solidFill>
                  <a:schemeClr val="tx1"/>
                </a:solidFill>
              </a:rPr>
              <a:t>A public cloud platform</a:t>
            </a:r>
          </a:p>
        </p:txBody>
      </p:sp>
      <p:sp>
        <p:nvSpPr>
          <p:cNvPr id="3" name="Content Placeholder 2"/>
          <p:cNvSpPr>
            <a:spLocks noGrp="1"/>
          </p:cNvSpPr>
          <p:nvPr>
            <p:ph idx="4294967295"/>
          </p:nvPr>
        </p:nvSpPr>
        <p:spPr>
          <a:xfrm>
            <a:off x="274639" y="1671200"/>
            <a:ext cx="11188002" cy="1292662"/>
          </a:xfrm>
          <a:prstGeom prst="rect">
            <a:avLst/>
          </a:prstGeom>
        </p:spPr>
        <p:txBody>
          <a:bodyPr vert="horz" wrap="square" lIns="146304" tIns="91440" rIns="146304" bIns="91440" rtlCol="0">
            <a:spAutoFit/>
          </a:bodyPr>
          <a:lstStyle/>
          <a:p>
            <a:pPr marL="0" indent="0">
              <a:buNone/>
            </a:pPr>
            <a:r>
              <a:rPr lang="en-US" dirty="0">
                <a:solidFill>
                  <a:schemeClr val="tx1"/>
                </a:solidFill>
              </a:rPr>
              <a:t>Microsoft Azure provides </a:t>
            </a:r>
            <a:r>
              <a:rPr lang="en-US" dirty="0" smtClean="0">
                <a:solidFill>
                  <a:schemeClr val="tx1"/>
                </a:solidFill>
              </a:rPr>
              <a:t>computing resources in </a:t>
            </a:r>
            <a:r>
              <a:rPr lang="en-US" dirty="0">
                <a:solidFill>
                  <a:schemeClr val="tx1"/>
                </a:solidFill>
              </a:rPr>
              <a:t>data centers around the world</a:t>
            </a:r>
          </a:p>
        </p:txBody>
      </p:sp>
      <p:grpSp>
        <p:nvGrpSpPr>
          <p:cNvPr id="68" name="Group 67"/>
          <p:cNvGrpSpPr/>
          <p:nvPr/>
        </p:nvGrpSpPr>
        <p:grpSpPr>
          <a:xfrm>
            <a:off x="974906" y="2981988"/>
            <a:ext cx="9914778" cy="3952798"/>
            <a:chOff x="549018" y="3550623"/>
            <a:chExt cx="9918768" cy="3954388"/>
          </a:xfrm>
        </p:grpSpPr>
        <p:sp>
          <p:nvSpPr>
            <p:cNvPr id="49" name="Rectangle 48"/>
            <p:cNvSpPr/>
            <p:nvPr/>
          </p:nvSpPr>
          <p:spPr>
            <a:xfrm>
              <a:off x="549018" y="3550623"/>
              <a:ext cx="9918768" cy="3954388"/>
            </a:xfrm>
            <a:prstGeom prst="rect">
              <a:avLst/>
            </a:prstGeom>
            <a:ln>
              <a:noFill/>
              <a:tailEnd type="stealth" w="lg" len="lg"/>
            </a:ln>
          </p:spPr>
          <p:style>
            <a:lnRef idx="3">
              <a:schemeClr val="lt1"/>
            </a:lnRef>
            <a:fillRef idx="1">
              <a:schemeClr val="dk1"/>
            </a:fillRef>
            <a:effectRef idx="1">
              <a:schemeClr val="dk1"/>
            </a:effectRef>
            <a:fontRef idx="minor">
              <a:schemeClr val="lt1"/>
            </a:fontRef>
          </p:style>
          <p:txBody>
            <a:bodyPr rtlCol="0" anchor="ctr"/>
            <a:lstStyle/>
            <a:p>
              <a:pPr algn="ctr"/>
              <a:endParaRPr lang="en-US" sz="1835">
                <a:solidFill>
                  <a:srgbClr val="505050"/>
                </a:solidFill>
              </a:endParaRPr>
            </a:p>
          </p:txBody>
        </p:sp>
        <p:pic>
          <p:nvPicPr>
            <p:cNvPr id="4" name="Picture 3"/>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3573615" y="4214239"/>
              <a:ext cx="5257220" cy="2787028"/>
            </a:xfrm>
            <a:prstGeom prst="rect">
              <a:avLst/>
            </a:prstGeom>
            <a:solidFill>
              <a:schemeClr val="dk1"/>
            </a:solidFill>
          </p:spPr>
        </p:pic>
      </p:grpSp>
      <p:grpSp>
        <p:nvGrpSpPr>
          <p:cNvPr id="64" name="Group 63"/>
          <p:cNvGrpSpPr/>
          <p:nvPr/>
        </p:nvGrpSpPr>
        <p:grpSpPr>
          <a:xfrm>
            <a:off x="1213907" y="3111454"/>
            <a:ext cx="3750498" cy="1854566"/>
            <a:chOff x="788116" y="3680141"/>
            <a:chExt cx="3752007" cy="1855312"/>
          </a:xfrm>
        </p:grpSpPr>
        <p:sp>
          <p:nvSpPr>
            <p:cNvPr id="29" name="Rectangle 28"/>
            <p:cNvSpPr/>
            <p:nvPr/>
          </p:nvSpPr>
          <p:spPr>
            <a:xfrm>
              <a:off x="788116" y="3680141"/>
              <a:ext cx="755631" cy="663170"/>
            </a:xfrm>
            <a:prstGeom prst="rect">
              <a:avLst/>
            </a:prstGeom>
            <a:solidFill>
              <a:schemeClr val="accent4"/>
            </a:solidFill>
            <a:ln>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US</a:t>
              </a:r>
            </a:p>
          </p:txBody>
        </p:sp>
        <p:cxnSp>
          <p:nvCxnSpPr>
            <p:cNvPr id="33" name="Straight Connector 32"/>
            <p:cNvCxnSpPr/>
            <p:nvPr/>
          </p:nvCxnSpPr>
          <p:spPr>
            <a:xfrm>
              <a:off x="788116" y="4347405"/>
              <a:ext cx="3752007" cy="1188048"/>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cxnSp>
          <p:nvCxnSpPr>
            <p:cNvPr id="36" name="Straight Connector 35"/>
            <p:cNvCxnSpPr/>
            <p:nvPr/>
          </p:nvCxnSpPr>
          <p:spPr>
            <a:xfrm>
              <a:off x="4275361" y="4343311"/>
              <a:ext cx="264762" cy="1192142"/>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sp>
          <p:nvSpPr>
            <p:cNvPr id="42" name="Rectangle 41"/>
            <p:cNvSpPr/>
            <p:nvPr/>
          </p:nvSpPr>
          <p:spPr>
            <a:xfrm>
              <a:off x="1698654" y="3680141"/>
              <a:ext cx="755631" cy="663170"/>
            </a:xfrm>
            <a:prstGeom prst="rect">
              <a:avLst/>
            </a:prstGeom>
            <a:solidFill>
              <a:schemeClr val="accent4"/>
            </a:solidFill>
            <a:ln>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US</a:t>
              </a:r>
            </a:p>
          </p:txBody>
        </p:sp>
        <p:sp>
          <p:nvSpPr>
            <p:cNvPr id="43" name="Rectangle 42"/>
            <p:cNvSpPr/>
            <p:nvPr/>
          </p:nvSpPr>
          <p:spPr>
            <a:xfrm>
              <a:off x="2609192" y="3680141"/>
              <a:ext cx="755631" cy="663170"/>
            </a:xfrm>
            <a:prstGeom prst="rect">
              <a:avLst/>
            </a:prstGeom>
            <a:solidFill>
              <a:schemeClr val="accent4"/>
            </a:solidFill>
            <a:ln>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US</a:t>
              </a:r>
            </a:p>
          </p:txBody>
        </p:sp>
        <p:sp>
          <p:nvSpPr>
            <p:cNvPr id="44" name="Rectangle 43"/>
            <p:cNvSpPr/>
            <p:nvPr/>
          </p:nvSpPr>
          <p:spPr>
            <a:xfrm>
              <a:off x="3519730" y="3680141"/>
              <a:ext cx="755631" cy="663170"/>
            </a:xfrm>
            <a:prstGeom prst="rect">
              <a:avLst/>
            </a:prstGeom>
            <a:solidFill>
              <a:schemeClr val="accent4"/>
            </a:solidFill>
            <a:ln>
              <a:tailEnd type="stealth" w="lg" len="lg"/>
            </a:ln>
          </p:spPr>
          <p:style>
            <a:lnRef idx="0">
              <a:schemeClr val="accent1"/>
            </a:lnRef>
            <a:fillRef idx="3">
              <a:schemeClr val="accent1"/>
            </a:fillRef>
            <a:effectRef idx="3">
              <a:schemeClr val="accent1"/>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US</a:t>
              </a:r>
            </a:p>
          </p:txBody>
        </p:sp>
      </p:grpSp>
      <p:grpSp>
        <p:nvGrpSpPr>
          <p:cNvPr id="65" name="Group 64"/>
          <p:cNvGrpSpPr/>
          <p:nvPr/>
        </p:nvGrpSpPr>
        <p:grpSpPr>
          <a:xfrm>
            <a:off x="4841028" y="3111453"/>
            <a:ext cx="2165516" cy="1650546"/>
            <a:chOff x="4416696" y="3680140"/>
            <a:chExt cx="2166388" cy="1651210"/>
          </a:xfrm>
        </p:grpSpPr>
        <p:sp>
          <p:nvSpPr>
            <p:cNvPr id="18" name="Rectangle 17"/>
            <p:cNvSpPr/>
            <p:nvPr/>
          </p:nvSpPr>
          <p:spPr>
            <a:xfrm>
              <a:off x="4416696" y="3689069"/>
              <a:ext cx="1037669" cy="645313"/>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Europe</a:t>
              </a:r>
            </a:p>
          </p:txBody>
        </p:sp>
        <p:cxnSp>
          <p:nvCxnSpPr>
            <p:cNvPr id="22" name="Straight Connector 21"/>
            <p:cNvCxnSpPr/>
            <p:nvPr/>
          </p:nvCxnSpPr>
          <p:spPr>
            <a:xfrm>
              <a:off x="4416696" y="4334382"/>
              <a:ext cx="1723234" cy="996968"/>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cxnSp>
          <p:nvCxnSpPr>
            <p:cNvPr id="23" name="Straight Connector 22"/>
            <p:cNvCxnSpPr/>
            <p:nvPr/>
          </p:nvCxnSpPr>
          <p:spPr>
            <a:xfrm flipH="1">
              <a:off x="6139930" y="4316560"/>
              <a:ext cx="443154" cy="1014790"/>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sp>
          <p:nvSpPr>
            <p:cNvPr id="45" name="Rectangle 44"/>
            <p:cNvSpPr/>
            <p:nvPr/>
          </p:nvSpPr>
          <p:spPr>
            <a:xfrm>
              <a:off x="5545415" y="3680140"/>
              <a:ext cx="1037669" cy="645313"/>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Europe</a:t>
              </a:r>
            </a:p>
          </p:txBody>
        </p:sp>
      </p:grpSp>
      <p:grpSp>
        <p:nvGrpSpPr>
          <p:cNvPr id="66" name="Group 65"/>
          <p:cNvGrpSpPr/>
          <p:nvPr/>
        </p:nvGrpSpPr>
        <p:grpSpPr>
          <a:xfrm>
            <a:off x="7098855" y="3106654"/>
            <a:ext cx="3504873" cy="2015647"/>
            <a:chOff x="6667224" y="3675340"/>
            <a:chExt cx="3506283" cy="2016458"/>
          </a:xfrm>
        </p:grpSpPr>
        <p:cxnSp>
          <p:nvCxnSpPr>
            <p:cNvPr id="10" name="Straight Connector 9"/>
            <p:cNvCxnSpPr/>
            <p:nvPr/>
          </p:nvCxnSpPr>
          <p:spPr>
            <a:xfrm>
              <a:off x="6667224" y="4316560"/>
              <a:ext cx="798947" cy="1375238"/>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cxnSp>
          <p:nvCxnSpPr>
            <p:cNvPr id="12" name="Straight Connector 11"/>
            <p:cNvCxnSpPr/>
            <p:nvPr/>
          </p:nvCxnSpPr>
          <p:spPr>
            <a:xfrm flipH="1">
              <a:off x="7466171" y="4322929"/>
              <a:ext cx="2707336" cy="1368869"/>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sp>
          <p:nvSpPr>
            <p:cNvPr id="20" name="Rectangle 19"/>
            <p:cNvSpPr/>
            <p:nvPr/>
          </p:nvSpPr>
          <p:spPr>
            <a:xfrm>
              <a:off x="9383173" y="3684231"/>
              <a:ext cx="790334" cy="64122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Asia</a:t>
              </a:r>
            </a:p>
          </p:txBody>
        </p:sp>
        <p:sp>
          <p:nvSpPr>
            <p:cNvPr id="46" name="Rectangle 45"/>
            <p:cNvSpPr/>
            <p:nvPr/>
          </p:nvSpPr>
          <p:spPr>
            <a:xfrm>
              <a:off x="8484289" y="3680140"/>
              <a:ext cx="790334" cy="64122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Asia</a:t>
              </a:r>
            </a:p>
          </p:txBody>
        </p:sp>
        <p:sp>
          <p:nvSpPr>
            <p:cNvPr id="50" name="Rectangle 49"/>
            <p:cNvSpPr/>
            <p:nvPr/>
          </p:nvSpPr>
          <p:spPr>
            <a:xfrm>
              <a:off x="7570638" y="3675557"/>
              <a:ext cx="790334" cy="64122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Asia</a:t>
              </a:r>
            </a:p>
          </p:txBody>
        </p:sp>
        <p:sp>
          <p:nvSpPr>
            <p:cNvPr id="51" name="Rectangle 50"/>
            <p:cNvSpPr/>
            <p:nvPr/>
          </p:nvSpPr>
          <p:spPr>
            <a:xfrm>
              <a:off x="6667224" y="3675340"/>
              <a:ext cx="790334" cy="641220"/>
            </a:xfrm>
            <a:prstGeom prst="rect">
              <a:avLst/>
            </a:prstGeom>
            <a:ln>
              <a:tailEnd type="stealth" w="lg" len="lg"/>
            </a:ln>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Asia</a:t>
              </a:r>
            </a:p>
          </p:txBody>
        </p:sp>
      </p:grpSp>
      <p:grpSp>
        <p:nvGrpSpPr>
          <p:cNvPr id="67" name="Group 66"/>
          <p:cNvGrpSpPr/>
          <p:nvPr/>
        </p:nvGrpSpPr>
        <p:grpSpPr>
          <a:xfrm>
            <a:off x="8346288" y="6036321"/>
            <a:ext cx="2257441" cy="845207"/>
            <a:chOff x="7923366" y="6606188"/>
            <a:chExt cx="2258349" cy="845548"/>
          </a:xfrm>
        </p:grpSpPr>
        <p:cxnSp>
          <p:nvCxnSpPr>
            <p:cNvPr id="13" name="Straight Connector 12"/>
            <p:cNvCxnSpPr/>
            <p:nvPr/>
          </p:nvCxnSpPr>
          <p:spPr>
            <a:xfrm flipH="1" flipV="1">
              <a:off x="7923366" y="6606188"/>
              <a:ext cx="1246927" cy="235764"/>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cxnSp>
          <p:nvCxnSpPr>
            <p:cNvPr id="57" name="Straight Connector 56"/>
            <p:cNvCxnSpPr/>
            <p:nvPr/>
          </p:nvCxnSpPr>
          <p:spPr>
            <a:xfrm flipH="1" flipV="1">
              <a:off x="7923366" y="6606188"/>
              <a:ext cx="998519" cy="845548"/>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sp>
          <p:nvSpPr>
            <p:cNvPr id="6" name="Rectangle 5"/>
            <p:cNvSpPr/>
            <p:nvPr/>
          </p:nvSpPr>
          <p:spPr>
            <a:xfrm>
              <a:off x="8792555" y="6738681"/>
              <a:ext cx="1389160" cy="649404"/>
            </a:xfrm>
            <a:prstGeom prst="rect">
              <a:avLst/>
            </a:prstGeom>
            <a:ln>
              <a:tailEnd type="stealth" w="lg" len="lg"/>
            </a:ln>
          </p:spPr>
          <p:style>
            <a:lnRef idx="0">
              <a:schemeClr val="accent5"/>
            </a:lnRef>
            <a:fillRef idx="1001">
              <a:schemeClr val="lt2"/>
            </a:fillRef>
            <a:effectRef idx="3">
              <a:schemeClr val="accent5"/>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Australia</a:t>
              </a:r>
            </a:p>
          </p:txBody>
        </p:sp>
      </p:grpSp>
      <p:grpSp>
        <p:nvGrpSpPr>
          <p:cNvPr id="34" name="Group 33"/>
          <p:cNvGrpSpPr/>
          <p:nvPr/>
        </p:nvGrpSpPr>
        <p:grpSpPr>
          <a:xfrm flipH="1">
            <a:off x="3730055" y="5970977"/>
            <a:ext cx="2009133" cy="845207"/>
            <a:chOff x="7923366" y="6606188"/>
            <a:chExt cx="2009941" cy="845548"/>
          </a:xfrm>
        </p:grpSpPr>
        <p:cxnSp>
          <p:nvCxnSpPr>
            <p:cNvPr id="37" name="Straight Connector 36"/>
            <p:cNvCxnSpPr/>
            <p:nvPr/>
          </p:nvCxnSpPr>
          <p:spPr>
            <a:xfrm flipH="1" flipV="1">
              <a:off x="7923366" y="6606188"/>
              <a:ext cx="1246927" cy="235764"/>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cxnSp>
          <p:nvCxnSpPr>
            <p:cNvPr id="38" name="Straight Connector 37"/>
            <p:cNvCxnSpPr/>
            <p:nvPr/>
          </p:nvCxnSpPr>
          <p:spPr>
            <a:xfrm flipH="1" flipV="1">
              <a:off x="7923366" y="6606188"/>
              <a:ext cx="998519" cy="845548"/>
            </a:xfrm>
            <a:prstGeom prst="line">
              <a:avLst/>
            </a:prstGeom>
            <a:noFill/>
            <a:ln w="6350" cap="flat" cmpd="sng" algn="ctr">
              <a:gradFill>
                <a:gsLst>
                  <a:gs pos="0">
                    <a:schemeClr val="tx2">
                      <a:lumMod val="50000"/>
                      <a:lumOff val="50000"/>
                    </a:schemeClr>
                  </a:gs>
                  <a:gs pos="100000">
                    <a:schemeClr val="tx1">
                      <a:lumMod val="65000"/>
                      <a:lumOff val="35000"/>
                      <a:alpha val="0"/>
                    </a:schemeClr>
                  </a:gs>
                </a:gsLst>
                <a:lin ang="16200000" scaled="0"/>
              </a:gradFill>
              <a:prstDash val="solid"/>
              <a:round/>
              <a:headEnd type="none" w="med" len="med"/>
              <a:tailEnd type="none" w="med" len="med"/>
            </a:ln>
            <a:effectLst/>
          </p:spPr>
        </p:cxnSp>
        <p:sp>
          <p:nvSpPr>
            <p:cNvPr id="35" name="Rectangle 34"/>
            <p:cNvSpPr/>
            <p:nvPr/>
          </p:nvSpPr>
          <p:spPr>
            <a:xfrm>
              <a:off x="8792556" y="6738681"/>
              <a:ext cx="1140751" cy="649404"/>
            </a:xfrm>
            <a:prstGeom prst="rect">
              <a:avLst/>
            </a:prstGeom>
            <a:ln>
              <a:tailEnd type="stealth" w="lg" len="lg"/>
            </a:ln>
          </p:spPr>
          <p:style>
            <a:lnRef idx="0">
              <a:schemeClr val="accent6"/>
            </a:lnRef>
            <a:fillRef idx="3">
              <a:schemeClr val="accent6"/>
            </a:fillRef>
            <a:effectRef idx="3">
              <a:schemeClr val="accent6"/>
            </a:effectRef>
            <a:fontRef idx="minor">
              <a:schemeClr val="lt1"/>
            </a:fontRef>
          </p:style>
          <p:txBody>
            <a:bodyPr wrap="none" rtlCol="0" anchor="ctr">
              <a:noAutofit/>
            </a:bodyPr>
            <a:lstStyle/>
            <a:p>
              <a:pPr algn="ctr" defTabSz="932227">
                <a:lnSpc>
                  <a:spcPct val="90000"/>
                </a:lnSpc>
              </a:pPr>
              <a:r>
                <a:rPr lang="en-US" sz="2039" b="1" kern="0" dirty="0">
                  <a:solidFill>
                    <a:srgbClr val="FFFFFF"/>
                  </a:solidFill>
                </a:rPr>
                <a:t>Brazil</a:t>
              </a:r>
            </a:p>
          </p:txBody>
        </p:sp>
      </p:grpSp>
    </p:spTree>
    <p:extLst>
      <p:ext uri="{BB962C8B-B14F-4D97-AF65-F5344CB8AC3E}">
        <p14:creationId xmlns:p14="http://schemas.microsoft.com/office/powerpoint/2010/main" val="3266850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500"/>
                                        <p:tgtEl>
                                          <p:spTgt spid="68"/>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64"/>
                                        </p:tgtEl>
                                        <p:attrNameLst>
                                          <p:attrName>style.visibility</p:attrName>
                                        </p:attrNameLst>
                                      </p:cBhvr>
                                      <p:to>
                                        <p:strVal val="visible"/>
                                      </p:to>
                                    </p:set>
                                    <p:animEffect transition="in" filter="wipe(down)">
                                      <p:cBhvr>
                                        <p:cTn id="16" dur="500"/>
                                        <p:tgtEl>
                                          <p:spTgt spid="64"/>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500"/>
                                        <p:tgtEl>
                                          <p:spTgt spid="6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down)">
                                      <p:cBhvr>
                                        <p:cTn id="24" dur="500"/>
                                        <p:tgtEl>
                                          <p:spTgt spid="66"/>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wipe(down)">
                                      <p:cBhvr>
                                        <p:cTn id="28" dur="500"/>
                                        <p:tgtEl>
                                          <p:spTgt spid="67"/>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Barriers to Public Cloud Adoption</a:t>
            </a:r>
            <a:r>
              <a:rPr lang="en-US" dirty="0" smtClean="0"/>
              <a:t/>
            </a:r>
            <a:br>
              <a:rPr lang="en-US" dirty="0" smtClean="0"/>
            </a:br>
            <a:r>
              <a:rPr lang="en-US" sz="3200" dirty="0">
                <a:solidFill>
                  <a:schemeClr val="tx1"/>
                </a:solidFill>
              </a:rPr>
              <a:t>Security</a:t>
            </a:r>
          </a:p>
        </p:txBody>
      </p:sp>
      <p:sp>
        <p:nvSpPr>
          <p:cNvPr id="4" name="Rectangle 3"/>
          <p:cNvSpPr/>
          <p:nvPr/>
        </p:nvSpPr>
        <p:spPr>
          <a:xfrm>
            <a:off x="467183" y="2137315"/>
            <a:ext cx="11424391" cy="1248441"/>
          </a:xfrm>
          <a:prstGeom prst="rect">
            <a:avLst/>
          </a:prstGeom>
          <a:gradFill flip="none" rotWithShape="1">
            <a:gsLst>
              <a:gs pos="2000">
                <a:schemeClr val="bg2"/>
              </a:gs>
              <a:gs pos="100000">
                <a:schemeClr val="bg2">
                  <a:alpha val="20000"/>
                </a:schemeClr>
              </a:gs>
            </a:gsLst>
            <a:lin ang="5400000" scaled="0"/>
            <a:tileRect/>
          </a:gradFill>
          <a:ln w="12700">
            <a:noFill/>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68217A"/>
              </a:solidFill>
            </a:endParaRPr>
          </a:p>
        </p:txBody>
      </p:sp>
      <p:grpSp>
        <p:nvGrpSpPr>
          <p:cNvPr id="3" name="Group 2"/>
          <p:cNvGrpSpPr/>
          <p:nvPr/>
        </p:nvGrpSpPr>
        <p:grpSpPr>
          <a:xfrm>
            <a:off x="666155" y="2270689"/>
            <a:ext cx="7172242" cy="1855067"/>
            <a:chOff x="650700" y="2226368"/>
            <a:chExt cx="7032248" cy="1818858"/>
          </a:xfrm>
        </p:grpSpPr>
        <p:sp>
          <p:nvSpPr>
            <p:cNvPr id="5" name="Rectangle 4"/>
            <p:cNvSpPr/>
            <p:nvPr/>
          </p:nvSpPr>
          <p:spPr>
            <a:xfrm>
              <a:off x="650700" y="2269340"/>
              <a:ext cx="7032248" cy="1775886"/>
            </a:xfrm>
            <a:prstGeom prst="rect">
              <a:avLst/>
            </a:prstGeom>
            <a:ln>
              <a:tailEnd type="stealth" w="lg" len="lg"/>
            </a:ln>
          </p:spPr>
          <p:style>
            <a:lnRef idx="0">
              <a:schemeClr val="accent2"/>
            </a:lnRef>
            <a:fillRef idx="3">
              <a:schemeClr val="accent2"/>
            </a:fillRef>
            <a:effectRef idx="3">
              <a:schemeClr val="accent2"/>
            </a:effectRef>
            <a:fontRef idx="minor">
              <a:schemeClr val="lt1"/>
            </a:fontRef>
          </p:style>
          <p:txBody>
            <a:bodyPr lIns="1678686" rIns="466302" rtlCol="0" anchor="ctr"/>
            <a:lstStyle/>
            <a:p>
              <a:pPr defTabSz="932597">
                <a:lnSpc>
                  <a:spcPct val="90000"/>
                </a:lnSpc>
              </a:pPr>
              <a:r>
                <a:rPr lang="en-US" sz="2856" kern="0" dirty="0">
                  <a:solidFill>
                    <a:srgbClr val="FFFFFF"/>
                  </a:solidFill>
                </a:rPr>
                <a:t>Can a public cloud platform keep my data and applications safe?</a:t>
              </a:r>
            </a:p>
          </p:txBody>
        </p:sp>
        <p:sp>
          <p:nvSpPr>
            <p:cNvPr id="21" name="TextBox 20"/>
            <p:cNvSpPr txBox="1"/>
            <p:nvPr/>
          </p:nvSpPr>
          <p:spPr>
            <a:xfrm>
              <a:off x="1152937" y="2226368"/>
              <a:ext cx="914400" cy="914400"/>
            </a:xfrm>
            <a:prstGeom prst="rect">
              <a:avLst/>
            </a:prstGeom>
            <a:noFill/>
          </p:spPr>
          <p:txBody>
            <a:bodyPr wrap="none" rtlCol="0">
              <a:noAutofit/>
            </a:bodyPr>
            <a:lstStyle/>
            <a:p>
              <a:pPr algn="ctr">
                <a:buClr>
                  <a:srgbClr val="FFFFFF"/>
                </a:buClr>
              </a:pPr>
              <a:r>
                <a:rPr lang="en-US" sz="11729" b="1" dirty="0">
                  <a:solidFill>
                    <a:srgbClr val="0072C6"/>
                  </a:solidFill>
                  <a:effectLst>
                    <a:outerShdw blurRad="60007" dist="310007" dir="7680000" sy="30000" kx="1300200" algn="ctr" rotWithShape="0">
                      <a:prstClr val="black">
                        <a:alpha val="32000"/>
                      </a:prstClr>
                    </a:outerShdw>
                  </a:effectLst>
                </a:rPr>
                <a:t>?</a:t>
              </a:r>
            </a:p>
          </p:txBody>
        </p:sp>
      </p:grpSp>
      <p:sp>
        <p:nvSpPr>
          <p:cNvPr id="6" name="Rectangular Callout 5"/>
          <p:cNvSpPr/>
          <p:nvPr/>
        </p:nvSpPr>
        <p:spPr>
          <a:xfrm>
            <a:off x="8081683" y="2314516"/>
            <a:ext cx="3618907" cy="1182745"/>
          </a:xfrm>
          <a:prstGeom prst="wedgeRectCallout">
            <a:avLst>
              <a:gd name="adj1" fmla="val -60889"/>
              <a:gd name="adj2" fmla="val -8046"/>
            </a:avLst>
          </a:prstGeom>
          <a:ln>
            <a:tailEnd type="stealth" w="lg" len="lg"/>
          </a:ln>
        </p:spPr>
        <p:style>
          <a:lnRef idx="1">
            <a:schemeClr val="accent6"/>
          </a:lnRef>
          <a:fillRef idx="3">
            <a:schemeClr val="accent6"/>
          </a:fillRef>
          <a:effectRef idx="2">
            <a:schemeClr val="accent6"/>
          </a:effectRef>
          <a:fontRef idx="minor">
            <a:schemeClr val="lt1"/>
          </a:fontRef>
        </p:style>
        <p:txBody>
          <a:bodyPr lIns="186521" tIns="93260" rtlCol="0" anchor="t"/>
          <a:lstStyle/>
          <a:p>
            <a:r>
              <a:rPr lang="en-US" sz="1836" dirty="0">
                <a:solidFill>
                  <a:srgbClr val="FFFF00"/>
                </a:solidFill>
              </a:rPr>
              <a:t>ANSWER</a:t>
            </a:r>
          </a:p>
          <a:p>
            <a:r>
              <a:rPr lang="en-US" sz="1836" dirty="0">
                <a:solidFill>
                  <a:srgbClr val="FFFFFF"/>
                </a:solidFill>
              </a:rPr>
              <a:t>You must learn to trust your public cloud provider</a:t>
            </a:r>
          </a:p>
        </p:txBody>
      </p:sp>
    </p:spTree>
    <p:extLst>
      <p:ext uri="{BB962C8B-B14F-4D97-AF65-F5344CB8AC3E}">
        <p14:creationId xmlns:p14="http://schemas.microsoft.com/office/powerpoint/2010/main" val="7256354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David Chappell</External_x0020_Speaker>
    <Session_x0020_Code xmlns="e36bfbf9-5e42-489c-a259-4c54eb22cb57"> CDP-B212</Session_x0020_Code>
    <Presentation_x0020_Date xmlns="e36bfbf9-5e42-489c-a259-4c54eb22cb57">2014-10-28T00:00:00+01:00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schemas.microsoft.com/sharepoint/v3"/>
    <ds:schemaRef ds:uri="230e9df3-be65-4c73-a93b-d1236ebd677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e36bfbf9-5e42-489c-a259-4c54eb22cb57"/>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5</TotalTime>
  <Words>6214</Words>
  <Application>Microsoft Office PowerPoint</Application>
  <PresentationFormat>Custom</PresentationFormat>
  <Paragraphs>851</Paragraphs>
  <Slides>56</Slides>
  <Notes>48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56</vt:i4>
      </vt:variant>
    </vt:vector>
  </HeadingPairs>
  <TitlesOfParts>
    <vt:vector size="66" baseType="lpstr">
      <vt:lpstr>ＭＳ Ｐゴシック</vt:lpstr>
      <vt:lpstr>Arial</vt:lpstr>
      <vt:lpstr>Calibri</vt:lpstr>
      <vt:lpstr>Consolas</vt:lpstr>
      <vt:lpstr>Segoe Semibold</vt:lpstr>
      <vt:lpstr>Segoe UI</vt:lpstr>
      <vt:lpstr>Segoe UI Light</vt:lpstr>
      <vt:lpstr>Times New Roman</vt:lpstr>
      <vt:lpstr>Wingdings</vt:lpstr>
      <vt:lpstr>1_TEE14 Speaker PPT Template</vt:lpstr>
      <vt:lpstr>PowerPoint Presentation</vt:lpstr>
      <vt:lpstr>Microsoft Azure for Enterprises:  What and Why</vt:lpstr>
      <vt:lpstr>The Main Idea </vt:lpstr>
      <vt:lpstr>How Change Happens From innovation to obligation</vt:lpstr>
      <vt:lpstr>Categorizing IT Spending</vt:lpstr>
      <vt:lpstr>Enterprises and Public Cloud Platforms Why you care</vt:lpstr>
      <vt:lpstr>Cloud Platform Basics</vt:lpstr>
      <vt:lpstr>Microsoft Azure A public cloud platform</vt:lpstr>
      <vt:lpstr>Barriers to Public Cloud Adoption Security</vt:lpstr>
      <vt:lpstr>Barriers to Public Cloud Adoption Compliance</vt:lpstr>
      <vt:lpstr>Barriers to Public Cloud Adoption Availability</vt:lpstr>
      <vt:lpstr>Barriers to Public Cloud Adoption The unspoken worry </vt:lpstr>
      <vt:lpstr>Microsoft Azure Technologies Compute </vt:lpstr>
      <vt:lpstr>Microsoft Azure Technologies  Data management</vt:lpstr>
      <vt:lpstr>Microsoft Azure Technologies  Networking</vt:lpstr>
      <vt:lpstr>Microsoft Azure Pricing examples (in US dollars))</vt:lpstr>
      <vt:lpstr>What Public Cloud Platforms Can Provide: Utility IT</vt:lpstr>
      <vt:lpstr>Utility IT Example scenarios</vt:lpstr>
      <vt:lpstr>Data Storage Example: Using Azure Blobs</vt:lpstr>
      <vt:lpstr>Data Storage Example: Extending on-premises storage with StorSimple </vt:lpstr>
      <vt:lpstr>Data Storage Why do this?</vt:lpstr>
      <vt:lpstr>Cloud Identity Example: Single sign-on with Azure Active Directory Premium</vt:lpstr>
      <vt:lpstr>Cloud Identity Why do this?</vt:lpstr>
      <vt:lpstr>VMs on Demand Example: A dev/test environment</vt:lpstr>
      <vt:lpstr>VMs on Demand Why do this?</vt:lpstr>
      <vt:lpstr>Disaster Recovery Example: Database failover to Azure</vt:lpstr>
      <vt:lpstr>Disaster Recovery Why do this?</vt:lpstr>
      <vt:lpstr>Deploying Packaged Applications Example: SharePoint on Microsoft Azure</vt:lpstr>
      <vt:lpstr>Deploying Packaged Applications Why do this?</vt:lpstr>
      <vt:lpstr>Moving Existing Applications to the Public Cloud Example: Moving a custom application to Microsoft Azure</vt:lpstr>
      <vt:lpstr>Moving Existing Applications to the Public Cloud Why do this?</vt:lpstr>
      <vt:lpstr>Utility IT Summarizing the scenarios</vt:lpstr>
      <vt:lpstr>What Public Cloud Platforms Can Provide: Strategic IT</vt:lpstr>
      <vt:lpstr>Strategic IT Example scenarios</vt:lpstr>
      <vt:lpstr>Why Do Organizations Build New Applications?</vt:lpstr>
      <vt:lpstr>The Business Model Canvas A tool for thinking about new strategic applications</vt:lpstr>
      <vt:lpstr>How Microsoft Azure Affects Business Models Some examples</vt:lpstr>
      <vt:lpstr>New Employee-Facing Applications Example: An IaaS application</vt:lpstr>
      <vt:lpstr>New Employee-Facing Applications Why do this?</vt:lpstr>
      <vt:lpstr>New Employee-Facing Applications Example: A PaaS application</vt:lpstr>
      <vt:lpstr>New Employee-Facing Apps with PaaS Why use PaaS rather than IaaS?</vt:lpstr>
      <vt:lpstr>New Customer-Facing Applications Example: A PaaS application</vt:lpstr>
      <vt:lpstr>New Customer-Facing Applications Why do this?</vt:lpstr>
      <vt:lpstr>New Customer-Facing Applications  Where Microsoft Azure is a very good fit</vt:lpstr>
      <vt:lpstr>New Parallel Applications Example: An HPC application on Microsoft Azure</vt:lpstr>
      <vt:lpstr>New Parallel Applications Example: A big data application using HDInsight</vt:lpstr>
      <vt:lpstr>New Parallel Applications Why do this?</vt:lpstr>
      <vt:lpstr>Strategic IT Summarizing the scenarios</vt:lpstr>
      <vt:lpstr>Conclusion</vt:lpstr>
      <vt:lpstr>About the Speaker</vt:lpstr>
      <vt:lpstr>For more information</vt:lpstr>
      <vt:lpstr>PowerPoint Presentation</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Azure for Enterprises: What and Why</dc:title>
  <dc:subject>TechEd 2014</dc:subject>
  <dc:creator>Sylvia Tedjo</dc:creator>
  <cp:keywords/>
  <dc:description>Template: Jordan Cayabyab, Artitudes Design
Formatting: 
Audience Type:</dc:description>
  <cp:lastModifiedBy>Sylvia Tedjo</cp:lastModifiedBy>
  <cp:revision>6</cp:revision>
  <dcterms:created xsi:type="dcterms:W3CDTF">2014-10-25T13:32:48Z</dcterms:created>
  <dcterms:modified xsi:type="dcterms:W3CDTF">2014-10-28T16:18:49Z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