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28"/>
  </p:notesMasterIdLst>
  <p:handoutMasterIdLst>
    <p:handoutMasterId r:id="rId29"/>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1" r:id="rId21"/>
    <p:sldId id="283" r:id="rId22"/>
    <p:sldId id="279" r:id="rId23"/>
    <p:sldId id="284" r:id="rId24"/>
    <p:sldId id="280" r:id="rId25"/>
    <p:sldId id="281" r:id="rId26"/>
    <p:sldId id="282" r:id="rId2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33" d="100"/>
        <a:sy n="33"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81590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81994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81944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8008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369488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044700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77684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231162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6482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179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49820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22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6482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0659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0547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7469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4993B-0BA1-47D4-9884-33C6724F4C30}"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34189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emf"/><Relationship Id="rId5" Type="http://schemas.openxmlformats.org/officeDocument/2006/relationships/image" Target="../media/image13.png"/><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16.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www.microsoft.com/learning/en/us/classlocator.aspx" TargetMode="External"/><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22.emf"/><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image" Target="../media/image17.emf"/><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904718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5768" y="95135"/>
            <a:ext cx="10724938" cy="1351952"/>
          </a:xfrm>
        </p:spPr>
        <p:txBody>
          <a:bodyPr/>
          <a:lstStyle/>
          <a:p>
            <a:pPr algn="ctr"/>
            <a:r>
              <a:rPr lang="en-US" dirty="0" smtClean="0"/>
              <a:t>Roles and Roles Assignments</a:t>
            </a:r>
            <a:endParaRPr lang="en-US" dirty="0"/>
          </a:p>
        </p:txBody>
      </p:sp>
      <p:sp>
        <p:nvSpPr>
          <p:cNvPr id="5" name="Content Placeholder 4"/>
          <p:cNvSpPr>
            <a:spLocks noGrp="1"/>
          </p:cNvSpPr>
          <p:nvPr>
            <p:ph idx="4294967295"/>
          </p:nvPr>
        </p:nvSpPr>
        <p:spPr>
          <a:xfrm>
            <a:off x="855768" y="1562740"/>
            <a:ext cx="10724938" cy="5172729"/>
          </a:xfrm>
          <a:prstGeom prst="rect">
            <a:avLst/>
          </a:prstGeom>
        </p:spPr>
        <p:txBody>
          <a:bodyPr>
            <a:normAutofit lnSpcReduction="10000"/>
          </a:bodyPr>
          <a:lstStyle/>
          <a:p>
            <a:r>
              <a:rPr lang="en-US" dirty="0" smtClean="0"/>
              <a:t>Role is a collection of actions</a:t>
            </a:r>
          </a:p>
          <a:p>
            <a:pPr marL="0" indent="0">
              <a:buNone/>
            </a:pPr>
            <a:endParaRPr lang="en-US" dirty="0" smtClean="0"/>
          </a:p>
          <a:p>
            <a:pPr marL="0" indent="0">
              <a:buNone/>
            </a:pPr>
            <a:endParaRPr lang="en-US" dirty="0"/>
          </a:p>
          <a:p>
            <a:endParaRPr lang="en-US" dirty="0" smtClean="0"/>
          </a:p>
          <a:p>
            <a:endParaRPr lang="en-US" dirty="0" smtClean="0"/>
          </a:p>
          <a:p>
            <a:r>
              <a:rPr lang="en-US" dirty="0" smtClean="0"/>
              <a:t>Role Assignments</a:t>
            </a:r>
          </a:p>
          <a:p>
            <a:pPr lvl="1"/>
            <a:r>
              <a:rPr lang="en-US" dirty="0"/>
              <a:t>Role </a:t>
            </a:r>
            <a:endParaRPr lang="en-US" dirty="0" smtClean="0"/>
          </a:p>
          <a:p>
            <a:pPr lvl="1"/>
            <a:r>
              <a:rPr lang="en-US" dirty="0" smtClean="0"/>
              <a:t>Subject </a:t>
            </a:r>
            <a:r>
              <a:rPr lang="en-US" dirty="0"/>
              <a:t>=</a:t>
            </a:r>
            <a:r>
              <a:rPr lang="en-US" dirty="0" smtClean="0"/>
              <a:t> Users or Groups or Service Identity</a:t>
            </a:r>
          </a:p>
          <a:p>
            <a:pPr lvl="1"/>
            <a:r>
              <a:rPr lang="en-US" dirty="0" smtClean="0"/>
              <a:t>Scope = Directory or Subscription or </a:t>
            </a:r>
            <a:r>
              <a:rPr lang="en-US" dirty="0" err="1" smtClean="0"/>
              <a:t>ResourceGroup</a:t>
            </a:r>
            <a:r>
              <a:rPr lang="en-US" dirty="0"/>
              <a:t> </a:t>
            </a:r>
            <a:r>
              <a:rPr lang="en-US" dirty="0" smtClean="0"/>
              <a:t>or Resource</a:t>
            </a:r>
          </a:p>
          <a:p>
            <a:pPr lvl="1"/>
            <a:endParaRPr lang="en-US" dirty="0" smtClean="0"/>
          </a:p>
          <a:p>
            <a:pPr lvl="1"/>
            <a:endParaRPr lang="en-US" dirty="0" smtClean="0"/>
          </a:p>
          <a:p>
            <a:pPr lvl="1"/>
            <a:endParaRPr lang="en-US" dirty="0" smtClean="0"/>
          </a:p>
          <a:p>
            <a:endParaRPr lang="en-US" dirty="0" smtClean="0"/>
          </a:p>
        </p:txBody>
      </p:sp>
      <p:graphicFrame>
        <p:nvGraphicFramePr>
          <p:cNvPr id="2" name="Table 1"/>
          <p:cNvGraphicFramePr>
            <a:graphicFrameLocks noGrp="1"/>
          </p:cNvGraphicFramePr>
          <p:nvPr>
            <p:extLst/>
          </p:nvPr>
        </p:nvGraphicFramePr>
        <p:xfrm>
          <a:off x="1417637" y="2125662"/>
          <a:ext cx="10287000" cy="2458720"/>
        </p:xfrm>
        <a:graphic>
          <a:graphicData uri="http://schemas.openxmlformats.org/drawingml/2006/table">
            <a:tbl>
              <a:tblPr firstRow="1" bandRow="1">
                <a:tableStyleId>{5940675A-B579-460E-94D1-54222C63F5DA}</a:tableStyleId>
              </a:tblPr>
              <a:tblGrid>
                <a:gridCol w="2032662"/>
                <a:gridCol w="4215738"/>
                <a:gridCol w="4038600"/>
              </a:tblGrid>
              <a:tr h="152400">
                <a:tc>
                  <a:txBody>
                    <a:bodyPr/>
                    <a:lstStyle/>
                    <a:p>
                      <a:endParaRPr lang="en-US" sz="2000"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Actions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Not Actions</a:t>
                      </a:r>
                      <a:endParaRPr lang="en-US" sz="2000"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Owner</a:t>
                      </a:r>
                      <a:endParaRPr lang="en-US" sz="18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Contributor</a:t>
                      </a:r>
                      <a:endParaRPr lang="en-US" sz="18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t>Microsoft.Authorization</a:t>
                      </a:r>
                      <a:r>
                        <a:rPr lang="en-US" sz="1600" dirty="0" smtClean="0"/>
                        <a:t>/*</a:t>
                      </a:r>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t>Reader</a:t>
                      </a:r>
                      <a:endParaRPr lang="en-US" sz="1800"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smtClean="0"/>
                        <a:t>*/Read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solidFill>
                            <a:schemeClr val="tx1">
                              <a:lumMod val="50000"/>
                            </a:schemeClr>
                          </a:solidFill>
                        </a:rPr>
                        <a:t>SQL Contributor</a:t>
                      </a:r>
                      <a:endParaRPr lang="en-US" sz="1800" dirty="0">
                        <a:solidFill>
                          <a:schemeClr val="tx1">
                            <a:lumMod val="50000"/>
                          </a:schemeClr>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err="1" smtClean="0">
                          <a:solidFill>
                            <a:schemeClr val="tx1">
                              <a:lumMod val="50000"/>
                            </a:schemeClr>
                          </a:solidFill>
                        </a:rPr>
                        <a:t>Microsoft.SQL</a:t>
                      </a:r>
                      <a:r>
                        <a:rPr lang="en-US" sz="1600" dirty="0" smtClean="0">
                          <a:solidFill>
                            <a:schemeClr val="tx1">
                              <a:lumMod val="50000"/>
                            </a:schemeClr>
                          </a:solidFill>
                        </a:rPr>
                        <a:t>\*</a:t>
                      </a:r>
                      <a:endParaRPr lang="en-US" sz="16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600" dirty="0" err="1" smtClean="0">
                          <a:solidFill>
                            <a:schemeClr val="tx1">
                              <a:lumMod val="50000"/>
                            </a:schemeClr>
                          </a:solidFill>
                        </a:rPr>
                        <a:t>Microsoft.Authorization</a:t>
                      </a:r>
                      <a:r>
                        <a:rPr lang="en-US" sz="1600" dirty="0" smtClean="0">
                          <a:solidFill>
                            <a:schemeClr val="tx1">
                              <a:lumMod val="50000"/>
                            </a:schemeClr>
                          </a:solidFill>
                        </a:rPr>
                        <a: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800" dirty="0" smtClean="0">
                          <a:solidFill>
                            <a:schemeClr val="tx1">
                              <a:lumMod val="50000"/>
                            </a:schemeClr>
                          </a:solidFill>
                        </a:rPr>
                        <a:t>Tier 1 Operator</a:t>
                      </a:r>
                      <a:endParaRPr lang="en-US" sz="1800" dirty="0">
                        <a:solidFill>
                          <a:schemeClr val="tx1">
                            <a:lumMod val="50000"/>
                          </a:schemeClr>
                        </a:solidFill>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600" dirty="0" smtClean="0">
                          <a:solidFill>
                            <a:schemeClr val="tx1">
                              <a:lumMod val="50000"/>
                            </a:schemeClr>
                          </a:solidFill>
                        </a:rPr>
                        <a:t>*/Read +</a:t>
                      </a:r>
                      <a:r>
                        <a:rPr lang="en-US" sz="1600" baseline="0" dirty="0" smtClean="0">
                          <a:solidFill>
                            <a:schemeClr val="tx1">
                              <a:lumMod val="50000"/>
                            </a:schemeClr>
                          </a:solidFill>
                        </a:rPr>
                        <a:t> </a:t>
                      </a:r>
                      <a:r>
                        <a:rPr lang="en-US" sz="1600" baseline="0" dirty="0" err="1" smtClean="0">
                          <a:solidFill>
                            <a:schemeClr val="tx1">
                              <a:lumMod val="50000"/>
                            </a:schemeClr>
                          </a:solidFill>
                        </a:rPr>
                        <a:t>Microsoft.Compute</a:t>
                      </a:r>
                      <a:r>
                        <a:rPr lang="en-US" sz="1600" baseline="0" dirty="0" smtClean="0">
                          <a:solidFill>
                            <a:schemeClr val="tx1">
                              <a:lumMod val="50000"/>
                            </a:schemeClr>
                          </a:solidFill>
                        </a:rPr>
                        <a:t>\</a:t>
                      </a:r>
                      <a:r>
                        <a:rPr lang="en-US" sz="1600" baseline="0" dirty="0" err="1" smtClean="0">
                          <a:solidFill>
                            <a:schemeClr val="tx1">
                              <a:lumMod val="50000"/>
                            </a:schemeClr>
                          </a:solidFill>
                        </a:rPr>
                        <a:t>VirtualMachine</a:t>
                      </a:r>
                      <a:r>
                        <a:rPr lang="en-US" sz="1600" baseline="0" dirty="0" smtClean="0">
                          <a:solidFill>
                            <a:schemeClr val="tx1">
                              <a:lumMod val="50000"/>
                            </a:schemeClr>
                          </a:solidFill>
                        </a:rPr>
                        <a:t>\*</a:t>
                      </a:r>
                      <a:endParaRPr lang="en-US" sz="1600" dirty="0">
                        <a:solidFill>
                          <a:schemeClr val="tx1">
                            <a:lumMod val="50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600" dirty="0" smtClean="0">
                        <a:solidFill>
                          <a:schemeClr val="tx1">
                            <a:lumMod val="50000"/>
                          </a:schemeClr>
                        </a:solidFill>
                      </a:endParaRP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946593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40" y="94775"/>
            <a:ext cx="10724938" cy="1351952"/>
          </a:xfrm>
        </p:spPr>
        <p:txBody>
          <a:bodyPr/>
          <a:lstStyle/>
          <a:p>
            <a:pPr algn="ctr"/>
            <a:r>
              <a:rPr lang="en-US" dirty="0" smtClean="0">
                <a:solidFill>
                  <a:schemeClr val="tx1"/>
                </a:solidFill>
              </a:rPr>
              <a:t>Access Inheritance and Resource Hierarchy</a:t>
            </a:r>
            <a:endParaRPr lang="en-US" dirty="0">
              <a:solidFill>
                <a:schemeClr val="tx1"/>
              </a:solidFill>
            </a:endParaRPr>
          </a:p>
        </p:txBody>
      </p:sp>
      <p:grpSp>
        <p:nvGrpSpPr>
          <p:cNvPr id="4" name="Group 3"/>
          <p:cNvGrpSpPr/>
          <p:nvPr/>
        </p:nvGrpSpPr>
        <p:grpSpPr>
          <a:xfrm>
            <a:off x="3900814" y="2318353"/>
            <a:ext cx="4689590" cy="3604437"/>
            <a:chOff x="7232268" y="2214170"/>
            <a:chExt cx="4689590" cy="3604437"/>
          </a:xfrm>
        </p:grpSpPr>
        <p:pic>
          <p:nvPicPr>
            <p:cNvPr id="104" name="Picture 103"/>
            <p:cNvPicPr>
              <a:picLocks noChangeAspect="1"/>
            </p:cNvPicPr>
            <p:nvPr/>
          </p:nvPicPr>
          <p:blipFill>
            <a:blip r:embed="rId3">
              <a:lum bright="70000" contrast="-70000"/>
            </a:blip>
            <a:stretch>
              <a:fillRect/>
            </a:stretch>
          </p:blipFill>
          <p:spPr>
            <a:xfrm rot="16200000">
              <a:off x="7702984" y="2508797"/>
              <a:ext cx="2567537" cy="2570307"/>
            </a:xfrm>
            <a:prstGeom prst="rect">
              <a:avLst/>
            </a:prstGeom>
          </p:spPr>
        </p:pic>
        <p:sp>
          <p:nvSpPr>
            <p:cNvPr id="106" name="Rectangle 105"/>
            <p:cNvSpPr/>
            <p:nvPr/>
          </p:nvSpPr>
          <p:spPr>
            <a:xfrm>
              <a:off x="9124679" y="3011881"/>
              <a:ext cx="579815" cy="286306"/>
            </a:xfrm>
            <a:prstGeom prst="rect">
              <a:avLst/>
            </a:prstGeom>
            <a:noFill/>
          </p:spPr>
          <p:txBody>
            <a:bodyPr wrap="square">
              <a:spAutoFit/>
            </a:bodyPr>
            <a:lstStyle/>
            <a:p>
              <a:pPr algn="ctr" defTabSz="932597"/>
              <a:r>
                <a:rPr lang="en-US" sz="1224" dirty="0">
                  <a:solidFill>
                    <a:srgbClr val="505050"/>
                  </a:solidFill>
                </a:rPr>
                <a:t>RG</a:t>
              </a:r>
            </a:p>
          </p:txBody>
        </p:sp>
        <p:sp>
          <p:nvSpPr>
            <p:cNvPr id="105" name="Rectangle 104"/>
            <p:cNvSpPr/>
            <p:nvPr/>
          </p:nvSpPr>
          <p:spPr>
            <a:xfrm>
              <a:off x="7755596" y="3649239"/>
              <a:ext cx="1109293" cy="286306"/>
            </a:xfrm>
            <a:prstGeom prst="rect">
              <a:avLst/>
            </a:prstGeom>
            <a:noFill/>
          </p:spPr>
          <p:txBody>
            <a:bodyPr wrap="square">
              <a:spAutoFit/>
            </a:bodyPr>
            <a:lstStyle/>
            <a:p>
              <a:pPr algn="ctr" defTabSz="932597"/>
              <a:r>
                <a:rPr lang="en-US" sz="1224" dirty="0">
                  <a:solidFill>
                    <a:srgbClr val="505050"/>
                  </a:solidFill>
                </a:rPr>
                <a:t>S</a:t>
              </a:r>
            </a:p>
          </p:txBody>
        </p:sp>
        <p:sp>
          <p:nvSpPr>
            <p:cNvPr id="107" name="Rectangle 106"/>
            <p:cNvSpPr/>
            <p:nvPr/>
          </p:nvSpPr>
          <p:spPr>
            <a:xfrm>
              <a:off x="9176578" y="3668679"/>
              <a:ext cx="476016" cy="286306"/>
            </a:xfrm>
            <a:prstGeom prst="rect">
              <a:avLst/>
            </a:prstGeom>
            <a:noFill/>
          </p:spPr>
          <p:txBody>
            <a:bodyPr wrap="square">
              <a:spAutoFit/>
            </a:bodyPr>
            <a:lstStyle/>
            <a:p>
              <a:pPr algn="ctr" defTabSz="932597"/>
              <a:r>
                <a:rPr lang="en-US" sz="1224" dirty="0">
                  <a:solidFill>
                    <a:srgbClr val="505050"/>
                  </a:solidFill>
                </a:rPr>
                <a:t>RG</a:t>
              </a:r>
            </a:p>
          </p:txBody>
        </p:sp>
        <p:sp>
          <p:nvSpPr>
            <p:cNvPr id="108" name="Rectangle 107"/>
            <p:cNvSpPr/>
            <p:nvPr/>
          </p:nvSpPr>
          <p:spPr>
            <a:xfrm>
              <a:off x="9159310" y="4326135"/>
              <a:ext cx="549410" cy="286306"/>
            </a:xfrm>
            <a:prstGeom prst="rect">
              <a:avLst/>
            </a:prstGeom>
            <a:noFill/>
          </p:spPr>
          <p:txBody>
            <a:bodyPr wrap="square">
              <a:spAutoFit/>
            </a:bodyPr>
            <a:lstStyle/>
            <a:p>
              <a:pPr algn="ctr" defTabSz="932597"/>
              <a:r>
                <a:rPr lang="en-US" sz="1224" dirty="0">
                  <a:solidFill>
                    <a:srgbClr val="505050"/>
                  </a:solidFill>
                </a:rPr>
                <a:t>RG</a:t>
              </a:r>
            </a:p>
          </p:txBody>
        </p:sp>
        <p:sp>
          <p:nvSpPr>
            <p:cNvPr id="109" name="Rectangle 108"/>
            <p:cNvSpPr/>
            <p:nvPr/>
          </p:nvSpPr>
          <p:spPr>
            <a:xfrm>
              <a:off x="9873642" y="2611683"/>
              <a:ext cx="302361" cy="286306"/>
            </a:xfrm>
            <a:prstGeom prst="rect">
              <a:avLst/>
            </a:prstGeom>
            <a:noFill/>
          </p:spPr>
          <p:txBody>
            <a:bodyPr wrap="square">
              <a:spAutoFit/>
            </a:bodyPr>
            <a:lstStyle/>
            <a:p>
              <a:pPr algn="ctr" defTabSz="932597"/>
              <a:r>
                <a:rPr lang="en-US" sz="1224" dirty="0">
                  <a:solidFill>
                    <a:srgbClr val="505050"/>
                  </a:solidFill>
                </a:rPr>
                <a:t>R</a:t>
              </a:r>
            </a:p>
          </p:txBody>
        </p:sp>
        <p:sp>
          <p:nvSpPr>
            <p:cNvPr id="110" name="Rectangle 109"/>
            <p:cNvSpPr/>
            <p:nvPr/>
          </p:nvSpPr>
          <p:spPr>
            <a:xfrm>
              <a:off x="9874308" y="3065960"/>
              <a:ext cx="302361" cy="286306"/>
            </a:xfrm>
            <a:prstGeom prst="rect">
              <a:avLst/>
            </a:prstGeom>
            <a:noFill/>
          </p:spPr>
          <p:txBody>
            <a:bodyPr wrap="square">
              <a:spAutoFit/>
            </a:bodyPr>
            <a:lstStyle/>
            <a:p>
              <a:pPr algn="ctr" defTabSz="932597"/>
              <a:r>
                <a:rPr lang="en-US" sz="1224" dirty="0">
                  <a:solidFill>
                    <a:srgbClr val="505050"/>
                  </a:solidFill>
                </a:rPr>
                <a:t>R</a:t>
              </a:r>
            </a:p>
          </p:txBody>
        </p:sp>
        <p:sp>
          <p:nvSpPr>
            <p:cNvPr id="111" name="Rectangle 110"/>
            <p:cNvSpPr/>
            <p:nvPr/>
          </p:nvSpPr>
          <p:spPr>
            <a:xfrm>
              <a:off x="9873641" y="3459395"/>
              <a:ext cx="302361" cy="286306"/>
            </a:xfrm>
            <a:prstGeom prst="rect">
              <a:avLst/>
            </a:prstGeom>
            <a:noFill/>
          </p:spPr>
          <p:txBody>
            <a:bodyPr wrap="square">
              <a:spAutoFit/>
            </a:bodyPr>
            <a:lstStyle/>
            <a:p>
              <a:pPr algn="ctr" defTabSz="932597"/>
              <a:r>
                <a:rPr lang="en-US" sz="1224" dirty="0">
                  <a:solidFill>
                    <a:srgbClr val="505050"/>
                  </a:solidFill>
                </a:rPr>
                <a:t>R</a:t>
              </a:r>
            </a:p>
          </p:txBody>
        </p:sp>
        <p:sp>
          <p:nvSpPr>
            <p:cNvPr id="112" name="Rectangle 111"/>
            <p:cNvSpPr/>
            <p:nvPr/>
          </p:nvSpPr>
          <p:spPr>
            <a:xfrm>
              <a:off x="9873640" y="3872414"/>
              <a:ext cx="302361" cy="286306"/>
            </a:xfrm>
            <a:prstGeom prst="rect">
              <a:avLst/>
            </a:prstGeom>
            <a:noFill/>
          </p:spPr>
          <p:txBody>
            <a:bodyPr wrap="square">
              <a:spAutoFit/>
            </a:bodyPr>
            <a:lstStyle/>
            <a:p>
              <a:pPr algn="ctr" defTabSz="932597"/>
              <a:r>
                <a:rPr lang="en-US" sz="1224" dirty="0">
                  <a:solidFill>
                    <a:srgbClr val="505050"/>
                  </a:solidFill>
                </a:rPr>
                <a:t>R</a:t>
              </a:r>
            </a:p>
          </p:txBody>
        </p:sp>
        <p:sp>
          <p:nvSpPr>
            <p:cNvPr id="113" name="Rectangle 112"/>
            <p:cNvSpPr/>
            <p:nvPr/>
          </p:nvSpPr>
          <p:spPr>
            <a:xfrm>
              <a:off x="9873640" y="4262553"/>
              <a:ext cx="302361" cy="286306"/>
            </a:xfrm>
            <a:prstGeom prst="rect">
              <a:avLst/>
            </a:prstGeom>
            <a:noFill/>
          </p:spPr>
          <p:txBody>
            <a:bodyPr wrap="square">
              <a:spAutoFit/>
            </a:bodyPr>
            <a:lstStyle/>
            <a:p>
              <a:pPr algn="ctr" defTabSz="932597"/>
              <a:r>
                <a:rPr lang="en-US" sz="1224" dirty="0">
                  <a:solidFill>
                    <a:srgbClr val="505050"/>
                  </a:solidFill>
                </a:rPr>
                <a:t>R</a:t>
              </a:r>
            </a:p>
          </p:txBody>
        </p:sp>
        <p:sp>
          <p:nvSpPr>
            <p:cNvPr id="114" name="Rectangle 113"/>
            <p:cNvSpPr/>
            <p:nvPr/>
          </p:nvSpPr>
          <p:spPr>
            <a:xfrm>
              <a:off x="9873639" y="4678868"/>
              <a:ext cx="302361" cy="286306"/>
            </a:xfrm>
            <a:prstGeom prst="rect">
              <a:avLst/>
            </a:prstGeom>
            <a:noFill/>
          </p:spPr>
          <p:txBody>
            <a:bodyPr wrap="square">
              <a:spAutoFit/>
            </a:bodyPr>
            <a:lstStyle/>
            <a:p>
              <a:pPr algn="ctr" defTabSz="932597"/>
              <a:r>
                <a:rPr lang="en-US" sz="1224" dirty="0">
                  <a:solidFill>
                    <a:srgbClr val="505050"/>
                  </a:solidFill>
                </a:rPr>
                <a:t>R</a:t>
              </a:r>
            </a:p>
          </p:txBody>
        </p:sp>
        <p:pic>
          <p:nvPicPr>
            <p:cNvPr id="121" name="Picture 120"/>
            <p:cNvPicPr>
              <a:picLocks noChangeAspect="1"/>
            </p:cNvPicPr>
            <p:nvPr/>
          </p:nvPicPr>
          <p:blipFill>
            <a:blip r:embed="rId4">
              <a:duotone>
                <a:schemeClr val="accent6">
                  <a:shade val="45000"/>
                  <a:satMod val="135000"/>
                </a:schemeClr>
                <a:prstClr val="white"/>
              </a:duotone>
            </a:blip>
            <a:stretch>
              <a:fillRect/>
            </a:stretch>
          </p:blipFill>
          <p:spPr>
            <a:xfrm>
              <a:off x="7987984" y="4120572"/>
              <a:ext cx="309374" cy="374314"/>
            </a:xfrm>
            <a:prstGeom prst="rect">
              <a:avLst/>
            </a:prstGeom>
          </p:spPr>
        </p:pic>
        <p:pic>
          <p:nvPicPr>
            <p:cNvPr id="122" name="Picture 121"/>
            <p:cNvPicPr>
              <a:picLocks noChangeAspect="1"/>
            </p:cNvPicPr>
            <p:nvPr/>
          </p:nvPicPr>
          <p:blipFill>
            <a:blip r:embed="rId5">
              <a:duotone>
                <a:schemeClr val="accent6">
                  <a:shade val="45000"/>
                  <a:satMod val="135000"/>
                </a:schemeClr>
                <a:prstClr val="white"/>
              </a:duotone>
            </a:blip>
            <a:stretch>
              <a:fillRect/>
            </a:stretch>
          </p:blipFill>
          <p:spPr>
            <a:xfrm>
              <a:off x="8210352" y="4233116"/>
              <a:ext cx="143279" cy="258208"/>
            </a:xfrm>
            <a:prstGeom prst="rect">
              <a:avLst/>
            </a:prstGeom>
          </p:spPr>
        </p:pic>
        <p:pic>
          <p:nvPicPr>
            <p:cNvPr id="123" name="Picture 122"/>
            <p:cNvPicPr>
              <a:picLocks noChangeAspect="1"/>
            </p:cNvPicPr>
            <p:nvPr/>
          </p:nvPicPr>
          <p:blipFill>
            <a:blip r:embed="rId5">
              <a:duotone>
                <a:schemeClr val="accent6">
                  <a:shade val="45000"/>
                  <a:satMod val="135000"/>
                </a:schemeClr>
                <a:prstClr val="white"/>
              </a:duotone>
            </a:blip>
            <a:stretch>
              <a:fillRect/>
            </a:stretch>
          </p:blipFill>
          <p:spPr>
            <a:xfrm>
              <a:off x="8311007" y="4233116"/>
              <a:ext cx="143279" cy="258208"/>
            </a:xfrm>
            <a:prstGeom prst="rect">
              <a:avLst/>
            </a:prstGeom>
          </p:spPr>
        </p:pic>
        <p:pic>
          <p:nvPicPr>
            <p:cNvPr id="137" name="Picture 136"/>
            <p:cNvPicPr>
              <a:picLocks noChangeAspect="1"/>
            </p:cNvPicPr>
            <p:nvPr/>
          </p:nvPicPr>
          <p:blipFill>
            <a:blip r:embed="rId4">
              <a:duotone>
                <a:schemeClr val="accent6">
                  <a:shade val="45000"/>
                  <a:satMod val="135000"/>
                </a:schemeClr>
                <a:prstClr val="white"/>
              </a:duotone>
            </a:blip>
            <a:stretch>
              <a:fillRect/>
            </a:stretch>
          </p:blipFill>
          <p:spPr>
            <a:xfrm>
              <a:off x="10184872" y="3895939"/>
              <a:ext cx="309374" cy="374314"/>
            </a:xfrm>
            <a:prstGeom prst="rect">
              <a:avLst/>
            </a:prstGeom>
          </p:spPr>
        </p:pic>
        <p:pic>
          <p:nvPicPr>
            <p:cNvPr id="138" name="Picture 137"/>
            <p:cNvPicPr>
              <a:picLocks noChangeAspect="1"/>
            </p:cNvPicPr>
            <p:nvPr/>
          </p:nvPicPr>
          <p:blipFill>
            <a:blip r:embed="rId5">
              <a:duotone>
                <a:schemeClr val="accent6">
                  <a:shade val="45000"/>
                  <a:satMod val="135000"/>
                </a:schemeClr>
                <a:prstClr val="white"/>
              </a:duotone>
            </a:blip>
            <a:stretch>
              <a:fillRect/>
            </a:stretch>
          </p:blipFill>
          <p:spPr>
            <a:xfrm>
              <a:off x="10407240" y="4008483"/>
              <a:ext cx="143279" cy="258208"/>
            </a:xfrm>
            <a:prstGeom prst="rect">
              <a:avLst/>
            </a:prstGeom>
          </p:spPr>
        </p:pic>
        <p:pic>
          <p:nvPicPr>
            <p:cNvPr id="139" name="Picture 138"/>
            <p:cNvPicPr>
              <a:picLocks noChangeAspect="1"/>
            </p:cNvPicPr>
            <p:nvPr/>
          </p:nvPicPr>
          <p:blipFill>
            <a:blip r:embed="rId5">
              <a:duotone>
                <a:schemeClr val="accent6">
                  <a:shade val="45000"/>
                  <a:satMod val="135000"/>
                </a:schemeClr>
                <a:prstClr val="white"/>
              </a:duotone>
            </a:blip>
            <a:stretch>
              <a:fillRect/>
            </a:stretch>
          </p:blipFill>
          <p:spPr>
            <a:xfrm>
              <a:off x="10507895" y="4008483"/>
              <a:ext cx="143279" cy="258208"/>
            </a:xfrm>
            <a:prstGeom prst="rect">
              <a:avLst/>
            </a:prstGeom>
          </p:spPr>
        </p:pic>
        <p:sp>
          <p:nvSpPr>
            <p:cNvPr id="148" name="Rectangle 147"/>
            <p:cNvSpPr/>
            <p:nvPr/>
          </p:nvSpPr>
          <p:spPr>
            <a:xfrm>
              <a:off x="7232268" y="4434609"/>
              <a:ext cx="1736986" cy="814646"/>
            </a:xfrm>
            <a:prstGeom prst="rect">
              <a:avLst/>
            </a:prstGeom>
            <a:noFill/>
          </p:spPr>
          <p:txBody>
            <a:bodyPr wrap="square">
              <a:spAutoFit/>
            </a:bodyPr>
            <a:lstStyle/>
            <a:p>
              <a:pPr defTabSz="932597"/>
              <a:r>
                <a:rPr lang="en-US" sz="1224" dirty="0">
                  <a:solidFill>
                    <a:srgbClr val="FFFFFF"/>
                  </a:solidFill>
                </a:rPr>
                <a:t>Role Assignment</a:t>
              </a:r>
            </a:p>
            <a:p>
              <a:pPr defTabSz="932597"/>
              <a:r>
                <a:rPr lang="en-US" sz="1122" dirty="0">
                  <a:solidFill>
                    <a:srgbClr val="FFFFFF"/>
                  </a:solidFill>
                </a:rPr>
                <a:t>Role = ‘</a:t>
              </a:r>
              <a:r>
                <a:rPr lang="en-US" sz="1122" b="1" dirty="0">
                  <a:solidFill>
                    <a:srgbClr val="FFFFFF"/>
                  </a:solidFill>
                </a:rPr>
                <a:t>Reader</a:t>
              </a:r>
              <a:r>
                <a:rPr lang="en-US" sz="1122" dirty="0">
                  <a:solidFill>
                    <a:srgbClr val="FFFFFF"/>
                  </a:solidFill>
                </a:rPr>
                <a:t>’</a:t>
              </a:r>
            </a:p>
            <a:p>
              <a:pPr defTabSz="932597"/>
              <a:r>
                <a:rPr lang="en-US" sz="1122" dirty="0">
                  <a:solidFill>
                    <a:srgbClr val="FFFFFF"/>
                  </a:solidFill>
                </a:rPr>
                <a:t>Subject = AAD Group</a:t>
              </a:r>
            </a:p>
            <a:p>
              <a:pPr defTabSz="932597"/>
              <a:r>
                <a:rPr lang="en-US" sz="1122" dirty="0">
                  <a:solidFill>
                    <a:srgbClr val="FFFFFF"/>
                  </a:solidFill>
                </a:rPr>
                <a:t>Scope = </a:t>
              </a:r>
              <a:r>
                <a:rPr lang="en-US" sz="1122" b="1" dirty="0">
                  <a:solidFill>
                    <a:srgbClr val="FFFFFF"/>
                  </a:solidFill>
                </a:rPr>
                <a:t>Subscription</a:t>
              </a:r>
            </a:p>
          </p:txBody>
        </p:sp>
        <p:sp>
          <p:nvSpPr>
            <p:cNvPr id="149" name="Rectangle 148"/>
            <p:cNvSpPr/>
            <p:nvPr/>
          </p:nvSpPr>
          <p:spPr>
            <a:xfrm>
              <a:off x="10184872" y="4191812"/>
              <a:ext cx="1736986" cy="814646"/>
            </a:xfrm>
            <a:prstGeom prst="rect">
              <a:avLst/>
            </a:prstGeom>
            <a:noFill/>
          </p:spPr>
          <p:txBody>
            <a:bodyPr wrap="square">
              <a:spAutoFit/>
            </a:bodyPr>
            <a:lstStyle/>
            <a:p>
              <a:pPr defTabSz="932597"/>
              <a:r>
                <a:rPr lang="en-US" sz="1224" dirty="0">
                  <a:solidFill>
                    <a:srgbClr val="FFFFFF"/>
                  </a:solidFill>
                </a:rPr>
                <a:t>Role Assignment</a:t>
              </a:r>
            </a:p>
            <a:p>
              <a:pPr defTabSz="932597"/>
              <a:r>
                <a:rPr lang="en-US" sz="1122" dirty="0">
                  <a:solidFill>
                    <a:srgbClr val="FFFFFF"/>
                  </a:solidFill>
                </a:rPr>
                <a:t>Role = ‘</a:t>
              </a:r>
              <a:r>
                <a:rPr lang="en-US" sz="1122" b="1" dirty="0">
                  <a:solidFill>
                    <a:srgbClr val="FFFFFF"/>
                  </a:solidFill>
                </a:rPr>
                <a:t>Owner</a:t>
              </a:r>
              <a:r>
                <a:rPr lang="en-US" sz="1122" dirty="0">
                  <a:solidFill>
                    <a:srgbClr val="FFFFFF"/>
                  </a:solidFill>
                </a:rPr>
                <a:t>’</a:t>
              </a:r>
            </a:p>
            <a:p>
              <a:pPr defTabSz="932597"/>
              <a:r>
                <a:rPr lang="en-US" sz="1122" dirty="0">
                  <a:solidFill>
                    <a:srgbClr val="FFFFFF"/>
                  </a:solidFill>
                </a:rPr>
                <a:t>Subject = AAD User</a:t>
              </a:r>
            </a:p>
            <a:p>
              <a:pPr defTabSz="932597"/>
              <a:r>
                <a:rPr lang="en-US" sz="1122" dirty="0">
                  <a:solidFill>
                    <a:srgbClr val="FFFFFF"/>
                  </a:solidFill>
                </a:rPr>
                <a:t>Scope = </a:t>
              </a:r>
              <a:r>
                <a:rPr lang="en-US" sz="1122" b="1" dirty="0">
                  <a:solidFill>
                    <a:srgbClr val="FFFFFF"/>
                  </a:solidFill>
                </a:rPr>
                <a:t>Resource</a:t>
              </a:r>
            </a:p>
          </p:txBody>
        </p:sp>
        <p:pic>
          <p:nvPicPr>
            <p:cNvPr id="151" name="Picture 150"/>
            <p:cNvPicPr>
              <a:picLocks noChangeAspect="1"/>
            </p:cNvPicPr>
            <p:nvPr/>
          </p:nvPicPr>
          <p:blipFill>
            <a:blip r:embed="rId4">
              <a:duotone>
                <a:schemeClr val="accent6">
                  <a:shade val="45000"/>
                  <a:satMod val="135000"/>
                </a:schemeClr>
                <a:prstClr val="white"/>
              </a:duotone>
            </a:blip>
            <a:stretch>
              <a:fillRect/>
            </a:stretch>
          </p:blipFill>
          <p:spPr>
            <a:xfrm>
              <a:off x="9142470" y="4667684"/>
              <a:ext cx="309374" cy="374314"/>
            </a:xfrm>
            <a:prstGeom prst="rect">
              <a:avLst/>
            </a:prstGeom>
          </p:spPr>
        </p:pic>
        <p:pic>
          <p:nvPicPr>
            <p:cNvPr id="152" name="Picture 151"/>
            <p:cNvPicPr>
              <a:picLocks noChangeAspect="1"/>
            </p:cNvPicPr>
            <p:nvPr/>
          </p:nvPicPr>
          <p:blipFill>
            <a:blip r:embed="rId5">
              <a:duotone>
                <a:schemeClr val="accent6">
                  <a:shade val="45000"/>
                  <a:satMod val="135000"/>
                </a:schemeClr>
                <a:prstClr val="white"/>
              </a:duotone>
            </a:blip>
            <a:stretch>
              <a:fillRect/>
            </a:stretch>
          </p:blipFill>
          <p:spPr>
            <a:xfrm>
              <a:off x="9364839" y="4780229"/>
              <a:ext cx="143280" cy="258208"/>
            </a:xfrm>
            <a:prstGeom prst="rect">
              <a:avLst/>
            </a:prstGeom>
          </p:spPr>
        </p:pic>
        <p:pic>
          <p:nvPicPr>
            <p:cNvPr id="153" name="Picture 152"/>
            <p:cNvPicPr>
              <a:picLocks noChangeAspect="1"/>
            </p:cNvPicPr>
            <p:nvPr/>
          </p:nvPicPr>
          <p:blipFill>
            <a:blip r:embed="rId5">
              <a:duotone>
                <a:schemeClr val="accent6">
                  <a:shade val="45000"/>
                  <a:satMod val="135000"/>
                </a:schemeClr>
                <a:prstClr val="white"/>
              </a:duotone>
            </a:blip>
            <a:stretch>
              <a:fillRect/>
            </a:stretch>
          </p:blipFill>
          <p:spPr>
            <a:xfrm>
              <a:off x="9465492" y="4780228"/>
              <a:ext cx="143280" cy="258208"/>
            </a:xfrm>
            <a:prstGeom prst="rect">
              <a:avLst/>
            </a:prstGeom>
          </p:spPr>
        </p:pic>
        <p:sp>
          <p:nvSpPr>
            <p:cNvPr id="154" name="Rectangle 153"/>
            <p:cNvSpPr/>
            <p:nvPr/>
          </p:nvSpPr>
          <p:spPr>
            <a:xfrm>
              <a:off x="8719402" y="5003961"/>
              <a:ext cx="1884549" cy="814646"/>
            </a:xfrm>
            <a:prstGeom prst="rect">
              <a:avLst/>
            </a:prstGeom>
            <a:noFill/>
          </p:spPr>
          <p:txBody>
            <a:bodyPr wrap="square">
              <a:spAutoFit/>
            </a:bodyPr>
            <a:lstStyle/>
            <a:p>
              <a:pPr defTabSz="932597"/>
              <a:r>
                <a:rPr lang="en-US" sz="1224" dirty="0">
                  <a:solidFill>
                    <a:srgbClr val="FFFFFF"/>
                  </a:solidFill>
                </a:rPr>
                <a:t>Role Assignment</a:t>
              </a:r>
            </a:p>
            <a:p>
              <a:pPr defTabSz="932597"/>
              <a:r>
                <a:rPr lang="en-US" sz="1122" dirty="0">
                  <a:solidFill>
                    <a:srgbClr val="FFFFFF"/>
                  </a:solidFill>
                </a:rPr>
                <a:t>Role = ‘</a:t>
              </a:r>
              <a:r>
                <a:rPr lang="en-US" sz="1122" b="1" dirty="0">
                  <a:solidFill>
                    <a:srgbClr val="FFFFFF"/>
                  </a:solidFill>
                </a:rPr>
                <a:t>Contributor</a:t>
              </a:r>
              <a:r>
                <a:rPr lang="en-US" sz="1122" dirty="0">
                  <a:solidFill>
                    <a:srgbClr val="FFFFFF"/>
                  </a:solidFill>
                </a:rPr>
                <a:t>’</a:t>
              </a:r>
            </a:p>
            <a:p>
              <a:pPr defTabSz="932597"/>
              <a:r>
                <a:rPr lang="en-US" sz="1122" dirty="0">
                  <a:solidFill>
                    <a:srgbClr val="FFFFFF"/>
                  </a:solidFill>
                </a:rPr>
                <a:t>Subject = AAD User</a:t>
              </a:r>
            </a:p>
            <a:p>
              <a:pPr defTabSz="932597"/>
              <a:r>
                <a:rPr lang="en-US" sz="1122" dirty="0">
                  <a:solidFill>
                    <a:srgbClr val="FFFFFF"/>
                  </a:solidFill>
                </a:rPr>
                <a:t>Scope = </a:t>
              </a:r>
              <a:r>
                <a:rPr lang="en-US" sz="1122" b="1" dirty="0">
                  <a:solidFill>
                    <a:srgbClr val="FFFFFF"/>
                  </a:solidFill>
                </a:rPr>
                <a:t>Resource Group</a:t>
              </a:r>
            </a:p>
          </p:txBody>
        </p:sp>
        <p:cxnSp>
          <p:nvCxnSpPr>
            <p:cNvPr id="155" name="Straight Arrow Connector 154"/>
            <p:cNvCxnSpPr/>
            <p:nvPr/>
          </p:nvCxnSpPr>
          <p:spPr>
            <a:xfrm flipV="1">
              <a:off x="8189508" y="2214170"/>
              <a:ext cx="1606742" cy="7928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rot="19983844">
              <a:off x="8154616" y="2367029"/>
              <a:ext cx="1480797" cy="286306"/>
            </a:xfrm>
            <a:prstGeom prst="rect">
              <a:avLst/>
            </a:prstGeom>
            <a:noFill/>
          </p:spPr>
          <p:txBody>
            <a:bodyPr wrap="square">
              <a:spAutoFit/>
            </a:bodyPr>
            <a:lstStyle/>
            <a:p>
              <a:pPr algn="ctr" defTabSz="932597"/>
              <a:r>
                <a:rPr lang="en-US" sz="1224" dirty="0">
                  <a:solidFill>
                    <a:srgbClr val="FFFFFF"/>
                  </a:solidFill>
                </a:rPr>
                <a:t>Access Inheritance</a:t>
              </a:r>
            </a:p>
          </p:txBody>
        </p:sp>
      </p:grpSp>
    </p:spTree>
    <p:extLst>
      <p:ext uri="{BB962C8B-B14F-4D97-AF65-F5344CB8AC3E}">
        <p14:creationId xmlns:p14="http://schemas.microsoft.com/office/powerpoint/2010/main" val="16531342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40" y="94775"/>
            <a:ext cx="10724938" cy="1351952"/>
          </a:xfrm>
        </p:spPr>
        <p:txBody>
          <a:bodyPr/>
          <a:lstStyle/>
          <a:p>
            <a:pPr algn="ctr"/>
            <a:r>
              <a:rPr lang="en-US" dirty="0" smtClean="0">
                <a:solidFill>
                  <a:schemeClr val="tx1"/>
                </a:solidFill>
              </a:rPr>
              <a:t>Azure AD Authorization Platform</a:t>
            </a:r>
            <a:endParaRPr lang="en-US" dirty="0">
              <a:solidFill>
                <a:schemeClr val="tx1"/>
              </a:solidFill>
            </a:endParaRPr>
          </a:p>
        </p:txBody>
      </p:sp>
      <p:grpSp>
        <p:nvGrpSpPr>
          <p:cNvPr id="3" name="Group 2"/>
          <p:cNvGrpSpPr/>
          <p:nvPr/>
        </p:nvGrpSpPr>
        <p:grpSpPr>
          <a:xfrm>
            <a:off x="3856037" y="1897062"/>
            <a:ext cx="5308545" cy="3853983"/>
            <a:chOff x="1044614" y="2270629"/>
            <a:chExt cx="5308545" cy="3853983"/>
          </a:xfrm>
        </p:grpSpPr>
        <p:pic>
          <p:nvPicPr>
            <p:cNvPr id="59" name="Picture 58"/>
            <p:cNvPicPr>
              <a:picLocks noChangeAspect="1"/>
            </p:cNvPicPr>
            <p:nvPr/>
          </p:nvPicPr>
          <p:blipFill>
            <a:blip r:embed="rId3">
              <a:duotone>
                <a:schemeClr val="accent6">
                  <a:shade val="45000"/>
                  <a:satMod val="135000"/>
                </a:schemeClr>
                <a:prstClr val="white"/>
              </a:duotone>
            </a:blip>
            <a:stretch>
              <a:fillRect/>
            </a:stretch>
          </p:blipFill>
          <p:spPr>
            <a:xfrm>
              <a:off x="1044614" y="2270629"/>
              <a:ext cx="1700293" cy="1403242"/>
            </a:xfrm>
            <a:prstGeom prst="rect">
              <a:avLst/>
            </a:prstGeom>
          </p:spPr>
        </p:pic>
        <p:sp>
          <p:nvSpPr>
            <p:cNvPr id="61" name="Rectangle 60"/>
            <p:cNvSpPr/>
            <p:nvPr/>
          </p:nvSpPr>
          <p:spPr>
            <a:xfrm>
              <a:off x="1382930" y="2799851"/>
              <a:ext cx="1023661" cy="670577"/>
            </a:xfrm>
            <a:prstGeom prst="rect">
              <a:avLst/>
            </a:prstGeom>
            <a:noFill/>
          </p:spPr>
          <p:txBody>
            <a:bodyPr wrap="square">
              <a:spAutoFit/>
            </a:bodyPr>
            <a:lstStyle/>
            <a:p>
              <a:pPr algn="ctr" defTabSz="932597"/>
              <a:r>
                <a:rPr lang="en-US" sz="1224" dirty="0">
                  <a:solidFill>
                    <a:srgbClr val="FFFFFF"/>
                  </a:solidFill>
                </a:rPr>
                <a:t>Azure Active Directory</a:t>
              </a:r>
            </a:p>
          </p:txBody>
        </p:sp>
        <p:pic>
          <p:nvPicPr>
            <p:cNvPr id="74" name="Picture 73"/>
            <p:cNvPicPr>
              <a:picLocks noChangeAspect="1"/>
            </p:cNvPicPr>
            <p:nvPr/>
          </p:nvPicPr>
          <p:blipFill>
            <a:blip r:embed="rId4">
              <a:duotone>
                <a:schemeClr val="accent6">
                  <a:shade val="45000"/>
                  <a:satMod val="135000"/>
                </a:schemeClr>
                <a:prstClr val="white"/>
              </a:duotone>
            </a:blip>
            <a:stretch>
              <a:fillRect/>
            </a:stretch>
          </p:blipFill>
          <p:spPr>
            <a:xfrm>
              <a:off x="2504325" y="2473324"/>
              <a:ext cx="240581" cy="498925"/>
            </a:xfrm>
            <a:prstGeom prst="rect">
              <a:avLst/>
            </a:prstGeom>
          </p:spPr>
        </p:pic>
        <p:pic>
          <p:nvPicPr>
            <p:cNvPr id="81" name="Picture 80"/>
            <p:cNvPicPr>
              <a:picLocks noChangeAspect="1"/>
            </p:cNvPicPr>
            <p:nvPr/>
          </p:nvPicPr>
          <p:blipFill>
            <a:blip r:embed="rId5"/>
            <a:stretch>
              <a:fillRect/>
            </a:stretch>
          </p:blipFill>
          <p:spPr>
            <a:xfrm>
              <a:off x="4616091" y="2380713"/>
              <a:ext cx="1392193" cy="497094"/>
            </a:xfrm>
            <a:prstGeom prst="rect">
              <a:avLst/>
            </a:prstGeom>
          </p:spPr>
        </p:pic>
        <p:sp>
          <p:nvSpPr>
            <p:cNvPr id="82" name="Rectangle 81"/>
            <p:cNvSpPr/>
            <p:nvPr/>
          </p:nvSpPr>
          <p:spPr>
            <a:xfrm>
              <a:off x="4213879" y="2828028"/>
              <a:ext cx="2139280" cy="478442"/>
            </a:xfrm>
            <a:prstGeom prst="rect">
              <a:avLst/>
            </a:prstGeom>
            <a:noFill/>
          </p:spPr>
          <p:txBody>
            <a:bodyPr wrap="square">
              <a:spAutoFit/>
            </a:bodyPr>
            <a:lstStyle/>
            <a:p>
              <a:pPr algn="ctr" defTabSz="932597"/>
              <a:r>
                <a:rPr lang="en-US" sz="1224" dirty="0">
                  <a:solidFill>
                    <a:srgbClr val="FFFFFF"/>
                  </a:solidFill>
                </a:rPr>
                <a:t>Azure Preview Portal &amp; APIs (Azure Resource Manager)</a:t>
              </a:r>
            </a:p>
          </p:txBody>
        </p:sp>
        <p:grpSp>
          <p:nvGrpSpPr>
            <p:cNvPr id="76" name="Group 75"/>
            <p:cNvGrpSpPr/>
            <p:nvPr/>
          </p:nvGrpSpPr>
          <p:grpSpPr>
            <a:xfrm>
              <a:off x="4859315" y="3888350"/>
              <a:ext cx="755379" cy="666276"/>
              <a:chOff x="5843809" y="4248864"/>
              <a:chExt cx="433004" cy="380648"/>
            </a:xfrm>
          </p:grpSpPr>
          <p:pic>
            <p:nvPicPr>
              <p:cNvPr id="77" name="Picture 76"/>
              <p:cNvPicPr>
                <a:picLocks noChangeAspect="1"/>
              </p:cNvPicPr>
              <p:nvPr/>
            </p:nvPicPr>
            <p:blipFill>
              <a:blip r:embed="rId6">
                <a:duotone>
                  <a:schemeClr val="accent6">
                    <a:shade val="45000"/>
                    <a:satMod val="135000"/>
                  </a:schemeClr>
                  <a:prstClr val="white"/>
                </a:duotone>
              </a:blip>
              <a:stretch>
                <a:fillRect/>
              </a:stretch>
            </p:blipFill>
            <p:spPr>
              <a:xfrm>
                <a:off x="5843809" y="4248864"/>
                <a:ext cx="287282" cy="380648"/>
              </a:xfrm>
              <a:prstGeom prst="rect">
                <a:avLst/>
              </a:prstGeom>
            </p:spPr>
          </p:pic>
          <p:pic>
            <p:nvPicPr>
              <p:cNvPr id="78" name="Picture 77"/>
              <p:cNvPicPr>
                <a:picLocks noChangeAspect="1"/>
              </p:cNvPicPr>
              <p:nvPr/>
            </p:nvPicPr>
            <p:blipFill>
              <a:blip r:embed="rId4">
                <a:duotone>
                  <a:schemeClr val="accent6">
                    <a:shade val="45000"/>
                    <a:satMod val="135000"/>
                  </a:schemeClr>
                  <a:prstClr val="white"/>
                </a:duotone>
              </a:blip>
              <a:stretch>
                <a:fillRect/>
              </a:stretch>
            </p:blipFill>
            <p:spPr>
              <a:xfrm>
                <a:off x="6050298" y="4363313"/>
                <a:ext cx="133048" cy="262577"/>
              </a:xfrm>
              <a:prstGeom prst="rect">
                <a:avLst/>
              </a:prstGeom>
            </p:spPr>
          </p:pic>
          <p:pic>
            <p:nvPicPr>
              <p:cNvPr id="79" name="Picture 78"/>
              <p:cNvPicPr>
                <a:picLocks noChangeAspect="1"/>
              </p:cNvPicPr>
              <p:nvPr/>
            </p:nvPicPr>
            <p:blipFill>
              <a:blip r:embed="rId4">
                <a:duotone>
                  <a:schemeClr val="accent6">
                    <a:shade val="45000"/>
                    <a:satMod val="135000"/>
                  </a:schemeClr>
                  <a:prstClr val="white"/>
                </a:duotone>
              </a:blip>
              <a:stretch>
                <a:fillRect/>
              </a:stretch>
            </p:blipFill>
            <p:spPr>
              <a:xfrm>
                <a:off x="6143765" y="4363313"/>
                <a:ext cx="133048" cy="262577"/>
              </a:xfrm>
              <a:prstGeom prst="rect">
                <a:avLst/>
              </a:prstGeom>
            </p:spPr>
          </p:pic>
        </p:grpSp>
        <p:sp>
          <p:nvSpPr>
            <p:cNvPr id="80" name="Rectangle 79"/>
            <p:cNvSpPr/>
            <p:nvPr/>
          </p:nvSpPr>
          <p:spPr>
            <a:xfrm>
              <a:off x="4616090" y="4513186"/>
              <a:ext cx="1471062" cy="446397"/>
            </a:xfrm>
            <a:prstGeom prst="rect">
              <a:avLst/>
            </a:prstGeom>
            <a:noFill/>
          </p:spPr>
          <p:txBody>
            <a:bodyPr wrap="square">
              <a:spAutoFit/>
            </a:bodyPr>
            <a:lstStyle/>
            <a:p>
              <a:pPr algn="ctr" defTabSz="932597"/>
              <a:r>
                <a:rPr lang="en-US" sz="1122" dirty="0">
                  <a:solidFill>
                    <a:srgbClr val="FFFFFF"/>
                  </a:solidFill>
                </a:rPr>
                <a:t>Roles and Role Assignments</a:t>
              </a:r>
            </a:p>
          </p:txBody>
        </p:sp>
        <p:sp>
          <p:nvSpPr>
            <p:cNvPr id="16" name="Rounded Rectangle 15"/>
            <p:cNvSpPr/>
            <p:nvPr/>
          </p:nvSpPr>
          <p:spPr>
            <a:xfrm>
              <a:off x="4661089" y="3843497"/>
              <a:ext cx="1322172" cy="12553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grpSp>
          <p:nvGrpSpPr>
            <p:cNvPr id="86" name="Group 85"/>
            <p:cNvGrpSpPr/>
            <p:nvPr/>
          </p:nvGrpSpPr>
          <p:grpSpPr>
            <a:xfrm>
              <a:off x="1428033" y="3894020"/>
              <a:ext cx="755379" cy="666276"/>
              <a:chOff x="5843809" y="4248864"/>
              <a:chExt cx="433004" cy="380648"/>
            </a:xfrm>
          </p:grpSpPr>
          <p:pic>
            <p:nvPicPr>
              <p:cNvPr id="88" name="Picture 87"/>
              <p:cNvPicPr>
                <a:picLocks noChangeAspect="1"/>
              </p:cNvPicPr>
              <p:nvPr/>
            </p:nvPicPr>
            <p:blipFill>
              <a:blip r:embed="rId6">
                <a:duotone>
                  <a:schemeClr val="accent6">
                    <a:shade val="45000"/>
                    <a:satMod val="135000"/>
                  </a:schemeClr>
                  <a:prstClr val="white"/>
                </a:duotone>
              </a:blip>
              <a:stretch>
                <a:fillRect/>
              </a:stretch>
            </p:blipFill>
            <p:spPr>
              <a:xfrm>
                <a:off x="5843809" y="4248864"/>
                <a:ext cx="287282" cy="380648"/>
              </a:xfrm>
              <a:prstGeom prst="rect">
                <a:avLst/>
              </a:prstGeom>
            </p:spPr>
          </p:pic>
          <p:pic>
            <p:nvPicPr>
              <p:cNvPr id="89" name="Picture 88"/>
              <p:cNvPicPr>
                <a:picLocks noChangeAspect="1"/>
              </p:cNvPicPr>
              <p:nvPr/>
            </p:nvPicPr>
            <p:blipFill>
              <a:blip r:embed="rId4">
                <a:duotone>
                  <a:schemeClr val="accent6">
                    <a:shade val="45000"/>
                    <a:satMod val="135000"/>
                  </a:schemeClr>
                  <a:prstClr val="white"/>
                </a:duotone>
              </a:blip>
              <a:stretch>
                <a:fillRect/>
              </a:stretch>
            </p:blipFill>
            <p:spPr>
              <a:xfrm>
                <a:off x="6050298" y="4363313"/>
                <a:ext cx="133048" cy="262577"/>
              </a:xfrm>
              <a:prstGeom prst="rect">
                <a:avLst/>
              </a:prstGeom>
            </p:spPr>
          </p:pic>
          <p:pic>
            <p:nvPicPr>
              <p:cNvPr id="90" name="Picture 89"/>
              <p:cNvPicPr>
                <a:picLocks noChangeAspect="1"/>
              </p:cNvPicPr>
              <p:nvPr/>
            </p:nvPicPr>
            <p:blipFill>
              <a:blip r:embed="rId4">
                <a:duotone>
                  <a:schemeClr val="accent6">
                    <a:shade val="45000"/>
                    <a:satMod val="135000"/>
                  </a:schemeClr>
                  <a:prstClr val="white"/>
                </a:duotone>
              </a:blip>
              <a:stretch>
                <a:fillRect/>
              </a:stretch>
            </p:blipFill>
            <p:spPr>
              <a:xfrm>
                <a:off x="6143765" y="4363313"/>
                <a:ext cx="133048" cy="262577"/>
              </a:xfrm>
              <a:prstGeom prst="rect">
                <a:avLst/>
              </a:prstGeom>
            </p:spPr>
          </p:pic>
        </p:grpSp>
        <p:sp>
          <p:nvSpPr>
            <p:cNvPr id="87" name="Rectangle 86"/>
            <p:cNvSpPr/>
            <p:nvPr/>
          </p:nvSpPr>
          <p:spPr>
            <a:xfrm>
              <a:off x="1184808" y="4518856"/>
              <a:ext cx="1471062" cy="446397"/>
            </a:xfrm>
            <a:prstGeom prst="rect">
              <a:avLst/>
            </a:prstGeom>
            <a:noFill/>
          </p:spPr>
          <p:txBody>
            <a:bodyPr wrap="square">
              <a:spAutoFit/>
            </a:bodyPr>
            <a:lstStyle/>
            <a:p>
              <a:pPr algn="ctr" defTabSz="932597"/>
              <a:r>
                <a:rPr lang="en-US" sz="1122" dirty="0">
                  <a:solidFill>
                    <a:srgbClr val="FFFFFF"/>
                  </a:solidFill>
                </a:rPr>
                <a:t>Roles and Role Assignments</a:t>
              </a:r>
            </a:p>
          </p:txBody>
        </p:sp>
        <p:sp>
          <p:nvSpPr>
            <p:cNvPr id="85" name="Rounded Rectangle 84"/>
            <p:cNvSpPr/>
            <p:nvPr/>
          </p:nvSpPr>
          <p:spPr>
            <a:xfrm>
              <a:off x="1229807" y="3849167"/>
              <a:ext cx="1322172" cy="125535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cxnSp>
          <p:nvCxnSpPr>
            <p:cNvPr id="19" name="Straight Arrow Connector 18"/>
            <p:cNvCxnSpPr/>
            <p:nvPr/>
          </p:nvCxnSpPr>
          <p:spPr>
            <a:xfrm>
              <a:off x="2785725" y="4471173"/>
              <a:ext cx="16764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2638704" y="4237401"/>
              <a:ext cx="2022250" cy="478442"/>
            </a:xfrm>
            <a:prstGeom prst="rect">
              <a:avLst/>
            </a:prstGeom>
            <a:noFill/>
          </p:spPr>
          <p:txBody>
            <a:bodyPr wrap="square">
              <a:spAutoFit/>
            </a:bodyPr>
            <a:lstStyle/>
            <a:p>
              <a:pPr algn="ctr" defTabSz="932597"/>
              <a:r>
                <a:rPr lang="en-US" sz="1224" dirty="0">
                  <a:solidFill>
                    <a:srgbClr val="FFFFFF"/>
                  </a:solidFill>
                </a:rPr>
                <a:t>Synced to closest geo location</a:t>
              </a:r>
            </a:p>
          </p:txBody>
        </p:sp>
        <p:cxnSp>
          <p:nvCxnSpPr>
            <p:cNvPr id="92" name="Straight Arrow Connector 91"/>
            <p:cNvCxnSpPr/>
            <p:nvPr/>
          </p:nvCxnSpPr>
          <p:spPr>
            <a:xfrm>
              <a:off x="2811601" y="2708875"/>
              <a:ext cx="16764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2624615" y="2468172"/>
              <a:ext cx="2022250" cy="478442"/>
            </a:xfrm>
            <a:prstGeom prst="rect">
              <a:avLst/>
            </a:prstGeom>
            <a:noFill/>
          </p:spPr>
          <p:txBody>
            <a:bodyPr wrap="square">
              <a:spAutoFit/>
            </a:bodyPr>
            <a:lstStyle/>
            <a:p>
              <a:pPr algn="ctr" defTabSz="932597"/>
              <a:r>
                <a:rPr lang="en-US" sz="1224" dirty="0">
                  <a:solidFill>
                    <a:srgbClr val="FFFFFF"/>
                  </a:solidFill>
                </a:rPr>
                <a:t>Token with group membership claims</a:t>
              </a:r>
            </a:p>
          </p:txBody>
        </p:sp>
        <p:cxnSp>
          <p:nvCxnSpPr>
            <p:cNvPr id="94" name="Straight Arrow Connector 93"/>
            <p:cNvCxnSpPr/>
            <p:nvPr/>
          </p:nvCxnSpPr>
          <p:spPr>
            <a:xfrm>
              <a:off x="5312186" y="3376409"/>
              <a:ext cx="0" cy="373041"/>
            </a:xfrm>
            <a:prstGeom prst="straightConnector1">
              <a:avLst/>
            </a:prstGeom>
            <a:ln>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4277241" y="3416668"/>
              <a:ext cx="2022250" cy="478442"/>
            </a:xfrm>
            <a:prstGeom prst="rect">
              <a:avLst/>
            </a:prstGeom>
            <a:noFill/>
          </p:spPr>
          <p:txBody>
            <a:bodyPr wrap="square">
              <a:spAutoFit/>
            </a:bodyPr>
            <a:lstStyle/>
            <a:p>
              <a:pPr algn="ctr" defTabSz="932597"/>
              <a:r>
                <a:rPr lang="en-US" sz="1224" dirty="0">
                  <a:solidFill>
                    <a:srgbClr val="FFFFFF"/>
                  </a:solidFill>
                </a:rPr>
                <a:t>Access Check</a:t>
              </a:r>
            </a:p>
            <a:p>
              <a:pPr algn="ctr" defTabSz="932597"/>
              <a:r>
                <a:rPr lang="en-US" sz="1224" dirty="0">
                  <a:solidFill>
                    <a:srgbClr val="FFFFFF"/>
                  </a:solidFill>
                </a:rPr>
                <a:t>SDK</a:t>
              </a:r>
            </a:p>
          </p:txBody>
        </p:sp>
        <p:sp>
          <p:nvSpPr>
            <p:cNvPr id="158" name="Flowchart: Magnetic Disk 157"/>
            <p:cNvSpPr/>
            <p:nvPr/>
          </p:nvSpPr>
          <p:spPr>
            <a:xfrm>
              <a:off x="3000042" y="5292831"/>
              <a:ext cx="1299572" cy="831781"/>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61" name="Rectangle 160"/>
            <p:cNvSpPr/>
            <p:nvPr/>
          </p:nvSpPr>
          <p:spPr>
            <a:xfrm>
              <a:off x="2914297" y="5646774"/>
              <a:ext cx="1471061" cy="446397"/>
            </a:xfrm>
            <a:prstGeom prst="rect">
              <a:avLst/>
            </a:prstGeom>
            <a:noFill/>
          </p:spPr>
          <p:txBody>
            <a:bodyPr wrap="square">
              <a:spAutoFit/>
            </a:bodyPr>
            <a:lstStyle/>
            <a:p>
              <a:pPr algn="ctr" defTabSz="932597"/>
              <a:r>
                <a:rPr lang="en-US" sz="1122" dirty="0">
                  <a:solidFill>
                    <a:srgbClr val="FFFFFF"/>
                  </a:solidFill>
                </a:rPr>
                <a:t>Reason over Policy and Audit</a:t>
              </a:r>
            </a:p>
          </p:txBody>
        </p:sp>
        <p:cxnSp>
          <p:nvCxnSpPr>
            <p:cNvPr id="162" name="Straight Arrow Connector 161"/>
            <p:cNvCxnSpPr/>
            <p:nvPr/>
          </p:nvCxnSpPr>
          <p:spPr>
            <a:xfrm>
              <a:off x="2411919" y="5283658"/>
              <a:ext cx="462465" cy="4456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415632" y="5263025"/>
              <a:ext cx="462465" cy="445696"/>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1703898" y="5440367"/>
              <a:ext cx="1471061" cy="270285"/>
            </a:xfrm>
            <a:prstGeom prst="rect">
              <a:avLst/>
            </a:prstGeom>
            <a:noFill/>
          </p:spPr>
          <p:txBody>
            <a:bodyPr wrap="square">
              <a:spAutoFit/>
            </a:bodyPr>
            <a:lstStyle/>
            <a:p>
              <a:pPr algn="ctr" defTabSz="932597"/>
              <a:r>
                <a:rPr lang="en-US" sz="1122" dirty="0">
                  <a:solidFill>
                    <a:srgbClr val="FFFFFF"/>
                  </a:solidFill>
                </a:rPr>
                <a:t>Policy</a:t>
              </a:r>
            </a:p>
          </p:txBody>
        </p:sp>
        <p:sp>
          <p:nvSpPr>
            <p:cNvPr id="167" name="Rectangle 166"/>
            <p:cNvSpPr/>
            <p:nvPr/>
          </p:nvSpPr>
          <p:spPr>
            <a:xfrm>
              <a:off x="4123784" y="5440367"/>
              <a:ext cx="1471061" cy="270285"/>
            </a:xfrm>
            <a:prstGeom prst="rect">
              <a:avLst/>
            </a:prstGeom>
            <a:noFill/>
          </p:spPr>
          <p:txBody>
            <a:bodyPr wrap="square">
              <a:spAutoFit/>
            </a:bodyPr>
            <a:lstStyle/>
            <a:p>
              <a:pPr algn="ctr" defTabSz="932597"/>
              <a:r>
                <a:rPr lang="en-US" sz="1122" dirty="0">
                  <a:solidFill>
                    <a:srgbClr val="FFFFFF"/>
                  </a:solidFill>
                </a:rPr>
                <a:t>Audit</a:t>
              </a:r>
            </a:p>
          </p:txBody>
        </p:sp>
      </p:grpSp>
      <p:pic>
        <p:nvPicPr>
          <p:cNvPr id="95" name="Picture 94"/>
          <p:cNvPicPr>
            <a:picLocks noChangeAspect="1"/>
          </p:cNvPicPr>
          <p:nvPr/>
        </p:nvPicPr>
        <p:blipFill>
          <a:blip r:embed="rId3">
            <a:duotone>
              <a:schemeClr val="accent6">
                <a:shade val="45000"/>
                <a:satMod val="135000"/>
              </a:schemeClr>
              <a:prstClr val="white"/>
            </a:duotone>
          </a:blip>
          <a:stretch>
            <a:fillRect/>
          </a:stretch>
        </p:blipFill>
        <p:spPr>
          <a:xfrm>
            <a:off x="1868353" y="2247038"/>
            <a:ext cx="964581" cy="796063"/>
          </a:xfrm>
          <a:prstGeom prst="rect">
            <a:avLst/>
          </a:prstGeom>
        </p:spPr>
      </p:pic>
      <p:cxnSp>
        <p:nvCxnSpPr>
          <p:cNvPr id="96" name="Straight Arrow Connector 95"/>
          <p:cNvCxnSpPr/>
          <p:nvPr/>
        </p:nvCxnSpPr>
        <p:spPr>
          <a:xfrm>
            <a:off x="2635728" y="2574529"/>
            <a:ext cx="1463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2387782" y="2333826"/>
            <a:ext cx="2022250" cy="469103"/>
          </a:xfrm>
          <a:prstGeom prst="rect">
            <a:avLst/>
          </a:prstGeom>
          <a:noFill/>
        </p:spPr>
        <p:txBody>
          <a:bodyPr wrap="square">
            <a:spAutoFit/>
          </a:bodyPr>
          <a:lstStyle/>
          <a:p>
            <a:pPr algn="ctr" defTabSz="932597"/>
            <a:r>
              <a:rPr lang="en-US" sz="1224" dirty="0" smtClean="0">
                <a:solidFill>
                  <a:srgbClr val="FFFFFF"/>
                </a:solidFill>
              </a:rPr>
              <a:t>Users and Groups </a:t>
            </a:r>
          </a:p>
          <a:p>
            <a:pPr algn="ctr" defTabSz="932597"/>
            <a:r>
              <a:rPr lang="en-US" sz="1224" dirty="0" smtClean="0">
                <a:solidFill>
                  <a:srgbClr val="FFFFFF"/>
                </a:solidFill>
              </a:rPr>
              <a:t>Sync</a:t>
            </a:r>
            <a:endParaRPr lang="en-US" sz="1224" dirty="0">
              <a:solidFill>
                <a:srgbClr val="FFFFFF"/>
              </a:solidFill>
            </a:endParaRPr>
          </a:p>
        </p:txBody>
      </p:sp>
      <p:sp>
        <p:nvSpPr>
          <p:cNvPr id="98" name="Rectangle 97"/>
          <p:cNvSpPr/>
          <p:nvPr/>
        </p:nvSpPr>
        <p:spPr>
          <a:xfrm>
            <a:off x="1826242" y="2555430"/>
            <a:ext cx="1023661" cy="469103"/>
          </a:xfrm>
          <a:prstGeom prst="rect">
            <a:avLst/>
          </a:prstGeom>
          <a:noFill/>
        </p:spPr>
        <p:txBody>
          <a:bodyPr wrap="square">
            <a:spAutoFit/>
          </a:bodyPr>
          <a:lstStyle/>
          <a:p>
            <a:pPr algn="ctr" defTabSz="932597"/>
            <a:r>
              <a:rPr lang="en-US" sz="1224" dirty="0" smtClean="0">
                <a:solidFill>
                  <a:srgbClr val="FFFFFF"/>
                </a:solidFill>
              </a:rPr>
              <a:t>Active </a:t>
            </a:r>
            <a:r>
              <a:rPr lang="en-US" sz="1224" dirty="0">
                <a:solidFill>
                  <a:srgbClr val="FFFFFF"/>
                </a:solidFill>
              </a:rPr>
              <a:t>Directory</a:t>
            </a:r>
          </a:p>
        </p:txBody>
      </p:sp>
    </p:spTree>
    <p:extLst>
      <p:ext uri="{BB962C8B-B14F-4D97-AF65-F5344CB8AC3E}">
        <p14:creationId xmlns:p14="http://schemas.microsoft.com/office/powerpoint/2010/main" val="263190989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9973"/>
            <a:ext cx="8839198" cy="2751698"/>
          </a:xfrm>
        </p:spPr>
        <p:txBody>
          <a:bodyPr/>
          <a:lstStyle/>
          <a:p>
            <a:r>
              <a:rPr lang="en-US" dirty="0" smtClean="0"/>
              <a:t>Demo: </a:t>
            </a:r>
            <a:br>
              <a:rPr lang="en-US" dirty="0" smtClean="0"/>
            </a:br>
            <a:r>
              <a:rPr lang="en-US" dirty="0" smtClean="0"/>
              <a:t>Access Management</a:t>
            </a:r>
            <a:endParaRPr lang="en-US" dirty="0"/>
          </a:p>
        </p:txBody>
      </p:sp>
      <p:sp>
        <p:nvSpPr>
          <p:cNvPr id="5" name="Text Placeholder 4"/>
          <p:cNvSpPr>
            <a:spLocks noGrp="1"/>
          </p:cNvSpPr>
          <p:nvPr>
            <p:ph type="body" sz="quarter" idx="12"/>
          </p:nvPr>
        </p:nvSpPr>
        <p:spPr/>
        <p:txBody>
          <a:bodyPr/>
          <a:lstStyle/>
          <a:p>
            <a:r>
              <a:rPr lang="en-US" dirty="0" smtClean="0"/>
              <a:t>Dushyant Gill</a:t>
            </a:r>
            <a:endParaRPr lang="en-US" dirty="0"/>
          </a:p>
        </p:txBody>
      </p:sp>
    </p:spTree>
    <p:extLst>
      <p:ext uri="{BB962C8B-B14F-4D97-AF65-F5344CB8AC3E}">
        <p14:creationId xmlns:p14="http://schemas.microsoft.com/office/powerpoint/2010/main" val="29266163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40" y="94775"/>
            <a:ext cx="10724938" cy="1351952"/>
          </a:xfrm>
        </p:spPr>
        <p:txBody>
          <a:bodyPr/>
          <a:lstStyle/>
          <a:p>
            <a:pPr algn="ctr"/>
            <a:r>
              <a:rPr lang="en-US" dirty="0" smtClean="0">
                <a:solidFill>
                  <a:schemeClr val="tx1"/>
                </a:solidFill>
              </a:rPr>
              <a:t>RBAC &amp; Azure Resource Manager</a:t>
            </a:r>
            <a:endParaRPr lang="en-US" dirty="0">
              <a:solidFill>
                <a:schemeClr val="tx1"/>
              </a:solidFill>
            </a:endParaRPr>
          </a:p>
        </p:txBody>
      </p:sp>
      <p:grpSp>
        <p:nvGrpSpPr>
          <p:cNvPr id="18" name="Group 17"/>
          <p:cNvGrpSpPr/>
          <p:nvPr/>
        </p:nvGrpSpPr>
        <p:grpSpPr>
          <a:xfrm>
            <a:off x="4377951" y="3014864"/>
            <a:ext cx="3526490" cy="2470529"/>
            <a:chOff x="4520547" y="2679110"/>
            <a:chExt cx="3526490" cy="2470529"/>
          </a:xfrm>
        </p:grpSpPr>
        <p:grpSp>
          <p:nvGrpSpPr>
            <p:cNvPr id="5" name="Group 4"/>
            <p:cNvGrpSpPr/>
            <p:nvPr/>
          </p:nvGrpSpPr>
          <p:grpSpPr>
            <a:xfrm>
              <a:off x="6762957" y="4317858"/>
              <a:ext cx="1284080" cy="831781"/>
              <a:chOff x="5725720" y="4919264"/>
              <a:chExt cx="1471061" cy="831781"/>
            </a:xfrm>
          </p:grpSpPr>
          <p:sp>
            <p:nvSpPr>
              <p:cNvPr id="158" name="Flowchart: Magnetic Disk 157"/>
              <p:cNvSpPr/>
              <p:nvPr/>
            </p:nvSpPr>
            <p:spPr>
              <a:xfrm>
                <a:off x="5811465" y="4919264"/>
                <a:ext cx="1299572" cy="831781"/>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161" name="Rectangle 160"/>
              <p:cNvSpPr/>
              <p:nvPr/>
            </p:nvSpPr>
            <p:spPr>
              <a:xfrm>
                <a:off x="5725720" y="5273207"/>
                <a:ext cx="1471061" cy="307777"/>
              </a:xfrm>
              <a:prstGeom prst="rect">
                <a:avLst/>
              </a:prstGeom>
              <a:noFill/>
            </p:spPr>
            <p:txBody>
              <a:bodyPr wrap="square">
                <a:spAutoFit/>
              </a:bodyPr>
              <a:lstStyle/>
              <a:p>
                <a:pPr algn="ctr" defTabSz="932597"/>
                <a:r>
                  <a:rPr lang="en-US" sz="1400" dirty="0" smtClean="0">
                    <a:solidFill>
                      <a:srgbClr val="FFFFFF"/>
                    </a:solidFill>
                  </a:rPr>
                  <a:t>Azure Events</a:t>
                </a:r>
                <a:endParaRPr lang="en-US" sz="1400" dirty="0">
                  <a:solidFill>
                    <a:srgbClr val="FFFFFF"/>
                  </a:solidFill>
                </a:endParaRPr>
              </a:p>
            </p:txBody>
          </p:sp>
        </p:grpSp>
        <p:grpSp>
          <p:nvGrpSpPr>
            <p:cNvPr id="39" name="Group 38"/>
            <p:cNvGrpSpPr/>
            <p:nvPr/>
          </p:nvGrpSpPr>
          <p:grpSpPr>
            <a:xfrm>
              <a:off x="6749279" y="2679110"/>
              <a:ext cx="1247429" cy="831781"/>
              <a:chOff x="5725720" y="4919264"/>
              <a:chExt cx="1471061" cy="831781"/>
            </a:xfrm>
          </p:grpSpPr>
          <p:sp>
            <p:nvSpPr>
              <p:cNvPr id="40" name="Flowchart: Magnetic Disk 39"/>
              <p:cNvSpPr/>
              <p:nvPr/>
            </p:nvSpPr>
            <p:spPr>
              <a:xfrm>
                <a:off x="5811465" y="4919264"/>
                <a:ext cx="1299572" cy="831781"/>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41" name="Rectangle 40"/>
              <p:cNvSpPr/>
              <p:nvPr/>
            </p:nvSpPr>
            <p:spPr>
              <a:xfrm>
                <a:off x="5725720" y="5200055"/>
                <a:ext cx="1471061" cy="523220"/>
              </a:xfrm>
              <a:prstGeom prst="rect">
                <a:avLst/>
              </a:prstGeom>
              <a:noFill/>
            </p:spPr>
            <p:txBody>
              <a:bodyPr wrap="square">
                <a:spAutoFit/>
              </a:bodyPr>
              <a:lstStyle/>
              <a:p>
                <a:pPr algn="ctr" defTabSz="932597"/>
                <a:r>
                  <a:rPr lang="en-US" sz="1400" dirty="0" smtClean="0">
                    <a:solidFill>
                      <a:srgbClr val="FFFFFF"/>
                    </a:solidFill>
                  </a:rPr>
                  <a:t>Roles &amp; Role Assignments</a:t>
                </a:r>
                <a:endParaRPr lang="en-US" sz="1400" dirty="0">
                  <a:solidFill>
                    <a:srgbClr val="FFFFFF"/>
                  </a:solidFill>
                </a:endParaRPr>
              </a:p>
            </p:txBody>
          </p:sp>
        </p:grpSp>
        <p:grpSp>
          <p:nvGrpSpPr>
            <p:cNvPr id="8" name="Group 7"/>
            <p:cNvGrpSpPr/>
            <p:nvPr/>
          </p:nvGrpSpPr>
          <p:grpSpPr>
            <a:xfrm>
              <a:off x="5796204" y="2679110"/>
              <a:ext cx="767779" cy="952269"/>
              <a:chOff x="3010237" y="4069086"/>
              <a:chExt cx="767779" cy="952269"/>
            </a:xfrm>
          </p:grpSpPr>
          <p:sp>
            <p:nvSpPr>
              <p:cNvPr id="45" name="Rounded Rectangle 44"/>
              <p:cNvSpPr/>
              <p:nvPr/>
            </p:nvSpPr>
            <p:spPr bwMode="auto">
              <a:xfrm>
                <a:off x="3010237" y="4069086"/>
                <a:ext cx="767779" cy="952269"/>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a:xfrm>
                <a:off x="3084625" y="4295652"/>
                <a:ext cx="628426" cy="523220"/>
              </a:xfrm>
              <a:prstGeom prst="rect">
                <a:avLst/>
              </a:prstGeom>
              <a:noFill/>
            </p:spPr>
            <p:txBody>
              <a:bodyPr wrap="square">
                <a:spAutoFit/>
              </a:bodyPr>
              <a:lstStyle/>
              <a:p>
                <a:pPr algn="ctr" defTabSz="932597"/>
                <a:r>
                  <a:rPr lang="en-US" sz="1400" dirty="0" smtClean="0">
                    <a:solidFill>
                      <a:srgbClr val="FFFFFF"/>
                    </a:solidFill>
                  </a:rPr>
                  <a:t>RBAC</a:t>
                </a:r>
              </a:p>
              <a:p>
                <a:pPr algn="ctr" defTabSz="932597"/>
                <a:r>
                  <a:rPr lang="en-US" sz="1400" dirty="0" smtClean="0">
                    <a:solidFill>
                      <a:srgbClr val="FFFFFF"/>
                    </a:solidFill>
                  </a:rPr>
                  <a:t>RP</a:t>
                </a:r>
                <a:endParaRPr lang="en-US" sz="1400" dirty="0">
                  <a:solidFill>
                    <a:srgbClr val="FFFFFF"/>
                  </a:solidFill>
                </a:endParaRPr>
              </a:p>
            </p:txBody>
          </p:sp>
        </p:grpSp>
        <p:grpSp>
          <p:nvGrpSpPr>
            <p:cNvPr id="48" name="Group 47"/>
            <p:cNvGrpSpPr/>
            <p:nvPr/>
          </p:nvGrpSpPr>
          <p:grpSpPr>
            <a:xfrm>
              <a:off x="5829183" y="4197370"/>
              <a:ext cx="767779" cy="952269"/>
              <a:chOff x="3010237" y="4069086"/>
              <a:chExt cx="767779" cy="952269"/>
            </a:xfrm>
          </p:grpSpPr>
          <p:sp>
            <p:nvSpPr>
              <p:cNvPr id="49" name="Rounded Rectangle 48"/>
              <p:cNvSpPr/>
              <p:nvPr/>
            </p:nvSpPr>
            <p:spPr bwMode="auto">
              <a:xfrm>
                <a:off x="3010237" y="4069086"/>
                <a:ext cx="767779" cy="952269"/>
              </a:xfrm>
              <a:prstGeom prst="round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a:xfrm>
                <a:off x="3047430" y="4295652"/>
                <a:ext cx="693391" cy="523220"/>
              </a:xfrm>
              <a:prstGeom prst="rect">
                <a:avLst/>
              </a:prstGeom>
              <a:noFill/>
            </p:spPr>
            <p:txBody>
              <a:bodyPr wrap="square">
                <a:spAutoFit/>
              </a:bodyPr>
              <a:lstStyle/>
              <a:p>
                <a:pPr algn="ctr" defTabSz="932597"/>
                <a:r>
                  <a:rPr lang="en-US" sz="1400" dirty="0" smtClean="0">
                    <a:solidFill>
                      <a:srgbClr val="FFFFFF"/>
                    </a:solidFill>
                  </a:rPr>
                  <a:t>Events</a:t>
                </a:r>
              </a:p>
              <a:p>
                <a:pPr algn="ctr" defTabSz="932597"/>
                <a:r>
                  <a:rPr lang="en-US" sz="1400" dirty="0" smtClean="0">
                    <a:solidFill>
                      <a:srgbClr val="FFFFFF"/>
                    </a:solidFill>
                  </a:rPr>
                  <a:t>RP</a:t>
                </a:r>
                <a:endParaRPr lang="en-US" sz="1400" dirty="0">
                  <a:solidFill>
                    <a:srgbClr val="FFFFFF"/>
                  </a:solidFill>
                </a:endParaRPr>
              </a:p>
            </p:txBody>
          </p:sp>
        </p:grpSp>
        <p:cxnSp>
          <p:nvCxnSpPr>
            <p:cNvPr id="10" name="Straight Connector 9"/>
            <p:cNvCxnSpPr>
              <a:stCxn id="45" idx="1"/>
            </p:cNvCxnSpPr>
            <p:nvPr/>
          </p:nvCxnSpPr>
          <p:spPr>
            <a:xfrm flipH="1" flipV="1">
              <a:off x="4520547" y="3155244"/>
              <a:ext cx="1275657" cy="1"/>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49" idx="1"/>
            </p:cNvCxnSpPr>
            <p:nvPr/>
          </p:nvCxnSpPr>
          <p:spPr>
            <a:xfrm flipH="1" flipV="1">
              <a:off x="4534930" y="4671801"/>
              <a:ext cx="1280160" cy="1704"/>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20547" y="2679110"/>
              <a:ext cx="1247429" cy="2470529"/>
              <a:chOff x="3989997" y="2550733"/>
              <a:chExt cx="1247429" cy="2470529"/>
            </a:xfrm>
          </p:grpSpPr>
          <p:sp>
            <p:nvSpPr>
              <p:cNvPr id="6" name="Rounded Rectangle 5"/>
              <p:cNvSpPr/>
              <p:nvPr/>
            </p:nvSpPr>
            <p:spPr bwMode="auto">
              <a:xfrm>
                <a:off x="4231258" y="2550733"/>
                <a:ext cx="767779" cy="2470529"/>
              </a:xfrm>
              <a:prstGeom prst="roundRect">
                <a:avLst/>
              </a:prstGeom>
              <a:solidFill>
                <a:srgbClr val="442359"/>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a:xfrm>
                <a:off x="3989997" y="3416665"/>
                <a:ext cx="1247429" cy="738664"/>
              </a:xfrm>
              <a:prstGeom prst="rect">
                <a:avLst/>
              </a:prstGeom>
              <a:noFill/>
            </p:spPr>
            <p:txBody>
              <a:bodyPr wrap="square">
                <a:spAutoFit/>
              </a:bodyPr>
              <a:lstStyle/>
              <a:p>
                <a:pPr algn="ctr" defTabSz="932597"/>
                <a:r>
                  <a:rPr lang="en-US" sz="1400" dirty="0" smtClean="0">
                    <a:solidFill>
                      <a:srgbClr val="FFFFFF"/>
                    </a:solidFill>
                  </a:rPr>
                  <a:t>Azure Resource Manager</a:t>
                </a:r>
                <a:endParaRPr lang="en-US" sz="1400" dirty="0">
                  <a:solidFill>
                    <a:srgbClr val="FFFFFF"/>
                  </a:solidFill>
                </a:endParaRPr>
              </a:p>
            </p:txBody>
          </p:sp>
        </p:grpSp>
        <p:cxnSp>
          <p:nvCxnSpPr>
            <p:cNvPr id="14" name="Straight Connector 13"/>
            <p:cNvCxnSpPr/>
            <p:nvPr/>
          </p:nvCxnSpPr>
          <p:spPr>
            <a:xfrm>
              <a:off x="6563983" y="3116329"/>
              <a:ext cx="27432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580089" y="4657550"/>
              <a:ext cx="27432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4466964" y="1668462"/>
            <a:ext cx="1097629" cy="905960"/>
            <a:chOff x="4404843" y="1312737"/>
            <a:chExt cx="1097629" cy="905960"/>
          </a:xfrm>
        </p:grpSpPr>
        <p:pic>
          <p:nvPicPr>
            <p:cNvPr id="69" name="Picture 68"/>
            <p:cNvPicPr>
              <a:picLocks noChangeAspect="1"/>
            </p:cNvPicPr>
            <p:nvPr/>
          </p:nvPicPr>
          <p:blipFill>
            <a:blip r:embed="rId3">
              <a:duotone>
                <a:schemeClr val="accent6">
                  <a:shade val="45000"/>
                  <a:satMod val="135000"/>
                </a:schemeClr>
                <a:prstClr val="white"/>
              </a:duotone>
            </a:blip>
            <a:stretch>
              <a:fillRect/>
            </a:stretch>
          </p:blipFill>
          <p:spPr>
            <a:xfrm>
              <a:off x="4404843" y="1312737"/>
              <a:ext cx="1097629" cy="905867"/>
            </a:xfrm>
            <a:prstGeom prst="rect">
              <a:avLst/>
            </a:prstGeom>
          </p:spPr>
        </p:pic>
        <p:sp>
          <p:nvSpPr>
            <p:cNvPr id="70" name="Rectangle 69"/>
            <p:cNvSpPr/>
            <p:nvPr/>
          </p:nvSpPr>
          <p:spPr>
            <a:xfrm>
              <a:off x="4408736" y="1548120"/>
              <a:ext cx="1023661" cy="670577"/>
            </a:xfrm>
            <a:prstGeom prst="rect">
              <a:avLst/>
            </a:prstGeom>
            <a:noFill/>
          </p:spPr>
          <p:txBody>
            <a:bodyPr wrap="square">
              <a:spAutoFit/>
            </a:bodyPr>
            <a:lstStyle/>
            <a:p>
              <a:pPr algn="ctr" defTabSz="932597"/>
              <a:r>
                <a:rPr lang="en-US" sz="1224" dirty="0">
                  <a:solidFill>
                    <a:srgbClr val="FFFFFF"/>
                  </a:solidFill>
                </a:rPr>
                <a:t>Azure Active Directory</a:t>
              </a:r>
            </a:p>
          </p:txBody>
        </p:sp>
      </p:grpSp>
    </p:spTree>
    <p:extLst>
      <p:ext uri="{BB962C8B-B14F-4D97-AF65-F5344CB8AC3E}">
        <p14:creationId xmlns:p14="http://schemas.microsoft.com/office/powerpoint/2010/main" val="7190553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9973"/>
            <a:ext cx="8839198" cy="2751698"/>
          </a:xfrm>
        </p:spPr>
        <p:txBody>
          <a:bodyPr/>
          <a:lstStyle/>
          <a:p>
            <a:r>
              <a:rPr lang="en-US" dirty="0" smtClean="0"/>
              <a:t>Demo: </a:t>
            </a:r>
            <a:br>
              <a:rPr lang="en-US" dirty="0" smtClean="0"/>
            </a:br>
            <a:r>
              <a:rPr lang="en-US" dirty="0" smtClean="0"/>
              <a:t>Access Change History - RBAC and Events RP</a:t>
            </a:r>
            <a:endParaRPr lang="en-US" dirty="0"/>
          </a:p>
        </p:txBody>
      </p:sp>
      <p:sp>
        <p:nvSpPr>
          <p:cNvPr id="5" name="Text Placeholder 4"/>
          <p:cNvSpPr>
            <a:spLocks noGrp="1"/>
          </p:cNvSpPr>
          <p:nvPr>
            <p:ph type="body" sz="quarter" idx="12"/>
          </p:nvPr>
        </p:nvSpPr>
        <p:spPr>
          <a:xfrm>
            <a:off x="274638" y="4944269"/>
            <a:ext cx="8229589" cy="1829593"/>
          </a:xfrm>
        </p:spPr>
        <p:txBody>
          <a:bodyPr/>
          <a:lstStyle/>
          <a:p>
            <a:r>
              <a:rPr lang="en-US" dirty="0" smtClean="0"/>
              <a:t>Dushyant Gill</a:t>
            </a:r>
            <a:endParaRPr lang="en-US" dirty="0"/>
          </a:p>
        </p:txBody>
      </p:sp>
    </p:spTree>
    <p:extLst>
      <p:ext uri="{BB962C8B-B14F-4D97-AF65-F5344CB8AC3E}">
        <p14:creationId xmlns:p14="http://schemas.microsoft.com/office/powerpoint/2010/main" val="33234951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81583" y="936"/>
            <a:ext cx="10919231" cy="1351952"/>
          </a:xfrm>
        </p:spPr>
        <p:txBody>
          <a:bodyPr/>
          <a:lstStyle/>
          <a:p>
            <a:pPr algn="ctr"/>
            <a:r>
              <a:rPr lang="en-US" dirty="0" smtClean="0"/>
              <a:t>Integrate your app’s access with AAD groups</a:t>
            </a:r>
            <a:endParaRPr lang="en-US" dirty="0"/>
          </a:p>
        </p:txBody>
      </p:sp>
      <p:cxnSp>
        <p:nvCxnSpPr>
          <p:cNvPr id="7" name="Straight Connector 6"/>
          <p:cNvCxnSpPr/>
          <p:nvPr/>
        </p:nvCxnSpPr>
        <p:spPr>
          <a:xfrm>
            <a:off x="6255921" y="1729793"/>
            <a:ext cx="2948" cy="4913432"/>
          </a:xfrm>
          <a:prstGeom prst="line">
            <a:avLst/>
          </a:prstGeom>
          <a:ln>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Rounded Rectangle 10"/>
          <p:cNvSpPr/>
          <p:nvPr/>
        </p:nvSpPr>
        <p:spPr>
          <a:xfrm>
            <a:off x="1167371" y="1351218"/>
            <a:ext cx="3617371" cy="279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32597"/>
            <a:r>
              <a:rPr lang="en-US" sz="1632" dirty="0">
                <a:solidFill>
                  <a:srgbClr val="505050"/>
                </a:solidFill>
              </a:rPr>
              <a:t>Using AAD Groups Directly</a:t>
            </a:r>
          </a:p>
        </p:txBody>
      </p:sp>
      <p:grpSp>
        <p:nvGrpSpPr>
          <p:cNvPr id="2" name="Group 1"/>
          <p:cNvGrpSpPr/>
          <p:nvPr/>
        </p:nvGrpSpPr>
        <p:grpSpPr>
          <a:xfrm>
            <a:off x="203584" y="2176272"/>
            <a:ext cx="5599974" cy="1386615"/>
            <a:chOff x="203584" y="2176272"/>
            <a:chExt cx="5599974" cy="1386615"/>
          </a:xfrm>
        </p:grpSpPr>
        <p:sp>
          <p:nvSpPr>
            <p:cNvPr id="8" name="Oval 7"/>
            <p:cNvSpPr/>
            <p:nvPr/>
          </p:nvSpPr>
          <p:spPr>
            <a:xfrm>
              <a:off x="233149" y="2325632"/>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srgbClr val="505050"/>
                  </a:solidFill>
                </a:rPr>
                <a:t>1</a:t>
              </a:r>
            </a:p>
          </p:txBody>
        </p:sp>
        <p:pic>
          <p:nvPicPr>
            <p:cNvPr id="15" name="Picture 14"/>
            <p:cNvPicPr>
              <a:picLocks noChangeAspect="1"/>
            </p:cNvPicPr>
            <p:nvPr/>
          </p:nvPicPr>
          <p:blipFill>
            <a:blip r:embed="rId3"/>
            <a:stretch>
              <a:fillRect/>
            </a:stretch>
          </p:blipFill>
          <p:spPr>
            <a:xfrm>
              <a:off x="828245" y="2190567"/>
              <a:ext cx="240581" cy="498925"/>
            </a:xfrm>
            <a:prstGeom prst="rect">
              <a:avLst/>
            </a:prstGeom>
          </p:spPr>
        </p:pic>
        <p:pic>
          <p:nvPicPr>
            <p:cNvPr id="16" name="Picture 15"/>
            <p:cNvPicPr>
              <a:picLocks noChangeAspect="1"/>
            </p:cNvPicPr>
            <p:nvPr/>
          </p:nvPicPr>
          <p:blipFill>
            <a:blip r:embed="rId4">
              <a:duotone>
                <a:schemeClr val="bg2">
                  <a:shade val="45000"/>
                  <a:satMod val="135000"/>
                </a:schemeClr>
                <a:prstClr val="white"/>
              </a:duotone>
            </a:blip>
            <a:stretch>
              <a:fillRect/>
            </a:stretch>
          </p:blipFill>
          <p:spPr>
            <a:xfrm>
              <a:off x="3155921" y="2210002"/>
              <a:ext cx="559757" cy="493782"/>
            </a:xfrm>
            <a:prstGeom prst="rect">
              <a:avLst/>
            </a:prstGeom>
          </p:spPr>
        </p:pic>
        <p:pic>
          <p:nvPicPr>
            <p:cNvPr id="17" name="Picture 16"/>
            <p:cNvPicPr>
              <a:picLocks noChangeAspect="1"/>
            </p:cNvPicPr>
            <p:nvPr/>
          </p:nvPicPr>
          <p:blipFill>
            <a:blip r:embed="rId5">
              <a:duotone>
                <a:schemeClr val="accent6">
                  <a:shade val="45000"/>
                  <a:satMod val="135000"/>
                </a:schemeClr>
                <a:prstClr val="white"/>
              </a:duotone>
            </a:blip>
            <a:stretch>
              <a:fillRect/>
            </a:stretch>
          </p:blipFill>
          <p:spPr>
            <a:xfrm>
              <a:off x="5164377" y="2176272"/>
              <a:ext cx="639181" cy="527512"/>
            </a:xfrm>
            <a:prstGeom prst="rect">
              <a:avLst/>
            </a:prstGeom>
          </p:spPr>
        </p:pic>
        <p:sp>
          <p:nvSpPr>
            <p:cNvPr id="18" name="Rectangle 17"/>
            <p:cNvSpPr/>
            <p:nvPr/>
          </p:nvSpPr>
          <p:spPr>
            <a:xfrm>
              <a:off x="203584" y="2639558"/>
              <a:ext cx="1471061" cy="430309"/>
            </a:xfrm>
            <a:prstGeom prst="rect">
              <a:avLst/>
            </a:prstGeom>
            <a:noFill/>
          </p:spPr>
          <p:txBody>
            <a:bodyPr wrap="square">
              <a:spAutoFit/>
            </a:bodyPr>
            <a:lstStyle/>
            <a:p>
              <a:pPr algn="ctr" defTabSz="932597"/>
              <a:r>
                <a:rPr lang="en-US" sz="1071" dirty="0">
                  <a:solidFill>
                    <a:srgbClr val="0072C6">
                      <a:lumMod val="20000"/>
                      <a:lumOff val="80000"/>
                    </a:srgbClr>
                  </a:solidFill>
                </a:rPr>
                <a:t>Ellen </a:t>
              </a:r>
            </a:p>
            <a:p>
              <a:pPr algn="ctr" defTabSz="932597"/>
              <a:r>
                <a:rPr lang="en-US" sz="1071" dirty="0">
                  <a:solidFill>
                    <a:srgbClr val="0072C6">
                      <a:lumMod val="20000"/>
                      <a:lumOff val="80000"/>
                    </a:srgbClr>
                  </a:solidFill>
                </a:rPr>
                <a:t>(Resource Owner)</a:t>
              </a:r>
            </a:p>
          </p:txBody>
        </p:sp>
        <p:cxnSp>
          <p:nvCxnSpPr>
            <p:cNvPr id="3" name="Straight Arrow Connector 2"/>
            <p:cNvCxnSpPr/>
            <p:nvPr/>
          </p:nvCxnSpPr>
          <p:spPr>
            <a:xfrm>
              <a:off x="1282036" y="2440028"/>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1432214" y="2251686"/>
              <a:ext cx="1026806" cy="766448"/>
            </a:xfrm>
            <a:prstGeom prst="rect">
              <a:avLst/>
            </a:prstGeom>
            <a:noFill/>
          </p:spPr>
          <p:txBody>
            <a:bodyPr wrap="square">
              <a:spAutoFit/>
            </a:bodyPr>
            <a:lstStyle/>
            <a:p>
              <a:pPr algn="ctr" defTabSz="932597"/>
              <a:r>
                <a:rPr lang="en-US" sz="1071" dirty="0">
                  <a:solidFill>
                    <a:srgbClr val="0072C6">
                      <a:lumMod val="20000"/>
                      <a:lumOff val="80000"/>
                    </a:srgbClr>
                  </a:solidFill>
                </a:rPr>
                <a:t>Grants access to an AAD group ‘Ellen’s Team’</a:t>
              </a:r>
            </a:p>
          </p:txBody>
        </p:sp>
        <p:pic>
          <p:nvPicPr>
            <p:cNvPr id="21" name="Picture 20"/>
            <p:cNvPicPr>
              <a:picLocks noChangeAspect="1"/>
            </p:cNvPicPr>
            <p:nvPr/>
          </p:nvPicPr>
          <p:blipFill>
            <a:blip r:embed="rId6"/>
            <a:stretch>
              <a:fillRect/>
            </a:stretch>
          </p:blipFill>
          <p:spPr>
            <a:xfrm>
              <a:off x="2728970" y="2325633"/>
              <a:ext cx="391970" cy="352697"/>
            </a:xfrm>
            <a:prstGeom prst="rect">
              <a:avLst/>
            </a:prstGeom>
          </p:spPr>
        </p:pic>
        <p:cxnSp>
          <p:nvCxnSpPr>
            <p:cNvPr id="23" name="Straight Arrow Connector 22"/>
            <p:cNvCxnSpPr/>
            <p:nvPr/>
          </p:nvCxnSpPr>
          <p:spPr>
            <a:xfrm>
              <a:off x="3772614" y="2440028"/>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813713" y="2251686"/>
              <a:ext cx="1313795" cy="766448"/>
            </a:xfrm>
            <a:prstGeom prst="rect">
              <a:avLst/>
            </a:prstGeom>
            <a:noFill/>
          </p:spPr>
          <p:txBody>
            <a:bodyPr wrap="square">
              <a:spAutoFit/>
            </a:bodyPr>
            <a:lstStyle/>
            <a:p>
              <a:pPr algn="ctr" defTabSz="932597"/>
              <a:r>
                <a:rPr lang="en-US" sz="1071" dirty="0">
                  <a:solidFill>
                    <a:srgbClr val="0072C6">
                      <a:lumMod val="20000"/>
                      <a:lumOff val="80000"/>
                    </a:srgbClr>
                  </a:solidFill>
                </a:rPr>
                <a:t>App renders “people picker” using AAD Graph API</a:t>
              </a:r>
            </a:p>
          </p:txBody>
        </p:sp>
        <p:sp>
          <p:nvSpPr>
            <p:cNvPr id="26" name="Rectangle 25"/>
            <p:cNvSpPr/>
            <p:nvPr/>
          </p:nvSpPr>
          <p:spPr>
            <a:xfrm>
              <a:off x="2826700" y="2628370"/>
              <a:ext cx="1009073" cy="934517"/>
            </a:xfrm>
            <a:prstGeom prst="rect">
              <a:avLst/>
            </a:prstGeom>
            <a:noFill/>
          </p:spPr>
          <p:txBody>
            <a:bodyPr wrap="square">
              <a:spAutoFit/>
            </a:bodyPr>
            <a:lstStyle/>
            <a:p>
              <a:pPr algn="ctr" defTabSz="932597"/>
              <a:r>
                <a:rPr lang="en-US" sz="1071" dirty="0">
                  <a:solidFill>
                    <a:srgbClr val="0072C6">
                      <a:lumMod val="20000"/>
                      <a:lumOff val="80000"/>
                    </a:srgbClr>
                  </a:solidFill>
                </a:rPr>
                <a:t>App persists the group </a:t>
              </a:r>
              <a:r>
                <a:rPr lang="en-US" sz="1071" dirty="0" err="1">
                  <a:solidFill>
                    <a:srgbClr val="0072C6">
                      <a:lumMod val="20000"/>
                      <a:lumOff val="80000"/>
                    </a:srgbClr>
                  </a:solidFill>
                </a:rPr>
                <a:t>objectId</a:t>
              </a:r>
              <a:r>
                <a:rPr lang="en-US" sz="1071" dirty="0">
                  <a:solidFill>
                    <a:srgbClr val="0072C6">
                      <a:lumMod val="20000"/>
                      <a:lumOff val="80000"/>
                    </a:srgbClr>
                  </a:solidFill>
                </a:rPr>
                <a:t> in “permissions table”</a:t>
              </a:r>
            </a:p>
          </p:txBody>
        </p:sp>
      </p:grpSp>
      <p:grpSp>
        <p:nvGrpSpPr>
          <p:cNvPr id="5" name="Group 4"/>
          <p:cNvGrpSpPr/>
          <p:nvPr/>
        </p:nvGrpSpPr>
        <p:grpSpPr>
          <a:xfrm>
            <a:off x="200934" y="3740453"/>
            <a:ext cx="3890957" cy="1379350"/>
            <a:chOff x="200934" y="3740453"/>
            <a:chExt cx="3890957" cy="1379350"/>
          </a:xfrm>
        </p:grpSpPr>
        <p:sp>
          <p:nvSpPr>
            <p:cNvPr id="9" name="Oval 8"/>
            <p:cNvSpPr/>
            <p:nvPr/>
          </p:nvSpPr>
          <p:spPr>
            <a:xfrm>
              <a:off x="233149" y="3997368"/>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srgbClr val="505050"/>
                  </a:solidFill>
                </a:rPr>
                <a:t>2</a:t>
              </a:r>
            </a:p>
          </p:txBody>
        </p:sp>
        <p:pic>
          <p:nvPicPr>
            <p:cNvPr id="27" name="Picture 26"/>
            <p:cNvPicPr>
              <a:picLocks noChangeAspect="1"/>
            </p:cNvPicPr>
            <p:nvPr/>
          </p:nvPicPr>
          <p:blipFill>
            <a:blip r:embed="rId3"/>
            <a:stretch>
              <a:fillRect/>
            </a:stretch>
          </p:blipFill>
          <p:spPr>
            <a:xfrm>
              <a:off x="862032" y="3781528"/>
              <a:ext cx="240581" cy="498925"/>
            </a:xfrm>
            <a:prstGeom prst="rect">
              <a:avLst/>
            </a:prstGeom>
          </p:spPr>
        </p:pic>
        <p:sp>
          <p:nvSpPr>
            <p:cNvPr id="28" name="Rectangle 27"/>
            <p:cNvSpPr/>
            <p:nvPr/>
          </p:nvSpPr>
          <p:spPr>
            <a:xfrm>
              <a:off x="200934" y="4230520"/>
              <a:ext cx="1562775" cy="598379"/>
            </a:xfrm>
            <a:prstGeom prst="rect">
              <a:avLst/>
            </a:prstGeom>
            <a:noFill/>
          </p:spPr>
          <p:txBody>
            <a:bodyPr wrap="square">
              <a:spAutoFit/>
            </a:bodyPr>
            <a:lstStyle/>
            <a:p>
              <a:pPr algn="ctr" defTabSz="932597"/>
              <a:r>
                <a:rPr lang="en-US" sz="1071" dirty="0">
                  <a:solidFill>
                    <a:srgbClr val="0072C6">
                      <a:lumMod val="20000"/>
                      <a:lumOff val="80000"/>
                    </a:srgbClr>
                  </a:solidFill>
                </a:rPr>
                <a:t>Joe</a:t>
              </a:r>
            </a:p>
            <a:p>
              <a:pPr algn="ctr" defTabSz="932597"/>
              <a:r>
                <a:rPr lang="en-US" sz="1071" dirty="0">
                  <a:solidFill>
                    <a:srgbClr val="0072C6">
                      <a:lumMod val="20000"/>
                      <a:lumOff val="80000"/>
                    </a:srgbClr>
                  </a:solidFill>
                </a:rPr>
                <a:t>(Member of ‘Ellen’s Team’)</a:t>
              </a:r>
            </a:p>
          </p:txBody>
        </p:sp>
        <p:cxnSp>
          <p:nvCxnSpPr>
            <p:cNvPr id="29" name="Straight Arrow Connector 28"/>
            <p:cNvCxnSpPr/>
            <p:nvPr/>
          </p:nvCxnSpPr>
          <p:spPr>
            <a:xfrm>
              <a:off x="1332893" y="4032451"/>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1391031" y="3836133"/>
              <a:ext cx="1385036" cy="766448"/>
            </a:xfrm>
            <a:prstGeom prst="rect">
              <a:avLst/>
            </a:prstGeom>
            <a:noFill/>
          </p:spPr>
          <p:txBody>
            <a:bodyPr wrap="square">
              <a:spAutoFit/>
            </a:bodyPr>
            <a:lstStyle/>
            <a:p>
              <a:pPr algn="ctr" defTabSz="932597"/>
              <a:r>
                <a:rPr lang="en-US" sz="1071" dirty="0">
                  <a:solidFill>
                    <a:srgbClr val="0072C6">
                      <a:lumMod val="20000"/>
                      <a:lumOff val="80000"/>
                    </a:srgbClr>
                  </a:solidFill>
                </a:rPr>
                <a:t>Accesses the resource. Token contains groups claim</a:t>
              </a:r>
            </a:p>
          </p:txBody>
        </p:sp>
        <p:pic>
          <p:nvPicPr>
            <p:cNvPr id="31" name="Picture 30"/>
            <p:cNvPicPr>
              <a:picLocks noChangeAspect="1"/>
            </p:cNvPicPr>
            <p:nvPr/>
          </p:nvPicPr>
          <p:blipFill>
            <a:blip r:embed="rId4">
              <a:duotone>
                <a:schemeClr val="bg2">
                  <a:shade val="45000"/>
                  <a:satMod val="135000"/>
                </a:schemeClr>
                <a:prstClr val="white"/>
              </a:duotone>
            </a:blip>
            <a:stretch>
              <a:fillRect/>
            </a:stretch>
          </p:blipFill>
          <p:spPr>
            <a:xfrm>
              <a:off x="3132668" y="3740453"/>
              <a:ext cx="559757" cy="493782"/>
            </a:xfrm>
            <a:prstGeom prst="rect">
              <a:avLst/>
            </a:prstGeom>
          </p:spPr>
        </p:pic>
        <p:sp>
          <p:nvSpPr>
            <p:cNvPr id="32" name="Rectangle 31"/>
            <p:cNvSpPr/>
            <p:nvPr/>
          </p:nvSpPr>
          <p:spPr>
            <a:xfrm>
              <a:off x="2664773" y="4185286"/>
              <a:ext cx="1427118" cy="934517"/>
            </a:xfrm>
            <a:prstGeom prst="rect">
              <a:avLst/>
            </a:prstGeom>
            <a:noFill/>
          </p:spPr>
          <p:txBody>
            <a:bodyPr wrap="square">
              <a:spAutoFit/>
            </a:bodyPr>
            <a:lstStyle/>
            <a:p>
              <a:pPr algn="ctr" defTabSz="932597"/>
              <a:r>
                <a:rPr lang="en-US" sz="1071" dirty="0">
                  <a:solidFill>
                    <a:srgbClr val="0072C6">
                      <a:lumMod val="20000"/>
                      <a:lumOff val="80000"/>
                    </a:srgbClr>
                  </a:solidFill>
                </a:rPr>
                <a:t>App checks access by comparing groups claim value with persisted </a:t>
              </a:r>
              <a:r>
                <a:rPr lang="en-US" sz="1071" dirty="0" err="1">
                  <a:solidFill>
                    <a:srgbClr val="0072C6">
                      <a:lumMod val="20000"/>
                      <a:lumOff val="80000"/>
                    </a:srgbClr>
                  </a:solidFill>
                </a:rPr>
                <a:t>objectIds</a:t>
              </a:r>
              <a:endParaRPr lang="en-US" sz="1071" dirty="0">
                <a:solidFill>
                  <a:srgbClr val="0072C6">
                    <a:lumMod val="20000"/>
                    <a:lumOff val="80000"/>
                  </a:srgbClr>
                </a:solidFill>
              </a:endParaRPr>
            </a:p>
          </p:txBody>
        </p:sp>
      </p:grpSp>
      <p:grpSp>
        <p:nvGrpSpPr>
          <p:cNvPr id="6" name="Group 5"/>
          <p:cNvGrpSpPr/>
          <p:nvPr/>
        </p:nvGrpSpPr>
        <p:grpSpPr>
          <a:xfrm>
            <a:off x="165903" y="5510935"/>
            <a:ext cx="5650556" cy="1264636"/>
            <a:chOff x="165903" y="5510935"/>
            <a:chExt cx="5650556" cy="1264636"/>
          </a:xfrm>
        </p:grpSpPr>
        <p:sp>
          <p:nvSpPr>
            <p:cNvPr id="10" name="Oval 9"/>
            <p:cNvSpPr/>
            <p:nvPr/>
          </p:nvSpPr>
          <p:spPr>
            <a:xfrm>
              <a:off x="233149" y="5822053"/>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srgbClr val="505050"/>
                  </a:solidFill>
                </a:rPr>
                <a:t>3</a:t>
              </a:r>
            </a:p>
          </p:txBody>
        </p:sp>
        <p:pic>
          <p:nvPicPr>
            <p:cNvPr id="33" name="Picture 32"/>
            <p:cNvPicPr>
              <a:picLocks noChangeAspect="1"/>
            </p:cNvPicPr>
            <p:nvPr/>
          </p:nvPicPr>
          <p:blipFill>
            <a:blip r:embed="rId3"/>
            <a:stretch>
              <a:fillRect/>
            </a:stretch>
          </p:blipFill>
          <p:spPr>
            <a:xfrm>
              <a:off x="827001" y="5605364"/>
              <a:ext cx="240581" cy="498925"/>
            </a:xfrm>
            <a:prstGeom prst="rect">
              <a:avLst/>
            </a:prstGeom>
          </p:spPr>
        </p:pic>
        <p:sp>
          <p:nvSpPr>
            <p:cNvPr id="34" name="Rectangle 33"/>
            <p:cNvSpPr/>
            <p:nvPr/>
          </p:nvSpPr>
          <p:spPr>
            <a:xfrm>
              <a:off x="165903" y="6054356"/>
              <a:ext cx="1562775" cy="598379"/>
            </a:xfrm>
            <a:prstGeom prst="rect">
              <a:avLst/>
            </a:prstGeom>
            <a:noFill/>
          </p:spPr>
          <p:txBody>
            <a:bodyPr wrap="square">
              <a:spAutoFit/>
            </a:bodyPr>
            <a:lstStyle/>
            <a:p>
              <a:pPr algn="ctr" defTabSz="932597"/>
              <a:r>
                <a:rPr lang="en-US" sz="1071" dirty="0">
                  <a:solidFill>
                    <a:srgbClr val="0072C6">
                      <a:lumMod val="20000"/>
                      <a:lumOff val="80000"/>
                    </a:srgbClr>
                  </a:solidFill>
                </a:rPr>
                <a:t>Sam</a:t>
              </a:r>
            </a:p>
            <a:p>
              <a:pPr algn="ctr" defTabSz="932597"/>
              <a:r>
                <a:rPr lang="en-US" sz="1071" dirty="0">
                  <a:solidFill>
                    <a:srgbClr val="0072C6">
                      <a:lumMod val="20000"/>
                      <a:lumOff val="80000"/>
                    </a:srgbClr>
                  </a:solidFill>
                </a:rPr>
                <a:t>(Member of ‘Ellen’s Team’)</a:t>
              </a:r>
            </a:p>
          </p:txBody>
        </p:sp>
        <p:cxnSp>
          <p:nvCxnSpPr>
            <p:cNvPr id="35" name="Straight Arrow Connector 34"/>
            <p:cNvCxnSpPr/>
            <p:nvPr/>
          </p:nvCxnSpPr>
          <p:spPr>
            <a:xfrm>
              <a:off x="1297862" y="5856287"/>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Rectangle 35"/>
            <p:cNvSpPr/>
            <p:nvPr/>
          </p:nvSpPr>
          <p:spPr>
            <a:xfrm>
              <a:off x="1356000" y="5659970"/>
              <a:ext cx="1385036" cy="766448"/>
            </a:xfrm>
            <a:prstGeom prst="rect">
              <a:avLst/>
            </a:prstGeom>
            <a:noFill/>
          </p:spPr>
          <p:txBody>
            <a:bodyPr wrap="square">
              <a:spAutoFit/>
            </a:bodyPr>
            <a:lstStyle/>
            <a:p>
              <a:pPr algn="ctr" defTabSz="932597"/>
              <a:r>
                <a:rPr lang="en-US" sz="1071" dirty="0">
                  <a:solidFill>
                    <a:srgbClr val="0072C6">
                      <a:lumMod val="20000"/>
                      <a:lumOff val="80000"/>
                    </a:srgbClr>
                  </a:solidFill>
                </a:rPr>
                <a:t>Accesses the resource. Token contains </a:t>
              </a:r>
              <a:r>
                <a:rPr lang="en-US" sz="1071" b="1" dirty="0">
                  <a:solidFill>
                    <a:srgbClr val="0072C6">
                      <a:lumMod val="20000"/>
                      <a:lumOff val="80000"/>
                    </a:srgbClr>
                  </a:solidFill>
                </a:rPr>
                <a:t>overage</a:t>
              </a:r>
              <a:r>
                <a:rPr lang="en-US" sz="1071" dirty="0">
                  <a:solidFill>
                    <a:srgbClr val="0072C6">
                      <a:lumMod val="20000"/>
                      <a:lumOff val="80000"/>
                    </a:srgbClr>
                  </a:solidFill>
                </a:rPr>
                <a:t> claim</a:t>
              </a:r>
            </a:p>
          </p:txBody>
        </p:sp>
        <p:pic>
          <p:nvPicPr>
            <p:cNvPr id="37" name="Picture 36"/>
            <p:cNvPicPr>
              <a:picLocks noChangeAspect="1"/>
            </p:cNvPicPr>
            <p:nvPr/>
          </p:nvPicPr>
          <p:blipFill>
            <a:blip r:embed="rId4">
              <a:duotone>
                <a:schemeClr val="bg2">
                  <a:shade val="45000"/>
                  <a:satMod val="135000"/>
                </a:schemeClr>
                <a:prstClr val="white"/>
              </a:duotone>
            </a:blip>
            <a:stretch>
              <a:fillRect/>
            </a:stretch>
          </p:blipFill>
          <p:spPr>
            <a:xfrm>
              <a:off x="3097637" y="5564289"/>
              <a:ext cx="559757" cy="493782"/>
            </a:xfrm>
            <a:prstGeom prst="rect">
              <a:avLst/>
            </a:prstGeom>
          </p:spPr>
        </p:pic>
        <p:sp>
          <p:nvSpPr>
            <p:cNvPr id="38" name="Rectangle 37"/>
            <p:cNvSpPr/>
            <p:nvPr/>
          </p:nvSpPr>
          <p:spPr>
            <a:xfrm>
              <a:off x="2629743" y="6009123"/>
              <a:ext cx="1427118" cy="766448"/>
            </a:xfrm>
            <a:prstGeom prst="rect">
              <a:avLst/>
            </a:prstGeom>
            <a:noFill/>
          </p:spPr>
          <p:txBody>
            <a:bodyPr wrap="square">
              <a:spAutoFit/>
            </a:bodyPr>
            <a:lstStyle/>
            <a:p>
              <a:pPr algn="ctr" defTabSz="932597"/>
              <a:r>
                <a:rPr lang="en-US" sz="1071" dirty="0">
                  <a:solidFill>
                    <a:srgbClr val="0072C6">
                      <a:lumMod val="20000"/>
                      <a:lumOff val="80000"/>
                    </a:srgbClr>
                  </a:solidFill>
                </a:rPr>
                <a:t>App checks access by comparing user’s groups with persisted </a:t>
              </a:r>
              <a:r>
                <a:rPr lang="en-US" sz="1071" dirty="0" err="1">
                  <a:solidFill>
                    <a:srgbClr val="0072C6">
                      <a:lumMod val="20000"/>
                      <a:lumOff val="80000"/>
                    </a:srgbClr>
                  </a:solidFill>
                </a:rPr>
                <a:t>objectIds</a:t>
              </a:r>
              <a:endParaRPr lang="en-US" sz="1071" dirty="0">
                <a:solidFill>
                  <a:srgbClr val="0072C6">
                    <a:lumMod val="20000"/>
                    <a:lumOff val="80000"/>
                  </a:srgbClr>
                </a:solidFill>
              </a:endParaRPr>
            </a:p>
          </p:txBody>
        </p:sp>
        <p:pic>
          <p:nvPicPr>
            <p:cNvPr id="39" name="Picture 38"/>
            <p:cNvPicPr>
              <a:picLocks noChangeAspect="1"/>
            </p:cNvPicPr>
            <p:nvPr/>
          </p:nvPicPr>
          <p:blipFill>
            <a:blip r:embed="rId5">
              <a:duotone>
                <a:schemeClr val="accent6">
                  <a:shade val="45000"/>
                  <a:satMod val="135000"/>
                </a:schemeClr>
                <a:prstClr val="white"/>
              </a:duotone>
            </a:blip>
            <a:stretch>
              <a:fillRect/>
            </a:stretch>
          </p:blipFill>
          <p:spPr>
            <a:xfrm>
              <a:off x="5177278" y="5510935"/>
              <a:ext cx="639181" cy="527512"/>
            </a:xfrm>
            <a:prstGeom prst="rect">
              <a:avLst/>
            </a:prstGeom>
          </p:spPr>
        </p:pic>
        <p:cxnSp>
          <p:nvCxnSpPr>
            <p:cNvPr id="40" name="Straight Arrow Connector 39"/>
            <p:cNvCxnSpPr/>
            <p:nvPr/>
          </p:nvCxnSpPr>
          <p:spPr>
            <a:xfrm>
              <a:off x="3785515" y="5774691"/>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3826614" y="5586349"/>
              <a:ext cx="1313795" cy="598379"/>
            </a:xfrm>
            <a:prstGeom prst="rect">
              <a:avLst/>
            </a:prstGeom>
            <a:noFill/>
          </p:spPr>
          <p:txBody>
            <a:bodyPr wrap="square">
              <a:spAutoFit/>
            </a:bodyPr>
            <a:lstStyle/>
            <a:p>
              <a:pPr algn="ctr" defTabSz="932597"/>
              <a:r>
                <a:rPr lang="en-US" sz="1071" dirty="0">
                  <a:solidFill>
                    <a:srgbClr val="0072C6">
                      <a:lumMod val="20000"/>
                      <a:lumOff val="80000"/>
                    </a:srgbClr>
                  </a:solidFill>
                </a:rPr>
                <a:t>App queries AAD Graph API for user’s groups</a:t>
              </a:r>
            </a:p>
          </p:txBody>
        </p:sp>
      </p:grpSp>
      <p:sp>
        <p:nvSpPr>
          <p:cNvPr id="52" name="Rounded Rectangle 51"/>
          <p:cNvSpPr/>
          <p:nvPr/>
        </p:nvSpPr>
        <p:spPr>
          <a:xfrm>
            <a:off x="7540181" y="1355933"/>
            <a:ext cx="4057013" cy="27978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defTabSz="932597"/>
            <a:r>
              <a:rPr lang="en-US" sz="1632" dirty="0">
                <a:solidFill>
                  <a:srgbClr val="505050"/>
                </a:solidFill>
              </a:rPr>
              <a:t>Using AAD App Roles</a:t>
            </a:r>
          </a:p>
        </p:txBody>
      </p:sp>
      <p:grpSp>
        <p:nvGrpSpPr>
          <p:cNvPr id="12" name="Group 11"/>
          <p:cNvGrpSpPr/>
          <p:nvPr/>
        </p:nvGrpSpPr>
        <p:grpSpPr>
          <a:xfrm>
            <a:off x="7012399" y="2134167"/>
            <a:ext cx="4259869" cy="1110054"/>
            <a:chOff x="7012399" y="2134167"/>
            <a:chExt cx="4259869" cy="1110054"/>
          </a:xfrm>
        </p:grpSpPr>
        <p:pic>
          <p:nvPicPr>
            <p:cNvPr id="65" name="Picture 64"/>
            <p:cNvPicPr>
              <a:picLocks noChangeAspect="1"/>
            </p:cNvPicPr>
            <p:nvPr/>
          </p:nvPicPr>
          <p:blipFill>
            <a:blip r:embed="rId4">
              <a:duotone>
                <a:prstClr val="black"/>
                <a:srgbClr val="D9C3A5">
                  <a:tint val="50000"/>
                  <a:satMod val="180000"/>
                </a:srgbClr>
              </a:duotone>
            </a:blip>
            <a:stretch>
              <a:fillRect/>
            </a:stretch>
          </p:blipFill>
          <p:spPr>
            <a:xfrm>
              <a:off x="7537270" y="2134167"/>
              <a:ext cx="559757" cy="493782"/>
            </a:xfrm>
            <a:prstGeom prst="rect">
              <a:avLst/>
            </a:prstGeom>
          </p:spPr>
        </p:pic>
        <p:pic>
          <p:nvPicPr>
            <p:cNvPr id="66" name="Picture 65"/>
            <p:cNvPicPr>
              <a:picLocks noChangeAspect="1"/>
            </p:cNvPicPr>
            <p:nvPr/>
          </p:nvPicPr>
          <p:blipFill>
            <a:blip r:embed="rId5">
              <a:duotone>
                <a:schemeClr val="accent6">
                  <a:shade val="45000"/>
                  <a:satMod val="135000"/>
                </a:schemeClr>
                <a:prstClr val="white"/>
              </a:duotone>
            </a:blip>
            <a:stretch>
              <a:fillRect/>
            </a:stretch>
          </p:blipFill>
          <p:spPr>
            <a:xfrm>
              <a:off x="10185355" y="2184615"/>
              <a:ext cx="639181" cy="527512"/>
            </a:xfrm>
            <a:prstGeom prst="rect">
              <a:avLst/>
            </a:prstGeom>
          </p:spPr>
        </p:pic>
        <p:cxnSp>
          <p:nvCxnSpPr>
            <p:cNvPr id="67" name="Straight Arrow Connector 66"/>
            <p:cNvCxnSpPr/>
            <p:nvPr/>
          </p:nvCxnSpPr>
          <p:spPr>
            <a:xfrm>
              <a:off x="8489684" y="2440028"/>
              <a:ext cx="16588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8" name="Rectangle 67"/>
            <p:cNvSpPr/>
            <p:nvPr/>
          </p:nvSpPr>
          <p:spPr>
            <a:xfrm>
              <a:off x="8489684" y="2228235"/>
              <a:ext cx="1658801" cy="430309"/>
            </a:xfrm>
            <a:prstGeom prst="rect">
              <a:avLst/>
            </a:prstGeom>
            <a:noFill/>
          </p:spPr>
          <p:txBody>
            <a:bodyPr wrap="square">
              <a:spAutoFit/>
            </a:bodyPr>
            <a:lstStyle/>
            <a:p>
              <a:pPr algn="ctr" defTabSz="932597"/>
              <a:r>
                <a:rPr lang="en-US" sz="1071" dirty="0">
                  <a:solidFill>
                    <a:srgbClr val="0072C6">
                      <a:lumMod val="20000"/>
                      <a:lumOff val="80000"/>
                    </a:srgbClr>
                  </a:solidFill>
                </a:rPr>
                <a:t>Publishes App Roles in AAD</a:t>
              </a:r>
            </a:p>
          </p:txBody>
        </p:sp>
        <p:pic>
          <p:nvPicPr>
            <p:cNvPr id="70" name="Picture 69"/>
            <p:cNvPicPr>
              <a:picLocks noChangeAspect="1"/>
            </p:cNvPicPr>
            <p:nvPr/>
          </p:nvPicPr>
          <p:blipFill>
            <a:blip r:embed="rId3">
              <a:grayscl/>
            </a:blip>
            <a:stretch>
              <a:fillRect/>
            </a:stretch>
          </p:blipFill>
          <p:spPr>
            <a:xfrm>
              <a:off x="8129479" y="2221102"/>
              <a:ext cx="240581" cy="498925"/>
            </a:xfrm>
            <a:prstGeom prst="rect">
              <a:avLst/>
            </a:prstGeom>
          </p:spPr>
        </p:pic>
        <p:sp>
          <p:nvSpPr>
            <p:cNvPr id="71" name="Rectangle 70"/>
            <p:cNvSpPr/>
            <p:nvPr/>
          </p:nvSpPr>
          <p:spPr>
            <a:xfrm>
              <a:off x="7494220" y="2670092"/>
              <a:ext cx="1471061" cy="262241"/>
            </a:xfrm>
            <a:prstGeom prst="rect">
              <a:avLst/>
            </a:prstGeom>
            <a:noFill/>
          </p:spPr>
          <p:txBody>
            <a:bodyPr wrap="square">
              <a:spAutoFit/>
            </a:bodyPr>
            <a:lstStyle/>
            <a:p>
              <a:pPr algn="ctr" defTabSz="932597"/>
              <a:r>
                <a:rPr lang="en-US" sz="1071" dirty="0">
                  <a:solidFill>
                    <a:srgbClr val="0072C6">
                      <a:lumMod val="20000"/>
                      <a:lumOff val="80000"/>
                    </a:srgbClr>
                  </a:solidFill>
                </a:rPr>
                <a:t>App Developer</a:t>
              </a:r>
            </a:p>
          </p:txBody>
        </p:sp>
        <p:sp>
          <p:nvSpPr>
            <p:cNvPr id="73" name="Oval 72"/>
            <p:cNvSpPr/>
            <p:nvPr/>
          </p:nvSpPr>
          <p:spPr>
            <a:xfrm>
              <a:off x="7012399" y="2268829"/>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prstClr val="black"/>
                  </a:solidFill>
                </a:rPr>
                <a:t>1</a:t>
              </a:r>
            </a:p>
          </p:txBody>
        </p:sp>
        <p:sp>
          <p:nvSpPr>
            <p:cNvPr id="81" name="Rectangle 80"/>
            <p:cNvSpPr/>
            <p:nvPr/>
          </p:nvSpPr>
          <p:spPr>
            <a:xfrm>
              <a:off x="9801207" y="2645842"/>
              <a:ext cx="1471061" cy="598379"/>
            </a:xfrm>
            <a:prstGeom prst="rect">
              <a:avLst/>
            </a:prstGeom>
            <a:noFill/>
          </p:spPr>
          <p:txBody>
            <a:bodyPr wrap="square">
              <a:spAutoFit/>
            </a:bodyPr>
            <a:lstStyle/>
            <a:p>
              <a:pPr algn="ctr" defTabSz="932597"/>
              <a:r>
                <a:rPr lang="en-US" sz="1071" dirty="0">
                  <a:solidFill>
                    <a:srgbClr val="0072C6">
                      <a:lumMod val="20000"/>
                      <a:lumOff val="80000"/>
                    </a:srgbClr>
                  </a:solidFill>
                </a:rPr>
                <a:t>App Roles = “Publisher”, “Subscriber”</a:t>
              </a:r>
            </a:p>
          </p:txBody>
        </p:sp>
      </p:grpSp>
      <p:grpSp>
        <p:nvGrpSpPr>
          <p:cNvPr id="13" name="Group 12"/>
          <p:cNvGrpSpPr/>
          <p:nvPr/>
        </p:nvGrpSpPr>
        <p:grpSpPr>
          <a:xfrm>
            <a:off x="7012399" y="3706512"/>
            <a:ext cx="4568307" cy="934324"/>
            <a:chOff x="7012399" y="3706512"/>
            <a:chExt cx="4568307" cy="934324"/>
          </a:xfrm>
        </p:grpSpPr>
        <p:pic>
          <p:nvPicPr>
            <p:cNvPr id="75" name="Picture 74"/>
            <p:cNvPicPr>
              <a:picLocks noChangeAspect="1"/>
            </p:cNvPicPr>
            <p:nvPr/>
          </p:nvPicPr>
          <p:blipFill>
            <a:blip r:embed="rId5">
              <a:duotone>
                <a:schemeClr val="accent6">
                  <a:shade val="45000"/>
                  <a:satMod val="135000"/>
                </a:schemeClr>
                <a:prstClr val="white"/>
              </a:duotone>
            </a:blip>
            <a:stretch>
              <a:fillRect/>
            </a:stretch>
          </p:blipFill>
          <p:spPr>
            <a:xfrm>
              <a:off x="10185354" y="3706512"/>
              <a:ext cx="639181" cy="527512"/>
            </a:xfrm>
            <a:prstGeom prst="rect">
              <a:avLst/>
            </a:prstGeom>
          </p:spPr>
        </p:pic>
        <p:cxnSp>
          <p:nvCxnSpPr>
            <p:cNvPr id="76" name="Straight Arrow Connector 75"/>
            <p:cNvCxnSpPr/>
            <p:nvPr/>
          </p:nvCxnSpPr>
          <p:spPr>
            <a:xfrm>
              <a:off x="8426097" y="3955008"/>
              <a:ext cx="165880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7" name="Rectangle 76"/>
            <p:cNvSpPr/>
            <p:nvPr/>
          </p:nvSpPr>
          <p:spPr>
            <a:xfrm>
              <a:off x="8426097" y="3743215"/>
              <a:ext cx="1658801" cy="598379"/>
            </a:xfrm>
            <a:prstGeom prst="rect">
              <a:avLst/>
            </a:prstGeom>
            <a:noFill/>
          </p:spPr>
          <p:txBody>
            <a:bodyPr wrap="square">
              <a:spAutoFit/>
            </a:bodyPr>
            <a:lstStyle/>
            <a:p>
              <a:pPr algn="ctr" defTabSz="932597"/>
              <a:r>
                <a:rPr lang="en-US" sz="1071" dirty="0">
                  <a:solidFill>
                    <a:srgbClr val="0072C6">
                      <a:lumMod val="20000"/>
                      <a:lumOff val="80000"/>
                    </a:srgbClr>
                  </a:solidFill>
                </a:rPr>
                <a:t>Assigns App Roles to Users, Groups and Client Applications</a:t>
              </a:r>
            </a:p>
          </p:txBody>
        </p:sp>
        <p:pic>
          <p:nvPicPr>
            <p:cNvPr id="78" name="Picture 77"/>
            <p:cNvPicPr>
              <a:picLocks noChangeAspect="1"/>
            </p:cNvPicPr>
            <p:nvPr/>
          </p:nvPicPr>
          <p:blipFill>
            <a:blip r:embed="rId3">
              <a:grayscl/>
            </a:blip>
            <a:stretch>
              <a:fillRect/>
            </a:stretch>
          </p:blipFill>
          <p:spPr>
            <a:xfrm>
              <a:off x="7853934" y="3736081"/>
              <a:ext cx="240581" cy="498925"/>
            </a:xfrm>
            <a:prstGeom prst="rect">
              <a:avLst/>
            </a:prstGeom>
          </p:spPr>
        </p:pic>
        <p:sp>
          <p:nvSpPr>
            <p:cNvPr id="79" name="Rectangle 78"/>
            <p:cNvSpPr/>
            <p:nvPr/>
          </p:nvSpPr>
          <p:spPr>
            <a:xfrm>
              <a:off x="7218676" y="4185072"/>
              <a:ext cx="1471061" cy="262241"/>
            </a:xfrm>
            <a:prstGeom prst="rect">
              <a:avLst/>
            </a:prstGeom>
            <a:noFill/>
          </p:spPr>
          <p:txBody>
            <a:bodyPr wrap="square">
              <a:spAutoFit/>
            </a:bodyPr>
            <a:lstStyle/>
            <a:p>
              <a:pPr algn="ctr" defTabSz="932597"/>
              <a:r>
                <a:rPr lang="en-US" sz="1071" dirty="0">
                  <a:solidFill>
                    <a:srgbClr val="0072C6">
                      <a:lumMod val="20000"/>
                      <a:lumOff val="80000"/>
                    </a:srgbClr>
                  </a:solidFill>
                </a:rPr>
                <a:t>Customer Admin</a:t>
              </a:r>
            </a:p>
          </p:txBody>
        </p:sp>
        <p:sp>
          <p:nvSpPr>
            <p:cNvPr id="80" name="Oval 79"/>
            <p:cNvSpPr/>
            <p:nvPr/>
          </p:nvSpPr>
          <p:spPr>
            <a:xfrm>
              <a:off x="7012399" y="3836890"/>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prstClr val="black"/>
                  </a:solidFill>
                </a:rPr>
                <a:t>2</a:t>
              </a:r>
            </a:p>
          </p:txBody>
        </p:sp>
        <p:sp>
          <p:nvSpPr>
            <p:cNvPr id="82" name="Rectangle 81"/>
            <p:cNvSpPr/>
            <p:nvPr/>
          </p:nvSpPr>
          <p:spPr>
            <a:xfrm>
              <a:off x="9553925" y="4210527"/>
              <a:ext cx="2026781" cy="430309"/>
            </a:xfrm>
            <a:prstGeom prst="rect">
              <a:avLst/>
            </a:prstGeom>
            <a:noFill/>
          </p:spPr>
          <p:txBody>
            <a:bodyPr wrap="square">
              <a:spAutoFit/>
            </a:bodyPr>
            <a:lstStyle/>
            <a:p>
              <a:pPr algn="ctr" defTabSz="932597"/>
              <a:r>
                <a:rPr lang="en-US" sz="1071" dirty="0">
                  <a:solidFill>
                    <a:srgbClr val="0072C6">
                      <a:lumMod val="20000"/>
                      <a:lumOff val="80000"/>
                    </a:srgbClr>
                  </a:solidFill>
                </a:rPr>
                <a:t>Kim -&gt; “Publisher”</a:t>
              </a:r>
            </a:p>
            <a:p>
              <a:pPr algn="ctr" defTabSz="932597"/>
              <a:r>
                <a:rPr lang="en-US" sz="1071" dirty="0">
                  <a:solidFill>
                    <a:srgbClr val="0072C6">
                      <a:lumMod val="20000"/>
                      <a:lumOff val="80000"/>
                    </a:srgbClr>
                  </a:solidFill>
                </a:rPr>
                <a:t>Ellen’s Team -&gt; “Subscriber”</a:t>
              </a:r>
            </a:p>
          </p:txBody>
        </p:sp>
      </p:grpSp>
      <p:grpSp>
        <p:nvGrpSpPr>
          <p:cNvPr id="14" name="Group 13"/>
          <p:cNvGrpSpPr/>
          <p:nvPr/>
        </p:nvGrpSpPr>
        <p:grpSpPr>
          <a:xfrm>
            <a:off x="7040170" y="5315008"/>
            <a:ext cx="4208472" cy="959625"/>
            <a:chOff x="7040170" y="5315008"/>
            <a:chExt cx="4208472" cy="959625"/>
          </a:xfrm>
        </p:grpSpPr>
        <p:sp>
          <p:nvSpPr>
            <p:cNvPr id="87" name="Rectangle 86"/>
            <p:cNvSpPr/>
            <p:nvPr/>
          </p:nvSpPr>
          <p:spPr>
            <a:xfrm>
              <a:off x="8441803" y="5315008"/>
              <a:ext cx="1385036" cy="916276"/>
            </a:xfrm>
            <a:prstGeom prst="rect">
              <a:avLst/>
            </a:prstGeom>
            <a:noFill/>
          </p:spPr>
          <p:txBody>
            <a:bodyPr wrap="square">
              <a:spAutoFit/>
            </a:bodyPr>
            <a:lstStyle/>
            <a:p>
              <a:pPr algn="ctr" defTabSz="932597"/>
              <a:r>
                <a:rPr lang="en-US" sz="1071" dirty="0">
                  <a:solidFill>
                    <a:srgbClr val="0072C6">
                      <a:lumMod val="20000"/>
                      <a:lumOff val="80000"/>
                    </a:srgbClr>
                  </a:solidFill>
                </a:rPr>
                <a:t>Accesses the resource. Token contains roles claim</a:t>
              </a:r>
            </a:p>
            <a:p>
              <a:pPr algn="ctr" defTabSz="932597"/>
              <a:endParaRPr lang="en-US" sz="1071" dirty="0">
                <a:solidFill>
                  <a:srgbClr val="0072C6">
                    <a:lumMod val="20000"/>
                    <a:lumOff val="80000"/>
                  </a:srgbClr>
                </a:solidFill>
              </a:endParaRPr>
            </a:p>
            <a:p>
              <a:pPr algn="ctr" defTabSz="932597"/>
              <a:r>
                <a:rPr lang="en-US" sz="1071" dirty="0">
                  <a:solidFill>
                    <a:srgbClr val="0072C6">
                      <a:lumMod val="20000"/>
                      <a:lumOff val="80000"/>
                    </a:srgbClr>
                  </a:solidFill>
                </a:rPr>
                <a:t>roles=“Publisher”</a:t>
              </a:r>
            </a:p>
          </p:txBody>
        </p:sp>
        <p:sp>
          <p:nvSpPr>
            <p:cNvPr id="83" name="Oval 82"/>
            <p:cNvSpPr/>
            <p:nvPr/>
          </p:nvSpPr>
          <p:spPr>
            <a:xfrm>
              <a:off x="7040170" y="5656406"/>
              <a:ext cx="233151" cy="233151"/>
            </a:xfrm>
            <a:prstGeom prst="ellipse">
              <a:avLst/>
            </a:prstGeom>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defTabSz="932597"/>
              <a:r>
                <a:rPr lang="en-US" sz="1428" dirty="0">
                  <a:solidFill>
                    <a:prstClr val="black"/>
                  </a:solidFill>
                </a:rPr>
                <a:t>3</a:t>
              </a:r>
            </a:p>
          </p:txBody>
        </p:sp>
        <p:pic>
          <p:nvPicPr>
            <p:cNvPr id="84" name="Picture 83"/>
            <p:cNvPicPr>
              <a:picLocks noChangeAspect="1"/>
            </p:cNvPicPr>
            <p:nvPr/>
          </p:nvPicPr>
          <p:blipFill>
            <a:blip r:embed="rId3">
              <a:grayscl/>
            </a:blip>
            <a:stretch>
              <a:fillRect/>
            </a:stretch>
          </p:blipFill>
          <p:spPr>
            <a:xfrm>
              <a:off x="7912803" y="5440566"/>
              <a:ext cx="240581" cy="498925"/>
            </a:xfrm>
            <a:prstGeom prst="rect">
              <a:avLst/>
            </a:prstGeom>
          </p:spPr>
        </p:pic>
        <p:sp>
          <p:nvSpPr>
            <p:cNvPr id="85" name="Rectangle 84"/>
            <p:cNvSpPr/>
            <p:nvPr/>
          </p:nvSpPr>
          <p:spPr>
            <a:xfrm>
              <a:off x="7251705" y="5889557"/>
              <a:ext cx="1562775" cy="262241"/>
            </a:xfrm>
            <a:prstGeom prst="rect">
              <a:avLst/>
            </a:prstGeom>
            <a:noFill/>
          </p:spPr>
          <p:txBody>
            <a:bodyPr wrap="square">
              <a:spAutoFit/>
            </a:bodyPr>
            <a:lstStyle/>
            <a:p>
              <a:pPr algn="ctr" defTabSz="932597"/>
              <a:r>
                <a:rPr lang="en-US" sz="1071" dirty="0">
                  <a:solidFill>
                    <a:srgbClr val="0072C6">
                      <a:lumMod val="20000"/>
                      <a:lumOff val="80000"/>
                    </a:srgbClr>
                  </a:solidFill>
                </a:rPr>
                <a:t>Kim</a:t>
              </a:r>
            </a:p>
          </p:txBody>
        </p:sp>
        <p:cxnSp>
          <p:nvCxnSpPr>
            <p:cNvPr id="86" name="Straight Arrow Connector 85"/>
            <p:cNvCxnSpPr/>
            <p:nvPr/>
          </p:nvCxnSpPr>
          <p:spPr>
            <a:xfrm>
              <a:off x="8383665" y="5691489"/>
              <a:ext cx="135489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88" name="Picture 87"/>
            <p:cNvPicPr>
              <a:picLocks noChangeAspect="1"/>
            </p:cNvPicPr>
            <p:nvPr/>
          </p:nvPicPr>
          <p:blipFill>
            <a:blip r:embed="rId4">
              <a:duotone>
                <a:schemeClr val="bg2">
                  <a:shade val="45000"/>
                  <a:satMod val="135000"/>
                </a:schemeClr>
                <a:prstClr val="white"/>
              </a:duotone>
            </a:blip>
            <a:stretch>
              <a:fillRect/>
            </a:stretch>
          </p:blipFill>
          <p:spPr>
            <a:xfrm>
              <a:off x="10289418" y="5399490"/>
              <a:ext cx="559757" cy="493782"/>
            </a:xfrm>
            <a:prstGeom prst="rect">
              <a:avLst/>
            </a:prstGeom>
          </p:spPr>
        </p:pic>
        <p:sp>
          <p:nvSpPr>
            <p:cNvPr id="89" name="Rectangle 88"/>
            <p:cNvSpPr/>
            <p:nvPr/>
          </p:nvSpPr>
          <p:spPr>
            <a:xfrm>
              <a:off x="9821524" y="5844324"/>
              <a:ext cx="1427118" cy="430309"/>
            </a:xfrm>
            <a:prstGeom prst="rect">
              <a:avLst/>
            </a:prstGeom>
            <a:noFill/>
          </p:spPr>
          <p:txBody>
            <a:bodyPr wrap="square">
              <a:spAutoFit/>
            </a:bodyPr>
            <a:lstStyle/>
            <a:p>
              <a:pPr algn="ctr" defTabSz="932597"/>
              <a:r>
                <a:rPr lang="en-US" sz="1071" dirty="0">
                  <a:solidFill>
                    <a:srgbClr val="0072C6">
                      <a:lumMod val="20000"/>
                      <a:lumOff val="80000"/>
                    </a:srgbClr>
                  </a:solidFill>
                </a:rPr>
                <a:t>App checks access using “</a:t>
              </a:r>
              <a:r>
                <a:rPr lang="en-US" sz="1071" dirty="0" err="1">
                  <a:solidFill>
                    <a:srgbClr val="0072C6">
                      <a:lumMod val="20000"/>
                      <a:lumOff val="80000"/>
                    </a:srgbClr>
                  </a:solidFill>
                </a:rPr>
                <a:t>IsInRole</a:t>
              </a:r>
              <a:r>
                <a:rPr lang="en-US" sz="1071" dirty="0">
                  <a:solidFill>
                    <a:srgbClr val="0072C6">
                      <a:lumMod val="20000"/>
                      <a:lumOff val="80000"/>
                    </a:srgbClr>
                  </a:solidFill>
                </a:rPr>
                <a:t>”</a:t>
              </a:r>
            </a:p>
          </p:txBody>
        </p:sp>
      </p:grpSp>
    </p:spTree>
    <p:extLst>
      <p:ext uri="{BB962C8B-B14F-4D97-AF65-F5344CB8AC3E}">
        <p14:creationId xmlns:p14="http://schemas.microsoft.com/office/powerpoint/2010/main" val="1872763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5768" y="95135"/>
            <a:ext cx="10724938" cy="1351952"/>
          </a:xfrm>
        </p:spPr>
        <p:txBody>
          <a:bodyPr/>
          <a:lstStyle/>
          <a:p>
            <a:pPr algn="ctr"/>
            <a:r>
              <a:rPr lang="en-US" dirty="0" smtClean="0"/>
              <a:t>What’s ahead</a:t>
            </a:r>
            <a:endParaRPr lang="en-US" dirty="0"/>
          </a:p>
        </p:txBody>
      </p:sp>
      <p:sp>
        <p:nvSpPr>
          <p:cNvPr id="5" name="Content Placeholder 4"/>
          <p:cNvSpPr>
            <a:spLocks noGrp="1"/>
          </p:cNvSpPr>
          <p:nvPr>
            <p:ph idx="4294967295"/>
          </p:nvPr>
        </p:nvSpPr>
        <p:spPr>
          <a:xfrm>
            <a:off x="855768" y="1562741"/>
            <a:ext cx="10724938" cy="4753922"/>
          </a:xfrm>
          <a:prstGeom prst="rect">
            <a:avLst/>
          </a:prstGeom>
        </p:spPr>
        <p:txBody>
          <a:bodyPr>
            <a:normAutofit fontScale="92500" lnSpcReduction="20000"/>
          </a:bodyPr>
          <a:lstStyle/>
          <a:p>
            <a:pPr marL="757735" indent="-757735">
              <a:buFont typeface="+mj-lt"/>
              <a:buAutoNum type="arabicPeriod"/>
            </a:pPr>
            <a:r>
              <a:rPr lang="en-US" dirty="0" smtClean="0"/>
              <a:t>Custom Roles</a:t>
            </a:r>
          </a:p>
          <a:p>
            <a:pPr marL="757735" indent="-757735">
              <a:buFont typeface="+mj-lt"/>
              <a:buAutoNum type="arabicPeriod"/>
            </a:pPr>
            <a:r>
              <a:rPr lang="en-US" dirty="0" smtClean="0"/>
              <a:t>Access Change History</a:t>
            </a:r>
          </a:p>
          <a:p>
            <a:pPr marL="757735" indent="-757735">
              <a:buFont typeface="+mj-lt"/>
              <a:buAutoNum type="arabicPeriod"/>
            </a:pPr>
            <a:r>
              <a:rPr lang="en-US" dirty="0" smtClean="0"/>
              <a:t>Reporting over Policy and Audit</a:t>
            </a:r>
          </a:p>
          <a:p>
            <a:pPr marL="757735" indent="-757735">
              <a:buFont typeface="+mj-lt"/>
              <a:buAutoNum type="arabicPeriod"/>
            </a:pPr>
            <a:r>
              <a:rPr lang="en-US" dirty="0" smtClean="0"/>
              <a:t>Just-in Time Access</a:t>
            </a:r>
          </a:p>
          <a:p>
            <a:pPr marL="757735" indent="-757735">
              <a:buFont typeface="+mj-lt"/>
              <a:buAutoNum type="arabicPeriod"/>
            </a:pPr>
            <a:r>
              <a:rPr lang="en-US" dirty="0" smtClean="0"/>
              <a:t>Conditional Access</a:t>
            </a:r>
          </a:p>
          <a:p>
            <a:pPr marL="757735" indent="-757735">
              <a:buFont typeface="+mj-lt"/>
              <a:buAutoNum type="arabicPeriod"/>
            </a:pPr>
            <a:r>
              <a:rPr lang="en-US" dirty="0" smtClean="0"/>
              <a:t>Resource tag based Access Control</a:t>
            </a:r>
          </a:p>
          <a:p>
            <a:pPr marL="757735" indent="-757735">
              <a:buFont typeface="+mj-lt"/>
              <a:buAutoNum type="arabicPeriod"/>
            </a:pPr>
            <a:r>
              <a:rPr lang="en-US" dirty="0" smtClean="0"/>
              <a:t>User attribute based Access Control</a:t>
            </a:r>
          </a:p>
          <a:p>
            <a:pPr marL="757735" indent="-757735">
              <a:buFont typeface="+mj-lt"/>
              <a:buAutoNum type="arabicPeriod"/>
            </a:pPr>
            <a:r>
              <a:rPr lang="en-US" dirty="0"/>
              <a:t>Available to 3</a:t>
            </a:r>
            <a:r>
              <a:rPr lang="en-US" baseline="30000" dirty="0"/>
              <a:t>rd</a:t>
            </a:r>
            <a:r>
              <a:rPr lang="en-US" dirty="0"/>
              <a:t> Party Applications </a:t>
            </a:r>
            <a:endParaRPr lang="en-US" dirty="0" smtClean="0"/>
          </a:p>
          <a:p>
            <a:pPr marL="757735" indent="-757735">
              <a:buFont typeface="+mj-lt"/>
              <a:buAutoNum type="arabicPeriod"/>
            </a:pPr>
            <a:r>
              <a:rPr lang="en-US" dirty="0" smtClean="0"/>
              <a:t>Separation </a:t>
            </a:r>
            <a:r>
              <a:rPr lang="en-US" dirty="0"/>
              <a:t>o</a:t>
            </a:r>
            <a:r>
              <a:rPr lang="en-US" dirty="0" smtClean="0"/>
              <a:t>f Duties</a:t>
            </a:r>
          </a:p>
          <a:p>
            <a:pPr marL="757735" indent="-757735">
              <a:buFont typeface="+mj-lt"/>
              <a:buAutoNum type="arabicPeriod"/>
            </a:pPr>
            <a:endParaRPr lang="en-US" dirty="0"/>
          </a:p>
        </p:txBody>
      </p:sp>
    </p:spTree>
    <p:extLst>
      <p:ext uri="{BB962C8B-B14F-4D97-AF65-F5344CB8AC3E}">
        <p14:creationId xmlns:p14="http://schemas.microsoft.com/office/powerpoint/2010/main" val="39961132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91945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35086121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Role-Based </a:t>
            </a:r>
            <a:r>
              <a:rPr lang="en-US" sz="5400" b="1" dirty="0"/>
              <a:t>Access Control for </a:t>
            </a:r>
            <a:r>
              <a:rPr lang="en-US" sz="5400" b="1" dirty="0" smtClean="0"/>
              <a:t>Azure</a:t>
            </a:r>
            <a:r>
              <a:rPr lang="en-US" sz="5400" b="1" dirty="0"/>
              <a:t/>
            </a:r>
            <a:br>
              <a:rPr lang="en-US" sz="5400" b="1" dirty="0"/>
            </a:br>
            <a:r>
              <a:rPr lang="en-US" sz="3200" b="1" dirty="0" smtClean="0"/>
              <a:t>CDP-B213</a:t>
            </a:r>
            <a:endParaRPr lang="en-US" sz="5400" dirty="0"/>
          </a:p>
        </p:txBody>
      </p:sp>
      <p:sp>
        <p:nvSpPr>
          <p:cNvPr id="3" name="Text Placeholder 2"/>
          <p:cNvSpPr>
            <a:spLocks noGrp="1"/>
          </p:cNvSpPr>
          <p:nvPr>
            <p:ph type="body" sz="quarter" idx="14"/>
          </p:nvPr>
        </p:nvSpPr>
        <p:spPr/>
        <p:txBody>
          <a:bodyPr/>
          <a:lstStyle/>
          <a:p>
            <a:r>
              <a:rPr lang="en-US" dirty="0" smtClean="0"/>
              <a:t>Dushyant Gill</a:t>
            </a:r>
            <a:endParaRPr lang="en-US" dirty="0"/>
          </a:p>
        </p:txBody>
      </p:sp>
    </p:spTree>
    <p:extLst>
      <p:ext uri="{BB962C8B-B14F-4D97-AF65-F5344CB8AC3E}">
        <p14:creationId xmlns:p14="http://schemas.microsoft.com/office/powerpoint/2010/main" val="92348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73656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867868521"/>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515895"/>
      </p:ext>
    </p:extLst>
  </p:cSld>
  <p:clrMapOvr>
    <a:masterClrMapping/>
  </p:clrMapOvr>
  <p:transition spd="slow">
    <p:pu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96244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a:t>
            </a:r>
            <a:endParaRPr lang="en-US" dirty="0"/>
          </a:p>
        </p:txBody>
      </p:sp>
      <p:sp>
        <p:nvSpPr>
          <p:cNvPr id="5" name="Text Placeholder 4"/>
          <p:cNvSpPr>
            <a:spLocks noGrp="1"/>
          </p:cNvSpPr>
          <p:nvPr>
            <p:ph type="body" sz="quarter" idx="12"/>
          </p:nvPr>
        </p:nvSpPr>
        <p:spPr>
          <a:xfrm>
            <a:off x="274638" y="3954463"/>
            <a:ext cx="10591799" cy="1829593"/>
          </a:xfrm>
        </p:spPr>
        <p:txBody>
          <a:bodyPr/>
          <a:lstStyle/>
          <a:p>
            <a:r>
              <a:rPr lang="en-US" dirty="0" smtClean="0"/>
              <a:t>Do you consider finer-grained access management for Azure a critical requirement? </a:t>
            </a:r>
            <a:endParaRPr lang="en-US" dirty="0"/>
          </a:p>
        </p:txBody>
      </p:sp>
    </p:spTree>
    <p:extLst>
      <p:ext uri="{BB962C8B-B14F-4D97-AF65-F5344CB8AC3E}">
        <p14:creationId xmlns:p14="http://schemas.microsoft.com/office/powerpoint/2010/main" val="3279072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a:t>
            </a:r>
            <a:endParaRPr lang="en-US" dirty="0"/>
          </a:p>
        </p:txBody>
      </p:sp>
      <p:sp>
        <p:nvSpPr>
          <p:cNvPr id="5" name="Text Placeholder 4"/>
          <p:cNvSpPr>
            <a:spLocks noGrp="1"/>
          </p:cNvSpPr>
          <p:nvPr>
            <p:ph type="body" sz="quarter" idx="12"/>
          </p:nvPr>
        </p:nvSpPr>
        <p:spPr>
          <a:xfrm>
            <a:off x="274638" y="3954463"/>
            <a:ext cx="10591799" cy="1829593"/>
          </a:xfrm>
        </p:spPr>
        <p:txBody>
          <a:bodyPr/>
          <a:lstStyle/>
          <a:p>
            <a:r>
              <a:rPr lang="en-US" dirty="0" smtClean="0"/>
              <a:t>Have you used the Azure preview portal? </a:t>
            </a:r>
            <a:endParaRPr lang="en-US" dirty="0"/>
          </a:p>
        </p:txBody>
      </p:sp>
    </p:spTree>
    <p:extLst>
      <p:ext uri="{BB962C8B-B14F-4D97-AF65-F5344CB8AC3E}">
        <p14:creationId xmlns:p14="http://schemas.microsoft.com/office/powerpoint/2010/main" val="2207243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a:t>
            </a:r>
            <a:endParaRPr lang="en-US" dirty="0"/>
          </a:p>
        </p:txBody>
      </p:sp>
      <p:sp>
        <p:nvSpPr>
          <p:cNvPr id="5" name="Text Placeholder 4"/>
          <p:cNvSpPr>
            <a:spLocks noGrp="1"/>
          </p:cNvSpPr>
          <p:nvPr>
            <p:ph type="body" sz="quarter" idx="12"/>
          </p:nvPr>
        </p:nvSpPr>
        <p:spPr>
          <a:xfrm>
            <a:off x="274638" y="3954463"/>
            <a:ext cx="10591799" cy="1829593"/>
          </a:xfrm>
        </p:spPr>
        <p:txBody>
          <a:bodyPr/>
          <a:lstStyle/>
          <a:p>
            <a:r>
              <a:rPr lang="en-US" dirty="0" smtClean="0"/>
              <a:t>Do you know what Azure Active Directory is? </a:t>
            </a:r>
            <a:endParaRPr lang="en-US" dirty="0"/>
          </a:p>
        </p:txBody>
      </p:sp>
    </p:spTree>
    <p:extLst>
      <p:ext uri="{BB962C8B-B14F-4D97-AF65-F5344CB8AC3E}">
        <p14:creationId xmlns:p14="http://schemas.microsoft.com/office/powerpoint/2010/main" val="3854196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68" y="74025"/>
            <a:ext cx="10724938" cy="1351952"/>
          </a:xfrm>
        </p:spPr>
        <p:txBody>
          <a:bodyPr/>
          <a:lstStyle/>
          <a:p>
            <a:pPr algn="ctr"/>
            <a:r>
              <a:rPr lang="en-US" dirty="0" smtClean="0"/>
              <a:t>Adoption of IAAS/PAAS in Organizations</a:t>
            </a:r>
            <a:endParaRPr lang="en-US" dirty="0"/>
          </a:p>
        </p:txBody>
      </p:sp>
      <p:pic>
        <p:nvPicPr>
          <p:cNvPr id="17" name="Picture 16"/>
          <p:cNvPicPr>
            <a:picLocks noChangeAspect="1"/>
          </p:cNvPicPr>
          <p:nvPr/>
        </p:nvPicPr>
        <p:blipFill>
          <a:blip r:embed="rId3">
            <a:biLevel thresh="25000"/>
          </a:blip>
          <a:stretch>
            <a:fillRect/>
          </a:stretch>
        </p:blipFill>
        <p:spPr>
          <a:xfrm>
            <a:off x="5274651" y="2291426"/>
            <a:ext cx="5163522" cy="3104876"/>
          </a:xfrm>
          <a:prstGeom prst="rect">
            <a:avLst/>
          </a:prstGeom>
        </p:spPr>
      </p:pic>
      <p:pic>
        <p:nvPicPr>
          <p:cNvPr id="18" name="Picture 17"/>
          <p:cNvPicPr>
            <a:picLocks noChangeAspect="1"/>
          </p:cNvPicPr>
          <p:nvPr/>
        </p:nvPicPr>
        <p:blipFill>
          <a:blip r:embed="rId4"/>
          <a:stretch>
            <a:fillRect/>
          </a:stretch>
        </p:blipFill>
        <p:spPr>
          <a:xfrm>
            <a:off x="6502072" y="3648037"/>
            <a:ext cx="875318" cy="312539"/>
          </a:xfrm>
          <a:prstGeom prst="rect">
            <a:avLst/>
          </a:prstGeom>
        </p:spPr>
      </p:pic>
      <p:pic>
        <p:nvPicPr>
          <p:cNvPr id="1026" name="Picture 2" descr="http://media.gswi.westcon.com/media/Westcon%20New%20Zealand/aws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08821" y="4443102"/>
            <a:ext cx="738547" cy="3402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4"/>
          <a:stretch>
            <a:fillRect/>
          </a:stretch>
        </p:blipFill>
        <p:spPr>
          <a:xfrm>
            <a:off x="7466681" y="2907958"/>
            <a:ext cx="875318" cy="312539"/>
          </a:xfrm>
          <a:prstGeom prst="rect">
            <a:avLst/>
          </a:prstGeom>
        </p:spPr>
      </p:pic>
      <p:pic>
        <p:nvPicPr>
          <p:cNvPr id="1028" name="Picture 4" descr="http://blog.qburst.com/wp-content/uploads/2012/08/google_compute_engine_logo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3021" y="3538710"/>
            <a:ext cx="817999" cy="6446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6844443" y="3187197"/>
            <a:ext cx="2201014" cy="280718"/>
          </a:xfrm>
          <a:prstGeom prst="rect">
            <a:avLst/>
          </a:prstGeom>
          <a:noFill/>
        </p:spPr>
        <p:txBody>
          <a:bodyPr wrap="square">
            <a:spAutoFit/>
          </a:bodyPr>
          <a:lstStyle/>
          <a:p>
            <a:pPr algn="ctr" defTabSz="932597"/>
            <a:r>
              <a:rPr lang="en-US" sz="1224" dirty="0">
                <a:solidFill>
                  <a:srgbClr val="FFFFFF"/>
                </a:solidFill>
              </a:rPr>
              <a:t>Owner = ellen@outlook.com</a:t>
            </a:r>
          </a:p>
        </p:txBody>
      </p:sp>
      <p:sp>
        <p:nvSpPr>
          <p:cNvPr id="26" name="Rectangle 25"/>
          <p:cNvSpPr/>
          <p:nvPr/>
        </p:nvSpPr>
        <p:spPr>
          <a:xfrm>
            <a:off x="5766712" y="3930982"/>
            <a:ext cx="2321964" cy="286306"/>
          </a:xfrm>
          <a:prstGeom prst="rect">
            <a:avLst/>
          </a:prstGeom>
          <a:noFill/>
        </p:spPr>
        <p:txBody>
          <a:bodyPr wrap="square">
            <a:spAutoFit/>
          </a:bodyPr>
          <a:lstStyle/>
          <a:p>
            <a:pPr algn="ctr" defTabSz="932597"/>
            <a:r>
              <a:rPr lang="en-US" sz="1224" dirty="0">
                <a:solidFill>
                  <a:srgbClr val="FFFFFF"/>
                </a:solidFill>
              </a:rPr>
              <a:t>Owner = aaron@hotmail.com</a:t>
            </a:r>
          </a:p>
        </p:txBody>
      </p:sp>
      <p:sp>
        <p:nvSpPr>
          <p:cNvPr id="27" name="Rectangle 26"/>
          <p:cNvSpPr/>
          <p:nvPr/>
        </p:nvSpPr>
        <p:spPr>
          <a:xfrm>
            <a:off x="6698362" y="4783393"/>
            <a:ext cx="2159463" cy="286306"/>
          </a:xfrm>
          <a:prstGeom prst="rect">
            <a:avLst/>
          </a:prstGeom>
          <a:noFill/>
        </p:spPr>
        <p:txBody>
          <a:bodyPr wrap="square">
            <a:spAutoFit/>
          </a:bodyPr>
          <a:lstStyle/>
          <a:p>
            <a:pPr algn="ctr" defTabSz="932597"/>
            <a:r>
              <a:rPr lang="en-US" sz="1224" dirty="0">
                <a:solidFill>
                  <a:srgbClr val="FFFFFF"/>
                </a:solidFill>
              </a:rPr>
              <a:t>Owner = xyz@yahoo.com</a:t>
            </a:r>
          </a:p>
        </p:txBody>
      </p:sp>
      <p:sp>
        <p:nvSpPr>
          <p:cNvPr id="28" name="Rectangle 27"/>
          <p:cNvSpPr/>
          <p:nvPr/>
        </p:nvSpPr>
        <p:spPr>
          <a:xfrm>
            <a:off x="7736280" y="4080363"/>
            <a:ext cx="1931480" cy="280718"/>
          </a:xfrm>
          <a:prstGeom prst="rect">
            <a:avLst/>
          </a:prstGeom>
          <a:noFill/>
        </p:spPr>
        <p:txBody>
          <a:bodyPr wrap="square">
            <a:spAutoFit/>
          </a:bodyPr>
          <a:lstStyle/>
          <a:p>
            <a:pPr algn="ctr" defTabSz="932597"/>
            <a:r>
              <a:rPr lang="en-US" sz="1224" dirty="0">
                <a:solidFill>
                  <a:srgbClr val="FFFFFF"/>
                </a:solidFill>
              </a:rPr>
              <a:t>Owner = xyz@gmail.com</a:t>
            </a:r>
          </a:p>
        </p:txBody>
      </p:sp>
      <p:sp>
        <p:nvSpPr>
          <p:cNvPr id="19" name="Cross 18"/>
          <p:cNvSpPr/>
          <p:nvPr/>
        </p:nvSpPr>
        <p:spPr>
          <a:xfrm rot="2752885">
            <a:off x="4560968" y="3770523"/>
            <a:ext cx="349844" cy="332926"/>
          </a:xfrm>
          <a:prstGeom prst="plus">
            <a:avLst>
              <a:gd name="adj" fmla="val 4277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cxnSp>
        <p:nvCxnSpPr>
          <p:cNvPr id="32" name="Straight Connector 31"/>
          <p:cNvCxnSpPr/>
          <p:nvPr/>
        </p:nvCxnSpPr>
        <p:spPr>
          <a:xfrm>
            <a:off x="4940065" y="3936986"/>
            <a:ext cx="288357" cy="0"/>
          </a:xfrm>
          <a:prstGeom prst="line">
            <a:avLst/>
          </a:prstGeom>
          <a:ln>
            <a:solidFill>
              <a:schemeClr val="tx1"/>
            </a:solidFill>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275009" y="3944803"/>
            <a:ext cx="288357"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Rounded Rectangle 4"/>
          <p:cNvSpPr/>
          <p:nvPr/>
        </p:nvSpPr>
        <p:spPr>
          <a:xfrm>
            <a:off x="1324335" y="2907959"/>
            <a:ext cx="2895278" cy="1875434"/>
          </a:xfrm>
          <a:prstGeom prst="roundRect">
            <a:avLst>
              <a:gd name="adj" fmla="val 7450"/>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defTabSz="932597"/>
            <a:r>
              <a:rPr lang="en-US" sz="1836" dirty="0">
                <a:solidFill>
                  <a:srgbClr val="FFFFFF"/>
                </a:solidFill>
              </a:rPr>
              <a:t>IT </a:t>
            </a:r>
            <a:r>
              <a:rPr lang="en-US" sz="1836" dirty="0" smtClean="0">
                <a:solidFill>
                  <a:srgbClr val="FFFFFF"/>
                </a:solidFill>
              </a:rPr>
              <a:t>managed identities</a:t>
            </a:r>
            <a:endParaRPr lang="en-US" sz="1836" dirty="0">
              <a:solidFill>
                <a:srgbClr val="FFFFFF"/>
              </a:solidFill>
            </a:endParaRPr>
          </a:p>
        </p:txBody>
      </p:sp>
      <p:grpSp>
        <p:nvGrpSpPr>
          <p:cNvPr id="8" name="Group 7"/>
          <p:cNvGrpSpPr/>
          <p:nvPr/>
        </p:nvGrpSpPr>
        <p:grpSpPr>
          <a:xfrm>
            <a:off x="1340437" y="3438294"/>
            <a:ext cx="1372188" cy="1066339"/>
            <a:chOff x="2294325" y="3445348"/>
            <a:chExt cx="1123285" cy="856489"/>
          </a:xfrm>
        </p:grpSpPr>
        <p:pic>
          <p:nvPicPr>
            <p:cNvPr id="6" name="Picture 5"/>
            <p:cNvPicPr>
              <a:picLocks noChangeAspect="1"/>
            </p:cNvPicPr>
            <p:nvPr/>
          </p:nvPicPr>
          <p:blipFill>
            <a:blip r:embed="rId7">
              <a:duotone>
                <a:prstClr val="black"/>
                <a:schemeClr val="accent4">
                  <a:tint val="45000"/>
                  <a:satMod val="400000"/>
                </a:schemeClr>
              </a:duotone>
            </a:blip>
            <a:stretch>
              <a:fillRect/>
            </a:stretch>
          </p:blipFill>
          <p:spPr>
            <a:xfrm>
              <a:off x="2294325" y="3445348"/>
              <a:ext cx="1123285" cy="856489"/>
            </a:xfrm>
            <a:prstGeom prst="rect">
              <a:avLst/>
            </a:prstGeom>
          </p:spPr>
        </p:pic>
        <p:sp>
          <p:nvSpPr>
            <p:cNvPr id="7" name="Rectangle 6"/>
            <p:cNvSpPr/>
            <p:nvPr/>
          </p:nvSpPr>
          <p:spPr>
            <a:xfrm>
              <a:off x="2517830" y="3873592"/>
              <a:ext cx="676274" cy="345627"/>
            </a:xfrm>
            <a:prstGeom prst="rect">
              <a:avLst/>
            </a:prstGeom>
            <a:noFill/>
          </p:spPr>
          <p:txBody>
            <a:bodyPr wrap="square">
              <a:spAutoFit/>
            </a:bodyPr>
            <a:lstStyle/>
            <a:p>
              <a:pPr algn="ctr" defTabSz="932597"/>
              <a:r>
                <a:rPr lang="en-US" sz="1100" dirty="0">
                  <a:solidFill>
                    <a:srgbClr val="505050"/>
                  </a:solidFill>
                  <a:latin typeface="Calibri" panose="020F0502020204030204" pitchFamily="34" charset="0"/>
                </a:rPr>
                <a:t>Active Directory</a:t>
              </a:r>
              <a:endParaRPr lang="en-US" sz="1100" dirty="0">
                <a:solidFill>
                  <a:srgbClr val="505050"/>
                </a:solidFill>
              </a:endParaRPr>
            </a:p>
          </p:txBody>
        </p:sp>
      </p:grpSp>
      <p:grpSp>
        <p:nvGrpSpPr>
          <p:cNvPr id="31" name="Group 30"/>
          <p:cNvGrpSpPr/>
          <p:nvPr/>
        </p:nvGrpSpPr>
        <p:grpSpPr>
          <a:xfrm>
            <a:off x="2332744" y="3542444"/>
            <a:ext cx="1987652" cy="1044420"/>
            <a:chOff x="2663031" y="3555545"/>
            <a:chExt cx="2183679" cy="1091936"/>
          </a:xfrm>
        </p:grpSpPr>
        <p:grpSp>
          <p:nvGrpSpPr>
            <p:cNvPr id="11" name="Group 10"/>
            <p:cNvGrpSpPr/>
            <p:nvPr/>
          </p:nvGrpSpPr>
          <p:grpSpPr>
            <a:xfrm>
              <a:off x="2663031" y="3759739"/>
              <a:ext cx="1668725" cy="432942"/>
              <a:chOff x="3308080" y="3641862"/>
              <a:chExt cx="1668725" cy="432942"/>
            </a:xfrm>
          </p:grpSpPr>
          <p:pic>
            <p:nvPicPr>
              <p:cNvPr id="9" name="Picture 8"/>
              <p:cNvPicPr>
                <a:picLocks noChangeAspect="1"/>
              </p:cNvPicPr>
              <p:nvPr/>
            </p:nvPicPr>
            <p:blipFill>
              <a:blip r:embed="rId8">
                <a:duotone>
                  <a:prstClr val="black"/>
                  <a:schemeClr val="accent4">
                    <a:tint val="45000"/>
                    <a:satMod val="400000"/>
                  </a:schemeClr>
                </a:duotone>
              </a:blip>
              <a:stretch>
                <a:fillRect/>
              </a:stretch>
            </p:blipFill>
            <p:spPr>
              <a:xfrm>
                <a:off x="4757433" y="3641862"/>
                <a:ext cx="219372" cy="432942"/>
              </a:xfrm>
              <a:prstGeom prst="rect">
                <a:avLst/>
              </a:prstGeom>
            </p:spPr>
          </p:pic>
          <p:sp>
            <p:nvSpPr>
              <p:cNvPr id="10" name="Rectangle 9"/>
              <p:cNvSpPr/>
              <p:nvPr/>
            </p:nvSpPr>
            <p:spPr>
              <a:xfrm>
                <a:off x="3308080" y="3650137"/>
                <a:ext cx="1401157" cy="274171"/>
              </a:xfrm>
              <a:prstGeom prst="rect">
                <a:avLst/>
              </a:prstGeom>
              <a:noFill/>
            </p:spPr>
            <p:txBody>
              <a:bodyPr wrap="square">
                <a:spAutoFit/>
              </a:bodyPr>
              <a:lstStyle/>
              <a:p>
                <a:pPr algn="ctr" defTabSz="932597"/>
                <a:endParaRPr lang="en-US" sz="1071" dirty="0">
                  <a:solidFill>
                    <a:srgbClr val="FFFFFF"/>
                  </a:solidFill>
                </a:endParaRPr>
              </a:p>
            </p:txBody>
          </p:sp>
        </p:grpSp>
        <p:grpSp>
          <p:nvGrpSpPr>
            <p:cNvPr id="12" name="Group 11"/>
            <p:cNvGrpSpPr/>
            <p:nvPr/>
          </p:nvGrpSpPr>
          <p:grpSpPr>
            <a:xfrm>
              <a:off x="2850382" y="3555545"/>
              <a:ext cx="1401157" cy="682533"/>
              <a:chOff x="3308080" y="3241775"/>
              <a:chExt cx="1401157" cy="682533"/>
            </a:xfrm>
          </p:grpSpPr>
          <p:pic>
            <p:nvPicPr>
              <p:cNvPr id="13" name="Picture 12"/>
              <p:cNvPicPr>
                <a:picLocks noChangeAspect="1"/>
              </p:cNvPicPr>
              <p:nvPr/>
            </p:nvPicPr>
            <p:blipFill>
              <a:blip r:embed="rId8">
                <a:duotone>
                  <a:prstClr val="black"/>
                  <a:schemeClr val="accent4">
                    <a:tint val="45000"/>
                    <a:satMod val="400000"/>
                  </a:schemeClr>
                </a:duotone>
              </a:blip>
              <a:stretch>
                <a:fillRect/>
              </a:stretch>
            </p:blipFill>
            <p:spPr>
              <a:xfrm>
                <a:off x="4322974" y="3241775"/>
                <a:ext cx="219372" cy="432942"/>
              </a:xfrm>
              <a:prstGeom prst="rect">
                <a:avLst/>
              </a:prstGeom>
            </p:spPr>
          </p:pic>
          <p:sp>
            <p:nvSpPr>
              <p:cNvPr id="14" name="Rectangle 13"/>
              <p:cNvSpPr/>
              <p:nvPr/>
            </p:nvSpPr>
            <p:spPr>
              <a:xfrm>
                <a:off x="3308080" y="3650137"/>
                <a:ext cx="1401157" cy="274171"/>
              </a:xfrm>
              <a:prstGeom prst="rect">
                <a:avLst/>
              </a:prstGeom>
              <a:noFill/>
            </p:spPr>
            <p:txBody>
              <a:bodyPr wrap="square">
                <a:spAutoFit/>
              </a:bodyPr>
              <a:lstStyle/>
              <a:p>
                <a:pPr algn="ctr" defTabSz="932597"/>
                <a:endParaRPr lang="en-US" sz="1071" dirty="0">
                  <a:solidFill>
                    <a:srgbClr val="FFFFFF"/>
                  </a:solidFill>
                </a:endParaRPr>
              </a:p>
            </p:txBody>
          </p:sp>
        </p:grpSp>
        <p:grpSp>
          <p:nvGrpSpPr>
            <p:cNvPr id="33" name="Group 32"/>
            <p:cNvGrpSpPr/>
            <p:nvPr/>
          </p:nvGrpSpPr>
          <p:grpSpPr>
            <a:xfrm>
              <a:off x="2898984" y="3787612"/>
              <a:ext cx="1661938" cy="659972"/>
              <a:chOff x="3166732" y="3276602"/>
              <a:chExt cx="1661938" cy="659972"/>
            </a:xfrm>
          </p:grpSpPr>
          <p:pic>
            <p:nvPicPr>
              <p:cNvPr id="34" name="Picture 33"/>
              <p:cNvPicPr>
                <a:picLocks noChangeAspect="1"/>
              </p:cNvPicPr>
              <p:nvPr/>
            </p:nvPicPr>
            <p:blipFill>
              <a:blip r:embed="rId8">
                <a:duotone>
                  <a:prstClr val="black"/>
                  <a:schemeClr val="accent4">
                    <a:tint val="45000"/>
                    <a:satMod val="400000"/>
                  </a:schemeClr>
                </a:duotone>
              </a:blip>
              <a:stretch>
                <a:fillRect/>
              </a:stretch>
            </p:blipFill>
            <p:spPr>
              <a:xfrm>
                <a:off x="3898973" y="3276602"/>
                <a:ext cx="219372" cy="432942"/>
              </a:xfrm>
              <a:prstGeom prst="rect">
                <a:avLst/>
              </a:prstGeom>
            </p:spPr>
          </p:pic>
          <p:sp>
            <p:nvSpPr>
              <p:cNvPr id="35" name="Rectangle 34"/>
              <p:cNvSpPr/>
              <p:nvPr/>
            </p:nvSpPr>
            <p:spPr>
              <a:xfrm>
                <a:off x="3166732" y="3662403"/>
                <a:ext cx="1661938" cy="274171"/>
              </a:xfrm>
              <a:prstGeom prst="rect">
                <a:avLst/>
              </a:prstGeom>
              <a:noFill/>
            </p:spPr>
            <p:txBody>
              <a:bodyPr wrap="square">
                <a:spAutoFit/>
              </a:bodyPr>
              <a:lstStyle/>
              <a:p>
                <a:pPr algn="ctr" defTabSz="932597"/>
                <a:r>
                  <a:rPr lang="en-US" sz="1071" dirty="0">
                    <a:solidFill>
                      <a:srgbClr val="FFFFFF"/>
                    </a:solidFill>
                  </a:rPr>
                  <a:t>ellen@company.com</a:t>
                </a:r>
              </a:p>
            </p:txBody>
          </p:sp>
        </p:grpSp>
        <p:grpSp>
          <p:nvGrpSpPr>
            <p:cNvPr id="36" name="Group 35"/>
            <p:cNvGrpSpPr/>
            <p:nvPr/>
          </p:nvGrpSpPr>
          <p:grpSpPr>
            <a:xfrm>
              <a:off x="3183533" y="3968788"/>
              <a:ext cx="1663177" cy="678693"/>
              <a:chOff x="3221654" y="3276602"/>
              <a:chExt cx="1663177" cy="678693"/>
            </a:xfrm>
          </p:grpSpPr>
          <p:pic>
            <p:nvPicPr>
              <p:cNvPr id="37" name="Picture 36"/>
              <p:cNvPicPr>
                <a:picLocks noChangeAspect="1"/>
              </p:cNvPicPr>
              <p:nvPr/>
            </p:nvPicPr>
            <p:blipFill>
              <a:blip r:embed="rId8">
                <a:duotone>
                  <a:prstClr val="black"/>
                  <a:schemeClr val="accent4">
                    <a:tint val="45000"/>
                    <a:satMod val="400000"/>
                  </a:schemeClr>
                </a:duotone>
              </a:blip>
              <a:stretch>
                <a:fillRect/>
              </a:stretch>
            </p:blipFill>
            <p:spPr>
              <a:xfrm>
                <a:off x="3898973" y="3276602"/>
                <a:ext cx="219372" cy="432942"/>
              </a:xfrm>
              <a:prstGeom prst="rect">
                <a:avLst/>
              </a:prstGeom>
            </p:spPr>
          </p:pic>
          <p:sp>
            <p:nvSpPr>
              <p:cNvPr id="38" name="Rectangle 37"/>
              <p:cNvSpPr/>
              <p:nvPr/>
            </p:nvSpPr>
            <p:spPr>
              <a:xfrm>
                <a:off x="3221654" y="3686475"/>
                <a:ext cx="1663177" cy="268820"/>
              </a:xfrm>
              <a:prstGeom prst="rect">
                <a:avLst/>
              </a:prstGeom>
              <a:noFill/>
            </p:spPr>
            <p:txBody>
              <a:bodyPr wrap="square">
                <a:spAutoFit/>
              </a:bodyPr>
              <a:lstStyle/>
              <a:p>
                <a:pPr algn="ctr" defTabSz="932597"/>
                <a:r>
                  <a:rPr lang="en-US" sz="1071" dirty="0">
                    <a:solidFill>
                      <a:srgbClr val="FFFFFF"/>
                    </a:solidFill>
                  </a:rPr>
                  <a:t>aaron@company.com</a:t>
                </a:r>
              </a:p>
            </p:txBody>
          </p:sp>
        </p:grpSp>
      </p:grpSp>
      <p:pic>
        <p:nvPicPr>
          <p:cNvPr id="42" name="Picture 41"/>
          <p:cNvPicPr>
            <a:picLocks noChangeAspect="1"/>
          </p:cNvPicPr>
          <p:nvPr/>
        </p:nvPicPr>
        <p:blipFill>
          <a:blip r:embed="rId8">
            <a:duotone>
              <a:schemeClr val="accent2">
                <a:shade val="45000"/>
                <a:satMod val="135000"/>
              </a:schemeClr>
              <a:prstClr val="white"/>
            </a:duotone>
          </a:blip>
          <a:stretch>
            <a:fillRect/>
          </a:stretch>
        </p:blipFill>
        <p:spPr>
          <a:xfrm>
            <a:off x="10039570" y="2402858"/>
            <a:ext cx="199679" cy="414101"/>
          </a:xfrm>
          <a:prstGeom prst="rect">
            <a:avLst/>
          </a:prstGeom>
        </p:spPr>
      </p:pic>
      <p:sp>
        <p:nvSpPr>
          <p:cNvPr id="43" name="Rectangle 42"/>
          <p:cNvSpPr/>
          <p:nvPr/>
        </p:nvSpPr>
        <p:spPr>
          <a:xfrm>
            <a:off x="9258879" y="2759081"/>
            <a:ext cx="1750721" cy="286306"/>
          </a:xfrm>
          <a:prstGeom prst="rect">
            <a:avLst/>
          </a:prstGeom>
          <a:noFill/>
        </p:spPr>
        <p:txBody>
          <a:bodyPr wrap="square">
            <a:spAutoFit/>
          </a:bodyPr>
          <a:lstStyle/>
          <a:p>
            <a:pPr algn="ctr" defTabSz="932597"/>
            <a:r>
              <a:rPr lang="en-US" sz="1224" dirty="0">
                <a:solidFill>
                  <a:srgbClr val="FFFFFF"/>
                </a:solidFill>
              </a:rPr>
              <a:t>partner@yahoo.com</a:t>
            </a:r>
          </a:p>
        </p:txBody>
      </p:sp>
      <p:pic>
        <p:nvPicPr>
          <p:cNvPr id="46" name="Picture 45"/>
          <p:cNvPicPr>
            <a:picLocks noChangeAspect="1"/>
          </p:cNvPicPr>
          <p:nvPr/>
        </p:nvPicPr>
        <p:blipFill>
          <a:blip r:embed="rId8">
            <a:duotone>
              <a:schemeClr val="accent2">
                <a:shade val="45000"/>
                <a:satMod val="135000"/>
              </a:schemeClr>
              <a:prstClr val="white"/>
            </a:duotone>
          </a:blip>
          <a:stretch>
            <a:fillRect/>
          </a:stretch>
        </p:blipFill>
        <p:spPr>
          <a:xfrm>
            <a:off x="10039569" y="3203520"/>
            <a:ext cx="199679" cy="414102"/>
          </a:xfrm>
          <a:prstGeom prst="rect">
            <a:avLst/>
          </a:prstGeom>
        </p:spPr>
      </p:pic>
      <p:sp>
        <p:nvSpPr>
          <p:cNvPr id="47" name="Rectangle 46"/>
          <p:cNvSpPr/>
          <p:nvPr/>
        </p:nvSpPr>
        <p:spPr>
          <a:xfrm>
            <a:off x="9004308" y="3561351"/>
            <a:ext cx="2357706" cy="280718"/>
          </a:xfrm>
          <a:prstGeom prst="rect">
            <a:avLst/>
          </a:prstGeom>
          <a:noFill/>
        </p:spPr>
        <p:txBody>
          <a:bodyPr wrap="square">
            <a:spAutoFit/>
          </a:bodyPr>
          <a:lstStyle/>
          <a:p>
            <a:pPr algn="ctr" defTabSz="932597"/>
            <a:r>
              <a:rPr lang="en-US" sz="1224" dirty="0">
                <a:solidFill>
                  <a:srgbClr val="FFFFFF"/>
                </a:solidFill>
              </a:rPr>
              <a:t>prospectivecustomer@live.com</a:t>
            </a:r>
          </a:p>
        </p:txBody>
      </p:sp>
    </p:spTree>
    <p:extLst>
      <p:ext uri="{BB962C8B-B14F-4D97-AF65-F5344CB8AC3E}">
        <p14:creationId xmlns:p14="http://schemas.microsoft.com/office/powerpoint/2010/main" val="122427709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biLevel thresh="25000"/>
          </a:blip>
          <a:stretch>
            <a:fillRect/>
          </a:stretch>
        </p:blipFill>
        <p:spPr>
          <a:xfrm>
            <a:off x="5674666" y="2250043"/>
            <a:ext cx="5741109" cy="3452185"/>
          </a:xfrm>
          <a:prstGeom prst="rect">
            <a:avLst/>
          </a:prstGeom>
        </p:spPr>
      </p:pic>
      <p:sp>
        <p:nvSpPr>
          <p:cNvPr id="2" name="Title 1"/>
          <p:cNvSpPr>
            <a:spLocks noGrp="1"/>
          </p:cNvSpPr>
          <p:nvPr>
            <p:ph type="title"/>
          </p:nvPr>
        </p:nvSpPr>
        <p:spPr>
          <a:xfrm>
            <a:off x="883140" y="94775"/>
            <a:ext cx="10724938" cy="1351952"/>
          </a:xfrm>
        </p:spPr>
        <p:txBody>
          <a:bodyPr/>
          <a:lstStyle/>
          <a:p>
            <a:pPr algn="ctr"/>
            <a:r>
              <a:rPr lang="en-US" dirty="0" smtClean="0">
                <a:solidFill>
                  <a:schemeClr val="tx1"/>
                </a:solidFill>
              </a:rPr>
              <a:t>Access to Azure and rest of the cloud: Powered by Azure AD</a:t>
            </a:r>
            <a:endParaRPr lang="en-US" dirty="0">
              <a:solidFill>
                <a:schemeClr val="tx1"/>
              </a:solidFill>
            </a:endParaRPr>
          </a:p>
        </p:txBody>
      </p:sp>
      <p:pic>
        <p:nvPicPr>
          <p:cNvPr id="23" name="Picture 22"/>
          <p:cNvPicPr>
            <a:picLocks noChangeAspect="1"/>
          </p:cNvPicPr>
          <p:nvPr/>
        </p:nvPicPr>
        <p:blipFill>
          <a:blip r:embed="rId4">
            <a:duotone>
              <a:schemeClr val="accent2">
                <a:shade val="45000"/>
                <a:satMod val="135000"/>
              </a:schemeClr>
              <a:prstClr val="white"/>
            </a:duotone>
          </a:blip>
          <a:stretch>
            <a:fillRect/>
          </a:stretch>
        </p:blipFill>
        <p:spPr>
          <a:xfrm>
            <a:off x="6629629" y="4711710"/>
            <a:ext cx="199679" cy="414102"/>
          </a:xfrm>
          <a:prstGeom prst="rect">
            <a:avLst/>
          </a:prstGeom>
        </p:spPr>
      </p:pic>
      <p:sp>
        <p:nvSpPr>
          <p:cNvPr id="24" name="Rectangle 23"/>
          <p:cNvSpPr/>
          <p:nvPr/>
        </p:nvSpPr>
        <p:spPr>
          <a:xfrm>
            <a:off x="5963121" y="5080723"/>
            <a:ext cx="1512747" cy="262240"/>
          </a:xfrm>
          <a:prstGeom prst="rect">
            <a:avLst/>
          </a:prstGeom>
          <a:noFill/>
        </p:spPr>
        <p:txBody>
          <a:bodyPr wrap="square">
            <a:spAutoFit/>
          </a:bodyPr>
          <a:lstStyle/>
          <a:p>
            <a:pPr algn="ctr" defTabSz="932597"/>
            <a:r>
              <a:rPr lang="en-US" sz="1071" dirty="0">
                <a:solidFill>
                  <a:srgbClr val="FFFFFF"/>
                </a:solidFill>
              </a:rPr>
              <a:t>joe@partner.com</a:t>
            </a:r>
          </a:p>
        </p:txBody>
      </p:sp>
      <p:pic>
        <p:nvPicPr>
          <p:cNvPr id="26" name="Picture 25"/>
          <p:cNvPicPr>
            <a:picLocks noChangeAspect="1"/>
          </p:cNvPicPr>
          <p:nvPr/>
        </p:nvPicPr>
        <p:blipFill>
          <a:blip r:embed="rId4">
            <a:duotone>
              <a:schemeClr val="accent2">
                <a:shade val="45000"/>
                <a:satMod val="135000"/>
              </a:schemeClr>
              <a:prstClr val="white"/>
            </a:duotone>
          </a:blip>
          <a:stretch>
            <a:fillRect/>
          </a:stretch>
        </p:blipFill>
        <p:spPr>
          <a:xfrm>
            <a:off x="6987690" y="4904262"/>
            <a:ext cx="199679" cy="414103"/>
          </a:xfrm>
          <a:prstGeom prst="rect">
            <a:avLst/>
          </a:prstGeom>
        </p:spPr>
      </p:pic>
      <p:sp>
        <p:nvSpPr>
          <p:cNvPr id="27" name="Rectangle 26"/>
          <p:cNvSpPr/>
          <p:nvPr/>
        </p:nvSpPr>
        <p:spPr>
          <a:xfrm>
            <a:off x="6321182" y="5273278"/>
            <a:ext cx="1512747" cy="430310"/>
          </a:xfrm>
          <a:prstGeom prst="rect">
            <a:avLst/>
          </a:prstGeom>
          <a:noFill/>
        </p:spPr>
        <p:txBody>
          <a:bodyPr wrap="square">
            <a:spAutoFit/>
          </a:bodyPr>
          <a:lstStyle/>
          <a:p>
            <a:pPr algn="ctr" defTabSz="932597"/>
            <a:r>
              <a:rPr lang="en-US" sz="1071" dirty="0">
                <a:solidFill>
                  <a:srgbClr val="FFFFFF"/>
                </a:solidFill>
              </a:rPr>
              <a:t>prospectivecustomer@live.com</a:t>
            </a:r>
          </a:p>
        </p:txBody>
      </p:sp>
      <p:pic>
        <p:nvPicPr>
          <p:cNvPr id="33" name="Picture 32"/>
          <p:cNvPicPr>
            <a:picLocks noChangeAspect="1"/>
          </p:cNvPicPr>
          <p:nvPr/>
        </p:nvPicPr>
        <p:blipFill>
          <a:blip r:embed="rId5">
            <a:duotone>
              <a:schemeClr val="accent6">
                <a:shade val="45000"/>
                <a:satMod val="135000"/>
              </a:schemeClr>
              <a:prstClr val="white"/>
            </a:duotone>
          </a:blip>
          <a:stretch>
            <a:fillRect/>
          </a:stretch>
        </p:blipFill>
        <p:spPr>
          <a:xfrm>
            <a:off x="6636043" y="3871671"/>
            <a:ext cx="293001" cy="388225"/>
          </a:xfrm>
          <a:prstGeom prst="rect">
            <a:avLst/>
          </a:prstGeom>
        </p:spPr>
      </p:pic>
      <p:pic>
        <p:nvPicPr>
          <p:cNvPr id="34" name="Picture 33"/>
          <p:cNvPicPr>
            <a:picLocks noChangeAspect="1"/>
          </p:cNvPicPr>
          <p:nvPr/>
        </p:nvPicPr>
        <p:blipFill>
          <a:blip r:embed="rId4">
            <a:duotone>
              <a:schemeClr val="accent6">
                <a:shade val="45000"/>
                <a:satMod val="135000"/>
              </a:schemeClr>
              <a:prstClr val="white"/>
            </a:duotone>
          </a:blip>
          <a:stretch>
            <a:fillRect/>
          </a:stretch>
        </p:blipFill>
        <p:spPr>
          <a:xfrm>
            <a:off x="6846643" y="3988398"/>
            <a:ext cx="135697" cy="267804"/>
          </a:xfrm>
          <a:prstGeom prst="rect">
            <a:avLst/>
          </a:prstGeom>
        </p:spPr>
      </p:pic>
      <p:pic>
        <p:nvPicPr>
          <p:cNvPr id="35" name="Picture 34"/>
          <p:cNvPicPr>
            <a:picLocks noChangeAspect="1"/>
          </p:cNvPicPr>
          <p:nvPr/>
        </p:nvPicPr>
        <p:blipFill>
          <a:blip r:embed="rId4">
            <a:duotone>
              <a:schemeClr val="accent6">
                <a:shade val="45000"/>
                <a:satMod val="135000"/>
              </a:schemeClr>
              <a:prstClr val="white"/>
            </a:duotone>
          </a:blip>
          <a:stretch>
            <a:fillRect/>
          </a:stretch>
        </p:blipFill>
        <p:spPr>
          <a:xfrm>
            <a:off x="6941970" y="3988398"/>
            <a:ext cx="135697" cy="267804"/>
          </a:xfrm>
          <a:prstGeom prst="rect">
            <a:avLst/>
          </a:prstGeom>
        </p:spPr>
      </p:pic>
      <p:sp>
        <p:nvSpPr>
          <p:cNvPr id="36" name="Rectangle 35"/>
          <p:cNvSpPr/>
          <p:nvPr/>
        </p:nvSpPr>
        <p:spPr>
          <a:xfrm>
            <a:off x="6326540" y="4267973"/>
            <a:ext cx="1205007" cy="430309"/>
          </a:xfrm>
          <a:prstGeom prst="rect">
            <a:avLst/>
          </a:prstGeom>
          <a:noFill/>
        </p:spPr>
        <p:txBody>
          <a:bodyPr wrap="square">
            <a:spAutoFit/>
          </a:bodyPr>
          <a:lstStyle/>
          <a:p>
            <a:pPr algn="ctr" defTabSz="932597"/>
            <a:r>
              <a:rPr lang="en-US" sz="1071" dirty="0">
                <a:solidFill>
                  <a:srgbClr val="FFFFFF"/>
                </a:solidFill>
              </a:rPr>
              <a:t>Roles and Role Assignments</a:t>
            </a:r>
          </a:p>
        </p:txBody>
      </p:sp>
      <p:pic>
        <p:nvPicPr>
          <p:cNvPr id="41" name="Picture 40"/>
          <p:cNvPicPr>
            <a:picLocks noChangeAspect="1"/>
          </p:cNvPicPr>
          <p:nvPr/>
        </p:nvPicPr>
        <p:blipFill>
          <a:blip r:embed="rId6"/>
          <a:stretch>
            <a:fillRect/>
          </a:stretch>
        </p:blipFill>
        <p:spPr>
          <a:xfrm>
            <a:off x="9390360" y="4437254"/>
            <a:ext cx="875318" cy="312539"/>
          </a:xfrm>
          <a:prstGeom prst="rect">
            <a:avLst/>
          </a:prstGeom>
        </p:spPr>
      </p:pic>
      <p:pic>
        <p:nvPicPr>
          <p:cNvPr id="42" name="Picture 41"/>
          <p:cNvPicPr>
            <a:picLocks noChangeAspect="1"/>
          </p:cNvPicPr>
          <p:nvPr/>
        </p:nvPicPr>
        <p:blipFill>
          <a:blip r:embed="rId6"/>
          <a:stretch>
            <a:fillRect/>
          </a:stretch>
        </p:blipFill>
        <p:spPr>
          <a:xfrm>
            <a:off x="9398188" y="3870923"/>
            <a:ext cx="875318" cy="312539"/>
          </a:xfrm>
          <a:prstGeom prst="rect">
            <a:avLst/>
          </a:prstGeom>
        </p:spPr>
      </p:pic>
      <p:sp>
        <p:nvSpPr>
          <p:cNvPr id="43" name="Rectangle 42"/>
          <p:cNvSpPr/>
          <p:nvPr/>
        </p:nvSpPr>
        <p:spPr>
          <a:xfrm>
            <a:off x="8370307" y="4152473"/>
            <a:ext cx="2891349" cy="270285"/>
          </a:xfrm>
          <a:prstGeom prst="rect">
            <a:avLst/>
          </a:prstGeom>
          <a:noFill/>
        </p:spPr>
        <p:txBody>
          <a:bodyPr wrap="square">
            <a:spAutoFit/>
          </a:bodyPr>
          <a:lstStyle/>
          <a:p>
            <a:pPr algn="ctr" defTabSz="932597"/>
            <a:r>
              <a:rPr lang="en-US" sz="1122" dirty="0">
                <a:solidFill>
                  <a:srgbClr val="FFFFFF"/>
                </a:solidFill>
              </a:rPr>
              <a:t>Owner = ellen@</a:t>
            </a:r>
            <a:r>
              <a:rPr lang="en-US" sz="1122" strike="sngStrike" dirty="0">
                <a:solidFill>
                  <a:srgbClr val="FFFFFF"/>
                </a:solidFill>
              </a:rPr>
              <a:t>outlook</a:t>
            </a:r>
            <a:r>
              <a:rPr lang="en-US" sz="1122" b="1" dirty="0">
                <a:solidFill>
                  <a:srgbClr val="FFFFFF"/>
                </a:solidFill>
              </a:rPr>
              <a:t>company</a:t>
            </a:r>
            <a:r>
              <a:rPr lang="en-US" sz="1122" dirty="0">
                <a:solidFill>
                  <a:srgbClr val="FFFFFF"/>
                </a:solidFill>
              </a:rPr>
              <a:t>.com</a:t>
            </a:r>
          </a:p>
        </p:txBody>
      </p:sp>
      <p:sp>
        <p:nvSpPr>
          <p:cNvPr id="44" name="Rectangle 43"/>
          <p:cNvSpPr/>
          <p:nvPr/>
        </p:nvSpPr>
        <p:spPr>
          <a:xfrm>
            <a:off x="8370307" y="4729510"/>
            <a:ext cx="3012299" cy="270285"/>
          </a:xfrm>
          <a:prstGeom prst="rect">
            <a:avLst/>
          </a:prstGeom>
          <a:noFill/>
        </p:spPr>
        <p:txBody>
          <a:bodyPr wrap="square">
            <a:spAutoFit/>
          </a:bodyPr>
          <a:lstStyle/>
          <a:p>
            <a:pPr algn="ctr" defTabSz="932597"/>
            <a:r>
              <a:rPr lang="en-US" sz="1122" dirty="0">
                <a:solidFill>
                  <a:srgbClr val="FFFFFF"/>
                </a:solidFill>
              </a:rPr>
              <a:t>Owner = aaron@</a:t>
            </a:r>
            <a:r>
              <a:rPr lang="en-US" sz="1122" strike="sngStrike" dirty="0">
                <a:solidFill>
                  <a:srgbClr val="FFFFFF"/>
                </a:solidFill>
              </a:rPr>
              <a:t>hotmail</a:t>
            </a:r>
            <a:r>
              <a:rPr lang="en-US" sz="1122" b="1" dirty="0">
                <a:solidFill>
                  <a:srgbClr val="FFFFFF"/>
                </a:solidFill>
              </a:rPr>
              <a:t>company</a:t>
            </a:r>
            <a:r>
              <a:rPr lang="en-US" sz="1122" dirty="0">
                <a:solidFill>
                  <a:srgbClr val="FFFFFF"/>
                </a:solidFill>
              </a:rPr>
              <a:t>.com</a:t>
            </a:r>
          </a:p>
        </p:txBody>
      </p:sp>
      <p:pic>
        <p:nvPicPr>
          <p:cNvPr id="45" name="Picture 44"/>
          <p:cNvPicPr>
            <a:picLocks noChangeAspect="1"/>
          </p:cNvPicPr>
          <p:nvPr/>
        </p:nvPicPr>
        <p:blipFill>
          <a:blip r:embed="rId7">
            <a:duotone>
              <a:schemeClr val="accent6">
                <a:shade val="45000"/>
                <a:satMod val="135000"/>
              </a:schemeClr>
              <a:prstClr val="white"/>
            </a:duotone>
          </a:blip>
          <a:stretch>
            <a:fillRect/>
          </a:stretch>
        </p:blipFill>
        <p:spPr>
          <a:xfrm>
            <a:off x="5197900" y="3764522"/>
            <a:ext cx="1372188" cy="1066339"/>
          </a:xfrm>
          <a:prstGeom prst="rect">
            <a:avLst/>
          </a:prstGeom>
        </p:spPr>
      </p:pic>
      <p:sp>
        <p:nvSpPr>
          <p:cNvPr id="46" name="Rectangle 45"/>
          <p:cNvSpPr/>
          <p:nvPr/>
        </p:nvSpPr>
        <p:spPr>
          <a:xfrm>
            <a:off x="5470928" y="4155917"/>
            <a:ext cx="826126" cy="598379"/>
          </a:xfrm>
          <a:prstGeom prst="rect">
            <a:avLst/>
          </a:prstGeom>
          <a:noFill/>
        </p:spPr>
        <p:txBody>
          <a:bodyPr wrap="square">
            <a:spAutoFit/>
          </a:bodyPr>
          <a:lstStyle/>
          <a:p>
            <a:pPr algn="ctr" defTabSz="932597"/>
            <a:r>
              <a:rPr lang="en-US" sz="1071" dirty="0">
                <a:solidFill>
                  <a:prstClr val="white"/>
                </a:solidFill>
              </a:rPr>
              <a:t>Azure Active Directory</a:t>
            </a:r>
          </a:p>
        </p:txBody>
      </p:sp>
      <p:pic>
        <p:nvPicPr>
          <p:cNvPr id="29" name="Picture 28"/>
          <p:cNvPicPr>
            <a:picLocks noChangeAspect="1"/>
          </p:cNvPicPr>
          <p:nvPr/>
        </p:nvPicPr>
        <p:blipFill>
          <a:blip r:embed="rId4">
            <a:duotone>
              <a:schemeClr val="accent6">
                <a:shade val="45000"/>
                <a:satMod val="135000"/>
              </a:schemeClr>
              <a:prstClr val="white"/>
            </a:duotone>
          </a:blip>
          <a:stretch>
            <a:fillRect/>
          </a:stretch>
        </p:blipFill>
        <p:spPr>
          <a:xfrm>
            <a:off x="6783584" y="3399388"/>
            <a:ext cx="144982" cy="286127"/>
          </a:xfrm>
          <a:prstGeom prst="rect">
            <a:avLst/>
          </a:prstGeom>
        </p:spPr>
      </p:pic>
      <p:pic>
        <p:nvPicPr>
          <p:cNvPr id="30" name="Picture 29"/>
          <p:cNvPicPr>
            <a:picLocks noChangeAspect="1"/>
          </p:cNvPicPr>
          <p:nvPr/>
        </p:nvPicPr>
        <p:blipFill>
          <a:blip r:embed="rId4">
            <a:duotone>
              <a:schemeClr val="accent6">
                <a:shade val="45000"/>
                <a:satMod val="135000"/>
              </a:schemeClr>
              <a:prstClr val="white"/>
            </a:duotone>
          </a:blip>
          <a:stretch>
            <a:fillRect/>
          </a:stretch>
        </p:blipFill>
        <p:spPr>
          <a:xfrm>
            <a:off x="7009648" y="3397898"/>
            <a:ext cx="144982" cy="286127"/>
          </a:xfrm>
          <a:prstGeom prst="rect">
            <a:avLst/>
          </a:prstGeom>
        </p:spPr>
      </p:pic>
      <p:pic>
        <p:nvPicPr>
          <p:cNvPr id="31" name="Picture 30"/>
          <p:cNvPicPr>
            <a:picLocks noChangeAspect="1"/>
          </p:cNvPicPr>
          <p:nvPr/>
        </p:nvPicPr>
        <p:blipFill>
          <a:blip r:embed="rId4">
            <a:duotone>
              <a:schemeClr val="accent6">
                <a:shade val="45000"/>
                <a:satMod val="135000"/>
              </a:schemeClr>
              <a:prstClr val="white"/>
            </a:duotone>
          </a:blip>
          <a:stretch>
            <a:fillRect/>
          </a:stretch>
        </p:blipFill>
        <p:spPr>
          <a:xfrm>
            <a:off x="6875866" y="3315918"/>
            <a:ext cx="186521" cy="368108"/>
          </a:xfrm>
          <a:prstGeom prst="rect">
            <a:avLst/>
          </a:prstGeom>
        </p:spPr>
      </p:pic>
      <p:sp>
        <p:nvSpPr>
          <p:cNvPr id="37" name="Rectangle 36"/>
          <p:cNvSpPr/>
          <p:nvPr/>
        </p:nvSpPr>
        <p:spPr>
          <a:xfrm>
            <a:off x="6203850" y="3658339"/>
            <a:ext cx="1305692" cy="262241"/>
          </a:xfrm>
          <a:prstGeom prst="rect">
            <a:avLst/>
          </a:prstGeom>
          <a:noFill/>
        </p:spPr>
        <p:txBody>
          <a:bodyPr wrap="square">
            <a:spAutoFit/>
          </a:bodyPr>
          <a:lstStyle/>
          <a:p>
            <a:pPr algn="ctr" defTabSz="932597"/>
            <a:r>
              <a:rPr lang="en-US" sz="1071" dirty="0">
                <a:solidFill>
                  <a:srgbClr val="FFFFFF"/>
                </a:solidFill>
              </a:rPr>
              <a:t>Users &amp; Groups</a:t>
            </a:r>
          </a:p>
        </p:txBody>
      </p:sp>
      <p:pic>
        <p:nvPicPr>
          <p:cNvPr id="49" name="Picture 48"/>
          <p:cNvPicPr>
            <a:picLocks noChangeAspect="1"/>
          </p:cNvPicPr>
          <p:nvPr/>
        </p:nvPicPr>
        <p:blipFill>
          <a:blip r:embed="rId4">
            <a:duotone>
              <a:schemeClr val="accent6">
                <a:shade val="45000"/>
                <a:satMod val="135000"/>
              </a:schemeClr>
              <a:prstClr val="white"/>
            </a:duotone>
          </a:blip>
          <a:stretch>
            <a:fillRect/>
          </a:stretch>
        </p:blipFill>
        <p:spPr>
          <a:xfrm>
            <a:off x="6542305" y="3315919"/>
            <a:ext cx="199680" cy="414102"/>
          </a:xfrm>
          <a:prstGeom prst="rect">
            <a:avLst/>
          </a:prstGeom>
        </p:spPr>
      </p:pic>
      <p:cxnSp>
        <p:nvCxnSpPr>
          <p:cNvPr id="51" name="Straight Connector 50"/>
          <p:cNvCxnSpPr/>
          <p:nvPr/>
        </p:nvCxnSpPr>
        <p:spPr>
          <a:xfrm>
            <a:off x="4358562" y="4423493"/>
            <a:ext cx="884712" cy="0"/>
          </a:xfrm>
          <a:prstGeom prst="line">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3" name="Rectangle 52"/>
          <p:cNvSpPr/>
          <p:nvPr/>
        </p:nvSpPr>
        <p:spPr>
          <a:xfrm>
            <a:off x="4191459" y="4180860"/>
            <a:ext cx="1205007" cy="262241"/>
          </a:xfrm>
          <a:prstGeom prst="rect">
            <a:avLst/>
          </a:prstGeom>
          <a:noFill/>
        </p:spPr>
        <p:txBody>
          <a:bodyPr wrap="square">
            <a:spAutoFit/>
          </a:bodyPr>
          <a:lstStyle/>
          <a:p>
            <a:pPr algn="ctr" defTabSz="932597"/>
            <a:r>
              <a:rPr lang="en-US" sz="1071" dirty="0">
                <a:solidFill>
                  <a:srgbClr val="FFFFFF"/>
                </a:solidFill>
              </a:rPr>
              <a:t>Sync</a:t>
            </a:r>
          </a:p>
        </p:txBody>
      </p:sp>
      <p:pic>
        <p:nvPicPr>
          <p:cNvPr id="2052" name="Picture 4" descr="http://exchangeserverpro.com/wp-content/uploads/2013/11/office-365-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4005" y="2879700"/>
            <a:ext cx="842714" cy="4663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mspartner.microsoft.com/en/us/publishingimages/ms_rgb_dynamics_crm_blu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873789" y="2879700"/>
            <a:ext cx="828013" cy="46630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0"/>
          <a:stretch>
            <a:fillRect/>
          </a:stretch>
        </p:blipFill>
        <p:spPr>
          <a:xfrm>
            <a:off x="9390360" y="1651999"/>
            <a:ext cx="738985" cy="603620"/>
          </a:xfrm>
          <a:prstGeom prst="rect">
            <a:avLst/>
          </a:prstGeom>
        </p:spPr>
      </p:pic>
      <p:pic>
        <p:nvPicPr>
          <p:cNvPr id="60" name="Picture 59"/>
          <p:cNvPicPr>
            <a:picLocks noChangeAspect="1"/>
          </p:cNvPicPr>
          <p:nvPr/>
        </p:nvPicPr>
        <p:blipFill>
          <a:blip r:embed="rId11">
            <a:grayscl/>
          </a:blip>
          <a:stretch>
            <a:fillRect/>
          </a:stretch>
        </p:blipFill>
        <p:spPr>
          <a:xfrm>
            <a:off x="9520777" y="5402212"/>
            <a:ext cx="767012" cy="676610"/>
          </a:xfrm>
          <a:prstGeom prst="rect">
            <a:avLst/>
          </a:prstGeom>
        </p:spPr>
      </p:pic>
      <p:sp>
        <p:nvSpPr>
          <p:cNvPr id="56" name="Rounded Rectangle 55"/>
          <p:cNvSpPr/>
          <p:nvPr/>
        </p:nvSpPr>
        <p:spPr>
          <a:xfrm>
            <a:off x="8653316" y="2196440"/>
            <a:ext cx="2325329" cy="2408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32597"/>
            <a:r>
              <a:rPr lang="en-US" sz="1122" dirty="0">
                <a:solidFill>
                  <a:srgbClr val="505050"/>
                </a:solidFill>
              </a:rPr>
              <a:t>2000+ Pre-Integrated SAAS Apps</a:t>
            </a:r>
          </a:p>
        </p:txBody>
      </p:sp>
      <p:sp>
        <p:nvSpPr>
          <p:cNvPr id="63" name="Rounded Rectangle 62"/>
          <p:cNvSpPr/>
          <p:nvPr/>
        </p:nvSpPr>
        <p:spPr>
          <a:xfrm>
            <a:off x="8665353" y="3320329"/>
            <a:ext cx="2325329" cy="2408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32597"/>
            <a:r>
              <a:rPr lang="en-US" sz="1122" dirty="0">
                <a:solidFill>
                  <a:srgbClr val="505050"/>
                </a:solidFill>
              </a:rPr>
              <a:t>Microsoft Online Services</a:t>
            </a:r>
          </a:p>
        </p:txBody>
      </p:sp>
      <p:sp>
        <p:nvSpPr>
          <p:cNvPr id="64" name="Rounded Rectangle 63"/>
          <p:cNvSpPr/>
          <p:nvPr/>
        </p:nvSpPr>
        <p:spPr>
          <a:xfrm>
            <a:off x="8673181" y="4939585"/>
            <a:ext cx="2325329" cy="24085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32597"/>
            <a:r>
              <a:rPr lang="en-US" sz="1122" dirty="0">
                <a:solidFill>
                  <a:srgbClr val="505050"/>
                </a:solidFill>
              </a:rPr>
              <a:t>Microsoft Azure IAAS/PAAS</a:t>
            </a:r>
          </a:p>
        </p:txBody>
      </p:sp>
      <p:sp>
        <p:nvSpPr>
          <p:cNvPr id="65" name="Rounded Rectangle 64"/>
          <p:cNvSpPr/>
          <p:nvPr/>
        </p:nvSpPr>
        <p:spPr>
          <a:xfrm>
            <a:off x="8466575" y="6058368"/>
            <a:ext cx="2949199" cy="2424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32597"/>
            <a:r>
              <a:rPr lang="en-US" sz="1122" dirty="0">
                <a:solidFill>
                  <a:srgbClr val="505050"/>
                </a:solidFill>
              </a:rPr>
              <a:t>Company In-House Developed Cloud Apps</a:t>
            </a:r>
          </a:p>
        </p:txBody>
      </p:sp>
      <p:cxnSp>
        <p:nvCxnSpPr>
          <p:cNvPr id="66" name="Straight Arrow Connector 65"/>
          <p:cNvCxnSpPr/>
          <p:nvPr/>
        </p:nvCxnSpPr>
        <p:spPr>
          <a:xfrm flipV="1">
            <a:off x="7608660" y="2876871"/>
            <a:ext cx="717528" cy="1084307"/>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7632470" y="3700782"/>
            <a:ext cx="725875" cy="36295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7632469" y="4188151"/>
            <a:ext cx="704962" cy="179321"/>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7636850" y="4344910"/>
            <a:ext cx="689338" cy="965024"/>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a:off x="1426851" y="3274038"/>
            <a:ext cx="6176830" cy="2362136"/>
          </a:xfrm>
          <a:prstGeom prst="roundRect">
            <a:avLst>
              <a:gd name="adj" fmla="val 7450"/>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t"/>
          <a:lstStyle/>
          <a:p>
            <a:pPr algn="ctr" defTabSz="932597"/>
            <a:r>
              <a:rPr lang="en-US" sz="1836" dirty="0">
                <a:solidFill>
                  <a:srgbClr val="FFFFFF"/>
                </a:solidFill>
              </a:rPr>
              <a:t>IT </a:t>
            </a:r>
            <a:r>
              <a:rPr lang="en-US" sz="1836" dirty="0" smtClean="0">
                <a:solidFill>
                  <a:srgbClr val="FFFFFF"/>
                </a:solidFill>
              </a:rPr>
              <a:t>managed identities</a:t>
            </a:r>
            <a:endParaRPr lang="en-US" sz="1836" dirty="0">
              <a:solidFill>
                <a:srgbClr val="FFFFFF"/>
              </a:solidFill>
            </a:endParaRPr>
          </a:p>
        </p:txBody>
      </p:sp>
      <p:pic>
        <p:nvPicPr>
          <p:cNvPr id="91" name="Picture 90"/>
          <p:cNvPicPr>
            <a:picLocks noChangeAspect="1"/>
          </p:cNvPicPr>
          <p:nvPr/>
        </p:nvPicPr>
        <p:blipFill>
          <a:blip r:embed="rId7">
            <a:duotone>
              <a:prstClr val="black"/>
              <a:schemeClr val="accent4">
                <a:tint val="45000"/>
                <a:satMod val="400000"/>
              </a:schemeClr>
            </a:duotone>
          </a:blip>
          <a:stretch>
            <a:fillRect/>
          </a:stretch>
        </p:blipFill>
        <p:spPr>
          <a:xfrm>
            <a:off x="1434671" y="3870428"/>
            <a:ext cx="1372187" cy="1066339"/>
          </a:xfrm>
          <a:prstGeom prst="rect">
            <a:avLst/>
          </a:prstGeom>
        </p:spPr>
      </p:pic>
      <p:sp>
        <p:nvSpPr>
          <p:cNvPr id="92" name="Rectangle 91"/>
          <p:cNvSpPr/>
          <p:nvPr/>
        </p:nvSpPr>
        <p:spPr>
          <a:xfrm>
            <a:off x="1707701" y="4403597"/>
            <a:ext cx="826126" cy="430310"/>
          </a:xfrm>
          <a:prstGeom prst="rect">
            <a:avLst/>
          </a:prstGeom>
          <a:noFill/>
        </p:spPr>
        <p:txBody>
          <a:bodyPr wrap="square">
            <a:spAutoFit/>
          </a:bodyPr>
          <a:lstStyle/>
          <a:p>
            <a:pPr algn="ctr" defTabSz="932597"/>
            <a:r>
              <a:rPr lang="en-US" sz="1071" dirty="0">
                <a:solidFill>
                  <a:prstClr val="white"/>
                </a:solidFill>
                <a:latin typeface="Calibri" panose="020F0502020204030204" pitchFamily="34" charset="0"/>
              </a:rPr>
              <a:t>Active Directory</a:t>
            </a:r>
            <a:endParaRPr lang="en-US" sz="1071" dirty="0">
              <a:solidFill>
                <a:prstClr val="white"/>
              </a:solidFill>
            </a:endParaRPr>
          </a:p>
        </p:txBody>
      </p:sp>
      <p:pic>
        <p:nvPicPr>
          <p:cNvPr id="89" name="Picture 88"/>
          <p:cNvPicPr>
            <a:picLocks noChangeAspect="1"/>
          </p:cNvPicPr>
          <p:nvPr/>
        </p:nvPicPr>
        <p:blipFill>
          <a:blip r:embed="rId4">
            <a:duotone>
              <a:prstClr val="black"/>
              <a:schemeClr val="accent4">
                <a:tint val="45000"/>
                <a:satMod val="400000"/>
              </a:schemeClr>
            </a:duotone>
          </a:blip>
          <a:stretch>
            <a:fillRect/>
          </a:stretch>
        </p:blipFill>
        <p:spPr>
          <a:xfrm>
            <a:off x="3746224" y="4169886"/>
            <a:ext cx="199679" cy="414102"/>
          </a:xfrm>
          <a:prstGeom prst="rect">
            <a:avLst/>
          </a:prstGeom>
        </p:spPr>
      </p:pic>
      <p:sp>
        <p:nvSpPr>
          <p:cNvPr id="90" name="Rectangle 89"/>
          <p:cNvSpPr/>
          <p:nvPr/>
        </p:nvSpPr>
        <p:spPr>
          <a:xfrm>
            <a:off x="2426978" y="4177801"/>
            <a:ext cx="1275376" cy="262240"/>
          </a:xfrm>
          <a:prstGeom prst="rect">
            <a:avLst/>
          </a:prstGeom>
          <a:noFill/>
        </p:spPr>
        <p:txBody>
          <a:bodyPr wrap="square">
            <a:spAutoFit/>
          </a:bodyPr>
          <a:lstStyle/>
          <a:p>
            <a:pPr algn="ctr" defTabSz="932597"/>
            <a:endParaRPr lang="en-US" sz="1071" dirty="0">
              <a:solidFill>
                <a:srgbClr val="FFFFFF"/>
              </a:solidFill>
            </a:endParaRPr>
          </a:p>
        </p:txBody>
      </p:sp>
      <p:pic>
        <p:nvPicPr>
          <p:cNvPr id="87" name="Picture 86"/>
          <p:cNvPicPr>
            <a:picLocks noChangeAspect="1"/>
          </p:cNvPicPr>
          <p:nvPr/>
        </p:nvPicPr>
        <p:blipFill>
          <a:blip r:embed="rId4">
            <a:duotone>
              <a:prstClr val="black"/>
              <a:schemeClr val="accent4">
                <a:tint val="45000"/>
                <a:satMod val="400000"/>
              </a:schemeClr>
            </a:duotone>
          </a:blip>
          <a:stretch>
            <a:fillRect/>
          </a:stretch>
        </p:blipFill>
        <p:spPr>
          <a:xfrm>
            <a:off x="3521299" y="3974578"/>
            <a:ext cx="199679" cy="414102"/>
          </a:xfrm>
          <a:prstGeom prst="rect">
            <a:avLst/>
          </a:prstGeom>
        </p:spPr>
      </p:pic>
      <p:sp>
        <p:nvSpPr>
          <p:cNvPr id="88" name="Rectangle 87"/>
          <p:cNvSpPr/>
          <p:nvPr/>
        </p:nvSpPr>
        <p:spPr>
          <a:xfrm>
            <a:off x="2597511" y="4365170"/>
            <a:ext cx="1275376" cy="262240"/>
          </a:xfrm>
          <a:prstGeom prst="rect">
            <a:avLst/>
          </a:prstGeom>
          <a:noFill/>
        </p:spPr>
        <p:txBody>
          <a:bodyPr wrap="square">
            <a:spAutoFit/>
          </a:bodyPr>
          <a:lstStyle/>
          <a:p>
            <a:pPr algn="ctr" defTabSz="932597"/>
            <a:endParaRPr lang="en-US" sz="1071" dirty="0">
              <a:solidFill>
                <a:srgbClr val="FFFFFF"/>
              </a:solidFill>
            </a:endParaRPr>
          </a:p>
        </p:txBody>
      </p:sp>
      <p:pic>
        <p:nvPicPr>
          <p:cNvPr id="85" name="Picture 84"/>
          <p:cNvPicPr>
            <a:picLocks noChangeAspect="1"/>
          </p:cNvPicPr>
          <p:nvPr/>
        </p:nvPicPr>
        <p:blipFill>
          <a:blip r:embed="rId4">
            <a:duotone>
              <a:prstClr val="black"/>
              <a:schemeClr val="accent4">
                <a:tint val="45000"/>
                <a:satMod val="400000"/>
              </a:schemeClr>
            </a:duotone>
          </a:blip>
          <a:stretch>
            <a:fillRect/>
          </a:stretch>
        </p:blipFill>
        <p:spPr>
          <a:xfrm>
            <a:off x="3308258" y="4196547"/>
            <a:ext cx="199679" cy="414102"/>
          </a:xfrm>
          <a:prstGeom prst="rect">
            <a:avLst/>
          </a:prstGeom>
        </p:spPr>
      </p:pic>
      <p:sp>
        <p:nvSpPr>
          <p:cNvPr id="86" name="Rectangle 85"/>
          <p:cNvSpPr/>
          <p:nvPr/>
        </p:nvSpPr>
        <p:spPr>
          <a:xfrm>
            <a:off x="2641750" y="4565560"/>
            <a:ext cx="1512747" cy="262240"/>
          </a:xfrm>
          <a:prstGeom prst="rect">
            <a:avLst/>
          </a:prstGeom>
          <a:noFill/>
        </p:spPr>
        <p:txBody>
          <a:bodyPr wrap="square">
            <a:spAutoFit/>
          </a:bodyPr>
          <a:lstStyle/>
          <a:p>
            <a:pPr algn="ctr" defTabSz="932597"/>
            <a:r>
              <a:rPr lang="en-US" sz="1071" dirty="0">
                <a:solidFill>
                  <a:srgbClr val="FFFFFF"/>
                </a:solidFill>
              </a:rPr>
              <a:t>ellen@company.com</a:t>
            </a:r>
          </a:p>
        </p:txBody>
      </p:sp>
      <p:pic>
        <p:nvPicPr>
          <p:cNvPr id="83" name="Picture 82"/>
          <p:cNvPicPr>
            <a:picLocks noChangeAspect="1"/>
          </p:cNvPicPr>
          <p:nvPr/>
        </p:nvPicPr>
        <p:blipFill>
          <a:blip r:embed="rId4">
            <a:duotone>
              <a:prstClr val="black"/>
              <a:schemeClr val="accent4">
                <a:tint val="45000"/>
                <a:satMod val="400000"/>
              </a:schemeClr>
            </a:duotone>
          </a:blip>
          <a:stretch>
            <a:fillRect/>
          </a:stretch>
        </p:blipFill>
        <p:spPr>
          <a:xfrm>
            <a:off x="3517272" y="4369839"/>
            <a:ext cx="199679" cy="414102"/>
          </a:xfrm>
          <a:prstGeom prst="rect">
            <a:avLst/>
          </a:prstGeom>
        </p:spPr>
      </p:pic>
      <p:sp>
        <p:nvSpPr>
          <p:cNvPr id="84" name="Rectangle 83"/>
          <p:cNvSpPr/>
          <p:nvPr/>
        </p:nvSpPr>
        <p:spPr>
          <a:xfrm>
            <a:off x="2900755" y="4761876"/>
            <a:ext cx="1513875" cy="257122"/>
          </a:xfrm>
          <a:prstGeom prst="rect">
            <a:avLst/>
          </a:prstGeom>
          <a:noFill/>
        </p:spPr>
        <p:txBody>
          <a:bodyPr wrap="square">
            <a:spAutoFit/>
          </a:bodyPr>
          <a:lstStyle/>
          <a:p>
            <a:pPr algn="ctr" defTabSz="932597"/>
            <a:r>
              <a:rPr lang="en-US" sz="1071" dirty="0">
                <a:solidFill>
                  <a:srgbClr val="FFFFFF"/>
                </a:solidFill>
              </a:rPr>
              <a:t>aaron@company.com</a:t>
            </a:r>
          </a:p>
        </p:txBody>
      </p:sp>
    </p:spTree>
    <p:extLst>
      <p:ext uri="{BB962C8B-B14F-4D97-AF65-F5344CB8AC3E}">
        <p14:creationId xmlns:p14="http://schemas.microsoft.com/office/powerpoint/2010/main" val="24883690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br>
              <a:rPr lang="en-US" dirty="0" smtClean="0"/>
            </a:br>
            <a:r>
              <a:rPr lang="en-US" dirty="0" smtClean="0"/>
              <a:t>Azure RBAC in action</a:t>
            </a:r>
            <a:endParaRPr lang="en-US" dirty="0"/>
          </a:p>
        </p:txBody>
      </p:sp>
      <p:sp>
        <p:nvSpPr>
          <p:cNvPr id="5" name="Text Placeholder 4"/>
          <p:cNvSpPr>
            <a:spLocks noGrp="1"/>
          </p:cNvSpPr>
          <p:nvPr>
            <p:ph type="body" sz="quarter" idx="12"/>
          </p:nvPr>
        </p:nvSpPr>
        <p:spPr/>
        <p:txBody>
          <a:bodyPr/>
          <a:lstStyle/>
          <a:p>
            <a:r>
              <a:rPr lang="en-US" dirty="0" smtClean="0"/>
              <a:t>Dushyant Gill</a:t>
            </a:r>
            <a:endParaRPr lang="en-US" dirty="0"/>
          </a:p>
        </p:txBody>
      </p:sp>
    </p:spTree>
    <p:extLst>
      <p:ext uri="{BB962C8B-B14F-4D97-AF65-F5344CB8AC3E}">
        <p14:creationId xmlns:p14="http://schemas.microsoft.com/office/powerpoint/2010/main" val="1005711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55768" y="95135"/>
            <a:ext cx="10724938" cy="1351952"/>
          </a:xfrm>
        </p:spPr>
        <p:txBody>
          <a:bodyPr/>
          <a:lstStyle/>
          <a:p>
            <a:pPr algn="ctr"/>
            <a:r>
              <a:rPr lang="en-US" dirty="0" smtClean="0"/>
              <a:t>Azure RBAC: First Preview Release</a:t>
            </a:r>
            <a:endParaRPr lang="en-US" dirty="0"/>
          </a:p>
        </p:txBody>
      </p:sp>
      <p:sp>
        <p:nvSpPr>
          <p:cNvPr id="5" name="Content Placeholder 4"/>
          <p:cNvSpPr>
            <a:spLocks noGrp="1"/>
          </p:cNvSpPr>
          <p:nvPr>
            <p:ph idx="4294967295"/>
          </p:nvPr>
        </p:nvSpPr>
        <p:spPr>
          <a:xfrm>
            <a:off x="855768" y="1562740"/>
            <a:ext cx="10724938" cy="5172729"/>
          </a:xfrm>
          <a:prstGeom prst="rect">
            <a:avLst/>
          </a:prstGeom>
        </p:spPr>
        <p:txBody>
          <a:bodyPr>
            <a:normAutofit fontScale="85000" lnSpcReduction="10000"/>
          </a:bodyPr>
          <a:lstStyle/>
          <a:p>
            <a:r>
              <a:rPr lang="en-US" dirty="0" smtClean="0"/>
              <a:t>3 built-in roles (Owner, Contributor and Reader) available for assignment to Users, Groups and Services on Azure scopes: Subscription, Resource Group and Resources.</a:t>
            </a:r>
          </a:p>
          <a:p>
            <a:endParaRPr lang="en-US" dirty="0" smtClean="0"/>
          </a:p>
          <a:p>
            <a:r>
              <a:rPr lang="en-US" dirty="0" smtClean="0"/>
              <a:t>Access management using Azure preview portal, Command Line Tools &amp; REST API for bulk operations. </a:t>
            </a:r>
          </a:p>
          <a:p>
            <a:endParaRPr lang="en-US" dirty="0"/>
          </a:p>
          <a:p>
            <a:r>
              <a:rPr lang="en-US" dirty="0" smtClean="0"/>
              <a:t>In </a:t>
            </a:r>
            <a:r>
              <a:rPr lang="en-US" dirty="0"/>
              <a:t>the new RBAC model </a:t>
            </a:r>
            <a:r>
              <a:rPr lang="en-US" dirty="0" smtClean="0"/>
              <a:t>the existing subscription administrators and co-admins become ‘Owners’ of the subscription.</a:t>
            </a:r>
          </a:p>
          <a:p>
            <a:endParaRPr lang="en-US" dirty="0" smtClean="0"/>
          </a:p>
          <a:p>
            <a:endParaRPr lang="en-US" dirty="0" smtClean="0"/>
          </a:p>
        </p:txBody>
      </p:sp>
    </p:spTree>
    <p:extLst>
      <p:ext uri="{BB962C8B-B14F-4D97-AF65-F5344CB8AC3E}">
        <p14:creationId xmlns:p14="http://schemas.microsoft.com/office/powerpoint/2010/main" val="9598581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Dushyant Gill</External_x0020_Speaker>
    <Session_x0020_Code xmlns="e36bfbf9-5e42-489c-a259-4c54eb22cb57">CDP-B213</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http://purl.org/dc/dcmitype/"/>
    <ds:schemaRef ds:uri="e36bfbf9-5e42-489c-a259-4c54eb22cb57"/>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230e9df3-be65-4c73-a93b-d1236ebd677e"/>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4</TotalTime>
  <Words>1645</Words>
  <Application>Microsoft Office PowerPoint</Application>
  <PresentationFormat>Custom</PresentationFormat>
  <Paragraphs>272</Paragraphs>
  <Slides>23</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Segoe UI</vt:lpstr>
      <vt:lpstr>Segoe UI Light</vt:lpstr>
      <vt:lpstr>Wingdings</vt:lpstr>
      <vt:lpstr>TEE14 Speaker PPT Template</vt:lpstr>
      <vt:lpstr>PowerPoint Presentation</vt:lpstr>
      <vt:lpstr>Role-Based Access Control for Azure CDP-B213</vt:lpstr>
      <vt:lpstr>Question</vt:lpstr>
      <vt:lpstr>Question</vt:lpstr>
      <vt:lpstr>Question</vt:lpstr>
      <vt:lpstr>Adoption of IAAS/PAAS in Organizations</vt:lpstr>
      <vt:lpstr>Access to Azure and rest of the cloud: Powered by Azure AD</vt:lpstr>
      <vt:lpstr>Demo: Azure RBAC in action</vt:lpstr>
      <vt:lpstr>Azure RBAC: First Preview Release</vt:lpstr>
      <vt:lpstr>Roles and Roles Assignments</vt:lpstr>
      <vt:lpstr>Access Inheritance and Resource Hierarchy</vt:lpstr>
      <vt:lpstr>Azure AD Authorization Platform</vt:lpstr>
      <vt:lpstr>Demo:  Access Management</vt:lpstr>
      <vt:lpstr>RBAC &amp; Azure Resource Manager</vt:lpstr>
      <vt:lpstr>Demo:  Access Change History - RBAC and Events RP</vt:lpstr>
      <vt:lpstr>Integrate your app’s access with AAD groups</vt:lpstr>
      <vt:lpstr>What’s ahead</vt:lpstr>
      <vt:lpstr>For more information</vt:lpstr>
      <vt:lpstr>Resources</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Role-Based Access Control for Azure</dc:title>
  <dc:subject>TechEd 2014</dc:subject>
  <dc:creator>Sylvia Tedjo</dc:creator>
  <cp:keywords/>
  <dc:description>Template: Jordan Cayabyab, Artitudes Design
Formatting: 
Audience Type:</dc:description>
  <cp:lastModifiedBy>Shows</cp:lastModifiedBy>
  <cp:revision>5</cp:revision>
  <dcterms:created xsi:type="dcterms:W3CDTF">2014-10-28T06:25:39Z</dcterms:created>
  <dcterms:modified xsi:type="dcterms:W3CDTF">2014-10-29T12:46:34Z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