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Lst>
  <p:notesMasterIdLst>
    <p:notesMasterId r:id="rId35"/>
  </p:notesMasterIdLst>
  <p:handoutMasterIdLst>
    <p:handoutMasterId r:id="rId36"/>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3" r:id="rId30"/>
    <p:sldId id="284" r:id="rId31"/>
    <p:sldId id="280" r:id="rId32"/>
    <p:sldId id="281" r:id="rId33"/>
    <p:sldId id="282" r:id="rId3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3"/>
            <p14:sldId id="284"/>
            <p14:sldId id="280"/>
            <p14:sldId id="281"/>
            <p14:sldId id="282"/>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2"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100" d="100"/>
        <a:sy n="100"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10/28/2014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10/28/2014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090764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F58FA693-B166-436D-9B9C-02726D1BE385}"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3722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17</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7B40848-0901-4DB9-BEC9-F28EEB4C8399}"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50926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21AEA4E-C8DD-4389-8732-D0D2DA460746}"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37492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F5444317-81B2-40BD-A901-F59A344CE59F}"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9701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F5444317-81B2-40BD-A901-F59A344CE59F}"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23430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968403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371862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02701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10/28/2014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964414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25803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455855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590453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39783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6617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17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6D979CD-B56C-4EF6-87CD-1D4629B30218}"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15464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932316" fontAlgn="auto">
              <a:lnSpc>
                <a:spcPct val="115000"/>
              </a:lnSpc>
              <a:spcBef>
                <a:spcPts val="0"/>
              </a:spcBef>
              <a:spcAft>
                <a:spcPts val="0"/>
              </a:spcAft>
              <a:buFont typeface="Symbol" panose="05050102010706020507" pitchFamily="18" charset="2"/>
              <a:buNone/>
              <a:defRPr/>
            </a:pPr>
            <a:endParaRPr lang="en-US" dirty="0"/>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charset="0"/>
                <a:ea typeface="ＭＳ Ｐゴシック" charset="0"/>
                <a:cs typeface="ＭＳ Ｐゴシック" charset="0"/>
              </a:defRPr>
            </a:lvl1pPr>
            <a:lvl2pPr marL="742950" indent="-285750">
              <a:defRPr>
                <a:solidFill>
                  <a:schemeClr val="tx1"/>
                </a:solidFill>
                <a:latin typeface="Segoe UI" charset="0"/>
                <a:ea typeface="ＭＳ Ｐゴシック" charset="0"/>
              </a:defRPr>
            </a:lvl2pPr>
            <a:lvl3pPr marL="1143000" indent="-228600">
              <a:defRPr>
                <a:solidFill>
                  <a:schemeClr val="tx1"/>
                </a:solidFill>
                <a:latin typeface="Segoe UI" charset="0"/>
                <a:ea typeface="ＭＳ Ｐゴシック" charset="0"/>
              </a:defRPr>
            </a:lvl3pPr>
            <a:lvl4pPr marL="1600200" indent="-228600">
              <a:defRPr>
                <a:solidFill>
                  <a:schemeClr val="tx1"/>
                </a:solidFill>
                <a:latin typeface="Segoe UI" charset="0"/>
                <a:ea typeface="ＭＳ Ｐゴシック" charset="0"/>
              </a:defRPr>
            </a:lvl4pPr>
            <a:lvl5pPr marL="2057400" indent="-228600">
              <a:defRPr>
                <a:solidFill>
                  <a:schemeClr val="tx1"/>
                </a:solidFill>
                <a:latin typeface="Segoe UI" charset="0"/>
                <a:ea typeface="ＭＳ Ｐゴシック" charset="0"/>
              </a:defRPr>
            </a:lvl5pPr>
            <a:lvl6pPr marL="2514600" indent="-228600" defTabSz="931863" fontAlgn="base">
              <a:spcBef>
                <a:spcPct val="0"/>
              </a:spcBef>
              <a:spcAft>
                <a:spcPct val="0"/>
              </a:spcAft>
              <a:defRPr>
                <a:solidFill>
                  <a:schemeClr val="tx1"/>
                </a:solidFill>
                <a:latin typeface="Segoe UI" charset="0"/>
                <a:ea typeface="ＭＳ Ｐゴシック" charset="0"/>
              </a:defRPr>
            </a:lvl6pPr>
            <a:lvl7pPr marL="2971800" indent="-228600" defTabSz="931863" fontAlgn="base">
              <a:spcBef>
                <a:spcPct val="0"/>
              </a:spcBef>
              <a:spcAft>
                <a:spcPct val="0"/>
              </a:spcAft>
              <a:defRPr>
                <a:solidFill>
                  <a:schemeClr val="tx1"/>
                </a:solidFill>
                <a:latin typeface="Segoe UI" charset="0"/>
                <a:ea typeface="ＭＳ Ｐゴシック" charset="0"/>
              </a:defRPr>
            </a:lvl7pPr>
            <a:lvl8pPr marL="3429000" indent="-228600" defTabSz="931863" fontAlgn="base">
              <a:spcBef>
                <a:spcPct val="0"/>
              </a:spcBef>
              <a:spcAft>
                <a:spcPct val="0"/>
              </a:spcAft>
              <a:defRPr>
                <a:solidFill>
                  <a:schemeClr val="tx1"/>
                </a:solidFill>
                <a:latin typeface="Segoe UI" charset="0"/>
                <a:ea typeface="ＭＳ Ｐゴシック" charset="0"/>
              </a:defRPr>
            </a:lvl8pPr>
            <a:lvl9pPr marL="3886200" indent="-228600" defTabSz="931863" fontAlgn="base">
              <a:spcBef>
                <a:spcPct val="0"/>
              </a:spcBef>
              <a:spcAft>
                <a:spcPct val="0"/>
              </a:spcAft>
              <a:defRPr>
                <a:solidFill>
                  <a:schemeClr val="tx1"/>
                </a:solidFill>
                <a:latin typeface="Segoe UI" charset="0"/>
                <a:ea typeface="ＭＳ Ｐゴシック" charset="0"/>
              </a:defRPr>
            </a:lvl9pPr>
          </a:lstStyle>
          <a:p>
            <a:pPr defTabSz="931863" fontAlgn="base">
              <a:spcBef>
                <a:spcPct val="0"/>
              </a:spcBef>
              <a:spcAft>
                <a:spcPct val="0"/>
              </a:spcAft>
            </a:pPr>
            <a:fld id="{0DB6EBD4-5485-E947-8D5E-755F96AB0863}" type="slidenum">
              <a:rPr lang="en-US">
                <a:solidFill>
                  <a:srgbClr val="000000"/>
                </a:solidFill>
                <a:latin typeface="Calibri" charset="0"/>
              </a:rPr>
              <a:pPr defTabSz="931863" fontAlgn="base">
                <a:spcBef>
                  <a:spcPct val="0"/>
                </a:spcBef>
                <a:spcAft>
                  <a:spcPct val="0"/>
                </a:spcAft>
              </a:pPr>
              <a:t>4</a:t>
            </a:fld>
            <a:endParaRPr lang="en-US">
              <a:solidFill>
                <a:srgbClr val="000000"/>
              </a:solidFill>
              <a:latin typeface="Calibri" charset="0"/>
            </a:endParaRPr>
          </a:p>
        </p:txBody>
      </p:sp>
    </p:spTree>
    <p:extLst>
      <p:ext uri="{BB962C8B-B14F-4D97-AF65-F5344CB8AC3E}">
        <p14:creationId xmlns:p14="http://schemas.microsoft.com/office/powerpoint/2010/main" val="10602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10/28/2014 5:18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25278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10/28/2014 5:18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196226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10/28/2014 5:18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32764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17</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7B40848-0901-4DB9-BEC9-F28EEB4C8399}"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783451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F58FA693-B166-436D-9B9C-02726D1BE385}"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26955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chemeClr val="tx1"/>
                    </a:gs>
                    <a:gs pos="53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9143937" cy="1828007"/>
          </a:xfrm>
          <a:noFill/>
        </p:spPr>
        <p:txBody>
          <a:bodyPr lIns="182880" tIns="146304" rIns="182880" bIns="146304">
            <a:noAutofit/>
          </a:bodyPr>
          <a:lstStyle>
            <a:lvl1pPr marL="0" indent="0">
              <a:spcBef>
                <a:spcPts val="0"/>
              </a:spcBef>
              <a:buNone/>
              <a:defRPr sz="3599" spc="0" baseline="0">
                <a:gradFill>
                  <a:gsLst>
                    <a:gs pos="5833">
                      <a:schemeClr val="tx1"/>
                    </a:gs>
                    <a:gs pos="53000">
                      <a:schemeClr val="tx1"/>
                    </a:gs>
                  </a:gsLst>
                  <a:lin ang="5400000" scaled="0"/>
                </a:gradFill>
                <a:latin typeface="+mj-lt"/>
              </a:defRPr>
            </a:lvl1pPr>
          </a:lstStyle>
          <a:p>
            <a:pPr lvl="0"/>
            <a:r>
              <a:rPr lang="en-US" dirty="0" smtClean="0"/>
              <a:t>Speaker Name</a:t>
            </a:r>
          </a:p>
        </p:txBody>
      </p:sp>
      <p:sp>
        <p:nvSpPr>
          <p:cNvPr id="2" name="Footer Placeholder 1"/>
          <p:cNvSpPr>
            <a:spLocks noGrp="1"/>
          </p:cNvSpPr>
          <p:nvPr>
            <p:ph type="ftr" sz="quarter" idx="13"/>
          </p:nvPr>
        </p:nvSpPr>
        <p:spPr/>
        <p:txBody>
          <a:bodyPr/>
          <a:lstStyle/>
          <a:p>
            <a:r>
              <a:rPr smtClean="0">
                <a:gradFill>
                  <a:gsLst>
                    <a:gs pos="2239">
                      <a:srgbClr val="FFFFFF"/>
                    </a:gs>
                    <a:gs pos="11940">
                      <a:srgbClr val="FFFFFF"/>
                    </a:gs>
                  </a:gsLst>
                  <a:lin ang="5400000" scaled="0"/>
                </a:gradFill>
              </a:rPr>
              <a:t>Microsoft Confidential</a:t>
            </a:r>
            <a:endParaRPr>
              <a:gradFill>
                <a:gsLst>
                  <a:gs pos="2239">
                    <a:srgbClr val="FFFFFF"/>
                  </a:gs>
                  <a:gs pos="11940">
                    <a:srgbClr val="FFFFFF"/>
                  </a:gs>
                </a:gsLst>
                <a:lin ang="5400000" scaled="0"/>
              </a:gradFill>
            </a:endParaRP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FFFFFF"/>
                    </a:gs>
                    <a:gs pos="11940">
                      <a:srgbClr val="FFFFFF"/>
                    </a:gs>
                  </a:gsLst>
                  <a:lin ang="5400000" scaled="0"/>
                </a:gradFill>
              </a:rPr>
              <a:pPr/>
              <a:t>‹#›</a:t>
            </a:fld>
            <a:endParaRPr>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64355" y="479775"/>
            <a:ext cx="1639084" cy="359162"/>
          </a:xfrm>
          <a:prstGeom prst="rect">
            <a:avLst/>
          </a:prstGeom>
        </p:spPr>
      </p:pic>
    </p:spTree>
    <p:extLst>
      <p:ext uri="{BB962C8B-B14F-4D97-AF65-F5344CB8AC3E}">
        <p14:creationId xmlns:p14="http://schemas.microsoft.com/office/powerpoint/2010/main" val="344373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12436475" cy="742187"/>
          </a:xfrm>
        </p:spPr>
        <p:txBody>
          <a:bodyPr/>
          <a:lstStyle>
            <a:lvl1pPr marL="0" indent="0">
              <a:buNone/>
              <a:defRPr/>
            </a:lvl1pPr>
          </a:lstStyle>
          <a:p>
            <a:r>
              <a:rPr lang="en-US" smtClean="0"/>
              <a:t>Click icon to add picture</a:t>
            </a: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262938"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2" y="3954457"/>
            <a:ext cx="5197379" cy="1018969"/>
          </a:xfrm>
          <a:noFill/>
        </p:spPr>
        <p:txBody>
          <a:bodyPr lIns="182880" tIns="146304" rIns="182880" bIns="146304">
            <a:noAutofit/>
          </a:bodyPr>
          <a:lstStyle>
            <a:lvl1pPr marL="0" indent="0">
              <a:spcBef>
                <a:spcPts val="0"/>
              </a:spcBef>
              <a:buNone/>
              <a:defRPr sz="3599"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5999" spc="-100" baseline="0">
                <a:gradFill>
                  <a:gsLst>
                    <a:gs pos="7965">
                      <a:schemeClr val="tx1"/>
                    </a:gs>
                    <a:gs pos="8000">
                      <a:schemeClr val="tx1"/>
                    </a:gs>
                  </a:gsLst>
                  <a:lin ang="5400000" scaled="0"/>
                </a:gradFill>
              </a:defRPr>
            </a:lvl1pPr>
          </a:lstStyle>
          <a:p>
            <a:r>
              <a:rPr lang="en-US" dirty="0" smtClean="0"/>
              <a:t>Presentation title</a:t>
            </a:r>
            <a:endParaRPr lang="en-US" dirty="0"/>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257798" y="328910"/>
            <a:ext cx="9915740" cy="6380679"/>
          </a:xfrm>
          <a:prstGeom prst="rect">
            <a:avLst/>
          </a:prstGeom>
          <a:noFill/>
          <a:ln>
            <a:noFill/>
          </a:ln>
        </p:spPr>
      </p:pic>
    </p:spTree>
    <p:extLst>
      <p:ext uri="{BB962C8B-B14F-4D97-AF65-F5344CB8AC3E}">
        <p14:creationId xmlns:p14="http://schemas.microsoft.com/office/powerpoint/2010/main" val="1120984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436475" cy="742187"/>
          </a:xfrm>
        </p:spPr>
        <p:txBody>
          <a:bodyPr/>
          <a:lstStyle>
            <a:lvl1pPr marL="0" indent="0">
              <a:buNone/>
              <a:defRPr/>
            </a:lvl1pPr>
          </a:lstStyle>
          <a:p>
            <a:r>
              <a:rPr lang="en-US" smtClean="0"/>
              <a:t>Click icon to add picture</a:t>
            </a:r>
            <a:endParaRPr lang="en-US"/>
          </a:p>
        </p:txBody>
      </p:sp>
      <p:sp>
        <p:nvSpPr>
          <p:cNvPr id="2" name="Footer Placeholder 1"/>
          <p:cNvSpPr>
            <a:spLocks noGrp="1"/>
          </p:cNvSpPr>
          <p:nvPr>
            <p:ph type="ftr" sz="quarter" idx="13"/>
          </p:nvPr>
        </p:nvSpPr>
        <p:spPr/>
        <p:txBody>
          <a:bodyPr/>
          <a:lstStyle/>
          <a:p>
            <a:r>
              <a:rPr smtClean="0">
                <a:gradFill>
                  <a:gsLst>
                    <a:gs pos="2239">
                      <a:srgbClr val="505050"/>
                    </a:gs>
                    <a:gs pos="11940">
                      <a:srgbClr val="505050"/>
                    </a:gs>
                  </a:gsLst>
                  <a:lin ang="5400000" scaled="0"/>
                </a:gradFill>
              </a:rPr>
              <a:t>Microsoft Confidential</a:t>
            </a:r>
            <a:endParaRPr>
              <a:gradFill>
                <a:gsLst>
                  <a:gs pos="2239">
                    <a:srgbClr val="505050"/>
                  </a:gs>
                  <a:gs pos="11940">
                    <a:srgbClr val="505050"/>
                  </a:gs>
                </a:gsLst>
                <a:lin ang="5400000" scaled="0"/>
              </a:gradFill>
            </a:endParaRP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
        <p:nvSpPr>
          <p:cNvPr id="7" name="Text Placeholder 4"/>
          <p:cNvSpPr>
            <a:spLocks noGrp="1"/>
          </p:cNvSpPr>
          <p:nvPr>
            <p:ph type="body" sz="quarter" idx="12" hasCustomPrompt="1"/>
          </p:nvPr>
        </p:nvSpPr>
        <p:spPr>
          <a:xfrm>
            <a:off x="276542" y="3954457"/>
            <a:ext cx="5197379" cy="1018969"/>
          </a:xfrm>
          <a:noFill/>
        </p:spPr>
        <p:txBody>
          <a:bodyPr lIns="182880" tIns="146304" rIns="182880" bIns="146304">
            <a:noAutofit/>
          </a:bodyPr>
          <a:lstStyle>
            <a:lvl1pPr marL="0" indent="0">
              <a:spcBef>
                <a:spcPts val="0"/>
              </a:spcBef>
              <a:buNone/>
              <a:defRPr sz="3599" spc="0" baseline="0">
                <a:gradFill>
                  <a:gsLst>
                    <a:gs pos="7965">
                      <a:schemeClr val="tx1"/>
                    </a:gs>
                    <a:gs pos="8000">
                      <a:schemeClr val="tx1"/>
                    </a:gs>
                  </a:gsLst>
                  <a:lin ang="5400000" scaled="0"/>
                </a:gradFill>
                <a:latin typeface="+mj-lt"/>
              </a:defRPr>
            </a:lvl1pPr>
          </a:lstStyle>
          <a:p>
            <a:pPr lvl="0"/>
            <a:r>
              <a:rPr lang="en-US" dirty="0" smtClean="0"/>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5999" spc="-100" baseline="0">
                <a:gradFill>
                  <a:gsLst>
                    <a:gs pos="7965">
                      <a:schemeClr val="tx1"/>
                    </a:gs>
                    <a:gs pos="8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6696005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0"/>
            <a:ext cx="12436475" cy="742187"/>
          </a:xfrm>
        </p:spPr>
        <p:txBody>
          <a:bodyPr/>
          <a:lstStyle>
            <a:lvl1pPr marL="0" indent="0">
              <a:buNone/>
              <a:defRPr/>
            </a:lvl1pPr>
          </a:lstStyle>
          <a:p>
            <a:r>
              <a:rPr lang="en-US" smtClean="0"/>
              <a:t>Click icon to add picture</a:t>
            </a:r>
            <a:endParaRPr lang="en-US"/>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599" spc="0" baseline="0">
                <a:gradFill>
                  <a:gsLst>
                    <a:gs pos="46903">
                      <a:srgbClr val="FFFFFF"/>
                    </a:gs>
                    <a:gs pos="83000">
                      <a:srgbClr val="FFFFFF"/>
                    </a:gs>
                  </a:gsLst>
                  <a:lin ang="5400000" scaled="1"/>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4" y="296863"/>
            <a:ext cx="5486335" cy="1828800"/>
          </a:xfrm>
          <a:noFill/>
        </p:spPr>
        <p:txBody>
          <a:bodyPr lIns="146304" tIns="91440" rIns="146304" bIns="91440" anchor="t" anchorCtr="0"/>
          <a:lstStyle>
            <a:lvl1pPr>
              <a:defRPr sz="5999" spc="-100"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449736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436475" cy="742187"/>
          </a:xfrm>
        </p:spPr>
        <p:txBody>
          <a:bodyPr/>
          <a:lstStyle>
            <a:lvl1pPr marL="0" indent="0">
              <a:buNone/>
              <a:defRPr/>
            </a:lvl1pPr>
          </a:lstStyle>
          <a:p>
            <a:r>
              <a:rPr lang="en-US" smtClean="0"/>
              <a:t>Click icon to add picture</a:t>
            </a:r>
            <a:endParaRPr lang="en-US"/>
          </a:p>
        </p:txBody>
      </p:sp>
      <p:sp>
        <p:nvSpPr>
          <p:cNvPr id="9" name="Title 1"/>
          <p:cNvSpPr>
            <a:spLocks noGrp="1"/>
          </p:cNvSpPr>
          <p:nvPr>
            <p:ph type="title" hasCustomPrompt="1"/>
          </p:nvPr>
        </p:nvSpPr>
        <p:spPr>
          <a:xfrm>
            <a:off x="274704" y="2125663"/>
            <a:ext cx="5486335" cy="3657600"/>
          </a:xfrm>
          <a:noFill/>
        </p:spPr>
        <p:txBody>
          <a:bodyPr lIns="146304" tIns="91440" rIns="146304" bIns="91440" anchor="t" anchorCtr="0"/>
          <a:lstStyle>
            <a:lvl1pPr>
              <a:defRPr sz="5999" spc="-100" baseline="0">
                <a:gradFill>
                  <a:gsLst>
                    <a:gs pos="46903">
                      <a:schemeClr val="tx1"/>
                    </a:gs>
                    <a:gs pos="83000">
                      <a:schemeClr val="tx1"/>
                    </a:gs>
                  </a:gsLst>
                  <a:lin ang="5400000" scaled="1"/>
                </a:gradFill>
              </a:defRPr>
            </a:lvl1pPr>
          </a:lstStyle>
          <a:p>
            <a:r>
              <a:rPr lang="en-US" dirty="0" smtClean="0"/>
              <a:t>Pull quote</a:t>
            </a:r>
            <a:endParaRPr lang="en-US" dirty="0"/>
          </a:p>
        </p:txBody>
      </p:sp>
    </p:spTree>
    <p:extLst>
      <p:ext uri="{BB962C8B-B14F-4D97-AF65-F5344CB8AC3E}">
        <p14:creationId xmlns:p14="http://schemas.microsoft.com/office/powerpoint/2010/main" val="1626623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0"/>
            <a:ext cx="12436475" cy="742187"/>
          </a:xfrm>
        </p:spPr>
        <p:txBody>
          <a:bodyPr/>
          <a:lstStyle>
            <a:lvl1pPr marL="0" indent="0">
              <a:buNone/>
              <a:defRPr/>
            </a:lvl1pPr>
          </a:lstStyle>
          <a:p>
            <a:r>
              <a:rPr lang="en-US" smtClean="0"/>
              <a:t>Click icon to add picture</a:t>
            </a:r>
            <a:endParaRPr lang="en-US"/>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4" name="Text Placeholder 5"/>
          <p:cNvSpPr>
            <a:spLocks noGrp="1"/>
          </p:cNvSpPr>
          <p:nvPr>
            <p:ph type="body" sz="quarter" idx="16" hasCustomPrompt="1"/>
          </p:nvPr>
        </p:nvSpPr>
        <p:spPr>
          <a:xfrm>
            <a:off x="9418639" y="909643"/>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5" name="Text Placeholder 5"/>
          <p:cNvSpPr>
            <a:spLocks noGrp="1"/>
          </p:cNvSpPr>
          <p:nvPr>
            <p:ph type="body" sz="quarter" idx="17" hasCustomPrompt="1"/>
          </p:nvPr>
        </p:nvSpPr>
        <p:spPr>
          <a:xfrm>
            <a:off x="9418639" y="3818464"/>
            <a:ext cx="640080" cy="266818"/>
          </a:xfrm>
          <a:solidFill>
            <a:srgbClr val="68217A"/>
          </a:solidFill>
        </p:spPr>
        <p:txBody>
          <a:bodyPr anchor="ctr"/>
          <a:lstStyle>
            <a:lvl1pPr marL="0" indent="0">
              <a:lnSpc>
                <a:spcPts val="600"/>
              </a:lnSpc>
              <a:spcBef>
                <a:spcPts val="0"/>
              </a:spcBef>
              <a:buNone/>
              <a:defRPr sz="600">
                <a:solidFill>
                  <a:schemeClr val="bg1"/>
                </a:solidFill>
              </a:defRPr>
            </a:lvl1pPr>
            <a:lvl2pPr marL="342834" indent="0">
              <a:buNone/>
              <a:defRPr sz="3199"/>
            </a:lvl2pPr>
            <a:lvl3pPr marL="571390" indent="0">
              <a:buNone/>
              <a:defRPr sz="3199"/>
            </a:lvl3pPr>
            <a:lvl4pPr marL="799946" indent="0">
              <a:buNone/>
              <a:defRPr sz="3199"/>
            </a:lvl4pPr>
            <a:lvl5pPr marL="1028503" indent="0">
              <a:buNone/>
              <a:defRPr sz="3199"/>
            </a:lvl5pPr>
          </a:lstStyle>
          <a:p>
            <a:pPr lvl="0"/>
            <a:r>
              <a:rPr lang="en-US" smtClean="0"/>
              <a:t> </a:t>
            </a:r>
            <a:endParaRPr lang="en-US"/>
          </a:p>
        </p:txBody>
      </p:sp>
      <p:sp>
        <p:nvSpPr>
          <p:cNvPr id="17" name="Title 16"/>
          <p:cNvSpPr>
            <a:spLocks noGrp="1"/>
          </p:cNvSpPr>
          <p:nvPr>
            <p:ph type="title"/>
          </p:nvPr>
        </p:nvSpPr>
        <p:spPr>
          <a:xfrm>
            <a:off x="4394200" y="3628285"/>
            <a:ext cx="2278960" cy="2272453"/>
          </a:xfrm>
          <a:solidFill>
            <a:srgbClr val="68217A"/>
          </a:solidFill>
        </p:spPr>
        <p:txBody>
          <a:bodyPr lIns="182880" tIns="146304" rIns="182880" bIns="146304"/>
          <a:lstStyle>
            <a:lvl1pPr>
              <a:defRPr sz="3199">
                <a:gradFill>
                  <a:gsLst>
                    <a:gs pos="14159">
                      <a:schemeClr val="bg1"/>
                    </a:gs>
                    <a:gs pos="37000">
                      <a:schemeClr val="bg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795657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39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409841"/>
          </a:xfrm>
        </p:spPr>
        <p:txBody>
          <a:bodyPr/>
          <a:lstStyle>
            <a:lvl1pPr marL="0" indent="0">
              <a:buNone/>
              <a:defRPr sz="1599">
                <a:gradFill>
                  <a:gsLst>
                    <a:gs pos="1250">
                      <a:schemeClr val="tx1"/>
                    </a:gs>
                    <a:gs pos="100000">
                      <a:schemeClr val="tx1"/>
                    </a:gs>
                  </a:gsLst>
                  <a:lin ang="5400000" scaled="0"/>
                </a:gradFill>
                <a:latin typeface="+mn-lt"/>
              </a:defRPr>
            </a:lvl1pPr>
            <a:lvl2pPr>
              <a:defRPr sz="1599"/>
            </a:lvl2pPr>
            <a:lvl3pPr>
              <a:defRPr sz="1599"/>
            </a:lvl3pPr>
            <a:lvl4pPr>
              <a:defRPr sz="1599"/>
            </a:lvl4pPr>
            <a:lvl5pPr marL="1028503" indent="0">
              <a:buNone/>
              <a:defRPr sz="1599"/>
            </a:lvl5pPr>
          </a:lstStyle>
          <a:p>
            <a:pPr lvl="0"/>
            <a:r>
              <a:rPr lang="en-US" smtClean="0"/>
              <a:t>Click to edit Master text styles</a:t>
            </a:r>
          </a:p>
        </p:txBody>
      </p:sp>
    </p:spTree>
    <p:extLst>
      <p:ext uri="{BB962C8B-B14F-4D97-AF65-F5344CB8AC3E}">
        <p14:creationId xmlns:p14="http://schemas.microsoft.com/office/powerpoint/2010/main" val="89702479"/>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4"/>
            <a:ext cx="5486400" cy="406265"/>
          </a:xfrm>
        </p:spPr>
        <p:txBody>
          <a:bodyPr/>
          <a:lstStyle>
            <a:lvl1pPr marL="0" indent="0">
              <a:buNone/>
              <a:defRPr sz="1599">
                <a:gradFill>
                  <a:gsLst>
                    <a:gs pos="92035">
                      <a:schemeClr val="tx1"/>
                    </a:gs>
                    <a:gs pos="84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33972622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3954463"/>
            <a:ext cx="5486400" cy="409841"/>
          </a:xfrm>
        </p:spPr>
        <p:txBody>
          <a:bodyPr/>
          <a:lstStyle>
            <a:lvl1pPr marL="0" indent="0">
              <a:buNone/>
              <a:defRPr sz="1599">
                <a:gradFill>
                  <a:gsLst>
                    <a:gs pos="94690">
                      <a:schemeClr val="tx1"/>
                    </a:gs>
                    <a:gs pos="86000">
                      <a:schemeClr val="tx1"/>
                    </a:gs>
                  </a:gsLst>
                  <a:lin ang="5400000" scaled="0"/>
                </a:gradFill>
                <a:latin typeface="+mn-lt"/>
              </a:defRPr>
            </a:lvl1pPr>
            <a:lvl2pPr>
              <a:defRPr sz="1599">
                <a:gradFill>
                  <a:gsLst>
                    <a:gs pos="94030">
                      <a:srgbClr val="FFFFFF"/>
                    </a:gs>
                    <a:gs pos="68000">
                      <a:srgbClr val="FFFFFF"/>
                    </a:gs>
                  </a:gsLst>
                  <a:lin ang="5400000" scaled="0"/>
                </a:gradFill>
              </a:defRPr>
            </a:lvl2pPr>
            <a:lvl3pPr>
              <a:defRPr sz="1599">
                <a:gradFill>
                  <a:gsLst>
                    <a:gs pos="94030">
                      <a:srgbClr val="FFFFFF"/>
                    </a:gs>
                    <a:gs pos="68000">
                      <a:srgbClr val="FFFFFF"/>
                    </a:gs>
                  </a:gsLst>
                  <a:lin ang="5400000" scaled="0"/>
                </a:gradFill>
              </a:defRPr>
            </a:lvl3pPr>
            <a:lvl4pPr>
              <a:defRPr sz="1599">
                <a:gradFill>
                  <a:gsLst>
                    <a:gs pos="94030">
                      <a:srgbClr val="FFFFFF"/>
                    </a:gs>
                    <a:gs pos="68000">
                      <a:srgbClr val="FFFFFF"/>
                    </a:gs>
                  </a:gsLst>
                  <a:lin ang="5400000" scaled="0"/>
                </a:gradFill>
              </a:defRPr>
            </a:lvl4pPr>
            <a:lvl5pPr>
              <a:defRPr sz="1599">
                <a:gradFill>
                  <a:gsLst>
                    <a:gs pos="94030">
                      <a:srgbClr val="FFFFFF"/>
                    </a:gs>
                    <a:gs pos="68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13597873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1133038537"/>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99115">
                      <a:schemeClr val="tx1"/>
                    </a:gs>
                    <a:gs pos="87611">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17064"/>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40571642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85821">
                      <a:schemeClr val="tx1"/>
                    </a:gs>
                    <a:gs pos="61194">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17064"/>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smtClean="0"/>
              <a:t>Click to edit Master text styles</a:t>
            </a:r>
          </a:p>
        </p:txBody>
      </p:sp>
    </p:spTree>
    <p:extLst>
      <p:ext uri="{BB962C8B-B14F-4D97-AF65-F5344CB8AC3E}">
        <p14:creationId xmlns:p14="http://schemas.microsoft.com/office/powerpoint/2010/main" val="29615817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2410388"/>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 y="0"/>
            <a:ext cx="6002338" cy="742187"/>
          </a:xfrm>
        </p:spPr>
        <p:txBody>
          <a:bodyPr/>
          <a:lstStyle>
            <a:lvl1pPr marL="0" indent="0">
              <a:buNone/>
              <a:defRPr/>
            </a:lvl1pPr>
          </a:lstStyle>
          <a:p>
            <a:r>
              <a:rPr lang="en-US" smtClean="0"/>
              <a:t>Click icon to add picture</a:t>
            </a:r>
            <a:endParaRPr lang="en-US" dirty="0"/>
          </a:p>
        </p:txBody>
      </p:sp>
      <p:sp>
        <p:nvSpPr>
          <p:cNvPr id="6" name="Content Placeholder 5"/>
          <p:cNvSpPr>
            <a:spLocks noGrp="1"/>
          </p:cNvSpPr>
          <p:nvPr>
            <p:ph sz="quarter" idx="10"/>
          </p:nvPr>
        </p:nvSpPr>
        <p:spPr>
          <a:xfrm>
            <a:off x="5761038" y="1211264"/>
            <a:ext cx="6400800" cy="600163"/>
          </a:xfrm>
        </p:spPr>
        <p:txBody>
          <a:bodyPr/>
          <a:lstStyle>
            <a:lvl1pPr marL="0" indent="0">
              <a:buNone/>
              <a:defRPr sz="3000"/>
            </a:lvl1pPr>
          </a:lstStyle>
          <a:p>
            <a:pPr lvl="0"/>
            <a:r>
              <a:rPr lang="en-US" smtClean="0"/>
              <a:t>Click to edit Master text styles</a:t>
            </a:r>
          </a:p>
        </p:txBody>
      </p:sp>
    </p:spTree>
    <p:extLst>
      <p:ext uri="{BB962C8B-B14F-4D97-AF65-F5344CB8AC3E}">
        <p14:creationId xmlns:p14="http://schemas.microsoft.com/office/powerpoint/2010/main" val="274002359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66999957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8"/>
            <a:ext cx="9144000" cy="683264"/>
          </a:xfrm>
        </p:spPr>
        <p:txBody>
          <a:bodyPr/>
          <a:lstStyle>
            <a:lvl1pPr marL="0" indent="0">
              <a:buNone/>
              <a:defRPr sz="3599"/>
            </a:lvl1pPr>
            <a:lvl2pPr>
              <a:defRPr sz="3599"/>
            </a:lvl2pPr>
            <a:lvl3pPr>
              <a:defRPr sz="3599"/>
            </a:lvl3pPr>
            <a:lvl4pPr>
              <a:defRPr sz="3599"/>
            </a:lvl4pPr>
            <a:lvl5pPr>
              <a:defRPr sz="3599"/>
            </a:lvl5pPr>
          </a:lstStyle>
          <a:p>
            <a:pPr lvl="0"/>
            <a:r>
              <a:rPr lang="en-US" smtClean="0"/>
              <a:t>Click to edit Master text styles</a:t>
            </a:r>
          </a:p>
        </p:txBody>
      </p:sp>
    </p:spTree>
    <p:extLst>
      <p:ext uri="{BB962C8B-B14F-4D97-AF65-F5344CB8AC3E}">
        <p14:creationId xmlns:p14="http://schemas.microsoft.com/office/powerpoint/2010/main" val="234180105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3657600" cy="433966"/>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266866641"/>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742187"/>
          </a:xfrm>
        </p:spPr>
        <p:txBody>
          <a:bodyPr/>
          <a:lstStyle/>
          <a:p>
            <a:r>
              <a:rPr lang="en-US" smtClean="0"/>
              <a:t>Click icon to add picture</a:t>
            </a:r>
            <a:endParaRPr lang="en-US" dirty="0"/>
          </a:p>
        </p:txBody>
      </p:sp>
      <p:sp>
        <p:nvSpPr>
          <p:cNvPr id="2" name="Title 1"/>
          <p:cNvSpPr>
            <a:spLocks noGrp="1"/>
          </p:cNvSpPr>
          <p:nvPr>
            <p:ph type="title"/>
          </p:nvPr>
        </p:nvSpPr>
        <p:spPr/>
        <p:txBody>
          <a:bodyPr/>
          <a:lstStyle>
            <a:lvl1pPr>
              <a:defRPr sz="4799">
                <a:gradFill>
                  <a:gsLst>
                    <a:gs pos="69027">
                      <a:schemeClr val="tx1"/>
                    </a:gs>
                    <a:gs pos="22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760037632"/>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98"/>
            <a:ext cx="11889564" cy="752093"/>
          </a:xfrm>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3040064"/>
            <a:ext cx="11887200" cy="517064"/>
          </a:xfrm>
        </p:spPr>
        <p:txBody>
          <a:bodyPr/>
          <a:lstStyle>
            <a:lvl1pPr marL="0" indent="0">
              <a:buNone/>
              <a:defRPr sz="2400"/>
            </a:lvl1pPr>
          </a:lstStyle>
          <a:p>
            <a:pPr lvl="0"/>
            <a:r>
              <a:rPr lang="en-US" smtClean="0"/>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9" name="Content Placeholder 5"/>
          <p:cNvSpPr>
            <a:spLocks noGrp="1"/>
          </p:cNvSpPr>
          <p:nvPr>
            <p:ph sz="quarter" idx="14"/>
          </p:nvPr>
        </p:nvSpPr>
        <p:spPr>
          <a:xfrm>
            <a:off x="9415946"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363918579"/>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99"/>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smtClean="0"/>
              <a:t>Click to edit Master text styles</a:t>
            </a:r>
          </a:p>
        </p:txBody>
      </p:sp>
    </p:spTree>
    <p:extLst>
      <p:ext uri="{BB962C8B-B14F-4D97-AF65-F5344CB8AC3E}">
        <p14:creationId xmlns:p14="http://schemas.microsoft.com/office/powerpoint/2010/main" val="3467084231"/>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2490127363"/>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33037"/>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9" y="296864"/>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1" y="2122489"/>
            <a:ext cx="11889564" cy="2746375"/>
          </a:xfrm>
        </p:spPr>
        <p:txBody>
          <a:bodyPr/>
          <a:lstStyle>
            <a:lvl1pPr>
              <a:defRPr sz="8799">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92195500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122489"/>
            <a:ext cx="11889564" cy="2746375"/>
          </a:xfrm>
        </p:spPr>
        <p:txBody>
          <a:bodyPr/>
          <a:lstStyle>
            <a:lvl1pPr>
              <a:defRPr sz="8799">
                <a:gradFill>
                  <a:gsLst>
                    <a:gs pos="0">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810842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64"/>
            <a:ext cx="11889564" cy="1828800"/>
          </a:xfrm>
        </p:spPr>
        <p:txBody>
          <a:bodyPr/>
          <a:lstStyle>
            <a:lvl1pPr>
              <a:defRPr sz="5399">
                <a:gradFill>
                  <a:gsLst>
                    <a:gs pos="885">
                      <a:schemeClr val="tx1"/>
                    </a:gs>
                    <a:gs pos="11194">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5268879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1" y="2129450"/>
            <a:ext cx="11889564" cy="917575"/>
          </a:xfrm>
        </p:spPr>
        <p:txBody>
          <a:bodyPr/>
          <a:lstStyle>
            <a:lvl1pPr>
              <a:defRPr sz="5999"/>
            </a:lvl1pPr>
          </a:lstStyle>
          <a:p>
            <a:r>
              <a:rPr lang="en-US" dirty="0" smtClean="0"/>
              <a:t>Thank you</a:t>
            </a:r>
            <a:endParaRPr lang="en-US" dirty="0"/>
          </a:p>
        </p:txBody>
      </p:sp>
    </p:spTree>
    <p:extLst>
      <p:ext uri="{BB962C8B-B14F-4D97-AF65-F5344CB8AC3E}">
        <p14:creationId xmlns:p14="http://schemas.microsoft.com/office/powerpoint/2010/main" val="173918518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199"/>
            </a:lvl1pPr>
          </a:lstStyle>
          <a:p>
            <a:r>
              <a:rPr lang="en-US" dirty="0" smtClean="0"/>
              <a:t>Click to edit Master title style</a:t>
            </a:r>
            <a:endParaRPr lang="en-US" dirty="0"/>
          </a:p>
        </p:txBody>
      </p:sp>
    </p:spTree>
    <p:extLst>
      <p:ext uri="{BB962C8B-B14F-4D97-AF65-F5344CB8AC3E}">
        <p14:creationId xmlns:p14="http://schemas.microsoft.com/office/powerpoint/2010/main" val="96367586"/>
      </p:ext>
    </p:extLst>
  </p:cSld>
  <p:clrMapOvr>
    <a:masterClrMapping/>
  </p:clrMapOvr>
  <p:transition spd="slow">
    <p:wipe dir="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174"/>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47239398"/>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_Onl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01877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312664"/>
            <a:ext cx="11889564" cy="898600"/>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28617"/>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2"/>
          <p:cNvSpPr>
            <a:spLocks noGrp="1"/>
          </p:cNvSpPr>
          <p:nvPr>
            <p:ph type="ftr" sz="quarter" idx="3"/>
          </p:nvPr>
        </p:nvSpPr>
        <p:spPr>
          <a:xfrm>
            <a:off x="274638" y="6720898"/>
            <a:ext cx="3937000" cy="137160"/>
          </a:xfrm>
          <a:prstGeom prst="rect">
            <a:avLst/>
          </a:prstGeom>
        </p:spPr>
        <p:txBody>
          <a:bodyPr vert="horz" lIns="0" tIns="0" rIns="91440" bIns="0" rtlCol="0" anchor="ctr"/>
          <a:lstStyle>
            <a:lvl1pPr marL="0" algn="l" defTabSz="932563"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smtClean="0">
                <a:gradFill>
                  <a:gsLst>
                    <a:gs pos="2239">
                      <a:srgbClr val="505050"/>
                    </a:gs>
                    <a:gs pos="11940">
                      <a:srgbClr val="505050"/>
                    </a:gs>
                  </a:gsLst>
                  <a:lin ang="5400000" scaled="0"/>
                </a:gradFill>
              </a:rPr>
              <a:t>Microsoft Confidential</a:t>
            </a:r>
            <a:endParaRPr>
              <a:gradFill>
                <a:gsLst>
                  <a:gs pos="2239">
                    <a:srgbClr val="505050"/>
                  </a:gs>
                  <a:gs pos="11940">
                    <a:srgbClr val="505050"/>
                  </a:gs>
                </a:gsLst>
                <a:lin ang="5400000" scaled="0"/>
              </a:gradFill>
            </a:endParaRPr>
          </a:p>
        </p:txBody>
      </p:sp>
      <p:sp>
        <p:nvSpPr>
          <p:cNvPr id="6" name="Slide Number Placeholder 4"/>
          <p:cNvSpPr>
            <a:spLocks noGrp="1"/>
          </p:cNvSpPr>
          <p:nvPr>
            <p:ph type="sldNum" sz="quarter" idx="4"/>
          </p:nvPr>
        </p:nvSpPr>
        <p:spPr>
          <a:xfrm>
            <a:off x="11595101" y="6720898"/>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pPr defTabSz="932563"/>
            <a:fld id="{27258FFF-F925-446B-8502-81C933981705}" type="slidenum">
              <a:rPr>
                <a:gradFill>
                  <a:gsLst>
                    <a:gs pos="2239">
                      <a:srgbClr val="505050"/>
                    </a:gs>
                    <a:gs pos="11940">
                      <a:srgbClr val="505050"/>
                    </a:gs>
                  </a:gsLst>
                  <a:lin ang="5400000" scaled="0"/>
                </a:gradFill>
              </a:rPr>
              <a:pPr defTabSz="932563"/>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4145362465"/>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0" r:id="rId26"/>
    <p:sldLayoutId id="2147484311" r:id="rId27"/>
    <p:sldLayoutId id="2147484312" r:id="rId28"/>
    <p:sldLayoutId id="2147484313" r:id="rId29"/>
  </p:sldLayoutIdLst>
  <p:transition>
    <p:fade/>
  </p:transition>
  <p:timing>
    <p:tnLst>
      <p:par>
        <p:cTn id="1" dur="indefinite" restart="never" nodeType="tmRoot"/>
      </p:par>
    </p:tnLst>
  </p:timing>
  <p:hf sldNum="0" hdr="0" dt="0"/>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orient="horz" pos="763">
          <p15:clr>
            <a:srgbClr val="A4A3A4"/>
          </p15:clr>
        </p15:guide>
        <p15:guide id="3" orient="horz" pos="1341">
          <p15:clr>
            <a:srgbClr val="A4A3A4"/>
          </p15:clr>
        </p15:guide>
        <p15:guide id="4" orient="horz" pos="1915">
          <p15:clr>
            <a:srgbClr val="A4A3A4"/>
          </p15:clr>
        </p15:guide>
        <p15:guide id="5" orient="horz" pos="2491">
          <p15:clr>
            <a:srgbClr val="A4A3A4"/>
          </p15:clr>
        </p15:guide>
        <p15:guide id="6" orient="horz" pos="3067">
          <p15:clr>
            <a:srgbClr val="A4A3A4"/>
          </p15:clr>
        </p15:guide>
        <p15:guide id="7" orient="horz" pos="3645">
          <p15:clr>
            <a:srgbClr val="A4A3A4"/>
          </p15:clr>
        </p15:guide>
        <p15:guide id="8" orient="horz" pos="4219">
          <p15:clr>
            <a:srgbClr val="5ACBF0"/>
          </p15:clr>
        </p15:guide>
        <p15:guide id="9" pos="749">
          <p15:clr>
            <a:srgbClr val="A4A3A4"/>
          </p15:clr>
        </p15:guide>
        <p15:guide id="10" pos="1325">
          <p15:clr>
            <a:srgbClr val="A4A3A4"/>
          </p15:clr>
        </p15:guide>
        <p15:guide id="11" pos="1901">
          <p15:clr>
            <a:srgbClr val="A4A3A4"/>
          </p15:clr>
        </p15:guide>
        <p15:guide id="12" pos="2477">
          <p15:clr>
            <a:srgbClr val="A4A3A4"/>
          </p15:clr>
        </p15:guide>
        <p15:guide id="13" pos="3053">
          <p15:clr>
            <a:srgbClr val="A4A3A4"/>
          </p15:clr>
        </p15:guide>
        <p15:guide id="14" pos="3629">
          <p15:clr>
            <a:srgbClr val="A4A3A4"/>
          </p15:clr>
        </p15:guide>
        <p15:guide id="15" pos="4205">
          <p15:clr>
            <a:srgbClr val="A4A3A4"/>
          </p15:clr>
        </p15:guide>
        <p15:guide id="16" pos="4781">
          <p15:clr>
            <a:srgbClr val="A4A3A4"/>
          </p15:clr>
        </p15:guide>
        <p15:guide id="17" pos="5357">
          <p15:clr>
            <a:srgbClr val="A4A3A4"/>
          </p15:clr>
        </p15:guide>
        <p15:guide id="18" pos="5933">
          <p15:clr>
            <a:srgbClr val="A4A3A4"/>
          </p15:clr>
        </p15:guide>
        <p15:guide id="19" pos="6509">
          <p15:clr>
            <a:srgbClr val="A4A3A4"/>
          </p15:clr>
        </p15:guide>
        <p15:guide id="20" pos="7085">
          <p15:clr>
            <a:srgbClr val="A4A3A4"/>
          </p15:clr>
        </p15:guide>
        <p15:guide id="21" pos="7661">
          <p15:clr>
            <a:srgbClr val="5ACBF0"/>
          </p15:clr>
        </p15:guide>
        <p15:guide id="22" pos="17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www.microsoft.com/en-us/server-cloud/products/windows-azure-pack"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hyperlink" Target="http://technet.microsoft.com/en-us/library/hh546785.aspx" TargetMode="External"/><Relationship Id="rId5" Type="http://schemas.openxmlformats.org/officeDocument/2006/relationships/hyperlink" Target="http://azure.microsoft.com/en-us/" TargetMode="External"/><Relationship Id="rId4" Type="http://schemas.openxmlformats.org/officeDocument/2006/relationships/hyperlink" Target="http://technet.microsoft.com/library/dn765472.aspx"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9731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1" y="68262"/>
            <a:ext cx="11889564" cy="898600"/>
          </a:xfrm>
        </p:spPr>
        <p:txBody>
          <a:bodyPr/>
          <a:lstStyle/>
          <a:p>
            <a:r>
              <a:rPr lang="en-US" sz="4800" dirty="0" smtClean="0"/>
              <a:t>Next Generation Networking: Key Deliverables</a:t>
            </a:r>
            <a:r>
              <a:rPr lang="en-US" dirty="0" smtClean="0"/>
              <a:t/>
            </a:r>
            <a:br>
              <a:rPr lang="en-US" dirty="0" smtClean="0"/>
            </a:br>
            <a:endParaRPr lang="en-US" sz="1800" dirty="0">
              <a:solidFill>
                <a:schemeClr val="tx1"/>
              </a:solidFill>
            </a:endParaRPr>
          </a:p>
        </p:txBody>
      </p:sp>
      <p:graphicFrame>
        <p:nvGraphicFramePr>
          <p:cNvPr id="6" name="Table 5"/>
          <p:cNvGraphicFramePr>
            <a:graphicFrameLocks noGrp="1"/>
          </p:cNvGraphicFramePr>
          <p:nvPr>
            <p:extLst/>
          </p:nvPr>
        </p:nvGraphicFramePr>
        <p:xfrm>
          <a:off x="274639" y="830262"/>
          <a:ext cx="11889246" cy="6089981"/>
        </p:xfrm>
        <a:graphic>
          <a:graphicData uri="http://schemas.openxmlformats.org/drawingml/2006/table">
            <a:tbl>
              <a:tblPr firstRow="1">
                <a:tableStyleId>{5C22544A-7EE6-4342-B048-85BDC9FD1C3A}</a:tableStyleId>
              </a:tblPr>
              <a:tblGrid>
                <a:gridCol w="3963082"/>
                <a:gridCol w="3963082"/>
                <a:gridCol w="3963082"/>
              </a:tblGrid>
              <a:tr h="923714">
                <a:tc>
                  <a:txBody>
                    <a:bodyPr/>
                    <a:lstStyle/>
                    <a:p>
                      <a:pPr algn="ctr" defTabSz="932472" fontAlgn="base">
                        <a:lnSpc>
                          <a:spcPct val="90000"/>
                        </a:lnSpc>
                        <a:spcBef>
                          <a:spcPct val="0"/>
                        </a:spcBef>
                        <a:spcAft>
                          <a:spcPct val="0"/>
                        </a:spcAft>
                      </a:pPr>
                      <a:r>
                        <a:rPr lang="en-US" sz="2800" b="1" kern="1200" dirty="0" smtClean="0">
                          <a:gradFill>
                            <a:gsLst>
                              <a:gs pos="0">
                                <a:srgbClr val="FFFFFF"/>
                              </a:gs>
                              <a:gs pos="100000">
                                <a:srgbClr val="FFFFFF"/>
                              </a:gs>
                            </a:gsLst>
                            <a:lin ang="5400000" scaled="0"/>
                          </a:gradFill>
                          <a:latin typeface="+mj-lt"/>
                          <a:ea typeface="Segoe UI" pitchFamily="34" charset="0"/>
                          <a:cs typeface="Segoe UI" pitchFamily="34" charset="0"/>
                        </a:rPr>
                        <a:t>SDN Infrastructure</a:t>
                      </a:r>
                    </a:p>
                  </a:txBody>
                  <a:tcPr marL="182880" marR="182880" marT="91440" marB="91440"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32472" rtl="0" eaLnBrk="1" fontAlgn="base" latinLnBrk="0" hangingPunct="1">
                        <a:lnSpc>
                          <a:spcPct val="90000"/>
                        </a:lnSpc>
                        <a:spcBef>
                          <a:spcPct val="0"/>
                        </a:spcBef>
                        <a:spcAft>
                          <a:spcPct val="0"/>
                        </a:spcAft>
                      </a:pPr>
                      <a:r>
                        <a:rPr lang="en-US" sz="2800" b="1" kern="1200" dirty="0" smtClean="0">
                          <a:gradFill>
                            <a:gsLst>
                              <a:gs pos="0">
                                <a:srgbClr val="FFFFFF"/>
                              </a:gs>
                              <a:gs pos="100000">
                                <a:srgbClr val="FFFFFF"/>
                              </a:gs>
                            </a:gsLst>
                            <a:lin ang="5400000" scaled="0"/>
                          </a:gradFill>
                          <a:latin typeface="+mj-lt"/>
                          <a:ea typeface="Segoe UI" pitchFamily="34" charset="0"/>
                          <a:cs typeface="Segoe UI" pitchFamily="34" charset="0"/>
                        </a:rPr>
                        <a:t>Network Function Virtualization</a:t>
                      </a:r>
                      <a:endParaRPr lang="en-US" sz="2800" b="1" kern="1200" dirty="0">
                        <a:gradFill>
                          <a:gsLst>
                            <a:gs pos="0">
                              <a:srgbClr val="FFFFFF"/>
                            </a:gs>
                            <a:gs pos="100000">
                              <a:srgbClr val="FFFFFF"/>
                            </a:gs>
                          </a:gsLst>
                          <a:lin ang="5400000" scaled="0"/>
                        </a:gradFill>
                        <a:latin typeface="+mj-lt"/>
                        <a:ea typeface="Segoe UI" pitchFamily="34" charset="0"/>
                        <a:cs typeface="Segoe UI" pitchFamily="34" charset="0"/>
                      </a:endParaRPr>
                    </a:p>
                  </a:txBody>
                  <a:tcPr marL="182880" marR="182880" marT="91440" marB="9144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32472" rtl="0" eaLnBrk="1" fontAlgn="base" latinLnBrk="0" hangingPunct="1">
                        <a:lnSpc>
                          <a:spcPct val="90000"/>
                        </a:lnSpc>
                        <a:spcBef>
                          <a:spcPct val="0"/>
                        </a:spcBef>
                        <a:spcAft>
                          <a:spcPct val="0"/>
                        </a:spcAft>
                      </a:pPr>
                      <a:r>
                        <a:rPr lang="en-US" sz="2800" b="1" kern="1200" dirty="0" smtClean="0">
                          <a:gradFill>
                            <a:gsLst>
                              <a:gs pos="0">
                                <a:srgbClr val="FFFFFF"/>
                              </a:gs>
                              <a:gs pos="100000">
                                <a:srgbClr val="FFFFFF"/>
                              </a:gs>
                            </a:gsLst>
                            <a:lin ang="5400000" scaled="0"/>
                          </a:gradFill>
                          <a:latin typeface="+mj-lt"/>
                          <a:ea typeface="Segoe UI" pitchFamily="34" charset="0"/>
                          <a:cs typeface="Segoe UI" pitchFamily="34" charset="0"/>
                        </a:rPr>
                        <a:t>Cloud</a:t>
                      </a:r>
                      <a:r>
                        <a:rPr lang="en-US" sz="2800" b="1" kern="1200" baseline="0" dirty="0" smtClean="0">
                          <a:gradFill>
                            <a:gsLst>
                              <a:gs pos="0">
                                <a:srgbClr val="FFFFFF"/>
                              </a:gs>
                              <a:gs pos="100000">
                                <a:srgbClr val="FFFFFF"/>
                              </a:gs>
                            </a:gsLst>
                            <a:lin ang="5400000" scaled="0"/>
                          </a:gradFill>
                          <a:latin typeface="+mj-lt"/>
                          <a:ea typeface="Segoe UI" pitchFamily="34" charset="0"/>
                          <a:cs typeface="Segoe UI" pitchFamily="34" charset="0"/>
                        </a:rPr>
                        <a:t> Scale Fundamentals</a:t>
                      </a:r>
                      <a:endParaRPr lang="en-US" sz="2800" b="1" kern="1200" dirty="0">
                        <a:gradFill>
                          <a:gsLst>
                            <a:gs pos="0">
                              <a:srgbClr val="FFFFFF"/>
                            </a:gs>
                            <a:gs pos="100000">
                              <a:srgbClr val="FFFFFF"/>
                            </a:gs>
                          </a:gsLst>
                          <a:lin ang="5400000" scaled="0"/>
                        </a:gradFill>
                        <a:latin typeface="+mj-lt"/>
                        <a:ea typeface="Segoe UI" pitchFamily="34" charset="0"/>
                        <a:cs typeface="Segoe UI" pitchFamily="34" charset="0"/>
                      </a:endParaRPr>
                    </a:p>
                  </a:txBody>
                  <a:tcPr marL="182880" marR="182880" marT="91440" marB="91440"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1243461">
                <a:tc>
                  <a:txBody>
                    <a:bodyPr/>
                    <a:lstStyle/>
                    <a:p>
                      <a:r>
                        <a:rPr lang="en-US" sz="1800" dirty="0" smtClean="0"/>
                        <a:t>Scalable Network Controller encompassing</a:t>
                      </a:r>
                      <a:r>
                        <a:rPr lang="en-US" sz="1800" baseline="0" dirty="0" smtClean="0"/>
                        <a:t> physical and virtual infrastructural components </a:t>
                      </a:r>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b="0" dirty="0" smtClean="0">
                          <a:latin typeface="+mn-lt"/>
                        </a:rPr>
                        <a:t>Infrastructure enabling service composition via</a:t>
                      </a:r>
                      <a:r>
                        <a:rPr lang="en-US" b="0" baseline="0" dirty="0" smtClean="0">
                          <a:latin typeface="+mn-lt"/>
                        </a:rPr>
                        <a:t> tenant-defined service chaining</a:t>
                      </a:r>
                      <a:endParaRPr lang="en-US" b="0" dirty="0" smtClean="0">
                        <a:latin typeface="+mn-lt"/>
                      </a:endParaRPr>
                    </a:p>
                    <a:p>
                      <a:pPr marL="0" marR="0" indent="0" algn="l" defTabSz="932742" rtl="0" eaLnBrk="1" fontAlgn="auto" latinLnBrk="0" hangingPunct="1">
                        <a:lnSpc>
                          <a:spcPct val="100000"/>
                        </a:lnSpc>
                        <a:spcBef>
                          <a:spcPts val="0"/>
                        </a:spcBef>
                        <a:spcAft>
                          <a:spcPts val="0"/>
                        </a:spcAft>
                        <a:buClrTx/>
                        <a:buSzTx/>
                        <a:buFontTx/>
                        <a:buNone/>
                        <a:tabLst/>
                        <a:defRPr/>
                      </a:pPr>
                      <a:endParaRPr lang="en-US" b="1" dirty="0" smtClean="0">
                        <a:latin typeface="+mn-lt"/>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0" dirty="0" smtClean="0">
                          <a:latin typeface="+mn-lt"/>
                        </a:rPr>
                        <a:t>Converged fabric supporting virtualized</a:t>
                      </a:r>
                      <a:r>
                        <a:rPr lang="en-US" sz="1800" b="0" baseline="0" dirty="0" smtClean="0">
                          <a:latin typeface="+mn-lt"/>
                        </a:rPr>
                        <a:t> tenant </a:t>
                      </a:r>
                      <a:r>
                        <a:rPr lang="en-US" sz="1800" b="0" i="1" u="sng" baseline="0" dirty="0" smtClean="0">
                          <a:latin typeface="+mn-lt"/>
                        </a:rPr>
                        <a:t>and</a:t>
                      </a:r>
                      <a:r>
                        <a:rPr lang="en-US" sz="1800" b="0" baseline="0" dirty="0" smtClean="0">
                          <a:latin typeface="+mn-lt"/>
                        </a:rPr>
                        <a:t> RDMA-enabled disaggregated storage traffic, </a:t>
                      </a:r>
                      <a:r>
                        <a:rPr lang="en-US" sz="1800" b="0" i="0" u="none" kern="1200" baseline="0" dirty="0" smtClean="0">
                          <a:solidFill>
                            <a:schemeClr val="tx1"/>
                          </a:solidFill>
                          <a:latin typeface="+mn-lt"/>
                          <a:ea typeface="+mn-ea"/>
                          <a:cs typeface="+mn-cs"/>
                        </a:rPr>
                        <a:t>with quality-of-service guarantees</a:t>
                      </a:r>
                      <a:endParaRPr lang="en-US" sz="1800" b="0" dirty="0" smtClean="0">
                        <a:latin typeface="+mn-lt"/>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1243461">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0" i="0" u="none" kern="1200" dirty="0" smtClean="0">
                          <a:solidFill>
                            <a:schemeClr val="tx1"/>
                          </a:solidFill>
                          <a:latin typeface="+mn-lt"/>
                          <a:ea typeface="+mn-ea"/>
                          <a:cs typeface="+mn-cs"/>
                        </a:rPr>
                        <a:t>Enhanced interoperability at every layer in the stack</a:t>
                      </a:r>
                      <a:r>
                        <a:rPr lang="en-US" sz="1800" b="1" i="1" u="none" kern="1200" dirty="0" smtClean="0">
                          <a:solidFill>
                            <a:schemeClr val="tx1"/>
                          </a:solidFill>
                          <a:latin typeface="+mn-lt"/>
                          <a:ea typeface="+mn-ea"/>
                          <a:cs typeface="+mn-cs"/>
                        </a:rPr>
                        <a:t> </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b="0" dirty="0" smtClean="0">
                          <a:latin typeface="+mn-lt"/>
                        </a:rPr>
                        <a:t>Included key virtualized services proven at very</a:t>
                      </a:r>
                      <a:r>
                        <a:rPr lang="en-US" b="0" baseline="0" dirty="0" smtClean="0">
                          <a:latin typeface="+mn-lt"/>
                        </a:rPr>
                        <a:t> large scale in Azure</a:t>
                      </a:r>
                      <a:endParaRPr lang="en-US" b="0" dirty="0" smtClean="0">
                        <a:latin typeface="+mn-lt"/>
                      </a:endParaRPr>
                    </a:p>
                    <a:p>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sz="1800" b="0" i="0" u="none" kern="1200" dirty="0" smtClean="0">
                          <a:solidFill>
                            <a:schemeClr val="tx1"/>
                          </a:solidFill>
                          <a:latin typeface="+mn-lt"/>
                          <a:ea typeface="+mn-ea"/>
                          <a:cs typeface="+mn-cs"/>
                        </a:rPr>
                        <a:t>Very high-throughput &amp; low-latency</a:t>
                      </a:r>
                      <a:r>
                        <a:rPr lang="en-US" sz="1800" b="0" i="0" u="none" kern="1200" baseline="0" dirty="0" smtClean="0">
                          <a:solidFill>
                            <a:schemeClr val="tx1"/>
                          </a:solidFill>
                          <a:latin typeface="+mn-lt"/>
                          <a:ea typeface="+mn-ea"/>
                          <a:cs typeface="+mn-cs"/>
                        </a:rPr>
                        <a:t> packet processing infrastructure</a:t>
                      </a:r>
                      <a:endParaRPr lang="en-US" b="0" i="1" dirty="0">
                        <a:solidFill>
                          <a:schemeClr val="tx1"/>
                        </a:solidFill>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1243461">
                <a:tc>
                  <a:txBody>
                    <a:bodyPr/>
                    <a:lstStyle/>
                    <a:p>
                      <a:r>
                        <a:rPr lang="en-US" b="0" dirty="0" smtClean="0">
                          <a:latin typeface="+mn-lt"/>
                        </a:rPr>
                        <a:t>SCVMM</a:t>
                      </a:r>
                      <a:r>
                        <a:rPr lang="en-US" b="0" baseline="0" dirty="0" smtClean="0">
                          <a:latin typeface="+mn-lt"/>
                        </a:rPr>
                        <a:t> integration for deployment, lifecycle management, and orchestration + Azure Pack for tenant self-service</a:t>
                      </a:r>
                      <a:endParaRPr lang="en-US" b="0" dirty="0">
                        <a:latin typeface="+mn-lt"/>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dirty="0" smtClean="0"/>
                        <a:t>Best-in-class performance</a:t>
                      </a:r>
                      <a:r>
                        <a:rPr lang="en-US" baseline="0" dirty="0" smtClean="0"/>
                        <a:t> for Linux based 3</a:t>
                      </a:r>
                      <a:r>
                        <a:rPr lang="en-US" baseline="30000" dirty="0" smtClean="0"/>
                        <a:t>rd</a:t>
                      </a:r>
                      <a:r>
                        <a:rPr lang="en-US" baseline="0" dirty="0" smtClean="0"/>
                        <a:t> party virtual network appliances</a:t>
                      </a:r>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b="0" i="0" dirty="0" smtClean="0">
                          <a:latin typeface="+mn-lt"/>
                        </a:rPr>
                        <a:t>Industry leading merchant silicon integration – focus on quality and optimal offload</a:t>
                      </a:r>
                      <a:r>
                        <a:rPr lang="en-US" b="0" i="0" baseline="0" dirty="0" smtClean="0">
                          <a:latin typeface="+mn-lt"/>
                        </a:rPr>
                        <a:t> handling</a:t>
                      </a:r>
                      <a:endParaRPr lang="en-US" b="0" i="0" dirty="0" smtClean="0"/>
                    </a:p>
                    <a:p>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1060904">
                <a:tc>
                  <a:txBody>
                    <a:bodyPr/>
                    <a:lstStyle/>
                    <a:p>
                      <a:endParaRPr lang="en-US" b="0" dirty="0">
                        <a:latin typeface="+mn-lt"/>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dirty="0" smtClean="0"/>
                        <a:t>Cloud oriented DNS (geo-location awareness, traffic management), &amp; enhanced IPAM (planning + mgmt.)</a:t>
                      </a:r>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bl>
          </a:graphicData>
        </a:graphic>
      </p:graphicFrame>
    </p:spTree>
    <p:extLst>
      <p:ext uri="{BB962C8B-B14F-4D97-AF65-F5344CB8AC3E}">
        <p14:creationId xmlns:p14="http://schemas.microsoft.com/office/powerpoint/2010/main" val="120163572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SDN Infrastructure</a:t>
            </a:r>
            <a:endParaRPr lang="en-US" dirty="0"/>
          </a:p>
        </p:txBody>
      </p:sp>
      <p:sp>
        <p:nvSpPr>
          <p:cNvPr id="3" name="TextBox 2"/>
          <p:cNvSpPr txBox="1"/>
          <p:nvPr/>
        </p:nvSpPr>
        <p:spPr>
          <a:xfrm>
            <a:off x="876030" y="3642145"/>
            <a:ext cx="1447800" cy="794064"/>
          </a:xfrm>
          <a:prstGeom prst="rect">
            <a:avLst/>
          </a:prstGeom>
          <a:noFill/>
        </p:spPr>
        <p:txBody>
          <a:bodyPr wrap="square" lIns="182880" tIns="146304" rIns="182880" bIns="146304" rtlCol="0">
            <a:spAutoFit/>
          </a:bodyPr>
          <a:lstStyle/>
          <a:p>
            <a:pPr>
              <a:lnSpc>
                <a:spcPct val="90000"/>
              </a:lnSpc>
              <a:spcAft>
                <a:spcPts val="600"/>
              </a:spcAft>
            </a:pPr>
            <a:r>
              <a:rPr lang="en-US" b="1" dirty="0" smtClean="0">
                <a:gradFill>
                  <a:gsLst>
                    <a:gs pos="2917">
                      <a:srgbClr val="505050"/>
                    </a:gs>
                    <a:gs pos="30000">
                      <a:srgbClr val="505050"/>
                    </a:gs>
                  </a:gsLst>
                  <a:lin ang="5400000" scaled="0"/>
                </a:gradFill>
              </a:rPr>
              <a:t>Control </a:t>
            </a:r>
            <a:r>
              <a:rPr lang="en-US" b="1" dirty="0">
                <a:gradFill>
                  <a:gsLst>
                    <a:gs pos="2917">
                      <a:srgbClr val="505050"/>
                    </a:gs>
                    <a:gs pos="30000">
                      <a:srgbClr val="505050"/>
                    </a:gs>
                  </a:gsLst>
                  <a:lin ang="5400000" scaled="0"/>
                </a:gradFill>
              </a:rPr>
              <a:t>p</a:t>
            </a:r>
            <a:r>
              <a:rPr lang="en-US" b="1" dirty="0" smtClean="0">
                <a:gradFill>
                  <a:gsLst>
                    <a:gs pos="2917">
                      <a:srgbClr val="505050"/>
                    </a:gs>
                    <a:gs pos="30000">
                      <a:srgbClr val="505050"/>
                    </a:gs>
                  </a:gsLst>
                  <a:lin ang="5400000" scaled="0"/>
                </a:gradFill>
              </a:rPr>
              <a:t>lane</a:t>
            </a:r>
          </a:p>
        </p:txBody>
      </p:sp>
      <p:sp>
        <p:nvSpPr>
          <p:cNvPr id="4" name="TextBox 3"/>
          <p:cNvSpPr txBox="1"/>
          <p:nvPr/>
        </p:nvSpPr>
        <p:spPr>
          <a:xfrm>
            <a:off x="838199" y="5604347"/>
            <a:ext cx="1558178" cy="544765"/>
          </a:xfrm>
          <a:prstGeom prst="rect">
            <a:avLst/>
          </a:prstGeom>
          <a:noFill/>
        </p:spPr>
        <p:txBody>
          <a:bodyPr wrap="square" lIns="182880" tIns="146304" rIns="182880" bIns="146304" rtlCol="0">
            <a:spAutoFit/>
          </a:bodyPr>
          <a:lstStyle/>
          <a:p>
            <a:pPr>
              <a:lnSpc>
                <a:spcPct val="90000"/>
              </a:lnSpc>
              <a:spcAft>
                <a:spcPts val="600"/>
              </a:spcAft>
            </a:pPr>
            <a:r>
              <a:rPr lang="en-US" b="1" dirty="0" smtClean="0">
                <a:gradFill>
                  <a:gsLst>
                    <a:gs pos="2917">
                      <a:srgbClr val="505050"/>
                    </a:gs>
                    <a:gs pos="30000">
                      <a:srgbClr val="505050"/>
                    </a:gs>
                  </a:gsLst>
                  <a:lin ang="5400000" scaled="0"/>
                </a:gradFill>
              </a:rPr>
              <a:t>Data plane</a:t>
            </a:r>
          </a:p>
        </p:txBody>
      </p:sp>
      <p:sp>
        <p:nvSpPr>
          <p:cNvPr id="5" name="TextBox 4"/>
          <p:cNvSpPr txBox="1"/>
          <p:nvPr/>
        </p:nvSpPr>
        <p:spPr>
          <a:xfrm>
            <a:off x="5335500" y="2378530"/>
            <a:ext cx="2566346" cy="517065"/>
          </a:xfrm>
          <a:prstGeom prst="rect">
            <a:avLst/>
          </a:prstGeom>
          <a:noFill/>
        </p:spPr>
        <p:txBody>
          <a:bodyPr wrap="square" lIns="182880" tIns="146304" rIns="182880" bIns="146304" rtlCol="0">
            <a:spAutoFit/>
          </a:bodyPr>
          <a:lstStyle/>
          <a:p>
            <a:pPr>
              <a:lnSpc>
                <a:spcPct val="90000"/>
              </a:lnSpc>
              <a:spcAft>
                <a:spcPts val="600"/>
              </a:spcAft>
            </a:pPr>
            <a:r>
              <a:rPr lang="en-US" sz="1600" b="1" dirty="0" smtClean="0">
                <a:solidFill>
                  <a:srgbClr val="505050"/>
                </a:solidFill>
              </a:rPr>
              <a:t>Standardized Rest APIs</a:t>
            </a:r>
          </a:p>
        </p:txBody>
      </p:sp>
      <p:sp>
        <p:nvSpPr>
          <p:cNvPr id="6" name="TextBox 5"/>
          <p:cNvSpPr txBox="1"/>
          <p:nvPr/>
        </p:nvSpPr>
        <p:spPr>
          <a:xfrm>
            <a:off x="5500899" y="4756902"/>
            <a:ext cx="5395700" cy="517065"/>
          </a:xfrm>
          <a:prstGeom prst="rect">
            <a:avLst/>
          </a:prstGeom>
          <a:noFill/>
        </p:spPr>
        <p:txBody>
          <a:bodyPr wrap="square" lIns="182880" tIns="146304" rIns="182880" bIns="146304" rtlCol="0">
            <a:spAutoFit/>
          </a:bodyPr>
          <a:lstStyle/>
          <a:p>
            <a:pPr>
              <a:lnSpc>
                <a:spcPct val="90000"/>
              </a:lnSpc>
              <a:spcAft>
                <a:spcPts val="600"/>
              </a:spcAft>
            </a:pPr>
            <a:r>
              <a:rPr lang="en-US" sz="1600" b="1" dirty="0" smtClean="0">
                <a:solidFill>
                  <a:srgbClr val="505050"/>
                </a:solidFill>
              </a:rPr>
              <a:t>Standardized protocols for communication</a:t>
            </a:r>
          </a:p>
        </p:txBody>
      </p:sp>
      <p:sp>
        <p:nvSpPr>
          <p:cNvPr id="7" name="Rectangle 6"/>
          <p:cNvSpPr/>
          <p:nvPr/>
        </p:nvSpPr>
        <p:spPr>
          <a:xfrm>
            <a:off x="2938683" y="1676697"/>
            <a:ext cx="1712073" cy="426896"/>
          </a:xfrm>
          <a:prstGeom prst="rect">
            <a:avLst/>
          </a:prstGeom>
          <a:ln>
            <a:noFill/>
          </a:ln>
        </p:spPr>
        <p:txBody>
          <a:bodyPr vert="horz" wrap="square" lIns="146304" tIns="91440" rIns="146304" bIns="91440" rtlCol="0" anchor="b">
            <a:normAutofit lnSpcReduction="10000"/>
          </a:bodyPr>
          <a:lstStyle/>
          <a:p>
            <a:pPr algn="ctr">
              <a:lnSpc>
                <a:spcPct val="90000"/>
              </a:lnSpc>
              <a:spcBef>
                <a:spcPct val="0"/>
              </a:spcBef>
            </a:pPr>
            <a:r>
              <a:rPr lang="en-US" sz="2000" spc="-102" dirty="0" smtClean="0">
                <a:ln w="3175">
                  <a:noFill/>
                </a:ln>
                <a:solidFill>
                  <a:srgbClr val="505050"/>
                </a:solidFill>
                <a:latin typeface="Segoe UI Light"/>
                <a:cs typeface="Segoe UI" pitchFamily="34" charset="0"/>
              </a:rPr>
              <a:t>System Center</a:t>
            </a:r>
            <a:endParaRPr lang="en-US" sz="2000" spc="-102" dirty="0">
              <a:ln w="3175">
                <a:noFill/>
              </a:ln>
              <a:solidFill>
                <a:srgbClr val="505050"/>
              </a:solidFill>
              <a:latin typeface="Segoe UI Light"/>
              <a:cs typeface="Segoe UI" pitchFamily="34" charset="0"/>
            </a:endParaRPr>
          </a:p>
        </p:txBody>
      </p:sp>
      <p:sp>
        <p:nvSpPr>
          <p:cNvPr id="8" name="TextBox 7"/>
          <p:cNvSpPr txBox="1"/>
          <p:nvPr/>
        </p:nvSpPr>
        <p:spPr>
          <a:xfrm>
            <a:off x="876030" y="1623192"/>
            <a:ext cx="1925693" cy="794064"/>
          </a:xfrm>
          <a:prstGeom prst="rect">
            <a:avLst/>
          </a:prstGeom>
          <a:noFill/>
          <a:ln>
            <a:noFill/>
          </a:ln>
        </p:spPr>
        <p:txBody>
          <a:bodyPr wrap="square" lIns="182880" tIns="146304" rIns="182880" bIns="146304" rtlCol="0">
            <a:spAutoFit/>
          </a:bodyPr>
          <a:lstStyle/>
          <a:p>
            <a:pPr>
              <a:lnSpc>
                <a:spcPct val="90000"/>
              </a:lnSpc>
              <a:spcAft>
                <a:spcPts val="600"/>
              </a:spcAft>
            </a:pPr>
            <a:r>
              <a:rPr lang="en-US" b="1" dirty="0" smtClean="0">
                <a:gradFill>
                  <a:gsLst>
                    <a:gs pos="2917">
                      <a:srgbClr val="505050"/>
                    </a:gs>
                    <a:gs pos="30000">
                      <a:srgbClr val="505050"/>
                    </a:gs>
                  </a:gsLst>
                  <a:lin ang="5400000" scaled="0"/>
                </a:gradFill>
              </a:rPr>
              <a:t>Management plane</a:t>
            </a:r>
          </a:p>
        </p:txBody>
      </p:sp>
      <p:sp>
        <p:nvSpPr>
          <p:cNvPr id="9" name="Rectangle 8"/>
          <p:cNvSpPr/>
          <p:nvPr/>
        </p:nvSpPr>
        <p:spPr>
          <a:xfrm>
            <a:off x="7324195" y="1566679"/>
            <a:ext cx="3237442" cy="643533"/>
          </a:xfrm>
          <a:prstGeom prst="rect">
            <a:avLst/>
          </a:prstGeom>
          <a:ln>
            <a:noFill/>
          </a:ln>
        </p:spPr>
        <p:txBody>
          <a:bodyPr vert="horz" wrap="square" lIns="146304" tIns="91440" rIns="146304" bIns="91440" rtlCol="0" anchor="b">
            <a:noAutofit/>
          </a:bodyPr>
          <a:lstStyle/>
          <a:p>
            <a:pPr algn="ctr">
              <a:lnSpc>
                <a:spcPct val="90000"/>
              </a:lnSpc>
              <a:spcBef>
                <a:spcPct val="0"/>
              </a:spcBef>
            </a:pPr>
            <a:r>
              <a:rPr lang="en-US" sz="2000" spc="-102" dirty="0">
                <a:ln w="3175">
                  <a:noFill/>
                </a:ln>
                <a:solidFill>
                  <a:srgbClr val="505050"/>
                </a:solidFill>
                <a:latin typeface="Segoe UI Light"/>
                <a:cs typeface="Segoe UI" pitchFamily="34" charset="0"/>
              </a:rPr>
              <a:t>Network aware </a:t>
            </a:r>
            <a:r>
              <a:rPr lang="en-US" sz="2000" spc="-102" dirty="0" smtClean="0">
                <a:ln w="3175">
                  <a:noFill/>
                </a:ln>
                <a:solidFill>
                  <a:srgbClr val="505050"/>
                </a:solidFill>
                <a:latin typeface="Segoe UI Light"/>
                <a:cs typeface="Segoe UI" pitchFamily="34" charset="0"/>
              </a:rPr>
              <a:t> Applications </a:t>
            </a:r>
            <a:r>
              <a:rPr lang="en-US" sz="2000" spc="-102" dirty="0">
                <a:ln w="3175">
                  <a:noFill/>
                </a:ln>
                <a:solidFill>
                  <a:srgbClr val="505050"/>
                </a:solidFill>
                <a:latin typeface="Segoe UI Light"/>
                <a:cs typeface="Segoe UI" pitchFamily="34" charset="0"/>
              </a:rPr>
              <a:t>(</a:t>
            </a:r>
            <a:r>
              <a:rPr lang="en-US" sz="2000" spc="-102" dirty="0" smtClean="0">
                <a:ln w="3175">
                  <a:noFill/>
                </a:ln>
                <a:solidFill>
                  <a:srgbClr val="505050"/>
                </a:solidFill>
                <a:latin typeface="Segoe UI Light"/>
                <a:cs typeface="Segoe UI" pitchFamily="34" charset="0"/>
              </a:rPr>
              <a:t>e.g</a:t>
            </a:r>
            <a:r>
              <a:rPr lang="en-US" sz="2000" spc="-102" dirty="0">
                <a:ln w="3175">
                  <a:noFill/>
                </a:ln>
                <a:solidFill>
                  <a:srgbClr val="505050"/>
                </a:solidFill>
                <a:latin typeface="Segoe UI Light"/>
                <a:cs typeface="Segoe UI" pitchFamily="34" charset="0"/>
              </a:rPr>
              <a:t>. Lync)</a:t>
            </a:r>
          </a:p>
        </p:txBody>
      </p:sp>
      <p:sp>
        <p:nvSpPr>
          <p:cNvPr id="10" name="Rectangle 9"/>
          <p:cNvSpPr/>
          <p:nvPr/>
        </p:nvSpPr>
        <p:spPr>
          <a:xfrm>
            <a:off x="5013616" y="1677424"/>
            <a:ext cx="2271421" cy="426169"/>
          </a:xfrm>
          <a:prstGeom prst="rect">
            <a:avLst/>
          </a:prstGeom>
          <a:ln>
            <a:noFill/>
          </a:ln>
        </p:spPr>
        <p:txBody>
          <a:bodyPr vert="horz" wrap="square" lIns="146304" tIns="91440" rIns="146304" bIns="91440" rtlCol="0" anchor="b">
            <a:normAutofit fontScale="92500" lnSpcReduction="10000"/>
          </a:bodyPr>
          <a:lstStyle/>
          <a:p>
            <a:pPr algn="ctr">
              <a:lnSpc>
                <a:spcPct val="90000"/>
              </a:lnSpc>
              <a:spcBef>
                <a:spcPct val="0"/>
              </a:spcBef>
            </a:pPr>
            <a:r>
              <a:rPr lang="en-US" sz="2000" spc="-102" dirty="0" smtClean="0">
                <a:ln w="3175">
                  <a:noFill/>
                </a:ln>
                <a:solidFill>
                  <a:srgbClr val="505050"/>
                </a:solidFill>
                <a:latin typeface="Segoe UI Light"/>
                <a:cs typeface="Segoe UI" pitchFamily="34" charset="0"/>
              </a:rPr>
              <a:t>Microsoft Azure Pack</a:t>
            </a:r>
            <a:endParaRPr lang="en-US" sz="2000" spc="-102" dirty="0">
              <a:ln w="3175">
                <a:noFill/>
              </a:ln>
              <a:solidFill>
                <a:srgbClr val="505050"/>
              </a:solidFill>
              <a:latin typeface="Segoe UI Light"/>
              <a:cs typeface="Segoe UI" pitchFamily="34" charset="0"/>
            </a:endParaRPr>
          </a:p>
        </p:txBody>
      </p:sp>
      <p:sp>
        <p:nvSpPr>
          <p:cNvPr id="11" name="Down Arrow 10"/>
          <p:cNvSpPr/>
          <p:nvPr/>
        </p:nvSpPr>
        <p:spPr bwMode="auto">
          <a:xfrm>
            <a:off x="4728282" y="2378530"/>
            <a:ext cx="467481" cy="77169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12" name="Straight Connector 11"/>
          <p:cNvCxnSpPr/>
          <p:nvPr/>
        </p:nvCxnSpPr>
        <p:spPr>
          <a:xfrm>
            <a:off x="685799" y="2467056"/>
            <a:ext cx="10363200" cy="0"/>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962399" y="3457656"/>
            <a:ext cx="2683890" cy="1053135"/>
            <a:chOff x="3806677" y="2988729"/>
            <a:chExt cx="2683890" cy="1053135"/>
          </a:xfrm>
        </p:grpSpPr>
        <p:pic>
          <p:nvPicPr>
            <p:cNvPr id="14" name="Picture 13"/>
            <p:cNvPicPr>
              <a:picLocks noChangeAspect="1"/>
            </p:cNvPicPr>
            <p:nvPr/>
          </p:nvPicPr>
          <p:blipFill>
            <a:blip r:embed="rId2"/>
            <a:stretch>
              <a:fillRect/>
            </a:stretch>
          </p:blipFill>
          <p:spPr>
            <a:xfrm>
              <a:off x="3806677" y="3014433"/>
              <a:ext cx="952500" cy="1009650"/>
            </a:xfrm>
            <a:prstGeom prst="rect">
              <a:avLst/>
            </a:prstGeom>
            <a:scene3d>
              <a:camera prst="isometricRightUp"/>
              <a:lightRig rig="threePt" dir="t"/>
            </a:scene3d>
          </p:spPr>
        </p:pic>
        <p:pic>
          <p:nvPicPr>
            <p:cNvPr id="15" name="Picture 14"/>
            <p:cNvPicPr>
              <a:picLocks noChangeAspect="1"/>
            </p:cNvPicPr>
            <p:nvPr/>
          </p:nvPicPr>
          <p:blipFill>
            <a:blip r:embed="rId2"/>
            <a:stretch>
              <a:fillRect/>
            </a:stretch>
          </p:blipFill>
          <p:spPr>
            <a:xfrm>
              <a:off x="4383807" y="3014433"/>
              <a:ext cx="952500" cy="1009650"/>
            </a:xfrm>
            <a:prstGeom prst="rect">
              <a:avLst/>
            </a:prstGeom>
            <a:scene3d>
              <a:camera prst="isometricRightUp"/>
              <a:lightRig rig="threePt" dir="t"/>
            </a:scene3d>
          </p:spPr>
        </p:pic>
        <p:pic>
          <p:nvPicPr>
            <p:cNvPr id="16" name="Picture 15"/>
            <p:cNvPicPr>
              <a:picLocks noChangeAspect="1"/>
            </p:cNvPicPr>
            <p:nvPr/>
          </p:nvPicPr>
          <p:blipFill>
            <a:blip r:embed="rId2"/>
            <a:stretch>
              <a:fillRect/>
            </a:stretch>
          </p:blipFill>
          <p:spPr>
            <a:xfrm>
              <a:off x="4960937" y="2988729"/>
              <a:ext cx="952500" cy="1009650"/>
            </a:xfrm>
            <a:prstGeom prst="rect">
              <a:avLst/>
            </a:prstGeom>
            <a:scene3d>
              <a:camera prst="isometricRightUp"/>
              <a:lightRig rig="threePt" dir="t"/>
            </a:scene3d>
          </p:spPr>
        </p:pic>
        <p:pic>
          <p:nvPicPr>
            <p:cNvPr id="17" name="Picture 16"/>
            <p:cNvPicPr>
              <a:picLocks noChangeAspect="1"/>
            </p:cNvPicPr>
            <p:nvPr/>
          </p:nvPicPr>
          <p:blipFill>
            <a:blip r:embed="rId2"/>
            <a:stretch>
              <a:fillRect/>
            </a:stretch>
          </p:blipFill>
          <p:spPr>
            <a:xfrm>
              <a:off x="5538067" y="3032214"/>
              <a:ext cx="952500" cy="1009650"/>
            </a:xfrm>
            <a:prstGeom prst="rect">
              <a:avLst/>
            </a:prstGeom>
            <a:scene3d>
              <a:camera prst="isometricRightUp"/>
              <a:lightRig rig="threePt" dir="t"/>
            </a:scene3d>
          </p:spPr>
        </p:pic>
      </p:grpSp>
      <p:cxnSp>
        <p:nvCxnSpPr>
          <p:cNvPr id="18" name="Straight Connector 17"/>
          <p:cNvCxnSpPr/>
          <p:nvPr/>
        </p:nvCxnSpPr>
        <p:spPr>
          <a:xfrm>
            <a:off x="685799" y="5438856"/>
            <a:ext cx="10363200" cy="0"/>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bwMode="auto">
          <a:xfrm>
            <a:off x="2585138" y="5589765"/>
            <a:ext cx="2058901" cy="99209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Distributed Network Services</a:t>
            </a:r>
          </a:p>
        </p:txBody>
      </p:sp>
      <p:sp>
        <p:nvSpPr>
          <p:cNvPr id="20" name="Down Arrow 19"/>
          <p:cNvSpPr/>
          <p:nvPr/>
        </p:nvSpPr>
        <p:spPr bwMode="auto">
          <a:xfrm>
            <a:off x="4728282" y="4826142"/>
            <a:ext cx="467481" cy="740493"/>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1" name="Rounded Rectangle 20"/>
          <p:cNvSpPr/>
          <p:nvPr/>
        </p:nvSpPr>
        <p:spPr bwMode="auto">
          <a:xfrm>
            <a:off x="4832800" y="5603746"/>
            <a:ext cx="2190515" cy="99209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Virtual N</a:t>
            </a:r>
            <a:r>
              <a:rPr lang="en-US" sz="1600" dirty="0" smtClean="0">
                <a:gradFill>
                  <a:gsLst>
                    <a:gs pos="0">
                      <a:srgbClr val="FFFFFF"/>
                    </a:gs>
                    <a:gs pos="100000">
                      <a:srgbClr val="FFFFFF"/>
                    </a:gs>
                  </a:gsLst>
                  <a:lin ang="5400000" scaled="0"/>
                </a:gradFill>
                <a:ea typeface="Segoe UI" pitchFamily="34" charset="0"/>
                <a:cs typeface="Segoe UI" pitchFamily="34" charset="0"/>
              </a:rPr>
              <a:t>etwork</a:t>
            </a:r>
          </a:p>
          <a:p>
            <a:pPr algn="ct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SDN v-Switch +</a:t>
            </a:r>
          </a:p>
          <a:p>
            <a:pPr algn="ct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Distributed </a:t>
            </a:r>
            <a:r>
              <a:rPr lang="en-US" sz="1100" dirty="0">
                <a:gradFill>
                  <a:gsLst>
                    <a:gs pos="0">
                      <a:srgbClr val="FFFFFF"/>
                    </a:gs>
                    <a:gs pos="100000">
                      <a:srgbClr val="FFFFFF"/>
                    </a:gs>
                  </a:gsLst>
                  <a:lin ang="5400000" scaled="0"/>
                </a:gradFill>
                <a:ea typeface="Segoe UI" pitchFamily="34" charset="0"/>
                <a:cs typeface="Segoe UI" pitchFamily="34" charset="0"/>
              </a:rPr>
              <a:t>HNV </a:t>
            </a:r>
            <a:r>
              <a:rPr lang="en-US" sz="1100" dirty="0" smtClean="0">
                <a:gradFill>
                  <a:gsLst>
                    <a:gs pos="0">
                      <a:srgbClr val="FFFFFF"/>
                    </a:gs>
                    <a:gs pos="100000">
                      <a:srgbClr val="FFFFFF"/>
                    </a:gs>
                  </a:gsLst>
                  <a:lin ang="5400000" scaled="0"/>
                </a:gradFill>
                <a:ea typeface="Segoe UI" pitchFamily="34" charset="0"/>
                <a:cs typeface="Segoe UI" pitchFamily="34" charset="0"/>
              </a:rPr>
              <a:t>Router</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p:nvSpPr>
        <p:spPr>
          <a:xfrm>
            <a:off x="9100087" y="5515056"/>
            <a:ext cx="3063798" cy="1557349"/>
          </a:xfrm>
          <a:prstGeom prst="rect">
            <a:avLst/>
          </a:prstGeom>
          <a:noFill/>
        </p:spPr>
        <p:txBody>
          <a:bodyPr wrap="square" lIns="182880" tIns="146304" rIns="182880" bIns="146304" rtlCol="0">
            <a:spAutoFit/>
          </a:bodyPr>
          <a:lstStyle/>
          <a:p>
            <a:pPr marL="285750" indent="-285750">
              <a:lnSpc>
                <a:spcPct val="90000"/>
              </a:lnSpc>
              <a:spcAft>
                <a:spcPts val="600"/>
              </a:spcAft>
              <a:buFont typeface="Arial" panose="020B0604020202020204" pitchFamily="34" charset="0"/>
              <a:buChar char="•"/>
            </a:pPr>
            <a:r>
              <a:rPr lang="en-US" sz="1600" dirty="0" smtClean="0">
                <a:gradFill>
                  <a:gsLst>
                    <a:gs pos="2917">
                      <a:srgbClr val="505050"/>
                    </a:gs>
                    <a:gs pos="30000">
                      <a:srgbClr val="505050"/>
                    </a:gs>
                  </a:gsLst>
                  <a:lin ang="5400000" scaled="0"/>
                </a:gradFill>
              </a:rPr>
              <a:t>Performant data plane</a:t>
            </a:r>
          </a:p>
          <a:p>
            <a:pPr marL="285750" indent="-285750">
              <a:lnSpc>
                <a:spcPct val="90000"/>
              </a:lnSpc>
              <a:spcAft>
                <a:spcPts val="600"/>
              </a:spcAft>
              <a:buFont typeface="Arial" panose="020B0604020202020204" pitchFamily="34" charset="0"/>
              <a:buChar char="•"/>
            </a:pPr>
            <a:r>
              <a:rPr lang="en-US" sz="1600" dirty="0" smtClean="0">
                <a:gradFill>
                  <a:gsLst>
                    <a:gs pos="2917">
                      <a:srgbClr val="505050"/>
                    </a:gs>
                    <a:gs pos="30000">
                      <a:srgbClr val="505050"/>
                    </a:gs>
                  </a:gsLst>
                  <a:lin ang="5400000" scaled="0"/>
                </a:gradFill>
              </a:rPr>
              <a:t>Distributed  forwarding/routing</a:t>
            </a:r>
          </a:p>
          <a:p>
            <a:pPr marL="285750" indent="-285750">
              <a:lnSpc>
                <a:spcPct val="90000"/>
              </a:lnSpc>
              <a:spcAft>
                <a:spcPts val="600"/>
              </a:spcAft>
              <a:buFont typeface="Arial" panose="020B0604020202020204" pitchFamily="34" charset="0"/>
              <a:buChar char="•"/>
            </a:pPr>
            <a:r>
              <a:rPr lang="en-US" sz="1600" dirty="0" smtClean="0">
                <a:gradFill>
                  <a:gsLst>
                    <a:gs pos="2917">
                      <a:srgbClr val="505050"/>
                    </a:gs>
                    <a:gs pos="30000">
                      <a:srgbClr val="505050"/>
                    </a:gs>
                  </a:gsLst>
                  <a:lin ang="5400000" scaled="0"/>
                </a:gradFill>
              </a:rPr>
              <a:t>High-value network services</a:t>
            </a:r>
          </a:p>
        </p:txBody>
      </p:sp>
      <p:sp>
        <p:nvSpPr>
          <p:cNvPr id="24" name="TextBox 23"/>
          <p:cNvSpPr txBox="1"/>
          <p:nvPr/>
        </p:nvSpPr>
        <p:spPr>
          <a:xfrm>
            <a:off x="7737157" y="2695656"/>
            <a:ext cx="3692842" cy="1557349"/>
          </a:xfrm>
          <a:prstGeom prst="rect">
            <a:avLst/>
          </a:prstGeom>
          <a:noFill/>
        </p:spPr>
        <p:txBody>
          <a:bodyPr wrap="square" lIns="182880" tIns="146304" rIns="182880" bIns="146304" rtlCol="0">
            <a:spAutoFit/>
          </a:bodyPr>
          <a:lstStyle/>
          <a:p>
            <a:pPr marL="285750" indent="-285750">
              <a:lnSpc>
                <a:spcPct val="90000"/>
              </a:lnSpc>
              <a:spcAft>
                <a:spcPts val="600"/>
              </a:spcAft>
              <a:buFont typeface="Arial" panose="020B0604020202020204" pitchFamily="34" charset="0"/>
              <a:buChar char="•"/>
            </a:pPr>
            <a:r>
              <a:rPr lang="en-US" sz="1600" dirty="0" smtClean="0">
                <a:gradFill>
                  <a:gsLst>
                    <a:gs pos="2917">
                      <a:srgbClr val="505050"/>
                    </a:gs>
                    <a:gs pos="30000">
                      <a:srgbClr val="505050"/>
                    </a:gs>
                  </a:gsLst>
                  <a:lin ang="5400000" scaled="0"/>
                </a:gradFill>
              </a:rPr>
              <a:t>Integrated control: virtual &amp; physical network</a:t>
            </a:r>
          </a:p>
          <a:p>
            <a:pPr marL="285750" indent="-285750">
              <a:lnSpc>
                <a:spcPct val="90000"/>
              </a:lnSpc>
              <a:spcAft>
                <a:spcPts val="600"/>
              </a:spcAft>
              <a:buFont typeface="Arial" panose="020B0604020202020204" pitchFamily="34" charset="0"/>
              <a:buChar char="•"/>
            </a:pPr>
            <a:r>
              <a:rPr lang="en-US" sz="1600" dirty="0" smtClean="0">
                <a:gradFill>
                  <a:gsLst>
                    <a:gs pos="2917">
                      <a:srgbClr val="505050"/>
                    </a:gs>
                    <a:gs pos="30000">
                      <a:srgbClr val="505050"/>
                    </a:gs>
                  </a:gsLst>
                  <a:lin ang="5400000" scaled="0"/>
                </a:gradFill>
              </a:rPr>
              <a:t>Network service lifecycle management</a:t>
            </a:r>
          </a:p>
          <a:p>
            <a:pPr marL="285750" indent="-285750">
              <a:lnSpc>
                <a:spcPct val="90000"/>
              </a:lnSpc>
              <a:spcAft>
                <a:spcPts val="600"/>
              </a:spcAft>
              <a:buFont typeface="Arial" panose="020B0604020202020204" pitchFamily="34" charset="0"/>
              <a:buChar char="•"/>
            </a:pPr>
            <a:r>
              <a:rPr lang="en-US" sz="1600" dirty="0" smtClean="0">
                <a:gradFill>
                  <a:gsLst>
                    <a:gs pos="2917">
                      <a:srgbClr val="505050"/>
                    </a:gs>
                    <a:gs pos="30000">
                      <a:srgbClr val="505050"/>
                    </a:gs>
                  </a:gsLst>
                  <a:lin ang="5400000" scaled="0"/>
                </a:gradFill>
              </a:rPr>
              <a:t>Network monitoring</a:t>
            </a:r>
          </a:p>
        </p:txBody>
      </p:sp>
      <p:sp>
        <p:nvSpPr>
          <p:cNvPr id="25" name="Rectangle 24"/>
          <p:cNvSpPr/>
          <p:nvPr/>
        </p:nvSpPr>
        <p:spPr>
          <a:xfrm>
            <a:off x="2758551" y="3150228"/>
            <a:ext cx="1712073" cy="426896"/>
          </a:xfrm>
          <a:prstGeom prst="rect">
            <a:avLst/>
          </a:prstGeom>
          <a:ln>
            <a:noFill/>
          </a:ln>
        </p:spPr>
        <p:txBody>
          <a:bodyPr vert="horz" wrap="square" lIns="146304" tIns="91440" rIns="146304" bIns="91440" rtlCol="0" anchor="b">
            <a:normAutofit fontScale="92500" lnSpcReduction="10000"/>
          </a:bodyPr>
          <a:lstStyle/>
          <a:p>
            <a:pPr algn="ctr">
              <a:lnSpc>
                <a:spcPct val="90000"/>
              </a:lnSpc>
              <a:spcBef>
                <a:spcPct val="0"/>
              </a:spcBef>
            </a:pPr>
            <a:r>
              <a:rPr lang="en-US" sz="2000" spc="-102" dirty="0" smtClean="0">
                <a:ln w="3175">
                  <a:noFill/>
                </a:ln>
                <a:solidFill>
                  <a:srgbClr val="505050"/>
                </a:solidFill>
                <a:latin typeface="Segoe UI Light"/>
                <a:cs typeface="Segoe UI" pitchFamily="34" charset="0"/>
              </a:rPr>
              <a:t>SDN controller</a:t>
            </a:r>
            <a:endParaRPr lang="en-US" sz="2000" spc="-102" dirty="0">
              <a:ln w="3175">
                <a:noFill/>
              </a:ln>
              <a:solidFill>
                <a:srgbClr val="505050"/>
              </a:solidFill>
              <a:latin typeface="Segoe UI Light"/>
              <a:cs typeface="Segoe UI" pitchFamily="34" charset="0"/>
            </a:endParaRPr>
          </a:p>
        </p:txBody>
      </p:sp>
      <p:sp>
        <p:nvSpPr>
          <p:cNvPr id="26" name="Rounded Rectangle 25"/>
          <p:cNvSpPr/>
          <p:nvPr/>
        </p:nvSpPr>
        <p:spPr bwMode="auto">
          <a:xfrm>
            <a:off x="7212076" y="5589764"/>
            <a:ext cx="2058901" cy="992091"/>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Virtual Edge Services</a:t>
            </a:r>
          </a:p>
        </p:txBody>
      </p:sp>
    </p:spTree>
    <p:extLst>
      <p:ext uri="{BB962C8B-B14F-4D97-AF65-F5344CB8AC3E}">
        <p14:creationId xmlns:p14="http://schemas.microsoft.com/office/powerpoint/2010/main" val="318684463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Function Virtualization</a:t>
            </a:r>
            <a:endParaRPr lang="en-US" dirty="0"/>
          </a:p>
        </p:txBody>
      </p:sp>
      <p:sp>
        <p:nvSpPr>
          <p:cNvPr id="9" name="Rounded Rectangle 8"/>
          <p:cNvSpPr/>
          <p:nvPr/>
        </p:nvSpPr>
        <p:spPr bwMode="auto">
          <a:xfrm>
            <a:off x="274321" y="2375288"/>
            <a:ext cx="11889564" cy="2112574"/>
          </a:xfrm>
          <a:prstGeom prst="roundRect">
            <a:avLst/>
          </a:prstGeom>
          <a:noFill/>
          <a:ln>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400" dirty="0" smtClean="0">
              <a:solidFill>
                <a:srgbClr val="505050"/>
              </a:solidFill>
              <a:ea typeface="Segoe UI" pitchFamily="34" charset="0"/>
              <a:cs typeface="Segoe UI" pitchFamily="34" charset="0"/>
            </a:endParaRPr>
          </a:p>
        </p:txBody>
      </p:sp>
      <p:sp>
        <p:nvSpPr>
          <p:cNvPr id="11" name="Rounded Rectangle 10"/>
          <p:cNvSpPr/>
          <p:nvPr/>
        </p:nvSpPr>
        <p:spPr bwMode="auto">
          <a:xfrm>
            <a:off x="1189037" y="3454165"/>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Software Load Balancer</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p:nvPicPr>
        <p:blipFill>
          <a:blip r:embed="rId2"/>
          <a:stretch>
            <a:fillRect/>
          </a:stretch>
        </p:blipFill>
        <p:spPr>
          <a:xfrm>
            <a:off x="367633" y="2709228"/>
            <a:ext cx="821404" cy="1635886"/>
          </a:xfrm>
          <a:prstGeom prst="rect">
            <a:avLst/>
          </a:prstGeom>
          <a:scene3d>
            <a:camera prst="isometricRightUp"/>
            <a:lightRig rig="threePt" dir="t"/>
          </a:scene3d>
        </p:spPr>
      </p:pic>
      <p:sp>
        <p:nvSpPr>
          <p:cNvPr id="17" name="Rounded Rectangle 16"/>
          <p:cNvSpPr/>
          <p:nvPr/>
        </p:nvSpPr>
        <p:spPr bwMode="auto">
          <a:xfrm>
            <a:off x="7405035" y="5651886"/>
            <a:ext cx="4375802" cy="1177337"/>
          </a:xfrm>
          <a:prstGeom prst="roundRect">
            <a:avLst/>
          </a:prstGeom>
          <a:noFill/>
          <a:ln>
            <a:solidFill>
              <a:srgbClr val="00B050"/>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defTabSz="932472" fontAlgn="base">
              <a:lnSpc>
                <a:spcPct val="90000"/>
              </a:lnSpc>
              <a:spcBef>
                <a:spcPct val="0"/>
              </a:spcBef>
              <a:spcAft>
                <a:spcPct val="0"/>
              </a:spcAft>
            </a:pPr>
            <a:endParaRPr lang="en-US" sz="1600" dirty="0">
              <a:solidFill>
                <a:srgbClr val="505050"/>
              </a:solidFill>
              <a:ea typeface="Segoe UI" pitchFamily="34" charset="0"/>
              <a:cs typeface="Segoe UI" pitchFamily="34" charset="0"/>
            </a:endParaRPr>
          </a:p>
          <a:p>
            <a:pPr defTabSz="932472" fontAlgn="base">
              <a:lnSpc>
                <a:spcPct val="90000"/>
              </a:lnSpc>
              <a:spcBef>
                <a:spcPct val="0"/>
              </a:spcBef>
              <a:spcAft>
                <a:spcPct val="0"/>
              </a:spcAft>
            </a:pPr>
            <a:r>
              <a:rPr lang="en-US" sz="1600" dirty="0" smtClean="0">
                <a:solidFill>
                  <a:srgbClr val="505050"/>
                </a:solidFill>
                <a:ea typeface="Segoe UI" pitchFamily="34" charset="0"/>
                <a:cs typeface="Segoe UI" pitchFamily="34" charset="0"/>
              </a:rPr>
              <a:t>Hyper-V Host</a:t>
            </a:r>
          </a:p>
        </p:txBody>
      </p:sp>
      <p:sp>
        <p:nvSpPr>
          <p:cNvPr id="18" name="Rounded Rectangle 17"/>
          <p:cNvSpPr/>
          <p:nvPr/>
        </p:nvSpPr>
        <p:spPr bwMode="auto">
          <a:xfrm>
            <a:off x="7515544" y="5707062"/>
            <a:ext cx="998875" cy="62482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Host Agent</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TextBox 37"/>
          <p:cNvSpPr txBox="1"/>
          <p:nvPr/>
        </p:nvSpPr>
        <p:spPr>
          <a:xfrm>
            <a:off x="4949198" y="1350575"/>
            <a:ext cx="2566346" cy="1114151"/>
          </a:xfrm>
          <a:prstGeom prst="rect">
            <a:avLst/>
          </a:prstGeom>
          <a:noFill/>
        </p:spPr>
        <p:txBody>
          <a:bodyPr wrap="square" lIns="182880" tIns="146304" rIns="182880" bIns="146304" rtlCol="0">
            <a:spAutoFit/>
          </a:bodyPr>
          <a:lstStyle/>
          <a:p>
            <a:pPr algn="ctr">
              <a:lnSpc>
                <a:spcPct val="90000"/>
              </a:lnSpc>
              <a:spcAft>
                <a:spcPts val="600"/>
              </a:spcAft>
            </a:pPr>
            <a:r>
              <a:rPr lang="en-US" sz="1600" b="1" dirty="0" smtClean="0">
                <a:solidFill>
                  <a:srgbClr val="505050"/>
                </a:solidFill>
              </a:rPr>
              <a:t>Standardized Rest APIs</a:t>
            </a:r>
          </a:p>
          <a:p>
            <a:pPr algn="ctr">
              <a:lnSpc>
                <a:spcPct val="90000"/>
              </a:lnSpc>
              <a:spcAft>
                <a:spcPts val="600"/>
              </a:spcAft>
            </a:pPr>
            <a:r>
              <a:rPr lang="en-US" sz="1600" b="1" dirty="0" smtClean="0">
                <a:solidFill>
                  <a:srgbClr val="505050"/>
                </a:solidFill>
              </a:rPr>
              <a:t>&amp;</a:t>
            </a:r>
          </a:p>
          <a:p>
            <a:pPr algn="ctr">
              <a:lnSpc>
                <a:spcPct val="90000"/>
              </a:lnSpc>
              <a:spcAft>
                <a:spcPts val="600"/>
              </a:spcAft>
            </a:pPr>
            <a:r>
              <a:rPr lang="en-US" sz="1600" b="1" dirty="0" smtClean="0">
                <a:solidFill>
                  <a:srgbClr val="505050"/>
                </a:solidFill>
              </a:rPr>
              <a:t>PowerShell</a:t>
            </a:r>
          </a:p>
        </p:txBody>
      </p:sp>
      <p:sp>
        <p:nvSpPr>
          <p:cNvPr id="43" name="Rounded Rectangle 42"/>
          <p:cNvSpPr/>
          <p:nvPr/>
        </p:nvSpPr>
        <p:spPr bwMode="auto">
          <a:xfrm>
            <a:off x="2756620" y="3454165"/>
            <a:ext cx="1482951"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Distributed</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Firewall</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44" name="Rounded Rectangle 43"/>
          <p:cNvSpPr/>
          <p:nvPr/>
        </p:nvSpPr>
        <p:spPr bwMode="auto">
          <a:xfrm>
            <a:off x="4373861" y="3447430"/>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gradFill>
                  <a:gsLst>
                    <a:gs pos="0">
                      <a:srgbClr val="FFFFFF"/>
                    </a:gs>
                    <a:gs pos="100000">
                      <a:srgbClr val="FFFFFF"/>
                    </a:gs>
                  </a:gsLst>
                  <a:lin ang="5400000" scaled="0"/>
                </a:gradFill>
                <a:ea typeface="Segoe UI" pitchFamily="34" charset="0"/>
                <a:cs typeface="Segoe UI" pitchFamily="34" charset="0"/>
              </a:rPr>
              <a:t>Service Chaining – 3</a:t>
            </a:r>
            <a:r>
              <a:rPr lang="en-US" sz="1400" baseline="30000" dirty="0" smtClean="0">
                <a:gradFill>
                  <a:gsLst>
                    <a:gs pos="0">
                      <a:srgbClr val="FFFFFF"/>
                    </a:gs>
                    <a:gs pos="100000">
                      <a:srgbClr val="FFFFFF"/>
                    </a:gs>
                  </a:gsLst>
                  <a:lin ang="5400000" scaled="0"/>
                </a:gradFill>
                <a:ea typeface="Segoe UI" pitchFamily="34" charset="0"/>
                <a:cs typeface="Segoe UI" pitchFamily="34" charset="0"/>
              </a:rPr>
              <a:t>rd</a:t>
            </a:r>
            <a:r>
              <a:rPr lang="en-US" sz="1400" dirty="0" smtClean="0">
                <a:gradFill>
                  <a:gsLst>
                    <a:gs pos="0">
                      <a:srgbClr val="FFFFFF"/>
                    </a:gs>
                    <a:gs pos="100000">
                      <a:srgbClr val="FFFFFF"/>
                    </a:gs>
                  </a:gsLst>
                  <a:lin ang="5400000" scaled="0"/>
                </a:gradFill>
                <a:ea typeface="Segoe UI" pitchFamily="34" charset="0"/>
                <a:cs typeface="Segoe UI" pitchFamily="34" charset="0"/>
              </a:rPr>
              <a:t> Party VNFs</a:t>
            </a:r>
            <a:endParaRPr lang="en-US" sz="1400" dirty="0">
              <a:gradFill>
                <a:gsLst>
                  <a:gs pos="0">
                    <a:srgbClr val="FFFFFF"/>
                  </a:gs>
                  <a:gs pos="100000">
                    <a:srgbClr val="FFFFFF"/>
                  </a:gs>
                </a:gsLst>
                <a:lin ang="5400000" scaled="0"/>
              </a:gradFill>
              <a:ea typeface="Segoe UI" pitchFamily="34" charset="0"/>
              <a:cs typeface="Segoe UI" pitchFamily="34" charset="0"/>
            </a:endParaRPr>
          </a:p>
        </p:txBody>
      </p:sp>
      <p:sp>
        <p:nvSpPr>
          <p:cNvPr id="45" name="Rounded Rectangle 44"/>
          <p:cNvSpPr/>
          <p:nvPr/>
        </p:nvSpPr>
        <p:spPr bwMode="auto">
          <a:xfrm>
            <a:off x="5955951" y="3460460"/>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HNV</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L2/L3</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Gateway</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46" name="Rounded Rectangle 45"/>
          <p:cNvSpPr/>
          <p:nvPr/>
        </p:nvSpPr>
        <p:spPr bwMode="auto">
          <a:xfrm>
            <a:off x="7538041" y="3454165"/>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VPN</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Gateway</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55" name="Rounded Rectangle 54"/>
          <p:cNvSpPr/>
          <p:nvPr/>
        </p:nvSpPr>
        <p:spPr bwMode="auto">
          <a:xfrm>
            <a:off x="9090010" y="3449554"/>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Site-To-Site</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Gateway</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64" name="Down Arrow 63"/>
          <p:cNvSpPr/>
          <p:nvPr/>
        </p:nvSpPr>
        <p:spPr bwMode="auto">
          <a:xfrm>
            <a:off x="3818282" y="2078877"/>
            <a:ext cx="467481" cy="77169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5" name="Down Arrow 64"/>
          <p:cNvSpPr/>
          <p:nvPr/>
        </p:nvSpPr>
        <p:spPr bwMode="auto">
          <a:xfrm>
            <a:off x="7970837" y="2115964"/>
            <a:ext cx="467481" cy="77169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6" name="TextBox 65"/>
          <p:cNvSpPr txBox="1"/>
          <p:nvPr/>
        </p:nvSpPr>
        <p:spPr>
          <a:xfrm>
            <a:off x="3418016" y="4411662"/>
            <a:ext cx="6229221"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b="1" dirty="0" smtClean="0">
                <a:gradFill>
                  <a:gsLst>
                    <a:gs pos="2917">
                      <a:srgbClr val="505050"/>
                    </a:gs>
                    <a:gs pos="30000">
                      <a:srgbClr val="505050"/>
                    </a:gs>
                  </a:gsLst>
                  <a:lin ang="5400000" scaled="0"/>
                </a:gradFill>
              </a:rPr>
              <a:t>Appropriate South-Bound Transports &amp; Schemas</a:t>
            </a:r>
          </a:p>
        </p:txBody>
      </p:sp>
      <p:sp>
        <p:nvSpPr>
          <p:cNvPr id="67" name="Rounded Rectangle 66"/>
          <p:cNvSpPr/>
          <p:nvPr/>
        </p:nvSpPr>
        <p:spPr bwMode="auto">
          <a:xfrm>
            <a:off x="956175" y="5713013"/>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Site-To-Site</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Gateway</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68" name="Rounded Rectangle 67"/>
          <p:cNvSpPr/>
          <p:nvPr/>
        </p:nvSpPr>
        <p:spPr bwMode="auto">
          <a:xfrm>
            <a:off x="2575872" y="5712800"/>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Software Load Balancer</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69" name="Rounded Rectangle 68"/>
          <p:cNvSpPr/>
          <p:nvPr/>
        </p:nvSpPr>
        <p:spPr bwMode="auto">
          <a:xfrm>
            <a:off x="4195569" y="5684541"/>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HNV</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L2/L3</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Gateway</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70" name="Rounded Rectangle 69"/>
          <p:cNvSpPr/>
          <p:nvPr/>
        </p:nvSpPr>
        <p:spPr bwMode="auto">
          <a:xfrm>
            <a:off x="5815770" y="5684541"/>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VPN</a:t>
            </a:r>
          </a:p>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Gateway</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71" name="Rounded Rectangle 70"/>
          <p:cNvSpPr/>
          <p:nvPr/>
        </p:nvSpPr>
        <p:spPr bwMode="auto">
          <a:xfrm>
            <a:off x="8580437" y="5707062"/>
            <a:ext cx="998875" cy="62482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100" dirty="0" smtClean="0">
                <a:gradFill>
                  <a:gsLst>
                    <a:gs pos="0">
                      <a:srgbClr val="FFFFFF"/>
                    </a:gs>
                    <a:gs pos="100000">
                      <a:srgbClr val="FFFFFF"/>
                    </a:gs>
                  </a:gsLst>
                  <a:lin ang="5400000" scaled="0"/>
                </a:gradFill>
                <a:ea typeface="Segoe UI" pitchFamily="34" charset="0"/>
                <a:cs typeface="Segoe UI" pitchFamily="34" charset="0"/>
              </a:rPr>
              <a:t>Service Chaining</a:t>
            </a: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72" name="Rounded Rectangle 71"/>
          <p:cNvSpPr/>
          <p:nvPr/>
        </p:nvSpPr>
        <p:spPr bwMode="auto">
          <a:xfrm>
            <a:off x="9647237" y="5707062"/>
            <a:ext cx="998875" cy="62482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SLB Agent</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73" name="Rounded Rectangle 72"/>
          <p:cNvSpPr/>
          <p:nvPr/>
        </p:nvSpPr>
        <p:spPr bwMode="auto">
          <a:xfrm>
            <a:off x="10705762" y="5707062"/>
            <a:ext cx="998875" cy="624827"/>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FW Agent</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74" name="Down Arrow 73"/>
          <p:cNvSpPr/>
          <p:nvPr/>
        </p:nvSpPr>
        <p:spPr bwMode="auto">
          <a:xfrm>
            <a:off x="2255837" y="4859164"/>
            <a:ext cx="467481" cy="77169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5" name="Down Arrow 74"/>
          <p:cNvSpPr/>
          <p:nvPr/>
        </p:nvSpPr>
        <p:spPr bwMode="auto">
          <a:xfrm>
            <a:off x="5522156" y="4859164"/>
            <a:ext cx="467481" cy="77169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6" name="Down Arrow 75"/>
          <p:cNvSpPr/>
          <p:nvPr/>
        </p:nvSpPr>
        <p:spPr bwMode="auto">
          <a:xfrm>
            <a:off x="9332156" y="4859164"/>
            <a:ext cx="467481" cy="771698"/>
          </a:xfrm>
          <a:prstGeom prst="downArrow">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7" name="Rounded Rectangle 26"/>
          <p:cNvSpPr/>
          <p:nvPr/>
        </p:nvSpPr>
        <p:spPr bwMode="auto">
          <a:xfrm>
            <a:off x="10637837" y="3447430"/>
            <a:ext cx="1447800" cy="951202"/>
          </a:xfrm>
          <a:prstGeom prst="round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gradFill>
                  <a:gsLst>
                    <a:gs pos="0">
                      <a:srgbClr val="FFFFFF"/>
                    </a:gs>
                    <a:gs pos="100000">
                      <a:srgbClr val="FFFFFF"/>
                    </a:gs>
                  </a:gsLst>
                  <a:lin ang="5400000" scaled="0"/>
                </a:gradFill>
                <a:ea typeface="Segoe UI" pitchFamily="34" charset="0"/>
                <a:cs typeface="Segoe UI" pitchFamily="34" charset="0"/>
              </a:rPr>
              <a:t>BGP Route Reflector</a:t>
            </a:r>
            <a:endParaRPr lang="en-US" sz="16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3703637" y="2850575"/>
            <a:ext cx="4810782"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b="1" dirty="0" smtClean="0">
                <a:gradFill>
                  <a:gsLst>
                    <a:gs pos="2917">
                      <a:srgbClr val="505050"/>
                    </a:gs>
                    <a:gs pos="30000">
                      <a:srgbClr val="505050"/>
                    </a:gs>
                  </a:gsLst>
                  <a:lin ang="5400000" scaled="0"/>
                </a:gradFill>
              </a:rPr>
              <a:t>Network Service Managers</a:t>
            </a:r>
          </a:p>
        </p:txBody>
      </p:sp>
    </p:spTree>
    <p:extLst>
      <p:ext uri="{BB962C8B-B14F-4D97-AF65-F5344CB8AC3E}">
        <p14:creationId xmlns:p14="http://schemas.microsoft.com/office/powerpoint/2010/main" val="173381912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Cloud Scale Fundamentals</a:t>
            </a:r>
            <a:r>
              <a:rPr lang="en-US" dirty="0" smtClean="0"/>
              <a:t/>
            </a:r>
            <a:br>
              <a:rPr lang="en-US" dirty="0" smtClean="0"/>
            </a:br>
            <a:endParaRPr lang="en-US" sz="1800" dirty="0">
              <a:solidFill>
                <a:schemeClr val="tx1"/>
              </a:solidFill>
            </a:endParaRPr>
          </a:p>
        </p:txBody>
      </p:sp>
      <p:graphicFrame>
        <p:nvGraphicFramePr>
          <p:cNvPr id="6" name="Table 5"/>
          <p:cNvGraphicFramePr>
            <a:graphicFrameLocks noGrp="1"/>
          </p:cNvGraphicFramePr>
          <p:nvPr>
            <p:extLst/>
          </p:nvPr>
        </p:nvGraphicFramePr>
        <p:xfrm>
          <a:off x="274639" y="1363661"/>
          <a:ext cx="11889564" cy="5187716"/>
        </p:xfrm>
        <a:graphic>
          <a:graphicData uri="http://schemas.openxmlformats.org/drawingml/2006/table">
            <a:tbl>
              <a:tblPr firstRow="1">
                <a:tableStyleId>{5C22544A-7EE6-4342-B048-85BDC9FD1C3A}</a:tableStyleId>
              </a:tblPr>
              <a:tblGrid>
                <a:gridCol w="3963188"/>
                <a:gridCol w="3963188"/>
                <a:gridCol w="3963188"/>
              </a:tblGrid>
              <a:tr h="1029623">
                <a:tc>
                  <a:txBody>
                    <a:bodyPr/>
                    <a:lstStyle/>
                    <a:p>
                      <a:pPr algn="ctr" defTabSz="932472" fontAlgn="base">
                        <a:lnSpc>
                          <a:spcPct val="90000"/>
                        </a:lnSpc>
                        <a:spcBef>
                          <a:spcPct val="0"/>
                        </a:spcBef>
                        <a:spcAft>
                          <a:spcPct val="0"/>
                        </a:spcAft>
                      </a:pPr>
                      <a:r>
                        <a:rPr lang="en-US" sz="2800" b="1" kern="1200" dirty="0" smtClean="0">
                          <a:gradFill>
                            <a:gsLst>
                              <a:gs pos="0">
                                <a:srgbClr val="FFFFFF"/>
                              </a:gs>
                              <a:gs pos="100000">
                                <a:srgbClr val="FFFFFF"/>
                              </a:gs>
                            </a:gsLst>
                            <a:lin ang="5400000" scaled="0"/>
                          </a:gradFill>
                          <a:latin typeface="+mj-lt"/>
                          <a:ea typeface="Segoe UI" pitchFamily="34" charset="0"/>
                          <a:cs typeface="Segoe UI" pitchFamily="34" charset="0"/>
                        </a:rPr>
                        <a:t>Converged Fabric</a:t>
                      </a:r>
                    </a:p>
                  </a:txBody>
                  <a:tcPr marL="182880" marR="182880" marT="91440" marB="91440"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32472" rtl="0" eaLnBrk="1" fontAlgn="base" latinLnBrk="0" hangingPunct="1">
                        <a:lnSpc>
                          <a:spcPct val="90000"/>
                        </a:lnSpc>
                        <a:spcBef>
                          <a:spcPct val="0"/>
                        </a:spcBef>
                        <a:spcAft>
                          <a:spcPct val="0"/>
                        </a:spcAft>
                      </a:pPr>
                      <a:r>
                        <a:rPr lang="en-US" sz="2800" b="1" kern="1200" dirty="0" smtClean="0">
                          <a:gradFill>
                            <a:gsLst>
                              <a:gs pos="0">
                                <a:srgbClr val="FFFFFF"/>
                              </a:gs>
                              <a:gs pos="100000">
                                <a:srgbClr val="FFFFFF"/>
                              </a:gs>
                            </a:gsLst>
                            <a:lin ang="5400000" scaled="0"/>
                          </a:gradFill>
                          <a:latin typeface="+mj-lt"/>
                          <a:ea typeface="Segoe UI" pitchFamily="34" charset="0"/>
                          <a:cs typeface="Segoe UI" pitchFamily="34" charset="0"/>
                        </a:rPr>
                        <a:t>Packet Direct</a:t>
                      </a:r>
                      <a:endParaRPr lang="en-US" sz="2800" b="1" kern="1200" dirty="0">
                        <a:gradFill>
                          <a:gsLst>
                            <a:gs pos="0">
                              <a:srgbClr val="FFFFFF"/>
                            </a:gs>
                            <a:gs pos="100000">
                              <a:srgbClr val="FFFFFF"/>
                            </a:gs>
                          </a:gsLst>
                          <a:lin ang="5400000" scaled="0"/>
                        </a:gradFill>
                        <a:latin typeface="+mj-lt"/>
                        <a:ea typeface="Segoe UI" pitchFamily="34" charset="0"/>
                        <a:cs typeface="Segoe UI" pitchFamily="34" charset="0"/>
                      </a:endParaRPr>
                    </a:p>
                  </a:txBody>
                  <a:tcPr marL="182880" marR="182880" marT="91440" marB="9144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32472" rtl="0" eaLnBrk="1" fontAlgn="base" latinLnBrk="0" hangingPunct="1">
                        <a:lnSpc>
                          <a:spcPct val="90000"/>
                        </a:lnSpc>
                        <a:spcBef>
                          <a:spcPct val="0"/>
                        </a:spcBef>
                        <a:spcAft>
                          <a:spcPct val="0"/>
                        </a:spcAft>
                      </a:pPr>
                      <a:r>
                        <a:rPr lang="en-US" sz="2800" b="1" kern="1200" dirty="0" smtClean="0">
                          <a:gradFill>
                            <a:gsLst>
                              <a:gs pos="0">
                                <a:srgbClr val="FFFFFF"/>
                              </a:gs>
                              <a:gs pos="100000">
                                <a:srgbClr val="FFFFFF"/>
                              </a:gs>
                            </a:gsLst>
                            <a:lin ang="5400000" scaled="0"/>
                          </a:gradFill>
                          <a:latin typeface="+mj-lt"/>
                          <a:ea typeface="Segoe UI" pitchFamily="34" charset="0"/>
                          <a:cs typeface="Segoe UI" pitchFamily="34" charset="0"/>
                        </a:rPr>
                        <a:t>Integrated</a:t>
                      </a:r>
                      <a:r>
                        <a:rPr lang="en-US" sz="2800" b="1" kern="1200" baseline="0" dirty="0" smtClean="0">
                          <a:gradFill>
                            <a:gsLst>
                              <a:gs pos="0">
                                <a:srgbClr val="FFFFFF"/>
                              </a:gs>
                              <a:gs pos="100000">
                                <a:srgbClr val="FFFFFF"/>
                              </a:gs>
                            </a:gsLst>
                            <a:lin ang="5400000" scaled="0"/>
                          </a:gradFill>
                          <a:latin typeface="+mj-lt"/>
                          <a:ea typeface="Segoe UI" pitchFamily="34" charset="0"/>
                          <a:cs typeface="Segoe UI" pitchFamily="34" charset="0"/>
                        </a:rPr>
                        <a:t> Offload Management</a:t>
                      </a:r>
                      <a:endParaRPr lang="en-US" sz="2800" b="1" kern="1200" dirty="0">
                        <a:gradFill>
                          <a:gsLst>
                            <a:gs pos="0">
                              <a:srgbClr val="FFFFFF"/>
                            </a:gs>
                            <a:gs pos="100000">
                              <a:srgbClr val="FFFFFF"/>
                            </a:gs>
                          </a:gsLst>
                          <a:lin ang="5400000" scaled="0"/>
                        </a:gradFill>
                        <a:latin typeface="+mj-lt"/>
                        <a:ea typeface="Segoe UI" pitchFamily="34" charset="0"/>
                        <a:cs typeface="Segoe UI" pitchFamily="34" charset="0"/>
                      </a:endParaRPr>
                    </a:p>
                  </a:txBody>
                  <a:tcPr marL="182880" marR="182880" marT="91440" marB="91440"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1386031">
                <a:tc>
                  <a:txBody>
                    <a:bodyPr/>
                    <a:lstStyle/>
                    <a:p>
                      <a:r>
                        <a:rPr lang="en-US" sz="1800" dirty="0" smtClean="0"/>
                        <a:t>Single</a:t>
                      </a:r>
                      <a:r>
                        <a:rPr lang="en-US" sz="1800" baseline="0" dirty="0" smtClean="0"/>
                        <a:t> NIC/fabric for RDMA-based storage access and tenant traffic</a:t>
                      </a:r>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b="0" dirty="0" smtClean="0">
                          <a:latin typeface="+mn-lt"/>
                        </a:rPr>
                        <a:t>10GB -------&gt; 40GB/100GB</a:t>
                      </a:r>
                    </a:p>
                    <a:p>
                      <a:pPr marL="0" marR="0" indent="0" algn="l" defTabSz="932742" rtl="0" eaLnBrk="1" fontAlgn="auto" latinLnBrk="0" hangingPunct="1">
                        <a:lnSpc>
                          <a:spcPct val="100000"/>
                        </a:lnSpc>
                        <a:spcBef>
                          <a:spcPts val="0"/>
                        </a:spcBef>
                        <a:spcAft>
                          <a:spcPts val="0"/>
                        </a:spcAft>
                        <a:buClrTx/>
                        <a:buSzTx/>
                        <a:buFontTx/>
                        <a:buNone/>
                        <a:tabLst/>
                        <a:defRPr/>
                      </a:pPr>
                      <a:endParaRPr lang="en-US" b="1" dirty="0" smtClean="0">
                        <a:latin typeface="+mn-lt"/>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0" dirty="0" smtClean="0">
                          <a:latin typeface="+mn-lt"/>
                        </a:rPr>
                        <a:t>Joint</a:t>
                      </a:r>
                      <a:r>
                        <a:rPr lang="en-US" sz="1800" b="0" baseline="0" dirty="0" smtClean="0">
                          <a:latin typeface="+mn-lt"/>
                        </a:rPr>
                        <a:t> focus on quality with partner ecosystem – stable &amp; predictable behavior in cloud-scale demanding environments</a:t>
                      </a:r>
                      <a:endParaRPr lang="en-US" sz="1800" b="0" dirty="0" smtClean="0">
                        <a:latin typeface="+mn-lt"/>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1386031">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0" i="0" u="none" kern="1200" dirty="0" smtClean="0">
                          <a:solidFill>
                            <a:schemeClr val="tx1"/>
                          </a:solidFill>
                          <a:latin typeface="+mn-lt"/>
                          <a:ea typeface="+mn-ea"/>
                          <a:cs typeface="+mn-cs"/>
                        </a:rPr>
                        <a:t>Integrated with SDN v-Switch &amp; multi-NIC teaming</a:t>
                      </a: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dirty="0" smtClean="0"/>
                        <a:t>Microsecond latency</a:t>
                      </a:r>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b="0" i="0" dirty="0" smtClean="0">
                          <a:solidFill>
                            <a:schemeClr val="tx1"/>
                          </a:solidFill>
                        </a:rPr>
                        <a:t>Optimal silicon offload utilization: checksum offloads, LSO, RSC,</a:t>
                      </a:r>
                      <a:r>
                        <a:rPr lang="en-US" b="0" i="0" baseline="0" dirty="0" smtClean="0">
                          <a:solidFill>
                            <a:schemeClr val="tx1"/>
                          </a:solidFill>
                        </a:rPr>
                        <a:t> RSS, VMQ, SR-IOV, NVGRE TO, Routable RDMA, VXLAN TO, PD integration</a:t>
                      </a:r>
                      <a:endParaRPr lang="en-US" b="0" i="0" dirty="0">
                        <a:solidFill>
                          <a:schemeClr val="tx1"/>
                        </a:solidFill>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1386031">
                <a:tc>
                  <a:txBody>
                    <a:bodyPr/>
                    <a:lstStyle/>
                    <a:p>
                      <a:r>
                        <a:rPr lang="en-US" sz="1800" dirty="0" smtClean="0">
                          <a:gradFill>
                            <a:gsLst>
                              <a:gs pos="2917">
                                <a:schemeClr val="tx1"/>
                              </a:gs>
                              <a:gs pos="30000">
                                <a:schemeClr val="tx1"/>
                              </a:gs>
                            </a:gsLst>
                            <a:lin ang="5400000" scaled="0"/>
                          </a:gradFill>
                        </a:rPr>
                        <a:t>Integrated</a:t>
                      </a:r>
                      <a:r>
                        <a:rPr lang="en-US" sz="1800" baseline="0" dirty="0" smtClean="0">
                          <a:gradFill>
                            <a:gsLst>
                              <a:gs pos="2917">
                                <a:schemeClr val="tx1"/>
                              </a:gs>
                              <a:gs pos="30000">
                                <a:schemeClr val="tx1"/>
                              </a:gs>
                            </a:gsLst>
                            <a:lin ang="5400000" scaled="0"/>
                          </a:gradFill>
                        </a:rPr>
                        <a:t> quality-of-service</a:t>
                      </a:r>
                      <a:r>
                        <a:rPr lang="en-US" sz="1800" dirty="0" smtClean="0">
                          <a:gradFill>
                            <a:gsLst>
                              <a:gs pos="2917">
                                <a:schemeClr val="tx1"/>
                              </a:gs>
                              <a:gs pos="30000">
                                <a:schemeClr val="tx1"/>
                              </a:gs>
                            </a:gsLst>
                            <a:lin ang="5400000" scaled="0"/>
                          </a:gradFill>
                        </a:rPr>
                        <a:t> – fair</a:t>
                      </a:r>
                      <a:r>
                        <a:rPr lang="en-US" sz="1800" baseline="0" dirty="0" smtClean="0">
                          <a:gradFill>
                            <a:gsLst>
                              <a:gs pos="2917">
                                <a:schemeClr val="tx1"/>
                              </a:gs>
                              <a:gs pos="30000">
                                <a:schemeClr val="tx1"/>
                              </a:gs>
                            </a:gsLst>
                            <a:lin ang="5400000" scaled="0"/>
                          </a:gradFill>
                        </a:rPr>
                        <a:t> sharing</a:t>
                      </a:r>
                      <a:r>
                        <a:rPr lang="en-US" sz="1800" dirty="0" smtClean="0">
                          <a:gradFill>
                            <a:gsLst>
                              <a:gs pos="2917">
                                <a:schemeClr val="tx1"/>
                              </a:gs>
                              <a:gs pos="30000">
                                <a:schemeClr val="tx1"/>
                              </a:gs>
                            </a:gsLst>
                            <a:lin ang="5400000" scaled="0"/>
                          </a:gradFill>
                        </a:rPr>
                        <a:t> of bandwidth across different categories of network traffic</a:t>
                      </a:r>
                      <a:endParaRPr lang="en-US" b="0" dirty="0">
                        <a:latin typeface="+mn-lt"/>
                      </a:endParaRPr>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r>
                        <a:rPr lang="en-US" dirty="0" smtClean="0"/>
                        <a:t>Multi-million PPS per core</a:t>
                      </a:r>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endParaRPr lang="en-US" dirty="0"/>
                    </a:p>
                  </a:txBody>
                  <a:tcPr marL="182880" marR="182880" marT="91440" marB="9144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bl>
          </a:graphicData>
        </a:graphic>
      </p:graphicFrame>
    </p:spTree>
    <p:extLst>
      <p:ext uri="{BB962C8B-B14F-4D97-AF65-F5344CB8AC3E}">
        <p14:creationId xmlns:p14="http://schemas.microsoft.com/office/powerpoint/2010/main" val="6339976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83" y="497"/>
            <a:ext cx="2940754" cy="699353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4"/>
          <p:cNvSpPr>
            <a:spLocks noGrp="1"/>
          </p:cNvSpPr>
          <p:nvPr>
            <p:ph type="title"/>
          </p:nvPr>
        </p:nvSpPr>
        <p:spPr>
          <a:xfrm>
            <a:off x="-30163" y="296898"/>
            <a:ext cx="11887518" cy="914365"/>
          </a:xfrm>
        </p:spPr>
        <p:txBody>
          <a:bodyPr/>
          <a:lstStyle/>
          <a:p>
            <a:r>
              <a:rPr lang="en-US" sz="4399" dirty="0" smtClean="0"/>
              <a:t>Next</a:t>
            </a:r>
            <a:br>
              <a:rPr lang="en-US" sz="4399" dirty="0" smtClean="0"/>
            </a:br>
            <a:r>
              <a:rPr lang="en-US" sz="4399" dirty="0" smtClean="0"/>
              <a:t>Generation</a:t>
            </a:r>
            <a:br>
              <a:rPr lang="en-US" sz="4399" dirty="0" smtClean="0"/>
            </a:br>
            <a:r>
              <a:rPr lang="en-US" sz="4399" dirty="0" smtClean="0"/>
              <a:t>Networking </a:t>
            </a:r>
            <a:endParaRPr lang="en-US" sz="4399" dirty="0"/>
          </a:p>
        </p:txBody>
      </p:sp>
      <p:grpSp>
        <p:nvGrpSpPr>
          <p:cNvPr id="6" name="Group 5"/>
          <p:cNvGrpSpPr/>
          <p:nvPr/>
        </p:nvGrpSpPr>
        <p:grpSpPr>
          <a:xfrm>
            <a:off x="3054927" y="2237736"/>
            <a:ext cx="9259310" cy="4612326"/>
            <a:chOff x="2383848" y="1620981"/>
            <a:chExt cx="9596871" cy="4970320"/>
          </a:xfrm>
        </p:grpSpPr>
        <p:sp>
          <p:nvSpPr>
            <p:cNvPr id="7" name="Rectangle 6"/>
            <p:cNvSpPr/>
            <p:nvPr/>
          </p:nvSpPr>
          <p:spPr>
            <a:xfrm>
              <a:off x="6497781" y="1620981"/>
              <a:ext cx="5482938" cy="10927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defTabSz="914400"/>
              <a:r>
                <a:rPr lang="en-US" b="1" dirty="0" smtClean="0">
                  <a:solidFill>
                    <a:srgbClr val="FFFFFF"/>
                  </a:solidFill>
                </a:rPr>
                <a:t>Virtual Edge</a:t>
              </a:r>
              <a:endParaRPr lang="en-US" sz="1600" b="1" dirty="0">
                <a:solidFill>
                  <a:srgbClr val="FFFFFF"/>
                </a:solidFill>
              </a:endParaRPr>
            </a:p>
          </p:txBody>
        </p:sp>
        <p:sp>
          <p:nvSpPr>
            <p:cNvPr id="8" name="Rectangle 7"/>
            <p:cNvSpPr/>
            <p:nvPr/>
          </p:nvSpPr>
          <p:spPr>
            <a:xfrm>
              <a:off x="2408769" y="2597728"/>
              <a:ext cx="1539777" cy="9144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Network apps</a:t>
              </a:r>
              <a:endParaRPr lang="en-US" sz="1600" dirty="0">
                <a:solidFill>
                  <a:srgbClr val="FFFFFF"/>
                </a:solidFill>
              </a:endParaRPr>
            </a:p>
          </p:txBody>
        </p:sp>
        <p:sp>
          <p:nvSpPr>
            <p:cNvPr id="9" name="Rectangle 8"/>
            <p:cNvSpPr/>
            <p:nvPr/>
          </p:nvSpPr>
          <p:spPr>
            <a:xfrm>
              <a:off x="2422649" y="3664527"/>
              <a:ext cx="1525898" cy="1077192"/>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Orchestration and Self Service</a:t>
              </a:r>
              <a:endParaRPr lang="en-US" sz="1600" dirty="0">
                <a:solidFill>
                  <a:srgbClr val="FFFFFF"/>
                </a:solidFill>
              </a:endParaRPr>
            </a:p>
          </p:txBody>
        </p:sp>
        <p:sp>
          <p:nvSpPr>
            <p:cNvPr id="10" name="Rectangle 9"/>
            <p:cNvSpPr/>
            <p:nvPr/>
          </p:nvSpPr>
          <p:spPr>
            <a:xfrm>
              <a:off x="2408769" y="4897582"/>
              <a:ext cx="1539777" cy="9144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Other 3</a:t>
              </a:r>
              <a:r>
                <a:rPr lang="en-US" sz="1600" baseline="30000" dirty="0" smtClean="0">
                  <a:solidFill>
                    <a:srgbClr val="FFFFFF"/>
                  </a:solidFill>
                </a:rPr>
                <a:t>rd</a:t>
              </a:r>
              <a:r>
                <a:rPr lang="en-US" sz="1600" dirty="0" smtClean="0">
                  <a:solidFill>
                    <a:srgbClr val="FFFFFF"/>
                  </a:solidFill>
                </a:rPr>
                <a:t> Party Orchestrators</a:t>
              </a:r>
              <a:endParaRPr lang="en-US" sz="1600" dirty="0">
                <a:solidFill>
                  <a:srgbClr val="FFFFFF"/>
                </a:solidFill>
              </a:endParaRPr>
            </a:p>
          </p:txBody>
        </p:sp>
        <p:sp>
          <p:nvSpPr>
            <p:cNvPr id="11" name="Rectangle 10"/>
            <p:cNvSpPr/>
            <p:nvPr/>
          </p:nvSpPr>
          <p:spPr>
            <a:xfrm>
              <a:off x="4578926" y="3165764"/>
              <a:ext cx="1198420" cy="9144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Network Controller</a:t>
              </a:r>
              <a:endParaRPr lang="en-US" sz="1600" dirty="0">
                <a:solidFill>
                  <a:srgbClr val="FFFFFF"/>
                </a:solidFill>
              </a:endParaRPr>
            </a:p>
          </p:txBody>
        </p:sp>
        <p:sp>
          <p:nvSpPr>
            <p:cNvPr id="12" name="Rectangle 11"/>
            <p:cNvSpPr/>
            <p:nvPr/>
          </p:nvSpPr>
          <p:spPr>
            <a:xfrm>
              <a:off x="4578926" y="4357255"/>
              <a:ext cx="1230314" cy="914400"/>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Other controllers</a:t>
              </a:r>
              <a:endParaRPr lang="en-US" sz="1600" dirty="0">
                <a:solidFill>
                  <a:srgbClr val="FFFFFF"/>
                </a:solidFill>
              </a:endParaRPr>
            </a:p>
          </p:txBody>
        </p:sp>
        <p:cxnSp>
          <p:nvCxnSpPr>
            <p:cNvPr id="13" name="Straight Connector 12"/>
            <p:cNvCxnSpPr>
              <a:stCxn id="8" idx="3"/>
              <a:endCxn id="11" idx="1"/>
            </p:cNvCxnSpPr>
            <p:nvPr/>
          </p:nvCxnSpPr>
          <p:spPr>
            <a:xfrm>
              <a:off x="3948546" y="3054928"/>
              <a:ext cx="630381" cy="568036"/>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14" name="Straight Connector 13"/>
            <p:cNvCxnSpPr>
              <a:stCxn id="8" idx="3"/>
              <a:endCxn id="12" idx="1"/>
            </p:cNvCxnSpPr>
            <p:nvPr/>
          </p:nvCxnSpPr>
          <p:spPr>
            <a:xfrm>
              <a:off x="3948546" y="3054928"/>
              <a:ext cx="630381" cy="1759527"/>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15" name="Straight Connector 14"/>
            <p:cNvCxnSpPr>
              <a:stCxn id="9" idx="3"/>
              <a:endCxn id="11" idx="1"/>
            </p:cNvCxnSpPr>
            <p:nvPr/>
          </p:nvCxnSpPr>
          <p:spPr>
            <a:xfrm flipV="1">
              <a:off x="3948547" y="3622964"/>
              <a:ext cx="630380" cy="580160"/>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16" name="Straight Connector 15"/>
            <p:cNvCxnSpPr>
              <a:stCxn id="9" idx="3"/>
              <a:endCxn id="12" idx="1"/>
            </p:cNvCxnSpPr>
            <p:nvPr/>
          </p:nvCxnSpPr>
          <p:spPr>
            <a:xfrm>
              <a:off x="3948547" y="4203124"/>
              <a:ext cx="630380" cy="611332"/>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17" name="Straight Connector 16"/>
            <p:cNvCxnSpPr>
              <a:stCxn id="10" idx="3"/>
              <a:endCxn id="12" idx="1"/>
            </p:cNvCxnSpPr>
            <p:nvPr/>
          </p:nvCxnSpPr>
          <p:spPr>
            <a:xfrm flipV="1">
              <a:off x="3948546" y="4814455"/>
              <a:ext cx="630381" cy="540327"/>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18" name="Straight Connector 17"/>
            <p:cNvCxnSpPr>
              <a:stCxn id="10" idx="3"/>
              <a:endCxn id="11" idx="1"/>
            </p:cNvCxnSpPr>
            <p:nvPr/>
          </p:nvCxnSpPr>
          <p:spPr>
            <a:xfrm flipV="1">
              <a:off x="3948546" y="3622964"/>
              <a:ext cx="630381" cy="1731819"/>
            </a:xfrm>
            <a:prstGeom prst="line">
              <a:avLst/>
            </a:prstGeom>
          </p:spPr>
          <p:style>
            <a:lnRef idx="2">
              <a:schemeClr val="accent5">
                <a:shade val="50000"/>
              </a:schemeClr>
            </a:lnRef>
            <a:fillRef idx="1">
              <a:schemeClr val="accent5"/>
            </a:fillRef>
            <a:effectRef idx="0">
              <a:schemeClr val="accent5"/>
            </a:effectRef>
            <a:fontRef idx="minor">
              <a:schemeClr val="lt1"/>
            </a:fontRef>
          </p:style>
        </p:cxnSp>
        <p:sp>
          <p:nvSpPr>
            <p:cNvPr id="19" name="Oval 18"/>
            <p:cNvSpPr/>
            <p:nvPr/>
          </p:nvSpPr>
          <p:spPr>
            <a:xfrm>
              <a:off x="3891396" y="3013365"/>
              <a:ext cx="114300" cy="124691"/>
            </a:xfrm>
            <a:prstGeom prst="ellipse">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sz="1600">
                <a:solidFill>
                  <a:srgbClr val="FFFFFF"/>
                </a:solidFill>
              </a:endParaRPr>
            </a:p>
          </p:txBody>
        </p:sp>
        <p:sp>
          <p:nvSpPr>
            <p:cNvPr id="20" name="Oval 19"/>
            <p:cNvSpPr/>
            <p:nvPr/>
          </p:nvSpPr>
          <p:spPr>
            <a:xfrm>
              <a:off x="3862821" y="4080164"/>
              <a:ext cx="114300" cy="124691"/>
            </a:xfrm>
            <a:prstGeom prst="ellipse">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sz="1600">
                <a:solidFill>
                  <a:srgbClr val="FFFFFF"/>
                </a:solidFill>
              </a:endParaRPr>
            </a:p>
          </p:txBody>
        </p:sp>
        <p:sp>
          <p:nvSpPr>
            <p:cNvPr id="21" name="Oval 20"/>
            <p:cNvSpPr/>
            <p:nvPr/>
          </p:nvSpPr>
          <p:spPr>
            <a:xfrm>
              <a:off x="4510517" y="3571009"/>
              <a:ext cx="114300" cy="124691"/>
            </a:xfrm>
            <a:prstGeom prst="ellipse">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sz="1600">
                <a:solidFill>
                  <a:srgbClr val="FFFFFF"/>
                </a:solidFill>
              </a:endParaRPr>
            </a:p>
          </p:txBody>
        </p:sp>
        <p:sp>
          <p:nvSpPr>
            <p:cNvPr id="22" name="Rectangle 21"/>
            <p:cNvSpPr/>
            <p:nvPr/>
          </p:nvSpPr>
          <p:spPr>
            <a:xfrm>
              <a:off x="6497781" y="2857501"/>
              <a:ext cx="5482938" cy="24972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defTabSz="914400"/>
              <a:r>
                <a:rPr lang="en-US" b="1" dirty="0" smtClean="0">
                  <a:solidFill>
                    <a:srgbClr val="FFFFFF"/>
                  </a:solidFill>
                </a:rPr>
                <a:t>Overlay</a:t>
              </a:r>
              <a:endParaRPr lang="en-US" sz="1600" b="1" dirty="0">
                <a:solidFill>
                  <a:srgbClr val="FFFFFF"/>
                </a:solidFill>
              </a:endParaRPr>
            </a:p>
          </p:txBody>
        </p:sp>
        <p:sp>
          <p:nvSpPr>
            <p:cNvPr id="23" name="Rectangle 22"/>
            <p:cNvSpPr/>
            <p:nvPr/>
          </p:nvSpPr>
          <p:spPr>
            <a:xfrm>
              <a:off x="6691746" y="4643003"/>
              <a:ext cx="2674797"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L2 Switch</a:t>
              </a:r>
              <a:endParaRPr lang="en-US" sz="1600" dirty="0">
                <a:solidFill>
                  <a:srgbClr val="FFFFFF"/>
                </a:solidFill>
              </a:endParaRPr>
            </a:p>
          </p:txBody>
        </p:sp>
        <p:sp>
          <p:nvSpPr>
            <p:cNvPr id="24" name="Rectangle 23"/>
            <p:cNvSpPr/>
            <p:nvPr/>
          </p:nvSpPr>
          <p:spPr>
            <a:xfrm>
              <a:off x="9538856" y="4643004"/>
              <a:ext cx="2269550"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L3 Router</a:t>
              </a:r>
              <a:endParaRPr lang="en-US" sz="1600" dirty="0">
                <a:solidFill>
                  <a:srgbClr val="FFFFFF"/>
                </a:solidFill>
              </a:endParaRPr>
            </a:p>
          </p:txBody>
        </p:sp>
        <p:sp>
          <p:nvSpPr>
            <p:cNvPr id="25" name="Oval 24"/>
            <p:cNvSpPr/>
            <p:nvPr/>
          </p:nvSpPr>
          <p:spPr>
            <a:xfrm>
              <a:off x="5714136" y="3571009"/>
              <a:ext cx="114300" cy="124691"/>
            </a:xfrm>
            <a:prstGeom prst="ellipse">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sz="1600">
                <a:solidFill>
                  <a:srgbClr val="FFFFFF"/>
                </a:solidFill>
              </a:endParaRPr>
            </a:p>
          </p:txBody>
        </p:sp>
        <p:sp>
          <p:nvSpPr>
            <p:cNvPr id="26" name="Rectangle 25"/>
            <p:cNvSpPr/>
            <p:nvPr/>
          </p:nvSpPr>
          <p:spPr>
            <a:xfrm>
              <a:off x="6702137" y="3973655"/>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Chaining</a:t>
              </a:r>
              <a:endParaRPr lang="en-US" sz="1600" dirty="0">
                <a:solidFill>
                  <a:srgbClr val="FFFFFF"/>
                </a:solidFill>
              </a:endParaRPr>
            </a:p>
          </p:txBody>
        </p:sp>
        <p:sp>
          <p:nvSpPr>
            <p:cNvPr id="27" name="Rectangle 26"/>
            <p:cNvSpPr/>
            <p:nvPr/>
          </p:nvSpPr>
          <p:spPr>
            <a:xfrm>
              <a:off x="8446077" y="3978850"/>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Firewall</a:t>
              </a:r>
              <a:endParaRPr lang="en-US" sz="1600" dirty="0">
                <a:solidFill>
                  <a:srgbClr val="FFFFFF"/>
                </a:solidFill>
              </a:endParaRPr>
            </a:p>
          </p:txBody>
        </p:sp>
        <p:sp>
          <p:nvSpPr>
            <p:cNvPr id="28" name="Rectangle 27"/>
            <p:cNvSpPr/>
            <p:nvPr/>
          </p:nvSpPr>
          <p:spPr>
            <a:xfrm>
              <a:off x="10175298" y="3983182"/>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QoS</a:t>
              </a:r>
              <a:endParaRPr lang="en-US" sz="1600" dirty="0">
                <a:solidFill>
                  <a:srgbClr val="FFFFFF"/>
                </a:solidFill>
              </a:endParaRPr>
            </a:p>
          </p:txBody>
        </p:sp>
        <p:sp>
          <p:nvSpPr>
            <p:cNvPr id="29" name="Rectangle 28"/>
            <p:cNvSpPr/>
            <p:nvPr/>
          </p:nvSpPr>
          <p:spPr>
            <a:xfrm>
              <a:off x="6709496" y="3311237"/>
              <a:ext cx="5076825"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Any Virtual Appliance</a:t>
              </a:r>
              <a:endParaRPr lang="en-US" sz="1600" dirty="0">
                <a:solidFill>
                  <a:srgbClr val="FFFFFF"/>
                </a:solidFill>
              </a:endParaRPr>
            </a:p>
          </p:txBody>
        </p:sp>
        <p:cxnSp>
          <p:nvCxnSpPr>
            <p:cNvPr id="30" name="Straight Connector 29"/>
            <p:cNvCxnSpPr/>
            <p:nvPr/>
          </p:nvCxnSpPr>
          <p:spPr>
            <a:xfrm>
              <a:off x="6108995" y="2167370"/>
              <a:ext cx="1726" cy="3877540"/>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31" name="Straight Connector 30"/>
            <p:cNvCxnSpPr>
              <a:stCxn id="7" idx="1"/>
            </p:cNvCxnSpPr>
            <p:nvPr/>
          </p:nvCxnSpPr>
          <p:spPr>
            <a:xfrm flipH="1" flipV="1">
              <a:off x="6110721" y="2167369"/>
              <a:ext cx="387060" cy="2"/>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32" name="Straight Connector 31"/>
            <p:cNvCxnSpPr/>
            <p:nvPr/>
          </p:nvCxnSpPr>
          <p:spPr>
            <a:xfrm flipH="1" flipV="1">
              <a:off x="6112463" y="6044910"/>
              <a:ext cx="387926" cy="1"/>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33" name="Straight Connector 32"/>
            <p:cNvCxnSpPr>
              <a:stCxn id="25" idx="6"/>
            </p:cNvCxnSpPr>
            <p:nvPr/>
          </p:nvCxnSpPr>
          <p:spPr>
            <a:xfrm flipV="1">
              <a:off x="5828436" y="3633354"/>
              <a:ext cx="275356" cy="1"/>
            </a:xfrm>
            <a:prstGeom prst="line">
              <a:avLst/>
            </a:prstGeom>
          </p:spPr>
          <p:style>
            <a:lnRef idx="2">
              <a:schemeClr val="accent5">
                <a:shade val="50000"/>
              </a:schemeClr>
            </a:lnRef>
            <a:fillRef idx="1">
              <a:schemeClr val="accent5"/>
            </a:fillRef>
            <a:effectRef idx="0">
              <a:schemeClr val="accent5"/>
            </a:effectRef>
            <a:fontRef idx="minor">
              <a:schemeClr val="lt1"/>
            </a:fontRef>
          </p:style>
        </p:cxnSp>
        <p:cxnSp>
          <p:nvCxnSpPr>
            <p:cNvPr id="34" name="Straight Connector 33"/>
            <p:cNvCxnSpPr>
              <a:stCxn id="12" idx="3"/>
            </p:cNvCxnSpPr>
            <p:nvPr/>
          </p:nvCxnSpPr>
          <p:spPr>
            <a:xfrm>
              <a:off x="5809241" y="4814455"/>
              <a:ext cx="294552" cy="0"/>
            </a:xfrm>
            <a:prstGeom prst="line">
              <a:avLst/>
            </a:prstGeom>
          </p:spPr>
          <p:style>
            <a:lnRef idx="2">
              <a:schemeClr val="accent5">
                <a:shade val="50000"/>
              </a:schemeClr>
            </a:lnRef>
            <a:fillRef idx="1">
              <a:schemeClr val="accent5"/>
            </a:fillRef>
            <a:effectRef idx="0">
              <a:schemeClr val="accent5"/>
            </a:effectRef>
            <a:fontRef idx="minor">
              <a:schemeClr val="lt1"/>
            </a:fontRef>
          </p:style>
        </p:cxnSp>
        <p:sp>
          <p:nvSpPr>
            <p:cNvPr id="35" name="Oval 34"/>
            <p:cNvSpPr/>
            <p:nvPr/>
          </p:nvSpPr>
          <p:spPr>
            <a:xfrm>
              <a:off x="6417256" y="2105024"/>
              <a:ext cx="114300" cy="124691"/>
            </a:xfrm>
            <a:prstGeom prst="ellipse">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sz="1600">
                <a:solidFill>
                  <a:srgbClr val="FFFFFF"/>
                </a:solidFill>
              </a:endParaRPr>
            </a:p>
          </p:txBody>
        </p:sp>
        <p:sp>
          <p:nvSpPr>
            <p:cNvPr id="36" name="Oval 35"/>
            <p:cNvSpPr/>
            <p:nvPr/>
          </p:nvSpPr>
          <p:spPr>
            <a:xfrm>
              <a:off x="6428509" y="4017819"/>
              <a:ext cx="114300" cy="124691"/>
            </a:xfrm>
            <a:prstGeom prst="ellipse">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sz="1600">
                <a:solidFill>
                  <a:srgbClr val="FFFFFF"/>
                </a:solidFill>
              </a:endParaRPr>
            </a:p>
          </p:txBody>
        </p:sp>
        <p:sp>
          <p:nvSpPr>
            <p:cNvPr id="37" name="Oval 36"/>
            <p:cNvSpPr/>
            <p:nvPr/>
          </p:nvSpPr>
          <p:spPr>
            <a:xfrm>
              <a:off x="2383848" y="4130386"/>
              <a:ext cx="114300" cy="124691"/>
            </a:xfrm>
            <a:prstGeom prst="ellipse">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sz="1600">
                <a:solidFill>
                  <a:srgbClr val="FFFFFF"/>
                </a:solidFill>
              </a:endParaRPr>
            </a:p>
          </p:txBody>
        </p:sp>
        <p:sp>
          <p:nvSpPr>
            <p:cNvPr id="38" name="Rectangle 37"/>
            <p:cNvSpPr/>
            <p:nvPr/>
          </p:nvSpPr>
          <p:spPr>
            <a:xfrm>
              <a:off x="6497781" y="5498522"/>
              <a:ext cx="5482938" cy="109277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defTabSz="914400"/>
              <a:r>
                <a:rPr lang="en-US" b="1" dirty="0" smtClean="0">
                  <a:solidFill>
                    <a:srgbClr val="FFFFFF"/>
                  </a:solidFill>
                </a:rPr>
                <a:t>Underlay</a:t>
              </a:r>
              <a:endParaRPr lang="en-US" sz="1600" b="1" dirty="0">
                <a:solidFill>
                  <a:srgbClr val="FFFFFF"/>
                </a:solidFill>
              </a:endParaRPr>
            </a:p>
          </p:txBody>
        </p:sp>
        <p:sp>
          <p:nvSpPr>
            <p:cNvPr id="39" name="Oval 38"/>
            <p:cNvSpPr/>
            <p:nvPr/>
          </p:nvSpPr>
          <p:spPr>
            <a:xfrm>
              <a:off x="6417256" y="5982565"/>
              <a:ext cx="114300" cy="124691"/>
            </a:xfrm>
            <a:prstGeom prst="ellipse">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en-US" sz="1600">
                <a:solidFill>
                  <a:srgbClr val="FFFFFF"/>
                </a:solidFill>
              </a:endParaRPr>
            </a:p>
          </p:txBody>
        </p:sp>
        <p:sp>
          <p:nvSpPr>
            <p:cNvPr id="40" name="Rectangle 39"/>
            <p:cNvSpPr/>
            <p:nvPr/>
          </p:nvSpPr>
          <p:spPr>
            <a:xfrm>
              <a:off x="6667503" y="5974769"/>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VXLAN/NVGRE Gateways</a:t>
              </a:r>
              <a:endParaRPr lang="en-US" sz="1600" dirty="0">
                <a:solidFill>
                  <a:srgbClr val="FFFFFF"/>
                </a:solidFill>
              </a:endParaRPr>
            </a:p>
          </p:txBody>
        </p:sp>
        <p:sp>
          <p:nvSpPr>
            <p:cNvPr id="41" name="Rectangle 40"/>
            <p:cNvSpPr/>
            <p:nvPr/>
          </p:nvSpPr>
          <p:spPr>
            <a:xfrm>
              <a:off x="8411443" y="5979964"/>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OMI Switches</a:t>
              </a:r>
              <a:endParaRPr lang="en-US" sz="1600" dirty="0">
                <a:solidFill>
                  <a:srgbClr val="FFFFFF"/>
                </a:solidFill>
              </a:endParaRPr>
            </a:p>
          </p:txBody>
        </p:sp>
        <p:sp>
          <p:nvSpPr>
            <p:cNvPr id="42" name="Rectangle 41"/>
            <p:cNvSpPr/>
            <p:nvPr/>
          </p:nvSpPr>
          <p:spPr>
            <a:xfrm>
              <a:off x="10140664" y="5984296"/>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Existing network</a:t>
              </a:r>
              <a:endParaRPr lang="en-US" sz="1600" dirty="0">
                <a:solidFill>
                  <a:srgbClr val="FFFFFF"/>
                </a:solidFill>
              </a:endParaRPr>
            </a:p>
          </p:txBody>
        </p:sp>
        <p:sp>
          <p:nvSpPr>
            <p:cNvPr id="43" name="Rectangle 42"/>
            <p:cNvSpPr/>
            <p:nvPr/>
          </p:nvSpPr>
          <p:spPr>
            <a:xfrm>
              <a:off x="6683950" y="2088573"/>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VPN (incl. S2S)</a:t>
              </a:r>
              <a:endParaRPr lang="en-US" sz="1600" dirty="0">
                <a:solidFill>
                  <a:srgbClr val="FFFFFF"/>
                </a:solidFill>
              </a:endParaRPr>
            </a:p>
          </p:txBody>
        </p:sp>
        <p:sp>
          <p:nvSpPr>
            <p:cNvPr id="44" name="Rectangle 43"/>
            <p:cNvSpPr/>
            <p:nvPr/>
          </p:nvSpPr>
          <p:spPr>
            <a:xfrm>
              <a:off x="8427890" y="2093768"/>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Forwarding</a:t>
              </a:r>
              <a:endParaRPr lang="en-US" sz="1600" dirty="0">
                <a:solidFill>
                  <a:srgbClr val="FFFFFF"/>
                </a:solidFill>
              </a:endParaRPr>
            </a:p>
          </p:txBody>
        </p:sp>
        <p:sp>
          <p:nvSpPr>
            <p:cNvPr id="45" name="Rectangle 44"/>
            <p:cNvSpPr/>
            <p:nvPr/>
          </p:nvSpPr>
          <p:spPr>
            <a:xfrm>
              <a:off x="10157111" y="2098100"/>
              <a:ext cx="1603664" cy="509155"/>
            </a:xfrm>
            <a:prstGeom prst="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1600" dirty="0" smtClean="0">
                  <a:solidFill>
                    <a:srgbClr val="FFFFFF"/>
                  </a:solidFill>
                </a:rPr>
                <a:t>Load Balancing</a:t>
              </a:r>
              <a:endParaRPr lang="en-US" sz="1600" dirty="0">
                <a:solidFill>
                  <a:srgbClr val="FFFFFF"/>
                </a:solidFill>
              </a:endParaRPr>
            </a:p>
          </p:txBody>
        </p:sp>
        <p:cxnSp>
          <p:nvCxnSpPr>
            <p:cNvPr id="46" name="Straight Connector 45"/>
            <p:cNvCxnSpPr/>
            <p:nvPr/>
          </p:nvCxnSpPr>
          <p:spPr>
            <a:xfrm flipH="1">
              <a:off x="6098162" y="4089687"/>
              <a:ext cx="348538" cy="868"/>
            </a:xfrm>
            <a:prstGeom prst="line">
              <a:avLst/>
            </a:prstGeom>
          </p:spPr>
          <p:style>
            <a:lnRef idx="2">
              <a:schemeClr val="accent5">
                <a:shade val="50000"/>
              </a:schemeClr>
            </a:lnRef>
            <a:fillRef idx="1">
              <a:schemeClr val="accent5"/>
            </a:fillRef>
            <a:effectRef idx="0">
              <a:schemeClr val="accent5"/>
            </a:effectRef>
            <a:fontRef idx="minor">
              <a:schemeClr val="lt1"/>
            </a:fontRef>
          </p:style>
        </p:cxnSp>
      </p:grpSp>
      <p:cxnSp>
        <p:nvCxnSpPr>
          <p:cNvPr id="47" name="Straight Connector 46"/>
          <p:cNvCxnSpPr/>
          <p:nvPr/>
        </p:nvCxnSpPr>
        <p:spPr>
          <a:xfrm flipH="1">
            <a:off x="3703637" y="2133755"/>
            <a:ext cx="935274" cy="83010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rot="10800000">
            <a:off x="3157650" y="103340"/>
            <a:ext cx="3066872" cy="1928872"/>
            <a:chOff x="3694502" y="106871"/>
            <a:chExt cx="3066872" cy="1814864"/>
          </a:xfrm>
        </p:grpSpPr>
        <p:grpSp>
          <p:nvGrpSpPr>
            <p:cNvPr id="49" name="Group 48"/>
            <p:cNvGrpSpPr/>
            <p:nvPr/>
          </p:nvGrpSpPr>
          <p:grpSpPr>
            <a:xfrm>
              <a:off x="3694502" y="118453"/>
              <a:ext cx="3066872" cy="1803282"/>
              <a:chOff x="6144651" y="1485969"/>
              <a:chExt cx="4719175" cy="3222785"/>
            </a:xfrm>
            <a:solidFill>
              <a:srgbClr val="002060"/>
            </a:solidFill>
          </p:grpSpPr>
          <p:sp>
            <p:nvSpPr>
              <p:cNvPr id="54" name="Freeform 10"/>
              <p:cNvSpPr>
                <a:spLocks noEditPoints="1"/>
              </p:cNvSpPr>
              <p:nvPr/>
            </p:nvSpPr>
            <p:spPr bwMode="auto">
              <a:xfrm rot="10800000">
                <a:off x="6144651" y="1485969"/>
                <a:ext cx="4719175" cy="3222785"/>
              </a:xfrm>
              <a:custGeom>
                <a:avLst/>
                <a:gdLst>
                  <a:gd name="T0" fmla="*/ 259 w 1474"/>
                  <a:gd name="T1" fmla="*/ 369 h 1005"/>
                  <a:gd name="T2" fmla="*/ 259 w 1474"/>
                  <a:gd name="T3" fmla="*/ 362 h 1005"/>
                  <a:gd name="T4" fmla="*/ 621 w 1474"/>
                  <a:gd name="T5" fmla="*/ 0 h 1005"/>
                  <a:gd name="T6" fmla="*/ 931 w 1474"/>
                  <a:gd name="T7" fmla="*/ 175 h 1005"/>
                  <a:gd name="T8" fmla="*/ 1061 w 1474"/>
                  <a:gd name="T9" fmla="*/ 132 h 1005"/>
                  <a:gd name="T10" fmla="*/ 1278 w 1474"/>
                  <a:gd name="T11" fmla="*/ 329 h 1005"/>
                  <a:gd name="T12" fmla="*/ 967 w 1474"/>
                  <a:gd name="T13" fmla="*/ 486 h 1005"/>
                  <a:gd name="T14" fmla="*/ 720 w 1474"/>
                  <a:gd name="T15" fmla="*/ 348 h 1005"/>
                  <a:gd name="T16" fmla="*/ 474 w 1474"/>
                  <a:gd name="T17" fmla="*/ 485 h 1005"/>
                  <a:gd name="T18" fmla="*/ 259 w 1474"/>
                  <a:gd name="T19" fmla="*/ 369 h 1005"/>
                  <a:gd name="T20" fmla="*/ 1292 w 1474"/>
                  <a:gd name="T21" fmla="*/ 367 h 1005"/>
                  <a:gd name="T22" fmla="*/ 986 w 1474"/>
                  <a:gd name="T23" fmla="*/ 522 h 1005"/>
                  <a:gd name="T24" fmla="*/ 1006 w 1474"/>
                  <a:gd name="T25" fmla="*/ 590 h 1005"/>
                  <a:gd name="T26" fmla="*/ 1066 w 1474"/>
                  <a:gd name="T27" fmla="*/ 583 h 1005"/>
                  <a:gd name="T28" fmla="*/ 996 w 1474"/>
                  <a:gd name="T29" fmla="*/ 671 h 1005"/>
                  <a:gd name="T30" fmla="*/ 907 w 1474"/>
                  <a:gd name="T31" fmla="*/ 601 h 1005"/>
                  <a:gd name="T32" fmla="*/ 966 w 1474"/>
                  <a:gd name="T33" fmla="*/ 594 h 1005"/>
                  <a:gd name="T34" fmla="*/ 946 w 1474"/>
                  <a:gd name="T35" fmla="*/ 531 h 1005"/>
                  <a:gd name="T36" fmla="*/ 944 w 1474"/>
                  <a:gd name="T37" fmla="*/ 526 h 1005"/>
                  <a:gd name="T38" fmla="*/ 720 w 1474"/>
                  <a:gd name="T39" fmla="*/ 388 h 1005"/>
                  <a:gd name="T40" fmla="*/ 500 w 1474"/>
                  <a:gd name="T41" fmla="*/ 519 h 1005"/>
                  <a:gd name="T42" fmla="*/ 499 w 1474"/>
                  <a:gd name="T43" fmla="*/ 520 h 1005"/>
                  <a:gd name="T44" fmla="*/ 479 w 1474"/>
                  <a:gd name="T45" fmla="*/ 571 h 1005"/>
                  <a:gd name="T46" fmla="*/ 439 w 1474"/>
                  <a:gd name="T47" fmla="*/ 564 h 1005"/>
                  <a:gd name="T48" fmla="*/ 455 w 1474"/>
                  <a:gd name="T49" fmla="*/ 521 h 1005"/>
                  <a:gd name="T50" fmla="*/ 232 w 1474"/>
                  <a:gd name="T51" fmla="*/ 400 h 1005"/>
                  <a:gd name="T52" fmla="*/ 0 w 1474"/>
                  <a:gd name="T53" fmla="*/ 698 h 1005"/>
                  <a:gd name="T54" fmla="*/ 308 w 1474"/>
                  <a:gd name="T55" fmla="*/ 1005 h 1005"/>
                  <a:gd name="T56" fmla="*/ 308 w 1474"/>
                  <a:gd name="T57" fmla="*/ 1005 h 1005"/>
                  <a:gd name="T58" fmla="*/ 717 w 1474"/>
                  <a:gd name="T59" fmla="*/ 1005 h 1005"/>
                  <a:gd name="T60" fmla="*/ 717 w 1474"/>
                  <a:gd name="T61" fmla="*/ 929 h 1005"/>
                  <a:gd name="T62" fmla="*/ 438 w 1474"/>
                  <a:gd name="T63" fmla="*/ 706 h 1005"/>
                  <a:gd name="T64" fmla="*/ 380 w 1474"/>
                  <a:gd name="T65" fmla="*/ 711 h 1005"/>
                  <a:gd name="T66" fmla="*/ 452 w 1474"/>
                  <a:gd name="T67" fmla="*/ 624 h 1005"/>
                  <a:gd name="T68" fmla="*/ 539 w 1474"/>
                  <a:gd name="T69" fmla="*/ 697 h 1005"/>
                  <a:gd name="T70" fmla="*/ 478 w 1474"/>
                  <a:gd name="T71" fmla="*/ 702 h 1005"/>
                  <a:gd name="T72" fmla="*/ 720 w 1474"/>
                  <a:gd name="T73" fmla="*/ 889 h 1005"/>
                  <a:gd name="T74" fmla="*/ 960 w 1474"/>
                  <a:gd name="T75" fmla="*/ 709 h 1005"/>
                  <a:gd name="T76" fmla="*/ 1000 w 1474"/>
                  <a:gd name="T77" fmla="*/ 716 h 1005"/>
                  <a:gd name="T78" fmla="*/ 757 w 1474"/>
                  <a:gd name="T79" fmla="*/ 927 h 1005"/>
                  <a:gd name="T80" fmla="*/ 757 w 1474"/>
                  <a:gd name="T81" fmla="*/ 1005 h 1005"/>
                  <a:gd name="T82" fmla="*/ 1136 w 1474"/>
                  <a:gd name="T83" fmla="*/ 1005 h 1005"/>
                  <a:gd name="T84" fmla="*/ 1474 w 1474"/>
                  <a:gd name="T85" fmla="*/ 667 h 1005"/>
                  <a:gd name="T86" fmla="*/ 1292 w 1474"/>
                  <a:gd name="T87" fmla="*/ 367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74" h="1005">
                    <a:moveTo>
                      <a:pt x="259" y="369"/>
                    </a:moveTo>
                    <a:cubicBezTo>
                      <a:pt x="259" y="367"/>
                      <a:pt x="259" y="365"/>
                      <a:pt x="259" y="362"/>
                    </a:cubicBezTo>
                    <a:cubicBezTo>
                      <a:pt x="259" y="162"/>
                      <a:pt x="421" y="0"/>
                      <a:pt x="621" y="0"/>
                    </a:cubicBezTo>
                    <a:cubicBezTo>
                      <a:pt x="753" y="0"/>
                      <a:pt x="868" y="70"/>
                      <a:pt x="931" y="175"/>
                    </a:cubicBezTo>
                    <a:cubicBezTo>
                      <a:pt x="968" y="148"/>
                      <a:pt x="1013" y="132"/>
                      <a:pt x="1061" y="132"/>
                    </a:cubicBezTo>
                    <a:cubicBezTo>
                      <a:pt x="1175" y="132"/>
                      <a:pt x="1268" y="219"/>
                      <a:pt x="1278" y="329"/>
                    </a:cubicBezTo>
                    <a:cubicBezTo>
                      <a:pt x="967" y="486"/>
                      <a:pt x="967" y="486"/>
                      <a:pt x="967" y="486"/>
                    </a:cubicBezTo>
                    <a:cubicBezTo>
                      <a:pt x="916" y="404"/>
                      <a:pt x="824" y="348"/>
                      <a:pt x="720" y="348"/>
                    </a:cubicBezTo>
                    <a:cubicBezTo>
                      <a:pt x="616" y="348"/>
                      <a:pt x="525" y="403"/>
                      <a:pt x="474" y="485"/>
                    </a:cubicBezTo>
                    <a:lnTo>
                      <a:pt x="259" y="369"/>
                    </a:lnTo>
                    <a:close/>
                    <a:moveTo>
                      <a:pt x="1292" y="367"/>
                    </a:moveTo>
                    <a:cubicBezTo>
                      <a:pt x="986" y="522"/>
                      <a:pt x="986" y="522"/>
                      <a:pt x="986" y="522"/>
                    </a:cubicBezTo>
                    <a:cubicBezTo>
                      <a:pt x="995" y="543"/>
                      <a:pt x="1002" y="566"/>
                      <a:pt x="1006" y="590"/>
                    </a:cubicBezTo>
                    <a:cubicBezTo>
                      <a:pt x="1066" y="583"/>
                      <a:pt x="1066" y="583"/>
                      <a:pt x="1066" y="583"/>
                    </a:cubicBezTo>
                    <a:cubicBezTo>
                      <a:pt x="996" y="671"/>
                      <a:pt x="996" y="671"/>
                      <a:pt x="996" y="671"/>
                    </a:cubicBezTo>
                    <a:cubicBezTo>
                      <a:pt x="907" y="601"/>
                      <a:pt x="907" y="601"/>
                      <a:pt x="907" y="601"/>
                    </a:cubicBezTo>
                    <a:cubicBezTo>
                      <a:pt x="966" y="594"/>
                      <a:pt x="966" y="594"/>
                      <a:pt x="966" y="594"/>
                    </a:cubicBezTo>
                    <a:cubicBezTo>
                      <a:pt x="962" y="572"/>
                      <a:pt x="955" y="551"/>
                      <a:pt x="946" y="531"/>
                    </a:cubicBezTo>
                    <a:cubicBezTo>
                      <a:pt x="944" y="526"/>
                      <a:pt x="944" y="526"/>
                      <a:pt x="944" y="526"/>
                    </a:cubicBezTo>
                    <a:cubicBezTo>
                      <a:pt x="902" y="445"/>
                      <a:pt x="818" y="388"/>
                      <a:pt x="720" y="388"/>
                    </a:cubicBezTo>
                    <a:cubicBezTo>
                      <a:pt x="625" y="388"/>
                      <a:pt x="543" y="441"/>
                      <a:pt x="500" y="519"/>
                    </a:cubicBezTo>
                    <a:cubicBezTo>
                      <a:pt x="499" y="520"/>
                      <a:pt x="499" y="520"/>
                      <a:pt x="499" y="520"/>
                    </a:cubicBezTo>
                    <a:cubicBezTo>
                      <a:pt x="491" y="536"/>
                      <a:pt x="484" y="553"/>
                      <a:pt x="479" y="571"/>
                    </a:cubicBezTo>
                    <a:cubicBezTo>
                      <a:pt x="439" y="564"/>
                      <a:pt x="439" y="564"/>
                      <a:pt x="439" y="564"/>
                    </a:cubicBezTo>
                    <a:cubicBezTo>
                      <a:pt x="443" y="549"/>
                      <a:pt x="449" y="535"/>
                      <a:pt x="455" y="521"/>
                    </a:cubicBezTo>
                    <a:cubicBezTo>
                      <a:pt x="232" y="400"/>
                      <a:pt x="232" y="400"/>
                      <a:pt x="232" y="400"/>
                    </a:cubicBezTo>
                    <a:cubicBezTo>
                      <a:pt x="99" y="434"/>
                      <a:pt x="0" y="554"/>
                      <a:pt x="0" y="698"/>
                    </a:cubicBezTo>
                    <a:cubicBezTo>
                      <a:pt x="0" y="868"/>
                      <a:pt x="138" y="1005"/>
                      <a:pt x="308" y="1005"/>
                    </a:cubicBezTo>
                    <a:cubicBezTo>
                      <a:pt x="308" y="1005"/>
                      <a:pt x="308" y="1005"/>
                      <a:pt x="308" y="1005"/>
                    </a:cubicBezTo>
                    <a:cubicBezTo>
                      <a:pt x="717" y="1005"/>
                      <a:pt x="717" y="1005"/>
                      <a:pt x="717" y="1005"/>
                    </a:cubicBezTo>
                    <a:cubicBezTo>
                      <a:pt x="717" y="929"/>
                      <a:pt x="717" y="929"/>
                      <a:pt x="717" y="929"/>
                    </a:cubicBezTo>
                    <a:cubicBezTo>
                      <a:pt x="582" y="928"/>
                      <a:pt x="468" y="833"/>
                      <a:pt x="438" y="706"/>
                    </a:cubicBezTo>
                    <a:cubicBezTo>
                      <a:pt x="380" y="711"/>
                      <a:pt x="380" y="711"/>
                      <a:pt x="380" y="711"/>
                    </a:cubicBezTo>
                    <a:cubicBezTo>
                      <a:pt x="452" y="624"/>
                      <a:pt x="452" y="624"/>
                      <a:pt x="452" y="624"/>
                    </a:cubicBezTo>
                    <a:cubicBezTo>
                      <a:pt x="539" y="697"/>
                      <a:pt x="539" y="697"/>
                      <a:pt x="539" y="697"/>
                    </a:cubicBezTo>
                    <a:cubicBezTo>
                      <a:pt x="478" y="702"/>
                      <a:pt x="478" y="702"/>
                      <a:pt x="478" y="702"/>
                    </a:cubicBezTo>
                    <a:cubicBezTo>
                      <a:pt x="506" y="810"/>
                      <a:pt x="604" y="889"/>
                      <a:pt x="720" y="889"/>
                    </a:cubicBezTo>
                    <a:cubicBezTo>
                      <a:pt x="834" y="889"/>
                      <a:pt x="930" y="813"/>
                      <a:pt x="960" y="709"/>
                    </a:cubicBezTo>
                    <a:cubicBezTo>
                      <a:pt x="1000" y="716"/>
                      <a:pt x="1000" y="716"/>
                      <a:pt x="1000" y="716"/>
                    </a:cubicBezTo>
                    <a:cubicBezTo>
                      <a:pt x="969" y="827"/>
                      <a:pt x="874" y="912"/>
                      <a:pt x="757" y="927"/>
                    </a:cubicBezTo>
                    <a:cubicBezTo>
                      <a:pt x="757" y="1005"/>
                      <a:pt x="757" y="1005"/>
                      <a:pt x="757" y="1005"/>
                    </a:cubicBezTo>
                    <a:cubicBezTo>
                      <a:pt x="1136" y="1005"/>
                      <a:pt x="1136" y="1005"/>
                      <a:pt x="1136" y="1005"/>
                    </a:cubicBezTo>
                    <a:cubicBezTo>
                      <a:pt x="1323" y="1005"/>
                      <a:pt x="1474" y="854"/>
                      <a:pt x="1474" y="667"/>
                    </a:cubicBezTo>
                    <a:cubicBezTo>
                      <a:pt x="1474" y="537"/>
                      <a:pt x="1400" y="424"/>
                      <a:pt x="1292" y="367"/>
                    </a:cubicBezTo>
                    <a:close/>
                  </a:path>
                </a:pathLst>
              </a:custGeom>
              <a:grpFill/>
              <a:ln>
                <a:noFill/>
              </a:ln>
            </p:spPr>
            <p:txBody>
              <a:bodyPr vert="horz" wrap="square" lIns="91425" tIns="45712" rIns="91425" bIns="45712" numCol="1" anchor="t" anchorCtr="0" compatLnSpc="1">
                <a:prstTxWarp prst="textNoShape">
                  <a:avLst/>
                </a:prstTxWarp>
              </a:bodyPr>
              <a:lstStyle/>
              <a:p>
                <a:pPr defTabSz="932722"/>
                <a:endParaRPr lang="en-US" sz="1050" dirty="0">
                  <a:solidFill>
                    <a:srgbClr val="FFFFFF"/>
                  </a:solidFill>
                </a:endParaRPr>
              </a:p>
            </p:txBody>
          </p:sp>
          <p:sp>
            <p:nvSpPr>
              <p:cNvPr id="55" name="TextBox 54"/>
              <p:cNvSpPr txBox="1"/>
              <p:nvPr/>
            </p:nvSpPr>
            <p:spPr>
              <a:xfrm>
                <a:off x="8205590" y="1847415"/>
                <a:ext cx="568330" cy="924017"/>
              </a:xfrm>
              <a:prstGeom prst="rect">
                <a:avLst/>
              </a:prstGeom>
              <a:noFill/>
            </p:spPr>
            <p:txBody>
              <a:bodyPr wrap="none" lIns="182854" tIns="146285" rIns="182854" bIns="146285" rtlCol="0">
                <a:spAutoFit/>
              </a:bodyPr>
              <a:lstStyle/>
              <a:p>
                <a:pPr algn="ctr" defTabSz="932722">
                  <a:lnSpc>
                    <a:spcPct val="90000"/>
                  </a:lnSpc>
                  <a:spcAft>
                    <a:spcPts val="602"/>
                  </a:spcAft>
                </a:pPr>
                <a:endParaRPr lang="en-US" sz="1600" dirty="0">
                  <a:solidFill>
                    <a:srgbClr val="FFFFFF"/>
                  </a:solidFill>
                </a:endParaRPr>
              </a:p>
            </p:txBody>
          </p:sp>
          <p:sp>
            <p:nvSpPr>
              <p:cNvPr id="56" name="TextBox 55"/>
              <p:cNvSpPr txBox="1"/>
              <p:nvPr/>
            </p:nvSpPr>
            <p:spPr>
              <a:xfrm>
                <a:off x="6605937" y="3324998"/>
                <a:ext cx="568330" cy="924017"/>
              </a:xfrm>
              <a:prstGeom prst="rect">
                <a:avLst/>
              </a:prstGeom>
              <a:noFill/>
            </p:spPr>
            <p:txBody>
              <a:bodyPr wrap="none" lIns="182854" tIns="146285" rIns="182854" bIns="146285" rtlCol="0">
                <a:spAutoFit/>
              </a:bodyPr>
              <a:lstStyle/>
              <a:p>
                <a:pPr algn="ctr" defTabSz="932722">
                  <a:lnSpc>
                    <a:spcPct val="90000"/>
                  </a:lnSpc>
                  <a:spcAft>
                    <a:spcPts val="602"/>
                  </a:spcAft>
                </a:pPr>
                <a:endParaRPr lang="en-US" sz="1600" dirty="0">
                  <a:solidFill>
                    <a:srgbClr val="FFFFFF"/>
                  </a:solidFill>
                </a:endParaRPr>
              </a:p>
            </p:txBody>
          </p:sp>
        </p:grpSp>
        <p:sp>
          <p:nvSpPr>
            <p:cNvPr id="50" name="TextBox 49"/>
            <p:cNvSpPr txBox="1"/>
            <p:nvPr/>
          </p:nvSpPr>
          <p:spPr>
            <a:xfrm rot="10800000">
              <a:off x="3730948" y="106871"/>
              <a:ext cx="1073575" cy="815570"/>
            </a:xfrm>
            <a:prstGeom prst="rect">
              <a:avLst/>
            </a:prstGeom>
            <a:noFill/>
          </p:spPr>
          <p:txBody>
            <a:bodyPr wrap="none" lIns="182854" tIns="146285" rIns="182854" bIns="146285" rtlCol="0">
              <a:spAutoFit/>
            </a:bodyPr>
            <a:lstStyle/>
            <a:p>
              <a:pPr algn="ctr" defTabSz="932722">
                <a:lnSpc>
                  <a:spcPct val="90000"/>
                </a:lnSpc>
                <a:spcAft>
                  <a:spcPts val="602"/>
                </a:spcAft>
              </a:pPr>
              <a:r>
                <a:rPr lang="en-US" sz="1600" dirty="0" smtClean="0">
                  <a:solidFill>
                    <a:srgbClr val="FFFFFF"/>
                  </a:solidFill>
                </a:rPr>
                <a:t>Service</a:t>
              </a:r>
            </a:p>
            <a:p>
              <a:pPr algn="ctr" defTabSz="932722">
                <a:lnSpc>
                  <a:spcPct val="90000"/>
                </a:lnSpc>
                <a:spcAft>
                  <a:spcPts val="602"/>
                </a:spcAft>
              </a:pPr>
              <a:r>
                <a:rPr lang="en-US" sz="1600" dirty="0" smtClean="0">
                  <a:solidFill>
                    <a:srgbClr val="FFFFFF"/>
                  </a:solidFill>
                </a:rPr>
                <a:t>Provider</a:t>
              </a:r>
              <a:endParaRPr lang="en-US" sz="1600" dirty="0">
                <a:solidFill>
                  <a:srgbClr val="FFFFFF"/>
                </a:solidFill>
              </a:endParaRPr>
            </a:p>
          </p:txBody>
        </p:sp>
        <p:sp>
          <p:nvSpPr>
            <p:cNvPr id="51" name="TextBox 50"/>
            <p:cNvSpPr txBox="1"/>
            <p:nvPr/>
          </p:nvSpPr>
          <p:spPr>
            <a:xfrm rot="10800000">
              <a:off x="5866101" y="369804"/>
              <a:ext cx="708464" cy="445602"/>
            </a:xfrm>
            <a:prstGeom prst="rect">
              <a:avLst/>
            </a:prstGeom>
            <a:noFill/>
          </p:spPr>
          <p:txBody>
            <a:bodyPr wrap="none" lIns="182854" tIns="146285" rIns="182854" bIns="146285" rtlCol="0">
              <a:spAutoFit/>
            </a:bodyPr>
            <a:lstStyle/>
            <a:p>
              <a:pPr algn="ctr" defTabSz="932722">
                <a:lnSpc>
                  <a:spcPct val="90000"/>
                </a:lnSpc>
                <a:spcAft>
                  <a:spcPts val="602"/>
                </a:spcAft>
              </a:pPr>
              <a:r>
                <a:rPr lang="en-US" sz="1600" dirty="0" smtClean="0">
                  <a:solidFill>
                    <a:srgbClr val="FFFFFF"/>
                  </a:solidFill>
                </a:rPr>
                <a:t>Azure</a:t>
              </a:r>
              <a:endParaRPr lang="en-US" sz="1600" dirty="0">
                <a:solidFill>
                  <a:srgbClr val="FFFFFF"/>
                </a:solidFill>
              </a:endParaRPr>
            </a:p>
          </p:txBody>
        </p:sp>
        <p:sp>
          <p:nvSpPr>
            <p:cNvPr id="52" name="TextBox 51"/>
            <p:cNvSpPr txBox="1"/>
            <p:nvPr/>
          </p:nvSpPr>
          <p:spPr>
            <a:xfrm rot="10800000">
              <a:off x="4634946" y="332941"/>
              <a:ext cx="1266961" cy="803258"/>
            </a:xfrm>
            <a:prstGeom prst="rect">
              <a:avLst/>
            </a:prstGeom>
            <a:noFill/>
          </p:spPr>
          <p:txBody>
            <a:bodyPr wrap="none" lIns="182854" tIns="146285" rIns="182854" bIns="146285" rtlCol="0">
              <a:spAutoFit/>
            </a:bodyPr>
            <a:lstStyle/>
            <a:p>
              <a:pPr algn="ctr" defTabSz="914400"/>
              <a:r>
                <a:rPr lang="en-US" sz="1050" b="1" dirty="0" smtClean="0">
                  <a:solidFill>
                    <a:srgbClr val="FFFF00"/>
                  </a:solidFill>
                </a:rPr>
                <a:t>One Platform</a:t>
              </a:r>
            </a:p>
            <a:p>
              <a:pPr algn="ctr" defTabSz="914400"/>
              <a:r>
                <a:rPr lang="en-US" sz="1050" b="1" dirty="0" smtClean="0">
                  <a:solidFill>
                    <a:srgbClr val="FFFF00"/>
                  </a:solidFill>
                </a:rPr>
                <a:t>Consistent UX</a:t>
              </a:r>
            </a:p>
            <a:p>
              <a:pPr algn="ctr" defTabSz="914400"/>
              <a:r>
                <a:rPr lang="en-US" sz="1050" b="1" dirty="0" smtClean="0">
                  <a:solidFill>
                    <a:srgbClr val="FFFF00"/>
                  </a:solidFill>
                </a:rPr>
                <a:t>Proven at Scale</a:t>
              </a:r>
            </a:p>
          </p:txBody>
        </p:sp>
        <p:sp>
          <p:nvSpPr>
            <p:cNvPr id="53" name="TextBox 52"/>
            <p:cNvSpPr txBox="1"/>
            <p:nvPr/>
          </p:nvSpPr>
          <p:spPr>
            <a:xfrm rot="10800000">
              <a:off x="4701953" y="1240553"/>
              <a:ext cx="1337787" cy="486467"/>
            </a:xfrm>
            <a:prstGeom prst="rect">
              <a:avLst/>
            </a:prstGeom>
            <a:noFill/>
          </p:spPr>
          <p:txBody>
            <a:bodyPr wrap="square" lIns="182854" tIns="146285" rIns="182854" bIns="146285" rtlCol="0">
              <a:spAutoFit/>
            </a:bodyPr>
            <a:lstStyle/>
            <a:p>
              <a:pPr defTabSz="932722">
                <a:lnSpc>
                  <a:spcPct val="90000"/>
                </a:lnSpc>
                <a:spcAft>
                  <a:spcPts val="602"/>
                </a:spcAft>
              </a:pPr>
              <a:r>
                <a:rPr lang="en-US" sz="1600" dirty="0" smtClean="0">
                  <a:solidFill>
                    <a:srgbClr val="FFFFFF"/>
                  </a:solidFill>
                </a:rPr>
                <a:t>Enterprise</a:t>
              </a:r>
              <a:endParaRPr lang="en-US" sz="1600" dirty="0">
                <a:solidFill>
                  <a:srgbClr val="FFFFFF"/>
                </a:solidFill>
              </a:endParaRPr>
            </a:p>
          </p:txBody>
        </p:sp>
      </p:grpSp>
      <p:cxnSp>
        <p:nvCxnSpPr>
          <p:cNvPr id="57" name="Straight Connector 56"/>
          <p:cNvCxnSpPr/>
          <p:nvPr/>
        </p:nvCxnSpPr>
        <p:spPr>
          <a:xfrm>
            <a:off x="6273342" y="1675255"/>
            <a:ext cx="1908031" cy="31790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8" name="Up Arrow 57"/>
          <p:cNvSpPr/>
          <p:nvPr/>
        </p:nvSpPr>
        <p:spPr>
          <a:xfrm>
            <a:off x="9258300" y="1592262"/>
            <a:ext cx="275924" cy="619055"/>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59" name="TextBox 58"/>
          <p:cNvSpPr txBox="1"/>
          <p:nvPr/>
        </p:nvSpPr>
        <p:spPr>
          <a:xfrm>
            <a:off x="7721951" y="768554"/>
            <a:ext cx="3348622" cy="923330"/>
          </a:xfrm>
          <a:prstGeom prst="rect">
            <a:avLst/>
          </a:prstGeom>
          <a:noFill/>
        </p:spPr>
        <p:txBody>
          <a:bodyPr wrap="square" rtlCol="0">
            <a:spAutoFit/>
          </a:bodyPr>
          <a:lstStyle/>
          <a:p>
            <a:pPr algn="ctr" defTabSz="914400"/>
            <a:r>
              <a:rPr lang="en-US" i="1" dirty="0" smtClean="0">
                <a:solidFill>
                  <a:srgbClr val="505050"/>
                </a:solidFill>
              </a:rPr>
              <a:t>Easily connect to your Enterprise, Azure or to other Service Provider clouds</a:t>
            </a:r>
            <a:endParaRPr lang="en-US" i="1" dirty="0">
              <a:solidFill>
                <a:srgbClr val="505050"/>
              </a:solidFill>
            </a:endParaRPr>
          </a:p>
        </p:txBody>
      </p:sp>
    </p:spTree>
    <p:extLst>
      <p:ext uri="{BB962C8B-B14F-4D97-AF65-F5344CB8AC3E}">
        <p14:creationId xmlns:p14="http://schemas.microsoft.com/office/powerpoint/2010/main" val="4134726200"/>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spcBef>
                <a:spcPts val="0"/>
              </a:spcBef>
              <a:buClr>
                <a:srgbClr val="FFFFFF"/>
              </a:buClr>
              <a:buSzPct val="100000"/>
            </a:pPr>
            <a:r>
              <a:rPr lang="en-US" sz="3600" spc="0" dirty="0">
                <a:ln>
                  <a:noFill/>
                </a:ln>
                <a:gradFill>
                  <a:gsLst>
                    <a:gs pos="0">
                      <a:srgbClr val="FFFFFF"/>
                    </a:gs>
                    <a:gs pos="100000">
                      <a:srgbClr val="FFFFFF"/>
                    </a:gs>
                  </a:gsLst>
                  <a:lin ang="5400000" scaled="0"/>
                </a:gradFill>
                <a:cs typeface="+mn-cs"/>
              </a:rPr>
              <a:t>Conventional Multi-Tier Application Deployment</a:t>
            </a:r>
            <a:br>
              <a:rPr lang="en-US" sz="3600" spc="0" dirty="0">
                <a:ln>
                  <a:noFill/>
                </a:ln>
                <a:gradFill>
                  <a:gsLst>
                    <a:gs pos="0">
                      <a:srgbClr val="FFFFFF"/>
                    </a:gs>
                    <a:gs pos="100000">
                      <a:srgbClr val="FFFFFF"/>
                    </a:gs>
                  </a:gsLst>
                  <a:lin ang="5400000" scaled="0"/>
                </a:gradFill>
                <a:cs typeface="+mn-cs"/>
              </a:rPr>
            </a:br>
            <a:r>
              <a:rPr lang="en-US" sz="3600" spc="0" dirty="0">
                <a:ln>
                  <a:noFill/>
                </a:ln>
                <a:gradFill>
                  <a:gsLst>
                    <a:gs pos="0">
                      <a:srgbClr val="FFFFFF"/>
                    </a:gs>
                    <a:gs pos="100000">
                      <a:srgbClr val="FFFFFF"/>
                    </a:gs>
                  </a:gsLst>
                  <a:lin ang="5400000" scaled="0"/>
                </a:gradFill>
                <a:cs typeface="+mn-cs"/>
              </a:rPr>
              <a:t>Leveraging Networking Enhancements</a:t>
            </a:r>
            <a:endParaRPr lang="en-US" dirty="0"/>
          </a:p>
        </p:txBody>
      </p:sp>
    </p:spTree>
    <p:extLst>
      <p:ext uri="{BB962C8B-B14F-4D97-AF65-F5344CB8AC3E}">
        <p14:creationId xmlns:p14="http://schemas.microsoft.com/office/powerpoint/2010/main" val="11506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1" y="144462"/>
            <a:ext cx="11889564" cy="898600"/>
          </a:xfrm>
        </p:spPr>
        <p:txBody>
          <a:bodyPr/>
          <a:lstStyle/>
          <a:p>
            <a:r>
              <a:rPr lang="en-US" dirty="0" smtClean="0"/>
              <a:t>Conceptual Deployment Model</a:t>
            </a:r>
            <a:endParaRPr lang="en-US" dirty="0"/>
          </a:p>
        </p:txBody>
      </p:sp>
      <p:sp>
        <p:nvSpPr>
          <p:cNvPr id="4" name="Rectangle 3"/>
          <p:cNvSpPr/>
          <p:nvPr/>
        </p:nvSpPr>
        <p:spPr>
          <a:xfrm>
            <a:off x="7608124" y="2871555"/>
            <a:ext cx="1265974" cy="2000126"/>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5" name="Rectangle 4"/>
          <p:cNvSpPr/>
          <p:nvPr/>
        </p:nvSpPr>
        <p:spPr bwMode="auto">
          <a:xfrm>
            <a:off x="6388778" y="4129538"/>
            <a:ext cx="754576" cy="684109"/>
          </a:xfrm>
          <a:prstGeom prst="rect">
            <a:avLst/>
          </a:prstGeom>
          <a:gradFill flip="none" rotWithShape="1">
            <a:gsLst>
              <a:gs pos="0">
                <a:srgbClr val="70AD47">
                  <a:tint val="66000"/>
                  <a:satMod val="160000"/>
                </a:srgbClr>
              </a:gs>
              <a:gs pos="50000">
                <a:srgbClr val="70AD47">
                  <a:tint val="44500"/>
                  <a:satMod val="160000"/>
                </a:srgbClr>
              </a:gs>
              <a:gs pos="100000">
                <a:srgbClr val="70AD47">
                  <a:tint val="23500"/>
                  <a:satMod val="160000"/>
                </a:srgbClr>
              </a:gs>
            </a:gsLst>
            <a:path path="circle">
              <a:fillToRect l="50000" t="50000" r="50000" b="50000"/>
            </a:path>
            <a:tileRect/>
          </a:gradFill>
          <a:ln w="6350" cap="flat" cmpd="sng" algn="ctr">
            <a:noFill/>
            <a:prstDash val="solid"/>
            <a:miter lim="800000"/>
            <a:headEnd type="none" w="med" len="med"/>
            <a:tailEnd type="none" w="med" len="med"/>
          </a:ln>
          <a:effectLst>
            <a:glow rad="63500">
              <a:srgbClr val="A5A5A5">
                <a:satMod val="175000"/>
                <a:alpha val="40000"/>
              </a:srgbClr>
            </a:glo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6" name="Oval 5"/>
          <p:cNvSpPr/>
          <p:nvPr/>
        </p:nvSpPr>
        <p:spPr>
          <a:xfrm>
            <a:off x="1912628" y="1491567"/>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7" name="TextBox 6"/>
          <p:cNvSpPr txBox="1"/>
          <p:nvPr/>
        </p:nvSpPr>
        <p:spPr>
          <a:xfrm>
            <a:off x="238283" y="1507132"/>
            <a:ext cx="1809811" cy="923330"/>
          </a:xfrm>
          <a:prstGeom prst="rect">
            <a:avLst/>
          </a:prstGeom>
          <a:noFill/>
        </p:spPr>
        <p:txBody>
          <a:bodyPr wrap="square" rtlCol="0">
            <a:spAutoFit/>
          </a:bodyPr>
          <a:lstStyle/>
          <a:p>
            <a:pPr defTabSz="914400"/>
            <a:r>
              <a:rPr lang="en-US" dirty="0" smtClean="0">
                <a:solidFill>
                  <a:prstClr val="black"/>
                </a:solidFill>
                <a:latin typeface="Calibri" panose="020F0502020204030204"/>
              </a:rPr>
              <a:t>Presentation</a:t>
            </a:r>
          </a:p>
          <a:p>
            <a:pPr defTabSz="914400"/>
            <a:r>
              <a:rPr lang="en-US" dirty="0" smtClean="0">
                <a:solidFill>
                  <a:prstClr val="black"/>
                </a:solidFill>
                <a:latin typeface="Calibri" panose="020F0502020204030204"/>
              </a:rPr>
              <a:t>Layer – Web</a:t>
            </a:r>
          </a:p>
          <a:p>
            <a:pPr defTabSz="914400"/>
            <a:r>
              <a:rPr lang="en-US" dirty="0" smtClean="0">
                <a:solidFill>
                  <a:prstClr val="black"/>
                </a:solidFill>
                <a:latin typeface="Calibri" panose="020F0502020204030204"/>
              </a:rPr>
              <a:t>Tier</a:t>
            </a:r>
          </a:p>
        </p:txBody>
      </p:sp>
      <p:sp>
        <p:nvSpPr>
          <p:cNvPr id="8" name="TextBox 7"/>
          <p:cNvSpPr txBox="1"/>
          <p:nvPr/>
        </p:nvSpPr>
        <p:spPr>
          <a:xfrm>
            <a:off x="274321" y="3678802"/>
            <a:ext cx="1777025" cy="646331"/>
          </a:xfrm>
          <a:prstGeom prst="rect">
            <a:avLst/>
          </a:prstGeom>
          <a:noFill/>
        </p:spPr>
        <p:txBody>
          <a:bodyPr wrap="square" rtlCol="0">
            <a:spAutoFit/>
          </a:bodyPr>
          <a:lstStyle/>
          <a:p>
            <a:pPr defTabSz="914400"/>
            <a:r>
              <a:rPr lang="en-US" dirty="0" smtClean="0">
                <a:solidFill>
                  <a:prstClr val="black"/>
                </a:solidFill>
                <a:latin typeface="Calibri" panose="020F0502020204030204"/>
              </a:rPr>
              <a:t>Business Logic - Middle Tier</a:t>
            </a:r>
            <a:endParaRPr lang="en-US" dirty="0">
              <a:solidFill>
                <a:prstClr val="black"/>
              </a:solidFill>
              <a:latin typeface="Calibri" panose="020F0502020204030204"/>
            </a:endParaRPr>
          </a:p>
        </p:txBody>
      </p:sp>
      <p:sp>
        <p:nvSpPr>
          <p:cNvPr id="9" name="TextBox 8"/>
          <p:cNvSpPr txBox="1"/>
          <p:nvPr/>
        </p:nvSpPr>
        <p:spPr>
          <a:xfrm>
            <a:off x="239713" y="5767325"/>
            <a:ext cx="1398566" cy="646331"/>
          </a:xfrm>
          <a:prstGeom prst="rect">
            <a:avLst/>
          </a:prstGeom>
          <a:noFill/>
        </p:spPr>
        <p:txBody>
          <a:bodyPr wrap="square" rtlCol="0">
            <a:spAutoFit/>
          </a:bodyPr>
          <a:lstStyle/>
          <a:p>
            <a:pPr defTabSz="914400"/>
            <a:r>
              <a:rPr lang="en-US" dirty="0" smtClean="0">
                <a:solidFill>
                  <a:prstClr val="black"/>
                </a:solidFill>
                <a:latin typeface="Calibri" panose="020F0502020204030204"/>
              </a:rPr>
              <a:t>Persistence (Data) Tier</a:t>
            </a:r>
            <a:endParaRPr lang="en-US" dirty="0">
              <a:solidFill>
                <a:prstClr val="black"/>
              </a:solidFill>
              <a:latin typeface="Calibri" panose="020F0502020204030204"/>
            </a:endParaRPr>
          </a:p>
        </p:txBody>
      </p:sp>
      <p:sp>
        <p:nvSpPr>
          <p:cNvPr id="10" name="Oval 9"/>
          <p:cNvSpPr/>
          <p:nvPr/>
        </p:nvSpPr>
        <p:spPr>
          <a:xfrm>
            <a:off x="3157742" y="1491565"/>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11" name="Oval 10"/>
          <p:cNvSpPr/>
          <p:nvPr/>
        </p:nvSpPr>
        <p:spPr>
          <a:xfrm>
            <a:off x="4358844" y="1491566"/>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12" name="Oval 11"/>
          <p:cNvSpPr/>
          <p:nvPr/>
        </p:nvSpPr>
        <p:spPr>
          <a:xfrm>
            <a:off x="1930063" y="3552605"/>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13" name="Oval 12"/>
          <p:cNvSpPr/>
          <p:nvPr/>
        </p:nvSpPr>
        <p:spPr>
          <a:xfrm>
            <a:off x="3175177" y="3552603"/>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14" name="Oval 13"/>
          <p:cNvSpPr/>
          <p:nvPr/>
        </p:nvSpPr>
        <p:spPr>
          <a:xfrm>
            <a:off x="4376279" y="3552604"/>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15" name="Oval 14"/>
          <p:cNvSpPr/>
          <p:nvPr/>
        </p:nvSpPr>
        <p:spPr>
          <a:xfrm>
            <a:off x="1923818" y="5517614"/>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16" name="Oval 15"/>
          <p:cNvSpPr/>
          <p:nvPr/>
        </p:nvSpPr>
        <p:spPr>
          <a:xfrm>
            <a:off x="3168932" y="5517612"/>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17" name="Oval 16"/>
          <p:cNvSpPr/>
          <p:nvPr/>
        </p:nvSpPr>
        <p:spPr>
          <a:xfrm>
            <a:off x="4370034" y="5517613"/>
            <a:ext cx="660726" cy="57845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black"/>
                </a:solidFill>
                <a:latin typeface="Calibri" panose="020F0502020204030204"/>
              </a:rPr>
              <a:t>VM</a:t>
            </a:r>
          </a:p>
        </p:txBody>
      </p:sp>
      <p:sp>
        <p:nvSpPr>
          <p:cNvPr id="27" name="Rectangle 26"/>
          <p:cNvSpPr/>
          <p:nvPr/>
        </p:nvSpPr>
        <p:spPr>
          <a:xfrm>
            <a:off x="8428037" y="6386640"/>
            <a:ext cx="1138189" cy="280696"/>
          </a:xfrm>
          <a:prstGeom prst="rect">
            <a:avLst/>
          </a:prstGeom>
          <a:solidFill>
            <a:sysClr val="windowText" lastClr="000000"/>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28" name="Oval 27"/>
          <p:cNvSpPr/>
          <p:nvPr/>
        </p:nvSpPr>
        <p:spPr>
          <a:xfrm>
            <a:off x="8581497" y="6497721"/>
            <a:ext cx="50489" cy="47689"/>
          </a:xfrm>
          <a:prstGeom prst="ellipse">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29" name="Rectangle 28"/>
          <p:cNvSpPr/>
          <p:nvPr/>
        </p:nvSpPr>
        <p:spPr>
          <a:xfrm>
            <a:off x="8704297" y="6432716"/>
            <a:ext cx="240038" cy="6500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0" name="Rectangle 29"/>
          <p:cNvSpPr/>
          <p:nvPr/>
        </p:nvSpPr>
        <p:spPr>
          <a:xfrm>
            <a:off x="8704297" y="6556612"/>
            <a:ext cx="240038" cy="6500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1" name="Rectangle 30"/>
          <p:cNvSpPr/>
          <p:nvPr/>
        </p:nvSpPr>
        <p:spPr>
          <a:xfrm>
            <a:off x="9009276" y="6559633"/>
            <a:ext cx="240038" cy="6500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2" name="Rectangle 31"/>
          <p:cNvSpPr/>
          <p:nvPr/>
        </p:nvSpPr>
        <p:spPr>
          <a:xfrm>
            <a:off x="9009275" y="6443298"/>
            <a:ext cx="240038" cy="6500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3" name="Oval 32"/>
          <p:cNvSpPr/>
          <p:nvPr/>
        </p:nvSpPr>
        <p:spPr>
          <a:xfrm>
            <a:off x="10200649" y="6402245"/>
            <a:ext cx="217278" cy="60941"/>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cxnSp>
        <p:nvCxnSpPr>
          <p:cNvPr id="34" name="Straight Connector 33"/>
          <p:cNvCxnSpPr/>
          <p:nvPr/>
        </p:nvCxnSpPr>
        <p:spPr>
          <a:xfrm>
            <a:off x="9288692" y="6432716"/>
            <a:ext cx="12300" cy="206091"/>
          </a:xfrm>
          <a:prstGeom prst="line">
            <a:avLst/>
          </a:prstGeom>
          <a:noFill/>
          <a:ln w="6350" cap="flat" cmpd="sng" algn="ctr">
            <a:solidFill>
              <a:srgbClr val="5B9BD5"/>
            </a:solidFill>
            <a:prstDash val="solid"/>
            <a:miter lim="800000"/>
          </a:ln>
          <a:effectLst/>
        </p:spPr>
      </p:cxnSp>
      <p:cxnSp>
        <p:nvCxnSpPr>
          <p:cNvPr id="35" name="Straight Connector 34"/>
          <p:cNvCxnSpPr>
            <a:stCxn id="33" idx="6"/>
          </p:cNvCxnSpPr>
          <p:nvPr/>
        </p:nvCxnSpPr>
        <p:spPr>
          <a:xfrm>
            <a:off x="10417927" y="6432716"/>
            <a:ext cx="0" cy="206090"/>
          </a:xfrm>
          <a:prstGeom prst="line">
            <a:avLst/>
          </a:prstGeom>
          <a:noFill/>
          <a:ln w="6350" cap="flat" cmpd="sng" algn="ctr">
            <a:solidFill>
              <a:srgbClr val="5B9BD5"/>
            </a:solidFill>
            <a:prstDash val="solid"/>
            <a:miter lim="800000"/>
          </a:ln>
          <a:effectLst/>
        </p:spPr>
      </p:cxnSp>
      <p:sp>
        <p:nvSpPr>
          <p:cNvPr id="36" name="Oval 35"/>
          <p:cNvSpPr/>
          <p:nvPr/>
        </p:nvSpPr>
        <p:spPr>
          <a:xfrm>
            <a:off x="10199780" y="6615946"/>
            <a:ext cx="215199" cy="4571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7" name="Rectangle 36"/>
          <p:cNvSpPr/>
          <p:nvPr/>
        </p:nvSpPr>
        <p:spPr>
          <a:xfrm>
            <a:off x="9773606" y="6390653"/>
            <a:ext cx="1138189" cy="280696"/>
          </a:xfrm>
          <a:prstGeom prst="rect">
            <a:avLst/>
          </a:prstGeom>
          <a:solidFill>
            <a:sysClr val="windowText" lastClr="000000"/>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8" name="Oval 37"/>
          <p:cNvSpPr/>
          <p:nvPr/>
        </p:nvSpPr>
        <p:spPr>
          <a:xfrm>
            <a:off x="9927066" y="6501734"/>
            <a:ext cx="50489" cy="47689"/>
          </a:xfrm>
          <a:prstGeom prst="ellipse">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39" name="Rectangle 38"/>
          <p:cNvSpPr/>
          <p:nvPr/>
        </p:nvSpPr>
        <p:spPr>
          <a:xfrm>
            <a:off x="10049866" y="6436729"/>
            <a:ext cx="240038" cy="6500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40" name="Rectangle 39"/>
          <p:cNvSpPr/>
          <p:nvPr/>
        </p:nvSpPr>
        <p:spPr>
          <a:xfrm>
            <a:off x="10049866" y="6560625"/>
            <a:ext cx="240038" cy="6500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41" name="Rectangle 40"/>
          <p:cNvSpPr/>
          <p:nvPr/>
        </p:nvSpPr>
        <p:spPr>
          <a:xfrm>
            <a:off x="10354845" y="6563646"/>
            <a:ext cx="240038" cy="6500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42" name="Rectangle 41"/>
          <p:cNvSpPr/>
          <p:nvPr/>
        </p:nvSpPr>
        <p:spPr>
          <a:xfrm>
            <a:off x="10354844" y="6447311"/>
            <a:ext cx="240038" cy="65005"/>
          </a:xfrm>
          <a:prstGeom prst="rect">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43" name="Oval 42"/>
          <p:cNvSpPr/>
          <p:nvPr/>
        </p:nvSpPr>
        <p:spPr>
          <a:xfrm>
            <a:off x="10649159" y="6406258"/>
            <a:ext cx="217278" cy="60941"/>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cxnSp>
        <p:nvCxnSpPr>
          <p:cNvPr id="44" name="Straight Connector 43"/>
          <p:cNvCxnSpPr/>
          <p:nvPr/>
        </p:nvCxnSpPr>
        <p:spPr>
          <a:xfrm>
            <a:off x="10634261" y="6436729"/>
            <a:ext cx="12300" cy="206091"/>
          </a:xfrm>
          <a:prstGeom prst="line">
            <a:avLst/>
          </a:prstGeom>
          <a:noFill/>
          <a:ln w="6350" cap="flat" cmpd="sng" algn="ctr">
            <a:solidFill>
              <a:srgbClr val="5B9BD5"/>
            </a:solidFill>
            <a:prstDash val="solid"/>
            <a:miter lim="800000"/>
          </a:ln>
          <a:effectLst/>
        </p:spPr>
      </p:cxnSp>
      <p:cxnSp>
        <p:nvCxnSpPr>
          <p:cNvPr id="45" name="Straight Connector 44"/>
          <p:cNvCxnSpPr>
            <a:stCxn id="43" idx="6"/>
          </p:cNvCxnSpPr>
          <p:nvPr/>
        </p:nvCxnSpPr>
        <p:spPr>
          <a:xfrm>
            <a:off x="10866437" y="6436729"/>
            <a:ext cx="0" cy="206090"/>
          </a:xfrm>
          <a:prstGeom prst="line">
            <a:avLst/>
          </a:prstGeom>
          <a:noFill/>
          <a:ln w="6350" cap="flat" cmpd="sng" algn="ctr">
            <a:solidFill>
              <a:srgbClr val="5B9BD5"/>
            </a:solidFill>
            <a:prstDash val="solid"/>
            <a:miter lim="800000"/>
          </a:ln>
          <a:effectLst/>
        </p:spPr>
      </p:cxnSp>
      <p:sp>
        <p:nvSpPr>
          <p:cNvPr id="46" name="Oval 45"/>
          <p:cNvSpPr/>
          <p:nvPr/>
        </p:nvSpPr>
        <p:spPr>
          <a:xfrm>
            <a:off x="10648290" y="6619959"/>
            <a:ext cx="215199" cy="45719"/>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48" name="TextBox 47"/>
          <p:cNvSpPr txBox="1"/>
          <p:nvPr/>
        </p:nvSpPr>
        <p:spPr>
          <a:xfrm>
            <a:off x="8656637" y="6621462"/>
            <a:ext cx="2148946" cy="369332"/>
          </a:xfrm>
          <a:prstGeom prst="rect">
            <a:avLst/>
          </a:prstGeom>
          <a:noFill/>
        </p:spPr>
        <p:txBody>
          <a:bodyPr wrap="square" rtlCol="0">
            <a:spAutoFit/>
          </a:bodyPr>
          <a:lstStyle/>
          <a:p>
            <a:pPr defTabSz="914400"/>
            <a:r>
              <a:rPr lang="en-US" dirty="0" smtClean="0">
                <a:solidFill>
                  <a:prstClr val="black"/>
                </a:solidFill>
                <a:latin typeface="Calibri" panose="020F0502020204030204"/>
              </a:rPr>
              <a:t>Physical Network</a:t>
            </a:r>
            <a:endParaRPr lang="en-US" dirty="0">
              <a:solidFill>
                <a:prstClr val="black"/>
              </a:solidFill>
              <a:latin typeface="Calibri" panose="020F0502020204030204"/>
            </a:endParaRPr>
          </a:p>
        </p:txBody>
      </p:sp>
      <p:sp>
        <p:nvSpPr>
          <p:cNvPr id="49" name="Rounded Rectangle 48"/>
          <p:cNvSpPr/>
          <p:nvPr/>
        </p:nvSpPr>
        <p:spPr>
          <a:xfrm>
            <a:off x="1620121" y="1367629"/>
            <a:ext cx="3583478" cy="1096164"/>
          </a:xfrm>
          <a:prstGeom prst="roundRect">
            <a:avLst/>
          </a:prstGeom>
          <a:noFill/>
          <a:ln w="28575" cap="flat" cmpd="sng" algn="ctr">
            <a:solidFill>
              <a:srgbClr val="5B9BD5">
                <a:shade val="50000"/>
              </a:srgbClr>
            </a:solidFill>
            <a:prstDash val="dash"/>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50" name="Rounded Rectangle 49"/>
          <p:cNvSpPr/>
          <p:nvPr/>
        </p:nvSpPr>
        <p:spPr>
          <a:xfrm>
            <a:off x="1625134" y="3451933"/>
            <a:ext cx="3583478" cy="1047110"/>
          </a:xfrm>
          <a:prstGeom prst="roundRect">
            <a:avLst/>
          </a:prstGeom>
          <a:noFill/>
          <a:ln w="28575" cap="flat" cmpd="sng" algn="ctr">
            <a:solidFill>
              <a:srgbClr val="00B050"/>
            </a:solidFill>
            <a:prstDash val="dash"/>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51" name="Rounded Rectangle 50"/>
          <p:cNvSpPr/>
          <p:nvPr/>
        </p:nvSpPr>
        <p:spPr>
          <a:xfrm>
            <a:off x="1618129" y="5454624"/>
            <a:ext cx="3583478" cy="1047110"/>
          </a:xfrm>
          <a:prstGeom prst="roundRect">
            <a:avLst/>
          </a:prstGeom>
          <a:noFill/>
          <a:ln w="28575" cap="flat" cmpd="sng" algn="ctr">
            <a:solidFill>
              <a:srgbClr val="FF0000"/>
            </a:solidFill>
            <a:prstDash val="dash"/>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52" name="TextBox 51"/>
          <p:cNvSpPr txBox="1"/>
          <p:nvPr/>
        </p:nvSpPr>
        <p:spPr>
          <a:xfrm>
            <a:off x="1493837" y="2507422"/>
            <a:ext cx="3899554" cy="369332"/>
          </a:xfrm>
          <a:prstGeom prst="rect">
            <a:avLst/>
          </a:prstGeom>
          <a:noFill/>
        </p:spPr>
        <p:txBody>
          <a:bodyPr wrap="square" rtlCol="0">
            <a:spAutoFit/>
          </a:bodyPr>
          <a:lstStyle/>
          <a:p>
            <a:pPr algn="ctr" defTabSz="914400"/>
            <a:r>
              <a:rPr lang="en-US" dirty="0" smtClean="0">
                <a:solidFill>
                  <a:prstClr val="black"/>
                </a:solidFill>
                <a:latin typeface="Calibri" panose="020F0502020204030204"/>
              </a:rPr>
              <a:t>Policy Enforcement per VM/application</a:t>
            </a:r>
            <a:endParaRPr lang="en-US" dirty="0">
              <a:solidFill>
                <a:prstClr val="black"/>
              </a:solidFill>
              <a:latin typeface="Calibri" panose="020F0502020204030204"/>
            </a:endParaRPr>
          </a:p>
        </p:txBody>
      </p:sp>
      <p:sp>
        <p:nvSpPr>
          <p:cNvPr id="53" name="TextBox 52"/>
          <p:cNvSpPr txBox="1"/>
          <p:nvPr/>
        </p:nvSpPr>
        <p:spPr>
          <a:xfrm>
            <a:off x="1620121" y="4487862"/>
            <a:ext cx="3677634" cy="646331"/>
          </a:xfrm>
          <a:prstGeom prst="rect">
            <a:avLst/>
          </a:prstGeom>
          <a:noFill/>
        </p:spPr>
        <p:txBody>
          <a:bodyPr wrap="square" rtlCol="0">
            <a:spAutoFit/>
          </a:bodyPr>
          <a:lstStyle/>
          <a:p>
            <a:pPr algn="ctr" defTabSz="914400"/>
            <a:r>
              <a:rPr lang="en-US" dirty="0" smtClean="0">
                <a:solidFill>
                  <a:prstClr val="black"/>
                </a:solidFill>
                <a:latin typeface="Calibri" panose="020F0502020204030204"/>
              </a:rPr>
              <a:t>Security Policy per virtual network and/or VM/application</a:t>
            </a:r>
            <a:endParaRPr lang="en-US" dirty="0">
              <a:solidFill>
                <a:prstClr val="black"/>
              </a:solidFill>
              <a:latin typeface="Calibri" panose="020F0502020204030204"/>
            </a:endParaRPr>
          </a:p>
        </p:txBody>
      </p:sp>
      <p:sp>
        <p:nvSpPr>
          <p:cNvPr id="54" name="TextBox 53"/>
          <p:cNvSpPr txBox="1"/>
          <p:nvPr/>
        </p:nvSpPr>
        <p:spPr>
          <a:xfrm>
            <a:off x="8467601" y="5365531"/>
            <a:ext cx="3696284" cy="646331"/>
          </a:xfrm>
          <a:prstGeom prst="rect">
            <a:avLst/>
          </a:prstGeom>
          <a:noFill/>
        </p:spPr>
        <p:txBody>
          <a:bodyPr wrap="square" rtlCol="0">
            <a:spAutoFit/>
          </a:bodyPr>
          <a:lstStyle/>
          <a:p>
            <a:pPr algn="ctr" defTabSz="914400"/>
            <a:r>
              <a:rPr lang="en-US" dirty="0" smtClean="0">
                <a:solidFill>
                  <a:prstClr val="black"/>
                </a:solidFill>
                <a:latin typeface="Calibri" panose="020F0502020204030204"/>
              </a:rPr>
              <a:t>Connecting virtualized and non-virtualized workloads via Gateways</a:t>
            </a:r>
            <a:endParaRPr lang="en-US" dirty="0">
              <a:solidFill>
                <a:prstClr val="black"/>
              </a:solidFill>
              <a:latin typeface="Calibri" panose="020F0502020204030204"/>
            </a:endParaRPr>
          </a:p>
        </p:txBody>
      </p:sp>
      <p:sp>
        <p:nvSpPr>
          <p:cNvPr id="55" name="Oval 54"/>
          <p:cNvSpPr/>
          <p:nvPr/>
        </p:nvSpPr>
        <p:spPr>
          <a:xfrm>
            <a:off x="6384682" y="1973262"/>
            <a:ext cx="824155" cy="704570"/>
          </a:xfrm>
          <a:prstGeom prst="ellipse">
            <a:avLst/>
          </a:prstGeom>
          <a:solidFill>
            <a:srgbClr val="E7E6E6"/>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60" name="TextBox 59"/>
          <p:cNvSpPr txBox="1"/>
          <p:nvPr/>
        </p:nvSpPr>
        <p:spPr>
          <a:xfrm>
            <a:off x="6241531" y="2730504"/>
            <a:ext cx="1053231" cy="276999"/>
          </a:xfrm>
          <a:prstGeom prst="rect">
            <a:avLst/>
          </a:prstGeom>
          <a:noFill/>
        </p:spPr>
        <p:txBody>
          <a:bodyPr wrap="square" rtlCol="0">
            <a:spAutoFit/>
          </a:bodyPr>
          <a:lstStyle/>
          <a:p>
            <a:pPr algn="ctr" defTabSz="914400"/>
            <a:r>
              <a:rPr lang="en-US" sz="1200" dirty="0" smtClean="0">
                <a:solidFill>
                  <a:prstClr val="black"/>
                </a:solidFill>
                <a:latin typeface="Calibri" panose="020F0502020204030204"/>
              </a:rPr>
              <a:t>Load Balancer</a:t>
            </a:r>
            <a:endParaRPr lang="en-US" sz="1200" dirty="0">
              <a:solidFill>
                <a:prstClr val="black"/>
              </a:solidFill>
              <a:latin typeface="Calibri" panose="020F0502020204030204"/>
            </a:endParaRPr>
          </a:p>
        </p:txBody>
      </p:sp>
      <p:cxnSp>
        <p:nvCxnSpPr>
          <p:cNvPr id="62" name="Straight Connector 61"/>
          <p:cNvCxnSpPr/>
          <p:nvPr/>
        </p:nvCxnSpPr>
        <p:spPr>
          <a:xfrm flipV="1">
            <a:off x="2034971" y="2354262"/>
            <a:ext cx="4335666" cy="1"/>
          </a:xfrm>
          <a:prstGeom prst="line">
            <a:avLst/>
          </a:prstGeom>
          <a:noFill/>
          <a:ln w="6350" cap="flat" cmpd="sng" algn="ctr">
            <a:solidFill>
              <a:srgbClr val="5B9BD5"/>
            </a:solidFill>
            <a:prstDash val="solid"/>
            <a:miter lim="800000"/>
          </a:ln>
          <a:effectLst/>
        </p:spPr>
      </p:cxnSp>
      <p:cxnSp>
        <p:nvCxnSpPr>
          <p:cNvPr id="63" name="Straight Connector 62"/>
          <p:cNvCxnSpPr/>
          <p:nvPr/>
        </p:nvCxnSpPr>
        <p:spPr>
          <a:xfrm>
            <a:off x="2217273" y="4416066"/>
            <a:ext cx="4153364" cy="39980"/>
          </a:xfrm>
          <a:prstGeom prst="line">
            <a:avLst/>
          </a:prstGeom>
          <a:noFill/>
          <a:ln w="6350" cap="flat" cmpd="sng" algn="ctr">
            <a:solidFill>
              <a:srgbClr val="00B050"/>
            </a:solidFill>
            <a:prstDash val="solid"/>
            <a:miter lim="800000"/>
          </a:ln>
          <a:effectLst/>
        </p:spPr>
      </p:cxnSp>
      <p:cxnSp>
        <p:nvCxnSpPr>
          <p:cNvPr id="64" name="Straight Connector 63"/>
          <p:cNvCxnSpPr/>
          <p:nvPr/>
        </p:nvCxnSpPr>
        <p:spPr>
          <a:xfrm>
            <a:off x="2258740" y="6372388"/>
            <a:ext cx="3259310" cy="0"/>
          </a:xfrm>
          <a:prstGeom prst="line">
            <a:avLst/>
          </a:prstGeom>
          <a:noFill/>
          <a:ln w="6350" cap="flat" cmpd="sng" algn="ctr">
            <a:solidFill>
              <a:srgbClr val="FF0000"/>
            </a:solidFill>
            <a:prstDash val="solid"/>
            <a:miter lim="800000"/>
          </a:ln>
          <a:effectLst/>
        </p:spPr>
      </p:cxnSp>
      <p:cxnSp>
        <p:nvCxnSpPr>
          <p:cNvPr id="65" name="Straight Connector 64"/>
          <p:cNvCxnSpPr>
            <a:stCxn id="5" idx="2"/>
          </p:cNvCxnSpPr>
          <p:nvPr/>
        </p:nvCxnSpPr>
        <p:spPr>
          <a:xfrm flipH="1">
            <a:off x="5583294" y="4813647"/>
            <a:ext cx="1182772" cy="1551868"/>
          </a:xfrm>
          <a:prstGeom prst="line">
            <a:avLst/>
          </a:prstGeom>
          <a:noFill/>
          <a:ln w="6350" cap="flat" cmpd="sng" algn="ctr">
            <a:solidFill>
              <a:srgbClr val="FF0000"/>
            </a:solidFill>
            <a:prstDash val="solid"/>
            <a:miter lim="800000"/>
          </a:ln>
          <a:effectLst/>
        </p:spPr>
      </p:cxnSp>
      <p:cxnSp>
        <p:nvCxnSpPr>
          <p:cNvPr id="66" name="Straight Connector 65"/>
          <p:cNvCxnSpPr>
            <a:stCxn id="5" idx="0"/>
            <a:endCxn id="55" idx="4"/>
          </p:cNvCxnSpPr>
          <p:nvPr/>
        </p:nvCxnSpPr>
        <p:spPr>
          <a:xfrm flipV="1">
            <a:off x="6766066" y="2677832"/>
            <a:ext cx="30694" cy="1451706"/>
          </a:xfrm>
          <a:prstGeom prst="line">
            <a:avLst/>
          </a:prstGeom>
          <a:noFill/>
          <a:ln w="6350" cap="flat" cmpd="sng" algn="ctr">
            <a:solidFill>
              <a:srgbClr val="5B9BD5"/>
            </a:solidFill>
            <a:prstDash val="solid"/>
            <a:miter lim="800000"/>
          </a:ln>
          <a:effectLst/>
        </p:spPr>
      </p:cxnSp>
      <p:sp>
        <p:nvSpPr>
          <p:cNvPr id="67" name="Rectangle 66"/>
          <p:cNvSpPr/>
          <p:nvPr/>
        </p:nvSpPr>
        <p:spPr bwMode="auto">
          <a:xfrm>
            <a:off x="7823789" y="4168118"/>
            <a:ext cx="754576" cy="578459"/>
          </a:xfrm>
          <a:prstGeom prst="rect">
            <a:avLst/>
          </a:prstGeom>
          <a:gradFill flip="none" rotWithShape="1">
            <a:gsLst>
              <a:gs pos="0">
                <a:srgbClr val="70AD47">
                  <a:tint val="66000"/>
                  <a:satMod val="160000"/>
                </a:srgbClr>
              </a:gs>
              <a:gs pos="50000">
                <a:srgbClr val="70AD47">
                  <a:tint val="44500"/>
                  <a:satMod val="160000"/>
                </a:srgbClr>
              </a:gs>
              <a:gs pos="100000">
                <a:srgbClr val="70AD47">
                  <a:tint val="23500"/>
                  <a:satMod val="160000"/>
                </a:srgbClr>
              </a:gs>
            </a:gsLst>
            <a:path path="circle">
              <a:fillToRect l="50000" t="50000" r="50000" b="50000"/>
            </a:path>
            <a:tileRect/>
          </a:gradFill>
          <a:ln w="6350" cap="flat" cmpd="sng" algn="ctr">
            <a:noFill/>
            <a:prstDash val="solid"/>
            <a:miter lim="800000"/>
            <a:headEnd type="none" w="med" len="med"/>
            <a:tailEnd type="none" w="med" len="med"/>
          </a:ln>
          <a:effectLst>
            <a:glow rad="63500">
              <a:srgbClr val="A5A5A5">
                <a:satMod val="175000"/>
                <a:alpha val="40000"/>
              </a:srgbClr>
            </a:glo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68" name="Oval 67"/>
          <p:cNvSpPr/>
          <p:nvPr/>
        </p:nvSpPr>
        <p:spPr bwMode="auto">
          <a:xfrm>
            <a:off x="8031440" y="4301224"/>
            <a:ext cx="324668" cy="266700"/>
          </a:xfrm>
          <a:prstGeom prst="ellipse">
            <a:avLst/>
          </a:prstGeom>
          <a:solidFill>
            <a:srgbClr val="5B9BD5"/>
          </a:solidFill>
          <a:ln w="6350" cap="flat" cmpd="sng" algn="ctr">
            <a:noFill/>
            <a:prstDash val="solid"/>
            <a:miter lim="800000"/>
            <a:headEnd type="none" w="med" len="med"/>
            <a:tailEnd type="none" w="med" len="med"/>
          </a:ln>
          <a:effectLst>
            <a:glow rad="63500">
              <a:srgbClr val="70AD47">
                <a:satMod val="175000"/>
                <a:alpha val="40000"/>
              </a:srgbClr>
            </a:glow>
            <a:softEdge rad="31750"/>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cxnSp>
        <p:nvCxnSpPr>
          <p:cNvPr id="69" name="Straight Arrow Connector 68"/>
          <p:cNvCxnSpPr/>
          <p:nvPr/>
        </p:nvCxnSpPr>
        <p:spPr>
          <a:xfrm>
            <a:off x="8393953" y="4448370"/>
            <a:ext cx="110284" cy="0"/>
          </a:xfrm>
          <a:prstGeom prst="straightConnector1">
            <a:avLst/>
          </a:prstGeom>
          <a:noFill/>
          <a:ln w="6350" cap="flat" cmpd="sng" algn="ctr">
            <a:solidFill>
              <a:sysClr val="windowText" lastClr="000000"/>
            </a:solidFill>
            <a:prstDash val="solid"/>
            <a:miter lim="800000"/>
            <a:headEnd type="none"/>
            <a:tailEnd type="triangle"/>
          </a:ln>
          <a:effectLst>
            <a:glow rad="63500">
              <a:srgbClr val="70AD47">
                <a:satMod val="175000"/>
                <a:alpha val="40000"/>
              </a:srgbClr>
            </a:glow>
          </a:effectLst>
        </p:spPr>
      </p:cxnSp>
      <p:cxnSp>
        <p:nvCxnSpPr>
          <p:cNvPr id="70" name="Straight Arrow Connector 69"/>
          <p:cNvCxnSpPr/>
          <p:nvPr/>
        </p:nvCxnSpPr>
        <p:spPr>
          <a:xfrm>
            <a:off x="7906435" y="4448370"/>
            <a:ext cx="118305" cy="0"/>
          </a:xfrm>
          <a:prstGeom prst="straightConnector1">
            <a:avLst/>
          </a:prstGeom>
          <a:noFill/>
          <a:ln w="6350" cap="flat" cmpd="sng" algn="ctr">
            <a:solidFill>
              <a:sysClr val="windowText" lastClr="000000"/>
            </a:solidFill>
            <a:prstDash val="solid"/>
            <a:miter lim="800000"/>
            <a:headEnd type="none"/>
            <a:tailEnd type="triangle"/>
          </a:ln>
          <a:effectLst>
            <a:glow rad="63500">
              <a:srgbClr val="70AD47">
                <a:satMod val="175000"/>
                <a:alpha val="40000"/>
              </a:srgbClr>
            </a:glow>
          </a:effectLst>
        </p:spPr>
      </p:cxnSp>
      <p:cxnSp>
        <p:nvCxnSpPr>
          <p:cNvPr id="71" name="Straight Arrow Connector 70"/>
          <p:cNvCxnSpPr/>
          <p:nvPr/>
        </p:nvCxnSpPr>
        <p:spPr>
          <a:xfrm flipH="1" flipV="1">
            <a:off x="8202067" y="4615762"/>
            <a:ext cx="520" cy="100700"/>
          </a:xfrm>
          <a:prstGeom prst="straightConnector1">
            <a:avLst/>
          </a:prstGeom>
          <a:noFill/>
          <a:ln w="6350" cap="flat" cmpd="sng" algn="ctr">
            <a:solidFill>
              <a:sysClr val="windowText" lastClr="000000"/>
            </a:solidFill>
            <a:prstDash val="solid"/>
            <a:miter lim="800000"/>
            <a:headEnd type="none"/>
            <a:tailEnd type="triangle"/>
          </a:ln>
          <a:effectLst>
            <a:glow rad="63500">
              <a:srgbClr val="70AD47">
                <a:satMod val="175000"/>
                <a:alpha val="40000"/>
              </a:srgbClr>
            </a:glow>
          </a:effectLst>
        </p:spPr>
      </p:cxnSp>
      <p:cxnSp>
        <p:nvCxnSpPr>
          <p:cNvPr id="72" name="Straight Arrow Connector 71"/>
          <p:cNvCxnSpPr/>
          <p:nvPr/>
        </p:nvCxnSpPr>
        <p:spPr>
          <a:xfrm flipV="1">
            <a:off x="8199958" y="4164371"/>
            <a:ext cx="0" cy="114300"/>
          </a:xfrm>
          <a:prstGeom prst="straightConnector1">
            <a:avLst/>
          </a:prstGeom>
          <a:noFill/>
          <a:ln w="6350" cap="flat" cmpd="sng" algn="ctr">
            <a:solidFill>
              <a:sysClr val="windowText" lastClr="000000"/>
            </a:solidFill>
            <a:prstDash val="solid"/>
            <a:miter lim="800000"/>
            <a:headEnd type="none"/>
            <a:tailEnd type="triangle"/>
          </a:ln>
          <a:effectLst>
            <a:glow rad="63500">
              <a:srgbClr val="70AD47">
                <a:satMod val="175000"/>
                <a:alpha val="40000"/>
              </a:srgbClr>
            </a:glow>
          </a:effectLst>
        </p:spPr>
      </p:cxnSp>
      <p:cxnSp>
        <p:nvCxnSpPr>
          <p:cNvPr id="73" name="Straight Connector 72"/>
          <p:cNvCxnSpPr/>
          <p:nvPr/>
        </p:nvCxnSpPr>
        <p:spPr>
          <a:xfrm>
            <a:off x="8199437" y="6072050"/>
            <a:ext cx="2642867" cy="0"/>
          </a:xfrm>
          <a:prstGeom prst="line">
            <a:avLst/>
          </a:prstGeom>
          <a:noFill/>
          <a:ln w="6350" cap="flat" cmpd="sng" algn="ctr">
            <a:solidFill>
              <a:sysClr val="windowText" lastClr="000000"/>
            </a:solidFill>
            <a:prstDash val="solid"/>
            <a:miter lim="800000"/>
          </a:ln>
          <a:effectLst/>
        </p:spPr>
      </p:cxnSp>
      <p:cxnSp>
        <p:nvCxnSpPr>
          <p:cNvPr id="74" name="Straight Connector 73"/>
          <p:cNvCxnSpPr/>
          <p:nvPr/>
        </p:nvCxnSpPr>
        <p:spPr>
          <a:xfrm>
            <a:off x="8199437" y="4868862"/>
            <a:ext cx="9455" cy="1204374"/>
          </a:xfrm>
          <a:prstGeom prst="line">
            <a:avLst/>
          </a:prstGeom>
          <a:noFill/>
          <a:ln w="6350" cap="flat" cmpd="sng" algn="ctr">
            <a:solidFill>
              <a:sysClr val="windowText" lastClr="000000"/>
            </a:solidFill>
            <a:prstDash val="solid"/>
            <a:miter lim="800000"/>
          </a:ln>
          <a:effectLst/>
        </p:spPr>
      </p:cxnSp>
      <p:cxnSp>
        <p:nvCxnSpPr>
          <p:cNvPr id="75" name="Straight Connector 74"/>
          <p:cNvCxnSpPr>
            <a:stCxn id="5" idx="3"/>
          </p:cNvCxnSpPr>
          <p:nvPr/>
        </p:nvCxnSpPr>
        <p:spPr>
          <a:xfrm>
            <a:off x="7143354" y="4471593"/>
            <a:ext cx="464770" cy="9047"/>
          </a:xfrm>
          <a:prstGeom prst="line">
            <a:avLst/>
          </a:prstGeom>
          <a:noFill/>
          <a:ln w="6350" cap="flat" cmpd="sng" algn="ctr">
            <a:solidFill>
              <a:sysClr val="windowText" lastClr="000000"/>
            </a:solidFill>
            <a:prstDash val="solid"/>
            <a:miter lim="800000"/>
          </a:ln>
          <a:effectLst/>
        </p:spPr>
      </p:cxnSp>
      <p:cxnSp>
        <p:nvCxnSpPr>
          <p:cNvPr id="82" name="Straight Connector 81"/>
          <p:cNvCxnSpPr>
            <a:endCxn id="6" idx="4"/>
          </p:cNvCxnSpPr>
          <p:nvPr/>
        </p:nvCxnSpPr>
        <p:spPr>
          <a:xfrm flipH="1" flipV="1">
            <a:off x="2242991" y="2070026"/>
            <a:ext cx="20215" cy="232916"/>
          </a:xfrm>
          <a:prstGeom prst="line">
            <a:avLst/>
          </a:prstGeom>
          <a:noFill/>
          <a:ln w="6350" cap="flat" cmpd="sng" algn="ctr">
            <a:solidFill>
              <a:srgbClr val="4472C4"/>
            </a:solidFill>
            <a:prstDash val="solid"/>
            <a:miter lim="800000"/>
          </a:ln>
          <a:effectLst/>
        </p:spPr>
      </p:cxnSp>
      <p:cxnSp>
        <p:nvCxnSpPr>
          <p:cNvPr id="83" name="Straight Connector 82"/>
          <p:cNvCxnSpPr>
            <a:endCxn id="10" idx="4"/>
          </p:cNvCxnSpPr>
          <p:nvPr/>
        </p:nvCxnSpPr>
        <p:spPr>
          <a:xfrm flipH="1" flipV="1">
            <a:off x="3488105" y="2070024"/>
            <a:ext cx="17895" cy="238938"/>
          </a:xfrm>
          <a:prstGeom prst="line">
            <a:avLst/>
          </a:prstGeom>
          <a:noFill/>
          <a:ln w="6350" cap="flat" cmpd="sng" algn="ctr">
            <a:solidFill>
              <a:srgbClr val="4472C4"/>
            </a:solidFill>
            <a:prstDash val="solid"/>
            <a:miter lim="800000"/>
          </a:ln>
          <a:effectLst/>
        </p:spPr>
      </p:cxnSp>
      <p:cxnSp>
        <p:nvCxnSpPr>
          <p:cNvPr id="84" name="Straight Connector 83"/>
          <p:cNvCxnSpPr>
            <a:endCxn id="11" idx="4"/>
          </p:cNvCxnSpPr>
          <p:nvPr/>
        </p:nvCxnSpPr>
        <p:spPr>
          <a:xfrm flipH="1" flipV="1">
            <a:off x="4689207" y="2070025"/>
            <a:ext cx="20215" cy="242816"/>
          </a:xfrm>
          <a:prstGeom prst="line">
            <a:avLst/>
          </a:prstGeom>
          <a:noFill/>
          <a:ln w="6350" cap="flat" cmpd="sng" algn="ctr">
            <a:solidFill>
              <a:srgbClr val="4472C4"/>
            </a:solidFill>
            <a:prstDash val="solid"/>
            <a:miter lim="800000"/>
          </a:ln>
          <a:effectLst/>
        </p:spPr>
      </p:cxnSp>
      <p:cxnSp>
        <p:nvCxnSpPr>
          <p:cNvPr id="88" name="Straight Connector 87"/>
          <p:cNvCxnSpPr>
            <a:endCxn id="27" idx="0"/>
          </p:cNvCxnSpPr>
          <p:nvPr/>
        </p:nvCxnSpPr>
        <p:spPr>
          <a:xfrm>
            <a:off x="8985367" y="6090490"/>
            <a:ext cx="11765" cy="296150"/>
          </a:xfrm>
          <a:prstGeom prst="line">
            <a:avLst/>
          </a:prstGeom>
          <a:noFill/>
          <a:ln w="6350" cap="flat" cmpd="sng" algn="ctr">
            <a:solidFill>
              <a:sysClr val="windowText" lastClr="000000"/>
            </a:solidFill>
            <a:prstDash val="solid"/>
            <a:miter lim="800000"/>
          </a:ln>
          <a:effectLst/>
        </p:spPr>
      </p:cxnSp>
      <p:sp>
        <p:nvSpPr>
          <p:cNvPr id="90" name="TextBox 89"/>
          <p:cNvSpPr txBox="1"/>
          <p:nvPr/>
        </p:nvSpPr>
        <p:spPr>
          <a:xfrm>
            <a:off x="7894637" y="4139066"/>
            <a:ext cx="113030" cy="276999"/>
          </a:xfrm>
          <a:prstGeom prst="rect">
            <a:avLst/>
          </a:prstGeom>
          <a:noFill/>
        </p:spPr>
        <p:txBody>
          <a:bodyPr wrap="square" rtlCol="0">
            <a:spAutoFit/>
          </a:bodyPr>
          <a:lstStyle/>
          <a:p>
            <a:pPr defTabSz="914400"/>
            <a:r>
              <a:rPr lang="en-US" sz="1200" dirty="0">
                <a:solidFill>
                  <a:prstClr val="black"/>
                </a:solidFill>
                <a:latin typeface="Calibri" panose="020F0502020204030204"/>
              </a:rPr>
              <a:t>V</a:t>
            </a:r>
          </a:p>
        </p:txBody>
      </p:sp>
      <p:sp>
        <p:nvSpPr>
          <p:cNvPr id="91" name="TextBox 90"/>
          <p:cNvSpPr txBox="1"/>
          <p:nvPr/>
        </p:nvSpPr>
        <p:spPr>
          <a:xfrm>
            <a:off x="8315007" y="4515744"/>
            <a:ext cx="113030" cy="276999"/>
          </a:xfrm>
          <a:prstGeom prst="rect">
            <a:avLst/>
          </a:prstGeom>
          <a:noFill/>
        </p:spPr>
        <p:txBody>
          <a:bodyPr wrap="square" rtlCol="0">
            <a:spAutoFit/>
          </a:bodyPr>
          <a:lstStyle/>
          <a:p>
            <a:pPr defTabSz="914400"/>
            <a:r>
              <a:rPr lang="en-US" sz="1200" dirty="0" smtClean="0">
                <a:solidFill>
                  <a:prstClr val="black"/>
                </a:solidFill>
                <a:latin typeface="Calibri" panose="020F0502020204030204"/>
              </a:rPr>
              <a:t>P</a:t>
            </a:r>
            <a:endParaRPr lang="en-US" sz="1200" dirty="0">
              <a:solidFill>
                <a:prstClr val="black"/>
              </a:solidFill>
              <a:latin typeface="Calibri" panose="020F0502020204030204"/>
            </a:endParaRPr>
          </a:p>
        </p:txBody>
      </p:sp>
      <p:sp>
        <p:nvSpPr>
          <p:cNvPr id="93" name="Flowchart: Alternate Process 92"/>
          <p:cNvSpPr/>
          <p:nvPr/>
        </p:nvSpPr>
        <p:spPr>
          <a:xfrm>
            <a:off x="7720708" y="1206158"/>
            <a:ext cx="1102100" cy="139637"/>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200" kern="0" dirty="0" smtClean="0">
                <a:solidFill>
                  <a:prstClr val="white"/>
                </a:solidFill>
                <a:latin typeface="Calibri" panose="020F0502020204030204"/>
              </a:rPr>
              <a:t>REST APIs</a:t>
            </a:r>
          </a:p>
        </p:txBody>
      </p:sp>
      <p:pic>
        <p:nvPicPr>
          <p:cNvPr id="94"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4482391" y="1995131"/>
            <a:ext cx="463006" cy="434674"/>
          </a:xfrm>
          <a:prstGeom prst="rect">
            <a:avLst/>
          </a:prstGeom>
          <a:noFill/>
        </p:spPr>
      </p:pic>
      <p:pic>
        <p:nvPicPr>
          <p:cNvPr id="95"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3271784" y="2001569"/>
            <a:ext cx="463006" cy="434674"/>
          </a:xfrm>
          <a:prstGeom prst="rect">
            <a:avLst/>
          </a:prstGeom>
          <a:noFill/>
        </p:spPr>
      </p:pic>
      <p:pic>
        <p:nvPicPr>
          <p:cNvPr id="96"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2032155" y="1982304"/>
            <a:ext cx="463006" cy="434674"/>
          </a:xfrm>
          <a:prstGeom prst="rect">
            <a:avLst/>
          </a:prstGeom>
          <a:noFill/>
        </p:spPr>
      </p:pic>
      <p:pic>
        <p:nvPicPr>
          <p:cNvPr id="97"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5298031" y="2162636"/>
            <a:ext cx="463006" cy="434674"/>
          </a:xfrm>
          <a:prstGeom prst="rect">
            <a:avLst/>
          </a:prstGeom>
          <a:noFill/>
        </p:spPr>
      </p:pic>
      <p:pic>
        <p:nvPicPr>
          <p:cNvPr id="98"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4481187" y="4057171"/>
            <a:ext cx="463006" cy="434674"/>
          </a:xfrm>
          <a:prstGeom prst="rect">
            <a:avLst/>
          </a:prstGeom>
          <a:noFill/>
        </p:spPr>
      </p:pic>
      <p:pic>
        <p:nvPicPr>
          <p:cNvPr id="99"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3277946" y="4056168"/>
            <a:ext cx="463006" cy="434674"/>
          </a:xfrm>
          <a:prstGeom prst="rect">
            <a:avLst/>
          </a:prstGeom>
          <a:noFill/>
        </p:spPr>
      </p:pic>
      <p:pic>
        <p:nvPicPr>
          <p:cNvPr id="100"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2034971" y="4045428"/>
            <a:ext cx="463006" cy="434674"/>
          </a:xfrm>
          <a:prstGeom prst="rect">
            <a:avLst/>
          </a:prstGeom>
          <a:noFill/>
        </p:spPr>
      </p:pic>
      <p:pic>
        <p:nvPicPr>
          <p:cNvPr id="101"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2027237" y="6028156"/>
            <a:ext cx="463006" cy="434674"/>
          </a:xfrm>
          <a:prstGeom prst="rect">
            <a:avLst/>
          </a:prstGeom>
          <a:noFill/>
        </p:spPr>
      </p:pic>
      <p:pic>
        <p:nvPicPr>
          <p:cNvPr id="102"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3316831" y="6049619"/>
            <a:ext cx="463006" cy="434674"/>
          </a:xfrm>
          <a:prstGeom prst="rect">
            <a:avLst/>
          </a:prstGeom>
          <a:noFill/>
        </p:spPr>
      </p:pic>
      <p:pic>
        <p:nvPicPr>
          <p:cNvPr id="103"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4481319" y="6028156"/>
            <a:ext cx="463006" cy="434674"/>
          </a:xfrm>
          <a:prstGeom prst="rect">
            <a:avLst/>
          </a:prstGeom>
          <a:noFill/>
        </p:spPr>
      </p:pic>
      <p:pic>
        <p:nvPicPr>
          <p:cNvPr id="104"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5247108" y="4212023"/>
            <a:ext cx="463006" cy="434674"/>
          </a:xfrm>
          <a:prstGeom prst="rect">
            <a:avLst/>
          </a:prstGeom>
          <a:noFill/>
        </p:spPr>
      </p:pic>
      <p:pic>
        <p:nvPicPr>
          <p:cNvPr id="105" name="Picture 6" descr="\\MAGNUM\Projects\Microsoft\Cloud Power FY12\Design\Icons\PNGs\Firewall.png"/>
          <p:cNvPicPr>
            <a:picLocks noChangeAspect="1" noChangeArrowheads="1"/>
          </p:cNvPicPr>
          <p:nvPr/>
        </p:nvPicPr>
        <p:blipFill>
          <a:blip r:embed="rId2" cstate="print">
            <a:duotone>
              <a:prstClr val="black"/>
              <a:srgbClr val="44546A">
                <a:tint val="45000"/>
                <a:satMod val="400000"/>
              </a:srgbClr>
            </a:duotone>
          </a:blip>
          <a:srcRect/>
          <a:stretch>
            <a:fillRect/>
          </a:stretch>
        </p:blipFill>
        <p:spPr bwMode="auto">
          <a:xfrm>
            <a:off x="5313660" y="6174864"/>
            <a:ext cx="463006" cy="434674"/>
          </a:xfrm>
          <a:prstGeom prst="rect">
            <a:avLst/>
          </a:prstGeom>
          <a:noFill/>
        </p:spPr>
      </p:pic>
      <p:sp>
        <p:nvSpPr>
          <p:cNvPr id="106" name="Flowchart: Process 105"/>
          <p:cNvSpPr/>
          <p:nvPr/>
        </p:nvSpPr>
        <p:spPr>
          <a:xfrm>
            <a:off x="7637746" y="1407015"/>
            <a:ext cx="1313537" cy="610758"/>
          </a:xfrm>
          <a:prstGeom prst="flowChartProcess">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endParaRPr lang="en-US" kern="0" smtClean="0">
              <a:solidFill>
                <a:prstClr val="white"/>
              </a:solidFill>
              <a:latin typeface="Calibri" panose="020F0502020204030204"/>
            </a:endParaRPr>
          </a:p>
        </p:txBody>
      </p:sp>
      <p:sp>
        <p:nvSpPr>
          <p:cNvPr id="107" name="Flowchart: Punched Tape 106"/>
          <p:cNvSpPr/>
          <p:nvPr/>
        </p:nvSpPr>
        <p:spPr>
          <a:xfrm>
            <a:off x="8479094" y="2100174"/>
            <a:ext cx="556478" cy="276999"/>
          </a:xfrm>
          <a:prstGeom prst="flowChartPunchedTape">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914400">
              <a:defRPr/>
            </a:pPr>
            <a:r>
              <a:rPr lang="en-US" sz="1000" kern="0" dirty="0" smtClean="0">
                <a:solidFill>
                  <a:prstClr val="white"/>
                </a:solidFill>
                <a:latin typeface="Calibri" panose="020F0502020204030204"/>
              </a:rPr>
              <a:t>Policy</a:t>
            </a:r>
          </a:p>
        </p:txBody>
      </p:sp>
      <p:grpSp>
        <p:nvGrpSpPr>
          <p:cNvPr id="108" name="Group 107"/>
          <p:cNvGrpSpPr/>
          <p:nvPr/>
        </p:nvGrpSpPr>
        <p:grpSpPr>
          <a:xfrm>
            <a:off x="7718903" y="1479248"/>
            <a:ext cx="1160584" cy="466291"/>
            <a:chOff x="3806677" y="2988729"/>
            <a:chExt cx="2683890" cy="1053135"/>
          </a:xfrm>
        </p:grpSpPr>
        <p:pic>
          <p:nvPicPr>
            <p:cNvPr id="109" name="Picture 108"/>
            <p:cNvPicPr>
              <a:picLocks noChangeAspect="1"/>
            </p:cNvPicPr>
            <p:nvPr/>
          </p:nvPicPr>
          <p:blipFill>
            <a:blip r:embed="rId3"/>
            <a:stretch>
              <a:fillRect/>
            </a:stretch>
          </p:blipFill>
          <p:spPr>
            <a:xfrm>
              <a:off x="3806677" y="3014433"/>
              <a:ext cx="952500" cy="1009650"/>
            </a:xfrm>
            <a:prstGeom prst="rect">
              <a:avLst/>
            </a:prstGeom>
            <a:scene3d>
              <a:camera prst="isometricRightUp"/>
              <a:lightRig rig="threePt" dir="t"/>
            </a:scene3d>
          </p:spPr>
        </p:pic>
        <p:pic>
          <p:nvPicPr>
            <p:cNvPr id="110" name="Picture 109"/>
            <p:cNvPicPr>
              <a:picLocks noChangeAspect="1"/>
            </p:cNvPicPr>
            <p:nvPr/>
          </p:nvPicPr>
          <p:blipFill>
            <a:blip r:embed="rId3"/>
            <a:stretch>
              <a:fillRect/>
            </a:stretch>
          </p:blipFill>
          <p:spPr>
            <a:xfrm>
              <a:off x="4383807" y="3014433"/>
              <a:ext cx="952500" cy="1009650"/>
            </a:xfrm>
            <a:prstGeom prst="rect">
              <a:avLst/>
            </a:prstGeom>
            <a:scene3d>
              <a:camera prst="isometricRightUp"/>
              <a:lightRig rig="threePt" dir="t"/>
            </a:scene3d>
          </p:spPr>
        </p:pic>
        <p:pic>
          <p:nvPicPr>
            <p:cNvPr id="111" name="Picture 110"/>
            <p:cNvPicPr>
              <a:picLocks noChangeAspect="1"/>
            </p:cNvPicPr>
            <p:nvPr/>
          </p:nvPicPr>
          <p:blipFill>
            <a:blip r:embed="rId3"/>
            <a:stretch>
              <a:fillRect/>
            </a:stretch>
          </p:blipFill>
          <p:spPr>
            <a:xfrm>
              <a:off x="4960937" y="2988729"/>
              <a:ext cx="952500" cy="1009650"/>
            </a:xfrm>
            <a:prstGeom prst="rect">
              <a:avLst/>
            </a:prstGeom>
            <a:scene3d>
              <a:camera prst="isometricRightUp"/>
              <a:lightRig rig="threePt" dir="t"/>
            </a:scene3d>
          </p:spPr>
        </p:pic>
        <p:pic>
          <p:nvPicPr>
            <p:cNvPr id="112" name="Picture 111"/>
            <p:cNvPicPr>
              <a:picLocks noChangeAspect="1"/>
            </p:cNvPicPr>
            <p:nvPr/>
          </p:nvPicPr>
          <p:blipFill>
            <a:blip r:embed="rId3"/>
            <a:stretch>
              <a:fillRect/>
            </a:stretch>
          </p:blipFill>
          <p:spPr>
            <a:xfrm>
              <a:off x="5538067" y="3032214"/>
              <a:ext cx="952500" cy="1009650"/>
            </a:xfrm>
            <a:prstGeom prst="rect">
              <a:avLst/>
            </a:prstGeom>
            <a:scene3d>
              <a:camera prst="isometricRightUp"/>
              <a:lightRig rig="threePt" dir="t"/>
            </a:scene3d>
          </p:spPr>
        </p:pic>
      </p:grpSp>
      <p:sp>
        <p:nvSpPr>
          <p:cNvPr id="113" name="Rectangle 112"/>
          <p:cNvSpPr/>
          <p:nvPr/>
        </p:nvSpPr>
        <p:spPr bwMode="auto">
          <a:xfrm>
            <a:off x="7825861" y="3015219"/>
            <a:ext cx="754576" cy="578459"/>
          </a:xfrm>
          <a:prstGeom prst="rect">
            <a:avLst/>
          </a:prstGeom>
          <a:gradFill flip="none" rotWithShape="1">
            <a:gsLst>
              <a:gs pos="0">
                <a:srgbClr val="70AD47">
                  <a:tint val="66000"/>
                  <a:satMod val="160000"/>
                </a:srgbClr>
              </a:gs>
              <a:gs pos="50000">
                <a:srgbClr val="70AD47">
                  <a:tint val="44500"/>
                  <a:satMod val="160000"/>
                </a:srgbClr>
              </a:gs>
              <a:gs pos="100000">
                <a:srgbClr val="70AD47">
                  <a:tint val="23500"/>
                  <a:satMod val="160000"/>
                </a:srgbClr>
              </a:gs>
            </a:gsLst>
            <a:path path="circle">
              <a:fillToRect l="50000" t="50000" r="50000" b="50000"/>
            </a:path>
            <a:tileRect/>
          </a:gradFill>
          <a:ln w="6350" cap="flat" cmpd="sng" algn="ctr">
            <a:noFill/>
            <a:prstDash val="solid"/>
            <a:miter lim="800000"/>
            <a:headEnd type="none" w="med" len="med"/>
            <a:tailEnd type="none" w="med" len="med"/>
          </a:ln>
          <a:effectLst>
            <a:glow rad="63500">
              <a:srgbClr val="A5A5A5">
                <a:satMod val="175000"/>
                <a:alpha val="40000"/>
              </a:srgbClr>
            </a:glo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291" name="Group 290"/>
          <p:cNvGrpSpPr/>
          <p:nvPr/>
        </p:nvGrpSpPr>
        <p:grpSpPr>
          <a:xfrm>
            <a:off x="7908003" y="3033451"/>
            <a:ext cx="596234" cy="539391"/>
            <a:chOff x="8854362" y="3019148"/>
            <a:chExt cx="596234" cy="539391"/>
          </a:xfrm>
        </p:grpSpPr>
        <p:sp>
          <p:nvSpPr>
            <p:cNvPr id="114" name="Oval 113"/>
            <p:cNvSpPr/>
            <p:nvPr/>
          </p:nvSpPr>
          <p:spPr bwMode="auto">
            <a:xfrm>
              <a:off x="9008950" y="3156001"/>
              <a:ext cx="324668" cy="266700"/>
            </a:xfrm>
            <a:prstGeom prst="ellipse">
              <a:avLst/>
            </a:prstGeom>
            <a:solidFill>
              <a:srgbClr val="5B9BD5"/>
            </a:solidFill>
            <a:ln w="6350" cap="flat" cmpd="sng" algn="ctr">
              <a:noFill/>
              <a:prstDash val="solid"/>
              <a:miter lim="800000"/>
              <a:headEnd type="none" w="med" len="med"/>
              <a:tailEnd type="none" w="med" len="med"/>
            </a:ln>
            <a:effectLst>
              <a:glow rad="63500">
                <a:srgbClr val="70AD47">
                  <a:satMod val="175000"/>
                  <a:alpha val="40000"/>
                </a:srgbClr>
              </a:glow>
              <a:softEdge rad="31750"/>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cxnSp>
          <p:nvCxnSpPr>
            <p:cNvPr id="115" name="Straight Arrow Connector 114"/>
            <p:cNvCxnSpPr/>
            <p:nvPr/>
          </p:nvCxnSpPr>
          <p:spPr>
            <a:xfrm>
              <a:off x="9340312" y="3303147"/>
              <a:ext cx="110284" cy="0"/>
            </a:xfrm>
            <a:prstGeom prst="straightConnector1">
              <a:avLst/>
            </a:prstGeom>
            <a:noFill/>
            <a:ln w="6350" cap="flat" cmpd="sng" algn="ctr">
              <a:solidFill>
                <a:sysClr val="windowText" lastClr="000000"/>
              </a:solidFill>
              <a:prstDash val="solid"/>
              <a:miter lim="800000"/>
              <a:headEnd type="none"/>
              <a:tailEnd type="triangle"/>
            </a:ln>
            <a:effectLst>
              <a:glow rad="63500">
                <a:srgbClr val="70AD47">
                  <a:satMod val="175000"/>
                  <a:alpha val="40000"/>
                </a:srgbClr>
              </a:glow>
            </a:effectLst>
          </p:spPr>
        </p:cxnSp>
        <p:cxnSp>
          <p:nvCxnSpPr>
            <p:cNvPr id="116" name="Straight Arrow Connector 115"/>
            <p:cNvCxnSpPr/>
            <p:nvPr/>
          </p:nvCxnSpPr>
          <p:spPr>
            <a:xfrm>
              <a:off x="8854362" y="3303147"/>
              <a:ext cx="118305" cy="0"/>
            </a:xfrm>
            <a:prstGeom prst="straightConnector1">
              <a:avLst/>
            </a:prstGeom>
            <a:noFill/>
            <a:ln w="6350" cap="flat" cmpd="sng" algn="ctr">
              <a:solidFill>
                <a:sysClr val="windowText" lastClr="000000"/>
              </a:solidFill>
              <a:prstDash val="solid"/>
              <a:miter lim="800000"/>
              <a:headEnd type="none"/>
              <a:tailEnd type="triangle"/>
            </a:ln>
            <a:effectLst>
              <a:glow rad="63500">
                <a:srgbClr val="70AD47">
                  <a:satMod val="175000"/>
                  <a:alpha val="40000"/>
                </a:srgbClr>
              </a:glow>
            </a:effectLst>
          </p:spPr>
        </p:cxnSp>
        <p:cxnSp>
          <p:nvCxnSpPr>
            <p:cNvPr id="117" name="Straight Arrow Connector 116"/>
            <p:cNvCxnSpPr/>
            <p:nvPr/>
          </p:nvCxnSpPr>
          <p:spPr>
            <a:xfrm flipH="1" flipV="1">
              <a:off x="9148426" y="3457839"/>
              <a:ext cx="520" cy="100700"/>
            </a:xfrm>
            <a:prstGeom prst="straightConnector1">
              <a:avLst/>
            </a:prstGeom>
            <a:noFill/>
            <a:ln w="6350" cap="flat" cmpd="sng" algn="ctr">
              <a:solidFill>
                <a:sysClr val="windowText" lastClr="000000"/>
              </a:solidFill>
              <a:prstDash val="solid"/>
              <a:miter lim="800000"/>
              <a:headEnd type="none"/>
              <a:tailEnd type="triangle"/>
            </a:ln>
            <a:effectLst>
              <a:glow rad="63500">
                <a:srgbClr val="70AD47">
                  <a:satMod val="175000"/>
                  <a:alpha val="40000"/>
                </a:srgbClr>
              </a:glow>
            </a:effectLst>
          </p:spPr>
        </p:cxnSp>
        <p:cxnSp>
          <p:nvCxnSpPr>
            <p:cNvPr id="118" name="Straight Arrow Connector 117"/>
            <p:cNvCxnSpPr/>
            <p:nvPr/>
          </p:nvCxnSpPr>
          <p:spPr>
            <a:xfrm flipV="1">
              <a:off x="9146317" y="3019148"/>
              <a:ext cx="0" cy="114300"/>
            </a:xfrm>
            <a:prstGeom prst="straightConnector1">
              <a:avLst/>
            </a:prstGeom>
            <a:noFill/>
            <a:ln w="6350" cap="flat" cmpd="sng" algn="ctr">
              <a:solidFill>
                <a:sysClr val="windowText" lastClr="000000"/>
              </a:solidFill>
              <a:prstDash val="solid"/>
              <a:miter lim="800000"/>
              <a:headEnd type="none"/>
              <a:tailEnd type="triangle"/>
            </a:ln>
            <a:effectLst>
              <a:glow rad="63500">
                <a:srgbClr val="70AD47">
                  <a:satMod val="175000"/>
                  <a:alpha val="40000"/>
                </a:srgbClr>
              </a:glow>
            </a:effectLst>
          </p:spPr>
        </p:cxnSp>
      </p:grpSp>
      <p:sp>
        <p:nvSpPr>
          <p:cNvPr id="119" name="TextBox 118"/>
          <p:cNvSpPr txBox="1"/>
          <p:nvPr/>
        </p:nvSpPr>
        <p:spPr>
          <a:xfrm>
            <a:off x="7793839" y="2963862"/>
            <a:ext cx="481798" cy="276999"/>
          </a:xfrm>
          <a:prstGeom prst="rect">
            <a:avLst/>
          </a:prstGeom>
          <a:noFill/>
        </p:spPr>
        <p:txBody>
          <a:bodyPr wrap="square" rtlCol="0">
            <a:spAutoFit/>
          </a:bodyPr>
          <a:lstStyle/>
          <a:p>
            <a:pPr defTabSz="914400"/>
            <a:r>
              <a:rPr lang="en-US" sz="1200" dirty="0" smtClean="0">
                <a:solidFill>
                  <a:prstClr val="black"/>
                </a:solidFill>
                <a:latin typeface="Calibri" panose="020F0502020204030204"/>
              </a:rPr>
              <a:t>S2S</a:t>
            </a:r>
            <a:endParaRPr lang="en-US" sz="1200" dirty="0">
              <a:solidFill>
                <a:prstClr val="black"/>
              </a:solidFill>
              <a:latin typeface="Calibri" panose="020F0502020204030204"/>
            </a:endParaRPr>
          </a:p>
        </p:txBody>
      </p:sp>
      <p:sp>
        <p:nvSpPr>
          <p:cNvPr id="120" name="TextBox 119"/>
          <p:cNvSpPr txBox="1"/>
          <p:nvPr/>
        </p:nvSpPr>
        <p:spPr>
          <a:xfrm>
            <a:off x="8237238" y="3344862"/>
            <a:ext cx="495599" cy="276999"/>
          </a:xfrm>
          <a:prstGeom prst="rect">
            <a:avLst/>
          </a:prstGeom>
          <a:noFill/>
        </p:spPr>
        <p:txBody>
          <a:bodyPr wrap="square" rtlCol="0">
            <a:spAutoFit/>
          </a:bodyPr>
          <a:lstStyle/>
          <a:p>
            <a:pPr defTabSz="914400"/>
            <a:r>
              <a:rPr lang="en-US" sz="1200" dirty="0" smtClean="0">
                <a:solidFill>
                  <a:prstClr val="black"/>
                </a:solidFill>
                <a:latin typeface="Calibri" panose="020F0502020204030204"/>
              </a:rPr>
              <a:t>GRE</a:t>
            </a:r>
            <a:endParaRPr lang="en-US" sz="1200" dirty="0">
              <a:solidFill>
                <a:prstClr val="black"/>
              </a:solidFill>
              <a:latin typeface="Calibri" panose="020F0502020204030204"/>
            </a:endParaRPr>
          </a:p>
        </p:txBody>
      </p:sp>
      <p:grpSp>
        <p:nvGrpSpPr>
          <p:cNvPr id="306" name="Group 305"/>
          <p:cNvGrpSpPr/>
          <p:nvPr/>
        </p:nvGrpSpPr>
        <p:grpSpPr>
          <a:xfrm>
            <a:off x="9461359" y="1926285"/>
            <a:ext cx="2319478" cy="1342377"/>
            <a:chOff x="10000962" y="1886569"/>
            <a:chExt cx="2014678" cy="1193363"/>
          </a:xfrm>
        </p:grpSpPr>
        <p:sp>
          <p:nvSpPr>
            <p:cNvPr id="121" name="Cloud"/>
            <p:cNvSpPr/>
            <p:nvPr/>
          </p:nvSpPr>
          <p:spPr bwMode="auto">
            <a:xfrm>
              <a:off x="10000962" y="1886569"/>
              <a:ext cx="2014678" cy="1193363"/>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rgbClr val="05BCFE"/>
            </a:solidFill>
            <a:ln w="6350" cap="flat" cmpd="sng" algn="ctr">
              <a:noFill/>
              <a:prstDash val="solid"/>
              <a:miter lim="800000"/>
              <a:headEnd type="none" w="med" len="med"/>
              <a:tailEnd type="none" w="med" len="med"/>
            </a:ln>
            <a:effectLst/>
          </p:spPr>
          <p:txBody>
            <a:bodyPr rot="0" spcFirstLastPara="0" vertOverflow="overflow" horzOverflow="overflow" vert="horz" wrap="square" lIns="39647" tIns="19824" rIns="19824" bIns="39647" numCol="1" spcCol="0" rtlCol="0" fromWordArt="0" anchor="b" anchorCtr="0" forceAA="0" compatLnSpc="1">
              <a:prstTxWarp prst="textNoShape">
                <a:avLst/>
              </a:prstTxWarp>
              <a:noAutofit/>
            </a:bodyPr>
            <a:lstStyle/>
            <a:p>
              <a:pPr algn="ctr" defTabSz="396309" fontAlgn="base">
                <a:spcBef>
                  <a:spcPct val="0"/>
                </a:spcBef>
                <a:spcAft>
                  <a:spcPct val="0"/>
                </a:spcAft>
                <a:defRPr/>
              </a:pPr>
              <a:endParaRPr lang="en-US" sz="781" kern="0" spc="-22" dirty="0" err="1"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22" name="Cloud"/>
            <p:cNvSpPr/>
            <p:nvPr/>
          </p:nvSpPr>
          <p:spPr bwMode="auto">
            <a:xfrm>
              <a:off x="10478144" y="2635985"/>
              <a:ext cx="564906" cy="375014"/>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39647" tIns="19824" rIns="19824" bIns="39647" numCol="1" spcCol="0" rtlCol="0" fromWordArt="0" anchor="b" anchorCtr="0" forceAA="0" compatLnSpc="1">
              <a:prstTxWarp prst="textNoShape">
                <a:avLst/>
              </a:prstTxWarp>
              <a:noAutofit/>
            </a:bodyPr>
            <a:lstStyle/>
            <a:p>
              <a:pPr algn="ctr" defTabSz="396309" fontAlgn="base">
                <a:spcBef>
                  <a:spcPct val="0"/>
                </a:spcBef>
                <a:spcAft>
                  <a:spcPct val="0"/>
                </a:spcAft>
                <a:defRPr/>
              </a:pPr>
              <a:endParaRPr lang="en-US" sz="781" kern="0" spc="-22" dirty="0" err="1"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123" name="Cloud"/>
            <p:cNvSpPr/>
            <p:nvPr/>
          </p:nvSpPr>
          <p:spPr bwMode="auto">
            <a:xfrm>
              <a:off x="11095784" y="2655408"/>
              <a:ext cx="542222" cy="358994"/>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39647" tIns="19824" rIns="19824" bIns="39647" numCol="1" spcCol="0" rtlCol="0" fromWordArt="0" anchor="b" anchorCtr="0" forceAA="0" compatLnSpc="1">
              <a:prstTxWarp prst="textNoShape">
                <a:avLst/>
              </a:prstTxWarp>
              <a:noAutofit/>
            </a:bodyPr>
            <a:lstStyle/>
            <a:p>
              <a:pPr algn="ctr" defTabSz="396309" fontAlgn="base">
                <a:spcBef>
                  <a:spcPct val="0"/>
                </a:spcBef>
                <a:spcAft>
                  <a:spcPct val="0"/>
                </a:spcAft>
                <a:defRPr/>
              </a:pPr>
              <a:endParaRPr lang="en-US" sz="781" kern="0" spc="-22" dirty="0" err="1"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124" name="Group 123"/>
            <p:cNvGrpSpPr/>
            <p:nvPr/>
          </p:nvGrpSpPr>
          <p:grpSpPr>
            <a:xfrm>
              <a:off x="10621000" y="2912057"/>
              <a:ext cx="108028" cy="80715"/>
              <a:chOff x="11102794" y="4923024"/>
              <a:chExt cx="995363" cy="806325"/>
            </a:xfrm>
          </p:grpSpPr>
          <p:sp>
            <p:nvSpPr>
              <p:cNvPr id="125" name="Freeform 86"/>
              <p:cNvSpPr>
                <a:spLocks noEditPoints="1"/>
              </p:cNvSpPr>
              <p:nvPr/>
            </p:nvSpPr>
            <p:spPr bwMode="black">
              <a:xfrm>
                <a:off x="11239859" y="5086067"/>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26" name="Oval 87"/>
              <p:cNvSpPr>
                <a:spLocks noChangeArrowheads="1"/>
              </p:cNvSpPr>
              <p:nvPr/>
            </p:nvSpPr>
            <p:spPr bwMode="black">
              <a:xfrm>
                <a:off x="11454320" y="5311154"/>
                <a:ext cx="97691" cy="97665"/>
              </a:xfrm>
              <a:prstGeom prst="ellipse">
                <a:avLst/>
              </a:pr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27" name="Freeform 88"/>
              <p:cNvSpPr>
                <a:spLocks noEditPoints="1"/>
              </p:cNvSpPr>
              <p:nvPr/>
            </p:nvSpPr>
            <p:spPr bwMode="black">
              <a:xfrm>
                <a:off x="11693967" y="5028841"/>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28" name="Rectangle 127"/>
              <p:cNvSpPr/>
              <p:nvPr/>
            </p:nvSpPr>
            <p:spPr bwMode="auto">
              <a:xfrm>
                <a:off x="11102794" y="4923024"/>
                <a:ext cx="995363" cy="806325"/>
              </a:xfrm>
              <a:prstGeom prst="rect">
                <a:avLst/>
              </a:prstGeom>
              <a:noFill/>
              <a:ln w="12700" cap="flat" cmpd="sng" algn="ctr">
                <a:solidFill>
                  <a:srgbClr val="002050"/>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nvGrpSpPr>
            <p:cNvPr id="129" name="Group 128"/>
            <p:cNvGrpSpPr/>
            <p:nvPr/>
          </p:nvGrpSpPr>
          <p:grpSpPr>
            <a:xfrm>
              <a:off x="10750881" y="2720097"/>
              <a:ext cx="108028" cy="80715"/>
              <a:chOff x="11102794" y="4923024"/>
              <a:chExt cx="995363" cy="806325"/>
            </a:xfrm>
          </p:grpSpPr>
          <p:sp>
            <p:nvSpPr>
              <p:cNvPr id="130" name="Freeform 86"/>
              <p:cNvSpPr>
                <a:spLocks noEditPoints="1"/>
              </p:cNvSpPr>
              <p:nvPr/>
            </p:nvSpPr>
            <p:spPr bwMode="black">
              <a:xfrm>
                <a:off x="11239859" y="5086067"/>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31" name="Oval 87"/>
              <p:cNvSpPr>
                <a:spLocks noChangeArrowheads="1"/>
              </p:cNvSpPr>
              <p:nvPr/>
            </p:nvSpPr>
            <p:spPr bwMode="black">
              <a:xfrm>
                <a:off x="11454320" y="5311154"/>
                <a:ext cx="97691" cy="97665"/>
              </a:xfrm>
              <a:prstGeom prst="ellipse">
                <a:avLst/>
              </a:pr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32" name="Freeform 88"/>
              <p:cNvSpPr>
                <a:spLocks noEditPoints="1"/>
              </p:cNvSpPr>
              <p:nvPr/>
            </p:nvSpPr>
            <p:spPr bwMode="black">
              <a:xfrm>
                <a:off x="11693967" y="5028841"/>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33" name="Rectangle 132"/>
              <p:cNvSpPr/>
              <p:nvPr/>
            </p:nvSpPr>
            <p:spPr bwMode="auto">
              <a:xfrm>
                <a:off x="11102794" y="4923024"/>
                <a:ext cx="995363" cy="806325"/>
              </a:xfrm>
              <a:prstGeom prst="rect">
                <a:avLst/>
              </a:prstGeom>
              <a:noFill/>
              <a:ln w="12700" cap="flat" cmpd="sng" algn="ctr">
                <a:solidFill>
                  <a:srgbClr val="002050"/>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nvGrpSpPr>
            <p:cNvPr id="134" name="Group 133"/>
            <p:cNvGrpSpPr/>
            <p:nvPr/>
          </p:nvGrpSpPr>
          <p:grpSpPr>
            <a:xfrm>
              <a:off x="10821951" y="2908804"/>
              <a:ext cx="108028" cy="80715"/>
              <a:chOff x="11102794" y="4923024"/>
              <a:chExt cx="995363" cy="806325"/>
            </a:xfrm>
          </p:grpSpPr>
          <p:sp>
            <p:nvSpPr>
              <p:cNvPr id="135" name="Freeform 86"/>
              <p:cNvSpPr>
                <a:spLocks noEditPoints="1"/>
              </p:cNvSpPr>
              <p:nvPr/>
            </p:nvSpPr>
            <p:spPr bwMode="black">
              <a:xfrm>
                <a:off x="11239859" y="5086067"/>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36" name="Oval 87"/>
              <p:cNvSpPr>
                <a:spLocks noChangeArrowheads="1"/>
              </p:cNvSpPr>
              <p:nvPr/>
            </p:nvSpPr>
            <p:spPr bwMode="black">
              <a:xfrm>
                <a:off x="11454320" y="5311154"/>
                <a:ext cx="97691" cy="97665"/>
              </a:xfrm>
              <a:prstGeom prst="ellipse">
                <a:avLst/>
              </a:pr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37" name="Freeform 88"/>
              <p:cNvSpPr>
                <a:spLocks noEditPoints="1"/>
              </p:cNvSpPr>
              <p:nvPr/>
            </p:nvSpPr>
            <p:spPr bwMode="black">
              <a:xfrm>
                <a:off x="11693967" y="5028841"/>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002050"/>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38" name="Rectangle 137"/>
              <p:cNvSpPr/>
              <p:nvPr/>
            </p:nvSpPr>
            <p:spPr bwMode="auto">
              <a:xfrm>
                <a:off x="11102794" y="4923024"/>
                <a:ext cx="995363" cy="806325"/>
              </a:xfrm>
              <a:prstGeom prst="rect">
                <a:avLst/>
              </a:prstGeom>
              <a:noFill/>
              <a:ln w="12700" cap="flat" cmpd="sng" algn="ctr">
                <a:solidFill>
                  <a:srgbClr val="002050"/>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nvGrpSpPr>
            <p:cNvPr id="139" name="Group 138"/>
            <p:cNvGrpSpPr/>
            <p:nvPr/>
          </p:nvGrpSpPr>
          <p:grpSpPr>
            <a:xfrm>
              <a:off x="10557836" y="2801482"/>
              <a:ext cx="377054" cy="107353"/>
              <a:chOff x="715402" y="5534379"/>
              <a:chExt cx="1164568" cy="350545"/>
            </a:xfrm>
          </p:grpSpPr>
          <p:cxnSp>
            <p:nvCxnSpPr>
              <p:cNvPr id="140" name="Straight Connector 139"/>
              <p:cNvCxnSpPr/>
              <p:nvPr/>
            </p:nvCxnSpPr>
            <p:spPr>
              <a:xfrm>
                <a:off x="715402" y="5712622"/>
                <a:ext cx="1164568" cy="0"/>
              </a:xfrm>
              <a:prstGeom prst="line">
                <a:avLst/>
              </a:prstGeom>
              <a:noFill/>
              <a:ln w="6350" cap="flat" cmpd="sng" algn="ctr">
                <a:solidFill>
                  <a:srgbClr val="00188F"/>
                </a:solidFill>
                <a:prstDash val="solid"/>
                <a:miter lim="800000"/>
                <a:headEnd type="none"/>
                <a:tailEnd type="none"/>
              </a:ln>
              <a:effectLst/>
            </p:spPr>
          </p:cxnSp>
          <p:cxnSp>
            <p:nvCxnSpPr>
              <p:cNvPr id="141" name="Straight Connector 140"/>
              <p:cNvCxnSpPr/>
              <p:nvPr/>
            </p:nvCxnSpPr>
            <p:spPr>
              <a:xfrm>
                <a:off x="1042193" y="5706681"/>
                <a:ext cx="0" cy="178243"/>
              </a:xfrm>
              <a:prstGeom prst="line">
                <a:avLst/>
              </a:prstGeom>
              <a:noFill/>
              <a:ln w="6350" cap="flat" cmpd="sng" algn="ctr">
                <a:solidFill>
                  <a:srgbClr val="00188F"/>
                </a:solidFill>
                <a:prstDash val="solid"/>
                <a:miter lim="800000"/>
                <a:headEnd type="none"/>
                <a:tailEnd type="none"/>
              </a:ln>
              <a:effectLst/>
            </p:spPr>
          </p:cxnSp>
          <p:cxnSp>
            <p:nvCxnSpPr>
              <p:cNvPr id="142" name="Straight Connector 141"/>
              <p:cNvCxnSpPr/>
              <p:nvPr/>
            </p:nvCxnSpPr>
            <p:spPr>
              <a:xfrm>
                <a:off x="1660127" y="5706681"/>
                <a:ext cx="0" cy="178243"/>
              </a:xfrm>
              <a:prstGeom prst="line">
                <a:avLst/>
              </a:prstGeom>
              <a:noFill/>
              <a:ln w="6350" cap="flat" cmpd="sng" algn="ctr">
                <a:solidFill>
                  <a:srgbClr val="00188F"/>
                </a:solidFill>
                <a:prstDash val="solid"/>
                <a:miter lim="800000"/>
                <a:headEnd type="none"/>
                <a:tailEnd type="none"/>
              </a:ln>
              <a:effectLst/>
            </p:spPr>
          </p:cxnSp>
          <p:cxnSp>
            <p:nvCxnSpPr>
              <p:cNvPr id="143" name="Straight Connector 142"/>
              <p:cNvCxnSpPr/>
              <p:nvPr/>
            </p:nvCxnSpPr>
            <p:spPr>
              <a:xfrm>
                <a:off x="1446227" y="5534379"/>
                <a:ext cx="0" cy="178243"/>
              </a:xfrm>
              <a:prstGeom prst="line">
                <a:avLst/>
              </a:prstGeom>
              <a:noFill/>
              <a:ln w="6350" cap="flat" cmpd="sng" algn="ctr">
                <a:solidFill>
                  <a:srgbClr val="00188F"/>
                </a:solidFill>
                <a:prstDash val="solid"/>
                <a:miter lim="800000"/>
                <a:headEnd type="none"/>
                <a:tailEnd type="none"/>
              </a:ln>
              <a:effectLst/>
            </p:spPr>
          </p:cxnSp>
        </p:grpSp>
        <p:grpSp>
          <p:nvGrpSpPr>
            <p:cNvPr id="144" name="Group 143"/>
            <p:cNvGrpSpPr/>
            <p:nvPr/>
          </p:nvGrpSpPr>
          <p:grpSpPr>
            <a:xfrm>
              <a:off x="11378440" y="2720082"/>
              <a:ext cx="109238" cy="79415"/>
              <a:chOff x="10753460" y="1866569"/>
              <a:chExt cx="995363" cy="806325"/>
            </a:xfrm>
          </p:grpSpPr>
          <p:sp>
            <p:nvSpPr>
              <p:cNvPr id="145" name="Freeform 86"/>
              <p:cNvSpPr>
                <a:spLocks noEditPoints="1"/>
              </p:cNvSpPr>
              <p:nvPr/>
            </p:nvSpPr>
            <p:spPr bwMode="black">
              <a:xfrm>
                <a:off x="10890525" y="2029612"/>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46" name="Oval 87"/>
              <p:cNvSpPr>
                <a:spLocks noChangeArrowheads="1"/>
              </p:cNvSpPr>
              <p:nvPr/>
            </p:nvSpPr>
            <p:spPr bwMode="black">
              <a:xfrm>
                <a:off x="11104986" y="2254699"/>
                <a:ext cx="97691" cy="97665"/>
              </a:xfrm>
              <a:prstGeom prst="ellipse">
                <a:avLst/>
              </a:pr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47" name="Freeform 88"/>
              <p:cNvSpPr>
                <a:spLocks noEditPoints="1"/>
              </p:cNvSpPr>
              <p:nvPr/>
            </p:nvSpPr>
            <p:spPr bwMode="black">
              <a:xfrm>
                <a:off x="11344633" y="1972386"/>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48" name="Rectangle 147"/>
              <p:cNvSpPr/>
              <p:nvPr/>
            </p:nvSpPr>
            <p:spPr bwMode="auto">
              <a:xfrm>
                <a:off x="10753460" y="1866569"/>
                <a:ext cx="995363" cy="806325"/>
              </a:xfrm>
              <a:prstGeom prst="rect">
                <a:avLst/>
              </a:prstGeom>
              <a:noFill/>
              <a:ln w="12700" cap="flat" cmpd="sng" algn="ctr">
                <a:solidFill>
                  <a:srgbClr val="79C21A"/>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nvGrpSpPr>
            <p:cNvPr id="149" name="Group 148"/>
            <p:cNvGrpSpPr/>
            <p:nvPr/>
          </p:nvGrpSpPr>
          <p:grpSpPr>
            <a:xfrm>
              <a:off x="11189538" y="2803125"/>
              <a:ext cx="377054" cy="107353"/>
              <a:chOff x="715402" y="5534379"/>
              <a:chExt cx="1164568" cy="350545"/>
            </a:xfrm>
          </p:grpSpPr>
          <p:cxnSp>
            <p:nvCxnSpPr>
              <p:cNvPr id="150" name="Straight Connector 149"/>
              <p:cNvCxnSpPr/>
              <p:nvPr/>
            </p:nvCxnSpPr>
            <p:spPr>
              <a:xfrm>
                <a:off x="715402" y="5712622"/>
                <a:ext cx="1164568" cy="0"/>
              </a:xfrm>
              <a:prstGeom prst="line">
                <a:avLst/>
              </a:prstGeom>
              <a:noFill/>
              <a:ln w="6350" cap="flat" cmpd="sng" algn="ctr">
                <a:solidFill>
                  <a:srgbClr val="7FC525"/>
                </a:solidFill>
                <a:prstDash val="solid"/>
                <a:miter lim="800000"/>
                <a:headEnd type="none"/>
                <a:tailEnd type="none"/>
              </a:ln>
              <a:effectLst/>
            </p:spPr>
          </p:cxnSp>
          <p:cxnSp>
            <p:nvCxnSpPr>
              <p:cNvPr id="151" name="Straight Connector 150"/>
              <p:cNvCxnSpPr/>
              <p:nvPr/>
            </p:nvCxnSpPr>
            <p:spPr>
              <a:xfrm>
                <a:off x="1042193" y="5706681"/>
                <a:ext cx="0" cy="178243"/>
              </a:xfrm>
              <a:prstGeom prst="line">
                <a:avLst/>
              </a:prstGeom>
              <a:noFill/>
              <a:ln w="6350" cap="flat" cmpd="sng" algn="ctr">
                <a:solidFill>
                  <a:srgbClr val="7FC525"/>
                </a:solidFill>
                <a:prstDash val="solid"/>
                <a:miter lim="800000"/>
                <a:headEnd type="none"/>
                <a:tailEnd type="none"/>
              </a:ln>
              <a:effectLst/>
            </p:spPr>
          </p:cxnSp>
          <p:cxnSp>
            <p:nvCxnSpPr>
              <p:cNvPr id="152" name="Straight Connector 151"/>
              <p:cNvCxnSpPr/>
              <p:nvPr/>
            </p:nvCxnSpPr>
            <p:spPr>
              <a:xfrm>
                <a:off x="1660127" y="5706681"/>
                <a:ext cx="0" cy="178243"/>
              </a:xfrm>
              <a:prstGeom prst="line">
                <a:avLst/>
              </a:prstGeom>
              <a:noFill/>
              <a:ln w="6350" cap="flat" cmpd="sng" algn="ctr">
                <a:solidFill>
                  <a:srgbClr val="7FC525"/>
                </a:solidFill>
                <a:prstDash val="solid"/>
                <a:miter lim="800000"/>
                <a:headEnd type="none"/>
                <a:tailEnd type="none"/>
              </a:ln>
              <a:effectLst/>
            </p:spPr>
          </p:cxnSp>
          <p:cxnSp>
            <p:nvCxnSpPr>
              <p:cNvPr id="153" name="Straight Connector 152"/>
              <p:cNvCxnSpPr/>
              <p:nvPr/>
            </p:nvCxnSpPr>
            <p:spPr>
              <a:xfrm>
                <a:off x="1446227" y="5534379"/>
                <a:ext cx="0" cy="178243"/>
              </a:xfrm>
              <a:prstGeom prst="line">
                <a:avLst/>
              </a:prstGeom>
              <a:noFill/>
              <a:ln w="6350" cap="flat" cmpd="sng" algn="ctr">
                <a:solidFill>
                  <a:srgbClr val="7FC525"/>
                </a:solidFill>
                <a:prstDash val="solid"/>
                <a:miter lim="800000"/>
                <a:headEnd type="none"/>
                <a:tailEnd type="none"/>
              </a:ln>
              <a:effectLst/>
            </p:spPr>
          </p:cxnSp>
        </p:grpSp>
        <p:grpSp>
          <p:nvGrpSpPr>
            <p:cNvPr id="154" name="Group 153"/>
            <p:cNvGrpSpPr/>
            <p:nvPr/>
          </p:nvGrpSpPr>
          <p:grpSpPr>
            <a:xfrm>
              <a:off x="11441696" y="2911476"/>
              <a:ext cx="109238" cy="79415"/>
              <a:chOff x="10753460" y="1866569"/>
              <a:chExt cx="995363" cy="806325"/>
            </a:xfrm>
          </p:grpSpPr>
          <p:sp>
            <p:nvSpPr>
              <p:cNvPr id="155" name="Freeform 86"/>
              <p:cNvSpPr>
                <a:spLocks noEditPoints="1"/>
              </p:cNvSpPr>
              <p:nvPr/>
            </p:nvSpPr>
            <p:spPr bwMode="black">
              <a:xfrm>
                <a:off x="10890525" y="2029612"/>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56" name="Oval 87"/>
              <p:cNvSpPr>
                <a:spLocks noChangeArrowheads="1"/>
              </p:cNvSpPr>
              <p:nvPr/>
            </p:nvSpPr>
            <p:spPr bwMode="black">
              <a:xfrm>
                <a:off x="11104986" y="2254699"/>
                <a:ext cx="97691" cy="97665"/>
              </a:xfrm>
              <a:prstGeom prst="ellipse">
                <a:avLst/>
              </a:pr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57" name="Freeform 88"/>
              <p:cNvSpPr>
                <a:spLocks noEditPoints="1"/>
              </p:cNvSpPr>
              <p:nvPr/>
            </p:nvSpPr>
            <p:spPr bwMode="black">
              <a:xfrm>
                <a:off x="11344633" y="1972386"/>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58" name="Rectangle 157"/>
              <p:cNvSpPr/>
              <p:nvPr/>
            </p:nvSpPr>
            <p:spPr bwMode="auto">
              <a:xfrm>
                <a:off x="10753460" y="1866569"/>
                <a:ext cx="995363" cy="806325"/>
              </a:xfrm>
              <a:prstGeom prst="rect">
                <a:avLst/>
              </a:prstGeom>
              <a:noFill/>
              <a:ln w="12700" cap="flat" cmpd="sng" algn="ctr">
                <a:solidFill>
                  <a:srgbClr val="79C21A"/>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nvGrpSpPr>
            <p:cNvPr id="159" name="Group 158"/>
            <p:cNvGrpSpPr/>
            <p:nvPr/>
          </p:nvGrpSpPr>
          <p:grpSpPr>
            <a:xfrm>
              <a:off x="11251179" y="2912487"/>
              <a:ext cx="109238" cy="79415"/>
              <a:chOff x="10753460" y="1866569"/>
              <a:chExt cx="995363" cy="806325"/>
            </a:xfrm>
          </p:grpSpPr>
          <p:sp>
            <p:nvSpPr>
              <p:cNvPr id="160" name="Freeform 86"/>
              <p:cNvSpPr>
                <a:spLocks noEditPoints="1"/>
              </p:cNvSpPr>
              <p:nvPr/>
            </p:nvSpPr>
            <p:spPr bwMode="black">
              <a:xfrm>
                <a:off x="10890525" y="2029612"/>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61" name="Oval 87"/>
              <p:cNvSpPr>
                <a:spLocks noChangeArrowheads="1"/>
              </p:cNvSpPr>
              <p:nvPr/>
            </p:nvSpPr>
            <p:spPr bwMode="black">
              <a:xfrm>
                <a:off x="11104986" y="2254699"/>
                <a:ext cx="97691" cy="97665"/>
              </a:xfrm>
              <a:prstGeom prst="ellipse">
                <a:avLst/>
              </a:pr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62" name="Freeform 88"/>
              <p:cNvSpPr>
                <a:spLocks noEditPoints="1"/>
              </p:cNvSpPr>
              <p:nvPr/>
            </p:nvSpPr>
            <p:spPr bwMode="black">
              <a:xfrm>
                <a:off x="11344633" y="1972386"/>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63" name="Rectangle 162"/>
              <p:cNvSpPr/>
              <p:nvPr/>
            </p:nvSpPr>
            <p:spPr bwMode="auto">
              <a:xfrm>
                <a:off x="10753460" y="1866569"/>
                <a:ext cx="995363" cy="806325"/>
              </a:xfrm>
              <a:prstGeom prst="rect">
                <a:avLst/>
              </a:prstGeom>
              <a:noFill/>
              <a:ln w="12700" cap="flat" cmpd="sng" algn="ctr">
                <a:solidFill>
                  <a:srgbClr val="79C21A"/>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sp>
          <p:nvSpPr>
            <p:cNvPr id="164" name="TextBox 163"/>
            <p:cNvSpPr txBox="1"/>
            <p:nvPr/>
          </p:nvSpPr>
          <p:spPr>
            <a:xfrm>
              <a:off x="10347332" y="2175333"/>
              <a:ext cx="1463774" cy="300082"/>
            </a:xfrm>
            <a:prstGeom prst="rect">
              <a:avLst/>
            </a:prstGeom>
            <a:noFill/>
          </p:spPr>
          <p:txBody>
            <a:bodyPr wrap="square" rtlCol="0">
              <a:spAutoFit/>
            </a:bodyPr>
            <a:lstStyle/>
            <a:p>
              <a:pPr defTabSz="914400"/>
              <a:r>
                <a:rPr lang="en-US" sz="1350" dirty="0">
                  <a:solidFill>
                    <a:prstClr val="black"/>
                  </a:solidFill>
                  <a:latin typeface="Calibri" panose="020F0502020204030204"/>
                </a:rPr>
                <a:t>Microsoft Azure</a:t>
              </a:r>
            </a:p>
          </p:txBody>
        </p:sp>
      </p:grpSp>
      <p:sp>
        <p:nvSpPr>
          <p:cNvPr id="165" name="Cloud"/>
          <p:cNvSpPr/>
          <p:nvPr/>
        </p:nvSpPr>
        <p:spPr bwMode="auto">
          <a:xfrm>
            <a:off x="9494837" y="3416712"/>
            <a:ext cx="2189781" cy="1299750"/>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noFill/>
          <a:ln w="161925" cap="flat" cmpd="sng" algn="ctr">
            <a:solidFill>
              <a:srgbClr val="7FC525"/>
            </a:solidFill>
            <a:prstDash val="solid"/>
            <a:miter lim="800000"/>
            <a:headEnd type="none" w="med" len="med"/>
            <a:tailEnd type="none" w="med" len="med"/>
          </a:ln>
          <a:effectLst/>
        </p:spPr>
        <p:txBody>
          <a:bodyPr rot="0" spcFirstLastPara="0" vertOverflow="overflow" horzOverflow="overflow" vert="horz" wrap="square" lIns="39647" tIns="19824" rIns="19824" bIns="39647" numCol="1" spcCol="0" rtlCol="0" fromWordArt="0" anchor="b" anchorCtr="0" forceAA="0" compatLnSpc="1">
            <a:prstTxWarp prst="textNoShape">
              <a:avLst/>
            </a:prstTxWarp>
            <a:noAutofit/>
          </a:bodyPr>
          <a:lstStyle/>
          <a:p>
            <a:pPr algn="ctr" defTabSz="396309" fontAlgn="base">
              <a:spcBef>
                <a:spcPct val="0"/>
              </a:spcBef>
              <a:spcAft>
                <a:spcPct val="0"/>
              </a:spcAft>
              <a:defRPr/>
            </a:pPr>
            <a:endParaRPr lang="en-US" sz="781" kern="0" spc="-22" dirty="0" err="1"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166" name="Group 165"/>
          <p:cNvGrpSpPr/>
          <p:nvPr/>
        </p:nvGrpSpPr>
        <p:grpSpPr>
          <a:xfrm>
            <a:off x="10663121" y="4103813"/>
            <a:ext cx="589820" cy="350377"/>
            <a:chOff x="4623289" y="4513679"/>
            <a:chExt cx="1331653" cy="842618"/>
          </a:xfrm>
        </p:grpSpPr>
        <p:sp>
          <p:nvSpPr>
            <p:cNvPr id="167" name="Cloud"/>
            <p:cNvSpPr/>
            <p:nvPr/>
          </p:nvSpPr>
          <p:spPr bwMode="auto">
            <a:xfrm>
              <a:off x="4623289" y="4513679"/>
              <a:ext cx="1331653" cy="842618"/>
            </a:xfrm>
            <a:custGeom>
              <a:avLst/>
              <a:gdLst/>
              <a:ahLst/>
              <a:cxnLst/>
              <a:rect l="l" t="t" r="r" b="b"/>
              <a:pathLst>
                <a:path w="2488679" h="1722978">
                  <a:moveTo>
                    <a:pt x="1568924" y="0"/>
                  </a:moveTo>
                  <a:cubicBezTo>
                    <a:pt x="1889013" y="0"/>
                    <a:pt x="2148497" y="259484"/>
                    <a:pt x="2148497" y="579573"/>
                  </a:cubicBezTo>
                  <a:cubicBezTo>
                    <a:pt x="2148497" y="628390"/>
                    <a:pt x="2142461" y="675798"/>
                    <a:pt x="2129199" y="720614"/>
                  </a:cubicBezTo>
                  <a:cubicBezTo>
                    <a:pt x="2337950" y="784181"/>
                    <a:pt x="2488679" y="978799"/>
                    <a:pt x="2488679" y="1208622"/>
                  </a:cubicBezTo>
                  <a:cubicBezTo>
                    <a:pt x="2488679" y="1492693"/>
                    <a:pt x="2258394" y="1722978"/>
                    <a:pt x="1974323" y="1722978"/>
                  </a:cubicBezTo>
                  <a:lnTo>
                    <a:pt x="1974313" y="1722977"/>
                  </a:lnTo>
                  <a:lnTo>
                    <a:pt x="563842" y="1722977"/>
                  </a:lnTo>
                  <a:cubicBezTo>
                    <a:pt x="563839" y="1722978"/>
                    <a:pt x="563836" y="1722978"/>
                    <a:pt x="563832" y="1722978"/>
                  </a:cubicBezTo>
                  <a:cubicBezTo>
                    <a:pt x="252436" y="1722978"/>
                    <a:pt x="0" y="1470542"/>
                    <a:pt x="0" y="1159146"/>
                  </a:cubicBezTo>
                  <a:cubicBezTo>
                    <a:pt x="0" y="944117"/>
                    <a:pt x="120370" y="757203"/>
                    <a:pt x="298654" y="664433"/>
                  </a:cubicBezTo>
                  <a:cubicBezTo>
                    <a:pt x="297817" y="661589"/>
                    <a:pt x="297788" y="658721"/>
                    <a:pt x="297788" y="655847"/>
                  </a:cubicBezTo>
                  <a:cubicBezTo>
                    <a:pt x="297788" y="426683"/>
                    <a:pt x="483562" y="240909"/>
                    <a:pt x="712726" y="240909"/>
                  </a:cubicBezTo>
                  <a:cubicBezTo>
                    <a:pt x="838046" y="240909"/>
                    <a:pt x="950390" y="296465"/>
                    <a:pt x="1025124" y="385461"/>
                  </a:cubicBezTo>
                  <a:cubicBezTo>
                    <a:pt x="1102977" y="160464"/>
                    <a:pt x="1317212" y="0"/>
                    <a:pt x="1568924" y="0"/>
                  </a:cubicBezTo>
                  <a:close/>
                </a:path>
              </a:pathLst>
            </a:custGeom>
            <a:solidFill>
              <a:sysClr val="window" lastClr="FFFFFF"/>
            </a:solidFill>
            <a:ln w="28575" cap="flat" cmpd="sng" algn="ctr">
              <a:solidFill>
                <a:srgbClr val="7FC525"/>
              </a:solidFill>
              <a:prstDash val="solid"/>
              <a:miter lim="800000"/>
              <a:headEnd type="none" w="med" len="med"/>
              <a:tailEnd type="none" w="med" len="med"/>
            </a:ln>
            <a:effectLst/>
          </p:spPr>
          <p:txBody>
            <a:bodyPr rot="0" spcFirstLastPara="0" vertOverflow="overflow" horzOverflow="overflow" vert="horz" wrap="square" lIns="39647" tIns="19824" rIns="19824" bIns="39647" numCol="1" spcCol="0" rtlCol="0" fromWordArt="0" anchor="b" anchorCtr="0" forceAA="0" compatLnSpc="1">
              <a:prstTxWarp prst="textNoShape">
                <a:avLst/>
              </a:prstTxWarp>
              <a:noAutofit/>
            </a:bodyPr>
            <a:lstStyle/>
            <a:p>
              <a:pPr algn="ctr" defTabSz="396309" fontAlgn="base">
                <a:spcBef>
                  <a:spcPct val="0"/>
                </a:spcBef>
                <a:spcAft>
                  <a:spcPct val="0"/>
                </a:spcAft>
                <a:defRPr/>
              </a:pPr>
              <a:endParaRPr lang="en-US" sz="781" kern="0" spc="-22" dirty="0" err="1" smtClean="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168" name="Group 167"/>
            <p:cNvGrpSpPr/>
            <p:nvPr/>
          </p:nvGrpSpPr>
          <p:grpSpPr>
            <a:xfrm>
              <a:off x="4824615" y="4894105"/>
              <a:ext cx="903978" cy="278326"/>
              <a:chOff x="715402" y="5534379"/>
              <a:chExt cx="1164568" cy="355882"/>
            </a:xfrm>
            <a:solidFill>
              <a:srgbClr val="00B0F0"/>
            </a:solidFill>
          </p:grpSpPr>
          <p:cxnSp>
            <p:nvCxnSpPr>
              <p:cNvPr id="189" name="Straight Connector 188"/>
              <p:cNvCxnSpPr/>
              <p:nvPr/>
            </p:nvCxnSpPr>
            <p:spPr>
              <a:xfrm>
                <a:off x="715402" y="5712622"/>
                <a:ext cx="1164568" cy="0"/>
              </a:xfrm>
              <a:prstGeom prst="line">
                <a:avLst/>
              </a:prstGeom>
              <a:grpFill/>
              <a:ln w="6350" cap="flat" cmpd="sng" algn="ctr">
                <a:solidFill>
                  <a:srgbClr val="7FC525"/>
                </a:solidFill>
                <a:prstDash val="solid"/>
                <a:miter lim="800000"/>
                <a:headEnd type="none"/>
                <a:tailEnd type="none"/>
              </a:ln>
              <a:effectLst/>
            </p:spPr>
          </p:cxnSp>
          <p:cxnSp>
            <p:nvCxnSpPr>
              <p:cNvPr id="190" name="Straight Connector 189"/>
              <p:cNvCxnSpPr/>
              <p:nvPr/>
            </p:nvCxnSpPr>
            <p:spPr>
              <a:xfrm>
                <a:off x="935243" y="5534379"/>
                <a:ext cx="0" cy="178243"/>
              </a:xfrm>
              <a:prstGeom prst="line">
                <a:avLst/>
              </a:prstGeom>
              <a:grpFill/>
              <a:ln w="6350" cap="flat" cmpd="sng" algn="ctr">
                <a:solidFill>
                  <a:srgbClr val="7FC525"/>
                </a:solidFill>
                <a:prstDash val="solid"/>
                <a:miter lim="800000"/>
                <a:headEnd type="none"/>
                <a:tailEnd type="none"/>
              </a:ln>
              <a:effectLst/>
            </p:spPr>
          </p:cxnSp>
          <p:cxnSp>
            <p:nvCxnSpPr>
              <p:cNvPr id="191" name="Straight Connector 190"/>
              <p:cNvCxnSpPr/>
              <p:nvPr/>
            </p:nvCxnSpPr>
            <p:spPr>
              <a:xfrm>
                <a:off x="1042193" y="5712018"/>
                <a:ext cx="0" cy="178243"/>
              </a:xfrm>
              <a:prstGeom prst="line">
                <a:avLst/>
              </a:prstGeom>
              <a:grpFill/>
              <a:ln w="6350" cap="flat" cmpd="sng" algn="ctr">
                <a:solidFill>
                  <a:srgbClr val="7FC525"/>
                </a:solidFill>
                <a:prstDash val="solid"/>
                <a:miter lim="800000"/>
                <a:headEnd type="none"/>
                <a:tailEnd type="none"/>
              </a:ln>
              <a:effectLst/>
            </p:spPr>
          </p:cxnSp>
          <p:cxnSp>
            <p:nvCxnSpPr>
              <p:cNvPr id="192" name="Straight Connector 191"/>
              <p:cNvCxnSpPr/>
              <p:nvPr/>
            </p:nvCxnSpPr>
            <p:spPr>
              <a:xfrm>
                <a:off x="1660127" y="5712017"/>
                <a:ext cx="0" cy="178243"/>
              </a:xfrm>
              <a:prstGeom prst="line">
                <a:avLst/>
              </a:prstGeom>
              <a:grpFill/>
              <a:ln w="6350" cap="flat" cmpd="sng" algn="ctr">
                <a:solidFill>
                  <a:srgbClr val="7FC525"/>
                </a:solidFill>
                <a:prstDash val="solid"/>
                <a:miter lim="800000"/>
                <a:headEnd type="none"/>
                <a:tailEnd type="none"/>
              </a:ln>
              <a:effectLst/>
            </p:spPr>
          </p:cxnSp>
          <p:cxnSp>
            <p:nvCxnSpPr>
              <p:cNvPr id="193" name="Straight Connector 192"/>
              <p:cNvCxnSpPr/>
              <p:nvPr/>
            </p:nvCxnSpPr>
            <p:spPr>
              <a:xfrm>
                <a:off x="1446227" y="5534379"/>
                <a:ext cx="0" cy="178243"/>
              </a:xfrm>
              <a:prstGeom prst="line">
                <a:avLst/>
              </a:prstGeom>
              <a:grpFill/>
              <a:ln w="6350" cap="flat" cmpd="sng" algn="ctr">
                <a:solidFill>
                  <a:srgbClr val="7FC525"/>
                </a:solidFill>
                <a:prstDash val="solid"/>
                <a:miter lim="800000"/>
                <a:headEnd type="none"/>
                <a:tailEnd type="none"/>
              </a:ln>
              <a:effectLst/>
            </p:spPr>
          </p:cxnSp>
        </p:grpSp>
        <p:grpSp>
          <p:nvGrpSpPr>
            <p:cNvPr id="169" name="Group 168"/>
            <p:cNvGrpSpPr/>
            <p:nvPr/>
          </p:nvGrpSpPr>
          <p:grpSpPr>
            <a:xfrm>
              <a:off x="5008373" y="5168244"/>
              <a:ext cx="142038" cy="115063"/>
              <a:chOff x="10753460" y="1866569"/>
              <a:chExt cx="995363" cy="806325"/>
            </a:xfrm>
          </p:grpSpPr>
          <p:sp>
            <p:nvSpPr>
              <p:cNvPr id="185" name="Freeform 86"/>
              <p:cNvSpPr>
                <a:spLocks noEditPoints="1"/>
              </p:cNvSpPr>
              <p:nvPr/>
            </p:nvSpPr>
            <p:spPr bwMode="black">
              <a:xfrm>
                <a:off x="10890525" y="2029612"/>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86" name="Oval 87"/>
              <p:cNvSpPr>
                <a:spLocks noChangeArrowheads="1"/>
              </p:cNvSpPr>
              <p:nvPr/>
            </p:nvSpPr>
            <p:spPr bwMode="black">
              <a:xfrm>
                <a:off x="11104986" y="2254699"/>
                <a:ext cx="97691" cy="97665"/>
              </a:xfrm>
              <a:prstGeom prst="ellipse">
                <a:avLst/>
              </a:pr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87" name="Freeform 88"/>
              <p:cNvSpPr>
                <a:spLocks noEditPoints="1"/>
              </p:cNvSpPr>
              <p:nvPr/>
            </p:nvSpPr>
            <p:spPr bwMode="black">
              <a:xfrm>
                <a:off x="11344633" y="1972386"/>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88" name="Rectangle 187"/>
              <p:cNvSpPr/>
              <p:nvPr/>
            </p:nvSpPr>
            <p:spPr bwMode="auto">
              <a:xfrm>
                <a:off x="10753460" y="1866569"/>
                <a:ext cx="995363" cy="806325"/>
              </a:xfrm>
              <a:prstGeom prst="rect">
                <a:avLst/>
              </a:prstGeom>
              <a:noFill/>
              <a:ln w="12700" cap="flat" cmpd="sng" algn="ctr">
                <a:solidFill>
                  <a:srgbClr val="79C21A"/>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nvGrpSpPr>
            <p:cNvPr id="170" name="Group 169"/>
            <p:cNvGrpSpPr/>
            <p:nvPr/>
          </p:nvGrpSpPr>
          <p:grpSpPr>
            <a:xfrm>
              <a:off x="5489874" y="5169365"/>
              <a:ext cx="142038" cy="115063"/>
              <a:chOff x="10753460" y="1866569"/>
              <a:chExt cx="995363" cy="806325"/>
            </a:xfrm>
          </p:grpSpPr>
          <p:sp>
            <p:nvSpPr>
              <p:cNvPr id="181" name="Freeform 86"/>
              <p:cNvSpPr>
                <a:spLocks noEditPoints="1"/>
              </p:cNvSpPr>
              <p:nvPr/>
            </p:nvSpPr>
            <p:spPr bwMode="black">
              <a:xfrm>
                <a:off x="10890525" y="2029612"/>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82" name="Oval 87"/>
              <p:cNvSpPr>
                <a:spLocks noChangeArrowheads="1"/>
              </p:cNvSpPr>
              <p:nvPr/>
            </p:nvSpPr>
            <p:spPr bwMode="black">
              <a:xfrm>
                <a:off x="11104986" y="2254699"/>
                <a:ext cx="97691" cy="97665"/>
              </a:xfrm>
              <a:prstGeom prst="ellipse">
                <a:avLst/>
              </a:pr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83" name="Freeform 88"/>
              <p:cNvSpPr>
                <a:spLocks noEditPoints="1"/>
              </p:cNvSpPr>
              <p:nvPr/>
            </p:nvSpPr>
            <p:spPr bwMode="black">
              <a:xfrm>
                <a:off x="11344633" y="1972386"/>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84" name="Rectangle 183"/>
              <p:cNvSpPr/>
              <p:nvPr/>
            </p:nvSpPr>
            <p:spPr bwMode="auto">
              <a:xfrm>
                <a:off x="10753460" y="1866569"/>
                <a:ext cx="995363" cy="806325"/>
              </a:xfrm>
              <a:prstGeom prst="rect">
                <a:avLst/>
              </a:prstGeom>
              <a:noFill/>
              <a:ln w="12700" cap="flat" cmpd="sng" algn="ctr">
                <a:solidFill>
                  <a:srgbClr val="79C21A"/>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nvGrpSpPr>
            <p:cNvPr id="171" name="Group 170"/>
            <p:cNvGrpSpPr/>
            <p:nvPr/>
          </p:nvGrpSpPr>
          <p:grpSpPr>
            <a:xfrm>
              <a:off x="4921785" y="4768421"/>
              <a:ext cx="142038" cy="115063"/>
              <a:chOff x="10753460" y="1866569"/>
              <a:chExt cx="995363" cy="806325"/>
            </a:xfrm>
          </p:grpSpPr>
          <p:sp>
            <p:nvSpPr>
              <p:cNvPr id="177" name="Freeform 86"/>
              <p:cNvSpPr>
                <a:spLocks noEditPoints="1"/>
              </p:cNvSpPr>
              <p:nvPr/>
            </p:nvSpPr>
            <p:spPr bwMode="black">
              <a:xfrm>
                <a:off x="10890525" y="2029612"/>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78" name="Oval 87"/>
              <p:cNvSpPr>
                <a:spLocks noChangeArrowheads="1"/>
              </p:cNvSpPr>
              <p:nvPr/>
            </p:nvSpPr>
            <p:spPr bwMode="black">
              <a:xfrm>
                <a:off x="11104986" y="2254699"/>
                <a:ext cx="97691" cy="97665"/>
              </a:xfrm>
              <a:prstGeom prst="ellipse">
                <a:avLst/>
              </a:pr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79" name="Freeform 88"/>
              <p:cNvSpPr>
                <a:spLocks noEditPoints="1"/>
              </p:cNvSpPr>
              <p:nvPr/>
            </p:nvSpPr>
            <p:spPr bwMode="black">
              <a:xfrm>
                <a:off x="11344633" y="1972386"/>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80" name="Rectangle 179"/>
              <p:cNvSpPr/>
              <p:nvPr/>
            </p:nvSpPr>
            <p:spPr bwMode="auto">
              <a:xfrm>
                <a:off x="10753460" y="1866569"/>
                <a:ext cx="995363" cy="806325"/>
              </a:xfrm>
              <a:prstGeom prst="rect">
                <a:avLst/>
              </a:prstGeom>
              <a:noFill/>
              <a:ln w="12700" cap="flat" cmpd="sng" algn="ctr">
                <a:solidFill>
                  <a:srgbClr val="79C21A"/>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nvGrpSpPr>
            <p:cNvPr id="172" name="Group 171"/>
            <p:cNvGrpSpPr/>
            <p:nvPr/>
          </p:nvGrpSpPr>
          <p:grpSpPr>
            <a:xfrm>
              <a:off x="5324619" y="4770696"/>
              <a:ext cx="142038" cy="115063"/>
              <a:chOff x="10753460" y="1866569"/>
              <a:chExt cx="995363" cy="806325"/>
            </a:xfrm>
          </p:grpSpPr>
          <p:sp>
            <p:nvSpPr>
              <p:cNvPr id="173" name="Freeform 86"/>
              <p:cNvSpPr>
                <a:spLocks noEditPoints="1"/>
              </p:cNvSpPr>
              <p:nvPr/>
            </p:nvSpPr>
            <p:spPr bwMode="black">
              <a:xfrm>
                <a:off x="10890525" y="2029612"/>
                <a:ext cx="526613" cy="52952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74" name="Oval 87"/>
              <p:cNvSpPr>
                <a:spLocks noChangeArrowheads="1"/>
              </p:cNvSpPr>
              <p:nvPr/>
            </p:nvSpPr>
            <p:spPr bwMode="black">
              <a:xfrm>
                <a:off x="11104986" y="2254699"/>
                <a:ext cx="97691" cy="97665"/>
              </a:xfrm>
              <a:prstGeom prst="ellipse">
                <a:avLst/>
              </a:pr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75" name="Freeform 88"/>
              <p:cNvSpPr>
                <a:spLocks noEditPoints="1"/>
              </p:cNvSpPr>
              <p:nvPr/>
            </p:nvSpPr>
            <p:spPr bwMode="black">
              <a:xfrm>
                <a:off x="11344633" y="1972386"/>
                <a:ext cx="267123" cy="287654"/>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rgbClr val="79C21A"/>
              </a:solidFill>
              <a:ln>
                <a:noFill/>
              </a:ln>
              <a:extLst/>
            </p:spPr>
            <p:txBody>
              <a:bodyPr vert="horz" wrap="square" lIns="52754" tIns="26377" rIns="52754" bIns="26377" numCol="1" anchor="t" anchorCtr="0" compatLnSpc="1">
                <a:prstTxWarp prst="textNoShape">
                  <a:avLst/>
                </a:prstTxWarp>
              </a:bodyPr>
              <a:lstStyle/>
              <a:p>
                <a:pPr defTabSz="914400">
                  <a:defRPr/>
                </a:pPr>
                <a:endParaRPr lang="en-US" sz="923" kern="0" smtClean="0">
                  <a:solidFill>
                    <a:prstClr val="black"/>
                  </a:solidFill>
                  <a:latin typeface="Calibri" panose="020F0502020204030204"/>
                </a:endParaRPr>
              </a:p>
            </p:txBody>
          </p:sp>
          <p:sp>
            <p:nvSpPr>
              <p:cNvPr id="176" name="Rectangle 175"/>
              <p:cNvSpPr/>
              <p:nvPr/>
            </p:nvSpPr>
            <p:spPr bwMode="auto">
              <a:xfrm>
                <a:off x="10753460" y="1866569"/>
                <a:ext cx="995363" cy="806325"/>
              </a:xfrm>
              <a:prstGeom prst="rect">
                <a:avLst/>
              </a:prstGeom>
              <a:noFill/>
              <a:ln w="12700" cap="flat" cmpd="sng" algn="ctr">
                <a:solidFill>
                  <a:srgbClr val="79C21A"/>
                </a:solidFill>
                <a:prstDash val="solid"/>
                <a:miter lim="800000"/>
                <a:headEnd type="none" w="med" len="med"/>
                <a:tailEnd type="none" w="med" len="med"/>
              </a:ln>
              <a:effectLst/>
            </p:spPr>
            <p:txBody>
              <a:bodyPr vert="horz" wrap="square" lIns="0" tIns="26906" rIns="0" bIns="26906" numCol="1" rtlCol="0" anchor="ctr" anchorCtr="0" compatLnSpc="1">
                <a:prstTxWarp prst="textNoShape">
                  <a:avLst/>
                </a:prstTxWarp>
              </a:bodyPr>
              <a:lstStyle/>
              <a:p>
                <a:pPr algn="ctr" defTabSz="537935" fontAlgn="base">
                  <a:spcBef>
                    <a:spcPct val="0"/>
                  </a:spcBef>
                  <a:spcAft>
                    <a:spcPct val="0"/>
                  </a:spcAft>
                  <a:defRPr/>
                </a:pPr>
                <a:endParaRPr lang="en-US" sz="1154" kern="0" dirty="0" smtClean="0">
                  <a:gradFill>
                    <a:gsLst>
                      <a:gs pos="0">
                        <a:srgbClr val="FFFFFF"/>
                      </a:gs>
                      <a:gs pos="100000">
                        <a:srgbClr val="FFFFFF"/>
                      </a:gs>
                    </a:gsLst>
                    <a:lin ang="5400000" scaled="0"/>
                  </a:gradFill>
                  <a:latin typeface="Calibri" panose="020F0502020204030204"/>
                </a:endParaRPr>
              </a:p>
            </p:txBody>
          </p:sp>
        </p:grpSp>
      </p:grpSp>
      <p:sp>
        <p:nvSpPr>
          <p:cNvPr id="194" name="TextBox 193"/>
          <p:cNvSpPr txBox="1"/>
          <p:nvPr/>
        </p:nvSpPr>
        <p:spPr>
          <a:xfrm>
            <a:off x="7780038" y="3344862"/>
            <a:ext cx="495599" cy="276999"/>
          </a:xfrm>
          <a:prstGeom prst="rect">
            <a:avLst/>
          </a:prstGeom>
          <a:noFill/>
        </p:spPr>
        <p:txBody>
          <a:bodyPr wrap="square" rtlCol="0">
            <a:spAutoFit/>
          </a:bodyPr>
          <a:lstStyle/>
          <a:p>
            <a:pPr defTabSz="914400"/>
            <a:r>
              <a:rPr lang="en-US" sz="1200" dirty="0" smtClean="0">
                <a:solidFill>
                  <a:prstClr val="black"/>
                </a:solidFill>
                <a:latin typeface="Calibri" panose="020F0502020204030204"/>
              </a:rPr>
              <a:t>VPN</a:t>
            </a:r>
            <a:endParaRPr lang="en-US" sz="1200" dirty="0">
              <a:solidFill>
                <a:prstClr val="black"/>
              </a:solidFill>
              <a:latin typeface="Calibri" panose="020F0502020204030204"/>
            </a:endParaRPr>
          </a:p>
        </p:txBody>
      </p:sp>
      <p:cxnSp>
        <p:nvCxnSpPr>
          <p:cNvPr id="195" name="Straight Connector 194"/>
          <p:cNvCxnSpPr/>
          <p:nvPr/>
        </p:nvCxnSpPr>
        <p:spPr>
          <a:xfrm flipV="1">
            <a:off x="8885660" y="2963862"/>
            <a:ext cx="600815" cy="570381"/>
          </a:xfrm>
          <a:prstGeom prst="line">
            <a:avLst/>
          </a:prstGeom>
          <a:noFill/>
          <a:ln w="6350" cap="flat" cmpd="sng" algn="ctr">
            <a:solidFill>
              <a:sysClr val="windowText" lastClr="000000"/>
            </a:solidFill>
            <a:prstDash val="solid"/>
            <a:miter lim="800000"/>
          </a:ln>
          <a:effectLst/>
        </p:spPr>
      </p:cxnSp>
      <p:cxnSp>
        <p:nvCxnSpPr>
          <p:cNvPr id="196" name="Straight Connector 195"/>
          <p:cNvCxnSpPr/>
          <p:nvPr/>
        </p:nvCxnSpPr>
        <p:spPr>
          <a:xfrm>
            <a:off x="8879487" y="3509801"/>
            <a:ext cx="580190" cy="620646"/>
          </a:xfrm>
          <a:prstGeom prst="line">
            <a:avLst/>
          </a:prstGeom>
          <a:noFill/>
          <a:ln w="6350" cap="flat" cmpd="sng" algn="ctr">
            <a:solidFill>
              <a:sysClr val="windowText" lastClr="000000"/>
            </a:solidFill>
            <a:prstDash val="solid"/>
            <a:miter lim="800000"/>
          </a:ln>
          <a:effectLst/>
        </p:spPr>
      </p:cxnSp>
      <p:sp>
        <p:nvSpPr>
          <p:cNvPr id="197" name="Freeform 196"/>
          <p:cNvSpPr>
            <a:spLocks noEditPoints="1"/>
          </p:cNvSpPr>
          <p:nvPr/>
        </p:nvSpPr>
        <p:spPr bwMode="auto">
          <a:xfrm>
            <a:off x="9950420" y="4070066"/>
            <a:ext cx="205628" cy="361540"/>
          </a:xfrm>
          <a:custGeom>
            <a:avLst/>
            <a:gdLst>
              <a:gd name="T0" fmla="*/ 746 w 750"/>
              <a:gd name="T1" fmla="*/ 316 h 1287"/>
              <a:gd name="T2" fmla="*/ 732 w 750"/>
              <a:gd name="T3" fmla="*/ 281 h 1287"/>
              <a:gd name="T4" fmla="*/ 388 w 750"/>
              <a:gd name="T5" fmla="*/ 14 h 1287"/>
              <a:gd name="T6" fmla="*/ 349 w 750"/>
              <a:gd name="T7" fmla="*/ 68 h 1287"/>
              <a:gd name="T8" fmla="*/ 350 w 750"/>
              <a:gd name="T9" fmla="*/ 580 h 1287"/>
              <a:gd name="T10" fmla="*/ 370 w 750"/>
              <a:gd name="T11" fmla="*/ 670 h 1287"/>
              <a:gd name="T12" fmla="*/ 409 w 750"/>
              <a:gd name="T13" fmla="*/ 837 h 1287"/>
              <a:gd name="T14" fmla="*/ 413 w 750"/>
              <a:gd name="T15" fmla="*/ 1270 h 1287"/>
              <a:gd name="T16" fmla="*/ 335 w 750"/>
              <a:gd name="T17" fmla="*/ 1273 h 1287"/>
              <a:gd name="T18" fmla="*/ 273 w 750"/>
              <a:gd name="T19" fmla="*/ 1207 h 1287"/>
              <a:gd name="T20" fmla="*/ 275 w 750"/>
              <a:gd name="T21" fmla="*/ 764 h 1287"/>
              <a:gd name="T22" fmla="*/ 287 w 750"/>
              <a:gd name="T23" fmla="*/ 717 h 1287"/>
              <a:gd name="T24" fmla="*/ 194 w 750"/>
              <a:gd name="T25" fmla="*/ 709 h 1287"/>
              <a:gd name="T26" fmla="*/ 56 w 750"/>
              <a:gd name="T27" fmla="*/ 772 h 1287"/>
              <a:gd name="T28" fmla="*/ 38 w 750"/>
              <a:gd name="T29" fmla="*/ 681 h 1287"/>
              <a:gd name="T30" fmla="*/ 108 w 750"/>
              <a:gd name="T31" fmla="*/ 685 h 1287"/>
              <a:gd name="T32" fmla="*/ 299 w 750"/>
              <a:gd name="T33" fmla="*/ 677 h 1287"/>
              <a:gd name="T34" fmla="*/ 321 w 750"/>
              <a:gd name="T35" fmla="*/ 620 h 1287"/>
              <a:gd name="T36" fmla="*/ 319 w 750"/>
              <a:gd name="T37" fmla="*/ 69 h 1287"/>
              <a:gd name="T38" fmla="*/ 344 w 750"/>
              <a:gd name="T39" fmla="*/ 10 h 1287"/>
              <a:gd name="T40" fmla="*/ 295 w 750"/>
              <a:gd name="T41" fmla="*/ 9 h 1287"/>
              <a:gd name="T42" fmla="*/ 54 w 750"/>
              <a:gd name="T43" fmla="*/ 32 h 1287"/>
              <a:gd name="T44" fmla="*/ 14 w 750"/>
              <a:gd name="T45" fmla="*/ 73 h 1287"/>
              <a:gd name="T46" fmla="*/ 4 w 750"/>
              <a:gd name="T47" fmla="*/ 625 h 1287"/>
              <a:gd name="T48" fmla="*/ 15 w 750"/>
              <a:gd name="T49" fmla="*/ 695 h 1287"/>
              <a:gd name="T50" fmla="*/ 27 w 750"/>
              <a:gd name="T51" fmla="*/ 807 h 1287"/>
              <a:gd name="T52" fmla="*/ 22 w 750"/>
              <a:gd name="T53" fmla="*/ 1228 h 1287"/>
              <a:gd name="T54" fmla="*/ 60 w 750"/>
              <a:gd name="T55" fmla="*/ 1280 h 1287"/>
              <a:gd name="T56" fmla="*/ 391 w 750"/>
              <a:gd name="T57" fmla="*/ 1287 h 1287"/>
              <a:gd name="T58" fmla="*/ 748 w 750"/>
              <a:gd name="T59" fmla="*/ 1269 h 1287"/>
              <a:gd name="T60" fmla="*/ 746 w 750"/>
              <a:gd name="T61" fmla="*/ 316 h 1287"/>
              <a:gd name="T62" fmla="*/ 39 w 750"/>
              <a:gd name="T63" fmla="*/ 219 h 1287"/>
              <a:gd name="T64" fmla="*/ 288 w 750"/>
              <a:gd name="T65" fmla="*/ 205 h 1287"/>
              <a:gd name="T66" fmla="*/ 288 w 750"/>
              <a:gd name="T67" fmla="*/ 225 h 1287"/>
              <a:gd name="T68" fmla="*/ 39 w 750"/>
              <a:gd name="T69" fmla="*/ 239 h 1287"/>
              <a:gd name="T70" fmla="*/ 39 w 750"/>
              <a:gd name="T71" fmla="*/ 219 h 1287"/>
              <a:gd name="T72" fmla="*/ 39 w 750"/>
              <a:gd name="T73" fmla="*/ 268 h 1287"/>
              <a:gd name="T74" fmla="*/ 288 w 750"/>
              <a:gd name="T75" fmla="*/ 255 h 1287"/>
              <a:gd name="T76" fmla="*/ 288 w 750"/>
              <a:gd name="T77" fmla="*/ 274 h 1287"/>
              <a:gd name="T78" fmla="*/ 39 w 750"/>
              <a:gd name="T79" fmla="*/ 288 h 1287"/>
              <a:gd name="T80" fmla="*/ 39 w 750"/>
              <a:gd name="T81" fmla="*/ 268 h 1287"/>
              <a:gd name="T82" fmla="*/ 39 w 750"/>
              <a:gd name="T83" fmla="*/ 318 h 1287"/>
              <a:gd name="T84" fmla="*/ 288 w 750"/>
              <a:gd name="T85" fmla="*/ 304 h 1287"/>
              <a:gd name="T86" fmla="*/ 288 w 750"/>
              <a:gd name="T87" fmla="*/ 323 h 1287"/>
              <a:gd name="T88" fmla="*/ 39 w 750"/>
              <a:gd name="T89" fmla="*/ 337 h 1287"/>
              <a:gd name="T90" fmla="*/ 39 w 750"/>
              <a:gd name="T91" fmla="*/ 318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0" h="1287">
                <a:moveTo>
                  <a:pt x="746" y="316"/>
                </a:moveTo>
                <a:cubicBezTo>
                  <a:pt x="746" y="316"/>
                  <a:pt x="750" y="298"/>
                  <a:pt x="732" y="281"/>
                </a:cubicBezTo>
                <a:cubicBezTo>
                  <a:pt x="713" y="264"/>
                  <a:pt x="388" y="14"/>
                  <a:pt x="388" y="14"/>
                </a:cubicBezTo>
                <a:cubicBezTo>
                  <a:pt x="388" y="14"/>
                  <a:pt x="349" y="0"/>
                  <a:pt x="349" y="68"/>
                </a:cubicBezTo>
                <a:cubicBezTo>
                  <a:pt x="349" y="135"/>
                  <a:pt x="350" y="580"/>
                  <a:pt x="350" y="580"/>
                </a:cubicBezTo>
                <a:cubicBezTo>
                  <a:pt x="350" y="580"/>
                  <a:pt x="341" y="614"/>
                  <a:pt x="370" y="670"/>
                </a:cubicBezTo>
                <a:cubicBezTo>
                  <a:pt x="400" y="726"/>
                  <a:pt x="409" y="736"/>
                  <a:pt x="409" y="837"/>
                </a:cubicBezTo>
                <a:cubicBezTo>
                  <a:pt x="409" y="939"/>
                  <a:pt x="413" y="1270"/>
                  <a:pt x="413" y="1270"/>
                </a:cubicBezTo>
                <a:cubicBezTo>
                  <a:pt x="335" y="1273"/>
                  <a:pt x="335" y="1273"/>
                  <a:pt x="335" y="1273"/>
                </a:cubicBezTo>
                <a:cubicBezTo>
                  <a:pt x="335" y="1273"/>
                  <a:pt x="273" y="1279"/>
                  <a:pt x="273" y="1207"/>
                </a:cubicBezTo>
                <a:cubicBezTo>
                  <a:pt x="273" y="1135"/>
                  <a:pt x="275" y="764"/>
                  <a:pt x="275" y="764"/>
                </a:cubicBezTo>
                <a:cubicBezTo>
                  <a:pt x="275" y="764"/>
                  <a:pt x="274" y="743"/>
                  <a:pt x="287" y="717"/>
                </a:cubicBezTo>
                <a:cubicBezTo>
                  <a:pt x="287" y="717"/>
                  <a:pt x="233" y="709"/>
                  <a:pt x="194" y="709"/>
                </a:cubicBezTo>
                <a:cubicBezTo>
                  <a:pt x="156" y="709"/>
                  <a:pt x="109" y="709"/>
                  <a:pt x="56" y="772"/>
                </a:cubicBezTo>
                <a:cubicBezTo>
                  <a:pt x="56" y="772"/>
                  <a:pt x="62" y="735"/>
                  <a:pt x="38" y="681"/>
                </a:cubicBezTo>
                <a:cubicBezTo>
                  <a:pt x="38" y="681"/>
                  <a:pt x="80" y="687"/>
                  <a:pt x="108" y="685"/>
                </a:cubicBezTo>
                <a:cubicBezTo>
                  <a:pt x="135" y="683"/>
                  <a:pt x="299" y="677"/>
                  <a:pt x="299" y="677"/>
                </a:cubicBezTo>
                <a:cubicBezTo>
                  <a:pt x="321" y="620"/>
                  <a:pt x="321" y="620"/>
                  <a:pt x="321" y="620"/>
                </a:cubicBezTo>
                <a:cubicBezTo>
                  <a:pt x="319" y="69"/>
                  <a:pt x="319" y="69"/>
                  <a:pt x="319" y="69"/>
                </a:cubicBezTo>
                <a:cubicBezTo>
                  <a:pt x="319" y="69"/>
                  <a:pt x="316" y="26"/>
                  <a:pt x="344" y="10"/>
                </a:cubicBezTo>
                <a:cubicBezTo>
                  <a:pt x="344" y="10"/>
                  <a:pt x="338" y="5"/>
                  <a:pt x="295" y="9"/>
                </a:cubicBezTo>
                <a:cubicBezTo>
                  <a:pt x="251" y="12"/>
                  <a:pt x="54" y="32"/>
                  <a:pt x="54" y="32"/>
                </a:cubicBezTo>
                <a:cubicBezTo>
                  <a:pt x="54" y="32"/>
                  <a:pt x="14" y="35"/>
                  <a:pt x="14" y="73"/>
                </a:cubicBezTo>
                <a:cubicBezTo>
                  <a:pt x="14" y="111"/>
                  <a:pt x="4" y="625"/>
                  <a:pt x="4" y="625"/>
                </a:cubicBezTo>
                <a:cubicBezTo>
                  <a:pt x="4" y="625"/>
                  <a:pt x="0" y="670"/>
                  <a:pt x="15" y="695"/>
                </a:cubicBezTo>
                <a:cubicBezTo>
                  <a:pt x="30" y="721"/>
                  <a:pt x="27" y="769"/>
                  <a:pt x="27" y="807"/>
                </a:cubicBezTo>
                <a:cubicBezTo>
                  <a:pt x="27" y="844"/>
                  <a:pt x="22" y="1228"/>
                  <a:pt x="22" y="1228"/>
                </a:cubicBezTo>
                <a:cubicBezTo>
                  <a:pt x="22" y="1228"/>
                  <a:pt x="16" y="1278"/>
                  <a:pt x="60" y="1280"/>
                </a:cubicBezTo>
                <a:cubicBezTo>
                  <a:pt x="105" y="1282"/>
                  <a:pt x="391" y="1287"/>
                  <a:pt x="391" y="1287"/>
                </a:cubicBezTo>
                <a:cubicBezTo>
                  <a:pt x="748" y="1269"/>
                  <a:pt x="748" y="1269"/>
                  <a:pt x="748" y="1269"/>
                </a:cubicBezTo>
                <a:lnTo>
                  <a:pt x="746" y="316"/>
                </a:lnTo>
                <a:close/>
                <a:moveTo>
                  <a:pt x="39" y="219"/>
                </a:moveTo>
                <a:cubicBezTo>
                  <a:pt x="288" y="205"/>
                  <a:pt x="288" y="205"/>
                  <a:pt x="288" y="205"/>
                </a:cubicBezTo>
                <a:cubicBezTo>
                  <a:pt x="288" y="225"/>
                  <a:pt x="288" y="225"/>
                  <a:pt x="288" y="225"/>
                </a:cubicBezTo>
                <a:cubicBezTo>
                  <a:pt x="39" y="239"/>
                  <a:pt x="39" y="239"/>
                  <a:pt x="39" y="239"/>
                </a:cubicBezTo>
                <a:lnTo>
                  <a:pt x="39" y="219"/>
                </a:lnTo>
                <a:close/>
                <a:moveTo>
                  <a:pt x="39" y="268"/>
                </a:moveTo>
                <a:cubicBezTo>
                  <a:pt x="288" y="255"/>
                  <a:pt x="288" y="255"/>
                  <a:pt x="288" y="255"/>
                </a:cubicBezTo>
                <a:cubicBezTo>
                  <a:pt x="288" y="274"/>
                  <a:pt x="288" y="274"/>
                  <a:pt x="288" y="274"/>
                </a:cubicBezTo>
                <a:cubicBezTo>
                  <a:pt x="39" y="288"/>
                  <a:pt x="39" y="288"/>
                  <a:pt x="39" y="288"/>
                </a:cubicBezTo>
                <a:lnTo>
                  <a:pt x="39" y="268"/>
                </a:lnTo>
                <a:close/>
                <a:moveTo>
                  <a:pt x="39" y="318"/>
                </a:moveTo>
                <a:cubicBezTo>
                  <a:pt x="288" y="304"/>
                  <a:pt x="288" y="304"/>
                  <a:pt x="288" y="304"/>
                </a:cubicBezTo>
                <a:cubicBezTo>
                  <a:pt x="288" y="323"/>
                  <a:pt x="288" y="323"/>
                  <a:pt x="288" y="323"/>
                </a:cubicBezTo>
                <a:cubicBezTo>
                  <a:pt x="39" y="337"/>
                  <a:pt x="39" y="337"/>
                  <a:pt x="39" y="337"/>
                </a:cubicBezTo>
                <a:lnTo>
                  <a:pt x="39" y="318"/>
                </a:lnTo>
                <a:close/>
              </a:path>
            </a:pathLst>
          </a:custGeom>
          <a:solidFill>
            <a:srgbClr val="05BCFE"/>
          </a:solidFill>
          <a:ln>
            <a:noFill/>
          </a:ln>
        </p:spPr>
        <p:txBody>
          <a:bodyPr vert="horz" wrap="square" lIns="52754" tIns="26377" rIns="52754" bIns="26377" numCol="1" anchor="t" anchorCtr="0" compatLnSpc="1">
            <a:prstTxWarp prst="textNoShape">
              <a:avLst/>
            </a:prstTxWarp>
          </a:bodyPr>
          <a:lstStyle/>
          <a:p>
            <a:pPr defTabSz="914400"/>
            <a:endParaRPr lang="en-US" sz="967">
              <a:solidFill>
                <a:prstClr val="black"/>
              </a:solidFill>
              <a:latin typeface="Calibri" panose="020F0502020204030204"/>
            </a:endParaRPr>
          </a:p>
        </p:txBody>
      </p:sp>
      <p:sp>
        <p:nvSpPr>
          <p:cNvPr id="198" name="TextBox 197"/>
          <p:cNvSpPr txBox="1"/>
          <p:nvPr/>
        </p:nvSpPr>
        <p:spPr>
          <a:xfrm>
            <a:off x="7198334" y="3649662"/>
            <a:ext cx="2108063" cy="307777"/>
          </a:xfrm>
          <a:prstGeom prst="rect">
            <a:avLst/>
          </a:prstGeom>
          <a:noFill/>
        </p:spPr>
        <p:txBody>
          <a:bodyPr wrap="square" rtlCol="0">
            <a:spAutoFit/>
          </a:bodyPr>
          <a:lstStyle/>
          <a:p>
            <a:pPr algn="ctr" defTabSz="914400"/>
            <a:r>
              <a:rPr lang="en-US" sz="1400" dirty="0" smtClean="0">
                <a:solidFill>
                  <a:prstClr val="black"/>
                </a:solidFill>
                <a:latin typeface="Calibri" panose="020F0502020204030204"/>
              </a:rPr>
              <a:t>Virtual Edge</a:t>
            </a:r>
            <a:endParaRPr lang="en-US" sz="1400" dirty="0">
              <a:solidFill>
                <a:prstClr val="black"/>
              </a:solidFill>
              <a:latin typeface="Calibri" panose="020F0502020204030204"/>
            </a:endParaRPr>
          </a:p>
        </p:txBody>
      </p:sp>
      <p:sp>
        <p:nvSpPr>
          <p:cNvPr id="199" name="TextBox 198"/>
          <p:cNvSpPr txBox="1"/>
          <p:nvPr/>
        </p:nvSpPr>
        <p:spPr>
          <a:xfrm>
            <a:off x="9920700" y="3783866"/>
            <a:ext cx="1463774" cy="300082"/>
          </a:xfrm>
          <a:prstGeom prst="rect">
            <a:avLst/>
          </a:prstGeom>
          <a:noFill/>
        </p:spPr>
        <p:txBody>
          <a:bodyPr wrap="square" rtlCol="0">
            <a:spAutoFit/>
          </a:bodyPr>
          <a:lstStyle/>
          <a:p>
            <a:pPr defTabSz="914400"/>
            <a:r>
              <a:rPr lang="en-US" sz="1350" dirty="0" smtClean="0">
                <a:solidFill>
                  <a:prstClr val="black"/>
                </a:solidFill>
                <a:latin typeface="Calibri" panose="020F0502020204030204"/>
              </a:rPr>
              <a:t>Service Provider </a:t>
            </a:r>
            <a:endParaRPr lang="en-US" sz="1350" dirty="0">
              <a:solidFill>
                <a:prstClr val="black"/>
              </a:solidFill>
              <a:latin typeface="Calibri" panose="020F0502020204030204"/>
            </a:endParaRPr>
          </a:p>
        </p:txBody>
      </p:sp>
      <p:grpSp>
        <p:nvGrpSpPr>
          <p:cNvPr id="275" name="Group 274"/>
          <p:cNvGrpSpPr/>
          <p:nvPr/>
        </p:nvGrpSpPr>
        <p:grpSpPr>
          <a:xfrm>
            <a:off x="6609177" y="2198119"/>
            <a:ext cx="523460" cy="308543"/>
            <a:chOff x="6523037" y="2149720"/>
            <a:chExt cx="523460" cy="308543"/>
          </a:xfrm>
        </p:grpSpPr>
        <p:sp>
          <p:nvSpPr>
            <p:cNvPr id="56" name="Trapezoid 55"/>
            <p:cNvSpPr/>
            <p:nvPr/>
          </p:nvSpPr>
          <p:spPr>
            <a:xfrm rot="5400000">
              <a:off x="6646481" y="2187470"/>
              <a:ext cx="308543" cy="233044"/>
            </a:xfrm>
            <a:prstGeom prst="trapezoid">
              <a:avLst/>
            </a:prstGeom>
            <a:solidFill>
              <a:srgbClr val="5B9BD5">
                <a:lumMod val="50000"/>
              </a:srgbClr>
            </a:solidFill>
            <a:ln w="12700" cap="flat" cmpd="sng" algn="ctr">
              <a:solidFill>
                <a:srgbClr val="FFC000">
                  <a:shade val="50000"/>
                </a:srgbClr>
              </a:solidFill>
              <a:prstDash val="solid"/>
              <a:miter lim="800000"/>
            </a:ln>
            <a:effectLst/>
          </p:spPr>
          <p:txBody>
            <a:bodyPr rtlCol="0" anchor="ctr"/>
            <a:lstStyle/>
            <a:p>
              <a:pPr algn="ctr" defTabSz="914400">
                <a:defRPr/>
              </a:pPr>
              <a:endParaRPr lang="en-US" kern="0" smtClean="0">
                <a:solidFill>
                  <a:srgbClr val="FFC000">
                    <a:lumMod val="60000"/>
                    <a:lumOff val="40000"/>
                  </a:srgbClr>
                </a:solidFill>
                <a:latin typeface="Calibri" panose="020F0502020204030204"/>
              </a:endParaRPr>
            </a:p>
          </p:txBody>
        </p:sp>
        <p:cxnSp>
          <p:nvCxnSpPr>
            <p:cNvPr id="268" name="Straight Arrow Connector 267"/>
            <p:cNvCxnSpPr/>
            <p:nvPr/>
          </p:nvCxnSpPr>
          <p:spPr>
            <a:xfrm rot="10800000">
              <a:off x="6523037" y="2201862"/>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9" name="Straight Arrow Connector 268"/>
            <p:cNvCxnSpPr/>
            <p:nvPr/>
          </p:nvCxnSpPr>
          <p:spPr>
            <a:xfrm rot="10800000">
              <a:off x="6523037" y="2294438"/>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0" name="Straight Arrow Connector 269"/>
            <p:cNvCxnSpPr/>
            <p:nvPr/>
          </p:nvCxnSpPr>
          <p:spPr>
            <a:xfrm rot="10800000">
              <a:off x="6523037" y="2402078"/>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1" name="Straight Arrow Connector 270"/>
            <p:cNvCxnSpPr/>
            <p:nvPr/>
          </p:nvCxnSpPr>
          <p:spPr>
            <a:xfrm rot="10800000">
              <a:off x="6902685" y="2305424"/>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76" name="Group 275"/>
          <p:cNvGrpSpPr/>
          <p:nvPr/>
        </p:nvGrpSpPr>
        <p:grpSpPr>
          <a:xfrm>
            <a:off x="6459968" y="4183062"/>
            <a:ext cx="596469" cy="555017"/>
            <a:chOff x="6924216" y="3882195"/>
            <a:chExt cx="596469" cy="555017"/>
          </a:xfrm>
        </p:grpSpPr>
        <p:sp>
          <p:nvSpPr>
            <p:cNvPr id="277" name="Oval 276"/>
            <p:cNvSpPr/>
            <p:nvPr/>
          </p:nvSpPr>
          <p:spPr bwMode="auto">
            <a:xfrm>
              <a:off x="7067754" y="4019048"/>
              <a:ext cx="304800" cy="266700"/>
            </a:xfrm>
            <a:prstGeom prst="ellipse">
              <a:avLst/>
            </a:prstGeom>
            <a:solidFill>
              <a:schemeClr val="accent1"/>
            </a:solidFill>
            <a:ln>
              <a:noFill/>
              <a:headEnd type="none" w="med" len="med"/>
              <a:tailEnd type="none" w="med" len="med"/>
            </a:ln>
            <a:effectLst>
              <a:glow rad="63500">
                <a:schemeClr val="accent6">
                  <a:satMod val="175000"/>
                  <a:alpha val="40000"/>
                </a:schemeClr>
              </a:glow>
              <a:softEdge rad="3175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78" name="Straight Arrow Connector 277"/>
            <p:cNvCxnSpPr/>
            <p:nvPr/>
          </p:nvCxnSpPr>
          <p:spPr>
            <a:xfrm flipV="1">
              <a:off x="7343836" y="3931309"/>
              <a:ext cx="114300" cy="9525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flipH="1" flipV="1">
              <a:off x="7006855" y="3921784"/>
              <a:ext cx="76200" cy="104775"/>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a:off x="7406385" y="4166194"/>
              <a:ext cx="114300" cy="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flipH="1">
              <a:off x="6924216" y="4166194"/>
              <a:ext cx="101169" cy="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a:off x="7215885" y="4322912"/>
              <a:ext cx="0" cy="11430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a:off x="7343316" y="4280495"/>
              <a:ext cx="114300" cy="9525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flipH="1">
              <a:off x="7016004" y="4280495"/>
              <a:ext cx="76200" cy="104775"/>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flipV="1">
              <a:off x="7216405" y="3882195"/>
              <a:ext cx="0" cy="11430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290" name="TextBox 289"/>
          <p:cNvSpPr txBox="1"/>
          <p:nvPr/>
        </p:nvSpPr>
        <p:spPr>
          <a:xfrm>
            <a:off x="6294437" y="4792662"/>
            <a:ext cx="1053231" cy="461665"/>
          </a:xfrm>
          <a:prstGeom prst="rect">
            <a:avLst/>
          </a:prstGeom>
          <a:noFill/>
        </p:spPr>
        <p:txBody>
          <a:bodyPr wrap="square" rtlCol="0">
            <a:spAutoFit/>
          </a:bodyPr>
          <a:lstStyle/>
          <a:p>
            <a:pPr algn="ctr" defTabSz="914400"/>
            <a:r>
              <a:rPr lang="en-US" sz="1200" dirty="0" smtClean="0">
                <a:solidFill>
                  <a:prstClr val="black"/>
                </a:solidFill>
                <a:latin typeface="Calibri" panose="020F0502020204030204"/>
              </a:rPr>
              <a:t>Distributed Router</a:t>
            </a:r>
            <a:endParaRPr lang="en-US" sz="1200" dirty="0">
              <a:solidFill>
                <a:prstClr val="black"/>
              </a:solidFill>
              <a:latin typeface="Calibri" panose="020F0502020204030204"/>
            </a:endParaRPr>
          </a:p>
        </p:txBody>
      </p:sp>
      <p:sp>
        <p:nvSpPr>
          <p:cNvPr id="299" name="Rounded Rectangle 298"/>
          <p:cNvSpPr/>
          <p:nvPr/>
        </p:nvSpPr>
        <p:spPr bwMode="auto">
          <a:xfrm>
            <a:off x="7541076" y="1043062"/>
            <a:ext cx="1572761" cy="1554248"/>
          </a:xfrm>
          <a:prstGeom prst="roundRect">
            <a:avLst/>
          </a:prstGeom>
          <a:noFill/>
          <a:ln>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304" name="Straight Connector 303"/>
          <p:cNvCxnSpPr/>
          <p:nvPr/>
        </p:nvCxnSpPr>
        <p:spPr>
          <a:xfrm>
            <a:off x="10256837" y="6088062"/>
            <a:ext cx="11765" cy="296150"/>
          </a:xfrm>
          <a:prstGeom prst="line">
            <a:avLst/>
          </a:prstGeom>
          <a:noFill/>
          <a:ln w="6350" cap="flat" cmpd="sng" algn="ctr">
            <a:solidFill>
              <a:sysClr val="windowText" lastClr="000000"/>
            </a:solidFill>
            <a:prstDash val="solid"/>
            <a:miter lim="800000"/>
          </a:ln>
          <a:effectLst/>
        </p:spPr>
      </p:cxnSp>
    </p:spTree>
    <p:extLst>
      <p:ext uri="{BB962C8B-B14F-4D97-AF65-F5344CB8AC3E}">
        <p14:creationId xmlns:p14="http://schemas.microsoft.com/office/powerpoint/2010/main" val="134895838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1" y="68262"/>
            <a:ext cx="11889564" cy="898600"/>
          </a:xfrm>
        </p:spPr>
        <p:txBody>
          <a:bodyPr/>
          <a:lstStyle/>
          <a:p>
            <a:r>
              <a:rPr lang="en-US" sz="4000" dirty="0" smtClean="0"/>
              <a:t>Physical Network Topology</a:t>
            </a:r>
            <a:endParaRPr lang="en-US" sz="4000" dirty="0"/>
          </a:p>
        </p:txBody>
      </p:sp>
      <p:sp>
        <p:nvSpPr>
          <p:cNvPr id="3" name="Rectangle 2"/>
          <p:cNvSpPr/>
          <p:nvPr/>
        </p:nvSpPr>
        <p:spPr>
          <a:xfrm>
            <a:off x="6078897" y="4822021"/>
            <a:ext cx="5169736" cy="1904453"/>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6078897" y="2573339"/>
            <a:ext cx="5169736" cy="2005599"/>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FF"/>
              </a:solidFill>
            </a:endParaRPr>
          </a:p>
        </p:txBody>
      </p:sp>
      <p:sp>
        <p:nvSpPr>
          <p:cNvPr id="5" name="Oval 4"/>
          <p:cNvSpPr/>
          <p:nvPr/>
        </p:nvSpPr>
        <p:spPr>
          <a:xfrm>
            <a:off x="7297083" y="4276009"/>
            <a:ext cx="3807389" cy="2525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Hyper-V</a:t>
            </a:r>
            <a:endParaRPr lang="en-US" dirty="0">
              <a:solidFill>
                <a:srgbClr val="FFFFFF"/>
              </a:solidFill>
            </a:endParaRPr>
          </a:p>
        </p:txBody>
      </p:sp>
      <p:cxnSp>
        <p:nvCxnSpPr>
          <p:cNvPr id="6" name="Elbow Connector 5"/>
          <p:cNvCxnSpPr>
            <a:stCxn id="75" idx="2"/>
            <a:endCxn id="22" idx="0"/>
          </p:cNvCxnSpPr>
          <p:nvPr/>
        </p:nvCxnSpPr>
        <p:spPr>
          <a:xfrm rot="5400000">
            <a:off x="2909988" y="5288182"/>
            <a:ext cx="1896726" cy="2083"/>
          </a:xfrm>
          <a:prstGeom prst="bentConnector3">
            <a:avLst>
              <a:gd name="adj1" fmla="val 50000"/>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24" idx="2"/>
            <a:endCxn id="22" idx="1"/>
          </p:cNvCxnSpPr>
          <p:nvPr/>
        </p:nvCxnSpPr>
        <p:spPr>
          <a:xfrm rot="16200000" flipH="1">
            <a:off x="113673" y="3805554"/>
            <a:ext cx="3313357" cy="1822371"/>
          </a:xfrm>
          <a:prstGeom prst="bentConnector2">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74321" y="1432162"/>
            <a:ext cx="2052192" cy="1423433"/>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677342" y="1500487"/>
            <a:ext cx="370384" cy="32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725200" y="1546207"/>
            <a:ext cx="274667" cy="236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835845" y="1837081"/>
            <a:ext cx="53376" cy="74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rapezoid 11"/>
          <p:cNvSpPr/>
          <p:nvPr/>
        </p:nvSpPr>
        <p:spPr>
          <a:xfrm>
            <a:off x="701852" y="1909002"/>
            <a:ext cx="321360" cy="6908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2332037" y="1419201"/>
            <a:ext cx="1008034" cy="461665"/>
          </a:xfrm>
          <a:prstGeom prst="rect">
            <a:avLst/>
          </a:prstGeom>
          <a:solidFill>
            <a:schemeClr val="accent1">
              <a:lumMod val="20000"/>
              <a:lumOff val="80000"/>
            </a:schemeClr>
          </a:solidFill>
        </p:spPr>
        <p:txBody>
          <a:bodyPr wrap="square" rtlCol="0">
            <a:spAutoFit/>
          </a:bodyPr>
          <a:lstStyle/>
          <a:p>
            <a:pPr algn="ctr"/>
            <a:r>
              <a:rPr lang="en-US" sz="1200" dirty="0" smtClean="0">
                <a:solidFill>
                  <a:srgbClr val="505050"/>
                </a:solidFill>
              </a:rPr>
              <a:t>Tenant 1 </a:t>
            </a:r>
            <a:br>
              <a:rPr lang="en-US" sz="1200" dirty="0" smtClean="0">
                <a:solidFill>
                  <a:srgbClr val="505050"/>
                </a:solidFill>
              </a:rPr>
            </a:br>
            <a:r>
              <a:rPr lang="en-US" sz="1200" dirty="0" smtClean="0">
                <a:solidFill>
                  <a:srgbClr val="505050"/>
                </a:solidFill>
              </a:rPr>
              <a:t>VIP: 10.0.0.3</a:t>
            </a:r>
            <a:endParaRPr lang="en-US" sz="1200" dirty="0">
              <a:solidFill>
                <a:srgbClr val="505050"/>
              </a:solidFill>
            </a:endParaRPr>
          </a:p>
        </p:txBody>
      </p:sp>
      <p:sp>
        <p:nvSpPr>
          <p:cNvPr id="14" name="TextBox 13"/>
          <p:cNvSpPr txBox="1"/>
          <p:nvPr/>
        </p:nvSpPr>
        <p:spPr>
          <a:xfrm>
            <a:off x="1136275" y="5932065"/>
            <a:ext cx="1008034" cy="276999"/>
          </a:xfrm>
          <a:prstGeom prst="rect">
            <a:avLst/>
          </a:prstGeom>
          <a:noFill/>
        </p:spPr>
        <p:txBody>
          <a:bodyPr wrap="square" rtlCol="0">
            <a:spAutoFit/>
          </a:bodyPr>
          <a:lstStyle/>
          <a:p>
            <a:pPr algn="ctr"/>
            <a:r>
              <a:rPr lang="en-US" sz="1200" dirty="0" smtClean="0">
                <a:solidFill>
                  <a:srgbClr val="505050"/>
                </a:solidFill>
              </a:rPr>
              <a:t>Client A</a:t>
            </a:r>
            <a:endParaRPr lang="en-US" sz="1200" dirty="0">
              <a:solidFill>
                <a:srgbClr val="505050"/>
              </a:solidFill>
            </a:endParaRPr>
          </a:p>
        </p:txBody>
      </p:sp>
      <p:sp>
        <p:nvSpPr>
          <p:cNvPr id="15" name="TextBox 14"/>
          <p:cNvSpPr txBox="1"/>
          <p:nvPr/>
        </p:nvSpPr>
        <p:spPr>
          <a:xfrm>
            <a:off x="2326264" y="4376185"/>
            <a:ext cx="1008034" cy="461665"/>
          </a:xfrm>
          <a:prstGeom prst="rect">
            <a:avLst/>
          </a:prstGeom>
          <a:solidFill>
            <a:srgbClr val="00B0F0"/>
          </a:solidFill>
        </p:spPr>
        <p:txBody>
          <a:bodyPr wrap="square" rtlCol="0">
            <a:spAutoFit/>
          </a:bodyPr>
          <a:lstStyle/>
          <a:p>
            <a:pPr algn="ctr"/>
            <a:r>
              <a:rPr lang="en-US" sz="1200" dirty="0" smtClean="0">
                <a:solidFill>
                  <a:srgbClr val="505050"/>
                </a:solidFill>
              </a:rPr>
              <a:t>Tenant 2 </a:t>
            </a:r>
            <a:br>
              <a:rPr lang="en-US" sz="1200" dirty="0" smtClean="0">
                <a:solidFill>
                  <a:srgbClr val="505050"/>
                </a:solidFill>
              </a:rPr>
            </a:br>
            <a:r>
              <a:rPr lang="en-US" sz="1200" dirty="0" smtClean="0">
                <a:solidFill>
                  <a:srgbClr val="505050"/>
                </a:solidFill>
              </a:rPr>
              <a:t>VIP: 10.0.0.5</a:t>
            </a:r>
            <a:endParaRPr lang="en-US" sz="1200" dirty="0">
              <a:solidFill>
                <a:srgbClr val="505050"/>
              </a:solidFill>
            </a:endParaRPr>
          </a:p>
        </p:txBody>
      </p:sp>
      <p:sp>
        <p:nvSpPr>
          <p:cNvPr id="16" name="TextBox 15"/>
          <p:cNvSpPr txBox="1"/>
          <p:nvPr/>
        </p:nvSpPr>
        <p:spPr>
          <a:xfrm>
            <a:off x="361025" y="1970893"/>
            <a:ext cx="900429" cy="415498"/>
          </a:xfrm>
          <a:prstGeom prst="rect">
            <a:avLst/>
          </a:prstGeom>
          <a:noFill/>
        </p:spPr>
        <p:txBody>
          <a:bodyPr wrap="square" rtlCol="0">
            <a:spAutoFit/>
          </a:bodyPr>
          <a:lstStyle/>
          <a:p>
            <a:pPr algn="ctr"/>
            <a:r>
              <a:rPr lang="en-US" sz="1050" dirty="0" smtClean="0">
                <a:solidFill>
                  <a:srgbClr val="505050"/>
                </a:solidFill>
              </a:rPr>
              <a:t>Cloud-Shop Client VM</a:t>
            </a:r>
            <a:endParaRPr lang="en-US" sz="1050" dirty="0">
              <a:solidFill>
                <a:srgbClr val="505050"/>
              </a:solidFill>
            </a:endParaRPr>
          </a:p>
        </p:txBody>
      </p:sp>
      <p:sp>
        <p:nvSpPr>
          <p:cNvPr id="17" name="Rectangle 16"/>
          <p:cNvSpPr/>
          <p:nvPr/>
        </p:nvSpPr>
        <p:spPr>
          <a:xfrm>
            <a:off x="1452781" y="1500487"/>
            <a:ext cx="370384" cy="32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1500639" y="1546207"/>
            <a:ext cx="274667" cy="236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1611283" y="1837081"/>
            <a:ext cx="53376" cy="74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rapezoid 19"/>
          <p:cNvSpPr/>
          <p:nvPr/>
        </p:nvSpPr>
        <p:spPr>
          <a:xfrm>
            <a:off x="1477291" y="1909002"/>
            <a:ext cx="321360" cy="6908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1155001" y="1970893"/>
            <a:ext cx="1141161" cy="400110"/>
          </a:xfrm>
          <a:prstGeom prst="rect">
            <a:avLst/>
          </a:prstGeom>
          <a:noFill/>
        </p:spPr>
        <p:txBody>
          <a:bodyPr wrap="square" rtlCol="0">
            <a:spAutoFit/>
          </a:bodyPr>
          <a:lstStyle/>
          <a:p>
            <a:pPr algn="ctr"/>
            <a:r>
              <a:rPr lang="en-US" sz="1000" dirty="0" smtClean="0">
                <a:solidFill>
                  <a:srgbClr val="505050"/>
                </a:solidFill>
              </a:rPr>
              <a:t>Cloud-Shop Client VM</a:t>
            </a:r>
            <a:endParaRPr lang="en-US" sz="1000" dirty="0">
              <a:solidFill>
                <a:srgbClr val="505050"/>
              </a:solidFill>
            </a:endParaRPr>
          </a:p>
        </p:txBody>
      </p:sp>
      <p:sp>
        <p:nvSpPr>
          <p:cNvPr id="22" name="Rounded Rectangle 21"/>
          <p:cNvSpPr/>
          <p:nvPr/>
        </p:nvSpPr>
        <p:spPr>
          <a:xfrm>
            <a:off x="2681537" y="6237586"/>
            <a:ext cx="2351544" cy="2716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505050"/>
                </a:solidFill>
              </a:rPr>
              <a:t>Switch</a:t>
            </a:r>
            <a:endParaRPr lang="en-US" dirty="0">
              <a:solidFill>
                <a:srgbClr val="505050"/>
              </a:solidFill>
            </a:endParaRPr>
          </a:p>
        </p:txBody>
      </p:sp>
      <p:sp>
        <p:nvSpPr>
          <p:cNvPr id="23" name="Rectangle 22"/>
          <p:cNvSpPr/>
          <p:nvPr/>
        </p:nvSpPr>
        <p:spPr>
          <a:xfrm>
            <a:off x="809524" y="2815861"/>
            <a:ext cx="345856" cy="12751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807841" y="2904856"/>
            <a:ext cx="102650" cy="15520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p:nvSpPr>
        <p:spPr>
          <a:xfrm>
            <a:off x="351213" y="2422646"/>
            <a:ext cx="1858246" cy="2525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Hyper-V</a:t>
            </a:r>
            <a:endParaRPr lang="en-US" dirty="0">
              <a:solidFill>
                <a:srgbClr val="FFFFFF"/>
              </a:solidFill>
            </a:endParaRPr>
          </a:p>
        </p:txBody>
      </p:sp>
      <p:sp>
        <p:nvSpPr>
          <p:cNvPr id="26" name="Rectangle 25"/>
          <p:cNvSpPr/>
          <p:nvPr/>
        </p:nvSpPr>
        <p:spPr>
          <a:xfrm>
            <a:off x="274321" y="3449742"/>
            <a:ext cx="2052192" cy="1423433"/>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FF"/>
              </a:solidFill>
            </a:endParaRPr>
          </a:p>
        </p:txBody>
      </p:sp>
      <p:sp>
        <p:nvSpPr>
          <p:cNvPr id="27" name="Rectangle 26"/>
          <p:cNvSpPr/>
          <p:nvPr/>
        </p:nvSpPr>
        <p:spPr>
          <a:xfrm>
            <a:off x="647905" y="3566192"/>
            <a:ext cx="370384" cy="3282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695763" y="3611912"/>
            <a:ext cx="274667" cy="236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806407" y="3902786"/>
            <a:ext cx="53376" cy="7465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Trapezoid 29"/>
          <p:cNvSpPr/>
          <p:nvPr/>
        </p:nvSpPr>
        <p:spPr>
          <a:xfrm>
            <a:off x="672415" y="3974707"/>
            <a:ext cx="321360" cy="69086"/>
          </a:xfrm>
          <a:prstGeom prst="trapezoi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p:nvSpPr>
        <p:spPr>
          <a:xfrm>
            <a:off x="1423343" y="3566192"/>
            <a:ext cx="370384" cy="3282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1471201" y="3611912"/>
            <a:ext cx="274667" cy="236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1581846" y="3902786"/>
            <a:ext cx="53376" cy="7465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Trapezoid 33"/>
          <p:cNvSpPr/>
          <p:nvPr/>
        </p:nvSpPr>
        <p:spPr>
          <a:xfrm>
            <a:off x="1447853" y="3974707"/>
            <a:ext cx="321360" cy="69086"/>
          </a:xfrm>
          <a:prstGeom prst="trapezoi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Rectangle 34"/>
          <p:cNvSpPr/>
          <p:nvPr/>
        </p:nvSpPr>
        <p:spPr>
          <a:xfrm>
            <a:off x="397152" y="4839322"/>
            <a:ext cx="345856" cy="12751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395469" y="4928317"/>
            <a:ext cx="102650" cy="15520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Oval 36"/>
          <p:cNvSpPr/>
          <p:nvPr/>
        </p:nvSpPr>
        <p:spPr>
          <a:xfrm>
            <a:off x="351213" y="4540135"/>
            <a:ext cx="1858246" cy="2525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Hyper-V</a:t>
            </a:r>
            <a:endParaRPr lang="en-US" dirty="0">
              <a:solidFill>
                <a:srgbClr val="FFFFFF"/>
              </a:solidFill>
            </a:endParaRPr>
          </a:p>
        </p:txBody>
      </p:sp>
      <p:cxnSp>
        <p:nvCxnSpPr>
          <p:cNvPr id="38" name="Straight Arrow Connector 37"/>
          <p:cNvCxnSpPr>
            <a:stCxn id="78" idx="2"/>
            <a:endCxn id="8" idx="3"/>
          </p:cNvCxnSpPr>
          <p:nvPr/>
        </p:nvCxnSpPr>
        <p:spPr>
          <a:xfrm flipH="1" flipV="1">
            <a:off x="2326513" y="2143879"/>
            <a:ext cx="1086240" cy="1091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78" idx="2"/>
            <a:endCxn id="26" idx="3"/>
          </p:cNvCxnSpPr>
          <p:nvPr/>
        </p:nvCxnSpPr>
        <p:spPr>
          <a:xfrm flipH="1">
            <a:off x="2326513" y="3235207"/>
            <a:ext cx="1086240" cy="926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36" idx="2"/>
            <a:endCxn id="22" idx="1"/>
          </p:cNvCxnSpPr>
          <p:nvPr/>
        </p:nvCxnSpPr>
        <p:spPr>
          <a:xfrm rot="16200000" flipH="1">
            <a:off x="919217" y="4611099"/>
            <a:ext cx="1289896" cy="2234743"/>
          </a:xfrm>
          <a:prstGeom prst="bentConnector2">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10743" y="4031767"/>
            <a:ext cx="900429" cy="461665"/>
          </a:xfrm>
          <a:prstGeom prst="rect">
            <a:avLst/>
          </a:prstGeom>
          <a:noFill/>
        </p:spPr>
        <p:txBody>
          <a:bodyPr wrap="square" rtlCol="0">
            <a:spAutoFit/>
          </a:bodyPr>
          <a:lstStyle/>
          <a:p>
            <a:pPr algn="ctr"/>
            <a:r>
              <a:rPr lang="en-US" sz="1200" dirty="0" smtClean="0">
                <a:solidFill>
                  <a:srgbClr val="505050"/>
                </a:solidFill>
              </a:rPr>
              <a:t>Contoso</a:t>
            </a:r>
            <a:br>
              <a:rPr lang="en-US" sz="1200" dirty="0" smtClean="0">
                <a:solidFill>
                  <a:srgbClr val="505050"/>
                </a:solidFill>
              </a:rPr>
            </a:br>
            <a:r>
              <a:rPr lang="en-US" sz="1200" dirty="0" smtClean="0">
                <a:solidFill>
                  <a:srgbClr val="505050"/>
                </a:solidFill>
              </a:rPr>
              <a:t>Client VM</a:t>
            </a:r>
            <a:endParaRPr lang="en-US" sz="1200" dirty="0">
              <a:solidFill>
                <a:srgbClr val="505050"/>
              </a:solidFill>
            </a:endParaRPr>
          </a:p>
        </p:txBody>
      </p:sp>
      <p:sp>
        <p:nvSpPr>
          <p:cNvPr id="42" name="TextBox 41"/>
          <p:cNvSpPr txBox="1"/>
          <p:nvPr/>
        </p:nvSpPr>
        <p:spPr>
          <a:xfrm>
            <a:off x="1104719" y="4031767"/>
            <a:ext cx="1141161" cy="461665"/>
          </a:xfrm>
          <a:prstGeom prst="rect">
            <a:avLst/>
          </a:prstGeom>
          <a:noFill/>
        </p:spPr>
        <p:txBody>
          <a:bodyPr wrap="square" rtlCol="0">
            <a:spAutoFit/>
          </a:bodyPr>
          <a:lstStyle/>
          <a:p>
            <a:pPr algn="ctr"/>
            <a:r>
              <a:rPr lang="en-US" sz="1200" dirty="0" smtClean="0">
                <a:solidFill>
                  <a:srgbClr val="505050"/>
                </a:solidFill>
              </a:rPr>
              <a:t>Contoso</a:t>
            </a:r>
            <a:br>
              <a:rPr lang="en-US" sz="1200" dirty="0" smtClean="0">
                <a:solidFill>
                  <a:srgbClr val="505050"/>
                </a:solidFill>
              </a:rPr>
            </a:br>
            <a:r>
              <a:rPr lang="en-US" sz="1200" dirty="0" smtClean="0">
                <a:solidFill>
                  <a:srgbClr val="505050"/>
                </a:solidFill>
              </a:rPr>
              <a:t>Client VM</a:t>
            </a:r>
            <a:endParaRPr lang="en-US" sz="1200" dirty="0">
              <a:solidFill>
                <a:srgbClr val="505050"/>
              </a:solidFill>
            </a:endParaRPr>
          </a:p>
        </p:txBody>
      </p:sp>
      <p:sp>
        <p:nvSpPr>
          <p:cNvPr id="43" name="Rectangle 42"/>
          <p:cNvSpPr/>
          <p:nvPr/>
        </p:nvSpPr>
        <p:spPr>
          <a:xfrm>
            <a:off x="6078897" y="208891"/>
            <a:ext cx="5169737" cy="2121364"/>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FF"/>
              </a:solidFill>
            </a:endParaRPr>
          </a:p>
        </p:txBody>
      </p:sp>
      <p:sp>
        <p:nvSpPr>
          <p:cNvPr id="44" name="Rounded Rectangle 43"/>
          <p:cNvSpPr/>
          <p:nvPr/>
        </p:nvSpPr>
        <p:spPr>
          <a:xfrm>
            <a:off x="6287676" y="281656"/>
            <a:ext cx="2499287" cy="6510440"/>
          </a:xfrm>
          <a:prstGeom prst="roundRect">
            <a:avLst/>
          </a:prstGeom>
          <a:noFill/>
          <a:ln w="2857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ounded Rectangle 44"/>
          <p:cNvSpPr/>
          <p:nvPr/>
        </p:nvSpPr>
        <p:spPr>
          <a:xfrm>
            <a:off x="9005840" y="281656"/>
            <a:ext cx="2207522" cy="6510440"/>
          </a:xfrm>
          <a:prstGeom prst="roundRect">
            <a:avLst/>
          </a:prstGeom>
          <a:no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Oval 45"/>
          <p:cNvSpPr/>
          <p:nvPr/>
        </p:nvSpPr>
        <p:spPr>
          <a:xfrm>
            <a:off x="4325324" y="3009649"/>
            <a:ext cx="388682" cy="28378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47" name="Oval 46"/>
          <p:cNvSpPr/>
          <p:nvPr/>
        </p:nvSpPr>
        <p:spPr>
          <a:xfrm>
            <a:off x="7288035" y="2023414"/>
            <a:ext cx="3807389" cy="2525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Hyper-V</a:t>
            </a:r>
            <a:endParaRPr lang="en-US" dirty="0">
              <a:solidFill>
                <a:srgbClr val="FFFFFF"/>
              </a:solidFill>
            </a:endParaRPr>
          </a:p>
        </p:txBody>
      </p:sp>
      <p:sp>
        <p:nvSpPr>
          <p:cNvPr id="48" name="Rectangle 47"/>
          <p:cNvSpPr/>
          <p:nvPr/>
        </p:nvSpPr>
        <p:spPr>
          <a:xfrm>
            <a:off x="5732605" y="4347336"/>
            <a:ext cx="345856" cy="12751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ectangle 48"/>
          <p:cNvSpPr/>
          <p:nvPr/>
        </p:nvSpPr>
        <p:spPr>
          <a:xfrm>
            <a:off x="5750712" y="4469907"/>
            <a:ext cx="102650" cy="15520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ectangle 49"/>
          <p:cNvSpPr/>
          <p:nvPr/>
        </p:nvSpPr>
        <p:spPr>
          <a:xfrm>
            <a:off x="5732605" y="6428762"/>
            <a:ext cx="345856" cy="12751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ectangle 50"/>
          <p:cNvSpPr/>
          <p:nvPr/>
        </p:nvSpPr>
        <p:spPr>
          <a:xfrm>
            <a:off x="5737578" y="6555835"/>
            <a:ext cx="102650" cy="15520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ectangle 51"/>
          <p:cNvSpPr/>
          <p:nvPr/>
        </p:nvSpPr>
        <p:spPr>
          <a:xfrm>
            <a:off x="5723384" y="2075671"/>
            <a:ext cx="345856" cy="12751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ectangle 52"/>
          <p:cNvSpPr/>
          <p:nvPr/>
        </p:nvSpPr>
        <p:spPr>
          <a:xfrm>
            <a:off x="5733789" y="2198062"/>
            <a:ext cx="102650" cy="15520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Oval 53"/>
          <p:cNvSpPr/>
          <p:nvPr/>
        </p:nvSpPr>
        <p:spPr>
          <a:xfrm>
            <a:off x="7289642" y="6465504"/>
            <a:ext cx="3807389" cy="2243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Hyper-V</a:t>
            </a:r>
            <a:endParaRPr lang="en-US" dirty="0">
              <a:solidFill>
                <a:srgbClr val="FFFFFF"/>
              </a:solidFill>
            </a:endParaRPr>
          </a:p>
        </p:txBody>
      </p:sp>
      <p:cxnSp>
        <p:nvCxnSpPr>
          <p:cNvPr id="55" name="Elbow Connector 54"/>
          <p:cNvCxnSpPr>
            <a:stCxn id="22" idx="3"/>
            <a:endCxn id="53" idx="2"/>
          </p:cNvCxnSpPr>
          <p:nvPr/>
        </p:nvCxnSpPr>
        <p:spPr>
          <a:xfrm flipV="1">
            <a:off x="5033081" y="2353268"/>
            <a:ext cx="752033" cy="4020151"/>
          </a:xfrm>
          <a:prstGeom prst="bentConnector2">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flipV="1">
            <a:off x="5007886" y="4547510"/>
            <a:ext cx="793217" cy="1825909"/>
          </a:xfrm>
          <a:prstGeom prst="bentConnector3">
            <a:avLst>
              <a:gd name="adj1" fmla="val 50000"/>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0" idx="1"/>
            <a:endCxn id="22" idx="2"/>
          </p:cNvCxnSpPr>
          <p:nvPr/>
        </p:nvCxnSpPr>
        <p:spPr>
          <a:xfrm flipH="1">
            <a:off x="3857309" y="6492518"/>
            <a:ext cx="1875297" cy="16733"/>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8" name="Freeform 7"/>
          <p:cNvSpPr>
            <a:spLocks noEditPoints="1"/>
          </p:cNvSpPr>
          <p:nvPr/>
        </p:nvSpPr>
        <p:spPr bwMode="black">
          <a:xfrm>
            <a:off x="8577506" y="1307338"/>
            <a:ext cx="499831" cy="526767"/>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rgbClr val="505050">
                  <a:lumMod val="50000"/>
                </a:srgbClr>
              </a:solidFill>
              <a:latin typeface="Segoe Light" pitchFamily="34" charset="0"/>
            </a:endParaRPr>
          </a:p>
        </p:txBody>
      </p:sp>
      <p:grpSp>
        <p:nvGrpSpPr>
          <p:cNvPr id="59" name="Group 58"/>
          <p:cNvGrpSpPr/>
          <p:nvPr/>
        </p:nvGrpSpPr>
        <p:grpSpPr>
          <a:xfrm>
            <a:off x="9280054" y="2792482"/>
            <a:ext cx="622129" cy="595832"/>
            <a:chOff x="8796871" y="2620131"/>
            <a:chExt cx="825976" cy="761977"/>
          </a:xfrm>
        </p:grpSpPr>
        <p:sp>
          <p:nvSpPr>
            <p:cNvPr id="60" name="Oval 59"/>
            <p:cNvSpPr/>
            <p:nvPr/>
          </p:nvSpPr>
          <p:spPr>
            <a:xfrm>
              <a:off x="8796871" y="2620131"/>
              <a:ext cx="825976" cy="76197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Freeform 7"/>
            <p:cNvSpPr>
              <a:spLocks noEditPoints="1"/>
            </p:cNvSpPr>
            <p:nvPr/>
          </p:nvSpPr>
          <p:spPr bwMode="black">
            <a:xfrm>
              <a:off x="9004363" y="2752372"/>
              <a:ext cx="490285" cy="526767"/>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rgbClr val="FFC00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rgbClr val="505050">
                    <a:lumMod val="50000"/>
                  </a:srgbClr>
                </a:solidFill>
                <a:latin typeface="Segoe Light" pitchFamily="34" charset="0"/>
              </a:endParaRPr>
            </a:p>
          </p:txBody>
        </p:sp>
      </p:grpSp>
      <p:sp>
        <p:nvSpPr>
          <p:cNvPr id="62" name="Freeform 7"/>
          <p:cNvSpPr>
            <a:spLocks noEditPoints="1"/>
          </p:cNvSpPr>
          <p:nvPr/>
        </p:nvSpPr>
        <p:spPr bwMode="black">
          <a:xfrm>
            <a:off x="9381813" y="5408713"/>
            <a:ext cx="499831" cy="526767"/>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rgbClr val="505050">
                  <a:lumMod val="50000"/>
                </a:srgbClr>
              </a:solidFill>
              <a:latin typeface="Segoe Light" pitchFamily="34" charset="0"/>
            </a:endParaRPr>
          </a:p>
        </p:txBody>
      </p:sp>
      <p:grpSp>
        <p:nvGrpSpPr>
          <p:cNvPr id="63" name="Group 62"/>
          <p:cNvGrpSpPr/>
          <p:nvPr/>
        </p:nvGrpSpPr>
        <p:grpSpPr>
          <a:xfrm>
            <a:off x="9258643" y="3604892"/>
            <a:ext cx="674087" cy="637637"/>
            <a:chOff x="8862179" y="3480598"/>
            <a:chExt cx="825976" cy="761977"/>
          </a:xfrm>
        </p:grpSpPr>
        <p:sp>
          <p:nvSpPr>
            <p:cNvPr id="64" name="Oval 63"/>
            <p:cNvSpPr/>
            <p:nvPr/>
          </p:nvSpPr>
          <p:spPr>
            <a:xfrm>
              <a:off x="8862179" y="3480598"/>
              <a:ext cx="825976" cy="76197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Freeform 7"/>
            <p:cNvSpPr>
              <a:spLocks noEditPoints="1"/>
            </p:cNvSpPr>
            <p:nvPr/>
          </p:nvSpPr>
          <p:spPr bwMode="black">
            <a:xfrm>
              <a:off x="9023639" y="3593597"/>
              <a:ext cx="490285" cy="526767"/>
            </a:xfrm>
            <a:custGeom>
              <a:avLst/>
              <a:gdLst>
                <a:gd name="T0" fmla="*/ 278 w 306"/>
                <a:gd name="T1" fmla="*/ 15 h 329"/>
                <a:gd name="T2" fmla="*/ 256 w 306"/>
                <a:gd name="T3" fmla="*/ 22 h 329"/>
                <a:gd name="T4" fmla="*/ 248 w 306"/>
                <a:gd name="T5" fmla="*/ 0 h 329"/>
                <a:gd name="T6" fmla="*/ 56 w 306"/>
                <a:gd name="T7" fmla="*/ 15 h 329"/>
                <a:gd name="T8" fmla="*/ 34 w 306"/>
                <a:gd name="T9" fmla="*/ 22 h 329"/>
                <a:gd name="T10" fmla="*/ 26 w 306"/>
                <a:gd name="T11" fmla="*/ 0 h 329"/>
                <a:gd name="T12" fmla="*/ 0 w 306"/>
                <a:gd name="T13" fmla="*/ 329 h 329"/>
                <a:gd name="T14" fmla="*/ 25 w 306"/>
                <a:gd name="T15" fmla="*/ 314 h 329"/>
                <a:gd name="T16" fmla="*/ 48 w 306"/>
                <a:gd name="T17" fmla="*/ 306 h 329"/>
                <a:gd name="T18" fmla="*/ 55 w 306"/>
                <a:gd name="T19" fmla="*/ 329 h 329"/>
                <a:gd name="T20" fmla="*/ 249 w 306"/>
                <a:gd name="T21" fmla="*/ 314 h 329"/>
                <a:gd name="T22" fmla="*/ 271 w 306"/>
                <a:gd name="T23" fmla="*/ 306 h 329"/>
                <a:gd name="T24" fmla="*/ 279 w 306"/>
                <a:gd name="T25" fmla="*/ 329 h 329"/>
                <a:gd name="T26" fmla="*/ 306 w 306"/>
                <a:gd name="T27" fmla="*/ 0 h 329"/>
                <a:gd name="T28" fmla="*/ 56 w 306"/>
                <a:gd name="T29" fmla="*/ 250 h 329"/>
                <a:gd name="T30" fmla="*/ 34 w 306"/>
                <a:gd name="T31" fmla="*/ 258 h 329"/>
                <a:gd name="T32" fmla="*/ 26 w 306"/>
                <a:gd name="T33" fmla="*/ 236 h 329"/>
                <a:gd name="T34" fmla="*/ 49 w 306"/>
                <a:gd name="T35" fmla="*/ 228 h 329"/>
                <a:gd name="T36" fmla="*/ 56 w 306"/>
                <a:gd name="T37" fmla="*/ 250 h 329"/>
                <a:gd name="T38" fmla="*/ 49 w 306"/>
                <a:gd name="T39" fmla="*/ 179 h 329"/>
                <a:gd name="T40" fmla="*/ 26 w 306"/>
                <a:gd name="T41" fmla="*/ 172 h 329"/>
                <a:gd name="T42" fmla="*/ 34 w 306"/>
                <a:gd name="T43" fmla="*/ 150 h 329"/>
                <a:gd name="T44" fmla="*/ 56 w 306"/>
                <a:gd name="T45" fmla="*/ 157 h 329"/>
                <a:gd name="T46" fmla="*/ 56 w 306"/>
                <a:gd name="T47" fmla="*/ 93 h 329"/>
                <a:gd name="T48" fmla="*/ 34 w 306"/>
                <a:gd name="T49" fmla="*/ 101 h 329"/>
                <a:gd name="T50" fmla="*/ 26 w 306"/>
                <a:gd name="T51" fmla="*/ 79 h 329"/>
                <a:gd name="T52" fmla="*/ 49 w 306"/>
                <a:gd name="T53" fmla="*/ 71 h 329"/>
                <a:gd name="T54" fmla="*/ 56 w 306"/>
                <a:gd name="T55" fmla="*/ 93 h 329"/>
                <a:gd name="T56" fmla="*/ 83 w 306"/>
                <a:gd name="T57" fmla="*/ 295 h 329"/>
                <a:gd name="T58" fmla="*/ 222 w 306"/>
                <a:gd name="T59" fmla="*/ 183 h 329"/>
                <a:gd name="T60" fmla="*/ 222 w 306"/>
                <a:gd name="T61" fmla="*/ 146 h 329"/>
                <a:gd name="T62" fmla="*/ 83 w 306"/>
                <a:gd name="T63" fmla="*/ 34 h 329"/>
                <a:gd name="T64" fmla="*/ 222 w 306"/>
                <a:gd name="T65" fmla="*/ 146 h 329"/>
                <a:gd name="T66" fmla="*/ 270 w 306"/>
                <a:gd name="T67" fmla="*/ 258 h 329"/>
                <a:gd name="T68" fmla="*/ 248 w 306"/>
                <a:gd name="T69" fmla="*/ 250 h 329"/>
                <a:gd name="T70" fmla="*/ 256 w 306"/>
                <a:gd name="T71" fmla="*/ 228 h 329"/>
                <a:gd name="T72" fmla="*/ 278 w 306"/>
                <a:gd name="T73" fmla="*/ 236 h 329"/>
                <a:gd name="T74" fmla="*/ 278 w 306"/>
                <a:gd name="T75" fmla="*/ 172 h 329"/>
                <a:gd name="T76" fmla="*/ 256 w 306"/>
                <a:gd name="T77" fmla="*/ 179 h 329"/>
                <a:gd name="T78" fmla="*/ 248 w 306"/>
                <a:gd name="T79" fmla="*/ 157 h 329"/>
                <a:gd name="T80" fmla="*/ 270 w 306"/>
                <a:gd name="T81" fmla="*/ 150 h 329"/>
                <a:gd name="T82" fmla="*/ 278 w 306"/>
                <a:gd name="T83" fmla="*/ 172 h 329"/>
                <a:gd name="T84" fmla="*/ 270 w 306"/>
                <a:gd name="T85" fmla="*/ 101 h 329"/>
                <a:gd name="T86" fmla="*/ 248 w 306"/>
                <a:gd name="T87" fmla="*/ 93 h 329"/>
                <a:gd name="T88" fmla="*/ 256 w 306"/>
                <a:gd name="T89" fmla="*/ 71 h 329"/>
                <a:gd name="T90" fmla="*/ 278 w 306"/>
                <a:gd name="T91" fmla="*/ 7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6" h="329">
                  <a:moveTo>
                    <a:pt x="278" y="0"/>
                  </a:moveTo>
                  <a:cubicBezTo>
                    <a:pt x="278" y="15"/>
                    <a:pt x="278" y="15"/>
                    <a:pt x="278" y="15"/>
                  </a:cubicBezTo>
                  <a:cubicBezTo>
                    <a:pt x="278" y="19"/>
                    <a:pt x="275" y="22"/>
                    <a:pt x="270" y="22"/>
                  </a:cubicBezTo>
                  <a:cubicBezTo>
                    <a:pt x="256" y="22"/>
                    <a:pt x="256" y="22"/>
                    <a:pt x="256" y="22"/>
                  </a:cubicBezTo>
                  <a:cubicBezTo>
                    <a:pt x="252" y="22"/>
                    <a:pt x="248" y="19"/>
                    <a:pt x="248" y="15"/>
                  </a:cubicBezTo>
                  <a:cubicBezTo>
                    <a:pt x="248" y="0"/>
                    <a:pt x="248" y="0"/>
                    <a:pt x="248" y="0"/>
                  </a:cubicBezTo>
                  <a:cubicBezTo>
                    <a:pt x="56" y="0"/>
                    <a:pt x="56" y="0"/>
                    <a:pt x="56" y="0"/>
                  </a:cubicBezTo>
                  <a:cubicBezTo>
                    <a:pt x="56" y="15"/>
                    <a:pt x="56" y="15"/>
                    <a:pt x="56" y="15"/>
                  </a:cubicBezTo>
                  <a:cubicBezTo>
                    <a:pt x="56" y="19"/>
                    <a:pt x="53" y="22"/>
                    <a:pt x="49" y="22"/>
                  </a:cubicBezTo>
                  <a:cubicBezTo>
                    <a:pt x="34" y="22"/>
                    <a:pt x="34" y="22"/>
                    <a:pt x="34" y="22"/>
                  </a:cubicBezTo>
                  <a:cubicBezTo>
                    <a:pt x="30" y="22"/>
                    <a:pt x="26" y="19"/>
                    <a:pt x="26" y="15"/>
                  </a:cubicBezTo>
                  <a:cubicBezTo>
                    <a:pt x="26" y="0"/>
                    <a:pt x="26" y="0"/>
                    <a:pt x="26" y="0"/>
                  </a:cubicBezTo>
                  <a:cubicBezTo>
                    <a:pt x="0" y="0"/>
                    <a:pt x="0" y="0"/>
                    <a:pt x="0" y="0"/>
                  </a:cubicBezTo>
                  <a:cubicBezTo>
                    <a:pt x="0" y="329"/>
                    <a:pt x="0" y="329"/>
                    <a:pt x="0" y="329"/>
                  </a:cubicBezTo>
                  <a:cubicBezTo>
                    <a:pt x="25" y="329"/>
                    <a:pt x="25" y="329"/>
                    <a:pt x="25" y="329"/>
                  </a:cubicBezTo>
                  <a:cubicBezTo>
                    <a:pt x="25" y="314"/>
                    <a:pt x="25" y="314"/>
                    <a:pt x="25" y="314"/>
                  </a:cubicBezTo>
                  <a:cubicBezTo>
                    <a:pt x="25" y="310"/>
                    <a:pt x="29" y="306"/>
                    <a:pt x="33" y="306"/>
                  </a:cubicBezTo>
                  <a:cubicBezTo>
                    <a:pt x="48" y="306"/>
                    <a:pt x="48" y="306"/>
                    <a:pt x="48" y="306"/>
                  </a:cubicBezTo>
                  <a:cubicBezTo>
                    <a:pt x="52" y="306"/>
                    <a:pt x="55" y="310"/>
                    <a:pt x="55" y="314"/>
                  </a:cubicBezTo>
                  <a:cubicBezTo>
                    <a:pt x="55" y="329"/>
                    <a:pt x="55" y="329"/>
                    <a:pt x="55" y="329"/>
                  </a:cubicBezTo>
                  <a:cubicBezTo>
                    <a:pt x="249" y="329"/>
                    <a:pt x="249" y="329"/>
                    <a:pt x="249" y="329"/>
                  </a:cubicBezTo>
                  <a:cubicBezTo>
                    <a:pt x="249" y="314"/>
                    <a:pt x="249" y="314"/>
                    <a:pt x="249" y="314"/>
                  </a:cubicBezTo>
                  <a:cubicBezTo>
                    <a:pt x="249" y="310"/>
                    <a:pt x="253" y="306"/>
                    <a:pt x="257" y="306"/>
                  </a:cubicBezTo>
                  <a:cubicBezTo>
                    <a:pt x="271" y="306"/>
                    <a:pt x="271" y="306"/>
                    <a:pt x="271" y="306"/>
                  </a:cubicBezTo>
                  <a:cubicBezTo>
                    <a:pt x="276" y="306"/>
                    <a:pt x="279" y="310"/>
                    <a:pt x="279" y="314"/>
                  </a:cubicBezTo>
                  <a:cubicBezTo>
                    <a:pt x="279" y="329"/>
                    <a:pt x="279" y="329"/>
                    <a:pt x="279" y="329"/>
                  </a:cubicBezTo>
                  <a:cubicBezTo>
                    <a:pt x="306" y="329"/>
                    <a:pt x="306" y="329"/>
                    <a:pt x="306" y="329"/>
                  </a:cubicBezTo>
                  <a:cubicBezTo>
                    <a:pt x="306" y="0"/>
                    <a:pt x="306" y="0"/>
                    <a:pt x="306" y="0"/>
                  </a:cubicBezTo>
                  <a:lnTo>
                    <a:pt x="278" y="0"/>
                  </a:lnTo>
                  <a:close/>
                  <a:moveTo>
                    <a:pt x="56" y="250"/>
                  </a:moveTo>
                  <a:cubicBezTo>
                    <a:pt x="56" y="254"/>
                    <a:pt x="53" y="258"/>
                    <a:pt x="49" y="258"/>
                  </a:cubicBezTo>
                  <a:cubicBezTo>
                    <a:pt x="34" y="258"/>
                    <a:pt x="34" y="258"/>
                    <a:pt x="34" y="258"/>
                  </a:cubicBezTo>
                  <a:cubicBezTo>
                    <a:pt x="30" y="258"/>
                    <a:pt x="26" y="254"/>
                    <a:pt x="26" y="250"/>
                  </a:cubicBezTo>
                  <a:cubicBezTo>
                    <a:pt x="26" y="236"/>
                    <a:pt x="26" y="236"/>
                    <a:pt x="26" y="236"/>
                  </a:cubicBezTo>
                  <a:cubicBezTo>
                    <a:pt x="26" y="231"/>
                    <a:pt x="30" y="228"/>
                    <a:pt x="34" y="228"/>
                  </a:cubicBezTo>
                  <a:cubicBezTo>
                    <a:pt x="49" y="228"/>
                    <a:pt x="49" y="228"/>
                    <a:pt x="49" y="228"/>
                  </a:cubicBezTo>
                  <a:cubicBezTo>
                    <a:pt x="53" y="228"/>
                    <a:pt x="56" y="231"/>
                    <a:pt x="56" y="236"/>
                  </a:cubicBezTo>
                  <a:lnTo>
                    <a:pt x="56" y="250"/>
                  </a:lnTo>
                  <a:close/>
                  <a:moveTo>
                    <a:pt x="56" y="172"/>
                  </a:moveTo>
                  <a:cubicBezTo>
                    <a:pt x="56" y="176"/>
                    <a:pt x="53" y="179"/>
                    <a:pt x="49" y="179"/>
                  </a:cubicBezTo>
                  <a:cubicBezTo>
                    <a:pt x="34" y="179"/>
                    <a:pt x="34" y="179"/>
                    <a:pt x="34" y="179"/>
                  </a:cubicBezTo>
                  <a:cubicBezTo>
                    <a:pt x="30" y="179"/>
                    <a:pt x="26" y="176"/>
                    <a:pt x="26" y="172"/>
                  </a:cubicBezTo>
                  <a:cubicBezTo>
                    <a:pt x="26" y="157"/>
                    <a:pt x="26" y="157"/>
                    <a:pt x="26" y="157"/>
                  </a:cubicBezTo>
                  <a:cubicBezTo>
                    <a:pt x="26" y="153"/>
                    <a:pt x="30" y="150"/>
                    <a:pt x="34" y="150"/>
                  </a:cubicBezTo>
                  <a:cubicBezTo>
                    <a:pt x="49" y="150"/>
                    <a:pt x="49" y="150"/>
                    <a:pt x="49" y="150"/>
                  </a:cubicBezTo>
                  <a:cubicBezTo>
                    <a:pt x="53" y="150"/>
                    <a:pt x="56" y="153"/>
                    <a:pt x="56" y="157"/>
                  </a:cubicBezTo>
                  <a:lnTo>
                    <a:pt x="56" y="172"/>
                  </a:lnTo>
                  <a:close/>
                  <a:moveTo>
                    <a:pt x="56" y="93"/>
                  </a:moveTo>
                  <a:cubicBezTo>
                    <a:pt x="56" y="97"/>
                    <a:pt x="53" y="101"/>
                    <a:pt x="49" y="101"/>
                  </a:cubicBezTo>
                  <a:cubicBezTo>
                    <a:pt x="34" y="101"/>
                    <a:pt x="34" y="101"/>
                    <a:pt x="34" y="101"/>
                  </a:cubicBezTo>
                  <a:cubicBezTo>
                    <a:pt x="30" y="101"/>
                    <a:pt x="26" y="97"/>
                    <a:pt x="26" y="93"/>
                  </a:cubicBezTo>
                  <a:cubicBezTo>
                    <a:pt x="26" y="79"/>
                    <a:pt x="26" y="79"/>
                    <a:pt x="26" y="79"/>
                  </a:cubicBezTo>
                  <a:cubicBezTo>
                    <a:pt x="26" y="74"/>
                    <a:pt x="30" y="71"/>
                    <a:pt x="34" y="71"/>
                  </a:cubicBezTo>
                  <a:cubicBezTo>
                    <a:pt x="49" y="71"/>
                    <a:pt x="49" y="71"/>
                    <a:pt x="49" y="71"/>
                  </a:cubicBezTo>
                  <a:cubicBezTo>
                    <a:pt x="53" y="71"/>
                    <a:pt x="56" y="74"/>
                    <a:pt x="56" y="79"/>
                  </a:cubicBezTo>
                  <a:lnTo>
                    <a:pt x="56" y="93"/>
                  </a:lnTo>
                  <a:close/>
                  <a:moveTo>
                    <a:pt x="222" y="295"/>
                  </a:moveTo>
                  <a:cubicBezTo>
                    <a:pt x="83" y="295"/>
                    <a:pt x="83" y="295"/>
                    <a:pt x="83" y="295"/>
                  </a:cubicBezTo>
                  <a:cubicBezTo>
                    <a:pt x="83" y="183"/>
                    <a:pt x="83" y="183"/>
                    <a:pt x="83" y="183"/>
                  </a:cubicBezTo>
                  <a:cubicBezTo>
                    <a:pt x="222" y="183"/>
                    <a:pt x="222" y="183"/>
                    <a:pt x="222" y="183"/>
                  </a:cubicBezTo>
                  <a:lnTo>
                    <a:pt x="222" y="295"/>
                  </a:lnTo>
                  <a:close/>
                  <a:moveTo>
                    <a:pt x="222" y="146"/>
                  </a:moveTo>
                  <a:cubicBezTo>
                    <a:pt x="83" y="146"/>
                    <a:pt x="83" y="146"/>
                    <a:pt x="83" y="146"/>
                  </a:cubicBezTo>
                  <a:cubicBezTo>
                    <a:pt x="83" y="34"/>
                    <a:pt x="83" y="34"/>
                    <a:pt x="83" y="34"/>
                  </a:cubicBezTo>
                  <a:cubicBezTo>
                    <a:pt x="222" y="34"/>
                    <a:pt x="222" y="34"/>
                    <a:pt x="222" y="34"/>
                  </a:cubicBezTo>
                  <a:lnTo>
                    <a:pt x="222" y="146"/>
                  </a:lnTo>
                  <a:close/>
                  <a:moveTo>
                    <a:pt x="278" y="250"/>
                  </a:moveTo>
                  <a:cubicBezTo>
                    <a:pt x="278" y="254"/>
                    <a:pt x="275" y="258"/>
                    <a:pt x="270" y="258"/>
                  </a:cubicBezTo>
                  <a:cubicBezTo>
                    <a:pt x="256" y="258"/>
                    <a:pt x="256" y="258"/>
                    <a:pt x="256" y="258"/>
                  </a:cubicBezTo>
                  <a:cubicBezTo>
                    <a:pt x="252" y="258"/>
                    <a:pt x="248" y="254"/>
                    <a:pt x="248" y="250"/>
                  </a:cubicBezTo>
                  <a:cubicBezTo>
                    <a:pt x="248" y="236"/>
                    <a:pt x="248" y="236"/>
                    <a:pt x="248" y="236"/>
                  </a:cubicBezTo>
                  <a:cubicBezTo>
                    <a:pt x="248" y="231"/>
                    <a:pt x="252" y="228"/>
                    <a:pt x="256" y="228"/>
                  </a:cubicBezTo>
                  <a:cubicBezTo>
                    <a:pt x="270" y="228"/>
                    <a:pt x="270" y="228"/>
                    <a:pt x="270" y="228"/>
                  </a:cubicBezTo>
                  <a:cubicBezTo>
                    <a:pt x="275" y="228"/>
                    <a:pt x="278" y="231"/>
                    <a:pt x="278" y="236"/>
                  </a:cubicBezTo>
                  <a:lnTo>
                    <a:pt x="278" y="250"/>
                  </a:lnTo>
                  <a:close/>
                  <a:moveTo>
                    <a:pt x="278" y="172"/>
                  </a:moveTo>
                  <a:cubicBezTo>
                    <a:pt x="278" y="176"/>
                    <a:pt x="275" y="179"/>
                    <a:pt x="270" y="179"/>
                  </a:cubicBezTo>
                  <a:cubicBezTo>
                    <a:pt x="256" y="179"/>
                    <a:pt x="256" y="179"/>
                    <a:pt x="256" y="179"/>
                  </a:cubicBezTo>
                  <a:cubicBezTo>
                    <a:pt x="252" y="179"/>
                    <a:pt x="248" y="176"/>
                    <a:pt x="248" y="172"/>
                  </a:cubicBezTo>
                  <a:cubicBezTo>
                    <a:pt x="248" y="157"/>
                    <a:pt x="248" y="157"/>
                    <a:pt x="248" y="157"/>
                  </a:cubicBezTo>
                  <a:cubicBezTo>
                    <a:pt x="248" y="153"/>
                    <a:pt x="252" y="150"/>
                    <a:pt x="256" y="150"/>
                  </a:cubicBezTo>
                  <a:cubicBezTo>
                    <a:pt x="270" y="150"/>
                    <a:pt x="270" y="150"/>
                    <a:pt x="270" y="150"/>
                  </a:cubicBezTo>
                  <a:cubicBezTo>
                    <a:pt x="275" y="150"/>
                    <a:pt x="278" y="153"/>
                    <a:pt x="278" y="157"/>
                  </a:cubicBezTo>
                  <a:lnTo>
                    <a:pt x="278" y="172"/>
                  </a:lnTo>
                  <a:close/>
                  <a:moveTo>
                    <a:pt x="278" y="93"/>
                  </a:moveTo>
                  <a:cubicBezTo>
                    <a:pt x="278" y="97"/>
                    <a:pt x="275" y="101"/>
                    <a:pt x="270" y="101"/>
                  </a:cubicBezTo>
                  <a:cubicBezTo>
                    <a:pt x="256" y="101"/>
                    <a:pt x="256" y="101"/>
                    <a:pt x="256" y="101"/>
                  </a:cubicBezTo>
                  <a:cubicBezTo>
                    <a:pt x="252" y="101"/>
                    <a:pt x="248" y="97"/>
                    <a:pt x="248" y="93"/>
                  </a:cubicBezTo>
                  <a:cubicBezTo>
                    <a:pt x="248" y="79"/>
                    <a:pt x="248" y="79"/>
                    <a:pt x="248" y="79"/>
                  </a:cubicBezTo>
                  <a:cubicBezTo>
                    <a:pt x="248" y="74"/>
                    <a:pt x="252" y="71"/>
                    <a:pt x="256" y="71"/>
                  </a:cubicBezTo>
                  <a:cubicBezTo>
                    <a:pt x="270" y="71"/>
                    <a:pt x="270" y="71"/>
                    <a:pt x="270" y="71"/>
                  </a:cubicBezTo>
                  <a:cubicBezTo>
                    <a:pt x="275" y="71"/>
                    <a:pt x="278" y="74"/>
                    <a:pt x="278" y="79"/>
                  </a:cubicBezTo>
                  <a:lnTo>
                    <a:pt x="278" y="93"/>
                  </a:lnTo>
                  <a:close/>
                </a:path>
              </a:pathLst>
            </a:custGeom>
            <a:solidFill>
              <a:srgbClr val="FFC00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rgbClr val="505050">
                    <a:lumMod val="50000"/>
                  </a:srgbClr>
                </a:solidFill>
                <a:latin typeface="Segoe Light" pitchFamily="34" charset="0"/>
              </a:endParaRPr>
            </a:p>
          </p:txBody>
        </p:sp>
      </p:grpSp>
      <p:grpSp>
        <p:nvGrpSpPr>
          <p:cNvPr id="69" name="Group 68"/>
          <p:cNvGrpSpPr/>
          <p:nvPr/>
        </p:nvGrpSpPr>
        <p:grpSpPr>
          <a:xfrm>
            <a:off x="3300483" y="1916450"/>
            <a:ext cx="2108303" cy="2424410"/>
            <a:chOff x="4146576" y="1969691"/>
            <a:chExt cx="2068036" cy="2424410"/>
          </a:xfrm>
        </p:grpSpPr>
        <p:sp>
          <p:nvSpPr>
            <p:cNvPr id="70" name="Rectangle 69"/>
            <p:cNvSpPr/>
            <p:nvPr/>
          </p:nvSpPr>
          <p:spPr>
            <a:xfrm>
              <a:off x="4146576" y="1969691"/>
              <a:ext cx="2068036" cy="2208644"/>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FF"/>
                </a:solidFill>
              </a:endParaRPr>
            </a:p>
          </p:txBody>
        </p:sp>
        <p:grpSp>
          <p:nvGrpSpPr>
            <p:cNvPr id="71" name="Group 70"/>
            <p:cNvGrpSpPr/>
            <p:nvPr/>
          </p:nvGrpSpPr>
          <p:grpSpPr>
            <a:xfrm>
              <a:off x="4149559" y="2020840"/>
              <a:ext cx="974150" cy="624808"/>
              <a:chOff x="4043382" y="747361"/>
              <a:chExt cx="974150" cy="624808"/>
            </a:xfrm>
          </p:grpSpPr>
          <p:grpSp>
            <p:nvGrpSpPr>
              <p:cNvPr id="98" name="Group 97"/>
              <p:cNvGrpSpPr/>
              <p:nvPr/>
            </p:nvGrpSpPr>
            <p:grpSpPr>
              <a:xfrm>
                <a:off x="4103758" y="747361"/>
                <a:ext cx="723995" cy="609949"/>
                <a:chOff x="4633246" y="814029"/>
                <a:chExt cx="723995" cy="609949"/>
              </a:xfrm>
            </p:grpSpPr>
            <p:sp>
              <p:nvSpPr>
                <p:cNvPr id="100" name="Oval 99"/>
                <p:cNvSpPr/>
                <p:nvPr/>
              </p:nvSpPr>
              <p:spPr>
                <a:xfrm>
                  <a:off x="4633246" y="814029"/>
                  <a:ext cx="723995" cy="60994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1" name="Trapezoid 100"/>
                <p:cNvSpPr/>
                <p:nvPr/>
              </p:nvSpPr>
              <p:spPr>
                <a:xfrm rot="5400000">
                  <a:off x="4943724" y="977936"/>
                  <a:ext cx="308543" cy="218784"/>
                </a:xfrm>
                <a:prstGeom prst="trapezoid">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68217A">
                        <a:lumMod val="60000"/>
                        <a:lumOff val="40000"/>
                      </a:srgbClr>
                    </a:solidFill>
                  </a:endParaRPr>
                </a:p>
              </p:txBody>
            </p:sp>
            <p:cxnSp>
              <p:nvCxnSpPr>
                <p:cNvPr id="102" name="Straight Arrow Connector 101"/>
                <p:cNvCxnSpPr/>
                <p:nvPr/>
              </p:nvCxnSpPr>
              <p:spPr>
                <a:xfrm>
                  <a:off x="4844791" y="974141"/>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a:off x="4844791" y="1059866"/>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p:cNvCxnSpPr/>
                <p:nvPr/>
              </p:nvCxnSpPr>
              <p:spPr>
                <a:xfrm>
                  <a:off x="4844791" y="1142792"/>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99" name="TextBox 98"/>
              <p:cNvSpPr txBox="1"/>
              <p:nvPr/>
            </p:nvSpPr>
            <p:spPr>
              <a:xfrm>
                <a:off x="4043382" y="1125948"/>
                <a:ext cx="974150" cy="246221"/>
              </a:xfrm>
              <a:prstGeom prst="rect">
                <a:avLst/>
              </a:prstGeom>
              <a:noFill/>
            </p:spPr>
            <p:txBody>
              <a:bodyPr wrap="square" rtlCol="0">
                <a:spAutoFit/>
              </a:bodyPr>
              <a:lstStyle/>
              <a:p>
                <a:pPr algn="ctr"/>
                <a:r>
                  <a:rPr lang="en-US" sz="1000" dirty="0" smtClean="0">
                    <a:solidFill>
                      <a:srgbClr val="505050"/>
                    </a:solidFill>
                  </a:rPr>
                  <a:t>Load Balancer</a:t>
                </a:r>
                <a:endParaRPr lang="en-US" sz="1000" dirty="0">
                  <a:solidFill>
                    <a:srgbClr val="505050"/>
                  </a:solidFill>
                </a:endParaRPr>
              </a:p>
            </p:txBody>
          </p:sp>
        </p:grpSp>
        <p:sp>
          <p:nvSpPr>
            <p:cNvPr id="72" name="Oval 71"/>
            <p:cNvSpPr/>
            <p:nvPr/>
          </p:nvSpPr>
          <p:spPr>
            <a:xfrm>
              <a:off x="4256702" y="3745495"/>
              <a:ext cx="1822755" cy="2525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Hyper-V</a:t>
              </a:r>
              <a:endParaRPr lang="en-US" dirty="0">
                <a:solidFill>
                  <a:srgbClr val="FFFFFF"/>
                </a:solidFill>
              </a:endParaRPr>
            </a:p>
          </p:txBody>
        </p:sp>
        <p:grpSp>
          <p:nvGrpSpPr>
            <p:cNvPr id="73" name="Group 72"/>
            <p:cNvGrpSpPr/>
            <p:nvPr/>
          </p:nvGrpSpPr>
          <p:grpSpPr>
            <a:xfrm>
              <a:off x="5318129" y="2000143"/>
              <a:ext cx="716730" cy="640331"/>
              <a:chOff x="4585524" y="3536504"/>
              <a:chExt cx="716730" cy="640331"/>
            </a:xfrm>
          </p:grpSpPr>
          <p:sp>
            <p:nvSpPr>
              <p:cNvPr id="93" name="Oval 92"/>
              <p:cNvSpPr/>
              <p:nvPr/>
            </p:nvSpPr>
            <p:spPr>
              <a:xfrm>
                <a:off x="4585524" y="3536504"/>
                <a:ext cx="716730" cy="64033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4" name="Trapezoid 93"/>
              <p:cNvSpPr/>
              <p:nvPr/>
            </p:nvSpPr>
            <p:spPr>
              <a:xfrm rot="5400000">
                <a:off x="4896754" y="3684767"/>
                <a:ext cx="308543" cy="218784"/>
              </a:xfrm>
              <a:prstGeom prst="trapezoid">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68217A">
                      <a:lumMod val="60000"/>
                      <a:lumOff val="40000"/>
                    </a:srgbClr>
                  </a:solidFill>
                </a:endParaRPr>
              </a:p>
            </p:txBody>
          </p:sp>
          <p:cxnSp>
            <p:nvCxnSpPr>
              <p:cNvPr id="95" name="Straight Arrow Connector 94"/>
              <p:cNvCxnSpPr/>
              <p:nvPr/>
            </p:nvCxnSpPr>
            <p:spPr>
              <a:xfrm>
                <a:off x="4797069" y="3696616"/>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p:cNvCxnSpPr/>
              <p:nvPr/>
            </p:nvCxnSpPr>
            <p:spPr>
              <a:xfrm>
                <a:off x="4797069" y="3782341"/>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p:cNvCxnSpPr/>
              <p:nvPr/>
            </p:nvCxnSpPr>
            <p:spPr>
              <a:xfrm>
                <a:off x="4797069" y="3865267"/>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74" name="Rectangle 73"/>
            <p:cNvSpPr/>
            <p:nvPr/>
          </p:nvSpPr>
          <p:spPr>
            <a:xfrm>
              <a:off x="4644729" y="4149900"/>
              <a:ext cx="339250" cy="12751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74"/>
            <p:cNvSpPr/>
            <p:nvPr/>
          </p:nvSpPr>
          <p:spPr>
            <a:xfrm>
              <a:off x="4644465" y="4238895"/>
              <a:ext cx="100689" cy="15520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6" name="Group 75"/>
            <p:cNvGrpSpPr/>
            <p:nvPr/>
          </p:nvGrpSpPr>
          <p:grpSpPr>
            <a:xfrm>
              <a:off x="5210184" y="2924125"/>
              <a:ext cx="825976" cy="761977"/>
              <a:chOff x="5104007" y="1650646"/>
              <a:chExt cx="825976" cy="761977"/>
            </a:xfrm>
          </p:grpSpPr>
          <p:sp>
            <p:nvSpPr>
              <p:cNvPr id="86" name="Oval 85"/>
              <p:cNvSpPr/>
              <p:nvPr/>
            </p:nvSpPr>
            <p:spPr>
              <a:xfrm>
                <a:off x="5104007" y="1650646"/>
                <a:ext cx="825976" cy="76197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7" name="TextBox 86"/>
              <p:cNvSpPr txBox="1"/>
              <p:nvPr/>
            </p:nvSpPr>
            <p:spPr>
              <a:xfrm>
                <a:off x="5281666" y="2121703"/>
                <a:ext cx="460534" cy="276999"/>
              </a:xfrm>
              <a:prstGeom prst="rect">
                <a:avLst/>
              </a:prstGeom>
              <a:noFill/>
            </p:spPr>
            <p:txBody>
              <a:bodyPr wrap="square" rtlCol="0">
                <a:spAutoFit/>
              </a:bodyPr>
              <a:lstStyle/>
              <a:p>
                <a:pPr algn="ctr"/>
                <a:r>
                  <a:rPr lang="en-US" sz="1200" dirty="0" smtClean="0">
                    <a:solidFill>
                      <a:srgbClr val="505050"/>
                    </a:solidFill>
                  </a:rPr>
                  <a:t>NC</a:t>
                </a:r>
                <a:endParaRPr lang="en-US" sz="1200" dirty="0">
                  <a:solidFill>
                    <a:srgbClr val="505050"/>
                  </a:solidFill>
                </a:endParaRPr>
              </a:p>
            </p:txBody>
          </p:sp>
          <p:grpSp>
            <p:nvGrpSpPr>
              <p:cNvPr id="88" name="Group 87"/>
              <p:cNvGrpSpPr/>
              <p:nvPr/>
            </p:nvGrpSpPr>
            <p:grpSpPr>
              <a:xfrm>
                <a:off x="5277098" y="1822246"/>
                <a:ext cx="501032" cy="337713"/>
                <a:chOff x="3806677" y="2988729"/>
                <a:chExt cx="2683890" cy="1053135"/>
              </a:xfrm>
            </p:grpSpPr>
            <p:pic>
              <p:nvPicPr>
                <p:cNvPr id="89" name="Picture 88"/>
                <p:cNvPicPr>
                  <a:picLocks noChangeAspect="1"/>
                </p:cNvPicPr>
                <p:nvPr/>
              </p:nvPicPr>
              <p:blipFill>
                <a:blip r:embed="rId2"/>
                <a:stretch>
                  <a:fillRect/>
                </a:stretch>
              </p:blipFill>
              <p:spPr>
                <a:xfrm>
                  <a:off x="3806677" y="3014433"/>
                  <a:ext cx="952500" cy="1009650"/>
                </a:xfrm>
                <a:prstGeom prst="rect">
                  <a:avLst/>
                </a:prstGeom>
                <a:scene3d>
                  <a:camera prst="isometricRightUp"/>
                  <a:lightRig rig="threePt" dir="t"/>
                </a:scene3d>
              </p:spPr>
            </p:pic>
            <p:pic>
              <p:nvPicPr>
                <p:cNvPr id="90" name="Picture 89"/>
                <p:cNvPicPr>
                  <a:picLocks noChangeAspect="1"/>
                </p:cNvPicPr>
                <p:nvPr/>
              </p:nvPicPr>
              <p:blipFill>
                <a:blip r:embed="rId2"/>
                <a:stretch>
                  <a:fillRect/>
                </a:stretch>
              </p:blipFill>
              <p:spPr>
                <a:xfrm>
                  <a:off x="4383805" y="3014434"/>
                  <a:ext cx="952500" cy="1009648"/>
                </a:xfrm>
                <a:prstGeom prst="rect">
                  <a:avLst/>
                </a:prstGeom>
                <a:scene3d>
                  <a:camera prst="isometricRightUp"/>
                  <a:lightRig rig="threePt" dir="t"/>
                </a:scene3d>
              </p:spPr>
            </p:pic>
            <p:pic>
              <p:nvPicPr>
                <p:cNvPr id="91" name="Picture 90"/>
                <p:cNvPicPr>
                  <a:picLocks noChangeAspect="1"/>
                </p:cNvPicPr>
                <p:nvPr/>
              </p:nvPicPr>
              <p:blipFill>
                <a:blip r:embed="rId2"/>
                <a:stretch>
                  <a:fillRect/>
                </a:stretch>
              </p:blipFill>
              <p:spPr>
                <a:xfrm>
                  <a:off x="4960938" y="2988729"/>
                  <a:ext cx="952500" cy="1009648"/>
                </a:xfrm>
                <a:prstGeom prst="rect">
                  <a:avLst/>
                </a:prstGeom>
                <a:scene3d>
                  <a:camera prst="isometricRightUp"/>
                  <a:lightRig rig="threePt" dir="t"/>
                </a:scene3d>
              </p:spPr>
            </p:pic>
            <p:pic>
              <p:nvPicPr>
                <p:cNvPr id="92" name="Picture 91"/>
                <p:cNvPicPr>
                  <a:picLocks noChangeAspect="1"/>
                </p:cNvPicPr>
                <p:nvPr/>
              </p:nvPicPr>
              <p:blipFill>
                <a:blip r:embed="rId2"/>
                <a:stretch>
                  <a:fillRect/>
                </a:stretch>
              </p:blipFill>
              <p:spPr>
                <a:xfrm>
                  <a:off x="5538067" y="3032214"/>
                  <a:ext cx="952500" cy="1009650"/>
                </a:xfrm>
                <a:prstGeom prst="rect">
                  <a:avLst/>
                </a:prstGeom>
                <a:scene3d>
                  <a:camera prst="isometricRightUp"/>
                  <a:lightRig rig="threePt" dir="t"/>
                </a:scene3d>
              </p:spPr>
            </p:pic>
          </p:grpSp>
        </p:grpSp>
        <p:grpSp>
          <p:nvGrpSpPr>
            <p:cNvPr id="77" name="Group 76"/>
            <p:cNvGrpSpPr/>
            <p:nvPr/>
          </p:nvGrpSpPr>
          <p:grpSpPr>
            <a:xfrm>
              <a:off x="4256702" y="2907459"/>
              <a:ext cx="825976" cy="761977"/>
              <a:chOff x="4256702" y="2907459"/>
              <a:chExt cx="825976" cy="761977"/>
            </a:xfrm>
          </p:grpSpPr>
          <p:sp>
            <p:nvSpPr>
              <p:cNvPr id="78" name="Oval 77"/>
              <p:cNvSpPr/>
              <p:nvPr/>
            </p:nvSpPr>
            <p:spPr>
              <a:xfrm>
                <a:off x="4256702" y="2907459"/>
                <a:ext cx="825976" cy="76197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9" name="TextBox 78"/>
              <p:cNvSpPr txBox="1"/>
              <p:nvPr/>
            </p:nvSpPr>
            <p:spPr>
              <a:xfrm>
                <a:off x="4446119" y="3326735"/>
                <a:ext cx="460534" cy="276999"/>
              </a:xfrm>
              <a:prstGeom prst="rect">
                <a:avLst/>
              </a:prstGeom>
              <a:noFill/>
            </p:spPr>
            <p:txBody>
              <a:bodyPr wrap="square" rtlCol="0">
                <a:spAutoFit/>
              </a:bodyPr>
              <a:lstStyle/>
              <a:p>
                <a:pPr algn="ctr"/>
                <a:r>
                  <a:rPr lang="en-US" sz="1200" dirty="0" smtClean="0">
                    <a:solidFill>
                      <a:srgbClr val="505050"/>
                    </a:solidFill>
                  </a:rPr>
                  <a:t>BGP</a:t>
                </a:r>
                <a:endParaRPr lang="en-US" sz="1200" dirty="0">
                  <a:solidFill>
                    <a:srgbClr val="505050"/>
                  </a:solidFill>
                </a:endParaRPr>
              </a:p>
            </p:txBody>
          </p:sp>
          <p:grpSp>
            <p:nvGrpSpPr>
              <p:cNvPr id="80" name="Group 79"/>
              <p:cNvGrpSpPr/>
              <p:nvPr/>
            </p:nvGrpSpPr>
            <p:grpSpPr>
              <a:xfrm>
                <a:off x="4484064" y="3011777"/>
                <a:ext cx="381259" cy="283787"/>
                <a:chOff x="4369868" y="1710039"/>
                <a:chExt cx="381259" cy="283787"/>
              </a:xfrm>
            </p:grpSpPr>
            <p:sp>
              <p:nvSpPr>
                <p:cNvPr id="81" name="Oval 80"/>
                <p:cNvSpPr/>
                <p:nvPr/>
              </p:nvSpPr>
              <p:spPr>
                <a:xfrm>
                  <a:off x="4369868" y="1710039"/>
                  <a:ext cx="381259" cy="283787"/>
                </a:xfrm>
                <a:prstGeom prst="ellipse">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82" name="Right Arrow 81"/>
                <p:cNvSpPr/>
                <p:nvPr/>
              </p:nvSpPr>
              <p:spPr>
                <a:xfrm rot="3612900">
                  <a:off x="4468829" y="1766544"/>
                  <a:ext cx="92575" cy="515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505050"/>
                    </a:solidFill>
                  </a:endParaRPr>
                </a:p>
              </p:txBody>
            </p:sp>
            <p:sp>
              <p:nvSpPr>
                <p:cNvPr id="83" name="Right Arrow 82"/>
                <p:cNvSpPr/>
                <p:nvPr/>
              </p:nvSpPr>
              <p:spPr>
                <a:xfrm rot="14467913">
                  <a:off x="4536093" y="1882667"/>
                  <a:ext cx="98865" cy="4571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505050"/>
                    </a:solidFill>
                  </a:endParaRPr>
                </a:p>
              </p:txBody>
            </p:sp>
            <p:sp>
              <p:nvSpPr>
                <p:cNvPr id="84" name="Right Arrow 83"/>
                <p:cNvSpPr/>
                <p:nvPr/>
              </p:nvSpPr>
              <p:spPr>
                <a:xfrm rot="20169205">
                  <a:off x="4590864" y="1778467"/>
                  <a:ext cx="112914" cy="5025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505050"/>
                    </a:solidFill>
                  </a:endParaRPr>
                </a:p>
              </p:txBody>
            </p:sp>
            <p:sp>
              <p:nvSpPr>
                <p:cNvPr id="85" name="Right Arrow 84"/>
                <p:cNvSpPr/>
                <p:nvPr/>
              </p:nvSpPr>
              <p:spPr>
                <a:xfrm rot="9478851">
                  <a:off x="4397414" y="1860683"/>
                  <a:ext cx="133126" cy="4703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505050"/>
                    </a:solidFill>
                  </a:endParaRPr>
                </a:p>
              </p:txBody>
            </p:sp>
          </p:grpSp>
        </p:grpSp>
      </p:grpSp>
      <p:sp>
        <p:nvSpPr>
          <p:cNvPr id="105" name="TextBox 104"/>
          <p:cNvSpPr txBox="1"/>
          <p:nvPr/>
        </p:nvSpPr>
        <p:spPr>
          <a:xfrm>
            <a:off x="361026" y="1034627"/>
            <a:ext cx="1783283" cy="276999"/>
          </a:xfrm>
          <a:prstGeom prst="rect">
            <a:avLst/>
          </a:prstGeom>
          <a:noFill/>
        </p:spPr>
        <p:txBody>
          <a:bodyPr wrap="square" rtlCol="0">
            <a:spAutoFit/>
          </a:bodyPr>
          <a:lstStyle/>
          <a:p>
            <a:pPr algn="ctr"/>
            <a:r>
              <a:rPr lang="en-US" sz="1200" dirty="0" smtClean="0">
                <a:solidFill>
                  <a:srgbClr val="505050"/>
                </a:solidFill>
              </a:rPr>
              <a:t>Client Host 1</a:t>
            </a:r>
          </a:p>
        </p:txBody>
      </p:sp>
      <p:sp>
        <p:nvSpPr>
          <p:cNvPr id="106" name="TextBox 105"/>
          <p:cNvSpPr txBox="1"/>
          <p:nvPr/>
        </p:nvSpPr>
        <p:spPr>
          <a:xfrm>
            <a:off x="403018" y="3149883"/>
            <a:ext cx="1783283" cy="276999"/>
          </a:xfrm>
          <a:prstGeom prst="rect">
            <a:avLst/>
          </a:prstGeom>
          <a:noFill/>
        </p:spPr>
        <p:txBody>
          <a:bodyPr wrap="square" rtlCol="0">
            <a:spAutoFit/>
          </a:bodyPr>
          <a:lstStyle/>
          <a:p>
            <a:pPr algn="ctr"/>
            <a:r>
              <a:rPr lang="en-US" sz="1200" dirty="0" smtClean="0">
                <a:solidFill>
                  <a:srgbClr val="505050"/>
                </a:solidFill>
              </a:rPr>
              <a:t>Client Host 2</a:t>
            </a:r>
          </a:p>
        </p:txBody>
      </p:sp>
      <p:sp>
        <p:nvSpPr>
          <p:cNvPr id="107" name="TextBox 106"/>
          <p:cNvSpPr txBox="1"/>
          <p:nvPr/>
        </p:nvSpPr>
        <p:spPr>
          <a:xfrm>
            <a:off x="4174357" y="1648889"/>
            <a:ext cx="1783283" cy="276999"/>
          </a:xfrm>
          <a:prstGeom prst="rect">
            <a:avLst/>
          </a:prstGeom>
          <a:noFill/>
        </p:spPr>
        <p:txBody>
          <a:bodyPr wrap="square" rtlCol="0">
            <a:spAutoFit/>
          </a:bodyPr>
          <a:lstStyle/>
          <a:p>
            <a:pPr algn="ctr"/>
            <a:r>
              <a:rPr lang="en-US" sz="1200" dirty="0" smtClean="0">
                <a:solidFill>
                  <a:srgbClr val="505050"/>
                </a:solidFill>
              </a:rPr>
              <a:t>Mux, NC, BGP Host</a:t>
            </a:r>
          </a:p>
        </p:txBody>
      </p:sp>
      <p:sp>
        <p:nvSpPr>
          <p:cNvPr id="108" name="TextBox 107"/>
          <p:cNvSpPr txBox="1"/>
          <p:nvPr/>
        </p:nvSpPr>
        <p:spPr>
          <a:xfrm>
            <a:off x="11312303" y="1018554"/>
            <a:ext cx="904553" cy="461665"/>
          </a:xfrm>
          <a:prstGeom prst="rect">
            <a:avLst/>
          </a:prstGeom>
          <a:noFill/>
        </p:spPr>
        <p:txBody>
          <a:bodyPr wrap="square" rtlCol="0">
            <a:spAutoFit/>
          </a:bodyPr>
          <a:lstStyle/>
          <a:p>
            <a:pPr algn="ctr"/>
            <a:r>
              <a:rPr lang="en-US" sz="1200" dirty="0" smtClean="0">
                <a:solidFill>
                  <a:srgbClr val="505050"/>
                </a:solidFill>
              </a:rPr>
              <a:t>DIP Host 24</a:t>
            </a:r>
          </a:p>
        </p:txBody>
      </p:sp>
      <p:sp>
        <p:nvSpPr>
          <p:cNvPr id="109" name="TextBox 108"/>
          <p:cNvSpPr txBox="1"/>
          <p:nvPr/>
        </p:nvSpPr>
        <p:spPr>
          <a:xfrm>
            <a:off x="11248634" y="3382108"/>
            <a:ext cx="904553" cy="461665"/>
          </a:xfrm>
          <a:prstGeom prst="rect">
            <a:avLst/>
          </a:prstGeom>
          <a:noFill/>
        </p:spPr>
        <p:txBody>
          <a:bodyPr wrap="square" rtlCol="0">
            <a:spAutoFit/>
          </a:bodyPr>
          <a:lstStyle/>
          <a:p>
            <a:pPr algn="ctr"/>
            <a:r>
              <a:rPr lang="en-US" sz="1200" dirty="0" smtClean="0">
                <a:solidFill>
                  <a:srgbClr val="505050"/>
                </a:solidFill>
              </a:rPr>
              <a:t>DIP Host 25</a:t>
            </a:r>
          </a:p>
        </p:txBody>
      </p:sp>
      <p:sp>
        <p:nvSpPr>
          <p:cNvPr id="110" name="TextBox 109"/>
          <p:cNvSpPr txBox="1"/>
          <p:nvPr/>
        </p:nvSpPr>
        <p:spPr>
          <a:xfrm>
            <a:off x="11235308" y="5612861"/>
            <a:ext cx="921690" cy="461665"/>
          </a:xfrm>
          <a:prstGeom prst="rect">
            <a:avLst/>
          </a:prstGeom>
          <a:noFill/>
        </p:spPr>
        <p:txBody>
          <a:bodyPr wrap="square" rtlCol="0">
            <a:spAutoFit/>
          </a:bodyPr>
          <a:lstStyle/>
          <a:p>
            <a:pPr algn="ctr"/>
            <a:r>
              <a:rPr lang="en-US" sz="1200" dirty="0" smtClean="0">
                <a:solidFill>
                  <a:srgbClr val="505050"/>
                </a:solidFill>
              </a:rPr>
              <a:t>DIP Host 26</a:t>
            </a:r>
          </a:p>
        </p:txBody>
      </p:sp>
      <p:grpSp>
        <p:nvGrpSpPr>
          <p:cNvPr id="111" name="Group 110"/>
          <p:cNvGrpSpPr/>
          <p:nvPr/>
        </p:nvGrpSpPr>
        <p:grpSpPr>
          <a:xfrm>
            <a:off x="7792979" y="5078873"/>
            <a:ext cx="645454" cy="602164"/>
            <a:chOff x="7405400" y="4870075"/>
            <a:chExt cx="825976" cy="775011"/>
          </a:xfrm>
        </p:grpSpPr>
        <p:sp>
          <p:nvSpPr>
            <p:cNvPr id="112" name="Oval 111"/>
            <p:cNvSpPr/>
            <p:nvPr/>
          </p:nvSpPr>
          <p:spPr>
            <a:xfrm>
              <a:off x="7405400" y="4876593"/>
              <a:ext cx="825976" cy="76197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3" name="Picture 7" descr="\\MAGNUM\Projects\Microsoft\Cloud Power FY12\Design\ICONS_PNG\Instant_online_access.png"/>
            <p:cNvPicPr>
              <a:picLocks noChangeAspect="1" noChangeArrowheads="1"/>
            </p:cNvPicPr>
            <p:nvPr/>
          </p:nvPicPr>
          <p:blipFill>
            <a:blip r:embed="rId3" cstate="print">
              <a:duotone>
                <a:schemeClr val="accent2">
                  <a:shade val="45000"/>
                  <a:satMod val="135000"/>
                </a:schemeClr>
                <a:prstClr val="white"/>
              </a:duotone>
            </a:blip>
            <a:stretch>
              <a:fillRect/>
            </a:stretch>
          </p:blipFill>
          <p:spPr bwMode="auto">
            <a:xfrm>
              <a:off x="7450727" y="4870075"/>
              <a:ext cx="775011" cy="775011"/>
            </a:xfrm>
            <a:prstGeom prst="rect">
              <a:avLst/>
            </a:prstGeom>
            <a:noFill/>
          </p:spPr>
        </p:pic>
      </p:grpSp>
      <p:grpSp>
        <p:nvGrpSpPr>
          <p:cNvPr id="117" name="Group 116"/>
          <p:cNvGrpSpPr/>
          <p:nvPr/>
        </p:nvGrpSpPr>
        <p:grpSpPr>
          <a:xfrm>
            <a:off x="7794123" y="5846462"/>
            <a:ext cx="688810" cy="664164"/>
            <a:chOff x="7405400" y="4870075"/>
            <a:chExt cx="825976" cy="775011"/>
          </a:xfrm>
        </p:grpSpPr>
        <p:sp>
          <p:nvSpPr>
            <p:cNvPr id="118" name="Oval 117"/>
            <p:cNvSpPr/>
            <p:nvPr/>
          </p:nvSpPr>
          <p:spPr>
            <a:xfrm>
              <a:off x="7405400" y="4876593"/>
              <a:ext cx="825976" cy="76197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9" name="Picture 7" descr="\\MAGNUM\Projects\Microsoft\Cloud Power FY12\Design\ICONS_PNG\Instant_online_access.png"/>
            <p:cNvPicPr>
              <a:picLocks noChangeAspect="1" noChangeArrowheads="1"/>
            </p:cNvPicPr>
            <p:nvPr/>
          </p:nvPicPr>
          <p:blipFill>
            <a:blip r:embed="rId3" cstate="print">
              <a:duotone>
                <a:schemeClr val="accent2">
                  <a:shade val="45000"/>
                  <a:satMod val="135000"/>
                </a:schemeClr>
                <a:prstClr val="white"/>
              </a:duotone>
            </a:blip>
            <a:stretch>
              <a:fillRect/>
            </a:stretch>
          </p:blipFill>
          <p:spPr bwMode="auto">
            <a:xfrm>
              <a:off x="7450727" y="4870075"/>
              <a:ext cx="775011" cy="775011"/>
            </a:xfrm>
            <a:prstGeom prst="rect">
              <a:avLst/>
            </a:prstGeom>
            <a:noFill/>
          </p:spPr>
        </p:pic>
      </p:grpSp>
      <p:grpSp>
        <p:nvGrpSpPr>
          <p:cNvPr id="124" name="Group 123"/>
          <p:cNvGrpSpPr/>
          <p:nvPr/>
        </p:nvGrpSpPr>
        <p:grpSpPr>
          <a:xfrm>
            <a:off x="10396663" y="3316486"/>
            <a:ext cx="602490" cy="570052"/>
            <a:chOff x="10377093" y="3199299"/>
            <a:chExt cx="590983" cy="570052"/>
          </a:xfrm>
        </p:grpSpPr>
        <p:sp>
          <p:nvSpPr>
            <p:cNvPr id="125" name="Oval 124"/>
            <p:cNvSpPr/>
            <p:nvPr/>
          </p:nvSpPr>
          <p:spPr>
            <a:xfrm>
              <a:off x="10377093" y="3199299"/>
              <a:ext cx="590983" cy="57005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6" name="Freeform 83"/>
            <p:cNvSpPr>
              <a:spLocks noEditPoints="1"/>
            </p:cNvSpPr>
            <p:nvPr/>
          </p:nvSpPr>
          <p:spPr bwMode="black">
            <a:xfrm>
              <a:off x="10510124" y="3285721"/>
              <a:ext cx="337630" cy="406533"/>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00B0F0"/>
            </a:solidFill>
            <a:ln>
              <a:noFill/>
            </a:ln>
          </p:spPr>
          <p:txBody>
            <a:bodyPr vert="horz" wrap="square" lIns="82305" tIns="41153" rIns="82305" bIns="41153" numCol="1" anchor="t" anchorCtr="0" compatLnSpc="1">
              <a:prstTxWarp prst="textNoShape">
                <a:avLst/>
              </a:prstTxWarp>
            </a:bodyPr>
            <a:lstStyle/>
            <a:p>
              <a:endParaRPr lang="en-US" sz="1600">
                <a:solidFill>
                  <a:srgbClr val="505050"/>
                </a:solidFill>
              </a:endParaRPr>
            </a:p>
          </p:txBody>
        </p:sp>
      </p:grpSp>
      <p:grpSp>
        <p:nvGrpSpPr>
          <p:cNvPr id="127" name="Group 126"/>
          <p:cNvGrpSpPr/>
          <p:nvPr/>
        </p:nvGrpSpPr>
        <p:grpSpPr>
          <a:xfrm>
            <a:off x="6482044" y="746243"/>
            <a:ext cx="660419" cy="624947"/>
            <a:chOff x="7405400" y="4876593"/>
            <a:chExt cx="825976" cy="795730"/>
          </a:xfrm>
        </p:grpSpPr>
        <p:sp>
          <p:nvSpPr>
            <p:cNvPr id="128" name="Oval 127"/>
            <p:cNvSpPr/>
            <p:nvPr/>
          </p:nvSpPr>
          <p:spPr>
            <a:xfrm>
              <a:off x="7405400" y="4876593"/>
              <a:ext cx="825976" cy="76197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9" name="Picture 7" descr="\\MAGNUM\Projects\Microsoft\Cloud Power FY12\Design\ICONS_PNG\Instant_online_access.png"/>
            <p:cNvPicPr>
              <a:picLocks noChangeAspect="1" noChangeArrowheads="1"/>
            </p:cNvPicPr>
            <p:nvPr/>
          </p:nvPicPr>
          <p:blipFill>
            <a:blip r:embed="rId3" cstate="print"/>
            <a:stretch>
              <a:fillRect/>
            </a:stretch>
          </p:blipFill>
          <p:spPr bwMode="auto">
            <a:xfrm>
              <a:off x="7405400" y="4897312"/>
              <a:ext cx="775012" cy="775011"/>
            </a:xfrm>
            <a:prstGeom prst="rect">
              <a:avLst/>
            </a:prstGeom>
            <a:noFill/>
          </p:spPr>
        </p:pic>
      </p:grpSp>
      <p:grpSp>
        <p:nvGrpSpPr>
          <p:cNvPr id="130" name="Group 129"/>
          <p:cNvGrpSpPr/>
          <p:nvPr/>
        </p:nvGrpSpPr>
        <p:grpSpPr>
          <a:xfrm>
            <a:off x="7451392" y="1350600"/>
            <a:ext cx="661150" cy="636431"/>
            <a:chOff x="7405400" y="4870075"/>
            <a:chExt cx="825976" cy="775011"/>
          </a:xfrm>
        </p:grpSpPr>
        <p:sp>
          <p:nvSpPr>
            <p:cNvPr id="131" name="Oval 130"/>
            <p:cNvSpPr/>
            <p:nvPr/>
          </p:nvSpPr>
          <p:spPr>
            <a:xfrm>
              <a:off x="7405400" y="4876593"/>
              <a:ext cx="825976" cy="76197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32" name="Picture 7" descr="\\MAGNUM\Projects\Microsoft\Cloud Power FY12\Design\ICONS_PNG\Instant_online_access.png"/>
            <p:cNvPicPr>
              <a:picLocks noChangeAspect="1" noChangeArrowheads="1"/>
            </p:cNvPicPr>
            <p:nvPr/>
          </p:nvPicPr>
          <p:blipFill>
            <a:blip r:embed="rId3" cstate="print">
              <a:duotone>
                <a:schemeClr val="accent2">
                  <a:shade val="45000"/>
                  <a:satMod val="135000"/>
                </a:schemeClr>
                <a:prstClr val="white"/>
              </a:duotone>
            </a:blip>
            <a:stretch>
              <a:fillRect/>
            </a:stretch>
          </p:blipFill>
          <p:spPr bwMode="auto">
            <a:xfrm>
              <a:off x="7450727" y="4870075"/>
              <a:ext cx="775011" cy="775011"/>
            </a:xfrm>
            <a:prstGeom prst="rect">
              <a:avLst/>
            </a:prstGeom>
            <a:noFill/>
          </p:spPr>
        </p:pic>
      </p:grpSp>
      <p:sp>
        <p:nvSpPr>
          <p:cNvPr id="133" name="TextBox 132"/>
          <p:cNvSpPr txBox="1"/>
          <p:nvPr/>
        </p:nvSpPr>
        <p:spPr>
          <a:xfrm>
            <a:off x="10373221" y="1492469"/>
            <a:ext cx="1636215" cy="276999"/>
          </a:xfrm>
          <a:prstGeom prst="rect">
            <a:avLst/>
          </a:prstGeom>
          <a:solidFill>
            <a:schemeClr val="accent1">
              <a:lumMod val="20000"/>
              <a:lumOff val="80000"/>
            </a:schemeClr>
          </a:solidFill>
        </p:spPr>
        <p:txBody>
          <a:bodyPr wrap="square" rtlCol="0">
            <a:spAutoFit/>
          </a:bodyPr>
          <a:lstStyle/>
          <a:p>
            <a:pPr algn="ctr"/>
            <a:r>
              <a:rPr lang="en-US" sz="1200" dirty="0" smtClean="0">
                <a:solidFill>
                  <a:srgbClr val="505050"/>
                </a:solidFill>
              </a:rPr>
              <a:t>PA: </a:t>
            </a:r>
            <a:r>
              <a:rPr lang="en-US" sz="1200" b="1" dirty="0" smtClean="0">
                <a:solidFill>
                  <a:srgbClr val="505050"/>
                </a:solidFill>
              </a:rPr>
              <a:t>192.168.100.210</a:t>
            </a:r>
            <a:endParaRPr lang="en-US" sz="1200" b="1" dirty="0">
              <a:solidFill>
                <a:srgbClr val="505050"/>
              </a:solidFill>
            </a:endParaRPr>
          </a:p>
        </p:txBody>
      </p:sp>
      <p:sp>
        <p:nvSpPr>
          <p:cNvPr id="134" name="TextBox 133"/>
          <p:cNvSpPr txBox="1"/>
          <p:nvPr/>
        </p:nvSpPr>
        <p:spPr>
          <a:xfrm>
            <a:off x="10334870" y="4085670"/>
            <a:ext cx="1674566" cy="276999"/>
          </a:xfrm>
          <a:prstGeom prst="rect">
            <a:avLst/>
          </a:prstGeom>
          <a:solidFill>
            <a:schemeClr val="accent1">
              <a:lumMod val="20000"/>
              <a:lumOff val="80000"/>
            </a:schemeClr>
          </a:solidFill>
        </p:spPr>
        <p:txBody>
          <a:bodyPr wrap="square" rtlCol="0">
            <a:spAutoFit/>
          </a:bodyPr>
          <a:lstStyle/>
          <a:p>
            <a:pPr algn="ctr"/>
            <a:r>
              <a:rPr lang="en-US" sz="1200" dirty="0" smtClean="0">
                <a:solidFill>
                  <a:srgbClr val="505050"/>
                </a:solidFill>
              </a:rPr>
              <a:t>PA: </a:t>
            </a:r>
            <a:r>
              <a:rPr lang="en-US" sz="1200" b="1" dirty="0" smtClean="0">
                <a:solidFill>
                  <a:srgbClr val="505050"/>
                </a:solidFill>
              </a:rPr>
              <a:t>192.168.100.211</a:t>
            </a:r>
            <a:endParaRPr lang="en-US" sz="1200" b="1" dirty="0">
              <a:solidFill>
                <a:srgbClr val="505050"/>
              </a:solidFill>
            </a:endParaRPr>
          </a:p>
        </p:txBody>
      </p:sp>
      <p:sp>
        <p:nvSpPr>
          <p:cNvPr id="135" name="TextBox 134"/>
          <p:cNvSpPr txBox="1"/>
          <p:nvPr/>
        </p:nvSpPr>
        <p:spPr>
          <a:xfrm>
            <a:off x="10334870" y="6099087"/>
            <a:ext cx="1674566" cy="276999"/>
          </a:xfrm>
          <a:prstGeom prst="rect">
            <a:avLst/>
          </a:prstGeom>
          <a:solidFill>
            <a:schemeClr val="accent1">
              <a:lumMod val="20000"/>
              <a:lumOff val="80000"/>
            </a:schemeClr>
          </a:solidFill>
        </p:spPr>
        <p:txBody>
          <a:bodyPr wrap="square" rtlCol="0">
            <a:spAutoFit/>
          </a:bodyPr>
          <a:lstStyle/>
          <a:p>
            <a:pPr algn="ctr"/>
            <a:r>
              <a:rPr lang="en-US" sz="1200" dirty="0" smtClean="0">
                <a:solidFill>
                  <a:srgbClr val="505050"/>
                </a:solidFill>
              </a:rPr>
              <a:t>PA: </a:t>
            </a:r>
            <a:r>
              <a:rPr lang="en-US" sz="1200" b="1" dirty="0" smtClean="0">
                <a:solidFill>
                  <a:srgbClr val="505050"/>
                </a:solidFill>
              </a:rPr>
              <a:t>192.168.100.212</a:t>
            </a:r>
            <a:endParaRPr lang="en-US" sz="1200" b="1" dirty="0">
              <a:solidFill>
                <a:srgbClr val="505050"/>
              </a:solidFill>
            </a:endParaRPr>
          </a:p>
        </p:txBody>
      </p:sp>
      <p:sp>
        <p:nvSpPr>
          <p:cNvPr id="136" name="TextBox 135"/>
          <p:cNvSpPr txBox="1"/>
          <p:nvPr/>
        </p:nvSpPr>
        <p:spPr>
          <a:xfrm>
            <a:off x="6339129" y="4873175"/>
            <a:ext cx="1066029" cy="215444"/>
          </a:xfrm>
          <a:prstGeom prst="rect">
            <a:avLst/>
          </a:prstGeom>
          <a:solidFill>
            <a:schemeClr val="accent1">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13.168.100.10</a:t>
            </a:r>
            <a:endParaRPr lang="en-US" sz="800" b="1" dirty="0">
              <a:solidFill>
                <a:srgbClr val="505050"/>
              </a:solidFill>
            </a:endParaRPr>
          </a:p>
        </p:txBody>
      </p:sp>
      <p:sp>
        <p:nvSpPr>
          <p:cNvPr id="137" name="TextBox 136"/>
          <p:cNvSpPr txBox="1"/>
          <p:nvPr/>
        </p:nvSpPr>
        <p:spPr>
          <a:xfrm>
            <a:off x="6385363" y="5872618"/>
            <a:ext cx="1066029" cy="215444"/>
          </a:xfrm>
          <a:prstGeom prst="rect">
            <a:avLst/>
          </a:prstGeom>
          <a:solidFill>
            <a:schemeClr val="accent1">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13.168.100.11</a:t>
            </a:r>
            <a:endParaRPr lang="en-US" sz="800" b="1" dirty="0">
              <a:solidFill>
                <a:srgbClr val="505050"/>
              </a:solidFill>
            </a:endParaRPr>
          </a:p>
        </p:txBody>
      </p:sp>
      <p:sp>
        <p:nvSpPr>
          <p:cNvPr id="138" name="TextBox 137"/>
          <p:cNvSpPr txBox="1"/>
          <p:nvPr/>
        </p:nvSpPr>
        <p:spPr>
          <a:xfrm>
            <a:off x="6320935" y="3344390"/>
            <a:ext cx="1066029" cy="215444"/>
          </a:xfrm>
          <a:prstGeom prst="rect">
            <a:avLst/>
          </a:prstGeom>
          <a:solidFill>
            <a:schemeClr val="accent1">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13.168.100.13</a:t>
            </a:r>
            <a:endParaRPr lang="en-US" sz="800" b="1" dirty="0">
              <a:solidFill>
                <a:srgbClr val="505050"/>
              </a:solidFill>
            </a:endParaRPr>
          </a:p>
        </p:txBody>
      </p:sp>
      <p:sp>
        <p:nvSpPr>
          <p:cNvPr id="139" name="TextBox 138"/>
          <p:cNvSpPr txBox="1"/>
          <p:nvPr/>
        </p:nvSpPr>
        <p:spPr>
          <a:xfrm>
            <a:off x="6346489" y="485735"/>
            <a:ext cx="1066029" cy="215444"/>
          </a:xfrm>
          <a:prstGeom prst="rect">
            <a:avLst/>
          </a:prstGeom>
          <a:solidFill>
            <a:schemeClr val="accent1">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13.168.100.12</a:t>
            </a:r>
            <a:endParaRPr lang="en-US" sz="800" b="1" dirty="0">
              <a:solidFill>
                <a:srgbClr val="505050"/>
              </a:solidFill>
            </a:endParaRPr>
          </a:p>
        </p:txBody>
      </p:sp>
      <p:sp>
        <p:nvSpPr>
          <p:cNvPr id="140" name="TextBox 139"/>
          <p:cNvSpPr txBox="1"/>
          <p:nvPr/>
        </p:nvSpPr>
        <p:spPr>
          <a:xfrm>
            <a:off x="10182605" y="2837732"/>
            <a:ext cx="1066029" cy="215444"/>
          </a:xfrm>
          <a:prstGeom prst="rect">
            <a:avLst/>
          </a:prstGeom>
          <a:solidFill>
            <a:schemeClr val="accent1">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13.168.100.14</a:t>
            </a:r>
            <a:endParaRPr lang="en-US" sz="800" b="1" dirty="0">
              <a:solidFill>
                <a:srgbClr val="505050"/>
              </a:solidFill>
            </a:endParaRPr>
          </a:p>
        </p:txBody>
      </p:sp>
      <p:sp>
        <p:nvSpPr>
          <p:cNvPr id="141" name="TextBox 140"/>
          <p:cNvSpPr txBox="1"/>
          <p:nvPr/>
        </p:nvSpPr>
        <p:spPr>
          <a:xfrm>
            <a:off x="7258156" y="1121374"/>
            <a:ext cx="1066029" cy="215444"/>
          </a:xfrm>
          <a:prstGeom prst="rect">
            <a:avLst/>
          </a:prstGeom>
          <a:solidFill>
            <a:schemeClr val="accent2">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13.168.100.20</a:t>
            </a:r>
            <a:endParaRPr lang="en-US" sz="800" b="1" dirty="0">
              <a:solidFill>
                <a:srgbClr val="505050"/>
              </a:solidFill>
            </a:endParaRPr>
          </a:p>
        </p:txBody>
      </p:sp>
      <p:sp>
        <p:nvSpPr>
          <p:cNvPr id="142" name="TextBox 141"/>
          <p:cNvSpPr txBox="1"/>
          <p:nvPr/>
        </p:nvSpPr>
        <p:spPr>
          <a:xfrm>
            <a:off x="7596009" y="4849586"/>
            <a:ext cx="1066029" cy="215444"/>
          </a:xfrm>
          <a:prstGeom prst="rect">
            <a:avLst/>
          </a:prstGeom>
          <a:solidFill>
            <a:schemeClr val="accent2">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13.168.100.18</a:t>
            </a:r>
            <a:endParaRPr lang="en-US" sz="800" b="1" dirty="0">
              <a:solidFill>
                <a:srgbClr val="505050"/>
              </a:solidFill>
            </a:endParaRPr>
          </a:p>
        </p:txBody>
      </p:sp>
      <p:sp>
        <p:nvSpPr>
          <p:cNvPr id="143" name="TextBox 142"/>
          <p:cNvSpPr txBox="1"/>
          <p:nvPr/>
        </p:nvSpPr>
        <p:spPr>
          <a:xfrm>
            <a:off x="7622436" y="5675152"/>
            <a:ext cx="1066029" cy="215444"/>
          </a:xfrm>
          <a:prstGeom prst="rect">
            <a:avLst/>
          </a:prstGeom>
          <a:solidFill>
            <a:schemeClr val="accent2">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13.168.100.19</a:t>
            </a:r>
            <a:endParaRPr lang="en-US" sz="800" b="1" dirty="0">
              <a:solidFill>
                <a:srgbClr val="505050"/>
              </a:solidFill>
            </a:endParaRPr>
          </a:p>
        </p:txBody>
      </p:sp>
      <p:sp>
        <p:nvSpPr>
          <p:cNvPr id="144" name="TextBox 143"/>
          <p:cNvSpPr txBox="1"/>
          <p:nvPr/>
        </p:nvSpPr>
        <p:spPr>
          <a:xfrm>
            <a:off x="9079892" y="2601157"/>
            <a:ext cx="1066029" cy="215444"/>
          </a:xfrm>
          <a:prstGeom prst="rect">
            <a:avLst/>
          </a:prstGeom>
          <a:solidFill>
            <a:schemeClr val="accent2">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13.168.100.21</a:t>
            </a:r>
            <a:endParaRPr lang="en-US" sz="800" b="1" dirty="0">
              <a:solidFill>
                <a:srgbClr val="505050"/>
              </a:solidFill>
            </a:endParaRPr>
          </a:p>
        </p:txBody>
      </p:sp>
      <p:sp>
        <p:nvSpPr>
          <p:cNvPr id="145" name="TextBox 144"/>
          <p:cNvSpPr txBox="1"/>
          <p:nvPr/>
        </p:nvSpPr>
        <p:spPr>
          <a:xfrm>
            <a:off x="9045353" y="3384027"/>
            <a:ext cx="1066029" cy="215444"/>
          </a:xfrm>
          <a:prstGeom prst="rect">
            <a:avLst/>
          </a:prstGeom>
          <a:solidFill>
            <a:schemeClr val="accent2">
              <a:lumMod val="20000"/>
              <a:lumOff val="80000"/>
            </a:schemeClr>
          </a:solidFill>
        </p:spPr>
        <p:txBody>
          <a:bodyPr wrap="square" rtlCol="0">
            <a:spAutoFit/>
          </a:bodyPr>
          <a:lstStyle/>
          <a:p>
            <a:pPr algn="ctr"/>
            <a:r>
              <a:rPr lang="en-US" sz="800" dirty="0" smtClean="0">
                <a:solidFill>
                  <a:srgbClr val="505050"/>
                </a:solidFill>
              </a:rPr>
              <a:t>CA: </a:t>
            </a:r>
            <a:r>
              <a:rPr lang="en-US" sz="800" b="1" dirty="0" smtClean="0">
                <a:solidFill>
                  <a:srgbClr val="505050"/>
                </a:solidFill>
              </a:rPr>
              <a:t>13.168.100.22</a:t>
            </a:r>
            <a:endParaRPr lang="en-US" sz="800" b="1" dirty="0">
              <a:solidFill>
                <a:srgbClr val="505050"/>
              </a:solidFill>
            </a:endParaRPr>
          </a:p>
        </p:txBody>
      </p:sp>
      <p:sp>
        <p:nvSpPr>
          <p:cNvPr id="146" name="TextBox 145"/>
          <p:cNvSpPr txBox="1"/>
          <p:nvPr/>
        </p:nvSpPr>
        <p:spPr>
          <a:xfrm>
            <a:off x="7350885" y="616734"/>
            <a:ext cx="1288672" cy="461665"/>
          </a:xfrm>
          <a:prstGeom prst="rect">
            <a:avLst/>
          </a:prstGeom>
          <a:noFill/>
        </p:spPr>
        <p:txBody>
          <a:bodyPr wrap="square" rtlCol="0">
            <a:spAutoFit/>
          </a:bodyPr>
          <a:lstStyle/>
          <a:p>
            <a:pPr algn="ctr"/>
            <a:r>
              <a:rPr lang="en-US" sz="1200" dirty="0" smtClean="0">
                <a:solidFill>
                  <a:srgbClr val="505050"/>
                </a:solidFill>
              </a:rPr>
              <a:t>Presentation Tier</a:t>
            </a:r>
          </a:p>
        </p:txBody>
      </p:sp>
      <p:sp>
        <p:nvSpPr>
          <p:cNvPr id="147" name="TextBox 146"/>
          <p:cNvSpPr txBox="1"/>
          <p:nvPr/>
        </p:nvSpPr>
        <p:spPr>
          <a:xfrm>
            <a:off x="8931950" y="601662"/>
            <a:ext cx="1402919" cy="461665"/>
          </a:xfrm>
          <a:prstGeom prst="rect">
            <a:avLst/>
          </a:prstGeom>
          <a:noFill/>
        </p:spPr>
        <p:txBody>
          <a:bodyPr wrap="square" rtlCol="0">
            <a:spAutoFit/>
          </a:bodyPr>
          <a:lstStyle/>
          <a:p>
            <a:pPr algn="ctr"/>
            <a:r>
              <a:rPr lang="en-US" sz="1200" dirty="0" smtClean="0">
                <a:solidFill>
                  <a:srgbClr val="505050"/>
                </a:solidFill>
              </a:rPr>
              <a:t>Business Logic &amp; Persistence Tier</a:t>
            </a:r>
          </a:p>
        </p:txBody>
      </p:sp>
      <p:sp>
        <p:nvSpPr>
          <p:cNvPr id="149" name="TextBox 148"/>
          <p:cNvSpPr txBox="1"/>
          <p:nvPr/>
        </p:nvSpPr>
        <p:spPr>
          <a:xfrm>
            <a:off x="3351048" y="2598952"/>
            <a:ext cx="895672" cy="215444"/>
          </a:xfrm>
          <a:prstGeom prst="rect">
            <a:avLst/>
          </a:prstGeom>
          <a:solidFill>
            <a:schemeClr val="bg1"/>
          </a:solidFill>
        </p:spPr>
        <p:txBody>
          <a:bodyPr wrap="square" rtlCol="0">
            <a:spAutoFit/>
          </a:bodyPr>
          <a:lstStyle/>
          <a:p>
            <a:pPr algn="ctr"/>
            <a:r>
              <a:rPr lang="en-US" sz="800" b="1" dirty="0" smtClean="0">
                <a:solidFill>
                  <a:srgbClr val="505050"/>
                </a:solidFill>
              </a:rPr>
              <a:t>192.168.100.8</a:t>
            </a:r>
            <a:endParaRPr lang="en-US" sz="800" b="1" dirty="0">
              <a:solidFill>
                <a:srgbClr val="505050"/>
              </a:solidFill>
            </a:endParaRPr>
          </a:p>
        </p:txBody>
      </p:sp>
      <p:sp>
        <p:nvSpPr>
          <p:cNvPr id="150" name="TextBox 149"/>
          <p:cNvSpPr txBox="1"/>
          <p:nvPr/>
        </p:nvSpPr>
        <p:spPr>
          <a:xfrm>
            <a:off x="4408027" y="2604342"/>
            <a:ext cx="1021785" cy="215444"/>
          </a:xfrm>
          <a:prstGeom prst="rect">
            <a:avLst/>
          </a:prstGeom>
          <a:solidFill>
            <a:schemeClr val="bg1"/>
          </a:solidFill>
        </p:spPr>
        <p:txBody>
          <a:bodyPr wrap="square" rtlCol="0">
            <a:spAutoFit/>
          </a:bodyPr>
          <a:lstStyle/>
          <a:p>
            <a:pPr algn="ctr"/>
            <a:r>
              <a:rPr lang="en-US" sz="800" b="1" dirty="0" smtClean="0">
                <a:solidFill>
                  <a:srgbClr val="505050"/>
                </a:solidFill>
              </a:rPr>
              <a:t>192.168.100.9</a:t>
            </a:r>
            <a:endParaRPr lang="en-US" sz="800" b="1" dirty="0">
              <a:solidFill>
                <a:srgbClr val="505050"/>
              </a:solidFill>
            </a:endParaRPr>
          </a:p>
        </p:txBody>
      </p:sp>
      <p:sp>
        <p:nvSpPr>
          <p:cNvPr id="151" name="TextBox 150"/>
          <p:cNvSpPr txBox="1"/>
          <p:nvPr/>
        </p:nvSpPr>
        <p:spPr>
          <a:xfrm>
            <a:off x="4382313" y="2336641"/>
            <a:ext cx="1026473" cy="246221"/>
          </a:xfrm>
          <a:prstGeom prst="rect">
            <a:avLst/>
          </a:prstGeom>
          <a:noFill/>
        </p:spPr>
        <p:txBody>
          <a:bodyPr wrap="square" rtlCol="0">
            <a:spAutoFit/>
          </a:bodyPr>
          <a:lstStyle/>
          <a:p>
            <a:pPr algn="ctr"/>
            <a:r>
              <a:rPr lang="en-US" sz="1000" dirty="0" smtClean="0">
                <a:solidFill>
                  <a:srgbClr val="505050"/>
                </a:solidFill>
              </a:rPr>
              <a:t>Load Balancer</a:t>
            </a:r>
            <a:endParaRPr lang="en-US" sz="1000" dirty="0">
              <a:solidFill>
                <a:srgbClr val="505050"/>
              </a:solidFill>
            </a:endParaRPr>
          </a:p>
        </p:txBody>
      </p:sp>
      <p:grpSp>
        <p:nvGrpSpPr>
          <p:cNvPr id="154" name="Group 153"/>
          <p:cNvGrpSpPr/>
          <p:nvPr/>
        </p:nvGrpSpPr>
        <p:grpSpPr>
          <a:xfrm>
            <a:off x="6461372" y="3647127"/>
            <a:ext cx="660419" cy="624947"/>
            <a:chOff x="7405400" y="4876593"/>
            <a:chExt cx="825976" cy="795730"/>
          </a:xfrm>
        </p:grpSpPr>
        <p:sp>
          <p:nvSpPr>
            <p:cNvPr id="155" name="Oval 154"/>
            <p:cNvSpPr/>
            <p:nvPr/>
          </p:nvSpPr>
          <p:spPr>
            <a:xfrm>
              <a:off x="7405400" y="4876593"/>
              <a:ext cx="825976" cy="76197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56" name="Picture 7" descr="\\MAGNUM\Projects\Microsoft\Cloud Power FY12\Design\ICONS_PNG\Instant_online_access.png"/>
            <p:cNvPicPr>
              <a:picLocks noChangeAspect="1" noChangeArrowheads="1"/>
            </p:cNvPicPr>
            <p:nvPr/>
          </p:nvPicPr>
          <p:blipFill>
            <a:blip r:embed="rId3" cstate="print"/>
            <a:stretch>
              <a:fillRect/>
            </a:stretch>
          </p:blipFill>
          <p:spPr bwMode="auto">
            <a:xfrm>
              <a:off x="7405400" y="4897312"/>
              <a:ext cx="775012" cy="775011"/>
            </a:xfrm>
            <a:prstGeom prst="rect">
              <a:avLst/>
            </a:prstGeom>
            <a:noFill/>
          </p:spPr>
        </p:pic>
      </p:grpSp>
      <p:grpSp>
        <p:nvGrpSpPr>
          <p:cNvPr id="157" name="Group 156"/>
          <p:cNvGrpSpPr/>
          <p:nvPr/>
        </p:nvGrpSpPr>
        <p:grpSpPr>
          <a:xfrm>
            <a:off x="6521553" y="5149300"/>
            <a:ext cx="660419" cy="624947"/>
            <a:chOff x="7405400" y="4876593"/>
            <a:chExt cx="825976" cy="795730"/>
          </a:xfrm>
        </p:grpSpPr>
        <p:sp>
          <p:nvSpPr>
            <p:cNvPr id="158" name="Oval 157"/>
            <p:cNvSpPr/>
            <p:nvPr/>
          </p:nvSpPr>
          <p:spPr>
            <a:xfrm>
              <a:off x="7405400" y="4876593"/>
              <a:ext cx="825976" cy="76197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59" name="Picture 7" descr="\\MAGNUM\Projects\Microsoft\Cloud Power FY12\Design\ICONS_PNG\Instant_online_access.png"/>
            <p:cNvPicPr>
              <a:picLocks noChangeAspect="1" noChangeArrowheads="1"/>
            </p:cNvPicPr>
            <p:nvPr/>
          </p:nvPicPr>
          <p:blipFill>
            <a:blip r:embed="rId3" cstate="print"/>
            <a:stretch>
              <a:fillRect/>
            </a:stretch>
          </p:blipFill>
          <p:spPr bwMode="auto">
            <a:xfrm>
              <a:off x="7405400" y="4897312"/>
              <a:ext cx="775012" cy="775011"/>
            </a:xfrm>
            <a:prstGeom prst="rect">
              <a:avLst/>
            </a:prstGeom>
            <a:noFill/>
          </p:spPr>
        </p:pic>
      </p:grpSp>
      <p:grpSp>
        <p:nvGrpSpPr>
          <p:cNvPr id="160" name="Group 159"/>
          <p:cNvGrpSpPr/>
          <p:nvPr/>
        </p:nvGrpSpPr>
        <p:grpSpPr>
          <a:xfrm>
            <a:off x="6537542" y="6139216"/>
            <a:ext cx="660419" cy="624947"/>
            <a:chOff x="7405400" y="4876593"/>
            <a:chExt cx="825976" cy="795730"/>
          </a:xfrm>
        </p:grpSpPr>
        <p:sp>
          <p:nvSpPr>
            <p:cNvPr id="161" name="Oval 160"/>
            <p:cNvSpPr/>
            <p:nvPr/>
          </p:nvSpPr>
          <p:spPr>
            <a:xfrm>
              <a:off x="7405400" y="4876593"/>
              <a:ext cx="825976" cy="76197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62" name="Picture 7" descr="\\MAGNUM\Projects\Microsoft\Cloud Power FY12\Design\ICONS_PNG\Instant_online_access.png"/>
            <p:cNvPicPr>
              <a:picLocks noChangeAspect="1" noChangeArrowheads="1"/>
            </p:cNvPicPr>
            <p:nvPr/>
          </p:nvPicPr>
          <p:blipFill>
            <a:blip r:embed="rId3" cstate="print"/>
            <a:stretch>
              <a:fillRect/>
            </a:stretch>
          </p:blipFill>
          <p:spPr bwMode="auto">
            <a:xfrm>
              <a:off x="7405400" y="4897312"/>
              <a:ext cx="775012" cy="775011"/>
            </a:xfrm>
            <a:prstGeom prst="rect">
              <a:avLst/>
            </a:prstGeom>
            <a:noFill/>
          </p:spPr>
        </p:pic>
      </p:grpSp>
    </p:spTree>
    <p:extLst>
      <p:ext uri="{BB962C8B-B14F-4D97-AF65-F5344CB8AC3E}">
        <p14:creationId xmlns:p14="http://schemas.microsoft.com/office/powerpoint/2010/main" val="174749384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Video</a:t>
            </a:r>
            <a:br>
              <a:rPr lang="en-US" dirty="0" smtClean="0"/>
            </a:br>
            <a:r>
              <a:rPr lang="en-US" dirty="0"/>
              <a:t/>
            </a:r>
            <a:br>
              <a:rPr lang="en-US" dirty="0"/>
            </a:br>
            <a:r>
              <a:rPr lang="en-US" sz="6000" dirty="0" smtClean="0"/>
              <a:t>Cloud-Shop Application</a:t>
            </a:r>
            <a:endParaRPr lang="en-US" sz="6000" dirty="0"/>
          </a:p>
        </p:txBody>
      </p:sp>
    </p:spTree>
    <p:extLst>
      <p:ext uri="{BB962C8B-B14F-4D97-AF65-F5344CB8AC3E}">
        <p14:creationId xmlns:p14="http://schemas.microsoft.com/office/powerpoint/2010/main" val="46526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Deployment: Cloud-Shop</a:t>
            </a:r>
            <a:endParaRPr lang="en-US" dirty="0"/>
          </a:p>
        </p:txBody>
      </p:sp>
      <p:sp>
        <p:nvSpPr>
          <p:cNvPr id="4" name="TextBox 3"/>
          <p:cNvSpPr txBox="1"/>
          <p:nvPr/>
        </p:nvSpPr>
        <p:spPr>
          <a:xfrm>
            <a:off x="2360320" y="4155192"/>
            <a:ext cx="1699064" cy="646331"/>
          </a:xfrm>
          <a:prstGeom prst="rect">
            <a:avLst/>
          </a:prstGeom>
          <a:noFill/>
        </p:spPr>
        <p:txBody>
          <a:bodyPr wrap="square" rtlCol="0">
            <a:spAutoFit/>
          </a:bodyPr>
          <a:lstStyle/>
          <a:p>
            <a:r>
              <a:rPr lang="en-US" dirty="0" smtClean="0">
                <a:solidFill>
                  <a:srgbClr val="505050"/>
                </a:solidFill>
              </a:rPr>
              <a:t>Presentation Tier</a:t>
            </a:r>
          </a:p>
        </p:txBody>
      </p:sp>
      <p:sp>
        <p:nvSpPr>
          <p:cNvPr id="5" name="TextBox 4"/>
          <p:cNvSpPr txBox="1"/>
          <p:nvPr/>
        </p:nvSpPr>
        <p:spPr>
          <a:xfrm>
            <a:off x="2423016" y="5760309"/>
            <a:ext cx="1312984" cy="646331"/>
          </a:xfrm>
          <a:prstGeom prst="rect">
            <a:avLst/>
          </a:prstGeom>
          <a:noFill/>
        </p:spPr>
        <p:txBody>
          <a:bodyPr wrap="square" rtlCol="0">
            <a:spAutoFit/>
          </a:bodyPr>
          <a:lstStyle/>
          <a:p>
            <a:r>
              <a:rPr lang="en-US" dirty="0" smtClean="0">
                <a:solidFill>
                  <a:srgbClr val="505050"/>
                </a:solidFill>
              </a:rPr>
              <a:t>Persistence Tier</a:t>
            </a:r>
            <a:endParaRPr lang="en-US" dirty="0">
              <a:solidFill>
                <a:srgbClr val="505050"/>
              </a:solidFill>
            </a:endParaRPr>
          </a:p>
        </p:txBody>
      </p:sp>
      <p:sp>
        <p:nvSpPr>
          <p:cNvPr id="8" name="Oval 7"/>
          <p:cNvSpPr/>
          <p:nvPr/>
        </p:nvSpPr>
        <p:spPr>
          <a:xfrm>
            <a:off x="5166917" y="5408740"/>
            <a:ext cx="620295" cy="57845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505050"/>
                </a:solidFill>
              </a:rPr>
              <a:t>SQL</a:t>
            </a:r>
            <a:endParaRPr lang="en-US" sz="1000" dirty="0">
              <a:solidFill>
                <a:srgbClr val="505050"/>
              </a:solidFill>
            </a:endParaRPr>
          </a:p>
        </p:txBody>
      </p:sp>
      <p:sp>
        <p:nvSpPr>
          <p:cNvPr id="9" name="Rounded Rectangle 8"/>
          <p:cNvSpPr/>
          <p:nvPr/>
        </p:nvSpPr>
        <p:spPr>
          <a:xfrm>
            <a:off x="3775528" y="3897952"/>
            <a:ext cx="3364196" cy="1047110"/>
          </a:xfrm>
          <a:prstGeom prst="roundRect">
            <a:avLst/>
          </a:prstGeom>
          <a:noFill/>
          <a:ln w="2857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ed Rectangle 9"/>
          <p:cNvSpPr/>
          <p:nvPr/>
        </p:nvSpPr>
        <p:spPr>
          <a:xfrm>
            <a:off x="3794966" y="5345752"/>
            <a:ext cx="3364196" cy="1047110"/>
          </a:xfrm>
          <a:prstGeom prst="round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5031028" y="2049462"/>
            <a:ext cx="773723" cy="70457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rapezoid 11"/>
          <p:cNvSpPr/>
          <p:nvPr/>
        </p:nvSpPr>
        <p:spPr>
          <a:xfrm rot="5400000">
            <a:off x="5289936" y="2291635"/>
            <a:ext cx="308543" cy="218784"/>
          </a:xfrm>
          <a:prstGeom prst="trapezoid">
            <a:avLst/>
          </a:prstGeom>
          <a:solidFill>
            <a:schemeClr val="accent5">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68217A">
                  <a:lumMod val="60000"/>
                  <a:lumOff val="40000"/>
                </a:srgbClr>
              </a:solidFill>
            </a:endParaRPr>
          </a:p>
        </p:txBody>
      </p:sp>
      <p:cxnSp>
        <p:nvCxnSpPr>
          <p:cNvPr id="13" name="Straight Arrow Connector 12"/>
          <p:cNvCxnSpPr/>
          <p:nvPr/>
        </p:nvCxnSpPr>
        <p:spPr>
          <a:xfrm>
            <a:off x="5185085" y="2298348"/>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5191003" y="2398279"/>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5191003" y="2489443"/>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4780588" y="2915462"/>
            <a:ext cx="1361449" cy="277000"/>
          </a:xfrm>
          <a:prstGeom prst="rect">
            <a:avLst/>
          </a:prstGeom>
          <a:noFill/>
        </p:spPr>
        <p:txBody>
          <a:bodyPr wrap="square" rtlCol="0">
            <a:spAutoFit/>
          </a:bodyPr>
          <a:lstStyle/>
          <a:p>
            <a:pPr algn="ctr"/>
            <a:r>
              <a:rPr lang="en-US" sz="1200" dirty="0" smtClean="0">
                <a:solidFill>
                  <a:srgbClr val="505050"/>
                </a:solidFill>
              </a:rPr>
              <a:t>Load Balancer</a:t>
            </a:r>
            <a:endParaRPr lang="en-US" sz="1200" dirty="0">
              <a:solidFill>
                <a:srgbClr val="505050"/>
              </a:solidFill>
            </a:endParaRPr>
          </a:p>
        </p:txBody>
      </p:sp>
      <p:cxnSp>
        <p:nvCxnSpPr>
          <p:cNvPr id="17" name="Straight Arrow Connector 16"/>
          <p:cNvCxnSpPr/>
          <p:nvPr/>
        </p:nvCxnSpPr>
        <p:spPr>
          <a:xfrm>
            <a:off x="5570651" y="2401027"/>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4199331" y="4844862"/>
            <a:ext cx="375525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477064" y="6272084"/>
            <a:ext cx="2477520" cy="3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54584" y="4283938"/>
            <a:ext cx="0" cy="19881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8" idx="4"/>
          </p:cNvCxnSpPr>
          <p:nvPr/>
        </p:nvCxnSpPr>
        <p:spPr>
          <a:xfrm flipV="1">
            <a:off x="5473985" y="5987199"/>
            <a:ext cx="3080" cy="284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968912" y="1466026"/>
            <a:ext cx="363310" cy="32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4015856" y="1511746"/>
            <a:ext cx="269421" cy="236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4124387" y="1802620"/>
            <a:ext cx="52357" cy="74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Trapezoid 29"/>
          <p:cNvSpPr/>
          <p:nvPr/>
        </p:nvSpPr>
        <p:spPr>
          <a:xfrm>
            <a:off x="3992954" y="1874541"/>
            <a:ext cx="315222" cy="6908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TextBox 30"/>
          <p:cNvSpPr txBox="1"/>
          <p:nvPr/>
        </p:nvSpPr>
        <p:spPr>
          <a:xfrm>
            <a:off x="3810132" y="1992871"/>
            <a:ext cx="679559" cy="246221"/>
          </a:xfrm>
          <a:prstGeom prst="rect">
            <a:avLst/>
          </a:prstGeom>
          <a:noFill/>
        </p:spPr>
        <p:txBody>
          <a:bodyPr wrap="square" rtlCol="0">
            <a:spAutoFit/>
          </a:bodyPr>
          <a:lstStyle/>
          <a:p>
            <a:r>
              <a:rPr lang="en-US" sz="1000" dirty="0" smtClean="0">
                <a:solidFill>
                  <a:srgbClr val="505050"/>
                </a:solidFill>
              </a:rPr>
              <a:t>Client</a:t>
            </a:r>
            <a:r>
              <a:rPr lang="en-US" sz="1000" dirty="0">
                <a:solidFill>
                  <a:srgbClr val="505050"/>
                </a:solidFill>
              </a:rPr>
              <a:t> </a:t>
            </a:r>
            <a:r>
              <a:rPr lang="en-US" sz="1000" dirty="0" smtClean="0">
                <a:solidFill>
                  <a:srgbClr val="505050"/>
                </a:solidFill>
              </a:rPr>
              <a:t>A</a:t>
            </a:r>
            <a:endParaRPr lang="en-US" sz="1000" dirty="0">
              <a:solidFill>
                <a:srgbClr val="505050"/>
              </a:solidFill>
            </a:endParaRPr>
          </a:p>
        </p:txBody>
      </p:sp>
      <p:sp>
        <p:nvSpPr>
          <p:cNvPr id="32" name="Rectangle 31"/>
          <p:cNvSpPr/>
          <p:nvPr/>
        </p:nvSpPr>
        <p:spPr>
          <a:xfrm>
            <a:off x="6720879" y="1466026"/>
            <a:ext cx="363310" cy="32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6767823" y="1511746"/>
            <a:ext cx="269421" cy="236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6876354" y="1802620"/>
            <a:ext cx="52357" cy="74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Trapezoid 34"/>
          <p:cNvSpPr/>
          <p:nvPr/>
        </p:nvSpPr>
        <p:spPr>
          <a:xfrm>
            <a:off x="6744921" y="1874541"/>
            <a:ext cx="315222" cy="6908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TextBox 35"/>
          <p:cNvSpPr txBox="1"/>
          <p:nvPr/>
        </p:nvSpPr>
        <p:spPr>
          <a:xfrm>
            <a:off x="6257041" y="1985733"/>
            <a:ext cx="1231588" cy="246221"/>
          </a:xfrm>
          <a:prstGeom prst="rect">
            <a:avLst/>
          </a:prstGeom>
          <a:noFill/>
        </p:spPr>
        <p:txBody>
          <a:bodyPr wrap="square" rtlCol="0">
            <a:spAutoFit/>
          </a:bodyPr>
          <a:lstStyle/>
          <a:p>
            <a:pPr algn="ctr"/>
            <a:r>
              <a:rPr lang="en-US" sz="1000" dirty="0" smtClean="0">
                <a:solidFill>
                  <a:srgbClr val="505050"/>
                </a:solidFill>
              </a:rPr>
              <a:t>Client</a:t>
            </a:r>
            <a:r>
              <a:rPr lang="en-US" sz="1000" dirty="0">
                <a:solidFill>
                  <a:srgbClr val="505050"/>
                </a:solidFill>
              </a:rPr>
              <a:t> </a:t>
            </a:r>
            <a:r>
              <a:rPr lang="en-US" sz="1000" dirty="0" smtClean="0">
                <a:solidFill>
                  <a:srgbClr val="505050"/>
                </a:solidFill>
              </a:rPr>
              <a:t>B</a:t>
            </a:r>
            <a:endParaRPr lang="en-US" sz="1000" dirty="0">
              <a:solidFill>
                <a:srgbClr val="505050"/>
              </a:solidFill>
            </a:endParaRPr>
          </a:p>
        </p:txBody>
      </p:sp>
      <p:cxnSp>
        <p:nvCxnSpPr>
          <p:cNvPr id="37" name="Straight Arrow Connector 36"/>
          <p:cNvCxnSpPr/>
          <p:nvPr/>
        </p:nvCxnSpPr>
        <p:spPr>
          <a:xfrm>
            <a:off x="4428529" y="1681569"/>
            <a:ext cx="602499" cy="475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5805316" y="1657987"/>
            <a:ext cx="746396" cy="530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7600467" y="3573462"/>
            <a:ext cx="708401" cy="684109"/>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headEnd type="none" w="med" len="med"/>
            <a:tailEnd type="none" w="med" len="med"/>
          </a:ln>
          <a:effectLst>
            <a:glow rad="635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Oval 39"/>
          <p:cNvSpPr/>
          <p:nvPr/>
        </p:nvSpPr>
        <p:spPr bwMode="auto">
          <a:xfrm>
            <a:off x="7790484" y="3770780"/>
            <a:ext cx="304800" cy="266700"/>
          </a:xfrm>
          <a:prstGeom prst="ellipse">
            <a:avLst/>
          </a:prstGeom>
          <a:solidFill>
            <a:schemeClr val="accent1"/>
          </a:solidFill>
          <a:ln>
            <a:noFill/>
            <a:headEnd type="none" w="med" len="med"/>
            <a:tailEnd type="none" w="med" len="med"/>
          </a:ln>
          <a:effectLst>
            <a:glow rad="63500">
              <a:schemeClr val="accent6">
                <a:satMod val="175000"/>
                <a:alpha val="40000"/>
              </a:schemeClr>
            </a:glow>
            <a:softEdge rad="3175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41" name="Straight Arrow Connector 40"/>
          <p:cNvCxnSpPr/>
          <p:nvPr/>
        </p:nvCxnSpPr>
        <p:spPr>
          <a:xfrm flipV="1">
            <a:off x="8066566" y="3683041"/>
            <a:ext cx="114300" cy="9525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7729585" y="3673516"/>
            <a:ext cx="76200" cy="104775"/>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129115" y="3917926"/>
            <a:ext cx="114300" cy="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646946" y="3917926"/>
            <a:ext cx="101169" cy="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938615" y="4074644"/>
            <a:ext cx="0" cy="11430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8066046" y="4032227"/>
            <a:ext cx="114300" cy="9525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738734" y="4032227"/>
            <a:ext cx="76200" cy="104775"/>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7939135" y="3633927"/>
            <a:ext cx="0" cy="11430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513637" y="4407197"/>
            <a:ext cx="981989" cy="461665"/>
          </a:xfrm>
          <a:prstGeom prst="rect">
            <a:avLst/>
          </a:prstGeom>
          <a:noFill/>
        </p:spPr>
        <p:txBody>
          <a:bodyPr wrap="square" rtlCol="0">
            <a:spAutoFit/>
          </a:bodyPr>
          <a:lstStyle/>
          <a:p>
            <a:pPr algn="ctr"/>
            <a:r>
              <a:rPr lang="en-US" sz="1200" dirty="0" smtClean="0">
                <a:solidFill>
                  <a:srgbClr val="505050"/>
                </a:solidFill>
              </a:rPr>
              <a:t>Distributed Router</a:t>
            </a:r>
            <a:endParaRPr lang="en-US" sz="1200" dirty="0">
              <a:solidFill>
                <a:srgbClr val="505050"/>
              </a:solidFill>
            </a:endParaRPr>
          </a:p>
        </p:txBody>
      </p:sp>
      <p:sp>
        <p:nvSpPr>
          <p:cNvPr id="50" name="Flowchart: Process 49"/>
          <p:cNvSpPr/>
          <p:nvPr/>
        </p:nvSpPr>
        <p:spPr>
          <a:xfrm>
            <a:off x="8215591" y="2125863"/>
            <a:ext cx="1233158" cy="61075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1" name="Group 50"/>
          <p:cNvGrpSpPr/>
          <p:nvPr/>
        </p:nvGrpSpPr>
        <p:grpSpPr>
          <a:xfrm>
            <a:off x="8287387" y="2198096"/>
            <a:ext cx="1089565" cy="466291"/>
            <a:chOff x="3806677" y="2988729"/>
            <a:chExt cx="2683890" cy="1053135"/>
          </a:xfrm>
        </p:grpSpPr>
        <p:pic>
          <p:nvPicPr>
            <p:cNvPr id="52" name="Picture 51"/>
            <p:cNvPicPr>
              <a:picLocks noChangeAspect="1"/>
            </p:cNvPicPr>
            <p:nvPr/>
          </p:nvPicPr>
          <p:blipFill>
            <a:blip r:embed="rId2"/>
            <a:stretch>
              <a:fillRect/>
            </a:stretch>
          </p:blipFill>
          <p:spPr>
            <a:xfrm>
              <a:off x="3806677" y="3014433"/>
              <a:ext cx="952500" cy="1009650"/>
            </a:xfrm>
            <a:prstGeom prst="rect">
              <a:avLst/>
            </a:prstGeom>
            <a:scene3d>
              <a:camera prst="isometricRightUp"/>
              <a:lightRig rig="threePt" dir="t"/>
            </a:scene3d>
          </p:spPr>
        </p:pic>
        <p:pic>
          <p:nvPicPr>
            <p:cNvPr id="53" name="Picture 52"/>
            <p:cNvPicPr>
              <a:picLocks noChangeAspect="1"/>
            </p:cNvPicPr>
            <p:nvPr/>
          </p:nvPicPr>
          <p:blipFill>
            <a:blip r:embed="rId2"/>
            <a:stretch>
              <a:fillRect/>
            </a:stretch>
          </p:blipFill>
          <p:spPr>
            <a:xfrm>
              <a:off x="4383807" y="3014433"/>
              <a:ext cx="952500" cy="1009650"/>
            </a:xfrm>
            <a:prstGeom prst="rect">
              <a:avLst/>
            </a:prstGeom>
            <a:scene3d>
              <a:camera prst="isometricRightUp"/>
              <a:lightRig rig="threePt" dir="t"/>
            </a:scene3d>
          </p:spPr>
        </p:pic>
        <p:pic>
          <p:nvPicPr>
            <p:cNvPr id="54" name="Picture 53"/>
            <p:cNvPicPr>
              <a:picLocks noChangeAspect="1"/>
            </p:cNvPicPr>
            <p:nvPr/>
          </p:nvPicPr>
          <p:blipFill>
            <a:blip r:embed="rId2"/>
            <a:stretch>
              <a:fillRect/>
            </a:stretch>
          </p:blipFill>
          <p:spPr>
            <a:xfrm>
              <a:off x="4960937" y="2988729"/>
              <a:ext cx="952500" cy="1009650"/>
            </a:xfrm>
            <a:prstGeom prst="rect">
              <a:avLst/>
            </a:prstGeom>
            <a:scene3d>
              <a:camera prst="isometricRightUp"/>
              <a:lightRig rig="threePt" dir="t"/>
            </a:scene3d>
          </p:spPr>
        </p:pic>
        <p:pic>
          <p:nvPicPr>
            <p:cNvPr id="55" name="Picture 54"/>
            <p:cNvPicPr>
              <a:picLocks noChangeAspect="1"/>
            </p:cNvPicPr>
            <p:nvPr/>
          </p:nvPicPr>
          <p:blipFill>
            <a:blip r:embed="rId2"/>
            <a:stretch>
              <a:fillRect/>
            </a:stretch>
          </p:blipFill>
          <p:spPr>
            <a:xfrm>
              <a:off x="5538067" y="3032214"/>
              <a:ext cx="952500" cy="1009650"/>
            </a:xfrm>
            <a:prstGeom prst="rect">
              <a:avLst/>
            </a:prstGeom>
            <a:scene3d>
              <a:camera prst="isometricRightUp"/>
              <a:lightRig rig="threePt" dir="t"/>
            </a:scene3d>
          </p:spPr>
        </p:pic>
      </p:grpSp>
      <p:sp>
        <p:nvSpPr>
          <p:cNvPr id="56" name="Isosceles Triangle 55"/>
          <p:cNvSpPr/>
          <p:nvPr/>
        </p:nvSpPr>
        <p:spPr>
          <a:xfrm>
            <a:off x="4223689" y="3358770"/>
            <a:ext cx="2544134" cy="223784"/>
          </a:xfrm>
          <a:prstGeom prst="triangle">
            <a:avLst>
              <a:gd name="adj" fmla="val 4838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Down Arrow 56"/>
          <p:cNvSpPr/>
          <p:nvPr/>
        </p:nvSpPr>
        <p:spPr>
          <a:xfrm rot="2523281">
            <a:off x="7373662" y="2935596"/>
            <a:ext cx="405148" cy="634441"/>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8" name="Flowchart: Punched Tape 57"/>
          <p:cNvSpPr/>
          <p:nvPr/>
        </p:nvSpPr>
        <p:spPr>
          <a:xfrm rot="21265644">
            <a:off x="7580394" y="2607598"/>
            <a:ext cx="522426" cy="266701"/>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FFFFFF"/>
                </a:solidFill>
              </a:rPr>
              <a:t>Policy</a:t>
            </a:r>
            <a:endParaRPr lang="en-US" sz="1000" dirty="0">
              <a:solidFill>
                <a:srgbClr val="FFFFFF"/>
              </a:solidFill>
            </a:endParaRPr>
          </a:p>
        </p:txBody>
      </p:sp>
      <p:sp>
        <p:nvSpPr>
          <p:cNvPr id="59" name="Down Arrow 58"/>
          <p:cNvSpPr/>
          <p:nvPr/>
        </p:nvSpPr>
        <p:spPr>
          <a:xfrm rot="5400000">
            <a:off x="7224425" y="2171979"/>
            <a:ext cx="424586" cy="622794"/>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0" name="Down Arrow 59"/>
          <p:cNvSpPr/>
          <p:nvPr/>
        </p:nvSpPr>
        <p:spPr>
          <a:xfrm>
            <a:off x="8565684" y="1657987"/>
            <a:ext cx="424586" cy="434558"/>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75" name="Group 74"/>
          <p:cNvGrpSpPr/>
          <p:nvPr/>
        </p:nvGrpSpPr>
        <p:grpSpPr>
          <a:xfrm>
            <a:off x="3750893" y="4113939"/>
            <a:ext cx="916597" cy="539299"/>
            <a:chOff x="3750893" y="4113939"/>
            <a:chExt cx="916597" cy="539299"/>
          </a:xfrm>
        </p:grpSpPr>
        <p:sp>
          <p:nvSpPr>
            <p:cNvPr id="73" name="Oval 72"/>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TextBox 73"/>
            <p:cNvSpPr txBox="1"/>
            <p:nvPr/>
          </p:nvSpPr>
          <p:spPr>
            <a:xfrm>
              <a:off x="3750893" y="4188944"/>
              <a:ext cx="916597" cy="444816"/>
            </a:xfrm>
            <a:prstGeom prst="rect">
              <a:avLst/>
            </a:prstGeom>
            <a:noFill/>
          </p:spPr>
          <p:txBody>
            <a:bodyPr wrap="square" lIns="182880" tIns="146304" rIns="182880" bIns="146304" rtlCol="0">
              <a:spAutoFit/>
            </a:bodyPr>
            <a:lstStyle/>
            <a:p>
              <a:pPr>
                <a:lnSpc>
                  <a:spcPct val="90000"/>
                </a:lnSpc>
                <a:spcAft>
                  <a:spcPts val="600"/>
                </a:spcAft>
              </a:pPr>
              <a:r>
                <a:rPr lang="en-US" sz="1000" dirty="0" smtClean="0">
                  <a:gradFill>
                    <a:gsLst>
                      <a:gs pos="2917">
                        <a:srgbClr val="505050"/>
                      </a:gs>
                      <a:gs pos="30000">
                        <a:srgbClr val="505050"/>
                      </a:gs>
                    </a:gsLst>
                    <a:lin ang="5400000" scaled="0"/>
                  </a:gradFill>
                </a:rPr>
                <a:t>IIS Dip 0</a:t>
              </a:r>
            </a:p>
          </p:txBody>
        </p:sp>
      </p:grpSp>
      <p:grpSp>
        <p:nvGrpSpPr>
          <p:cNvPr id="76" name="Group 75"/>
          <p:cNvGrpSpPr/>
          <p:nvPr/>
        </p:nvGrpSpPr>
        <p:grpSpPr>
          <a:xfrm>
            <a:off x="4615840" y="4106862"/>
            <a:ext cx="916597" cy="539299"/>
            <a:chOff x="3750893" y="4113939"/>
            <a:chExt cx="916597" cy="539299"/>
          </a:xfrm>
        </p:grpSpPr>
        <p:sp>
          <p:nvSpPr>
            <p:cNvPr id="77" name="Oval 76"/>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TextBox 77"/>
            <p:cNvSpPr txBox="1"/>
            <p:nvPr/>
          </p:nvSpPr>
          <p:spPr>
            <a:xfrm>
              <a:off x="3750893" y="4188944"/>
              <a:ext cx="916597" cy="444816"/>
            </a:xfrm>
            <a:prstGeom prst="rect">
              <a:avLst/>
            </a:prstGeom>
            <a:noFill/>
          </p:spPr>
          <p:txBody>
            <a:bodyPr wrap="square" lIns="182880" tIns="146304" rIns="182880" bIns="146304" rtlCol="0">
              <a:spAutoFit/>
            </a:bodyPr>
            <a:lstStyle/>
            <a:p>
              <a:pPr>
                <a:lnSpc>
                  <a:spcPct val="90000"/>
                </a:lnSpc>
                <a:spcAft>
                  <a:spcPts val="600"/>
                </a:spcAft>
              </a:pPr>
              <a:r>
                <a:rPr lang="en-US" sz="1000" dirty="0" smtClean="0">
                  <a:gradFill>
                    <a:gsLst>
                      <a:gs pos="2917">
                        <a:srgbClr val="505050"/>
                      </a:gs>
                      <a:gs pos="30000">
                        <a:srgbClr val="505050"/>
                      </a:gs>
                    </a:gsLst>
                    <a:lin ang="5400000" scaled="0"/>
                  </a:gradFill>
                </a:rPr>
                <a:t>IIS Dip 1</a:t>
              </a:r>
            </a:p>
          </p:txBody>
        </p:sp>
      </p:grpSp>
      <p:grpSp>
        <p:nvGrpSpPr>
          <p:cNvPr id="79" name="Group 78"/>
          <p:cNvGrpSpPr/>
          <p:nvPr/>
        </p:nvGrpSpPr>
        <p:grpSpPr>
          <a:xfrm>
            <a:off x="5454040" y="4106862"/>
            <a:ext cx="916597" cy="539299"/>
            <a:chOff x="3750893" y="4113939"/>
            <a:chExt cx="916597" cy="539299"/>
          </a:xfrm>
        </p:grpSpPr>
        <p:sp>
          <p:nvSpPr>
            <p:cNvPr id="80" name="Oval 79"/>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TextBox 80"/>
            <p:cNvSpPr txBox="1"/>
            <p:nvPr/>
          </p:nvSpPr>
          <p:spPr>
            <a:xfrm>
              <a:off x="3750893" y="4188944"/>
              <a:ext cx="916597" cy="444816"/>
            </a:xfrm>
            <a:prstGeom prst="rect">
              <a:avLst/>
            </a:prstGeom>
            <a:noFill/>
          </p:spPr>
          <p:txBody>
            <a:bodyPr wrap="square" lIns="182880" tIns="146304" rIns="182880" bIns="146304" rtlCol="0">
              <a:spAutoFit/>
            </a:bodyPr>
            <a:lstStyle/>
            <a:p>
              <a:pPr>
                <a:lnSpc>
                  <a:spcPct val="90000"/>
                </a:lnSpc>
                <a:spcAft>
                  <a:spcPts val="600"/>
                </a:spcAft>
              </a:pPr>
              <a:r>
                <a:rPr lang="en-US" sz="1000" dirty="0" smtClean="0">
                  <a:gradFill>
                    <a:gsLst>
                      <a:gs pos="2917">
                        <a:srgbClr val="505050"/>
                      </a:gs>
                      <a:gs pos="30000">
                        <a:srgbClr val="505050"/>
                      </a:gs>
                    </a:gsLst>
                    <a:lin ang="5400000" scaled="0"/>
                  </a:gradFill>
                </a:rPr>
                <a:t>IIS Dip 2</a:t>
              </a:r>
            </a:p>
          </p:txBody>
        </p:sp>
      </p:grpSp>
      <p:grpSp>
        <p:nvGrpSpPr>
          <p:cNvPr id="82" name="Group 81"/>
          <p:cNvGrpSpPr/>
          <p:nvPr/>
        </p:nvGrpSpPr>
        <p:grpSpPr>
          <a:xfrm>
            <a:off x="6292240" y="4106862"/>
            <a:ext cx="916597" cy="539299"/>
            <a:chOff x="3750893" y="4113939"/>
            <a:chExt cx="916597" cy="539299"/>
          </a:xfrm>
        </p:grpSpPr>
        <p:sp>
          <p:nvSpPr>
            <p:cNvPr id="83" name="Oval 82"/>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4" name="TextBox 83"/>
            <p:cNvSpPr txBox="1"/>
            <p:nvPr/>
          </p:nvSpPr>
          <p:spPr>
            <a:xfrm>
              <a:off x="3750893" y="4188944"/>
              <a:ext cx="916597" cy="444816"/>
            </a:xfrm>
            <a:prstGeom prst="rect">
              <a:avLst/>
            </a:prstGeom>
            <a:noFill/>
          </p:spPr>
          <p:txBody>
            <a:bodyPr wrap="square" lIns="182880" tIns="146304" rIns="182880" bIns="146304" rtlCol="0">
              <a:spAutoFit/>
            </a:bodyPr>
            <a:lstStyle/>
            <a:p>
              <a:pPr>
                <a:lnSpc>
                  <a:spcPct val="90000"/>
                </a:lnSpc>
                <a:spcAft>
                  <a:spcPts val="600"/>
                </a:spcAft>
              </a:pPr>
              <a:r>
                <a:rPr lang="en-US" sz="1000" dirty="0" smtClean="0">
                  <a:gradFill>
                    <a:gsLst>
                      <a:gs pos="2917">
                        <a:srgbClr val="505050"/>
                      </a:gs>
                      <a:gs pos="30000">
                        <a:srgbClr val="505050"/>
                      </a:gs>
                    </a:gsLst>
                    <a:lin ang="5400000" scaled="0"/>
                  </a:gradFill>
                </a:rPr>
                <a:t>IIS Dip 3</a:t>
              </a:r>
            </a:p>
          </p:txBody>
        </p:sp>
      </p:grpSp>
      <p:cxnSp>
        <p:nvCxnSpPr>
          <p:cNvPr id="86" name="Straight Connector 85"/>
          <p:cNvCxnSpPr>
            <a:stCxn id="73" idx="4"/>
          </p:cNvCxnSpPr>
          <p:nvPr/>
        </p:nvCxnSpPr>
        <p:spPr>
          <a:xfrm>
            <a:off x="4190941" y="4653238"/>
            <a:ext cx="8390" cy="1916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075237" y="4640262"/>
            <a:ext cx="8390" cy="1916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905047" y="4640262"/>
            <a:ext cx="8390" cy="1916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751637" y="4640262"/>
            <a:ext cx="8390" cy="1916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69335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Next Generation Networking – SDN, NFV, &amp; Cloud-Scale Fundamentals</a:t>
            </a:r>
            <a:endParaRPr lang="en-US" sz="3200" dirty="0"/>
          </a:p>
        </p:txBody>
      </p:sp>
      <p:sp>
        <p:nvSpPr>
          <p:cNvPr id="3" name="Text Placeholder 2"/>
          <p:cNvSpPr>
            <a:spLocks noGrp="1"/>
          </p:cNvSpPr>
          <p:nvPr>
            <p:ph type="body" sz="quarter" idx="14"/>
          </p:nvPr>
        </p:nvSpPr>
        <p:spPr/>
        <p:txBody>
          <a:bodyPr/>
          <a:lstStyle/>
          <a:p>
            <a:r>
              <a:rPr lang="en-US" dirty="0" smtClean="0"/>
              <a:t>Bala Rajagopalan &amp; Rajeev Nagar</a:t>
            </a:r>
            <a:endParaRPr lang="en-US"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CDP-B224</a:t>
            </a:r>
            <a:endParaRPr lang="en-US" dirty="0"/>
          </a:p>
        </p:txBody>
      </p:sp>
    </p:spTree>
    <p:extLst>
      <p:ext uri="{BB962C8B-B14F-4D97-AF65-F5344CB8AC3E}">
        <p14:creationId xmlns:p14="http://schemas.microsoft.com/office/powerpoint/2010/main" val="103479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ech Ed Demo - CloudShop Tenant Take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434888" cy="6994525"/>
          </a:xfrm>
          <a:prstGeom prst="rect">
            <a:avLst/>
          </a:prstGeom>
        </p:spPr>
      </p:pic>
    </p:spTree>
    <p:extLst>
      <p:ext uri="{BB962C8B-B14F-4D97-AF65-F5344CB8AC3E}">
        <p14:creationId xmlns:p14="http://schemas.microsoft.com/office/powerpoint/2010/main" val="3583516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3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1209973"/>
            <a:ext cx="8762998" cy="2751698"/>
          </a:xfrm>
        </p:spPr>
        <p:txBody>
          <a:bodyPr/>
          <a:lstStyle/>
          <a:p>
            <a:r>
              <a:rPr lang="en-US" dirty="0" smtClean="0"/>
              <a:t>Video</a:t>
            </a:r>
            <a:br>
              <a:rPr lang="en-US" dirty="0" smtClean="0"/>
            </a:br>
            <a:r>
              <a:rPr lang="en-US" dirty="0"/>
              <a:t/>
            </a:r>
            <a:br>
              <a:rPr lang="en-US" dirty="0"/>
            </a:br>
            <a:r>
              <a:rPr lang="en-US" sz="5800" dirty="0" smtClean="0"/>
              <a:t>Contoso Content Streaming</a:t>
            </a:r>
            <a:endParaRPr lang="en-US" sz="5800" dirty="0"/>
          </a:p>
        </p:txBody>
      </p:sp>
    </p:spTree>
    <p:extLst>
      <p:ext uri="{BB962C8B-B14F-4D97-AF65-F5344CB8AC3E}">
        <p14:creationId xmlns:p14="http://schemas.microsoft.com/office/powerpoint/2010/main" val="373141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Deployment: Contoso</a:t>
            </a:r>
            <a:endParaRPr lang="en-US" dirty="0"/>
          </a:p>
        </p:txBody>
      </p:sp>
      <p:sp>
        <p:nvSpPr>
          <p:cNvPr id="4" name="TextBox 3"/>
          <p:cNvSpPr txBox="1"/>
          <p:nvPr/>
        </p:nvSpPr>
        <p:spPr>
          <a:xfrm>
            <a:off x="2360320" y="4155192"/>
            <a:ext cx="1699064" cy="646331"/>
          </a:xfrm>
          <a:prstGeom prst="rect">
            <a:avLst/>
          </a:prstGeom>
          <a:noFill/>
        </p:spPr>
        <p:txBody>
          <a:bodyPr wrap="square" rtlCol="0">
            <a:spAutoFit/>
          </a:bodyPr>
          <a:lstStyle/>
          <a:p>
            <a:r>
              <a:rPr lang="en-US" dirty="0" smtClean="0">
                <a:solidFill>
                  <a:srgbClr val="505050"/>
                </a:solidFill>
              </a:rPr>
              <a:t>Presentation Tier</a:t>
            </a:r>
          </a:p>
        </p:txBody>
      </p:sp>
      <p:sp>
        <p:nvSpPr>
          <p:cNvPr id="5" name="TextBox 4"/>
          <p:cNvSpPr txBox="1"/>
          <p:nvPr/>
        </p:nvSpPr>
        <p:spPr>
          <a:xfrm>
            <a:off x="2423016" y="5760309"/>
            <a:ext cx="1312984" cy="369332"/>
          </a:xfrm>
          <a:prstGeom prst="rect">
            <a:avLst/>
          </a:prstGeom>
          <a:noFill/>
        </p:spPr>
        <p:txBody>
          <a:bodyPr wrap="square" rtlCol="0">
            <a:spAutoFit/>
          </a:bodyPr>
          <a:lstStyle/>
          <a:p>
            <a:r>
              <a:rPr lang="en-US" dirty="0" smtClean="0">
                <a:solidFill>
                  <a:srgbClr val="505050"/>
                </a:solidFill>
              </a:rPr>
              <a:t>Data Tier</a:t>
            </a:r>
            <a:endParaRPr lang="en-US" dirty="0">
              <a:solidFill>
                <a:srgbClr val="505050"/>
              </a:solidFill>
            </a:endParaRPr>
          </a:p>
        </p:txBody>
      </p:sp>
      <p:sp>
        <p:nvSpPr>
          <p:cNvPr id="9" name="Rounded Rectangle 8"/>
          <p:cNvSpPr/>
          <p:nvPr/>
        </p:nvSpPr>
        <p:spPr>
          <a:xfrm>
            <a:off x="3775528" y="3897952"/>
            <a:ext cx="3364196" cy="1047110"/>
          </a:xfrm>
          <a:prstGeom prst="roundRect">
            <a:avLst/>
          </a:prstGeom>
          <a:noFill/>
          <a:ln w="28575">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ed Rectangle 9"/>
          <p:cNvSpPr/>
          <p:nvPr/>
        </p:nvSpPr>
        <p:spPr>
          <a:xfrm>
            <a:off x="3794966" y="5345752"/>
            <a:ext cx="3364196" cy="1047110"/>
          </a:xfrm>
          <a:prstGeom prst="round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5031028" y="2049462"/>
            <a:ext cx="773723" cy="70457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rapezoid 11"/>
          <p:cNvSpPr/>
          <p:nvPr/>
        </p:nvSpPr>
        <p:spPr>
          <a:xfrm rot="5400000">
            <a:off x="5289936" y="2291635"/>
            <a:ext cx="308543" cy="218784"/>
          </a:xfrm>
          <a:prstGeom prst="trapezoid">
            <a:avLst/>
          </a:prstGeom>
          <a:solidFill>
            <a:schemeClr val="accent5">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68217A">
                  <a:lumMod val="60000"/>
                  <a:lumOff val="40000"/>
                </a:srgbClr>
              </a:solidFill>
            </a:endParaRPr>
          </a:p>
        </p:txBody>
      </p:sp>
      <p:cxnSp>
        <p:nvCxnSpPr>
          <p:cNvPr id="13" name="Straight Arrow Connector 12"/>
          <p:cNvCxnSpPr/>
          <p:nvPr/>
        </p:nvCxnSpPr>
        <p:spPr>
          <a:xfrm>
            <a:off x="5185085" y="2298348"/>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5191003" y="2398279"/>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5191003" y="2489443"/>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4780588" y="2915462"/>
            <a:ext cx="1361449" cy="277000"/>
          </a:xfrm>
          <a:prstGeom prst="rect">
            <a:avLst/>
          </a:prstGeom>
          <a:noFill/>
        </p:spPr>
        <p:txBody>
          <a:bodyPr wrap="square" rtlCol="0">
            <a:spAutoFit/>
          </a:bodyPr>
          <a:lstStyle/>
          <a:p>
            <a:pPr algn="ctr"/>
            <a:r>
              <a:rPr lang="en-US" sz="1200" dirty="0" smtClean="0">
                <a:solidFill>
                  <a:srgbClr val="505050"/>
                </a:solidFill>
              </a:rPr>
              <a:t>Load Balancer</a:t>
            </a:r>
            <a:endParaRPr lang="en-US" sz="1200" dirty="0">
              <a:solidFill>
                <a:srgbClr val="505050"/>
              </a:solidFill>
            </a:endParaRPr>
          </a:p>
        </p:txBody>
      </p:sp>
      <p:cxnSp>
        <p:nvCxnSpPr>
          <p:cNvPr id="17" name="Straight Arrow Connector 16"/>
          <p:cNvCxnSpPr/>
          <p:nvPr/>
        </p:nvCxnSpPr>
        <p:spPr>
          <a:xfrm>
            <a:off x="5570651" y="2401027"/>
            <a:ext cx="143812" cy="2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4349931" y="4844862"/>
            <a:ext cx="3604653" cy="4064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21117" y="6269242"/>
            <a:ext cx="3333467" cy="2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54584" y="4283938"/>
            <a:ext cx="0" cy="19881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621117" y="5935663"/>
            <a:ext cx="0" cy="336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968912" y="1466026"/>
            <a:ext cx="363310" cy="32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4015856" y="1511746"/>
            <a:ext cx="269421" cy="236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4124387" y="1802620"/>
            <a:ext cx="52357" cy="74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Trapezoid 29"/>
          <p:cNvSpPr/>
          <p:nvPr/>
        </p:nvSpPr>
        <p:spPr>
          <a:xfrm>
            <a:off x="3992954" y="1874541"/>
            <a:ext cx="315222" cy="6908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TextBox 30"/>
          <p:cNvSpPr txBox="1"/>
          <p:nvPr/>
        </p:nvSpPr>
        <p:spPr>
          <a:xfrm>
            <a:off x="3810132" y="1992871"/>
            <a:ext cx="679559" cy="246221"/>
          </a:xfrm>
          <a:prstGeom prst="rect">
            <a:avLst/>
          </a:prstGeom>
          <a:noFill/>
        </p:spPr>
        <p:txBody>
          <a:bodyPr wrap="square" rtlCol="0">
            <a:spAutoFit/>
          </a:bodyPr>
          <a:lstStyle/>
          <a:p>
            <a:r>
              <a:rPr lang="en-US" sz="1000" dirty="0" smtClean="0">
                <a:solidFill>
                  <a:srgbClr val="505050"/>
                </a:solidFill>
              </a:rPr>
              <a:t>Client</a:t>
            </a:r>
            <a:r>
              <a:rPr lang="en-US" sz="1000" dirty="0">
                <a:solidFill>
                  <a:srgbClr val="505050"/>
                </a:solidFill>
              </a:rPr>
              <a:t> </a:t>
            </a:r>
            <a:r>
              <a:rPr lang="en-US" sz="1000" dirty="0" smtClean="0">
                <a:solidFill>
                  <a:srgbClr val="505050"/>
                </a:solidFill>
              </a:rPr>
              <a:t>A</a:t>
            </a:r>
            <a:endParaRPr lang="en-US" sz="1000" dirty="0">
              <a:solidFill>
                <a:srgbClr val="505050"/>
              </a:solidFill>
            </a:endParaRPr>
          </a:p>
        </p:txBody>
      </p:sp>
      <p:sp>
        <p:nvSpPr>
          <p:cNvPr id="32" name="Rectangle 31"/>
          <p:cNvSpPr/>
          <p:nvPr/>
        </p:nvSpPr>
        <p:spPr>
          <a:xfrm>
            <a:off x="6720879" y="1466026"/>
            <a:ext cx="363310" cy="32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6767823" y="1511746"/>
            <a:ext cx="269421" cy="2367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6876354" y="1802620"/>
            <a:ext cx="52357" cy="74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Trapezoid 34"/>
          <p:cNvSpPr/>
          <p:nvPr/>
        </p:nvSpPr>
        <p:spPr>
          <a:xfrm>
            <a:off x="6744921" y="1874541"/>
            <a:ext cx="315222" cy="6908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TextBox 35"/>
          <p:cNvSpPr txBox="1"/>
          <p:nvPr/>
        </p:nvSpPr>
        <p:spPr>
          <a:xfrm>
            <a:off x="6257041" y="1985733"/>
            <a:ext cx="1231588" cy="246221"/>
          </a:xfrm>
          <a:prstGeom prst="rect">
            <a:avLst/>
          </a:prstGeom>
          <a:noFill/>
        </p:spPr>
        <p:txBody>
          <a:bodyPr wrap="square" rtlCol="0">
            <a:spAutoFit/>
          </a:bodyPr>
          <a:lstStyle/>
          <a:p>
            <a:pPr algn="ctr"/>
            <a:r>
              <a:rPr lang="en-US" sz="1000" dirty="0" smtClean="0">
                <a:solidFill>
                  <a:srgbClr val="505050"/>
                </a:solidFill>
              </a:rPr>
              <a:t>Client</a:t>
            </a:r>
            <a:r>
              <a:rPr lang="en-US" sz="1000" dirty="0">
                <a:solidFill>
                  <a:srgbClr val="505050"/>
                </a:solidFill>
              </a:rPr>
              <a:t> </a:t>
            </a:r>
            <a:r>
              <a:rPr lang="en-US" sz="1000" dirty="0" smtClean="0">
                <a:solidFill>
                  <a:srgbClr val="505050"/>
                </a:solidFill>
              </a:rPr>
              <a:t>B</a:t>
            </a:r>
            <a:endParaRPr lang="en-US" sz="1000" dirty="0">
              <a:solidFill>
                <a:srgbClr val="505050"/>
              </a:solidFill>
            </a:endParaRPr>
          </a:p>
        </p:txBody>
      </p:sp>
      <p:cxnSp>
        <p:nvCxnSpPr>
          <p:cNvPr id="37" name="Straight Arrow Connector 36"/>
          <p:cNvCxnSpPr/>
          <p:nvPr/>
        </p:nvCxnSpPr>
        <p:spPr>
          <a:xfrm>
            <a:off x="4428529" y="1681569"/>
            <a:ext cx="602499" cy="475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5805316" y="1657987"/>
            <a:ext cx="746396" cy="530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7600467" y="3573462"/>
            <a:ext cx="708401" cy="684109"/>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headEnd type="none" w="med" len="med"/>
            <a:tailEnd type="none" w="med" len="med"/>
          </a:ln>
          <a:effectLst>
            <a:glow rad="635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Oval 39"/>
          <p:cNvSpPr/>
          <p:nvPr/>
        </p:nvSpPr>
        <p:spPr bwMode="auto">
          <a:xfrm>
            <a:off x="7790484" y="3770780"/>
            <a:ext cx="304800" cy="266700"/>
          </a:xfrm>
          <a:prstGeom prst="ellipse">
            <a:avLst/>
          </a:prstGeom>
          <a:solidFill>
            <a:schemeClr val="accent1"/>
          </a:solidFill>
          <a:ln>
            <a:noFill/>
            <a:headEnd type="none" w="med" len="med"/>
            <a:tailEnd type="none" w="med" len="med"/>
          </a:ln>
          <a:effectLst>
            <a:glow rad="63500">
              <a:schemeClr val="accent6">
                <a:satMod val="175000"/>
                <a:alpha val="40000"/>
              </a:schemeClr>
            </a:glow>
            <a:softEdge rad="3175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41" name="Straight Arrow Connector 40"/>
          <p:cNvCxnSpPr/>
          <p:nvPr/>
        </p:nvCxnSpPr>
        <p:spPr>
          <a:xfrm flipV="1">
            <a:off x="8066566" y="3683041"/>
            <a:ext cx="114300" cy="9525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7729585" y="3673516"/>
            <a:ext cx="76200" cy="104775"/>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129115" y="3917926"/>
            <a:ext cx="114300" cy="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7646946" y="3917926"/>
            <a:ext cx="101169" cy="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938615" y="4074644"/>
            <a:ext cx="0" cy="11430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8066046" y="4032227"/>
            <a:ext cx="114300" cy="9525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738734" y="4032227"/>
            <a:ext cx="76200" cy="104775"/>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7939135" y="3633927"/>
            <a:ext cx="0" cy="114300"/>
          </a:xfrm>
          <a:prstGeom prst="straightConnector1">
            <a:avLst/>
          </a:prstGeom>
          <a:ln>
            <a:solidFill>
              <a:schemeClr val="tx1"/>
            </a:solidFill>
            <a:headEnd type="none"/>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513637" y="4407197"/>
            <a:ext cx="981989" cy="461665"/>
          </a:xfrm>
          <a:prstGeom prst="rect">
            <a:avLst/>
          </a:prstGeom>
          <a:noFill/>
        </p:spPr>
        <p:txBody>
          <a:bodyPr wrap="square" rtlCol="0">
            <a:spAutoFit/>
          </a:bodyPr>
          <a:lstStyle/>
          <a:p>
            <a:pPr algn="ctr"/>
            <a:r>
              <a:rPr lang="en-US" sz="1200" dirty="0" smtClean="0">
                <a:solidFill>
                  <a:srgbClr val="505050"/>
                </a:solidFill>
              </a:rPr>
              <a:t>Distributed Router</a:t>
            </a:r>
            <a:endParaRPr lang="en-US" sz="1200" dirty="0">
              <a:solidFill>
                <a:srgbClr val="505050"/>
              </a:solidFill>
            </a:endParaRPr>
          </a:p>
        </p:txBody>
      </p:sp>
      <p:sp>
        <p:nvSpPr>
          <p:cNvPr id="50" name="Flowchart: Process 49"/>
          <p:cNvSpPr/>
          <p:nvPr/>
        </p:nvSpPr>
        <p:spPr>
          <a:xfrm>
            <a:off x="8215591" y="2125863"/>
            <a:ext cx="1233158" cy="61075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1" name="Group 50"/>
          <p:cNvGrpSpPr/>
          <p:nvPr/>
        </p:nvGrpSpPr>
        <p:grpSpPr>
          <a:xfrm>
            <a:off x="8287387" y="2198096"/>
            <a:ext cx="1089565" cy="466291"/>
            <a:chOff x="3806677" y="2988729"/>
            <a:chExt cx="2683890" cy="1053135"/>
          </a:xfrm>
        </p:grpSpPr>
        <p:pic>
          <p:nvPicPr>
            <p:cNvPr id="52" name="Picture 51"/>
            <p:cNvPicPr>
              <a:picLocks noChangeAspect="1"/>
            </p:cNvPicPr>
            <p:nvPr/>
          </p:nvPicPr>
          <p:blipFill>
            <a:blip r:embed="rId3"/>
            <a:stretch>
              <a:fillRect/>
            </a:stretch>
          </p:blipFill>
          <p:spPr>
            <a:xfrm>
              <a:off x="3806677" y="3014433"/>
              <a:ext cx="952500" cy="1009650"/>
            </a:xfrm>
            <a:prstGeom prst="rect">
              <a:avLst/>
            </a:prstGeom>
            <a:scene3d>
              <a:camera prst="isometricRightUp"/>
              <a:lightRig rig="threePt" dir="t"/>
            </a:scene3d>
          </p:spPr>
        </p:pic>
        <p:pic>
          <p:nvPicPr>
            <p:cNvPr id="53" name="Picture 52"/>
            <p:cNvPicPr>
              <a:picLocks noChangeAspect="1"/>
            </p:cNvPicPr>
            <p:nvPr/>
          </p:nvPicPr>
          <p:blipFill>
            <a:blip r:embed="rId3"/>
            <a:stretch>
              <a:fillRect/>
            </a:stretch>
          </p:blipFill>
          <p:spPr>
            <a:xfrm>
              <a:off x="4383807" y="3014433"/>
              <a:ext cx="952500" cy="1009650"/>
            </a:xfrm>
            <a:prstGeom prst="rect">
              <a:avLst/>
            </a:prstGeom>
            <a:scene3d>
              <a:camera prst="isometricRightUp"/>
              <a:lightRig rig="threePt" dir="t"/>
            </a:scene3d>
          </p:spPr>
        </p:pic>
        <p:pic>
          <p:nvPicPr>
            <p:cNvPr id="54" name="Picture 53"/>
            <p:cNvPicPr>
              <a:picLocks noChangeAspect="1"/>
            </p:cNvPicPr>
            <p:nvPr/>
          </p:nvPicPr>
          <p:blipFill>
            <a:blip r:embed="rId3"/>
            <a:stretch>
              <a:fillRect/>
            </a:stretch>
          </p:blipFill>
          <p:spPr>
            <a:xfrm>
              <a:off x="4960937" y="2988729"/>
              <a:ext cx="952500" cy="1009650"/>
            </a:xfrm>
            <a:prstGeom prst="rect">
              <a:avLst/>
            </a:prstGeom>
            <a:scene3d>
              <a:camera prst="isometricRightUp"/>
              <a:lightRig rig="threePt" dir="t"/>
            </a:scene3d>
          </p:spPr>
        </p:pic>
        <p:pic>
          <p:nvPicPr>
            <p:cNvPr id="55" name="Picture 54"/>
            <p:cNvPicPr>
              <a:picLocks noChangeAspect="1"/>
            </p:cNvPicPr>
            <p:nvPr/>
          </p:nvPicPr>
          <p:blipFill>
            <a:blip r:embed="rId3"/>
            <a:stretch>
              <a:fillRect/>
            </a:stretch>
          </p:blipFill>
          <p:spPr>
            <a:xfrm>
              <a:off x="5538067" y="3032214"/>
              <a:ext cx="952500" cy="1009650"/>
            </a:xfrm>
            <a:prstGeom prst="rect">
              <a:avLst/>
            </a:prstGeom>
            <a:scene3d>
              <a:camera prst="isometricRightUp"/>
              <a:lightRig rig="threePt" dir="t"/>
            </a:scene3d>
          </p:spPr>
        </p:pic>
      </p:grpSp>
      <p:sp>
        <p:nvSpPr>
          <p:cNvPr id="56" name="Isosceles Triangle 55"/>
          <p:cNvSpPr/>
          <p:nvPr/>
        </p:nvSpPr>
        <p:spPr>
          <a:xfrm>
            <a:off x="4223689" y="3358770"/>
            <a:ext cx="2544134" cy="223784"/>
          </a:xfrm>
          <a:prstGeom prst="triangle">
            <a:avLst>
              <a:gd name="adj" fmla="val 48381"/>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Down Arrow 56"/>
          <p:cNvSpPr/>
          <p:nvPr/>
        </p:nvSpPr>
        <p:spPr>
          <a:xfrm rot="2523281">
            <a:off x="7373662" y="2935596"/>
            <a:ext cx="405148" cy="634441"/>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8" name="Flowchart: Punched Tape 57"/>
          <p:cNvSpPr/>
          <p:nvPr/>
        </p:nvSpPr>
        <p:spPr>
          <a:xfrm rot="21265644">
            <a:off x="7580394" y="2607598"/>
            <a:ext cx="522426" cy="266701"/>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FFFFFF"/>
                </a:solidFill>
              </a:rPr>
              <a:t>Policy</a:t>
            </a:r>
            <a:endParaRPr lang="en-US" sz="1000" dirty="0">
              <a:solidFill>
                <a:srgbClr val="FFFFFF"/>
              </a:solidFill>
            </a:endParaRPr>
          </a:p>
        </p:txBody>
      </p:sp>
      <p:sp>
        <p:nvSpPr>
          <p:cNvPr id="59" name="Down Arrow 58"/>
          <p:cNvSpPr/>
          <p:nvPr/>
        </p:nvSpPr>
        <p:spPr>
          <a:xfrm rot="5400000">
            <a:off x="7224425" y="2171979"/>
            <a:ext cx="424586" cy="622794"/>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0" name="Down Arrow 59"/>
          <p:cNvSpPr/>
          <p:nvPr/>
        </p:nvSpPr>
        <p:spPr>
          <a:xfrm>
            <a:off x="8565684" y="1657987"/>
            <a:ext cx="424586" cy="434558"/>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75" name="Group 74"/>
          <p:cNvGrpSpPr/>
          <p:nvPr/>
        </p:nvGrpSpPr>
        <p:grpSpPr>
          <a:xfrm>
            <a:off x="3907279" y="4106862"/>
            <a:ext cx="916597" cy="539299"/>
            <a:chOff x="3750893" y="4113939"/>
            <a:chExt cx="916597" cy="539299"/>
          </a:xfrm>
        </p:grpSpPr>
        <p:sp>
          <p:nvSpPr>
            <p:cNvPr id="73" name="Oval 72"/>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4" name="TextBox 73"/>
            <p:cNvSpPr txBox="1"/>
            <p:nvPr/>
          </p:nvSpPr>
          <p:spPr>
            <a:xfrm>
              <a:off x="3750893" y="4188944"/>
              <a:ext cx="916597" cy="444816"/>
            </a:xfrm>
            <a:prstGeom prst="rect">
              <a:avLst/>
            </a:prstGeom>
            <a:noFill/>
          </p:spPr>
          <p:txBody>
            <a:bodyPr wrap="square" lIns="182880" tIns="146304" rIns="182880" bIns="146304" rtlCol="0">
              <a:spAutoFit/>
            </a:bodyPr>
            <a:lstStyle/>
            <a:p>
              <a:pPr>
                <a:lnSpc>
                  <a:spcPct val="90000"/>
                </a:lnSpc>
                <a:spcAft>
                  <a:spcPts val="600"/>
                </a:spcAft>
              </a:pPr>
              <a:r>
                <a:rPr lang="en-US" sz="1000" dirty="0" smtClean="0">
                  <a:gradFill>
                    <a:gsLst>
                      <a:gs pos="2917">
                        <a:srgbClr val="505050"/>
                      </a:gs>
                      <a:gs pos="30000">
                        <a:srgbClr val="505050"/>
                      </a:gs>
                    </a:gsLst>
                    <a:lin ang="5400000" scaled="0"/>
                  </a:gradFill>
                </a:rPr>
                <a:t>IIS Dip 0</a:t>
              </a:r>
            </a:p>
          </p:txBody>
        </p:sp>
      </p:grpSp>
      <p:grpSp>
        <p:nvGrpSpPr>
          <p:cNvPr id="76" name="Group 75"/>
          <p:cNvGrpSpPr/>
          <p:nvPr/>
        </p:nvGrpSpPr>
        <p:grpSpPr>
          <a:xfrm>
            <a:off x="4952398" y="4106862"/>
            <a:ext cx="916597" cy="539299"/>
            <a:chOff x="3750893" y="4113939"/>
            <a:chExt cx="916597" cy="539299"/>
          </a:xfrm>
        </p:grpSpPr>
        <p:sp>
          <p:nvSpPr>
            <p:cNvPr id="77" name="Oval 76"/>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8" name="TextBox 77"/>
            <p:cNvSpPr txBox="1"/>
            <p:nvPr/>
          </p:nvSpPr>
          <p:spPr>
            <a:xfrm>
              <a:off x="3750893" y="4188944"/>
              <a:ext cx="916597" cy="444816"/>
            </a:xfrm>
            <a:prstGeom prst="rect">
              <a:avLst/>
            </a:prstGeom>
            <a:noFill/>
          </p:spPr>
          <p:txBody>
            <a:bodyPr wrap="square" lIns="182880" tIns="146304" rIns="182880" bIns="146304" rtlCol="0">
              <a:spAutoFit/>
            </a:bodyPr>
            <a:lstStyle/>
            <a:p>
              <a:pPr>
                <a:lnSpc>
                  <a:spcPct val="90000"/>
                </a:lnSpc>
                <a:spcAft>
                  <a:spcPts val="600"/>
                </a:spcAft>
              </a:pPr>
              <a:r>
                <a:rPr lang="en-US" sz="1000" dirty="0" smtClean="0">
                  <a:gradFill>
                    <a:gsLst>
                      <a:gs pos="2917">
                        <a:srgbClr val="505050"/>
                      </a:gs>
                      <a:gs pos="30000">
                        <a:srgbClr val="505050"/>
                      </a:gs>
                    </a:gsLst>
                    <a:lin ang="5400000" scaled="0"/>
                  </a:gradFill>
                </a:rPr>
                <a:t>IIS Dip 1</a:t>
              </a:r>
            </a:p>
          </p:txBody>
        </p:sp>
      </p:grpSp>
      <p:grpSp>
        <p:nvGrpSpPr>
          <p:cNvPr id="79" name="Group 78"/>
          <p:cNvGrpSpPr/>
          <p:nvPr/>
        </p:nvGrpSpPr>
        <p:grpSpPr>
          <a:xfrm>
            <a:off x="5923063" y="4094461"/>
            <a:ext cx="916597" cy="539299"/>
            <a:chOff x="3750893" y="4113939"/>
            <a:chExt cx="916597" cy="539299"/>
          </a:xfrm>
        </p:grpSpPr>
        <p:sp>
          <p:nvSpPr>
            <p:cNvPr id="80" name="Oval 79"/>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TextBox 80"/>
            <p:cNvSpPr txBox="1"/>
            <p:nvPr/>
          </p:nvSpPr>
          <p:spPr>
            <a:xfrm>
              <a:off x="3750893" y="4188944"/>
              <a:ext cx="916597" cy="444816"/>
            </a:xfrm>
            <a:prstGeom prst="rect">
              <a:avLst/>
            </a:prstGeom>
            <a:noFill/>
          </p:spPr>
          <p:txBody>
            <a:bodyPr wrap="square" lIns="182880" tIns="146304" rIns="182880" bIns="146304" rtlCol="0">
              <a:spAutoFit/>
            </a:bodyPr>
            <a:lstStyle/>
            <a:p>
              <a:pPr>
                <a:lnSpc>
                  <a:spcPct val="90000"/>
                </a:lnSpc>
                <a:spcAft>
                  <a:spcPts val="600"/>
                </a:spcAft>
              </a:pPr>
              <a:r>
                <a:rPr lang="en-US" sz="1000" dirty="0" smtClean="0">
                  <a:gradFill>
                    <a:gsLst>
                      <a:gs pos="2917">
                        <a:srgbClr val="505050"/>
                      </a:gs>
                      <a:gs pos="30000">
                        <a:srgbClr val="505050"/>
                      </a:gs>
                    </a:gsLst>
                    <a:lin ang="5400000" scaled="0"/>
                  </a:gradFill>
                </a:rPr>
                <a:t>IIS Dip 2</a:t>
              </a:r>
            </a:p>
          </p:txBody>
        </p:sp>
      </p:grpSp>
      <p:cxnSp>
        <p:nvCxnSpPr>
          <p:cNvPr id="86" name="Straight Connector 85"/>
          <p:cNvCxnSpPr/>
          <p:nvPr/>
        </p:nvCxnSpPr>
        <p:spPr>
          <a:xfrm>
            <a:off x="4347327" y="4677238"/>
            <a:ext cx="8390" cy="1916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447847" y="4677238"/>
            <a:ext cx="8390" cy="1916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362247" y="4640262"/>
            <a:ext cx="8390" cy="1916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5913437" y="5935662"/>
            <a:ext cx="0" cy="336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4160837" y="5326062"/>
            <a:ext cx="916597" cy="710964"/>
            <a:chOff x="3750893" y="4043638"/>
            <a:chExt cx="916597" cy="710964"/>
          </a:xfrm>
        </p:grpSpPr>
        <p:sp>
          <p:nvSpPr>
            <p:cNvPr id="92" name="Oval 91"/>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3" name="TextBox 92"/>
            <p:cNvSpPr txBox="1"/>
            <p:nvPr/>
          </p:nvSpPr>
          <p:spPr>
            <a:xfrm>
              <a:off x="3750893" y="4043638"/>
              <a:ext cx="916597" cy="710964"/>
            </a:xfrm>
            <a:prstGeom prst="rect">
              <a:avLst/>
            </a:prstGeom>
            <a:noFill/>
          </p:spPr>
          <p:txBody>
            <a:bodyPr wrap="square" lIns="182880" tIns="146304" rIns="182880" bIns="146304" rtlCol="0">
              <a:spAutoFit/>
            </a:bodyPr>
            <a:lstStyle/>
            <a:p>
              <a:pPr algn="ctr">
                <a:lnSpc>
                  <a:spcPct val="90000"/>
                </a:lnSpc>
                <a:spcAft>
                  <a:spcPts val="600"/>
                </a:spcAft>
              </a:pPr>
              <a:r>
                <a:rPr lang="en-US" sz="1000" dirty="0" smtClean="0">
                  <a:gradFill>
                    <a:gsLst>
                      <a:gs pos="2917">
                        <a:srgbClr val="505050"/>
                      </a:gs>
                      <a:gs pos="30000">
                        <a:srgbClr val="505050"/>
                      </a:gs>
                    </a:gsLst>
                    <a:lin ang="5400000" scaled="0"/>
                  </a:gradFill>
                </a:rPr>
                <a:t>IIS Media Server Instance </a:t>
              </a:r>
            </a:p>
          </p:txBody>
        </p:sp>
      </p:grpSp>
      <p:grpSp>
        <p:nvGrpSpPr>
          <p:cNvPr id="95" name="Group 94"/>
          <p:cNvGrpSpPr/>
          <p:nvPr/>
        </p:nvGrpSpPr>
        <p:grpSpPr>
          <a:xfrm>
            <a:off x="5454040" y="5326062"/>
            <a:ext cx="916597" cy="710964"/>
            <a:chOff x="3750893" y="4043638"/>
            <a:chExt cx="916597" cy="710964"/>
          </a:xfrm>
        </p:grpSpPr>
        <p:sp>
          <p:nvSpPr>
            <p:cNvPr id="96" name="Oval 95"/>
            <p:cNvSpPr/>
            <p:nvPr/>
          </p:nvSpPr>
          <p:spPr bwMode="auto">
            <a:xfrm>
              <a:off x="3810132" y="4113939"/>
              <a:ext cx="761618" cy="539299"/>
            </a:xfrm>
            <a:prstGeom prst="ellipse">
              <a:avLst/>
            </a:prstGeom>
            <a:noFill/>
            <a:ln>
              <a:solidFill>
                <a:schemeClr val="accent1">
                  <a:shade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7" name="TextBox 96"/>
            <p:cNvSpPr txBox="1"/>
            <p:nvPr/>
          </p:nvSpPr>
          <p:spPr>
            <a:xfrm>
              <a:off x="3750893" y="4043638"/>
              <a:ext cx="916597" cy="710964"/>
            </a:xfrm>
            <a:prstGeom prst="rect">
              <a:avLst/>
            </a:prstGeom>
            <a:noFill/>
          </p:spPr>
          <p:txBody>
            <a:bodyPr wrap="square" lIns="182880" tIns="146304" rIns="182880" bIns="146304" rtlCol="0">
              <a:spAutoFit/>
            </a:bodyPr>
            <a:lstStyle/>
            <a:p>
              <a:pPr algn="ctr">
                <a:lnSpc>
                  <a:spcPct val="90000"/>
                </a:lnSpc>
                <a:spcAft>
                  <a:spcPts val="600"/>
                </a:spcAft>
              </a:pPr>
              <a:r>
                <a:rPr lang="en-US" sz="1000" dirty="0" smtClean="0">
                  <a:gradFill>
                    <a:gsLst>
                      <a:gs pos="2917">
                        <a:srgbClr val="505050"/>
                      </a:gs>
                      <a:gs pos="30000">
                        <a:srgbClr val="505050"/>
                      </a:gs>
                    </a:gsLst>
                    <a:lin ang="5400000" scaled="0"/>
                  </a:gradFill>
                </a:rPr>
                <a:t>IIS Media Server Instance </a:t>
              </a:r>
            </a:p>
          </p:txBody>
        </p:sp>
      </p:grpSp>
    </p:spTree>
    <p:extLst>
      <p:ext uri="{BB962C8B-B14F-4D97-AF65-F5344CB8AC3E}">
        <p14:creationId xmlns:p14="http://schemas.microsoft.com/office/powerpoint/2010/main" val="364383702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Tech Ed Demo Contoso Tenant Tak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434888" cy="6994525"/>
          </a:xfrm>
          <a:prstGeom prst="rect">
            <a:avLst/>
          </a:prstGeom>
        </p:spPr>
      </p:pic>
    </p:spTree>
    <p:extLst>
      <p:ext uri="{BB962C8B-B14F-4D97-AF65-F5344CB8AC3E}">
        <p14:creationId xmlns:p14="http://schemas.microsoft.com/office/powerpoint/2010/main" val="1373923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4773614"/>
          </a:xfrm>
        </p:spPr>
        <p:txBody>
          <a:bodyPr/>
          <a:lstStyle/>
          <a:p>
            <a:pPr lvl="0">
              <a:spcBef>
                <a:spcPts val="2400"/>
              </a:spcBef>
            </a:pPr>
            <a:r>
              <a:rPr lang="en-US" sz="3800" dirty="0">
                <a:gradFill>
                  <a:gsLst>
                    <a:gs pos="1250">
                      <a:schemeClr val="tx1"/>
                    </a:gs>
                    <a:gs pos="100000">
                      <a:schemeClr val="tx1"/>
                    </a:gs>
                  </a:gsLst>
                  <a:lin ang="5400000" scaled="0"/>
                </a:gradFill>
              </a:rPr>
              <a:t>Breakout Sessions </a:t>
            </a:r>
            <a:endParaRPr lang="en-US" sz="3800" dirty="0" smtClean="0">
              <a:gradFill>
                <a:gsLst>
                  <a:gs pos="1250">
                    <a:schemeClr val="tx1"/>
                  </a:gs>
                  <a:gs pos="100000">
                    <a:schemeClr val="tx1"/>
                  </a:gs>
                </a:gsLst>
                <a:lin ang="5400000" scaled="0"/>
              </a:gradFill>
            </a:endParaRPr>
          </a:p>
          <a:p>
            <a:pPr lvl="1">
              <a:spcBef>
                <a:spcPts val="2400"/>
              </a:spcBef>
            </a:pPr>
            <a:r>
              <a:rPr lang="en-US" sz="2000" dirty="0" smtClean="0">
                <a:gradFill>
                  <a:gsLst>
                    <a:gs pos="1250">
                      <a:schemeClr val="tx1"/>
                    </a:gs>
                    <a:gs pos="100000">
                      <a:schemeClr val="tx1"/>
                    </a:gs>
                  </a:gsLst>
                  <a:lin ang="5400000" scaled="0"/>
                </a:gradFill>
              </a:rPr>
              <a:t>CDP-B223 Virtual Network Functions in the Next Release of Windows Server (Hall 8.1, Room H)</a:t>
            </a:r>
          </a:p>
          <a:p>
            <a:pPr lvl="1">
              <a:spcBef>
                <a:spcPts val="2400"/>
              </a:spcBef>
            </a:pPr>
            <a:r>
              <a:rPr lang="en-US" sz="2000" dirty="0" smtClean="0"/>
              <a:t>CDP-B330 Network Infrastructure Services in the Next Release of Windows Server for Datacenter Network Operations (Hall 8.0, Room B1)</a:t>
            </a:r>
          </a:p>
          <a:p>
            <a:pPr lvl="1">
              <a:spcBef>
                <a:spcPts val="2400"/>
              </a:spcBef>
            </a:pPr>
            <a:r>
              <a:rPr lang="en-US" sz="2000" dirty="0" smtClean="0">
                <a:gradFill>
                  <a:gsLst>
                    <a:gs pos="1250">
                      <a:schemeClr val="tx1"/>
                    </a:gs>
                    <a:gs pos="100000">
                      <a:schemeClr val="tx1"/>
                    </a:gs>
                  </a:gsLst>
                  <a:lin ang="5400000" scaled="0"/>
                </a:gradFill>
              </a:rPr>
              <a:t>CDP-B248 Software Defined Networking in the Next Release of Windows Server: Network Controller Fundamentals (Hall 8.0, Room A2)</a:t>
            </a:r>
          </a:p>
          <a:p>
            <a:pPr lvl="1">
              <a:spcBef>
                <a:spcPts val="2400"/>
              </a:spcBef>
            </a:pPr>
            <a:r>
              <a:rPr lang="en-US" sz="2000" dirty="0"/>
              <a:t>CDP-B380 Deep Dive in the Microsoft Cloud Platform System Networking (Hall 8.0, Room D3)</a:t>
            </a:r>
          </a:p>
          <a:p>
            <a:pPr lvl="1">
              <a:spcBef>
                <a:spcPts val="2400"/>
              </a:spcBef>
            </a:pPr>
            <a:r>
              <a:rPr lang="en-US" sz="2000" dirty="0"/>
              <a:t>CDP-B324 Deploying Hyper-V Network Virtualization (Hall 8.0, Room A2)</a:t>
            </a:r>
          </a:p>
          <a:p>
            <a:pPr lvl="1">
              <a:spcBef>
                <a:spcPts val="2400"/>
              </a:spcBef>
            </a:pPr>
            <a:endParaRPr lang="en-US" sz="2000" dirty="0"/>
          </a:p>
        </p:txBody>
      </p:sp>
      <p:sp>
        <p:nvSpPr>
          <p:cNvPr id="2" name="Title 1"/>
          <p:cNvSpPr>
            <a:spLocks noGrp="1"/>
          </p:cNvSpPr>
          <p:nvPr>
            <p:ph type="title"/>
          </p:nvPr>
        </p:nvSpPr>
        <p:spPr/>
        <p:txBody>
          <a:bodyPr/>
          <a:lstStyle/>
          <a:p>
            <a:r>
              <a:rPr lang="en-US" dirty="0" smtClean="0"/>
              <a:t>Related content</a:t>
            </a:r>
            <a:endParaRPr lang="en-US" dirty="0"/>
          </a:p>
        </p:txBody>
      </p:sp>
    </p:spTree>
    <p:extLst>
      <p:ext uri="{BB962C8B-B14F-4D97-AF65-F5344CB8AC3E}">
        <p14:creationId xmlns:p14="http://schemas.microsoft.com/office/powerpoint/2010/main" val="4003016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1.36178E-8 L 2.26704E-6 -1.36178E-8 " pathEditMode="relative" rAng="0" ptsTypes="AA">
                                      <p:cBhvr>
                                        <p:cTn id="9" dur="500" fill="hold"/>
                                        <p:tgtEl>
                                          <p:spTgt spid="8"/>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274638" y="5605099"/>
            <a:ext cx="10058400" cy="109256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chemeClr val="tx1"/>
                    </a:gs>
                    <a:gs pos="100000">
                      <a:schemeClr val="tx1"/>
                    </a:gs>
                  </a:gsLst>
                  <a:lin ang="5400000" scaled="0"/>
                </a:gradFill>
                <a:latin typeface="+mj-lt"/>
              </a:rPr>
              <a:t>Come </a:t>
            </a:r>
            <a:r>
              <a:rPr lang="en-US" sz="2600" spc="-51" dirty="0" smtClean="0">
                <a:gradFill>
                  <a:gsLst>
                    <a:gs pos="0">
                      <a:schemeClr val="tx1"/>
                    </a:gs>
                    <a:gs pos="100000">
                      <a:schemeClr val="tx1"/>
                    </a:gs>
                  </a:gsLst>
                  <a:lin ang="5400000" scaled="0"/>
                </a:gradFill>
                <a:latin typeface="+mj-lt"/>
              </a:rPr>
              <a:t>visit us </a:t>
            </a:r>
            <a:r>
              <a:rPr lang="en-US" sz="2600" spc="-51" dirty="0">
                <a:gradFill>
                  <a:gsLst>
                    <a:gs pos="0">
                      <a:schemeClr val="tx1"/>
                    </a:gs>
                    <a:gs pos="100000">
                      <a:schemeClr val="tx1"/>
                    </a:gs>
                  </a:gsLst>
                  <a:lin ang="5400000" scaled="0"/>
                </a:gradFill>
                <a:latin typeface="+mj-lt"/>
              </a:rPr>
              <a:t>in the Microsoft Solutions Experience (MSE)!</a:t>
            </a:r>
          </a:p>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chemeClr val="tx1"/>
                    </a:gs>
                    <a:gs pos="100000">
                      <a:schemeClr val="tx1"/>
                    </a:gs>
                  </a:gsLst>
                  <a:lin ang="5400000" scaled="0"/>
                </a:gradFill>
                <a:latin typeface="+mj-lt"/>
              </a:rPr>
              <a:t>Look for the </a:t>
            </a:r>
            <a:r>
              <a:rPr lang="en-US" sz="2600" b="1" spc="-51" dirty="0">
                <a:gradFill>
                  <a:gsLst>
                    <a:gs pos="0">
                      <a:schemeClr val="tx1"/>
                    </a:gs>
                    <a:gs pos="100000">
                      <a:schemeClr val="tx1"/>
                    </a:gs>
                  </a:gsLst>
                  <a:lin ang="5400000" scaled="0"/>
                </a:gradFill>
              </a:rPr>
              <a:t>Cloud and Datacenter Platform</a:t>
            </a:r>
            <a:r>
              <a:rPr lang="en-US" sz="2600" spc="-51" dirty="0">
                <a:gradFill>
                  <a:gsLst>
                    <a:gs pos="0">
                      <a:schemeClr val="tx1"/>
                    </a:gs>
                    <a:gs pos="100000">
                      <a:schemeClr val="tx1"/>
                    </a:gs>
                  </a:gsLst>
                  <a:lin ang="5400000" scaled="0"/>
                </a:gradFill>
              </a:rPr>
              <a:t> </a:t>
            </a:r>
            <a:r>
              <a:rPr lang="en-US" sz="2600" spc="-51" dirty="0" smtClean="0">
                <a:gradFill>
                  <a:gsLst>
                    <a:gs pos="0">
                      <a:schemeClr val="tx1"/>
                    </a:gs>
                    <a:gs pos="100000">
                      <a:schemeClr val="tx1"/>
                    </a:gs>
                  </a:gsLst>
                  <a:lin ang="5400000" scaled="0"/>
                </a:gradFill>
                <a:latin typeface="+mj-lt"/>
              </a:rPr>
              <a:t>area </a:t>
            </a:r>
            <a:r>
              <a:rPr lang="en-US" sz="2600" spc="-51" dirty="0" err="1" smtClean="0">
                <a:gradFill>
                  <a:gsLst>
                    <a:gs pos="0">
                      <a:schemeClr val="tx1"/>
                    </a:gs>
                    <a:gs pos="100000">
                      <a:schemeClr val="tx1"/>
                    </a:gs>
                  </a:gsLst>
                  <a:lin ang="5400000" scaled="0"/>
                </a:gradFill>
                <a:latin typeface="+mj-lt"/>
              </a:rPr>
              <a:t>TechExpo</a:t>
            </a:r>
            <a:r>
              <a:rPr lang="en-US" sz="2600" spc="-51" dirty="0" smtClean="0">
                <a:gradFill>
                  <a:gsLst>
                    <a:gs pos="0">
                      <a:schemeClr val="tx1"/>
                    </a:gs>
                    <a:gs pos="100000">
                      <a:schemeClr val="tx1"/>
                    </a:gs>
                  </a:gsLst>
                  <a:lin ang="5400000" scaled="0"/>
                </a:gradFill>
                <a:latin typeface="+mj-lt"/>
              </a:rPr>
              <a:t> </a:t>
            </a:r>
            <a:r>
              <a:rPr lang="en-US" sz="2600" spc="-51" dirty="0">
                <a:gradFill>
                  <a:gsLst>
                    <a:gs pos="0">
                      <a:schemeClr val="tx1"/>
                    </a:gs>
                    <a:gs pos="100000">
                      <a:schemeClr val="tx1"/>
                    </a:gs>
                  </a:gsLst>
                  <a:lin ang="5400000" scaled="0"/>
                </a:gradFill>
                <a:latin typeface="+mj-lt"/>
              </a:rPr>
              <a:t>Hall 7</a:t>
            </a:r>
          </a:p>
        </p:txBody>
      </p:sp>
      <p:sp>
        <p:nvSpPr>
          <p:cNvPr id="6" name="Title 5"/>
          <p:cNvSpPr>
            <a:spLocks noGrp="1"/>
          </p:cNvSpPr>
          <p:nvPr>
            <p:ph type="title"/>
          </p:nvPr>
        </p:nvSpPr>
        <p:spPr>
          <a:xfrm>
            <a:off x="274639" y="295274"/>
            <a:ext cx="11889564" cy="917575"/>
          </a:xfrm>
        </p:spPr>
        <p:txBody>
          <a:bodyPr/>
          <a:lstStyle/>
          <a:p>
            <a:r>
              <a:rPr lang="en-US" dirty="0"/>
              <a:t>For </a:t>
            </a:r>
            <a:r>
              <a:rPr lang="en-US" dirty="0" smtClean="0"/>
              <a:t>more information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10788545" y="6268019"/>
            <a:ext cx="1190730" cy="255073"/>
          </a:xfrm>
          <a:prstGeom prst="rect">
            <a:avLst/>
          </a:prstGeom>
        </p:spPr>
      </p:pic>
      <p:grpSp>
        <p:nvGrpSpPr>
          <p:cNvPr id="27" name="Group 26"/>
          <p:cNvGrpSpPr/>
          <p:nvPr/>
        </p:nvGrpSpPr>
        <p:grpSpPr>
          <a:xfrm>
            <a:off x="274639" y="1223909"/>
            <a:ext cx="10338819" cy="821763"/>
            <a:chOff x="274639" y="1545485"/>
            <a:chExt cx="10338819" cy="821763"/>
          </a:xfrm>
        </p:grpSpPr>
        <p:sp>
          <p:nvSpPr>
            <p:cNvPr id="2" name="Rectangle 1"/>
            <p:cNvSpPr/>
            <p:nvPr/>
          </p:nvSpPr>
          <p:spPr>
            <a:xfrm>
              <a:off x="4981168" y="154548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Windows Server Technical Preview</a:t>
              </a:r>
            </a:p>
            <a:p>
              <a:pPr defTabSz="932418">
                <a:lnSpc>
                  <a:spcPct val="90000"/>
                </a:lnSpc>
              </a:pPr>
              <a:r>
                <a:rPr lang="en-US" dirty="0">
                  <a:gradFill>
                    <a:gsLst>
                      <a:gs pos="0">
                        <a:schemeClr val="tx1"/>
                      </a:gs>
                      <a:gs pos="100000">
                        <a:schemeClr val="tx1"/>
                      </a:gs>
                    </a:gsLst>
                    <a:lin ang="5400000" scaled="0"/>
                  </a:gradFill>
                  <a:hlinkClick r:id="rId4"/>
                </a:rPr>
                <a:t>http://technet.microsoft.com/library/dn765472.aspx</a:t>
              </a:r>
              <a:endParaRPr lang="en-US" dirty="0">
                <a:gradFill>
                  <a:gsLst>
                    <a:gs pos="0">
                      <a:schemeClr val="tx1"/>
                    </a:gs>
                    <a:gs pos="100000">
                      <a:schemeClr val="tx1"/>
                    </a:gs>
                  </a:gsLst>
                  <a:lin ang="5400000" scaled="0"/>
                </a:gradFill>
              </a:endParaRPr>
            </a:p>
          </p:txBody>
        </p:sp>
        <p:sp>
          <p:nvSpPr>
            <p:cNvPr id="11" name="Freeform 9"/>
            <p:cNvSpPr>
              <a:spLocks noEditPoints="1"/>
            </p:cNvSpPr>
            <p:nvPr/>
          </p:nvSpPr>
          <p:spPr bwMode="black">
            <a:xfrm>
              <a:off x="4107231" y="167937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9" name="TextBox 18"/>
            <p:cNvSpPr txBox="1"/>
            <p:nvPr/>
          </p:nvSpPr>
          <p:spPr>
            <a:xfrm>
              <a:off x="274639" y="154548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Windows Server</a:t>
              </a:r>
            </a:p>
          </p:txBody>
        </p:sp>
      </p:grpSp>
      <p:grpSp>
        <p:nvGrpSpPr>
          <p:cNvPr id="7" name="Group 6"/>
          <p:cNvGrpSpPr/>
          <p:nvPr/>
        </p:nvGrpSpPr>
        <p:grpSpPr>
          <a:xfrm>
            <a:off x="274639" y="4115269"/>
            <a:ext cx="10338819" cy="821763"/>
            <a:chOff x="274639" y="4906595"/>
            <a:chExt cx="10338819" cy="821763"/>
          </a:xfrm>
        </p:grpSpPr>
        <p:sp>
          <p:nvSpPr>
            <p:cNvPr id="20" name="Freeform 9"/>
            <p:cNvSpPr>
              <a:spLocks noEditPoints="1"/>
            </p:cNvSpPr>
            <p:nvPr/>
          </p:nvSpPr>
          <p:spPr bwMode="black">
            <a:xfrm>
              <a:off x="4107231" y="504048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21" name="TextBox 20"/>
            <p:cNvSpPr txBox="1"/>
            <p:nvPr/>
          </p:nvSpPr>
          <p:spPr>
            <a:xfrm>
              <a:off x="274639" y="490659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Microsoft Azure</a:t>
              </a:r>
            </a:p>
          </p:txBody>
        </p:sp>
        <p:sp>
          <p:nvSpPr>
            <p:cNvPr id="22" name="Rectangle 21"/>
            <p:cNvSpPr/>
            <p:nvPr/>
          </p:nvSpPr>
          <p:spPr>
            <a:xfrm>
              <a:off x="4981168" y="490659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Microsoft Azure</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dirty="0">
                  <a:gradFill>
                    <a:gsLst>
                      <a:gs pos="0">
                        <a:schemeClr val="tx1"/>
                      </a:gs>
                      <a:gs pos="100000">
                        <a:schemeClr val="tx1"/>
                      </a:gs>
                    </a:gsLst>
                    <a:lin ang="5400000" scaled="0"/>
                  </a:gradFill>
                  <a:hlinkClick r:id="rId5"/>
                </a:rPr>
                <a:t>http://azure.microsoft.com/en-us/</a:t>
              </a:r>
              <a:r>
                <a:rPr lang="en-US" dirty="0">
                  <a:gradFill>
                    <a:gsLst>
                      <a:gs pos="0">
                        <a:schemeClr val="tx1"/>
                      </a:gs>
                      <a:gs pos="100000">
                        <a:schemeClr val="tx1"/>
                      </a:gs>
                    </a:gsLst>
                    <a:lin ang="5400000" scaled="0"/>
                  </a:gradFill>
                </a:rPr>
                <a:t> </a:t>
              </a:r>
            </a:p>
          </p:txBody>
        </p:sp>
      </p:grpSp>
      <p:grpSp>
        <p:nvGrpSpPr>
          <p:cNvPr id="23" name="Group 22"/>
          <p:cNvGrpSpPr/>
          <p:nvPr/>
        </p:nvGrpSpPr>
        <p:grpSpPr>
          <a:xfrm>
            <a:off x="274639" y="2104596"/>
            <a:ext cx="11646039" cy="821763"/>
            <a:chOff x="274639" y="2582755"/>
            <a:chExt cx="11646039" cy="821763"/>
          </a:xfrm>
        </p:grpSpPr>
        <p:sp>
          <p:nvSpPr>
            <p:cNvPr id="12" name="Freeform 9"/>
            <p:cNvSpPr>
              <a:spLocks noEditPoints="1"/>
            </p:cNvSpPr>
            <p:nvPr/>
          </p:nvSpPr>
          <p:spPr bwMode="black">
            <a:xfrm>
              <a:off x="4107231" y="271664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3" name="TextBox 2"/>
            <p:cNvSpPr txBox="1"/>
            <p:nvPr/>
          </p:nvSpPr>
          <p:spPr>
            <a:xfrm>
              <a:off x="274639" y="258275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System Center</a:t>
              </a:r>
            </a:p>
          </p:txBody>
        </p:sp>
        <p:sp>
          <p:nvSpPr>
            <p:cNvPr id="24" name="Rectangle 23"/>
            <p:cNvSpPr/>
            <p:nvPr/>
          </p:nvSpPr>
          <p:spPr>
            <a:xfrm>
              <a:off x="4981168" y="2582755"/>
              <a:ext cx="693951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System Center Technical Preview</a:t>
              </a:r>
            </a:p>
            <a:p>
              <a:pPr defTabSz="932418">
                <a:lnSpc>
                  <a:spcPct val="90000"/>
                </a:lnSpc>
              </a:pPr>
              <a:r>
                <a:rPr lang="en-US" dirty="0">
                  <a:gradFill>
                    <a:gsLst>
                      <a:gs pos="0">
                        <a:schemeClr val="tx1"/>
                      </a:gs>
                      <a:gs pos="100000">
                        <a:schemeClr val="tx1"/>
                      </a:gs>
                    </a:gsLst>
                    <a:lin ang="5400000" scaled="0"/>
                  </a:gradFill>
                  <a:hlinkClick r:id="rId6"/>
                </a:rPr>
                <a:t>http://</a:t>
              </a:r>
              <a:r>
                <a:rPr lang="en-US" dirty="0" smtClean="0">
                  <a:gradFill>
                    <a:gsLst>
                      <a:gs pos="0">
                        <a:schemeClr val="tx1"/>
                      </a:gs>
                      <a:gs pos="100000">
                        <a:schemeClr val="tx1"/>
                      </a:gs>
                    </a:gsLst>
                    <a:lin ang="5400000" scaled="0"/>
                  </a:gradFill>
                  <a:hlinkClick r:id="rId6"/>
                </a:rPr>
                <a:t>technet.microsoft.com/en-us/library/hh546785.aspx</a:t>
              </a:r>
              <a:endParaRPr lang="en-US" dirty="0">
                <a:gradFill>
                  <a:gsLst>
                    <a:gs pos="0">
                      <a:schemeClr val="tx1"/>
                    </a:gs>
                    <a:gs pos="100000">
                      <a:schemeClr val="tx1"/>
                    </a:gs>
                  </a:gsLst>
                  <a:lin ang="5400000" scaled="0"/>
                </a:gradFill>
              </a:endParaRPr>
            </a:p>
          </p:txBody>
        </p:sp>
      </p:grpSp>
      <p:grpSp>
        <p:nvGrpSpPr>
          <p:cNvPr id="17" name="Group 16"/>
          <p:cNvGrpSpPr/>
          <p:nvPr/>
        </p:nvGrpSpPr>
        <p:grpSpPr>
          <a:xfrm>
            <a:off x="274639" y="2985283"/>
            <a:ext cx="11648403" cy="1071062"/>
            <a:chOff x="274639" y="3620025"/>
            <a:chExt cx="11648403" cy="1071062"/>
          </a:xfrm>
        </p:grpSpPr>
        <p:sp>
          <p:nvSpPr>
            <p:cNvPr id="13" name="Freeform 9"/>
            <p:cNvSpPr>
              <a:spLocks noEditPoints="1"/>
            </p:cNvSpPr>
            <p:nvPr/>
          </p:nvSpPr>
          <p:spPr bwMode="black">
            <a:xfrm>
              <a:off x="4107231" y="375391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8" name="TextBox 17"/>
            <p:cNvSpPr txBox="1"/>
            <p:nvPr/>
          </p:nvSpPr>
          <p:spPr>
            <a:xfrm>
              <a:off x="274639" y="362002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chemeClr val="tx1"/>
                      </a:gs>
                      <a:gs pos="100000">
                        <a:schemeClr val="tx1"/>
                      </a:gs>
                    </a:gsLst>
                    <a:lin ang="5400000" scaled="0"/>
                  </a:gradFill>
                  <a:latin typeface="+mj-lt"/>
                </a:rPr>
                <a:t>Azure Pack</a:t>
              </a:r>
            </a:p>
          </p:txBody>
        </p:sp>
        <p:sp>
          <p:nvSpPr>
            <p:cNvPr id="25" name="Rectangle 24"/>
            <p:cNvSpPr/>
            <p:nvPr/>
          </p:nvSpPr>
          <p:spPr>
            <a:xfrm>
              <a:off x="4981168" y="3620025"/>
              <a:ext cx="6941874" cy="1071062"/>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chemeClr val="tx1"/>
                      </a:gs>
                      <a:gs pos="100000">
                        <a:schemeClr val="tx1"/>
                      </a:gs>
                    </a:gsLst>
                    <a:lin ang="5400000" scaled="0"/>
                  </a:gradFill>
                </a:rPr>
                <a:t>Azure Pack</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u="sng" dirty="0">
                  <a:gradFill>
                    <a:gsLst>
                      <a:gs pos="0">
                        <a:schemeClr val="tx1"/>
                      </a:gs>
                      <a:gs pos="100000">
                        <a:schemeClr val="tx1"/>
                      </a:gs>
                    </a:gsLst>
                    <a:lin ang="5400000" scaled="0"/>
                  </a:gradFill>
                  <a:hlinkClick r:id="rId7"/>
                </a:rPr>
                <a:t>http://</a:t>
              </a:r>
              <a:r>
                <a:rPr lang="en-US" u="sng" dirty="0" smtClean="0">
                  <a:gradFill>
                    <a:gsLst>
                      <a:gs pos="0">
                        <a:schemeClr val="tx1"/>
                      </a:gs>
                      <a:gs pos="100000">
                        <a:schemeClr val="tx1"/>
                      </a:gs>
                    </a:gsLst>
                    <a:lin ang="5400000" scaled="0"/>
                  </a:gradFill>
                  <a:hlinkClick r:id="rId7"/>
                </a:rPr>
                <a:t>www.microsoft.com/en-us/server-cloud/products/</a:t>
              </a:r>
              <a:br>
                <a:rPr lang="en-US" u="sng" dirty="0" smtClean="0">
                  <a:gradFill>
                    <a:gsLst>
                      <a:gs pos="0">
                        <a:schemeClr val="tx1"/>
                      </a:gs>
                      <a:gs pos="100000">
                        <a:schemeClr val="tx1"/>
                      </a:gs>
                    </a:gsLst>
                    <a:lin ang="5400000" scaled="0"/>
                  </a:gradFill>
                  <a:hlinkClick r:id="rId7"/>
                </a:rPr>
              </a:br>
              <a:r>
                <a:rPr lang="en-US" u="sng" dirty="0" smtClean="0">
                  <a:gradFill>
                    <a:gsLst>
                      <a:gs pos="0">
                        <a:schemeClr val="tx1"/>
                      </a:gs>
                      <a:gs pos="100000">
                        <a:schemeClr val="tx1"/>
                      </a:gs>
                    </a:gsLst>
                    <a:lin ang="5400000" scaled="0"/>
                  </a:gradFill>
                  <a:hlinkClick r:id="rId7"/>
                </a:rPr>
                <a:t>windows-azure-pack</a:t>
              </a:r>
              <a:endParaRPr lang="en-US" dirty="0">
                <a:gradFill>
                  <a:gsLst>
                    <a:gs pos="0">
                      <a:schemeClr val="tx1"/>
                    </a:gs>
                    <a:gs pos="100000">
                      <a:schemeClr val="tx1"/>
                    </a:gs>
                  </a:gsLst>
                  <a:lin ang="5400000" scaled="0"/>
                </a:gradFill>
              </a:endParaRPr>
            </a:p>
          </p:txBody>
        </p:sp>
      </p:grpSp>
    </p:spTree>
    <p:extLst>
      <p:ext uri="{BB962C8B-B14F-4D97-AF65-F5344CB8AC3E}">
        <p14:creationId xmlns:p14="http://schemas.microsoft.com/office/powerpoint/2010/main" val="24866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600"/>
                                        <p:tgtEl>
                                          <p:spTgt spid="27"/>
                                        </p:tgtEl>
                                      </p:cBhvr>
                                    </p:animEffect>
                                  </p:childTnLst>
                                </p:cTn>
                              </p:par>
                              <p:par>
                                <p:cTn id="8" presetID="63" presetClass="path" presetSubtype="0" decel="100000" fill="hold" nodeType="withEffect">
                                  <p:stCondLst>
                                    <p:cond delay="0"/>
                                  </p:stCondLst>
                                  <p:childTnLst>
                                    <p:animMotion origin="layout" path="M -0.02413 -2.12892E-6 L 2.57085E-6 -2.12892E-6 " pathEditMode="relative" rAng="0" ptsTypes="AA">
                                      <p:cBhvr>
                                        <p:cTn id="9" dur="1000" fill="hold"/>
                                        <p:tgtEl>
                                          <p:spTgt spid="27"/>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600"/>
                                        <p:tgtEl>
                                          <p:spTgt spid="23"/>
                                        </p:tgtEl>
                                      </p:cBhvr>
                                    </p:animEffect>
                                  </p:childTnLst>
                                </p:cTn>
                              </p:par>
                              <p:par>
                                <p:cTn id="13" presetID="63" presetClass="path" presetSubtype="0" decel="100000" fill="hold" nodeType="withEffect">
                                  <p:stCondLst>
                                    <p:cond delay="100"/>
                                  </p:stCondLst>
                                  <p:childTnLst>
                                    <p:animMotion origin="layout" path="M -0.02413 2.40581E-7 L 1.30202E-6 2.40581E-7 " pathEditMode="relative" rAng="0" ptsTypes="AA">
                                      <p:cBhvr>
                                        <p:cTn id="14" dur="1000" fill="hold"/>
                                        <p:tgtEl>
                                          <p:spTgt spid="2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600"/>
                                        <p:tgtEl>
                                          <p:spTgt spid="17"/>
                                        </p:tgtEl>
                                      </p:cBhvr>
                                    </p:animEffect>
                                  </p:childTnLst>
                                </p:cTn>
                              </p:par>
                              <p:par>
                                <p:cTn id="18" presetID="63" presetClass="path" presetSubtype="0" decel="100000" fill="hold" nodeType="withEffect">
                                  <p:stCondLst>
                                    <p:cond delay="200"/>
                                  </p:stCondLst>
                                  <p:childTnLst>
                                    <p:animMotion origin="layout" path="M -0.02413 2.51475E-6 L 3.65331E-6 2.51475E-6 " pathEditMode="relative" rAng="0" ptsTypes="AA">
                                      <p:cBhvr>
                                        <p:cTn id="19" dur="1000" fill="hold"/>
                                        <p:tgtEl>
                                          <p:spTgt spid="17"/>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600"/>
                                        <p:tgtEl>
                                          <p:spTgt spid="7"/>
                                        </p:tgtEl>
                                      </p:cBhvr>
                                    </p:animEffect>
                                  </p:childTnLst>
                                </p:cTn>
                              </p:par>
                              <p:par>
                                <p:cTn id="23" presetID="63" presetClass="path" presetSubtype="0" decel="100000" fill="hold" nodeType="withEffect">
                                  <p:stCondLst>
                                    <p:cond delay="300"/>
                                  </p:stCondLst>
                                  <p:childTnLst>
                                    <p:animMotion origin="layout" path="M -0.02413 -2.17431E-6 L 2.57085E-6 -2.17431E-6 " pathEditMode="relative" rAng="0" ptsTypes="AA">
                                      <p:cBhvr>
                                        <p:cTn id="24" dur="1000" fill="hold"/>
                                        <p:tgtEl>
                                          <p:spTgt spid="7"/>
                                        </p:tgtEl>
                                        <p:attrNameLst>
                                          <p:attrName>ppt_x</p:attrName>
                                          <p:attrName>ppt_y</p:attrName>
                                        </p:attrNameLst>
                                      </p:cBhvr>
                                      <p:rCtr x="1200" y="0"/>
                                    </p:animMotion>
                                  </p:childTnLst>
                                </p:cTn>
                              </p:par>
                              <p:par>
                                <p:cTn id="25" presetID="1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600"/>
                                        <p:tgtEl>
                                          <p:spTgt spid="16"/>
                                        </p:tgtEl>
                                      </p:cBhvr>
                                    </p:animEffect>
                                  </p:childTnLst>
                                </p:cTn>
                              </p:par>
                              <p:par>
                                <p:cTn id="28" presetID="63" presetClass="path" presetSubtype="0" decel="100000" fill="hold" grpId="1" nodeType="withEffect">
                                  <p:stCondLst>
                                    <p:cond delay="400"/>
                                  </p:stCondLst>
                                  <p:childTnLst>
                                    <p:animMotion origin="layout" path="M -0.02413 -2.17431E-6 L 2.57085E-6 -2.17431E-6 " pathEditMode="relative" rAng="0" ptsTypes="AA">
                                      <p:cBhvr>
                                        <p:cTn id="29" dur="1000" fill="hold"/>
                                        <p:tgtEl>
                                          <p:spTgt spid="1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4123650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376926360"/>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188270"/>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16777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82" y="497"/>
            <a:ext cx="12428364" cy="6993533"/>
          </a:xfrm>
          <a:prstGeom prst="rect">
            <a:avLst/>
          </a:prstGeom>
        </p:spPr>
      </p:pic>
      <p:sp>
        <p:nvSpPr>
          <p:cNvPr id="18" name="Rectangle 17"/>
          <p:cNvSpPr/>
          <p:nvPr/>
        </p:nvSpPr>
        <p:spPr bwMode="auto">
          <a:xfrm>
            <a:off x="275162" y="290741"/>
            <a:ext cx="5472241" cy="5485622"/>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4" name="Freeform 10"/>
          <p:cNvSpPr>
            <a:spLocks noEditPoints="1"/>
          </p:cNvSpPr>
          <p:nvPr/>
        </p:nvSpPr>
        <p:spPr bwMode="auto">
          <a:xfrm>
            <a:off x="6541910" y="1340760"/>
            <a:ext cx="5165685" cy="3527713"/>
          </a:xfrm>
          <a:custGeom>
            <a:avLst/>
            <a:gdLst>
              <a:gd name="T0" fmla="*/ 259 w 1474"/>
              <a:gd name="T1" fmla="*/ 369 h 1005"/>
              <a:gd name="T2" fmla="*/ 259 w 1474"/>
              <a:gd name="T3" fmla="*/ 362 h 1005"/>
              <a:gd name="T4" fmla="*/ 621 w 1474"/>
              <a:gd name="T5" fmla="*/ 0 h 1005"/>
              <a:gd name="T6" fmla="*/ 931 w 1474"/>
              <a:gd name="T7" fmla="*/ 175 h 1005"/>
              <a:gd name="T8" fmla="*/ 1061 w 1474"/>
              <a:gd name="T9" fmla="*/ 132 h 1005"/>
              <a:gd name="T10" fmla="*/ 1278 w 1474"/>
              <a:gd name="T11" fmla="*/ 329 h 1005"/>
              <a:gd name="T12" fmla="*/ 967 w 1474"/>
              <a:gd name="T13" fmla="*/ 486 h 1005"/>
              <a:gd name="T14" fmla="*/ 720 w 1474"/>
              <a:gd name="T15" fmla="*/ 348 h 1005"/>
              <a:gd name="T16" fmla="*/ 474 w 1474"/>
              <a:gd name="T17" fmla="*/ 485 h 1005"/>
              <a:gd name="T18" fmla="*/ 259 w 1474"/>
              <a:gd name="T19" fmla="*/ 369 h 1005"/>
              <a:gd name="T20" fmla="*/ 1292 w 1474"/>
              <a:gd name="T21" fmla="*/ 367 h 1005"/>
              <a:gd name="T22" fmla="*/ 986 w 1474"/>
              <a:gd name="T23" fmla="*/ 522 h 1005"/>
              <a:gd name="T24" fmla="*/ 1006 w 1474"/>
              <a:gd name="T25" fmla="*/ 590 h 1005"/>
              <a:gd name="T26" fmla="*/ 1066 w 1474"/>
              <a:gd name="T27" fmla="*/ 583 h 1005"/>
              <a:gd name="T28" fmla="*/ 996 w 1474"/>
              <a:gd name="T29" fmla="*/ 671 h 1005"/>
              <a:gd name="T30" fmla="*/ 907 w 1474"/>
              <a:gd name="T31" fmla="*/ 601 h 1005"/>
              <a:gd name="T32" fmla="*/ 966 w 1474"/>
              <a:gd name="T33" fmla="*/ 594 h 1005"/>
              <a:gd name="T34" fmla="*/ 946 w 1474"/>
              <a:gd name="T35" fmla="*/ 531 h 1005"/>
              <a:gd name="T36" fmla="*/ 944 w 1474"/>
              <a:gd name="T37" fmla="*/ 526 h 1005"/>
              <a:gd name="T38" fmla="*/ 720 w 1474"/>
              <a:gd name="T39" fmla="*/ 388 h 1005"/>
              <a:gd name="T40" fmla="*/ 500 w 1474"/>
              <a:gd name="T41" fmla="*/ 519 h 1005"/>
              <a:gd name="T42" fmla="*/ 499 w 1474"/>
              <a:gd name="T43" fmla="*/ 520 h 1005"/>
              <a:gd name="T44" fmla="*/ 479 w 1474"/>
              <a:gd name="T45" fmla="*/ 571 h 1005"/>
              <a:gd name="T46" fmla="*/ 439 w 1474"/>
              <a:gd name="T47" fmla="*/ 564 h 1005"/>
              <a:gd name="T48" fmla="*/ 455 w 1474"/>
              <a:gd name="T49" fmla="*/ 521 h 1005"/>
              <a:gd name="T50" fmla="*/ 232 w 1474"/>
              <a:gd name="T51" fmla="*/ 400 h 1005"/>
              <a:gd name="T52" fmla="*/ 0 w 1474"/>
              <a:gd name="T53" fmla="*/ 698 h 1005"/>
              <a:gd name="T54" fmla="*/ 308 w 1474"/>
              <a:gd name="T55" fmla="*/ 1005 h 1005"/>
              <a:gd name="T56" fmla="*/ 308 w 1474"/>
              <a:gd name="T57" fmla="*/ 1005 h 1005"/>
              <a:gd name="T58" fmla="*/ 717 w 1474"/>
              <a:gd name="T59" fmla="*/ 1005 h 1005"/>
              <a:gd name="T60" fmla="*/ 717 w 1474"/>
              <a:gd name="T61" fmla="*/ 929 h 1005"/>
              <a:gd name="T62" fmla="*/ 438 w 1474"/>
              <a:gd name="T63" fmla="*/ 706 h 1005"/>
              <a:gd name="T64" fmla="*/ 380 w 1474"/>
              <a:gd name="T65" fmla="*/ 711 h 1005"/>
              <a:gd name="T66" fmla="*/ 452 w 1474"/>
              <a:gd name="T67" fmla="*/ 624 h 1005"/>
              <a:gd name="T68" fmla="*/ 539 w 1474"/>
              <a:gd name="T69" fmla="*/ 697 h 1005"/>
              <a:gd name="T70" fmla="*/ 478 w 1474"/>
              <a:gd name="T71" fmla="*/ 702 h 1005"/>
              <a:gd name="T72" fmla="*/ 720 w 1474"/>
              <a:gd name="T73" fmla="*/ 889 h 1005"/>
              <a:gd name="T74" fmla="*/ 960 w 1474"/>
              <a:gd name="T75" fmla="*/ 709 h 1005"/>
              <a:gd name="T76" fmla="*/ 1000 w 1474"/>
              <a:gd name="T77" fmla="*/ 716 h 1005"/>
              <a:gd name="T78" fmla="*/ 757 w 1474"/>
              <a:gd name="T79" fmla="*/ 927 h 1005"/>
              <a:gd name="T80" fmla="*/ 757 w 1474"/>
              <a:gd name="T81" fmla="*/ 1005 h 1005"/>
              <a:gd name="T82" fmla="*/ 1136 w 1474"/>
              <a:gd name="T83" fmla="*/ 1005 h 1005"/>
              <a:gd name="T84" fmla="*/ 1474 w 1474"/>
              <a:gd name="T85" fmla="*/ 667 h 1005"/>
              <a:gd name="T86" fmla="*/ 1292 w 1474"/>
              <a:gd name="T87" fmla="*/ 367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74" h="1005">
                <a:moveTo>
                  <a:pt x="259" y="369"/>
                </a:moveTo>
                <a:cubicBezTo>
                  <a:pt x="259" y="367"/>
                  <a:pt x="259" y="365"/>
                  <a:pt x="259" y="362"/>
                </a:cubicBezTo>
                <a:cubicBezTo>
                  <a:pt x="259" y="162"/>
                  <a:pt x="421" y="0"/>
                  <a:pt x="621" y="0"/>
                </a:cubicBezTo>
                <a:cubicBezTo>
                  <a:pt x="753" y="0"/>
                  <a:pt x="868" y="70"/>
                  <a:pt x="931" y="175"/>
                </a:cubicBezTo>
                <a:cubicBezTo>
                  <a:pt x="968" y="148"/>
                  <a:pt x="1013" y="132"/>
                  <a:pt x="1061" y="132"/>
                </a:cubicBezTo>
                <a:cubicBezTo>
                  <a:pt x="1175" y="132"/>
                  <a:pt x="1268" y="219"/>
                  <a:pt x="1278" y="329"/>
                </a:cubicBezTo>
                <a:cubicBezTo>
                  <a:pt x="967" y="486"/>
                  <a:pt x="967" y="486"/>
                  <a:pt x="967" y="486"/>
                </a:cubicBezTo>
                <a:cubicBezTo>
                  <a:pt x="916" y="404"/>
                  <a:pt x="824" y="348"/>
                  <a:pt x="720" y="348"/>
                </a:cubicBezTo>
                <a:cubicBezTo>
                  <a:pt x="616" y="348"/>
                  <a:pt x="525" y="403"/>
                  <a:pt x="474" y="485"/>
                </a:cubicBezTo>
                <a:lnTo>
                  <a:pt x="259" y="369"/>
                </a:lnTo>
                <a:close/>
                <a:moveTo>
                  <a:pt x="1292" y="367"/>
                </a:moveTo>
                <a:cubicBezTo>
                  <a:pt x="986" y="522"/>
                  <a:pt x="986" y="522"/>
                  <a:pt x="986" y="522"/>
                </a:cubicBezTo>
                <a:cubicBezTo>
                  <a:pt x="995" y="543"/>
                  <a:pt x="1002" y="566"/>
                  <a:pt x="1006" y="590"/>
                </a:cubicBezTo>
                <a:cubicBezTo>
                  <a:pt x="1066" y="583"/>
                  <a:pt x="1066" y="583"/>
                  <a:pt x="1066" y="583"/>
                </a:cubicBezTo>
                <a:cubicBezTo>
                  <a:pt x="996" y="671"/>
                  <a:pt x="996" y="671"/>
                  <a:pt x="996" y="671"/>
                </a:cubicBezTo>
                <a:cubicBezTo>
                  <a:pt x="907" y="601"/>
                  <a:pt x="907" y="601"/>
                  <a:pt x="907" y="601"/>
                </a:cubicBezTo>
                <a:cubicBezTo>
                  <a:pt x="966" y="594"/>
                  <a:pt x="966" y="594"/>
                  <a:pt x="966" y="594"/>
                </a:cubicBezTo>
                <a:cubicBezTo>
                  <a:pt x="962" y="572"/>
                  <a:pt x="955" y="551"/>
                  <a:pt x="946" y="531"/>
                </a:cubicBezTo>
                <a:cubicBezTo>
                  <a:pt x="944" y="526"/>
                  <a:pt x="944" y="526"/>
                  <a:pt x="944" y="526"/>
                </a:cubicBezTo>
                <a:cubicBezTo>
                  <a:pt x="902" y="445"/>
                  <a:pt x="818" y="388"/>
                  <a:pt x="720" y="388"/>
                </a:cubicBezTo>
                <a:cubicBezTo>
                  <a:pt x="625" y="388"/>
                  <a:pt x="543" y="441"/>
                  <a:pt x="500" y="519"/>
                </a:cubicBezTo>
                <a:cubicBezTo>
                  <a:pt x="499" y="520"/>
                  <a:pt x="499" y="520"/>
                  <a:pt x="499" y="520"/>
                </a:cubicBezTo>
                <a:cubicBezTo>
                  <a:pt x="491" y="536"/>
                  <a:pt x="484" y="553"/>
                  <a:pt x="479" y="571"/>
                </a:cubicBezTo>
                <a:cubicBezTo>
                  <a:pt x="439" y="564"/>
                  <a:pt x="439" y="564"/>
                  <a:pt x="439" y="564"/>
                </a:cubicBezTo>
                <a:cubicBezTo>
                  <a:pt x="443" y="549"/>
                  <a:pt x="449" y="535"/>
                  <a:pt x="455" y="521"/>
                </a:cubicBezTo>
                <a:cubicBezTo>
                  <a:pt x="232" y="400"/>
                  <a:pt x="232" y="400"/>
                  <a:pt x="232" y="400"/>
                </a:cubicBezTo>
                <a:cubicBezTo>
                  <a:pt x="99" y="434"/>
                  <a:pt x="0" y="554"/>
                  <a:pt x="0" y="698"/>
                </a:cubicBezTo>
                <a:cubicBezTo>
                  <a:pt x="0" y="868"/>
                  <a:pt x="138" y="1005"/>
                  <a:pt x="308" y="1005"/>
                </a:cubicBezTo>
                <a:cubicBezTo>
                  <a:pt x="308" y="1005"/>
                  <a:pt x="308" y="1005"/>
                  <a:pt x="308" y="1005"/>
                </a:cubicBezTo>
                <a:cubicBezTo>
                  <a:pt x="717" y="1005"/>
                  <a:pt x="717" y="1005"/>
                  <a:pt x="717" y="1005"/>
                </a:cubicBezTo>
                <a:cubicBezTo>
                  <a:pt x="717" y="929"/>
                  <a:pt x="717" y="929"/>
                  <a:pt x="717" y="929"/>
                </a:cubicBezTo>
                <a:cubicBezTo>
                  <a:pt x="582" y="928"/>
                  <a:pt x="468" y="833"/>
                  <a:pt x="438" y="706"/>
                </a:cubicBezTo>
                <a:cubicBezTo>
                  <a:pt x="380" y="711"/>
                  <a:pt x="380" y="711"/>
                  <a:pt x="380" y="711"/>
                </a:cubicBezTo>
                <a:cubicBezTo>
                  <a:pt x="452" y="624"/>
                  <a:pt x="452" y="624"/>
                  <a:pt x="452" y="624"/>
                </a:cubicBezTo>
                <a:cubicBezTo>
                  <a:pt x="539" y="697"/>
                  <a:pt x="539" y="697"/>
                  <a:pt x="539" y="697"/>
                </a:cubicBezTo>
                <a:cubicBezTo>
                  <a:pt x="478" y="702"/>
                  <a:pt x="478" y="702"/>
                  <a:pt x="478" y="702"/>
                </a:cubicBezTo>
                <a:cubicBezTo>
                  <a:pt x="506" y="810"/>
                  <a:pt x="604" y="889"/>
                  <a:pt x="720" y="889"/>
                </a:cubicBezTo>
                <a:cubicBezTo>
                  <a:pt x="834" y="889"/>
                  <a:pt x="930" y="813"/>
                  <a:pt x="960" y="709"/>
                </a:cubicBezTo>
                <a:cubicBezTo>
                  <a:pt x="1000" y="716"/>
                  <a:pt x="1000" y="716"/>
                  <a:pt x="1000" y="716"/>
                </a:cubicBezTo>
                <a:cubicBezTo>
                  <a:pt x="969" y="827"/>
                  <a:pt x="874" y="912"/>
                  <a:pt x="757" y="927"/>
                </a:cubicBezTo>
                <a:cubicBezTo>
                  <a:pt x="757" y="1005"/>
                  <a:pt x="757" y="1005"/>
                  <a:pt x="757" y="1005"/>
                </a:cubicBezTo>
                <a:cubicBezTo>
                  <a:pt x="1136" y="1005"/>
                  <a:pt x="1136" y="1005"/>
                  <a:pt x="1136" y="1005"/>
                </a:cubicBezTo>
                <a:cubicBezTo>
                  <a:pt x="1323" y="1005"/>
                  <a:pt x="1474" y="854"/>
                  <a:pt x="1474" y="667"/>
                </a:cubicBezTo>
                <a:cubicBezTo>
                  <a:pt x="1474" y="537"/>
                  <a:pt x="1400" y="424"/>
                  <a:pt x="1292" y="367"/>
                </a:cubicBezTo>
                <a:close/>
              </a:path>
            </a:pathLst>
          </a:custGeom>
          <a:solidFill>
            <a:schemeClr val="bg1"/>
          </a:solidFill>
          <a:ln>
            <a:noFill/>
          </a:ln>
          <a:effectLst/>
        </p:spPr>
        <p:txBody>
          <a:bodyPr vert="horz" wrap="square" lIns="91412" tIns="45705" rIns="91412" bIns="45705" numCol="1" anchor="t" anchorCtr="0" compatLnSpc="1">
            <a:prstTxWarp prst="textNoShape">
              <a:avLst/>
            </a:prstTxWarp>
          </a:bodyPr>
          <a:lstStyle/>
          <a:p>
            <a:pPr defTabSz="932661"/>
            <a:endParaRPr lang="en-US" sz="1198" dirty="0">
              <a:solidFill>
                <a:srgbClr val="000000"/>
              </a:solidFill>
            </a:endParaRPr>
          </a:p>
        </p:txBody>
      </p:sp>
      <p:sp>
        <p:nvSpPr>
          <p:cNvPr id="45" name="TextBox 44"/>
          <p:cNvSpPr txBox="1"/>
          <p:nvPr/>
        </p:nvSpPr>
        <p:spPr>
          <a:xfrm>
            <a:off x="8550938" y="1879704"/>
            <a:ext cx="1147642" cy="493013"/>
          </a:xfrm>
          <a:prstGeom prst="rect">
            <a:avLst/>
          </a:prstGeom>
          <a:noFill/>
        </p:spPr>
        <p:txBody>
          <a:bodyPr wrap="none" lIns="182828" tIns="146264" rIns="182828" bIns="146264" rtlCol="0">
            <a:spAutoFit/>
          </a:bodyPr>
          <a:lstStyle/>
          <a:p>
            <a:pPr algn="ctr" defTabSz="932661">
              <a:lnSpc>
                <a:spcPct val="90000"/>
              </a:lnSpc>
              <a:spcAft>
                <a:spcPts val="602"/>
              </a:spcAft>
            </a:pPr>
            <a:r>
              <a:rPr lang="en-US" sz="1399" dirty="0">
                <a:gradFill>
                  <a:gsLst>
                    <a:gs pos="2655">
                      <a:srgbClr val="00188F"/>
                    </a:gs>
                    <a:gs pos="100000">
                      <a:srgbClr val="00188F"/>
                    </a:gs>
                  </a:gsLst>
                  <a:lin ang="5400000" scaled="0"/>
                </a:gradFill>
              </a:rPr>
              <a:t>Customer</a:t>
            </a:r>
          </a:p>
        </p:txBody>
      </p:sp>
      <p:sp>
        <p:nvSpPr>
          <p:cNvPr id="46" name="TextBox 45"/>
          <p:cNvSpPr txBox="1"/>
          <p:nvPr/>
        </p:nvSpPr>
        <p:spPr>
          <a:xfrm>
            <a:off x="10250782" y="3608814"/>
            <a:ext cx="1042027" cy="690642"/>
          </a:xfrm>
          <a:prstGeom prst="rect">
            <a:avLst/>
          </a:prstGeom>
          <a:noFill/>
        </p:spPr>
        <p:txBody>
          <a:bodyPr wrap="none" lIns="182828" tIns="146264" rIns="182828" bIns="146264" rtlCol="0">
            <a:spAutoFit/>
          </a:bodyPr>
          <a:lstStyle/>
          <a:p>
            <a:pPr algn="ctr" defTabSz="932661">
              <a:lnSpc>
                <a:spcPct val="90000"/>
              </a:lnSpc>
              <a:spcAft>
                <a:spcPts val="602"/>
              </a:spcAft>
            </a:pPr>
            <a:r>
              <a:rPr lang="en-US" sz="1399" dirty="0">
                <a:gradFill>
                  <a:gsLst>
                    <a:gs pos="2655">
                      <a:srgbClr val="00188F"/>
                    </a:gs>
                    <a:gs pos="100000">
                      <a:srgbClr val="00188F"/>
                    </a:gs>
                  </a:gsLst>
                  <a:lin ang="5400000" scaled="0"/>
                </a:gradFill>
              </a:rPr>
              <a:t>Service</a:t>
            </a:r>
            <a:br>
              <a:rPr lang="en-US" sz="1399" dirty="0">
                <a:gradFill>
                  <a:gsLst>
                    <a:gs pos="2655">
                      <a:srgbClr val="00188F"/>
                    </a:gs>
                    <a:gs pos="100000">
                      <a:srgbClr val="00188F"/>
                    </a:gs>
                  </a:gsLst>
                  <a:lin ang="5400000" scaled="0"/>
                </a:gradFill>
              </a:rPr>
            </a:br>
            <a:r>
              <a:rPr lang="en-US" sz="1399" dirty="0">
                <a:gradFill>
                  <a:gsLst>
                    <a:gs pos="2655">
                      <a:srgbClr val="00188F"/>
                    </a:gs>
                    <a:gs pos="100000">
                      <a:srgbClr val="00188F"/>
                    </a:gs>
                  </a:gsLst>
                  <a:lin ang="5400000" scaled="0"/>
                </a:gradFill>
              </a:rPr>
              <a:t>Provider</a:t>
            </a:r>
          </a:p>
        </p:txBody>
      </p:sp>
      <p:sp>
        <p:nvSpPr>
          <p:cNvPr id="47" name="TextBox 46"/>
          <p:cNvSpPr txBox="1"/>
          <p:nvPr/>
        </p:nvSpPr>
        <p:spPr>
          <a:xfrm>
            <a:off x="6767620" y="3765022"/>
            <a:ext cx="1135217" cy="493013"/>
          </a:xfrm>
          <a:prstGeom prst="rect">
            <a:avLst/>
          </a:prstGeom>
          <a:noFill/>
        </p:spPr>
        <p:txBody>
          <a:bodyPr wrap="none" lIns="182828" tIns="146264" rIns="182828" bIns="146264" rtlCol="0">
            <a:spAutoFit/>
          </a:bodyPr>
          <a:lstStyle/>
          <a:p>
            <a:pPr algn="ctr" defTabSz="932661">
              <a:lnSpc>
                <a:spcPct val="90000"/>
              </a:lnSpc>
              <a:spcAft>
                <a:spcPts val="602"/>
              </a:spcAft>
            </a:pPr>
            <a:r>
              <a:rPr lang="en-US" sz="1399" dirty="0">
                <a:gradFill>
                  <a:gsLst>
                    <a:gs pos="2655">
                      <a:srgbClr val="00188F"/>
                    </a:gs>
                    <a:gs pos="100000">
                      <a:srgbClr val="00188F"/>
                    </a:gs>
                  </a:gsLst>
                  <a:lin ang="5400000" scaled="0"/>
                </a:gradFill>
              </a:rPr>
              <a:t>Microsoft</a:t>
            </a:r>
          </a:p>
        </p:txBody>
      </p:sp>
      <p:sp>
        <p:nvSpPr>
          <p:cNvPr id="48" name="TextBox 47"/>
          <p:cNvSpPr txBox="1"/>
          <p:nvPr/>
        </p:nvSpPr>
        <p:spPr>
          <a:xfrm>
            <a:off x="8339374" y="3219248"/>
            <a:ext cx="1423289" cy="669192"/>
          </a:xfrm>
          <a:prstGeom prst="rect">
            <a:avLst/>
          </a:prstGeom>
          <a:noFill/>
        </p:spPr>
        <p:txBody>
          <a:bodyPr wrap="none" lIns="182828" tIns="146264" rIns="182828" bIns="146264" rtlCol="0">
            <a:spAutoFit/>
          </a:bodyPr>
          <a:lstStyle/>
          <a:p>
            <a:pPr algn="ctr" defTabSz="932661">
              <a:lnSpc>
                <a:spcPct val="90000"/>
              </a:lnSpc>
              <a:spcAft>
                <a:spcPts val="602"/>
              </a:spcAft>
            </a:pPr>
            <a:r>
              <a:rPr lang="en-US" sz="1323" b="1" dirty="0">
                <a:gradFill>
                  <a:gsLst>
                    <a:gs pos="2655">
                      <a:srgbClr val="00188F"/>
                    </a:gs>
                    <a:gs pos="100000">
                      <a:srgbClr val="00188F"/>
                    </a:gs>
                  </a:gsLst>
                  <a:lin ang="5400000" scaled="0"/>
                </a:gradFill>
              </a:rPr>
              <a:t>CONSISTENT</a:t>
            </a:r>
            <a:br>
              <a:rPr lang="en-US" sz="1323" b="1" dirty="0">
                <a:gradFill>
                  <a:gsLst>
                    <a:gs pos="2655">
                      <a:srgbClr val="00188F"/>
                    </a:gs>
                    <a:gs pos="100000">
                      <a:srgbClr val="00188F"/>
                    </a:gs>
                  </a:gsLst>
                  <a:lin ang="5400000" scaled="0"/>
                </a:gradFill>
              </a:rPr>
            </a:br>
            <a:r>
              <a:rPr lang="en-US" sz="1323" b="1" dirty="0">
                <a:gradFill>
                  <a:gsLst>
                    <a:gs pos="2655">
                      <a:srgbClr val="00188F"/>
                    </a:gs>
                    <a:gs pos="100000">
                      <a:srgbClr val="00188F"/>
                    </a:gs>
                  </a:gsLst>
                  <a:lin ang="5400000" scaled="0"/>
                </a:gradFill>
              </a:rPr>
              <a:t>PLATFORM</a:t>
            </a:r>
          </a:p>
        </p:txBody>
      </p:sp>
      <p:sp>
        <p:nvSpPr>
          <p:cNvPr id="4" name="Title 3"/>
          <p:cNvSpPr>
            <a:spLocks noGrp="1"/>
          </p:cNvSpPr>
          <p:nvPr>
            <p:ph type="title"/>
          </p:nvPr>
        </p:nvSpPr>
        <p:spPr>
          <a:xfrm>
            <a:off x="275162" y="297352"/>
            <a:ext cx="5472560" cy="1605666"/>
          </a:xfrm>
        </p:spPr>
        <p:txBody>
          <a:bodyPr/>
          <a:lstStyle/>
          <a:p>
            <a:r>
              <a:rPr lang="en-US" dirty="0">
                <a:gradFill>
                  <a:gsLst>
                    <a:gs pos="2655">
                      <a:schemeClr val="bg1"/>
                    </a:gs>
                    <a:gs pos="100000">
                      <a:schemeClr val="bg1"/>
                    </a:gs>
                  </a:gsLst>
                  <a:lin ang="5400000" scaled="0"/>
                </a:gradFill>
              </a:rPr>
              <a:t>Microsoft </a:t>
            </a:r>
            <a:br>
              <a:rPr lang="en-US" dirty="0">
                <a:gradFill>
                  <a:gsLst>
                    <a:gs pos="2655">
                      <a:schemeClr val="bg1"/>
                    </a:gs>
                    <a:gs pos="100000">
                      <a:schemeClr val="bg1"/>
                    </a:gs>
                  </a:gsLst>
                  <a:lin ang="5400000" scaled="0"/>
                </a:gradFill>
              </a:rPr>
            </a:br>
            <a:r>
              <a:rPr lang="en-US" dirty="0" smtClean="0">
                <a:gradFill>
                  <a:gsLst>
                    <a:gs pos="2655">
                      <a:schemeClr val="bg1"/>
                    </a:gs>
                    <a:gs pos="100000">
                      <a:schemeClr val="bg1"/>
                    </a:gs>
                  </a:gsLst>
                  <a:lin ang="5400000" scaled="0"/>
                </a:gradFill>
              </a:rPr>
              <a:t>cloud platform</a:t>
            </a:r>
            <a:endParaRPr lang="en-US" dirty="0">
              <a:gradFill>
                <a:gsLst>
                  <a:gs pos="2655">
                    <a:schemeClr val="bg1"/>
                  </a:gs>
                  <a:gs pos="100000">
                    <a:schemeClr val="bg1"/>
                  </a:gs>
                </a:gsLst>
                <a:lin ang="5400000" scaled="0"/>
              </a:gradFill>
            </a:endParaRPr>
          </a:p>
        </p:txBody>
      </p:sp>
      <p:sp>
        <p:nvSpPr>
          <p:cNvPr id="19" name="Title 3"/>
          <p:cNvSpPr txBox="1">
            <a:spLocks/>
          </p:cNvSpPr>
          <p:nvPr/>
        </p:nvSpPr>
        <p:spPr>
          <a:xfrm>
            <a:off x="275163" y="1903019"/>
            <a:ext cx="5472561"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r>
              <a:rPr sz="2800" spc="0" dirty="0">
                <a:gradFill>
                  <a:gsLst>
                    <a:gs pos="2655">
                      <a:srgbClr val="FFFFFF"/>
                    </a:gs>
                    <a:gs pos="100000">
                      <a:srgbClr val="FFFFFF"/>
                    </a:gs>
                  </a:gsLst>
                  <a:lin ang="5400000" scaled="0"/>
                </a:gradFill>
              </a:rPr>
              <a:t>The platform for hybrid cloud</a:t>
            </a:r>
            <a:br>
              <a:rPr sz="2800" spc="0" dirty="0">
                <a:gradFill>
                  <a:gsLst>
                    <a:gs pos="2655">
                      <a:srgbClr val="FFFFFF"/>
                    </a:gs>
                    <a:gs pos="100000">
                      <a:srgbClr val="FFFFFF"/>
                    </a:gs>
                  </a:gsLst>
                  <a:lin ang="5400000" scaled="0"/>
                </a:gradFill>
              </a:rPr>
            </a:br>
            <a:r>
              <a:rPr sz="2800" spc="0" dirty="0">
                <a:gradFill>
                  <a:gsLst>
                    <a:gs pos="2655">
                      <a:srgbClr val="FFFFFF"/>
                    </a:gs>
                    <a:gs pos="100000">
                      <a:srgbClr val="FFFFFF"/>
                    </a:gs>
                  </a:gsLst>
                  <a:lin ang="5400000" scaled="0"/>
                </a:gradFill>
              </a:rPr>
              <a:t>enables IT to:</a:t>
            </a:r>
          </a:p>
        </p:txBody>
      </p:sp>
      <p:sp>
        <p:nvSpPr>
          <p:cNvPr id="20" name="Title 3"/>
          <p:cNvSpPr txBox="1">
            <a:spLocks/>
          </p:cNvSpPr>
          <p:nvPr/>
        </p:nvSpPr>
        <p:spPr>
          <a:xfrm>
            <a:off x="275161" y="3040129"/>
            <a:ext cx="5472241" cy="191319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marL="287282" indent="-287282">
              <a:spcAft>
                <a:spcPts val="600"/>
              </a:spcAft>
              <a:buFont typeface="Arial" panose="020B0604020202020204" pitchFamily="34" charset="0"/>
              <a:buChar char="•"/>
            </a:pPr>
            <a:r>
              <a:rPr sz="2200" spc="0" dirty="0">
                <a:gradFill>
                  <a:gsLst>
                    <a:gs pos="2655">
                      <a:srgbClr val="FFFFFF"/>
                    </a:gs>
                    <a:gs pos="100000">
                      <a:srgbClr val="FFFFFF"/>
                    </a:gs>
                  </a:gsLst>
                  <a:lin ang="5400000" scaled="0"/>
                </a:gradFill>
              </a:rPr>
              <a:t>Empower </a:t>
            </a:r>
            <a:r>
              <a:rPr sz="2200" b="1" spc="0" dirty="0">
                <a:gradFill>
                  <a:gsLst>
                    <a:gs pos="2655">
                      <a:srgbClr val="FFFFFF"/>
                    </a:gs>
                    <a:gs pos="100000">
                      <a:srgbClr val="FFFFFF"/>
                    </a:gs>
                  </a:gsLst>
                  <a:lin ang="5400000" scaled="0"/>
                </a:gradFill>
                <a:latin typeface="Segoe UI"/>
              </a:rPr>
              <a:t>enterprise mobility</a:t>
            </a:r>
          </a:p>
          <a:p>
            <a:pPr marL="287282" indent="-287282">
              <a:spcAft>
                <a:spcPts val="600"/>
              </a:spcAft>
              <a:buFont typeface="Arial" panose="020B0604020202020204" pitchFamily="34" charset="0"/>
              <a:buChar char="•"/>
            </a:pPr>
            <a:r>
              <a:rPr sz="2200" spc="0" dirty="0">
                <a:gradFill>
                  <a:gsLst>
                    <a:gs pos="2655">
                      <a:srgbClr val="FFFFFF"/>
                    </a:gs>
                    <a:gs pos="100000">
                      <a:srgbClr val="FFFFFF"/>
                    </a:gs>
                  </a:gsLst>
                  <a:lin ang="5400000" scaled="0"/>
                </a:gradFill>
              </a:rPr>
              <a:t>Create the </a:t>
            </a:r>
            <a:r>
              <a:rPr sz="2200" b="1" spc="0" dirty="0">
                <a:gradFill>
                  <a:gsLst>
                    <a:gs pos="2655">
                      <a:srgbClr val="FFFFFF"/>
                    </a:gs>
                    <a:gs pos="100000">
                      <a:srgbClr val="FFFFFF"/>
                    </a:gs>
                  </a:gsLst>
                  <a:lin ang="5400000" scaled="0"/>
                </a:gradFill>
                <a:latin typeface="Segoe UI"/>
              </a:rPr>
              <a:t>Internet of </a:t>
            </a:r>
            <a:r>
              <a:rPr sz="2200" spc="0" dirty="0">
                <a:gradFill>
                  <a:gsLst>
                    <a:gs pos="2655">
                      <a:srgbClr val="FFFFFF"/>
                    </a:gs>
                    <a:gs pos="100000">
                      <a:srgbClr val="FFFFFF"/>
                    </a:gs>
                  </a:gsLst>
                  <a:lin ang="5400000" scaled="0"/>
                </a:gradFill>
              </a:rPr>
              <a:t>your </a:t>
            </a:r>
            <a:r>
              <a:rPr sz="2200" b="1" spc="0" dirty="0">
                <a:gradFill>
                  <a:gsLst>
                    <a:gs pos="2655">
                      <a:srgbClr val="FFFFFF"/>
                    </a:gs>
                    <a:gs pos="100000">
                      <a:srgbClr val="FFFFFF"/>
                    </a:gs>
                  </a:gsLst>
                  <a:lin ang="5400000" scaled="0"/>
                </a:gradFill>
                <a:latin typeface="Segoe UI"/>
              </a:rPr>
              <a:t>things</a:t>
            </a:r>
          </a:p>
          <a:p>
            <a:pPr marL="287282" indent="-287282">
              <a:spcAft>
                <a:spcPts val="600"/>
              </a:spcAft>
              <a:buFont typeface="Arial" panose="020B0604020202020204" pitchFamily="34" charset="0"/>
              <a:buChar char="•"/>
            </a:pPr>
            <a:r>
              <a:rPr sz="2200" spc="0" dirty="0">
                <a:gradFill>
                  <a:gsLst>
                    <a:gs pos="2655">
                      <a:srgbClr val="FFFFFF"/>
                    </a:gs>
                    <a:gs pos="100000">
                      <a:srgbClr val="FFFFFF"/>
                    </a:gs>
                  </a:gsLst>
                  <a:lin ang="5400000" scaled="0"/>
                </a:gradFill>
              </a:rPr>
              <a:t>Enable </a:t>
            </a:r>
            <a:r>
              <a:rPr sz="2200" b="1" spc="0" dirty="0">
                <a:gradFill>
                  <a:gsLst>
                    <a:gs pos="2655">
                      <a:srgbClr val="FFFFFF"/>
                    </a:gs>
                    <a:gs pos="100000">
                      <a:srgbClr val="FFFFFF"/>
                    </a:gs>
                  </a:gsLst>
                  <a:lin ang="5400000" scaled="0"/>
                </a:gradFill>
                <a:latin typeface="Segoe UI"/>
              </a:rPr>
              <a:t>application </a:t>
            </a:r>
            <a:r>
              <a:rPr sz="2200" spc="0" dirty="0">
                <a:gradFill>
                  <a:gsLst>
                    <a:gs pos="2655">
                      <a:srgbClr val="FFFFFF"/>
                    </a:gs>
                    <a:gs pos="100000">
                      <a:srgbClr val="FFFFFF"/>
                    </a:gs>
                  </a:gsLst>
                  <a:lin ang="5400000" scaled="0"/>
                </a:gradFill>
              </a:rPr>
              <a:t>innovation</a:t>
            </a:r>
          </a:p>
          <a:p>
            <a:pPr marL="287282" indent="-287282">
              <a:spcAft>
                <a:spcPts val="600"/>
              </a:spcAft>
              <a:buFont typeface="Arial" panose="020B0604020202020204" pitchFamily="34" charset="0"/>
              <a:buChar char="•"/>
            </a:pPr>
            <a:r>
              <a:rPr sz="2200" spc="0" dirty="0">
                <a:gradFill>
                  <a:gsLst>
                    <a:gs pos="2655">
                      <a:srgbClr val="FFFFFF"/>
                    </a:gs>
                    <a:gs pos="100000">
                      <a:srgbClr val="FFFFFF"/>
                    </a:gs>
                  </a:gsLst>
                  <a:lin ang="5400000" scaled="0"/>
                </a:gradFill>
              </a:rPr>
              <a:t>Unlock </a:t>
            </a:r>
            <a:r>
              <a:rPr sz="2200" b="1" spc="0" dirty="0">
                <a:gradFill>
                  <a:gsLst>
                    <a:gs pos="2655">
                      <a:srgbClr val="FFFFFF"/>
                    </a:gs>
                    <a:gs pos="100000">
                      <a:srgbClr val="FFFFFF"/>
                    </a:gs>
                  </a:gsLst>
                  <a:lin ang="5400000" scaled="0"/>
                </a:gradFill>
                <a:latin typeface="Segoe UI"/>
              </a:rPr>
              <a:t>insights</a:t>
            </a:r>
            <a:r>
              <a:rPr sz="2200" spc="0" dirty="0">
                <a:gradFill>
                  <a:gsLst>
                    <a:gs pos="2655">
                      <a:srgbClr val="FFFFFF"/>
                    </a:gs>
                    <a:gs pos="100000">
                      <a:srgbClr val="FFFFFF"/>
                    </a:gs>
                  </a:gsLst>
                  <a:lin ang="5400000" scaled="0"/>
                </a:gradFill>
              </a:rPr>
              <a:t> on any data</a:t>
            </a:r>
          </a:p>
          <a:p>
            <a:pPr marL="287282" indent="-287282">
              <a:spcAft>
                <a:spcPts val="600"/>
              </a:spcAft>
              <a:buFont typeface="Arial" panose="020B0604020202020204" pitchFamily="34" charset="0"/>
              <a:buChar char="•"/>
            </a:pPr>
            <a:r>
              <a:rPr sz="2200" spc="0" dirty="0">
                <a:gradFill>
                  <a:gsLst>
                    <a:gs pos="2655">
                      <a:srgbClr val="FFFFFF"/>
                    </a:gs>
                    <a:gs pos="100000">
                      <a:srgbClr val="FFFFFF"/>
                    </a:gs>
                  </a:gsLst>
                  <a:lin ang="5400000" scaled="0"/>
                </a:gradFill>
              </a:rPr>
              <a:t>Transform the </a:t>
            </a:r>
            <a:r>
              <a:rPr sz="2200" b="1" spc="0" dirty="0">
                <a:gradFill>
                  <a:gsLst>
                    <a:gs pos="2655">
                      <a:srgbClr val="FFFFFF"/>
                    </a:gs>
                    <a:gs pos="100000">
                      <a:srgbClr val="FFFFFF"/>
                    </a:gs>
                  </a:gsLst>
                  <a:lin ang="5400000" scaled="0"/>
                </a:gradFill>
                <a:latin typeface="Segoe UI"/>
              </a:rPr>
              <a:t>datacenter</a:t>
            </a:r>
          </a:p>
        </p:txBody>
      </p:sp>
      <p:sp>
        <p:nvSpPr>
          <p:cNvPr id="22" name="TextBox 21"/>
          <p:cNvSpPr txBox="1"/>
          <p:nvPr/>
        </p:nvSpPr>
        <p:spPr>
          <a:xfrm>
            <a:off x="607435" y="6036770"/>
            <a:ext cx="1907691" cy="490327"/>
          </a:xfrm>
          <a:prstGeom prst="rect">
            <a:avLst/>
          </a:prstGeom>
          <a:noFill/>
        </p:spPr>
        <p:txBody>
          <a:bodyPr wrap="square" rtlCol="0">
            <a:noAutofit/>
          </a:bodyPr>
          <a:lstStyle/>
          <a:p>
            <a:pPr defTabSz="932383"/>
            <a:r>
              <a:rPr lang="en-US" sz="2259" b="1" dirty="0">
                <a:gradFill>
                  <a:gsLst>
                    <a:gs pos="2655">
                      <a:srgbClr val="FFFFFF"/>
                    </a:gs>
                    <a:gs pos="100000">
                      <a:srgbClr val="FFFFFF"/>
                    </a:gs>
                  </a:gsLst>
                  <a:lin ang="5400000" scaled="0"/>
                </a:gradFill>
                <a:latin typeface="Segoe UI Light"/>
              </a:rPr>
              <a:t>Development</a:t>
            </a:r>
          </a:p>
        </p:txBody>
      </p:sp>
      <p:sp>
        <p:nvSpPr>
          <p:cNvPr id="23" name="TextBox 22"/>
          <p:cNvSpPr txBox="1"/>
          <p:nvPr/>
        </p:nvSpPr>
        <p:spPr>
          <a:xfrm>
            <a:off x="2680165" y="6053698"/>
            <a:ext cx="1997837" cy="473400"/>
          </a:xfrm>
          <a:prstGeom prst="rect">
            <a:avLst/>
          </a:prstGeom>
          <a:noFill/>
        </p:spPr>
        <p:txBody>
          <a:bodyPr wrap="square" rtlCol="0">
            <a:noAutofit/>
          </a:bodyPr>
          <a:lstStyle/>
          <a:p>
            <a:pPr defTabSz="932383"/>
            <a:r>
              <a:rPr lang="en-US" sz="2259" b="1" dirty="0">
                <a:gradFill>
                  <a:gsLst>
                    <a:gs pos="2655">
                      <a:srgbClr val="FFFFFF"/>
                    </a:gs>
                    <a:gs pos="100000">
                      <a:srgbClr val="FFFFFF"/>
                    </a:gs>
                  </a:gsLst>
                  <a:lin ang="5400000" scaled="0"/>
                </a:gradFill>
                <a:latin typeface="Segoe UI Light"/>
              </a:rPr>
              <a:t>Management</a:t>
            </a:r>
          </a:p>
        </p:txBody>
      </p:sp>
      <p:sp>
        <p:nvSpPr>
          <p:cNvPr id="24" name="TextBox 23"/>
          <p:cNvSpPr txBox="1"/>
          <p:nvPr/>
        </p:nvSpPr>
        <p:spPr>
          <a:xfrm>
            <a:off x="6144588" y="6053698"/>
            <a:ext cx="962219" cy="473400"/>
          </a:xfrm>
          <a:prstGeom prst="rect">
            <a:avLst/>
          </a:prstGeom>
          <a:noFill/>
        </p:spPr>
        <p:txBody>
          <a:bodyPr wrap="square" rtlCol="0">
            <a:noAutofit/>
          </a:bodyPr>
          <a:lstStyle/>
          <a:p>
            <a:pPr defTabSz="932383"/>
            <a:r>
              <a:rPr lang="en-US" sz="2259" b="1" dirty="0">
                <a:gradFill>
                  <a:gsLst>
                    <a:gs pos="2655">
                      <a:srgbClr val="FFFFFF"/>
                    </a:gs>
                    <a:gs pos="100000">
                      <a:srgbClr val="FFFFFF"/>
                    </a:gs>
                  </a:gsLst>
                  <a:lin ang="5400000" scaled="0"/>
                </a:gradFill>
                <a:latin typeface="Segoe UI Light"/>
              </a:rPr>
              <a:t>Data</a:t>
            </a:r>
          </a:p>
        </p:txBody>
      </p:sp>
      <p:sp>
        <p:nvSpPr>
          <p:cNvPr id="25" name="TextBox 24"/>
          <p:cNvSpPr txBox="1"/>
          <p:nvPr/>
        </p:nvSpPr>
        <p:spPr>
          <a:xfrm>
            <a:off x="4744825" y="6053698"/>
            <a:ext cx="1179767" cy="473400"/>
          </a:xfrm>
          <a:prstGeom prst="rect">
            <a:avLst/>
          </a:prstGeom>
          <a:noFill/>
        </p:spPr>
        <p:txBody>
          <a:bodyPr wrap="square" rtlCol="0">
            <a:noAutofit/>
          </a:bodyPr>
          <a:lstStyle/>
          <a:p>
            <a:pPr defTabSz="932383"/>
            <a:r>
              <a:rPr lang="en-US" sz="2259" b="1" dirty="0">
                <a:gradFill>
                  <a:gsLst>
                    <a:gs pos="2655">
                      <a:srgbClr val="FFFFFF"/>
                    </a:gs>
                    <a:gs pos="100000">
                      <a:srgbClr val="FFFFFF"/>
                    </a:gs>
                  </a:gsLst>
                  <a:lin ang="5400000" scaled="0"/>
                </a:gradFill>
                <a:latin typeface="Segoe UI Light"/>
              </a:rPr>
              <a:t>Identity</a:t>
            </a:r>
          </a:p>
        </p:txBody>
      </p:sp>
      <p:sp>
        <p:nvSpPr>
          <p:cNvPr id="26" name="TextBox 25"/>
          <p:cNvSpPr txBox="1"/>
          <p:nvPr/>
        </p:nvSpPr>
        <p:spPr>
          <a:xfrm>
            <a:off x="7173628" y="6053698"/>
            <a:ext cx="1798531" cy="473400"/>
          </a:xfrm>
          <a:prstGeom prst="rect">
            <a:avLst/>
          </a:prstGeom>
          <a:noFill/>
        </p:spPr>
        <p:txBody>
          <a:bodyPr wrap="square" rtlCol="0">
            <a:noAutofit/>
          </a:bodyPr>
          <a:lstStyle/>
          <a:p>
            <a:pPr defTabSz="932383"/>
            <a:r>
              <a:rPr lang="en-US" sz="2259" b="1" dirty="0">
                <a:gradFill>
                  <a:gsLst>
                    <a:gs pos="2655">
                      <a:srgbClr val="FFFFFF"/>
                    </a:gs>
                    <a:gs pos="100000">
                      <a:srgbClr val="FFFFFF"/>
                    </a:gs>
                  </a:gsLst>
                  <a:lin ang="5400000" scaled="0"/>
                </a:gradFill>
                <a:latin typeface="Segoe UI Light"/>
              </a:rPr>
              <a:t>Virtualization</a:t>
            </a:r>
          </a:p>
        </p:txBody>
      </p:sp>
    </p:spTree>
    <p:extLst>
      <p:ext uri="{BB962C8B-B14F-4D97-AF65-F5344CB8AC3E}">
        <p14:creationId xmlns:p14="http://schemas.microsoft.com/office/powerpoint/2010/main" val="45660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75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75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75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11" name="Group 1"/>
          <p:cNvGrpSpPr>
            <a:grpSpLocks/>
          </p:cNvGrpSpPr>
          <p:nvPr/>
        </p:nvGrpSpPr>
        <p:grpSpPr bwMode="auto">
          <a:xfrm>
            <a:off x="23557" y="1572579"/>
            <a:ext cx="2893193" cy="5329313"/>
            <a:chOff x="0" y="1133494"/>
            <a:chExt cx="3019426" cy="5560994"/>
          </a:xfrm>
        </p:grpSpPr>
        <p:grpSp>
          <p:nvGrpSpPr>
            <p:cNvPr id="25631" name="Group 20"/>
            <p:cNvGrpSpPr>
              <a:grpSpLocks/>
            </p:cNvGrpSpPr>
            <p:nvPr/>
          </p:nvGrpSpPr>
          <p:grpSpPr bwMode="auto">
            <a:xfrm>
              <a:off x="425222" y="3519500"/>
              <a:ext cx="1623928" cy="3174988"/>
              <a:chOff x="425222" y="3519500"/>
              <a:chExt cx="1623928" cy="3174988"/>
            </a:xfrm>
          </p:grpSpPr>
          <p:sp>
            <p:nvSpPr>
              <p:cNvPr id="126" name="Rectangle 125"/>
              <p:cNvSpPr/>
              <p:nvPr/>
            </p:nvSpPr>
            <p:spPr bwMode="auto">
              <a:xfrm>
                <a:off x="1227315" y="3695393"/>
                <a:ext cx="821522" cy="2922917"/>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425669" y="4564816"/>
                <a:ext cx="1010340" cy="2129672"/>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7" name="Rectangle 22"/>
              <p:cNvSpPr>
                <a:spLocks noChangeArrowheads="1"/>
              </p:cNvSpPr>
              <p:nvPr/>
            </p:nvSpPr>
            <p:spPr bwMode="auto">
              <a:xfrm>
                <a:off x="1772235" y="3519853"/>
                <a:ext cx="140786" cy="180509"/>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128" name="Rectangle 23"/>
              <p:cNvSpPr>
                <a:spLocks noChangeArrowheads="1"/>
              </p:cNvSpPr>
              <p:nvPr/>
            </p:nvSpPr>
            <p:spPr bwMode="auto">
              <a:xfrm>
                <a:off x="1585075" y="3519853"/>
                <a:ext cx="139129" cy="180509"/>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grpSp>
        <p:sp>
          <p:nvSpPr>
            <p:cNvPr id="9" name="Rectangle 6"/>
            <p:cNvSpPr>
              <a:spLocks noChangeArrowheads="1"/>
            </p:cNvSpPr>
            <p:nvPr/>
          </p:nvSpPr>
          <p:spPr bwMode="auto">
            <a:xfrm>
              <a:off x="3313" y="5770416"/>
              <a:ext cx="1058373" cy="924072"/>
            </a:xfrm>
            <a:prstGeom prst="rect">
              <a:avLst/>
            </a:prstGeom>
            <a:solidFill>
              <a:schemeClr val="accent1"/>
            </a:solidFill>
            <a:ln>
              <a:noFill/>
            </a:ln>
            <a:extLst/>
          </p:spPr>
          <p:txBody>
            <a:bodyPr/>
            <a:lstStyle/>
            <a:p>
              <a:pPr defTabSz="931958">
                <a:defRPr/>
              </a:pPr>
              <a:endParaRPr lang="en-US" sz="1836" dirty="0">
                <a:solidFill>
                  <a:srgbClr val="000000"/>
                </a:solidFill>
                <a:ea typeface="ＭＳ Ｐゴシック" charset="0"/>
              </a:endParaRPr>
            </a:p>
          </p:txBody>
        </p:sp>
        <p:sp>
          <p:nvSpPr>
            <p:cNvPr id="11" name="Rectangle 7"/>
            <p:cNvSpPr>
              <a:spLocks noChangeArrowheads="1"/>
            </p:cNvSpPr>
            <p:nvPr/>
          </p:nvSpPr>
          <p:spPr bwMode="auto">
            <a:xfrm>
              <a:off x="3313" y="5725702"/>
              <a:ext cx="1116343" cy="44714"/>
            </a:xfrm>
            <a:prstGeom prst="rect">
              <a:avLst/>
            </a:prstGeom>
            <a:solidFill>
              <a:srgbClr val="00188F"/>
            </a:solidFill>
            <a:ln>
              <a:noFill/>
            </a:ln>
            <a:extLst/>
          </p:spPr>
          <p:txBody>
            <a:bodyPr/>
            <a:lstStyle/>
            <a:p>
              <a:pPr defTabSz="931958">
                <a:defRPr/>
              </a:pPr>
              <a:endParaRPr lang="en-US" sz="1836" dirty="0">
                <a:solidFill>
                  <a:srgbClr val="000000"/>
                </a:solidFill>
                <a:ea typeface="ＭＳ Ｐゴシック" charset="0"/>
              </a:endParaRPr>
            </a:p>
          </p:txBody>
        </p:sp>
        <p:sp>
          <p:nvSpPr>
            <p:cNvPr id="12" name="Rectangle 8"/>
            <p:cNvSpPr>
              <a:spLocks noChangeArrowheads="1"/>
            </p:cNvSpPr>
            <p:nvPr/>
          </p:nvSpPr>
          <p:spPr bwMode="auto">
            <a:xfrm>
              <a:off x="536640" y="6399712"/>
              <a:ext cx="152379" cy="294776"/>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13" name="Rectangle 9"/>
            <p:cNvSpPr>
              <a:spLocks noChangeArrowheads="1"/>
            </p:cNvSpPr>
            <p:nvPr/>
          </p:nvSpPr>
          <p:spPr bwMode="auto">
            <a:xfrm>
              <a:off x="276602" y="6399712"/>
              <a:ext cx="149067" cy="294776"/>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14" name="Rectangle 10"/>
            <p:cNvSpPr>
              <a:spLocks noChangeArrowheads="1"/>
            </p:cNvSpPr>
            <p:nvPr/>
          </p:nvSpPr>
          <p:spPr bwMode="auto">
            <a:xfrm>
              <a:off x="13250" y="5894618"/>
              <a:ext cx="940775" cy="149044"/>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15" name="Rectangle 11"/>
            <p:cNvSpPr>
              <a:spLocks noChangeArrowheads="1"/>
            </p:cNvSpPr>
            <p:nvPr/>
          </p:nvSpPr>
          <p:spPr bwMode="auto">
            <a:xfrm>
              <a:off x="13250" y="6154618"/>
              <a:ext cx="940775" cy="152356"/>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16" name="Rectangle 12"/>
            <p:cNvSpPr>
              <a:spLocks noChangeArrowheads="1"/>
            </p:cNvSpPr>
            <p:nvPr/>
          </p:nvSpPr>
          <p:spPr bwMode="auto">
            <a:xfrm>
              <a:off x="1187564" y="5247106"/>
              <a:ext cx="1162719" cy="1447382"/>
            </a:xfrm>
            <a:prstGeom prst="rect">
              <a:avLst/>
            </a:prstGeom>
            <a:solidFill>
              <a:schemeClr val="accent1"/>
            </a:solidFill>
            <a:ln>
              <a:noFill/>
            </a:ln>
            <a:extLst/>
          </p:spPr>
          <p:txBody>
            <a:bodyPr/>
            <a:lstStyle/>
            <a:p>
              <a:pPr defTabSz="931958">
                <a:defRPr/>
              </a:pPr>
              <a:endParaRPr lang="en-US" sz="1836" dirty="0">
                <a:solidFill>
                  <a:srgbClr val="000000"/>
                </a:solidFill>
                <a:ea typeface="ＭＳ Ｐゴシック" charset="0"/>
              </a:endParaRPr>
            </a:p>
          </p:txBody>
        </p:sp>
        <p:sp>
          <p:nvSpPr>
            <p:cNvPr id="17" name="Rectangle 13"/>
            <p:cNvSpPr>
              <a:spLocks noChangeArrowheads="1"/>
            </p:cNvSpPr>
            <p:nvPr/>
          </p:nvSpPr>
          <p:spPr bwMode="auto">
            <a:xfrm>
              <a:off x="1127937" y="5202392"/>
              <a:ext cx="1280315" cy="44714"/>
            </a:xfrm>
            <a:prstGeom prst="rect">
              <a:avLst/>
            </a:prstGeom>
            <a:solidFill>
              <a:srgbClr val="00188F"/>
            </a:solidFill>
            <a:ln>
              <a:noFill/>
            </a:ln>
            <a:extLst/>
          </p:spPr>
          <p:txBody>
            <a:bodyPr/>
            <a:lstStyle/>
            <a:p>
              <a:pPr defTabSz="931958">
                <a:defRPr/>
              </a:pPr>
              <a:endParaRPr lang="en-US" sz="1836" dirty="0">
                <a:solidFill>
                  <a:srgbClr val="000000"/>
                </a:solidFill>
                <a:ea typeface="ＭＳ Ｐゴシック" charset="0"/>
              </a:endParaRPr>
            </a:p>
          </p:txBody>
        </p:sp>
        <p:sp>
          <p:nvSpPr>
            <p:cNvPr id="18" name="Rectangle 14"/>
            <p:cNvSpPr>
              <a:spLocks noChangeArrowheads="1"/>
            </p:cNvSpPr>
            <p:nvPr/>
          </p:nvSpPr>
          <p:spPr bwMode="auto">
            <a:xfrm>
              <a:off x="1826894" y="6399712"/>
              <a:ext cx="152379" cy="294776"/>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19" name="Rectangle 15"/>
            <p:cNvSpPr>
              <a:spLocks noChangeArrowheads="1"/>
            </p:cNvSpPr>
            <p:nvPr/>
          </p:nvSpPr>
          <p:spPr bwMode="auto">
            <a:xfrm>
              <a:off x="1561887" y="6399712"/>
              <a:ext cx="152379" cy="294776"/>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20" name="Rectangle 16"/>
            <p:cNvSpPr>
              <a:spLocks noChangeArrowheads="1"/>
            </p:cNvSpPr>
            <p:nvPr/>
          </p:nvSpPr>
          <p:spPr bwMode="auto">
            <a:xfrm>
              <a:off x="1301848" y="5371309"/>
              <a:ext cx="940775" cy="154013"/>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23" name="Rectangle 17"/>
            <p:cNvSpPr>
              <a:spLocks noChangeArrowheads="1"/>
            </p:cNvSpPr>
            <p:nvPr/>
          </p:nvSpPr>
          <p:spPr bwMode="auto">
            <a:xfrm>
              <a:off x="1301848" y="5631308"/>
              <a:ext cx="940775" cy="152356"/>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24" name="Rectangle 18"/>
            <p:cNvSpPr>
              <a:spLocks noChangeArrowheads="1"/>
            </p:cNvSpPr>
            <p:nvPr/>
          </p:nvSpPr>
          <p:spPr bwMode="auto">
            <a:xfrm>
              <a:off x="1301848" y="5894618"/>
              <a:ext cx="940775" cy="149044"/>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25" name="Rectangle 19"/>
            <p:cNvSpPr>
              <a:spLocks noChangeArrowheads="1"/>
            </p:cNvSpPr>
            <p:nvPr/>
          </p:nvSpPr>
          <p:spPr bwMode="auto">
            <a:xfrm>
              <a:off x="1301848" y="6154618"/>
              <a:ext cx="940775" cy="152356"/>
            </a:xfrm>
            <a:prstGeom prst="rect">
              <a:avLst/>
            </a:pr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28" name="Rectangle 22"/>
            <p:cNvSpPr>
              <a:spLocks noChangeArrowheads="1"/>
            </p:cNvSpPr>
            <p:nvPr/>
          </p:nvSpPr>
          <p:spPr bwMode="auto">
            <a:xfrm>
              <a:off x="2020680" y="5021884"/>
              <a:ext cx="139129" cy="180508"/>
            </a:xfrm>
            <a:prstGeom prst="rect">
              <a:avLst/>
            </a:prstGeom>
            <a:solidFill>
              <a:srgbClr val="00188F"/>
            </a:solidFill>
            <a:ln>
              <a:noFill/>
            </a:ln>
            <a:extLst/>
          </p:spPr>
          <p:txBody>
            <a:bodyPr/>
            <a:lstStyle/>
            <a:p>
              <a:pPr defTabSz="931958">
                <a:defRPr/>
              </a:pPr>
              <a:endParaRPr lang="en-US" sz="1836" dirty="0">
                <a:solidFill>
                  <a:srgbClr val="000000"/>
                </a:solidFill>
                <a:ea typeface="ＭＳ Ｐゴシック" charset="0"/>
              </a:endParaRPr>
            </a:p>
          </p:txBody>
        </p:sp>
        <p:sp>
          <p:nvSpPr>
            <p:cNvPr id="29" name="Rectangle 23"/>
            <p:cNvSpPr>
              <a:spLocks noChangeArrowheads="1"/>
            </p:cNvSpPr>
            <p:nvPr/>
          </p:nvSpPr>
          <p:spPr bwMode="auto">
            <a:xfrm>
              <a:off x="1833519" y="5021884"/>
              <a:ext cx="139129" cy="180508"/>
            </a:xfrm>
            <a:prstGeom prst="rect">
              <a:avLst/>
            </a:prstGeom>
            <a:solidFill>
              <a:srgbClr val="00188F"/>
            </a:solidFill>
            <a:ln>
              <a:noFill/>
            </a:ln>
            <a:extLst/>
          </p:spPr>
          <p:txBody>
            <a:bodyPr/>
            <a:lstStyle/>
            <a:p>
              <a:pPr defTabSz="931958">
                <a:defRPr/>
              </a:pPr>
              <a:endParaRPr lang="en-US" sz="1836" dirty="0">
                <a:solidFill>
                  <a:srgbClr val="000000"/>
                </a:solidFill>
                <a:ea typeface="ＭＳ Ｐゴシック" charset="0"/>
              </a:endParaRPr>
            </a:p>
          </p:txBody>
        </p:sp>
        <p:sp>
          <p:nvSpPr>
            <p:cNvPr id="48" name="Rectangle 24"/>
            <p:cNvSpPr>
              <a:spLocks noChangeArrowheads="1"/>
            </p:cNvSpPr>
            <p:nvPr/>
          </p:nvSpPr>
          <p:spPr bwMode="auto">
            <a:xfrm>
              <a:off x="0" y="6621622"/>
              <a:ext cx="3019426" cy="72866"/>
            </a:xfrm>
            <a:prstGeom prst="rect">
              <a:avLst/>
            </a:prstGeom>
            <a:solidFill>
              <a:schemeClr val="bg2"/>
            </a:solidFill>
            <a:ln>
              <a:noFill/>
            </a:ln>
            <a:extLst/>
          </p:spPr>
          <p:txBody>
            <a:bodyPr/>
            <a:lstStyle/>
            <a:p>
              <a:pPr defTabSz="931958">
                <a:defRPr/>
              </a:pPr>
              <a:endParaRPr lang="en-US" sz="1836" dirty="0">
                <a:solidFill>
                  <a:srgbClr val="000000"/>
                </a:solidFill>
                <a:ea typeface="ＭＳ Ｐゴシック" charset="0"/>
              </a:endParaRPr>
            </a:p>
          </p:txBody>
        </p:sp>
        <p:sp>
          <p:nvSpPr>
            <p:cNvPr id="31" name="Freeform 25"/>
            <p:cNvSpPr>
              <a:spLocks/>
            </p:cNvSpPr>
            <p:nvPr/>
          </p:nvSpPr>
          <p:spPr bwMode="auto">
            <a:xfrm>
              <a:off x="241819" y="1133494"/>
              <a:ext cx="1452571" cy="947257"/>
            </a:xfrm>
            <a:custGeom>
              <a:avLst/>
              <a:gdLst>
                <a:gd name="T0" fmla="*/ 73 w 457"/>
                <a:gd name="T1" fmla="*/ 131 h 299"/>
                <a:gd name="T2" fmla="*/ 73 w 457"/>
                <a:gd name="T3" fmla="*/ 126 h 299"/>
                <a:gd name="T4" fmla="*/ 199 w 457"/>
                <a:gd name="T5" fmla="*/ 0 h 299"/>
                <a:gd name="T6" fmla="*/ 304 w 457"/>
                <a:gd name="T7" fmla="*/ 56 h 299"/>
                <a:gd name="T8" fmla="*/ 339 w 457"/>
                <a:gd name="T9" fmla="*/ 47 h 299"/>
                <a:gd name="T10" fmla="*/ 379 w 457"/>
                <a:gd name="T11" fmla="*/ 59 h 299"/>
                <a:gd name="T12" fmla="*/ 412 w 457"/>
                <a:gd name="T13" fmla="*/ 118 h 299"/>
                <a:gd name="T14" fmla="*/ 457 w 457"/>
                <a:gd name="T15" fmla="*/ 201 h 299"/>
                <a:gd name="T16" fmla="*/ 369 w 457"/>
                <a:gd name="T17" fmla="*/ 299 h 299"/>
                <a:gd name="T18" fmla="*/ 358 w 457"/>
                <a:gd name="T19" fmla="*/ 299 h 299"/>
                <a:gd name="T20" fmla="*/ 348 w 457"/>
                <a:gd name="T21" fmla="*/ 299 h 299"/>
                <a:gd name="T22" fmla="*/ 142 w 457"/>
                <a:gd name="T23" fmla="*/ 299 h 299"/>
                <a:gd name="T24" fmla="*/ 138 w 457"/>
                <a:gd name="T25" fmla="*/ 299 h 299"/>
                <a:gd name="T26" fmla="*/ 133 w 457"/>
                <a:gd name="T27" fmla="*/ 299 h 299"/>
                <a:gd name="T28" fmla="*/ 117 w 457"/>
                <a:gd name="T29" fmla="*/ 299 h 299"/>
                <a:gd name="T30" fmla="*/ 85 w 457"/>
                <a:gd name="T31" fmla="*/ 299 h 299"/>
                <a:gd name="T32" fmla="*/ 0 w 457"/>
                <a:gd name="T33" fmla="*/ 215 h 299"/>
                <a:gd name="T34" fmla="*/ 73 w 457"/>
                <a:gd name="T35"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7" h="299">
                  <a:moveTo>
                    <a:pt x="73" y="131"/>
                  </a:moveTo>
                  <a:cubicBezTo>
                    <a:pt x="73" y="130"/>
                    <a:pt x="73" y="127"/>
                    <a:pt x="73" y="126"/>
                  </a:cubicBezTo>
                  <a:cubicBezTo>
                    <a:pt x="73" y="56"/>
                    <a:pt x="129" y="0"/>
                    <a:pt x="199" y="0"/>
                  </a:cubicBezTo>
                  <a:cubicBezTo>
                    <a:pt x="243" y="0"/>
                    <a:pt x="281" y="23"/>
                    <a:pt x="304" y="56"/>
                  </a:cubicBezTo>
                  <a:cubicBezTo>
                    <a:pt x="314" y="50"/>
                    <a:pt x="326" y="47"/>
                    <a:pt x="339" y="47"/>
                  </a:cubicBezTo>
                  <a:cubicBezTo>
                    <a:pt x="354" y="47"/>
                    <a:pt x="368" y="51"/>
                    <a:pt x="379" y="59"/>
                  </a:cubicBezTo>
                  <a:cubicBezTo>
                    <a:pt x="399" y="72"/>
                    <a:pt x="411" y="93"/>
                    <a:pt x="412" y="118"/>
                  </a:cubicBezTo>
                  <a:cubicBezTo>
                    <a:pt x="439" y="136"/>
                    <a:pt x="457" y="166"/>
                    <a:pt x="457" y="201"/>
                  </a:cubicBezTo>
                  <a:cubicBezTo>
                    <a:pt x="457" y="252"/>
                    <a:pt x="419" y="294"/>
                    <a:pt x="369" y="299"/>
                  </a:cubicBezTo>
                  <a:cubicBezTo>
                    <a:pt x="366" y="299"/>
                    <a:pt x="361" y="299"/>
                    <a:pt x="358" y="299"/>
                  </a:cubicBezTo>
                  <a:cubicBezTo>
                    <a:pt x="355" y="299"/>
                    <a:pt x="351" y="299"/>
                    <a:pt x="348" y="299"/>
                  </a:cubicBezTo>
                  <a:cubicBezTo>
                    <a:pt x="302" y="299"/>
                    <a:pt x="193" y="299"/>
                    <a:pt x="142" y="299"/>
                  </a:cubicBezTo>
                  <a:cubicBezTo>
                    <a:pt x="140" y="299"/>
                    <a:pt x="139" y="299"/>
                    <a:pt x="138" y="299"/>
                  </a:cubicBezTo>
                  <a:cubicBezTo>
                    <a:pt x="133" y="299"/>
                    <a:pt x="133" y="299"/>
                    <a:pt x="133" y="299"/>
                  </a:cubicBezTo>
                  <a:cubicBezTo>
                    <a:pt x="130" y="299"/>
                    <a:pt x="123" y="299"/>
                    <a:pt x="117" y="299"/>
                  </a:cubicBezTo>
                  <a:cubicBezTo>
                    <a:pt x="85" y="299"/>
                    <a:pt x="85" y="299"/>
                    <a:pt x="85" y="299"/>
                  </a:cubicBezTo>
                  <a:cubicBezTo>
                    <a:pt x="38" y="299"/>
                    <a:pt x="0" y="261"/>
                    <a:pt x="0" y="215"/>
                  </a:cubicBezTo>
                  <a:cubicBezTo>
                    <a:pt x="0" y="172"/>
                    <a:pt x="32" y="137"/>
                    <a:pt x="73" y="131"/>
                  </a:cubicBezTo>
                  <a:close/>
                </a:path>
              </a:pathLst>
            </a:custGeom>
            <a:solidFill>
              <a:schemeClr val="bg1">
                <a:lumMod val="95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32" name="Freeform 26"/>
            <p:cNvSpPr>
              <a:spLocks/>
            </p:cNvSpPr>
            <p:nvPr/>
          </p:nvSpPr>
          <p:spPr bwMode="auto">
            <a:xfrm flipH="1">
              <a:off x="231881" y="1742918"/>
              <a:ext cx="1616544" cy="4539215"/>
            </a:xfrm>
            <a:custGeom>
              <a:avLst/>
              <a:gdLst>
                <a:gd name="T0" fmla="*/ 6 w 516"/>
                <a:gd name="T1" fmla="*/ 1419 h 1431"/>
                <a:gd name="T2" fmla="*/ 223 w 516"/>
                <a:gd name="T3" fmla="*/ 1149 h 1431"/>
                <a:gd name="T4" fmla="*/ 353 w 516"/>
                <a:gd name="T5" fmla="*/ 42 h 1431"/>
                <a:gd name="T6" fmla="*/ 278 w 516"/>
                <a:gd name="T7" fmla="*/ 44 h 1431"/>
                <a:gd name="T8" fmla="*/ 39 w 516"/>
                <a:gd name="T9" fmla="*/ 6 h 1431"/>
                <a:gd name="T10" fmla="*/ 45 w 516"/>
                <a:gd name="T11" fmla="*/ 0 h 1431"/>
                <a:gd name="T12" fmla="*/ 51 w 516"/>
                <a:gd name="T13" fmla="*/ 6 h 1431"/>
                <a:gd name="T14" fmla="*/ 278 w 516"/>
                <a:gd name="T15" fmla="*/ 33 h 1431"/>
                <a:gd name="T16" fmla="*/ 504 w 516"/>
                <a:gd name="T17" fmla="*/ 6 h 1431"/>
                <a:gd name="T18" fmla="*/ 510 w 516"/>
                <a:gd name="T19" fmla="*/ 0 h 1431"/>
                <a:gd name="T20" fmla="*/ 516 w 516"/>
                <a:gd name="T21" fmla="*/ 6 h 1431"/>
                <a:gd name="T22" fmla="*/ 365 w 516"/>
                <a:gd name="T23" fmla="*/ 42 h 1431"/>
                <a:gd name="T24" fmla="*/ 233 w 516"/>
                <a:gd name="T25" fmla="*/ 1152 h 1431"/>
                <a:gd name="T26" fmla="*/ 6 w 516"/>
                <a:gd name="T27" fmla="*/ 1431 h 1431"/>
                <a:gd name="T28" fmla="*/ 0 w 516"/>
                <a:gd name="T29" fmla="*/ 1425 h 1431"/>
                <a:gd name="T30" fmla="*/ 6 w 516"/>
                <a:gd name="T31" fmla="*/ 1419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6" h="1431">
                  <a:moveTo>
                    <a:pt x="6" y="1419"/>
                  </a:moveTo>
                  <a:cubicBezTo>
                    <a:pt x="87" y="1419"/>
                    <a:pt x="164" y="1323"/>
                    <a:pt x="223" y="1149"/>
                  </a:cubicBezTo>
                  <a:cubicBezTo>
                    <a:pt x="281" y="973"/>
                    <a:pt x="353" y="291"/>
                    <a:pt x="353" y="42"/>
                  </a:cubicBezTo>
                  <a:cubicBezTo>
                    <a:pt x="313" y="44"/>
                    <a:pt x="281" y="44"/>
                    <a:pt x="278" y="44"/>
                  </a:cubicBezTo>
                  <a:cubicBezTo>
                    <a:pt x="268" y="44"/>
                    <a:pt x="39" y="44"/>
                    <a:pt x="39" y="6"/>
                  </a:cubicBezTo>
                  <a:cubicBezTo>
                    <a:pt x="39" y="3"/>
                    <a:pt x="42" y="0"/>
                    <a:pt x="45" y="0"/>
                  </a:cubicBezTo>
                  <a:cubicBezTo>
                    <a:pt x="48" y="0"/>
                    <a:pt x="51" y="2"/>
                    <a:pt x="51" y="6"/>
                  </a:cubicBezTo>
                  <a:cubicBezTo>
                    <a:pt x="55" y="15"/>
                    <a:pt x="134" y="33"/>
                    <a:pt x="278" y="33"/>
                  </a:cubicBezTo>
                  <a:cubicBezTo>
                    <a:pt x="422" y="33"/>
                    <a:pt x="501" y="15"/>
                    <a:pt x="504" y="6"/>
                  </a:cubicBezTo>
                  <a:cubicBezTo>
                    <a:pt x="504" y="3"/>
                    <a:pt x="507" y="0"/>
                    <a:pt x="510" y="0"/>
                  </a:cubicBezTo>
                  <a:cubicBezTo>
                    <a:pt x="513" y="0"/>
                    <a:pt x="516" y="3"/>
                    <a:pt x="516" y="6"/>
                  </a:cubicBezTo>
                  <a:cubicBezTo>
                    <a:pt x="516" y="29"/>
                    <a:pt x="433" y="38"/>
                    <a:pt x="365" y="42"/>
                  </a:cubicBezTo>
                  <a:cubicBezTo>
                    <a:pt x="364" y="292"/>
                    <a:pt x="293" y="976"/>
                    <a:pt x="233" y="1152"/>
                  </a:cubicBezTo>
                  <a:cubicBezTo>
                    <a:pt x="173" y="1332"/>
                    <a:pt x="93" y="1431"/>
                    <a:pt x="6" y="1431"/>
                  </a:cubicBezTo>
                  <a:cubicBezTo>
                    <a:pt x="3" y="1431"/>
                    <a:pt x="0" y="1428"/>
                    <a:pt x="0" y="1425"/>
                  </a:cubicBezTo>
                  <a:cubicBezTo>
                    <a:pt x="0" y="1422"/>
                    <a:pt x="3" y="1419"/>
                    <a:pt x="6" y="1419"/>
                  </a:cubicBezTo>
                  <a:close/>
                </a:path>
              </a:pathLst>
            </a:custGeom>
            <a:solidFill>
              <a:schemeClr val="accent1">
                <a:lumMod val="50000"/>
              </a:schemeClr>
            </a:solidFill>
            <a:ln>
              <a:noFill/>
            </a:ln>
            <a:extLst/>
          </p:spPr>
          <p:txBody>
            <a:bodyPr/>
            <a:lstStyle/>
            <a:p>
              <a:pPr defTabSz="931958">
                <a:defRPr/>
              </a:pPr>
              <a:endParaRPr lang="en-US" sz="1836" dirty="0">
                <a:solidFill>
                  <a:srgbClr val="000000"/>
                </a:solidFill>
                <a:ea typeface="ＭＳ Ｐゴシック" charset="0"/>
              </a:endParaRPr>
            </a:p>
          </p:txBody>
        </p:sp>
        <p:sp>
          <p:nvSpPr>
            <p:cNvPr id="125" name="Freeform 25"/>
            <p:cNvSpPr>
              <a:spLocks/>
            </p:cNvSpPr>
            <p:nvPr/>
          </p:nvSpPr>
          <p:spPr bwMode="auto">
            <a:xfrm>
              <a:off x="1217377" y="2195017"/>
              <a:ext cx="791709" cy="516686"/>
            </a:xfrm>
            <a:custGeom>
              <a:avLst/>
              <a:gdLst>
                <a:gd name="T0" fmla="*/ 73 w 457"/>
                <a:gd name="T1" fmla="*/ 131 h 299"/>
                <a:gd name="T2" fmla="*/ 73 w 457"/>
                <a:gd name="T3" fmla="*/ 126 h 299"/>
                <a:gd name="T4" fmla="*/ 199 w 457"/>
                <a:gd name="T5" fmla="*/ 0 h 299"/>
                <a:gd name="T6" fmla="*/ 304 w 457"/>
                <a:gd name="T7" fmla="*/ 56 h 299"/>
                <a:gd name="T8" fmla="*/ 339 w 457"/>
                <a:gd name="T9" fmla="*/ 47 h 299"/>
                <a:gd name="T10" fmla="*/ 379 w 457"/>
                <a:gd name="T11" fmla="*/ 59 h 299"/>
                <a:gd name="T12" fmla="*/ 412 w 457"/>
                <a:gd name="T13" fmla="*/ 118 h 299"/>
                <a:gd name="T14" fmla="*/ 457 w 457"/>
                <a:gd name="T15" fmla="*/ 201 h 299"/>
                <a:gd name="T16" fmla="*/ 369 w 457"/>
                <a:gd name="T17" fmla="*/ 299 h 299"/>
                <a:gd name="T18" fmla="*/ 358 w 457"/>
                <a:gd name="T19" fmla="*/ 299 h 299"/>
                <a:gd name="T20" fmla="*/ 348 w 457"/>
                <a:gd name="T21" fmla="*/ 299 h 299"/>
                <a:gd name="T22" fmla="*/ 142 w 457"/>
                <a:gd name="T23" fmla="*/ 299 h 299"/>
                <a:gd name="T24" fmla="*/ 138 w 457"/>
                <a:gd name="T25" fmla="*/ 299 h 299"/>
                <a:gd name="T26" fmla="*/ 133 w 457"/>
                <a:gd name="T27" fmla="*/ 299 h 299"/>
                <a:gd name="T28" fmla="*/ 117 w 457"/>
                <a:gd name="T29" fmla="*/ 299 h 299"/>
                <a:gd name="T30" fmla="*/ 85 w 457"/>
                <a:gd name="T31" fmla="*/ 299 h 299"/>
                <a:gd name="T32" fmla="*/ 0 w 457"/>
                <a:gd name="T33" fmla="*/ 215 h 299"/>
                <a:gd name="T34" fmla="*/ 73 w 457"/>
                <a:gd name="T35"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7" h="299">
                  <a:moveTo>
                    <a:pt x="73" y="131"/>
                  </a:moveTo>
                  <a:cubicBezTo>
                    <a:pt x="73" y="130"/>
                    <a:pt x="73" y="127"/>
                    <a:pt x="73" y="126"/>
                  </a:cubicBezTo>
                  <a:cubicBezTo>
                    <a:pt x="73" y="56"/>
                    <a:pt x="129" y="0"/>
                    <a:pt x="199" y="0"/>
                  </a:cubicBezTo>
                  <a:cubicBezTo>
                    <a:pt x="243" y="0"/>
                    <a:pt x="281" y="23"/>
                    <a:pt x="304" y="56"/>
                  </a:cubicBezTo>
                  <a:cubicBezTo>
                    <a:pt x="314" y="50"/>
                    <a:pt x="326" y="47"/>
                    <a:pt x="339" y="47"/>
                  </a:cubicBezTo>
                  <a:cubicBezTo>
                    <a:pt x="354" y="47"/>
                    <a:pt x="368" y="51"/>
                    <a:pt x="379" y="59"/>
                  </a:cubicBezTo>
                  <a:cubicBezTo>
                    <a:pt x="399" y="72"/>
                    <a:pt x="411" y="93"/>
                    <a:pt x="412" y="118"/>
                  </a:cubicBezTo>
                  <a:cubicBezTo>
                    <a:pt x="439" y="136"/>
                    <a:pt x="457" y="166"/>
                    <a:pt x="457" y="201"/>
                  </a:cubicBezTo>
                  <a:cubicBezTo>
                    <a:pt x="457" y="252"/>
                    <a:pt x="419" y="294"/>
                    <a:pt x="369" y="299"/>
                  </a:cubicBezTo>
                  <a:cubicBezTo>
                    <a:pt x="366" y="299"/>
                    <a:pt x="361" y="299"/>
                    <a:pt x="358" y="299"/>
                  </a:cubicBezTo>
                  <a:cubicBezTo>
                    <a:pt x="355" y="299"/>
                    <a:pt x="351" y="299"/>
                    <a:pt x="348" y="299"/>
                  </a:cubicBezTo>
                  <a:cubicBezTo>
                    <a:pt x="302" y="299"/>
                    <a:pt x="193" y="299"/>
                    <a:pt x="142" y="299"/>
                  </a:cubicBezTo>
                  <a:cubicBezTo>
                    <a:pt x="140" y="299"/>
                    <a:pt x="139" y="299"/>
                    <a:pt x="138" y="299"/>
                  </a:cubicBezTo>
                  <a:cubicBezTo>
                    <a:pt x="133" y="299"/>
                    <a:pt x="133" y="299"/>
                    <a:pt x="133" y="299"/>
                  </a:cubicBezTo>
                  <a:cubicBezTo>
                    <a:pt x="130" y="299"/>
                    <a:pt x="123" y="299"/>
                    <a:pt x="117" y="299"/>
                  </a:cubicBezTo>
                  <a:cubicBezTo>
                    <a:pt x="85" y="299"/>
                    <a:pt x="85" y="299"/>
                    <a:pt x="85" y="299"/>
                  </a:cubicBezTo>
                  <a:cubicBezTo>
                    <a:pt x="38" y="299"/>
                    <a:pt x="0" y="261"/>
                    <a:pt x="0" y="215"/>
                  </a:cubicBezTo>
                  <a:cubicBezTo>
                    <a:pt x="0" y="172"/>
                    <a:pt x="32" y="137"/>
                    <a:pt x="73" y="131"/>
                  </a:cubicBezTo>
                  <a:close/>
                </a:path>
              </a:pathLst>
            </a:custGeom>
            <a:solidFill>
              <a:schemeClr val="bg1">
                <a:lumMod val="85000"/>
              </a:schemeClr>
            </a:solidFill>
            <a:ln>
              <a:noFill/>
            </a:ln>
            <a:extLst/>
          </p:spPr>
          <p:txBody>
            <a:bodyPr/>
            <a:lstStyle/>
            <a:p>
              <a:pPr defTabSz="931958">
                <a:defRPr/>
              </a:pPr>
              <a:endParaRPr lang="en-US" sz="1836" dirty="0">
                <a:solidFill>
                  <a:srgbClr val="000000"/>
                </a:solidFill>
                <a:ea typeface="ＭＳ Ｐゴシック" charset="0"/>
              </a:endParaRPr>
            </a:p>
          </p:txBody>
        </p:sp>
      </p:grpSp>
      <p:sp>
        <p:nvSpPr>
          <p:cNvPr id="10" name="Title 9"/>
          <p:cNvSpPr>
            <a:spLocks noGrp="1"/>
          </p:cNvSpPr>
          <p:nvPr>
            <p:ph type="title"/>
          </p:nvPr>
        </p:nvSpPr>
        <p:spPr>
          <a:xfrm>
            <a:off x="275163" y="-116629"/>
            <a:ext cx="11887878" cy="898600"/>
          </a:xfrm>
        </p:spPr>
        <p:txBody>
          <a:bodyPr/>
          <a:lstStyle/>
          <a:p>
            <a:pPr defTabSz="932543">
              <a:defRPr/>
            </a:pPr>
            <a:r>
              <a:rPr sz="4896" dirty="0"/>
              <a:t>Microsoft Azure: Productive platform for today and tomorro</a:t>
            </a:r>
            <a:r>
              <a:rPr lang="en-US" sz="4896" dirty="0"/>
              <a:t>w</a:t>
            </a:r>
            <a:r>
              <a:rPr sz="4896" dirty="0"/>
              <a:t>'s apps  </a:t>
            </a:r>
          </a:p>
        </p:txBody>
      </p:sp>
      <p:sp>
        <p:nvSpPr>
          <p:cNvPr id="3" name="Rectangle 2"/>
          <p:cNvSpPr/>
          <p:nvPr/>
        </p:nvSpPr>
        <p:spPr bwMode="auto">
          <a:xfrm>
            <a:off x="1968261" y="3462748"/>
            <a:ext cx="1892539" cy="189253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defTabSz="685701" fontAlgn="base">
              <a:spcBef>
                <a:spcPct val="0"/>
              </a:spcBef>
              <a:spcAft>
                <a:spcPct val="0"/>
              </a:spcAft>
              <a:defRPr/>
            </a:pPr>
            <a:r>
              <a:rPr lang="en-US" sz="3598" dirty="0">
                <a:gradFill>
                  <a:gsLst>
                    <a:gs pos="33628">
                      <a:srgbClr val="FFFFFF"/>
                    </a:gs>
                    <a:gs pos="62000">
                      <a:srgbClr val="FFFFFF"/>
                    </a:gs>
                  </a:gsLst>
                  <a:lin ang="5400000" scaled="0"/>
                </a:gradFill>
                <a:latin typeface="Segoe UI Semibold" panose="020B0702040204020203" pitchFamily="34" charset="0"/>
                <a:cs typeface="Segoe UI Semibold" panose="020B0702040204020203" pitchFamily="34" charset="0"/>
              </a:rPr>
              <a:t>20T</a:t>
            </a:r>
          </a:p>
          <a:p>
            <a:pPr defTabSz="685701" fontAlgn="base">
              <a:lnSpc>
                <a:spcPct val="90000"/>
              </a:lnSpc>
              <a:spcBef>
                <a:spcPct val="0"/>
              </a:spcBef>
              <a:spcAft>
                <a:spcPct val="0"/>
              </a:spcAft>
              <a:defRPr/>
            </a:pPr>
            <a:r>
              <a:rPr lang="en-US" sz="1399" dirty="0">
                <a:gradFill>
                  <a:gsLst>
                    <a:gs pos="33628">
                      <a:srgbClr val="FFFFFF"/>
                    </a:gs>
                    <a:gs pos="62000">
                      <a:srgbClr val="FFFFFF"/>
                    </a:gs>
                  </a:gsLst>
                  <a:lin ang="5400000" scaled="0"/>
                </a:gradFill>
              </a:rPr>
              <a:t>storage objects in Microsoft Azure</a:t>
            </a:r>
          </a:p>
        </p:txBody>
      </p:sp>
      <p:sp>
        <p:nvSpPr>
          <p:cNvPr id="185" name="Rectangle 184"/>
          <p:cNvSpPr/>
          <p:nvPr/>
        </p:nvSpPr>
        <p:spPr bwMode="auto">
          <a:xfrm>
            <a:off x="3909223" y="3462748"/>
            <a:ext cx="1892539" cy="189253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defTabSz="685701" fontAlgn="base">
              <a:spcBef>
                <a:spcPct val="0"/>
              </a:spcBef>
              <a:spcAft>
                <a:spcPct val="0"/>
              </a:spcAft>
              <a:defRPr/>
            </a:pPr>
            <a:r>
              <a:rPr lang="en-US" sz="3598" dirty="0">
                <a:gradFill>
                  <a:gsLst>
                    <a:gs pos="33628">
                      <a:srgbClr val="FFFFFF"/>
                    </a:gs>
                    <a:gs pos="62000">
                      <a:srgbClr val="FFFFFF"/>
                    </a:gs>
                  </a:gsLst>
                  <a:lin ang="5400000" scaled="0"/>
                </a:gradFill>
                <a:latin typeface="Segoe UI Semibold" panose="020B0702040204020203" pitchFamily="34" charset="0"/>
                <a:cs typeface="Segoe UI Semibold" panose="020B0702040204020203" pitchFamily="34" charset="0"/>
              </a:rPr>
              <a:t>250k</a:t>
            </a:r>
          </a:p>
          <a:p>
            <a:pPr defTabSz="685701" fontAlgn="base">
              <a:lnSpc>
                <a:spcPct val="90000"/>
              </a:lnSpc>
              <a:spcBef>
                <a:spcPct val="0"/>
              </a:spcBef>
              <a:spcAft>
                <a:spcPct val="0"/>
              </a:spcAft>
              <a:defRPr/>
            </a:pPr>
            <a:r>
              <a:rPr lang="en-US" sz="1399" dirty="0">
                <a:gradFill>
                  <a:gsLst>
                    <a:gs pos="33628">
                      <a:srgbClr val="FFFFFF"/>
                    </a:gs>
                    <a:gs pos="62000">
                      <a:srgbClr val="FFFFFF"/>
                    </a:gs>
                  </a:gsLst>
                  <a:lin ang="5400000" scaled="0"/>
                </a:gradFill>
              </a:rPr>
              <a:t>active websites</a:t>
            </a:r>
          </a:p>
        </p:txBody>
      </p:sp>
      <p:sp>
        <p:nvSpPr>
          <p:cNvPr id="186" name="Rectangle 185"/>
          <p:cNvSpPr/>
          <p:nvPr/>
        </p:nvSpPr>
        <p:spPr bwMode="auto">
          <a:xfrm>
            <a:off x="5850185" y="3462748"/>
            <a:ext cx="1892539" cy="189253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bIns="146262"/>
          <a:lstStyle/>
          <a:p>
            <a:pPr defTabSz="685701" fontAlgn="base">
              <a:spcBef>
                <a:spcPct val="0"/>
              </a:spcBef>
              <a:spcAft>
                <a:spcPct val="0"/>
              </a:spcAft>
              <a:defRPr/>
            </a:pPr>
            <a:r>
              <a:rPr lang="en-US" sz="3598" dirty="0">
                <a:gradFill>
                  <a:gsLst>
                    <a:gs pos="33628">
                      <a:srgbClr val="FFFFFF"/>
                    </a:gs>
                    <a:gs pos="62000">
                      <a:srgbClr val="FFFFFF"/>
                    </a:gs>
                  </a:gsLst>
                  <a:lin ang="5400000" scaled="0"/>
                </a:gradFill>
                <a:latin typeface="Segoe UI Semibold" panose="020B0702040204020203" pitchFamily="34" charset="0"/>
                <a:cs typeface="Segoe UI Semibold" panose="020B0702040204020203" pitchFamily="34" charset="0"/>
              </a:rPr>
              <a:t>300M</a:t>
            </a:r>
          </a:p>
          <a:p>
            <a:pPr defTabSz="685701" fontAlgn="base">
              <a:lnSpc>
                <a:spcPct val="90000"/>
              </a:lnSpc>
              <a:spcBef>
                <a:spcPct val="0"/>
              </a:spcBef>
              <a:spcAft>
                <a:spcPct val="0"/>
              </a:spcAft>
              <a:defRPr/>
            </a:pPr>
            <a:r>
              <a:rPr lang="en-US" sz="1399" dirty="0">
                <a:gradFill>
                  <a:gsLst>
                    <a:gs pos="33628">
                      <a:srgbClr val="FFFFFF"/>
                    </a:gs>
                    <a:gs pos="62000">
                      <a:srgbClr val="FFFFFF"/>
                    </a:gs>
                  </a:gsLst>
                  <a:lin ang="5400000" scaled="0"/>
                </a:gradFill>
              </a:rPr>
              <a:t>Active Directory users	</a:t>
            </a:r>
          </a:p>
        </p:txBody>
      </p:sp>
      <p:sp>
        <p:nvSpPr>
          <p:cNvPr id="187" name="Rectangle 186"/>
          <p:cNvSpPr/>
          <p:nvPr/>
        </p:nvSpPr>
        <p:spPr bwMode="auto">
          <a:xfrm>
            <a:off x="7789559" y="3462748"/>
            <a:ext cx="1892539" cy="189253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defTabSz="685701" fontAlgn="base">
              <a:spcBef>
                <a:spcPct val="0"/>
              </a:spcBef>
              <a:spcAft>
                <a:spcPct val="0"/>
              </a:spcAft>
              <a:defRPr/>
            </a:pPr>
            <a:r>
              <a:rPr lang="en-US" sz="3598" dirty="0">
                <a:gradFill>
                  <a:gsLst>
                    <a:gs pos="33628">
                      <a:srgbClr val="FFFFFF"/>
                    </a:gs>
                    <a:gs pos="62000">
                      <a:srgbClr val="FFFFFF"/>
                    </a:gs>
                  </a:gsLst>
                  <a:lin ang="5400000" scaled="0"/>
                </a:gradFill>
                <a:latin typeface="Segoe UI Semibold" panose="020B0702040204020203" pitchFamily="34" charset="0"/>
                <a:cs typeface="Segoe UI Semibold" panose="020B0702040204020203" pitchFamily="34" charset="0"/>
              </a:rPr>
              <a:t>1M+</a:t>
            </a:r>
          </a:p>
          <a:p>
            <a:pPr defTabSz="685701" fontAlgn="base">
              <a:lnSpc>
                <a:spcPct val="90000"/>
              </a:lnSpc>
              <a:spcBef>
                <a:spcPct val="0"/>
              </a:spcBef>
              <a:spcAft>
                <a:spcPct val="0"/>
              </a:spcAft>
              <a:defRPr/>
            </a:pPr>
            <a:r>
              <a:rPr lang="en-US" sz="1399" dirty="0">
                <a:gradFill>
                  <a:gsLst>
                    <a:gs pos="33628">
                      <a:srgbClr val="FFFFFF"/>
                    </a:gs>
                    <a:gs pos="62000">
                      <a:srgbClr val="FFFFFF"/>
                    </a:gs>
                  </a:gsLst>
                  <a:lin ang="5400000" scaled="0"/>
                </a:gradFill>
              </a:rPr>
              <a:t>developers registered with Visual Studio Online</a:t>
            </a:r>
          </a:p>
        </p:txBody>
      </p:sp>
      <p:sp>
        <p:nvSpPr>
          <p:cNvPr id="189" name="Rectangle 188"/>
          <p:cNvSpPr/>
          <p:nvPr/>
        </p:nvSpPr>
        <p:spPr bwMode="auto">
          <a:xfrm>
            <a:off x="1968261" y="1523379"/>
            <a:ext cx="1892539" cy="189253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defTabSz="685701" fontAlgn="base">
              <a:spcBef>
                <a:spcPct val="0"/>
              </a:spcBef>
              <a:spcAft>
                <a:spcPct val="0"/>
              </a:spcAft>
              <a:defRPr/>
            </a:pPr>
            <a:r>
              <a:rPr lang="en-US" sz="3598" dirty="0">
                <a:gradFill>
                  <a:gsLst>
                    <a:gs pos="33628">
                      <a:srgbClr val="FFFFFF"/>
                    </a:gs>
                    <a:gs pos="62000">
                      <a:srgbClr val="FFFFFF"/>
                    </a:gs>
                  </a:gsLst>
                  <a:lin ang="5400000" scaled="0"/>
                </a:gradFill>
                <a:latin typeface="Segoe UI Semibold" panose="020B0702040204020203" pitchFamily="34" charset="0"/>
                <a:cs typeface="Segoe UI Semibold" panose="020B0702040204020203" pitchFamily="34" charset="0"/>
              </a:rPr>
              <a:t>14B+</a:t>
            </a:r>
          </a:p>
          <a:p>
            <a:pPr defTabSz="685701" fontAlgn="base">
              <a:lnSpc>
                <a:spcPct val="90000"/>
              </a:lnSpc>
              <a:spcBef>
                <a:spcPct val="0"/>
              </a:spcBef>
              <a:spcAft>
                <a:spcPct val="0"/>
              </a:spcAft>
              <a:defRPr/>
            </a:pPr>
            <a:r>
              <a:rPr lang="en-US" sz="1399" dirty="0">
                <a:gradFill>
                  <a:gsLst>
                    <a:gs pos="33628">
                      <a:srgbClr val="FFFFFF"/>
                    </a:gs>
                    <a:gs pos="62000">
                      <a:srgbClr val="FFFFFF"/>
                    </a:gs>
                  </a:gsLst>
                  <a:lin ang="5400000" scaled="0"/>
                </a:gradFill>
              </a:rPr>
              <a:t>weekly Microsoft Azure AD authentications</a:t>
            </a:r>
          </a:p>
        </p:txBody>
      </p:sp>
      <p:sp>
        <p:nvSpPr>
          <p:cNvPr id="190" name="Rectangle 189"/>
          <p:cNvSpPr/>
          <p:nvPr/>
        </p:nvSpPr>
        <p:spPr bwMode="auto">
          <a:xfrm>
            <a:off x="3909223" y="1523379"/>
            <a:ext cx="1892539" cy="189253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defTabSz="685701" fontAlgn="base">
              <a:spcBef>
                <a:spcPct val="0"/>
              </a:spcBef>
              <a:spcAft>
                <a:spcPct val="0"/>
              </a:spcAft>
              <a:defRPr/>
            </a:pPr>
            <a:r>
              <a:rPr lang="en-US" sz="3598" dirty="0">
                <a:gradFill>
                  <a:gsLst>
                    <a:gs pos="33628">
                      <a:srgbClr val="FFFFFF"/>
                    </a:gs>
                    <a:gs pos="62000">
                      <a:srgbClr val="FFFFFF"/>
                    </a:gs>
                  </a:gsLst>
                  <a:lin ang="5400000" scaled="0"/>
                </a:gradFill>
                <a:latin typeface="Segoe UI Semibold" panose="020B0702040204020203" pitchFamily="34" charset="0"/>
                <a:cs typeface="Segoe UI Semibold" panose="020B0702040204020203" pitchFamily="34" charset="0"/>
              </a:rPr>
              <a:t>57%</a:t>
            </a:r>
          </a:p>
          <a:p>
            <a:pPr defTabSz="685701" fontAlgn="base">
              <a:lnSpc>
                <a:spcPct val="90000"/>
              </a:lnSpc>
              <a:spcBef>
                <a:spcPct val="0"/>
              </a:spcBef>
              <a:spcAft>
                <a:spcPct val="0"/>
              </a:spcAft>
              <a:defRPr/>
            </a:pPr>
            <a:r>
              <a:rPr lang="en-US" sz="1399" dirty="0">
                <a:gradFill>
                  <a:gsLst>
                    <a:gs pos="33628">
                      <a:srgbClr val="FFFFFF"/>
                    </a:gs>
                    <a:gs pos="62000">
                      <a:srgbClr val="FFFFFF"/>
                    </a:gs>
                  </a:gsLst>
                  <a:lin ang="5400000" scaled="0"/>
                </a:gradFill>
              </a:rPr>
              <a:t>of Fortune 500 </a:t>
            </a:r>
            <a:br>
              <a:rPr lang="en-US" sz="1399" dirty="0">
                <a:gradFill>
                  <a:gsLst>
                    <a:gs pos="33628">
                      <a:srgbClr val="FFFFFF"/>
                    </a:gs>
                    <a:gs pos="62000">
                      <a:srgbClr val="FFFFFF"/>
                    </a:gs>
                  </a:gsLst>
                  <a:lin ang="5400000" scaled="0"/>
                </a:gradFill>
              </a:rPr>
            </a:br>
            <a:r>
              <a:rPr lang="en-US" sz="1399" dirty="0">
                <a:gradFill>
                  <a:gsLst>
                    <a:gs pos="33628">
                      <a:srgbClr val="FFFFFF"/>
                    </a:gs>
                    <a:gs pos="62000">
                      <a:srgbClr val="FFFFFF"/>
                    </a:gs>
                  </a:gsLst>
                  <a:lin ang="5400000" scaled="0"/>
                </a:gradFill>
              </a:rPr>
              <a:t>use Microsoft Azure</a:t>
            </a:r>
          </a:p>
        </p:txBody>
      </p:sp>
      <p:sp>
        <p:nvSpPr>
          <p:cNvPr id="191" name="Rectangle 190"/>
          <p:cNvSpPr/>
          <p:nvPr/>
        </p:nvSpPr>
        <p:spPr bwMode="auto">
          <a:xfrm>
            <a:off x="5850185" y="1523379"/>
            <a:ext cx="1892539" cy="189253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defTabSz="685701" fontAlgn="base">
              <a:spcBef>
                <a:spcPct val="0"/>
              </a:spcBef>
              <a:spcAft>
                <a:spcPct val="0"/>
              </a:spcAft>
              <a:defRPr/>
            </a:pPr>
            <a:r>
              <a:rPr lang="en-US" sz="3598" dirty="0">
                <a:gradFill>
                  <a:gsLst>
                    <a:gs pos="33628">
                      <a:srgbClr val="FFFFFF"/>
                    </a:gs>
                    <a:gs pos="62000">
                      <a:srgbClr val="FFFFFF"/>
                    </a:gs>
                  </a:gsLst>
                  <a:lin ang="5400000" scaled="0"/>
                </a:gradFill>
                <a:latin typeface="Segoe UI Semibold" panose="020B0702040204020203" pitchFamily="34" charset="0"/>
                <a:cs typeface="Segoe UI Semibold" panose="020B0702040204020203" pitchFamily="34" charset="0"/>
              </a:rPr>
              <a:t>1M+</a:t>
            </a:r>
          </a:p>
          <a:p>
            <a:pPr defTabSz="685701" fontAlgn="base">
              <a:lnSpc>
                <a:spcPct val="90000"/>
              </a:lnSpc>
              <a:spcBef>
                <a:spcPct val="0"/>
              </a:spcBef>
              <a:spcAft>
                <a:spcPct val="0"/>
              </a:spcAft>
              <a:defRPr/>
            </a:pPr>
            <a:r>
              <a:rPr lang="en-US" sz="1399" dirty="0">
                <a:gradFill>
                  <a:gsLst>
                    <a:gs pos="33628">
                      <a:srgbClr val="FFFFFF"/>
                    </a:gs>
                    <a:gs pos="62000">
                      <a:srgbClr val="FFFFFF"/>
                    </a:gs>
                  </a:gsLst>
                  <a:lin ang="5400000" scaled="0"/>
                </a:gradFill>
              </a:rPr>
              <a:t>Microsoft Azure </a:t>
            </a:r>
            <a:br>
              <a:rPr lang="en-US" sz="1399" dirty="0">
                <a:gradFill>
                  <a:gsLst>
                    <a:gs pos="33628">
                      <a:srgbClr val="FFFFFF"/>
                    </a:gs>
                    <a:gs pos="62000">
                      <a:srgbClr val="FFFFFF"/>
                    </a:gs>
                  </a:gsLst>
                  <a:lin ang="5400000" scaled="0"/>
                </a:gradFill>
              </a:rPr>
            </a:br>
            <a:r>
              <a:rPr lang="en-US" sz="1399" dirty="0">
                <a:gradFill>
                  <a:gsLst>
                    <a:gs pos="33628">
                      <a:srgbClr val="FFFFFF"/>
                    </a:gs>
                    <a:gs pos="62000">
                      <a:srgbClr val="FFFFFF"/>
                    </a:gs>
                  </a:gsLst>
                  <a:lin ang="5400000" scaled="0"/>
                </a:gradFill>
              </a:rPr>
              <a:t>SQL databases</a:t>
            </a:r>
          </a:p>
        </p:txBody>
      </p:sp>
      <p:sp>
        <p:nvSpPr>
          <p:cNvPr id="192" name="Rectangle 191"/>
          <p:cNvSpPr/>
          <p:nvPr/>
        </p:nvSpPr>
        <p:spPr bwMode="auto">
          <a:xfrm>
            <a:off x="7789559" y="1523379"/>
            <a:ext cx="1892539" cy="189253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defTabSz="685701" fontAlgn="base">
              <a:spcBef>
                <a:spcPct val="0"/>
              </a:spcBef>
              <a:spcAft>
                <a:spcPct val="0"/>
              </a:spcAft>
              <a:defRPr/>
            </a:pPr>
            <a:r>
              <a:rPr lang="en-US" sz="3598" dirty="0">
                <a:gradFill>
                  <a:gsLst>
                    <a:gs pos="33628">
                      <a:srgbClr val="FFFFFF"/>
                    </a:gs>
                    <a:gs pos="62000">
                      <a:srgbClr val="FFFFFF"/>
                    </a:gs>
                  </a:gsLst>
                  <a:lin ang="5400000" scaled="0"/>
                </a:gradFill>
                <a:latin typeface="Segoe UI Semibold" panose="020B0702040204020203" pitchFamily="34" charset="0"/>
                <a:cs typeface="Segoe UI Semibold" panose="020B0702040204020203" pitchFamily="34" charset="0"/>
              </a:rPr>
              <a:t>2M+</a:t>
            </a:r>
          </a:p>
          <a:p>
            <a:pPr defTabSz="685701" fontAlgn="base">
              <a:lnSpc>
                <a:spcPct val="90000"/>
              </a:lnSpc>
              <a:spcBef>
                <a:spcPct val="0"/>
              </a:spcBef>
              <a:spcAft>
                <a:spcPct val="0"/>
              </a:spcAft>
              <a:defRPr/>
            </a:pPr>
            <a:r>
              <a:rPr lang="en-US" sz="1399" dirty="0">
                <a:gradFill>
                  <a:gsLst>
                    <a:gs pos="33628">
                      <a:srgbClr val="FFFFFF"/>
                    </a:gs>
                    <a:gs pos="62000">
                      <a:srgbClr val="FFFFFF"/>
                    </a:gs>
                  </a:gsLst>
                  <a:lin ang="5400000" scaled="0"/>
                </a:gradFill>
              </a:rPr>
              <a:t>requests per second</a:t>
            </a:r>
          </a:p>
        </p:txBody>
      </p:sp>
      <p:sp>
        <p:nvSpPr>
          <p:cNvPr id="133" name="Freeform 16"/>
          <p:cNvSpPr>
            <a:spLocks noEditPoints="1"/>
          </p:cNvSpPr>
          <p:nvPr/>
        </p:nvSpPr>
        <p:spPr bwMode="auto">
          <a:xfrm>
            <a:off x="9809092" y="2958151"/>
            <a:ext cx="2382060" cy="474267"/>
          </a:xfrm>
          <a:custGeom>
            <a:avLst/>
            <a:gdLst>
              <a:gd name="T0" fmla="*/ 324 w 3311"/>
              <a:gd name="T1" fmla="*/ 334 h 658"/>
              <a:gd name="T2" fmla="*/ 498 w 3311"/>
              <a:gd name="T3" fmla="*/ 528 h 658"/>
              <a:gd name="T4" fmla="*/ 630 w 3311"/>
              <a:gd name="T5" fmla="*/ 206 h 658"/>
              <a:gd name="T6" fmla="*/ 207 w 3311"/>
              <a:gd name="T7" fmla="*/ 253 h 658"/>
              <a:gd name="T8" fmla="*/ 905 w 3311"/>
              <a:gd name="T9" fmla="*/ 149 h 658"/>
              <a:gd name="T10" fmla="*/ 752 w 3311"/>
              <a:gd name="T11" fmla="*/ 351 h 658"/>
              <a:gd name="T12" fmla="*/ 913 w 3311"/>
              <a:gd name="T13" fmla="*/ 176 h 658"/>
              <a:gd name="T14" fmla="*/ 977 w 3311"/>
              <a:gd name="T15" fmla="*/ 144 h 658"/>
              <a:gd name="T16" fmla="*/ 976 w 3311"/>
              <a:gd name="T17" fmla="*/ 207 h 658"/>
              <a:gd name="T18" fmla="*/ 1064 w 3311"/>
              <a:gd name="T19" fmla="*/ 238 h 658"/>
              <a:gd name="T20" fmla="*/ 1095 w 3311"/>
              <a:gd name="T21" fmla="*/ 354 h 658"/>
              <a:gd name="T22" fmla="*/ 1183 w 3311"/>
              <a:gd name="T23" fmla="*/ 207 h 658"/>
              <a:gd name="T24" fmla="*/ 1235 w 3311"/>
              <a:gd name="T25" fmla="*/ 206 h 658"/>
              <a:gd name="T26" fmla="*/ 1379 w 3311"/>
              <a:gd name="T27" fmla="*/ 278 h 658"/>
              <a:gd name="T28" fmla="*/ 1343 w 3311"/>
              <a:gd name="T29" fmla="*/ 237 h 658"/>
              <a:gd name="T30" fmla="*/ 1445 w 3311"/>
              <a:gd name="T31" fmla="*/ 223 h 658"/>
              <a:gd name="T32" fmla="*/ 1455 w 3311"/>
              <a:gd name="T33" fmla="*/ 300 h 658"/>
              <a:gd name="T34" fmla="*/ 1474 w 3311"/>
              <a:gd name="T35" fmla="*/ 286 h 658"/>
              <a:gd name="T36" fmla="*/ 1640 w 3311"/>
              <a:gd name="T37" fmla="*/ 278 h 658"/>
              <a:gd name="T38" fmla="*/ 1604 w 3311"/>
              <a:gd name="T39" fmla="*/ 237 h 658"/>
              <a:gd name="T40" fmla="*/ 1646 w 3311"/>
              <a:gd name="T41" fmla="*/ 207 h 658"/>
              <a:gd name="T42" fmla="*/ 1694 w 3311"/>
              <a:gd name="T43" fmla="*/ 207 h 658"/>
              <a:gd name="T44" fmla="*/ 1780 w 3311"/>
              <a:gd name="T45" fmla="*/ 307 h 658"/>
              <a:gd name="T46" fmla="*/ 1732 w 3311"/>
              <a:gd name="T47" fmla="*/ 207 h 658"/>
              <a:gd name="T48" fmla="*/ 729 w 3311"/>
              <a:gd name="T49" fmla="*/ 389 h 658"/>
              <a:gd name="T50" fmla="*/ 753 w 3311"/>
              <a:gd name="T51" fmla="*/ 569 h 658"/>
              <a:gd name="T52" fmla="*/ 965 w 3311"/>
              <a:gd name="T53" fmla="*/ 568 h 658"/>
              <a:gd name="T54" fmla="*/ 903 w 3311"/>
              <a:gd name="T55" fmla="*/ 657 h 658"/>
              <a:gd name="T56" fmla="*/ 1074 w 3311"/>
              <a:gd name="T57" fmla="*/ 471 h 658"/>
              <a:gd name="T58" fmla="*/ 1113 w 3311"/>
              <a:gd name="T59" fmla="*/ 463 h 658"/>
              <a:gd name="T60" fmla="*/ 1207 w 3311"/>
              <a:gd name="T61" fmla="*/ 457 h 658"/>
              <a:gd name="T62" fmla="*/ 1283 w 3311"/>
              <a:gd name="T63" fmla="*/ 568 h 658"/>
              <a:gd name="T64" fmla="*/ 1223 w 3311"/>
              <a:gd name="T65" fmla="*/ 568 h 658"/>
              <a:gd name="T66" fmla="*/ 1450 w 3311"/>
              <a:gd name="T67" fmla="*/ 473 h 658"/>
              <a:gd name="T68" fmla="*/ 1364 w 3311"/>
              <a:gd name="T69" fmla="*/ 591 h 658"/>
              <a:gd name="T70" fmla="*/ 1465 w 3311"/>
              <a:gd name="T71" fmla="*/ 476 h 658"/>
              <a:gd name="T72" fmla="*/ 1592 w 3311"/>
              <a:gd name="T73" fmla="*/ 380 h 658"/>
              <a:gd name="T74" fmla="*/ 1603 w 3311"/>
              <a:gd name="T75" fmla="*/ 447 h 658"/>
              <a:gd name="T76" fmla="*/ 1654 w 3311"/>
              <a:gd name="T77" fmla="*/ 520 h 658"/>
              <a:gd name="T78" fmla="*/ 1649 w 3311"/>
              <a:gd name="T79" fmla="*/ 574 h 658"/>
              <a:gd name="T80" fmla="*/ 1786 w 3311"/>
              <a:gd name="T81" fmla="*/ 468 h 658"/>
              <a:gd name="T82" fmla="*/ 1790 w 3311"/>
              <a:gd name="T83" fmla="*/ 527 h 658"/>
              <a:gd name="T84" fmla="*/ 1843 w 3311"/>
              <a:gd name="T85" fmla="*/ 552 h 658"/>
              <a:gd name="T86" fmla="*/ 2079 w 3311"/>
              <a:gd name="T87" fmla="*/ 419 h 658"/>
              <a:gd name="T88" fmla="*/ 2079 w 3311"/>
              <a:gd name="T89" fmla="*/ 559 h 658"/>
              <a:gd name="T90" fmla="*/ 2111 w 3311"/>
              <a:gd name="T91" fmla="*/ 389 h 658"/>
              <a:gd name="T92" fmla="*/ 2209 w 3311"/>
              <a:gd name="T93" fmla="*/ 523 h 658"/>
              <a:gd name="T94" fmla="*/ 2197 w 3311"/>
              <a:gd name="T95" fmla="*/ 473 h 658"/>
              <a:gd name="T96" fmla="*/ 2268 w 3311"/>
              <a:gd name="T97" fmla="*/ 389 h 658"/>
              <a:gd name="T98" fmla="*/ 2377 w 3311"/>
              <a:gd name="T99" fmla="*/ 591 h 658"/>
              <a:gd name="T100" fmla="*/ 2712 w 3311"/>
              <a:gd name="T101" fmla="*/ 414 h 658"/>
              <a:gd name="T102" fmla="*/ 2712 w 3311"/>
              <a:gd name="T103" fmla="*/ 414 h 658"/>
              <a:gd name="T104" fmla="*/ 2713 w 3311"/>
              <a:gd name="T105" fmla="*/ 490 h 658"/>
              <a:gd name="T106" fmla="*/ 2765 w 3311"/>
              <a:gd name="T107" fmla="*/ 447 h 658"/>
              <a:gd name="T108" fmla="*/ 2885 w 3311"/>
              <a:gd name="T109" fmla="*/ 591 h 658"/>
              <a:gd name="T110" fmla="*/ 2993 w 3311"/>
              <a:gd name="T111" fmla="*/ 380 h 658"/>
              <a:gd name="T112" fmla="*/ 3004 w 3311"/>
              <a:gd name="T113" fmla="*/ 447 h 658"/>
              <a:gd name="T114" fmla="*/ 3065 w 3311"/>
              <a:gd name="T115" fmla="*/ 471 h 658"/>
              <a:gd name="T116" fmla="*/ 3105 w 3311"/>
              <a:gd name="T117" fmla="*/ 463 h 658"/>
              <a:gd name="T118" fmla="*/ 3205 w 3311"/>
              <a:gd name="T119" fmla="*/ 463 h 658"/>
              <a:gd name="T120" fmla="*/ 3209 w 3311"/>
              <a:gd name="T121" fmla="*/ 524 h 658"/>
              <a:gd name="T122" fmla="*/ 3209 w 3311"/>
              <a:gd name="T123" fmla="*/ 505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11" h="658">
                <a:moveTo>
                  <a:pt x="487" y="107"/>
                </a:moveTo>
                <a:cubicBezTo>
                  <a:pt x="487" y="514"/>
                  <a:pt x="487" y="514"/>
                  <a:pt x="487" y="514"/>
                </a:cubicBezTo>
                <a:cubicBezTo>
                  <a:pt x="468" y="517"/>
                  <a:pt x="468" y="517"/>
                  <a:pt x="468" y="517"/>
                </a:cubicBezTo>
                <a:cubicBezTo>
                  <a:pt x="467" y="517"/>
                  <a:pt x="219" y="454"/>
                  <a:pt x="0" y="590"/>
                </a:cubicBezTo>
                <a:cubicBezTo>
                  <a:pt x="0" y="590"/>
                  <a:pt x="114" y="492"/>
                  <a:pt x="310" y="479"/>
                </a:cubicBezTo>
                <a:cubicBezTo>
                  <a:pt x="319" y="478"/>
                  <a:pt x="319" y="478"/>
                  <a:pt x="319" y="478"/>
                </a:cubicBezTo>
                <a:cubicBezTo>
                  <a:pt x="324" y="476"/>
                  <a:pt x="324" y="476"/>
                  <a:pt x="324" y="476"/>
                </a:cubicBezTo>
                <a:cubicBezTo>
                  <a:pt x="324" y="334"/>
                  <a:pt x="324" y="334"/>
                  <a:pt x="324" y="334"/>
                </a:cubicBezTo>
                <a:cubicBezTo>
                  <a:pt x="381" y="276"/>
                  <a:pt x="437" y="193"/>
                  <a:pt x="474" y="102"/>
                </a:cubicBezTo>
                <a:cubicBezTo>
                  <a:pt x="474" y="102"/>
                  <a:pt x="474" y="102"/>
                  <a:pt x="474" y="102"/>
                </a:cubicBezTo>
                <a:lnTo>
                  <a:pt x="487" y="107"/>
                </a:lnTo>
                <a:close/>
                <a:moveTo>
                  <a:pt x="621" y="200"/>
                </a:moveTo>
                <a:cubicBezTo>
                  <a:pt x="621" y="200"/>
                  <a:pt x="621" y="200"/>
                  <a:pt x="621" y="200"/>
                </a:cubicBezTo>
                <a:cubicBezTo>
                  <a:pt x="621" y="200"/>
                  <a:pt x="599" y="227"/>
                  <a:pt x="536" y="284"/>
                </a:cubicBezTo>
                <a:cubicBezTo>
                  <a:pt x="521" y="298"/>
                  <a:pt x="513" y="306"/>
                  <a:pt x="498" y="318"/>
                </a:cubicBezTo>
                <a:cubicBezTo>
                  <a:pt x="498" y="528"/>
                  <a:pt x="498" y="528"/>
                  <a:pt x="498" y="528"/>
                </a:cubicBezTo>
                <a:cubicBezTo>
                  <a:pt x="486" y="531"/>
                  <a:pt x="486" y="531"/>
                  <a:pt x="486" y="531"/>
                </a:cubicBezTo>
                <a:cubicBezTo>
                  <a:pt x="485" y="531"/>
                  <a:pt x="431" y="513"/>
                  <a:pt x="336" y="510"/>
                </a:cubicBezTo>
                <a:cubicBezTo>
                  <a:pt x="244" y="508"/>
                  <a:pt x="105" y="533"/>
                  <a:pt x="0" y="590"/>
                </a:cubicBezTo>
                <a:cubicBezTo>
                  <a:pt x="4" y="590"/>
                  <a:pt x="4" y="590"/>
                  <a:pt x="4" y="590"/>
                </a:cubicBezTo>
                <a:cubicBezTo>
                  <a:pt x="4" y="590"/>
                  <a:pt x="288" y="479"/>
                  <a:pt x="618" y="592"/>
                </a:cubicBezTo>
                <a:cubicBezTo>
                  <a:pt x="618" y="592"/>
                  <a:pt x="618" y="592"/>
                  <a:pt x="618" y="592"/>
                </a:cubicBezTo>
                <a:cubicBezTo>
                  <a:pt x="630" y="588"/>
                  <a:pt x="630" y="588"/>
                  <a:pt x="630" y="588"/>
                </a:cubicBezTo>
                <a:cubicBezTo>
                  <a:pt x="630" y="206"/>
                  <a:pt x="630" y="206"/>
                  <a:pt x="630" y="206"/>
                </a:cubicBezTo>
                <a:lnTo>
                  <a:pt x="621" y="200"/>
                </a:lnTo>
                <a:close/>
                <a:moveTo>
                  <a:pt x="312" y="4"/>
                </a:moveTo>
                <a:cubicBezTo>
                  <a:pt x="297" y="0"/>
                  <a:pt x="297" y="0"/>
                  <a:pt x="297" y="0"/>
                </a:cubicBezTo>
                <a:cubicBezTo>
                  <a:pt x="297" y="0"/>
                  <a:pt x="297" y="0"/>
                  <a:pt x="297" y="0"/>
                </a:cubicBezTo>
                <a:cubicBezTo>
                  <a:pt x="297" y="0"/>
                  <a:pt x="297" y="0"/>
                  <a:pt x="297" y="0"/>
                </a:cubicBezTo>
                <a:cubicBezTo>
                  <a:pt x="297" y="0"/>
                  <a:pt x="297" y="0"/>
                  <a:pt x="297" y="0"/>
                </a:cubicBezTo>
                <a:cubicBezTo>
                  <a:pt x="297" y="1"/>
                  <a:pt x="297" y="1"/>
                  <a:pt x="297" y="1"/>
                </a:cubicBezTo>
                <a:cubicBezTo>
                  <a:pt x="295" y="14"/>
                  <a:pt x="279" y="113"/>
                  <a:pt x="207" y="253"/>
                </a:cubicBezTo>
                <a:cubicBezTo>
                  <a:pt x="164" y="336"/>
                  <a:pt x="99" y="439"/>
                  <a:pt x="0" y="542"/>
                </a:cubicBezTo>
                <a:cubicBezTo>
                  <a:pt x="0" y="590"/>
                  <a:pt x="0" y="590"/>
                  <a:pt x="0" y="590"/>
                </a:cubicBezTo>
                <a:cubicBezTo>
                  <a:pt x="0" y="590"/>
                  <a:pt x="105" y="489"/>
                  <a:pt x="295" y="470"/>
                </a:cubicBezTo>
                <a:cubicBezTo>
                  <a:pt x="302" y="469"/>
                  <a:pt x="302" y="469"/>
                  <a:pt x="302" y="469"/>
                </a:cubicBezTo>
                <a:cubicBezTo>
                  <a:pt x="312" y="466"/>
                  <a:pt x="312" y="466"/>
                  <a:pt x="312" y="466"/>
                </a:cubicBezTo>
                <a:lnTo>
                  <a:pt x="312" y="4"/>
                </a:lnTo>
                <a:close/>
                <a:moveTo>
                  <a:pt x="935" y="149"/>
                </a:moveTo>
                <a:cubicBezTo>
                  <a:pt x="905" y="149"/>
                  <a:pt x="905" y="149"/>
                  <a:pt x="905" y="149"/>
                </a:cubicBezTo>
                <a:cubicBezTo>
                  <a:pt x="842" y="289"/>
                  <a:pt x="842" y="289"/>
                  <a:pt x="842" y="289"/>
                </a:cubicBezTo>
                <a:cubicBezTo>
                  <a:pt x="840" y="294"/>
                  <a:pt x="836" y="303"/>
                  <a:pt x="832" y="314"/>
                </a:cubicBezTo>
                <a:cubicBezTo>
                  <a:pt x="831" y="314"/>
                  <a:pt x="831" y="314"/>
                  <a:pt x="831" y="314"/>
                </a:cubicBezTo>
                <a:cubicBezTo>
                  <a:pt x="830" y="308"/>
                  <a:pt x="827" y="300"/>
                  <a:pt x="822" y="290"/>
                </a:cubicBezTo>
                <a:cubicBezTo>
                  <a:pt x="760" y="149"/>
                  <a:pt x="760" y="149"/>
                  <a:pt x="760" y="149"/>
                </a:cubicBezTo>
                <a:cubicBezTo>
                  <a:pt x="729" y="149"/>
                  <a:pt x="729" y="149"/>
                  <a:pt x="729" y="149"/>
                </a:cubicBezTo>
                <a:cubicBezTo>
                  <a:pt x="729" y="351"/>
                  <a:pt x="729" y="351"/>
                  <a:pt x="729" y="351"/>
                </a:cubicBezTo>
                <a:cubicBezTo>
                  <a:pt x="752" y="351"/>
                  <a:pt x="752" y="351"/>
                  <a:pt x="752" y="351"/>
                </a:cubicBezTo>
                <a:cubicBezTo>
                  <a:pt x="752" y="215"/>
                  <a:pt x="752" y="215"/>
                  <a:pt x="752" y="215"/>
                </a:cubicBezTo>
                <a:cubicBezTo>
                  <a:pt x="752" y="197"/>
                  <a:pt x="751" y="184"/>
                  <a:pt x="751" y="176"/>
                </a:cubicBezTo>
                <a:cubicBezTo>
                  <a:pt x="751" y="176"/>
                  <a:pt x="751" y="176"/>
                  <a:pt x="751" y="176"/>
                </a:cubicBezTo>
                <a:cubicBezTo>
                  <a:pt x="753" y="186"/>
                  <a:pt x="755" y="192"/>
                  <a:pt x="757" y="197"/>
                </a:cubicBezTo>
                <a:cubicBezTo>
                  <a:pt x="826" y="351"/>
                  <a:pt x="826" y="351"/>
                  <a:pt x="826" y="351"/>
                </a:cubicBezTo>
                <a:cubicBezTo>
                  <a:pt x="838" y="351"/>
                  <a:pt x="838" y="351"/>
                  <a:pt x="838" y="351"/>
                </a:cubicBezTo>
                <a:cubicBezTo>
                  <a:pt x="906" y="196"/>
                  <a:pt x="906" y="196"/>
                  <a:pt x="906" y="196"/>
                </a:cubicBezTo>
                <a:cubicBezTo>
                  <a:pt x="908" y="192"/>
                  <a:pt x="910" y="185"/>
                  <a:pt x="913" y="176"/>
                </a:cubicBezTo>
                <a:cubicBezTo>
                  <a:pt x="913" y="176"/>
                  <a:pt x="913" y="176"/>
                  <a:pt x="913" y="176"/>
                </a:cubicBezTo>
                <a:cubicBezTo>
                  <a:pt x="912" y="191"/>
                  <a:pt x="911" y="205"/>
                  <a:pt x="911" y="215"/>
                </a:cubicBezTo>
                <a:cubicBezTo>
                  <a:pt x="911" y="351"/>
                  <a:pt x="911" y="351"/>
                  <a:pt x="911" y="351"/>
                </a:cubicBezTo>
                <a:cubicBezTo>
                  <a:pt x="935" y="351"/>
                  <a:pt x="935" y="351"/>
                  <a:pt x="935" y="351"/>
                </a:cubicBezTo>
                <a:lnTo>
                  <a:pt x="935" y="149"/>
                </a:lnTo>
                <a:close/>
                <a:moveTo>
                  <a:pt x="998" y="144"/>
                </a:moveTo>
                <a:cubicBezTo>
                  <a:pt x="996" y="142"/>
                  <a:pt x="992" y="140"/>
                  <a:pt x="988" y="140"/>
                </a:cubicBezTo>
                <a:cubicBezTo>
                  <a:pt x="984" y="140"/>
                  <a:pt x="980" y="142"/>
                  <a:pt x="977" y="144"/>
                </a:cubicBezTo>
                <a:cubicBezTo>
                  <a:pt x="974" y="147"/>
                  <a:pt x="973" y="151"/>
                  <a:pt x="973" y="155"/>
                </a:cubicBezTo>
                <a:cubicBezTo>
                  <a:pt x="973" y="159"/>
                  <a:pt x="974" y="163"/>
                  <a:pt x="977" y="166"/>
                </a:cubicBezTo>
                <a:cubicBezTo>
                  <a:pt x="980" y="169"/>
                  <a:pt x="984" y="170"/>
                  <a:pt x="988" y="170"/>
                </a:cubicBezTo>
                <a:cubicBezTo>
                  <a:pt x="992" y="170"/>
                  <a:pt x="996" y="169"/>
                  <a:pt x="998" y="166"/>
                </a:cubicBezTo>
                <a:cubicBezTo>
                  <a:pt x="1001" y="163"/>
                  <a:pt x="1003" y="159"/>
                  <a:pt x="1003" y="155"/>
                </a:cubicBezTo>
                <a:cubicBezTo>
                  <a:pt x="1003" y="151"/>
                  <a:pt x="1001" y="147"/>
                  <a:pt x="998" y="144"/>
                </a:cubicBezTo>
                <a:close/>
                <a:moveTo>
                  <a:pt x="999" y="207"/>
                </a:moveTo>
                <a:cubicBezTo>
                  <a:pt x="976" y="207"/>
                  <a:pt x="976" y="207"/>
                  <a:pt x="976" y="207"/>
                </a:cubicBezTo>
                <a:cubicBezTo>
                  <a:pt x="976" y="351"/>
                  <a:pt x="976" y="351"/>
                  <a:pt x="976" y="351"/>
                </a:cubicBezTo>
                <a:cubicBezTo>
                  <a:pt x="999" y="351"/>
                  <a:pt x="999" y="351"/>
                  <a:pt x="999" y="351"/>
                </a:cubicBezTo>
                <a:lnTo>
                  <a:pt x="999" y="207"/>
                </a:lnTo>
                <a:close/>
                <a:moveTo>
                  <a:pt x="1134" y="322"/>
                </a:moveTo>
                <a:cubicBezTo>
                  <a:pt x="1123" y="330"/>
                  <a:pt x="1111" y="334"/>
                  <a:pt x="1099" y="334"/>
                </a:cubicBezTo>
                <a:cubicBezTo>
                  <a:pt x="1084" y="334"/>
                  <a:pt x="1072" y="330"/>
                  <a:pt x="1063" y="320"/>
                </a:cubicBezTo>
                <a:cubicBezTo>
                  <a:pt x="1054" y="310"/>
                  <a:pt x="1050" y="297"/>
                  <a:pt x="1050" y="280"/>
                </a:cubicBezTo>
                <a:cubicBezTo>
                  <a:pt x="1050" y="263"/>
                  <a:pt x="1054" y="249"/>
                  <a:pt x="1064" y="238"/>
                </a:cubicBezTo>
                <a:cubicBezTo>
                  <a:pt x="1073" y="228"/>
                  <a:pt x="1085" y="223"/>
                  <a:pt x="1100" y="223"/>
                </a:cubicBezTo>
                <a:cubicBezTo>
                  <a:pt x="1112" y="223"/>
                  <a:pt x="1124" y="227"/>
                  <a:pt x="1134" y="234"/>
                </a:cubicBezTo>
                <a:cubicBezTo>
                  <a:pt x="1134" y="210"/>
                  <a:pt x="1134" y="210"/>
                  <a:pt x="1134" y="210"/>
                </a:cubicBezTo>
                <a:cubicBezTo>
                  <a:pt x="1125" y="206"/>
                  <a:pt x="1114" y="203"/>
                  <a:pt x="1101" y="203"/>
                </a:cubicBezTo>
                <a:cubicBezTo>
                  <a:pt x="1078" y="203"/>
                  <a:pt x="1060" y="210"/>
                  <a:pt x="1046" y="225"/>
                </a:cubicBezTo>
                <a:cubicBezTo>
                  <a:pt x="1033" y="239"/>
                  <a:pt x="1026" y="259"/>
                  <a:pt x="1026" y="282"/>
                </a:cubicBezTo>
                <a:cubicBezTo>
                  <a:pt x="1026" y="303"/>
                  <a:pt x="1032" y="320"/>
                  <a:pt x="1045" y="334"/>
                </a:cubicBezTo>
                <a:cubicBezTo>
                  <a:pt x="1057" y="347"/>
                  <a:pt x="1074" y="354"/>
                  <a:pt x="1095" y="354"/>
                </a:cubicBezTo>
                <a:cubicBezTo>
                  <a:pt x="1110" y="354"/>
                  <a:pt x="1123" y="351"/>
                  <a:pt x="1134" y="344"/>
                </a:cubicBezTo>
                <a:lnTo>
                  <a:pt x="1134" y="322"/>
                </a:lnTo>
                <a:close/>
                <a:moveTo>
                  <a:pt x="1235" y="206"/>
                </a:moveTo>
                <a:cubicBezTo>
                  <a:pt x="1232" y="205"/>
                  <a:pt x="1228" y="204"/>
                  <a:pt x="1222" y="204"/>
                </a:cubicBezTo>
                <a:cubicBezTo>
                  <a:pt x="1213" y="204"/>
                  <a:pt x="1206" y="207"/>
                  <a:pt x="1200" y="212"/>
                </a:cubicBezTo>
                <a:cubicBezTo>
                  <a:pt x="1192" y="218"/>
                  <a:pt x="1187" y="226"/>
                  <a:pt x="1184" y="236"/>
                </a:cubicBezTo>
                <a:cubicBezTo>
                  <a:pt x="1183" y="236"/>
                  <a:pt x="1183" y="236"/>
                  <a:pt x="1183" y="236"/>
                </a:cubicBezTo>
                <a:cubicBezTo>
                  <a:pt x="1183" y="207"/>
                  <a:pt x="1183" y="207"/>
                  <a:pt x="1183" y="207"/>
                </a:cubicBezTo>
                <a:cubicBezTo>
                  <a:pt x="1160" y="207"/>
                  <a:pt x="1160" y="207"/>
                  <a:pt x="1160" y="207"/>
                </a:cubicBezTo>
                <a:cubicBezTo>
                  <a:pt x="1160" y="351"/>
                  <a:pt x="1160" y="351"/>
                  <a:pt x="1160" y="351"/>
                </a:cubicBezTo>
                <a:cubicBezTo>
                  <a:pt x="1183" y="351"/>
                  <a:pt x="1183" y="351"/>
                  <a:pt x="1183" y="351"/>
                </a:cubicBezTo>
                <a:cubicBezTo>
                  <a:pt x="1183" y="277"/>
                  <a:pt x="1183" y="277"/>
                  <a:pt x="1183" y="277"/>
                </a:cubicBezTo>
                <a:cubicBezTo>
                  <a:pt x="1183" y="261"/>
                  <a:pt x="1187" y="247"/>
                  <a:pt x="1194" y="238"/>
                </a:cubicBezTo>
                <a:cubicBezTo>
                  <a:pt x="1201" y="230"/>
                  <a:pt x="1208" y="225"/>
                  <a:pt x="1218" y="225"/>
                </a:cubicBezTo>
                <a:cubicBezTo>
                  <a:pt x="1225" y="225"/>
                  <a:pt x="1231" y="227"/>
                  <a:pt x="1235" y="230"/>
                </a:cubicBezTo>
                <a:lnTo>
                  <a:pt x="1235" y="206"/>
                </a:lnTo>
                <a:close/>
                <a:moveTo>
                  <a:pt x="1361" y="223"/>
                </a:moveTo>
                <a:cubicBezTo>
                  <a:pt x="1349" y="210"/>
                  <a:pt x="1332" y="203"/>
                  <a:pt x="1311" y="203"/>
                </a:cubicBezTo>
                <a:cubicBezTo>
                  <a:pt x="1289" y="203"/>
                  <a:pt x="1271" y="209"/>
                  <a:pt x="1258" y="222"/>
                </a:cubicBezTo>
                <a:cubicBezTo>
                  <a:pt x="1244" y="236"/>
                  <a:pt x="1237" y="255"/>
                  <a:pt x="1237" y="280"/>
                </a:cubicBezTo>
                <a:cubicBezTo>
                  <a:pt x="1237" y="302"/>
                  <a:pt x="1243" y="320"/>
                  <a:pt x="1256" y="333"/>
                </a:cubicBezTo>
                <a:cubicBezTo>
                  <a:pt x="1268" y="347"/>
                  <a:pt x="1286" y="354"/>
                  <a:pt x="1307" y="354"/>
                </a:cubicBezTo>
                <a:cubicBezTo>
                  <a:pt x="1329" y="354"/>
                  <a:pt x="1347" y="347"/>
                  <a:pt x="1359" y="333"/>
                </a:cubicBezTo>
                <a:cubicBezTo>
                  <a:pt x="1372" y="319"/>
                  <a:pt x="1379" y="301"/>
                  <a:pt x="1379" y="278"/>
                </a:cubicBezTo>
                <a:cubicBezTo>
                  <a:pt x="1379" y="255"/>
                  <a:pt x="1373" y="236"/>
                  <a:pt x="1361" y="223"/>
                </a:cubicBezTo>
                <a:close/>
                <a:moveTo>
                  <a:pt x="1344" y="320"/>
                </a:moveTo>
                <a:cubicBezTo>
                  <a:pt x="1336" y="330"/>
                  <a:pt x="1324" y="334"/>
                  <a:pt x="1309" y="334"/>
                </a:cubicBezTo>
                <a:cubicBezTo>
                  <a:pt x="1294" y="334"/>
                  <a:pt x="1283" y="330"/>
                  <a:pt x="1274" y="320"/>
                </a:cubicBezTo>
                <a:cubicBezTo>
                  <a:pt x="1265" y="310"/>
                  <a:pt x="1261" y="297"/>
                  <a:pt x="1261" y="279"/>
                </a:cubicBezTo>
                <a:cubicBezTo>
                  <a:pt x="1261" y="261"/>
                  <a:pt x="1265" y="247"/>
                  <a:pt x="1274" y="237"/>
                </a:cubicBezTo>
                <a:cubicBezTo>
                  <a:pt x="1283" y="227"/>
                  <a:pt x="1295" y="223"/>
                  <a:pt x="1309" y="223"/>
                </a:cubicBezTo>
                <a:cubicBezTo>
                  <a:pt x="1323" y="223"/>
                  <a:pt x="1335" y="227"/>
                  <a:pt x="1343" y="237"/>
                </a:cubicBezTo>
                <a:cubicBezTo>
                  <a:pt x="1351" y="246"/>
                  <a:pt x="1355" y="260"/>
                  <a:pt x="1355" y="279"/>
                </a:cubicBezTo>
                <a:cubicBezTo>
                  <a:pt x="1355" y="297"/>
                  <a:pt x="1351" y="310"/>
                  <a:pt x="1344" y="320"/>
                </a:cubicBezTo>
                <a:close/>
                <a:moveTo>
                  <a:pt x="1474" y="286"/>
                </a:moveTo>
                <a:cubicBezTo>
                  <a:pt x="1469" y="280"/>
                  <a:pt x="1460" y="275"/>
                  <a:pt x="1447" y="270"/>
                </a:cubicBezTo>
                <a:cubicBezTo>
                  <a:pt x="1436" y="265"/>
                  <a:pt x="1429" y="261"/>
                  <a:pt x="1426" y="258"/>
                </a:cubicBezTo>
                <a:cubicBezTo>
                  <a:pt x="1422" y="254"/>
                  <a:pt x="1420" y="249"/>
                  <a:pt x="1420" y="243"/>
                </a:cubicBezTo>
                <a:cubicBezTo>
                  <a:pt x="1420" y="237"/>
                  <a:pt x="1422" y="232"/>
                  <a:pt x="1427" y="228"/>
                </a:cubicBezTo>
                <a:cubicBezTo>
                  <a:pt x="1432" y="225"/>
                  <a:pt x="1438" y="223"/>
                  <a:pt x="1445" y="223"/>
                </a:cubicBezTo>
                <a:cubicBezTo>
                  <a:pt x="1458" y="223"/>
                  <a:pt x="1468" y="226"/>
                  <a:pt x="1478" y="233"/>
                </a:cubicBezTo>
                <a:cubicBezTo>
                  <a:pt x="1478" y="210"/>
                  <a:pt x="1478" y="210"/>
                  <a:pt x="1478" y="210"/>
                </a:cubicBezTo>
                <a:cubicBezTo>
                  <a:pt x="1469" y="205"/>
                  <a:pt x="1459" y="203"/>
                  <a:pt x="1447" y="203"/>
                </a:cubicBezTo>
                <a:cubicBezTo>
                  <a:pt x="1432" y="203"/>
                  <a:pt x="1420" y="207"/>
                  <a:pt x="1411" y="215"/>
                </a:cubicBezTo>
                <a:cubicBezTo>
                  <a:pt x="1401" y="223"/>
                  <a:pt x="1396" y="233"/>
                  <a:pt x="1396" y="245"/>
                </a:cubicBezTo>
                <a:cubicBezTo>
                  <a:pt x="1396" y="256"/>
                  <a:pt x="1399" y="264"/>
                  <a:pt x="1406" y="271"/>
                </a:cubicBezTo>
                <a:cubicBezTo>
                  <a:pt x="1411" y="277"/>
                  <a:pt x="1419" y="282"/>
                  <a:pt x="1431" y="287"/>
                </a:cubicBezTo>
                <a:cubicBezTo>
                  <a:pt x="1443" y="292"/>
                  <a:pt x="1451" y="297"/>
                  <a:pt x="1455" y="300"/>
                </a:cubicBezTo>
                <a:cubicBezTo>
                  <a:pt x="1459" y="304"/>
                  <a:pt x="1461" y="309"/>
                  <a:pt x="1461" y="314"/>
                </a:cubicBezTo>
                <a:cubicBezTo>
                  <a:pt x="1461" y="328"/>
                  <a:pt x="1452" y="334"/>
                  <a:pt x="1434" y="334"/>
                </a:cubicBezTo>
                <a:cubicBezTo>
                  <a:pt x="1420" y="334"/>
                  <a:pt x="1407" y="330"/>
                  <a:pt x="1396" y="321"/>
                </a:cubicBezTo>
                <a:cubicBezTo>
                  <a:pt x="1396" y="345"/>
                  <a:pt x="1396" y="345"/>
                  <a:pt x="1396" y="345"/>
                </a:cubicBezTo>
                <a:cubicBezTo>
                  <a:pt x="1406" y="351"/>
                  <a:pt x="1418" y="354"/>
                  <a:pt x="1432" y="354"/>
                </a:cubicBezTo>
                <a:cubicBezTo>
                  <a:pt x="1449" y="354"/>
                  <a:pt x="1462" y="350"/>
                  <a:pt x="1471" y="341"/>
                </a:cubicBezTo>
                <a:cubicBezTo>
                  <a:pt x="1480" y="334"/>
                  <a:pt x="1485" y="324"/>
                  <a:pt x="1485" y="312"/>
                </a:cubicBezTo>
                <a:cubicBezTo>
                  <a:pt x="1485" y="301"/>
                  <a:pt x="1481" y="293"/>
                  <a:pt x="1474" y="286"/>
                </a:cubicBezTo>
                <a:close/>
                <a:moveTo>
                  <a:pt x="1622" y="223"/>
                </a:moveTo>
                <a:cubicBezTo>
                  <a:pt x="1610" y="210"/>
                  <a:pt x="1594" y="203"/>
                  <a:pt x="1572" y="203"/>
                </a:cubicBezTo>
                <a:cubicBezTo>
                  <a:pt x="1550" y="203"/>
                  <a:pt x="1533" y="209"/>
                  <a:pt x="1520" y="222"/>
                </a:cubicBezTo>
                <a:cubicBezTo>
                  <a:pt x="1506" y="236"/>
                  <a:pt x="1499" y="255"/>
                  <a:pt x="1499" y="280"/>
                </a:cubicBezTo>
                <a:cubicBezTo>
                  <a:pt x="1499" y="302"/>
                  <a:pt x="1505" y="320"/>
                  <a:pt x="1517" y="333"/>
                </a:cubicBezTo>
                <a:cubicBezTo>
                  <a:pt x="1530" y="347"/>
                  <a:pt x="1547" y="354"/>
                  <a:pt x="1569" y="354"/>
                </a:cubicBezTo>
                <a:cubicBezTo>
                  <a:pt x="1591" y="354"/>
                  <a:pt x="1608" y="347"/>
                  <a:pt x="1621" y="333"/>
                </a:cubicBezTo>
                <a:cubicBezTo>
                  <a:pt x="1634" y="319"/>
                  <a:pt x="1640" y="301"/>
                  <a:pt x="1640" y="278"/>
                </a:cubicBezTo>
                <a:cubicBezTo>
                  <a:pt x="1640" y="255"/>
                  <a:pt x="1634" y="236"/>
                  <a:pt x="1622" y="223"/>
                </a:cubicBezTo>
                <a:close/>
                <a:moveTo>
                  <a:pt x="1605" y="320"/>
                </a:moveTo>
                <a:cubicBezTo>
                  <a:pt x="1597" y="330"/>
                  <a:pt x="1586" y="334"/>
                  <a:pt x="1570" y="334"/>
                </a:cubicBezTo>
                <a:cubicBezTo>
                  <a:pt x="1556" y="334"/>
                  <a:pt x="1544" y="330"/>
                  <a:pt x="1535" y="320"/>
                </a:cubicBezTo>
                <a:cubicBezTo>
                  <a:pt x="1527" y="310"/>
                  <a:pt x="1522" y="297"/>
                  <a:pt x="1522" y="279"/>
                </a:cubicBezTo>
                <a:cubicBezTo>
                  <a:pt x="1522" y="261"/>
                  <a:pt x="1527" y="247"/>
                  <a:pt x="1536" y="237"/>
                </a:cubicBezTo>
                <a:cubicBezTo>
                  <a:pt x="1545" y="227"/>
                  <a:pt x="1556" y="223"/>
                  <a:pt x="1570" y="223"/>
                </a:cubicBezTo>
                <a:cubicBezTo>
                  <a:pt x="1585" y="223"/>
                  <a:pt x="1596" y="227"/>
                  <a:pt x="1604" y="237"/>
                </a:cubicBezTo>
                <a:cubicBezTo>
                  <a:pt x="1613" y="246"/>
                  <a:pt x="1617" y="260"/>
                  <a:pt x="1617" y="279"/>
                </a:cubicBezTo>
                <a:cubicBezTo>
                  <a:pt x="1617" y="297"/>
                  <a:pt x="1613" y="310"/>
                  <a:pt x="1605" y="320"/>
                </a:cubicBezTo>
                <a:close/>
                <a:moveTo>
                  <a:pt x="1733" y="137"/>
                </a:moveTo>
                <a:cubicBezTo>
                  <a:pt x="1729" y="135"/>
                  <a:pt x="1724" y="134"/>
                  <a:pt x="1717" y="134"/>
                </a:cubicBezTo>
                <a:cubicBezTo>
                  <a:pt x="1704" y="134"/>
                  <a:pt x="1694" y="138"/>
                  <a:pt x="1686" y="146"/>
                </a:cubicBezTo>
                <a:cubicBezTo>
                  <a:pt x="1676" y="155"/>
                  <a:pt x="1671" y="167"/>
                  <a:pt x="1671" y="183"/>
                </a:cubicBezTo>
                <a:cubicBezTo>
                  <a:pt x="1671" y="207"/>
                  <a:pt x="1671" y="207"/>
                  <a:pt x="1671" y="207"/>
                </a:cubicBezTo>
                <a:cubicBezTo>
                  <a:pt x="1646" y="207"/>
                  <a:pt x="1646" y="207"/>
                  <a:pt x="1646" y="207"/>
                </a:cubicBezTo>
                <a:cubicBezTo>
                  <a:pt x="1646" y="226"/>
                  <a:pt x="1646" y="226"/>
                  <a:pt x="1646" y="226"/>
                </a:cubicBezTo>
                <a:cubicBezTo>
                  <a:pt x="1671" y="226"/>
                  <a:pt x="1671" y="226"/>
                  <a:pt x="1671" y="226"/>
                </a:cubicBezTo>
                <a:cubicBezTo>
                  <a:pt x="1671" y="351"/>
                  <a:pt x="1671" y="351"/>
                  <a:pt x="1671" y="351"/>
                </a:cubicBezTo>
                <a:cubicBezTo>
                  <a:pt x="1694" y="351"/>
                  <a:pt x="1694" y="351"/>
                  <a:pt x="1694" y="351"/>
                </a:cubicBezTo>
                <a:cubicBezTo>
                  <a:pt x="1694" y="226"/>
                  <a:pt x="1694" y="226"/>
                  <a:pt x="1694" y="226"/>
                </a:cubicBezTo>
                <a:cubicBezTo>
                  <a:pt x="1728" y="226"/>
                  <a:pt x="1728" y="226"/>
                  <a:pt x="1728" y="226"/>
                </a:cubicBezTo>
                <a:cubicBezTo>
                  <a:pt x="1728" y="207"/>
                  <a:pt x="1728" y="207"/>
                  <a:pt x="1728" y="207"/>
                </a:cubicBezTo>
                <a:cubicBezTo>
                  <a:pt x="1694" y="207"/>
                  <a:pt x="1694" y="207"/>
                  <a:pt x="1694" y="207"/>
                </a:cubicBezTo>
                <a:cubicBezTo>
                  <a:pt x="1694" y="184"/>
                  <a:pt x="1694" y="184"/>
                  <a:pt x="1694" y="184"/>
                </a:cubicBezTo>
                <a:cubicBezTo>
                  <a:pt x="1694" y="164"/>
                  <a:pt x="1702" y="154"/>
                  <a:pt x="1718" y="154"/>
                </a:cubicBezTo>
                <a:cubicBezTo>
                  <a:pt x="1724" y="154"/>
                  <a:pt x="1729" y="155"/>
                  <a:pt x="1733" y="158"/>
                </a:cubicBezTo>
                <a:lnTo>
                  <a:pt x="1733" y="137"/>
                </a:lnTo>
                <a:close/>
                <a:moveTo>
                  <a:pt x="1816" y="330"/>
                </a:moveTo>
                <a:cubicBezTo>
                  <a:pt x="1812" y="333"/>
                  <a:pt x="1807" y="334"/>
                  <a:pt x="1801" y="334"/>
                </a:cubicBezTo>
                <a:cubicBezTo>
                  <a:pt x="1793" y="334"/>
                  <a:pt x="1788" y="332"/>
                  <a:pt x="1784" y="328"/>
                </a:cubicBezTo>
                <a:cubicBezTo>
                  <a:pt x="1781" y="324"/>
                  <a:pt x="1780" y="317"/>
                  <a:pt x="1780" y="307"/>
                </a:cubicBezTo>
                <a:cubicBezTo>
                  <a:pt x="1780" y="226"/>
                  <a:pt x="1780" y="226"/>
                  <a:pt x="1780" y="226"/>
                </a:cubicBezTo>
                <a:cubicBezTo>
                  <a:pt x="1816" y="226"/>
                  <a:pt x="1816" y="226"/>
                  <a:pt x="1816" y="226"/>
                </a:cubicBezTo>
                <a:cubicBezTo>
                  <a:pt x="1816" y="207"/>
                  <a:pt x="1816" y="207"/>
                  <a:pt x="1816" y="207"/>
                </a:cubicBezTo>
                <a:cubicBezTo>
                  <a:pt x="1780" y="207"/>
                  <a:pt x="1780" y="207"/>
                  <a:pt x="1780" y="207"/>
                </a:cubicBezTo>
                <a:cubicBezTo>
                  <a:pt x="1780" y="164"/>
                  <a:pt x="1780" y="164"/>
                  <a:pt x="1780" y="164"/>
                </a:cubicBezTo>
                <a:cubicBezTo>
                  <a:pt x="1771" y="167"/>
                  <a:pt x="1764" y="169"/>
                  <a:pt x="1756" y="171"/>
                </a:cubicBezTo>
                <a:cubicBezTo>
                  <a:pt x="1756" y="207"/>
                  <a:pt x="1756" y="207"/>
                  <a:pt x="1756" y="207"/>
                </a:cubicBezTo>
                <a:cubicBezTo>
                  <a:pt x="1732" y="207"/>
                  <a:pt x="1732" y="207"/>
                  <a:pt x="1732" y="207"/>
                </a:cubicBezTo>
                <a:cubicBezTo>
                  <a:pt x="1732" y="226"/>
                  <a:pt x="1732" y="226"/>
                  <a:pt x="1732" y="226"/>
                </a:cubicBezTo>
                <a:cubicBezTo>
                  <a:pt x="1756" y="226"/>
                  <a:pt x="1756" y="226"/>
                  <a:pt x="1756" y="226"/>
                </a:cubicBezTo>
                <a:cubicBezTo>
                  <a:pt x="1756" y="311"/>
                  <a:pt x="1756" y="311"/>
                  <a:pt x="1756" y="311"/>
                </a:cubicBezTo>
                <a:cubicBezTo>
                  <a:pt x="1756" y="340"/>
                  <a:pt x="1769" y="354"/>
                  <a:pt x="1794" y="354"/>
                </a:cubicBezTo>
                <a:cubicBezTo>
                  <a:pt x="1803" y="354"/>
                  <a:pt x="1810" y="352"/>
                  <a:pt x="1816" y="349"/>
                </a:cubicBezTo>
                <a:lnTo>
                  <a:pt x="1816" y="330"/>
                </a:lnTo>
                <a:close/>
                <a:moveTo>
                  <a:pt x="785" y="389"/>
                </a:moveTo>
                <a:cubicBezTo>
                  <a:pt x="729" y="389"/>
                  <a:pt x="729" y="389"/>
                  <a:pt x="729" y="389"/>
                </a:cubicBezTo>
                <a:cubicBezTo>
                  <a:pt x="729" y="591"/>
                  <a:pt x="729" y="591"/>
                  <a:pt x="729" y="591"/>
                </a:cubicBezTo>
                <a:cubicBezTo>
                  <a:pt x="782" y="591"/>
                  <a:pt x="782" y="591"/>
                  <a:pt x="782" y="591"/>
                </a:cubicBezTo>
                <a:cubicBezTo>
                  <a:pt x="816" y="591"/>
                  <a:pt x="843" y="581"/>
                  <a:pt x="863" y="562"/>
                </a:cubicBezTo>
                <a:cubicBezTo>
                  <a:pt x="882" y="543"/>
                  <a:pt x="891" y="518"/>
                  <a:pt x="891" y="487"/>
                </a:cubicBezTo>
                <a:cubicBezTo>
                  <a:pt x="891" y="422"/>
                  <a:pt x="856" y="389"/>
                  <a:pt x="785" y="389"/>
                </a:cubicBezTo>
                <a:close/>
                <a:moveTo>
                  <a:pt x="844" y="548"/>
                </a:moveTo>
                <a:cubicBezTo>
                  <a:pt x="830" y="562"/>
                  <a:pt x="809" y="569"/>
                  <a:pt x="783" y="569"/>
                </a:cubicBezTo>
                <a:cubicBezTo>
                  <a:pt x="753" y="569"/>
                  <a:pt x="753" y="569"/>
                  <a:pt x="753" y="569"/>
                </a:cubicBezTo>
                <a:cubicBezTo>
                  <a:pt x="753" y="410"/>
                  <a:pt x="753" y="410"/>
                  <a:pt x="753" y="410"/>
                </a:cubicBezTo>
                <a:cubicBezTo>
                  <a:pt x="784" y="410"/>
                  <a:pt x="784" y="410"/>
                  <a:pt x="784" y="410"/>
                </a:cubicBezTo>
                <a:cubicBezTo>
                  <a:pt x="839" y="410"/>
                  <a:pt x="866" y="436"/>
                  <a:pt x="866" y="488"/>
                </a:cubicBezTo>
                <a:cubicBezTo>
                  <a:pt x="866" y="514"/>
                  <a:pt x="859" y="534"/>
                  <a:pt x="844" y="548"/>
                </a:cubicBezTo>
                <a:close/>
                <a:moveTo>
                  <a:pt x="1010" y="447"/>
                </a:moveTo>
                <a:cubicBezTo>
                  <a:pt x="969" y="558"/>
                  <a:pt x="969" y="558"/>
                  <a:pt x="969" y="558"/>
                </a:cubicBezTo>
                <a:cubicBezTo>
                  <a:pt x="968" y="563"/>
                  <a:pt x="967" y="566"/>
                  <a:pt x="966" y="568"/>
                </a:cubicBezTo>
                <a:cubicBezTo>
                  <a:pt x="965" y="568"/>
                  <a:pt x="965" y="568"/>
                  <a:pt x="965" y="568"/>
                </a:cubicBezTo>
                <a:cubicBezTo>
                  <a:pt x="964" y="563"/>
                  <a:pt x="963" y="560"/>
                  <a:pt x="962" y="557"/>
                </a:cubicBezTo>
                <a:cubicBezTo>
                  <a:pt x="924" y="447"/>
                  <a:pt x="924" y="447"/>
                  <a:pt x="924" y="447"/>
                </a:cubicBezTo>
                <a:cubicBezTo>
                  <a:pt x="898" y="447"/>
                  <a:pt x="898" y="447"/>
                  <a:pt x="898" y="447"/>
                </a:cubicBezTo>
                <a:cubicBezTo>
                  <a:pt x="954" y="590"/>
                  <a:pt x="954" y="590"/>
                  <a:pt x="954" y="590"/>
                </a:cubicBezTo>
                <a:cubicBezTo>
                  <a:pt x="943" y="618"/>
                  <a:pt x="943" y="618"/>
                  <a:pt x="943" y="618"/>
                </a:cubicBezTo>
                <a:cubicBezTo>
                  <a:pt x="937" y="632"/>
                  <a:pt x="928" y="638"/>
                  <a:pt x="916" y="638"/>
                </a:cubicBezTo>
                <a:cubicBezTo>
                  <a:pt x="912" y="638"/>
                  <a:pt x="908" y="638"/>
                  <a:pt x="903" y="636"/>
                </a:cubicBezTo>
                <a:cubicBezTo>
                  <a:pt x="903" y="657"/>
                  <a:pt x="903" y="657"/>
                  <a:pt x="903" y="657"/>
                </a:cubicBezTo>
                <a:cubicBezTo>
                  <a:pt x="907" y="658"/>
                  <a:pt x="912" y="658"/>
                  <a:pt x="918" y="658"/>
                </a:cubicBezTo>
                <a:cubicBezTo>
                  <a:pt x="939" y="658"/>
                  <a:pt x="956" y="643"/>
                  <a:pt x="968" y="614"/>
                </a:cubicBezTo>
                <a:cubicBezTo>
                  <a:pt x="1034" y="447"/>
                  <a:pt x="1034" y="447"/>
                  <a:pt x="1034" y="447"/>
                </a:cubicBezTo>
                <a:lnTo>
                  <a:pt x="1010" y="447"/>
                </a:lnTo>
                <a:close/>
                <a:moveTo>
                  <a:pt x="1169" y="502"/>
                </a:moveTo>
                <a:cubicBezTo>
                  <a:pt x="1169" y="484"/>
                  <a:pt x="1165" y="469"/>
                  <a:pt x="1157" y="459"/>
                </a:cubicBezTo>
                <a:cubicBezTo>
                  <a:pt x="1149" y="448"/>
                  <a:pt x="1137" y="443"/>
                  <a:pt x="1121" y="443"/>
                </a:cubicBezTo>
                <a:cubicBezTo>
                  <a:pt x="1100" y="443"/>
                  <a:pt x="1084" y="452"/>
                  <a:pt x="1074" y="471"/>
                </a:cubicBezTo>
                <a:cubicBezTo>
                  <a:pt x="1073" y="471"/>
                  <a:pt x="1073" y="471"/>
                  <a:pt x="1073" y="471"/>
                </a:cubicBezTo>
                <a:cubicBezTo>
                  <a:pt x="1073" y="447"/>
                  <a:pt x="1073" y="447"/>
                  <a:pt x="1073" y="447"/>
                </a:cubicBezTo>
                <a:cubicBezTo>
                  <a:pt x="1050" y="447"/>
                  <a:pt x="1050" y="447"/>
                  <a:pt x="1050" y="447"/>
                </a:cubicBezTo>
                <a:cubicBezTo>
                  <a:pt x="1050" y="591"/>
                  <a:pt x="1050" y="591"/>
                  <a:pt x="1050" y="591"/>
                </a:cubicBezTo>
                <a:cubicBezTo>
                  <a:pt x="1073" y="591"/>
                  <a:pt x="1073" y="591"/>
                  <a:pt x="1073" y="591"/>
                </a:cubicBezTo>
                <a:cubicBezTo>
                  <a:pt x="1073" y="509"/>
                  <a:pt x="1073" y="509"/>
                  <a:pt x="1073" y="509"/>
                </a:cubicBezTo>
                <a:cubicBezTo>
                  <a:pt x="1073" y="495"/>
                  <a:pt x="1077" y="484"/>
                  <a:pt x="1084" y="476"/>
                </a:cubicBezTo>
                <a:cubicBezTo>
                  <a:pt x="1092" y="467"/>
                  <a:pt x="1101" y="463"/>
                  <a:pt x="1113" y="463"/>
                </a:cubicBezTo>
                <a:cubicBezTo>
                  <a:pt x="1135" y="463"/>
                  <a:pt x="1146" y="478"/>
                  <a:pt x="1146" y="509"/>
                </a:cubicBezTo>
                <a:cubicBezTo>
                  <a:pt x="1146" y="591"/>
                  <a:pt x="1146" y="591"/>
                  <a:pt x="1146" y="591"/>
                </a:cubicBezTo>
                <a:cubicBezTo>
                  <a:pt x="1169" y="591"/>
                  <a:pt x="1169" y="591"/>
                  <a:pt x="1169" y="591"/>
                </a:cubicBezTo>
                <a:lnTo>
                  <a:pt x="1169" y="502"/>
                </a:lnTo>
                <a:close/>
                <a:moveTo>
                  <a:pt x="1306" y="497"/>
                </a:moveTo>
                <a:cubicBezTo>
                  <a:pt x="1306" y="461"/>
                  <a:pt x="1289" y="443"/>
                  <a:pt x="1255" y="443"/>
                </a:cubicBezTo>
                <a:cubicBezTo>
                  <a:pt x="1247" y="443"/>
                  <a:pt x="1237" y="445"/>
                  <a:pt x="1227" y="448"/>
                </a:cubicBezTo>
                <a:cubicBezTo>
                  <a:pt x="1218" y="451"/>
                  <a:pt x="1211" y="454"/>
                  <a:pt x="1207" y="457"/>
                </a:cubicBezTo>
                <a:cubicBezTo>
                  <a:pt x="1207" y="480"/>
                  <a:pt x="1207" y="480"/>
                  <a:pt x="1207" y="480"/>
                </a:cubicBezTo>
                <a:cubicBezTo>
                  <a:pt x="1221" y="469"/>
                  <a:pt x="1236" y="463"/>
                  <a:pt x="1254" y="463"/>
                </a:cubicBezTo>
                <a:cubicBezTo>
                  <a:pt x="1273" y="463"/>
                  <a:pt x="1283" y="475"/>
                  <a:pt x="1283" y="499"/>
                </a:cubicBezTo>
                <a:cubicBezTo>
                  <a:pt x="1240" y="505"/>
                  <a:pt x="1240" y="505"/>
                  <a:pt x="1240" y="505"/>
                </a:cubicBezTo>
                <a:cubicBezTo>
                  <a:pt x="1208" y="510"/>
                  <a:pt x="1192" y="525"/>
                  <a:pt x="1192" y="552"/>
                </a:cubicBezTo>
                <a:cubicBezTo>
                  <a:pt x="1192" y="565"/>
                  <a:pt x="1196" y="574"/>
                  <a:pt x="1204" y="582"/>
                </a:cubicBezTo>
                <a:cubicBezTo>
                  <a:pt x="1212" y="590"/>
                  <a:pt x="1224" y="594"/>
                  <a:pt x="1238" y="594"/>
                </a:cubicBezTo>
                <a:cubicBezTo>
                  <a:pt x="1258" y="594"/>
                  <a:pt x="1273" y="585"/>
                  <a:pt x="1283" y="568"/>
                </a:cubicBezTo>
                <a:cubicBezTo>
                  <a:pt x="1283" y="568"/>
                  <a:pt x="1283" y="568"/>
                  <a:pt x="1283" y="568"/>
                </a:cubicBezTo>
                <a:cubicBezTo>
                  <a:pt x="1283" y="591"/>
                  <a:pt x="1283" y="591"/>
                  <a:pt x="1283" y="591"/>
                </a:cubicBezTo>
                <a:cubicBezTo>
                  <a:pt x="1306" y="591"/>
                  <a:pt x="1306" y="591"/>
                  <a:pt x="1306" y="591"/>
                </a:cubicBezTo>
                <a:lnTo>
                  <a:pt x="1306" y="497"/>
                </a:lnTo>
                <a:close/>
                <a:moveTo>
                  <a:pt x="1283" y="532"/>
                </a:moveTo>
                <a:cubicBezTo>
                  <a:pt x="1283" y="544"/>
                  <a:pt x="1279" y="554"/>
                  <a:pt x="1272" y="562"/>
                </a:cubicBezTo>
                <a:cubicBezTo>
                  <a:pt x="1265" y="570"/>
                  <a:pt x="1255" y="574"/>
                  <a:pt x="1244" y="574"/>
                </a:cubicBezTo>
                <a:cubicBezTo>
                  <a:pt x="1235" y="574"/>
                  <a:pt x="1228" y="572"/>
                  <a:pt x="1223" y="568"/>
                </a:cubicBezTo>
                <a:cubicBezTo>
                  <a:pt x="1219" y="563"/>
                  <a:pt x="1216" y="557"/>
                  <a:pt x="1216" y="551"/>
                </a:cubicBezTo>
                <a:cubicBezTo>
                  <a:pt x="1216" y="542"/>
                  <a:pt x="1218" y="536"/>
                  <a:pt x="1222" y="532"/>
                </a:cubicBezTo>
                <a:cubicBezTo>
                  <a:pt x="1227" y="528"/>
                  <a:pt x="1236" y="524"/>
                  <a:pt x="1248" y="523"/>
                </a:cubicBezTo>
                <a:cubicBezTo>
                  <a:pt x="1283" y="518"/>
                  <a:pt x="1283" y="518"/>
                  <a:pt x="1283" y="518"/>
                </a:cubicBezTo>
                <a:lnTo>
                  <a:pt x="1283" y="532"/>
                </a:lnTo>
                <a:close/>
                <a:moveTo>
                  <a:pt x="1546" y="502"/>
                </a:moveTo>
                <a:cubicBezTo>
                  <a:pt x="1546" y="463"/>
                  <a:pt x="1530" y="443"/>
                  <a:pt x="1498" y="443"/>
                </a:cubicBezTo>
                <a:cubicBezTo>
                  <a:pt x="1477" y="443"/>
                  <a:pt x="1461" y="453"/>
                  <a:pt x="1450" y="473"/>
                </a:cubicBezTo>
                <a:cubicBezTo>
                  <a:pt x="1447" y="464"/>
                  <a:pt x="1443" y="457"/>
                  <a:pt x="1435" y="452"/>
                </a:cubicBezTo>
                <a:cubicBezTo>
                  <a:pt x="1428" y="446"/>
                  <a:pt x="1419" y="443"/>
                  <a:pt x="1409" y="443"/>
                </a:cubicBezTo>
                <a:cubicBezTo>
                  <a:pt x="1390" y="443"/>
                  <a:pt x="1375" y="452"/>
                  <a:pt x="1365" y="469"/>
                </a:cubicBezTo>
                <a:cubicBezTo>
                  <a:pt x="1364" y="469"/>
                  <a:pt x="1364" y="469"/>
                  <a:pt x="1364" y="469"/>
                </a:cubicBezTo>
                <a:cubicBezTo>
                  <a:pt x="1364" y="447"/>
                  <a:pt x="1364" y="447"/>
                  <a:pt x="1364" y="447"/>
                </a:cubicBezTo>
                <a:cubicBezTo>
                  <a:pt x="1341" y="447"/>
                  <a:pt x="1341" y="447"/>
                  <a:pt x="1341" y="447"/>
                </a:cubicBezTo>
                <a:cubicBezTo>
                  <a:pt x="1341" y="591"/>
                  <a:pt x="1341" y="591"/>
                  <a:pt x="1341" y="591"/>
                </a:cubicBezTo>
                <a:cubicBezTo>
                  <a:pt x="1364" y="591"/>
                  <a:pt x="1364" y="591"/>
                  <a:pt x="1364" y="591"/>
                </a:cubicBezTo>
                <a:cubicBezTo>
                  <a:pt x="1364" y="509"/>
                  <a:pt x="1364" y="509"/>
                  <a:pt x="1364" y="509"/>
                </a:cubicBezTo>
                <a:cubicBezTo>
                  <a:pt x="1364" y="495"/>
                  <a:pt x="1367" y="484"/>
                  <a:pt x="1374" y="475"/>
                </a:cubicBezTo>
                <a:cubicBezTo>
                  <a:pt x="1381" y="467"/>
                  <a:pt x="1389" y="463"/>
                  <a:pt x="1399" y="463"/>
                </a:cubicBezTo>
                <a:cubicBezTo>
                  <a:pt x="1421" y="463"/>
                  <a:pt x="1432" y="477"/>
                  <a:pt x="1432" y="505"/>
                </a:cubicBezTo>
                <a:cubicBezTo>
                  <a:pt x="1432" y="591"/>
                  <a:pt x="1432" y="591"/>
                  <a:pt x="1432" y="591"/>
                </a:cubicBezTo>
                <a:cubicBezTo>
                  <a:pt x="1455" y="591"/>
                  <a:pt x="1455" y="591"/>
                  <a:pt x="1455" y="591"/>
                </a:cubicBezTo>
                <a:cubicBezTo>
                  <a:pt x="1455" y="509"/>
                  <a:pt x="1455" y="509"/>
                  <a:pt x="1455" y="509"/>
                </a:cubicBezTo>
                <a:cubicBezTo>
                  <a:pt x="1455" y="496"/>
                  <a:pt x="1458" y="485"/>
                  <a:pt x="1465" y="476"/>
                </a:cubicBezTo>
                <a:cubicBezTo>
                  <a:pt x="1472" y="467"/>
                  <a:pt x="1480" y="463"/>
                  <a:pt x="1490" y="463"/>
                </a:cubicBezTo>
                <a:cubicBezTo>
                  <a:pt x="1501" y="463"/>
                  <a:pt x="1509" y="466"/>
                  <a:pt x="1514" y="473"/>
                </a:cubicBezTo>
                <a:cubicBezTo>
                  <a:pt x="1520" y="480"/>
                  <a:pt x="1522" y="491"/>
                  <a:pt x="1522" y="508"/>
                </a:cubicBezTo>
                <a:cubicBezTo>
                  <a:pt x="1522" y="591"/>
                  <a:pt x="1522" y="591"/>
                  <a:pt x="1522" y="591"/>
                </a:cubicBezTo>
                <a:cubicBezTo>
                  <a:pt x="1546" y="591"/>
                  <a:pt x="1546" y="591"/>
                  <a:pt x="1546" y="591"/>
                </a:cubicBezTo>
                <a:lnTo>
                  <a:pt x="1546" y="502"/>
                </a:lnTo>
                <a:close/>
                <a:moveTo>
                  <a:pt x="1603" y="384"/>
                </a:moveTo>
                <a:cubicBezTo>
                  <a:pt x="1600" y="382"/>
                  <a:pt x="1596" y="380"/>
                  <a:pt x="1592" y="380"/>
                </a:cubicBezTo>
                <a:cubicBezTo>
                  <a:pt x="1588" y="380"/>
                  <a:pt x="1584" y="382"/>
                  <a:pt x="1582" y="384"/>
                </a:cubicBezTo>
                <a:cubicBezTo>
                  <a:pt x="1579" y="387"/>
                  <a:pt x="1577" y="391"/>
                  <a:pt x="1577" y="395"/>
                </a:cubicBezTo>
                <a:cubicBezTo>
                  <a:pt x="1577" y="399"/>
                  <a:pt x="1579" y="403"/>
                  <a:pt x="1582" y="406"/>
                </a:cubicBezTo>
                <a:cubicBezTo>
                  <a:pt x="1584" y="409"/>
                  <a:pt x="1588" y="410"/>
                  <a:pt x="1592" y="410"/>
                </a:cubicBezTo>
                <a:cubicBezTo>
                  <a:pt x="1596" y="410"/>
                  <a:pt x="1600" y="409"/>
                  <a:pt x="1603" y="406"/>
                </a:cubicBezTo>
                <a:cubicBezTo>
                  <a:pt x="1606" y="403"/>
                  <a:pt x="1607" y="399"/>
                  <a:pt x="1607" y="395"/>
                </a:cubicBezTo>
                <a:cubicBezTo>
                  <a:pt x="1607" y="391"/>
                  <a:pt x="1606" y="387"/>
                  <a:pt x="1603" y="384"/>
                </a:cubicBezTo>
                <a:close/>
                <a:moveTo>
                  <a:pt x="1603" y="447"/>
                </a:moveTo>
                <a:cubicBezTo>
                  <a:pt x="1580" y="447"/>
                  <a:pt x="1580" y="447"/>
                  <a:pt x="1580" y="447"/>
                </a:cubicBezTo>
                <a:cubicBezTo>
                  <a:pt x="1580" y="591"/>
                  <a:pt x="1580" y="591"/>
                  <a:pt x="1580" y="591"/>
                </a:cubicBezTo>
                <a:cubicBezTo>
                  <a:pt x="1603" y="591"/>
                  <a:pt x="1603" y="591"/>
                  <a:pt x="1603" y="591"/>
                </a:cubicBezTo>
                <a:lnTo>
                  <a:pt x="1603" y="447"/>
                </a:lnTo>
                <a:close/>
                <a:moveTo>
                  <a:pt x="1738" y="562"/>
                </a:moveTo>
                <a:cubicBezTo>
                  <a:pt x="1727" y="570"/>
                  <a:pt x="1716" y="574"/>
                  <a:pt x="1703" y="574"/>
                </a:cubicBezTo>
                <a:cubicBezTo>
                  <a:pt x="1688" y="574"/>
                  <a:pt x="1676" y="570"/>
                  <a:pt x="1667" y="560"/>
                </a:cubicBezTo>
                <a:cubicBezTo>
                  <a:pt x="1659" y="550"/>
                  <a:pt x="1654" y="537"/>
                  <a:pt x="1654" y="520"/>
                </a:cubicBezTo>
                <a:cubicBezTo>
                  <a:pt x="1654" y="503"/>
                  <a:pt x="1659" y="489"/>
                  <a:pt x="1669" y="478"/>
                </a:cubicBezTo>
                <a:cubicBezTo>
                  <a:pt x="1678" y="468"/>
                  <a:pt x="1690" y="463"/>
                  <a:pt x="1704" y="463"/>
                </a:cubicBezTo>
                <a:cubicBezTo>
                  <a:pt x="1717" y="463"/>
                  <a:pt x="1728" y="467"/>
                  <a:pt x="1739" y="474"/>
                </a:cubicBezTo>
                <a:cubicBezTo>
                  <a:pt x="1739" y="450"/>
                  <a:pt x="1739" y="450"/>
                  <a:pt x="1739" y="450"/>
                </a:cubicBezTo>
                <a:cubicBezTo>
                  <a:pt x="1729" y="446"/>
                  <a:pt x="1718" y="443"/>
                  <a:pt x="1705" y="443"/>
                </a:cubicBezTo>
                <a:cubicBezTo>
                  <a:pt x="1683" y="443"/>
                  <a:pt x="1664" y="450"/>
                  <a:pt x="1651" y="465"/>
                </a:cubicBezTo>
                <a:cubicBezTo>
                  <a:pt x="1637" y="479"/>
                  <a:pt x="1630" y="499"/>
                  <a:pt x="1630" y="522"/>
                </a:cubicBezTo>
                <a:cubicBezTo>
                  <a:pt x="1630" y="543"/>
                  <a:pt x="1637" y="560"/>
                  <a:pt x="1649" y="574"/>
                </a:cubicBezTo>
                <a:cubicBezTo>
                  <a:pt x="1662" y="587"/>
                  <a:pt x="1678" y="594"/>
                  <a:pt x="1699" y="594"/>
                </a:cubicBezTo>
                <a:cubicBezTo>
                  <a:pt x="1714" y="594"/>
                  <a:pt x="1727" y="591"/>
                  <a:pt x="1738" y="584"/>
                </a:cubicBezTo>
                <a:lnTo>
                  <a:pt x="1738" y="562"/>
                </a:lnTo>
                <a:close/>
                <a:moveTo>
                  <a:pt x="1833" y="526"/>
                </a:moveTo>
                <a:cubicBezTo>
                  <a:pt x="1827" y="520"/>
                  <a:pt x="1818" y="515"/>
                  <a:pt x="1806" y="510"/>
                </a:cubicBezTo>
                <a:cubicBezTo>
                  <a:pt x="1795" y="505"/>
                  <a:pt x="1788" y="501"/>
                  <a:pt x="1785" y="498"/>
                </a:cubicBezTo>
                <a:cubicBezTo>
                  <a:pt x="1781" y="494"/>
                  <a:pt x="1779" y="489"/>
                  <a:pt x="1779" y="483"/>
                </a:cubicBezTo>
                <a:cubicBezTo>
                  <a:pt x="1779" y="477"/>
                  <a:pt x="1781" y="472"/>
                  <a:pt x="1786" y="468"/>
                </a:cubicBezTo>
                <a:cubicBezTo>
                  <a:pt x="1790" y="465"/>
                  <a:pt x="1796" y="463"/>
                  <a:pt x="1804" y="463"/>
                </a:cubicBezTo>
                <a:cubicBezTo>
                  <a:pt x="1816" y="463"/>
                  <a:pt x="1827" y="466"/>
                  <a:pt x="1837" y="473"/>
                </a:cubicBezTo>
                <a:cubicBezTo>
                  <a:pt x="1837" y="450"/>
                  <a:pt x="1837" y="450"/>
                  <a:pt x="1837" y="450"/>
                </a:cubicBezTo>
                <a:cubicBezTo>
                  <a:pt x="1828" y="445"/>
                  <a:pt x="1817" y="443"/>
                  <a:pt x="1806" y="443"/>
                </a:cubicBezTo>
                <a:cubicBezTo>
                  <a:pt x="1791" y="443"/>
                  <a:pt x="1779" y="447"/>
                  <a:pt x="1769" y="455"/>
                </a:cubicBezTo>
                <a:cubicBezTo>
                  <a:pt x="1760" y="463"/>
                  <a:pt x="1755" y="473"/>
                  <a:pt x="1755" y="485"/>
                </a:cubicBezTo>
                <a:cubicBezTo>
                  <a:pt x="1755" y="496"/>
                  <a:pt x="1758" y="504"/>
                  <a:pt x="1764" y="511"/>
                </a:cubicBezTo>
                <a:cubicBezTo>
                  <a:pt x="1769" y="517"/>
                  <a:pt x="1778" y="522"/>
                  <a:pt x="1790" y="527"/>
                </a:cubicBezTo>
                <a:cubicBezTo>
                  <a:pt x="1802" y="532"/>
                  <a:pt x="1810" y="537"/>
                  <a:pt x="1814" y="540"/>
                </a:cubicBezTo>
                <a:cubicBezTo>
                  <a:pt x="1818" y="544"/>
                  <a:pt x="1820" y="549"/>
                  <a:pt x="1820" y="554"/>
                </a:cubicBezTo>
                <a:cubicBezTo>
                  <a:pt x="1820" y="568"/>
                  <a:pt x="1811" y="574"/>
                  <a:pt x="1792" y="574"/>
                </a:cubicBezTo>
                <a:cubicBezTo>
                  <a:pt x="1779" y="574"/>
                  <a:pt x="1766" y="570"/>
                  <a:pt x="1755" y="561"/>
                </a:cubicBezTo>
                <a:cubicBezTo>
                  <a:pt x="1755" y="585"/>
                  <a:pt x="1755" y="585"/>
                  <a:pt x="1755" y="585"/>
                </a:cubicBezTo>
                <a:cubicBezTo>
                  <a:pt x="1765" y="591"/>
                  <a:pt x="1777" y="594"/>
                  <a:pt x="1791" y="594"/>
                </a:cubicBezTo>
                <a:cubicBezTo>
                  <a:pt x="1807" y="594"/>
                  <a:pt x="1820" y="590"/>
                  <a:pt x="1830" y="581"/>
                </a:cubicBezTo>
                <a:cubicBezTo>
                  <a:pt x="1839" y="574"/>
                  <a:pt x="1843" y="564"/>
                  <a:pt x="1843" y="552"/>
                </a:cubicBezTo>
                <a:cubicBezTo>
                  <a:pt x="1843" y="541"/>
                  <a:pt x="1840" y="533"/>
                  <a:pt x="1833" y="526"/>
                </a:cubicBezTo>
                <a:close/>
                <a:moveTo>
                  <a:pt x="2079" y="559"/>
                </a:moveTo>
                <a:cubicBezTo>
                  <a:pt x="2064" y="568"/>
                  <a:pt x="2047" y="573"/>
                  <a:pt x="2027" y="573"/>
                </a:cubicBezTo>
                <a:cubicBezTo>
                  <a:pt x="2005" y="573"/>
                  <a:pt x="1988" y="566"/>
                  <a:pt x="1974" y="552"/>
                </a:cubicBezTo>
                <a:cubicBezTo>
                  <a:pt x="1960" y="537"/>
                  <a:pt x="1953" y="517"/>
                  <a:pt x="1953" y="492"/>
                </a:cubicBezTo>
                <a:cubicBezTo>
                  <a:pt x="1953" y="466"/>
                  <a:pt x="1961" y="445"/>
                  <a:pt x="1976" y="429"/>
                </a:cubicBezTo>
                <a:cubicBezTo>
                  <a:pt x="1990" y="414"/>
                  <a:pt x="2008" y="407"/>
                  <a:pt x="2031" y="407"/>
                </a:cubicBezTo>
                <a:cubicBezTo>
                  <a:pt x="2049" y="407"/>
                  <a:pt x="2065" y="411"/>
                  <a:pt x="2079" y="419"/>
                </a:cubicBezTo>
                <a:cubicBezTo>
                  <a:pt x="2079" y="394"/>
                  <a:pt x="2079" y="394"/>
                  <a:pt x="2079" y="394"/>
                </a:cubicBezTo>
                <a:cubicBezTo>
                  <a:pt x="2066" y="388"/>
                  <a:pt x="2051" y="386"/>
                  <a:pt x="2031" y="386"/>
                </a:cubicBezTo>
                <a:cubicBezTo>
                  <a:pt x="2002" y="386"/>
                  <a:pt x="1978" y="395"/>
                  <a:pt x="1959" y="414"/>
                </a:cubicBezTo>
                <a:cubicBezTo>
                  <a:pt x="1939" y="434"/>
                  <a:pt x="1929" y="461"/>
                  <a:pt x="1929" y="494"/>
                </a:cubicBezTo>
                <a:cubicBezTo>
                  <a:pt x="1929" y="524"/>
                  <a:pt x="1937" y="548"/>
                  <a:pt x="1954" y="566"/>
                </a:cubicBezTo>
                <a:cubicBezTo>
                  <a:pt x="1971" y="585"/>
                  <a:pt x="1994" y="594"/>
                  <a:pt x="2023" y="594"/>
                </a:cubicBezTo>
                <a:cubicBezTo>
                  <a:pt x="2046" y="594"/>
                  <a:pt x="2064" y="590"/>
                  <a:pt x="2079" y="582"/>
                </a:cubicBezTo>
                <a:lnTo>
                  <a:pt x="2079" y="559"/>
                </a:lnTo>
                <a:close/>
                <a:moveTo>
                  <a:pt x="2209" y="523"/>
                </a:moveTo>
                <a:cubicBezTo>
                  <a:pt x="2203" y="510"/>
                  <a:pt x="2196" y="502"/>
                  <a:pt x="2188" y="499"/>
                </a:cubicBezTo>
                <a:cubicBezTo>
                  <a:pt x="2188" y="499"/>
                  <a:pt x="2188" y="499"/>
                  <a:pt x="2188" y="499"/>
                </a:cubicBezTo>
                <a:cubicBezTo>
                  <a:pt x="2202" y="495"/>
                  <a:pt x="2213" y="489"/>
                  <a:pt x="2221" y="479"/>
                </a:cubicBezTo>
                <a:cubicBezTo>
                  <a:pt x="2229" y="469"/>
                  <a:pt x="2233" y="457"/>
                  <a:pt x="2233" y="443"/>
                </a:cubicBezTo>
                <a:cubicBezTo>
                  <a:pt x="2233" y="427"/>
                  <a:pt x="2228" y="414"/>
                  <a:pt x="2218" y="404"/>
                </a:cubicBezTo>
                <a:cubicBezTo>
                  <a:pt x="2207" y="394"/>
                  <a:pt x="2192" y="389"/>
                  <a:pt x="2172" y="389"/>
                </a:cubicBezTo>
                <a:cubicBezTo>
                  <a:pt x="2111" y="389"/>
                  <a:pt x="2111" y="389"/>
                  <a:pt x="2111" y="389"/>
                </a:cubicBezTo>
                <a:cubicBezTo>
                  <a:pt x="2111" y="591"/>
                  <a:pt x="2111" y="591"/>
                  <a:pt x="2111" y="591"/>
                </a:cubicBezTo>
                <a:cubicBezTo>
                  <a:pt x="2135" y="591"/>
                  <a:pt x="2135" y="591"/>
                  <a:pt x="2135" y="591"/>
                </a:cubicBezTo>
                <a:cubicBezTo>
                  <a:pt x="2135" y="505"/>
                  <a:pt x="2135" y="505"/>
                  <a:pt x="2135" y="505"/>
                </a:cubicBezTo>
                <a:cubicBezTo>
                  <a:pt x="2156" y="505"/>
                  <a:pt x="2156" y="505"/>
                  <a:pt x="2156" y="505"/>
                </a:cubicBezTo>
                <a:cubicBezTo>
                  <a:pt x="2169" y="505"/>
                  <a:pt x="2179" y="513"/>
                  <a:pt x="2186" y="530"/>
                </a:cubicBezTo>
                <a:cubicBezTo>
                  <a:pt x="2213" y="591"/>
                  <a:pt x="2213" y="591"/>
                  <a:pt x="2213" y="591"/>
                </a:cubicBezTo>
                <a:cubicBezTo>
                  <a:pt x="2241" y="591"/>
                  <a:pt x="2241" y="591"/>
                  <a:pt x="2241" y="591"/>
                </a:cubicBezTo>
                <a:lnTo>
                  <a:pt x="2209" y="523"/>
                </a:lnTo>
                <a:close/>
                <a:moveTo>
                  <a:pt x="2197" y="473"/>
                </a:moveTo>
                <a:cubicBezTo>
                  <a:pt x="2189" y="480"/>
                  <a:pt x="2179" y="483"/>
                  <a:pt x="2166" y="483"/>
                </a:cubicBezTo>
                <a:cubicBezTo>
                  <a:pt x="2135" y="483"/>
                  <a:pt x="2135" y="483"/>
                  <a:pt x="2135" y="483"/>
                </a:cubicBezTo>
                <a:cubicBezTo>
                  <a:pt x="2135" y="410"/>
                  <a:pt x="2135" y="410"/>
                  <a:pt x="2135" y="410"/>
                </a:cubicBezTo>
                <a:cubicBezTo>
                  <a:pt x="2167" y="410"/>
                  <a:pt x="2167" y="410"/>
                  <a:pt x="2167" y="410"/>
                </a:cubicBezTo>
                <a:cubicBezTo>
                  <a:pt x="2181" y="410"/>
                  <a:pt x="2191" y="413"/>
                  <a:pt x="2198" y="419"/>
                </a:cubicBezTo>
                <a:cubicBezTo>
                  <a:pt x="2205" y="426"/>
                  <a:pt x="2208" y="434"/>
                  <a:pt x="2208" y="445"/>
                </a:cubicBezTo>
                <a:cubicBezTo>
                  <a:pt x="2208" y="456"/>
                  <a:pt x="2204" y="466"/>
                  <a:pt x="2197" y="473"/>
                </a:cubicBezTo>
                <a:close/>
                <a:moveTo>
                  <a:pt x="2474" y="389"/>
                </a:moveTo>
                <a:cubicBezTo>
                  <a:pt x="2445" y="389"/>
                  <a:pt x="2445" y="389"/>
                  <a:pt x="2445" y="389"/>
                </a:cubicBezTo>
                <a:cubicBezTo>
                  <a:pt x="2381" y="529"/>
                  <a:pt x="2381" y="529"/>
                  <a:pt x="2381" y="529"/>
                </a:cubicBezTo>
                <a:cubicBezTo>
                  <a:pt x="2379" y="534"/>
                  <a:pt x="2376" y="543"/>
                  <a:pt x="2372" y="554"/>
                </a:cubicBezTo>
                <a:cubicBezTo>
                  <a:pt x="2371" y="554"/>
                  <a:pt x="2371" y="554"/>
                  <a:pt x="2371" y="554"/>
                </a:cubicBezTo>
                <a:cubicBezTo>
                  <a:pt x="2369" y="548"/>
                  <a:pt x="2366" y="540"/>
                  <a:pt x="2362" y="530"/>
                </a:cubicBezTo>
                <a:cubicBezTo>
                  <a:pt x="2300" y="389"/>
                  <a:pt x="2300" y="389"/>
                  <a:pt x="2300" y="389"/>
                </a:cubicBezTo>
                <a:cubicBezTo>
                  <a:pt x="2268" y="389"/>
                  <a:pt x="2268" y="389"/>
                  <a:pt x="2268" y="389"/>
                </a:cubicBezTo>
                <a:cubicBezTo>
                  <a:pt x="2268" y="591"/>
                  <a:pt x="2268" y="591"/>
                  <a:pt x="2268" y="591"/>
                </a:cubicBezTo>
                <a:cubicBezTo>
                  <a:pt x="2291" y="591"/>
                  <a:pt x="2291" y="591"/>
                  <a:pt x="2291" y="591"/>
                </a:cubicBezTo>
                <a:cubicBezTo>
                  <a:pt x="2291" y="455"/>
                  <a:pt x="2291" y="455"/>
                  <a:pt x="2291" y="455"/>
                </a:cubicBezTo>
                <a:cubicBezTo>
                  <a:pt x="2291" y="437"/>
                  <a:pt x="2291" y="424"/>
                  <a:pt x="2290" y="416"/>
                </a:cubicBezTo>
                <a:cubicBezTo>
                  <a:pt x="2291" y="416"/>
                  <a:pt x="2291" y="416"/>
                  <a:pt x="2291" y="416"/>
                </a:cubicBezTo>
                <a:cubicBezTo>
                  <a:pt x="2293" y="426"/>
                  <a:pt x="2295" y="432"/>
                  <a:pt x="2297" y="437"/>
                </a:cubicBezTo>
                <a:cubicBezTo>
                  <a:pt x="2366" y="591"/>
                  <a:pt x="2366" y="591"/>
                  <a:pt x="2366" y="591"/>
                </a:cubicBezTo>
                <a:cubicBezTo>
                  <a:pt x="2377" y="591"/>
                  <a:pt x="2377" y="591"/>
                  <a:pt x="2377" y="591"/>
                </a:cubicBezTo>
                <a:cubicBezTo>
                  <a:pt x="2446" y="436"/>
                  <a:pt x="2446" y="436"/>
                  <a:pt x="2446" y="436"/>
                </a:cubicBezTo>
                <a:cubicBezTo>
                  <a:pt x="2448" y="432"/>
                  <a:pt x="2450" y="425"/>
                  <a:pt x="2452" y="416"/>
                </a:cubicBezTo>
                <a:cubicBezTo>
                  <a:pt x="2453" y="416"/>
                  <a:pt x="2453" y="416"/>
                  <a:pt x="2453" y="416"/>
                </a:cubicBezTo>
                <a:cubicBezTo>
                  <a:pt x="2451" y="431"/>
                  <a:pt x="2451" y="445"/>
                  <a:pt x="2451" y="455"/>
                </a:cubicBezTo>
                <a:cubicBezTo>
                  <a:pt x="2451" y="591"/>
                  <a:pt x="2451" y="591"/>
                  <a:pt x="2451" y="591"/>
                </a:cubicBezTo>
                <a:cubicBezTo>
                  <a:pt x="2474" y="591"/>
                  <a:pt x="2474" y="591"/>
                  <a:pt x="2474" y="591"/>
                </a:cubicBezTo>
                <a:lnTo>
                  <a:pt x="2474" y="389"/>
                </a:lnTo>
                <a:close/>
                <a:moveTo>
                  <a:pt x="2712" y="414"/>
                </a:moveTo>
                <a:cubicBezTo>
                  <a:pt x="2695" y="395"/>
                  <a:pt x="2672" y="386"/>
                  <a:pt x="2645" y="386"/>
                </a:cubicBezTo>
                <a:cubicBezTo>
                  <a:pt x="2614" y="386"/>
                  <a:pt x="2589" y="396"/>
                  <a:pt x="2572" y="416"/>
                </a:cubicBezTo>
                <a:cubicBezTo>
                  <a:pt x="2555" y="435"/>
                  <a:pt x="2547" y="461"/>
                  <a:pt x="2547" y="492"/>
                </a:cubicBezTo>
                <a:cubicBezTo>
                  <a:pt x="2547" y="522"/>
                  <a:pt x="2555" y="546"/>
                  <a:pt x="2572" y="565"/>
                </a:cubicBezTo>
                <a:cubicBezTo>
                  <a:pt x="2589" y="584"/>
                  <a:pt x="2612" y="594"/>
                  <a:pt x="2641" y="594"/>
                </a:cubicBezTo>
                <a:cubicBezTo>
                  <a:pt x="2670" y="594"/>
                  <a:pt x="2694" y="585"/>
                  <a:pt x="2711" y="566"/>
                </a:cubicBezTo>
                <a:cubicBezTo>
                  <a:pt x="2729" y="546"/>
                  <a:pt x="2737" y="520"/>
                  <a:pt x="2737" y="487"/>
                </a:cubicBezTo>
                <a:cubicBezTo>
                  <a:pt x="2737" y="457"/>
                  <a:pt x="2729" y="432"/>
                  <a:pt x="2712" y="414"/>
                </a:cubicBezTo>
                <a:close/>
                <a:moveTo>
                  <a:pt x="2693" y="552"/>
                </a:moveTo>
                <a:cubicBezTo>
                  <a:pt x="2680" y="566"/>
                  <a:pt x="2663" y="573"/>
                  <a:pt x="2641" y="573"/>
                </a:cubicBezTo>
                <a:cubicBezTo>
                  <a:pt x="2621" y="573"/>
                  <a:pt x="2604" y="565"/>
                  <a:pt x="2591" y="551"/>
                </a:cubicBezTo>
                <a:cubicBezTo>
                  <a:pt x="2578" y="535"/>
                  <a:pt x="2571" y="515"/>
                  <a:pt x="2571" y="490"/>
                </a:cubicBezTo>
                <a:cubicBezTo>
                  <a:pt x="2571" y="465"/>
                  <a:pt x="2578" y="445"/>
                  <a:pt x="2591" y="430"/>
                </a:cubicBezTo>
                <a:cubicBezTo>
                  <a:pt x="2605" y="415"/>
                  <a:pt x="2622" y="407"/>
                  <a:pt x="2643" y="407"/>
                </a:cubicBezTo>
                <a:cubicBezTo>
                  <a:pt x="2664" y="407"/>
                  <a:pt x="2681" y="414"/>
                  <a:pt x="2693" y="428"/>
                </a:cubicBezTo>
                <a:cubicBezTo>
                  <a:pt x="2706" y="443"/>
                  <a:pt x="2713" y="463"/>
                  <a:pt x="2713" y="490"/>
                </a:cubicBezTo>
                <a:cubicBezTo>
                  <a:pt x="2713" y="517"/>
                  <a:pt x="2706" y="537"/>
                  <a:pt x="2693" y="552"/>
                </a:cubicBezTo>
                <a:close/>
                <a:moveTo>
                  <a:pt x="2885" y="502"/>
                </a:moveTo>
                <a:cubicBezTo>
                  <a:pt x="2885" y="484"/>
                  <a:pt x="2881" y="469"/>
                  <a:pt x="2872" y="459"/>
                </a:cubicBezTo>
                <a:cubicBezTo>
                  <a:pt x="2864" y="448"/>
                  <a:pt x="2852" y="443"/>
                  <a:pt x="2836" y="443"/>
                </a:cubicBezTo>
                <a:cubicBezTo>
                  <a:pt x="2815" y="443"/>
                  <a:pt x="2800" y="452"/>
                  <a:pt x="2789" y="471"/>
                </a:cubicBezTo>
                <a:cubicBezTo>
                  <a:pt x="2788" y="471"/>
                  <a:pt x="2788" y="471"/>
                  <a:pt x="2788" y="471"/>
                </a:cubicBezTo>
                <a:cubicBezTo>
                  <a:pt x="2788" y="447"/>
                  <a:pt x="2788" y="447"/>
                  <a:pt x="2788" y="447"/>
                </a:cubicBezTo>
                <a:cubicBezTo>
                  <a:pt x="2765" y="447"/>
                  <a:pt x="2765" y="447"/>
                  <a:pt x="2765" y="447"/>
                </a:cubicBezTo>
                <a:cubicBezTo>
                  <a:pt x="2765" y="591"/>
                  <a:pt x="2765" y="591"/>
                  <a:pt x="2765" y="591"/>
                </a:cubicBezTo>
                <a:cubicBezTo>
                  <a:pt x="2788" y="591"/>
                  <a:pt x="2788" y="591"/>
                  <a:pt x="2788" y="591"/>
                </a:cubicBezTo>
                <a:cubicBezTo>
                  <a:pt x="2788" y="509"/>
                  <a:pt x="2788" y="509"/>
                  <a:pt x="2788" y="509"/>
                </a:cubicBezTo>
                <a:cubicBezTo>
                  <a:pt x="2788" y="495"/>
                  <a:pt x="2792" y="484"/>
                  <a:pt x="2800" y="476"/>
                </a:cubicBezTo>
                <a:cubicBezTo>
                  <a:pt x="2807" y="467"/>
                  <a:pt x="2817" y="463"/>
                  <a:pt x="2828" y="463"/>
                </a:cubicBezTo>
                <a:cubicBezTo>
                  <a:pt x="2851" y="463"/>
                  <a:pt x="2862" y="478"/>
                  <a:pt x="2862" y="509"/>
                </a:cubicBezTo>
                <a:cubicBezTo>
                  <a:pt x="2862" y="591"/>
                  <a:pt x="2862" y="591"/>
                  <a:pt x="2862" y="591"/>
                </a:cubicBezTo>
                <a:cubicBezTo>
                  <a:pt x="2885" y="591"/>
                  <a:pt x="2885" y="591"/>
                  <a:pt x="2885" y="591"/>
                </a:cubicBezTo>
                <a:lnTo>
                  <a:pt x="2885" y="502"/>
                </a:lnTo>
                <a:close/>
                <a:moveTo>
                  <a:pt x="2943" y="377"/>
                </a:moveTo>
                <a:cubicBezTo>
                  <a:pt x="2920" y="377"/>
                  <a:pt x="2920" y="377"/>
                  <a:pt x="2920" y="377"/>
                </a:cubicBezTo>
                <a:cubicBezTo>
                  <a:pt x="2920" y="591"/>
                  <a:pt x="2920" y="591"/>
                  <a:pt x="2920" y="591"/>
                </a:cubicBezTo>
                <a:cubicBezTo>
                  <a:pt x="2943" y="591"/>
                  <a:pt x="2943" y="591"/>
                  <a:pt x="2943" y="591"/>
                </a:cubicBezTo>
                <a:lnTo>
                  <a:pt x="2943" y="377"/>
                </a:lnTo>
                <a:close/>
                <a:moveTo>
                  <a:pt x="3003" y="384"/>
                </a:moveTo>
                <a:cubicBezTo>
                  <a:pt x="3000" y="382"/>
                  <a:pt x="2997" y="380"/>
                  <a:pt x="2993" y="380"/>
                </a:cubicBezTo>
                <a:cubicBezTo>
                  <a:pt x="2988" y="380"/>
                  <a:pt x="2985" y="382"/>
                  <a:pt x="2982" y="384"/>
                </a:cubicBezTo>
                <a:cubicBezTo>
                  <a:pt x="2979" y="387"/>
                  <a:pt x="2977" y="391"/>
                  <a:pt x="2977" y="395"/>
                </a:cubicBezTo>
                <a:cubicBezTo>
                  <a:pt x="2977" y="399"/>
                  <a:pt x="2979" y="403"/>
                  <a:pt x="2982" y="406"/>
                </a:cubicBezTo>
                <a:cubicBezTo>
                  <a:pt x="2985" y="409"/>
                  <a:pt x="2988" y="410"/>
                  <a:pt x="2993" y="410"/>
                </a:cubicBezTo>
                <a:cubicBezTo>
                  <a:pt x="2997" y="410"/>
                  <a:pt x="3000" y="409"/>
                  <a:pt x="3003" y="406"/>
                </a:cubicBezTo>
                <a:cubicBezTo>
                  <a:pt x="3006" y="403"/>
                  <a:pt x="3008" y="399"/>
                  <a:pt x="3008" y="395"/>
                </a:cubicBezTo>
                <a:cubicBezTo>
                  <a:pt x="3008" y="391"/>
                  <a:pt x="3006" y="387"/>
                  <a:pt x="3003" y="384"/>
                </a:cubicBezTo>
                <a:close/>
                <a:moveTo>
                  <a:pt x="3004" y="447"/>
                </a:moveTo>
                <a:cubicBezTo>
                  <a:pt x="2981" y="447"/>
                  <a:pt x="2981" y="447"/>
                  <a:pt x="2981" y="447"/>
                </a:cubicBezTo>
                <a:cubicBezTo>
                  <a:pt x="2981" y="591"/>
                  <a:pt x="2981" y="591"/>
                  <a:pt x="2981" y="591"/>
                </a:cubicBezTo>
                <a:cubicBezTo>
                  <a:pt x="3004" y="591"/>
                  <a:pt x="3004" y="591"/>
                  <a:pt x="3004" y="591"/>
                </a:cubicBezTo>
                <a:lnTo>
                  <a:pt x="3004" y="447"/>
                </a:lnTo>
                <a:close/>
                <a:moveTo>
                  <a:pt x="3161" y="502"/>
                </a:moveTo>
                <a:cubicBezTo>
                  <a:pt x="3161" y="484"/>
                  <a:pt x="3157" y="469"/>
                  <a:pt x="3149" y="459"/>
                </a:cubicBezTo>
                <a:cubicBezTo>
                  <a:pt x="3141" y="448"/>
                  <a:pt x="3129" y="443"/>
                  <a:pt x="3113" y="443"/>
                </a:cubicBezTo>
                <a:cubicBezTo>
                  <a:pt x="3092" y="443"/>
                  <a:pt x="3076" y="452"/>
                  <a:pt x="3065" y="471"/>
                </a:cubicBezTo>
                <a:cubicBezTo>
                  <a:pt x="3065" y="471"/>
                  <a:pt x="3065" y="471"/>
                  <a:pt x="3065" y="471"/>
                </a:cubicBezTo>
                <a:cubicBezTo>
                  <a:pt x="3065" y="447"/>
                  <a:pt x="3065" y="447"/>
                  <a:pt x="3065" y="447"/>
                </a:cubicBezTo>
                <a:cubicBezTo>
                  <a:pt x="3042" y="447"/>
                  <a:pt x="3042" y="447"/>
                  <a:pt x="3042" y="447"/>
                </a:cubicBezTo>
                <a:cubicBezTo>
                  <a:pt x="3042" y="591"/>
                  <a:pt x="3042" y="591"/>
                  <a:pt x="3042" y="591"/>
                </a:cubicBezTo>
                <a:cubicBezTo>
                  <a:pt x="3065" y="591"/>
                  <a:pt x="3065" y="591"/>
                  <a:pt x="3065" y="591"/>
                </a:cubicBezTo>
                <a:cubicBezTo>
                  <a:pt x="3065" y="509"/>
                  <a:pt x="3065" y="509"/>
                  <a:pt x="3065" y="509"/>
                </a:cubicBezTo>
                <a:cubicBezTo>
                  <a:pt x="3065" y="495"/>
                  <a:pt x="3069" y="484"/>
                  <a:pt x="3076" y="476"/>
                </a:cubicBezTo>
                <a:cubicBezTo>
                  <a:pt x="3084" y="467"/>
                  <a:pt x="3093" y="463"/>
                  <a:pt x="3105" y="463"/>
                </a:cubicBezTo>
                <a:cubicBezTo>
                  <a:pt x="3127" y="463"/>
                  <a:pt x="3138" y="478"/>
                  <a:pt x="3138" y="509"/>
                </a:cubicBezTo>
                <a:cubicBezTo>
                  <a:pt x="3138" y="591"/>
                  <a:pt x="3138" y="591"/>
                  <a:pt x="3138" y="591"/>
                </a:cubicBezTo>
                <a:cubicBezTo>
                  <a:pt x="3161" y="591"/>
                  <a:pt x="3161" y="591"/>
                  <a:pt x="3161" y="591"/>
                </a:cubicBezTo>
                <a:lnTo>
                  <a:pt x="3161" y="502"/>
                </a:lnTo>
                <a:close/>
                <a:moveTo>
                  <a:pt x="3311" y="512"/>
                </a:moveTo>
                <a:cubicBezTo>
                  <a:pt x="3311" y="491"/>
                  <a:pt x="3306" y="475"/>
                  <a:pt x="3296" y="463"/>
                </a:cubicBezTo>
                <a:cubicBezTo>
                  <a:pt x="3286" y="450"/>
                  <a:pt x="3271" y="443"/>
                  <a:pt x="3251" y="443"/>
                </a:cubicBezTo>
                <a:cubicBezTo>
                  <a:pt x="3233" y="443"/>
                  <a:pt x="3218" y="450"/>
                  <a:pt x="3205" y="463"/>
                </a:cubicBezTo>
                <a:cubicBezTo>
                  <a:pt x="3192" y="477"/>
                  <a:pt x="3185" y="496"/>
                  <a:pt x="3185" y="519"/>
                </a:cubicBezTo>
                <a:cubicBezTo>
                  <a:pt x="3185" y="544"/>
                  <a:pt x="3191" y="562"/>
                  <a:pt x="3204" y="576"/>
                </a:cubicBezTo>
                <a:cubicBezTo>
                  <a:pt x="3215" y="588"/>
                  <a:pt x="3231" y="594"/>
                  <a:pt x="3251" y="594"/>
                </a:cubicBezTo>
                <a:cubicBezTo>
                  <a:pt x="3271" y="594"/>
                  <a:pt x="3288" y="590"/>
                  <a:pt x="3301" y="580"/>
                </a:cubicBezTo>
                <a:cubicBezTo>
                  <a:pt x="3301" y="559"/>
                  <a:pt x="3301" y="559"/>
                  <a:pt x="3301" y="559"/>
                </a:cubicBezTo>
                <a:cubicBezTo>
                  <a:pt x="3287" y="569"/>
                  <a:pt x="3272" y="574"/>
                  <a:pt x="3256" y="574"/>
                </a:cubicBezTo>
                <a:cubicBezTo>
                  <a:pt x="3242" y="574"/>
                  <a:pt x="3230" y="570"/>
                  <a:pt x="3222" y="562"/>
                </a:cubicBezTo>
                <a:cubicBezTo>
                  <a:pt x="3214" y="553"/>
                  <a:pt x="3209" y="541"/>
                  <a:pt x="3209" y="524"/>
                </a:cubicBezTo>
                <a:cubicBezTo>
                  <a:pt x="3311" y="524"/>
                  <a:pt x="3311" y="524"/>
                  <a:pt x="3311" y="524"/>
                </a:cubicBezTo>
                <a:lnTo>
                  <a:pt x="3311" y="512"/>
                </a:lnTo>
                <a:close/>
                <a:moveTo>
                  <a:pt x="3209" y="505"/>
                </a:moveTo>
                <a:cubicBezTo>
                  <a:pt x="3211" y="492"/>
                  <a:pt x="3216" y="482"/>
                  <a:pt x="3223" y="474"/>
                </a:cubicBezTo>
                <a:cubicBezTo>
                  <a:pt x="3231" y="467"/>
                  <a:pt x="3240" y="463"/>
                  <a:pt x="3251" y="463"/>
                </a:cubicBezTo>
                <a:cubicBezTo>
                  <a:pt x="3263" y="463"/>
                  <a:pt x="3272" y="467"/>
                  <a:pt x="3278" y="474"/>
                </a:cubicBezTo>
                <a:cubicBezTo>
                  <a:pt x="3284" y="482"/>
                  <a:pt x="3287" y="492"/>
                  <a:pt x="3287" y="505"/>
                </a:cubicBezTo>
                <a:lnTo>
                  <a:pt x="3209" y="505"/>
                </a:lnTo>
                <a:close/>
              </a:path>
            </a:pathLst>
          </a:custGeom>
          <a:solidFill>
            <a:schemeClr val="bg1">
              <a:lumMod val="50000"/>
            </a:schemeClr>
          </a:solidFill>
          <a:ln>
            <a:noFill/>
          </a:ln>
          <a:extLst/>
        </p:spPr>
        <p:txBody>
          <a:bodyPr lIns="91396" tIns="45699" rIns="91396" bIns="45699"/>
          <a:lstStyle/>
          <a:p>
            <a:pPr defTabSz="913834">
              <a:defRPr/>
            </a:pPr>
            <a:endParaRPr lang="en-US" sz="1836" dirty="0">
              <a:solidFill>
                <a:srgbClr val="000000"/>
              </a:solidFill>
              <a:ea typeface="ＭＳ Ｐゴシック" charset="0"/>
            </a:endParaRPr>
          </a:p>
        </p:txBody>
      </p:sp>
      <p:grpSp>
        <p:nvGrpSpPr>
          <p:cNvPr id="134" name="Group 133"/>
          <p:cNvGrpSpPr/>
          <p:nvPr/>
        </p:nvGrpSpPr>
        <p:grpSpPr>
          <a:xfrm>
            <a:off x="9809091" y="1539104"/>
            <a:ext cx="856876" cy="330264"/>
            <a:chOff x="3985841" y="7317856"/>
            <a:chExt cx="3159126" cy="1217613"/>
          </a:xfrm>
          <a:solidFill>
            <a:schemeClr val="bg1">
              <a:lumMod val="50000"/>
            </a:schemeClr>
          </a:solidFill>
        </p:grpSpPr>
        <p:sp>
          <p:nvSpPr>
            <p:cNvPr id="135" name="Freeform 10"/>
            <p:cNvSpPr>
              <a:spLocks noEditPoints="1"/>
            </p:cNvSpPr>
            <p:nvPr/>
          </p:nvSpPr>
          <p:spPr bwMode="auto">
            <a:xfrm>
              <a:off x="5322516" y="7521056"/>
              <a:ext cx="474663" cy="782638"/>
            </a:xfrm>
            <a:custGeom>
              <a:avLst/>
              <a:gdLst>
                <a:gd name="T0" fmla="*/ 126 w 126"/>
                <a:gd name="T1" fmla="*/ 131 h 207"/>
                <a:gd name="T2" fmla="*/ 109 w 126"/>
                <a:gd name="T3" fmla="*/ 186 h 207"/>
                <a:gd name="T4" fmla="*/ 63 w 126"/>
                <a:gd name="T5" fmla="*/ 207 h 207"/>
                <a:gd name="T6" fmla="*/ 22 w 126"/>
                <a:gd name="T7" fmla="*/ 184 h 207"/>
                <a:gd name="T8" fmla="*/ 22 w 126"/>
                <a:gd name="T9" fmla="*/ 184 h 207"/>
                <a:gd name="T10" fmla="*/ 22 w 126"/>
                <a:gd name="T11" fmla="*/ 204 h 207"/>
                <a:gd name="T12" fmla="*/ 0 w 126"/>
                <a:gd name="T13" fmla="*/ 204 h 207"/>
                <a:gd name="T14" fmla="*/ 0 w 126"/>
                <a:gd name="T15" fmla="*/ 0 h 207"/>
                <a:gd name="T16" fmla="*/ 22 w 126"/>
                <a:gd name="T17" fmla="*/ 7 h 207"/>
                <a:gd name="T18" fmla="*/ 22 w 126"/>
                <a:gd name="T19" fmla="*/ 90 h 207"/>
                <a:gd name="T20" fmla="*/ 22 w 126"/>
                <a:gd name="T21" fmla="*/ 90 h 207"/>
                <a:gd name="T22" fmla="*/ 70 w 126"/>
                <a:gd name="T23" fmla="*/ 63 h 207"/>
                <a:gd name="T24" fmla="*/ 111 w 126"/>
                <a:gd name="T25" fmla="*/ 81 h 207"/>
                <a:gd name="T26" fmla="*/ 126 w 126"/>
                <a:gd name="T27" fmla="*/ 131 h 207"/>
                <a:gd name="T28" fmla="*/ 104 w 126"/>
                <a:gd name="T29" fmla="*/ 130 h 207"/>
                <a:gd name="T30" fmla="*/ 93 w 126"/>
                <a:gd name="T31" fmla="*/ 95 h 207"/>
                <a:gd name="T32" fmla="*/ 64 w 126"/>
                <a:gd name="T33" fmla="*/ 81 h 207"/>
                <a:gd name="T34" fmla="*/ 33 w 126"/>
                <a:gd name="T35" fmla="*/ 95 h 207"/>
                <a:gd name="T36" fmla="*/ 22 w 126"/>
                <a:gd name="T37" fmla="*/ 128 h 207"/>
                <a:gd name="T38" fmla="*/ 22 w 126"/>
                <a:gd name="T39" fmla="*/ 148 h 207"/>
                <a:gd name="T40" fmla="*/ 33 w 126"/>
                <a:gd name="T41" fmla="*/ 177 h 207"/>
                <a:gd name="T42" fmla="*/ 61 w 126"/>
                <a:gd name="T43" fmla="*/ 188 h 207"/>
                <a:gd name="T44" fmla="*/ 92 w 126"/>
                <a:gd name="T45" fmla="*/ 173 h 207"/>
                <a:gd name="T46" fmla="*/ 104 w 126"/>
                <a:gd name="T4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207">
                  <a:moveTo>
                    <a:pt x="126" y="131"/>
                  </a:moveTo>
                  <a:cubicBezTo>
                    <a:pt x="126" y="154"/>
                    <a:pt x="121" y="172"/>
                    <a:pt x="109" y="186"/>
                  </a:cubicBezTo>
                  <a:cubicBezTo>
                    <a:pt x="98" y="200"/>
                    <a:pt x="83" y="207"/>
                    <a:pt x="63" y="207"/>
                  </a:cubicBezTo>
                  <a:cubicBezTo>
                    <a:pt x="45" y="207"/>
                    <a:pt x="32" y="199"/>
                    <a:pt x="22" y="184"/>
                  </a:cubicBezTo>
                  <a:cubicBezTo>
                    <a:pt x="22" y="184"/>
                    <a:pt x="22" y="184"/>
                    <a:pt x="22" y="184"/>
                  </a:cubicBezTo>
                  <a:cubicBezTo>
                    <a:pt x="22" y="204"/>
                    <a:pt x="22" y="204"/>
                    <a:pt x="22" y="204"/>
                  </a:cubicBezTo>
                  <a:cubicBezTo>
                    <a:pt x="0" y="204"/>
                    <a:pt x="0" y="204"/>
                    <a:pt x="0" y="204"/>
                  </a:cubicBezTo>
                  <a:cubicBezTo>
                    <a:pt x="0" y="0"/>
                    <a:pt x="0" y="0"/>
                    <a:pt x="0" y="0"/>
                  </a:cubicBezTo>
                  <a:cubicBezTo>
                    <a:pt x="22" y="7"/>
                    <a:pt x="22" y="7"/>
                    <a:pt x="22" y="7"/>
                  </a:cubicBezTo>
                  <a:cubicBezTo>
                    <a:pt x="22" y="90"/>
                    <a:pt x="22" y="90"/>
                    <a:pt x="22" y="90"/>
                  </a:cubicBezTo>
                  <a:cubicBezTo>
                    <a:pt x="22" y="90"/>
                    <a:pt x="22" y="90"/>
                    <a:pt x="22" y="90"/>
                  </a:cubicBezTo>
                  <a:cubicBezTo>
                    <a:pt x="33" y="72"/>
                    <a:pt x="49" y="63"/>
                    <a:pt x="70" y="63"/>
                  </a:cubicBezTo>
                  <a:cubicBezTo>
                    <a:pt x="87" y="63"/>
                    <a:pt x="101" y="69"/>
                    <a:pt x="111" y="81"/>
                  </a:cubicBezTo>
                  <a:cubicBezTo>
                    <a:pt x="121" y="93"/>
                    <a:pt x="126" y="110"/>
                    <a:pt x="126" y="131"/>
                  </a:cubicBezTo>
                  <a:moveTo>
                    <a:pt x="104" y="130"/>
                  </a:moveTo>
                  <a:cubicBezTo>
                    <a:pt x="104" y="116"/>
                    <a:pt x="100" y="104"/>
                    <a:pt x="93" y="95"/>
                  </a:cubicBezTo>
                  <a:cubicBezTo>
                    <a:pt x="86" y="86"/>
                    <a:pt x="77" y="81"/>
                    <a:pt x="64" y="81"/>
                  </a:cubicBezTo>
                  <a:cubicBezTo>
                    <a:pt x="52" y="81"/>
                    <a:pt x="41" y="86"/>
                    <a:pt x="33" y="95"/>
                  </a:cubicBezTo>
                  <a:cubicBezTo>
                    <a:pt x="26" y="103"/>
                    <a:pt x="22" y="115"/>
                    <a:pt x="22" y="128"/>
                  </a:cubicBezTo>
                  <a:cubicBezTo>
                    <a:pt x="22" y="148"/>
                    <a:pt x="22" y="148"/>
                    <a:pt x="22" y="148"/>
                  </a:cubicBezTo>
                  <a:cubicBezTo>
                    <a:pt x="22" y="159"/>
                    <a:pt x="25" y="169"/>
                    <a:pt x="33" y="177"/>
                  </a:cubicBezTo>
                  <a:cubicBezTo>
                    <a:pt x="41" y="184"/>
                    <a:pt x="50" y="188"/>
                    <a:pt x="61" y="188"/>
                  </a:cubicBezTo>
                  <a:cubicBezTo>
                    <a:pt x="74" y="188"/>
                    <a:pt x="85" y="183"/>
                    <a:pt x="92" y="173"/>
                  </a:cubicBezTo>
                  <a:cubicBezTo>
                    <a:pt x="100" y="163"/>
                    <a:pt x="104" y="149"/>
                    <a:pt x="104" y="13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36" name="Freeform 11"/>
            <p:cNvSpPr>
              <a:spLocks/>
            </p:cNvSpPr>
            <p:nvPr/>
          </p:nvSpPr>
          <p:spPr bwMode="auto">
            <a:xfrm>
              <a:off x="5894016" y="7540106"/>
              <a:ext cx="109538" cy="109538"/>
            </a:xfrm>
            <a:custGeom>
              <a:avLst/>
              <a:gdLst>
                <a:gd name="T0" fmla="*/ 29 w 29"/>
                <a:gd name="T1" fmla="*/ 15 h 29"/>
                <a:gd name="T2" fmla="*/ 25 w 29"/>
                <a:gd name="T3" fmla="*/ 25 h 29"/>
                <a:gd name="T4" fmla="*/ 15 w 29"/>
                <a:gd name="T5" fmla="*/ 29 h 29"/>
                <a:gd name="T6" fmla="*/ 4 w 29"/>
                <a:gd name="T7" fmla="*/ 25 h 29"/>
                <a:gd name="T8" fmla="*/ 0 w 29"/>
                <a:gd name="T9" fmla="*/ 15 h 29"/>
                <a:gd name="T10" fmla="*/ 4 w 29"/>
                <a:gd name="T11" fmla="*/ 5 h 29"/>
                <a:gd name="T12" fmla="*/ 15 w 29"/>
                <a:gd name="T13" fmla="*/ 0 h 29"/>
                <a:gd name="T14" fmla="*/ 25 w 29"/>
                <a:gd name="T15" fmla="*/ 5 h 29"/>
                <a:gd name="T16" fmla="*/ 29 w 29"/>
                <a:gd name="T1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29" y="15"/>
                  </a:moveTo>
                  <a:cubicBezTo>
                    <a:pt x="29" y="19"/>
                    <a:pt x="28" y="22"/>
                    <a:pt x="25" y="25"/>
                  </a:cubicBezTo>
                  <a:cubicBezTo>
                    <a:pt x="22" y="28"/>
                    <a:pt x="19" y="29"/>
                    <a:pt x="15" y="29"/>
                  </a:cubicBezTo>
                  <a:cubicBezTo>
                    <a:pt x="11" y="29"/>
                    <a:pt x="7" y="28"/>
                    <a:pt x="4" y="25"/>
                  </a:cubicBezTo>
                  <a:cubicBezTo>
                    <a:pt x="2" y="23"/>
                    <a:pt x="0" y="19"/>
                    <a:pt x="0" y="15"/>
                  </a:cubicBezTo>
                  <a:cubicBezTo>
                    <a:pt x="0" y="11"/>
                    <a:pt x="2" y="8"/>
                    <a:pt x="4" y="5"/>
                  </a:cubicBezTo>
                  <a:cubicBezTo>
                    <a:pt x="7" y="2"/>
                    <a:pt x="10" y="0"/>
                    <a:pt x="15" y="0"/>
                  </a:cubicBezTo>
                  <a:cubicBezTo>
                    <a:pt x="19" y="0"/>
                    <a:pt x="22" y="2"/>
                    <a:pt x="25" y="5"/>
                  </a:cubicBezTo>
                  <a:cubicBezTo>
                    <a:pt x="28" y="7"/>
                    <a:pt x="29" y="11"/>
                    <a:pt x="29" y="15"/>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37" name="Rectangle 12"/>
            <p:cNvSpPr>
              <a:spLocks noChangeArrowheads="1"/>
            </p:cNvSpPr>
            <p:nvPr/>
          </p:nvSpPr>
          <p:spPr bwMode="auto">
            <a:xfrm>
              <a:off x="5905129" y="7770293"/>
              <a:ext cx="84138" cy="522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38" name="Freeform 13"/>
            <p:cNvSpPr>
              <a:spLocks/>
            </p:cNvSpPr>
            <p:nvPr/>
          </p:nvSpPr>
          <p:spPr bwMode="auto">
            <a:xfrm>
              <a:off x="6127379" y="7759181"/>
              <a:ext cx="430213" cy="533400"/>
            </a:xfrm>
            <a:custGeom>
              <a:avLst/>
              <a:gdLst>
                <a:gd name="T0" fmla="*/ 114 w 114"/>
                <a:gd name="T1" fmla="*/ 141 h 141"/>
                <a:gd name="T2" fmla="*/ 92 w 114"/>
                <a:gd name="T3" fmla="*/ 141 h 141"/>
                <a:gd name="T4" fmla="*/ 92 w 114"/>
                <a:gd name="T5" fmla="*/ 62 h 141"/>
                <a:gd name="T6" fmla="*/ 60 w 114"/>
                <a:gd name="T7" fmla="*/ 18 h 141"/>
                <a:gd name="T8" fmla="*/ 33 w 114"/>
                <a:gd name="T9" fmla="*/ 31 h 141"/>
                <a:gd name="T10" fmla="*/ 22 w 114"/>
                <a:gd name="T11" fmla="*/ 62 h 141"/>
                <a:gd name="T12" fmla="*/ 22 w 114"/>
                <a:gd name="T13" fmla="*/ 141 h 141"/>
                <a:gd name="T14" fmla="*/ 0 w 114"/>
                <a:gd name="T15" fmla="*/ 141 h 141"/>
                <a:gd name="T16" fmla="*/ 0 w 114"/>
                <a:gd name="T17" fmla="*/ 3 h 141"/>
                <a:gd name="T18" fmla="*/ 22 w 114"/>
                <a:gd name="T19" fmla="*/ 3 h 141"/>
                <a:gd name="T20" fmla="*/ 22 w 114"/>
                <a:gd name="T21" fmla="*/ 26 h 141"/>
                <a:gd name="T22" fmla="*/ 22 w 114"/>
                <a:gd name="T23" fmla="*/ 26 h 141"/>
                <a:gd name="T24" fmla="*/ 68 w 114"/>
                <a:gd name="T25" fmla="*/ 0 h 141"/>
                <a:gd name="T26" fmla="*/ 102 w 114"/>
                <a:gd name="T27" fmla="*/ 14 h 141"/>
                <a:gd name="T28" fmla="*/ 114 w 114"/>
                <a:gd name="T29" fmla="*/ 56 h 141"/>
                <a:gd name="T30" fmla="*/ 114 w 114"/>
                <a:gd name="T3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41">
                  <a:moveTo>
                    <a:pt x="114" y="141"/>
                  </a:moveTo>
                  <a:cubicBezTo>
                    <a:pt x="92" y="141"/>
                    <a:pt x="92" y="141"/>
                    <a:pt x="92" y="141"/>
                  </a:cubicBezTo>
                  <a:cubicBezTo>
                    <a:pt x="92" y="62"/>
                    <a:pt x="92" y="62"/>
                    <a:pt x="92" y="62"/>
                  </a:cubicBezTo>
                  <a:cubicBezTo>
                    <a:pt x="92" y="33"/>
                    <a:pt x="81" y="18"/>
                    <a:pt x="60" y="18"/>
                  </a:cubicBezTo>
                  <a:cubicBezTo>
                    <a:pt x="49" y="18"/>
                    <a:pt x="40" y="22"/>
                    <a:pt x="33" y="31"/>
                  </a:cubicBezTo>
                  <a:cubicBezTo>
                    <a:pt x="26" y="39"/>
                    <a:pt x="22" y="49"/>
                    <a:pt x="22" y="62"/>
                  </a:cubicBezTo>
                  <a:cubicBezTo>
                    <a:pt x="22" y="141"/>
                    <a:pt x="22" y="141"/>
                    <a:pt x="22" y="141"/>
                  </a:cubicBezTo>
                  <a:cubicBezTo>
                    <a:pt x="0" y="141"/>
                    <a:pt x="0" y="141"/>
                    <a:pt x="0" y="141"/>
                  </a:cubicBezTo>
                  <a:cubicBezTo>
                    <a:pt x="0" y="3"/>
                    <a:pt x="0" y="3"/>
                    <a:pt x="0" y="3"/>
                  </a:cubicBezTo>
                  <a:cubicBezTo>
                    <a:pt x="22" y="3"/>
                    <a:pt x="22" y="3"/>
                    <a:pt x="22" y="3"/>
                  </a:cubicBezTo>
                  <a:cubicBezTo>
                    <a:pt x="22" y="26"/>
                    <a:pt x="22" y="26"/>
                    <a:pt x="22" y="26"/>
                  </a:cubicBezTo>
                  <a:cubicBezTo>
                    <a:pt x="22" y="26"/>
                    <a:pt x="22" y="26"/>
                    <a:pt x="22" y="26"/>
                  </a:cubicBezTo>
                  <a:cubicBezTo>
                    <a:pt x="33" y="8"/>
                    <a:pt x="48" y="0"/>
                    <a:pt x="68" y="0"/>
                  </a:cubicBezTo>
                  <a:cubicBezTo>
                    <a:pt x="83" y="0"/>
                    <a:pt x="94" y="5"/>
                    <a:pt x="102" y="14"/>
                  </a:cubicBezTo>
                  <a:cubicBezTo>
                    <a:pt x="110" y="24"/>
                    <a:pt x="114" y="38"/>
                    <a:pt x="114" y="56"/>
                  </a:cubicBezTo>
                  <a:lnTo>
                    <a:pt x="114" y="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39" name="Freeform 14"/>
            <p:cNvSpPr>
              <a:spLocks noEditPoints="1"/>
            </p:cNvSpPr>
            <p:nvPr/>
          </p:nvSpPr>
          <p:spPr bwMode="auto">
            <a:xfrm>
              <a:off x="6670304" y="7759181"/>
              <a:ext cx="474663" cy="776288"/>
            </a:xfrm>
            <a:custGeom>
              <a:avLst/>
              <a:gdLst>
                <a:gd name="T0" fmla="*/ 126 w 126"/>
                <a:gd name="T1" fmla="*/ 130 h 205"/>
                <a:gd name="T2" fmla="*/ 54 w 126"/>
                <a:gd name="T3" fmla="*/ 205 h 205"/>
                <a:gd name="T4" fmla="*/ 9 w 126"/>
                <a:gd name="T5" fmla="*/ 196 h 205"/>
                <a:gd name="T6" fmla="*/ 15 w 126"/>
                <a:gd name="T7" fmla="*/ 177 h 205"/>
                <a:gd name="T8" fmla="*/ 53 w 126"/>
                <a:gd name="T9" fmla="*/ 187 h 205"/>
                <a:gd name="T10" fmla="*/ 104 w 126"/>
                <a:gd name="T11" fmla="*/ 133 h 205"/>
                <a:gd name="T12" fmla="*/ 104 w 126"/>
                <a:gd name="T13" fmla="*/ 118 h 205"/>
                <a:gd name="T14" fmla="*/ 104 w 126"/>
                <a:gd name="T15" fmla="*/ 118 h 205"/>
                <a:gd name="T16" fmla="*/ 57 w 126"/>
                <a:gd name="T17" fmla="*/ 144 h 205"/>
                <a:gd name="T18" fmla="*/ 27 w 126"/>
                <a:gd name="T19" fmla="*/ 136 h 205"/>
                <a:gd name="T20" fmla="*/ 7 w 126"/>
                <a:gd name="T21" fmla="*/ 112 h 205"/>
                <a:gd name="T22" fmla="*/ 0 w 126"/>
                <a:gd name="T23" fmla="*/ 76 h 205"/>
                <a:gd name="T24" fmla="*/ 17 w 126"/>
                <a:gd name="T25" fmla="*/ 20 h 205"/>
                <a:gd name="T26" fmla="*/ 63 w 126"/>
                <a:gd name="T27" fmla="*/ 0 h 205"/>
                <a:gd name="T28" fmla="*/ 104 w 126"/>
                <a:gd name="T29" fmla="*/ 22 h 205"/>
                <a:gd name="T30" fmla="*/ 104 w 126"/>
                <a:gd name="T31" fmla="*/ 22 h 205"/>
                <a:gd name="T32" fmla="*/ 104 w 126"/>
                <a:gd name="T33" fmla="*/ 3 h 205"/>
                <a:gd name="T34" fmla="*/ 126 w 126"/>
                <a:gd name="T35" fmla="*/ 3 h 205"/>
                <a:gd name="T36" fmla="*/ 126 w 126"/>
                <a:gd name="T37" fmla="*/ 130 h 205"/>
                <a:gd name="T38" fmla="*/ 104 w 126"/>
                <a:gd name="T39" fmla="*/ 78 h 205"/>
                <a:gd name="T40" fmla="*/ 104 w 126"/>
                <a:gd name="T41" fmla="*/ 58 h 205"/>
                <a:gd name="T42" fmla="*/ 93 w 126"/>
                <a:gd name="T43" fmla="*/ 30 h 205"/>
                <a:gd name="T44" fmla="*/ 66 w 126"/>
                <a:gd name="T45" fmla="*/ 18 h 205"/>
                <a:gd name="T46" fmla="*/ 34 w 126"/>
                <a:gd name="T47" fmla="*/ 33 h 205"/>
                <a:gd name="T48" fmla="*/ 22 w 126"/>
                <a:gd name="T49" fmla="*/ 75 h 205"/>
                <a:gd name="T50" fmla="*/ 33 w 126"/>
                <a:gd name="T51" fmla="*/ 111 h 205"/>
                <a:gd name="T52" fmla="*/ 63 w 126"/>
                <a:gd name="T53" fmla="*/ 125 h 205"/>
                <a:gd name="T54" fmla="*/ 93 w 126"/>
                <a:gd name="T55" fmla="*/ 112 h 205"/>
                <a:gd name="T56" fmla="*/ 104 w 126"/>
                <a:gd name="T57" fmla="*/ 7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 h="205">
                  <a:moveTo>
                    <a:pt x="126" y="130"/>
                  </a:moveTo>
                  <a:cubicBezTo>
                    <a:pt x="126" y="180"/>
                    <a:pt x="102" y="205"/>
                    <a:pt x="54" y="205"/>
                  </a:cubicBezTo>
                  <a:cubicBezTo>
                    <a:pt x="37" y="205"/>
                    <a:pt x="22" y="202"/>
                    <a:pt x="9" y="196"/>
                  </a:cubicBezTo>
                  <a:cubicBezTo>
                    <a:pt x="15" y="177"/>
                    <a:pt x="15" y="177"/>
                    <a:pt x="15" y="177"/>
                  </a:cubicBezTo>
                  <a:cubicBezTo>
                    <a:pt x="29" y="184"/>
                    <a:pt x="39" y="187"/>
                    <a:pt x="53" y="187"/>
                  </a:cubicBezTo>
                  <a:cubicBezTo>
                    <a:pt x="87" y="187"/>
                    <a:pt x="104" y="169"/>
                    <a:pt x="104" y="133"/>
                  </a:cubicBezTo>
                  <a:cubicBezTo>
                    <a:pt x="104" y="118"/>
                    <a:pt x="104" y="118"/>
                    <a:pt x="104" y="118"/>
                  </a:cubicBezTo>
                  <a:cubicBezTo>
                    <a:pt x="104" y="118"/>
                    <a:pt x="104" y="118"/>
                    <a:pt x="104" y="118"/>
                  </a:cubicBezTo>
                  <a:cubicBezTo>
                    <a:pt x="93" y="135"/>
                    <a:pt x="78" y="144"/>
                    <a:pt x="57" y="144"/>
                  </a:cubicBezTo>
                  <a:cubicBezTo>
                    <a:pt x="45" y="144"/>
                    <a:pt x="35" y="141"/>
                    <a:pt x="27" y="136"/>
                  </a:cubicBezTo>
                  <a:cubicBezTo>
                    <a:pt x="18" y="130"/>
                    <a:pt x="11" y="122"/>
                    <a:pt x="7" y="112"/>
                  </a:cubicBezTo>
                  <a:cubicBezTo>
                    <a:pt x="2" y="102"/>
                    <a:pt x="0" y="90"/>
                    <a:pt x="0" y="76"/>
                  </a:cubicBezTo>
                  <a:cubicBezTo>
                    <a:pt x="0" y="53"/>
                    <a:pt x="5" y="34"/>
                    <a:pt x="17" y="20"/>
                  </a:cubicBezTo>
                  <a:cubicBezTo>
                    <a:pt x="28" y="7"/>
                    <a:pt x="43" y="0"/>
                    <a:pt x="63" y="0"/>
                  </a:cubicBezTo>
                  <a:cubicBezTo>
                    <a:pt x="81" y="0"/>
                    <a:pt x="95" y="7"/>
                    <a:pt x="104" y="22"/>
                  </a:cubicBezTo>
                  <a:cubicBezTo>
                    <a:pt x="104" y="22"/>
                    <a:pt x="104" y="22"/>
                    <a:pt x="104" y="22"/>
                  </a:cubicBezTo>
                  <a:cubicBezTo>
                    <a:pt x="104" y="3"/>
                    <a:pt x="104" y="3"/>
                    <a:pt x="104" y="3"/>
                  </a:cubicBezTo>
                  <a:cubicBezTo>
                    <a:pt x="126" y="3"/>
                    <a:pt x="126" y="3"/>
                    <a:pt x="126" y="3"/>
                  </a:cubicBezTo>
                  <a:lnTo>
                    <a:pt x="126" y="130"/>
                  </a:lnTo>
                  <a:close/>
                  <a:moveTo>
                    <a:pt x="104" y="78"/>
                  </a:moveTo>
                  <a:cubicBezTo>
                    <a:pt x="104" y="58"/>
                    <a:pt x="104" y="58"/>
                    <a:pt x="104" y="58"/>
                  </a:cubicBezTo>
                  <a:cubicBezTo>
                    <a:pt x="104" y="47"/>
                    <a:pt x="101" y="38"/>
                    <a:pt x="93" y="30"/>
                  </a:cubicBezTo>
                  <a:cubicBezTo>
                    <a:pt x="85" y="22"/>
                    <a:pt x="76" y="18"/>
                    <a:pt x="66" y="18"/>
                  </a:cubicBezTo>
                  <a:cubicBezTo>
                    <a:pt x="52" y="18"/>
                    <a:pt x="41" y="23"/>
                    <a:pt x="34" y="33"/>
                  </a:cubicBezTo>
                  <a:cubicBezTo>
                    <a:pt x="26" y="43"/>
                    <a:pt x="22" y="57"/>
                    <a:pt x="22" y="75"/>
                  </a:cubicBezTo>
                  <a:cubicBezTo>
                    <a:pt x="22" y="90"/>
                    <a:pt x="26" y="102"/>
                    <a:pt x="33" y="111"/>
                  </a:cubicBezTo>
                  <a:cubicBezTo>
                    <a:pt x="41" y="121"/>
                    <a:pt x="50" y="125"/>
                    <a:pt x="63" y="125"/>
                  </a:cubicBezTo>
                  <a:cubicBezTo>
                    <a:pt x="75" y="125"/>
                    <a:pt x="85" y="121"/>
                    <a:pt x="93" y="112"/>
                  </a:cubicBezTo>
                  <a:cubicBezTo>
                    <a:pt x="101" y="104"/>
                    <a:pt x="104" y="92"/>
                    <a:pt x="104" y="7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40" name="Freeform 15"/>
            <p:cNvSpPr>
              <a:spLocks/>
            </p:cNvSpPr>
            <p:nvPr/>
          </p:nvSpPr>
          <p:spPr bwMode="auto">
            <a:xfrm>
              <a:off x="3985841" y="7635356"/>
              <a:ext cx="971550" cy="900113"/>
            </a:xfrm>
            <a:custGeom>
              <a:avLst/>
              <a:gdLst>
                <a:gd name="T0" fmla="*/ 230 w 612"/>
                <a:gd name="T1" fmla="*/ 0 h 567"/>
                <a:gd name="T2" fmla="*/ 306 w 612"/>
                <a:gd name="T3" fmla="*/ 166 h 567"/>
                <a:gd name="T4" fmla="*/ 422 w 612"/>
                <a:gd name="T5" fmla="*/ 221 h 567"/>
                <a:gd name="T6" fmla="*/ 0 w 612"/>
                <a:gd name="T7" fmla="*/ 445 h 567"/>
                <a:gd name="T8" fmla="*/ 176 w 612"/>
                <a:gd name="T9" fmla="*/ 567 h 567"/>
                <a:gd name="T10" fmla="*/ 612 w 612"/>
                <a:gd name="T11" fmla="*/ 305 h 567"/>
                <a:gd name="T12" fmla="*/ 612 w 612"/>
                <a:gd name="T13" fmla="*/ 119 h 567"/>
                <a:gd name="T14" fmla="*/ 230 w 612"/>
                <a:gd name="T15" fmla="*/ 0 h 5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2" h="567">
                  <a:moveTo>
                    <a:pt x="230" y="0"/>
                  </a:moveTo>
                  <a:lnTo>
                    <a:pt x="306" y="166"/>
                  </a:lnTo>
                  <a:lnTo>
                    <a:pt x="422" y="221"/>
                  </a:lnTo>
                  <a:lnTo>
                    <a:pt x="0" y="445"/>
                  </a:lnTo>
                  <a:lnTo>
                    <a:pt x="176" y="567"/>
                  </a:lnTo>
                  <a:lnTo>
                    <a:pt x="612" y="305"/>
                  </a:lnTo>
                  <a:lnTo>
                    <a:pt x="612" y="119"/>
                  </a:lnTo>
                  <a:lnTo>
                    <a:pt x="23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41" name="Freeform 16"/>
            <p:cNvSpPr>
              <a:spLocks/>
            </p:cNvSpPr>
            <p:nvPr/>
          </p:nvSpPr>
          <p:spPr bwMode="auto">
            <a:xfrm>
              <a:off x="3985841" y="7317856"/>
              <a:ext cx="279400" cy="1023938"/>
            </a:xfrm>
            <a:custGeom>
              <a:avLst/>
              <a:gdLst>
                <a:gd name="T0" fmla="*/ 176 w 176"/>
                <a:gd name="T1" fmla="*/ 54 h 645"/>
                <a:gd name="T2" fmla="*/ 0 w 176"/>
                <a:gd name="T3" fmla="*/ 0 h 645"/>
                <a:gd name="T4" fmla="*/ 0 w 176"/>
                <a:gd name="T5" fmla="*/ 645 h 645"/>
                <a:gd name="T6" fmla="*/ 176 w 176"/>
                <a:gd name="T7" fmla="*/ 486 h 645"/>
                <a:gd name="T8" fmla="*/ 176 w 176"/>
                <a:gd name="T9" fmla="*/ 54 h 645"/>
              </a:gdLst>
              <a:ahLst/>
              <a:cxnLst>
                <a:cxn ang="0">
                  <a:pos x="T0" y="T1"/>
                </a:cxn>
                <a:cxn ang="0">
                  <a:pos x="T2" y="T3"/>
                </a:cxn>
                <a:cxn ang="0">
                  <a:pos x="T4" y="T5"/>
                </a:cxn>
                <a:cxn ang="0">
                  <a:pos x="T6" y="T7"/>
                </a:cxn>
                <a:cxn ang="0">
                  <a:pos x="T8" y="T9"/>
                </a:cxn>
              </a:cxnLst>
              <a:rect l="0" t="0" r="r" b="b"/>
              <a:pathLst>
                <a:path w="176" h="645">
                  <a:moveTo>
                    <a:pt x="176" y="54"/>
                  </a:moveTo>
                  <a:lnTo>
                    <a:pt x="0" y="0"/>
                  </a:lnTo>
                  <a:lnTo>
                    <a:pt x="0" y="645"/>
                  </a:lnTo>
                  <a:lnTo>
                    <a:pt x="176" y="486"/>
                  </a:lnTo>
                  <a:lnTo>
                    <a:pt x="176" y="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grpSp>
      <p:grpSp>
        <p:nvGrpSpPr>
          <p:cNvPr id="142" name="Group 141"/>
          <p:cNvGrpSpPr/>
          <p:nvPr/>
        </p:nvGrpSpPr>
        <p:grpSpPr>
          <a:xfrm>
            <a:off x="9809093" y="3645084"/>
            <a:ext cx="1467391" cy="307605"/>
            <a:chOff x="1728788" y="7331075"/>
            <a:chExt cx="8277225" cy="1735138"/>
          </a:xfrm>
          <a:solidFill>
            <a:schemeClr val="bg1">
              <a:lumMod val="50000"/>
            </a:schemeClr>
          </a:solidFill>
        </p:grpSpPr>
        <p:sp>
          <p:nvSpPr>
            <p:cNvPr id="143" name="Freeform 20"/>
            <p:cNvSpPr>
              <a:spLocks noEditPoints="1"/>
            </p:cNvSpPr>
            <p:nvPr/>
          </p:nvSpPr>
          <p:spPr bwMode="auto">
            <a:xfrm>
              <a:off x="3805238" y="7662863"/>
              <a:ext cx="1036638" cy="1074738"/>
            </a:xfrm>
            <a:custGeom>
              <a:avLst/>
              <a:gdLst>
                <a:gd name="T0" fmla="*/ 276 w 276"/>
                <a:gd name="T1" fmla="*/ 139 h 285"/>
                <a:gd name="T2" fmla="*/ 259 w 276"/>
                <a:gd name="T3" fmla="*/ 216 h 285"/>
                <a:gd name="T4" fmla="*/ 210 w 276"/>
                <a:gd name="T5" fmla="*/ 267 h 285"/>
                <a:gd name="T6" fmla="*/ 137 w 276"/>
                <a:gd name="T7" fmla="*/ 285 h 285"/>
                <a:gd name="T8" fmla="*/ 66 w 276"/>
                <a:gd name="T9" fmla="*/ 268 h 285"/>
                <a:gd name="T10" fmla="*/ 17 w 276"/>
                <a:gd name="T11" fmla="*/ 218 h 285"/>
                <a:gd name="T12" fmla="*/ 0 w 276"/>
                <a:gd name="T13" fmla="*/ 146 h 285"/>
                <a:gd name="T14" fmla="*/ 18 w 276"/>
                <a:gd name="T15" fmla="*/ 69 h 285"/>
                <a:gd name="T16" fmla="*/ 67 w 276"/>
                <a:gd name="T17" fmla="*/ 17 h 285"/>
                <a:gd name="T18" fmla="*/ 142 w 276"/>
                <a:gd name="T19" fmla="*/ 0 h 285"/>
                <a:gd name="T20" fmla="*/ 212 w 276"/>
                <a:gd name="T21" fmla="*/ 17 h 285"/>
                <a:gd name="T22" fmla="*/ 259 w 276"/>
                <a:gd name="T23" fmla="*/ 66 h 285"/>
                <a:gd name="T24" fmla="*/ 276 w 276"/>
                <a:gd name="T25" fmla="*/ 139 h 285"/>
                <a:gd name="T26" fmla="*/ 240 w 276"/>
                <a:gd name="T27" fmla="*/ 143 h 285"/>
                <a:gd name="T28" fmla="*/ 214 w 276"/>
                <a:gd name="T29" fmla="*/ 59 h 285"/>
                <a:gd name="T30" fmla="*/ 139 w 276"/>
                <a:gd name="T31" fmla="*/ 29 h 285"/>
                <a:gd name="T32" fmla="*/ 86 w 276"/>
                <a:gd name="T33" fmla="*/ 43 h 285"/>
                <a:gd name="T34" fmla="*/ 49 w 276"/>
                <a:gd name="T35" fmla="*/ 84 h 285"/>
                <a:gd name="T36" fmla="*/ 36 w 276"/>
                <a:gd name="T37" fmla="*/ 143 h 285"/>
                <a:gd name="T38" fmla="*/ 49 w 276"/>
                <a:gd name="T39" fmla="*/ 202 h 285"/>
                <a:gd name="T40" fmla="*/ 84 w 276"/>
                <a:gd name="T41" fmla="*/ 242 h 285"/>
                <a:gd name="T42" fmla="*/ 137 w 276"/>
                <a:gd name="T43" fmla="*/ 256 h 285"/>
                <a:gd name="T44" fmla="*/ 213 w 276"/>
                <a:gd name="T45" fmla="*/ 226 h 285"/>
                <a:gd name="T46" fmla="*/ 240 w 276"/>
                <a:gd name="T47" fmla="*/ 1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6" h="285">
                  <a:moveTo>
                    <a:pt x="276" y="139"/>
                  </a:moveTo>
                  <a:cubicBezTo>
                    <a:pt x="276" y="168"/>
                    <a:pt x="270" y="194"/>
                    <a:pt x="259" y="216"/>
                  </a:cubicBezTo>
                  <a:cubicBezTo>
                    <a:pt x="248" y="238"/>
                    <a:pt x="232" y="255"/>
                    <a:pt x="210" y="267"/>
                  </a:cubicBezTo>
                  <a:cubicBezTo>
                    <a:pt x="189" y="279"/>
                    <a:pt x="165" y="285"/>
                    <a:pt x="137" y="285"/>
                  </a:cubicBezTo>
                  <a:cubicBezTo>
                    <a:pt x="110" y="285"/>
                    <a:pt x="87" y="279"/>
                    <a:pt x="66" y="268"/>
                  </a:cubicBezTo>
                  <a:cubicBezTo>
                    <a:pt x="45" y="256"/>
                    <a:pt x="29" y="240"/>
                    <a:pt x="17" y="218"/>
                  </a:cubicBezTo>
                  <a:cubicBezTo>
                    <a:pt x="6" y="197"/>
                    <a:pt x="0" y="173"/>
                    <a:pt x="0" y="146"/>
                  </a:cubicBezTo>
                  <a:cubicBezTo>
                    <a:pt x="0" y="116"/>
                    <a:pt x="6" y="91"/>
                    <a:pt x="18" y="69"/>
                  </a:cubicBezTo>
                  <a:cubicBezTo>
                    <a:pt x="29" y="46"/>
                    <a:pt x="46" y="29"/>
                    <a:pt x="67" y="17"/>
                  </a:cubicBezTo>
                  <a:cubicBezTo>
                    <a:pt x="89" y="6"/>
                    <a:pt x="114" y="0"/>
                    <a:pt x="142" y="0"/>
                  </a:cubicBezTo>
                  <a:cubicBezTo>
                    <a:pt x="168" y="0"/>
                    <a:pt x="191" y="5"/>
                    <a:pt x="212" y="17"/>
                  </a:cubicBezTo>
                  <a:cubicBezTo>
                    <a:pt x="232" y="29"/>
                    <a:pt x="248" y="45"/>
                    <a:pt x="259" y="66"/>
                  </a:cubicBezTo>
                  <a:cubicBezTo>
                    <a:pt x="271" y="88"/>
                    <a:pt x="276" y="112"/>
                    <a:pt x="276" y="139"/>
                  </a:cubicBezTo>
                  <a:close/>
                  <a:moveTo>
                    <a:pt x="240" y="143"/>
                  </a:moveTo>
                  <a:cubicBezTo>
                    <a:pt x="240" y="107"/>
                    <a:pt x="231" y="79"/>
                    <a:pt x="214" y="59"/>
                  </a:cubicBezTo>
                  <a:cubicBezTo>
                    <a:pt x="196" y="39"/>
                    <a:pt x="171" y="29"/>
                    <a:pt x="139" y="29"/>
                  </a:cubicBezTo>
                  <a:cubicBezTo>
                    <a:pt x="119" y="29"/>
                    <a:pt x="102" y="33"/>
                    <a:pt x="86" y="43"/>
                  </a:cubicBezTo>
                  <a:cubicBezTo>
                    <a:pt x="70" y="53"/>
                    <a:pt x="58" y="66"/>
                    <a:pt x="49" y="84"/>
                  </a:cubicBezTo>
                  <a:cubicBezTo>
                    <a:pt x="40" y="101"/>
                    <a:pt x="36" y="121"/>
                    <a:pt x="36" y="143"/>
                  </a:cubicBezTo>
                  <a:cubicBezTo>
                    <a:pt x="36" y="165"/>
                    <a:pt x="40" y="184"/>
                    <a:pt x="49" y="202"/>
                  </a:cubicBezTo>
                  <a:cubicBezTo>
                    <a:pt x="57" y="219"/>
                    <a:pt x="69" y="232"/>
                    <a:pt x="84" y="242"/>
                  </a:cubicBezTo>
                  <a:cubicBezTo>
                    <a:pt x="100" y="251"/>
                    <a:pt x="117" y="256"/>
                    <a:pt x="137" y="256"/>
                  </a:cubicBezTo>
                  <a:cubicBezTo>
                    <a:pt x="169" y="256"/>
                    <a:pt x="195" y="246"/>
                    <a:pt x="213" y="226"/>
                  </a:cubicBezTo>
                  <a:cubicBezTo>
                    <a:pt x="231" y="206"/>
                    <a:pt x="240" y="178"/>
                    <a:pt x="240" y="1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44" name="Freeform 21"/>
            <p:cNvSpPr>
              <a:spLocks/>
            </p:cNvSpPr>
            <p:nvPr/>
          </p:nvSpPr>
          <p:spPr bwMode="auto">
            <a:xfrm>
              <a:off x="4921251" y="7602538"/>
              <a:ext cx="473075" cy="1116013"/>
            </a:xfrm>
            <a:custGeom>
              <a:avLst/>
              <a:gdLst>
                <a:gd name="T0" fmla="*/ 126 w 126"/>
                <a:gd name="T1" fmla="*/ 32 h 296"/>
                <a:gd name="T2" fmla="*/ 104 w 126"/>
                <a:gd name="T3" fmla="*/ 27 h 296"/>
                <a:gd name="T4" fmla="*/ 69 w 126"/>
                <a:gd name="T5" fmla="*/ 69 h 296"/>
                <a:gd name="T6" fmla="*/ 69 w 126"/>
                <a:gd name="T7" fmla="*/ 99 h 296"/>
                <a:gd name="T8" fmla="*/ 117 w 126"/>
                <a:gd name="T9" fmla="*/ 99 h 296"/>
                <a:gd name="T10" fmla="*/ 117 w 126"/>
                <a:gd name="T11" fmla="*/ 126 h 296"/>
                <a:gd name="T12" fmla="*/ 69 w 126"/>
                <a:gd name="T13" fmla="*/ 126 h 296"/>
                <a:gd name="T14" fmla="*/ 69 w 126"/>
                <a:gd name="T15" fmla="*/ 296 h 296"/>
                <a:gd name="T16" fmla="*/ 35 w 126"/>
                <a:gd name="T17" fmla="*/ 296 h 296"/>
                <a:gd name="T18" fmla="*/ 35 w 126"/>
                <a:gd name="T19" fmla="*/ 126 h 296"/>
                <a:gd name="T20" fmla="*/ 0 w 126"/>
                <a:gd name="T21" fmla="*/ 126 h 296"/>
                <a:gd name="T22" fmla="*/ 0 w 126"/>
                <a:gd name="T23" fmla="*/ 99 h 296"/>
                <a:gd name="T24" fmla="*/ 35 w 126"/>
                <a:gd name="T25" fmla="*/ 99 h 296"/>
                <a:gd name="T26" fmla="*/ 35 w 126"/>
                <a:gd name="T27" fmla="*/ 67 h 296"/>
                <a:gd name="T28" fmla="*/ 54 w 126"/>
                <a:gd name="T29" fmla="*/ 19 h 296"/>
                <a:gd name="T30" fmla="*/ 102 w 126"/>
                <a:gd name="T31" fmla="*/ 0 h 296"/>
                <a:gd name="T32" fmla="*/ 126 w 126"/>
                <a:gd name="T33" fmla="*/ 4 h 296"/>
                <a:gd name="T34" fmla="*/ 126 w 126"/>
                <a:gd name="T35" fmla="*/ 3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296">
                  <a:moveTo>
                    <a:pt x="126" y="32"/>
                  </a:moveTo>
                  <a:cubicBezTo>
                    <a:pt x="119" y="29"/>
                    <a:pt x="112" y="27"/>
                    <a:pt x="104" y="27"/>
                  </a:cubicBezTo>
                  <a:cubicBezTo>
                    <a:pt x="80" y="27"/>
                    <a:pt x="69" y="41"/>
                    <a:pt x="69" y="69"/>
                  </a:cubicBezTo>
                  <a:cubicBezTo>
                    <a:pt x="69" y="99"/>
                    <a:pt x="69" y="99"/>
                    <a:pt x="69" y="99"/>
                  </a:cubicBezTo>
                  <a:cubicBezTo>
                    <a:pt x="117" y="99"/>
                    <a:pt x="117" y="99"/>
                    <a:pt x="117" y="99"/>
                  </a:cubicBezTo>
                  <a:cubicBezTo>
                    <a:pt x="117" y="126"/>
                    <a:pt x="117" y="126"/>
                    <a:pt x="117" y="126"/>
                  </a:cubicBezTo>
                  <a:cubicBezTo>
                    <a:pt x="69" y="126"/>
                    <a:pt x="69" y="126"/>
                    <a:pt x="69" y="126"/>
                  </a:cubicBezTo>
                  <a:cubicBezTo>
                    <a:pt x="69" y="296"/>
                    <a:pt x="69" y="296"/>
                    <a:pt x="69" y="296"/>
                  </a:cubicBezTo>
                  <a:cubicBezTo>
                    <a:pt x="35" y="296"/>
                    <a:pt x="35" y="296"/>
                    <a:pt x="35" y="296"/>
                  </a:cubicBezTo>
                  <a:cubicBezTo>
                    <a:pt x="35" y="126"/>
                    <a:pt x="35" y="126"/>
                    <a:pt x="35" y="126"/>
                  </a:cubicBezTo>
                  <a:cubicBezTo>
                    <a:pt x="0" y="126"/>
                    <a:pt x="0" y="126"/>
                    <a:pt x="0" y="126"/>
                  </a:cubicBezTo>
                  <a:cubicBezTo>
                    <a:pt x="0" y="99"/>
                    <a:pt x="0" y="99"/>
                    <a:pt x="0" y="99"/>
                  </a:cubicBezTo>
                  <a:cubicBezTo>
                    <a:pt x="35" y="99"/>
                    <a:pt x="35" y="99"/>
                    <a:pt x="35" y="99"/>
                  </a:cubicBezTo>
                  <a:cubicBezTo>
                    <a:pt x="35" y="67"/>
                    <a:pt x="35" y="67"/>
                    <a:pt x="35" y="67"/>
                  </a:cubicBezTo>
                  <a:cubicBezTo>
                    <a:pt x="35" y="47"/>
                    <a:pt x="41" y="31"/>
                    <a:pt x="54" y="19"/>
                  </a:cubicBezTo>
                  <a:cubicBezTo>
                    <a:pt x="66" y="6"/>
                    <a:pt x="82" y="0"/>
                    <a:pt x="102" y="0"/>
                  </a:cubicBezTo>
                  <a:cubicBezTo>
                    <a:pt x="112" y="0"/>
                    <a:pt x="120" y="1"/>
                    <a:pt x="126" y="4"/>
                  </a:cubicBezTo>
                  <a:lnTo>
                    <a:pt x="126"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45" name="Freeform 22"/>
            <p:cNvSpPr>
              <a:spLocks/>
            </p:cNvSpPr>
            <p:nvPr/>
          </p:nvSpPr>
          <p:spPr bwMode="auto">
            <a:xfrm>
              <a:off x="5353051" y="7602538"/>
              <a:ext cx="473075" cy="1116013"/>
            </a:xfrm>
            <a:custGeom>
              <a:avLst/>
              <a:gdLst>
                <a:gd name="T0" fmla="*/ 126 w 126"/>
                <a:gd name="T1" fmla="*/ 32 h 296"/>
                <a:gd name="T2" fmla="*/ 104 w 126"/>
                <a:gd name="T3" fmla="*/ 27 h 296"/>
                <a:gd name="T4" fmla="*/ 69 w 126"/>
                <a:gd name="T5" fmla="*/ 69 h 296"/>
                <a:gd name="T6" fmla="*/ 69 w 126"/>
                <a:gd name="T7" fmla="*/ 99 h 296"/>
                <a:gd name="T8" fmla="*/ 117 w 126"/>
                <a:gd name="T9" fmla="*/ 99 h 296"/>
                <a:gd name="T10" fmla="*/ 117 w 126"/>
                <a:gd name="T11" fmla="*/ 126 h 296"/>
                <a:gd name="T12" fmla="*/ 69 w 126"/>
                <a:gd name="T13" fmla="*/ 126 h 296"/>
                <a:gd name="T14" fmla="*/ 69 w 126"/>
                <a:gd name="T15" fmla="*/ 296 h 296"/>
                <a:gd name="T16" fmla="*/ 35 w 126"/>
                <a:gd name="T17" fmla="*/ 296 h 296"/>
                <a:gd name="T18" fmla="*/ 35 w 126"/>
                <a:gd name="T19" fmla="*/ 126 h 296"/>
                <a:gd name="T20" fmla="*/ 0 w 126"/>
                <a:gd name="T21" fmla="*/ 126 h 296"/>
                <a:gd name="T22" fmla="*/ 0 w 126"/>
                <a:gd name="T23" fmla="*/ 99 h 296"/>
                <a:gd name="T24" fmla="*/ 35 w 126"/>
                <a:gd name="T25" fmla="*/ 99 h 296"/>
                <a:gd name="T26" fmla="*/ 35 w 126"/>
                <a:gd name="T27" fmla="*/ 67 h 296"/>
                <a:gd name="T28" fmla="*/ 54 w 126"/>
                <a:gd name="T29" fmla="*/ 19 h 296"/>
                <a:gd name="T30" fmla="*/ 102 w 126"/>
                <a:gd name="T31" fmla="*/ 0 h 296"/>
                <a:gd name="T32" fmla="*/ 126 w 126"/>
                <a:gd name="T33" fmla="*/ 4 h 296"/>
                <a:gd name="T34" fmla="*/ 126 w 126"/>
                <a:gd name="T35" fmla="*/ 3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296">
                  <a:moveTo>
                    <a:pt x="126" y="32"/>
                  </a:moveTo>
                  <a:cubicBezTo>
                    <a:pt x="119" y="29"/>
                    <a:pt x="112" y="27"/>
                    <a:pt x="104" y="27"/>
                  </a:cubicBezTo>
                  <a:cubicBezTo>
                    <a:pt x="80" y="27"/>
                    <a:pt x="69" y="41"/>
                    <a:pt x="69" y="69"/>
                  </a:cubicBezTo>
                  <a:cubicBezTo>
                    <a:pt x="69" y="99"/>
                    <a:pt x="69" y="99"/>
                    <a:pt x="69" y="99"/>
                  </a:cubicBezTo>
                  <a:cubicBezTo>
                    <a:pt x="117" y="99"/>
                    <a:pt x="117" y="99"/>
                    <a:pt x="117" y="99"/>
                  </a:cubicBezTo>
                  <a:cubicBezTo>
                    <a:pt x="117" y="126"/>
                    <a:pt x="117" y="126"/>
                    <a:pt x="117" y="126"/>
                  </a:cubicBezTo>
                  <a:cubicBezTo>
                    <a:pt x="69" y="126"/>
                    <a:pt x="69" y="126"/>
                    <a:pt x="69" y="126"/>
                  </a:cubicBezTo>
                  <a:cubicBezTo>
                    <a:pt x="69" y="296"/>
                    <a:pt x="69" y="296"/>
                    <a:pt x="69" y="296"/>
                  </a:cubicBezTo>
                  <a:cubicBezTo>
                    <a:pt x="35" y="296"/>
                    <a:pt x="35" y="296"/>
                    <a:pt x="35" y="296"/>
                  </a:cubicBezTo>
                  <a:cubicBezTo>
                    <a:pt x="35" y="126"/>
                    <a:pt x="35" y="126"/>
                    <a:pt x="35" y="126"/>
                  </a:cubicBezTo>
                  <a:cubicBezTo>
                    <a:pt x="0" y="126"/>
                    <a:pt x="0" y="126"/>
                    <a:pt x="0" y="126"/>
                  </a:cubicBezTo>
                  <a:cubicBezTo>
                    <a:pt x="0" y="99"/>
                    <a:pt x="0" y="99"/>
                    <a:pt x="0" y="99"/>
                  </a:cubicBezTo>
                  <a:cubicBezTo>
                    <a:pt x="35" y="99"/>
                    <a:pt x="35" y="99"/>
                    <a:pt x="35" y="99"/>
                  </a:cubicBezTo>
                  <a:cubicBezTo>
                    <a:pt x="35" y="67"/>
                    <a:pt x="35" y="67"/>
                    <a:pt x="35" y="67"/>
                  </a:cubicBezTo>
                  <a:cubicBezTo>
                    <a:pt x="35" y="47"/>
                    <a:pt x="41" y="31"/>
                    <a:pt x="54" y="19"/>
                  </a:cubicBezTo>
                  <a:cubicBezTo>
                    <a:pt x="66" y="6"/>
                    <a:pt x="82" y="0"/>
                    <a:pt x="102" y="0"/>
                  </a:cubicBezTo>
                  <a:cubicBezTo>
                    <a:pt x="112" y="0"/>
                    <a:pt x="120" y="1"/>
                    <a:pt x="126" y="4"/>
                  </a:cubicBezTo>
                  <a:lnTo>
                    <a:pt x="126" y="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46" name="Freeform 23"/>
            <p:cNvSpPr>
              <a:spLocks noEditPoints="1"/>
            </p:cNvSpPr>
            <p:nvPr/>
          </p:nvSpPr>
          <p:spPr bwMode="auto">
            <a:xfrm>
              <a:off x="5889626" y="7632700"/>
              <a:ext cx="165100" cy="1085850"/>
            </a:xfrm>
            <a:custGeom>
              <a:avLst/>
              <a:gdLst>
                <a:gd name="T0" fmla="*/ 44 w 44"/>
                <a:gd name="T1" fmla="*/ 21 h 288"/>
                <a:gd name="T2" fmla="*/ 38 w 44"/>
                <a:gd name="T3" fmla="*/ 35 h 288"/>
                <a:gd name="T4" fmla="*/ 22 w 44"/>
                <a:gd name="T5" fmla="*/ 41 h 288"/>
                <a:gd name="T6" fmla="*/ 7 w 44"/>
                <a:gd name="T7" fmla="*/ 35 h 288"/>
                <a:gd name="T8" fmla="*/ 0 w 44"/>
                <a:gd name="T9" fmla="*/ 21 h 288"/>
                <a:gd name="T10" fmla="*/ 7 w 44"/>
                <a:gd name="T11" fmla="*/ 6 h 288"/>
                <a:gd name="T12" fmla="*/ 22 w 44"/>
                <a:gd name="T13" fmla="*/ 0 h 288"/>
                <a:gd name="T14" fmla="*/ 38 w 44"/>
                <a:gd name="T15" fmla="*/ 6 h 288"/>
                <a:gd name="T16" fmla="*/ 44 w 44"/>
                <a:gd name="T17" fmla="*/ 21 h 288"/>
                <a:gd name="T18" fmla="*/ 39 w 44"/>
                <a:gd name="T19" fmla="*/ 288 h 288"/>
                <a:gd name="T20" fmla="*/ 5 w 44"/>
                <a:gd name="T21" fmla="*/ 288 h 288"/>
                <a:gd name="T22" fmla="*/ 5 w 44"/>
                <a:gd name="T23" fmla="*/ 91 h 288"/>
                <a:gd name="T24" fmla="*/ 39 w 44"/>
                <a:gd name="T25" fmla="*/ 91 h 288"/>
                <a:gd name="T26" fmla="*/ 39 w 44"/>
                <a:gd name="T2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88">
                  <a:moveTo>
                    <a:pt x="44" y="21"/>
                  </a:moveTo>
                  <a:cubicBezTo>
                    <a:pt x="44" y="26"/>
                    <a:pt x="42" y="31"/>
                    <a:pt x="38" y="35"/>
                  </a:cubicBezTo>
                  <a:cubicBezTo>
                    <a:pt x="33" y="39"/>
                    <a:pt x="28" y="41"/>
                    <a:pt x="22" y="41"/>
                  </a:cubicBezTo>
                  <a:cubicBezTo>
                    <a:pt x="16" y="41"/>
                    <a:pt x="11" y="39"/>
                    <a:pt x="7" y="35"/>
                  </a:cubicBezTo>
                  <a:cubicBezTo>
                    <a:pt x="3" y="32"/>
                    <a:pt x="0" y="27"/>
                    <a:pt x="0" y="21"/>
                  </a:cubicBezTo>
                  <a:cubicBezTo>
                    <a:pt x="0" y="15"/>
                    <a:pt x="3" y="10"/>
                    <a:pt x="7" y="6"/>
                  </a:cubicBezTo>
                  <a:cubicBezTo>
                    <a:pt x="11" y="2"/>
                    <a:pt x="16" y="0"/>
                    <a:pt x="22" y="0"/>
                  </a:cubicBezTo>
                  <a:cubicBezTo>
                    <a:pt x="28" y="0"/>
                    <a:pt x="34" y="2"/>
                    <a:pt x="38" y="6"/>
                  </a:cubicBezTo>
                  <a:cubicBezTo>
                    <a:pt x="42" y="10"/>
                    <a:pt x="44" y="15"/>
                    <a:pt x="44" y="21"/>
                  </a:cubicBezTo>
                  <a:close/>
                  <a:moveTo>
                    <a:pt x="39" y="288"/>
                  </a:moveTo>
                  <a:cubicBezTo>
                    <a:pt x="5" y="288"/>
                    <a:pt x="5" y="288"/>
                    <a:pt x="5" y="288"/>
                  </a:cubicBezTo>
                  <a:cubicBezTo>
                    <a:pt x="5" y="91"/>
                    <a:pt x="5" y="91"/>
                    <a:pt x="5" y="91"/>
                  </a:cubicBezTo>
                  <a:cubicBezTo>
                    <a:pt x="39" y="91"/>
                    <a:pt x="39" y="91"/>
                    <a:pt x="39" y="91"/>
                  </a:cubicBezTo>
                  <a:lnTo>
                    <a:pt x="39" y="28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47" name="Freeform 24"/>
            <p:cNvSpPr>
              <a:spLocks/>
            </p:cNvSpPr>
            <p:nvPr/>
          </p:nvSpPr>
          <p:spPr bwMode="auto">
            <a:xfrm>
              <a:off x="6164263" y="7956550"/>
              <a:ext cx="585788" cy="781050"/>
            </a:xfrm>
            <a:custGeom>
              <a:avLst/>
              <a:gdLst>
                <a:gd name="T0" fmla="*/ 156 w 156"/>
                <a:gd name="T1" fmla="*/ 193 h 207"/>
                <a:gd name="T2" fmla="*/ 99 w 156"/>
                <a:gd name="T3" fmla="*/ 207 h 207"/>
                <a:gd name="T4" fmla="*/ 48 w 156"/>
                <a:gd name="T5" fmla="*/ 195 h 207"/>
                <a:gd name="T6" fmla="*/ 12 w 156"/>
                <a:gd name="T7" fmla="*/ 160 h 207"/>
                <a:gd name="T8" fmla="*/ 0 w 156"/>
                <a:gd name="T9" fmla="*/ 109 h 207"/>
                <a:gd name="T10" fmla="*/ 29 w 156"/>
                <a:gd name="T11" fmla="*/ 30 h 207"/>
                <a:gd name="T12" fmla="*/ 108 w 156"/>
                <a:gd name="T13" fmla="*/ 0 h 207"/>
                <a:gd name="T14" fmla="*/ 156 w 156"/>
                <a:gd name="T15" fmla="*/ 10 h 207"/>
                <a:gd name="T16" fmla="*/ 156 w 156"/>
                <a:gd name="T17" fmla="*/ 43 h 207"/>
                <a:gd name="T18" fmla="*/ 107 w 156"/>
                <a:gd name="T19" fmla="*/ 27 h 207"/>
                <a:gd name="T20" fmla="*/ 54 w 156"/>
                <a:gd name="T21" fmla="*/ 49 h 207"/>
                <a:gd name="T22" fmla="*/ 34 w 156"/>
                <a:gd name="T23" fmla="*/ 106 h 207"/>
                <a:gd name="T24" fmla="*/ 53 w 156"/>
                <a:gd name="T25" fmla="*/ 160 h 207"/>
                <a:gd name="T26" fmla="*/ 105 w 156"/>
                <a:gd name="T27" fmla="*/ 180 h 207"/>
                <a:gd name="T28" fmla="*/ 156 w 156"/>
                <a:gd name="T29" fmla="*/ 163 h 207"/>
                <a:gd name="T30" fmla="*/ 156 w 156"/>
                <a:gd name="T31"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207">
                  <a:moveTo>
                    <a:pt x="156" y="193"/>
                  </a:moveTo>
                  <a:cubicBezTo>
                    <a:pt x="140" y="203"/>
                    <a:pt x="121" y="207"/>
                    <a:pt x="99" y="207"/>
                  </a:cubicBezTo>
                  <a:cubicBezTo>
                    <a:pt x="80" y="207"/>
                    <a:pt x="63" y="203"/>
                    <a:pt x="48" y="195"/>
                  </a:cubicBezTo>
                  <a:cubicBezTo>
                    <a:pt x="32" y="187"/>
                    <a:pt x="21" y="175"/>
                    <a:pt x="12" y="160"/>
                  </a:cubicBezTo>
                  <a:cubicBezTo>
                    <a:pt x="4" y="145"/>
                    <a:pt x="0" y="128"/>
                    <a:pt x="0" y="109"/>
                  </a:cubicBezTo>
                  <a:cubicBezTo>
                    <a:pt x="0" y="76"/>
                    <a:pt x="10" y="50"/>
                    <a:pt x="29" y="30"/>
                  </a:cubicBezTo>
                  <a:cubicBezTo>
                    <a:pt x="49" y="10"/>
                    <a:pt x="75" y="0"/>
                    <a:pt x="108" y="0"/>
                  </a:cubicBezTo>
                  <a:cubicBezTo>
                    <a:pt x="126" y="0"/>
                    <a:pt x="142" y="4"/>
                    <a:pt x="156" y="10"/>
                  </a:cubicBezTo>
                  <a:cubicBezTo>
                    <a:pt x="156" y="43"/>
                    <a:pt x="156" y="43"/>
                    <a:pt x="156" y="43"/>
                  </a:cubicBezTo>
                  <a:cubicBezTo>
                    <a:pt x="141" y="32"/>
                    <a:pt x="124" y="27"/>
                    <a:pt x="107" y="27"/>
                  </a:cubicBezTo>
                  <a:cubicBezTo>
                    <a:pt x="85" y="27"/>
                    <a:pt x="68" y="35"/>
                    <a:pt x="54" y="49"/>
                  </a:cubicBezTo>
                  <a:cubicBezTo>
                    <a:pt x="41" y="64"/>
                    <a:pt x="34" y="83"/>
                    <a:pt x="34" y="106"/>
                  </a:cubicBezTo>
                  <a:cubicBezTo>
                    <a:pt x="34" y="129"/>
                    <a:pt x="40" y="147"/>
                    <a:pt x="53" y="160"/>
                  </a:cubicBezTo>
                  <a:cubicBezTo>
                    <a:pt x="66" y="174"/>
                    <a:pt x="83" y="180"/>
                    <a:pt x="105" y="180"/>
                  </a:cubicBezTo>
                  <a:cubicBezTo>
                    <a:pt x="123" y="180"/>
                    <a:pt x="140" y="175"/>
                    <a:pt x="156" y="163"/>
                  </a:cubicBezTo>
                  <a:lnTo>
                    <a:pt x="156" y="1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48" name="Freeform 25"/>
            <p:cNvSpPr>
              <a:spLocks noEditPoints="1"/>
            </p:cNvSpPr>
            <p:nvPr/>
          </p:nvSpPr>
          <p:spPr bwMode="auto">
            <a:xfrm>
              <a:off x="6835776" y="7956550"/>
              <a:ext cx="684213" cy="781050"/>
            </a:xfrm>
            <a:custGeom>
              <a:avLst/>
              <a:gdLst>
                <a:gd name="T0" fmla="*/ 182 w 182"/>
                <a:gd name="T1" fmla="*/ 112 h 207"/>
                <a:gd name="T2" fmla="*/ 35 w 182"/>
                <a:gd name="T3" fmla="*/ 112 h 207"/>
                <a:gd name="T4" fmla="*/ 53 w 182"/>
                <a:gd name="T5" fmla="*/ 163 h 207"/>
                <a:gd name="T6" fmla="*/ 103 w 182"/>
                <a:gd name="T7" fmla="*/ 180 h 207"/>
                <a:gd name="T8" fmla="*/ 167 w 182"/>
                <a:gd name="T9" fmla="*/ 159 h 207"/>
                <a:gd name="T10" fmla="*/ 167 w 182"/>
                <a:gd name="T11" fmla="*/ 188 h 207"/>
                <a:gd name="T12" fmla="*/ 95 w 182"/>
                <a:gd name="T13" fmla="*/ 207 h 207"/>
                <a:gd name="T14" fmla="*/ 25 w 182"/>
                <a:gd name="T15" fmla="*/ 180 h 207"/>
                <a:gd name="T16" fmla="*/ 0 w 182"/>
                <a:gd name="T17" fmla="*/ 105 h 207"/>
                <a:gd name="T18" fmla="*/ 13 w 182"/>
                <a:gd name="T19" fmla="*/ 51 h 207"/>
                <a:gd name="T20" fmla="*/ 47 w 182"/>
                <a:gd name="T21" fmla="*/ 14 h 207"/>
                <a:gd name="T22" fmla="*/ 96 w 182"/>
                <a:gd name="T23" fmla="*/ 0 h 207"/>
                <a:gd name="T24" fmla="*/ 159 w 182"/>
                <a:gd name="T25" fmla="*/ 25 h 207"/>
                <a:gd name="T26" fmla="*/ 182 w 182"/>
                <a:gd name="T27" fmla="*/ 95 h 207"/>
                <a:gd name="T28" fmla="*/ 182 w 182"/>
                <a:gd name="T29" fmla="*/ 112 h 207"/>
                <a:gd name="T30" fmla="*/ 148 w 182"/>
                <a:gd name="T31" fmla="*/ 85 h 207"/>
                <a:gd name="T32" fmla="*/ 134 w 182"/>
                <a:gd name="T33" fmla="*/ 42 h 207"/>
                <a:gd name="T34" fmla="*/ 96 w 182"/>
                <a:gd name="T35" fmla="*/ 27 h 207"/>
                <a:gd name="T36" fmla="*/ 56 w 182"/>
                <a:gd name="T37" fmla="*/ 43 h 207"/>
                <a:gd name="T38" fmla="*/ 35 w 182"/>
                <a:gd name="T39" fmla="*/ 85 h 207"/>
                <a:gd name="T40" fmla="*/ 148 w 182"/>
                <a:gd name="T41" fmla="*/ 8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2" h="207">
                  <a:moveTo>
                    <a:pt x="182" y="112"/>
                  </a:moveTo>
                  <a:cubicBezTo>
                    <a:pt x="35" y="112"/>
                    <a:pt x="35" y="112"/>
                    <a:pt x="35" y="112"/>
                  </a:cubicBezTo>
                  <a:cubicBezTo>
                    <a:pt x="35" y="134"/>
                    <a:pt x="42" y="151"/>
                    <a:pt x="53" y="163"/>
                  </a:cubicBezTo>
                  <a:cubicBezTo>
                    <a:pt x="65" y="174"/>
                    <a:pt x="82" y="180"/>
                    <a:pt x="103" y="180"/>
                  </a:cubicBezTo>
                  <a:cubicBezTo>
                    <a:pt x="126" y="180"/>
                    <a:pt x="148" y="173"/>
                    <a:pt x="167" y="159"/>
                  </a:cubicBezTo>
                  <a:cubicBezTo>
                    <a:pt x="167" y="188"/>
                    <a:pt x="167" y="188"/>
                    <a:pt x="167" y="188"/>
                  </a:cubicBezTo>
                  <a:cubicBezTo>
                    <a:pt x="149" y="201"/>
                    <a:pt x="125" y="207"/>
                    <a:pt x="95" y="207"/>
                  </a:cubicBezTo>
                  <a:cubicBezTo>
                    <a:pt x="65" y="207"/>
                    <a:pt x="42" y="198"/>
                    <a:pt x="25" y="180"/>
                  </a:cubicBezTo>
                  <a:cubicBezTo>
                    <a:pt x="9" y="162"/>
                    <a:pt x="0" y="137"/>
                    <a:pt x="0" y="105"/>
                  </a:cubicBezTo>
                  <a:cubicBezTo>
                    <a:pt x="0" y="85"/>
                    <a:pt x="4" y="67"/>
                    <a:pt x="13" y="51"/>
                  </a:cubicBezTo>
                  <a:cubicBezTo>
                    <a:pt x="21" y="35"/>
                    <a:pt x="33" y="23"/>
                    <a:pt x="47" y="14"/>
                  </a:cubicBezTo>
                  <a:cubicBezTo>
                    <a:pt x="62" y="5"/>
                    <a:pt x="78" y="0"/>
                    <a:pt x="96" y="0"/>
                  </a:cubicBezTo>
                  <a:cubicBezTo>
                    <a:pt x="123" y="0"/>
                    <a:pt x="144" y="9"/>
                    <a:pt x="159" y="25"/>
                  </a:cubicBezTo>
                  <a:cubicBezTo>
                    <a:pt x="174" y="42"/>
                    <a:pt x="182" y="65"/>
                    <a:pt x="182" y="95"/>
                  </a:cubicBezTo>
                  <a:lnTo>
                    <a:pt x="182" y="112"/>
                  </a:lnTo>
                  <a:close/>
                  <a:moveTo>
                    <a:pt x="148" y="85"/>
                  </a:moveTo>
                  <a:cubicBezTo>
                    <a:pt x="147" y="67"/>
                    <a:pt x="143" y="53"/>
                    <a:pt x="134" y="42"/>
                  </a:cubicBezTo>
                  <a:cubicBezTo>
                    <a:pt x="125" y="32"/>
                    <a:pt x="112" y="27"/>
                    <a:pt x="96" y="27"/>
                  </a:cubicBezTo>
                  <a:cubicBezTo>
                    <a:pt x="80" y="27"/>
                    <a:pt x="67" y="33"/>
                    <a:pt x="56" y="43"/>
                  </a:cubicBezTo>
                  <a:cubicBezTo>
                    <a:pt x="45" y="54"/>
                    <a:pt x="38" y="68"/>
                    <a:pt x="35" y="85"/>
                  </a:cubicBezTo>
                  <a:lnTo>
                    <a:pt x="148" y="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49" name="Freeform 26"/>
            <p:cNvSpPr>
              <a:spLocks/>
            </p:cNvSpPr>
            <p:nvPr/>
          </p:nvSpPr>
          <p:spPr bwMode="auto">
            <a:xfrm>
              <a:off x="1728788" y="7331075"/>
              <a:ext cx="1524000" cy="1735138"/>
            </a:xfrm>
            <a:custGeom>
              <a:avLst/>
              <a:gdLst>
                <a:gd name="T0" fmla="*/ 960 w 960"/>
                <a:gd name="T1" fmla="*/ 1003 h 1093"/>
                <a:gd name="T2" fmla="*/ 960 w 960"/>
                <a:gd name="T3" fmla="*/ 1003 h 1093"/>
                <a:gd name="T4" fmla="*/ 960 w 960"/>
                <a:gd name="T5" fmla="*/ 92 h 1093"/>
                <a:gd name="T6" fmla="*/ 617 w 960"/>
                <a:gd name="T7" fmla="*/ 0 h 1093"/>
                <a:gd name="T8" fmla="*/ 2 w 960"/>
                <a:gd name="T9" fmla="*/ 218 h 1093"/>
                <a:gd name="T10" fmla="*/ 0 w 960"/>
                <a:gd name="T11" fmla="*/ 218 h 1093"/>
                <a:gd name="T12" fmla="*/ 0 w 960"/>
                <a:gd name="T13" fmla="*/ 877 h 1093"/>
                <a:gd name="T14" fmla="*/ 210 w 960"/>
                <a:gd name="T15" fmla="*/ 798 h 1093"/>
                <a:gd name="T16" fmla="*/ 210 w 960"/>
                <a:gd name="T17" fmla="*/ 263 h 1093"/>
                <a:gd name="T18" fmla="*/ 617 w 960"/>
                <a:gd name="T19" fmla="*/ 171 h 1093"/>
                <a:gd name="T20" fmla="*/ 617 w 960"/>
                <a:gd name="T21" fmla="*/ 958 h 1093"/>
                <a:gd name="T22" fmla="*/ 0 w 960"/>
                <a:gd name="T23" fmla="*/ 877 h 1093"/>
                <a:gd name="T24" fmla="*/ 617 w 960"/>
                <a:gd name="T25" fmla="*/ 1093 h 1093"/>
                <a:gd name="T26" fmla="*/ 617 w 960"/>
                <a:gd name="T27" fmla="*/ 1093 h 1093"/>
                <a:gd name="T28" fmla="*/ 960 w 960"/>
                <a:gd name="T29" fmla="*/ 1003 h 1093"/>
                <a:gd name="T30" fmla="*/ 960 w 960"/>
                <a:gd name="T31" fmla="*/ 1003 h 1093"/>
                <a:gd name="T32" fmla="*/ 960 w 960"/>
                <a:gd name="T33" fmla="*/ 1003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0" h="1093">
                  <a:moveTo>
                    <a:pt x="960" y="1003"/>
                  </a:moveTo>
                  <a:lnTo>
                    <a:pt x="960" y="1003"/>
                  </a:lnTo>
                  <a:lnTo>
                    <a:pt x="960" y="92"/>
                  </a:lnTo>
                  <a:lnTo>
                    <a:pt x="617" y="0"/>
                  </a:lnTo>
                  <a:lnTo>
                    <a:pt x="2" y="218"/>
                  </a:lnTo>
                  <a:lnTo>
                    <a:pt x="0" y="218"/>
                  </a:lnTo>
                  <a:lnTo>
                    <a:pt x="0" y="877"/>
                  </a:lnTo>
                  <a:lnTo>
                    <a:pt x="210" y="798"/>
                  </a:lnTo>
                  <a:lnTo>
                    <a:pt x="210" y="263"/>
                  </a:lnTo>
                  <a:lnTo>
                    <a:pt x="617" y="171"/>
                  </a:lnTo>
                  <a:lnTo>
                    <a:pt x="617" y="958"/>
                  </a:lnTo>
                  <a:lnTo>
                    <a:pt x="0" y="877"/>
                  </a:lnTo>
                  <a:lnTo>
                    <a:pt x="617" y="1093"/>
                  </a:lnTo>
                  <a:lnTo>
                    <a:pt x="617" y="1093"/>
                  </a:lnTo>
                  <a:lnTo>
                    <a:pt x="960" y="1003"/>
                  </a:lnTo>
                  <a:lnTo>
                    <a:pt x="960" y="1003"/>
                  </a:lnTo>
                  <a:lnTo>
                    <a:pt x="960" y="10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50" name="Freeform 27"/>
            <p:cNvSpPr>
              <a:spLocks/>
            </p:cNvSpPr>
            <p:nvPr/>
          </p:nvSpPr>
          <p:spPr bwMode="auto">
            <a:xfrm>
              <a:off x="7827963" y="7651750"/>
              <a:ext cx="608013" cy="1093788"/>
            </a:xfrm>
            <a:custGeom>
              <a:avLst/>
              <a:gdLst>
                <a:gd name="T0" fmla="*/ 162 w 162"/>
                <a:gd name="T1" fmla="*/ 206 h 290"/>
                <a:gd name="T2" fmla="*/ 155 w 162"/>
                <a:gd name="T3" fmla="*/ 240 h 290"/>
                <a:gd name="T4" fmla="*/ 135 w 162"/>
                <a:gd name="T5" fmla="*/ 267 h 290"/>
                <a:gd name="T6" fmla="*/ 104 w 162"/>
                <a:gd name="T7" fmla="*/ 284 h 290"/>
                <a:gd name="T8" fmla="*/ 64 w 162"/>
                <a:gd name="T9" fmla="*/ 290 h 290"/>
                <a:gd name="T10" fmla="*/ 0 w 162"/>
                <a:gd name="T11" fmla="*/ 274 h 290"/>
                <a:gd name="T12" fmla="*/ 0 w 162"/>
                <a:gd name="T13" fmla="*/ 240 h 290"/>
                <a:gd name="T14" fmla="*/ 65 w 162"/>
                <a:gd name="T15" fmla="*/ 262 h 290"/>
                <a:gd name="T16" fmla="*/ 91 w 162"/>
                <a:gd name="T17" fmla="*/ 259 h 290"/>
                <a:gd name="T18" fmla="*/ 111 w 162"/>
                <a:gd name="T19" fmla="*/ 248 h 290"/>
                <a:gd name="T20" fmla="*/ 125 w 162"/>
                <a:gd name="T21" fmla="*/ 231 h 290"/>
                <a:gd name="T22" fmla="*/ 129 w 162"/>
                <a:gd name="T23" fmla="*/ 208 h 290"/>
                <a:gd name="T24" fmla="*/ 51 w 162"/>
                <a:gd name="T25" fmla="*/ 154 h 290"/>
                <a:gd name="T26" fmla="*/ 28 w 162"/>
                <a:gd name="T27" fmla="*/ 154 h 290"/>
                <a:gd name="T28" fmla="*/ 28 w 162"/>
                <a:gd name="T29" fmla="*/ 126 h 290"/>
                <a:gd name="T30" fmla="*/ 50 w 162"/>
                <a:gd name="T31" fmla="*/ 126 h 290"/>
                <a:gd name="T32" fmla="*/ 119 w 162"/>
                <a:gd name="T33" fmla="*/ 75 h 290"/>
                <a:gd name="T34" fmla="*/ 66 w 162"/>
                <a:gd name="T35" fmla="*/ 27 h 290"/>
                <a:gd name="T36" fmla="*/ 11 w 162"/>
                <a:gd name="T37" fmla="*/ 47 h 290"/>
                <a:gd name="T38" fmla="*/ 11 w 162"/>
                <a:gd name="T39" fmla="*/ 16 h 290"/>
                <a:gd name="T40" fmla="*/ 74 w 162"/>
                <a:gd name="T41" fmla="*/ 0 h 290"/>
                <a:gd name="T42" fmla="*/ 106 w 162"/>
                <a:gd name="T43" fmla="*/ 5 h 290"/>
                <a:gd name="T44" fmla="*/ 130 w 162"/>
                <a:gd name="T45" fmla="*/ 19 h 290"/>
                <a:gd name="T46" fmla="*/ 146 w 162"/>
                <a:gd name="T47" fmla="*/ 40 h 290"/>
                <a:gd name="T48" fmla="*/ 152 w 162"/>
                <a:gd name="T49" fmla="*/ 67 h 290"/>
                <a:gd name="T50" fmla="*/ 96 w 162"/>
                <a:gd name="T51" fmla="*/ 138 h 290"/>
                <a:gd name="T52" fmla="*/ 96 w 162"/>
                <a:gd name="T53" fmla="*/ 139 h 290"/>
                <a:gd name="T54" fmla="*/ 122 w 162"/>
                <a:gd name="T55" fmla="*/ 146 h 290"/>
                <a:gd name="T56" fmla="*/ 143 w 162"/>
                <a:gd name="T57" fmla="*/ 160 h 290"/>
                <a:gd name="T58" fmla="*/ 157 w 162"/>
                <a:gd name="T59" fmla="*/ 180 h 290"/>
                <a:gd name="T60" fmla="*/ 162 w 162"/>
                <a:gd name="T61" fmla="*/ 20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 h="290">
                  <a:moveTo>
                    <a:pt x="162" y="206"/>
                  </a:moveTo>
                  <a:cubicBezTo>
                    <a:pt x="162" y="218"/>
                    <a:pt x="160" y="230"/>
                    <a:pt x="155" y="240"/>
                  </a:cubicBezTo>
                  <a:cubicBezTo>
                    <a:pt x="150" y="250"/>
                    <a:pt x="143" y="259"/>
                    <a:pt x="135" y="267"/>
                  </a:cubicBezTo>
                  <a:cubicBezTo>
                    <a:pt x="126" y="274"/>
                    <a:pt x="116" y="280"/>
                    <a:pt x="104" y="284"/>
                  </a:cubicBezTo>
                  <a:cubicBezTo>
                    <a:pt x="91" y="288"/>
                    <a:pt x="78" y="290"/>
                    <a:pt x="64" y="290"/>
                  </a:cubicBezTo>
                  <a:cubicBezTo>
                    <a:pt x="37" y="290"/>
                    <a:pt x="16" y="285"/>
                    <a:pt x="0" y="274"/>
                  </a:cubicBezTo>
                  <a:cubicBezTo>
                    <a:pt x="0" y="240"/>
                    <a:pt x="0" y="240"/>
                    <a:pt x="0" y="240"/>
                  </a:cubicBezTo>
                  <a:cubicBezTo>
                    <a:pt x="19" y="255"/>
                    <a:pt x="40" y="262"/>
                    <a:pt x="65" y="262"/>
                  </a:cubicBezTo>
                  <a:cubicBezTo>
                    <a:pt x="74" y="262"/>
                    <a:pt x="83" y="261"/>
                    <a:pt x="91" y="259"/>
                  </a:cubicBezTo>
                  <a:cubicBezTo>
                    <a:pt x="99" y="256"/>
                    <a:pt x="106" y="253"/>
                    <a:pt x="111" y="248"/>
                  </a:cubicBezTo>
                  <a:cubicBezTo>
                    <a:pt x="117" y="243"/>
                    <a:pt x="121" y="238"/>
                    <a:pt x="125" y="231"/>
                  </a:cubicBezTo>
                  <a:cubicBezTo>
                    <a:pt x="128" y="224"/>
                    <a:pt x="129" y="217"/>
                    <a:pt x="129" y="208"/>
                  </a:cubicBezTo>
                  <a:cubicBezTo>
                    <a:pt x="129" y="172"/>
                    <a:pt x="103" y="154"/>
                    <a:pt x="51" y="154"/>
                  </a:cubicBezTo>
                  <a:cubicBezTo>
                    <a:pt x="28" y="154"/>
                    <a:pt x="28" y="154"/>
                    <a:pt x="28" y="154"/>
                  </a:cubicBezTo>
                  <a:cubicBezTo>
                    <a:pt x="28" y="126"/>
                    <a:pt x="28" y="126"/>
                    <a:pt x="28" y="126"/>
                  </a:cubicBezTo>
                  <a:cubicBezTo>
                    <a:pt x="50" y="126"/>
                    <a:pt x="50" y="126"/>
                    <a:pt x="50" y="126"/>
                  </a:cubicBezTo>
                  <a:cubicBezTo>
                    <a:pt x="96" y="126"/>
                    <a:pt x="119" y="109"/>
                    <a:pt x="119" y="75"/>
                  </a:cubicBezTo>
                  <a:cubicBezTo>
                    <a:pt x="119" y="43"/>
                    <a:pt x="101" y="27"/>
                    <a:pt x="66" y="27"/>
                  </a:cubicBezTo>
                  <a:cubicBezTo>
                    <a:pt x="46" y="27"/>
                    <a:pt x="28" y="34"/>
                    <a:pt x="11" y="47"/>
                  </a:cubicBezTo>
                  <a:cubicBezTo>
                    <a:pt x="11" y="16"/>
                    <a:pt x="11" y="16"/>
                    <a:pt x="11" y="16"/>
                  </a:cubicBezTo>
                  <a:cubicBezTo>
                    <a:pt x="28" y="5"/>
                    <a:pt x="50" y="0"/>
                    <a:pt x="74" y="0"/>
                  </a:cubicBezTo>
                  <a:cubicBezTo>
                    <a:pt x="86" y="0"/>
                    <a:pt x="97" y="2"/>
                    <a:pt x="106" y="5"/>
                  </a:cubicBezTo>
                  <a:cubicBezTo>
                    <a:pt x="116" y="8"/>
                    <a:pt x="124" y="13"/>
                    <a:pt x="130" y="19"/>
                  </a:cubicBezTo>
                  <a:cubicBezTo>
                    <a:pt x="137" y="25"/>
                    <a:pt x="142" y="32"/>
                    <a:pt x="146" y="40"/>
                  </a:cubicBezTo>
                  <a:cubicBezTo>
                    <a:pt x="150" y="48"/>
                    <a:pt x="152" y="57"/>
                    <a:pt x="152" y="67"/>
                  </a:cubicBezTo>
                  <a:cubicBezTo>
                    <a:pt x="152" y="104"/>
                    <a:pt x="133" y="127"/>
                    <a:pt x="96" y="138"/>
                  </a:cubicBezTo>
                  <a:cubicBezTo>
                    <a:pt x="96" y="139"/>
                    <a:pt x="96" y="139"/>
                    <a:pt x="96" y="139"/>
                  </a:cubicBezTo>
                  <a:cubicBezTo>
                    <a:pt x="105" y="140"/>
                    <a:pt x="114" y="142"/>
                    <a:pt x="122" y="146"/>
                  </a:cubicBezTo>
                  <a:cubicBezTo>
                    <a:pt x="130" y="149"/>
                    <a:pt x="137" y="154"/>
                    <a:pt x="143" y="160"/>
                  </a:cubicBezTo>
                  <a:cubicBezTo>
                    <a:pt x="149" y="165"/>
                    <a:pt x="154" y="172"/>
                    <a:pt x="157" y="180"/>
                  </a:cubicBezTo>
                  <a:cubicBezTo>
                    <a:pt x="160" y="188"/>
                    <a:pt x="162" y="196"/>
                    <a:pt x="162" y="20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51" name="Freeform 28"/>
            <p:cNvSpPr>
              <a:spLocks noEditPoints="1"/>
            </p:cNvSpPr>
            <p:nvPr/>
          </p:nvSpPr>
          <p:spPr bwMode="auto">
            <a:xfrm>
              <a:off x="8596313" y="7651750"/>
              <a:ext cx="669925" cy="1093788"/>
            </a:xfrm>
            <a:custGeom>
              <a:avLst/>
              <a:gdLst>
                <a:gd name="T0" fmla="*/ 178 w 178"/>
                <a:gd name="T1" fmla="*/ 196 h 290"/>
                <a:gd name="T2" fmla="*/ 171 w 178"/>
                <a:gd name="T3" fmla="*/ 234 h 290"/>
                <a:gd name="T4" fmla="*/ 153 w 178"/>
                <a:gd name="T5" fmla="*/ 263 h 290"/>
                <a:gd name="T6" fmla="*/ 125 w 178"/>
                <a:gd name="T7" fmla="*/ 283 h 290"/>
                <a:gd name="T8" fmla="*/ 90 w 178"/>
                <a:gd name="T9" fmla="*/ 290 h 290"/>
                <a:gd name="T10" fmla="*/ 52 w 178"/>
                <a:gd name="T11" fmla="*/ 281 h 290"/>
                <a:gd name="T12" fmla="*/ 24 w 178"/>
                <a:gd name="T13" fmla="*/ 256 h 290"/>
                <a:gd name="T14" fmla="*/ 6 w 178"/>
                <a:gd name="T15" fmla="*/ 215 h 290"/>
                <a:gd name="T16" fmla="*/ 0 w 178"/>
                <a:gd name="T17" fmla="*/ 162 h 290"/>
                <a:gd name="T18" fmla="*/ 8 w 178"/>
                <a:gd name="T19" fmla="*/ 95 h 290"/>
                <a:gd name="T20" fmla="*/ 31 w 178"/>
                <a:gd name="T21" fmla="*/ 44 h 290"/>
                <a:gd name="T22" fmla="*/ 67 w 178"/>
                <a:gd name="T23" fmla="*/ 12 h 290"/>
                <a:gd name="T24" fmla="*/ 114 w 178"/>
                <a:gd name="T25" fmla="*/ 0 h 290"/>
                <a:gd name="T26" fmla="*/ 161 w 178"/>
                <a:gd name="T27" fmla="*/ 8 h 290"/>
                <a:gd name="T28" fmla="*/ 161 w 178"/>
                <a:gd name="T29" fmla="*/ 38 h 290"/>
                <a:gd name="T30" fmla="*/ 115 w 178"/>
                <a:gd name="T31" fmla="*/ 27 h 290"/>
                <a:gd name="T32" fmla="*/ 81 w 178"/>
                <a:gd name="T33" fmla="*/ 36 h 290"/>
                <a:gd name="T34" fmla="*/ 56 w 178"/>
                <a:gd name="T35" fmla="*/ 59 h 290"/>
                <a:gd name="T36" fmla="*/ 39 w 178"/>
                <a:gd name="T37" fmla="*/ 96 h 290"/>
                <a:gd name="T38" fmla="*/ 33 w 178"/>
                <a:gd name="T39" fmla="*/ 145 h 290"/>
                <a:gd name="T40" fmla="*/ 34 w 178"/>
                <a:gd name="T41" fmla="*/ 145 h 290"/>
                <a:gd name="T42" fmla="*/ 98 w 178"/>
                <a:gd name="T43" fmla="*/ 110 h 290"/>
                <a:gd name="T44" fmla="*/ 131 w 178"/>
                <a:gd name="T45" fmla="*/ 116 h 290"/>
                <a:gd name="T46" fmla="*/ 156 w 178"/>
                <a:gd name="T47" fmla="*/ 134 h 290"/>
                <a:gd name="T48" fmla="*/ 172 w 178"/>
                <a:gd name="T49" fmla="*/ 161 h 290"/>
                <a:gd name="T50" fmla="*/ 178 w 178"/>
                <a:gd name="T51" fmla="*/ 196 h 290"/>
                <a:gd name="T52" fmla="*/ 145 w 178"/>
                <a:gd name="T53" fmla="*/ 200 h 290"/>
                <a:gd name="T54" fmla="*/ 141 w 178"/>
                <a:gd name="T55" fmla="*/ 174 h 290"/>
                <a:gd name="T56" fmla="*/ 131 w 178"/>
                <a:gd name="T57" fmla="*/ 154 h 290"/>
                <a:gd name="T58" fmla="*/ 114 w 178"/>
                <a:gd name="T59" fmla="*/ 141 h 290"/>
                <a:gd name="T60" fmla="*/ 91 w 178"/>
                <a:gd name="T61" fmla="*/ 137 h 290"/>
                <a:gd name="T62" fmla="*/ 69 w 178"/>
                <a:gd name="T63" fmla="*/ 141 h 290"/>
                <a:gd name="T64" fmla="*/ 51 w 178"/>
                <a:gd name="T65" fmla="*/ 154 h 290"/>
                <a:gd name="T66" fmla="*/ 39 w 178"/>
                <a:gd name="T67" fmla="*/ 171 h 290"/>
                <a:gd name="T68" fmla="*/ 35 w 178"/>
                <a:gd name="T69" fmla="*/ 193 h 290"/>
                <a:gd name="T70" fmla="*/ 39 w 178"/>
                <a:gd name="T71" fmla="*/ 220 h 290"/>
                <a:gd name="T72" fmla="*/ 51 w 178"/>
                <a:gd name="T73" fmla="*/ 242 h 290"/>
                <a:gd name="T74" fmla="*/ 68 w 178"/>
                <a:gd name="T75" fmla="*/ 257 h 290"/>
                <a:gd name="T76" fmla="*/ 91 w 178"/>
                <a:gd name="T77" fmla="*/ 262 h 290"/>
                <a:gd name="T78" fmla="*/ 113 w 178"/>
                <a:gd name="T79" fmla="*/ 258 h 290"/>
                <a:gd name="T80" fmla="*/ 130 w 178"/>
                <a:gd name="T81" fmla="*/ 245 h 290"/>
                <a:gd name="T82" fmla="*/ 141 w 178"/>
                <a:gd name="T83" fmla="*/ 225 h 290"/>
                <a:gd name="T84" fmla="*/ 145 w 178"/>
                <a:gd name="T85" fmla="*/ 20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290">
                  <a:moveTo>
                    <a:pt x="178" y="196"/>
                  </a:moveTo>
                  <a:cubicBezTo>
                    <a:pt x="178" y="210"/>
                    <a:pt x="176" y="222"/>
                    <a:pt x="171" y="234"/>
                  </a:cubicBezTo>
                  <a:cubicBezTo>
                    <a:pt x="167" y="245"/>
                    <a:pt x="161" y="255"/>
                    <a:pt x="153" y="263"/>
                  </a:cubicBezTo>
                  <a:cubicBezTo>
                    <a:pt x="145" y="272"/>
                    <a:pt x="136" y="278"/>
                    <a:pt x="125" y="283"/>
                  </a:cubicBezTo>
                  <a:cubicBezTo>
                    <a:pt x="114" y="287"/>
                    <a:pt x="102" y="290"/>
                    <a:pt x="90" y="290"/>
                  </a:cubicBezTo>
                  <a:cubicBezTo>
                    <a:pt x="76" y="290"/>
                    <a:pt x="63" y="287"/>
                    <a:pt x="52" y="281"/>
                  </a:cubicBezTo>
                  <a:cubicBezTo>
                    <a:pt x="41" y="275"/>
                    <a:pt x="32" y="267"/>
                    <a:pt x="24" y="256"/>
                  </a:cubicBezTo>
                  <a:cubicBezTo>
                    <a:pt x="16" y="245"/>
                    <a:pt x="10" y="231"/>
                    <a:pt x="6" y="215"/>
                  </a:cubicBezTo>
                  <a:cubicBezTo>
                    <a:pt x="2" y="199"/>
                    <a:pt x="0" y="182"/>
                    <a:pt x="0" y="162"/>
                  </a:cubicBezTo>
                  <a:cubicBezTo>
                    <a:pt x="0" y="137"/>
                    <a:pt x="3" y="115"/>
                    <a:pt x="8" y="95"/>
                  </a:cubicBezTo>
                  <a:cubicBezTo>
                    <a:pt x="14" y="75"/>
                    <a:pt x="21" y="58"/>
                    <a:pt x="31" y="44"/>
                  </a:cubicBezTo>
                  <a:cubicBezTo>
                    <a:pt x="41" y="30"/>
                    <a:pt x="53" y="19"/>
                    <a:pt x="67" y="12"/>
                  </a:cubicBezTo>
                  <a:cubicBezTo>
                    <a:pt x="81" y="4"/>
                    <a:pt x="97" y="0"/>
                    <a:pt x="114" y="0"/>
                  </a:cubicBezTo>
                  <a:cubicBezTo>
                    <a:pt x="134" y="0"/>
                    <a:pt x="149" y="3"/>
                    <a:pt x="161" y="8"/>
                  </a:cubicBezTo>
                  <a:cubicBezTo>
                    <a:pt x="161" y="38"/>
                    <a:pt x="161" y="38"/>
                    <a:pt x="161" y="38"/>
                  </a:cubicBezTo>
                  <a:cubicBezTo>
                    <a:pt x="146" y="31"/>
                    <a:pt x="131" y="27"/>
                    <a:pt x="115" y="27"/>
                  </a:cubicBezTo>
                  <a:cubicBezTo>
                    <a:pt x="103" y="27"/>
                    <a:pt x="91" y="30"/>
                    <a:pt x="81" y="36"/>
                  </a:cubicBezTo>
                  <a:cubicBezTo>
                    <a:pt x="71" y="41"/>
                    <a:pt x="63" y="49"/>
                    <a:pt x="56" y="59"/>
                  </a:cubicBezTo>
                  <a:cubicBezTo>
                    <a:pt x="48" y="70"/>
                    <a:pt x="43" y="82"/>
                    <a:pt x="39" y="96"/>
                  </a:cubicBezTo>
                  <a:cubicBezTo>
                    <a:pt x="35" y="111"/>
                    <a:pt x="33" y="127"/>
                    <a:pt x="33" y="145"/>
                  </a:cubicBezTo>
                  <a:cubicBezTo>
                    <a:pt x="34" y="145"/>
                    <a:pt x="34" y="145"/>
                    <a:pt x="34" y="145"/>
                  </a:cubicBezTo>
                  <a:cubicBezTo>
                    <a:pt x="47" y="121"/>
                    <a:pt x="68" y="110"/>
                    <a:pt x="98" y="110"/>
                  </a:cubicBezTo>
                  <a:cubicBezTo>
                    <a:pt x="110" y="110"/>
                    <a:pt x="121" y="112"/>
                    <a:pt x="131" y="116"/>
                  </a:cubicBezTo>
                  <a:cubicBezTo>
                    <a:pt x="141" y="120"/>
                    <a:pt x="149" y="126"/>
                    <a:pt x="156" y="134"/>
                  </a:cubicBezTo>
                  <a:cubicBezTo>
                    <a:pt x="163" y="141"/>
                    <a:pt x="168" y="150"/>
                    <a:pt x="172" y="161"/>
                  </a:cubicBezTo>
                  <a:cubicBezTo>
                    <a:pt x="176" y="171"/>
                    <a:pt x="178" y="183"/>
                    <a:pt x="178" y="196"/>
                  </a:cubicBezTo>
                  <a:close/>
                  <a:moveTo>
                    <a:pt x="145" y="200"/>
                  </a:moveTo>
                  <a:cubicBezTo>
                    <a:pt x="145" y="190"/>
                    <a:pt x="144" y="182"/>
                    <a:pt x="141" y="174"/>
                  </a:cubicBezTo>
                  <a:cubicBezTo>
                    <a:pt x="139" y="166"/>
                    <a:pt x="135" y="159"/>
                    <a:pt x="131" y="154"/>
                  </a:cubicBezTo>
                  <a:cubicBezTo>
                    <a:pt x="126" y="148"/>
                    <a:pt x="120" y="144"/>
                    <a:pt x="114" y="141"/>
                  </a:cubicBezTo>
                  <a:cubicBezTo>
                    <a:pt x="107" y="138"/>
                    <a:pt x="99" y="137"/>
                    <a:pt x="91" y="137"/>
                  </a:cubicBezTo>
                  <a:cubicBezTo>
                    <a:pt x="83" y="137"/>
                    <a:pt x="75" y="138"/>
                    <a:pt x="69" y="141"/>
                  </a:cubicBezTo>
                  <a:cubicBezTo>
                    <a:pt x="62" y="144"/>
                    <a:pt x="56" y="148"/>
                    <a:pt x="51" y="154"/>
                  </a:cubicBezTo>
                  <a:cubicBezTo>
                    <a:pt x="46" y="159"/>
                    <a:pt x="42" y="165"/>
                    <a:pt x="39" y="171"/>
                  </a:cubicBezTo>
                  <a:cubicBezTo>
                    <a:pt x="37" y="178"/>
                    <a:pt x="35" y="186"/>
                    <a:pt x="35" y="193"/>
                  </a:cubicBezTo>
                  <a:cubicBezTo>
                    <a:pt x="35" y="203"/>
                    <a:pt x="37" y="212"/>
                    <a:pt x="39" y="220"/>
                  </a:cubicBezTo>
                  <a:cubicBezTo>
                    <a:pt x="42" y="229"/>
                    <a:pt x="46" y="236"/>
                    <a:pt x="51" y="242"/>
                  </a:cubicBezTo>
                  <a:cubicBezTo>
                    <a:pt x="56" y="248"/>
                    <a:pt x="62" y="253"/>
                    <a:pt x="68" y="257"/>
                  </a:cubicBezTo>
                  <a:cubicBezTo>
                    <a:pt x="75" y="261"/>
                    <a:pt x="83" y="262"/>
                    <a:pt x="91" y="262"/>
                  </a:cubicBezTo>
                  <a:cubicBezTo>
                    <a:pt x="99" y="262"/>
                    <a:pt x="107" y="261"/>
                    <a:pt x="113" y="258"/>
                  </a:cubicBezTo>
                  <a:cubicBezTo>
                    <a:pt x="120" y="255"/>
                    <a:pt x="126" y="250"/>
                    <a:pt x="130" y="245"/>
                  </a:cubicBezTo>
                  <a:cubicBezTo>
                    <a:pt x="135" y="240"/>
                    <a:pt x="139" y="233"/>
                    <a:pt x="141" y="225"/>
                  </a:cubicBezTo>
                  <a:cubicBezTo>
                    <a:pt x="144" y="218"/>
                    <a:pt x="145" y="209"/>
                    <a:pt x="145" y="20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52" name="Freeform 29"/>
            <p:cNvSpPr>
              <a:spLocks/>
            </p:cNvSpPr>
            <p:nvPr/>
          </p:nvSpPr>
          <p:spPr bwMode="auto">
            <a:xfrm>
              <a:off x="9415463" y="7670800"/>
              <a:ext cx="590550" cy="1074738"/>
            </a:xfrm>
            <a:custGeom>
              <a:avLst/>
              <a:gdLst>
                <a:gd name="T0" fmla="*/ 157 w 157"/>
                <a:gd name="T1" fmla="*/ 194 h 285"/>
                <a:gd name="T2" fmla="*/ 150 w 157"/>
                <a:gd name="T3" fmla="*/ 231 h 285"/>
                <a:gd name="T4" fmla="*/ 130 w 157"/>
                <a:gd name="T5" fmla="*/ 260 h 285"/>
                <a:gd name="T6" fmla="*/ 99 w 157"/>
                <a:gd name="T7" fmla="*/ 278 h 285"/>
                <a:gd name="T8" fmla="*/ 58 w 157"/>
                <a:gd name="T9" fmla="*/ 285 h 285"/>
                <a:gd name="T10" fmla="*/ 0 w 157"/>
                <a:gd name="T11" fmla="*/ 273 h 285"/>
                <a:gd name="T12" fmla="*/ 0 w 157"/>
                <a:gd name="T13" fmla="*/ 239 h 285"/>
                <a:gd name="T14" fmla="*/ 58 w 157"/>
                <a:gd name="T15" fmla="*/ 257 h 285"/>
                <a:gd name="T16" fmla="*/ 86 w 157"/>
                <a:gd name="T17" fmla="*/ 253 h 285"/>
                <a:gd name="T18" fmla="*/ 107 w 157"/>
                <a:gd name="T19" fmla="*/ 240 h 285"/>
                <a:gd name="T20" fmla="*/ 120 w 157"/>
                <a:gd name="T21" fmla="*/ 221 h 285"/>
                <a:gd name="T22" fmla="*/ 124 w 157"/>
                <a:gd name="T23" fmla="*/ 196 h 285"/>
                <a:gd name="T24" fmla="*/ 106 w 157"/>
                <a:gd name="T25" fmla="*/ 153 h 285"/>
                <a:gd name="T26" fmla="*/ 53 w 157"/>
                <a:gd name="T27" fmla="*/ 138 h 285"/>
                <a:gd name="T28" fmla="*/ 41 w 157"/>
                <a:gd name="T29" fmla="*/ 138 h 285"/>
                <a:gd name="T30" fmla="*/ 28 w 157"/>
                <a:gd name="T31" fmla="*/ 139 h 285"/>
                <a:gd name="T32" fmla="*/ 16 w 157"/>
                <a:gd name="T33" fmla="*/ 139 h 285"/>
                <a:gd name="T34" fmla="*/ 5 w 157"/>
                <a:gd name="T35" fmla="*/ 140 h 285"/>
                <a:gd name="T36" fmla="*/ 15 w 157"/>
                <a:gd name="T37" fmla="*/ 0 h 285"/>
                <a:gd name="T38" fmla="*/ 144 w 157"/>
                <a:gd name="T39" fmla="*/ 0 h 285"/>
                <a:gd name="T40" fmla="*/ 144 w 157"/>
                <a:gd name="T41" fmla="*/ 29 h 285"/>
                <a:gd name="T42" fmla="*/ 43 w 157"/>
                <a:gd name="T43" fmla="*/ 29 h 285"/>
                <a:gd name="T44" fmla="*/ 37 w 157"/>
                <a:gd name="T45" fmla="*/ 111 h 285"/>
                <a:gd name="T46" fmla="*/ 50 w 157"/>
                <a:gd name="T47" fmla="*/ 110 h 285"/>
                <a:gd name="T48" fmla="*/ 63 w 157"/>
                <a:gd name="T49" fmla="*/ 110 h 285"/>
                <a:gd name="T50" fmla="*/ 102 w 157"/>
                <a:gd name="T51" fmla="*/ 116 h 285"/>
                <a:gd name="T52" fmla="*/ 132 w 157"/>
                <a:gd name="T53" fmla="*/ 133 h 285"/>
                <a:gd name="T54" fmla="*/ 151 w 157"/>
                <a:gd name="T55" fmla="*/ 159 h 285"/>
                <a:gd name="T56" fmla="*/ 157 w 157"/>
                <a:gd name="T57" fmla="*/ 19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 h="285">
                  <a:moveTo>
                    <a:pt x="157" y="194"/>
                  </a:moveTo>
                  <a:cubicBezTo>
                    <a:pt x="157" y="208"/>
                    <a:pt x="155" y="220"/>
                    <a:pt x="150" y="231"/>
                  </a:cubicBezTo>
                  <a:cubicBezTo>
                    <a:pt x="145" y="242"/>
                    <a:pt x="139" y="252"/>
                    <a:pt x="130" y="260"/>
                  </a:cubicBezTo>
                  <a:cubicBezTo>
                    <a:pt x="121" y="268"/>
                    <a:pt x="111" y="274"/>
                    <a:pt x="99" y="278"/>
                  </a:cubicBezTo>
                  <a:cubicBezTo>
                    <a:pt x="87" y="283"/>
                    <a:pt x="73" y="285"/>
                    <a:pt x="58" y="285"/>
                  </a:cubicBezTo>
                  <a:cubicBezTo>
                    <a:pt x="32" y="285"/>
                    <a:pt x="13" y="281"/>
                    <a:pt x="0" y="273"/>
                  </a:cubicBezTo>
                  <a:cubicBezTo>
                    <a:pt x="0" y="239"/>
                    <a:pt x="0" y="239"/>
                    <a:pt x="0" y="239"/>
                  </a:cubicBezTo>
                  <a:cubicBezTo>
                    <a:pt x="19" y="251"/>
                    <a:pt x="38" y="257"/>
                    <a:pt x="58" y="257"/>
                  </a:cubicBezTo>
                  <a:cubicBezTo>
                    <a:pt x="68" y="257"/>
                    <a:pt x="78" y="256"/>
                    <a:pt x="86" y="253"/>
                  </a:cubicBezTo>
                  <a:cubicBezTo>
                    <a:pt x="94" y="250"/>
                    <a:pt x="101" y="246"/>
                    <a:pt x="107" y="240"/>
                  </a:cubicBezTo>
                  <a:cubicBezTo>
                    <a:pt x="112" y="235"/>
                    <a:pt x="117" y="229"/>
                    <a:pt x="120" y="221"/>
                  </a:cubicBezTo>
                  <a:cubicBezTo>
                    <a:pt x="123" y="213"/>
                    <a:pt x="124" y="205"/>
                    <a:pt x="124" y="196"/>
                  </a:cubicBezTo>
                  <a:cubicBezTo>
                    <a:pt x="124" y="178"/>
                    <a:pt x="118" y="164"/>
                    <a:pt x="106" y="153"/>
                  </a:cubicBezTo>
                  <a:cubicBezTo>
                    <a:pt x="94" y="143"/>
                    <a:pt x="76" y="138"/>
                    <a:pt x="53" y="138"/>
                  </a:cubicBezTo>
                  <a:cubicBezTo>
                    <a:pt x="49" y="138"/>
                    <a:pt x="45" y="138"/>
                    <a:pt x="41" y="138"/>
                  </a:cubicBezTo>
                  <a:cubicBezTo>
                    <a:pt x="37" y="138"/>
                    <a:pt x="32" y="138"/>
                    <a:pt x="28" y="139"/>
                  </a:cubicBezTo>
                  <a:cubicBezTo>
                    <a:pt x="24" y="139"/>
                    <a:pt x="20" y="139"/>
                    <a:pt x="16" y="139"/>
                  </a:cubicBezTo>
                  <a:cubicBezTo>
                    <a:pt x="12" y="140"/>
                    <a:pt x="8" y="140"/>
                    <a:pt x="5" y="140"/>
                  </a:cubicBezTo>
                  <a:cubicBezTo>
                    <a:pt x="15" y="0"/>
                    <a:pt x="15" y="0"/>
                    <a:pt x="15" y="0"/>
                  </a:cubicBezTo>
                  <a:cubicBezTo>
                    <a:pt x="144" y="0"/>
                    <a:pt x="144" y="0"/>
                    <a:pt x="144" y="0"/>
                  </a:cubicBezTo>
                  <a:cubicBezTo>
                    <a:pt x="144" y="29"/>
                    <a:pt x="144" y="29"/>
                    <a:pt x="144" y="29"/>
                  </a:cubicBezTo>
                  <a:cubicBezTo>
                    <a:pt x="43" y="29"/>
                    <a:pt x="43" y="29"/>
                    <a:pt x="43" y="29"/>
                  </a:cubicBezTo>
                  <a:cubicBezTo>
                    <a:pt x="37" y="111"/>
                    <a:pt x="37" y="111"/>
                    <a:pt x="37" y="111"/>
                  </a:cubicBezTo>
                  <a:cubicBezTo>
                    <a:pt x="41" y="111"/>
                    <a:pt x="45" y="110"/>
                    <a:pt x="50" y="110"/>
                  </a:cubicBezTo>
                  <a:cubicBezTo>
                    <a:pt x="55" y="110"/>
                    <a:pt x="59" y="110"/>
                    <a:pt x="63" y="110"/>
                  </a:cubicBezTo>
                  <a:cubicBezTo>
                    <a:pt x="77" y="110"/>
                    <a:pt x="91" y="112"/>
                    <a:pt x="102" y="116"/>
                  </a:cubicBezTo>
                  <a:cubicBezTo>
                    <a:pt x="114" y="120"/>
                    <a:pt x="124" y="125"/>
                    <a:pt x="132" y="133"/>
                  </a:cubicBezTo>
                  <a:cubicBezTo>
                    <a:pt x="140" y="140"/>
                    <a:pt x="147" y="149"/>
                    <a:pt x="151" y="159"/>
                  </a:cubicBezTo>
                  <a:cubicBezTo>
                    <a:pt x="155" y="170"/>
                    <a:pt x="157" y="181"/>
                    <a:pt x="157" y="19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grpSp>
      <p:grpSp>
        <p:nvGrpSpPr>
          <p:cNvPr id="153" name="Group 152"/>
          <p:cNvGrpSpPr/>
          <p:nvPr/>
        </p:nvGrpSpPr>
        <p:grpSpPr>
          <a:xfrm>
            <a:off x="9809092" y="4122285"/>
            <a:ext cx="1270718" cy="314741"/>
            <a:chOff x="3457575" y="7391400"/>
            <a:chExt cx="5146676" cy="1274763"/>
          </a:xfrm>
          <a:solidFill>
            <a:schemeClr val="bg1">
              <a:lumMod val="50000"/>
            </a:schemeClr>
          </a:solidFill>
        </p:grpSpPr>
        <p:sp>
          <p:nvSpPr>
            <p:cNvPr id="154" name="Freeform 33"/>
            <p:cNvSpPr>
              <a:spLocks noEditPoints="1"/>
            </p:cNvSpPr>
            <p:nvPr/>
          </p:nvSpPr>
          <p:spPr bwMode="auto">
            <a:xfrm>
              <a:off x="5100638" y="7651750"/>
              <a:ext cx="695325" cy="768350"/>
            </a:xfrm>
            <a:custGeom>
              <a:avLst/>
              <a:gdLst>
                <a:gd name="T0" fmla="*/ 185 w 185"/>
                <a:gd name="T1" fmla="*/ 99 h 203"/>
                <a:gd name="T2" fmla="*/ 174 w 185"/>
                <a:gd name="T3" fmla="*/ 154 h 203"/>
                <a:gd name="T4" fmla="*/ 141 w 185"/>
                <a:gd name="T5" fmla="*/ 191 h 203"/>
                <a:gd name="T6" fmla="*/ 92 w 185"/>
                <a:gd name="T7" fmla="*/ 203 h 203"/>
                <a:gd name="T8" fmla="*/ 44 w 185"/>
                <a:gd name="T9" fmla="*/ 191 h 203"/>
                <a:gd name="T10" fmla="*/ 11 w 185"/>
                <a:gd name="T11" fmla="*/ 156 h 203"/>
                <a:gd name="T12" fmla="*/ 0 w 185"/>
                <a:gd name="T13" fmla="*/ 104 h 203"/>
                <a:gd name="T14" fmla="*/ 11 w 185"/>
                <a:gd name="T15" fmla="*/ 49 h 203"/>
                <a:gd name="T16" fmla="*/ 45 w 185"/>
                <a:gd name="T17" fmla="*/ 13 h 203"/>
                <a:gd name="T18" fmla="*/ 95 w 185"/>
                <a:gd name="T19" fmla="*/ 0 h 203"/>
                <a:gd name="T20" fmla="*/ 142 w 185"/>
                <a:gd name="T21" fmla="*/ 13 h 203"/>
                <a:gd name="T22" fmla="*/ 174 w 185"/>
                <a:gd name="T23" fmla="*/ 48 h 203"/>
                <a:gd name="T24" fmla="*/ 185 w 185"/>
                <a:gd name="T25" fmla="*/ 99 h 203"/>
                <a:gd name="T26" fmla="*/ 161 w 185"/>
                <a:gd name="T27" fmla="*/ 102 h 203"/>
                <a:gd name="T28" fmla="*/ 143 w 185"/>
                <a:gd name="T29" fmla="*/ 43 h 203"/>
                <a:gd name="T30" fmla="*/ 93 w 185"/>
                <a:gd name="T31" fmla="*/ 21 h 203"/>
                <a:gd name="T32" fmla="*/ 57 w 185"/>
                <a:gd name="T33" fmla="*/ 31 h 203"/>
                <a:gd name="T34" fmla="*/ 33 w 185"/>
                <a:gd name="T35" fmla="*/ 60 h 203"/>
                <a:gd name="T36" fmla="*/ 24 w 185"/>
                <a:gd name="T37" fmla="*/ 102 h 203"/>
                <a:gd name="T38" fmla="*/ 32 w 185"/>
                <a:gd name="T39" fmla="*/ 144 h 203"/>
                <a:gd name="T40" fmla="*/ 56 w 185"/>
                <a:gd name="T41" fmla="*/ 173 h 203"/>
                <a:gd name="T42" fmla="*/ 92 w 185"/>
                <a:gd name="T43" fmla="*/ 183 h 203"/>
                <a:gd name="T44" fmla="*/ 143 w 185"/>
                <a:gd name="T45" fmla="*/ 161 h 203"/>
                <a:gd name="T46" fmla="*/ 161 w 185"/>
                <a:gd name="T47" fmla="*/ 10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03">
                  <a:moveTo>
                    <a:pt x="185" y="99"/>
                  </a:moveTo>
                  <a:cubicBezTo>
                    <a:pt x="185" y="120"/>
                    <a:pt x="182" y="139"/>
                    <a:pt x="174" y="154"/>
                  </a:cubicBezTo>
                  <a:cubicBezTo>
                    <a:pt x="166" y="170"/>
                    <a:pt x="155" y="182"/>
                    <a:pt x="141" y="191"/>
                  </a:cubicBezTo>
                  <a:cubicBezTo>
                    <a:pt x="127" y="199"/>
                    <a:pt x="110" y="203"/>
                    <a:pt x="92" y="203"/>
                  </a:cubicBezTo>
                  <a:cubicBezTo>
                    <a:pt x="74" y="203"/>
                    <a:pt x="58" y="199"/>
                    <a:pt x="44" y="191"/>
                  </a:cubicBezTo>
                  <a:cubicBezTo>
                    <a:pt x="30" y="183"/>
                    <a:pt x="19" y="171"/>
                    <a:pt x="11" y="156"/>
                  </a:cubicBezTo>
                  <a:cubicBezTo>
                    <a:pt x="4" y="141"/>
                    <a:pt x="0" y="123"/>
                    <a:pt x="0" y="104"/>
                  </a:cubicBezTo>
                  <a:cubicBezTo>
                    <a:pt x="0" y="83"/>
                    <a:pt x="4" y="65"/>
                    <a:pt x="11" y="49"/>
                  </a:cubicBezTo>
                  <a:cubicBezTo>
                    <a:pt x="19" y="34"/>
                    <a:pt x="30" y="22"/>
                    <a:pt x="45" y="13"/>
                  </a:cubicBezTo>
                  <a:cubicBezTo>
                    <a:pt x="59" y="5"/>
                    <a:pt x="76" y="0"/>
                    <a:pt x="95" y="0"/>
                  </a:cubicBezTo>
                  <a:cubicBezTo>
                    <a:pt x="113" y="0"/>
                    <a:pt x="128" y="5"/>
                    <a:pt x="142" y="13"/>
                  </a:cubicBezTo>
                  <a:cubicBezTo>
                    <a:pt x="156" y="21"/>
                    <a:pt x="167" y="33"/>
                    <a:pt x="174" y="48"/>
                  </a:cubicBezTo>
                  <a:cubicBezTo>
                    <a:pt x="182" y="63"/>
                    <a:pt x="185" y="80"/>
                    <a:pt x="185" y="99"/>
                  </a:cubicBezTo>
                  <a:close/>
                  <a:moveTo>
                    <a:pt x="161" y="102"/>
                  </a:moveTo>
                  <a:cubicBezTo>
                    <a:pt x="161" y="77"/>
                    <a:pt x="155" y="57"/>
                    <a:pt x="143" y="43"/>
                  </a:cubicBezTo>
                  <a:cubicBezTo>
                    <a:pt x="131" y="28"/>
                    <a:pt x="115" y="21"/>
                    <a:pt x="93" y="21"/>
                  </a:cubicBezTo>
                  <a:cubicBezTo>
                    <a:pt x="80" y="21"/>
                    <a:pt x="68" y="24"/>
                    <a:pt x="57" y="31"/>
                  </a:cubicBezTo>
                  <a:cubicBezTo>
                    <a:pt x="47" y="38"/>
                    <a:pt x="38" y="48"/>
                    <a:pt x="33" y="60"/>
                  </a:cubicBezTo>
                  <a:cubicBezTo>
                    <a:pt x="27" y="73"/>
                    <a:pt x="24" y="87"/>
                    <a:pt x="24" y="102"/>
                  </a:cubicBezTo>
                  <a:cubicBezTo>
                    <a:pt x="24" y="118"/>
                    <a:pt x="27" y="132"/>
                    <a:pt x="32" y="144"/>
                  </a:cubicBezTo>
                  <a:cubicBezTo>
                    <a:pt x="38" y="156"/>
                    <a:pt x="46" y="166"/>
                    <a:pt x="56" y="173"/>
                  </a:cubicBezTo>
                  <a:cubicBezTo>
                    <a:pt x="67" y="179"/>
                    <a:pt x="78" y="183"/>
                    <a:pt x="92" y="183"/>
                  </a:cubicBezTo>
                  <a:cubicBezTo>
                    <a:pt x="113" y="183"/>
                    <a:pt x="130" y="175"/>
                    <a:pt x="143" y="161"/>
                  </a:cubicBezTo>
                  <a:cubicBezTo>
                    <a:pt x="155" y="147"/>
                    <a:pt x="161" y="127"/>
                    <a:pt x="161" y="1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55" name="Freeform 34"/>
            <p:cNvSpPr>
              <a:spLocks/>
            </p:cNvSpPr>
            <p:nvPr/>
          </p:nvSpPr>
          <p:spPr bwMode="auto">
            <a:xfrm>
              <a:off x="5881688" y="7878763"/>
              <a:ext cx="436563" cy="541338"/>
            </a:xfrm>
            <a:custGeom>
              <a:avLst/>
              <a:gdLst>
                <a:gd name="T0" fmla="*/ 116 w 116"/>
                <a:gd name="T1" fmla="*/ 140 h 143"/>
                <a:gd name="T2" fmla="*/ 94 w 116"/>
                <a:gd name="T3" fmla="*/ 140 h 143"/>
                <a:gd name="T4" fmla="*/ 94 w 116"/>
                <a:gd name="T5" fmla="*/ 118 h 143"/>
                <a:gd name="T6" fmla="*/ 93 w 116"/>
                <a:gd name="T7" fmla="*/ 118 h 143"/>
                <a:gd name="T8" fmla="*/ 50 w 116"/>
                <a:gd name="T9" fmla="*/ 143 h 143"/>
                <a:gd name="T10" fmla="*/ 0 w 116"/>
                <a:gd name="T11" fmla="*/ 84 h 143"/>
                <a:gd name="T12" fmla="*/ 0 w 116"/>
                <a:gd name="T13" fmla="*/ 0 h 143"/>
                <a:gd name="T14" fmla="*/ 22 w 116"/>
                <a:gd name="T15" fmla="*/ 0 h 143"/>
                <a:gd name="T16" fmla="*/ 22 w 116"/>
                <a:gd name="T17" fmla="*/ 80 h 143"/>
                <a:gd name="T18" fmla="*/ 56 w 116"/>
                <a:gd name="T19" fmla="*/ 124 h 143"/>
                <a:gd name="T20" fmla="*/ 83 w 116"/>
                <a:gd name="T21" fmla="*/ 112 h 143"/>
                <a:gd name="T22" fmla="*/ 94 w 116"/>
                <a:gd name="T23" fmla="*/ 81 h 143"/>
                <a:gd name="T24" fmla="*/ 94 w 116"/>
                <a:gd name="T25" fmla="*/ 0 h 143"/>
                <a:gd name="T26" fmla="*/ 116 w 116"/>
                <a:gd name="T27" fmla="*/ 0 h 143"/>
                <a:gd name="T28" fmla="*/ 116 w 116"/>
                <a:gd name="T29" fmla="*/ 14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43">
                  <a:moveTo>
                    <a:pt x="116" y="140"/>
                  </a:moveTo>
                  <a:cubicBezTo>
                    <a:pt x="94" y="140"/>
                    <a:pt x="94" y="140"/>
                    <a:pt x="94" y="140"/>
                  </a:cubicBezTo>
                  <a:cubicBezTo>
                    <a:pt x="94" y="118"/>
                    <a:pt x="94" y="118"/>
                    <a:pt x="94" y="118"/>
                  </a:cubicBezTo>
                  <a:cubicBezTo>
                    <a:pt x="93" y="118"/>
                    <a:pt x="93" y="118"/>
                    <a:pt x="93" y="118"/>
                  </a:cubicBezTo>
                  <a:cubicBezTo>
                    <a:pt x="84" y="135"/>
                    <a:pt x="70" y="143"/>
                    <a:pt x="50" y="143"/>
                  </a:cubicBezTo>
                  <a:cubicBezTo>
                    <a:pt x="17" y="143"/>
                    <a:pt x="0" y="123"/>
                    <a:pt x="0" y="84"/>
                  </a:cubicBezTo>
                  <a:cubicBezTo>
                    <a:pt x="0" y="0"/>
                    <a:pt x="0" y="0"/>
                    <a:pt x="0" y="0"/>
                  </a:cubicBezTo>
                  <a:cubicBezTo>
                    <a:pt x="22" y="0"/>
                    <a:pt x="22" y="0"/>
                    <a:pt x="22" y="0"/>
                  </a:cubicBezTo>
                  <a:cubicBezTo>
                    <a:pt x="22" y="80"/>
                    <a:pt x="22" y="80"/>
                    <a:pt x="22" y="80"/>
                  </a:cubicBezTo>
                  <a:cubicBezTo>
                    <a:pt x="22" y="109"/>
                    <a:pt x="34" y="124"/>
                    <a:pt x="56" y="124"/>
                  </a:cubicBezTo>
                  <a:cubicBezTo>
                    <a:pt x="67" y="124"/>
                    <a:pt x="77" y="120"/>
                    <a:pt x="83" y="112"/>
                  </a:cubicBezTo>
                  <a:cubicBezTo>
                    <a:pt x="90" y="104"/>
                    <a:pt x="94" y="94"/>
                    <a:pt x="94" y="81"/>
                  </a:cubicBezTo>
                  <a:cubicBezTo>
                    <a:pt x="94" y="0"/>
                    <a:pt x="94" y="0"/>
                    <a:pt x="94" y="0"/>
                  </a:cubicBezTo>
                  <a:cubicBezTo>
                    <a:pt x="116" y="0"/>
                    <a:pt x="116" y="0"/>
                    <a:pt x="116" y="0"/>
                  </a:cubicBezTo>
                  <a:lnTo>
                    <a:pt x="116" y="1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56" name="Freeform 35"/>
            <p:cNvSpPr>
              <a:spLocks/>
            </p:cNvSpPr>
            <p:nvPr/>
          </p:nvSpPr>
          <p:spPr bwMode="auto">
            <a:xfrm>
              <a:off x="6392863" y="7720013"/>
              <a:ext cx="309563" cy="700088"/>
            </a:xfrm>
            <a:custGeom>
              <a:avLst/>
              <a:gdLst>
                <a:gd name="T0" fmla="*/ 82 w 82"/>
                <a:gd name="T1" fmla="*/ 181 h 185"/>
                <a:gd name="T2" fmla="*/ 61 w 82"/>
                <a:gd name="T3" fmla="*/ 185 h 185"/>
                <a:gd name="T4" fmla="*/ 25 w 82"/>
                <a:gd name="T5" fmla="*/ 144 h 185"/>
                <a:gd name="T6" fmla="*/ 25 w 82"/>
                <a:gd name="T7" fmla="*/ 61 h 185"/>
                <a:gd name="T8" fmla="*/ 0 w 82"/>
                <a:gd name="T9" fmla="*/ 61 h 185"/>
                <a:gd name="T10" fmla="*/ 0 w 82"/>
                <a:gd name="T11" fmla="*/ 42 h 185"/>
                <a:gd name="T12" fmla="*/ 25 w 82"/>
                <a:gd name="T13" fmla="*/ 42 h 185"/>
                <a:gd name="T14" fmla="*/ 25 w 82"/>
                <a:gd name="T15" fmla="*/ 8 h 185"/>
                <a:gd name="T16" fmla="*/ 47 w 82"/>
                <a:gd name="T17" fmla="*/ 0 h 185"/>
                <a:gd name="T18" fmla="*/ 47 w 82"/>
                <a:gd name="T19" fmla="*/ 42 h 185"/>
                <a:gd name="T20" fmla="*/ 82 w 82"/>
                <a:gd name="T21" fmla="*/ 42 h 185"/>
                <a:gd name="T22" fmla="*/ 82 w 82"/>
                <a:gd name="T23" fmla="*/ 61 h 185"/>
                <a:gd name="T24" fmla="*/ 47 w 82"/>
                <a:gd name="T25" fmla="*/ 61 h 185"/>
                <a:gd name="T26" fmla="*/ 47 w 82"/>
                <a:gd name="T27" fmla="*/ 140 h 185"/>
                <a:gd name="T28" fmla="*/ 52 w 82"/>
                <a:gd name="T29" fmla="*/ 160 h 185"/>
                <a:gd name="T30" fmla="*/ 68 w 82"/>
                <a:gd name="T31" fmla="*/ 166 h 185"/>
                <a:gd name="T32" fmla="*/ 82 w 82"/>
                <a:gd name="T33" fmla="*/ 161 h 185"/>
                <a:gd name="T34" fmla="*/ 82 w 82"/>
                <a:gd name="T35" fmla="*/ 18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85">
                  <a:moveTo>
                    <a:pt x="82" y="181"/>
                  </a:moveTo>
                  <a:cubicBezTo>
                    <a:pt x="77" y="184"/>
                    <a:pt x="70" y="185"/>
                    <a:pt x="61" y="185"/>
                  </a:cubicBezTo>
                  <a:cubicBezTo>
                    <a:pt x="37" y="185"/>
                    <a:pt x="25" y="171"/>
                    <a:pt x="25" y="144"/>
                  </a:cubicBezTo>
                  <a:cubicBezTo>
                    <a:pt x="25" y="61"/>
                    <a:pt x="25" y="61"/>
                    <a:pt x="25" y="61"/>
                  </a:cubicBezTo>
                  <a:cubicBezTo>
                    <a:pt x="0" y="61"/>
                    <a:pt x="0" y="61"/>
                    <a:pt x="0" y="61"/>
                  </a:cubicBezTo>
                  <a:cubicBezTo>
                    <a:pt x="0" y="42"/>
                    <a:pt x="0" y="42"/>
                    <a:pt x="0" y="42"/>
                  </a:cubicBezTo>
                  <a:cubicBezTo>
                    <a:pt x="25" y="42"/>
                    <a:pt x="25" y="42"/>
                    <a:pt x="25" y="42"/>
                  </a:cubicBezTo>
                  <a:cubicBezTo>
                    <a:pt x="25" y="8"/>
                    <a:pt x="25" y="8"/>
                    <a:pt x="25" y="8"/>
                  </a:cubicBezTo>
                  <a:cubicBezTo>
                    <a:pt x="47" y="0"/>
                    <a:pt x="47" y="0"/>
                    <a:pt x="47" y="0"/>
                  </a:cubicBezTo>
                  <a:cubicBezTo>
                    <a:pt x="47" y="42"/>
                    <a:pt x="47" y="42"/>
                    <a:pt x="47" y="42"/>
                  </a:cubicBezTo>
                  <a:cubicBezTo>
                    <a:pt x="82" y="42"/>
                    <a:pt x="82" y="42"/>
                    <a:pt x="82" y="42"/>
                  </a:cubicBezTo>
                  <a:cubicBezTo>
                    <a:pt x="82" y="61"/>
                    <a:pt x="82" y="61"/>
                    <a:pt x="82" y="61"/>
                  </a:cubicBezTo>
                  <a:cubicBezTo>
                    <a:pt x="47" y="61"/>
                    <a:pt x="47" y="61"/>
                    <a:pt x="47" y="61"/>
                  </a:cubicBezTo>
                  <a:cubicBezTo>
                    <a:pt x="47" y="140"/>
                    <a:pt x="47" y="140"/>
                    <a:pt x="47" y="140"/>
                  </a:cubicBezTo>
                  <a:cubicBezTo>
                    <a:pt x="47" y="149"/>
                    <a:pt x="49" y="156"/>
                    <a:pt x="52" y="160"/>
                  </a:cubicBezTo>
                  <a:cubicBezTo>
                    <a:pt x="55" y="164"/>
                    <a:pt x="60" y="166"/>
                    <a:pt x="68" y="166"/>
                  </a:cubicBezTo>
                  <a:cubicBezTo>
                    <a:pt x="73" y="166"/>
                    <a:pt x="78" y="164"/>
                    <a:pt x="82" y="161"/>
                  </a:cubicBezTo>
                  <a:lnTo>
                    <a:pt x="82" y="18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57" name="Rectangle 36"/>
            <p:cNvSpPr>
              <a:spLocks noChangeArrowheads="1"/>
            </p:cNvSpPr>
            <p:nvPr/>
          </p:nvSpPr>
          <p:spPr bwMode="auto">
            <a:xfrm>
              <a:off x="6796088" y="7621588"/>
              <a:ext cx="82550" cy="7874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58" name="Freeform 37"/>
            <p:cNvSpPr>
              <a:spLocks noEditPoints="1"/>
            </p:cNvSpPr>
            <p:nvPr/>
          </p:nvSpPr>
          <p:spPr bwMode="auto">
            <a:xfrm>
              <a:off x="6972300" y="7864475"/>
              <a:ext cx="519113" cy="555625"/>
            </a:xfrm>
            <a:custGeom>
              <a:avLst/>
              <a:gdLst>
                <a:gd name="T0" fmla="*/ 138 w 138"/>
                <a:gd name="T1" fmla="*/ 73 h 147"/>
                <a:gd name="T2" fmla="*/ 119 w 138"/>
                <a:gd name="T3" fmla="*/ 127 h 147"/>
                <a:gd name="T4" fmla="*/ 68 w 138"/>
                <a:gd name="T5" fmla="*/ 147 h 147"/>
                <a:gd name="T6" fmla="*/ 19 w 138"/>
                <a:gd name="T7" fmla="*/ 128 h 147"/>
                <a:gd name="T8" fmla="*/ 0 w 138"/>
                <a:gd name="T9" fmla="*/ 76 h 147"/>
                <a:gd name="T10" fmla="*/ 19 w 138"/>
                <a:gd name="T11" fmla="*/ 21 h 147"/>
                <a:gd name="T12" fmla="*/ 72 w 138"/>
                <a:gd name="T13" fmla="*/ 0 h 147"/>
                <a:gd name="T14" fmla="*/ 120 w 138"/>
                <a:gd name="T15" fmla="*/ 20 h 147"/>
                <a:gd name="T16" fmla="*/ 138 w 138"/>
                <a:gd name="T17" fmla="*/ 73 h 147"/>
                <a:gd name="T18" fmla="*/ 115 w 138"/>
                <a:gd name="T19" fmla="*/ 74 h 147"/>
                <a:gd name="T20" fmla="*/ 103 w 138"/>
                <a:gd name="T21" fmla="*/ 34 h 147"/>
                <a:gd name="T22" fmla="*/ 70 w 138"/>
                <a:gd name="T23" fmla="*/ 20 h 147"/>
                <a:gd name="T24" fmla="*/ 36 w 138"/>
                <a:gd name="T25" fmla="*/ 34 h 147"/>
                <a:gd name="T26" fmla="*/ 23 w 138"/>
                <a:gd name="T27" fmla="*/ 75 h 147"/>
                <a:gd name="T28" fmla="*/ 36 w 138"/>
                <a:gd name="T29" fmla="*/ 114 h 147"/>
                <a:gd name="T30" fmla="*/ 70 w 138"/>
                <a:gd name="T31" fmla="*/ 128 h 147"/>
                <a:gd name="T32" fmla="*/ 103 w 138"/>
                <a:gd name="T33" fmla="*/ 114 h 147"/>
                <a:gd name="T34" fmla="*/ 115 w 138"/>
                <a:gd name="T35" fmla="*/ 7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47">
                  <a:moveTo>
                    <a:pt x="138" y="73"/>
                  </a:moveTo>
                  <a:cubicBezTo>
                    <a:pt x="138" y="96"/>
                    <a:pt x="132" y="114"/>
                    <a:pt x="119" y="127"/>
                  </a:cubicBezTo>
                  <a:cubicBezTo>
                    <a:pt x="106" y="141"/>
                    <a:pt x="90" y="147"/>
                    <a:pt x="68" y="147"/>
                  </a:cubicBezTo>
                  <a:cubicBezTo>
                    <a:pt x="48" y="147"/>
                    <a:pt x="31" y="141"/>
                    <a:pt x="19" y="128"/>
                  </a:cubicBezTo>
                  <a:cubicBezTo>
                    <a:pt x="6" y="114"/>
                    <a:pt x="0" y="97"/>
                    <a:pt x="0" y="76"/>
                  </a:cubicBezTo>
                  <a:cubicBezTo>
                    <a:pt x="0" y="52"/>
                    <a:pt x="6" y="34"/>
                    <a:pt x="19" y="21"/>
                  </a:cubicBezTo>
                  <a:cubicBezTo>
                    <a:pt x="32" y="7"/>
                    <a:pt x="49" y="0"/>
                    <a:pt x="72" y="0"/>
                  </a:cubicBezTo>
                  <a:cubicBezTo>
                    <a:pt x="92" y="0"/>
                    <a:pt x="109" y="7"/>
                    <a:pt x="120" y="20"/>
                  </a:cubicBezTo>
                  <a:cubicBezTo>
                    <a:pt x="132" y="33"/>
                    <a:pt x="138" y="51"/>
                    <a:pt x="138" y="73"/>
                  </a:cubicBezTo>
                  <a:close/>
                  <a:moveTo>
                    <a:pt x="115" y="74"/>
                  </a:moveTo>
                  <a:cubicBezTo>
                    <a:pt x="115" y="57"/>
                    <a:pt x="111" y="43"/>
                    <a:pt x="103" y="34"/>
                  </a:cubicBezTo>
                  <a:cubicBezTo>
                    <a:pt x="96" y="24"/>
                    <a:pt x="84" y="20"/>
                    <a:pt x="70" y="20"/>
                  </a:cubicBezTo>
                  <a:cubicBezTo>
                    <a:pt x="56" y="20"/>
                    <a:pt x="44" y="24"/>
                    <a:pt x="36" y="34"/>
                  </a:cubicBezTo>
                  <a:cubicBezTo>
                    <a:pt x="27" y="44"/>
                    <a:pt x="23" y="57"/>
                    <a:pt x="23" y="75"/>
                  </a:cubicBezTo>
                  <a:cubicBezTo>
                    <a:pt x="23" y="92"/>
                    <a:pt x="27" y="105"/>
                    <a:pt x="36" y="114"/>
                  </a:cubicBezTo>
                  <a:cubicBezTo>
                    <a:pt x="44" y="124"/>
                    <a:pt x="56" y="128"/>
                    <a:pt x="70" y="128"/>
                  </a:cubicBezTo>
                  <a:cubicBezTo>
                    <a:pt x="85" y="128"/>
                    <a:pt x="96" y="124"/>
                    <a:pt x="103" y="114"/>
                  </a:cubicBezTo>
                  <a:cubicBezTo>
                    <a:pt x="111" y="105"/>
                    <a:pt x="115" y="92"/>
                    <a:pt x="115" y="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59" name="Freeform 38"/>
            <p:cNvSpPr>
              <a:spLocks noEditPoints="1"/>
            </p:cNvSpPr>
            <p:nvPr/>
          </p:nvSpPr>
          <p:spPr bwMode="auto">
            <a:xfrm>
              <a:off x="7554913" y="7864475"/>
              <a:ext cx="519113" cy="555625"/>
            </a:xfrm>
            <a:custGeom>
              <a:avLst/>
              <a:gdLst>
                <a:gd name="T0" fmla="*/ 138 w 138"/>
                <a:gd name="T1" fmla="*/ 73 h 147"/>
                <a:gd name="T2" fmla="*/ 119 w 138"/>
                <a:gd name="T3" fmla="*/ 127 h 147"/>
                <a:gd name="T4" fmla="*/ 68 w 138"/>
                <a:gd name="T5" fmla="*/ 147 h 147"/>
                <a:gd name="T6" fmla="*/ 19 w 138"/>
                <a:gd name="T7" fmla="*/ 128 h 147"/>
                <a:gd name="T8" fmla="*/ 0 w 138"/>
                <a:gd name="T9" fmla="*/ 76 h 147"/>
                <a:gd name="T10" fmla="*/ 19 w 138"/>
                <a:gd name="T11" fmla="*/ 21 h 147"/>
                <a:gd name="T12" fmla="*/ 72 w 138"/>
                <a:gd name="T13" fmla="*/ 0 h 147"/>
                <a:gd name="T14" fmla="*/ 120 w 138"/>
                <a:gd name="T15" fmla="*/ 20 h 147"/>
                <a:gd name="T16" fmla="*/ 138 w 138"/>
                <a:gd name="T17" fmla="*/ 73 h 147"/>
                <a:gd name="T18" fmla="*/ 115 w 138"/>
                <a:gd name="T19" fmla="*/ 74 h 147"/>
                <a:gd name="T20" fmla="*/ 103 w 138"/>
                <a:gd name="T21" fmla="*/ 34 h 147"/>
                <a:gd name="T22" fmla="*/ 70 w 138"/>
                <a:gd name="T23" fmla="*/ 20 h 147"/>
                <a:gd name="T24" fmla="*/ 36 w 138"/>
                <a:gd name="T25" fmla="*/ 34 h 147"/>
                <a:gd name="T26" fmla="*/ 23 w 138"/>
                <a:gd name="T27" fmla="*/ 75 h 147"/>
                <a:gd name="T28" fmla="*/ 36 w 138"/>
                <a:gd name="T29" fmla="*/ 114 h 147"/>
                <a:gd name="T30" fmla="*/ 70 w 138"/>
                <a:gd name="T31" fmla="*/ 128 h 147"/>
                <a:gd name="T32" fmla="*/ 104 w 138"/>
                <a:gd name="T33" fmla="*/ 114 h 147"/>
                <a:gd name="T34" fmla="*/ 115 w 138"/>
                <a:gd name="T35" fmla="*/ 7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47">
                  <a:moveTo>
                    <a:pt x="138" y="73"/>
                  </a:moveTo>
                  <a:cubicBezTo>
                    <a:pt x="138" y="96"/>
                    <a:pt x="132" y="114"/>
                    <a:pt x="119" y="127"/>
                  </a:cubicBezTo>
                  <a:cubicBezTo>
                    <a:pt x="107" y="141"/>
                    <a:pt x="90" y="147"/>
                    <a:pt x="68" y="147"/>
                  </a:cubicBezTo>
                  <a:cubicBezTo>
                    <a:pt x="48" y="147"/>
                    <a:pt x="31" y="141"/>
                    <a:pt x="19" y="128"/>
                  </a:cubicBezTo>
                  <a:cubicBezTo>
                    <a:pt x="6" y="114"/>
                    <a:pt x="0" y="97"/>
                    <a:pt x="0" y="76"/>
                  </a:cubicBezTo>
                  <a:cubicBezTo>
                    <a:pt x="0" y="52"/>
                    <a:pt x="7" y="34"/>
                    <a:pt x="19" y="21"/>
                  </a:cubicBezTo>
                  <a:cubicBezTo>
                    <a:pt x="32" y="7"/>
                    <a:pt x="49" y="0"/>
                    <a:pt x="72" y="0"/>
                  </a:cubicBezTo>
                  <a:cubicBezTo>
                    <a:pt x="92" y="0"/>
                    <a:pt x="109" y="7"/>
                    <a:pt x="120" y="20"/>
                  </a:cubicBezTo>
                  <a:cubicBezTo>
                    <a:pt x="132" y="33"/>
                    <a:pt x="138" y="51"/>
                    <a:pt x="138" y="73"/>
                  </a:cubicBezTo>
                  <a:close/>
                  <a:moveTo>
                    <a:pt x="115" y="74"/>
                  </a:moveTo>
                  <a:cubicBezTo>
                    <a:pt x="115" y="57"/>
                    <a:pt x="111" y="43"/>
                    <a:pt x="103" y="34"/>
                  </a:cubicBezTo>
                  <a:cubicBezTo>
                    <a:pt x="96" y="24"/>
                    <a:pt x="84" y="20"/>
                    <a:pt x="70" y="20"/>
                  </a:cubicBezTo>
                  <a:cubicBezTo>
                    <a:pt x="56" y="20"/>
                    <a:pt x="44" y="24"/>
                    <a:pt x="36" y="34"/>
                  </a:cubicBezTo>
                  <a:cubicBezTo>
                    <a:pt x="27" y="44"/>
                    <a:pt x="23" y="57"/>
                    <a:pt x="23" y="75"/>
                  </a:cubicBezTo>
                  <a:cubicBezTo>
                    <a:pt x="23" y="92"/>
                    <a:pt x="27" y="105"/>
                    <a:pt x="36" y="114"/>
                  </a:cubicBezTo>
                  <a:cubicBezTo>
                    <a:pt x="44" y="124"/>
                    <a:pt x="56" y="128"/>
                    <a:pt x="70" y="128"/>
                  </a:cubicBezTo>
                  <a:cubicBezTo>
                    <a:pt x="85" y="128"/>
                    <a:pt x="96" y="124"/>
                    <a:pt x="104" y="114"/>
                  </a:cubicBezTo>
                  <a:cubicBezTo>
                    <a:pt x="111" y="105"/>
                    <a:pt x="115" y="92"/>
                    <a:pt x="115" y="7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60" name="Freeform 39"/>
            <p:cNvSpPr>
              <a:spLocks/>
            </p:cNvSpPr>
            <p:nvPr/>
          </p:nvSpPr>
          <p:spPr bwMode="auto">
            <a:xfrm>
              <a:off x="8167688" y="7621588"/>
              <a:ext cx="436563" cy="787400"/>
            </a:xfrm>
            <a:custGeom>
              <a:avLst/>
              <a:gdLst>
                <a:gd name="T0" fmla="*/ 275 w 275"/>
                <a:gd name="T1" fmla="*/ 496 h 496"/>
                <a:gd name="T2" fmla="*/ 199 w 275"/>
                <a:gd name="T3" fmla="*/ 496 h 496"/>
                <a:gd name="T4" fmla="*/ 54 w 275"/>
                <a:gd name="T5" fmla="*/ 336 h 496"/>
                <a:gd name="T6" fmla="*/ 52 w 275"/>
                <a:gd name="T7" fmla="*/ 336 h 496"/>
                <a:gd name="T8" fmla="*/ 52 w 275"/>
                <a:gd name="T9" fmla="*/ 496 h 496"/>
                <a:gd name="T10" fmla="*/ 0 w 275"/>
                <a:gd name="T11" fmla="*/ 496 h 496"/>
                <a:gd name="T12" fmla="*/ 0 w 275"/>
                <a:gd name="T13" fmla="*/ 0 h 496"/>
                <a:gd name="T14" fmla="*/ 52 w 275"/>
                <a:gd name="T15" fmla="*/ 0 h 496"/>
                <a:gd name="T16" fmla="*/ 52 w 275"/>
                <a:gd name="T17" fmla="*/ 315 h 496"/>
                <a:gd name="T18" fmla="*/ 54 w 275"/>
                <a:gd name="T19" fmla="*/ 315 h 496"/>
                <a:gd name="T20" fmla="*/ 192 w 275"/>
                <a:gd name="T21" fmla="*/ 162 h 496"/>
                <a:gd name="T22" fmla="*/ 263 w 275"/>
                <a:gd name="T23" fmla="*/ 162 h 496"/>
                <a:gd name="T24" fmla="*/ 109 w 275"/>
                <a:gd name="T25" fmla="*/ 322 h 496"/>
                <a:gd name="T26" fmla="*/ 275 w 275"/>
                <a:gd name="T27"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5" h="496">
                  <a:moveTo>
                    <a:pt x="275" y="496"/>
                  </a:moveTo>
                  <a:lnTo>
                    <a:pt x="199" y="496"/>
                  </a:lnTo>
                  <a:lnTo>
                    <a:pt x="54" y="336"/>
                  </a:lnTo>
                  <a:lnTo>
                    <a:pt x="52" y="336"/>
                  </a:lnTo>
                  <a:lnTo>
                    <a:pt x="52" y="496"/>
                  </a:lnTo>
                  <a:lnTo>
                    <a:pt x="0" y="496"/>
                  </a:lnTo>
                  <a:lnTo>
                    <a:pt x="0" y="0"/>
                  </a:lnTo>
                  <a:lnTo>
                    <a:pt x="52" y="0"/>
                  </a:lnTo>
                  <a:lnTo>
                    <a:pt x="52" y="315"/>
                  </a:lnTo>
                  <a:lnTo>
                    <a:pt x="54" y="315"/>
                  </a:lnTo>
                  <a:lnTo>
                    <a:pt x="192" y="162"/>
                  </a:lnTo>
                  <a:lnTo>
                    <a:pt x="263" y="162"/>
                  </a:lnTo>
                  <a:lnTo>
                    <a:pt x="109" y="322"/>
                  </a:lnTo>
                  <a:lnTo>
                    <a:pt x="275" y="49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61" name="Freeform 40"/>
            <p:cNvSpPr>
              <a:spLocks/>
            </p:cNvSpPr>
            <p:nvPr/>
          </p:nvSpPr>
          <p:spPr bwMode="auto">
            <a:xfrm>
              <a:off x="4289425" y="7766050"/>
              <a:ext cx="528638" cy="642938"/>
            </a:xfrm>
            <a:custGeom>
              <a:avLst/>
              <a:gdLst>
                <a:gd name="T0" fmla="*/ 36 w 141"/>
                <a:gd name="T1" fmla="*/ 84 h 170"/>
                <a:gd name="T2" fmla="*/ 30 w 141"/>
                <a:gd name="T3" fmla="*/ 86 h 170"/>
                <a:gd name="T4" fmla="*/ 24 w 141"/>
                <a:gd name="T5" fmla="*/ 84 h 170"/>
                <a:gd name="T6" fmla="*/ 0 w 141"/>
                <a:gd name="T7" fmla="*/ 65 h 170"/>
                <a:gd name="T8" fmla="*/ 0 w 141"/>
                <a:gd name="T9" fmla="*/ 170 h 170"/>
                <a:gd name="T10" fmla="*/ 129 w 141"/>
                <a:gd name="T11" fmla="*/ 170 h 170"/>
                <a:gd name="T12" fmla="*/ 141 w 141"/>
                <a:gd name="T13" fmla="*/ 158 h 170"/>
                <a:gd name="T14" fmla="*/ 141 w 141"/>
                <a:gd name="T15" fmla="*/ 0 h 170"/>
                <a:gd name="T16" fmla="*/ 36 w 141"/>
                <a:gd name="T17" fmla="*/ 8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70">
                  <a:moveTo>
                    <a:pt x="36" y="84"/>
                  </a:moveTo>
                  <a:cubicBezTo>
                    <a:pt x="34" y="85"/>
                    <a:pt x="32" y="86"/>
                    <a:pt x="30" y="86"/>
                  </a:cubicBezTo>
                  <a:cubicBezTo>
                    <a:pt x="28" y="86"/>
                    <a:pt x="25" y="85"/>
                    <a:pt x="24" y="84"/>
                  </a:cubicBezTo>
                  <a:cubicBezTo>
                    <a:pt x="0" y="65"/>
                    <a:pt x="0" y="65"/>
                    <a:pt x="0" y="65"/>
                  </a:cubicBezTo>
                  <a:cubicBezTo>
                    <a:pt x="0" y="170"/>
                    <a:pt x="0" y="170"/>
                    <a:pt x="0" y="170"/>
                  </a:cubicBezTo>
                  <a:cubicBezTo>
                    <a:pt x="129" y="170"/>
                    <a:pt x="129" y="170"/>
                    <a:pt x="129" y="170"/>
                  </a:cubicBezTo>
                  <a:cubicBezTo>
                    <a:pt x="135" y="170"/>
                    <a:pt x="141" y="165"/>
                    <a:pt x="141" y="158"/>
                  </a:cubicBezTo>
                  <a:cubicBezTo>
                    <a:pt x="141" y="0"/>
                    <a:pt x="141" y="0"/>
                    <a:pt x="141" y="0"/>
                  </a:cubicBezTo>
                  <a:lnTo>
                    <a:pt x="36" y="8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62" name="Freeform 41"/>
            <p:cNvSpPr>
              <a:spLocks noEditPoints="1"/>
            </p:cNvSpPr>
            <p:nvPr/>
          </p:nvSpPr>
          <p:spPr bwMode="auto">
            <a:xfrm>
              <a:off x="3457575" y="7391400"/>
              <a:ext cx="760413" cy="1274763"/>
            </a:xfrm>
            <a:custGeom>
              <a:avLst/>
              <a:gdLst>
                <a:gd name="T0" fmla="*/ 202 w 202"/>
                <a:gd name="T1" fmla="*/ 155 h 337"/>
                <a:gd name="T2" fmla="*/ 202 w 202"/>
                <a:gd name="T3" fmla="*/ 155 h 337"/>
                <a:gd name="T4" fmla="*/ 202 w 202"/>
                <a:gd name="T5" fmla="*/ 140 h 337"/>
                <a:gd name="T6" fmla="*/ 202 w 202"/>
                <a:gd name="T7" fmla="*/ 140 h 337"/>
                <a:gd name="T8" fmla="*/ 202 w 202"/>
                <a:gd name="T9" fmla="*/ 85 h 337"/>
                <a:gd name="T10" fmla="*/ 202 w 202"/>
                <a:gd name="T11" fmla="*/ 73 h 337"/>
                <a:gd name="T12" fmla="*/ 202 w 202"/>
                <a:gd name="T13" fmla="*/ 73 h 337"/>
                <a:gd name="T14" fmla="*/ 202 w 202"/>
                <a:gd name="T15" fmla="*/ 0 h 337"/>
                <a:gd name="T16" fmla="*/ 0 w 202"/>
                <a:gd name="T17" fmla="*/ 36 h 337"/>
                <a:gd name="T18" fmla="*/ 0 w 202"/>
                <a:gd name="T19" fmla="*/ 302 h 337"/>
                <a:gd name="T20" fmla="*/ 202 w 202"/>
                <a:gd name="T21" fmla="*/ 337 h 337"/>
                <a:gd name="T22" fmla="*/ 202 w 202"/>
                <a:gd name="T23" fmla="*/ 265 h 337"/>
                <a:gd name="T24" fmla="*/ 202 w 202"/>
                <a:gd name="T25" fmla="*/ 265 h 337"/>
                <a:gd name="T26" fmla="*/ 202 w 202"/>
                <a:gd name="T27" fmla="*/ 253 h 337"/>
                <a:gd name="T28" fmla="*/ 202 w 202"/>
                <a:gd name="T29" fmla="*/ 155 h 337"/>
                <a:gd name="T30" fmla="*/ 140 w 202"/>
                <a:gd name="T31" fmla="*/ 182 h 337"/>
                <a:gd name="T32" fmla="*/ 137 w 202"/>
                <a:gd name="T33" fmla="*/ 194 h 337"/>
                <a:gd name="T34" fmla="*/ 133 w 202"/>
                <a:gd name="T35" fmla="*/ 205 h 337"/>
                <a:gd name="T36" fmla="*/ 127 w 202"/>
                <a:gd name="T37" fmla="*/ 214 h 337"/>
                <a:gd name="T38" fmla="*/ 120 w 202"/>
                <a:gd name="T39" fmla="*/ 221 h 337"/>
                <a:gd name="T40" fmla="*/ 112 w 202"/>
                <a:gd name="T41" fmla="*/ 226 h 337"/>
                <a:gd name="T42" fmla="*/ 103 w 202"/>
                <a:gd name="T43" fmla="*/ 228 h 337"/>
                <a:gd name="T44" fmla="*/ 93 w 202"/>
                <a:gd name="T45" fmla="*/ 229 h 337"/>
                <a:gd name="T46" fmla="*/ 84 w 202"/>
                <a:gd name="T47" fmla="*/ 227 h 337"/>
                <a:gd name="T48" fmla="*/ 75 w 202"/>
                <a:gd name="T49" fmla="*/ 224 h 337"/>
                <a:gd name="T50" fmla="*/ 68 w 202"/>
                <a:gd name="T51" fmla="*/ 219 h 337"/>
                <a:gd name="T52" fmla="*/ 62 w 202"/>
                <a:gd name="T53" fmla="*/ 211 h 337"/>
                <a:gd name="T54" fmla="*/ 57 w 202"/>
                <a:gd name="T55" fmla="*/ 203 h 337"/>
                <a:gd name="T56" fmla="*/ 53 w 202"/>
                <a:gd name="T57" fmla="*/ 193 h 337"/>
                <a:gd name="T58" fmla="*/ 51 w 202"/>
                <a:gd name="T59" fmla="*/ 182 h 337"/>
                <a:gd name="T60" fmla="*/ 50 w 202"/>
                <a:gd name="T61" fmla="*/ 170 h 337"/>
                <a:gd name="T62" fmla="*/ 51 w 202"/>
                <a:gd name="T63" fmla="*/ 158 h 337"/>
                <a:gd name="T64" fmla="*/ 53 w 202"/>
                <a:gd name="T65" fmla="*/ 147 h 337"/>
                <a:gd name="T66" fmla="*/ 56 w 202"/>
                <a:gd name="T67" fmla="*/ 137 h 337"/>
                <a:gd name="T68" fmla="*/ 61 w 202"/>
                <a:gd name="T69" fmla="*/ 128 h 337"/>
                <a:gd name="T70" fmla="*/ 68 w 202"/>
                <a:gd name="T71" fmla="*/ 120 h 337"/>
                <a:gd name="T72" fmla="*/ 76 w 202"/>
                <a:gd name="T73" fmla="*/ 114 h 337"/>
                <a:gd name="T74" fmla="*/ 84 w 202"/>
                <a:gd name="T75" fmla="*/ 111 h 337"/>
                <a:gd name="T76" fmla="*/ 94 w 202"/>
                <a:gd name="T77" fmla="*/ 109 h 337"/>
                <a:gd name="T78" fmla="*/ 104 w 202"/>
                <a:gd name="T79" fmla="*/ 109 h 337"/>
                <a:gd name="T80" fmla="*/ 113 w 202"/>
                <a:gd name="T81" fmla="*/ 112 h 337"/>
                <a:gd name="T82" fmla="*/ 120 w 202"/>
                <a:gd name="T83" fmla="*/ 117 h 337"/>
                <a:gd name="T84" fmla="*/ 128 w 202"/>
                <a:gd name="T85" fmla="*/ 124 h 337"/>
                <a:gd name="T86" fmla="*/ 133 w 202"/>
                <a:gd name="T87" fmla="*/ 133 h 337"/>
                <a:gd name="T88" fmla="*/ 138 w 202"/>
                <a:gd name="T89" fmla="*/ 143 h 337"/>
                <a:gd name="T90" fmla="*/ 140 w 202"/>
                <a:gd name="T91" fmla="*/ 155 h 337"/>
                <a:gd name="T92" fmla="*/ 141 w 202"/>
                <a:gd name="T93" fmla="*/ 168 h 337"/>
                <a:gd name="T94" fmla="*/ 140 w 202"/>
                <a:gd name="T95" fmla="*/ 18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2" h="337">
                  <a:moveTo>
                    <a:pt x="202" y="155"/>
                  </a:moveTo>
                  <a:cubicBezTo>
                    <a:pt x="202" y="155"/>
                    <a:pt x="202" y="155"/>
                    <a:pt x="202" y="155"/>
                  </a:cubicBezTo>
                  <a:cubicBezTo>
                    <a:pt x="202" y="140"/>
                    <a:pt x="202" y="140"/>
                    <a:pt x="202" y="140"/>
                  </a:cubicBezTo>
                  <a:cubicBezTo>
                    <a:pt x="202" y="140"/>
                    <a:pt x="202" y="140"/>
                    <a:pt x="202" y="140"/>
                  </a:cubicBezTo>
                  <a:cubicBezTo>
                    <a:pt x="202" y="85"/>
                    <a:pt x="202" y="85"/>
                    <a:pt x="202" y="85"/>
                  </a:cubicBezTo>
                  <a:cubicBezTo>
                    <a:pt x="202" y="73"/>
                    <a:pt x="202" y="73"/>
                    <a:pt x="202" y="73"/>
                  </a:cubicBezTo>
                  <a:cubicBezTo>
                    <a:pt x="202" y="73"/>
                    <a:pt x="202" y="73"/>
                    <a:pt x="202" y="73"/>
                  </a:cubicBezTo>
                  <a:cubicBezTo>
                    <a:pt x="202" y="0"/>
                    <a:pt x="202" y="0"/>
                    <a:pt x="202" y="0"/>
                  </a:cubicBezTo>
                  <a:cubicBezTo>
                    <a:pt x="0" y="36"/>
                    <a:pt x="0" y="36"/>
                    <a:pt x="0" y="36"/>
                  </a:cubicBezTo>
                  <a:cubicBezTo>
                    <a:pt x="0" y="302"/>
                    <a:pt x="0" y="302"/>
                    <a:pt x="0" y="302"/>
                  </a:cubicBezTo>
                  <a:cubicBezTo>
                    <a:pt x="202" y="337"/>
                    <a:pt x="202" y="337"/>
                    <a:pt x="202" y="337"/>
                  </a:cubicBezTo>
                  <a:cubicBezTo>
                    <a:pt x="202" y="265"/>
                    <a:pt x="202" y="265"/>
                    <a:pt x="202" y="265"/>
                  </a:cubicBezTo>
                  <a:cubicBezTo>
                    <a:pt x="202" y="265"/>
                    <a:pt x="202" y="265"/>
                    <a:pt x="202" y="265"/>
                  </a:cubicBezTo>
                  <a:cubicBezTo>
                    <a:pt x="202" y="253"/>
                    <a:pt x="202" y="253"/>
                    <a:pt x="202" y="253"/>
                  </a:cubicBezTo>
                  <a:lnTo>
                    <a:pt x="202" y="155"/>
                  </a:lnTo>
                  <a:close/>
                  <a:moveTo>
                    <a:pt x="140" y="182"/>
                  </a:moveTo>
                  <a:cubicBezTo>
                    <a:pt x="139" y="186"/>
                    <a:pt x="139" y="190"/>
                    <a:pt x="137" y="194"/>
                  </a:cubicBezTo>
                  <a:cubicBezTo>
                    <a:pt x="136" y="198"/>
                    <a:pt x="135" y="201"/>
                    <a:pt x="133" y="205"/>
                  </a:cubicBezTo>
                  <a:cubicBezTo>
                    <a:pt x="131" y="208"/>
                    <a:pt x="129" y="211"/>
                    <a:pt x="127" y="214"/>
                  </a:cubicBezTo>
                  <a:cubicBezTo>
                    <a:pt x="125" y="217"/>
                    <a:pt x="122" y="219"/>
                    <a:pt x="120" y="221"/>
                  </a:cubicBezTo>
                  <a:cubicBezTo>
                    <a:pt x="117" y="223"/>
                    <a:pt x="114" y="225"/>
                    <a:pt x="112" y="226"/>
                  </a:cubicBezTo>
                  <a:cubicBezTo>
                    <a:pt x="109" y="227"/>
                    <a:pt x="106" y="228"/>
                    <a:pt x="103" y="228"/>
                  </a:cubicBezTo>
                  <a:cubicBezTo>
                    <a:pt x="99" y="229"/>
                    <a:pt x="96" y="229"/>
                    <a:pt x="93" y="229"/>
                  </a:cubicBezTo>
                  <a:cubicBezTo>
                    <a:pt x="90" y="229"/>
                    <a:pt x="86" y="228"/>
                    <a:pt x="84" y="227"/>
                  </a:cubicBezTo>
                  <a:cubicBezTo>
                    <a:pt x="81" y="226"/>
                    <a:pt x="78" y="225"/>
                    <a:pt x="75" y="224"/>
                  </a:cubicBezTo>
                  <a:cubicBezTo>
                    <a:pt x="73" y="222"/>
                    <a:pt x="70" y="221"/>
                    <a:pt x="68" y="219"/>
                  </a:cubicBezTo>
                  <a:cubicBezTo>
                    <a:pt x="66" y="216"/>
                    <a:pt x="64" y="214"/>
                    <a:pt x="62" y="211"/>
                  </a:cubicBezTo>
                  <a:cubicBezTo>
                    <a:pt x="60" y="209"/>
                    <a:pt x="58" y="206"/>
                    <a:pt x="57" y="203"/>
                  </a:cubicBezTo>
                  <a:cubicBezTo>
                    <a:pt x="55" y="200"/>
                    <a:pt x="54" y="197"/>
                    <a:pt x="53" y="193"/>
                  </a:cubicBezTo>
                  <a:cubicBezTo>
                    <a:pt x="52" y="190"/>
                    <a:pt x="51" y="186"/>
                    <a:pt x="51" y="182"/>
                  </a:cubicBezTo>
                  <a:cubicBezTo>
                    <a:pt x="50" y="179"/>
                    <a:pt x="50" y="175"/>
                    <a:pt x="50" y="170"/>
                  </a:cubicBezTo>
                  <a:cubicBezTo>
                    <a:pt x="50" y="166"/>
                    <a:pt x="50" y="162"/>
                    <a:pt x="51" y="158"/>
                  </a:cubicBezTo>
                  <a:cubicBezTo>
                    <a:pt x="51" y="154"/>
                    <a:pt x="52" y="150"/>
                    <a:pt x="53" y="147"/>
                  </a:cubicBezTo>
                  <a:cubicBezTo>
                    <a:pt x="54" y="143"/>
                    <a:pt x="55" y="140"/>
                    <a:pt x="56" y="137"/>
                  </a:cubicBezTo>
                  <a:cubicBezTo>
                    <a:pt x="58" y="134"/>
                    <a:pt x="60" y="131"/>
                    <a:pt x="61" y="128"/>
                  </a:cubicBezTo>
                  <a:cubicBezTo>
                    <a:pt x="63" y="125"/>
                    <a:pt x="66" y="122"/>
                    <a:pt x="68" y="120"/>
                  </a:cubicBezTo>
                  <a:cubicBezTo>
                    <a:pt x="70" y="118"/>
                    <a:pt x="73" y="116"/>
                    <a:pt x="76" y="114"/>
                  </a:cubicBezTo>
                  <a:cubicBezTo>
                    <a:pt x="78" y="113"/>
                    <a:pt x="81" y="112"/>
                    <a:pt x="84" y="111"/>
                  </a:cubicBezTo>
                  <a:cubicBezTo>
                    <a:pt x="87" y="110"/>
                    <a:pt x="91" y="109"/>
                    <a:pt x="94" y="109"/>
                  </a:cubicBezTo>
                  <a:cubicBezTo>
                    <a:pt x="98" y="109"/>
                    <a:pt x="101" y="109"/>
                    <a:pt x="104" y="109"/>
                  </a:cubicBezTo>
                  <a:cubicBezTo>
                    <a:pt x="107" y="110"/>
                    <a:pt x="110" y="111"/>
                    <a:pt x="113" y="112"/>
                  </a:cubicBezTo>
                  <a:cubicBezTo>
                    <a:pt x="115" y="113"/>
                    <a:pt x="118" y="115"/>
                    <a:pt x="120" y="117"/>
                  </a:cubicBezTo>
                  <a:cubicBezTo>
                    <a:pt x="123" y="119"/>
                    <a:pt x="125" y="121"/>
                    <a:pt x="128" y="124"/>
                  </a:cubicBezTo>
                  <a:cubicBezTo>
                    <a:pt x="130" y="126"/>
                    <a:pt x="132" y="129"/>
                    <a:pt x="133" y="133"/>
                  </a:cubicBezTo>
                  <a:cubicBezTo>
                    <a:pt x="135" y="136"/>
                    <a:pt x="136" y="139"/>
                    <a:pt x="138" y="143"/>
                  </a:cubicBezTo>
                  <a:cubicBezTo>
                    <a:pt x="139" y="147"/>
                    <a:pt x="139" y="151"/>
                    <a:pt x="140" y="155"/>
                  </a:cubicBezTo>
                  <a:cubicBezTo>
                    <a:pt x="141" y="159"/>
                    <a:pt x="141" y="163"/>
                    <a:pt x="141" y="168"/>
                  </a:cubicBezTo>
                  <a:cubicBezTo>
                    <a:pt x="141" y="173"/>
                    <a:pt x="141" y="177"/>
                    <a:pt x="140" y="1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63" name="Freeform 42"/>
            <p:cNvSpPr>
              <a:spLocks/>
            </p:cNvSpPr>
            <p:nvPr/>
          </p:nvSpPr>
          <p:spPr bwMode="auto">
            <a:xfrm>
              <a:off x="4289425" y="7648575"/>
              <a:ext cx="528638" cy="374650"/>
            </a:xfrm>
            <a:custGeom>
              <a:avLst/>
              <a:gdLst>
                <a:gd name="T0" fmla="*/ 0 w 141"/>
                <a:gd name="T1" fmla="*/ 76 h 99"/>
                <a:gd name="T2" fmla="*/ 30 w 141"/>
                <a:gd name="T3" fmla="*/ 99 h 99"/>
                <a:gd name="T4" fmla="*/ 141 w 141"/>
                <a:gd name="T5" fmla="*/ 11 h 99"/>
                <a:gd name="T6" fmla="*/ 129 w 141"/>
                <a:gd name="T7" fmla="*/ 0 h 99"/>
                <a:gd name="T8" fmla="*/ 0 w 141"/>
                <a:gd name="T9" fmla="*/ 0 h 99"/>
                <a:gd name="T10" fmla="*/ 0 w 141"/>
                <a:gd name="T11" fmla="*/ 76 h 99"/>
              </a:gdLst>
              <a:ahLst/>
              <a:cxnLst>
                <a:cxn ang="0">
                  <a:pos x="T0" y="T1"/>
                </a:cxn>
                <a:cxn ang="0">
                  <a:pos x="T2" y="T3"/>
                </a:cxn>
                <a:cxn ang="0">
                  <a:pos x="T4" y="T5"/>
                </a:cxn>
                <a:cxn ang="0">
                  <a:pos x="T6" y="T7"/>
                </a:cxn>
                <a:cxn ang="0">
                  <a:pos x="T8" y="T9"/>
                </a:cxn>
                <a:cxn ang="0">
                  <a:pos x="T10" y="T11"/>
                </a:cxn>
              </a:cxnLst>
              <a:rect l="0" t="0" r="r" b="b"/>
              <a:pathLst>
                <a:path w="141" h="99">
                  <a:moveTo>
                    <a:pt x="0" y="76"/>
                  </a:moveTo>
                  <a:cubicBezTo>
                    <a:pt x="30" y="99"/>
                    <a:pt x="30" y="99"/>
                    <a:pt x="30" y="99"/>
                  </a:cubicBezTo>
                  <a:cubicBezTo>
                    <a:pt x="141" y="11"/>
                    <a:pt x="141" y="11"/>
                    <a:pt x="141" y="11"/>
                  </a:cubicBezTo>
                  <a:cubicBezTo>
                    <a:pt x="140" y="5"/>
                    <a:pt x="135" y="0"/>
                    <a:pt x="129" y="0"/>
                  </a:cubicBezTo>
                  <a:cubicBezTo>
                    <a:pt x="0" y="0"/>
                    <a:pt x="0" y="0"/>
                    <a:pt x="0" y="0"/>
                  </a:cubicBezTo>
                  <a:lnTo>
                    <a:pt x="0" y="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64" name="Freeform 43"/>
            <p:cNvSpPr>
              <a:spLocks/>
            </p:cNvSpPr>
            <p:nvPr/>
          </p:nvSpPr>
          <p:spPr bwMode="auto">
            <a:xfrm>
              <a:off x="3721100" y="7886700"/>
              <a:ext cx="176213" cy="284163"/>
            </a:xfrm>
            <a:custGeom>
              <a:avLst/>
              <a:gdLst>
                <a:gd name="T0" fmla="*/ 46 w 47"/>
                <a:gd name="T1" fmla="*/ 22 h 75"/>
                <a:gd name="T2" fmla="*/ 44 w 47"/>
                <a:gd name="T3" fmla="*/ 15 h 75"/>
                <a:gd name="T4" fmla="*/ 41 w 47"/>
                <a:gd name="T5" fmla="*/ 10 h 75"/>
                <a:gd name="T6" fmla="*/ 37 w 47"/>
                <a:gd name="T7" fmla="*/ 6 h 75"/>
                <a:gd name="T8" fmla="*/ 33 w 47"/>
                <a:gd name="T9" fmla="*/ 3 h 75"/>
                <a:gd name="T10" fmla="*/ 29 w 47"/>
                <a:gd name="T11" fmla="*/ 1 h 75"/>
                <a:gd name="T12" fmla="*/ 24 w 47"/>
                <a:gd name="T13" fmla="*/ 1 h 75"/>
                <a:gd name="T14" fmla="*/ 18 w 47"/>
                <a:gd name="T15" fmla="*/ 1 h 75"/>
                <a:gd name="T16" fmla="*/ 14 w 47"/>
                <a:gd name="T17" fmla="*/ 4 h 75"/>
                <a:gd name="T18" fmla="*/ 10 w 47"/>
                <a:gd name="T19" fmla="*/ 7 h 75"/>
                <a:gd name="T20" fmla="*/ 6 w 47"/>
                <a:gd name="T21" fmla="*/ 12 h 75"/>
                <a:gd name="T22" fmla="*/ 4 w 47"/>
                <a:gd name="T23" fmla="*/ 17 h 75"/>
                <a:gd name="T24" fmla="*/ 2 w 47"/>
                <a:gd name="T25" fmla="*/ 23 h 75"/>
                <a:gd name="T26" fmla="*/ 1 w 47"/>
                <a:gd name="T27" fmla="*/ 30 h 75"/>
                <a:gd name="T28" fmla="*/ 0 w 47"/>
                <a:gd name="T29" fmla="*/ 38 h 75"/>
                <a:gd name="T30" fmla="*/ 1 w 47"/>
                <a:gd name="T31" fmla="*/ 46 h 75"/>
                <a:gd name="T32" fmla="*/ 2 w 47"/>
                <a:gd name="T33" fmla="*/ 54 h 75"/>
                <a:gd name="T34" fmla="*/ 4 w 47"/>
                <a:gd name="T35" fmla="*/ 60 h 75"/>
                <a:gd name="T36" fmla="*/ 7 w 47"/>
                <a:gd name="T37" fmla="*/ 66 h 75"/>
                <a:gd name="T38" fmla="*/ 10 w 47"/>
                <a:gd name="T39" fmla="*/ 70 h 75"/>
                <a:gd name="T40" fmla="*/ 14 w 47"/>
                <a:gd name="T41" fmla="*/ 73 h 75"/>
                <a:gd name="T42" fmla="*/ 18 w 47"/>
                <a:gd name="T43" fmla="*/ 75 h 75"/>
                <a:gd name="T44" fmla="*/ 23 w 47"/>
                <a:gd name="T45" fmla="*/ 75 h 75"/>
                <a:gd name="T46" fmla="*/ 28 w 47"/>
                <a:gd name="T47" fmla="*/ 75 h 75"/>
                <a:gd name="T48" fmla="*/ 33 w 47"/>
                <a:gd name="T49" fmla="*/ 73 h 75"/>
                <a:gd name="T50" fmla="*/ 37 w 47"/>
                <a:gd name="T51" fmla="*/ 71 h 75"/>
                <a:gd name="T52" fmla="*/ 40 w 47"/>
                <a:gd name="T53" fmla="*/ 67 h 75"/>
                <a:gd name="T54" fmla="*/ 43 w 47"/>
                <a:gd name="T55" fmla="*/ 61 h 75"/>
                <a:gd name="T56" fmla="*/ 45 w 47"/>
                <a:gd name="T57" fmla="*/ 55 h 75"/>
                <a:gd name="T58" fmla="*/ 47 w 47"/>
                <a:gd name="T59" fmla="*/ 47 h 75"/>
                <a:gd name="T60" fmla="*/ 47 w 47"/>
                <a:gd name="T61" fmla="*/ 39 h 75"/>
                <a:gd name="T62" fmla="*/ 47 w 47"/>
                <a:gd name="T63" fmla="*/ 30 h 75"/>
                <a:gd name="T64" fmla="*/ 46 w 47"/>
                <a:gd name="T65" fmla="*/ 2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75">
                  <a:moveTo>
                    <a:pt x="46" y="22"/>
                  </a:moveTo>
                  <a:cubicBezTo>
                    <a:pt x="45" y="20"/>
                    <a:pt x="44" y="17"/>
                    <a:pt x="44" y="15"/>
                  </a:cubicBezTo>
                  <a:cubicBezTo>
                    <a:pt x="43" y="13"/>
                    <a:pt x="42" y="11"/>
                    <a:pt x="41" y="10"/>
                  </a:cubicBezTo>
                  <a:cubicBezTo>
                    <a:pt x="40" y="8"/>
                    <a:pt x="38" y="7"/>
                    <a:pt x="37" y="6"/>
                  </a:cubicBezTo>
                  <a:cubicBezTo>
                    <a:pt x="36" y="4"/>
                    <a:pt x="35" y="3"/>
                    <a:pt x="33" y="3"/>
                  </a:cubicBezTo>
                  <a:cubicBezTo>
                    <a:pt x="32" y="2"/>
                    <a:pt x="30" y="1"/>
                    <a:pt x="29" y="1"/>
                  </a:cubicBezTo>
                  <a:cubicBezTo>
                    <a:pt x="27" y="1"/>
                    <a:pt x="26" y="0"/>
                    <a:pt x="24" y="1"/>
                  </a:cubicBezTo>
                  <a:cubicBezTo>
                    <a:pt x="22" y="1"/>
                    <a:pt x="20" y="1"/>
                    <a:pt x="18" y="1"/>
                  </a:cubicBezTo>
                  <a:cubicBezTo>
                    <a:pt x="17" y="2"/>
                    <a:pt x="15" y="3"/>
                    <a:pt x="14" y="4"/>
                  </a:cubicBezTo>
                  <a:cubicBezTo>
                    <a:pt x="12" y="5"/>
                    <a:pt x="11" y="6"/>
                    <a:pt x="10" y="7"/>
                  </a:cubicBezTo>
                  <a:cubicBezTo>
                    <a:pt x="9" y="8"/>
                    <a:pt x="7" y="10"/>
                    <a:pt x="6" y="12"/>
                  </a:cubicBezTo>
                  <a:cubicBezTo>
                    <a:pt x="5" y="13"/>
                    <a:pt x="5" y="15"/>
                    <a:pt x="4" y="17"/>
                  </a:cubicBezTo>
                  <a:cubicBezTo>
                    <a:pt x="3" y="19"/>
                    <a:pt x="2" y="21"/>
                    <a:pt x="2" y="23"/>
                  </a:cubicBezTo>
                  <a:cubicBezTo>
                    <a:pt x="1" y="26"/>
                    <a:pt x="1" y="28"/>
                    <a:pt x="1" y="30"/>
                  </a:cubicBezTo>
                  <a:cubicBezTo>
                    <a:pt x="1" y="33"/>
                    <a:pt x="0" y="35"/>
                    <a:pt x="0" y="38"/>
                  </a:cubicBezTo>
                  <a:cubicBezTo>
                    <a:pt x="0" y="41"/>
                    <a:pt x="1" y="44"/>
                    <a:pt x="1" y="46"/>
                  </a:cubicBezTo>
                  <a:cubicBezTo>
                    <a:pt x="1" y="49"/>
                    <a:pt x="2" y="51"/>
                    <a:pt x="2" y="54"/>
                  </a:cubicBezTo>
                  <a:cubicBezTo>
                    <a:pt x="3" y="56"/>
                    <a:pt x="3" y="58"/>
                    <a:pt x="4" y="60"/>
                  </a:cubicBezTo>
                  <a:cubicBezTo>
                    <a:pt x="5" y="62"/>
                    <a:pt x="6" y="64"/>
                    <a:pt x="7" y="66"/>
                  </a:cubicBezTo>
                  <a:cubicBezTo>
                    <a:pt x="8" y="67"/>
                    <a:pt x="9" y="68"/>
                    <a:pt x="10" y="70"/>
                  </a:cubicBezTo>
                  <a:cubicBezTo>
                    <a:pt x="12" y="71"/>
                    <a:pt x="13" y="72"/>
                    <a:pt x="14" y="73"/>
                  </a:cubicBezTo>
                  <a:cubicBezTo>
                    <a:pt x="15" y="73"/>
                    <a:pt x="17" y="74"/>
                    <a:pt x="18" y="75"/>
                  </a:cubicBezTo>
                  <a:cubicBezTo>
                    <a:pt x="20" y="75"/>
                    <a:pt x="22" y="75"/>
                    <a:pt x="23" y="75"/>
                  </a:cubicBezTo>
                  <a:cubicBezTo>
                    <a:pt x="25" y="75"/>
                    <a:pt x="27" y="75"/>
                    <a:pt x="28" y="75"/>
                  </a:cubicBezTo>
                  <a:cubicBezTo>
                    <a:pt x="30" y="75"/>
                    <a:pt x="31" y="74"/>
                    <a:pt x="33" y="73"/>
                  </a:cubicBezTo>
                  <a:cubicBezTo>
                    <a:pt x="34" y="73"/>
                    <a:pt x="35" y="72"/>
                    <a:pt x="37" y="71"/>
                  </a:cubicBezTo>
                  <a:cubicBezTo>
                    <a:pt x="38" y="70"/>
                    <a:pt x="39" y="68"/>
                    <a:pt x="40" y="67"/>
                  </a:cubicBezTo>
                  <a:cubicBezTo>
                    <a:pt x="41" y="65"/>
                    <a:pt x="42" y="63"/>
                    <a:pt x="43" y="61"/>
                  </a:cubicBezTo>
                  <a:cubicBezTo>
                    <a:pt x="44" y="59"/>
                    <a:pt x="45" y="57"/>
                    <a:pt x="45" y="55"/>
                  </a:cubicBezTo>
                  <a:cubicBezTo>
                    <a:pt x="46" y="52"/>
                    <a:pt x="47" y="50"/>
                    <a:pt x="47" y="47"/>
                  </a:cubicBezTo>
                  <a:cubicBezTo>
                    <a:pt x="47" y="45"/>
                    <a:pt x="47" y="42"/>
                    <a:pt x="47" y="39"/>
                  </a:cubicBezTo>
                  <a:cubicBezTo>
                    <a:pt x="47" y="36"/>
                    <a:pt x="47" y="33"/>
                    <a:pt x="47" y="30"/>
                  </a:cubicBezTo>
                  <a:cubicBezTo>
                    <a:pt x="47" y="27"/>
                    <a:pt x="46" y="24"/>
                    <a:pt x="46"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grpSp>
      <p:grpSp>
        <p:nvGrpSpPr>
          <p:cNvPr id="165" name="Group 164"/>
          <p:cNvGrpSpPr/>
          <p:nvPr/>
        </p:nvGrpSpPr>
        <p:grpSpPr>
          <a:xfrm>
            <a:off x="9809090" y="2038965"/>
            <a:ext cx="843427" cy="376318"/>
            <a:chOff x="3001963" y="8221662"/>
            <a:chExt cx="6311901" cy="2816226"/>
          </a:xfrm>
          <a:solidFill>
            <a:schemeClr val="bg1">
              <a:lumMod val="50000"/>
            </a:schemeClr>
          </a:solidFill>
        </p:grpSpPr>
        <p:sp>
          <p:nvSpPr>
            <p:cNvPr id="167" name="Freeform 47"/>
            <p:cNvSpPr>
              <a:spLocks/>
            </p:cNvSpPr>
            <p:nvPr/>
          </p:nvSpPr>
          <p:spPr bwMode="auto">
            <a:xfrm>
              <a:off x="8059738" y="8221662"/>
              <a:ext cx="1122363" cy="2439988"/>
            </a:xfrm>
            <a:custGeom>
              <a:avLst/>
              <a:gdLst>
                <a:gd name="T0" fmla="*/ 293 w 299"/>
                <a:gd name="T1" fmla="*/ 546 h 648"/>
                <a:gd name="T2" fmla="*/ 240 w 299"/>
                <a:gd name="T3" fmla="*/ 443 h 648"/>
                <a:gd name="T4" fmla="*/ 192 w 299"/>
                <a:gd name="T5" fmla="*/ 393 h 648"/>
                <a:gd name="T6" fmla="*/ 234 w 299"/>
                <a:gd name="T7" fmla="*/ 280 h 648"/>
                <a:gd name="T8" fmla="*/ 253 w 299"/>
                <a:gd name="T9" fmla="*/ 157 h 648"/>
                <a:gd name="T10" fmla="*/ 220 w 299"/>
                <a:gd name="T11" fmla="*/ 49 h 648"/>
                <a:gd name="T12" fmla="*/ 120 w 299"/>
                <a:gd name="T13" fmla="*/ 11 h 648"/>
                <a:gd name="T14" fmla="*/ 37 w 299"/>
                <a:gd name="T15" fmla="*/ 84 h 648"/>
                <a:gd name="T16" fmla="*/ 3 w 299"/>
                <a:gd name="T17" fmla="*/ 194 h 648"/>
                <a:gd name="T18" fmla="*/ 10 w 299"/>
                <a:gd name="T19" fmla="*/ 316 h 648"/>
                <a:gd name="T20" fmla="*/ 37 w 299"/>
                <a:gd name="T21" fmla="*/ 418 h 648"/>
                <a:gd name="T22" fmla="*/ 40 w 299"/>
                <a:gd name="T23" fmla="*/ 430 h 648"/>
                <a:gd name="T24" fmla="*/ 153 w 299"/>
                <a:gd name="T25" fmla="*/ 615 h 648"/>
                <a:gd name="T26" fmla="*/ 252 w 299"/>
                <a:gd name="T27" fmla="*/ 636 h 648"/>
                <a:gd name="T28" fmla="*/ 293 w 299"/>
                <a:gd name="T29" fmla="*/ 54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9" h="648">
                  <a:moveTo>
                    <a:pt x="293" y="546"/>
                  </a:moveTo>
                  <a:cubicBezTo>
                    <a:pt x="287" y="507"/>
                    <a:pt x="266" y="473"/>
                    <a:pt x="240" y="443"/>
                  </a:cubicBezTo>
                  <a:cubicBezTo>
                    <a:pt x="225" y="426"/>
                    <a:pt x="209" y="409"/>
                    <a:pt x="192" y="393"/>
                  </a:cubicBezTo>
                  <a:cubicBezTo>
                    <a:pt x="209" y="357"/>
                    <a:pt x="223" y="319"/>
                    <a:pt x="234" y="280"/>
                  </a:cubicBezTo>
                  <a:cubicBezTo>
                    <a:pt x="245" y="240"/>
                    <a:pt x="254" y="199"/>
                    <a:pt x="253" y="157"/>
                  </a:cubicBezTo>
                  <a:cubicBezTo>
                    <a:pt x="252" y="120"/>
                    <a:pt x="243" y="80"/>
                    <a:pt x="220" y="49"/>
                  </a:cubicBezTo>
                  <a:cubicBezTo>
                    <a:pt x="197" y="18"/>
                    <a:pt x="159" y="0"/>
                    <a:pt x="120" y="11"/>
                  </a:cubicBezTo>
                  <a:cubicBezTo>
                    <a:pt x="84" y="22"/>
                    <a:pt x="55" y="52"/>
                    <a:pt x="37" y="84"/>
                  </a:cubicBezTo>
                  <a:cubicBezTo>
                    <a:pt x="17" y="117"/>
                    <a:pt x="6" y="156"/>
                    <a:pt x="3" y="194"/>
                  </a:cubicBezTo>
                  <a:cubicBezTo>
                    <a:pt x="0" y="235"/>
                    <a:pt x="4" y="276"/>
                    <a:pt x="10" y="316"/>
                  </a:cubicBezTo>
                  <a:cubicBezTo>
                    <a:pt x="16" y="351"/>
                    <a:pt x="24" y="386"/>
                    <a:pt x="37" y="418"/>
                  </a:cubicBezTo>
                  <a:cubicBezTo>
                    <a:pt x="38" y="422"/>
                    <a:pt x="39" y="426"/>
                    <a:pt x="40" y="430"/>
                  </a:cubicBezTo>
                  <a:cubicBezTo>
                    <a:pt x="58" y="500"/>
                    <a:pt x="91" y="574"/>
                    <a:pt x="153" y="615"/>
                  </a:cubicBezTo>
                  <a:cubicBezTo>
                    <a:pt x="181" y="634"/>
                    <a:pt x="219" y="648"/>
                    <a:pt x="252" y="636"/>
                  </a:cubicBezTo>
                  <a:cubicBezTo>
                    <a:pt x="289" y="623"/>
                    <a:pt x="299" y="581"/>
                    <a:pt x="293" y="5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68" name="Freeform 48"/>
            <p:cNvSpPr>
              <a:spLocks/>
            </p:cNvSpPr>
            <p:nvPr/>
          </p:nvSpPr>
          <p:spPr bwMode="auto">
            <a:xfrm>
              <a:off x="7397751" y="8904288"/>
              <a:ext cx="912813" cy="1674813"/>
            </a:xfrm>
            <a:custGeom>
              <a:avLst/>
              <a:gdLst>
                <a:gd name="T0" fmla="*/ 242 w 243"/>
                <a:gd name="T1" fmla="*/ 393 h 445"/>
                <a:gd name="T2" fmla="*/ 227 w 243"/>
                <a:gd name="T3" fmla="*/ 335 h 445"/>
                <a:gd name="T4" fmla="*/ 205 w 243"/>
                <a:gd name="T5" fmla="*/ 278 h 445"/>
                <a:gd name="T6" fmla="*/ 191 w 243"/>
                <a:gd name="T7" fmla="*/ 250 h 445"/>
                <a:gd name="T8" fmla="*/ 162 w 243"/>
                <a:gd name="T9" fmla="*/ 175 h 445"/>
                <a:gd name="T10" fmla="*/ 105 w 243"/>
                <a:gd name="T11" fmla="*/ 69 h 445"/>
                <a:gd name="T12" fmla="*/ 65 w 243"/>
                <a:gd name="T13" fmla="*/ 25 h 445"/>
                <a:gd name="T14" fmla="*/ 16 w 243"/>
                <a:gd name="T15" fmla="*/ 8 h 445"/>
                <a:gd name="T16" fmla="*/ 4 w 243"/>
                <a:gd name="T17" fmla="*/ 57 h 445"/>
                <a:gd name="T18" fmla="*/ 20 w 243"/>
                <a:gd name="T19" fmla="*/ 113 h 445"/>
                <a:gd name="T20" fmla="*/ 106 w 243"/>
                <a:gd name="T21" fmla="*/ 244 h 445"/>
                <a:gd name="T22" fmla="*/ 125 w 243"/>
                <a:gd name="T23" fmla="*/ 266 h 445"/>
                <a:gd name="T24" fmla="*/ 128 w 243"/>
                <a:gd name="T25" fmla="*/ 303 h 445"/>
                <a:gd name="T26" fmla="*/ 175 w 243"/>
                <a:gd name="T27" fmla="*/ 412 h 445"/>
                <a:gd name="T28" fmla="*/ 223 w 243"/>
                <a:gd name="T29" fmla="*/ 441 h 445"/>
                <a:gd name="T30" fmla="*/ 242 w 243"/>
                <a:gd name="T31" fmla="*/ 393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3" h="445">
                  <a:moveTo>
                    <a:pt x="242" y="393"/>
                  </a:moveTo>
                  <a:cubicBezTo>
                    <a:pt x="240" y="373"/>
                    <a:pt x="234" y="354"/>
                    <a:pt x="227" y="335"/>
                  </a:cubicBezTo>
                  <a:cubicBezTo>
                    <a:pt x="221" y="316"/>
                    <a:pt x="213" y="297"/>
                    <a:pt x="205" y="278"/>
                  </a:cubicBezTo>
                  <a:cubicBezTo>
                    <a:pt x="200" y="269"/>
                    <a:pt x="196" y="259"/>
                    <a:pt x="191" y="250"/>
                  </a:cubicBezTo>
                  <a:cubicBezTo>
                    <a:pt x="184" y="224"/>
                    <a:pt x="173" y="199"/>
                    <a:pt x="162" y="175"/>
                  </a:cubicBezTo>
                  <a:cubicBezTo>
                    <a:pt x="147" y="138"/>
                    <a:pt x="129" y="102"/>
                    <a:pt x="105" y="69"/>
                  </a:cubicBezTo>
                  <a:cubicBezTo>
                    <a:pt x="94" y="53"/>
                    <a:pt x="81" y="38"/>
                    <a:pt x="65" y="25"/>
                  </a:cubicBezTo>
                  <a:cubicBezTo>
                    <a:pt x="53" y="16"/>
                    <a:pt x="33" y="0"/>
                    <a:pt x="16" y="8"/>
                  </a:cubicBezTo>
                  <a:cubicBezTo>
                    <a:pt x="0" y="17"/>
                    <a:pt x="2" y="42"/>
                    <a:pt x="4" y="57"/>
                  </a:cubicBezTo>
                  <a:cubicBezTo>
                    <a:pt x="7" y="77"/>
                    <a:pt x="13" y="95"/>
                    <a:pt x="20" y="113"/>
                  </a:cubicBezTo>
                  <a:cubicBezTo>
                    <a:pt x="41" y="161"/>
                    <a:pt x="73" y="204"/>
                    <a:pt x="106" y="244"/>
                  </a:cubicBezTo>
                  <a:cubicBezTo>
                    <a:pt x="112" y="251"/>
                    <a:pt x="118" y="259"/>
                    <a:pt x="125" y="266"/>
                  </a:cubicBezTo>
                  <a:cubicBezTo>
                    <a:pt x="125" y="278"/>
                    <a:pt x="126" y="291"/>
                    <a:pt x="128" y="303"/>
                  </a:cubicBezTo>
                  <a:cubicBezTo>
                    <a:pt x="134" y="342"/>
                    <a:pt x="150" y="381"/>
                    <a:pt x="175" y="412"/>
                  </a:cubicBezTo>
                  <a:cubicBezTo>
                    <a:pt x="186" y="425"/>
                    <a:pt x="204" y="445"/>
                    <a:pt x="223" y="441"/>
                  </a:cubicBezTo>
                  <a:cubicBezTo>
                    <a:pt x="243" y="437"/>
                    <a:pt x="243" y="408"/>
                    <a:pt x="242" y="39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69" name="Freeform 49"/>
            <p:cNvSpPr>
              <a:spLocks/>
            </p:cNvSpPr>
            <p:nvPr/>
          </p:nvSpPr>
          <p:spPr bwMode="auto">
            <a:xfrm>
              <a:off x="9167813" y="10571163"/>
              <a:ext cx="63500" cy="60325"/>
            </a:xfrm>
            <a:custGeom>
              <a:avLst/>
              <a:gdLst>
                <a:gd name="T0" fmla="*/ 0 w 40"/>
                <a:gd name="T1" fmla="*/ 0 h 38"/>
                <a:gd name="T2" fmla="*/ 40 w 40"/>
                <a:gd name="T3" fmla="*/ 0 h 38"/>
                <a:gd name="T4" fmla="*/ 40 w 40"/>
                <a:gd name="T5" fmla="*/ 5 h 38"/>
                <a:gd name="T6" fmla="*/ 21 w 40"/>
                <a:gd name="T7" fmla="*/ 5 h 38"/>
                <a:gd name="T8" fmla="*/ 21 w 40"/>
                <a:gd name="T9" fmla="*/ 38 h 38"/>
                <a:gd name="T10" fmla="*/ 19 w 40"/>
                <a:gd name="T11" fmla="*/ 38 h 38"/>
                <a:gd name="T12" fmla="*/ 19 w 40"/>
                <a:gd name="T13" fmla="*/ 5 h 38"/>
                <a:gd name="T14" fmla="*/ 0 w 40"/>
                <a:gd name="T15" fmla="*/ 5 h 38"/>
                <a:gd name="T16" fmla="*/ 0 w 4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8">
                  <a:moveTo>
                    <a:pt x="0" y="0"/>
                  </a:moveTo>
                  <a:lnTo>
                    <a:pt x="40" y="0"/>
                  </a:lnTo>
                  <a:lnTo>
                    <a:pt x="40" y="5"/>
                  </a:lnTo>
                  <a:lnTo>
                    <a:pt x="21" y="5"/>
                  </a:lnTo>
                  <a:lnTo>
                    <a:pt x="21" y="38"/>
                  </a:lnTo>
                  <a:lnTo>
                    <a:pt x="19" y="38"/>
                  </a:lnTo>
                  <a:lnTo>
                    <a:pt x="19" y="5"/>
                  </a:lnTo>
                  <a:lnTo>
                    <a:pt x="0" y="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70" name="Freeform 50"/>
            <p:cNvSpPr>
              <a:spLocks/>
            </p:cNvSpPr>
            <p:nvPr/>
          </p:nvSpPr>
          <p:spPr bwMode="auto">
            <a:xfrm>
              <a:off x="9242426" y="10571163"/>
              <a:ext cx="71438" cy="60325"/>
            </a:xfrm>
            <a:custGeom>
              <a:avLst/>
              <a:gdLst>
                <a:gd name="T0" fmla="*/ 1 w 19"/>
                <a:gd name="T1" fmla="*/ 3 h 16"/>
                <a:gd name="T2" fmla="*/ 1 w 19"/>
                <a:gd name="T3" fmla="*/ 3 h 16"/>
                <a:gd name="T4" fmla="*/ 1 w 19"/>
                <a:gd name="T5" fmla="*/ 4 h 16"/>
                <a:gd name="T6" fmla="*/ 1 w 19"/>
                <a:gd name="T7" fmla="*/ 5 h 16"/>
                <a:gd name="T8" fmla="*/ 1 w 19"/>
                <a:gd name="T9" fmla="*/ 6 h 16"/>
                <a:gd name="T10" fmla="*/ 1 w 19"/>
                <a:gd name="T11" fmla="*/ 7 h 16"/>
                <a:gd name="T12" fmla="*/ 1 w 19"/>
                <a:gd name="T13" fmla="*/ 16 h 16"/>
                <a:gd name="T14" fmla="*/ 0 w 19"/>
                <a:gd name="T15" fmla="*/ 16 h 16"/>
                <a:gd name="T16" fmla="*/ 0 w 19"/>
                <a:gd name="T17" fmla="*/ 0 h 16"/>
                <a:gd name="T18" fmla="*/ 2 w 19"/>
                <a:gd name="T19" fmla="*/ 0 h 16"/>
                <a:gd name="T20" fmla="*/ 8 w 19"/>
                <a:gd name="T21" fmla="*/ 9 h 16"/>
                <a:gd name="T22" fmla="*/ 8 w 19"/>
                <a:gd name="T23" fmla="*/ 11 h 16"/>
                <a:gd name="T24" fmla="*/ 9 w 19"/>
                <a:gd name="T25" fmla="*/ 12 h 16"/>
                <a:gd name="T26" fmla="*/ 10 w 19"/>
                <a:gd name="T27" fmla="*/ 11 h 16"/>
                <a:gd name="T28" fmla="*/ 11 w 19"/>
                <a:gd name="T29" fmla="*/ 9 h 16"/>
                <a:gd name="T30" fmla="*/ 17 w 19"/>
                <a:gd name="T31" fmla="*/ 0 h 16"/>
                <a:gd name="T32" fmla="*/ 19 w 19"/>
                <a:gd name="T33" fmla="*/ 0 h 16"/>
                <a:gd name="T34" fmla="*/ 19 w 19"/>
                <a:gd name="T35" fmla="*/ 16 h 16"/>
                <a:gd name="T36" fmla="*/ 17 w 19"/>
                <a:gd name="T37" fmla="*/ 16 h 16"/>
                <a:gd name="T38" fmla="*/ 17 w 19"/>
                <a:gd name="T39" fmla="*/ 7 h 16"/>
                <a:gd name="T40" fmla="*/ 17 w 19"/>
                <a:gd name="T41" fmla="*/ 6 h 16"/>
                <a:gd name="T42" fmla="*/ 17 w 19"/>
                <a:gd name="T43" fmla="*/ 5 h 16"/>
                <a:gd name="T44" fmla="*/ 17 w 19"/>
                <a:gd name="T45" fmla="*/ 4 h 16"/>
                <a:gd name="T46" fmla="*/ 17 w 19"/>
                <a:gd name="T47" fmla="*/ 3 h 16"/>
                <a:gd name="T48" fmla="*/ 17 w 19"/>
                <a:gd name="T49" fmla="*/ 3 h 16"/>
                <a:gd name="T50" fmla="*/ 10 w 19"/>
                <a:gd name="T51" fmla="*/ 14 h 16"/>
                <a:gd name="T52" fmla="*/ 9 w 19"/>
                <a:gd name="T53" fmla="*/ 14 h 16"/>
                <a:gd name="T54" fmla="*/ 1 w 19"/>
                <a:gd name="T55"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16">
                  <a:moveTo>
                    <a:pt x="1" y="3"/>
                  </a:moveTo>
                  <a:cubicBezTo>
                    <a:pt x="1" y="3"/>
                    <a:pt x="1" y="3"/>
                    <a:pt x="1" y="3"/>
                  </a:cubicBezTo>
                  <a:cubicBezTo>
                    <a:pt x="1" y="3"/>
                    <a:pt x="1" y="4"/>
                    <a:pt x="1" y="4"/>
                  </a:cubicBezTo>
                  <a:cubicBezTo>
                    <a:pt x="1" y="4"/>
                    <a:pt x="1" y="5"/>
                    <a:pt x="1" y="5"/>
                  </a:cubicBezTo>
                  <a:cubicBezTo>
                    <a:pt x="1" y="5"/>
                    <a:pt x="1" y="6"/>
                    <a:pt x="1" y="6"/>
                  </a:cubicBezTo>
                  <a:cubicBezTo>
                    <a:pt x="1" y="6"/>
                    <a:pt x="1" y="7"/>
                    <a:pt x="1" y="7"/>
                  </a:cubicBezTo>
                  <a:cubicBezTo>
                    <a:pt x="1" y="16"/>
                    <a:pt x="1" y="16"/>
                    <a:pt x="1" y="16"/>
                  </a:cubicBezTo>
                  <a:cubicBezTo>
                    <a:pt x="0" y="16"/>
                    <a:pt x="0" y="16"/>
                    <a:pt x="0" y="16"/>
                  </a:cubicBezTo>
                  <a:cubicBezTo>
                    <a:pt x="0" y="0"/>
                    <a:pt x="0" y="0"/>
                    <a:pt x="0" y="0"/>
                  </a:cubicBezTo>
                  <a:cubicBezTo>
                    <a:pt x="2" y="0"/>
                    <a:pt x="2" y="0"/>
                    <a:pt x="2" y="0"/>
                  </a:cubicBezTo>
                  <a:cubicBezTo>
                    <a:pt x="8" y="9"/>
                    <a:pt x="8" y="9"/>
                    <a:pt x="8" y="9"/>
                  </a:cubicBezTo>
                  <a:cubicBezTo>
                    <a:pt x="8" y="10"/>
                    <a:pt x="8" y="10"/>
                    <a:pt x="8" y="11"/>
                  </a:cubicBezTo>
                  <a:cubicBezTo>
                    <a:pt x="9" y="11"/>
                    <a:pt x="9" y="12"/>
                    <a:pt x="9" y="12"/>
                  </a:cubicBezTo>
                  <a:cubicBezTo>
                    <a:pt x="10" y="12"/>
                    <a:pt x="10" y="11"/>
                    <a:pt x="10" y="11"/>
                  </a:cubicBezTo>
                  <a:cubicBezTo>
                    <a:pt x="11" y="10"/>
                    <a:pt x="11" y="10"/>
                    <a:pt x="11" y="9"/>
                  </a:cubicBezTo>
                  <a:cubicBezTo>
                    <a:pt x="17" y="0"/>
                    <a:pt x="17" y="0"/>
                    <a:pt x="17" y="0"/>
                  </a:cubicBezTo>
                  <a:cubicBezTo>
                    <a:pt x="19" y="0"/>
                    <a:pt x="19" y="0"/>
                    <a:pt x="19" y="0"/>
                  </a:cubicBezTo>
                  <a:cubicBezTo>
                    <a:pt x="19" y="16"/>
                    <a:pt x="19" y="16"/>
                    <a:pt x="19" y="16"/>
                  </a:cubicBezTo>
                  <a:cubicBezTo>
                    <a:pt x="17" y="16"/>
                    <a:pt x="17" y="16"/>
                    <a:pt x="17" y="16"/>
                  </a:cubicBezTo>
                  <a:cubicBezTo>
                    <a:pt x="17" y="7"/>
                    <a:pt x="17" y="7"/>
                    <a:pt x="17" y="7"/>
                  </a:cubicBezTo>
                  <a:cubicBezTo>
                    <a:pt x="17" y="7"/>
                    <a:pt x="17" y="6"/>
                    <a:pt x="17" y="6"/>
                  </a:cubicBezTo>
                  <a:cubicBezTo>
                    <a:pt x="17" y="6"/>
                    <a:pt x="17" y="5"/>
                    <a:pt x="17" y="5"/>
                  </a:cubicBezTo>
                  <a:cubicBezTo>
                    <a:pt x="17" y="5"/>
                    <a:pt x="17" y="4"/>
                    <a:pt x="17" y="4"/>
                  </a:cubicBezTo>
                  <a:cubicBezTo>
                    <a:pt x="17" y="3"/>
                    <a:pt x="17" y="3"/>
                    <a:pt x="17" y="3"/>
                  </a:cubicBezTo>
                  <a:cubicBezTo>
                    <a:pt x="17" y="3"/>
                    <a:pt x="17" y="3"/>
                    <a:pt x="17" y="3"/>
                  </a:cubicBezTo>
                  <a:cubicBezTo>
                    <a:pt x="10" y="14"/>
                    <a:pt x="10" y="14"/>
                    <a:pt x="10" y="14"/>
                  </a:cubicBezTo>
                  <a:cubicBezTo>
                    <a:pt x="9" y="14"/>
                    <a:pt x="9" y="14"/>
                    <a:pt x="9" y="14"/>
                  </a:cubicBezTo>
                  <a:lnTo>
                    <a:pt x="1"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71" name="Freeform 51"/>
            <p:cNvSpPr>
              <a:spLocks/>
            </p:cNvSpPr>
            <p:nvPr/>
          </p:nvSpPr>
          <p:spPr bwMode="auto">
            <a:xfrm>
              <a:off x="3001963" y="9904413"/>
              <a:ext cx="1965325" cy="1106488"/>
            </a:xfrm>
            <a:custGeom>
              <a:avLst/>
              <a:gdLst>
                <a:gd name="T0" fmla="*/ 0 w 523"/>
                <a:gd name="T1" fmla="*/ 34 h 294"/>
                <a:gd name="T2" fmla="*/ 45 w 523"/>
                <a:gd name="T3" fmla="*/ 34 h 294"/>
                <a:gd name="T4" fmla="*/ 88 w 523"/>
                <a:gd name="T5" fmla="*/ 9 h 294"/>
                <a:gd name="T6" fmla="*/ 142 w 523"/>
                <a:gd name="T7" fmla="*/ 0 h 294"/>
                <a:gd name="T8" fmla="*/ 216 w 523"/>
                <a:gd name="T9" fmla="*/ 15 h 294"/>
                <a:gd name="T10" fmla="*/ 263 w 523"/>
                <a:gd name="T11" fmla="*/ 57 h 294"/>
                <a:gd name="T12" fmla="*/ 312 w 523"/>
                <a:gd name="T13" fmla="*/ 15 h 294"/>
                <a:gd name="T14" fmla="*/ 380 w 523"/>
                <a:gd name="T15" fmla="*/ 0 h 294"/>
                <a:gd name="T16" fmla="*/ 440 w 523"/>
                <a:gd name="T17" fmla="*/ 9 h 294"/>
                <a:gd name="T18" fmla="*/ 485 w 523"/>
                <a:gd name="T19" fmla="*/ 35 h 294"/>
                <a:gd name="T20" fmla="*/ 513 w 523"/>
                <a:gd name="T21" fmla="*/ 75 h 294"/>
                <a:gd name="T22" fmla="*/ 523 w 523"/>
                <a:gd name="T23" fmla="*/ 127 h 294"/>
                <a:gd name="T24" fmla="*/ 523 w 523"/>
                <a:gd name="T25" fmla="*/ 294 h 294"/>
                <a:gd name="T26" fmla="*/ 477 w 523"/>
                <a:gd name="T27" fmla="*/ 294 h 294"/>
                <a:gd name="T28" fmla="*/ 477 w 523"/>
                <a:gd name="T29" fmla="*/ 127 h 294"/>
                <a:gd name="T30" fmla="*/ 470 w 523"/>
                <a:gd name="T31" fmla="*/ 91 h 294"/>
                <a:gd name="T32" fmla="*/ 449 w 523"/>
                <a:gd name="T33" fmla="*/ 65 h 294"/>
                <a:gd name="T34" fmla="*/ 418 w 523"/>
                <a:gd name="T35" fmla="*/ 48 h 294"/>
                <a:gd name="T36" fmla="*/ 380 w 523"/>
                <a:gd name="T37" fmla="*/ 42 h 294"/>
                <a:gd name="T38" fmla="*/ 345 w 523"/>
                <a:gd name="T39" fmla="*/ 48 h 294"/>
                <a:gd name="T40" fmla="*/ 314 w 523"/>
                <a:gd name="T41" fmla="*/ 63 h 294"/>
                <a:gd name="T42" fmla="*/ 292 w 523"/>
                <a:gd name="T43" fmla="*/ 90 h 294"/>
                <a:gd name="T44" fmla="*/ 284 w 523"/>
                <a:gd name="T45" fmla="*/ 127 h 294"/>
                <a:gd name="T46" fmla="*/ 284 w 523"/>
                <a:gd name="T47" fmla="*/ 294 h 294"/>
                <a:gd name="T48" fmla="*/ 238 w 523"/>
                <a:gd name="T49" fmla="*/ 294 h 294"/>
                <a:gd name="T50" fmla="*/ 238 w 523"/>
                <a:gd name="T51" fmla="*/ 127 h 294"/>
                <a:gd name="T52" fmla="*/ 230 w 523"/>
                <a:gd name="T53" fmla="*/ 90 h 294"/>
                <a:gd name="T54" fmla="*/ 210 w 523"/>
                <a:gd name="T55" fmla="*/ 63 h 294"/>
                <a:gd name="T56" fmla="*/ 179 w 523"/>
                <a:gd name="T57" fmla="*/ 48 h 294"/>
                <a:gd name="T58" fmla="*/ 141 w 523"/>
                <a:gd name="T59" fmla="*/ 42 h 294"/>
                <a:gd name="T60" fmla="*/ 106 w 523"/>
                <a:gd name="T61" fmla="*/ 48 h 294"/>
                <a:gd name="T62" fmla="*/ 75 w 523"/>
                <a:gd name="T63" fmla="*/ 63 h 294"/>
                <a:gd name="T64" fmla="*/ 53 w 523"/>
                <a:gd name="T65" fmla="*/ 90 h 294"/>
                <a:gd name="T66" fmla="*/ 45 w 523"/>
                <a:gd name="T67" fmla="*/ 127 h 294"/>
                <a:gd name="T68" fmla="*/ 45 w 523"/>
                <a:gd name="T69" fmla="*/ 294 h 294"/>
                <a:gd name="T70" fmla="*/ 0 w 523"/>
                <a:gd name="T71" fmla="*/ 294 h 294"/>
                <a:gd name="T72" fmla="*/ 0 w 523"/>
                <a:gd name="T73" fmla="*/ 3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3" h="294">
                  <a:moveTo>
                    <a:pt x="0" y="34"/>
                  </a:moveTo>
                  <a:cubicBezTo>
                    <a:pt x="45" y="34"/>
                    <a:pt x="45" y="34"/>
                    <a:pt x="45" y="34"/>
                  </a:cubicBezTo>
                  <a:cubicBezTo>
                    <a:pt x="57" y="24"/>
                    <a:pt x="71" y="15"/>
                    <a:pt x="88" y="9"/>
                  </a:cubicBezTo>
                  <a:cubicBezTo>
                    <a:pt x="104" y="3"/>
                    <a:pt x="122" y="0"/>
                    <a:pt x="142" y="0"/>
                  </a:cubicBezTo>
                  <a:cubicBezTo>
                    <a:pt x="170" y="0"/>
                    <a:pt x="195" y="5"/>
                    <a:pt x="216" y="15"/>
                  </a:cubicBezTo>
                  <a:cubicBezTo>
                    <a:pt x="236" y="26"/>
                    <a:pt x="252" y="39"/>
                    <a:pt x="263" y="57"/>
                  </a:cubicBezTo>
                  <a:cubicBezTo>
                    <a:pt x="276" y="39"/>
                    <a:pt x="293" y="26"/>
                    <a:pt x="312" y="15"/>
                  </a:cubicBezTo>
                  <a:cubicBezTo>
                    <a:pt x="332" y="5"/>
                    <a:pt x="355" y="0"/>
                    <a:pt x="380" y="0"/>
                  </a:cubicBezTo>
                  <a:cubicBezTo>
                    <a:pt x="403" y="0"/>
                    <a:pt x="423" y="3"/>
                    <a:pt x="440" y="9"/>
                  </a:cubicBezTo>
                  <a:cubicBezTo>
                    <a:pt x="458" y="15"/>
                    <a:pt x="473" y="24"/>
                    <a:pt x="485" y="35"/>
                  </a:cubicBezTo>
                  <a:cubicBezTo>
                    <a:pt x="497" y="46"/>
                    <a:pt x="507" y="60"/>
                    <a:pt x="513" y="75"/>
                  </a:cubicBezTo>
                  <a:cubicBezTo>
                    <a:pt x="520" y="91"/>
                    <a:pt x="523" y="108"/>
                    <a:pt x="523" y="127"/>
                  </a:cubicBezTo>
                  <a:cubicBezTo>
                    <a:pt x="523" y="294"/>
                    <a:pt x="523" y="294"/>
                    <a:pt x="523" y="294"/>
                  </a:cubicBezTo>
                  <a:cubicBezTo>
                    <a:pt x="477" y="294"/>
                    <a:pt x="477" y="294"/>
                    <a:pt x="477" y="294"/>
                  </a:cubicBezTo>
                  <a:cubicBezTo>
                    <a:pt x="477" y="127"/>
                    <a:pt x="477" y="127"/>
                    <a:pt x="477" y="127"/>
                  </a:cubicBezTo>
                  <a:cubicBezTo>
                    <a:pt x="477" y="114"/>
                    <a:pt x="475" y="102"/>
                    <a:pt x="470" y="91"/>
                  </a:cubicBezTo>
                  <a:cubicBezTo>
                    <a:pt x="465" y="81"/>
                    <a:pt x="458" y="72"/>
                    <a:pt x="449" y="65"/>
                  </a:cubicBezTo>
                  <a:cubicBezTo>
                    <a:pt x="440" y="57"/>
                    <a:pt x="430" y="52"/>
                    <a:pt x="418" y="48"/>
                  </a:cubicBezTo>
                  <a:cubicBezTo>
                    <a:pt x="406" y="44"/>
                    <a:pt x="394" y="42"/>
                    <a:pt x="380" y="42"/>
                  </a:cubicBezTo>
                  <a:cubicBezTo>
                    <a:pt x="368" y="42"/>
                    <a:pt x="356" y="44"/>
                    <a:pt x="345" y="48"/>
                  </a:cubicBezTo>
                  <a:cubicBezTo>
                    <a:pt x="333" y="51"/>
                    <a:pt x="323" y="56"/>
                    <a:pt x="314" y="63"/>
                  </a:cubicBezTo>
                  <a:cubicBezTo>
                    <a:pt x="305" y="70"/>
                    <a:pt x="298" y="79"/>
                    <a:pt x="292" y="90"/>
                  </a:cubicBezTo>
                  <a:cubicBezTo>
                    <a:pt x="287" y="100"/>
                    <a:pt x="284" y="113"/>
                    <a:pt x="284" y="127"/>
                  </a:cubicBezTo>
                  <a:cubicBezTo>
                    <a:pt x="284" y="294"/>
                    <a:pt x="284" y="294"/>
                    <a:pt x="284" y="294"/>
                  </a:cubicBezTo>
                  <a:cubicBezTo>
                    <a:pt x="238" y="294"/>
                    <a:pt x="238" y="294"/>
                    <a:pt x="238" y="294"/>
                  </a:cubicBezTo>
                  <a:cubicBezTo>
                    <a:pt x="238" y="127"/>
                    <a:pt x="238" y="127"/>
                    <a:pt x="238" y="127"/>
                  </a:cubicBezTo>
                  <a:cubicBezTo>
                    <a:pt x="238" y="113"/>
                    <a:pt x="236" y="100"/>
                    <a:pt x="230" y="90"/>
                  </a:cubicBezTo>
                  <a:cubicBezTo>
                    <a:pt x="225" y="79"/>
                    <a:pt x="218" y="70"/>
                    <a:pt x="210" y="63"/>
                  </a:cubicBezTo>
                  <a:cubicBezTo>
                    <a:pt x="201" y="56"/>
                    <a:pt x="191" y="51"/>
                    <a:pt x="179" y="48"/>
                  </a:cubicBezTo>
                  <a:cubicBezTo>
                    <a:pt x="167" y="44"/>
                    <a:pt x="155" y="42"/>
                    <a:pt x="141" y="42"/>
                  </a:cubicBezTo>
                  <a:cubicBezTo>
                    <a:pt x="129" y="42"/>
                    <a:pt x="117" y="44"/>
                    <a:pt x="106" y="48"/>
                  </a:cubicBezTo>
                  <a:cubicBezTo>
                    <a:pt x="94" y="51"/>
                    <a:pt x="84" y="56"/>
                    <a:pt x="75" y="63"/>
                  </a:cubicBezTo>
                  <a:cubicBezTo>
                    <a:pt x="66" y="70"/>
                    <a:pt x="59" y="79"/>
                    <a:pt x="53" y="90"/>
                  </a:cubicBezTo>
                  <a:cubicBezTo>
                    <a:pt x="48" y="100"/>
                    <a:pt x="45" y="113"/>
                    <a:pt x="45" y="127"/>
                  </a:cubicBezTo>
                  <a:cubicBezTo>
                    <a:pt x="45" y="294"/>
                    <a:pt x="45" y="294"/>
                    <a:pt x="45" y="294"/>
                  </a:cubicBezTo>
                  <a:cubicBezTo>
                    <a:pt x="0" y="294"/>
                    <a:pt x="0" y="294"/>
                    <a:pt x="0" y="294"/>
                  </a:cubicBezTo>
                  <a:lnTo>
                    <a:pt x="0" y="3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72" name="Freeform 52"/>
            <p:cNvSpPr>
              <a:spLocks/>
            </p:cNvSpPr>
            <p:nvPr/>
          </p:nvSpPr>
          <p:spPr bwMode="auto">
            <a:xfrm>
              <a:off x="5170488" y="9904413"/>
              <a:ext cx="1127125" cy="1133475"/>
            </a:xfrm>
            <a:custGeom>
              <a:avLst/>
              <a:gdLst>
                <a:gd name="T0" fmla="*/ 0 w 300"/>
                <a:gd name="T1" fmla="*/ 221 h 301"/>
                <a:gd name="T2" fmla="*/ 72 w 300"/>
                <a:gd name="T3" fmla="*/ 250 h 301"/>
                <a:gd name="T4" fmla="*/ 149 w 300"/>
                <a:gd name="T5" fmla="*/ 260 h 301"/>
                <a:gd name="T6" fmla="*/ 193 w 300"/>
                <a:gd name="T7" fmla="*/ 257 h 301"/>
                <a:gd name="T8" fmla="*/ 226 w 300"/>
                <a:gd name="T9" fmla="*/ 247 h 301"/>
                <a:gd name="T10" fmla="*/ 247 w 300"/>
                <a:gd name="T11" fmla="*/ 231 h 301"/>
                <a:gd name="T12" fmla="*/ 254 w 300"/>
                <a:gd name="T13" fmla="*/ 208 h 301"/>
                <a:gd name="T14" fmla="*/ 250 w 300"/>
                <a:gd name="T15" fmla="*/ 191 h 301"/>
                <a:gd name="T16" fmla="*/ 234 w 300"/>
                <a:gd name="T17" fmla="*/ 179 h 301"/>
                <a:gd name="T18" fmla="*/ 203 w 300"/>
                <a:gd name="T19" fmla="*/ 171 h 301"/>
                <a:gd name="T20" fmla="*/ 151 w 300"/>
                <a:gd name="T21" fmla="*/ 166 h 301"/>
                <a:gd name="T22" fmla="*/ 113 w 300"/>
                <a:gd name="T23" fmla="*/ 163 h 301"/>
                <a:gd name="T24" fmla="*/ 77 w 300"/>
                <a:gd name="T25" fmla="*/ 158 h 301"/>
                <a:gd name="T26" fmla="*/ 47 w 300"/>
                <a:gd name="T27" fmla="*/ 149 h 301"/>
                <a:gd name="T28" fmla="*/ 24 w 300"/>
                <a:gd name="T29" fmla="*/ 136 h 301"/>
                <a:gd name="T30" fmla="*/ 8 w 300"/>
                <a:gd name="T31" fmla="*/ 115 h 301"/>
                <a:gd name="T32" fmla="*/ 3 w 300"/>
                <a:gd name="T33" fmla="*/ 86 h 301"/>
                <a:gd name="T34" fmla="*/ 9 w 300"/>
                <a:gd name="T35" fmla="*/ 56 h 301"/>
                <a:gd name="T36" fmla="*/ 25 w 300"/>
                <a:gd name="T37" fmla="*/ 33 h 301"/>
                <a:gd name="T38" fmla="*/ 49 w 300"/>
                <a:gd name="T39" fmla="*/ 17 h 301"/>
                <a:gd name="T40" fmla="*/ 78 w 300"/>
                <a:gd name="T41" fmla="*/ 7 h 301"/>
                <a:gd name="T42" fmla="*/ 108 w 300"/>
                <a:gd name="T43" fmla="*/ 1 h 301"/>
                <a:gd name="T44" fmla="*/ 138 w 300"/>
                <a:gd name="T45" fmla="*/ 0 h 301"/>
                <a:gd name="T46" fmla="*/ 215 w 300"/>
                <a:gd name="T47" fmla="*/ 7 h 301"/>
                <a:gd name="T48" fmla="*/ 284 w 300"/>
                <a:gd name="T49" fmla="*/ 29 h 301"/>
                <a:gd name="T50" fmla="*/ 284 w 300"/>
                <a:gd name="T51" fmla="*/ 75 h 301"/>
                <a:gd name="T52" fmla="*/ 213 w 300"/>
                <a:gd name="T53" fmla="*/ 49 h 301"/>
                <a:gd name="T54" fmla="*/ 138 w 300"/>
                <a:gd name="T55" fmla="*/ 40 h 301"/>
                <a:gd name="T56" fmla="*/ 101 w 300"/>
                <a:gd name="T57" fmla="*/ 43 h 301"/>
                <a:gd name="T58" fmla="*/ 73 w 300"/>
                <a:gd name="T59" fmla="*/ 51 h 301"/>
                <a:gd name="T60" fmla="*/ 56 w 300"/>
                <a:gd name="T61" fmla="*/ 65 h 301"/>
                <a:gd name="T62" fmla="*/ 50 w 300"/>
                <a:gd name="T63" fmla="*/ 85 h 301"/>
                <a:gd name="T64" fmla="*/ 54 w 300"/>
                <a:gd name="T65" fmla="*/ 100 h 301"/>
                <a:gd name="T66" fmla="*/ 70 w 300"/>
                <a:gd name="T67" fmla="*/ 110 h 301"/>
                <a:gd name="T68" fmla="*/ 102 w 300"/>
                <a:gd name="T69" fmla="*/ 117 h 301"/>
                <a:gd name="T70" fmla="*/ 155 w 300"/>
                <a:gd name="T71" fmla="*/ 122 h 301"/>
                <a:gd name="T72" fmla="*/ 224 w 300"/>
                <a:gd name="T73" fmla="*/ 130 h 301"/>
                <a:gd name="T74" fmla="*/ 269 w 300"/>
                <a:gd name="T75" fmla="*/ 145 h 301"/>
                <a:gd name="T76" fmla="*/ 293 w 300"/>
                <a:gd name="T77" fmla="*/ 170 h 301"/>
                <a:gd name="T78" fmla="*/ 300 w 300"/>
                <a:gd name="T79" fmla="*/ 207 h 301"/>
                <a:gd name="T80" fmla="*/ 290 w 300"/>
                <a:gd name="T81" fmla="*/ 250 h 301"/>
                <a:gd name="T82" fmla="*/ 260 w 300"/>
                <a:gd name="T83" fmla="*/ 279 h 301"/>
                <a:gd name="T84" fmla="*/ 212 w 300"/>
                <a:gd name="T85" fmla="*/ 295 h 301"/>
                <a:gd name="T86" fmla="*/ 149 w 300"/>
                <a:gd name="T87" fmla="*/ 301 h 301"/>
                <a:gd name="T88" fmla="*/ 71 w 300"/>
                <a:gd name="T89" fmla="*/ 294 h 301"/>
                <a:gd name="T90" fmla="*/ 0 w 300"/>
                <a:gd name="T91" fmla="*/ 269 h 301"/>
                <a:gd name="T92" fmla="*/ 0 w 300"/>
                <a:gd name="T93" fmla="*/ 22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0" h="301">
                  <a:moveTo>
                    <a:pt x="0" y="221"/>
                  </a:moveTo>
                  <a:cubicBezTo>
                    <a:pt x="24" y="233"/>
                    <a:pt x="47" y="243"/>
                    <a:pt x="72" y="250"/>
                  </a:cubicBezTo>
                  <a:cubicBezTo>
                    <a:pt x="96" y="256"/>
                    <a:pt x="122" y="260"/>
                    <a:pt x="149" y="260"/>
                  </a:cubicBezTo>
                  <a:cubicBezTo>
                    <a:pt x="165" y="260"/>
                    <a:pt x="180" y="259"/>
                    <a:pt x="193" y="257"/>
                  </a:cubicBezTo>
                  <a:cubicBezTo>
                    <a:pt x="206" y="254"/>
                    <a:pt x="217" y="251"/>
                    <a:pt x="226" y="247"/>
                  </a:cubicBezTo>
                  <a:cubicBezTo>
                    <a:pt x="235" y="243"/>
                    <a:pt x="242" y="238"/>
                    <a:pt x="247" y="231"/>
                  </a:cubicBezTo>
                  <a:cubicBezTo>
                    <a:pt x="252" y="225"/>
                    <a:pt x="254" y="217"/>
                    <a:pt x="254" y="208"/>
                  </a:cubicBezTo>
                  <a:cubicBezTo>
                    <a:pt x="254" y="201"/>
                    <a:pt x="253" y="196"/>
                    <a:pt x="250" y="191"/>
                  </a:cubicBezTo>
                  <a:cubicBezTo>
                    <a:pt x="247" y="187"/>
                    <a:pt x="242" y="183"/>
                    <a:pt x="234" y="179"/>
                  </a:cubicBezTo>
                  <a:cubicBezTo>
                    <a:pt x="226" y="176"/>
                    <a:pt x="216" y="173"/>
                    <a:pt x="203" y="171"/>
                  </a:cubicBezTo>
                  <a:cubicBezTo>
                    <a:pt x="189" y="169"/>
                    <a:pt x="172" y="167"/>
                    <a:pt x="151" y="166"/>
                  </a:cubicBezTo>
                  <a:cubicBezTo>
                    <a:pt x="138" y="165"/>
                    <a:pt x="125" y="164"/>
                    <a:pt x="113" y="163"/>
                  </a:cubicBezTo>
                  <a:cubicBezTo>
                    <a:pt x="100" y="161"/>
                    <a:pt x="88" y="160"/>
                    <a:pt x="77" y="158"/>
                  </a:cubicBezTo>
                  <a:cubicBezTo>
                    <a:pt x="66" y="156"/>
                    <a:pt x="56" y="153"/>
                    <a:pt x="47" y="149"/>
                  </a:cubicBezTo>
                  <a:cubicBezTo>
                    <a:pt x="38" y="146"/>
                    <a:pt x="30" y="141"/>
                    <a:pt x="24" y="136"/>
                  </a:cubicBezTo>
                  <a:cubicBezTo>
                    <a:pt x="17" y="130"/>
                    <a:pt x="12" y="123"/>
                    <a:pt x="8" y="115"/>
                  </a:cubicBezTo>
                  <a:cubicBezTo>
                    <a:pt x="5" y="107"/>
                    <a:pt x="3" y="98"/>
                    <a:pt x="3" y="86"/>
                  </a:cubicBezTo>
                  <a:cubicBezTo>
                    <a:pt x="3" y="75"/>
                    <a:pt x="5" y="65"/>
                    <a:pt x="9" y="56"/>
                  </a:cubicBezTo>
                  <a:cubicBezTo>
                    <a:pt x="13" y="47"/>
                    <a:pt x="18" y="39"/>
                    <a:pt x="25" y="33"/>
                  </a:cubicBezTo>
                  <a:cubicBezTo>
                    <a:pt x="32" y="27"/>
                    <a:pt x="40" y="21"/>
                    <a:pt x="49" y="17"/>
                  </a:cubicBezTo>
                  <a:cubicBezTo>
                    <a:pt x="58" y="13"/>
                    <a:pt x="68" y="9"/>
                    <a:pt x="78" y="7"/>
                  </a:cubicBezTo>
                  <a:cubicBezTo>
                    <a:pt x="88" y="4"/>
                    <a:pt x="98" y="2"/>
                    <a:pt x="108" y="1"/>
                  </a:cubicBezTo>
                  <a:cubicBezTo>
                    <a:pt x="118" y="0"/>
                    <a:pt x="128" y="0"/>
                    <a:pt x="138" y="0"/>
                  </a:cubicBezTo>
                  <a:cubicBezTo>
                    <a:pt x="164" y="0"/>
                    <a:pt x="190" y="2"/>
                    <a:pt x="215" y="7"/>
                  </a:cubicBezTo>
                  <a:cubicBezTo>
                    <a:pt x="240" y="12"/>
                    <a:pt x="263" y="19"/>
                    <a:pt x="284" y="29"/>
                  </a:cubicBezTo>
                  <a:cubicBezTo>
                    <a:pt x="284" y="75"/>
                    <a:pt x="284" y="75"/>
                    <a:pt x="284" y="75"/>
                  </a:cubicBezTo>
                  <a:cubicBezTo>
                    <a:pt x="260" y="64"/>
                    <a:pt x="236" y="55"/>
                    <a:pt x="213" y="49"/>
                  </a:cubicBezTo>
                  <a:cubicBezTo>
                    <a:pt x="189" y="43"/>
                    <a:pt x="164" y="40"/>
                    <a:pt x="138" y="40"/>
                  </a:cubicBezTo>
                  <a:cubicBezTo>
                    <a:pt x="124" y="40"/>
                    <a:pt x="112" y="41"/>
                    <a:pt x="101" y="43"/>
                  </a:cubicBezTo>
                  <a:cubicBezTo>
                    <a:pt x="90" y="45"/>
                    <a:pt x="81" y="48"/>
                    <a:pt x="73" y="51"/>
                  </a:cubicBezTo>
                  <a:cubicBezTo>
                    <a:pt x="66" y="55"/>
                    <a:pt x="60" y="60"/>
                    <a:pt x="56" y="65"/>
                  </a:cubicBezTo>
                  <a:cubicBezTo>
                    <a:pt x="52" y="71"/>
                    <a:pt x="50" y="77"/>
                    <a:pt x="50" y="85"/>
                  </a:cubicBezTo>
                  <a:cubicBezTo>
                    <a:pt x="50" y="90"/>
                    <a:pt x="51" y="95"/>
                    <a:pt x="54" y="100"/>
                  </a:cubicBezTo>
                  <a:cubicBezTo>
                    <a:pt x="57" y="104"/>
                    <a:pt x="62" y="107"/>
                    <a:pt x="70" y="110"/>
                  </a:cubicBezTo>
                  <a:cubicBezTo>
                    <a:pt x="78" y="113"/>
                    <a:pt x="88" y="115"/>
                    <a:pt x="102" y="117"/>
                  </a:cubicBezTo>
                  <a:cubicBezTo>
                    <a:pt x="116" y="119"/>
                    <a:pt x="133" y="121"/>
                    <a:pt x="155" y="122"/>
                  </a:cubicBezTo>
                  <a:cubicBezTo>
                    <a:pt x="182" y="124"/>
                    <a:pt x="205" y="126"/>
                    <a:pt x="224" y="130"/>
                  </a:cubicBezTo>
                  <a:cubicBezTo>
                    <a:pt x="243" y="133"/>
                    <a:pt x="258" y="139"/>
                    <a:pt x="269" y="145"/>
                  </a:cubicBezTo>
                  <a:cubicBezTo>
                    <a:pt x="280" y="152"/>
                    <a:pt x="288" y="160"/>
                    <a:pt x="293" y="170"/>
                  </a:cubicBezTo>
                  <a:cubicBezTo>
                    <a:pt x="298" y="180"/>
                    <a:pt x="300" y="193"/>
                    <a:pt x="300" y="207"/>
                  </a:cubicBezTo>
                  <a:cubicBezTo>
                    <a:pt x="300" y="224"/>
                    <a:pt x="297" y="238"/>
                    <a:pt x="290" y="250"/>
                  </a:cubicBezTo>
                  <a:cubicBezTo>
                    <a:pt x="283" y="262"/>
                    <a:pt x="273" y="271"/>
                    <a:pt x="260" y="279"/>
                  </a:cubicBezTo>
                  <a:cubicBezTo>
                    <a:pt x="246" y="286"/>
                    <a:pt x="230" y="292"/>
                    <a:pt x="212" y="295"/>
                  </a:cubicBezTo>
                  <a:cubicBezTo>
                    <a:pt x="193" y="299"/>
                    <a:pt x="172" y="301"/>
                    <a:pt x="149" y="301"/>
                  </a:cubicBezTo>
                  <a:cubicBezTo>
                    <a:pt x="121" y="301"/>
                    <a:pt x="95" y="298"/>
                    <a:pt x="71" y="294"/>
                  </a:cubicBezTo>
                  <a:cubicBezTo>
                    <a:pt x="47" y="289"/>
                    <a:pt x="23" y="281"/>
                    <a:pt x="0" y="269"/>
                  </a:cubicBezTo>
                  <a:lnTo>
                    <a:pt x="0" y="2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73" name="Freeform 53"/>
            <p:cNvSpPr>
              <a:spLocks/>
            </p:cNvSpPr>
            <p:nvPr/>
          </p:nvSpPr>
          <p:spPr bwMode="auto">
            <a:xfrm>
              <a:off x="6503988" y="9904413"/>
              <a:ext cx="1209675" cy="1106488"/>
            </a:xfrm>
            <a:custGeom>
              <a:avLst/>
              <a:gdLst>
                <a:gd name="T0" fmla="*/ 161 w 322"/>
                <a:gd name="T1" fmla="*/ 42 h 294"/>
                <a:gd name="T2" fmla="*/ 114 w 322"/>
                <a:gd name="T3" fmla="*/ 47 h 294"/>
                <a:gd name="T4" fmla="*/ 78 w 322"/>
                <a:gd name="T5" fmla="*/ 63 h 294"/>
                <a:gd name="T6" fmla="*/ 54 w 322"/>
                <a:gd name="T7" fmla="*/ 89 h 294"/>
                <a:gd name="T8" fmla="*/ 46 w 322"/>
                <a:gd name="T9" fmla="*/ 127 h 294"/>
                <a:gd name="T10" fmla="*/ 46 w 322"/>
                <a:gd name="T11" fmla="*/ 294 h 294"/>
                <a:gd name="T12" fmla="*/ 0 w 322"/>
                <a:gd name="T13" fmla="*/ 294 h 294"/>
                <a:gd name="T14" fmla="*/ 0 w 322"/>
                <a:gd name="T15" fmla="*/ 34 h 294"/>
                <a:gd name="T16" fmla="*/ 46 w 322"/>
                <a:gd name="T17" fmla="*/ 34 h 294"/>
                <a:gd name="T18" fmla="*/ 100 w 322"/>
                <a:gd name="T19" fmla="*/ 8 h 294"/>
                <a:gd name="T20" fmla="*/ 163 w 322"/>
                <a:gd name="T21" fmla="*/ 0 h 294"/>
                <a:gd name="T22" fmla="*/ 233 w 322"/>
                <a:gd name="T23" fmla="*/ 9 h 294"/>
                <a:gd name="T24" fmla="*/ 282 w 322"/>
                <a:gd name="T25" fmla="*/ 34 h 294"/>
                <a:gd name="T26" fmla="*/ 312 w 322"/>
                <a:gd name="T27" fmla="*/ 74 h 294"/>
                <a:gd name="T28" fmla="*/ 322 w 322"/>
                <a:gd name="T29" fmla="*/ 127 h 294"/>
                <a:gd name="T30" fmla="*/ 322 w 322"/>
                <a:gd name="T31" fmla="*/ 294 h 294"/>
                <a:gd name="T32" fmla="*/ 277 w 322"/>
                <a:gd name="T33" fmla="*/ 294 h 294"/>
                <a:gd name="T34" fmla="*/ 277 w 322"/>
                <a:gd name="T35" fmla="*/ 127 h 294"/>
                <a:gd name="T36" fmla="*/ 268 w 322"/>
                <a:gd name="T37" fmla="*/ 89 h 294"/>
                <a:gd name="T38" fmla="*/ 244 w 322"/>
                <a:gd name="T39" fmla="*/ 63 h 294"/>
                <a:gd name="T40" fmla="*/ 208 w 322"/>
                <a:gd name="T41" fmla="*/ 47 h 294"/>
                <a:gd name="T42" fmla="*/ 161 w 322"/>
                <a:gd name="T43" fmla="*/ 4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2" h="294">
                  <a:moveTo>
                    <a:pt x="161" y="42"/>
                  </a:moveTo>
                  <a:cubicBezTo>
                    <a:pt x="144" y="42"/>
                    <a:pt x="129" y="44"/>
                    <a:pt x="114" y="47"/>
                  </a:cubicBezTo>
                  <a:cubicBezTo>
                    <a:pt x="100" y="51"/>
                    <a:pt x="88" y="56"/>
                    <a:pt x="78" y="63"/>
                  </a:cubicBezTo>
                  <a:cubicBezTo>
                    <a:pt x="68" y="69"/>
                    <a:pt x="60" y="78"/>
                    <a:pt x="54" y="89"/>
                  </a:cubicBezTo>
                  <a:cubicBezTo>
                    <a:pt x="49" y="100"/>
                    <a:pt x="46" y="112"/>
                    <a:pt x="46" y="127"/>
                  </a:cubicBezTo>
                  <a:cubicBezTo>
                    <a:pt x="46" y="294"/>
                    <a:pt x="46" y="294"/>
                    <a:pt x="46" y="294"/>
                  </a:cubicBezTo>
                  <a:cubicBezTo>
                    <a:pt x="0" y="294"/>
                    <a:pt x="0" y="294"/>
                    <a:pt x="0" y="294"/>
                  </a:cubicBezTo>
                  <a:cubicBezTo>
                    <a:pt x="0" y="34"/>
                    <a:pt x="0" y="34"/>
                    <a:pt x="0" y="34"/>
                  </a:cubicBezTo>
                  <a:cubicBezTo>
                    <a:pt x="46" y="34"/>
                    <a:pt x="46" y="34"/>
                    <a:pt x="46" y="34"/>
                  </a:cubicBezTo>
                  <a:cubicBezTo>
                    <a:pt x="62" y="22"/>
                    <a:pt x="80" y="13"/>
                    <a:pt x="100" y="8"/>
                  </a:cubicBezTo>
                  <a:cubicBezTo>
                    <a:pt x="119" y="2"/>
                    <a:pt x="140" y="0"/>
                    <a:pt x="163" y="0"/>
                  </a:cubicBezTo>
                  <a:cubicBezTo>
                    <a:pt x="190" y="0"/>
                    <a:pt x="213" y="3"/>
                    <a:pt x="233" y="9"/>
                  </a:cubicBezTo>
                  <a:cubicBezTo>
                    <a:pt x="252" y="15"/>
                    <a:pt x="269" y="23"/>
                    <a:pt x="282" y="34"/>
                  </a:cubicBezTo>
                  <a:cubicBezTo>
                    <a:pt x="295" y="45"/>
                    <a:pt x="306" y="58"/>
                    <a:pt x="312" y="74"/>
                  </a:cubicBezTo>
                  <a:cubicBezTo>
                    <a:pt x="319" y="90"/>
                    <a:pt x="322" y="107"/>
                    <a:pt x="322" y="127"/>
                  </a:cubicBezTo>
                  <a:cubicBezTo>
                    <a:pt x="322" y="294"/>
                    <a:pt x="322" y="294"/>
                    <a:pt x="322" y="294"/>
                  </a:cubicBezTo>
                  <a:cubicBezTo>
                    <a:pt x="277" y="294"/>
                    <a:pt x="277" y="294"/>
                    <a:pt x="277" y="294"/>
                  </a:cubicBezTo>
                  <a:cubicBezTo>
                    <a:pt x="277" y="127"/>
                    <a:pt x="277" y="127"/>
                    <a:pt x="277" y="127"/>
                  </a:cubicBezTo>
                  <a:cubicBezTo>
                    <a:pt x="277" y="112"/>
                    <a:pt x="274" y="100"/>
                    <a:pt x="268" y="89"/>
                  </a:cubicBezTo>
                  <a:cubicBezTo>
                    <a:pt x="263" y="78"/>
                    <a:pt x="255" y="69"/>
                    <a:pt x="244" y="63"/>
                  </a:cubicBezTo>
                  <a:cubicBezTo>
                    <a:pt x="234" y="56"/>
                    <a:pt x="222" y="51"/>
                    <a:pt x="208" y="47"/>
                  </a:cubicBezTo>
                  <a:cubicBezTo>
                    <a:pt x="194" y="44"/>
                    <a:pt x="178" y="42"/>
                    <a:pt x="161" y="4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74" name="Freeform 54"/>
            <p:cNvSpPr>
              <a:spLocks noEditPoints="1"/>
            </p:cNvSpPr>
            <p:nvPr/>
          </p:nvSpPr>
          <p:spPr bwMode="auto">
            <a:xfrm>
              <a:off x="7799388" y="10887075"/>
              <a:ext cx="128588" cy="123825"/>
            </a:xfrm>
            <a:custGeom>
              <a:avLst/>
              <a:gdLst>
                <a:gd name="T0" fmla="*/ 34 w 34"/>
                <a:gd name="T1" fmla="*/ 16 h 33"/>
                <a:gd name="T2" fmla="*/ 34 w 34"/>
                <a:gd name="T3" fmla="*/ 21 h 33"/>
                <a:gd name="T4" fmla="*/ 32 w 34"/>
                <a:gd name="T5" fmla="*/ 25 h 33"/>
                <a:gd name="T6" fmla="*/ 29 w 34"/>
                <a:gd name="T7" fmla="*/ 28 h 33"/>
                <a:gd name="T8" fmla="*/ 26 w 34"/>
                <a:gd name="T9" fmla="*/ 31 h 33"/>
                <a:gd name="T10" fmla="*/ 22 w 34"/>
                <a:gd name="T11" fmla="*/ 33 h 33"/>
                <a:gd name="T12" fmla="*/ 17 w 34"/>
                <a:gd name="T13" fmla="*/ 33 h 33"/>
                <a:gd name="T14" fmla="*/ 10 w 34"/>
                <a:gd name="T15" fmla="*/ 32 h 33"/>
                <a:gd name="T16" fmla="*/ 5 w 34"/>
                <a:gd name="T17" fmla="*/ 29 h 33"/>
                <a:gd name="T18" fmla="*/ 1 w 34"/>
                <a:gd name="T19" fmla="*/ 23 h 33"/>
                <a:gd name="T20" fmla="*/ 0 w 34"/>
                <a:gd name="T21" fmla="*/ 17 h 33"/>
                <a:gd name="T22" fmla="*/ 1 w 34"/>
                <a:gd name="T23" fmla="*/ 12 h 33"/>
                <a:gd name="T24" fmla="*/ 2 w 34"/>
                <a:gd name="T25" fmla="*/ 8 h 33"/>
                <a:gd name="T26" fmla="*/ 5 w 34"/>
                <a:gd name="T27" fmla="*/ 5 h 33"/>
                <a:gd name="T28" fmla="*/ 8 w 34"/>
                <a:gd name="T29" fmla="*/ 2 h 33"/>
                <a:gd name="T30" fmla="*/ 13 w 34"/>
                <a:gd name="T31" fmla="*/ 0 h 33"/>
                <a:gd name="T32" fmla="*/ 17 w 34"/>
                <a:gd name="T33" fmla="*/ 0 h 33"/>
                <a:gd name="T34" fmla="*/ 24 w 34"/>
                <a:gd name="T35" fmla="*/ 1 h 33"/>
                <a:gd name="T36" fmla="*/ 29 w 34"/>
                <a:gd name="T37" fmla="*/ 4 h 33"/>
                <a:gd name="T38" fmla="*/ 33 w 34"/>
                <a:gd name="T39" fmla="*/ 10 h 33"/>
                <a:gd name="T40" fmla="*/ 34 w 34"/>
                <a:gd name="T41" fmla="*/ 16 h 33"/>
                <a:gd name="T42" fmla="*/ 32 w 34"/>
                <a:gd name="T43" fmla="*/ 17 h 33"/>
                <a:gd name="T44" fmla="*/ 31 w 34"/>
                <a:gd name="T45" fmla="*/ 10 h 33"/>
                <a:gd name="T46" fmla="*/ 28 w 34"/>
                <a:gd name="T47" fmla="*/ 6 h 33"/>
                <a:gd name="T48" fmla="*/ 23 w 34"/>
                <a:gd name="T49" fmla="*/ 2 h 33"/>
                <a:gd name="T50" fmla="*/ 17 w 34"/>
                <a:gd name="T51" fmla="*/ 1 h 33"/>
                <a:gd name="T52" fmla="*/ 11 w 34"/>
                <a:gd name="T53" fmla="*/ 3 h 33"/>
                <a:gd name="T54" fmla="*/ 6 w 34"/>
                <a:gd name="T55" fmla="*/ 6 h 33"/>
                <a:gd name="T56" fmla="*/ 3 w 34"/>
                <a:gd name="T57" fmla="*/ 11 h 33"/>
                <a:gd name="T58" fmla="*/ 2 w 34"/>
                <a:gd name="T59" fmla="*/ 17 h 33"/>
                <a:gd name="T60" fmla="*/ 3 w 34"/>
                <a:gd name="T61" fmla="*/ 23 h 33"/>
                <a:gd name="T62" fmla="*/ 7 w 34"/>
                <a:gd name="T63" fmla="*/ 27 h 33"/>
                <a:gd name="T64" fmla="*/ 11 w 34"/>
                <a:gd name="T65" fmla="*/ 31 h 33"/>
                <a:gd name="T66" fmla="*/ 17 w 34"/>
                <a:gd name="T67" fmla="*/ 32 h 33"/>
                <a:gd name="T68" fmla="*/ 23 w 34"/>
                <a:gd name="T69" fmla="*/ 31 h 33"/>
                <a:gd name="T70" fmla="*/ 28 w 34"/>
                <a:gd name="T71" fmla="*/ 27 h 33"/>
                <a:gd name="T72" fmla="*/ 31 w 34"/>
                <a:gd name="T73" fmla="*/ 23 h 33"/>
                <a:gd name="T74" fmla="*/ 32 w 34"/>
                <a:gd name="T75"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33">
                  <a:moveTo>
                    <a:pt x="34" y="16"/>
                  </a:moveTo>
                  <a:cubicBezTo>
                    <a:pt x="34" y="18"/>
                    <a:pt x="34" y="20"/>
                    <a:pt x="34" y="21"/>
                  </a:cubicBezTo>
                  <a:cubicBezTo>
                    <a:pt x="33" y="22"/>
                    <a:pt x="33" y="24"/>
                    <a:pt x="32" y="25"/>
                  </a:cubicBezTo>
                  <a:cubicBezTo>
                    <a:pt x="31" y="26"/>
                    <a:pt x="30" y="27"/>
                    <a:pt x="29" y="28"/>
                  </a:cubicBezTo>
                  <a:cubicBezTo>
                    <a:pt x="28" y="29"/>
                    <a:pt x="27" y="30"/>
                    <a:pt x="26" y="31"/>
                  </a:cubicBezTo>
                  <a:cubicBezTo>
                    <a:pt x="25" y="32"/>
                    <a:pt x="23" y="32"/>
                    <a:pt x="22" y="33"/>
                  </a:cubicBezTo>
                  <a:cubicBezTo>
                    <a:pt x="20" y="33"/>
                    <a:pt x="19" y="33"/>
                    <a:pt x="17" y="33"/>
                  </a:cubicBezTo>
                  <a:cubicBezTo>
                    <a:pt x="15" y="33"/>
                    <a:pt x="12" y="33"/>
                    <a:pt x="10" y="32"/>
                  </a:cubicBezTo>
                  <a:cubicBezTo>
                    <a:pt x="8" y="31"/>
                    <a:pt x="6" y="30"/>
                    <a:pt x="5" y="29"/>
                  </a:cubicBezTo>
                  <a:cubicBezTo>
                    <a:pt x="3" y="27"/>
                    <a:pt x="2" y="25"/>
                    <a:pt x="1" y="23"/>
                  </a:cubicBezTo>
                  <a:cubicBezTo>
                    <a:pt x="1" y="21"/>
                    <a:pt x="0" y="19"/>
                    <a:pt x="0" y="17"/>
                  </a:cubicBezTo>
                  <a:cubicBezTo>
                    <a:pt x="0" y="15"/>
                    <a:pt x="0" y="13"/>
                    <a:pt x="1" y="12"/>
                  </a:cubicBezTo>
                  <a:cubicBezTo>
                    <a:pt x="1" y="11"/>
                    <a:pt x="2" y="9"/>
                    <a:pt x="2" y="8"/>
                  </a:cubicBezTo>
                  <a:cubicBezTo>
                    <a:pt x="3" y="7"/>
                    <a:pt x="4" y="6"/>
                    <a:pt x="5" y="5"/>
                  </a:cubicBezTo>
                  <a:cubicBezTo>
                    <a:pt x="6" y="4"/>
                    <a:pt x="7" y="3"/>
                    <a:pt x="8" y="2"/>
                  </a:cubicBezTo>
                  <a:cubicBezTo>
                    <a:pt x="10" y="1"/>
                    <a:pt x="11" y="1"/>
                    <a:pt x="13" y="0"/>
                  </a:cubicBezTo>
                  <a:cubicBezTo>
                    <a:pt x="14" y="0"/>
                    <a:pt x="16" y="0"/>
                    <a:pt x="17" y="0"/>
                  </a:cubicBezTo>
                  <a:cubicBezTo>
                    <a:pt x="20" y="0"/>
                    <a:pt x="22" y="0"/>
                    <a:pt x="24" y="1"/>
                  </a:cubicBezTo>
                  <a:cubicBezTo>
                    <a:pt x="26" y="2"/>
                    <a:pt x="28" y="3"/>
                    <a:pt x="29" y="4"/>
                  </a:cubicBezTo>
                  <a:cubicBezTo>
                    <a:pt x="31" y="6"/>
                    <a:pt x="32" y="8"/>
                    <a:pt x="33" y="10"/>
                  </a:cubicBezTo>
                  <a:cubicBezTo>
                    <a:pt x="34" y="12"/>
                    <a:pt x="34" y="14"/>
                    <a:pt x="34" y="16"/>
                  </a:cubicBezTo>
                  <a:close/>
                  <a:moveTo>
                    <a:pt x="32" y="17"/>
                  </a:moveTo>
                  <a:cubicBezTo>
                    <a:pt x="32" y="14"/>
                    <a:pt x="32" y="12"/>
                    <a:pt x="31" y="10"/>
                  </a:cubicBezTo>
                  <a:cubicBezTo>
                    <a:pt x="30" y="9"/>
                    <a:pt x="29" y="7"/>
                    <a:pt x="28" y="6"/>
                  </a:cubicBezTo>
                  <a:cubicBezTo>
                    <a:pt x="27" y="4"/>
                    <a:pt x="25" y="3"/>
                    <a:pt x="23" y="2"/>
                  </a:cubicBezTo>
                  <a:cubicBezTo>
                    <a:pt x="21" y="2"/>
                    <a:pt x="19" y="1"/>
                    <a:pt x="17" y="1"/>
                  </a:cubicBezTo>
                  <a:cubicBezTo>
                    <a:pt x="15" y="1"/>
                    <a:pt x="13" y="2"/>
                    <a:pt x="11" y="3"/>
                  </a:cubicBezTo>
                  <a:cubicBezTo>
                    <a:pt x="9" y="3"/>
                    <a:pt x="8" y="4"/>
                    <a:pt x="6" y="6"/>
                  </a:cubicBezTo>
                  <a:cubicBezTo>
                    <a:pt x="5" y="7"/>
                    <a:pt x="4" y="9"/>
                    <a:pt x="3" y="11"/>
                  </a:cubicBezTo>
                  <a:cubicBezTo>
                    <a:pt x="2" y="12"/>
                    <a:pt x="2" y="14"/>
                    <a:pt x="2" y="17"/>
                  </a:cubicBezTo>
                  <a:cubicBezTo>
                    <a:pt x="2" y="19"/>
                    <a:pt x="2" y="21"/>
                    <a:pt x="3" y="23"/>
                  </a:cubicBezTo>
                  <a:cubicBezTo>
                    <a:pt x="4" y="25"/>
                    <a:pt x="5" y="26"/>
                    <a:pt x="7" y="27"/>
                  </a:cubicBezTo>
                  <a:cubicBezTo>
                    <a:pt x="8" y="29"/>
                    <a:pt x="9" y="30"/>
                    <a:pt x="11" y="31"/>
                  </a:cubicBezTo>
                  <a:cubicBezTo>
                    <a:pt x="13" y="31"/>
                    <a:pt x="15" y="32"/>
                    <a:pt x="17" y="32"/>
                  </a:cubicBezTo>
                  <a:cubicBezTo>
                    <a:pt x="19" y="32"/>
                    <a:pt x="21" y="31"/>
                    <a:pt x="23" y="31"/>
                  </a:cubicBezTo>
                  <a:cubicBezTo>
                    <a:pt x="25" y="30"/>
                    <a:pt x="27" y="29"/>
                    <a:pt x="28" y="27"/>
                  </a:cubicBezTo>
                  <a:cubicBezTo>
                    <a:pt x="29" y="26"/>
                    <a:pt x="30" y="24"/>
                    <a:pt x="31" y="23"/>
                  </a:cubicBezTo>
                  <a:cubicBezTo>
                    <a:pt x="32" y="21"/>
                    <a:pt x="32" y="19"/>
                    <a:pt x="32"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175" name="Freeform 55"/>
            <p:cNvSpPr>
              <a:spLocks noEditPoints="1"/>
            </p:cNvSpPr>
            <p:nvPr/>
          </p:nvSpPr>
          <p:spPr bwMode="auto">
            <a:xfrm>
              <a:off x="7837488" y="10917238"/>
              <a:ext cx="60325" cy="63500"/>
            </a:xfrm>
            <a:custGeom>
              <a:avLst/>
              <a:gdLst>
                <a:gd name="T0" fmla="*/ 16 w 16"/>
                <a:gd name="T1" fmla="*/ 17 h 17"/>
                <a:gd name="T2" fmla="*/ 14 w 16"/>
                <a:gd name="T3" fmla="*/ 17 h 17"/>
                <a:gd name="T4" fmla="*/ 11 w 16"/>
                <a:gd name="T5" fmla="*/ 12 h 17"/>
                <a:gd name="T6" fmla="*/ 11 w 16"/>
                <a:gd name="T7" fmla="*/ 11 h 17"/>
                <a:gd name="T8" fmla="*/ 10 w 16"/>
                <a:gd name="T9" fmla="*/ 10 h 17"/>
                <a:gd name="T10" fmla="*/ 8 w 16"/>
                <a:gd name="T11" fmla="*/ 10 h 17"/>
                <a:gd name="T12" fmla="*/ 7 w 16"/>
                <a:gd name="T13" fmla="*/ 10 h 17"/>
                <a:gd name="T14" fmla="*/ 2 w 16"/>
                <a:gd name="T15" fmla="*/ 10 h 17"/>
                <a:gd name="T16" fmla="*/ 2 w 16"/>
                <a:gd name="T17" fmla="*/ 17 h 17"/>
                <a:gd name="T18" fmla="*/ 0 w 16"/>
                <a:gd name="T19" fmla="*/ 17 h 17"/>
                <a:gd name="T20" fmla="*/ 0 w 16"/>
                <a:gd name="T21" fmla="*/ 0 h 17"/>
                <a:gd name="T22" fmla="*/ 9 w 16"/>
                <a:gd name="T23" fmla="*/ 0 h 17"/>
                <a:gd name="T24" fmla="*/ 13 w 16"/>
                <a:gd name="T25" fmla="*/ 2 h 17"/>
                <a:gd name="T26" fmla="*/ 15 w 16"/>
                <a:gd name="T27" fmla="*/ 5 h 17"/>
                <a:gd name="T28" fmla="*/ 15 w 16"/>
                <a:gd name="T29" fmla="*/ 7 h 17"/>
                <a:gd name="T30" fmla="*/ 14 w 16"/>
                <a:gd name="T31" fmla="*/ 8 h 17"/>
                <a:gd name="T32" fmla="*/ 13 w 16"/>
                <a:gd name="T33" fmla="*/ 9 h 17"/>
                <a:gd name="T34" fmla="*/ 11 w 16"/>
                <a:gd name="T35" fmla="*/ 9 h 17"/>
                <a:gd name="T36" fmla="*/ 11 w 16"/>
                <a:gd name="T37" fmla="*/ 9 h 17"/>
                <a:gd name="T38" fmla="*/ 12 w 16"/>
                <a:gd name="T39" fmla="*/ 10 h 17"/>
                <a:gd name="T40" fmla="*/ 12 w 16"/>
                <a:gd name="T41" fmla="*/ 10 h 17"/>
                <a:gd name="T42" fmla="*/ 13 w 16"/>
                <a:gd name="T43" fmla="*/ 11 h 17"/>
                <a:gd name="T44" fmla="*/ 13 w 16"/>
                <a:gd name="T45" fmla="*/ 12 h 17"/>
                <a:gd name="T46" fmla="*/ 16 w 16"/>
                <a:gd name="T47" fmla="*/ 17 h 17"/>
                <a:gd name="T48" fmla="*/ 2 w 16"/>
                <a:gd name="T49" fmla="*/ 2 h 17"/>
                <a:gd name="T50" fmla="*/ 2 w 16"/>
                <a:gd name="T51" fmla="*/ 8 h 17"/>
                <a:gd name="T52" fmla="*/ 9 w 16"/>
                <a:gd name="T53" fmla="*/ 8 h 17"/>
                <a:gd name="T54" fmla="*/ 10 w 16"/>
                <a:gd name="T55" fmla="*/ 8 h 17"/>
                <a:gd name="T56" fmla="*/ 12 w 16"/>
                <a:gd name="T57" fmla="*/ 7 h 17"/>
                <a:gd name="T58" fmla="*/ 13 w 16"/>
                <a:gd name="T59" fmla="*/ 6 h 17"/>
                <a:gd name="T60" fmla="*/ 13 w 16"/>
                <a:gd name="T61" fmla="*/ 5 h 17"/>
                <a:gd name="T62" fmla="*/ 12 w 16"/>
                <a:gd name="T63" fmla="*/ 4 h 17"/>
                <a:gd name="T64" fmla="*/ 12 w 16"/>
                <a:gd name="T65" fmla="*/ 3 h 17"/>
                <a:gd name="T66" fmla="*/ 10 w 16"/>
                <a:gd name="T67" fmla="*/ 2 h 17"/>
                <a:gd name="T68" fmla="*/ 9 w 16"/>
                <a:gd name="T69" fmla="*/ 2 h 17"/>
                <a:gd name="T70" fmla="*/ 2 w 16"/>
                <a:gd name="T7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17">
                  <a:moveTo>
                    <a:pt x="16" y="17"/>
                  </a:moveTo>
                  <a:cubicBezTo>
                    <a:pt x="14" y="17"/>
                    <a:pt x="14" y="17"/>
                    <a:pt x="14" y="17"/>
                  </a:cubicBezTo>
                  <a:cubicBezTo>
                    <a:pt x="11" y="12"/>
                    <a:pt x="11" y="12"/>
                    <a:pt x="11" y="12"/>
                  </a:cubicBezTo>
                  <a:cubicBezTo>
                    <a:pt x="11" y="12"/>
                    <a:pt x="11" y="11"/>
                    <a:pt x="11" y="11"/>
                  </a:cubicBezTo>
                  <a:cubicBezTo>
                    <a:pt x="10" y="11"/>
                    <a:pt x="10" y="10"/>
                    <a:pt x="10" y="10"/>
                  </a:cubicBezTo>
                  <a:cubicBezTo>
                    <a:pt x="9" y="10"/>
                    <a:pt x="9" y="10"/>
                    <a:pt x="8" y="10"/>
                  </a:cubicBezTo>
                  <a:cubicBezTo>
                    <a:pt x="8" y="10"/>
                    <a:pt x="8" y="10"/>
                    <a:pt x="7" y="10"/>
                  </a:cubicBezTo>
                  <a:cubicBezTo>
                    <a:pt x="2" y="10"/>
                    <a:pt x="2" y="10"/>
                    <a:pt x="2" y="10"/>
                  </a:cubicBezTo>
                  <a:cubicBezTo>
                    <a:pt x="2" y="17"/>
                    <a:pt x="2" y="17"/>
                    <a:pt x="2" y="17"/>
                  </a:cubicBezTo>
                  <a:cubicBezTo>
                    <a:pt x="0" y="17"/>
                    <a:pt x="0" y="17"/>
                    <a:pt x="0" y="17"/>
                  </a:cubicBezTo>
                  <a:cubicBezTo>
                    <a:pt x="0" y="0"/>
                    <a:pt x="0" y="0"/>
                    <a:pt x="0" y="0"/>
                  </a:cubicBezTo>
                  <a:cubicBezTo>
                    <a:pt x="9" y="0"/>
                    <a:pt x="9" y="0"/>
                    <a:pt x="9" y="0"/>
                  </a:cubicBezTo>
                  <a:cubicBezTo>
                    <a:pt x="11" y="0"/>
                    <a:pt x="12" y="1"/>
                    <a:pt x="13" y="2"/>
                  </a:cubicBezTo>
                  <a:cubicBezTo>
                    <a:pt x="14" y="2"/>
                    <a:pt x="15" y="3"/>
                    <a:pt x="15" y="5"/>
                  </a:cubicBezTo>
                  <a:cubicBezTo>
                    <a:pt x="15" y="6"/>
                    <a:pt x="15" y="6"/>
                    <a:pt x="15" y="7"/>
                  </a:cubicBezTo>
                  <a:cubicBezTo>
                    <a:pt x="14" y="7"/>
                    <a:pt x="14" y="8"/>
                    <a:pt x="14" y="8"/>
                  </a:cubicBezTo>
                  <a:cubicBezTo>
                    <a:pt x="13" y="8"/>
                    <a:pt x="13" y="9"/>
                    <a:pt x="13" y="9"/>
                  </a:cubicBezTo>
                  <a:cubicBezTo>
                    <a:pt x="12" y="9"/>
                    <a:pt x="12" y="9"/>
                    <a:pt x="11" y="9"/>
                  </a:cubicBezTo>
                  <a:cubicBezTo>
                    <a:pt x="11" y="9"/>
                    <a:pt x="11" y="9"/>
                    <a:pt x="11" y="9"/>
                  </a:cubicBezTo>
                  <a:cubicBezTo>
                    <a:pt x="11" y="9"/>
                    <a:pt x="12" y="10"/>
                    <a:pt x="12" y="10"/>
                  </a:cubicBezTo>
                  <a:cubicBezTo>
                    <a:pt x="12" y="10"/>
                    <a:pt x="12" y="10"/>
                    <a:pt x="12" y="10"/>
                  </a:cubicBezTo>
                  <a:cubicBezTo>
                    <a:pt x="13" y="10"/>
                    <a:pt x="13" y="11"/>
                    <a:pt x="13" y="11"/>
                  </a:cubicBezTo>
                  <a:cubicBezTo>
                    <a:pt x="13" y="11"/>
                    <a:pt x="13" y="11"/>
                    <a:pt x="13" y="12"/>
                  </a:cubicBezTo>
                  <a:lnTo>
                    <a:pt x="16" y="17"/>
                  </a:lnTo>
                  <a:close/>
                  <a:moveTo>
                    <a:pt x="2" y="2"/>
                  </a:moveTo>
                  <a:cubicBezTo>
                    <a:pt x="2" y="8"/>
                    <a:pt x="2" y="8"/>
                    <a:pt x="2" y="8"/>
                  </a:cubicBezTo>
                  <a:cubicBezTo>
                    <a:pt x="9" y="8"/>
                    <a:pt x="9" y="8"/>
                    <a:pt x="9" y="8"/>
                  </a:cubicBezTo>
                  <a:cubicBezTo>
                    <a:pt x="9" y="8"/>
                    <a:pt x="10" y="8"/>
                    <a:pt x="10" y="8"/>
                  </a:cubicBezTo>
                  <a:cubicBezTo>
                    <a:pt x="11" y="8"/>
                    <a:pt x="11" y="8"/>
                    <a:pt x="12" y="7"/>
                  </a:cubicBezTo>
                  <a:cubicBezTo>
                    <a:pt x="12" y="7"/>
                    <a:pt x="12" y="7"/>
                    <a:pt x="13" y="6"/>
                  </a:cubicBezTo>
                  <a:cubicBezTo>
                    <a:pt x="13" y="6"/>
                    <a:pt x="13" y="6"/>
                    <a:pt x="13" y="5"/>
                  </a:cubicBezTo>
                  <a:cubicBezTo>
                    <a:pt x="13" y="4"/>
                    <a:pt x="13" y="4"/>
                    <a:pt x="12" y="4"/>
                  </a:cubicBezTo>
                  <a:cubicBezTo>
                    <a:pt x="12" y="3"/>
                    <a:pt x="12" y="3"/>
                    <a:pt x="12" y="3"/>
                  </a:cubicBezTo>
                  <a:cubicBezTo>
                    <a:pt x="11" y="2"/>
                    <a:pt x="11" y="2"/>
                    <a:pt x="10" y="2"/>
                  </a:cubicBezTo>
                  <a:cubicBezTo>
                    <a:pt x="10" y="2"/>
                    <a:pt x="9" y="2"/>
                    <a:pt x="9" y="2"/>
                  </a:cubicBezTo>
                  <a:lnTo>
                    <a:pt x="2"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grpSp>
      <p:grpSp>
        <p:nvGrpSpPr>
          <p:cNvPr id="216" name="Group 215"/>
          <p:cNvGrpSpPr/>
          <p:nvPr/>
        </p:nvGrpSpPr>
        <p:grpSpPr>
          <a:xfrm>
            <a:off x="9809092" y="5154782"/>
            <a:ext cx="1458265" cy="194600"/>
            <a:chOff x="3611563" y="7899400"/>
            <a:chExt cx="3735387" cy="498475"/>
          </a:xfrm>
          <a:solidFill>
            <a:schemeClr val="bg1">
              <a:lumMod val="50000"/>
            </a:schemeClr>
          </a:solidFill>
        </p:grpSpPr>
        <p:sp>
          <p:nvSpPr>
            <p:cNvPr id="217" name="Freeform 216"/>
            <p:cNvSpPr>
              <a:spLocks noEditPoints="1"/>
            </p:cNvSpPr>
            <p:nvPr/>
          </p:nvSpPr>
          <p:spPr bwMode="auto">
            <a:xfrm>
              <a:off x="3611563" y="7899400"/>
              <a:ext cx="1636712" cy="498475"/>
            </a:xfrm>
            <a:custGeom>
              <a:avLst/>
              <a:gdLst>
                <a:gd name="T0" fmla="*/ 388 w 435"/>
                <a:gd name="T1" fmla="*/ 63 h 130"/>
                <a:gd name="T2" fmla="*/ 417 w 435"/>
                <a:gd name="T3" fmla="*/ 3 h 130"/>
                <a:gd name="T4" fmla="*/ 381 w 435"/>
                <a:gd name="T5" fmla="*/ 52 h 130"/>
                <a:gd name="T6" fmla="*/ 380 w 435"/>
                <a:gd name="T7" fmla="*/ 52 h 130"/>
                <a:gd name="T8" fmla="*/ 344 w 435"/>
                <a:gd name="T9" fmla="*/ 3 h 130"/>
                <a:gd name="T10" fmla="*/ 372 w 435"/>
                <a:gd name="T11" fmla="*/ 63 h 130"/>
                <a:gd name="T12" fmla="*/ 341 w 435"/>
                <a:gd name="T13" fmla="*/ 127 h 130"/>
                <a:gd name="T14" fmla="*/ 420 w 435"/>
                <a:gd name="T15" fmla="*/ 127 h 130"/>
                <a:gd name="T16" fmla="*/ 199 w 435"/>
                <a:gd name="T17" fmla="*/ 91 h 130"/>
                <a:gd name="T18" fmla="*/ 132 w 435"/>
                <a:gd name="T19" fmla="*/ 69 h 130"/>
                <a:gd name="T20" fmla="*/ 168 w 435"/>
                <a:gd name="T21" fmla="*/ 114 h 130"/>
                <a:gd name="T22" fmla="*/ 132 w 435"/>
                <a:gd name="T23" fmla="*/ 56 h 130"/>
                <a:gd name="T24" fmla="*/ 195 w 435"/>
                <a:gd name="T25" fmla="*/ 36 h 130"/>
                <a:gd name="T26" fmla="*/ 132 w 435"/>
                <a:gd name="T27" fmla="*/ 16 h 130"/>
                <a:gd name="T28" fmla="*/ 213 w 435"/>
                <a:gd name="T29" fmla="*/ 91 h 130"/>
                <a:gd name="T30" fmla="*/ 118 w 435"/>
                <a:gd name="T31" fmla="*/ 127 h 130"/>
                <a:gd name="T32" fmla="*/ 92 w 435"/>
                <a:gd name="T33" fmla="*/ 69 h 130"/>
                <a:gd name="T34" fmla="*/ 118 w 435"/>
                <a:gd name="T35" fmla="*/ 56 h 130"/>
                <a:gd name="T36" fmla="*/ 168 w 435"/>
                <a:gd name="T37" fmla="*/ 3 h 130"/>
                <a:gd name="T38" fmla="*/ 194 w 435"/>
                <a:gd name="T39" fmla="*/ 62 h 130"/>
                <a:gd name="T40" fmla="*/ 213 w 435"/>
                <a:gd name="T41" fmla="*/ 91 h 130"/>
                <a:gd name="T42" fmla="*/ 278 w 435"/>
                <a:gd name="T43" fmla="*/ 13 h 130"/>
                <a:gd name="T44" fmla="*/ 278 w 435"/>
                <a:gd name="T45" fmla="*/ 117 h 130"/>
                <a:gd name="T46" fmla="*/ 337 w 435"/>
                <a:gd name="T47" fmla="*/ 65 h 130"/>
                <a:gd name="T48" fmla="*/ 219 w 435"/>
                <a:gd name="T49" fmla="*/ 65 h 130"/>
                <a:gd name="T50" fmla="*/ 337 w 435"/>
                <a:gd name="T51" fmla="*/ 65 h 130"/>
                <a:gd name="T52" fmla="*/ 110 w 435"/>
                <a:gd name="T53" fmla="*/ 127 h 130"/>
                <a:gd name="T54" fmla="*/ 55 w 435"/>
                <a:gd name="T55" fmla="*/ 73 h 130"/>
                <a:gd name="T56" fmla="*/ 0 w 435"/>
                <a:gd name="T57" fmla="*/ 127 h 130"/>
                <a:gd name="T58" fmla="*/ 3 w 435"/>
                <a:gd name="T59" fmla="*/ 3 h 130"/>
                <a:gd name="T60" fmla="*/ 55 w 435"/>
                <a:gd name="T61" fmla="*/ 52 h 130"/>
                <a:gd name="T62" fmla="*/ 55 w 435"/>
                <a:gd name="T63" fmla="*/ 52 h 130"/>
                <a:gd name="T64" fmla="*/ 55 w 435"/>
                <a:gd name="T65" fmla="*/ 52 h 130"/>
                <a:gd name="T66" fmla="*/ 107 w 435"/>
                <a:gd name="T67" fmla="*/ 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5" h="130">
                  <a:moveTo>
                    <a:pt x="435" y="127"/>
                  </a:moveTo>
                  <a:cubicBezTo>
                    <a:pt x="388" y="63"/>
                    <a:pt x="388" y="63"/>
                    <a:pt x="388" y="63"/>
                  </a:cubicBezTo>
                  <a:cubicBezTo>
                    <a:pt x="432" y="3"/>
                    <a:pt x="432" y="3"/>
                    <a:pt x="432" y="3"/>
                  </a:cubicBezTo>
                  <a:cubicBezTo>
                    <a:pt x="417" y="3"/>
                    <a:pt x="417" y="3"/>
                    <a:pt x="417" y="3"/>
                  </a:cubicBezTo>
                  <a:cubicBezTo>
                    <a:pt x="417" y="3"/>
                    <a:pt x="386" y="45"/>
                    <a:pt x="381" y="52"/>
                  </a:cubicBezTo>
                  <a:cubicBezTo>
                    <a:pt x="381" y="52"/>
                    <a:pt x="381" y="52"/>
                    <a:pt x="381" y="52"/>
                  </a:cubicBezTo>
                  <a:cubicBezTo>
                    <a:pt x="380" y="52"/>
                    <a:pt x="380" y="52"/>
                    <a:pt x="380" y="52"/>
                  </a:cubicBezTo>
                  <a:cubicBezTo>
                    <a:pt x="380" y="52"/>
                    <a:pt x="380" y="52"/>
                    <a:pt x="380" y="52"/>
                  </a:cubicBezTo>
                  <a:cubicBezTo>
                    <a:pt x="380" y="52"/>
                    <a:pt x="380" y="52"/>
                    <a:pt x="380" y="52"/>
                  </a:cubicBezTo>
                  <a:cubicBezTo>
                    <a:pt x="375" y="45"/>
                    <a:pt x="344" y="3"/>
                    <a:pt x="344" y="3"/>
                  </a:cubicBezTo>
                  <a:cubicBezTo>
                    <a:pt x="329" y="3"/>
                    <a:pt x="329" y="3"/>
                    <a:pt x="329" y="3"/>
                  </a:cubicBezTo>
                  <a:cubicBezTo>
                    <a:pt x="372" y="63"/>
                    <a:pt x="372" y="63"/>
                    <a:pt x="372" y="63"/>
                  </a:cubicBezTo>
                  <a:cubicBezTo>
                    <a:pt x="325" y="127"/>
                    <a:pt x="325" y="127"/>
                    <a:pt x="325" y="127"/>
                  </a:cubicBezTo>
                  <a:cubicBezTo>
                    <a:pt x="341" y="127"/>
                    <a:pt x="341" y="127"/>
                    <a:pt x="341" y="127"/>
                  </a:cubicBezTo>
                  <a:cubicBezTo>
                    <a:pt x="380" y="73"/>
                    <a:pt x="380" y="73"/>
                    <a:pt x="380" y="73"/>
                  </a:cubicBezTo>
                  <a:cubicBezTo>
                    <a:pt x="420" y="127"/>
                    <a:pt x="420" y="127"/>
                    <a:pt x="420" y="127"/>
                  </a:cubicBezTo>
                  <a:lnTo>
                    <a:pt x="435" y="127"/>
                  </a:lnTo>
                  <a:close/>
                  <a:moveTo>
                    <a:pt x="199" y="91"/>
                  </a:moveTo>
                  <a:cubicBezTo>
                    <a:pt x="199" y="73"/>
                    <a:pt x="182" y="69"/>
                    <a:pt x="168" y="69"/>
                  </a:cubicBezTo>
                  <a:cubicBezTo>
                    <a:pt x="168" y="69"/>
                    <a:pt x="137" y="69"/>
                    <a:pt x="132" y="69"/>
                  </a:cubicBezTo>
                  <a:cubicBezTo>
                    <a:pt x="132" y="114"/>
                    <a:pt x="132" y="114"/>
                    <a:pt x="132" y="114"/>
                  </a:cubicBezTo>
                  <a:cubicBezTo>
                    <a:pt x="137" y="114"/>
                    <a:pt x="168" y="114"/>
                    <a:pt x="168" y="114"/>
                  </a:cubicBezTo>
                  <a:cubicBezTo>
                    <a:pt x="180" y="114"/>
                    <a:pt x="199" y="111"/>
                    <a:pt x="199" y="91"/>
                  </a:cubicBezTo>
                  <a:close/>
                  <a:moveTo>
                    <a:pt x="132" y="56"/>
                  </a:moveTo>
                  <a:cubicBezTo>
                    <a:pt x="137" y="56"/>
                    <a:pt x="168" y="56"/>
                    <a:pt x="168" y="56"/>
                  </a:cubicBezTo>
                  <a:cubicBezTo>
                    <a:pt x="185" y="56"/>
                    <a:pt x="195" y="49"/>
                    <a:pt x="195" y="36"/>
                  </a:cubicBezTo>
                  <a:cubicBezTo>
                    <a:pt x="195" y="19"/>
                    <a:pt x="178" y="16"/>
                    <a:pt x="168" y="16"/>
                  </a:cubicBezTo>
                  <a:cubicBezTo>
                    <a:pt x="168" y="16"/>
                    <a:pt x="137" y="16"/>
                    <a:pt x="132" y="16"/>
                  </a:cubicBezTo>
                  <a:lnTo>
                    <a:pt x="132" y="56"/>
                  </a:lnTo>
                  <a:close/>
                  <a:moveTo>
                    <a:pt x="213" y="91"/>
                  </a:moveTo>
                  <a:cubicBezTo>
                    <a:pt x="213" y="113"/>
                    <a:pt x="196" y="127"/>
                    <a:pt x="168" y="127"/>
                  </a:cubicBezTo>
                  <a:cubicBezTo>
                    <a:pt x="118" y="127"/>
                    <a:pt x="118" y="127"/>
                    <a:pt x="118" y="127"/>
                  </a:cubicBezTo>
                  <a:cubicBezTo>
                    <a:pt x="118" y="69"/>
                    <a:pt x="118" y="69"/>
                    <a:pt x="118" y="69"/>
                  </a:cubicBezTo>
                  <a:cubicBezTo>
                    <a:pt x="92" y="69"/>
                    <a:pt x="92" y="69"/>
                    <a:pt x="92" y="69"/>
                  </a:cubicBezTo>
                  <a:cubicBezTo>
                    <a:pt x="101" y="56"/>
                    <a:pt x="101" y="56"/>
                    <a:pt x="101" y="56"/>
                  </a:cubicBezTo>
                  <a:cubicBezTo>
                    <a:pt x="118" y="56"/>
                    <a:pt x="118" y="56"/>
                    <a:pt x="118" y="56"/>
                  </a:cubicBezTo>
                  <a:cubicBezTo>
                    <a:pt x="118" y="3"/>
                    <a:pt x="118" y="3"/>
                    <a:pt x="118" y="3"/>
                  </a:cubicBezTo>
                  <a:cubicBezTo>
                    <a:pt x="168" y="3"/>
                    <a:pt x="168" y="3"/>
                    <a:pt x="168" y="3"/>
                  </a:cubicBezTo>
                  <a:cubicBezTo>
                    <a:pt x="206" y="3"/>
                    <a:pt x="209" y="29"/>
                    <a:pt x="209" y="37"/>
                  </a:cubicBezTo>
                  <a:cubicBezTo>
                    <a:pt x="209" y="48"/>
                    <a:pt x="203" y="57"/>
                    <a:pt x="194" y="62"/>
                  </a:cubicBezTo>
                  <a:cubicBezTo>
                    <a:pt x="196" y="63"/>
                    <a:pt x="199" y="65"/>
                    <a:pt x="202" y="67"/>
                  </a:cubicBezTo>
                  <a:cubicBezTo>
                    <a:pt x="209" y="73"/>
                    <a:pt x="213" y="81"/>
                    <a:pt x="213" y="91"/>
                  </a:cubicBezTo>
                  <a:close/>
                  <a:moveTo>
                    <a:pt x="323" y="65"/>
                  </a:moveTo>
                  <a:cubicBezTo>
                    <a:pt x="323" y="35"/>
                    <a:pt x="305" y="13"/>
                    <a:pt x="278" y="13"/>
                  </a:cubicBezTo>
                  <a:cubicBezTo>
                    <a:pt x="251" y="13"/>
                    <a:pt x="233" y="35"/>
                    <a:pt x="233" y="65"/>
                  </a:cubicBezTo>
                  <a:cubicBezTo>
                    <a:pt x="233" y="96"/>
                    <a:pt x="251" y="117"/>
                    <a:pt x="278" y="117"/>
                  </a:cubicBezTo>
                  <a:cubicBezTo>
                    <a:pt x="305" y="117"/>
                    <a:pt x="323" y="96"/>
                    <a:pt x="323" y="65"/>
                  </a:cubicBezTo>
                  <a:close/>
                  <a:moveTo>
                    <a:pt x="337" y="65"/>
                  </a:moveTo>
                  <a:cubicBezTo>
                    <a:pt x="337" y="103"/>
                    <a:pt x="313" y="130"/>
                    <a:pt x="278" y="130"/>
                  </a:cubicBezTo>
                  <a:cubicBezTo>
                    <a:pt x="243" y="130"/>
                    <a:pt x="219" y="103"/>
                    <a:pt x="219" y="65"/>
                  </a:cubicBezTo>
                  <a:cubicBezTo>
                    <a:pt x="219" y="27"/>
                    <a:pt x="243" y="0"/>
                    <a:pt x="278" y="0"/>
                  </a:cubicBezTo>
                  <a:cubicBezTo>
                    <a:pt x="313" y="0"/>
                    <a:pt x="337" y="27"/>
                    <a:pt x="337" y="65"/>
                  </a:cubicBezTo>
                  <a:close/>
                  <a:moveTo>
                    <a:pt x="63" y="63"/>
                  </a:moveTo>
                  <a:cubicBezTo>
                    <a:pt x="110" y="127"/>
                    <a:pt x="110" y="127"/>
                    <a:pt x="110" y="127"/>
                  </a:cubicBezTo>
                  <a:cubicBezTo>
                    <a:pt x="95" y="127"/>
                    <a:pt x="95" y="127"/>
                    <a:pt x="95" y="127"/>
                  </a:cubicBezTo>
                  <a:cubicBezTo>
                    <a:pt x="55" y="73"/>
                    <a:pt x="55" y="73"/>
                    <a:pt x="55" y="73"/>
                  </a:cubicBezTo>
                  <a:cubicBezTo>
                    <a:pt x="15" y="127"/>
                    <a:pt x="15" y="127"/>
                    <a:pt x="15" y="127"/>
                  </a:cubicBezTo>
                  <a:cubicBezTo>
                    <a:pt x="0" y="127"/>
                    <a:pt x="0" y="127"/>
                    <a:pt x="0" y="127"/>
                  </a:cubicBezTo>
                  <a:cubicBezTo>
                    <a:pt x="47" y="63"/>
                    <a:pt x="47" y="63"/>
                    <a:pt x="47" y="63"/>
                  </a:cubicBezTo>
                  <a:cubicBezTo>
                    <a:pt x="3" y="3"/>
                    <a:pt x="3" y="3"/>
                    <a:pt x="3" y="3"/>
                  </a:cubicBezTo>
                  <a:cubicBezTo>
                    <a:pt x="19" y="3"/>
                    <a:pt x="19" y="3"/>
                    <a:pt x="19" y="3"/>
                  </a:cubicBezTo>
                  <a:cubicBezTo>
                    <a:pt x="19" y="3"/>
                    <a:pt x="50" y="46"/>
                    <a:pt x="55" y="52"/>
                  </a:cubicBezTo>
                  <a:cubicBezTo>
                    <a:pt x="55" y="52"/>
                    <a:pt x="55" y="52"/>
                    <a:pt x="55" y="52"/>
                  </a:cubicBezTo>
                  <a:cubicBezTo>
                    <a:pt x="55" y="52"/>
                    <a:pt x="55" y="52"/>
                    <a:pt x="55" y="52"/>
                  </a:cubicBezTo>
                  <a:cubicBezTo>
                    <a:pt x="55" y="52"/>
                    <a:pt x="55" y="52"/>
                    <a:pt x="55" y="52"/>
                  </a:cubicBezTo>
                  <a:cubicBezTo>
                    <a:pt x="55" y="52"/>
                    <a:pt x="55" y="52"/>
                    <a:pt x="55" y="52"/>
                  </a:cubicBezTo>
                  <a:cubicBezTo>
                    <a:pt x="60" y="46"/>
                    <a:pt x="91" y="3"/>
                    <a:pt x="91" y="3"/>
                  </a:cubicBezTo>
                  <a:cubicBezTo>
                    <a:pt x="107" y="3"/>
                    <a:pt x="107" y="3"/>
                    <a:pt x="107" y="3"/>
                  </a:cubicBezTo>
                  <a:lnTo>
                    <a:pt x="63" y="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sp>
          <p:nvSpPr>
            <p:cNvPr id="218" name="Freeform 217"/>
            <p:cNvSpPr>
              <a:spLocks noEditPoints="1"/>
            </p:cNvSpPr>
            <p:nvPr/>
          </p:nvSpPr>
          <p:spPr bwMode="auto">
            <a:xfrm>
              <a:off x="5380038" y="7913688"/>
              <a:ext cx="1966912" cy="471487"/>
            </a:xfrm>
            <a:custGeom>
              <a:avLst/>
              <a:gdLst>
                <a:gd name="T0" fmla="*/ 402 w 523"/>
                <a:gd name="T1" fmla="*/ 100 h 123"/>
                <a:gd name="T2" fmla="*/ 517 w 523"/>
                <a:gd name="T3" fmla="*/ 100 h 123"/>
                <a:gd name="T4" fmla="*/ 517 w 523"/>
                <a:gd name="T5" fmla="*/ 123 h 123"/>
                <a:gd name="T6" fmla="*/ 402 w 523"/>
                <a:gd name="T7" fmla="*/ 123 h 123"/>
                <a:gd name="T8" fmla="*/ 376 w 523"/>
                <a:gd name="T9" fmla="*/ 97 h 123"/>
                <a:gd name="T10" fmla="*/ 376 w 523"/>
                <a:gd name="T11" fmla="*/ 26 h 123"/>
                <a:gd name="T12" fmla="*/ 402 w 523"/>
                <a:gd name="T13" fmla="*/ 0 h 123"/>
                <a:gd name="T14" fmla="*/ 523 w 523"/>
                <a:gd name="T15" fmla="*/ 0 h 123"/>
                <a:gd name="T16" fmla="*/ 499 w 523"/>
                <a:gd name="T17" fmla="*/ 23 h 123"/>
                <a:gd name="T18" fmla="*/ 402 w 523"/>
                <a:gd name="T19" fmla="*/ 23 h 123"/>
                <a:gd name="T20" fmla="*/ 399 w 523"/>
                <a:gd name="T21" fmla="*/ 26 h 123"/>
                <a:gd name="T22" fmla="*/ 399 w 523"/>
                <a:gd name="T23" fmla="*/ 26 h 123"/>
                <a:gd name="T24" fmla="*/ 399 w 523"/>
                <a:gd name="T25" fmla="*/ 26 h 123"/>
                <a:gd name="T26" fmla="*/ 399 w 523"/>
                <a:gd name="T27" fmla="*/ 50 h 123"/>
                <a:gd name="T28" fmla="*/ 482 w 523"/>
                <a:gd name="T29" fmla="*/ 50 h 123"/>
                <a:gd name="T30" fmla="*/ 465 w 523"/>
                <a:gd name="T31" fmla="*/ 73 h 123"/>
                <a:gd name="T32" fmla="*/ 399 w 523"/>
                <a:gd name="T33" fmla="*/ 73 h 123"/>
                <a:gd name="T34" fmla="*/ 399 w 523"/>
                <a:gd name="T35" fmla="*/ 97 h 123"/>
                <a:gd name="T36" fmla="*/ 402 w 523"/>
                <a:gd name="T37" fmla="*/ 100 h 123"/>
                <a:gd name="T38" fmla="*/ 283 w 523"/>
                <a:gd name="T39" fmla="*/ 98 h 123"/>
                <a:gd name="T40" fmla="*/ 280 w 523"/>
                <a:gd name="T41" fmla="*/ 100 h 123"/>
                <a:gd name="T42" fmla="*/ 277 w 523"/>
                <a:gd name="T43" fmla="*/ 98 h 123"/>
                <a:gd name="T44" fmla="*/ 220 w 523"/>
                <a:gd name="T45" fmla="*/ 0 h 123"/>
                <a:gd name="T46" fmla="*/ 194 w 523"/>
                <a:gd name="T47" fmla="*/ 0 h 123"/>
                <a:gd name="T48" fmla="*/ 257 w 523"/>
                <a:gd name="T49" fmla="*/ 110 h 123"/>
                <a:gd name="T50" fmla="*/ 280 w 523"/>
                <a:gd name="T51" fmla="*/ 123 h 123"/>
                <a:gd name="T52" fmla="*/ 303 w 523"/>
                <a:gd name="T53" fmla="*/ 110 h 123"/>
                <a:gd name="T54" fmla="*/ 367 w 523"/>
                <a:gd name="T55" fmla="*/ 0 h 123"/>
                <a:gd name="T56" fmla="*/ 340 w 523"/>
                <a:gd name="T57" fmla="*/ 0 h 123"/>
                <a:gd name="T58" fmla="*/ 283 w 523"/>
                <a:gd name="T59" fmla="*/ 98 h 123"/>
                <a:gd name="T60" fmla="*/ 174 w 523"/>
                <a:gd name="T61" fmla="*/ 0 h 123"/>
                <a:gd name="T62" fmla="*/ 151 w 523"/>
                <a:gd name="T63" fmla="*/ 23 h 123"/>
                <a:gd name="T64" fmla="*/ 151 w 523"/>
                <a:gd name="T65" fmla="*/ 123 h 123"/>
                <a:gd name="T66" fmla="*/ 174 w 523"/>
                <a:gd name="T67" fmla="*/ 123 h 123"/>
                <a:gd name="T68" fmla="*/ 174 w 523"/>
                <a:gd name="T69" fmla="*/ 0 h 123"/>
                <a:gd name="T70" fmla="*/ 23 w 523"/>
                <a:gd name="T71" fmla="*/ 97 h 123"/>
                <a:gd name="T72" fmla="*/ 23 w 523"/>
                <a:gd name="T73" fmla="*/ 0 h 123"/>
                <a:gd name="T74" fmla="*/ 0 w 523"/>
                <a:gd name="T75" fmla="*/ 0 h 123"/>
                <a:gd name="T76" fmla="*/ 0 w 523"/>
                <a:gd name="T77" fmla="*/ 97 h 123"/>
                <a:gd name="T78" fmla="*/ 27 w 523"/>
                <a:gd name="T79" fmla="*/ 123 h 123"/>
                <a:gd name="T80" fmla="*/ 129 w 523"/>
                <a:gd name="T81" fmla="*/ 123 h 123"/>
                <a:gd name="T82" fmla="*/ 129 w 523"/>
                <a:gd name="T83" fmla="*/ 100 h 123"/>
                <a:gd name="T84" fmla="*/ 26 w 523"/>
                <a:gd name="T85" fmla="*/ 100 h 123"/>
                <a:gd name="T86" fmla="*/ 23 w 523"/>
                <a:gd name="T8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123">
                  <a:moveTo>
                    <a:pt x="402" y="100"/>
                  </a:moveTo>
                  <a:cubicBezTo>
                    <a:pt x="517" y="100"/>
                    <a:pt x="517" y="100"/>
                    <a:pt x="517" y="100"/>
                  </a:cubicBezTo>
                  <a:cubicBezTo>
                    <a:pt x="517" y="123"/>
                    <a:pt x="517" y="123"/>
                    <a:pt x="517" y="123"/>
                  </a:cubicBezTo>
                  <a:cubicBezTo>
                    <a:pt x="402" y="123"/>
                    <a:pt x="402" y="123"/>
                    <a:pt x="402" y="123"/>
                  </a:cubicBezTo>
                  <a:cubicBezTo>
                    <a:pt x="388" y="123"/>
                    <a:pt x="376" y="111"/>
                    <a:pt x="376" y="97"/>
                  </a:cubicBezTo>
                  <a:cubicBezTo>
                    <a:pt x="376" y="26"/>
                    <a:pt x="376" y="26"/>
                    <a:pt x="376" y="26"/>
                  </a:cubicBezTo>
                  <a:cubicBezTo>
                    <a:pt x="376" y="12"/>
                    <a:pt x="388" y="0"/>
                    <a:pt x="402" y="0"/>
                  </a:cubicBezTo>
                  <a:cubicBezTo>
                    <a:pt x="523" y="0"/>
                    <a:pt x="523" y="0"/>
                    <a:pt x="523" y="0"/>
                  </a:cubicBezTo>
                  <a:cubicBezTo>
                    <a:pt x="499" y="23"/>
                    <a:pt x="499" y="23"/>
                    <a:pt x="499" y="23"/>
                  </a:cubicBezTo>
                  <a:cubicBezTo>
                    <a:pt x="402" y="23"/>
                    <a:pt x="402" y="23"/>
                    <a:pt x="402" y="23"/>
                  </a:cubicBezTo>
                  <a:cubicBezTo>
                    <a:pt x="401" y="23"/>
                    <a:pt x="399" y="25"/>
                    <a:pt x="399" y="26"/>
                  </a:cubicBezTo>
                  <a:cubicBezTo>
                    <a:pt x="399" y="26"/>
                    <a:pt x="399" y="26"/>
                    <a:pt x="399" y="26"/>
                  </a:cubicBezTo>
                  <a:cubicBezTo>
                    <a:pt x="399" y="26"/>
                    <a:pt x="399" y="26"/>
                    <a:pt x="399" y="26"/>
                  </a:cubicBezTo>
                  <a:cubicBezTo>
                    <a:pt x="399" y="50"/>
                    <a:pt x="399" y="50"/>
                    <a:pt x="399" y="50"/>
                  </a:cubicBezTo>
                  <a:cubicBezTo>
                    <a:pt x="482" y="50"/>
                    <a:pt x="482" y="50"/>
                    <a:pt x="482" y="50"/>
                  </a:cubicBezTo>
                  <a:cubicBezTo>
                    <a:pt x="465" y="73"/>
                    <a:pt x="465" y="73"/>
                    <a:pt x="465" y="73"/>
                  </a:cubicBezTo>
                  <a:cubicBezTo>
                    <a:pt x="399" y="73"/>
                    <a:pt x="399" y="73"/>
                    <a:pt x="399" y="73"/>
                  </a:cubicBezTo>
                  <a:cubicBezTo>
                    <a:pt x="399" y="97"/>
                    <a:pt x="399" y="97"/>
                    <a:pt x="399" y="97"/>
                  </a:cubicBezTo>
                  <a:cubicBezTo>
                    <a:pt x="399" y="99"/>
                    <a:pt x="401" y="100"/>
                    <a:pt x="402" y="100"/>
                  </a:cubicBezTo>
                  <a:close/>
                  <a:moveTo>
                    <a:pt x="283" y="98"/>
                  </a:moveTo>
                  <a:cubicBezTo>
                    <a:pt x="283" y="99"/>
                    <a:pt x="281" y="100"/>
                    <a:pt x="280" y="100"/>
                  </a:cubicBezTo>
                  <a:cubicBezTo>
                    <a:pt x="279" y="100"/>
                    <a:pt x="278" y="99"/>
                    <a:pt x="277" y="98"/>
                  </a:cubicBezTo>
                  <a:cubicBezTo>
                    <a:pt x="220" y="0"/>
                    <a:pt x="220" y="0"/>
                    <a:pt x="220" y="0"/>
                  </a:cubicBezTo>
                  <a:cubicBezTo>
                    <a:pt x="194" y="0"/>
                    <a:pt x="194" y="0"/>
                    <a:pt x="194" y="0"/>
                  </a:cubicBezTo>
                  <a:cubicBezTo>
                    <a:pt x="257" y="110"/>
                    <a:pt x="257" y="110"/>
                    <a:pt x="257" y="110"/>
                  </a:cubicBezTo>
                  <a:cubicBezTo>
                    <a:pt x="262" y="118"/>
                    <a:pt x="270" y="123"/>
                    <a:pt x="280" y="123"/>
                  </a:cubicBezTo>
                  <a:cubicBezTo>
                    <a:pt x="290" y="123"/>
                    <a:pt x="299" y="118"/>
                    <a:pt x="303" y="110"/>
                  </a:cubicBezTo>
                  <a:cubicBezTo>
                    <a:pt x="367" y="0"/>
                    <a:pt x="367" y="0"/>
                    <a:pt x="367" y="0"/>
                  </a:cubicBezTo>
                  <a:cubicBezTo>
                    <a:pt x="340" y="0"/>
                    <a:pt x="340" y="0"/>
                    <a:pt x="340" y="0"/>
                  </a:cubicBezTo>
                  <a:cubicBezTo>
                    <a:pt x="283" y="98"/>
                    <a:pt x="283" y="98"/>
                    <a:pt x="283" y="98"/>
                  </a:cubicBezTo>
                  <a:close/>
                  <a:moveTo>
                    <a:pt x="174" y="0"/>
                  </a:moveTo>
                  <a:cubicBezTo>
                    <a:pt x="151" y="23"/>
                    <a:pt x="151" y="23"/>
                    <a:pt x="151" y="23"/>
                  </a:cubicBezTo>
                  <a:cubicBezTo>
                    <a:pt x="151" y="123"/>
                    <a:pt x="151" y="123"/>
                    <a:pt x="151" y="123"/>
                  </a:cubicBezTo>
                  <a:cubicBezTo>
                    <a:pt x="174" y="123"/>
                    <a:pt x="174" y="123"/>
                    <a:pt x="174" y="123"/>
                  </a:cubicBezTo>
                  <a:cubicBezTo>
                    <a:pt x="174" y="0"/>
                    <a:pt x="174" y="0"/>
                    <a:pt x="174" y="0"/>
                  </a:cubicBezTo>
                  <a:close/>
                  <a:moveTo>
                    <a:pt x="23" y="97"/>
                  </a:moveTo>
                  <a:cubicBezTo>
                    <a:pt x="23" y="0"/>
                    <a:pt x="23" y="0"/>
                    <a:pt x="23" y="0"/>
                  </a:cubicBezTo>
                  <a:cubicBezTo>
                    <a:pt x="0" y="0"/>
                    <a:pt x="0" y="0"/>
                    <a:pt x="0" y="0"/>
                  </a:cubicBezTo>
                  <a:cubicBezTo>
                    <a:pt x="0" y="97"/>
                    <a:pt x="0" y="97"/>
                    <a:pt x="0" y="97"/>
                  </a:cubicBezTo>
                  <a:cubicBezTo>
                    <a:pt x="0" y="111"/>
                    <a:pt x="12" y="123"/>
                    <a:pt x="27" y="123"/>
                  </a:cubicBezTo>
                  <a:cubicBezTo>
                    <a:pt x="129" y="123"/>
                    <a:pt x="129" y="123"/>
                    <a:pt x="129" y="123"/>
                  </a:cubicBezTo>
                  <a:cubicBezTo>
                    <a:pt x="129" y="100"/>
                    <a:pt x="129" y="100"/>
                    <a:pt x="129" y="100"/>
                  </a:cubicBezTo>
                  <a:cubicBezTo>
                    <a:pt x="26" y="100"/>
                    <a:pt x="26" y="100"/>
                    <a:pt x="26" y="100"/>
                  </a:cubicBezTo>
                  <a:cubicBezTo>
                    <a:pt x="25" y="100"/>
                    <a:pt x="23" y="98"/>
                    <a:pt x="23" y="9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1958">
                <a:defRPr/>
              </a:pPr>
              <a:endParaRPr lang="en-US" sz="1836" dirty="0">
                <a:solidFill>
                  <a:srgbClr val="000000"/>
                </a:solidFill>
                <a:ea typeface="ＭＳ Ｐゴシック" charset="0"/>
              </a:endParaRPr>
            </a:p>
          </p:txBody>
        </p:sp>
      </p:grpSp>
      <p:grpSp>
        <p:nvGrpSpPr>
          <p:cNvPr id="94" name="Group 25"/>
          <p:cNvGrpSpPr>
            <a:grpSpLocks noChangeAspect="1"/>
          </p:cNvGrpSpPr>
          <p:nvPr/>
        </p:nvGrpSpPr>
        <p:grpSpPr bwMode="auto">
          <a:xfrm>
            <a:off x="9809091" y="2584880"/>
            <a:ext cx="1680680" cy="203673"/>
            <a:chOff x="-1699" y="1488"/>
            <a:chExt cx="11074" cy="1342"/>
          </a:xfrm>
          <a:solidFill>
            <a:schemeClr val="bg1">
              <a:lumMod val="50000"/>
            </a:schemeClr>
          </a:solidFill>
        </p:grpSpPr>
        <p:sp>
          <p:nvSpPr>
            <p:cNvPr id="95" name="Freeform 26"/>
            <p:cNvSpPr>
              <a:spLocks/>
            </p:cNvSpPr>
            <p:nvPr/>
          </p:nvSpPr>
          <p:spPr bwMode="auto">
            <a:xfrm>
              <a:off x="-1699" y="1578"/>
              <a:ext cx="1250" cy="1231"/>
            </a:xfrm>
            <a:custGeom>
              <a:avLst/>
              <a:gdLst>
                <a:gd name="T0" fmla="*/ 1250 w 1250"/>
                <a:gd name="T1" fmla="*/ 1231 h 1231"/>
                <a:gd name="T2" fmla="*/ 1109 w 1250"/>
                <a:gd name="T3" fmla="*/ 1231 h 1231"/>
                <a:gd name="T4" fmla="*/ 1109 w 1250"/>
                <a:gd name="T5" fmla="*/ 228 h 1231"/>
                <a:gd name="T6" fmla="*/ 1104 w 1250"/>
                <a:gd name="T7" fmla="*/ 228 h 1231"/>
                <a:gd name="T8" fmla="*/ 662 w 1250"/>
                <a:gd name="T9" fmla="*/ 1231 h 1231"/>
                <a:gd name="T10" fmla="*/ 591 w 1250"/>
                <a:gd name="T11" fmla="*/ 1231 h 1231"/>
                <a:gd name="T12" fmla="*/ 142 w 1250"/>
                <a:gd name="T13" fmla="*/ 223 h 1231"/>
                <a:gd name="T14" fmla="*/ 139 w 1250"/>
                <a:gd name="T15" fmla="*/ 223 h 1231"/>
                <a:gd name="T16" fmla="*/ 139 w 1250"/>
                <a:gd name="T17" fmla="*/ 1231 h 1231"/>
                <a:gd name="T18" fmla="*/ 0 w 1250"/>
                <a:gd name="T19" fmla="*/ 1231 h 1231"/>
                <a:gd name="T20" fmla="*/ 0 w 1250"/>
                <a:gd name="T21" fmla="*/ 0 h 1231"/>
                <a:gd name="T22" fmla="*/ 191 w 1250"/>
                <a:gd name="T23" fmla="*/ 0 h 1231"/>
                <a:gd name="T24" fmla="*/ 622 w 1250"/>
                <a:gd name="T25" fmla="*/ 986 h 1231"/>
                <a:gd name="T26" fmla="*/ 629 w 1250"/>
                <a:gd name="T27" fmla="*/ 986 h 1231"/>
                <a:gd name="T28" fmla="*/ 1071 w 1250"/>
                <a:gd name="T29" fmla="*/ 0 h 1231"/>
                <a:gd name="T30" fmla="*/ 1250 w 1250"/>
                <a:gd name="T31" fmla="*/ 0 h 1231"/>
                <a:gd name="T32" fmla="*/ 1250 w 1250"/>
                <a:gd name="T33" fmla="*/ 1231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0" h="1231">
                  <a:moveTo>
                    <a:pt x="1250" y="1231"/>
                  </a:moveTo>
                  <a:lnTo>
                    <a:pt x="1109" y="1231"/>
                  </a:lnTo>
                  <a:lnTo>
                    <a:pt x="1109" y="228"/>
                  </a:lnTo>
                  <a:lnTo>
                    <a:pt x="1104" y="228"/>
                  </a:lnTo>
                  <a:lnTo>
                    <a:pt x="662" y="1231"/>
                  </a:lnTo>
                  <a:lnTo>
                    <a:pt x="591" y="1231"/>
                  </a:lnTo>
                  <a:lnTo>
                    <a:pt x="142" y="223"/>
                  </a:lnTo>
                  <a:lnTo>
                    <a:pt x="139" y="223"/>
                  </a:lnTo>
                  <a:lnTo>
                    <a:pt x="139" y="1231"/>
                  </a:lnTo>
                  <a:lnTo>
                    <a:pt x="0" y="1231"/>
                  </a:lnTo>
                  <a:lnTo>
                    <a:pt x="0" y="0"/>
                  </a:lnTo>
                  <a:lnTo>
                    <a:pt x="191" y="0"/>
                  </a:lnTo>
                  <a:lnTo>
                    <a:pt x="622" y="986"/>
                  </a:lnTo>
                  <a:lnTo>
                    <a:pt x="629" y="986"/>
                  </a:lnTo>
                  <a:lnTo>
                    <a:pt x="1071" y="0"/>
                  </a:lnTo>
                  <a:lnTo>
                    <a:pt x="1250" y="0"/>
                  </a:lnTo>
                  <a:lnTo>
                    <a:pt x="1250" y="1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96" name="Freeform 27"/>
            <p:cNvSpPr>
              <a:spLocks noEditPoints="1"/>
            </p:cNvSpPr>
            <p:nvPr/>
          </p:nvSpPr>
          <p:spPr bwMode="auto">
            <a:xfrm>
              <a:off x="-222" y="1523"/>
              <a:ext cx="185" cy="1286"/>
            </a:xfrm>
            <a:custGeom>
              <a:avLst/>
              <a:gdLst>
                <a:gd name="T0" fmla="*/ 78 w 78"/>
                <a:gd name="T1" fmla="*/ 38 h 541"/>
                <a:gd name="T2" fmla="*/ 67 w 78"/>
                <a:gd name="T3" fmla="*/ 66 h 541"/>
                <a:gd name="T4" fmla="*/ 39 w 78"/>
                <a:gd name="T5" fmla="*/ 77 h 541"/>
                <a:gd name="T6" fmla="*/ 12 w 78"/>
                <a:gd name="T7" fmla="*/ 66 h 541"/>
                <a:gd name="T8" fmla="*/ 0 w 78"/>
                <a:gd name="T9" fmla="*/ 38 h 541"/>
                <a:gd name="T10" fmla="*/ 11 w 78"/>
                <a:gd name="T11" fmla="*/ 11 h 541"/>
                <a:gd name="T12" fmla="*/ 39 w 78"/>
                <a:gd name="T13" fmla="*/ 0 h 541"/>
                <a:gd name="T14" fmla="*/ 67 w 78"/>
                <a:gd name="T15" fmla="*/ 11 h 541"/>
                <a:gd name="T16" fmla="*/ 78 w 78"/>
                <a:gd name="T17" fmla="*/ 38 h 541"/>
                <a:gd name="T18" fmla="*/ 68 w 78"/>
                <a:gd name="T19" fmla="*/ 541 h 541"/>
                <a:gd name="T20" fmla="*/ 9 w 78"/>
                <a:gd name="T21" fmla="*/ 541 h 541"/>
                <a:gd name="T22" fmla="*/ 9 w 78"/>
                <a:gd name="T23" fmla="*/ 171 h 541"/>
                <a:gd name="T24" fmla="*/ 68 w 78"/>
                <a:gd name="T25" fmla="*/ 171 h 541"/>
                <a:gd name="T26" fmla="*/ 68 w 78"/>
                <a:gd name="T2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541">
                  <a:moveTo>
                    <a:pt x="78" y="38"/>
                  </a:moveTo>
                  <a:cubicBezTo>
                    <a:pt x="78" y="49"/>
                    <a:pt x="74" y="59"/>
                    <a:pt x="67" y="66"/>
                  </a:cubicBezTo>
                  <a:cubicBezTo>
                    <a:pt x="59" y="73"/>
                    <a:pt x="50" y="77"/>
                    <a:pt x="39" y="77"/>
                  </a:cubicBezTo>
                  <a:cubicBezTo>
                    <a:pt x="28" y="77"/>
                    <a:pt x="19" y="73"/>
                    <a:pt x="12" y="66"/>
                  </a:cubicBezTo>
                  <a:cubicBezTo>
                    <a:pt x="4" y="59"/>
                    <a:pt x="0" y="50"/>
                    <a:pt x="0" y="38"/>
                  </a:cubicBezTo>
                  <a:cubicBezTo>
                    <a:pt x="0" y="28"/>
                    <a:pt x="4" y="19"/>
                    <a:pt x="11" y="11"/>
                  </a:cubicBezTo>
                  <a:cubicBezTo>
                    <a:pt x="19" y="4"/>
                    <a:pt x="28" y="0"/>
                    <a:pt x="39" y="0"/>
                  </a:cubicBezTo>
                  <a:cubicBezTo>
                    <a:pt x="50" y="0"/>
                    <a:pt x="59" y="4"/>
                    <a:pt x="67" y="11"/>
                  </a:cubicBezTo>
                  <a:cubicBezTo>
                    <a:pt x="74" y="19"/>
                    <a:pt x="78" y="28"/>
                    <a:pt x="78" y="38"/>
                  </a:cubicBezTo>
                  <a:close/>
                  <a:moveTo>
                    <a:pt x="68" y="541"/>
                  </a:moveTo>
                  <a:cubicBezTo>
                    <a:pt x="9" y="541"/>
                    <a:pt x="9" y="541"/>
                    <a:pt x="9" y="541"/>
                  </a:cubicBezTo>
                  <a:cubicBezTo>
                    <a:pt x="9" y="171"/>
                    <a:pt x="9" y="171"/>
                    <a:pt x="9" y="171"/>
                  </a:cubicBezTo>
                  <a:cubicBezTo>
                    <a:pt x="68" y="171"/>
                    <a:pt x="68" y="171"/>
                    <a:pt x="68" y="171"/>
                  </a:cubicBezTo>
                  <a:lnTo>
                    <a:pt x="68" y="5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97" name="Freeform 28"/>
            <p:cNvSpPr>
              <a:spLocks/>
            </p:cNvSpPr>
            <p:nvPr/>
          </p:nvSpPr>
          <p:spPr bwMode="auto">
            <a:xfrm>
              <a:off x="100" y="1908"/>
              <a:ext cx="659" cy="922"/>
            </a:xfrm>
            <a:custGeom>
              <a:avLst/>
              <a:gdLst>
                <a:gd name="T0" fmla="*/ 278 w 279"/>
                <a:gd name="T1" fmla="*/ 362 h 388"/>
                <a:gd name="T2" fmla="*/ 176 w 279"/>
                <a:gd name="T3" fmla="*/ 388 h 388"/>
                <a:gd name="T4" fmla="*/ 85 w 279"/>
                <a:gd name="T5" fmla="*/ 365 h 388"/>
                <a:gd name="T6" fmla="*/ 23 w 279"/>
                <a:gd name="T7" fmla="*/ 299 h 388"/>
                <a:gd name="T8" fmla="*/ 0 w 279"/>
                <a:gd name="T9" fmla="*/ 203 h 388"/>
                <a:gd name="T10" fmla="*/ 53 w 279"/>
                <a:gd name="T11" fmla="*/ 56 h 388"/>
                <a:gd name="T12" fmla="*/ 193 w 279"/>
                <a:gd name="T13" fmla="*/ 0 h 388"/>
                <a:gd name="T14" fmla="*/ 279 w 279"/>
                <a:gd name="T15" fmla="*/ 19 h 388"/>
                <a:gd name="T16" fmla="*/ 279 w 279"/>
                <a:gd name="T17" fmla="*/ 80 h 388"/>
                <a:gd name="T18" fmla="*/ 191 w 279"/>
                <a:gd name="T19" fmla="*/ 51 h 388"/>
                <a:gd name="T20" fmla="*/ 97 w 279"/>
                <a:gd name="T21" fmla="*/ 92 h 388"/>
                <a:gd name="T22" fmla="*/ 61 w 279"/>
                <a:gd name="T23" fmla="*/ 198 h 388"/>
                <a:gd name="T24" fmla="*/ 95 w 279"/>
                <a:gd name="T25" fmla="*/ 300 h 388"/>
                <a:gd name="T26" fmla="*/ 187 w 279"/>
                <a:gd name="T27" fmla="*/ 338 h 388"/>
                <a:gd name="T28" fmla="*/ 278 w 279"/>
                <a:gd name="T29" fmla="*/ 306 h 388"/>
                <a:gd name="T30" fmla="*/ 278 w 279"/>
                <a:gd name="T31" fmla="*/ 36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388">
                  <a:moveTo>
                    <a:pt x="278" y="362"/>
                  </a:moveTo>
                  <a:cubicBezTo>
                    <a:pt x="249" y="380"/>
                    <a:pt x="215" y="388"/>
                    <a:pt x="176" y="388"/>
                  </a:cubicBezTo>
                  <a:cubicBezTo>
                    <a:pt x="143" y="388"/>
                    <a:pt x="112" y="381"/>
                    <a:pt x="85" y="365"/>
                  </a:cubicBezTo>
                  <a:cubicBezTo>
                    <a:pt x="59" y="349"/>
                    <a:pt x="38" y="327"/>
                    <a:pt x="23" y="299"/>
                  </a:cubicBezTo>
                  <a:cubicBezTo>
                    <a:pt x="8" y="271"/>
                    <a:pt x="0" y="239"/>
                    <a:pt x="0" y="203"/>
                  </a:cubicBezTo>
                  <a:cubicBezTo>
                    <a:pt x="0" y="142"/>
                    <a:pt x="18" y="93"/>
                    <a:pt x="53" y="56"/>
                  </a:cubicBezTo>
                  <a:cubicBezTo>
                    <a:pt x="88" y="19"/>
                    <a:pt x="135" y="0"/>
                    <a:pt x="193" y="0"/>
                  </a:cubicBezTo>
                  <a:cubicBezTo>
                    <a:pt x="225" y="0"/>
                    <a:pt x="254" y="6"/>
                    <a:pt x="279" y="19"/>
                  </a:cubicBezTo>
                  <a:cubicBezTo>
                    <a:pt x="279" y="80"/>
                    <a:pt x="279" y="80"/>
                    <a:pt x="279" y="80"/>
                  </a:cubicBezTo>
                  <a:cubicBezTo>
                    <a:pt x="251" y="60"/>
                    <a:pt x="222" y="51"/>
                    <a:pt x="191" y="51"/>
                  </a:cubicBezTo>
                  <a:cubicBezTo>
                    <a:pt x="152" y="51"/>
                    <a:pt x="121" y="64"/>
                    <a:pt x="97" y="92"/>
                  </a:cubicBezTo>
                  <a:cubicBezTo>
                    <a:pt x="73" y="119"/>
                    <a:pt x="61" y="154"/>
                    <a:pt x="61" y="198"/>
                  </a:cubicBezTo>
                  <a:cubicBezTo>
                    <a:pt x="61" y="241"/>
                    <a:pt x="72" y="275"/>
                    <a:pt x="95" y="300"/>
                  </a:cubicBezTo>
                  <a:cubicBezTo>
                    <a:pt x="118" y="325"/>
                    <a:pt x="149" y="338"/>
                    <a:pt x="187" y="338"/>
                  </a:cubicBezTo>
                  <a:cubicBezTo>
                    <a:pt x="219" y="338"/>
                    <a:pt x="250" y="327"/>
                    <a:pt x="278" y="306"/>
                  </a:cubicBezTo>
                  <a:lnTo>
                    <a:pt x="278" y="3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98" name="Freeform 29"/>
            <p:cNvSpPr>
              <a:spLocks/>
            </p:cNvSpPr>
            <p:nvPr/>
          </p:nvSpPr>
          <p:spPr bwMode="auto">
            <a:xfrm>
              <a:off x="913" y="1913"/>
              <a:ext cx="456" cy="896"/>
            </a:xfrm>
            <a:custGeom>
              <a:avLst/>
              <a:gdLst>
                <a:gd name="T0" fmla="*/ 193 w 193"/>
                <a:gd name="T1" fmla="*/ 67 h 377"/>
                <a:gd name="T2" fmla="*/ 148 w 193"/>
                <a:gd name="T3" fmla="*/ 55 h 377"/>
                <a:gd name="T4" fmla="*/ 84 w 193"/>
                <a:gd name="T5" fmla="*/ 92 h 377"/>
                <a:gd name="T6" fmla="*/ 59 w 193"/>
                <a:gd name="T7" fmla="*/ 189 h 377"/>
                <a:gd name="T8" fmla="*/ 59 w 193"/>
                <a:gd name="T9" fmla="*/ 377 h 377"/>
                <a:gd name="T10" fmla="*/ 0 w 193"/>
                <a:gd name="T11" fmla="*/ 377 h 377"/>
                <a:gd name="T12" fmla="*/ 0 w 193"/>
                <a:gd name="T13" fmla="*/ 7 h 377"/>
                <a:gd name="T14" fmla="*/ 59 w 193"/>
                <a:gd name="T15" fmla="*/ 7 h 377"/>
                <a:gd name="T16" fmla="*/ 59 w 193"/>
                <a:gd name="T17" fmla="*/ 83 h 377"/>
                <a:gd name="T18" fmla="*/ 61 w 193"/>
                <a:gd name="T19" fmla="*/ 83 h 377"/>
                <a:gd name="T20" fmla="*/ 99 w 193"/>
                <a:gd name="T21" fmla="*/ 23 h 377"/>
                <a:gd name="T22" fmla="*/ 158 w 193"/>
                <a:gd name="T23" fmla="*/ 0 h 377"/>
                <a:gd name="T24" fmla="*/ 193 w 193"/>
                <a:gd name="T25" fmla="*/ 6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0" y="67"/>
                    <a:pt x="84" y="92"/>
                  </a:cubicBezTo>
                  <a:cubicBezTo>
                    <a:pt x="68" y="117"/>
                    <a:pt x="59" y="149"/>
                    <a:pt x="59" y="189"/>
                  </a:cubicBezTo>
                  <a:cubicBezTo>
                    <a:pt x="59" y="377"/>
                    <a:pt x="59" y="377"/>
                    <a:pt x="59" y="377"/>
                  </a:cubicBezTo>
                  <a:cubicBezTo>
                    <a:pt x="0" y="377"/>
                    <a:pt x="0" y="377"/>
                    <a:pt x="0" y="377"/>
                  </a:cubicBezTo>
                  <a:cubicBezTo>
                    <a:pt x="0" y="7"/>
                    <a:pt x="0" y="7"/>
                    <a:pt x="0" y="7"/>
                  </a:cubicBezTo>
                  <a:cubicBezTo>
                    <a:pt x="59" y="7"/>
                    <a:pt x="59" y="7"/>
                    <a:pt x="59" y="7"/>
                  </a:cubicBezTo>
                  <a:cubicBezTo>
                    <a:pt x="59" y="83"/>
                    <a:pt x="59" y="83"/>
                    <a:pt x="59" y="83"/>
                  </a:cubicBezTo>
                  <a:cubicBezTo>
                    <a:pt x="61" y="83"/>
                    <a:pt x="61" y="83"/>
                    <a:pt x="61" y="83"/>
                  </a:cubicBezTo>
                  <a:cubicBezTo>
                    <a:pt x="69" y="58"/>
                    <a:pt x="82" y="38"/>
                    <a:pt x="99" y="23"/>
                  </a:cubicBezTo>
                  <a:cubicBezTo>
                    <a:pt x="116" y="8"/>
                    <a:pt x="136" y="0"/>
                    <a:pt x="158" y="0"/>
                  </a:cubicBezTo>
                  <a:cubicBezTo>
                    <a:pt x="173" y="0"/>
                    <a:pt x="185" y="2"/>
                    <a:pt x="193" y="6"/>
                  </a:cubicBezTo>
                  <a:lnTo>
                    <a:pt x="19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99" name="Freeform 30"/>
            <p:cNvSpPr>
              <a:spLocks noEditPoints="1"/>
            </p:cNvSpPr>
            <p:nvPr/>
          </p:nvSpPr>
          <p:spPr bwMode="auto">
            <a:xfrm>
              <a:off x="1376" y="1908"/>
              <a:ext cx="863" cy="922"/>
            </a:xfrm>
            <a:custGeom>
              <a:avLst/>
              <a:gdLst>
                <a:gd name="T0" fmla="*/ 365 w 365"/>
                <a:gd name="T1" fmla="*/ 193 h 388"/>
                <a:gd name="T2" fmla="*/ 315 w 365"/>
                <a:gd name="T3" fmla="*/ 335 h 388"/>
                <a:gd name="T4" fmla="*/ 181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1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2"/>
                    <a:pt x="348" y="299"/>
                    <a:pt x="315" y="335"/>
                  </a:cubicBezTo>
                  <a:cubicBezTo>
                    <a:pt x="281" y="370"/>
                    <a:pt x="237" y="388"/>
                    <a:pt x="181"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1"/>
                    <a:pt x="185" y="51"/>
                  </a:cubicBezTo>
                  <a:cubicBezTo>
                    <a:pt x="147" y="51"/>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0" name="Freeform 31"/>
            <p:cNvSpPr>
              <a:spLocks/>
            </p:cNvSpPr>
            <p:nvPr/>
          </p:nvSpPr>
          <p:spPr bwMode="auto">
            <a:xfrm>
              <a:off x="2341" y="1908"/>
              <a:ext cx="536" cy="922"/>
            </a:xfrm>
            <a:custGeom>
              <a:avLst/>
              <a:gdLst>
                <a:gd name="T0" fmla="*/ 227 w 227"/>
                <a:gd name="T1" fmla="*/ 280 h 388"/>
                <a:gd name="T2" fmla="*/ 190 w 227"/>
                <a:gd name="T3" fmla="*/ 358 h 388"/>
                <a:gd name="T4" fmla="*/ 92 w 227"/>
                <a:gd name="T5" fmla="*/ 388 h 388"/>
                <a:gd name="T6" fmla="*/ 0 w 227"/>
                <a:gd name="T7" fmla="*/ 366 h 388"/>
                <a:gd name="T8" fmla="*/ 0 w 227"/>
                <a:gd name="T9" fmla="*/ 302 h 388"/>
                <a:gd name="T10" fmla="*/ 96 w 227"/>
                <a:gd name="T11" fmla="*/ 338 h 388"/>
                <a:gd name="T12" fmla="*/ 167 w 227"/>
                <a:gd name="T13" fmla="*/ 286 h 388"/>
                <a:gd name="T14" fmla="*/ 153 w 227"/>
                <a:gd name="T15" fmla="*/ 252 h 388"/>
                <a:gd name="T16" fmla="*/ 90 w 227"/>
                <a:gd name="T17" fmla="*/ 216 h 388"/>
                <a:gd name="T18" fmla="*/ 21 w 227"/>
                <a:gd name="T19" fmla="*/ 171 h 388"/>
                <a:gd name="T20" fmla="*/ 1 w 227"/>
                <a:gd name="T21" fmla="*/ 107 h 388"/>
                <a:gd name="T22" fmla="*/ 38 w 227"/>
                <a:gd name="T23" fmla="*/ 31 h 388"/>
                <a:gd name="T24" fmla="*/ 131 w 227"/>
                <a:gd name="T25" fmla="*/ 0 h 388"/>
                <a:gd name="T26" fmla="*/ 210 w 227"/>
                <a:gd name="T27" fmla="*/ 17 h 388"/>
                <a:gd name="T28" fmla="*/ 210 w 227"/>
                <a:gd name="T29" fmla="*/ 77 h 388"/>
                <a:gd name="T30" fmla="*/ 126 w 227"/>
                <a:gd name="T31" fmla="*/ 51 h 388"/>
                <a:gd name="T32" fmla="*/ 79 w 227"/>
                <a:gd name="T33" fmla="*/ 65 h 388"/>
                <a:gd name="T34" fmla="*/ 61 w 227"/>
                <a:gd name="T35" fmla="*/ 102 h 388"/>
                <a:gd name="T36" fmla="*/ 75 w 227"/>
                <a:gd name="T37" fmla="*/ 140 h 388"/>
                <a:gd name="T38" fmla="*/ 132 w 227"/>
                <a:gd name="T39" fmla="*/ 171 h 388"/>
                <a:gd name="T40" fmla="*/ 206 w 227"/>
                <a:gd name="T41" fmla="*/ 218 h 388"/>
                <a:gd name="T42" fmla="*/ 227 w 227"/>
                <a:gd name="T43" fmla="*/ 28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88">
                  <a:moveTo>
                    <a:pt x="227" y="280"/>
                  </a:moveTo>
                  <a:cubicBezTo>
                    <a:pt x="227" y="312"/>
                    <a:pt x="215" y="338"/>
                    <a:pt x="190" y="358"/>
                  </a:cubicBezTo>
                  <a:cubicBezTo>
                    <a:pt x="166" y="378"/>
                    <a:pt x="133" y="388"/>
                    <a:pt x="92" y="388"/>
                  </a:cubicBezTo>
                  <a:cubicBezTo>
                    <a:pt x="57" y="388"/>
                    <a:pt x="26" y="381"/>
                    <a:pt x="0" y="366"/>
                  </a:cubicBezTo>
                  <a:cubicBezTo>
                    <a:pt x="0" y="302"/>
                    <a:pt x="0" y="302"/>
                    <a:pt x="0" y="302"/>
                  </a:cubicBezTo>
                  <a:cubicBezTo>
                    <a:pt x="29" y="326"/>
                    <a:pt x="61" y="338"/>
                    <a:pt x="96" y="338"/>
                  </a:cubicBezTo>
                  <a:cubicBezTo>
                    <a:pt x="143" y="338"/>
                    <a:pt x="167" y="320"/>
                    <a:pt x="167" y="286"/>
                  </a:cubicBezTo>
                  <a:cubicBezTo>
                    <a:pt x="167" y="272"/>
                    <a:pt x="162" y="261"/>
                    <a:pt x="153" y="252"/>
                  </a:cubicBezTo>
                  <a:cubicBezTo>
                    <a:pt x="144" y="243"/>
                    <a:pt x="123" y="231"/>
                    <a:pt x="90" y="216"/>
                  </a:cubicBezTo>
                  <a:cubicBezTo>
                    <a:pt x="58" y="202"/>
                    <a:pt x="34" y="187"/>
                    <a:pt x="21" y="171"/>
                  </a:cubicBezTo>
                  <a:cubicBezTo>
                    <a:pt x="7" y="155"/>
                    <a:pt x="1" y="134"/>
                    <a:pt x="1" y="107"/>
                  </a:cubicBezTo>
                  <a:cubicBezTo>
                    <a:pt x="1" y="77"/>
                    <a:pt x="13" y="51"/>
                    <a:pt x="38" y="31"/>
                  </a:cubicBezTo>
                  <a:cubicBezTo>
                    <a:pt x="62" y="10"/>
                    <a:pt x="93" y="0"/>
                    <a:pt x="131" y="0"/>
                  </a:cubicBezTo>
                  <a:cubicBezTo>
                    <a:pt x="160" y="0"/>
                    <a:pt x="187" y="6"/>
                    <a:pt x="210" y="17"/>
                  </a:cubicBezTo>
                  <a:cubicBezTo>
                    <a:pt x="210" y="77"/>
                    <a:pt x="210" y="77"/>
                    <a:pt x="210" y="77"/>
                  </a:cubicBezTo>
                  <a:cubicBezTo>
                    <a:pt x="186" y="59"/>
                    <a:pt x="158" y="51"/>
                    <a:pt x="126" y="51"/>
                  </a:cubicBezTo>
                  <a:cubicBezTo>
                    <a:pt x="107" y="51"/>
                    <a:pt x="91" y="55"/>
                    <a:pt x="79" y="65"/>
                  </a:cubicBezTo>
                  <a:cubicBezTo>
                    <a:pt x="67" y="75"/>
                    <a:pt x="61" y="87"/>
                    <a:pt x="61" y="102"/>
                  </a:cubicBezTo>
                  <a:cubicBezTo>
                    <a:pt x="61" y="119"/>
                    <a:pt x="66" y="131"/>
                    <a:pt x="75" y="140"/>
                  </a:cubicBezTo>
                  <a:cubicBezTo>
                    <a:pt x="84" y="149"/>
                    <a:pt x="103" y="159"/>
                    <a:pt x="132" y="171"/>
                  </a:cubicBezTo>
                  <a:cubicBezTo>
                    <a:pt x="167" y="186"/>
                    <a:pt x="192" y="202"/>
                    <a:pt x="206" y="218"/>
                  </a:cubicBezTo>
                  <a:cubicBezTo>
                    <a:pt x="220" y="235"/>
                    <a:pt x="227" y="255"/>
                    <a:pt x="227"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1" name="Freeform 32"/>
            <p:cNvSpPr>
              <a:spLocks noEditPoints="1"/>
            </p:cNvSpPr>
            <p:nvPr/>
          </p:nvSpPr>
          <p:spPr bwMode="auto">
            <a:xfrm>
              <a:off x="2960" y="1908"/>
              <a:ext cx="863" cy="922"/>
            </a:xfrm>
            <a:custGeom>
              <a:avLst/>
              <a:gdLst>
                <a:gd name="T0" fmla="*/ 365 w 365"/>
                <a:gd name="T1" fmla="*/ 193 h 388"/>
                <a:gd name="T2" fmla="*/ 315 w 365"/>
                <a:gd name="T3" fmla="*/ 335 h 388"/>
                <a:gd name="T4" fmla="*/ 180 w 365"/>
                <a:gd name="T5" fmla="*/ 388 h 388"/>
                <a:gd name="T6" fmla="*/ 49 w 365"/>
                <a:gd name="T7" fmla="*/ 336 h 388"/>
                <a:gd name="T8" fmla="*/ 0 w 365"/>
                <a:gd name="T9" fmla="*/ 198 h 388"/>
                <a:gd name="T10" fmla="*/ 51 w 365"/>
                <a:gd name="T11" fmla="*/ 53 h 388"/>
                <a:gd name="T12" fmla="*/ 189 w 365"/>
                <a:gd name="T13" fmla="*/ 0 h 388"/>
                <a:gd name="T14" fmla="*/ 318 w 365"/>
                <a:gd name="T15" fmla="*/ 51 h 388"/>
                <a:gd name="T16" fmla="*/ 365 w 365"/>
                <a:gd name="T17" fmla="*/ 193 h 388"/>
                <a:gd name="T18" fmla="*/ 304 w 365"/>
                <a:gd name="T19" fmla="*/ 195 h 388"/>
                <a:gd name="T20" fmla="*/ 273 w 365"/>
                <a:gd name="T21" fmla="*/ 88 h 388"/>
                <a:gd name="T22" fmla="*/ 185 w 365"/>
                <a:gd name="T23" fmla="*/ 51 h 388"/>
                <a:gd name="T24" fmla="*/ 94 w 365"/>
                <a:gd name="T25" fmla="*/ 89 h 388"/>
                <a:gd name="T26" fmla="*/ 61 w 365"/>
                <a:gd name="T27" fmla="*/ 196 h 388"/>
                <a:gd name="T28" fmla="*/ 95 w 365"/>
                <a:gd name="T29" fmla="*/ 300 h 388"/>
                <a:gd name="T30" fmla="*/ 185 w 365"/>
                <a:gd name="T31" fmla="*/ 338 h 388"/>
                <a:gd name="T32" fmla="*/ 273 w 365"/>
                <a:gd name="T33" fmla="*/ 301 h 388"/>
                <a:gd name="T34" fmla="*/ 304 w 365"/>
                <a:gd name="T35" fmla="*/ 19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5" h="388">
                  <a:moveTo>
                    <a:pt x="365" y="193"/>
                  </a:moveTo>
                  <a:cubicBezTo>
                    <a:pt x="365" y="252"/>
                    <a:pt x="348" y="299"/>
                    <a:pt x="315" y="335"/>
                  </a:cubicBezTo>
                  <a:cubicBezTo>
                    <a:pt x="281" y="370"/>
                    <a:pt x="237" y="388"/>
                    <a:pt x="180" y="388"/>
                  </a:cubicBezTo>
                  <a:cubicBezTo>
                    <a:pt x="126" y="388"/>
                    <a:pt x="82" y="371"/>
                    <a:pt x="49" y="336"/>
                  </a:cubicBezTo>
                  <a:cubicBezTo>
                    <a:pt x="17" y="301"/>
                    <a:pt x="0" y="255"/>
                    <a:pt x="0" y="198"/>
                  </a:cubicBezTo>
                  <a:cubicBezTo>
                    <a:pt x="0" y="137"/>
                    <a:pt x="17" y="89"/>
                    <a:pt x="51" y="53"/>
                  </a:cubicBezTo>
                  <a:cubicBezTo>
                    <a:pt x="84" y="18"/>
                    <a:pt x="130" y="0"/>
                    <a:pt x="189" y="0"/>
                  </a:cubicBezTo>
                  <a:cubicBezTo>
                    <a:pt x="244" y="0"/>
                    <a:pt x="287" y="17"/>
                    <a:pt x="318" y="51"/>
                  </a:cubicBezTo>
                  <a:cubicBezTo>
                    <a:pt x="349" y="86"/>
                    <a:pt x="365" y="133"/>
                    <a:pt x="365" y="193"/>
                  </a:cubicBezTo>
                  <a:close/>
                  <a:moveTo>
                    <a:pt x="304" y="195"/>
                  </a:moveTo>
                  <a:cubicBezTo>
                    <a:pt x="304" y="148"/>
                    <a:pt x="294" y="113"/>
                    <a:pt x="273" y="88"/>
                  </a:cubicBezTo>
                  <a:cubicBezTo>
                    <a:pt x="253" y="63"/>
                    <a:pt x="223" y="51"/>
                    <a:pt x="185" y="51"/>
                  </a:cubicBezTo>
                  <a:cubicBezTo>
                    <a:pt x="147" y="51"/>
                    <a:pt x="117" y="63"/>
                    <a:pt x="94" y="89"/>
                  </a:cubicBezTo>
                  <a:cubicBezTo>
                    <a:pt x="72" y="114"/>
                    <a:pt x="61" y="150"/>
                    <a:pt x="61" y="196"/>
                  </a:cubicBezTo>
                  <a:cubicBezTo>
                    <a:pt x="61" y="241"/>
                    <a:pt x="72" y="275"/>
                    <a:pt x="95" y="300"/>
                  </a:cubicBezTo>
                  <a:cubicBezTo>
                    <a:pt x="117" y="325"/>
                    <a:pt x="147" y="338"/>
                    <a:pt x="185" y="338"/>
                  </a:cubicBezTo>
                  <a:cubicBezTo>
                    <a:pt x="223" y="338"/>
                    <a:pt x="253" y="325"/>
                    <a:pt x="273" y="301"/>
                  </a:cubicBezTo>
                  <a:cubicBezTo>
                    <a:pt x="294" y="276"/>
                    <a:pt x="304" y="241"/>
                    <a:pt x="304" y="1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2" name="Freeform 33"/>
            <p:cNvSpPr>
              <a:spLocks/>
            </p:cNvSpPr>
            <p:nvPr/>
          </p:nvSpPr>
          <p:spPr bwMode="auto">
            <a:xfrm>
              <a:off x="3856" y="1488"/>
              <a:ext cx="529" cy="1321"/>
            </a:xfrm>
            <a:custGeom>
              <a:avLst/>
              <a:gdLst>
                <a:gd name="T0" fmla="*/ 224 w 224"/>
                <a:gd name="T1" fmla="*/ 60 h 556"/>
                <a:gd name="T2" fmla="*/ 184 w 224"/>
                <a:gd name="T3" fmla="*/ 50 h 556"/>
                <a:gd name="T4" fmla="*/ 122 w 224"/>
                <a:gd name="T5" fmla="*/ 129 h 556"/>
                <a:gd name="T6" fmla="*/ 122 w 224"/>
                <a:gd name="T7" fmla="*/ 186 h 556"/>
                <a:gd name="T8" fmla="*/ 209 w 224"/>
                <a:gd name="T9" fmla="*/ 186 h 556"/>
                <a:gd name="T10" fmla="*/ 209 w 224"/>
                <a:gd name="T11" fmla="*/ 236 h 556"/>
                <a:gd name="T12" fmla="*/ 122 w 224"/>
                <a:gd name="T13" fmla="*/ 236 h 556"/>
                <a:gd name="T14" fmla="*/ 122 w 224"/>
                <a:gd name="T15" fmla="*/ 556 h 556"/>
                <a:gd name="T16" fmla="*/ 63 w 224"/>
                <a:gd name="T17" fmla="*/ 556 h 556"/>
                <a:gd name="T18" fmla="*/ 63 w 224"/>
                <a:gd name="T19" fmla="*/ 236 h 556"/>
                <a:gd name="T20" fmla="*/ 0 w 224"/>
                <a:gd name="T21" fmla="*/ 236 h 556"/>
                <a:gd name="T22" fmla="*/ 0 w 224"/>
                <a:gd name="T23" fmla="*/ 186 h 556"/>
                <a:gd name="T24" fmla="*/ 63 w 224"/>
                <a:gd name="T25" fmla="*/ 186 h 556"/>
                <a:gd name="T26" fmla="*/ 63 w 224"/>
                <a:gd name="T27" fmla="*/ 126 h 556"/>
                <a:gd name="T28" fmla="*/ 96 w 224"/>
                <a:gd name="T29" fmla="*/ 35 h 556"/>
                <a:gd name="T30" fmla="*/ 181 w 224"/>
                <a:gd name="T31" fmla="*/ 0 h 556"/>
                <a:gd name="T32" fmla="*/ 224 w 224"/>
                <a:gd name="T33" fmla="*/ 7 h 556"/>
                <a:gd name="T34" fmla="*/ 224 w 224"/>
                <a:gd name="T35" fmla="*/ 6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556">
                  <a:moveTo>
                    <a:pt x="224" y="60"/>
                  </a:moveTo>
                  <a:cubicBezTo>
                    <a:pt x="212" y="54"/>
                    <a:pt x="199" y="50"/>
                    <a:pt x="184" y="50"/>
                  </a:cubicBezTo>
                  <a:cubicBezTo>
                    <a:pt x="143" y="50"/>
                    <a:pt x="122" y="77"/>
                    <a:pt x="122" y="129"/>
                  </a:cubicBezTo>
                  <a:cubicBezTo>
                    <a:pt x="122" y="186"/>
                    <a:pt x="122" y="186"/>
                    <a:pt x="122" y="186"/>
                  </a:cubicBezTo>
                  <a:cubicBezTo>
                    <a:pt x="209" y="186"/>
                    <a:pt x="209" y="186"/>
                    <a:pt x="209" y="186"/>
                  </a:cubicBezTo>
                  <a:cubicBezTo>
                    <a:pt x="209" y="236"/>
                    <a:pt x="209" y="236"/>
                    <a:pt x="209" y="236"/>
                  </a:cubicBezTo>
                  <a:cubicBezTo>
                    <a:pt x="122" y="236"/>
                    <a:pt x="122" y="236"/>
                    <a:pt x="122" y="236"/>
                  </a:cubicBezTo>
                  <a:cubicBezTo>
                    <a:pt x="122" y="556"/>
                    <a:pt x="122" y="556"/>
                    <a:pt x="122" y="556"/>
                  </a:cubicBezTo>
                  <a:cubicBezTo>
                    <a:pt x="63" y="556"/>
                    <a:pt x="63" y="556"/>
                    <a:pt x="63" y="556"/>
                  </a:cubicBezTo>
                  <a:cubicBezTo>
                    <a:pt x="63" y="236"/>
                    <a:pt x="63" y="236"/>
                    <a:pt x="63" y="236"/>
                  </a:cubicBezTo>
                  <a:cubicBezTo>
                    <a:pt x="0" y="236"/>
                    <a:pt x="0" y="236"/>
                    <a:pt x="0" y="236"/>
                  </a:cubicBezTo>
                  <a:cubicBezTo>
                    <a:pt x="0" y="186"/>
                    <a:pt x="0" y="186"/>
                    <a:pt x="0" y="186"/>
                  </a:cubicBezTo>
                  <a:cubicBezTo>
                    <a:pt x="63" y="186"/>
                    <a:pt x="63" y="186"/>
                    <a:pt x="63" y="186"/>
                  </a:cubicBezTo>
                  <a:cubicBezTo>
                    <a:pt x="63" y="126"/>
                    <a:pt x="63" y="126"/>
                    <a:pt x="63" y="126"/>
                  </a:cubicBezTo>
                  <a:cubicBezTo>
                    <a:pt x="63" y="88"/>
                    <a:pt x="74" y="58"/>
                    <a:pt x="96" y="35"/>
                  </a:cubicBezTo>
                  <a:cubicBezTo>
                    <a:pt x="118" y="12"/>
                    <a:pt x="146" y="0"/>
                    <a:pt x="181" y="0"/>
                  </a:cubicBezTo>
                  <a:cubicBezTo>
                    <a:pt x="199" y="0"/>
                    <a:pt x="213" y="2"/>
                    <a:pt x="224" y="7"/>
                  </a:cubicBezTo>
                  <a:lnTo>
                    <a:pt x="22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3" name="Freeform 34"/>
            <p:cNvSpPr>
              <a:spLocks/>
            </p:cNvSpPr>
            <p:nvPr/>
          </p:nvSpPr>
          <p:spPr bwMode="auto">
            <a:xfrm>
              <a:off x="4338" y="1668"/>
              <a:ext cx="513" cy="1162"/>
            </a:xfrm>
            <a:custGeom>
              <a:avLst/>
              <a:gdLst>
                <a:gd name="T0" fmla="*/ 217 w 217"/>
                <a:gd name="T1" fmla="*/ 477 h 489"/>
                <a:gd name="T2" fmla="*/ 161 w 217"/>
                <a:gd name="T3" fmla="*/ 489 h 489"/>
                <a:gd name="T4" fmla="*/ 64 w 217"/>
                <a:gd name="T5" fmla="*/ 379 h 489"/>
                <a:gd name="T6" fmla="*/ 64 w 217"/>
                <a:gd name="T7" fmla="*/ 160 h 489"/>
                <a:gd name="T8" fmla="*/ 0 w 217"/>
                <a:gd name="T9" fmla="*/ 160 h 489"/>
                <a:gd name="T10" fmla="*/ 0 w 217"/>
                <a:gd name="T11" fmla="*/ 110 h 489"/>
                <a:gd name="T12" fmla="*/ 64 w 217"/>
                <a:gd name="T13" fmla="*/ 110 h 489"/>
                <a:gd name="T14" fmla="*/ 64 w 217"/>
                <a:gd name="T15" fmla="*/ 20 h 489"/>
                <a:gd name="T16" fmla="*/ 123 w 217"/>
                <a:gd name="T17" fmla="*/ 0 h 489"/>
                <a:gd name="T18" fmla="*/ 123 w 217"/>
                <a:gd name="T19" fmla="*/ 110 h 489"/>
                <a:gd name="T20" fmla="*/ 217 w 217"/>
                <a:gd name="T21" fmla="*/ 110 h 489"/>
                <a:gd name="T22" fmla="*/ 217 w 217"/>
                <a:gd name="T23" fmla="*/ 160 h 489"/>
                <a:gd name="T24" fmla="*/ 123 w 217"/>
                <a:gd name="T25" fmla="*/ 160 h 489"/>
                <a:gd name="T26" fmla="*/ 123 w 217"/>
                <a:gd name="T27" fmla="*/ 369 h 489"/>
                <a:gd name="T28" fmla="*/ 136 w 217"/>
                <a:gd name="T29" fmla="*/ 422 h 489"/>
                <a:gd name="T30" fmla="*/ 178 w 217"/>
                <a:gd name="T31" fmla="*/ 438 h 489"/>
                <a:gd name="T32" fmla="*/ 217 w 217"/>
                <a:gd name="T33" fmla="*/ 426 h 489"/>
                <a:gd name="T34" fmla="*/ 217 w 217"/>
                <a:gd name="T35" fmla="*/ 47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489">
                  <a:moveTo>
                    <a:pt x="217" y="477"/>
                  </a:moveTo>
                  <a:cubicBezTo>
                    <a:pt x="203" y="485"/>
                    <a:pt x="184" y="489"/>
                    <a:pt x="161" y="489"/>
                  </a:cubicBezTo>
                  <a:cubicBezTo>
                    <a:pt x="96" y="489"/>
                    <a:pt x="64" y="452"/>
                    <a:pt x="64" y="379"/>
                  </a:cubicBezTo>
                  <a:cubicBezTo>
                    <a:pt x="64" y="160"/>
                    <a:pt x="64" y="160"/>
                    <a:pt x="64" y="160"/>
                  </a:cubicBezTo>
                  <a:cubicBezTo>
                    <a:pt x="0" y="160"/>
                    <a:pt x="0" y="160"/>
                    <a:pt x="0" y="160"/>
                  </a:cubicBezTo>
                  <a:cubicBezTo>
                    <a:pt x="0" y="110"/>
                    <a:pt x="0" y="110"/>
                    <a:pt x="0" y="110"/>
                  </a:cubicBezTo>
                  <a:cubicBezTo>
                    <a:pt x="64" y="110"/>
                    <a:pt x="64" y="110"/>
                    <a:pt x="64" y="110"/>
                  </a:cubicBezTo>
                  <a:cubicBezTo>
                    <a:pt x="64" y="20"/>
                    <a:pt x="64" y="20"/>
                    <a:pt x="64" y="20"/>
                  </a:cubicBezTo>
                  <a:cubicBezTo>
                    <a:pt x="123" y="0"/>
                    <a:pt x="123" y="0"/>
                    <a:pt x="123" y="0"/>
                  </a:cubicBezTo>
                  <a:cubicBezTo>
                    <a:pt x="123" y="110"/>
                    <a:pt x="123" y="110"/>
                    <a:pt x="123" y="110"/>
                  </a:cubicBezTo>
                  <a:cubicBezTo>
                    <a:pt x="217" y="110"/>
                    <a:pt x="217" y="110"/>
                    <a:pt x="217" y="110"/>
                  </a:cubicBezTo>
                  <a:cubicBezTo>
                    <a:pt x="217" y="160"/>
                    <a:pt x="217" y="160"/>
                    <a:pt x="217" y="160"/>
                  </a:cubicBezTo>
                  <a:cubicBezTo>
                    <a:pt x="123" y="160"/>
                    <a:pt x="123" y="160"/>
                    <a:pt x="123" y="160"/>
                  </a:cubicBezTo>
                  <a:cubicBezTo>
                    <a:pt x="123" y="369"/>
                    <a:pt x="123" y="369"/>
                    <a:pt x="123" y="369"/>
                  </a:cubicBezTo>
                  <a:cubicBezTo>
                    <a:pt x="123" y="394"/>
                    <a:pt x="128" y="412"/>
                    <a:pt x="136" y="422"/>
                  </a:cubicBezTo>
                  <a:cubicBezTo>
                    <a:pt x="145" y="433"/>
                    <a:pt x="159" y="438"/>
                    <a:pt x="178" y="438"/>
                  </a:cubicBezTo>
                  <a:cubicBezTo>
                    <a:pt x="193" y="438"/>
                    <a:pt x="206" y="434"/>
                    <a:pt x="217" y="426"/>
                  </a:cubicBezTo>
                  <a:lnTo>
                    <a:pt x="217" y="4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4" name="Freeform 35"/>
            <p:cNvSpPr>
              <a:spLocks noEditPoints="1"/>
            </p:cNvSpPr>
            <p:nvPr/>
          </p:nvSpPr>
          <p:spPr bwMode="auto">
            <a:xfrm>
              <a:off x="5212" y="1578"/>
              <a:ext cx="1090" cy="1231"/>
            </a:xfrm>
            <a:custGeom>
              <a:avLst/>
              <a:gdLst>
                <a:gd name="T0" fmla="*/ 1090 w 1090"/>
                <a:gd name="T1" fmla="*/ 1231 h 1231"/>
                <a:gd name="T2" fmla="*/ 932 w 1090"/>
                <a:gd name="T3" fmla="*/ 1231 h 1231"/>
                <a:gd name="T4" fmla="*/ 802 w 1090"/>
                <a:gd name="T5" fmla="*/ 886 h 1231"/>
                <a:gd name="T6" fmla="*/ 282 w 1090"/>
                <a:gd name="T7" fmla="*/ 886 h 1231"/>
                <a:gd name="T8" fmla="*/ 159 w 1090"/>
                <a:gd name="T9" fmla="*/ 1231 h 1231"/>
                <a:gd name="T10" fmla="*/ 0 w 1090"/>
                <a:gd name="T11" fmla="*/ 1231 h 1231"/>
                <a:gd name="T12" fmla="*/ 468 w 1090"/>
                <a:gd name="T13" fmla="*/ 0 h 1231"/>
                <a:gd name="T14" fmla="*/ 617 w 1090"/>
                <a:gd name="T15" fmla="*/ 0 h 1231"/>
                <a:gd name="T16" fmla="*/ 1090 w 1090"/>
                <a:gd name="T17" fmla="*/ 1231 h 1231"/>
                <a:gd name="T18" fmla="*/ 754 w 1090"/>
                <a:gd name="T19" fmla="*/ 755 h 1231"/>
                <a:gd name="T20" fmla="*/ 542 w 1090"/>
                <a:gd name="T21" fmla="*/ 180 h 1231"/>
                <a:gd name="T22" fmla="*/ 539 w 1090"/>
                <a:gd name="T23" fmla="*/ 180 h 1231"/>
                <a:gd name="T24" fmla="*/ 329 w 1090"/>
                <a:gd name="T25" fmla="*/ 755 h 1231"/>
                <a:gd name="T26" fmla="*/ 754 w 1090"/>
                <a:gd name="T27" fmla="*/ 75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0" h="1231">
                  <a:moveTo>
                    <a:pt x="1090" y="1231"/>
                  </a:moveTo>
                  <a:lnTo>
                    <a:pt x="932" y="1231"/>
                  </a:lnTo>
                  <a:lnTo>
                    <a:pt x="802" y="886"/>
                  </a:lnTo>
                  <a:lnTo>
                    <a:pt x="282" y="886"/>
                  </a:lnTo>
                  <a:lnTo>
                    <a:pt x="159" y="1231"/>
                  </a:lnTo>
                  <a:lnTo>
                    <a:pt x="0" y="1231"/>
                  </a:lnTo>
                  <a:lnTo>
                    <a:pt x="468" y="0"/>
                  </a:lnTo>
                  <a:lnTo>
                    <a:pt x="617" y="0"/>
                  </a:lnTo>
                  <a:lnTo>
                    <a:pt x="1090" y="1231"/>
                  </a:lnTo>
                  <a:close/>
                  <a:moveTo>
                    <a:pt x="754" y="755"/>
                  </a:moveTo>
                  <a:lnTo>
                    <a:pt x="542" y="180"/>
                  </a:lnTo>
                  <a:lnTo>
                    <a:pt x="539" y="180"/>
                  </a:lnTo>
                  <a:lnTo>
                    <a:pt x="329" y="755"/>
                  </a:lnTo>
                  <a:lnTo>
                    <a:pt x="754" y="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5" name="Freeform 36"/>
            <p:cNvSpPr>
              <a:spLocks/>
            </p:cNvSpPr>
            <p:nvPr/>
          </p:nvSpPr>
          <p:spPr bwMode="auto">
            <a:xfrm>
              <a:off x="6363" y="1930"/>
              <a:ext cx="726" cy="879"/>
            </a:xfrm>
            <a:custGeom>
              <a:avLst/>
              <a:gdLst>
                <a:gd name="T0" fmla="*/ 726 w 726"/>
                <a:gd name="T1" fmla="*/ 40 h 879"/>
                <a:gd name="T2" fmla="*/ 206 w 726"/>
                <a:gd name="T3" fmla="*/ 760 h 879"/>
                <a:gd name="T4" fmla="*/ 719 w 726"/>
                <a:gd name="T5" fmla="*/ 760 h 879"/>
                <a:gd name="T6" fmla="*/ 719 w 726"/>
                <a:gd name="T7" fmla="*/ 879 h 879"/>
                <a:gd name="T8" fmla="*/ 0 w 726"/>
                <a:gd name="T9" fmla="*/ 879 h 879"/>
                <a:gd name="T10" fmla="*/ 0 w 726"/>
                <a:gd name="T11" fmla="*/ 836 h 879"/>
                <a:gd name="T12" fmla="*/ 518 w 726"/>
                <a:gd name="T13" fmla="*/ 118 h 879"/>
                <a:gd name="T14" fmla="*/ 50 w 726"/>
                <a:gd name="T15" fmla="*/ 118 h 879"/>
                <a:gd name="T16" fmla="*/ 50 w 726"/>
                <a:gd name="T17" fmla="*/ 0 h 879"/>
                <a:gd name="T18" fmla="*/ 726 w 726"/>
                <a:gd name="T19" fmla="*/ 0 h 879"/>
                <a:gd name="T20" fmla="*/ 726 w 726"/>
                <a:gd name="T21" fmla="*/ 4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879">
                  <a:moveTo>
                    <a:pt x="726" y="40"/>
                  </a:moveTo>
                  <a:lnTo>
                    <a:pt x="206" y="760"/>
                  </a:lnTo>
                  <a:lnTo>
                    <a:pt x="719" y="760"/>
                  </a:lnTo>
                  <a:lnTo>
                    <a:pt x="719" y="879"/>
                  </a:lnTo>
                  <a:lnTo>
                    <a:pt x="0" y="879"/>
                  </a:lnTo>
                  <a:lnTo>
                    <a:pt x="0" y="836"/>
                  </a:lnTo>
                  <a:lnTo>
                    <a:pt x="518" y="118"/>
                  </a:lnTo>
                  <a:lnTo>
                    <a:pt x="50" y="118"/>
                  </a:lnTo>
                  <a:lnTo>
                    <a:pt x="50" y="0"/>
                  </a:lnTo>
                  <a:lnTo>
                    <a:pt x="726" y="0"/>
                  </a:lnTo>
                  <a:lnTo>
                    <a:pt x="726"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6" name="Freeform 37"/>
            <p:cNvSpPr>
              <a:spLocks/>
            </p:cNvSpPr>
            <p:nvPr/>
          </p:nvSpPr>
          <p:spPr bwMode="auto">
            <a:xfrm>
              <a:off x="7193" y="1930"/>
              <a:ext cx="728" cy="900"/>
            </a:xfrm>
            <a:custGeom>
              <a:avLst/>
              <a:gdLst>
                <a:gd name="T0" fmla="*/ 308 w 308"/>
                <a:gd name="T1" fmla="*/ 370 h 379"/>
                <a:gd name="T2" fmla="*/ 248 w 308"/>
                <a:gd name="T3" fmla="*/ 370 h 379"/>
                <a:gd name="T4" fmla="*/ 248 w 308"/>
                <a:gd name="T5" fmla="*/ 312 h 379"/>
                <a:gd name="T6" fmla="*/ 247 w 308"/>
                <a:gd name="T7" fmla="*/ 312 h 379"/>
                <a:gd name="T8" fmla="*/ 133 w 308"/>
                <a:gd name="T9" fmla="*/ 379 h 379"/>
                <a:gd name="T10" fmla="*/ 0 w 308"/>
                <a:gd name="T11" fmla="*/ 221 h 379"/>
                <a:gd name="T12" fmla="*/ 0 w 308"/>
                <a:gd name="T13" fmla="*/ 0 h 379"/>
                <a:gd name="T14" fmla="*/ 60 w 308"/>
                <a:gd name="T15" fmla="*/ 0 h 379"/>
                <a:gd name="T16" fmla="*/ 60 w 308"/>
                <a:gd name="T17" fmla="*/ 212 h 379"/>
                <a:gd name="T18" fmla="*/ 149 w 308"/>
                <a:gd name="T19" fmla="*/ 329 h 379"/>
                <a:gd name="T20" fmla="*/ 221 w 308"/>
                <a:gd name="T21" fmla="*/ 297 h 379"/>
                <a:gd name="T22" fmla="*/ 248 w 308"/>
                <a:gd name="T23" fmla="*/ 213 h 379"/>
                <a:gd name="T24" fmla="*/ 248 w 308"/>
                <a:gd name="T25" fmla="*/ 0 h 379"/>
                <a:gd name="T26" fmla="*/ 308 w 308"/>
                <a:gd name="T27" fmla="*/ 0 h 379"/>
                <a:gd name="T28" fmla="*/ 308 w 308"/>
                <a:gd name="T29" fmla="*/ 3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8" h="379">
                  <a:moveTo>
                    <a:pt x="308" y="370"/>
                  </a:moveTo>
                  <a:cubicBezTo>
                    <a:pt x="248" y="370"/>
                    <a:pt x="248" y="370"/>
                    <a:pt x="248" y="370"/>
                  </a:cubicBezTo>
                  <a:cubicBezTo>
                    <a:pt x="248" y="312"/>
                    <a:pt x="248" y="312"/>
                    <a:pt x="248" y="312"/>
                  </a:cubicBezTo>
                  <a:cubicBezTo>
                    <a:pt x="247" y="312"/>
                    <a:pt x="247" y="312"/>
                    <a:pt x="247" y="312"/>
                  </a:cubicBezTo>
                  <a:cubicBezTo>
                    <a:pt x="222" y="357"/>
                    <a:pt x="184" y="379"/>
                    <a:pt x="133" y="379"/>
                  </a:cubicBezTo>
                  <a:cubicBezTo>
                    <a:pt x="45" y="379"/>
                    <a:pt x="0" y="327"/>
                    <a:pt x="0" y="221"/>
                  </a:cubicBezTo>
                  <a:cubicBezTo>
                    <a:pt x="0" y="0"/>
                    <a:pt x="0" y="0"/>
                    <a:pt x="0" y="0"/>
                  </a:cubicBezTo>
                  <a:cubicBezTo>
                    <a:pt x="60" y="0"/>
                    <a:pt x="60" y="0"/>
                    <a:pt x="60" y="0"/>
                  </a:cubicBezTo>
                  <a:cubicBezTo>
                    <a:pt x="60" y="212"/>
                    <a:pt x="60" y="212"/>
                    <a:pt x="60" y="212"/>
                  </a:cubicBezTo>
                  <a:cubicBezTo>
                    <a:pt x="60" y="290"/>
                    <a:pt x="90" y="329"/>
                    <a:pt x="149" y="329"/>
                  </a:cubicBezTo>
                  <a:cubicBezTo>
                    <a:pt x="179" y="329"/>
                    <a:pt x="203" y="318"/>
                    <a:pt x="221" y="297"/>
                  </a:cubicBezTo>
                  <a:cubicBezTo>
                    <a:pt x="239" y="275"/>
                    <a:pt x="248" y="248"/>
                    <a:pt x="248" y="213"/>
                  </a:cubicBezTo>
                  <a:cubicBezTo>
                    <a:pt x="248" y="0"/>
                    <a:pt x="248" y="0"/>
                    <a:pt x="248" y="0"/>
                  </a:cubicBezTo>
                  <a:cubicBezTo>
                    <a:pt x="308" y="0"/>
                    <a:pt x="308" y="0"/>
                    <a:pt x="308" y="0"/>
                  </a:cubicBezTo>
                  <a:lnTo>
                    <a:pt x="308" y="3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7" name="Freeform 38"/>
            <p:cNvSpPr>
              <a:spLocks/>
            </p:cNvSpPr>
            <p:nvPr/>
          </p:nvSpPr>
          <p:spPr bwMode="auto">
            <a:xfrm>
              <a:off x="8148" y="1913"/>
              <a:ext cx="456" cy="896"/>
            </a:xfrm>
            <a:custGeom>
              <a:avLst/>
              <a:gdLst>
                <a:gd name="T0" fmla="*/ 193 w 193"/>
                <a:gd name="T1" fmla="*/ 67 h 377"/>
                <a:gd name="T2" fmla="*/ 148 w 193"/>
                <a:gd name="T3" fmla="*/ 55 h 377"/>
                <a:gd name="T4" fmla="*/ 84 w 193"/>
                <a:gd name="T5" fmla="*/ 92 h 377"/>
                <a:gd name="T6" fmla="*/ 60 w 193"/>
                <a:gd name="T7" fmla="*/ 189 h 377"/>
                <a:gd name="T8" fmla="*/ 60 w 193"/>
                <a:gd name="T9" fmla="*/ 377 h 377"/>
                <a:gd name="T10" fmla="*/ 0 w 193"/>
                <a:gd name="T11" fmla="*/ 377 h 377"/>
                <a:gd name="T12" fmla="*/ 0 w 193"/>
                <a:gd name="T13" fmla="*/ 7 h 377"/>
                <a:gd name="T14" fmla="*/ 60 w 193"/>
                <a:gd name="T15" fmla="*/ 7 h 377"/>
                <a:gd name="T16" fmla="*/ 60 w 193"/>
                <a:gd name="T17" fmla="*/ 83 h 377"/>
                <a:gd name="T18" fmla="*/ 61 w 193"/>
                <a:gd name="T19" fmla="*/ 83 h 377"/>
                <a:gd name="T20" fmla="*/ 99 w 193"/>
                <a:gd name="T21" fmla="*/ 23 h 377"/>
                <a:gd name="T22" fmla="*/ 158 w 193"/>
                <a:gd name="T23" fmla="*/ 0 h 377"/>
                <a:gd name="T24" fmla="*/ 193 w 193"/>
                <a:gd name="T25" fmla="*/ 6 h 377"/>
                <a:gd name="T26" fmla="*/ 193 w 193"/>
                <a:gd name="T27" fmla="*/ 6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3" h="377">
                  <a:moveTo>
                    <a:pt x="193" y="67"/>
                  </a:moveTo>
                  <a:cubicBezTo>
                    <a:pt x="183" y="59"/>
                    <a:pt x="168" y="55"/>
                    <a:pt x="148" y="55"/>
                  </a:cubicBezTo>
                  <a:cubicBezTo>
                    <a:pt x="122" y="55"/>
                    <a:pt x="101" y="67"/>
                    <a:pt x="84" y="92"/>
                  </a:cubicBezTo>
                  <a:cubicBezTo>
                    <a:pt x="68" y="117"/>
                    <a:pt x="60" y="149"/>
                    <a:pt x="60" y="189"/>
                  </a:cubicBezTo>
                  <a:cubicBezTo>
                    <a:pt x="60" y="377"/>
                    <a:pt x="60" y="377"/>
                    <a:pt x="60" y="377"/>
                  </a:cubicBezTo>
                  <a:cubicBezTo>
                    <a:pt x="0" y="377"/>
                    <a:pt x="0" y="377"/>
                    <a:pt x="0" y="377"/>
                  </a:cubicBezTo>
                  <a:cubicBezTo>
                    <a:pt x="0" y="7"/>
                    <a:pt x="0" y="7"/>
                    <a:pt x="0" y="7"/>
                  </a:cubicBezTo>
                  <a:cubicBezTo>
                    <a:pt x="60" y="7"/>
                    <a:pt x="60" y="7"/>
                    <a:pt x="60" y="7"/>
                  </a:cubicBezTo>
                  <a:cubicBezTo>
                    <a:pt x="60" y="83"/>
                    <a:pt x="60" y="83"/>
                    <a:pt x="60" y="83"/>
                  </a:cubicBezTo>
                  <a:cubicBezTo>
                    <a:pt x="61" y="83"/>
                    <a:pt x="61" y="83"/>
                    <a:pt x="61" y="83"/>
                  </a:cubicBezTo>
                  <a:cubicBezTo>
                    <a:pt x="69" y="58"/>
                    <a:pt x="82" y="38"/>
                    <a:pt x="99" y="23"/>
                  </a:cubicBezTo>
                  <a:cubicBezTo>
                    <a:pt x="116" y="8"/>
                    <a:pt x="136" y="0"/>
                    <a:pt x="158" y="0"/>
                  </a:cubicBezTo>
                  <a:cubicBezTo>
                    <a:pt x="173" y="0"/>
                    <a:pt x="185" y="2"/>
                    <a:pt x="193" y="6"/>
                  </a:cubicBezTo>
                  <a:lnTo>
                    <a:pt x="19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08" name="Freeform 39"/>
            <p:cNvSpPr>
              <a:spLocks noEditPoints="1"/>
            </p:cNvSpPr>
            <p:nvPr/>
          </p:nvSpPr>
          <p:spPr bwMode="auto">
            <a:xfrm>
              <a:off x="8611" y="1908"/>
              <a:ext cx="764" cy="922"/>
            </a:xfrm>
            <a:custGeom>
              <a:avLst/>
              <a:gdLst>
                <a:gd name="T0" fmla="*/ 323 w 323"/>
                <a:gd name="T1" fmla="*/ 209 h 388"/>
                <a:gd name="T2" fmla="*/ 62 w 323"/>
                <a:gd name="T3" fmla="*/ 209 h 388"/>
                <a:gd name="T4" fmla="*/ 95 w 323"/>
                <a:gd name="T5" fmla="*/ 305 h 388"/>
                <a:gd name="T6" fmla="*/ 183 w 323"/>
                <a:gd name="T7" fmla="*/ 338 h 388"/>
                <a:gd name="T8" fmla="*/ 297 w 323"/>
                <a:gd name="T9" fmla="*/ 297 h 388"/>
                <a:gd name="T10" fmla="*/ 297 w 323"/>
                <a:gd name="T11" fmla="*/ 353 h 388"/>
                <a:gd name="T12" fmla="*/ 169 w 323"/>
                <a:gd name="T13" fmla="*/ 388 h 388"/>
                <a:gd name="T14" fmla="*/ 45 w 323"/>
                <a:gd name="T15" fmla="*/ 337 h 388"/>
                <a:gd name="T16" fmla="*/ 0 w 323"/>
                <a:gd name="T17" fmla="*/ 196 h 388"/>
                <a:gd name="T18" fmla="*/ 23 w 323"/>
                <a:gd name="T19" fmla="*/ 95 h 388"/>
                <a:gd name="T20" fmla="*/ 84 w 323"/>
                <a:gd name="T21" fmla="*/ 25 h 388"/>
                <a:gd name="T22" fmla="*/ 171 w 323"/>
                <a:gd name="T23" fmla="*/ 0 h 388"/>
                <a:gd name="T24" fmla="*/ 283 w 323"/>
                <a:gd name="T25" fmla="*/ 47 h 388"/>
                <a:gd name="T26" fmla="*/ 323 w 323"/>
                <a:gd name="T27" fmla="*/ 178 h 388"/>
                <a:gd name="T28" fmla="*/ 323 w 323"/>
                <a:gd name="T29" fmla="*/ 209 h 388"/>
                <a:gd name="T30" fmla="*/ 263 w 323"/>
                <a:gd name="T31" fmla="*/ 159 h 388"/>
                <a:gd name="T32" fmla="*/ 238 w 323"/>
                <a:gd name="T33" fmla="*/ 79 h 388"/>
                <a:gd name="T34" fmla="*/ 170 w 323"/>
                <a:gd name="T35" fmla="*/ 51 h 388"/>
                <a:gd name="T36" fmla="*/ 100 w 323"/>
                <a:gd name="T37" fmla="*/ 80 h 388"/>
                <a:gd name="T38" fmla="*/ 63 w 323"/>
                <a:gd name="T39" fmla="*/ 159 h 388"/>
                <a:gd name="T40" fmla="*/ 263 w 323"/>
                <a:gd name="T41" fmla="*/ 15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3" h="388">
                  <a:moveTo>
                    <a:pt x="323" y="209"/>
                  </a:moveTo>
                  <a:cubicBezTo>
                    <a:pt x="62" y="209"/>
                    <a:pt x="62" y="209"/>
                    <a:pt x="62" y="209"/>
                  </a:cubicBezTo>
                  <a:cubicBezTo>
                    <a:pt x="63" y="251"/>
                    <a:pt x="74" y="283"/>
                    <a:pt x="95" y="305"/>
                  </a:cubicBezTo>
                  <a:cubicBezTo>
                    <a:pt x="116" y="327"/>
                    <a:pt x="145" y="338"/>
                    <a:pt x="183" y="338"/>
                  </a:cubicBezTo>
                  <a:cubicBezTo>
                    <a:pt x="225" y="338"/>
                    <a:pt x="263" y="324"/>
                    <a:pt x="297" y="297"/>
                  </a:cubicBezTo>
                  <a:cubicBezTo>
                    <a:pt x="297" y="353"/>
                    <a:pt x="297" y="353"/>
                    <a:pt x="297" y="353"/>
                  </a:cubicBezTo>
                  <a:cubicBezTo>
                    <a:pt x="265" y="376"/>
                    <a:pt x="222" y="388"/>
                    <a:pt x="169" y="388"/>
                  </a:cubicBezTo>
                  <a:cubicBezTo>
                    <a:pt x="116" y="388"/>
                    <a:pt x="75" y="371"/>
                    <a:pt x="45" y="337"/>
                  </a:cubicBezTo>
                  <a:cubicBezTo>
                    <a:pt x="15" y="303"/>
                    <a:pt x="0" y="256"/>
                    <a:pt x="0" y="196"/>
                  </a:cubicBezTo>
                  <a:cubicBezTo>
                    <a:pt x="0" y="159"/>
                    <a:pt x="8" y="125"/>
                    <a:pt x="23" y="95"/>
                  </a:cubicBezTo>
                  <a:cubicBezTo>
                    <a:pt x="38" y="65"/>
                    <a:pt x="58" y="42"/>
                    <a:pt x="84" y="25"/>
                  </a:cubicBezTo>
                  <a:cubicBezTo>
                    <a:pt x="110" y="8"/>
                    <a:pt x="139" y="0"/>
                    <a:pt x="171" y="0"/>
                  </a:cubicBezTo>
                  <a:cubicBezTo>
                    <a:pt x="219" y="0"/>
                    <a:pt x="256" y="16"/>
                    <a:pt x="283" y="47"/>
                  </a:cubicBezTo>
                  <a:cubicBezTo>
                    <a:pt x="310" y="78"/>
                    <a:pt x="323" y="122"/>
                    <a:pt x="323" y="178"/>
                  </a:cubicBezTo>
                  <a:lnTo>
                    <a:pt x="323" y="209"/>
                  </a:lnTo>
                  <a:close/>
                  <a:moveTo>
                    <a:pt x="263" y="159"/>
                  </a:moveTo>
                  <a:cubicBezTo>
                    <a:pt x="262" y="124"/>
                    <a:pt x="254" y="98"/>
                    <a:pt x="238" y="79"/>
                  </a:cubicBezTo>
                  <a:cubicBezTo>
                    <a:pt x="222" y="60"/>
                    <a:pt x="199" y="51"/>
                    <a:pt x="170" y="51"/>
                  </a:cubicBezTo>
                  <a:cubicBezTo>
                    <a:pt x="143" y="51"/>
                    <a:pt x="119" y="60"/>
                    <a:pt x="100" y="80"/>
                  </a:cubicBezTo>
                  <a:cubicBezTo>
                    <a:pt x="80" y="100"/>
                    <a:pt x="68" y="126"/>
                    <a:pt x="63" y="159"/>
                  </a:cubicBezTo>
                  <a:lnTo>
                    <a:pt x="263"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109" name="Group 108"/>
          <p:cNvGrpSpPr/>
          <p:nvPr/>
        </p:nvGrpSpPr>
        <p:grpSpPr>
          <a:xfrm>
            <a:off x="9809091" y="4606624"/>
            <a:ext cx="851890" cy="378560"/>
            <a:chOff x="7548122" y="1459895"/>
            <a:chExt cx="3596569" cy="1598235"/>
          </a:xfrm>
          <a:solidFill>
            <a:schemeClr val="bg1">
              <a:lumMod val="50000"/>
            </a:schemeClr>
          </a:solidFill>
        </p:grpSpPr>
        <p:sp>
          <p:nvSpPr>
            <p:cNvPr id="110" name="Freeform 13"/>
            <p:cNvSpPr>
              <a:spLocks noChangeAspect="1" noEditPoints="1"/>
            </p:cNvSpPr>
            <p:nvPr/>
          </p:nvSpPr>
          <p:spPr bwMode="auto">
            <a:xfrm>
              <a:off x="7548122" y="1459895"/>
              <a:ext cx="3596569" cy="1598235"/>
            </a:xfrm>
            <a:custGeom>
              <a:avLst/>
              <a:gdLst>
                <a:gd name="T0" fmla="*/ 904 w 1404"/>
                <a:gd name="T1" fmla="*/ 374 h 624"/>
                <a:gd name="T2" fmla="*/ 872 w 1404"/>
                <a:gd name="T3" fmla="*/ 241 h 624"/>
                <a:gd name="T4" fmla="*/ 1357 w 1404"/>
                <a:gd name="T5" fmla="*/ 309 h 624"/>
                <a:gd name="T6" fmla="*/ 918 w 1404"/>
                <a:gd name="T7" fmla="*/ 518 h 624"/>
                <a:gd name="T8" fmla="*/ 494 w 1404"/>
                <a:gd name="T9" fmla="*/ 546 h 624"/>
                <a:gd name="T10" fmla="*/ 34 w 1404"/>
                <a:gd name="T11" fmla="*/ 293 h 624"/>
                <a:gd name="T12" fmla="*/ 240 w 1404"/>
                <a:gd name="T13" fmla="*/ 102 h 624"/>
                <a:gd name="T14" fmla="*/ 465 w 1404"/>
                <a:gd name="T15" fmla="*/ 79 h 624"/>
                <a:gd name="T16" fmla="*/ 940 w 1404"/>
                <a:gd name="T17" fmla="*/ 133 h 624"/>
                <a:gd name="T18" fmla="*/ 1268 w 1404"/>
                <a:gd name="T19" fmla="*/ 141 h 624"/>
                <a:gd name="T20" fmla="*/ 336 w 1404"/>
                <a:gd name="T21" fmla="*/ 356 h 624"/>
                <a:gd name="T22" fmla="*/ 189 w 1404"/>
                <a:gd name="T23" fmla="*/ 251 h 624"/>
                <a:gd name="T24" fmla="*/ 269 w 1404"/>
                <a:gd name="T25" fmla="*/ 245 h 624"/>
                <a:gd name="T26" fmla="*/ 312 w 1404"/>
                <a:gd name="T27" fmla="*/ 195 h 624"/>
                <a:gd name="T28" fmla="*/ 122 w 1404"/>
                <a:gd name="T29" fmla="*/ 210 h 624"/>
                <a:gd name="T30" fmla="*/ 230 w 1404"/>
                <a:gd name="T31" fmla="*/ 338 h 624"/>
                <a:gd name="T32" fmla="*/ 199 w 1404"/>
                <a:gd name="T33" fmla="*/ 373 h 624"/>
                <a:gd name="T34" fmla="*/ 115 w 1404"/>
                <a:gd name="T35" fmla="*/ 358 h 624"/>
                <a:gd name="T36" fmla="*/ 163 w 1404"/>
                <a:gd name="T37" fmla="*/ 429 h 624"/>
                <a:gd name="T38" fmla="*/ 336 w 1404"/>
                <a:gd name="T39" fmla="*/ 356 h 624"/>
                <a:gd name="T40" fmla="*/ 1278 w 1404"/>
                <a:gd name="T41" fmla="*/ 250 h 624"/>
                <a:gd name="T42" fmla="*/ 1105 w 1404"/>
                <a:gd name="T43" fmla="*/ 178 h 624"/>
                <a:gd name="T44" fmla="*/ 1019 w 1404"/>
                <a:gd name="T45" fmla="*/ 238 h 624"/>
                <a:gd name="T46" fmla="*/ 847 w 1404"/>
                <a:gd name="T47" fmla="*/ 199 h 624"/>
                <a:gd name="T48" fmla="*/ 775 w 1404"/>
                <a:gd name="T49" fmla="*/ 174 h 624"/>
                <a:gd name="T50" fmla="*/ 669 w 1404"/>
                <a:gd name="T51" fmla="*/ 363 h 624"/>
                <a:gd name="T52" fmla="*/ 549 w 1404"/>
                <a:gd name="T53" fmla="*/ 174 h 624"/>
                <a:gd name="T54" fmla="*/ 485 w 1404"/>
                <a:gd name="T55" fmla="*/ 185 h 624"/>
                <a:gd name="T56" fmla="*/ 393 w 1404"/>
                <a:gd name="T57" fmla="*/ 76 h 624"/>
                <a:gd name="T58" fmla="*/ 338 w 1404"/>
                <a:gd name="T59" fmla="*/ 402 h 624"/>
                <a:gd name="T60" fmla="*/ 407 w 1404"/>
                <a:gd name="T61" fmla="*/ 422 h 624"/>
                <a:gd name="T62" fmla="*/ 502 w 1404"/>
                <a:gd name="T63" fmla="*/ 422 h 624"/>
                <a:gd name="T64" fmla="*/ 573 w 1404"/>
                <a:gd name="T65" fmla="*/ 410 h 624"/>
                <a:gd name="T66" fmla="*/ 543 w 1404"/>
                <a:gd name="T67" fmla="*/ 220 h 624"/>
                <a:gd name="T68" fmla="*/ 611 w 1404"/>
                <a:gd name="T69" fmla="*/ 539 h 624"/>
                <a:gd name="T70" fmla="*/ 784 w 1404"/>
                <a:gd name="T71" fmla="*/ 528 h 624"/>
                <a:gd name="T72" fmla="*/ 847 w 1404"/>
                <a:gd name="T73" fmla="*/ 414 h 624"/>
                <a:gd name="T74" fmla="*/ 1018 w 1404"/>
                <a:gd name="T75" fmla="*/ 370 h 624"/>
                <a:gd name="T76" fmla="*/ 1108 w 1404"/>
                <a:gd name="T77" fmla="*/ 428 h 624"/>
                <a:gd name="T78" fmla="*/ 1282 w 1404"/>
                <a:gd name="T79" fmla="*/ 379 h 624"/>
                <a:gd name="T80" fmla="*/ 1226 w 1404"/>
                <a:gd name="T81" fmla="*/ 358 h 624"/>
                <a:gd name="T82" fmla="*/ 1101 w 1404"/>
                <a:gd name="T83" fmla="*/ 326 h 624"/>
                <a:gd name="T84" fmla="*/ 1290 w 1404"/>
                <a:gd name="T85" fmla="*/ 182 h 624"/>
                <a:gd name="T86" fmla="*/ 1314 w 1404"/>
                <a:gd name="T87" fmla="*/ 182 h 624"/>
                <a:gd name="T88" fmla="*/ 1343 w 1404"/>
                <a:gd name="T89" fmla="*/ 211 h 624"/>
                <a:gd name="T90" fmla="*/ 1320 w 1404"/>
                <a:gd name="T91" fmla="*/ 222 h 624"/>
                <a:gd name="T92" fmla="*/ 1338 w 1404"/>
                <a:gd name="T93" fmla="*/ 222 h 624"/>
                <a:gd name="T94" fmla="*/ 1357 w 1404"/>
                <a:gd name="T95" fmla="*/ 222 h 624"/>
                <a:gd name="T96" fmla="*/ 1157 w 1404"/>
                <a:gd name="T97" fmla="*/ 226 h 624"/>
                <a:gd name="T98" fmla="*/ 1215 w 1404"/>
                <a:gd name="T99" fmla="*/ 2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04" h="624">
                  <a:moveTo>
                    <a:pt x="945" y="254"/>
                  </a:moveTo>
                  <a:cubicBezTo>
                    <a:pt x="955" y="268"/>
                    <a:pt x="960" y="285"/>
                    <a:pt x="960" y="303"/>
                  </a:cubicBezTo>
                  <a:cubicBezTo>
                    <a:pt x="960" y="321"/>
                    <a:pt x="955" y="337"/>
                    <a:pt x="945" y="352"/>
                  </a:cubicBezTo>
                  <a:cubicBezTo>
                    <a:pt x="935" y="366"/>
                    <a:pt x="921" y="374"/>
                    <a:pt x="904" y="374"/>
                  </a:cubicBezTo>
                  <a:cubicBezTo>
                    <a:pt x="885" y="374"/>
                    <a:pt x="871" y="366"/>
                    <a:pt x="861" y="351"/>
                  </a:cubicBezTo>
                  <a:cubicBezTo>
                    <a:pt x="852" y="336"/>
                    <a:pt x="847" y="319"/>
                    <a:pt x="847" y="300"/>
                  </a:cubicBezTo>
                  <a:cubicBezTo>
                    <a:pt x="847" y="289"/>
                    <a:pt x="849" y="277"/>
                    <a:pt x="853" y="267"/>
                  </a:cubicBezTo>
                  <a:cubicBezTo>
                    <a:pt x="857" y="256"/>
                    <a:pt x="864" y="248"/>
                    <a:pt x="872" y="241"/>
                  </a:cubicBezTo>
                  <a:cubicBezTo>
                    <a:pt x="881" y="235"/>
                    <a:pt x="891" y="231"/>
                    <a:pt x="904" y="231"/>
                  </a:cubicBezTo>
                  <a:cubicBezTo>
                    <a:pt x="921" y="231"/>
                    <a:pt x="935" y="239"/>
                    <a:pt x="945" y="254"/>
                  </a:cubicBezTo>
                  <a:close/>
                  <a:moveTo>
                    <a:pt x="1354" y="273"/>
                  </a:moveTo>
                  <a:cubicBezTo>
                    <a:pt x="1356" y="285"/>
                    <a:pt x="1357" y="297"/>
                    <a:pt x="1357" y="309"/>
                  </a:cubicBezTo>
                  <a:cubicBezTo>
                    <a:pt x="1357" y="423"/>
                    <a:pt x="1266" y="515"/>
                    <a:pt x="1152" y="515"/>
                  </a:cubicBezTo>
                  <a:cubicBezTo>
                    <a:pt x="1109" y="515"/>
                    <a:pt x="1070" y="501"/>
                    <a:pt x="1037" y="479"/>
                  </a:cubicBezTo>
                  <a:cubicBezTo>
                    <a:pt x="1012" y="504"/>
                    <a:pt x="978" y="520"/>
                    <a:pt x="940" y="520"/>
                  </a:cubicBezTo>
                  <a:cubicBezTo>
                    <a:pt x="933" y="520"/>
                    <a:pt x="925" y="519"/>
                    <a:pt x="918" y="518"/>
                  </a:cubicBezTo>
                  <a:cubicBezTo>
                    <a:pt x="904" y="565"/>
                    <a:pt x="860" y="599"/>
                    <a:pt x="808" y="599"/>
                  </a:cubicBezTo>
                  <a:cubicBezTo>
                    <a:pt x="770" y="599"/>
                    <a:pt x="737" y="581"/>
                    <a:pt x="716" y="554"/>
                  </a:cubicBezTo>
                  <a:cubicBezTo>
                    <a:pt x="697" y="595"/>
                    <a:pt x="655" y="624"/>
                    <a:pt x="606" y="624"/>
                  </a:cubicBezTo>
                  <a:cubicBezTo>
                    <a:pt x="555" y="624"/>
                    <a:pt x="511" y="592"/>
                    <a:pt x="494" y="546"/>
                  </a:cubicBezTo>
                  <a:cubicBezTo>
                    <a:pt x="439" y="541"/>
                    <a:pt x="390" y="518"/>
                    <a:pt x="353" y="482"/>
                  </a:cubicBezTo>
                  <a:cubicBezTo>
                    <a:pt x="321" y="503"/>
                    <a:pt x="282" y="516"/>
                    <a:pt x="240" y="516"/>
                  </a:cubicBezTo>
                  <a:cubicBezTo>
                    <a:pt x="126" y="516"/>
                    <a:pt x="33" y="423"/>
                    <a:pt x="33" y="309"/>
                  </a:cubicBezTo>
                  <a:cubicBezTo>
                    <a:pt x="33" y="303"/>
                    <a:pt x="34" y="298"/>
                    <a:pt x="34" y="293"/>
                  </a:cubicBezTo>
                  <a:cubicBezTo>
                    <a:pt x="13" y="273"/>
                    <a:pt x="0" y="245"/>
                    <a:pt x="0" y="214"/>
                  </a:cubicBezTo>
                  <a:cubicBezTo>
                    <a:pt x="0" y="153"/>
                    <a:pt x="49" y="104"/>
                    <a:pt x="110" y="104"/>
                  </a:cubicBezTo>
                  <a:cubicBezTo>
                    <a:pt x="129" y="104"/>
                    <a:pt x="146" y="109"/>
                    <a:pt x="162" y="118"/>
                  </a:cubicBezTo>
                  <a:cubicBezTo>
                    <a:pt x="186" y="108"/>
                    <a:pt x="212" y="102"/>
                    <a:pt x="240" y="102"/>
                  </a:cubicBezTo>
                  <a:cubicBezTo>
                    <a:pt x="251" y="102"/>
                    <a:pt x="261" y="103"/>
                    <a:pt x="272" y="105"/>
                  </a:cubicBezTo>
                  <a:cubicBezTo>
                    <a:pt x="272" y="103"/>
                    <a:pt x="271" y="101"/>
                    <a:pt x="271" y="98"/>
                  </a:cubicBezTo>
                  <a:cubicBezTo>
                    <a:pt x="271" y="44"/>
                    <a:pt x="315" y="0"/>
                    <a:pt x="369" y="0"/>
                  </a:cubicBezTo>
                  <a:cubicBezTo>
                    <a:pt x="417" y="0"/>
                    <a:pt x="456" y="34"/>
                    <a:pt x="465" y="79"/>
                  </a:cubicBezTo>
                  <a:cubicBezTo>
                    <a:pt x="482" y="76"/>
                    <a:pt x="499" y="74"/>
                    <a:pt x="517" y="74"/>
                  </a:cubicBezTo>
                  <a:cubicBezTo>
                    <a:pt x="564" y="74"/>
                    <a:pt x="609" y="88"/>
                    <a:pt x="646" y="112"/>
                  </a:cubicBezTo>
                  <a:cubicBezTo>
                    <a:pt x="679" y="71"/>
                    <a:pt x="729" y="45"/>
                    <a:pt x="786" y="45"/>
                  </a:cubicBezTo>
                  <a:cubicBezTo>
                    <a:pt x="851" y="45"/>
                    <a:pt x="908" y="80"/>
                    <a:pt x="940" y="133"/>
                  </a:cubicBezTo>
                  <a:cubicBezTo>
                    <a:pt x="952" y="126"/>
                    <a:pt x="965" y="123"/>
                    <a:pt x="979" y="123"/>
                  </a:cubicBezTo>
                  <a:cubicBezTo>
                    <a:pt x="1000" y="123"/>
                    <a:pt x="1019" y="130"/>
                    <a:pt x="1034" y="142"/>
                  </a:cubicBezTo>
                  <a:cubicBezTo>
                    <a:pt x="1067" y="118"/>
                    <a:pt x="1108" y="104"/>
                    <a:pt x="1152" y="104"/>
                  </a:cubicBezTo>
                  <a:cubicBezTo>
                    <a:pt x="1195" y="104"/>
                    <a:pt x="1235" y="118"/>
                    <a:pt x="1268" y="141"/>
                  </a:cubicBezTo>
                  <a:cubicBezTo>
                    <a:pt x="1283" y="127"/>
                    <a:pt x="1302" y="118"/>
                    <a:pt x="1324" y="118"/>
                  </a:cubicBezTo>
                  <a:cubicBezTo>
                    <a:pt x="1368" y="118"/>
                    <a:pt x="1404" y="154"/>
                    <a:pt x="1404" y="199"/>
                  </a:cubicBezTo>
                  <a:cubicBezTo>
                    <a:pt x="1404" y="232"/>
                    <a:pt x="1384" y="261"/>
                    <a:pt x="1354" y="273"/>
                  </a:cubicBezTo>
                  <a:close/>
                  <a:moveTo>
                    <a:pt x="336" y="356"/>
                  </a:moveTo>
                  <a:cubicBezTo>
                    <a:pt x="336" y="338"/>
                    <a:pt x="330" y="324"/>
                    <a:pt x="316" y="313"/>
                  </a:cubicBezTo>
                  <a:cubicBezTo>
                    <a:pt x="303" y="303"/>
                    <a:pt x="287" y="294"/>
                    <a:pt x="268" y="288"/>
                  </a:cubicBezTo>
                  <a:cubicBezTo>
                    <a:pt x="249" y="282"/>
                    <a:pt x="231" y="276"/>
                    <a:pt x="214" y="270"/>
                  </a:cubicBezTo>
                  <a:cubicBezTo>
                    <a:pt x="198" y="264"/>
                    <a:pt x="189" y="258"/>
                    <a:pt x="189" y="251"/>
                  </a:cubicBezTo>
                  <a:cubicBezTo>
                    <a:pt x="189" y="245"/>
                    <a:pt x="192" y="240"/>
                    <a:pt x="197" y="237"/>
                  </a:cubicBezTo>
                  <a:cubicBezTo>
                    <a:pt x="203" y="234"/>
                    <a:pt x="210" y="232"/>
                    <a:pt x="218" y="232"/>
                  </a:cubicBezTo>
                  <a:cubicBezTo>
                    <a:pt x="226" y="232"/>
                    <a:pt x="234" y="233"/>
                    <a:pt x="240" y="235"/>
                  </a:cubicBezTo>
                  <a:cubicBezTo>
                    <a:pt x="247" y="238"/>
                    <a:pt x="257" y="241"/>
                    <a:pt x="269" y="245"/>
                  </a:cubicBezTo>
                  <a:cubicBezTo>
                    <a:pt x="281" y="250"/>
                    <a:pt x="290" y="252"/>
                    <a:pt x="294" y="252"/>
                  </a:cubicBezTo>
                  <a:cubicBezTo>
                    <a:pt x="304" y="252"/>
                    <a:pt x="312" y="249"/>
                    <a:pt x="319" y="243"/>
                  </a:cubicBezTo>
                  <a:cubicBezTo>
                    <a:pt x="325" y="237"/>
                    <a:pt x="329" y="230"/>
                    <a:pt x="329" y="222"/>
                  </a:cubicBezTo>
                  <a:cubicBezTo>
                    <a:pt x="329" y="211"/>
                    <a:pt x="323" y="202"/>
                    <a:pt x="312" y="195"/>
                  </a:cubicBezTo>
                  <a:cubicBezTo>
                    <a:pt x="300" y="187"/>
                    <a:pt x="287" y="182"/>
                    <a:pt x="270" y="178"/>
                  </a:cubicBezTo>
                  <a:cubicBezTo>
                    <a:pt x="254" y="174"/>
                    <a:pt x="238" y="172"/>
                    <a:pt x="223" y="172"/>
                  </a:cubicBezTo>
                  <a:cubicBezTo>
                    <a:pt x="201" y="172"/>
                    <a:pt x="181" y="176"/>
                    <a:pt x="163" y="182"/>
                  </a:cubicBezTo>
                  <a:cubicBezTo>
                    <a:pt x="146" y="189"/>
                    <a:pt x="132" y="198"/>
                    <a:pt x="122" y="210"/>
                  </a:cubicBezTo>
                  <a:cubicBezTo>
                    <a:pt x="113" y="222"/>
                    <a:pt x="108" y="236"/>
                    <a:pt x="108" y="252"/>
                  </a:cubicBezTo>
                  <a:cubicBezTo>
                    <a:pt x="108" y="269"/>
                    <a:pt x="114" y="284"/>
                    <a:pt x="128" y="294"/>
                  </a:cubicBezTo>
                  <a:cubicBezTo>
                    <a:pt x="141" y="305"/>
                    <a:pt x="157" y="313"/>
                    <a:pt x="176" y="320"/>
                  </a:cubicBezTo>
                  <a:cubicBezTo>
                    <a:pt x="195" y="326"/>
                    <a:pt x="213" y="332"/>
                    <a:pt x="230" y="338"/>
                  </a:cubicBezTo>
                  <a:cubicBezTo>
                    <a:pt x="247" y="344"/>
                    <a:pt x="255" y="350"/>
                    <a:pt x="255" y="356"/>
                  </a:cubicBezTo>
                  <a:cubicBezTo>
                    <a:pt x="255" y="363"/>
                    <a:pt x="253" y="368"/>
                    <a:pt x="248" y="371"/>
                  </a:cubicBezTo>
                  <a:cubicBezTo>
                    <a:pt x="243" y="375"/>
                    <a:pt x="234" y="376"/>
                    <a:pt x="222" y="376"/>
                  </a:cubicBezTo>
                  <a:cubicBezTo>
                    <a:pt x="214" y="376"/>
                    <a:pt x="206" y="375"/>
                    <a:pt x="199" y="373"/>
                  </a:cubicBezTo>
                  <a:cubicBezTo>
                    <a:pt x="192" y="371"/>
                    <a:pt x="185" y="368"/>
                    <a:pt x="176" y="364"/>
                  </a:cubicBezTo>
                  <a:cubicBezTo>
                    <a:pt x="167" y="360"/>
                    <a:pt x="160" y="357"/>
                    <a:pt x="154" y="356"/>
                  </a:cubicBezTo>
                  <a:cubicBezTo>
                    <a:pt x="148" y="354"/>
                    <a:pt x="141" y="353"/>
                    <a:pt x="134" y="353"/>
                  </a:cubicBezTo>
                  <a:cubicBezTo>
                    <a:pt x="127" y="353"/>
                    <a:pt x="121" y="354"/>
                    <a:pt x="115" y="358"/>
                  </a:cubicBezTo>
                  <a:cubicBezTo>
                    <a:pt x="109" y="362"/>
                    <a:pt x="105" y="366"/>
                    <a:pt x="102" y="370"/>
                  </a:cubicBezTo>
                  <a:cubicBezTo>
                    <a:pt x="99" y="375"/>
                    <a:pt x="97" y="380"/>
                    <a:pt x="97" y="383"/>
                  </a:cubicBezTo>
                  <a:cubicBezTo>
                    <a:pt x="97" y="393"/>
                    <a:pt x="104" y="402"/>
                    <a:pt x="116" y="410"/>
                  </a:cubicBezTo>
                  <a:cubicBezTo>
                    <a:pt x="129" y="418"/>
                    <a:pt x="145" y="425"/>
                    <a:pt x="163" y="429"/>
                  </a:cubicBezTo>
                  <a:cubicBezTo>
                    <a:pt x="181" y="434"/>
                    <a:pt x="199" y="436"/>
                    <a:pt x="216" y="436"/>
                  </a:cubicBezTo>
                  <a:cubicBezTo>
                    <a:pt x="239" y="436"/>
                    <a:pt x="260" y="433"/>
                    <a:pt x="279" y="426"/>
                  </a:cubicBezTo>
                  <a:cubicBezTo>
                    <a:pt x="297" y="419"/>
                    <a:pt x="311" y="409"/>
                    <a:pt x="321" y="397"/>
                  </a:cubicBezTo>
                  <a:cubicBezTo>
                    <a:pt x="331" y="385"/>
                    <a:pt x="336" y="371"/>
                    <a:pt x="336" y="356"/>
                  </a:cubicBezTo>
                  <a:close/>
                  <a:moveTo>
                    <a:pt x="1101" y="326"/>
                  </a:moveTo>
                  <a:cubicBezTo>
                    <a:pt x="1256" y="326"/>
                    <a:pt x="1256" y="326"/>
                    <a:pt x="1256" y="326"/>
                  </a:cubicBezTo>
                  <a:cubicBezTo>
                    <a:pt x="1277" y="326"/>
                    <a:pt x="1288" y="316"/>
                    <a:pt x="1288" y="295"/>
                  </a:cubicBezTo>
                  <a:cubicBezTo>
                    <a:pt x="1288" y="280"/>
                    <a:pt x="1285" y="265"/>
                    <a:pt x="1278" y="250"/>
                  </a:cubicBezTo>
                  <a:cubicBezTo>
                    <a:pt x="1272" y="235"/>
                    <a:pt x="1263" y="221"/>
                    <a:pt x="1252" y="209"/>
                  </a:cubicBezTo>
                  <a:cubicBezTo>
                    <a:pt x="1240" y="196"/>
                    <a:pt x="1227" y="186"/>
                    <a:pt x="1210" y="178"/>
                  </a:cubicBezTo>
                  <a:cubicBezTo>
                    <a:pt x="1194" y="171"/>
                    <a:pt x="1176" y="167"/>
                    <a:pt x="1157" y="167"/>
                  </a:cubicBezTo>
                  <a:cubicBezTo>
                    <a:pt x="1139" y="167"/>
                    <a:pt x="1122" y="171"/>
                    <a:pt x="1105" y="178"/>
                  </a:cubicBezTo>
                  <a:cubicBezTo>
                    <a:pt x="1089" y="186"/>
                    <a:pt x="1075" y="196"/>
                    <a:pt x="1064" y="208"/>
                  </a:cubicBezTo>
                  <a:cubicBezTo>
                    <a:pt x="1052" y="221"/>
                    <a:pt x="1043" y="236"/>
                    <a:pt x="1037" y="252"/>
                  </a:cubicBezTo>
                  <a:cubicBezTo>
                    <a:pt x="1034" y="259"/>
                    <a:pt x="1032" y="267"/>
                    <a:pt x="1030" y="274"/>
                  </a:cubicBezTo>
                  <a:cubicBezTo>
                    <a:pt x="1028" y="262"/>
                    <a:pt x="1024" y="250"/>
                    <a:pt x="1019" y="238"/>
                  </a:cubicBezTo>
                  <a:cubicBezTo>
                    <a:pt x="1010" y="217"/>
                    <a:pt x="997" y="200"/>
                    <a:pt x="980" y="187"/>
                  </a:cubicBezTo>
                  <a:cubicBezTo>
                    <a:pt x="962" y="174"/>
                    <a:pt x="941" y="167"/>
                    <a:pt x="916" y="167"/>
                  </a:cubicBezTo>
                  <a:cubicBezTo>
                    <a:pt x="901" y="167"/>
                    <a:pt x="888" y="170"/>
                    <a:pt x="875" y="175"/>
                  </a:cubicBezTo>
                  <a:cubicBezTo>
                    <a:pt x="863" y="181"/>
                    <a:pt x="853" y="189"/>
                    <a:pt x="847" y="199"/>
                  </a:cubicBezTo>
                  <a:cubicBezTo>
                    <a:pt x="842" y="180"/>
                    <a:pt x="830" y="170"/>
                    <a:pt x="810" y="170"/>
                  </a:cubicBezTo>
                  <a:cubicBezTo>
                    <a:pt x="799" y="170"/>
                    <a:pt x="791" y="174"/>
                    <a:pt x="784" y="181"/>
                  </a:cubicBezTo>
                  <a:cubicBezTo>
                    <a:pt x="783" y="181"/>
                    <a:pt x="783" y="182"/>
                    <a:pt x="783" y="182"/>
                  </a:cubicBezTo>
                  <a:cubicBezTo>
                    <a:pt x="781" y="179"/>
                    <a:pt x="778" y="176"/>
                    <a:pt x="775" y="174"/>
                  </a:cubicBezTo>
                  <a:cubicBezTo>
                    <a:pt x="768" y="168"/>
                    <a:pt x="760" y="165"/>
                    <a:pt x="752" y="165"/>
                  </a:cubicBezTo>
                  <a:cubicBezTo>
                    <a:pt x="743" y="165"/>
                    <a:pt x="735" y="167"/>
                    <a:pt x="729" y="172"/>
                  </a:cubicBezTo>
                  <a:cubicBezTo>
                    <a:pt x="723" y="176"/>
                    <a:pt x="718" y="183"/>
                    <a:pt x="715" y="191"/>
                  </a:cubicBezTo>
                  <a:cubicBezTo>
                    <a:pt x="669" y="363"/>
                    <a:pt x="669" y="363"/>
                    <a:pt x="669" y="363"/>
                  </a:cubicBezTo>
                  <a:cubicBezTo>
                    <a:pt x="610" y="191"/>
                    <a:pt x="610" y="191"/>
                    <a:pt x="610" y="191"/>
                  </a:cubicBezTo>
                  <a:cubicBezTo>
                    <a:pt x="607" y="183"/>
                    <a:pt x="602" y="176"/>
                    <a:pt x="596" y="172"/>
                  </a:cubicBezTo>
                  <a:cubicBezTo>
                    <a:pt x="589" y="167"/>
                    <a:pt x="582" y="165"/>
                    <a:pt x="573" y="165"/>
                  </a:cubicBezTo>
                  <a:cubicBezTo>
                    <a:pt x="565" y="165"/>
                    <a:pt x="557" y="168"/>
                    <a:pt x="549" y="174"/>
                  </a:cubicBezTo>
                  <a:cubicBezTo>
                    <a:pt x="546" y="177"/>
                    <a:pt x="544" y="179"/>
                    <a:pt x="542" y="182"/>
                  </a:cubicBezTo>
                  <a:cubicBezTo>
                    <a:pt x="542" y="181"/>
                    <a:pt x="541" y="181"/>
                    <a:pt x="541" y="180"/>
                  </a:cubicBezTo>
                  <a:cubicBezTo>
                    <a:pt x="535" y="174"/>
                    <a:pt x="527" y="171"/>
                    <a:pt x="518" y="171"/>
                  </a:cubicBezTo>
                  <a:cubicBezTo>
                    <a:pt x="507" y="171"/>
                    <a:pt x="496" y="175"/>
                    <a:pt x="485" y="185"/>
                  </a:cubicBezTo>
                  <a:cubicBezTo>
                    <a:pt x="411" y="269"/>
                    <a:pt x="411" y="269"/>
                    <a:pt x="411" y="269"/>
                  </a:cubicBezTo>
                  <a:cubicBezTo>
                    <a:pt x="411" y="109"/>
                    <a:pt x="411" y="109"/>
                    <a:pt x="411" y="109"/>
                  </a:cubicBezTo>
                  <a:cubicBezTo>
                    <a:pt x="411" y="102"/>
                    <a:pt x="410" y="96"/>
                    <a:pt x="407" y="90"/>
                  </a:cubicBezTo>
                  <a:cubicBezTo>
                    <a:pt x="403" y="84"/>
                    <a:pt x="399" y="79"/>
                    <a:pt x="393" y="76"/>
                  </a:cubicBezTo>
                  <a:cubicBezTo>
                    <a:pt x="388" y="73"/>
                    <a:pt x="381" y="71"/>
                    <a:pt x="374" y="71"/>
                  </a:cubicBezTo>
                  <a:cubicBezTo>
                    <a:pt x="363" y="71"/>
                    <a:pt x="355" y="75"/>
                    <a:pt x="348" y="82"/>
                  </a:cubicBezTo>
                  <a:cubicBezTo>
                    <a:pt x="341" y="89"/>
                    <a:pt x="338" y="98"/>
                    <a:pt x="338" y="109"/>
                  </a:cubicBezTo>
                  <a:cubicBezTo>
                    <a:pt x="338" y="402"/>
                    <a:pt x="338" y="402"/>
                    <a:pt x="338" y="402"/>
                  </a:cubicBezTo>
                  <a:cubicBezTo>
                    <a:pt x="338" y="413"/>
                    <a:pt x="341" y="423"/>
                    <a:pt x="348" y="430"/>
                  </a:cubicBezTo>
                  <a:cubicBezTo>
                    <a:pt x="354" y="437"/>
                    <a:pt x="363" y="440"/>
                    <a:pt x="374" y="440"/>
                  </a:cubicBezTo>
                  <a:cubicBezTo>
                    <a:pt x="381" y="440"/>
                    <a:pt x="388" y="438"/>
                    <a:pt x="393" y="435"/>
                  </a:cubicBezTo>
                  <a:cubicBezTo>
                    <a:pt x="399" y="432"/>
                    <a:pt x="403" y="428"/>
                    <a:pt x="407" y="422"/>
                  </a:cubicBezTo>
                  <a:cubicBezTo>
                    <a:pt x="410" y="416"/>
                    <a:pt x="411" y="409"/>
                    <a:pt x="411" y="402"/>
                  </a:cubicBezTo>
                  <a:cubicBezTo>
                    <a:pt x="412" y="346"/>
                    <a:pt x="412" y="346"/>
                    <a:pt x="412" y="346"/>
                  </a:cubicBezTo>
                  <a:cubicBezTo>
                    <a:pt x="436" y="327"/>
                    <a:pt x="436" y="327"/>
                    <a:pt x="436" y="327"/>
                  </a:cubicBezTo>
                  <a:cubicBezTo>
                    <a:pt x="502" y="422"/>
                    <a:pt x="502" y="422"/>
                    <a:pt x="502" y="422"/>
                  </a:cubicBezTo>
                  <a:cubicBezTo>
                    <a:pt x="509" y="429"/>
                    <a:pt x="515" y="435"/>
                    <a:pt x="520" y="438"/>
                  </a:cubicBezTo>
                  <a:cubicBezTo>
                    <a:pt x="526" y="441"/>
                    <a:pt x="532" y="443"/>
                    <a:pt x="538" y="443"/>
                  </a:cubicBezTo>
                  <a:cubicBezTo>
                    <a:pt x="548" y="443"/>
                    <a:pt x="556" y="440"/>
                    <a:pt x="563" y="433"/>
                  </a:cubicBezTo>
                  <a:cubicBezTo>
                    <a:pt x="569" y="427"/>
                    <a:pt x="573" y="419"/>
                    <a:pt x="573" y="410"/>
                  </a:cubicBezTo>
                  <a:cubicBezTo>
                    <a:pt x="573" y="402"/>
                    <a:pt x="570" y="394"/>
                    <a:pt x="563" y="388"/>
                  </a:cubicBezTo>
                  <a:cubicBezTo>
                    <a:pt x="490" y="282"/>
                    <a:pt x="490" y="282"/>
                    <a:pt x="490" y="282"/>
                  </a:cubicBezTo>
                  <a:cubicBezTo>
                    <a:pt x="535" y="228"/>
                    <a:pt x="535" y="228"/>
                    <a:pt x="535" y="228"/>
                  </a:cubicBezTo>
                  <a:cubicBezTo>
                    <a:pt x="538" y="226"/>
                    <a:pt x="541" y="223"/>
                    <a:pt x="543" y="220"/>
                  </a:cubicBezTo>
                  <a:cubicBezTo>
                    <a:pt x="629" y="448"/>
                    <a:pt x="629" y="448"/>
                    <a:pt x="629" y="448"/>
                  </a:cubicBezTo>
                  <a:cubicBezTo>
                    <a:pt x="638" y="469"/>
                    <a:pt x="611" y="476"/>
                    <a:pt x="611" y="476"/>
                  </a:cubicBezTo>
                  <a:cubicBezTo>
                    <a:pt x="558" y="467"/>
                    <a:pt x="564" y="506"/>
                    <a:pt x="564" y="506"/>
                  </a:cubicBezTo>
                  <a:cubicBezTo>
                    <a:pt x="564" y="545"/>
                    <a:pt x="611" y="539"/>
                    <a:pt x="611" y="539"/>
                  </a:cubicBezTo>
                  <a:cubicBezTo>
                    <a:pt x="667" y="537"/>
                    <a:pt x="678" y="495"/>
                    <a:pt x="678" y="495"/>
                  </a:cubicBezTo>
                  <a:cubicBezTo>
                    <a:pt x="774" y="240"/>
                    <a:pt x="774" y="240"/>
                    <a:pt x="774" y="240"/>
                  </a:cubicBezTo>
                  <a:cubicBezTo>
                    <a:pt x="774" y="500"/>
                    <a:pt x="774" y="500"/>
                    <a:pt x="774" y="500"/>
                  </a:cubicBezTo>
                  <a:cubicBezTo>
                    <a:pt x="774" y="512"/>
                    <a:pt x="777" y="521"/>
                    <a:pt x="784" y="528"/>
                  </a:cubicBezTo>
                  <a:cubicBezTo>
                    <a:pt x="791" y="535"/>
                    <a:pt x="799" y="539"/>
                    <a:pt x="810" y="539"/>
                  </a:cubicBezTo>
                  <a:cubicBezTo>
                    <a:pt x="821" y="539"/>
                    <a:pt x="830" y="535"/>
                    <a:pt x="836" y="528"/>
                  </a:cubicBezTo>
                  <a:cubicBezTo>
                    <a:pt x="843" y="521"/>
                    <a:pt x="847" y="512"/>
                    <a:pt x="847" y="500"/>
                  </a:cubicBezTo>
                  <a:cubicBezTo>
                    <a:pt x="847" y="414"/>
                    <a:pt x="847" y="414"/>
                    <a:pt x="847" y="414"/>
                  </a:cubicBezTo>
                  <a:cubicBezTo>
                    <a:pt x="856" y="422"/>
                    <a:pt x="867" y="428"/>
                    <a:pt x="878" y="432"/>
                  </a:cubicBezTo>
                  <a:cubicBezTo>
                    <a:pt x="890" y="436"/>
                    <a:pt x="902" y="438"/>
                    <a:pt x="913" y="438"/>
                  </a:cubicBezTo>
                  <a:cubicBezTo>
                    <a:pt x="936" y="438"/>
                    <a:pt x="957" y="432"/>
                    <a:pt x="976" y="420"/>
                  </a:cubicBezTo>
                  <a:cubicBezTo>
                    <a:pt x="994" y="407"/>
                    <a:pt x="1008" y="390"/>
                    <a:pt x="1018" y="370"/>
                  </a:cubicBezTo>
                  <a:cubicBezTo>
                    <a:pt x="1024" y="358"/>
                    <a:pt x="1028" y="346"/>
                    <a:pt x="1030" y="334"/>
                  </a:cubicBezTo>
                  <a:cubicBezTo>
                    <a:pt x="1032" y="342"/>
                    <a:pt x="1034" y="349"/>
                    <a:pt x="1037" y="356"/>
                  </a:cubicBezTo>
                  <a:cubicBezTo>
                    <a:pt x="1043" y="373"/>
                    <a:pt x="1053" y="388"/>
                    <a:pt x="1065" y="400"/>
                  </a:cubicBezTo>
                  <a:cubicBezTo>
                    <a:pt x="1077" y="412"/>
                    <a:pt x="1091" y="422"/>
                    <a:pt x="1108" y="428"/>
                  </a:cubicBezTo>
                  <a:cubicBezTo>
                    <a:pt x="1125" y="435"/>
                    <a:pt x="1143" y="438"/>
                    <a:pt x="1163" y="438"/>
                  </a:cubicBezTo>
                  <a:cubicBezTo>
                    <a:pt x="1181" y="438"/>
                    <a:pt x="1199" y="436"/>
                    <a:pt x="1217" y="430"/>
                  </a:cubicBezTo>
                  <a:cubicBezTo>
                    <a:pt x="1236" y="424"/>
                    <a:pt x="1252" y="417"/>
                    <a:pt x="1264" y="408"/>
                  </a:cubicBezTo>
                  <a:cubicBezTo>
                    <a:pt x="1276" y="398"/>
                    <a:pt x="1282" y="389"/>
                    <a:pt x="1282" y="379"/>
                  </a:cubicBezTo>
                  <a:cubicBezTo>
                    <a:pt x="1282" y="374"/>
                    <a:pt x="1281" y="369"/>
                    <a:pt x="1278" y="364"/>
                  </a:cubicBezTo>
                  <a:cubicBezTo>
                    <a:pt x="1275" y="360"/>
                    <a:pt x="1271" y="356"/>
                    <a:pt x="1267" y="353"/>
                  </a:cubicBezTo>
                  <a:cubicBezTo>
                    <a:pt x="1262" y="350"/>
                    <a:pt x="1257" y="348"/>
                    <a:pt x="1252" y="348"/>
                  </a:cubicBezTo>
                  <a:cubicBezTo>
                    <a:pt x="1247" y="348"/>
                    <a:pt x="1238" y="352"/>
                    <a:pt x="1226" y="358"/>
                  </a:cubicBezTo>
                  <a:cubicBezTo>
                    <a:pt x="1214" y="364"/>
                    <a:pt x="1204" y="369"/>
                    <a:pt x="1197" y="372"/>
                  </a:cubicBezTo>
                  <a:cubicBezTo>
                    <a:pt x="1190" y="375"/>
                    <a:pt x="1181" y="377"/>
                    <a:pt x="1170" y="377"/>
                  </a:cubicBezTo>
                  <a:cubicBezTo>
                    <a:pt x="1152" y="377"/>
                    <a:pt x="1137" y="372"/>
                    <a:pt x="1124" y="364"/>
                  </a:cubicBezTo>
                  <a:cubicBezTo>
                    <a:pt x="1111" y="356"/>
                    <a:pt x="1104" y="343"/>
                    <a:pt x="1101" y="326"/>
                  </a:cubicBezTo>
                  <a:close/>
                  <a:moveTo>
                    <a:pt x="1314" y="174"/>
                  </a:moveTo>
                  <a:cubicBezTo>
                    <a:pt x="1275" y="174"/>
                    <a:pt x="1275" y="174"/>
                    <a:pt x="1275" y="174"/>
                  </a:cubicBezTo>
                  <a:cubicBezTo>
                    <a:pt x="1275" y="182"/>
                    <a:pt x="1275" y="182"/>
                    <a:pt x="1275" y="182"/>
                  </a:cubicBezTo>
                  <a:cubicBezTo>
                    <a:pt x="1290" y="182"/>
                    <a:pt x="1290" y="182"/>
                    <a:pt x="1290" y="182"/>
                  </a:cubicBezTo>
                  <a:cubicBezTo>
                    <a:pt x="1290" y="222"/>
                    <a:pt x="1290" y="222"/>
                    <a:pt x="1290" y="222"/>
                  </a:cubicBezTo>
                  <a:cubicBezTo>
                    <a:pt x="1300" y="222"/>
                    <a:pt x="1300" y="222"/>
                    <a:pt x="1300" y="222"/>
                  </a:cubicBezTo>
                  <a:cubicBezTo>
                    <a:pt x="1300" y="182"/>
                    <a:pt x="1300" y="182"/>
                    <a:pt x="1300" y="182"/>
                  </a:cubicBezTo>
                  <a:cubicBezTo>
                    <a:pt x="1314" y="182"/>
                    <a:pt x="1314" y="182"/>
                    <a:pt x="1314" y="182"/>
                  </a:cubicBezTo>
                  <a:lnTo>
                    <a:pt x="1314" y="174"/>
                  </a:lnTo>
                  <a:close/>
                  <a:moveTo>
                    <a:pt x="1366" y="174"/>
                  </a:moveTo>
                  <a:cubicBezTo>
                    <a:pt x="1352" y="174"/>
                    <a:pt x="1352" y="174"/>
                    <a:pt x="1352" y="174"/>
                  </a:cubicBezTo>
                  <a:cubicBezTo>
                    <a:pt x="1343" y="211"/>
                    <a:pt x="1343" y="211"/>
                    <a:pt x="1343" y="211"/>
                  </a:cubicBezTo>
                  <a:cubicBezTo>
                    <a:pt x="1343" y="211"/>
                    <a:pt x="1343" y="211"/>
                    <a:pt x="1343" y="211"/>
                  </a:cubicBezTo>
                  <a:cubicBezTo>
                    <a:pt x="1334" y="174"/>
                    <a:pt x="1334" y="174"/>
                    <a:pt x="1334" y="174"/>
                  </a:cubicBezTo>
                  <a:cubicBezTo>
                    <a:pt x="1320" y="174"/>
                    <a:pt x="1320" y="174"/>
                    <a:pt x="1320" y="174"/>
                  </a:cubicBezTo>
                  <a:cubicBezTo>
                    <a:pt x="1320" y="222"/>
                    <a:pt x="1320" y="222"/>
                    <a:pt x="1320" y="222"/>
                  </a:cubicBezTo>
                  <a:cubicBezTo>
                    <a:pt x="1329" y="222"/>
                    <a:pt x="1329" y="222"/>
                    <a:pt x="1329" y="222"/>
                  </a:cubicBezTo>
                  <a:cubicBezTo>
                    <a:pt x="1329" y="182"/>
                    <a:pt x="1329" y="182"/>
                    <a:pt x="1329" y="182"/>
                  </a:cubicBezTo>
                  <a:cubicBezTo>
                    <a:pt x="1329" y="182"/>
                    <a:pt x="1329" y="182"/>
                    <a:pt x="1329" y="182"/>
                  </a:cubicBezTo>
                  <a:cubicBezTo>
                    <a:pt x="1338" y="222"/>
                    <a:pt x="1338" y="222"/>
                    <a:pt x="1338" y="222"/>
                  </a:cubicBezTo>
                  <a:cubicBezTo>
                    <a:pt x="1348" y="222"/>
                    <a:pt x="1348" y="222"/>
                    <a:pt x="1348" y="222"/>
                  </a:cubicBezTo>
                  <a:cubicBezTo>
                    <a:pt x="1357" y="182"/>
                    <a:pt x="1357" y="182"/>
                    <a:pt x="1357" y="182"/>
                  </a:cubicBezTo>
                  <a:cubicBezTo>
                    <a:pt x="1357" y="182"/>
                    <a:pt x="1357" y="182"/>
                    <a:pt x="1357" y="182"/>
                  </a:cubicBezTo>
                  <a:cubicBezTo>
                    <a:pt x="1357" y="222"/>
                    <a:pt x="1357" y="222"/>
                    <a:pt x="1357" y="222"/>
                  </a:cubicBezTo>
                  <a:cubicBezTo>
                    <a:pt x="1366" y="222"/>
                    <a:pt x="1366" y="222"/>
                    <a:pt x="1366" y="222"/>
                  </a:cubicBezTo>
                  <a:lnTo>
                    <a:pt x="1366" y="174"/>
                  </a:lnTo>
                  <a:close/>
                  <a:moveTo>
                    <a:pt x="1186" y="232"/>
                  </a:moveTo>
                  <a:cubicBezTo>
                    <a:pt x="1178" y="228"/>
                    <a:pt x="1168" y="226"/>
                    <a:pt x="1157" y="226"/>
                  </a:cubicBezTo>
                  <a:cubicBezTo>
                    <a:pt x="1147" y="226"/>
                    <a:pt x="1137" y="228"/>
                    <a:pt x="1129" y="233"/>
                  </a:cubicBezTo>
                  <a:cubicBezTo>
                    <a:pt x="1121" y="238"/>
                    <a:pt x="1114" y="244"/>
                    <a:pt x="1109" y="252"/>
                  </a:cubicBezTo>
                  <a:cubicBezTo>
                    <a:pt x="1104" y="260"/>
                    <a:pt x="1101" y="269"/>
                    <a:pt x="1100" y="279"/>
                  </a:cubicBezTo>
                  <a:cubicBezTo>
                    <a:pt x="1215" y="279"/>
                    <a:pt x="1215" y="279"/>
                    <a:pt x="1215" y="279"/>
                  </a:cubicBezTo>
                  <a:cubicBezTo>
                    <a:pt x="1214" y="269"/>
                    <a:pt x="1211" y="260"/>
                    <a:pt x="1206" y="252"/>
                  </a:cubicBezTo>
                  <a:cubicBezTo>
                    <a:pt x="1201" y="243"/>
                    <a:pt x="1194" y="237"/>
                    <a:pt x="1186" y="232"/>
                  </a:cubicBezTo>
                  <a:close/>
                </a:path>
              </a:pathLst>
            </a:custGeom>
            <a:grp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1" name="Isosceles Triangle 1"/>
            <p:cNvSpPr/>
            <p:nvPr/>
          </p:nvSpPr>
          <p:spPr bwMode="auto">
            <a:xfrm>
              <a:off x="10751344" y="1852614"/>
              <a:ext cx="340518" cy="240505"/>
            </a:xfrm>
            <a:custGeom>
              <a:avLst/>
              <a:gdLst>
                <a:gd name="connsiteX0" fmla="*/ 0 w 228600"/>
                <a:gd name="connsiteY0" fmla="*/ 142875 h 142875"/>
                <a:gd name="connsiteX1" fmla="*/ 114300 w 228600"/>
                <a:gd name="connsiteY1" fmla="*/ 0 h 142875"/>
                <a:gd name="connsiteX2" fmla="*/ 228600 w 228600"/>
                <a:gd name="connsiteY2" fmla="*/ 142875 h 142875"/>
                <a:gd name="connsiteX3" fmla="*/ 0 w 228600"/>
                <a:gd name="connsiteY3" fmla="*/ 142875 h 142875"/>
                <a:gd name="connsiteX0" fmla="*/ 0 w 228600"/>
                <a:gd name="connsiteY0" fmla="*/ 166687 h 166687"/>
                <a:gd name="connsiteX1" fmla="*/ 195263 w 228600"/>
                <a:gd name="connsiteY1" fmla="*/ 0 h 166687"/>
                <a:gd name="connsiteX2" fmla="*/ 228600 w 228600"/>
                <a:gd name="connsiteY2" fmla="*/ 166687 h 166687"/>
                <a:gd name="connsiteX3" fmla="*/ 0 w 228600"/>
                <a:gd name="connsiteY3" fmla="*/ 166687 h 166687"/>
                <a:gd name="connsiteX0" fmla="*/ 0 w 209550"/>
                <a:gd name="connsiteY0" fmla="*/ 211930 h 211930"/>
                <a:gd name="connsiteX1" fmla="*/ 176213 w 209550"/>
                <a:gd name="connsiteY1" fmla="*/ 0 h 211930"/>
                <a:gd name="connsiteX2" fmla="*/ 209550 w 209550"/>
                <a:gd name="connsiteY2" fmla="*/ 166687 h 211930"/>
                <a:gd name="connsiteX3" fmla="*/ 0 w 209550"/>
                <a:gd name="connsiteY3" fmla="*/ 211930 h 211930"/>
                <a:gd name="connsiteX0" fmla="*/ 0 w 214312"/>
                <a:gd name="connsiteY0" fmla="*/ 211930 h 211930"/>
                <a:gd name="connsiteX1" fmla="*/ 176213 w 214312"/>
                <a:gd name="connsiteY1" fmla="*/ 0 h 211930"/>
                <a:gd name="connsiteX2" fmla="*/ 214312 w 214312"/>
                <a:gd name="connsiteY2" fmla="*/ 197644 h 211930"/>
                <a:gd name="connsiteX3" fmla="*/ 0 w 214312"/>
                <a:gd name="connsiteY3" fmla="*/ 211930 h 211930"/>
                <a:gd name="connsiteX0" fmla="*/ 0 w 214312"/>
                <a:gd name="connsiteY0" fmla="*/ 211930 h 211930"/>
                <a:gd name="connsiteX1" fmla="*/ 97631 w 214312"/>
                <a:gd name="connsiteY1" fmla="*/ 88105 h 211930"/>
                <a:gd name="connsiteX2" fmla="*/ 176213 w 214312"/>
                <a:gd name="connsiteY2" fmla="*/ 0 h 211930"/>
                <a:gd name="connsiteX3" fmla="*/ 214312 w 214312"/>
                <a:gd name="connsiteY3" fmla="*/ 197644 h 211930"/>
                <a:gd name="connsiteX4" fmla="*/ 0 w 214312"/>
                <a:gd name="connsiteY4" fmla="*/ 211930 h 211930"/>
                <a:gd name="connsiteX0" fmla="*/ 126206 w 340518"/>
                <a:gd name="connsiteY0" fmla="*/ 211930 h 211930"/>
                <a:gd name="connsiteX1" fmla="*/ 0 w 340518"/>
                <a:gd name="connsiteY1" fmla="*/ 30955 h 211930"/>
                <a:gd name="connsiteX2" fmla="*/ 302419 w 340518"/>
                <a:gd name="connsiteY2" fmla="*/ 0 h 211930"/>
                <a:gd name="connsiteX3" fmla="*/ 340518 w 340518"/>
                <a:gd name="connsiteY3" fmla="*/ 197644 h 211930"/>
                <a:gd name="connsiteX4" fmla="*/ 126206 w 340518"/>
                <a:gd name="connsiteY4" fmla="*/ 211930 h 211930"/>
                <a:gd name="connsiteX0" fmla="*/ 116681 w 340518"/>
                <a:gd name="connsiteY0" fmla="*/ 240505 h 240505"/>
                <a:gd name="connsiteX1" fmla="*/ 0 w 340518"/>
                <a:gd name="connsiteY1" fmla="*/ 30955 h 240505"/>
                <a:gd name="connsiteX2" fmla="*/ 302419 w 340518"/>
                <a:gd name="connsiteY2" fmla="*/ 0 h 240505"/>
                <a:gd name="connsiteX3" fmla="*/ 340518 w 340518"/>
                <a:gd name="connsiteY3" fmla="*/ 197644 h 240505"/>
                <a:gd name="connsiteX4" fmla="*/ 116681 w 340518"/>
                <a:gd name="connsiteY4" fmla="*/ 240505 h 24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18" h="240505">
                  <a:moveTo>
                    <a:pt x="116681" y="240505"/>
                  </a:moveTo>
                  <a:lnTo>
                    <a:pt x="0" y="30955"/>
                  </a:lnTo>
                  <a:lnTo>
                    <a:pt x="302419" y="0"/>
                  </a:lnTo>
                  <a:lnTo>
                    <a:pt x="340518" y="197644"/>
                  </a:lnTo>
                  <a:lnTo>
                    <a:pt x="116681" y="240505"/>
                  </a:lnTo>
                  <a:close/>
                </a:path>
              </a:pathLst>
            </a:custGeom>
            <a:grpFill/>
            <a:ln>
              <a:noFill/>
            </a:ln>
            <a:extLst/>
          </p:spPr>
          <p:txBody>
            <a:bodyPr vert="horz" wrap="square" lIns="91427" tIns="45713" rIns="91427" bIns="45713" numCol="1" rtlCol="0" anchor="t" anchorCtr="0" compatLnSpc="1">
              <a:prstTxWarp prst="textNoShape">
                <a:avLst/>
              </a:prstTxWarp>
            </a:bodyPr>
            <a:lstStyle/>
            <a:p>
              <a:pPr algn="ctr" defTabSz="932563"/>
              <a:endParaRPr lang="en-US">
                <a:solidFill>
                  <a:srgbClr val="505050"/>
                </a:solidFill>
              </a:endParaRPr>
            </a:p>
          </p:txBody>
        </p:sp>
      </p:grpSp>
      <p:sp>
        <p:nvSpPr>
          <p:cNvPr id="112" name="Title 9"/>
          <p:cNvSpPr txBox="1">
            <a:spLocks/>
          </p:cNvSpPr>
          <p:nvPr/>
        </p:nvSpPr>
        <p:spPr>
          <a:xfrm>
            <a:off x="1980393" y="5397661"/>
            <a:ext cx="7701705" cy="898472"/>
          </a:xfrm>
          <a:prstGeom prst="rect">
            <a:avLst/>
          </a:prstGeom>
        </p:spPr>
        <p:txBody>
          <a:bodyPr vert="horz" wrap="square" lIns="146283" tIns="91427" rIns="146283" bIns="91427" rtlCol="0" anchor="ctr">
            <a:no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685701" fontAlgn="base">
              <a:spcAft>
                <a:spcPct val="0"/>
              </a:spcAft>
              <a:defRPr/>
            </a:pPr>
            <a:r>
              <a:rPr sz="4896" spc="0" dirty="0">
                <a:gradFill>
                  <a:gsLst>
                    <a:gs pos="31858">
                      <a:srgbClr val="00188F"/>
                    </a:gs>
                    <a:gs pos="53000">
                      <a:srgbClr val="00188F"/>
                    </a:gs>
                  </a:gsLst>
                </a:gradFill>
                <a:cs typeface="Segoe UI Semibold" panose="020B0702040204020203" pitchFamily="34" charset="0"/>
              </a:rPr>
              <a:t>Innovation at global scale</a:t>
            </a:r>
          </a:p>
        </p:txBody>
      </p:sp>
    </p:spTree>
    <p:extLst>
      <p:ext uri="{BB962C8B-B14F-4D97-AF65-F5344CB8AC3E}">
        <p14:creationId xmlns:p14="http://schemas.microsoft.com/office/powerpoint/2010/main" val="266884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par>
                                <p:cTn id="8" presetID="63" presetClass="path" presetSubtype="0" decel="100000" fill="hold" grpId="1" nodeType="withEffect">
                                  <p:stCondLst>
                                    <p:cond delay="0"/>
                                  </p:stCondLst>
                                  <p:childTnLst>
                                    <p:animMotion origin="layout" path="M -3.71458E-6 -3.03223E-6 L 0.01736 -3.03223E-6 " pathEditMode="relative" rAng="0" ptsTypes="AA">
                                      <p:cBhvr>
                                        <p:cTn id="9" dur="500" spd="-100000" fill="hold"/>
                                        <p:tgtEl>
                                          <p:spTgt spid="112"/>
                                        </p:tgtEl>
                                        <p:attrNameLst>
                                          <p:attrName>ppt_x</p:attrName>
                                          <p:attrName>ppt_y</p:attrName>
                                        </p:attrNameLst>
                                      </p:cBhvr>
                                      <p:rCtr x="86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71862" y="2258875"/>
            <a:ext cx="4255543" cy="3972729"/>
            <a:chOff x="-6640356" y="8043955"/>
            <a:chExt cx="4395249" cy="4103150"/>
          </a:xfrm>
        </p:grpSpPr>
        <p:sp>
          <p:nvSpPr>
            <p:cNvPr id="135" name="Freeform 5"/>
            <p:cNvSpPr>
              <a:spLocks/>
            </p:cNvSpPr>
            <p:nvPr/>
          </p:nvSpPr>
          <p:spPr bwMode="auto">
            <a:xfrm flipH="1">
              <a:off x="-5111377" y="9901000"/>
              <a:ext cx="2866270" cy="2246104"/>
            </a:xfrm>
            <a:custGeom>
              <a:avLst/>
              <a:gdLst>
                <a:gd name="T0" fmla="*/ 251 w 628"/>
                <a:gd name="T1" fmla="*/ 66 h 629"/>
                <a:gd name="T2" fmla="*/ 251 w 628"/>
                <a:gd name="T3" fmla="*/ 0 h 629"/>
                <a:gd name="T4" fmla="*/ 89 w 628"/>
                <a:gd name="T5" fmla="*/ 0 h 629"/>
                <a:gd name="T6" fmla="*/ 89 w 628"/>
                <a:gd name="T7" fmla="*/ 66 h 629"/>
                <a:gd name="T8" fmla="*/ 0 w 628"/>
                <a:gd name="T9" fmla="*/ 66 h 629"/>
                <a:gd name="T10" fmla="*/ 0 w 628"/>
                <a:gd name="T11" fmla="*/ 83 h 629"/>
                <a:gd name="T12" fmla="*/ 21 w 628"/>
                <a:gd name="T13" fmla="*/ 83 h 629"/>
                <a:gd name="T14" fmla="*/ 21 w 628"/>
                <a:gd name="T15" fmla="*/ 629 h 629"/>
                <a:gd name="T16" fmla="*/ 607 w 628"/>
                <a:gd name="T17" fmla="*/ 629 h 629"/>
                <a:gd name="T18" fmla="*/ 607 w 628"/>
                <a:gd name="T19" fmla="*/ 83 h 629"/>
                <a:gd name="T20" fmla="*/ 628 w 628"/>
                <a:gd name="T21" fmla="*/ 83 h 629"/>
                <a:gd name="T22" fmla="*/ 628 w 628"/>
                <a:gd name="T23" fmla="*/ 66 h 629"/>
                <a:gd name="T24" fmla="*/ 251 w 628"/>
                <a:gd name="T25" fmla="*/ 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8" h="629">
                  <a:moveTo>
                    <a:pt x="251" y="66"/>
                  </a:moveTo>
                  <a:lnTo>
                    <a:pt x="251" y="0"/>
                  </a:lnTo>
                  <a:lnTo>
                    <a:pt x="89" y="0"/>
                  </a:lnTo>
                  <a:lnTo>
                    <a:pt x="89" y="66"/>
                  </a:lnTo>
                  <a:lnTo>
                    <a:pt x="0" y="66"/>
                  </a:lnTo>
                  <a:lnTo>
                    <a:pt x="0" y="83"/>
                  </a:lnTo>
                  <a:lnTo>
                    <a:pt x="21" y="83"/>
                  </a:lnTo>
                  <a:lnTo>
                    <a:pt x="21" y="629"/>
                  </a:lnTo>
                  <a:lnTo>
                    <a:pt x="607" y="629"/>
                  </a:lnTo>
                  <a:lnTo>
                    <a:pt x="607" y="83"/>
                  </a:lnTo>
                  <a:lnTo>
                    <a:pt x="628" y="83"/>
                  </a:lnTo>
                  <a:lnTo>
                    <a:pt x="628" y="66"/>
                  </a:lnTo>
                  <a:lnTo>
                    <a:pt x="251" y="66"/>
                  </a:lnTo>
                  <a:close/>
                </a:path>
              </a:pathLst>
            </a:custGeom>
            <a:solidFill>
              <a:srgbClr val="E8E8E8"/>
            </a:solid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38" name="Freeform 5"/>
            <p:cNvSpPr>
              <a:spLocks/>
            </p:cNvSpPr>
            <p:nvPr/>
          </p:nvSpPr>
          <p:spPr bwMode="auto">
            <a:xfrm>
              <a:off x="-6631227" y="9276269"/>
              <a:ext cx="3030580" cy="2870836"/>
            </a:xfrm>
            <a:custGeom>
              <a:avLst/>
              <a:gdLst>
                <a:gd name="T0" fmla="*/ 251 w 628"/>
                <a:gd name="T1" fmla="*/ 66 h 629"/>
                <a:gd name="T2" fmla="*/ 251 w 628"/>
                <a:gd name="T3" fmla="*/ 0 h 629"/>
                <a:gd name="T4" fmla="*/ 89 w 628"/>
                <a:gd name="T5" fmla="*/ 0 h 629"/>
                <a:gd name="T6" fmla="*/ 89 w 628"/>
                <a:gd name="T7" fmla="*/ 66 h 629"/>
                <a:gd name="T8" fmla="*/ 0 w 628"/>
                <a:gd name="T9" fmla="*/ 66 h 629"/>
                <a:gd name="T10" fmla="*/ 0 w 628"/>
                <a:gd name="T11" fmla="*/ 83 h 629"/>
                <a:gd name="T12" fmla="*/ 21 w 628"/>
                <a:gd name="T13" fmla="*/ 83 h 629"/>
                <a:gd name="T14" fmla="*/ 21 w 628"/>
                <a:gd name="T15" fmla="*/ 629 h 629"/>
                <a:gd name="T16" fmla="*/ 607 w 628"/>
                <a:gd name="T17" fmla="*/ 629 h 629"/>
                <a:gd name="T18" fmla="*/ 607 w 628"/>
                <a:gd name="T19" fmla="*/ 83 h 629"/>
                <a:gd name="T20" fmla="*/ 628 w 628"/>
                <a:gd name="T21" fmla="*/ 83 h 629"/>
                <a:gd name="T22" fmla="*/ 628 w 628"/>
                <a:gd name="T23" fmla="*/ 66 h 629"/>
                <a:gd name="T24" fmla="*/ 251 w 628"/>
                <a:gd name="T25" fmla="*/ 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8" h="629">
                  <a:moveTo>
                    <a:pt x="251" y="66"/>
                  </a:moveTo>
                  <a:lnTo>
                    <a:pt x="251" y="0"/>
                  </a:lnTo>
                  <a:lnTo>
                    <a:pt x="89" y="0"/>
                  </a:lnTo>
                  <a:lnTo>
                    <a:pt x="89" y="66"/>
                  </a:lnTo>
                  <a:lnTo>
                    <a:pt x="0" y="66"/>
                  </a:lnTo>
                  <a:lnTo>
                    <a:pt x="0" y="83"/>
                  </a:lnTo>
                  <a:lnTo>
                    <a:pt x="21" y="83"/>
                  </a:lnTo>
                  <a:lnTo>
                    <a:pt x="21" y="629"/>
                  </a:lnTo>
                  <a:lnTo>
                    <a:pt x="607" y="629"/>
                  </a:lnTo>
                  <a:lnTo>
                    <a:pt x="607" y="83"/>
                  </a:lnTo>
                  <a:lnTo>
                    <a:pt x="628" y="83"/>
                  </a:lnTo>
                  <a:lnTo>
                    <a:pt x="628" y="66"/>
                  </a:lnTo>
                  <a:lnTo>
                    <a:pt x="251" y="66"/>
                  </a:lnTo>
                  <a:close/>
                </a:path>
              </a:pathLst>
            </a:custGeom>
            <a:solidFill>
              <a:srgbClr val="E8E8E8"/>
            </a:solid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39" name="Freeform 6"/>
            <p:cNvSpPr>
              <a:spLocks/>
            </p:cNvSpPr>
            <p:nvPr/>
          </p:nvSpPr>
          <p:spPr bwMode="auto">
            <a:xfrm>
              <a:off x="-6466919" y="9276269"/>
              <a:ext cx="2866271" cy="2870836"/>
            </a:xfrm>
            <a:custGeom>
              <a:avLst/>
              <a:gdLst>
                <a:gd name="T0" fmla="*/ 251 w 628"/>
                <a:gd name="T1" fmla="*/ 66 h 629"/>
                <a:gd name="T2" fmla="*/ 251 w 628"/>
                <a:gd name="T3" fmla="*/ 0 h 629"/>
                <a:gd name="T4" fmla="*/ 89 w 628"/>
                <a:gd name="T5" fmla="*/ 0 h 629"/>
                <a:gd name="T6" fmla="*/ 89 w 628"/>
                <a:gd name="T7" fmla="*/ 66 h 629"/>
                <a:gd name="T8" fmla="*/ 0 w 628"/>
                <a:gd name="T9" fmla="*/ 66 h 629"/>
                <a:gd name="T10" fmla="*/ 0 w 628"/>
                <a:gd name="T11" fmla="*/ 83 h 629"/>
                <a:gd name="T12" fmla="*/ 21 w 628"/>
                <a:gd name="T13" fmla="*/ 83 h 629"/>
                <a:gd name="T14" fmla="*/ 21 w 628"/>
                <a:gd name="T15" fmla="*/ 629 h 629"/>
                <a:gd name="T16" fmla="*/ 607 w 628"/>
                <a:gd name="T17" fmla="*/ 629 h 629"/>
                <a:gd name="T18" fmla="*/ 607 w 628"/>
                <a:gd name="T19" fmla="*/ 83 h 629"/>
                <a:gd name="T20" fmla="*/ 628 w 628"/>
                <a:gd name="T21" fmla="*/ 83 h 629"/>
                <a:gd name="T22" fmla="*/ 628 w 628"/>
                <a:gd name="T23" fmla="*/ 66 h 629"/>
                <a:gd name="T24" fmla="*/ 251 w 628"/>
                <a:gd name="T25" fmla="*/ 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8" h="629">
                  <a:moveTo>
                    <a:pt x="251" y="66"/>
                  </a:moveTo>
                  <a:lnTo>
                    <a:pt x="251" y="0"/>
                  </a:lnTo>
                  <a:lnTo>
                    <a:pt x="89" y="0"/>
                  </a:lnTo>
                  <a:lnTo>
                    <a:pt x="89" y="66"/>
                  </a:lnTo>
                  <a:lnTo>
                    <a:pt x="0" y="66"/>
                  </a:lnTo>
                  <a:lnTo>
                    <a:pt x="0" y="83"/>
                  </a:lnTo>
                  <a:lnTo>
                    <a:pt x="21" y="83"/>
                  </a:lnTo>
                  <a:lnTo>
                    <a:pt x="21" y="629"/>
                  </a:lnTo>
                  <a:lnTo>
                    <a:pt x="607" y="629"/>
                  </a:lnTo>
                  <a:lnTo>
                    <a:pt x="607" y="83"/>
                  </a:lnTo>
                  <a:lnTo>
                    <a:pt x="628" y="83"/>
                  </a:lnTo>
                  <a:lnTo>
                    <a:pt x="628" y="66"/>
                  </a:lnTo>
                  <a:lnTo>
                    <a:pt x="251"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43" name="Rectangle 10"/>
            <p:cNvSpPr>
              <a:spLocks noChangeArrowheads="1"/>
            </p:cNvSpPr>
            <p:nvPr/>
          </p:nvSpPr>
          <p:spPr bwMode="auto">
            <a:xfrm>
              <a:off x="-5394350" y="8121545"/>
              <a:ext cx="1912369" cy="1592880"/>
            </a:xfrm>
            <a:prstGeom prst="rect">
              <a:avLst/>
            </a:prstGeom>
            <a:solidFill>
              <a:srgbClr val="505050"/>
            </a:solid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44" name="Rectangle 11"/>
            <p:cNvSpPr>
              <a:spLocks noChangeArrowheads="1"/>
            </p:cNvSpPr>
            <p:nvPr/>
          </p:nvSpPr>
          <p:spPr bwMode="auto">
            <a:xfrm>
              <a:off x="-5394350" y="8121545"/>
              <a:ext cx="1912369" cy="159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45" name="Rectangle 13"/>
            <p:cNvSpPr>
              <a:spLocks noChangeArrowheads="1"/>
            </p:cNvSpPr>
            <p:nvPr/>
          </p:nvSpPr>
          <p:spPr bwMode="auto">
            <a:xfrm>
              <a:off x="-5490196" y="8043955"/>
              <a:ext cx="2104062" cy="7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46" name="Rectangle 15"/>
            <p:cNvSpPr>
              <a:spLocks noChangeArrowheads="1"/>
            </p:cNvSpPr>
            <p:nvPr/>
          </p:nvSpPr>
          <p:spPr bwMode="auto">
            <a:xfrm>
              <a:off x="-5202656" y="8331495"/>
              <a:ext cx="1542675" cy="25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47" name="Rectangle 17"/>
            <p:cNvSpPr>
              <a:spLocks noChangeArrowheads="1"/>
            </p:cNvSpPr>
            <p:nvPr/>
          </p:nvSpPr>
          <p:spPr bwMode="auto">
            <a:xfrm>
              <a:off x="-5202656" y="8765087"/>
              <a:ext cx="1542675" cy="25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48" name="Rectangle 22"/>
            <p:cNvSpPr>
              <a:spLocks noChangeArrowheads="1"/>
            </p:cNvSpPr>
            <p:nvPr/>
          </p:nvSpPr>
          <p:spPr bwMode="auto">
            <a:xfrm>
              <a:off x="-5202656" y="9194115"/>
              <a:ext cx="1542675" cy="25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49" name="Rectangle 23"/>
            <p:cNvSpPr>
              <a:spLocks noChangeArrowheads="1"/>
            </p:cNvSpPr>
            <p:nvPr/>
          </p:nvSpPr>
          <p:spPr bwMode="auto">
            <a:xfrm>
              <a:off x="-5394350" y="9714426"/>
              <a:ext cx="1912369" cy="2432679"/>
            </a:xfrm>
            <a:prstGeom prst="rect">
              <a:avLst/>
            </a:prstGeom>
            <a:solidFill>
              <a:srgbClr val="505050"/>
            </a:solid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50" name="Rectangle 24"/>
            <p:cNvSpPr>
              <a:spLocks noChangeArrowheads="1"/>
            </p:cNvSpPr>
            <p:nvPr/>
          </p:nvSpPr>
          <p:spPr bwMode="auto">
            <a:xfrm>
              <a:off x="-5394350" y="9714426"/>
              <a:ext cx="1912369" cy="243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51" name="Rectangle 26"/>
            <p:cNvSpPr>
              <a:spLocks noChangeArrowheads="1"/>
            </p:cNvSpPr>
            <p:nvPr/>
          </p:nvSpPr>
          <p:spPr bwMode="auto">
            <a:xfrm>
              <a:off x="-5490196" y="9673348"/>
              <a:ext cx="2104062" cy="7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52" name="Rectangle 29"/>
            <p:cNvSpPr>
              <a:spLocks noChangeArrowheads="1"/>
            </p:cNvSpPr>
            <p:nvPr/>
          </p:nvSpPr>
          <p:spPr bwMode="auto">
            <a:xfrm>
              <a:off x="-4778193" y="11658743"/>
              <a:ext cx="251027" cy="4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53" name="Rectangle 31"/>
            <p:cNvSpPr>
              <a:spLocks noChangeArrowheads="1"/>
            </p:cNvSpPr>
            <p:nvPr/>
          </p:nvSpPr>
          <p:spPr bwMode="auto">
            <a:xfrm>
              <a:off x="-5202656" y="9970017"/>
              <a:ext cx="1542675" cy="2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54" name="Rectangle 33"/>
            <p:cNvSpPr>
              <a:spLocks noChangeArrowheads="1"/>
            </p:cNvSpPr>
            <p:nvPr/>
          </p:nvSpPr>
          <p:spPr bwMode="auto">
            <a:xfrm>
              <a:off x="-5202656" y="10394480"/>
              <a:ext cx="1542675" cy="25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55" name="Rectangle 35"/>
            <p:cNvSpPr>
              <a:spLocks noChangeArrowheads="1"/>
            </p:cNvSpPr>
            <p:nvPr/>
          </p:nvSpPr>
          <p:spPr bwMode="auto">
            <a:xfrm>
              <a:off x="-5202656" y="10823508"/>
              <a:ext cx="1542675" cy="25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grpSp>
          <p:nvGrpSpPr>
            <p:cNvPr id="156" name="Group 155"/>
            <p:cNvGrpSpPr/>
            <p:nvPr/>
          </p:nvGrpSpPr>
          <p:grpSpPr>
            <a:xfrm>
              <a:off x="-5490196" y="8043955"/>
              <a:ext cx="2104062" cy="4094021"/>
              <a:chOff x="9578543" y="2628131"/>
              <a:chExt cx="2104062" cy="4094021"/>
            </a:xfrm>
            <a:solidFill>
              <a:srgbClr val="686868"/>
            </a:solidFill>
          </p:grpSpPr>
          <p:sp>
            <p:nvSpPr>
              <p:cNvPr id="190" name="Rectangle 12"/>
              <p:cNvSpPr>
                <a:spLocks noChangeArrowheads="1"/>
              </p:cNvSpPr>
              <p:nvPr/>
            </p:nvSpPr>
            <p:spPr bwMode="auto">
              <a:xfrm>
                <a:off x="9578543" y="2628131"/>
                <a:ext cx="2104062" cy="77590"/>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1" name="Rectangle 14"/>
              <p:cNvSpPr>
                <a:spLocks noChangeArrowheads="1"/>
              </p:cNvSpPr>
              <p:nvPr/>
            </p:nvSpPr>
            <p:spPr bwMode="auto">
              <a:xfrm>
                <a:off x="9866083" y="2915671"/>
                <a:ext cx="1542675" cy="251027"/>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2" name="Rectangle 16"/>
              <p:cNvSpPr>
                <a:spLocks noChangeArrowheads="1"/>
              </p:cNvSpPr>
              <p:nvPr/>
            </p:nvSpPr>
            <p:spPr bwMode="auto">
              <a:xfrm>
                <a:off x="9866083" y="3349263"/>
                <a:ext cx="1542675" cy="251027"/>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3" name="Rectangle 21"/>
              <p:cNvSpPr>
                <a:spLocks noChangeArrowheads="1"/>
              </p:cNvSpPr>
              <p:nvPr/>
            </p:nvSpPr>
            <p:spPr bwMode="auto">
              <a:xfrm>
                <a:off x="9866083" y="3778291"/>
                <a:ext cx="1542675" cy="251027"/>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4" name="Rectangle 25"/>
              <p:cNvSpPr>
                <a:spLocks noChangeArrowheads="1"/>
              </p:cNvSpPr>
              <p:nvPr/>
            </p:nvSpPr>
            <p:spPr bwMode="auto">
              <a:xfrm>
                <a:off x="9578543" y="4257524"/>
                <a:ext cx="2104062" cy="77590"/>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5" name="Rectangle 27"/>
              <p:cNvSpPr>
                <a:spLocks noChangeArrowheads="1"/>
              </p:cNvSpPr>
              <p:nvPr/>
            </p:nvSpPr>
            <p:spPr bwMode="auto">
              <a:xfrm>
                <a:off x="10728702" y="6242919"/>
                <a:ext cx="246463" cy="479233"/>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6" name="Rectangle 28"/>
              <p:cNvSpPr>
                <a:spLocks noChangeArrowheads="1"/>
              </p:cNvSpPr>
              <p:nvPr/>
            </p:nvSpPr>
            <p:spPr bwMode="auto">
              <a:xfrm>
                <a:off x="10290546" y="6242919"/>
                <a:ext cx="251027" cy="479233"/>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7" name="Rectangle 30"/>
              <p:cNvSpPr>
                <a:spLocks noChangeArrowheads="1"/>
              </p:cNvSpPr>
              <p:nvPr/>
            </p:nvSpPr>
            <p:spPr bwMode="auto">
              <a:xfrm>
                <a:off x="9866083" y="4554193"/>
                <a:ext cx="1542675" cy="246463"/>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8" name="Rectangle 32"/>
              <p:cNvSpPr>
                <a:spLocks noChangeArrowheads="1"/>
              </p:cNvSpPr>
              <p:nvPr/>
            </p:nvSpPr>
            <p:spPr bwMode="auto">
              <a:xfrm>
                <a:off x="9866083" y="4978656"/>
                <a:ext cx="1542675" cy="251027"/>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99" name="Rectangle 34"/>
              <p:cNvSpPr>
                <a:spLocks noChangeArrowheads="1"/>
              </p:cNvSpPr>
              <p:nvPr/>
            </p:nvSpPr>
            <p:spPr bwMode="auto">
              <a:xfrm>
                <a:off x="9866083" y="5407684"/>
                <a:ext cx="1542675" cy="251027"/>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200" name="Rectangle 36"/>
              <p:cNvSpPr>
                <a:spLocks noChangeArrowheads="1"/>
              </p:cNvSpPr>
              <p:nvPr/>
            </p:nvSpPr>
            <p:spPr bwMode="auto">
              <a:xfrm>
                <a:off x="9866083" y="5841276"/>
                <a:ext cx="1542675" cy="251027"/>
              </a:xfrm>
              <a:prstGeom prst="rect">
                <a:avLst/>
              </a:prstGeom>
              <a:grp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grpSp>
        <p:sp>
          <p:nvSpPr>
            <p:cNvPr id="157" name="Rectangle 37"/>
            <p:cNvSpPr>
              <a:spLocks noChangeArrowheads="1"/>
            </p:cNvSpPr>
            <p:nvPr/>
          </p:nvSpPr>
          <p:spPr bwMode="auto">
            <a:xfrm>
              <a:off x="-5202656" y="11257100"/>
              <a:ext cx="1542675" cy="25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58" name="Rectangle 38"/>
            <p:cNvSpPr>
              <a:spLocks noChangeArrowheads="1"/>
            </p:cNvSpPr>
            <p:nvPr/>
          </p:nvSpPr>
          <p:spPr bwMode="auto">
            <a:xfrm>
              <a:off x="-5818813" y="11763718"/>
              <a:ext cx="104975" cy="38338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59" name="Oval 39"/>
            <p:cNvSpPr>
              <a:spLocks noChangeArrowheads="1"/>
            </p:cNvSpPr>
            <p:nvPr/>
          </p:nvSpPr>
          <p:spPr bwMode="auto">
            <a:xfrm>
              <a:off x="-6019635" y="11430537"/>
              <a:ext cx="502054" cy="50661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60" name="Oval 40"/>
            <p:cNvSpPr>
              <a:spLocks noChangeArrowheads="1"/>
            </p:cNvSpPr>
            <p:nvPr/>
          </p:nvSpPr>
          <p:spPr bwMode="auto">
            <a:xfrm>
              <a:off x="-5955737" y="11170382"/>
              <a:ext cx="369694" cy="36969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61" name="Rectangle 41"/>
            <p:cNvSpPr>
              <a:spLocks noChangeArrowheads="1"/>
            </p:cNvSpPr>
            <p:nvPr/>
          </p:nvSpPr>
          <p:spPr bwMode="auto">
            <a:xfrm>
              <a:off x="-6434970" y="11763718"/>
              <a:ext cx="100411" cy="38338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62" name="Oval 42"/>
            <p:cNvSpPr>
              <a:spLocks noChangeArrowheads="1"/>
            </p:cNvSpPr>
            <p:nvPr/>
          </p:nvSpPr>
          <p:spPr bwMode="auto">
            <a:xfrm>
              <a:off x="-6640356" y="11430537"/>
              <a:ext cx="502054" cy="50661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63" name="Oval 43"/>
            <p:cNvSpPr>
              <a:spLocks noChangeArrowheads="1"/>
            </p:cNvSpPr>
            <p:nvPr/>
          </p:nvSpPr>
          <p:spPr bwMode="auto">
            <a:xfrm>
              <a:off x="-6576458" y="11170382"/>
              <a:ext cx="369694" cy="36969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grpSp>
      <p:sp>
        <p:nvSpPr>
          <p:cNvPr id="76" name="Rectangle 75"/>
          <p:cNvSpPr/>
          <p:nvPr/>
        </p:nvSpPr>
        <p:spPr bwMode="auto">
          <a:xfrm>
            <a:off x="3620197" y="2936054"/>
            <a:ext cx="5125788" cy="1554259"/>
          </a:xfrm>
          <a:prstGeom prst="rect">
            <a:avLst/>
          </a:prstGeom>
          <a:solidFill>
            <a:srgbClr val="0072C6">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endParaRPr lang="en-US" sz="280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 name="Title 1"/>
          <p:cNvSpPr>
            <a:spLocks noGrp="1"/>
          </p:cNvSpPr>
          <p:nvPr>
            <p:ph type="title"/>
          </p:nvPr>
        </p:nvSpPr>
        <p:spPr>
          <a:xfrm>
            <a:off x="273761" y="181576"/>
            <a:ext cx="11887235" cy="898600"/>
          </a:xfrm>
        </p:spPr>
        <p:txBody>
          <a:bodyPr/>
          <a:lstStyle/>
          <a:p>
            <a:r>
              <a:rPr lang="en-US" sz="4896" spc="0" dirty="0"/>
              <a:t>Our approach: Azure innovation everywhere</a:t>
            </a:r>
          </a:p>
        </p:txBody>
      </p:sp>
      <p:sp>
        <p:nvSpPr>
          <p:cNvPr id="52" name="TextBox 51"/>
          <p:cNvSpPr txBox="1"/>
          <p:nvPr/>
        </p:nvSpPr>
        <p:spPr>
          <a:xfrm>
            <a:off x="846995" y="1384898"/>
            <a:ext cx="3327378" cy="747314"/>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3199" dirty="0">
                <a:solidFill>
                  <a:srgbClr val="D2D2D2">
                    <a:lumMod val="50000"/>
                  </a:srgbClr>
                </a:solidFill>
                <a:latin typeface="Segoe UI Light"/>
              </a:rPr>
              <a:t>Your datacenter</a:t>
            </a:r>
          </a:p>
        </p:txBody>
      </p:sp>
      <p:sp>
        <p:nvSpPr>
          <p:cNvPr id="210" name="Freeform 7"/>
          <p:cNvSpPr>
            <a:spLocks/>
          </p:cNvSpPr>
          <p:nvPr/>
        </p:nvSpPr>
        <p:spPr bwMode="auto">
          <a:xfrm>
            <a:off x="7598808" y="2333999"/>
            <a:ext cx="4413651" cy="2895251"/>
          </a:xfrm>
          <a:custGeom>
            <a:avLst/>
            <a:gdLst>
              <a:gd name="T0" fmla="*/ 206 w 245"/>
              <a:gd name="T1" fmla="*/ 71 h 161"/>
              <a:gd name="T2" fmla="*/ 206 w 245"/>
              <a:gd name="T3" fmla="*/ 67 h 161"/>
              <a:gd name="T4" fmla="*/ 139 w 245"/>
              <a:gd name="T5" fmla="*/ 0 h 161"/>
              <a:gd name="T6" fmla="*/ 82 w 245"/>
              <a:gd name="T7" fmla="*/ 30 h 161"/>
              <a:gd name="T8" fmla="*/ 64 w 245"/>
              <a:gd name="T9" fmla="*/ 25 h 161"/>
              <a:gd name="T10" fmla="*/ 42 w 245"/>
              <a:gd name="T11" fmla="*/ 32 h 161"/>
              <a:gd name="T12" fmla="*/ 25 w 245"/>
              <a:gd name="T13" fmla="*/ 63 h 161"/>
              <a:gd name="T14" fmla="*/ 0 w 245"/>
              <a:gd name="T15" fmla="*/ 108 h 161"/>
              <a:gd name="T16" fmla="*/ 48 w 245"/>
              <a:gd name="T17" fmla="*/ 161 h 161"/>
              <a:gd name="T18" fmla="*/ 54 w 245"/>
              <a:gd name="T19" fmla="*/ 161 h 161"/>
              <a:gd name="T20" fmla="*/ 59 w 245"/>
              <a:gd name="T21" fmla="*/ 161 h 161"/>
              <a:gd name="T22" fmla="*/ 169 w 245"/>
              <a:gd name="T23" fmla="*/ 161 h 161"/>
              <a:gd name="T24" fmla="*/ 171 w 245"/>
              <a:gd name="T25" fmla="*/ 161 h 161"/>
              <a:gd name="T26" fmla="*/ 174 w 245"/>
              <a:gd name="T27" fmla="*/ 161 h 161"/>
              <a:gd name="T28" fmla="*/ 182 w 245"/>
              <a:gd name="T29" fmla="*/ 161 h 161"/>
              <a:gd name="T30" fmla="*/ 200 w 245"/>
              <a:gd name="T31" fmla="*/ 161 h 161"/>
              <a:gd name="T32" fmla="*/ 245 w 245"/>
              <a:gd name="T33" fmla="*/ 116 h 161"/>
              <a:gd name="T34" fmla="*/ 206 w 245"/>
              <a:gd name="T35"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161">
                <a:moveTo>
                  <a:pt x="206" y="71"/>
                </a:moveTo>
                <a:cubicBezTo>
                  <a:pt x="206" y="70"/>
                  <a:pt x="206" y="68"/>
                  <a:pt x="206" y="67"/>
                </a:cubicBezTo>
                <a:cubicBezTo>
                  <a:pt x="206" y="30"/>
                  <a:pt x="176" y="0"/>
                  <a:pt x="139" y="0"/>
                </a:cubicBezTo>
                <a:cubicBezTo>
                  <a:pt x="115" y="0"/>
                  <a:pt x="95" y="12"/>
                  <a:pt x="82" y="30"/>
                </a:cubicBezTo>
                <a:cubicBezTo>
                  <a:pt x="77" y="27"/>
                  <a:pt x="71" y="25"/>
                  <a:pt x="64" y="25"/>
                </a:cubicBezTo>
                <a:cubicBezTo>
                  <a:pt x="56" y="25"/>
                  <a:pt x="48" y="28"/>
                  <a:pt x="42" y="32"/>
                </a:cubicBezTo>
                <a:cubicBezTo>
                  <a:pt x="32" y="39"/>
                  <a:pt x="25" y="50"/>
                  <a:pt x="25" y="63"/>
                </a:cubicBezTo>
                <a:cubicBezTo>
                  <a:pt x="10" y="73"/>
                  <a:pt x="0" y="90"/>
                  <a:pt x="0" y="108"/>
                </a:cubicBezTo>
                <a:cubicBezTo>
                  <a:pt x="0" y="135"/>
                  <a:pt x="21" y="158"/>
                  <a:pt x="48" y="161"/>
                </a:cubicBezTo>
                <a:cubicBezTo>
                  <a:pt x="50" y="161"/>
                  <a:pt x="52" y="161"/>
                  <a:pt x="54" y="161"/>
                </a:cubicBezTo>
                <a:cubicBezTo>
                  <a:pt x="55" y="161"/>
                  <a:pt x="57" y="161"/>
                  <a:pt x="59" y="161"/>
                </a:cubicBezTo>
                <a:cubicBezTo>
                  <a:pt x="84" y="161"/>
                  <a:pt x="142" y="161"/>
                  <a:pt x="169" y="161"/>
                </a:cubicBezTo>
                <a:cubicBezTo>
                  <a:pt x="170" y="161"/>
                  <a:pt x="171" y="161"/>
                  <a:pt x="171" y="161"/>
                </a:cubicBezTo>
                <a:cubicBezTo>
                  <a:pt x="174" y="161"/>
                  <a:pt x="174" y="161"/>
                  <a:pt x="174" y="161"/>
                </a:cubicBezTo>
                <a:cubicBezTo>
                  <a:pt x="176" y="161"/>
                  <a:pt x="180" y="161"/>
                  <a:pt x="182" y="161"/>
                </a:cubicBezTo>
                <a:cubicBezTo>
                  <a:pt x="200" y="161"/>
                  <a:pt x="200" y="161"/>
                  <a:pt x="200" y="161"/>
                </a:cubicBezTo>
                <a:cubicBezTo>
                  <a:pt x="225" y="161"/>
                  <a:pt x="245" y="140"/>
                  <a:pt x="245" y="116"/>
                </a:cubicBezTo>
                <a:cubicBezTo>
                  <a:pt x="245" y="93"/>
                  <a:pt x="228" y="74"/>
                  <a:pt x="206" y="71"/>
                </a:cubicBezTo>
                <a:close/>
              </a:path>
            </a:pathLst>
          </a:custGeom>
          <a:solidFill>
            <a:schemeClr val="accent5"/>
          </a:solidFill>
          <a:ln>
            <a:no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54" name="Rectangle 53"/>
          <p:cNvSpPr/>
          <p:nvPr/>
        </p:nvSpPr>
        <p:spPr bwMode="auto">
          <a:xfrm>
            <a:off x="1425947" y="4557137"/>
            <a:ext cx="2194249" cy="1554259"/>
          </a:xfrm>
          <a:prstGeom prst="rect">
            <a:avLst/>
          </a:prstGeom>
          <a:solidFill>
            <a:srgbClr val="004B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ts val="600"/>
              </a:spcBef>
              <a:spcAft>
                <a:spcPct val="0"/>
              </a:spcAft>
            </a:pPr>
            <a:r>
              <a:rPr lang="en-US" sz="2000" b="1" dirty="0">
                <a:gradFill>
                  <a:gsLst>
                    <a:gs pos="0">
                      <a:srgbClr val="FFFFFF"/>
                    </a:gs>
                    <a:gs pos="100000">
                      <a:srgbClr val="FFFFFF"/>
                    </a:gs>
                  </a:gsLst>
                  <a:lin ang="5400000" scaled="0"/>
                </a:gradFill>
                <a:ea typeface="Segoe UI" pitchFamily="34" charset="0"/>
                <a:cs typeface="Segoe UI" pitchFamily="34" charset="0"/>
              </a:rPr>
              <a:t>Infrastructure</a:t>
            </a:r>
          </a:p>
          <a:p>
            <a:pPr algn="ctr" defTabSz="932293" fontAlgn="base">
              <a:lnSpc>
                <a:spcPct val="90000"/>
              </a:lnSpc>
              <a:spcBef>
                <a:spcPts val="60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System Center</a:t>
            </a:r>
          </a:p>
          <a:p>
            <a:pPr algn="ctr" defTabSz="932293" fontAlgn="base">
              <a:lnSpc>
                <a:spcPct val="90000"/>
              </a:lnSpc>
              <a:spcBef>
                <a:spcPts val="60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Windows Server</a:t>
            </a:r>
          </a:p>
          <a:p>
            <a:pPr algn="ctr" defTabSz="932293" fontAlgn="base">
              <a:lnSpc>
                <a:spcPct val="90000"/>
              </a:lnSpc>
              <a:spcBef>
                <a:spcPts val="60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Hyper-V</a:t>
            </a:r>
          </a:p>
          <a:p>
            <a:pPr algn="ctr" defTabSz="932293" fontAlgn="base">
              <a:lnSpc>
                <a:spcPct val="90000"/>
              </a:lnSpc>
              <a:spcBef>
                <a:spcPts val="60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25" name="Rectangle 124"/>
          <p:cNvSpPr/>
          <p:nvPr/>
        </p:nvSpPr>
        <p:spPr bwMode="auto">
          <a:xfrm>
            <a:off x="1425947" y="2936054"/>
            <a:ext cx="2194249" cy="1554259"/>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000" b="1" dirty="0">
                <a:gradFill>
                  <a:gsLst>
                    <a:gs pos="0">
                      <a:srgbClr val="FFFFFF"/>
                    </a:gs>
                    <a:gs pos="100000">
                      <a:srgbClr val="FFFFFF"/>
                    </a:gs>
                  </a:gsLst>
                  <a:lin ang="5400000" scaled="0"/>
                </a:gradFill>
                <a:ea typeface="Segoe UI" pitchFamily="34" charset="0"/>
                <a:cs typeface="Segoe UI" pitchFamily="34" charset="0"/>
              </a:rPr>
              <a:t>Services</a:t>
            </a:r>
            <a:r>
              <a:rPr lang="en-US" sz="2000" dirty="0">
                <a:gradFill>
                  <a:gsLst>
                    <a:gs pos="0">
                      <a:srgbClr val="FFFFFF"/>
                    </a:gs>
                    <a:gs pos="100000">
                      <a:srgbClr val="FFFFFF"/>
                    </a:gs>
                  </a:gsLst>
                  <a:lin ang="5400000" scaled="0"/>
                </a:gradFill>
                <a:ea typeface="Segoe UI" pitchFamily="34" charset="0"/>
                <a:cs typeface="Segoe UI" pitchFamily="34" charset="0"/>
              </a:rPr>
              <a:t> </a:t>
            </a:r>
          </a:p>
          <a:p>
            <a:pPr algn="ctr" defTabSz="932293" fontAlgn="base">
              <a:lnSpc>
                <a:spcPct val="90000"/>
              </a:lnSpc>
              <a:spcBef>
                <a:spcPts val="1199"/>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Azure Pack</a:t>
            </a:r>
          </a:p>
        </p:txBody>
      </p:sp>
      <p:sp>
        <p:nvSpPr>
          <p:cNvPr id="170" name="Freeform 7"/>
          <p:cNvSpPr>
            <a:spLocks/>
          </p:cNvSpPr>
          <p:nvPr/>
        </p:nvSpPr>
        <p:spPr bwMode="auto">
          <a:xfrm>
            <a:off x="9217232" y="4321476"/>
            <a:ext cx="2823988" cy="1852470"/>
          </a:xfrm>
          <a:custGeom>
            <a:avLst/>
            <a:gdLst>
              <a:gd name="T0" fmla="*/ 206 w 245"/>
              <a:gd name="T1" fmla="*/ 71 h 161"/>
              <a:gd name="T2" fmla="*/ 206 w 245"/>
              <a:gd name="T3" fmla="*/ 67 h 161"/>
              <a:gd name="T4" fmla="*/ 139 w 245"/>
              <a:gd name="T5" fmla="*/ 0 h 161"/>
              <a:gd name="T6" fmla="*/ 82 w 245"/>
              <a:gd name="T7" fmla="*/ 30 h 161"/>
              <a:gd name="T8" fmla="*/ 64 w 245"/>
              <a:gd name="T9" fmla="*/ 25 h 161"/>
              <a:gd name="T10" fmla="*/ 42 w 245"/>
              <a:gd name="T11" fmla="*/ 32 h 161"/>
              <a:gd name="T12" fmla="*/ 25 w 245"/>
              <a:gd name="T13" fmla="*/ 63 h 161"/>
              <a:gd name="T14" fmla="*/ 0 w 245"/>
              <a:gd name="T15" fmla="*/ 108 h 161"/>
              <a:gd name="T16" fmla="*/ 48 w 245"/>
              <a:gd name="T17" fmla="*/ 161 h 161"/>
              <a:gd name="T18" fmla="*/ 54 w 245"/>
              <a:gd name="T19" fmla="*/ 161 h 161"/>
              <a:gd name="T20" fmla="*/ 59 w 245"/>
              <a:gd name="T21" fmla="*/ 161 h 161"/>
              <a:gd name="T22" fmla="*/ 169 w 245"/>
              <a:gd name="T23" fmla="*/ 161 h 161"/>
              <a:gd name="T24" fmla="*/ 171 w 245"/>
              <a:gd name="T25" fmla="*/ 161 h 161"/>
              <a:gd name="T26" fmla="*/ 174 w 245"/>
              <a:gd name="T27" fmla="*/ 161 h 161"/>
              <a:gd name="T28" fmla="*/ 182 w 245"/>
              <a:gd name="T29" fmla="*/ 161 h 161"/>
              <a:gd name="T30" fmla="*/ 200 w 245"/>
              <a:gd name="T31" fmla="*/ 161 h 161"/>
              <a:gd name="T32" fmla="*/ 245 w 245"/>
              <a:gd name="T33" fmla="*/ 116 h 161"/>
              <a:gd name="T34" fmla="*/ 206 w 245"/>
              <a:gd name="T35"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161">
                <a:moveTo>
                  <a:pt x="206" y="71"/>
                </a:moveTo>
                <a:cubicBezTo>
                  <a:pt x="206" y="70"/>
                  <a:pt x="206" y="68"/>
                  <a:pt x="206" y="67"/>
                </a:cubicBezTo>
                <a:cubicBezTo>
                  <a:pt x="206" y="30"/>
                  <a:pt x="176" y="0"/>
                  <a:pt x="139" y="0"/>
                </a:cubicBezTo>
                <a:cubicBezTo>
                  <a:pt x="115" y="0"/>
                  <a:pt x="95" y="12"/>
                  <a:pt x="82" y="30"/>
                </a:cubicBezTo>
                <a:cubicBezTo>
                  <a:pt x="77" y="27"/>
                  <a:pt x="71" y="25"/>
                  <a:pt x="64" y="25"/>
                </a:cubicBezTo>
                <a:cubicBezTo>
                  <a:pt x="56" y="25"/>
                  <a:pt x="48" y="28"/>
                  <a:pt x="42" y="32"/>
                </a:cubicBezTo>
                <a:cubicBezTo>
                  <a:pt x="32" y="39"/>
                  <a:pt x="25" y="50"/>
                  <a:pt x="25" y="63"/>
                </a:cubicBezTo>
                <a:cubicBezTo>
                  <a:pt x="10" y="73"/>
                  <a:pt x="0" y="90"/>
                  <a:pt x="0" y="108"/>
                </a:cubicBezTo>
                <a:cubicBezTo>
                  <a:pt x="0" y="135"/>
                  <a:pt x="21" y="158"/>
                  <a:pt x="48" y="161"/>
                </a:cubicBezTo>
                <a:cubicBezTo>
                  <a:pt x="50" y="161"/>
                  <a:pt x="52" y="161"/>
                  <a:pt x="54" y="161"/>
                </a:cubicBezTo>
                <a:cubicBezTo>
                  <a:pt x="55" y="161"/>
                  <a:pt x="57" y="161"/>
                  <a:pt x="59" y="161"/>
                </a:cubicBezTo>
                <a:cubicBezTo>
                  <a:pt x="84" y="161"/>
                  <a:pt x="142" y="161"/>
                  <a:pt x="169" y="161"/>
                </a:cubicBezTo>
                <a:cubicBezTo>
                  <a:pt x="170" y="161"/>
                  <a:pt x="171" y="161"/>
                  <a:pt x="171" y="161"/>
                </a:cubicBezTo>
                <a:cubicBezTo>
                  <a:pt x="174" y="161"/>
                  <a:pt x="174" y="161"/>
                  <a:pt x="174" y="161"/>
                </a:cubicBezTo>
                <a:cubicBezTo>
                  <a:pt x="176" y="161"/>
                  <a:pt x="180" y="161"/>
                  <a:pt x="182" y="161"/>
                </a:cubicBezTo>
                <a:cubicBezTo>
                  <a:pt x="200" y="161"/>
                  <a:pt x="200" y="161"/>
                  <a:pt x="200" y="161"/>
                </a:cubicBezTo>
                <a:cubicBezTo>
                  <a:pt x="225" y="161"/>
                  <a:pt x="245" y="140"/>
                  <a:pt x="245" y="116"/>
                </a:cubicBezTo>
                <a:cubicBezTo>
                  <a:pt x="245" y="93"/>
                  <a:pt x="228" y="74"/>
                  <a:pt x="206" y="71"/>
                </a:cubicBezTo>
                <a:close/>
              </a:path>
            </a:pathLst>
          </a:custGeom>
          <a:solidFill>
            <a:schemeClr val="bg2"/>
          </a:solidFill>
          <a:ln w="57150">
            <a:solidFill>
              <a:schemeClr val="bg1"/>
            </a:solidFill>
          </a:ln>
          <a:extLst/>
        </p:spPr>
        <p:txBody>
          <a:bodyPr vert="horz" wrap="square" lIns="124330" tIns="62165" rIns="124330" bIns="62165" numCol="1" anchor="t" anchorCtr="0" compatLnSpc="1">
            <a:prstTxWarp prst="textNoShape">
              <a:avLst/>
            </a:prstTxWarp>
          </a:bodyPr>
          <a:lstStyle/>
          <a:p>
            <a:pPr defTabSz="932597"/>
            <a:endParaRPr lang="en-US" sz="2448">
              <a:solidFill>
                <a:srgbClr val="505050"/>
              </a:solidFill>
            </a:endParaRPr>
          </a:p>
        </p:txBody>
      </p:sp>
      <p:sp>
        <p:nvSpPr>
          <p:cNvPr id="171" name="TextBox 170"/>
          <p:cNvSpPr txBox="1"/>
          <p:nvPr/>
        </p:nvSpPr>
        <p:spPr>
          <a:xfrm>
            <a:off x="8124403" y="1384899"/>
            <a:ext cx="3085009" cy="738493"/>
          </a:xfrm>
          <a:prstGeom prst="rect">
            <a:avLst/>
          </a:prstGeom>
          <a:noFill/>
        </p:spPr>
        <p:txBody>
          <a:bodyPr wrap="square" lIns="182854" tIns="146283" rIns="182854" bIns="146283" rtlCol="0">
            <a:spAutoFit/>
          </a:bodyPr>
          <a:lstStyle/>
          <a:p>
            <a:pPr algn="ctr" defTabSz="932597">
              <a:lnSpc>
                <a:spcPct val="90000"/>
              </a:lnSpc>
              <a:spcAft>
                <a:spcPts val="600"/>
              </a:spcAft>
            </a:pPr>
            <a:r>
              <a:rPr lang="en-US" sz="3199" dirty="0">
                <a:solidFill>
                  <a:srgbClr val="D2D2D2">
                    <a:lumMod val="50000"/>
                  </a:srgbClr>
                </a:solidFill>
                <a:latin typeface="Segoe UI Light"/>
              </a:rPr>
              <a:t>Microsoft Azure</a:t>
            </a:r>
          </a:p>
        </p:txBody>
      </p:sp>
      <p:sp>
        <p:nvSpPr>
          <p:cNvPr id="172" name="Rectangle 171"/>
          <p:cNvSpPr/>
          <p:nvPr/>
        </p:nvSpPr>
        <p:spPr bwMode="auto">
          <a:xfrm>
            <a:off x="3620197" y="4557137"/>
            <a:ext cx="5125788" cy="1554259"/>
          </a:xfrm>
          <a:prstGeom prst="rect">
            <a:avLst/>
          </a:prstGeom>
          <a:solidFill>
            <a:srgbClr val="004BBB">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275163" y="6231605"/>
            <a:ext cx="11885832" cy="21653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7" name="Rectangle 66"/>
          <p:cNvSpPr/>
          <p:nvPr/>
        </p:nvSpPr>
        <p:spPr bwMode="auto">
          <a:xfrm>
            <a:off x="8559818" y="4557137"/>
            <a:ext cx="2194249" cy="1554259"/>
          </a:xfrm>
          <a:prstGeom prst="rect">
            <a:avLst/>
          </a:prstGeom>
          <a:solidFill>
            <a:srgbClr val="004B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ts val="600"/>
              </a:spcBef>
              <a:spcAft>
                <a:spcPct val="0"/>
              </a:spcAft>
            </a:pPr>
            <a:r>
              <a:rPr lang="en-US" sz="2000" b="1" dirty="0">
                <a:gradFill>
                  <a:gsLst>
                    <a:gs pos="0">
                      <a:srgbClr val="FFFFFF"/>
                    </a:gs>
                    <a:gs pos="100000">
                      <a:srgbClr val="FFFFFF"/>
                    </a:gs>
                  </a:gsLst>
                  <a:lin ang="5400000" scaled="0"/>
                </a:gradFill>
                <a:ea typeface="Segoe UI" pitchFamily="34" charset="0"/>
                <a:cs typeface="Segoe UI" pitchFamily="34" charset="0"/>
              </a:rPr>
              <a:t>Infrastructure</a:t>
            </a:r>
          </a:p>
        </p:txBody>
      </p:sp>
      <p:sp>
        <p:nvSpPr>
          <p:cNvPr id="70" name="Rectangle 69"/>
          <p:cNvSpPr/>
          <p:nvPr/>
        </p:nvSpPr>
        <p:spPr bwMode="auto">
          <a:xfrm>
            <a:off x="8559818" y="2936054"/>
            <a:ext cx="2194249" cy="1554259"/>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000" b="1" dirty="0">
                <a:gradFill>
                  <a:gsLst>
                    <a:gs pos="0">
                      <a:srgbClr val="FFFFFF"/>
                    </a:gs>
                    <a:gs pos="100000">
                      <a:srgbClr val="FFFFFF"/>
                    </a:gs>
                  </a:gsLst>
                  <a:lin ang="5400000" scaled="0"/>
                </a:gradFill>
                <a:ea typeface="Segoe UI" pitchFamily="34" charset="0"/>
                <a:cs typeface="Segoe UI" pitchFamily="34" charset="0"/>
              </a:rPr>
              <a:t>Services</a:t>
            </a:r>
            <a:r>
              <a:rPr lang="en-US" sz="2000" dirty="0">
                <a:gradFill>
                  <a:gsLst>
                    <a:gs pos="0">
                      <a:srgbClr val="FFFFFF"/>
                    </a:gs>
                    <a:gs pos="100000">
                      <a:srgbClr val="FFFFFF"/>
                    </a:gs>
                  </a:gsLst>
                  <a:lin ang="5400000" scaled="0"/>
                </a:gradFill>
                <a:ea typeface="Segoe UI" pitchFamily="34" charset="0"/>
                <a:cs typeface="Segoe UI" pitchFamily="34" charset="0"/>
              </a:rPr>
              <a:t> </a:t>
            </a:r>
          </a:p>
        </p:txBody>
      </p:sp>
      <p:sp>
        <p:nvSpPr>
          <p:cNvPr id="71" name="TextBox 70"/>
          <p:cNvSpPr txBox="1"/>
          <p:nvPr/>
        </p:nvSpPr>
        <p:spPr>
          <a:xfrm>
            <a:off x="4376755" y="3756374"/>
            <a:ext cx="3484770" cy="1814991"/>
          </a:xfrm>
          <a:custGeom>
            <a:avLst/>
            <a:gdLst>
              <a:gd name="connsiteX0" fmla="*/ 576906 w 3645622"/>
              <a:gd name="connsiteY0" fmla="*/ 0 h 1898768"/>
              <a:gd name="connsiteX1" fmla="*/ 3068717 w 3645622"/>
              <a:gd name="connsiteY1" fmla="*/ 0 h 1898768"/>
              <a:gd name="connsiteX2" fmla="*/ 3068717 w 3645622"/>
              <a:gd name="connsiteY2" fmla="*/ 777715 h 1898768"/>
              <a:gd name="connsiteX3" fmla="*/ 3302284 w 3645622"/>
              <a:gd name="connsiteY3" fmla="*/ 777715 h 1898768"/>
              <a:gd name="connsiteX4" fmla="*/ 3302284 w 3645622"/>
              <a:gd name="connsiteY4" fmla="*/ 606046 h 1898768"/>
              <a:gd name="connsiteX5" fmla="*/ 3645622 w 3645622"/>
              <a:gd name="connsiteY5" fmla="*/ 949384 h 1898768"/>
              <a:gd name="connsiteX6" fmla="*/ 3302284 w 3645622"/>
              <a:gd name="connsiteY6" fmla="*/ 1292722 h 1898768"/>
              <a:gd name="connsiteX7" fmla="*/ 3302284 w 3645622"/>
              <a:gd name="connsiteY7" fmla="*/ 1121053 h 1898768"/>
              <a:gd name="connsiteX8" fmla="*/ 3068717 w 3645622"/>
              <a:gd name="connsiteY8" fmla="*/ 1121053 h 1898768"/>
              <a:gd name="connsiteX9" fmla="*/ 3068717 w 3645622"/>
              <a:gd name="connsiteY9" fmla="*/ 1898768 h 1898768"/>
              <a:gd name="connsiteX10" fmla="*/ 576906 w 3645622"/>
              <a:gd name="connsiteY10" fmla="*/ 1898768 h 1898768"/>
              <a:gd name="connsiteX11" fmla="*/ 576906 w 3645622"/>
              <a:gd name="connsiteY11" fmla="*/ 1121053 h 1898768"/>
              <a:gd name="connsiteX12" fmla="*/ 343338 w 3645622"/>
              <a:gd name="connsiteY12" fmla="*/ 1121053 h 1898768"/>
              <a:gd name="connsiteX13" fmla="*/ 343338 w 3645622"/>
              <a:gd name="connsiteY13" fmla="*/ 1292722 h 1898768"/>
              <a:gd name="connsiteX14" fmla="*/ 0 w 3645622"/>
              <a:gd name="connsiteY14" fmla="*/ 949384 h 1898768"/>
              <a:gd name="connsiteX15" fmla="*/ 343338 w 3645622"/>
              <a:gd name="connsiteY15" fmla="*/ 606046 h 1898768"/>
              <a:gd name="connsiteX16" fmla="*/ 343338 w 3645622"/>
              <a:gd name="connsiteY16" fmla="*/ 777715 h 1898768"/>
              <a:gd name="connsiteX17" fmla="*/ 576906 w 3645622"/>
              <a:gd name="connsiteY17" fmla="*/ 777715 h 189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5622" h="1898768">
                <a:moveTo>
                  <a:pt x="576906" y="0"/>
                </a:moveTo>
                <a:lnTo>
                  <a:pt x="3068717" y="0"/>
                </a:lnTo>
                <a:lnTo>
                  <a:pt x="3068717" y="777715"/>
                </a:lnTo>
                <a:lnTo>
                  <a:pt x="3302284" y="777715"/>
                </a:lnTo>
                <a:lnTo>
                  <a:pt x="3302284" y="606046"/>
                </a:lnTo>
                <a:lnTo>
                  <a:pt x="3645622" y="949384"/>
                </a:lnTo>
                <a:lnTo>
                  <a:pt x="3302284" y="1292722"/>
                </a:lnTo>
                <a:lnTo>
                  <a:pt x="3302284" y="1121053"/>
                </a:lnTo>
                <a:lnTo>
                  <a:pt x="3068717" y="1121053"/>
                </a:lnTo>
                <a:lnTo>
                  <a:pt x="3068717" y="1898768"/>
                </a:lnTo>
                <a:lnTo>
                  <a:pt x="576906" y="1898768"/>
                </a:lnTo>
                <a:lnTo>
                  <a:pt x="576906" y="1121053"/>
                </a:lnTo>
                <a:lnTo>
                  <a:pt x="343338" y="1121053"/>
                </a:lnTo>
                <a:lnTo>
                  <a:pt x="343338" y="1292722"/>
                </a:lnTo>
                <a:lnTo>
                  <a:pt x="0" y="949384"/>
                </a:lnTo>
                <a:lnTo>
                  <a:pt x="343338" y="606046"/>
                </a:lnTo>
                <a:lnTo>
                  <a:pt x="343338" y="777715"/>
                </a:lnTo>
                <a:lnTo>
                  <a:pt x="576906" y="777715"/>
                </a:lnTo>
                <a:close/>
              </a:path>
            </a:pathLst>
          </a:custGeom>
          <a:noFill/>
        </p:spPr>
        <p:txBody>
          <a:bodyPr wrap="square" lIns="182854" tIns="146283" rIns="182854" bIns="146283" rtlCol="0" anchor="ctr">
            <a:noAutofit/>
          </a:bodyPr>
          <a:lstStyle/>
          <a:p>
            <a:pPr algn="ctr" defTabSz="932597">
              <a:lnSpc>
                <a:spcPct val="90000"/>
              </a:lnSpc>
              <a:spcAft>
                <a:spcPts val="600"/>
              </a:spcAft>
            </a:pPr>
            <a:r>
              <a:rPr lang="en-US" sz="3199" dirty="0">
                <a:gradFill>
                  <a:gsLst>
                    <a:gs pos="15044">
                      <a:srgbClr val="68217A"/>
                    </a:gs>
                    <a:gs pos="38053">
                      <a:srgbClr val="68217A"/>
                    </a:gs>
                  </a:gsLst>
                  <a:lin ang="5400000" scaled="1"/>
                </a:gradFill>
                <a:latin typeface="Segoe UI Semibold" panose="020B0702040204020203" pitchFamily="34" charset="0"/>
                <a:cs typeface="Segoe UI Semibold" panose="020B0702040204020203" pitchFamily="34" charset="0"/>
              </a:rPr>
              <a:t>Consistency</a:t>
            </a:r>
            <a:endParaRPr lang="en-US" sz="3199" dirty="0">
              <a:solidFill>
                <a:srgbClr val="D2D2D2">
                  <a:lumMod val="50000"/>
                </a:srgbClr>
              </a:solidFill>
              <a:latin typeface="Segoe UI Light"/>
            </a:endParaRPr>
          </a:p>
          <a:p>
            <a:pPr algn="ctr" defTabSz="932597">
              <a:lnSpc>
                <a:spcPct val="90000"/>
              </a:lnSpc>
              <a:spcAft>
                <a:spcPts val="600"/>
              </a:spcAft>
            </a:pPr>
            <a:r>
              <a:rPr lang="en-US" sz="3199" dirty="0">
                <a:gradFill>
                  <a:gsLst>
                    <a:gs pos="15044">
                      <a:srgbClr val="68217A"/>
                    </a:gs>
                    <a:gs pos="38053">
                      <a:srgbClr val="68217A"/>
                    </a:gs>
                  </a:gsLst>
                  <a:lin ang="5400000" scaled="1"/>
                </a:gradFill>
                <a:latin typeface="Segoe UI Semibold" panose="020B0702040204020203" pitchFamily="34" charset="0"/>
                <a:cs typeface="Segoe UI Semibold" panose="020B0702040204020203" pitchFamily="34" charset="0"/>
              </a:rPr>
              <a:t>Connectivity</a:t>
            </a:r>
            <a:endParaRPr lang="en-US" sz="3199" dirty="0">
              <a:solidFill>
                <a:srgbClr val="D2D2D2">
                  <a:lumMod val="50000"/>
                </a:srgbClr>
              </a:solidFill>
              <a:latin typeface="Segoe UI Light"/>
            </a:endParaRPr>
          </a:p>
          <a:p>
            <a:pPr algn="ctr" defTabSz="932597">
              <a:lnSpc>
                <a:spcPct val="90000"/>
              </a:lnSpc>
              <a:spcAft>
                <a:spcPts val="600"/>
              </a:spcAft>
            </a:pPr>
            <a:r>
              <a:rPr lang="en-US" sz="3199" dirty="0">
                <a:gradFill>
                  <a:gsLst>
                    <a:gs pos="15044">
                      <a:srgbClr val="68217A"/>
                    </a:gs>
                    <a:gs pos="38053">
                      <a:srgbClr val="68217A"/>
                    </a:gs>
                  </a:gsLst>
                  <a:lin ang="5400000" scaled="1"/>
                </a:gradFill>
                <a:latin typeface="Segoe UI Semibold" panose="020B0702040204020203" pitchFamily="34" charset="0"/>
                <a:cs typeface="Segoe UI Semibold" panose="020B0702040204020203" pitchFamily="34" charset="0"/>
              </a:rPr>
              <a:t>Code</a:t>
            </a:r>
            <a:endParaRPr lang="en-US" sz="3199" dirty="0">
              <a:solidFill>
                <a:srgbClr val="D2D2D2">
                  <a:lumMod val="50000"/>
                </a:srgbClr>
              </a:solidFill>
              <a:latin typeface="Segoe UI Light"/>
            </a:endParaRPr>
          </a:p>
        </p:txBody>
      </p:sp>
      <p:sp>
        <p:nvSpPr>
          <p:cNvPr id="73" name="Freeform 72"/>
          <p:cNvSpPr/>
          <p:nvPr/>
        </p:nvSpPr>
        <p:spPr bwMode="auto">
          <a:xfrm rot="8100000">
            <a:off x="4927375" y="2582650"/>
            <a:ext cx="2312931" cy="2312931"/>
          </a:xfrm>
          <a:custGeom>
            <a:avLst/>
            <a:gdLst>
              <a:gd name="connsiteX0" fmla="*/ 686584 w 2313259"/>
              <a:gd name="connsiteY0" fmla="*/ 1626304 h 2313259"/>
              <a:gd name="connsiteX1" fmla="*/ 134698 w 2313259"/>
              <a:gd name="connsiteY1" fmla="*/ 456262 h 2313259"/>
              <a:gd name="connsiteX2" fmla="*/ 127395 w 2313259"/>
              <a:gd name="connsiteY2" fmla="*/ 303308 h 2313259"/>
              <a:gd name="connsiteX3" fmla="*/ 0 w 2313259"/>
              <a:gd name="connsiteY3" fmla="*/ 303308 h 2313259"/>
              <a:gd name="connsiteX4" fmla="*/ 227788 w 2313259"/>
              <a:gd name="connsiteY4" fmla="*/ 0 h 2313259"/>
              <a:gd name="connsiteX5" fmla="*/ 455575 w 2313259"/>
              <a:gd name="connsiteY5" fmla="*/ 303308 h 2313259"/>
              <a:gd name="connsiteX6" fmla="*/ 346480 w 2313259"/>
              <a:gd name="connsiteY6" fmla="*/ 303308 h 2313259"/>
              <a:gd name="connsiteX7" fmla="*/ 347164 w 2313259"/>
              <a:gd name="connsiteY7" fmla="*/ 303991 h 2313259"/>
              <a:gd name="connsiteX8" fmla="*/ 353429 w 2313259"/>
              <a:gd name="connsiteY8" fmla="*/ 435199 h 2313259"/>
              <a:gd name="connsiteX9" fmla="*/ 841961 w 2313259"/>
              <a:gd name="connsiteY9" fmla="*/ 1470926 h 2313259"/>
              <a:gd name="connsiteX10" fmla="*/ 1877688 w 2313259"/>
              <a:gd name="connsiteY10" fmla="*/ 1959458 h 2313259"/>
              <a:gd name="connsiteX11" fmla="*/ 2008896 w 2313259"/>
              <a:gd name="connsiteY11" fmla="*/ 1965723 h 2313259"/>
              <a:gd name="connsiteX12" fmla="*/ 2009951 w 2313259"/>
              <a:gd name="connsiteY12" fmla="*/ 1966779 h 2313259"/>
              <a:gd name="connsiteX13" fmla="*/ 2009951 w 2313259"/>
              <a:gd name="connsiteY13" fmla="*/ 1857684 h 2313259"/>
              <a:gd name="connsiteX14" fmla="*/ 2313259 w 2313259"/>
              <a:gd name="connsiteY14" fmla="*/ 2085471 h 2313259"/>
              <a:gd name="connsiteX15" fmla="*/ 2009951 w 2313259"/>
              <a:gd name="connsiteY15" fmla="*/ 2313259 h 2313259"/>
              <a:gd name="connsiteX16" fmla="*/ 2009951 w 2313259"/>
              <a:gd name="connsiteY16" fmla="*/ 2185510 h 2313259"/>
              <a:gd name="connsiteX17" fmla="*/ 1856625 w 2313259"/>
              <a:gd name="connsiteY17" fmla="*/ 2178189 h 2313259"/>
              <a:gd name="connsiteX18" fmla="*/ 686584 w 2313259"/>
              <a:gd name="connsiteY18" fmla="*/ 1626304 h 231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3259" h="2313259">
                <a:moveTo>
                  <a:pt x="686584" y="1626304"/>
                </a:moveTo>
                <a:cubicBezTo>
                  <a:pt x="359540" y="1299260"/>
                  <a:pt x="175578" y="883317"/>
                  <a:pt x="134698" y="456262"/>
                </a:cubicBezTo>
                <a:lnTo>
                  <a:pt x="127395" y="303308"/>
                </a:lnTo>
                <a:lnTo>
                  <a:pt x="0" y="303308"/>
                </a:lnTo>
                <a:lnTo>
                  <a:pt x="227788" y="0"/>
                </a:lnTo>
                <a:lnTo>
                  <a:pt x="455575" y="303308"/>
                </a:lnTo>
                <a:lnTo>
                  <a:pt x="346480" y="303308"/>
                </a:lnTo>
                <a:lnTo>
                  <a:pt x="347164" y="303991"/>
                </a:lnTo>
                <a:lnTo>
                  <a:pt x="353429" y="435199"/>
                </a:lnTo>
                <a:cubicBezTo>
                  <a:pt x="389616" y="813231"/>
                  <a:pt x="552460" y="1181425"/>
                  <a:pt x="841961" y="1470926"/>
                </a:cubicBezTo>
                <a:cubicBezTo>
                  <a:pt x="1131462" y="1760427"/>
                  <a:pt x="1499656" y="1923270"/>
                  <a:pt x="1877688" y="1959458"/>
                </a:cubicBezTo>
                <a:lnTo>
                  <a:pt x="2008896" y="1965723"/>
                </a:lnTo>
                <a:lnTo>
                  <a:pt x="2009951" y="1966779"/>
                </a:lnTo>
                <a:lnTo>
                  <a:pt x="2009951" y="1857684"/>
                </a:lnTo>
                <a:lnTo>
                  <a:pt x="2313259" y="2085471"/>
                </a:lnTo>
                <a:lnTo>
                  <a:pt x="2009951" y="2313259"/>
                </a:lnTo>
                <a:lnTo>
                  <a:pt x="2009951" y="2185510"/>
                </a:lnTo>
                <a:lnTo>
                  <a:pt x="1856625" y="2178189"/>
                </a:lnTo>
                <a:cubicBezTo>
                  <a:pt x="1429570" y="2137309"/>
                  <a:pt x="1013627" y="1953347"/>
                  <a:pt x="686584" y="1626304"/>
                </a:cubicBez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4" name="Freeform 73"/>
          <p:cNvSpPr/>
          <p:nvPr/>
        </p:nvSpPr>
        <p:spPr bwMode="auto">
          <a:xfrm rot="13500000" flipV="1">
            <a:off x="4933544" y="4129461"/>
            <a:ext cx="2312931" cy="2312931"/>
          </a:xfrm>
          <a:custGeom>
            <a:avLst/>
            <a:gdLst>
              <a:gd name="connsiteX0" fmla="*/ 686584 w 2313259"/>
              <a:gd name="connsiteY0" fmla="*/ 1626304 h 2313259"/>
              <a:gd name="connsiteX1" fmla="*/ 134698 w 2313259"/>
              <a:gd name="connsiteY1" fmla="*/ 456262 h 2313259"/>
              <a:gd name="connsiteX2" fmla="*/ 127395 w 2313259"/>
              <a:gd name="connsiteY2" fmla="*/ 303308 h 2313259"/>
              <a:gd name="connsiteX3" fmla="*/ 0 w 2313259"/>
              <a:gd name="connsiteY3" fmla="*/ 303308 h 2313259"/>
              <a:gd name="connsiteX4" fmla="*/ 227788 w 2313259"/>
              <a:gd name="connsiteY4" fmla="*/ 0 h 2313259"/>
              <a:gd name="connsiteX5" fmla="*/ 455575 w 2313259"/>
              <a:gd name="connsiteY5" fmla="*/ 303308 h 2313259"/>
              <a:gd name="connsiteX6" fmla="*/ 346480 w 2313259"/>
              <a:gd name="connsiteY6" fmla="*/ 303308 h 2313259"/>
              <a:gd name="connsiteX7" fmla="*/ 347164 w 2313259"/>
              <a:gd name="connsiteY7" fmla="*/ 303991 h 2313259"/>
              <a:gd name="connsiteX8" fmla="*/ 353429 w 2313259"/>
              <a:gd name="connsiteY8" fmla="*/ 435199 h 2313259"/>
              <a:gd name="connsiteX9" fmla="*/ 841961 w 2313259"/>
              <a:gd name="connsiteY9" fmla="*/ 1470926 h 2313259"/>
              <a:gd name="connsiteX10" fmla="*/ 1877688 w 2313259"/>
              <a:gd name="connsiteY10" fmla="*/ 1959458 h 2313259"/>
              <a:gd name="connsiteX11" fmla="*/ 2008896 w 2313259"/>
              <a:gd name="connsiteY11" fmla="*/ 1965723 h 2313259"/>
              <a:gd name="connsiteX12" fmla="*/ 2009951 w 2313259"/>
              <a:gd name="connsiteY12" fmla="*/ 1966779 h 2313259"/>
              <a:gd name="connsiteX13" fmla="*/ 2009951 w 2313259"/>
              <a:gd name="connsiteY13" fmla="*/ 1857684 h 2313259"/>
              <a:gd name="connsiteX14" fmla="*/ 2313259 w 2313259"/>
              <a:gd name="connsiteY14" fmla="*/ 2085471 h 2313259"/>
              <a:gd name="connsiteX15" fmla="*/ 2009951 w 2313259"/>
              <a:gd name="connsiteY15" fmla="*/ 2313259 h 2313259"/>
              <a:gd name="connsiteX16" fmla="*/ 2009951 w 2313259"/>
              <a:gd name="connsiteY16" fmla="*/ 2185510 h 2313259"/>
              <a:gd name="connsiteX17" fmla="*/ 1856625 w 2313259"/>
              <a:gd name="connsiteY17" fmla="*/ 2178189 h 2313259"/>
              <a:gd name="connsiteX18" fmla="*/ 686584 w 2313259"/>
              <a:gd name="connsiteY18" fmla="*/ 1626304 h 231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3259" h="2313259">
                <a:moveTo>
                  <a:pt x="686584" y="1626304"/>
                </a:moveTo>
                <a:cubicBezTo>
                  <a:pt x="359540" y="1299260"/>
                  <a:pt x="175578" y="883317"/>
                  <a:pt x="134698" y="456262"/>
                </a:cubicBezTo>
                <a:lnTo>
                  <a:pt x="127395" y="303308"/>
                </a:lnTo>
                <a:lnTo>
                  <a:pt x="0" y="303308"/>
                </a:lnTo>
                <a:lnTo>
                  <a:pt x="227788" y="0"/>
                </a:lnTo>
                <a:lnTo>
                  <a:pt x="455575" y="303308"/>
                </a:lnTo>
                <a:lnTo>
                  <a:pt x="346480" y="303308"/>
                </a:lnTo>
                <a:lnTo>
                  <a:pt x="347164" y="303991"/>
                </a:lnTo>
                <a:lnTo>
                  <a:pt x="353429" y="435199"/>
                </a:lnTo>
                <a:cubicBezTo>
                  <a:pt x="389616" y="813231"/>
                  <a:pt x="552460" y="1181425"/>
                  <a:pt x="841961" y="1470926"/>
                </a:cubicBezTo>
                <a:cubicBezTo>
                  <a:pt x="1131462" y="1760427"/>
                  <a:pt x="1499656" y="1923270"/>
                  <a:pt x="1877688" y="1959458"/>
                </a:cubicBezTo>
                <a:lnTo>
                  <a:pt x="2008896" y="1965723"/>
                </a:lnTo>
                <a:lnTo>
                  <a:pt x="2009951" y="1966779"/>
                </a:lnTo>
                <a:lnTo>
                  <a:pt x="2009951" y="1857684"/>
                </a:lnTo>
                <a:lnTo>
                  <a:pt x="2313259" y="2085471"/>
                </a:lnTo>
                <a:lnTo>
                  <a:pt x="2009951" y="2313259"/>
                </a:lnTo>
                <a:lnTo>
                  <a:pt x="2009951" y="2185510"/>
                </a:lnTo>
                <a:lnTo>
                  <a:pt x="1856625" y="2178189"/>
                </a:lnTo>
                <a:cubicBezTo>
                  <a:pt x="1429570" y="2137309"/>
                  <a:pt x="1013627" y="1953347"/>
                  <a:pt x="686584" y="1626304"/>
                </a:cubicBez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2826781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p:nvPr/>
        </p:nvSpPr>
        <p:spPr bwMode="auto">
          <a:xfrm>
            <a:off x="276620" y="1732762"/>
            <a:ext cx="5943121" cy="301709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4" name="Rectangle 203"/>
          <p:cNvSpPr/>
          <p:nvPr/>
        </p:nvSpPr>
        <p:spPr bwMode="auto">
          <a:xfrm>
            <a:off x="6219744" y="1732762"/>
            <a:ext cx="5941252" cy="30170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2863" y="-58744"/>
            <a:ext cx="11883230" cy="947658"/>
          </a:xfrm>
        </p:spPr>
        <p:txBody>
          <a:bodyPr/>
          <a:lstStyle/>
          <a:p>
            <a:r>
              <a:rPr lang="en-US" dirty="0" smtClean="0"/>
              <a:t>Datacenter modernization is key to app innovation  </a:t>
            </a:r>
            <a:endParaRPr lang="en-US" dirty="0"/>
          </a:p>
        </p:txBody>
      </p:sp>
      <p:sp>
        <p:nvSpPr>
          <p:cNvPr id="76" name="Content Placeholder 2"/>
          <p:cNvSpPr txBox="1">
            <a:spLocks/>
          </p:cNvSpPr>
          <p:nvPr/>
        </p:nvSpPr>
        <p:spPr>
          <a:xfrm>
            <a:off x="275481" y="1732764"/>
            <a:ext cx="5938996" cy="2504520"/>
          </a:xfrm>
          <a:prstGeom prst="rect">
            <a:avLst/>
          </a:prstGeom>
        </p:spPr>
        <p:txBody>
          <a:bodyPr vert="horz" wrap="square" lIns="182854" tIns="146283" rIns="182854" bIns="146283"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600"/>
              </a:spcBef>
              <a:buFont typeface="Arial" pitchFamily="34" charset="0"/>
              <a:buNone/>
            </a:pPr>
            <a:r>
              <a:rPr lang="en-US" sz="3199" dirty="0">
                <a:gradFill>
                  <a:gsLst>
                    <a:gs pos="26667">
                      <a:srgbClr val="FFFFFF"/>
                    </a:gs>
                    <a:gs pos="84000">
                      <a:srgbClr val="FFFFFF"/>
                    </a:gs>
                  </a:gsLst>
                  <a:lin ang="5400000" scaled="1"/>
                </a:gradFill>
                <a:latin typeface="Segoe UI Light"/>
                <a:cs typeface="Segoe UI" pitchFamily="34" charset="0"/>
              </a:rPr>
              <a:t>Traditional datacenter</a:t>
            </a:r>
          </a:p>
          <a:p>
            <a:pPr marL="228557" lvl="1" indent="-228557">
              <a:spcBef>
                <a:spcPts val="1199"/>
              </a:spcBef>
            </a:pPr>
            <a:r>
              <a:rPr lang="en-US" sz="1599" dirty="0">
                <a:gradFill>
                  <a:gsLst>
                    <a:gs pos="26667">
                      <a:srgbClr val="FFFFFF"/>
                    </a:gs>
                    <a:gs pos="84000">
                      <a:srgbClr val="FFFFFF"/>
                    </a:gs>
                  </a:gsLst>
                  <a:lin ang="5400000" scaled="1"/>
                </a:gradFill>
                <a:cs typeface="Segoe UI" pitchFamily="34" charset="0"/>
              </a:rPr>
              <a:t>Tight coupling between infrastructure and apps </a:t>
            </a:r>
          </a:p>
          <a:p>
            <a:pPr marL="228557" lvl="1" indent="-228557">
              <a:spcBef>
                <a:spcPts val="1199"/>
              </a:spcBef>
            </a:pPr>
            <a:r>
              <a:rPr lang="en-US" sz="1599" dirty="0">
                <a:gradFill>
                  <a:gsLst>
                    <a:gs pos="26667">
                      <a:srgbClr val="FFFFFF"/>
                    </a:gs>
                    <a:gs pos="84000">
                      <a:srgbClr val="FFFFFF"/>
                    </a:gs>
                  </a:gsLst>
                  <a:lin ang="5400000" scaled="1"/>
                </a:gradFill>
                <a:cs typeface="Segoe UI" pitchFamily="34" charset="0"/>
              </a:rPr>
              <a:t>Expensive, proprietary, and vertically </a:t>
            </a:r>
            <a:br>
              <a:rPr lang="en-US" sz="1599" dirty="0">
                <a:gradFill>
                  <a:gsLst>
                    <a:gs pos="26667">
                      <a:srgbClr val="FFFFFF"/>
                    </a:gs>
                    <a:gs pos="84000">
                      <a:srgbClr val="FFFFFF"/>
                    </a:gs>
                  </a:gsLst>
                  <a:lin ang="5400000" scaled="1"/>
                </a:gradFill>
                <a:cs typeface="Segoe UI" pitchFamily="34" charset="0"/>
              </a:rPr>
            </a:br>
            <a:r>
              <a:rPr lang="en-US" sz="1599" dirty="0">
                <a:gradFill>
                  <a:gsLst>
                    <a:gs pos="26667">
                      <a:srgbClr val="FFFFFF"/>
                    </a:gs>
                    <a:gs pos="84000">
                      <a:srgbClr val="FFFFFF"/>
                    </a:gs>
                  </a:gsLst>
                  <a:lin ang="5400000" scaled="1"/>
                </a:gradFill>
                <a:cs typeface="Segoe UI" pitchFamily="34" charset="0"/>
              </a:rPr>
              <a:t>integrated hardware   </a:t>
            </a:r>
          </a:p>
          <a:p>
            <a:pPr marL="228557" lvl="1" indent="-228557">
              <a:spcBef>
                <a:spcPts val="1199"/>
              </a:spcBef>
            </a:pPr>
            <a:r>
              <a:rPr lang="en-US" sz="1599" dirty="0" err="1">
                <a:gradFill>
                  <a:gsLst>
                    <a:gs pos="26667">
                      <a:srgbClr val="FFFFFF"/>
                    </a:gs>
                    <a:gs pos="84000">
                      <a:srgbClr val="FFFFFF"/>
                    </a:gs>
                  </a:gsLst>
                  <a:lin ang="5400000" scaled="1"/>
                </a:gradFill>
                <a:cs typeface="Segoe UI" pitchFamily="34" charset="0"/>
              </a:rPr>
              <a:t>Siloed</a:t>
            </a:r>
            <a:r>
              <a:rPr lang="en-US" sz="1599" dirty="0">
                <a:gradFill>
                  <a:gsLst>
                    <a:gs pos="26667">
                      <a:srgbClr val="FFFFFF"/>
                    </a:gs>
                    <a:gs pos="84000">
                      <a:srgbClr val="FFFFFF"/>
                    </a:gs>
                  </a:gsLst>
                  <a:lin ang="5400000" scaled="1"/>
                </a:gradFill>
                <a:cs typeface="Segoe UI" pitchFamily="34" charset="0"/>
              </a:rPr>
              <a:t> infrastructure and operations</a:t>
            </a:r>
          </a:p>
          <a:p>
            <a:pPr marL="228557" lvl="1" indent="-228557">
              <a:spcBef>
                <a:spcPts val="1199"/>
              </a:spcBef>
            </a:pPr>
            <a:r>
              <a:rPr lang="en-US" sz="1599" dirty="0">
                <a:gradFill>
                  <a:gsLst>
                    <a:gs pos="26667">
                      <a:srgbClr val="FFFFFF"/>
                    </a:gs>
                    <a:gs pos="84000">
                      <a:srgbClr val="FFFFFF"/>
                    </a:gs>
                  </a:gsLst>
                  <a:lin ang="5400000" scaled="1"/>
                </a:gradFill>
                <a:cs typeface="Segoe UI" pitchFamily="34" charset="0"/>
              </a:rPr>
              <a:t>Highly customized processes and configurations</a:t>
            </a:r>
          </a:p>
        </p:txBody>
      </p:sp>
      <p:sp>
        <p:nvSpPr>
          <p:cNvPr id="205" name="Content Placeholder 2"/>
          <p:cNvSpPr txBox="1">
            <a:spLocks/>
          </p:cNvSpPr>
          <p:nvPr/>
        </p:nvSpPr>
        <p:spPr>
          <a:xfrm>
            <a:off x="6214479" y="1732764"/>
            <a:ext cx="6099758" cy="2904342"/>
          </a:xfrm>
          <a:prstGeom prst="rect">
            <a:avLst/>
          </a:prstGeom>
        </p:spPr>
        <p:txBody>
          <a:bodyPr vert="horz" wrap="square" lIns="182854" tIns="146283" rIns="182854" bIns="146283"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600"/>
              </a:spcBef>
              <a:buFont typeface="Arial" pitchFamily="34" charset="0"/>
              <a:buNone/>
            </a:pPr>
            <a:r>
              <a:rPr lang="en-US" sz="3199" dirty="0">
                <a:gradFill>
                  <a:gsLst>
                    <a:gs pos="26667">
                      <a:srgbClr val="FFFFFF"/>
                    </a:gs>
                    <a:gs pos="84000">
                      <a:srgbClr val="FFFFFF"/>
                    </a:gs>
                  </a:gsLst>
                  <a:lin ang="5400000" scaled="1"/>
                </a:gradFill>
                <a:latin typeface="Segoe UI Light"/>
                <a:cs typeface="Segoe UI" pitchFamily="34" charset="0"/>
              </a:rPr>
              <a:t>Software-defined datacenter</a:t>
            </a:r>
          </a:p>
          <a:p>
            <a:pPr marL="228557" lvl="1" indent="-228557">
              <a:spcBef>
                <a:spcPts val="1199"/>
              </a:spcBef>
            </a:pPr>
            <a:r>
              <a:rPr lang="en-US" sz="1599" dirty="0">
                <a:gradFill>
                  <a:gsLst>
                    <a:gs pos="26667">
                      <a:srgbClr val="FFFFFF"/>
                    </a:gs>
                    <a:gs pos="84000">
                      <a:srgbClr val="FFFFFF"/>
                    </a:gs>
                  </a:gsLst>
                  <a:lin ang="5400000" scaled="1"/>
                </a:gradFill>
                <a:cs typeface="Segoe UI" pitchFamily="34" charset="0"/>
              </a:rPr>
              <a:t>Loosely coupled apps, infrastructure resources, </a:t>
            </a:r>
            <a:br>
              <a:rPr lang="en-US" sz="1599" dirty="0">
                <a:gradFill>
                  <a:gsLst>
                    <a:gs pos="26667">
                      <a:srgbClr val="FFFFFF"/>
                    </a:gs>
                    <a:gs pos="84000">
                      <a:srgbClr val="FFFFFF"/>
                    </a:gs>
                  </a:gsLst>
                  <a:lin ang="5400000" scaled="1"/>
                </a:gradFill>
                <a:cs typeface="Segoe UI" pitchFamily="34" charset="0"/>
              </a:rPr>
            </a:br>
            <a:r>
              <a:rPr lang="en-US" sz="1599" dirty="0">
                <a:gradFill>
                  <a:gsLst>
                    <a:gs pos="26667">
                      <a:srgbClr val="FFFFFF"/>
                    </a:gs>
                    <a:gs pos="84000">
                      <a:srgbClr val="FFFFFF"/>
                    </a:gs>
                  </a:gsLst>
                  <a:lin ang="5400000" scaled="1"/>
                </a:gradFill>
                <a:cs typeface="Segoe UI" pitchFamily="34" charset="0"/>
              </a:rPr>
              <a:t>and physical hardware</a:t>
            </a:r>
          </a:p>
          <a:p>
            <a:pPr marL="228557" lvl="1" indent="-228557">
              <a:spcBef>
                <a:spcPts val="1199"/>
              </a:spcBef>
            </a:pPr>
            <a:r>
              <a:rPr lang="en-US" sz="1599" dirty="0">
                <a:gradFill>
                  <a:gsLst>
                    <a:gs pos="26667">
                      <a:srgbClr val="FFFFFF"/>
                    </a:gs>
                    <a:gs pos="84000">
                      <a:srgbClr val="FFFFFF"/>
                    </a:gs>
                  </a:gsLst>
                  <a:lin ang="5400000" scaled="1"/>
                </a:gradFill>
                <a:cs typeface="Segoe UI" pitchFamily="34" charset="0"/>
              </a:rPr>
              <a:t>Industry-standard, low cost hardware </a:t>
            </a:r>
            <a:r>
              <a:rPr lang="en-US" sz="1599" dirty="0" smtClean="0">
                <a:gradFill>
                  <a:gsLst>
                    <a:gs pos="26667">
                      <a:srgbClr val="FFFFFF"/>
                    </a:gs>
                    <a:gs pos="84000">
                      <a:srgbClr val="FFFFFF"/>
                    </a:gs>
                  </a:gsLst>
                  <a:lin ang="5400000" scaled="1"/>
                </a:gradFill>
                <a:cs typeface="Segoe UI" pitchFamily="34" charset="0"/>
              </a:rPr>
              <a:t>– optimal capital expenditure</a:t>
            </a:r>
            <a:endParaRPr lang="en-US" sz="1599" dirty="0">
              <a:gradFill>
                <a:gsLst>
                  <a:gs pos="26667">
                    <a:srgbClr val="FFFFFF"/>
                  </a:gs>
                  <a:gs pos="84000">
                    <a:srgbClr val="FFFFFF"/>
                  </a:gs>
                </a:gsLst>
                <a:lin ang="5400000" scaled="1"/>
              </a:gradFill>
              <a:cs typeface="Segoe UI" pitchFamily="34" charset="0"/>
            </a:endParaRPr>
          </a:p>
          <a:p>
            <a:pPr marL="228557" lvl="1" indent="-228557">
              <a:spcBef>
                <a:spcPts val="1199"/>
              </a:spcBef>
            </a:pPr>
            <a:r>
              <a:rPr lang="en-US" sz="1599" dirty="0">
                <a:gradFill>
                  <a:gsLst>
                    <a:gs pos="26667">
                      <a:srgbClr val="FFFFFF"/>
                    </a:gs>
                    <a:gs pos="84000">
                      <a:srgbClr val="FFFFFF"/>
                    </a:gs>
                  </a:gsLst>
                  <a:lin ang="5400000" scaled="1"/>
                </a:gradFill>
                <a:cs typeface="Segoe UI" pitchFamily="34" charset="0"/>
              </a:rPr>
              <a:t>Service-focused </a:t>
            </a:r>
            <a:r>
              <a:rPr lang="en-US" sz="1599" dirty="0" smtClean="0">
                <a:gradFill>
                  <a:gsLst>
                    <a:gs pos="26667">
                      <a:srgbClr val="FFFFFF"/>
                    </a:gs>
                    <a:gs pos="84000">
                      <a:srgbClr val="FFFFFF"/>
                    </a:gs>
                  </a:gsLst>
                  <a:lin ang="5400000" scaled="1"/>
                </a:gradFill>
                <a:cs typeface="Segoe UI" pitchFamily="34" charset="0"/>
              </a:rPr>
              <a:t>roles</a:t>
            </a:r>
            <a:endParaRPr lang="en-US" sz="1599" dirty="0">
              <a:gradFill>
                <a:gsLst>
                  <a:gs pos="26667">
                    <a:srgbClr val="FFFFFF"/>
                  </a:gs>
                  <a:gs pos="84000">
                    <a:srgbClr val="FFFFFF"/>
                  </a:gs>
                </a:gsLst>
                <a:lin ang="5400000" scaled="1"/>
              </a:gradFill>
              <a:cs typeface="Segoe UI" pitchFamily="34" charset="0"/>
            </a:endParaRPr>
          </a:p>
          <a:p>
            <a:pPr marL="228557" lvl="1" indent="-228557">
              <a:spcBef>
                <a:spcPts val="1199"/>
              </a:spcBef>
            </a:pPr>
            <a:r>
              <a:rPr lang="en-US" sz="1599" dirty="0">
                <a:gradFill>
                  <a:gsLst>
                    <a:gs pos="26667">
                      <a:srgbClr val="FFFFFF"/>
                    </a:gs>
                    <a:gs pos="84000">
                      <a:srgbClr val="FFFFFF"/>
                    </a:gs>
                  </a:gsLst>
                  <a:lin ang="5400000" scaled="1"/>
                </a:gradFill>
                <a:cs typeface="Segoe UI" pitchFamily="34" charset="0"/>
              </a:rPr>
              <a:t>Standardized, automated processes and </a:t>
            </a:r>
            <a:r>
              <a:rPr lang="en-US" sz="1599" dirty="0" smtClean="0">
                <a:gradFill>
                  <a:gsLst>
                    <a:gs pos="26667">
                      <a:srgbClr val="FFFFFF"/>
                    </a:gs>
                    <a:gs pos="84000">
                      <a:srgbClr val="FFFFFF"/>
                    </a:gs>
                  </a:gsLst>
                  <a:lin ang="5400000" scaled="1"/>
                </a:gradFill>
                <a:cs typeface="Segoe UI" pitchFamily="34" charset="0"/>
              </a:rPr>
              <a:t>configurations – minimizing complexity @ scale [optimizing operational costs]</a:t>
            </a:r>
            <a:endParaRPr lang="en-US" sz="1599" dirty="0">
              <a:gradFill>
                <a:gsLst>
                  <a:gs pos="26667">
                    <a:srgbClr val="FFFFFF"/>
                  </a:gs>
                  <a:gs pos="84000">
                    <a:srgbClr val="FFFFFF"/>
                  </a:gs>
                </a:gsLst>
                <a:lin ang="5400000" scaled="1"/>
              </a:gradFill>
              <a:cs typeface="Segoe UI" pitchFamily="34" charset="0"/>
            </a:endParaRPr>
          </a:p>
        </p:txBody>
      </p:sp>
      <p:sp>
        <p:nvSpPr>
          <p:cNvPr id="6" name="Rectangle 5"/>
          <p:cNvSpPr/>
          <p:nvPr/>
        </p:nvSpPr>
        <p:spPr bwMode="auto">
          <a:xfrm>
            <a:off x="883" y="1674679"/>
            <a:ext cx="274599" cy="32146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0" name="Rectangle 179"/>
          <p:cNvSpPr/>
          <p:nvPr/>
        </p:nvSpPr>
        <p:spPr bwMode="auto">
          <a:xfrm>
            <a:off x="12160994" y="1674679"/>
            <a:ext cx="274599" cy="321462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p:cNvGrpSpPr/>
          <p:nvPr/>
        </p:nvGrpSpPr>
        <p:grpSpPr>
          <a:xfrm>
            <a:off x="8049979" y="4549783"/>
            <a:ext cx="2553873" cy="2096521"/>
            <a:chOff x="6588690" y="2655977"/>
            <a:chExt cx="5019111" cy="4120283"/>
          </a:xfrm>
        </p:grpSpPr>
        <p:sp>
          <p:nvSpPr>
            <p:cNvPr id="163" name="Freeform 162"/>
            <p:cNvSpPr>
              <a:spLocks noEditPoints="1"/>
            </p:cNvSpPr>
            <p:nvPr/>
          </p:nvSpPr>
          <p:spPr bwMode="black">
            <a:xfrm>
              <a:off x="7629036"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64" name="Freeform 163"/>
            <p:cNvSpPr>
              <a:spLocks noEditPoints="1"/>
            </p:cNvSpPr>
            <p:nvPr/>
          </p:nvSpPr>
          <p:spPr bwMode="black">
            <a:xfrm>
              <a:off x="8585023"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65" name="Freeform 164"/>
            <p:cNvSpPr>
              <a:spLocks noEditPoints="1"/>
            </p:cNvSpPr>
            <p:nvPr/>
          </p:nvSpPr>
          <p:spPr bwMode="black">
            <a:xfrm>
              <a:off x="9532530"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66" name="Freeform 165"/>
            <p:cNvSpPr>
              <a:spLocks noEditPoints="1"/>
            </p:cNvSpPr>
            <p:nvPr/>
          </p:nvSpPr>
          <p:spPr bwMode="black">
            <a:xfrm>
              <a:off x="10496996"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85" name="Group 184"/>
            <p:cNvGrpSpPr/>
            <p:nvPr/>
          </p:nvGrpSpPr>
          <p:grpSpPr>
            <a:xfrm>
              <a:off x="8536042" y="5353483"/>
              <a:ext cx="2215581" cy="426650"/>
              <a:chOff x="8409042" y="5353483"/>
              <a:chExt cx="2215581" cy="426650"/>
            </a:xfrm>
          </p:grpSpPr>
          <p:sp>
            <p:nvSpPr>
              <p:cNvPr id="182" name="Rectangle 181"/>
              <p:cNvSpPr/>
              <p:nvPr/>
            </p:nvSpPr>
            <p:spPr bwMode="auto">
              <a:xfrm>
                <a:off x="10421206" y="5353483"/>
                <a:ext cx="203417" cy="4266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9434917" y="5353483"/>
                <a:ext cx="203417" cy="4266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4" name="Rectangle 183"/>
              <p:cNvSpPr/>
              <p:nvPr/>
            </p:nvSpPr>
            <p:spPr bwMode="auto">
              <a:xfrm>
                <a:off x="8409042" y="5353483"/>
                <a:ext cx="203417" cy="4266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61" name="Rectangle 160"/>
            <p:cNvSpPr/>
            <p:nvPr/>
          </p:nvSpPr>
          <p:spPr bwMode="auto">
            <a:xfrm>
              <a:off x="7175501" y="6638848"/>
              <a:ext cx="4432300" cy="4340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p:nvSpPr>
          <p:spPr bwMode="auto">
            <a:xfrm>
              <a:off x="7855155" y="4838700"/>
              <a:ext cx="3082719" cy="1905000"/>
            </a:xfrm>
            <a:prstGeom prst="rect">
              <a:avLst/>
            </a:prstGeom>
            <a:solidFill>
              <a:schemeClr val="bg1"/>
            </a:solidFill>
            <a:ln w="34925">
              <a:solidFill>
                <a:schemeClr val="tx1"/>
              </a:solidFill>
              <a:prstDash val="sysDot"/>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Freeform 6"/>
            <p:cNvSpPr>
              <a:spLocks noEditPoints="1"/>
            </p:cNvSpPr>
            <p:nvPr/>
          </p:nvSpPr>
          <p:spPr bwMode="black">
            <a:xfrm>
              <a:off x="7956968"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p:cNvCxnSpPr/>
            <p:nvPr/>
          </p:nvCxnSpPr>
          <p:spPr>
            <a:xfrm flipV="1">
              <a:off x="8386174" y="3645257"/>
              <a:ext cx="0" cy="1193825"/>
            </a:xfrm>
            <a:prstGeom prst="line">
              <a:avLst/>
            </a:prstGeom>
            <a:ln w="34925">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5"/>
            <p:cNvSpPr>
              <a:spLocks noChangeArrowheads="1"/>
            </p:cNvSpPr>
            <p:nvPr/>
          </p:nvSpPr>
          <p:spPr bwMode="auto">
            <a:xfrm>
              <a:off x="7965199" y="2655977"/>
              <a:ext cx="826939" cy="831646"/>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ctr" anchorCtr="0" forceAA="0" compatLnSpc="1">
              <a:prstTxWarp prst="textNoShape">
                <a:avLst/>
              </a:prstTxWarp>
              <a:noAutofit/>
            </a:bodyPr>
            <a:lstStyle/>
            <a:p>
              <a:pPr algn="ctr" defTabSz="913926" fontAlgn="base">
                <a:lnSpc>
                  <a:spcPct val="90000"/>
                </a:lnSpc>
                <a:spcBef>
                  <a:spcPct val="0"/>
                </a:spcBef>
                <a:spcAft>
                  <a:spcPct val="0"/>
                </a:spcAft>
              </a:pPr>
              <a:endParaRPr lang="en-US" sz="2745">
                <a:solidFill>
                  <a:srgbClr val="FF8C00"/>
                </a:solidFill>
                <a:ea typeface="Segoe UI" pitchFamily="34" charset="0"/>
                <a:cs typeface="Segoe UI" pitchFamily="34" charset="0"/>
              </a:endParaRPr>
            </a:p>
          </p:txBody>
        </p:sp>
        <p:sp>
          <p:nvSpPr>
            <p:cNvPr id="22" name="Freeform 6"/>
            <p:cNvSpPr>
              <a:spLocks/>
            </p:cNvSpPr>
            <p:nvPr/>
          </p:nvSpPr>
          <p:spPr bwMode="auto">
            <a:xfrm>
              <a:off x="8158832"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chemeClr val="bg2">
                <a:lumMod val="50000"/>
              </a:schemeClr>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23" name="Freeform 7"/>
            <p:cNvSpPr>
              <a:spLocks/>
            </p:cNvSpPr>
            <p:nvPr/>
          </p:nvSpPr>
          <p:spPr bwMode="auto">
            <a:xfrm>
              <a:off x="8378826"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chemeClr val="tx1"/>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24" name="Freeform 8"/>
            <p:cNvSpPr>
              <a:spLocks/>
            </p:cNvSpPr>
            <p:nvPr/>
          </p:nvSpPr>
          <p:spPr bwMode="auto">
            <a:xfrm>
              <a:off x="8158832"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chemeClr val="bg2"/>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21" name="Freeform 120"/>
            <p:cNvSpPr>
              <a:spLocks noEditPoints="1"/>
            </p:cNvSpPr>
            <p:nvPr/>
          </p:nvSpPr>
          <p:spPr bwMode="black">
            <a:xfrm>
              <a:off x="8986285"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22" name="Straight Connector 121"/>
            <p:cNvCxnSpPr/>
            <p:nvPr/>
          </p:nvCxnSpPr>
          <p:spPr>
            <a:xfrm flipV="1">
              <a:off x="9415491" y="3645257"/>
              <a:ext cx="0" cy="1193825"/>
            </a:xfrm>
            <a:prstGeom prst="line">
              <a:avLst/>
            </a:prstGeom>
            <a:ln w="34925">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4" name="Oval 5"/>
            <p:cNvSpPr>
              <a:spLocks noChangeArrowheads="1"/>
            </p:cNvSpPr>
            <p:nvPr/>
          </p:nvSpPr>
          <p:spPr bwMode="auto">
            <a:xfrm>
              <a:off x="8994516" y="2655977"/>
              <a:ext cx="826939" cy="831646"/>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ctr" anchorCtr="0" forceAA="0" compatLnSpc="1">
              <a:prstTxWarp prst="textNoShape">
                <a:avLst/>
              </a:prstTxWarp>
              <a:noAutofit/>
            </a:bodyPr>
            <a:lstStyle/>
            <a:p>
              <a:pPr algn="ctr" defTabSz="913926" fontAlgn="base">
                <a:lnSpc>
                  <a:spcPct val="90000"/>
                </a:lnSpc>
                <a:spcBef>
                  <a:spcPct val="0"/>
                </a:spcBef>
                <a:spcAft>
                  <a:spcPct val="0"/>
                </a:spcAft>
              </a:pPr>
              <a:endParaRPr lang="en-US" sz="2745">
                <a:solidFill>
                  <a:srgbClr val="FF8C00"/>
                </a:solidFill>
                <a:ea typeface="Segoe UI" pitchFamily="34" charset="0"/>
                <a:cs typeface="Segoe UI" pitchFamily="34" charset="0"/>
              </a:endParaRPr>
            </a:p>
          </p:txBody>
        </p:sp>
        <p:sp>
          <p:nvSpPr>
            <p:cNvPr id="125" name="Freeform 6"/>
            <p:cNvSpPr>
              <a:spLocks/>
            </p:cNvSpPr>
            <p:nvPr/>
          </p:nvSpPr>
          <p:spPr bwMode="auto">
            <a:xfrm>
              <a:off x="9188149"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chemeClr val="bg2">
                <a:lumMod val="50000"/>
              </a:schemeClr>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26" name="Freeform 7"/>
            <p:cNvSpPr>
              <a:spLocks/>
            </p:cNvSpPr>
            <p:nvPr/>
          </p:nvSpPr>
          <p:spPr bwMode="auto">
            <a:xfrm>
              <a:off x="9408143"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chemeClr val="tx1"/>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127" name="Freeform 8"/>
            <p:cNvSpPr>
              <a:spLocks/>
            </p:cNvSpPr>
            <p:nvPr/>
          </p:nvSpPr>
          <p:spPr bwMode="auto">
            <a:xfrm>
              <a:off x="9188149"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chemeClr val="bg2"/>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41" name="Freeform 140"/>
            <p:cNvSpPr>
              <a:spLocks noEditPoints="1"/>
            </p:cNvSpPr>
            <p:nvPr/>
          </p:nvSpPr>
          <p:spPr bwMode="black">
            <a:xfrm>
              <a:off x="9982931"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42" name="Straight Connector 141"/>
            <p:cNvCxnSpPr/>
            <p:nvPr/>
          </p:nvCxnSpPr>
          <p:spPr>
            <a:xfrm flipV="1">
              <a:off x="10412138" y="3645257"/>
              <a:ext cx="0" cy="1193825"/>
            </a:xfrm>
            <a:prstGeom prst="line">
              <a:avLst/>
            </a:prstGeom>
            <a:ln w="34925">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44" name="Oval 5"/>
            <p:cNvSpPr>
              <a:spLocks noChangeArrowheads="1"/>
            </p:cNvSpPr>
            <p:nvPr/>
          </p:nvSpPr>
          <p:spPr bwMode="auto">
            <a:xfrm>
              <a:off x="9991163" y="2655977"/>
              <a:ext cx="826939" cy="831646"/>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ctr" anchorCtr="0" forceAA="0" compatLnSpc="1">
              <a:prstTxWarp prst="textNoShape">
                <a:avLst/>
              </a:prstTxWarp>
              <a:noAutofit/>
            </a:bodyPr>
            <a:lstStyle/>
            <a:p>
              <a:pPr algn="ctr" defTabSz="913926" fontAlgn="base">
                <a:lnSpc>
                  <a:spcPct val="90000"/>
                </a:lnSpc>
                <a:spcBef>
                  <a:spcPct val="0"/>
                </a:spcBef>
                <a:spcAft>
                  <a:spcPct val="0"/>
                </a:spcAft>
              </a:pPr>
              <a:endParaRPr lang="en-US" sz="2745">
                <a:solidFill>
                  <a:srgbClr val="FF8C00"/>
                </a:solidFill>
                <a:ea typeface="Segoe UI" pitchFamily="34" charset="0"/>
                <a:cs typeface="Segoe UI" pitchFamily="34" charset="0"/>
              </a:endParaRPr>
            </a:p>
          </p:txBody>
        </p:sp>
        <p:sp>
          <p:nvSpPr>
            <p:cNvPr id="145" name="Freeform 6"/>
            <p:cNvSpPr>
              <a:spLocks/>
            </p:cNvSpPr>
            <p:nvPr/>
          </p:nvSpPr>
          <p:spPr bwMode="auto">
            <a:xfrm>
              <a:off x="10184796"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chemeClr val="bg2">
                <a:lumMod val="50000"/>
              </a:schemeClr>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46" name="Freeform 7"/>
            <p:cNvSpPr>
              <a:spLocks/>
            </p:cNvSpPr>
            <p:nvPr/>
          </p:nvSpPr>
          <p:spPr bwMode="auto">
            <a:xfrm>
              <a:off x="10404790"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chemeClr val="tx1"/>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147" name="Freeform 8"/>
            <p:cNvSpPr>
              <a:spLocks/>
            </p:cNvSpPr>
            <p:nvPr/>
          </p:nvSpPr>
          <p:spPr bwMode="auto">
            <a:xfrm>
              <a:off x="10184796"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chemeClr val="bg2"/>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grpSp>
          <p:nvGrpSpPr>
            <p:cNvPr id="77" name="Group 76"/>
            <p:cNvGrpSpPr/>
            <p:nvPr/>
          </p:nvGrpSpPr>
          <p:grpSpPr>
            <a:xfrm>
              <a:off x="8893726" y="5285552"/>
              <a:ext cx="1005576" cy="1011296"/>
              <a:chOff x="8981024" y="5863806"/>
              <a:chExt cx="614935" cy="618434"/>
            </a:xfrm>
          </p:grpSpPr>
          <p:sp>
            <p:nvSpPr>
              <p:cNvPr id="78" name="Oval 5"/>
              <p:cNvSpPr>
                <a:spLocks noChangeArrowheads="1"/>
              </p:cNvSpPr>
              <p:nvPr/>
            </p:nvSpPr>
            <p:spPr bwMode="auto">
              <a:xfrm>
                <a:off x="8981024" y="5863806"/>
                <a:ext cx="614935" cy="618434"/>
              </a:xfrm>
              <a:prstGeom prst="ellipse">
                <a:avLst/>
              </a:prstGeom>
              <a:solidFill>
                <a:schemeClr val="accent4"/>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79" name="Freeform 10"/>
              <p:cNvSpPr>
                <a:spLocks noEditPoints="1"/>
              </p:cNvSpPr>
              <p:nvPr/>
            </p:nvSpPr>
            <p:spPr bwMode="auto">
              <a:xfrm>
                <a:off x="9200542" y="5945603"/>
                <a:ext cx="186385" cy="186358"/>
              </a:xfrm>
              <a:custGeom>
                <a:avLst/>
                <a:gdLst>
                  <a:gd name="T0" fmla="*/ 280 w 280"/>
                  <a:gd name="T1" fmla="*/ 60 h 280"/>
                  <a:gd name="T2" fmla="*/ 242 w 280"/>
                  <a:gd name="T3" fmla="*/ 40 h 280"/>
                  <a:gd name="T4" fmla="*/ 220 w 280"/>
                  <a:gd name="T5" fmla="*/ 0 h 280"/>
                  <a:gd name="T6" fmla="*/ 204 w 280"/>
                  <a:gd name="T7" fmla="*/ 40 h 280"/>
                  <a:gd name="T8" fmla="*/ 184 w 280"/>
                  <a:gd name="T9" fmla="*/ 0 h 280"/>
                  <a:gd name="T10" fmla="*/ 168 w 280"/>
                  <a:gd name="T11" fmla="*/ 40 h 280"/>
                  <a:gd name="T12" fmla="*/ 148 w 280"/>
                  <a:gd name="T13" fmla="*/ 0 h 280"/>
                  <a:gd name="T14" fmla="*/ 132 w 280"/>
                  <a:gd name="T15" fmla="*/ 40 h 280"/>
                  <a:gd name="T16" fmla="*/ 112 w 280"/>
                  <a:gd name="T17" fmla="*/ 0 h 280"/>
                  <a:gd name="T18" fmla="*/ 96 w 280"/>
                  <a:gd name="T19" fmla="*/ 40 h 280"/>
                  <a:gd name="T20" fmla="*/ 76 w 280"/>
                  <a:gd name="T21" fmla="*/ 0 h 280"/>
                  <a:gd name="T22" fmla="*/ 60 w 280"/>
                  <a:gd name="T23" fmla="*/ 40 h 280"/>
                  <a:gd name="T24" fmla="*/ 40 w 280"/>
                  <a:gd name="T25" fmla="*/ 60 h 280"/>
                  <a:gd name="T26" fmla="*/ 0 w 280"/>
                  <a:gd name="T27" fmla="*/ 76 h 280"/>
                  <a:gd name="T28" fmla="*/ 40 w 280"/>
                  <a:gd name="T29" fmla="*/ 96 h 280"/>
                  <a:gd name="T30" fmla="*/ 0 w 280"/>
                  <a:gd name="T31" fmla="*/ 112 h 280"/>
                  <a:gd name="T32" fmla="*/ 40 w 280"/>
                  <a:gd name="T33" fmla="*/ 132 h 280"/>
                  <a:gd name="T34" fmla="*/ 0 w 280"/>
                  <a:gd name="T35" fmla="*/ 148 h 280"/>
                  <a:gd name="T36" fmla="*/ 40 w 280"/>
                  <a:gd name="T37" fmla="*/ 168 h 280"/>
                  <a:gd name="T38" fmla="*/ 0 w 280"/>
                  <a:gd name="T39" fmla="*/ 184 h 280"/>
                  <a:gd name="T40" fmla="*/ 40 w 280"/>
                  <a:gd name="T41" fmla="*/ 204 h 280"/>
                  <a:gd name="T42" fmla="*/ 0 w 280"/>
                  <a:gd name="T43" fmla="*/ 220 h 280"/>
                  <a:gd name="T44" fmla="*/ 40 w 280"/>
                  <a:gd name="T45" fmla="*/ 242 h 280"/>
                  <a:gd name="T46" fmla="*/ 60 w 280"/>
                  <a:gd name="T47" fmla="*/ 280 h 280"/>
                  <a:gd name="T48" fmla="*/ 76 w 280"/>
                  <a:gd name="T49" fmla="*/ 242 h 280"/>
                  <a:gd name="T50" fmla="*/ 96 w 280"/>
                  <a:gd name="T51" fmla="*/ 280 h 280"/>
                  <a:gd name="T52" fmla="*/ 112 w 280"/>
                  <a:gd name="T53" fmla="*/ 242 h 280"/>
                  <a:gd name="T54" fmla="*/ 132 w 280"/>
                  <a:gd name="T55" fmla="*/ 280 h 280"/>
                  <a:gd name="T56" fmla="*/ 148 w 280"/>
                  <a:gd name="T57" fmla="*/ 242 h 280"/>
                  <a:gd name="T58" fmla="*/ 168 w 280"/>
                  <a:gd name="T59" fmla="*/ 280 h 280"/>
                  <a:gd name="T60" fmla="*/ 184 w 280"/>
                  <a:gd name="T61" fmla="*/ 242 h 280"/>
                  <a:gd name="T62" fmla="*/ 204 w 280"/>
                  <a:gd name="T63" fmla="*/ 280 h 280"/>
                  <a:gd name="T64" fmla="*/ 220 w 280"/>
                  <a:gd name="T65" fmla="*/ 242 h 280"/>
                  <a:gd name="T66" fmla="*/ 242 w 280"/>
                  <a:gd name="T67" fmla="*/ 220 h 280"/>
                  <a:gd name="T68" fmla="*/ 280 w 280"/>
                  <a:gd name="T69" fmla="*/ 204 h 280"/>
                  <a:gd name="T70" fmla="*/ 242 w 280"/>
                  <a:gd name="T71" fmla="*/ 184 h 280"/>
                  <a:gd name="T72" fmla="*/ 280 w 280"/>
                  <a:gd name="T73" fmla="*/ 168 h 280"/>
                  <a:gd name="T74" fmla="*/ 242 w 280"/>
                  <a:gd name="T75" fmla="*/ 148 h 280"/>
                  <a:gd name="T76" fmla="*/ 280 w 280"/>
                  <a:gd name="T77" fmla="*/ 132 h 280"/>
                  <a:gd name="T78" fmla="*/ 242 w 280"/>
                  <a:gd name="T79" fmla="*/ 112 h 280"/>
                  <a:gd name="T80" fmla="*/ 280 w 280"/>
                  <a:gd name="T81" fmla="*/ 96 h 280"/>
                  <a:gd name="T82" fmla="*/ 242 w 280"/>
                  <a:gd name="T83" fmla="*/ 76 h 280"/>
                  <a:gd name="T84" fmla="*/ 222 w 280"/>
                  <a:gd name="T85" fmla="*/ 222 h 280"/>
                  <a:gd name="T86" fmla="*/ 60 w 280"/>
                  <a:gd name="T87" fmla="*/ 60 h 280"/>
                  <a:gd name="T88" fmla="*/ 222 w 280"/>
                  <a:gd name="T89"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80">
                    <a:moveTo>
                      <a:pt x="280" y="76"/>
                    </a:moveTo>
                    <a:lnTo>
                      <a:pt x="280" y="60"/>
                    </a:lnTo>
                    <a:lnTo>
                      <a:pt x="242" y="60"/>
                    </a:lnTo>
                    <a:lnTo>
                      <a:pt x="242" y="40"/>
                    </a:lnTo>
                    <a:lnTo>
                      <a:pt x="220" y="40"/>
                    </a:lnTo>
                    <a:lnTo>
                      <a:pt x="220" y="0"/>
                    </a:lnTo>
                    <a:lnTo>
                      <a:pt x="204" y="0"/>
                    </a:lnTo>
                    <a:lnTo>
                      <a:pt x="204" y="40"/>
                    </a:lnTo>
                    <a:lnTo>
                      <a:pt x="184" y="40"/>
                    </a:lnTo>
                    <a:lnTo>
                      <a:pt x="184" y="0"/>
                    </a:lnTo>
                    <a:lnTo>
                      <a:pt x="168" y="0"/>
                    </a:lnTo>
                    <a:lnTo>
                      <a:pt x="168" y="40"/>
                    </a:lnTo>
                    <a:lnTo>
                      <a:pt x="148" y="40"/>
                    </a:lnTo>
                    <a:lnTo>
                      <a:pt x="148" y="0"/>
                    </a:lnTo>
                    <a:lnTo>
                      <a:pt x="132" y="0"/>
                    </a:lnTo>
                    <a:lnTo>
                      <a:pt x="132" y="40"/>
                    </a:lnTo>
                    <a:lnTo>
                      <a:pt x="112" y="40"/>
                    </a:lnTo>
                    <a:lnTo>
                      <a:pt x="112" y="0"/>
                    </a:lnTo>
                    <a:lnTo>
                      <a:pt x="96" y="0"/>
                    </a:lnTo>
                    <a:lnTo>
                      <a:pt x="96" y="40"/>
                    </a:lnTo>
                    <a:lnTo>
                      <a:pt x="76" y="40"/>
                    </a:lnTo>
                    <a:lnTo>
                      <a:pt x="76" y="0"/>
                    </a:lnTo>
                    <a:lnTo>
                      <a:pt x="60" y="0"/>
                    </a:lnTo>
                    <a:lnTo>
                      <a:pt x="60" y="40"/>
                    </a:lnTo>
                    <a:lnTo>
                      <a:pt x="40" y="40"/>
                    </a:lnTo>
                    <a:lnTo>
                      <a:pt x="40" y="60"/>
                    </a:lnTo>
                    <a:lnTo>
                      <a:pt x="0" y="60"/>
                    </a:lnTo>
                    <a:lnTo>
                      <a:pt x="0" y="76"/>
                    </a:lnTo>
                    <a:lnTo>
                      <a:pt x="40" y="76"/>
                    </a:lnTo>
                    <a:lnTo>
                      <a:pt x="40" y="96"/>
                    </a:lnTo>
                    <a:lnTo>
                      <a:pt x="0" y="96"/>
                    </a:lnTo>
                    <a:lnTo>
                      <a:pt x="0" y="112"/>
                    </a:lnTo>
                    <a:lnTo>
                      <a:pt x="40" y="112"/>
                    </a:lnTo>
                    <a:lnTo>
                      <a:pt x="40" y="132"/>
                    </a:lnTo>
                    <a:lnTo>
                      <a:pt x="0" y="132"/>
                    </a:lnTo>
                    <a:lnTo>
                      <a:pt x="0" y="148"/>
                    </a:lnTo>
                    <a:lnTo>
                      <a:pt x="40" y="148"/>
                    </a:lnTo>
                    <a:lnTo>
                      <a:pt x="40" y="168"/>
                    </a:lnTo>
                    <a:lnTo>
                      <a:pt x="0" y="168"/>
                    </a:lnTo>
                    <a:lnTo>
                      <a:pt x="0" y="184"/>
                    </a:lnTo>
                    <a:lnTo>
                      <a:pt x="40" y="184"/>
                    </a:lnTo>
                    <a:lnTo>
                      <a:pt x="40" y="204"/>
                    </a:lnTo>
                    <a:lnTo>
                      <a:pt x="0" y="204"/>
                    </a:lnTo>
                    <a:lnTo>
                      <a:pt x="0" y="220"/>
                    </a:lnTo>
                    <a:lnTo>
                      <a:pt x="40" y="220"/>
                    </a:lnTo>
                    <a:lnTo>
                      <a:pt x="40" y="242"/>
                    </a:lnTo>
                    <a:lnTo>
                      <a:pt x="60" y="242"/>
                    </a:lnTo>
                    <a:lnTo>
                      <a:pt x="60" y="280"/>
                    </a:lnTo>
                    <a:lnTo>
                      <a:pt x="76" y="280"/>
                    </a:lnTo>
                    <a:lnTo>
                      <a:pt x="76" y="242"/>
                    </a:lnTo>
                    <a:lnTo>
                      <a:pt x="96" y="242"/>
                    </a:lnTo>
                    <a:lnTo>
                      <a:pt x="96" y="280"/>
                    </a:lnTo>
                    <a:lnTo>
                      <a:pt x="112" y="280"/>
                    </a:lnTo>
                    <a:lnTo>
                      <a:pt x="112" y="242"/>
                    </a:lnTo>
                    <a:lnTo>
                      <a:pt x="132" y="242"/>
                    </a:lnTo>
                    <a:lnTo>
                      <a:pt x="132" y="280"/>
                    </a:lnTo>
                    <a:lnTo>
                      <a:pt x="148" y="280"/>
                    </a:lnTo>
                    <a:lnTo>
                      <a:pt x="148" y="242"/>
                    </a:lnTo>
                    <a:lnTo>
                      <a:pt x="168" y="242"/>
                    </a:lnTo>
                    <a:lnTo>
                      <a:pt x="168" y="280"/>
                    </a:lnTo>
                    <a:lnTo>
                      <a:pt x="184" y="280"/>
                    </a:lnTo>
                    <a:lnTo>
                      <a:pt x="184" y="242"/>
                    </a:lnTo>
                    <a:lnTo>
                      <a:pt x="204" y="242"/>
                    </a:lnTo>
                    <a:lnTo>
                      <a:pt x="204" y="280"/>
                    </a:lnTo>
                    <a:lnTo>
                      <a:pt x="220" y="280"/>
                    </a:lnTo>
                    <a:lnTo>
                      <a:pt x="220" y="242"/>
                    </a:lnTo>
                    <a:lnTo>
                      <a:pt x="242" y="242"/>
                    </a:lnTo>
                    <a:lnTo>
                      <a:pt x="242" y="220"/>
                    </a:lnTo>
                    <a:lnTo>
                      <a:pt x="280" y="220"/>
                    </a:lnTo>
                    <a:lnTo>
                      <a:pt x="280" y="204"/>
                    </a:lnTo>
                    <a:lnTo>
                      <a:pt x="242" y="204"/>
                    </a:lnTo>
                    <a:lnTo>
                      <a:pt x="242" y="184"/>
                    </a:lnTo>
                    <a:lnTo>
                      <a:pt x="280" y="184"/>
                    </a:lnTo>
                    <a:lnTo>
                      <a:pt x="280" y="168"/>
                    </a:lnTo>
                    <a:lnTo>
                      <a:pt x="242" y="168"/>
                    </a:lnTo>
                    <a:lnTo>
                      <a:pt x="242" y="148"/>
                    </a:lnTo>
                    <a:lnTo>
                      <a:pt x="280" y="148"/>
                    </a:lnTo>
                    <a:lnTo>
                      <a:pt x="280" y="132"/>
                    </a:lnTo>
                    <a:lnTo>
                      <a:pt x="242" y="132"/>
                    </a:lnTo>
                    <a:lnTo>
                      <a:pt x="242" y="112"/>
                    </a:lnTo>
                    <a:lnTo>
                      <a:pt x="280" y="112"/>
                    </a:lnTo>
                    <a:lnTo>
                      <a:pt x="280" y="96"/>
                    </a:lnTo>
                    <a:lnTo>
                      <a:pt x="242" y="96"/>
                    </a:lnTo>
                    <a:lnTo>
                      <a:pt x="242" y="76"/>
                    </a:lnTo>
                    <a:lnTo>
                      <a:pt x="280" y="76"/>
                    </a:lnTo>
                    <a:close/>
                    <a:moveTo>
                      <a:pt x="222" y="222"/>
                    </a:moveTo>
                    <a:lnTo>
                      <a:pt x="60" y="222"/>
                    </a:lnTo>
                    <a:lnTo>
                      <a:pt x="60" y="60"/>
                    </a:lnTo>
                    <a:lnTo>
                      <a:pt x="222" y="60"/>
                    </a:lnTo>
                    <a:lnTo>
                      <a:pt x="222" y="22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p>
                <a:pPr algn="ctr" defTabSz="914106"/>
                <a:endParaRPr lang="en-US" sz="1176" dirty="0">
                  <a:solidFill>
                    <a:srgbClr val="000000"/>
                  </a:solidFill>
                </a:endParaRPr>
              </a:p>
            </p:txBody>
          </p:sp>
          <p:sp>
            <p:nvSpPr>
              <p:cNvPr id="80" name="Rectangle 11"/>
              <p:cNvSpPr>
                <a:spLocks noChangeArrowheads="1"/>
              </p:cNvSpPr>
              <p:nvPr/>
            </p:nvSpPr>
            <p:spPr bwMode="auto">
              <a:xfrm>
                <a:off x="9252463" y="5997517"/>
                <a:ext cx="83873" cy="838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7867" tIns="43934" rIns="87867" bIns="43934" numCol="1" anchor="t" anchorCtr="0" compatLnSpc="1">
                <a:prstTxWarp prst="textNoShape">
                  <a:avLst/>
                </a:prstTxWarp>
              </a:bodyPr>
              <a:lstStyle/>
              <a:p>
                <a:pPr algn="ctr" defTabSz="914106"/>
                <a:endParaRPr lang="en-US" sz="1176" dirty="0">
                  <a:solidFill>
                    <a:srgbClr val="000000"/>
                  </a:solidFill>
                </a:endParaRPr>
              </a:p>
            </p:txBody>
          </p:sp>
          <p:sp>
            <p:nvSpPr>
              <p:cNvPr id="81" name="Rectangle 80"/>
              <p:cNvSpPr/>
              <p:nvPr/>
            </p:nvSpPr>
            <p:spPr bwMode="auto">
              <a:xfrm>
                <a:off x="9332523" y="6234666"/>
                <a:ext cx="12144" cy="1020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81"/>
              <p:cNvSpPr/>
              <p:nvPr/>
            </p:nvSpPr>
            <p:spPr bwMode="auto">
              <a:xfrm>
                <a:off x="9393068" y="6288137"/>
                <a:ext cx="12144" cy="469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83" name="Rectangle 82"/>
              <p:cNvSpPr/>
              <p:nvPr/>
            </p:nvSpPr>
            <p:spPr bwMode="auto">
              <a:xfrm rot="5400000">
                <a:off x="9353414" y="6249909"/>
                <a:ext cx="12142" cy="407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84" name="Rectangle 83"/>
              <p:cNvSpPr/>
              <p:nvPr/>
            </p:nvSpPr>
            <p:spPr bwMode="auto">
              <a:xfrm rot="5400000">
                <a:off x="9380589" y="6277610"/>
                <a:ext cx="12142" cy="10604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85" name="Oval 84"/>
              <p:cNvSpPr/>
              <p:nvPr/>
            </p:nvSpPr>
            <p:spPr bwMode="auto">
              <a:xfrm>
                <a:off x="9325378" y="6257342"/>
                <a:ext cx="25789" cy="259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86" name="Oval 85"/>
              <p:cNvSpPr/>
              <p:nvPr/>
            </p:nvSpPr>
            <p:spPr bwMode="auto">
              <a:xfrm>
                <a:off x="9386179" y="6318322"/>
                <a:ext cx="25789" cy="259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87" name="Rectangle 86"/>
              <p:cNvSpPr/>
              <p:nvPr/>
            </p:nvSpPr>
            <p:spPr bwMode="auto">
              <a:xfrm>
                <a:off x="9312970" y="6183801"/>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88" name="Rectangle 87"/>
              <p:cNvSpPr/>
              <p:nvPr/>
            </p:nvSpPr>
            <p:spPr bwMode="auto">
              <a:xfrm>
                <a:off x="9373310" y="6245028"/>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89" name="Rectangle 88"/>
              <p:cNvSpPr/>
              <p:nvPr/>
            </p:nvSpPr>
            <p:spPr bwMode="auto">
              <a:xfrm>
                <a:off x="9434232" y="6305869"/>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90" name="Flowchart: Magnetic Disk 86"/>
              <p:cNvSpPr/>
              <p:nvPr/>
            </p:nvSpPr>
            <p:spPr bwMode="auto">
              <a:xfrm>
                <a:off x="9098253" y="6183632"/>
                <a:ext cx="150063" cy="180305"/>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1" tIns="143401" rIns="179251" bIns="143401"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14" name="Group 113"/>
            <p:cNvGrpSpPr/>
            <p:nvPr/>
          </p:nvGrpSpPr>
          <p:grpSpPr>
            <a:xfrm>
              <a:off x="6588690" y="5280217"/>
              <a:ext cx="2722396" cy="1496043"/>
              <a:chOff x="9314317" y="5254171"/>
              <a:chExt cx="2776986" cy="1526042"/>
            </a:xfrm>
          </p:grpSpPr>
          <p:sp>
            <p:nvSpPr>
              <p:cNvPr id="115" name="Freeform 8"/>
              <p:cNvSpPr>
                <a:spLocks/>
              </p:cNvSpPr>
              <p:nvPr/>
            </p:nvSpPr>
            <p:spPr bwMode="auto">
              <a:xfrm>
                <a:off x="9507628" y="5254171"/>
                <a:ext cx="1721211" cy="1197041"/>
              </a:xfrm>
              <a:custGeom>
                <a:avLst/>
                <a:gdLst>
                  <a:gd name="T0" fmla="*/ 1699 w 1733"/>
                  <a:gd name="T1" fmla="*/ 1202 h 1202"/>
                  <a:gd name="T2" fmla="*/ 1733 w 1733"/>
                  <a:gd name="T3" fmla="*/ 1168 h 1202"/>
                  <a:gd name="T4" fmla="*/ 1733 w 1733"/>
                  <a:gd name="T5" fmla="*/ 34 h 1202"/>
                  <a:gd name="T6" fmla="*/ 1699 w 1733"/>
                  <a:gd name="T7" fmla="*/ 0 h 1202"/>
                  <a:gd name="T8" fmla="*/ 34 w 1733"/>
                  <a:gd name="T9" fmla="*/ 0 h 1202"/>
                  <a:gd name="T10" fmla="*/ 0 w 1733"/>
                  <a:gd name="T11" fmla="*/ 34 h 1202"/>
                  <a:gd name="T12" fmla="*/ 0 w 1733"/>
                  <a:gd name="T13" fmla="*/ 1168 h 1202"/>
                  <a:gd name="T14" fmla="*/ 34 w 1733"/>
                  <a:gd name="T15" fmla="*/ 1202 h 1202"/>
                  <a:gd name="T16" fmla="*/ 1699 w 1733"/>
                  <a:gd name="T17" fmla="*/ 120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202">
                    <a:moveTo>
                      <a:pt x="1699" y="1202"/>
                    </a:moveTo>
                    <a:cubicBezTo>
                      <a:pt x="1718" y="1202"/>
                      <a:pt x="1733" y="1187"/>
                      <a:pt x="1733" y="1168"/>
                    </a:cubicBezTo>
                    <a:cubicBezTo>
                      <a:pt x="1733" y="34"/>
                      <a:pt x="1733" y="34"/>
                      <a:pt x="1733" y="34"/>
                    </a:cubicBezTo>
                    <a:cubicBezTo>
                      <a:pt x="1733" y="15"/>
                      <a:pt x="1718" y="0"/>
                      <a:pt x="1699" y="0"/>
                    </a:cubicBezTo>
                    <a:cubicBezTo>
                      <a:pt x="34" y="0"/>
                      <a:pt x="34" y="0"/>
                      <a:pt x="34" y="0"/>
                    </a:cubicBezTo>
                    <a:cubicBezTo>
                      <a:pt x="15" y="0"/>
                      <a:pt x="0" y="15"/>
                      <a:pt x="0" y="34"/>
                    </a:cubicBezTo>
                    <a:cubicBezTo>
                      <a:pt x="0" y="1168"/>
                      <a:pt x="0" y="1168"/>
                      <a:pt x="0" y="1168"/>
                    </a:cubicBezTo>
                    <a:cubicBezTo>
                      <a:pt x="0" y="1187"/>
                      <a:pt x="15" y="1202"/>
                      <a:pt x="34" y="1202"/>
                    </a:cubicBezTo>
                    <a:lnTo>
                      <a:pt x="1699" y="1202"/>
                    </a:lnTo>
                    <a:close/>
                  </a:path>
                </a:pathLst>
              </a:custGeom>
              <a:solidFill>
                <a:schemeClr val="accent4"/>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116" name="Rectangle 9"/>
              <p:cNvSpPr>
                <a:spLocks noChangeArrowheads="1"/>
              </p:cNvSpPr>
              <p:nvPr/>
            </p:nvSpPr>
            <p:spPr bwMode="auto">
              <a:xfrm>
                <a:off x="9561531" y="5306216"/>
                <a:ext cx="1613403" cy="918227"/>
              </a:xfrm>
              <a:prstGeom prst="rect">
                <a:avLst/>
              </a:prstGeom>
              <a:solidFill>
                <a:schemeClr val="bg1"/>
              </a:solidFill>
              <a:ln>
                <a:noFill/>
              </a:ln>
            </p:spPr>
            <p:txBody>
              <a:bodyPr/>
              <a:lstStyle/>
              <a:p>
                <a:pPr defTabSz="914138">
                  <a:defRPr/>
                </a:pPr>
                <a:endParaRPr lang="en-US">
                  <a:solidFill>
                    <a:srgbClr val="000000"/>
                  </a:solidFill>
                </a:endParaRPr>
              </a:p>
            </p:txBody>
          </p:sp>
          <p:grpSp>
            <p:nvGrpSpPr>
              <p:cNvPr id="117" name="Group 116"/>
              <p:cNvGrpSpPr/>
              <p:nvPr/>
            </p:nvGrpSpPr>
            <p:grpSpPr>
              <a:xfrm>
                <a:off x="9314317" y="6599913"/>
                <a:ext cx="2776986" cy="180300"/>
                <a:chOff x="9314317" y="6599913"/>
                <a:chExt cx="2776986" cy="180300"/>
              </a:xfrm>
              <a:solidFill>
                <a:schemeClr val="accent5"/>
              </a:solidFill>
            </p:grpSpPr>
            <p:sp>
              <p:nvSpPr>
                <p:cNvPr id="176" name="Freeform 5"/>
                <p:cNvSpPr>
                  <a:spLocks/>
                </p:cNvSpPr>
                <p:nvPr/>
              </p:nvSpPr>
              <p:spPr bwMode="auto">
                <a:xfrm>
                  <a:off x="11767879" y="6624077"/>
                  <a:ext cx="323424" cy="156136"/>
                </a:xfrm>
                <a:custGeom>
                  <a:avLst/>
                  <a:gdLst>
                    <a:gd name="T0" fmla="*/ 168 w 326"/>
                    <a:gd name="T1" fmla="*/ 3 h 157"/>
                    <a:gd name="T2" fmla="*/ 0 w 326"/>
                    <a:gd name="T3" fmla="*/ 157 h 157"/>
                    <a:gd name="T4" fmla="*/ 322 w 326"/>
                    <a:gd name="T5" fmla="*/ 157 h 157"/>
                    <a:gd name="T6" fmla="*/ 168 w 326"/>
                    <a:gd name="T7" fmla="*/ 3 h 157"/>
                  </a:gdLst>
                  <a:ahLst/>
                  <a:cxnLst>
                    <a:cxn ang="0">
                      <a:pos x="T0" y="T1"/>
                    </a:cxn>
                    <a:cxn ang="0">
                      <a:pos x="T2" y="T3"/>
                    </a:cxn>
                    <a:cxn ang="0">
                      <a:pos x="T4" y="T5"/>
                    </a:cxn>
                    <a:cxn ang="0">
                      <a:pos x="T6" y="T7"/>
                    </a:cxn>
                  </a:cxnLst>
                  <a:rect l="0" t="0" r="r" b="b"/>
                  <a:pathLst>
                    <a:path w="326" h="157">
                      <a:moveTo>
                        <a:pt x="168" y="3"/>
                      </a:moveTo>
                      <a:cubicBezTo>
                        <a:pt x="79" y="0"/>
                        <a:pt x="4" y="69"/>
                        <a:pt x="0" y="157"/>
                      </a:cubicBezTo>
                      <a:cubicBezTo>
                        <a:pt x="322" y="157"/>
                        <a:pt x="322" y="157"/>
                        <a:pt x="322" y="157"/>
                      </a:cubicBezTo>
                      <a:cubicBezTo>
                        <a:pt x="326" y="69"/>
                        <a:pt x="257" y="7"/>
                        <a:pt x="168" y="3"/>
                      </a:cubicBezTo>
                      <a:close/>
                    </a:path>
                  </a:pathLst>
                </a:custGeom>
                <a:solidFill>
                  <a:schemeClr val="accent4"/>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177" name="Freeform 6"/>
                <p:cNvSpPr>
                  <a:spLocks/>
                </p:cNvSpPr>
                <p:nvPr/>
              </p:nvSpPr>
              <p:spPr bwMode="auto">
                <a:xfrm>
                  <a:off x="11176794" y="6625935"/>
                  <a:ext cx="685882" cy="87362"/>
                </a:xfrm>
                <a:custGeom>
                  <a:avLst/>
                  <a:gdLst>
                    <a:gd name="T0" fmla="*/ 680 w 690"/>
                    <a:gd name="T1" fmla="*/ 86 h 86"/>
                    <a:gd name="T2" fmla="*/ 609 w 690"/>
                    <a:gd name="T3" fmla="*/ 55 h 86"/>
                    <a:gd name="T4" fmla="*/ 460 w 690"/>
                    <a:gd name="T5" fmla="*/ 25 h 86"/>
                    <a:gd name="T6" fmla="*/ 0 w 690"/>
                    <a:gd name="T7" fmla="*/ 25 h 86"/>
                    <a:gd name="T8" fmla="*/ 0 w 690"/>
                    <a:gd name="T9" fmla="*/ 0 h 86"/>
                    <a:gd name="T10" fmla="*/ 460 w 690"/>
                    <a:gd name="T11" fmla="*/ 0 h 86"/>
                    <a:gd name="T12" fmla="*/ 619 w 690"/>
                    <a:gd name="T13" fmla="*/ 32 h 86"/>
                    <a:gd name="T14" fmla="*/ 690 w 690"/>
                    <a:gd name="T15" fmla="*/ 63 h 86"/>
                    <a:gd name="T16" fmla="*/ 680 w 690"/>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86">
                      <a:moveTo>
                        <a:pt x="680" y="86"/>
                      </a:moveTo>
                      <a:cubicBezTo>
                        <a:pt x="609" y="55"/>
                        <a:pt x="609" y="55"/>
                        <a:pt x="609" y="55"/>
                      </a:cubicBezTo>
                      <a:cubicBezTo>
                        <a:pt x="572" y="39"/>
                        <a:pt x="504" y="25"/>
                        <a:pt x="460" y="25"/>
                      </a:cubicBezTo>
                      <a:cubicBezTo>
                        <a:pt x="0" y="25"/>
                        <a:pt x="0" y="25"/>
                        <a:pt x="0" y="25"/>
                      </a:cubicBezTo>
                      <a:cubicBezTo>
                        <a:pt x="0" y="0"/>
                        <a:pt x="0" y="0"/>
                        <a:pt x="0" y="0"/>
                      </a:cubicBezTo>
                      <a:cubicBezTo>
                        <a:pt x="460" y="0"/>
                        <a:pt x="460" y="0"/>
                        <a:pt x="460" y="0"/>
                      </a:cubicBezTo>
                      <a:cubicBezTo>
                        <a:pt x="507" y="0"/>
                        <a:pt x="579" y="14"/>
                        <a:pt x="619" y="32"/>
                      </a:cubicBezTo>
                      <a:cubicBezTo>
                        <a:pt x="690" y="63"/>
                        <a:pt x="690" y="63"/>
                        <a:pt x="690" y="63"/>
                      </a:cubicBezTo>
                      <a:lnTo>
                        <a:pt x="680" y="86"/>
                      </a:lnTo>
                      <a:close/>
                    </a:path>
                  </a:pathLst>
                </a:custGeom>
                <a:solidFill>
                  <a:schemeClr val="accent4"/>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178" name="Rectangle 10"/>
                <p:cNvSpPr>
                  <a:spLocks noChangeArrowheads="1"/>
                </p:cNvSpPr>
                <p:nvPr/>
              </p:nvSpPr>
              <p:spPr bwMode="auto">
                <a:xfrm>
                  <a:off x="9314317" y="6696568"/>
                  <a:ext cx="2135714" cy="79927"/>
                </a:xfrm>
                <a:prstGeom prst="rect">
                  <a:avLst/>
                </a:prstGeom>
                <a:solidFill>
                  <a:schemeClr val="accent4"/>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179" name="Freeform 11"/>
                <p:cNvSpPr>
                  <a:spLocks/>
                </p:cNvSpPr>
                <p:nvPr/>
              </p:nvSpPr>
              <p:spPr bwMode="auto">
                <a:xfrm>
                  <a:off x="9314317" y="6599913"/>
                  <a:ext cx="2135714" cy="96655"/>
                </a:xfrm>
                <a:custGeom>
                  <a:avLst/>
                  <a:gdLst>
                    <a:gd name="T0" fmla="*/ 5080 w 5080"/>
                    <a:gd name="T1" fmla="*/ 232 h 232"/>
                    <a:gd name="T2" fmla="*/ 0 w 5080"/>
                    <a:gd name="T3" fmla="*/ 232 h 232"/>
                    <a:gd name="T4" fmla="*/ 315 w 5080"/>
                    <a:gd name="T5" fmla="*/ 0 h 232"/>
                    <a:gd name="T6" fmla="*/ 4763 w 5080"/>
                    <a:gd name="T7" fmla="*/ 0 h 232"/>
                    <a:gd name="T8" fmla="*/ 5080 w 5080"/>
                    <a:gd name="T9" fmla="*/ 232 h 232"/>
                  </a:gdLst>
                  <a:ahLst/>
                  <a:cxnLst>
                    <a:cxn ang="0">
                      <a:pos x="T0" y="T1"/>
                    </a:cxn>
                    <a:cxn ang="0">
                      <a:pos x="T2" y="T3"/>
                    </a:cxn>
                    <a:cxn ang="0">
                      <a:pos x="T4" y="T5"/>
                    </a:cxn>
                    <a:cxn ang="0">
                      <a:pos x="T6" y="T7"/>
                    </a:cxn>
                    <a:cxn ang="0">
                      <a:pos x="T8" y="T9"/>
                    </a:cxn>
                  </a:cxnLst>
                  <a:rect l="0" t="0" r="r" b="b"/>
                  <a:pathLst>
                    <a:path w="5080" h="232">
                      <a:moveTo>
                        <a:pt x="5080" y="232"/>
                      </a:moveTo>
                      <a:lnTo>
                        <a:pt x="0" y="232"/>
                      </a:lnTo>
                      <a:lnTo>
                        <a:pt x="315" y="0"/>
                      </a:lnTo>
                      <a:lnTo>
                        <a:pt x="4763" y="0"/>
                      </a:lnTo>
                      <a:lnTo>
                        <a:pt x="5080" y="232"/>
                      </a:lnTo>
                      <a:close/>
                    </a:path>
                  </a:pathLst>
                </a:custGeom>
                <a:solidFill>
                  <a:schemeClr val="accent4"/>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grpSp>
          <p:grpSp>
            <p:nvGrpSpPr>
              <p:cNvPr id="118" name="Group 117"/>
              <p:cNvGrpSpPr/>
              <p:nvPr/>
            </p:nvGrpSpPr>
            <p:grpSpPr>
              <a:xfrm>
                <a:off x="9765303" y="5625492"/>
                <a:ext cx="1261860" cy="318107"/>
                <a:chOff x="9765303" y="5625492"/>
                <a:chExt cx="1261860" cy="318107"/>
              </a:xfrm>
              <a:solidFill>
                <a:schemeClr val="accent5"/>
              </a:solidFill>
            </p:grpSpPr>
            <p:grpSp>
              <p:nvGrpSpPr>
                <p:cNvPr id="119" name="Group 118"/>
                <p:cNvGrpSpPr/>
                <p:nvPr/>
              </p:nvGrpSpPr>
              <p:grpSpPr>
                <a:xfrm>
                  <a:off x="9765303" y="5625492"/>
                  <a:ext cx="318153" cy="318107"/>
                  <a:chOff x="9501982" y="3668713"/>
                  <a:chExt cx="444500" cy="444500"/>
                </a:xfrm>
                <a:grpFill/>
              </p:grpSpPr>
              <p:sp>
                <p:nvSpPr>
                  <p:cNvPr id="174" name="Freeform 10"/>
                  <p:cNvSpPr>
                    <a:spLocks noEditPoints="1"/>
                  </p:cNvSpPr>
                  <p:nvPr/>
                </p:nvSpPr>
                <p:spPr bwMode="auto">
                  <a:xfrm>
                    <a:off x="9501982" y="3668713"/>
                    <a:ext cx="444500" cy="444500"/>
                  </a:xfrm>
                  <a:custGeom>
                    <a:avLst/>
                    <a:gdLst>
                      <a:gd name="T0" fmla="*/ 280 w 280"/>
                      <a:gd name="T1" fmla="*/ 60 h 280"/>
                      <a:gd name="T2" fmla="*/ 242 w 280"/>
                      <a:gd name="T3" fmla="*/ 40 h 280"/>
                      <a:gd name="T4" fmla="*/ 220 w 280"/>
                      <a:gd name="T5" fmla="*/ 0 h 280"/>
                      <a:gd name="T6" fmla="*/ 204 w 280"/>
                      <a:gd name="T7" fmla="*/ 40 h 280"/>
                      <a:gd name="T8" fmla="*/ 184 w 280"/>
                      <a:gd name="T9" fmla="*/ 0 h 280"/>
                      <a:gd name="T10" fmla="*/ 168 w 280"/>
                      <a:gd name="T11" fmla="*/ 40 h 280"/>
                      <a:gd name="T12" fmla="*/ 148 w 280"/>
                      <a:gd name="T13" fmla="*/ 0 h 280"/>
                      <a:gd name="T14" fmla="*/ 132 w 280"/>
                      <a:gd name="T15" fmla="*/ 40 h 280"/>
                      <a:gd name="T16" fmla="*/ 112 w 280"/>
                      <a:gd name="T17" fmla="*/ 0 h 280"/>
                      <a:gd name="T18" fmla="*/ 96 w 280"/>
                      <a:gd name="T19" fmla="*/ 40 h 280"/>
                      <a:gd name="T20" fmla="*/ 76 w 280"/>
                      <a:gd name="T21" fmla="*/ 0 h 280"/>
                      <a:gd name="T22" fmla="*/ 60 w 280"/>
                      <a:gd name="T23" fmla="*/ 40 h 280"/>
                      <a:gd name="T24" fmla="*/ 40 w 280"/>
                      <a:gd name="T25" fmla="*/ 60 h 280"/>
                      <a:gd name="T26" fmla="*/ 0 w 280"/>
                      <a:gd name="T27" fmla="*/ 76 h 280"/>
                      <a:gd name="T28" fmla="*/ 40 w 280"/>
                      <a:gd name="T29" fmla="*/ 96 h 280"/>
                      <a:gd name="T30" fmla="*/ 0 w 280"/>
                      <a:gd name="T31" fmla="*/ 112 h 280"/>
                      <a:gd name="T32" fmla="*/ 40 w 280"/>
                      <a:gd name="T33" fmla="*/ 132 h 280"/>
                      <a:gd name="T34" fmla="*/ 0 w 280"/>
                      <a:gd name="T35" fmla="*/ 148 h 280"/>
                      <a:gd name="T36" fmla="*/ 40 w 280"/>
                      <a:gd name="T37" fmla="*/ 168 h 280"/>
                      <a:gd name="T38" fmla="*/ 0 w 280"/>
                      <a:gd name="T39" fmla="*/ 184 h 280"/>
                      <a:gd name="T40" fmla="*/ 40 w 280"/>
                      <a:gd name="T41" fmla="*/ 204 h 280"/>
                      <a:gd name="T42" fmla="*/ 0 w 280"/>
                      <a:gd name="T43" fmla="*/ 220 h 280"/>
                      <a:gd name="T44" fmla="*/ 40 w 280"/>
                      <a:gd name="T45" fmla="*/ 242 h 280"/>
                      <a:gd name="T46" fmla="*/ 60 w 280"/>
                      <a:gd name="T47" fmla="*/ 280 h 280"/>
                      <a:gd name="T48" fmla="*/ 76 w 280"/>
                      <a:gd name="T49" fmla="*/ 242 h 280"/>
                      <a:gd name="T50" fmla="*/ 96 w 280"/>
                      <a:gd name="T51" fmla="*/ 280 h 280"/>
                      <a:gd name="T52" fmla="*/ 112 w 280"/>
                      <a:gd name="T53" fmla="*/ 242 h 280"/>
                      <a:gd name="T54" fmla="*/ 132 w 280"/>
                      <a:gd name="T55" fmla="*/ 280 h 280"/>
                      <a:gd name="T56" fmla="*/ 148 w 280"/>
                      <a:gd name="T57" fmla="*/ 242 h 280"/>
                      <a:gd name="T58" fmla="*/ 168 w 280"/>
                      <a:gd name="T59" fmla="*/ 280 h 280"/>
                      <a:gd name="T60" fmla="*/ 184 w 280"/>
                      <a:gd name="T61" fmla="*/ 242 h 280"/>
                      <a:gd name="T62" fmla="*/ 204 w 280"/>
                      <a:gd name="T63" fmla="*/ 280 h 280"/>
                      <a:gd name="T64" fmla="*/ 220 w 280"/>
                      <a:gd name="T65" fmla="*/ 242 h 280"/>
                      <a:gd name="T66" fmla="*/ 242 w 280"/>
                      <a:gd name="T67" fmla="*/ 220 h 280"/>
                      <a:gd name="T68" fmla="*/ 280 w 280"/>
                      <a:gd name="T69" fmla="*/ 204 h 280"/>
                      <a:gd name="T70" fmla="*/ 242 w 280"/>
                      <a:gd name="T71" fmla="*/ 184 h 280"/>
                      <a:gd name="T72" fmla="*/ 280 w 280"/>
                      <a:gd name="T73" fmla="*/ 168 h 280"/>
                      <a:gd name="T74" fmla="*/ 242 w 280"/>
                      <a:gd name="T75" fmla="*/ 148 h 280"/>
                      <a:gd name="T76" fmla="*/ 280 w 280"/>
                      <a:gd name="T77" fmla="*/ 132 h 280"/>
                      <a:gd name="T78" fmla="*/ 242 w 280"/>
                      <a:gd name="T79" fmla="*/ 112 h 280"/>
                      <a:gd name="T80" fmla="*/ 280 w 280"/>
                      <a:gd name="T81" fmla="*/ 96 h 280"/>
                      <a:gd name="T82" fmla="*/ 242 w 280"/>
                      <a:gd name="T83" fmla="*/ 76 h 280"/>
                      <a:gd name="T84" fmla="*/ 222 w 280"/>
                      <a:gd name="T85" fmla="*/ 222 h 280"/>
                      <a:gd name="T86" fmla="*/ 60 w 280"/>
                      <a:gd name="T87" fmla="*/ 60 h 280"/>
                      <a:gd name="T88" fmla="*/ 222 w 280"/>
                      <a:gd name="T89"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80">
                        <a:moveTo>
                          <a:pt x="280" y="76"/>
                        </a:moveTo>
                        <a:lnTo>
                          <a:pt x="280" y="60"/>
                        </a:lnTo>
                        <a:lnTo>
                          <a:pt x="242" y="60"/>
                        </a:lnTo>
                        <a:lnTo>
                          <a:pt x="242" y="40"/>
                        </a:lnTo>
                        <a:lnTo>
                          <a:pt x="220" y="40"/>
                        </a:lnTo>
                        <a:lnTo>
                          <a:pt x="220" y="0"/>
                        </a:lnTo>
                        <a:lnTo>
                          <a:pt x="204" y="0"/>
                        </a:lnTo>
                        <a:lnTo>
                          <a:pt x="204" y="40"/>
                        </a:lnTo>
                        <a:lnTo>
                          <a:pt x="184" y="40"/>
                        </a:lnTo>
                        <a:lnTo>
                          <a:pt x="184" y="0"/>
                        </a:lnTo>
                        <a:lnTo>
                          <a:pt x="168" y="0"/>
                        </a:lnTo>
                        <a:lnTo>
                          <a:pt x="168" y="40"/>
                        </a:lnTo>
                        <a:lnTo>
                          <a:pt x="148" y="40"/>
                        </a:lnTo>
                        <a:lnTo>
                          <a:pt x="148" y="0"/>
                        </a:lnTo>
                        <a:lnTo>
                          <a:pt x="132" y="0"/>
                        </a:lnTo>
                        <a:lnTo>
                          <a:pt x="132" y="40"/>
                        </a:lnTo>
                        <a:lnTo>
                          <a:pt x="112" y="40"/>
                        </a:lnTo>
                        <a:lnTo>
                          <a:pt x="112" y="0"/>
                        </a:lnTo>
                        <a:lnTo>
                          <a:pt x="96" y="0"/>
                        </a:lnTo>
                        <a:lnTo>
                          <a:pt x="96" y="40"/>
                        </a:lnTo>
                        <a:lnTo>
                          <a:pt x="76" y="40"/>
                        </a:lnTo>
                        <a:lnTo>
                          <a:pt x="76" y="0"/>
                        </a:lnTo>
                        <a:lnTo>
                          <a:pt x="60" y="0"/>
                        </a:lnTo>
                        <a:lnTo>
                          <a:pt x="60" y="40"/>
                        </a:lnTo>
                        <a:lnTo>
                          <a:pt x="40" y="40"/>
                        </a:lnTo>
                        <a:lnTo>
                          <a:pt x="40" y="60"/>
                        </a:lnTo>
                        <a:lnTo>
                          <a:pt x="0" y="60"/>
                        </a:lnTo>
                        <a:lnTo>
                          <a:pt x="0" y="76"/>
                        </a:lnTo>
                        <a:lnTo>
                          <a:pt x="40" y="76"/>
                        </a:lnTo>
                        <a:lnTo>
                          <a:pt x="40" y="96"/>
                        </a:lnTo>
                        <a:lnTo>
                          <a:pt x="0" y="96"/>
                        </a:lnTo>
                        <a:lnTo>
                          <a:pt x="0" y="112"/>
                        </a:lnTo>
                        <a:lnTo>
                          <a:pt x="40" y="112"/>
                        </a:lnTo>
                        <a:lnTo>
                          <a:pt x="40" y="132"/>
                        </a:lnTo>
                        <a:lnTo>
                          <a:pt x="0" y="132"/>
                        </a:lnTo>
                        <a:lnTo>
                          <a:pt x="0" y="148"/>
                        </a:lnTo>
                        <a:lnTo>
                          <a:pt x="40" y="148"/>
                        </a:lnTo>
                        <a:lnTo>
                          <a:pt x="40" y="168"/>
                        </a:lnTo>
                        <a:lnTo>
                          <a:pt x="0" y="168"/>
                        </a:lnTo>
                        <a:lnTo>
                          <a:pt x="0" y="184"/>
                        </a:lnTo>
                        <a:lnTo>
                          <a:pt x="40" y="184"/>
                        </a:lnTo>
                        <a:lnTo>
                          <a:pt x="40" y="204"/>
                        </a:lnTo>
                        <a:lnTo>
                          <a:pt x="0" y="204"/>
                        </a:lnTo>
                        <a:lnTo>
                          <a:pt x="0" y="220"/>
                        </a:lnTo>
                        <a:lnTo>
                          <a:pt x="40" y="220"/>
                        </a:lnTo>
                        <a:lnTo>
                          <a:pt x="40" y="242"/>
                        </a:lnTo>
                        <a:lnTo>
                          <a:pt x="60" y="242"/>
                        </a:lnTo>
                        <a:lnTo>
                          <a:pt x="60" y="280"/>
                        </a:lnTo>
                        <a:lnTo>
                          <a:pt x="76" y="280"/>
                        </a:lnTo>
                        <a:lnTo>
                          <a:pt x="76" y="242"/>
                        </a:lnTo>
                        <a:lnTo>
                          <a:pt x="96" y="242"/>
                        </a:lnTo>
                        <a:lnTo>
                          <a:pt x="96" y="280"/>
                        </a:lnTo>
                        <a:lnTo>
                          <a:pt x="112" y="280"/>
                        </a:lnTo>
                        <a:lnTo>
                          <a:pt x="112" y="242"/>
                        </a:lnTo>
                        <a:lnTo>
                          <a:pt x="132" y="242"/>
                        </a:lnTo>
                        <a:lnTo>
                          <a:pt x="132" y="280"/>
                        </a:lnTo>
                        <a:lnTo>
                          <a:pt x="148" y="280"/>
                        </a:lnTo>
                        <a:lnTo>
                          <a:pt x="148" y="242"/>
                        </a:lnTo>
                        <a:lnTo>
                          <a:pt x="168" y="242"/>
                        </a:lnTo>
                        <a:lnTo>
                          <a:pt x="168" y="280"/>
                        </a:lnTo>
                        <a:lnTo>
                          <a:pt x="184" y="280"/>
                        </a:lnTo>
                        <a:lnTo>
                          <a:pt x="184" y="242"/>
                        </a:lnTo>
                        <a:lnTo>
                          <a:pt x="204" y="242"/>
                        </a:lnTo>
                        <a:lnTo>
                          <a:pt x="204" y="280"/>
                        </a:lnTo>
                        <a:lnTo>
                          <a:pt x="220" y="280"/>
                        </a:lnTo>
                        <a:lnTo>
                          <a:pt x="220" y="242"/>
                        </a:lnTo>
                        <a:lnTo>
                          <a:pt x="242" y="242"/>
                        </a:lnTo>
                        <a:lnTo>
                          <a:pt x="242" y="220"/>
                        </a:lnTo>
                        <a:lnTo>
                          <a:pt x="280" y="220"/>
                        </a:lnTo>
                        <a:lnTo>
                          <a:pt x="280" y="204"/>
                        </a:lnTo>
                        <a:lnTo>
                          <a:pt x="242" y="204"/>
                        </a:lnTo>
                        <a:lnTo>
                          <a:pt x="242" y="184"/>
                        </a:lnTo>
                        <a:lnTo>
                          <a:pt x="280" y="184"/>
                        </a:lnTo>
                        <a:lnTo>
                          <a:pt x="280" y="168"/>
                        </a:lnTo>
                        <a:lnTo>
                          <a:pt x="242" y="168"/>
                        </a:lnTo>
                        <a:lnTo>
                          <a:pt x="242" y="148"/>
                        </a:lnTo>
                        <a:lnTo>
                          <a:pt x="280" y="148"/>
                        </a:lnTo>
                        <a:lnTo>
                          <a:pt x="280" y="132"/>
                        </a:lnTo>
                        <a:lnTo>
                          <a:pt x="242" y="132"/>
                        </a:lnTo>
                        <a:lnTo>
                          <a:pt x="242" y="112"/>
                        </a:lnTo>
                        <a:lnTo>
                          <a:pt x="280" y="112"/>
                        </a:lnTo>
                        <a:lnTo>
                          <a:pt x="280" y="96"/>
                        </a:lnTo>
                        <a:lnTo>
                          <a:pt x="242" y="96"/>
                        </a:lnTo>
                        <a:lnTo>
                          <a:pt x="242" y="76"/>
                        </a:lnTo>
                        <a:lnTo>
                          <a:pt x="280" y="76"/>
                        </a:lnTo>
                        <a:close/>
                        <a:moveTo>
                          <a:pt x="222" y="222"/>
                        </a:moveTo>
                        <a:lnTo>
                          <a:pt x="60" y="222"/>
                        </a:lnTo>
                        <a:lnTo>
                          <a:pt x="60" y="60"/>
                        </a:lnTo>
                        <a:lnTo>
                          <a:pt x="222" y="60"/>
                        </a:lnTo>
                        <a:lnTo>
                          <a:pt x="222" y="222"/>
                        </a:lnTo>
                        <a:close/>
                      </a:path>
                    </a:pathLst>
                  </a:custGeom>
                  <a:solidFill>
                    <a:schemeClr val="accent4"/>
                  </a:solidFill>
                  <a:extLst>
                    <a:ext uri="{91240B29-F687-4f45-9708-019B960494DF}">
                      <a14:hiddenLine xmlns:a14="http://schemas.microsoft.com/office/drawing/2010/main" xmlns="" w="9525">
                        <a:solidFill>
                          <a:srgbClr val="000000"/>
                        </a:solidFill>
                        <a:round/>
                        <a:headEnd/>
                        <a:tailEnd/>
                      </a14:hiddenLine>
                    </a:ext>
                  </a:extLst>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75" name="Rectangle 11"/>
                  <p:cNvSpPr>
                    <a:spLocks noChangeArrowheads="1"/>
                  </p:cNvSpPr>
                  <p:nvPr/>
                </p:nvSpPr>
                <p:spPr bwMode="auto">
                  <a:xfrm>
                    <a:off x="9625807" y="3792538"/>
                    <a:ext cx="200025" cy="200025"/>
                  </a:xfrm>
                  <a:prstGeom prst="rect">
                    <a:avLst/>
                  </a:prstGeom>
                  <a:solidFill>
                    <a:schemeClr val="accent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grpSp>
            <p:grpSp>
              <p:nvGrpSpPr>
                <p:cNvPr id="120" name="Group 119"/>
                <p:cNvGrpSpPr/>
                <p:nvPr/>
              </p:nvGrpSpPr>
              <p:grpSpPr>
                <a:xfrm>
                  <a:off x="10732693" y="5642781"/>
                  <a:ext cx="294470" cy="295835"/>
                  <a:chOff x="12491246" y="2816102"/>
                  <a:chExt cx="1745830" cy="1754162"/>
                </a:xfrm>
                <a:grpFill/>
              </p:grpSpPr>
              <p:sp>
                <p:nvSpPr>
                  <p:cNvPr id="143" name="Rectangle 142"/>
                  <p:cNvSpPr/>
                  <p:nvPr/>
                </p:nvSpPr>
                <p:spPr bwMode="auto">
                  <a:xfrm>
                    <a:off x="12689121" y="3330928"/>
                    <a:ext cx="122893" cy="1032779"/>
                  </a:xfrm>
                  <a:prstGeom prst="rect">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62" name="Rectangle 161"/>
                  <p:cNvSpPr/>
                  <p:nvPr/>
                </p:nvSpPr>
                <p:spPr bwMode="auto">
                  <a:xfrm>
                    <a:off x="13301845" y="3872140"/>
                    <a:ext cx="122893" cy="475250"/>
                  </a:xfrm>
                  <a:prstGeom prst="rect">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67" name="Rectangle 166"/>
                  <p:cNvSpPr/>
                  <p:nvPr/>
                </p:nvSpPr>
                <p:spPr bwMode="auto">
                  <a:xfrm rot="5400000">
                    <a:off x="12900537" y="3485238"/>
                    <a:ext cx="122893" cy="412418"/>
                  </a:xfrm>
                  <a:prstGeom prst="rect">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68" name="Rectangle 167"/>
                  <p:cNvSpPr/>
                  <p:nvPr/>
                </p:nvSpPr>
                <p:spPr bwMode="auto">
                  <a:xfrm rot="5400000">
                    <a:off x="13175552" y="3765667"/>
                    <a:ext cx="122893" cy="1073222"/>
                  </a:xfrm>
                  <a:prstGeom prst="rect">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69" name="Oval 168"/>
                  <p:cNvSpPr/>
                  <p:nvPr/>
                </p:nvSpPr>
                <p:spPr bwMode="auto">
                  <a:xfrm>
                    <a:off x="12616815" y="3560445"/>
                    <a:ext cx="260985" cy="262890"/>
                  </a:xfrm>
                  <a:prstGeom prst="ellipse">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70" name="Oval 169"/>
                  <p:cNvSpPr/>
                  <p:nvPr/>
                </p:nvSpPr>
                <p:spPr bwMode="auto">
                  <a:xfrm>
                    <a:off x="13232130" y="4177665"/>
                    <a:ext cx="260985" cy="262890"/>
                  </a:xfrm>
                  <a:prstGeom prst="ellipse">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71" name="Rectangle 170"/>
                  <p:cNvSpPr/>
                  <p:nvPr/>
                </p:nvSpPr>
                <p:spPr bwMode="auto">
                  <a:xfrm>
                    <a:off x="12491246" y="2816102"/>
                    <a:ext cx="518646" cy="518646"/>
                  </a:xfrm>
                  <a:prstGeom prst="rect">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72" name="Rectangle 171"/>
                  <p:cNvSpPr/>
                  <p:nvPr/>
                </p:nvSpPr>
                <p:spPr bwMode="auto">
                  <a:xfrm>
                    <a:off x="13101888" y="3435817"/>
                    <a:ext cx="518646" cy="518646"/>
                  </a:xfrm>
                  <a:prstGeom prst="rect">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sp>
                <p:nvSpPr>
                  <p:cNvPr id="173" name="Rectangle 172"/>
                  <p:cNvSpPr/>
                  <p:nvPr/>
                </p:nvSpPr>
                <p:spPr bwMode="auto">
                  <a:xfrm>
                    <a:off x="13718430" y="4051618"/>
                    <a:ext cx="518646" cy="518646"/>
                  </a:xfrm>
                  <a:prstGeom prst="rect">
                    <a:avLst/>
                  </a:pr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grpSp>
            <p:sp>
              <p:nvSpPr>
                <p:cNvPr id="123" name="Flowchart: Magnetic Disk 86"/>
                <p:cNvSpPr/>
                <p:nvPr/>
              </p:nvSpPr>
              <p:spPr bwMode="auto">
                <a:xfrm>
                  <a:off x="10280995" y="5634980"/>
                  <a:ext cx="256154" cy="307775"/>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chemeClr val="accent4"/>
                </a:solidFill>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grpSp>
        </p:grpSp>
      </p:grpSp>
      <p:grpSp>
        <p:nvGrpSpPr>
          <p:cNvPr id="72" name="Group 71"/>
          <p:cNvGrpSpPr/>
          <p:nvPr/>
        </p:nvGrpSpPr>
        <p:grpSpPr>
          <a:xfrm>
            <a:off x="1982358" y="4549783"/>
            <a:ext cx="2254405" cy="2047886"/>
            <a:chOff x="7175501" y="2655977"/>
            <a:chExt cx="4432300" cy="4026273"/>
          </a:xfrm>
        </p:grpSpPr>
        <p:sp>
          <p:nvSpPr>
            <p:cNvPr id="73" name="Freeform 72"/>
            <p:cNvSpPr>
              <a:spLocks noEditPoints="1"/>
            </p:cNvSpPr>
            <p:nvPr/>
          </p:nvSpPr>
          <p:spPr bwMode="black">
            <a:xfrm>
              <a:off x="7629036"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4" name="Freeform 73"/>
            <p:cNvSpPr>
              <a:spLocks noEditPoints="1"/>
            </p:cNvSpPr>
            <p:nvPr/>
          </p:nvSpPr>
          <p:spPr bwMode="black">
            <a:xfrm>
              <a:off x="8585023"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5" name="Freeform 74"/>
            <p:cNvSpPr>
              <a:spLocks noEditPoints="1"/>
            </p:cNvSpPr>
            <p:nvPr/>
          </p:nvSpPr>
          <p:spPr bwMode="black">
            <a:xfrm>
              <a:off x="9532530"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90"/>
            <p:cNvSpPr>
              <a:spLocks noEditPoints="1"/>
            </p:cNvSpPr>
            <p:nvPr/>
          </p:nvSpPr>
          <p:spPr bwMode="black">
            <a:xfrm>
              <a:off x="10496996" y="5335115"/>
              <a:ext cx="657271" cy="1325433"/>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92" name="Group 91"/>
            <p:cNvGrpSpPr/>
            <p:nvPr/>
          </p:nvGrpSpPr>
          <p:grpSpPr>
            <a:xfrm>
              <a:off x="8536042" y="5353483"/>
              <a:ext cx="2215581" cy="426650"/>
              <a:chOff x="8409042" y="5353483"/>
              <a:chExt cx="2215581" cy="426650"/>
            </a:xfrm>
          </p:grpSpPr>
          <p:sp>
            <p:nvSpPr>
              <p:cNvPr id="196" name="Rectangle 195"/>
              <p:cNvSpPr/>
              <p:nvPr/>
            </p:nvSpPr>
            <p:spPr bwMode="auto">
              <a:xfrm>
                <a:off x="10421206" y="5353483"/>
                <a:ext cx="203417" cy="4266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7" name="Rectangle 196"/>
              <p:cNvSpPr/>
              <p:nvPr/>
            </p:nvSpPr>
            <p:spPr bwMode="auto">
              <a:xfrm>
                <a:off x="9434917" y="5353483"/>
                <a:ext cx="203417" cy="4266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8" name="Rectangle 197"/>
              <p:cNvSpPr/>
              <p:nvPr/>
            </p:nvSpPr>
            <p:spPr bwMode="auto">
              <a:xfrm>
                <a:off x="8409042" y="5353483"/>
                <a:ext cx="203417" cy="4266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3" name="Rectangle 92"/>
            <p:cNvSpPr/>
            <p:nvPr/>
          </p:nvSpPr>
          <p:spPr bwMode="auto">
            <a:xfrm>
              <a:off x="7175501" y="6638848"/>
              <a:ext cx="4432300" cy="4340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93"/>
            <p:cNvSpPr>
              <a:spLocks noEditPoints="1"/>
            </p:cNvSpPr>
            <p:nvPr/>
          </p:nvSpPr>
          <p:spPr bwMode="black">
            <a:xfrm>
              <a:off x="7956968"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lumMod val="25000"/>
              </a:schemeClr>
            </a:solidFill>
            <a:extLst/>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cxnSp>
          <p:nvCxnSpPr>
            <p:cNvPr id="95" name="Straight Connector 94"/>
            <p:cNvCxnSpPr/>
            <p:nvPr/>
          </p:nvCxnSpPr>
          <p:spPr>
            <a:xfrm flipV="1">
              <a:off x="8386174" y="3645257"/>
              <a:ext cx="0" cy="1193825"/>
            </a:xfrm>
            <a:prstGeom prst="line">
              <a:avLst/>
            </a:prstGeom>
            <a:ln w="34925">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96" name="Oval 5"/>
            <p:cNvSpPr>
              <a:spLocks noChangeArrowheads="1"/>
            </p:cNvSpPr>
            <p:nvPr/>
          </p:nvSpPr>
          <p:spPr bwMode="auto">
            <a:xfrm>
              <a:off x="7965199" y="2655977"/>
              <a:ext cx="826939" cy="831646"/>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ctr" anchorCtr="0" forceAA="0" compatLnSpc="1">
              <a:prstTxWarp prst="textNoShape">
                <a:avLst/>
              </a:prstTxWarp>
              <a:noAutofit/>
            </a:bodyPr>
            <a:lstStyle/>
            <a:p>
              <a:pPr algn="ctr" defTabSz="913926" fontAlgn="base">
                <a:lnSpc>
                  <a:spcPct val="90000"/>
                </a:lnSpc>
                <a:spcBef>
                  <a:spcPct val="0"/>
                </a:spcBef>
                <a:spcAft>
                  <a:spcPct val="0"/>
                </a:spcAft>
              </a:pPr>
              <a:endParaRPr lang="en-US" sz="2745">
                <a:solidFill>
                  <a:srgbClr val="FF8C00"/>
                </a:solidFill>
                <a:ea typeface="Segoe UI" pitchFamily="34" charset="0"/>
                <a:cs typeface="Segoe UI" pitchFamily="34" charset="0"/>
              </a:endParaRPr>
            </a:p>
          </p:txBody>
        </p:sp>
        <p:sp>
          <p:nvSpPr>
            <p:cNvPr id="97" name="Freeform 6"/>
            <p:cNvSpPr>
              <a:spLocks/>
            </p:cNvSpPr>
            <p:nvPr/>
          </p:nvSpPr>
          <p:spPr bwMode="auto">
            <a:xfrm>
              <a:off x="8158832"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chemeClr val="bg2">
                <a:lumMod val="50000"/>
              </a:schemeClr>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98" name="Freeform 7"/>
            <p:cNvSpPr>
              <a:spLocks/>
            </p:cNvSpPr>
            <p:nvPr/>
          </p:nvSpPr>
          <p:spPr bwMode="auto">
            <a:xfrm>
              <a:off x="8378826"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chemeClr val="tx1"/>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99" name="Freeform 8"/>
            <p:cNvSpPr>
              <a:spLocks/>
            </p:cNvSpPr>
            <p:nvPr/>
          </p:nvSpPr>
          <p:spPr bwMode="auto">
            <a:xfrm>
              <a:off x="8158832"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chemeClr val="bg2"/>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00" name="Oval 5"/>
            <p:cNvSpPr>
              <a:spLocks noChangeArrowheads="1"/>
            </p:cNvSpPr>
            <p:nvPr/>
          </p:nvSpPr>
          <p:spPr bwMode="auto">
            <a:xfrm>
              <a:off x="8078707" y="5863806"/>
              <a:ext cx="614935" cy="618434"/>
            </a:xfrm>
            <a:prstGeom prst="ellipse">
              <a:avLst/>
            </a:prstGeom>
            <a:solidFill>
              <a:schemeClr val="bg1">
                <a:lumMod val="85000"/>
                <a:alpha val="54118"/>
              </a:schemeClr>
            </a:solidFill>
            <a:ln w="19050">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01" name="Freeform 10"/>
            <p:cNvSpPr>
              <a:spLocks noEditPoints="1"/>
            </p:cNvSpPr>
            <p:nvPr/>
          </p:nvSpPr>
          <p:spPr bwMode="auto">
            <a:xfrm>
              <a:off x="8298225" y="5945603"/>
              <a:ext cx="186385" cy="186358"/>
            </a:xfrm>
            <a:custGeom>
              <a:avLst/>
              <a:gdLst>
                <a:gd name="T0" fmla="*/ 280 w 280"/>
                <a:gd name="T1" fmla="*/ 60 h 280"/>
                <a:gd name="T2" fmla="*/ 242 w 280"/>
                <a:gd name="T3" fmla="*/ 40 h 280"/>
                <a:gd name="T4" fmla="*/ 220 w 280"/>
                <a:gd name="T5" fmla="*/ 0 h 280"/>
                <a:gd name="T6" fmla="*/ 204 w 280"/>
                <a:gd name="T7" fmla="*/ 40 h 280"/>
                <a:gd name="T8" fmla="*/ 184 w 280"/>
                <a:gd name="T9" fmla="*/ 0 h 280"/>
                <a:gd name="T10" fmla="*/ 168 w 280"/>
                <a:gd name="T11" fmla="*/ 40 h 280"/>
                <a:gd name="T12" fmla="*/ 148 w 280"/>
                <a:gd name="T13" fmla="*/ 0 h 280"/>
                <a:gd name="T14" fmla="*/ 132 w 280"/>
                <a:gd name="T15" fmla="*/ 40 h 280"/>
                <a:gd name="T16" fmla="*/ 112 w 280"/>
                <a:gd name="T17" fmla="*/ 0 h 280"/>
                <a:gd name="T18" fmla="*/ 96 w 280"/>
                <a:gd name="T19" fmla="*/ 40 h 280"/>
                <a:gd name="T20" fmla="*/ 76 w 280"/>
                <a:gd name="T21" fmla="*/ 0 h 280"/>
                <a:gd name="T22" fmla="*/ 60 w 280"/>
                <a:gd name="T23" fmla="*/ 40 h 280"/>
                <a:gd name="T24" fmla="*/ 40 w 280"/>
                <a:gd name="T25" fmla="*/ 60 h 280"/>
                <a:gd name="T26" fmla="*/ 0 w 280"/>
                <a:gd name="T27" fmla="*/ 76 h 280"/>
                <a:gd name="T28" fmla="*/ 40 w 280"/>
                <a:gd name="T29" fmla="*/ 96 h 280"/>
                <a:gd name="T30" fmla="*/ 0 w 280"/>
                <a:gd name="T31" fmla="*/ 112 h 280"/>
                <a:gd name="T32" fmla="*/ 40 w 280"/>
                <a:gd name="T33" fmla="*/ 132 h 280"/>
                <a:gd name="T34" fmla="*/ 0 w 280"/>
                <a:gd name="T35" fmla="*/ 148 h 280"/>
                <a:gd name="T36" fmla="*/ 40 w 280"/>
                <a:gd name="T37" fmla="*/ 168 h 280"/>
                <a:gd name="T38" fmla="*/ 0 w 280"/>
                <a:gd name="T39" fmla="*/ 184 h 280"/>
                <a:gd name="T40" fmla="*/ 40 w 280"/>
                <a:gd name="T41" fmla="*/ 204 h 280"/>
                <a:gd name="T42" fmla="*/ 0 w 280"/>
                <a:gd name="T43" fmla="*/ 220 h 280"/>
                <a:gd name="T44" fmla="*/ 40 w 280"/>
                <a:gd name="T45" fmla="*/ 242 h 280"/>
                <a:gd name="T46" fmla="*/ 60 w 280"/>
                <a:gd name="T47" fmla="*/ 280 h 280"/>
                <a:gd name="T48" fmla="*/ 76 w 280"/>
                <a:gd name="T49" fmla="*/ 242 h 280"/>
                <a:gd name="T50" fmla="*/ 96 w 280"/>
                <a:gd name="T51" fmla="*/ 280 h 280"/>
                <a:gd name="T52" fmla="*/ 112 w 280"/>
                <a:gd name="T53" fmla="*/ 242 h 280"/>
                <a:gd name="T54" fmla="*/ 132 w 280"/>
                <a:gd name="T55" fmla="*/ 280 h 280"/>
                <a:gd name="T56" fmla="*/ 148 w 280"/>
                <a:gd name="T57" fmla="*/ 242 h 280"/>
                <a:gd name="T58" fmla="*/ 168 w 280"/>
                <a:gd name="T59" fmla="*/ 280 h 280"/>
                <a:gd name="T60" fmla="*/ 184 w 280"/>
                <a:gd name="T61" fmla="*/ 242 h 280"/>
                <a:gd name="T62" fmla="*/ 204 w 280"/>
                <a:gd name="T63" fmla="*/ 280 h 280"/>
                <a:gd name="T64" fmla="*/ 220 w 280"/>
                <a:gd name="T65" fmla="*/ 242 h 280"/>
                <a:gd name="T66" fmla="*/ 242 w 280"/>
                <a:gd name="T67" fmla="*/ 220 h 280"/>
                <a:gd name="T68" fmla="*/ 280 w 280"/>
                <a:gd name="T69" fmla="*/ 204 h 280"/>
                <a:gd name="T70" fmla="*/ 242 w 280"/>
                <a:gd name="T71" fmla="*/ 184 h 280"/>
                <a:gd name="T72" fmla="*/ 280 w 280"/>
                <a:gd name="T73" fmla="*/ 168 h 280"/>
                <a:gd name="T74" fmla="*/ 242 w 280"/>
                <a:gd name="T75" fmla="*/ 148 h 280"/>
                <a:gd name="T76" fmla="*/ 280 w 280"/>
                <a:gd name="T77" fmla="*/ 132 h 280"/>
                <a:gd name="T78" fmla="*/ 242 w 280"/>
                <a:gd name="T79" fmla="*/ 112 h 280"/>
                <a:gd name="T80" fmla="*/ 280 w 280"/>
                <a:gd name="T81" fmla="*/ 96 h 280"/>
                <a:gd name="T82" fmla="*/ 242 w 280"/>
                <a:gd name="T83" fmla="*/ 76 h 280"/>
                <a:gd name="T84" fmla="*/ 222 w 280"/>
                <a:gd name="T85" fmla="*/ 222 h 280"/>
                <a:gd name="T86" fmla="*/ 60 w 280"/>
                <a:gd name="T87" fmla="*/ 60 h 280"/>
                <a:gd name="T88" fmla="*/ 222 w 280"/>
                <a:gd name="T89"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80">
                  <a:moveTo>
                    <a:pt x="280" y="76"/>
                  </a:moveTo>
                  <a:lnTo>
                    <a:pt x="280" y="60"/>
                  </a:lnTo>
                  <a:lnTo>
                    <a:pt x="242" y="60"/>
                  </a:lnTo>
                  <a:lnTo>
                    <a:pt x="242" y="40"/>
                  </a:lnTo>
                  <a:lnTo>
                    <a:pt x="220" y="40"/>
                  </a:lnTo>
                  <a:lnTo>
                    <a:pt x="220" y="0"/>
                  </a:lnTo>
                  <a:lnTo>
                    <a:pt x="204" y="0"/>
                  </a:lnTo>
                  <a:lnTo>
                    <a:pt x="204" y="40"/>
                  </a:lnTo>
                  <a:lnTo>
                    <a:pt x="184" y="40"/>
                  </a:lnTo>
                  <a:lnTo>
                    <a:pt x="184" y="0"/>
                  </a:lnTo>
                  <a:lnTo>
                    <a:pt x="168" y="0"/>
                  </a:lnTo>
                  <a:lnTo>
                    <a:pt x="168" y="40"/>
                  </a:lnTo>
                  <a:lnTo>
                    <a:pt x="148" y="40"/>
                  </a:lnTo>
                  <a:lnTo>
                    <a:pt x="148" y="0"/>
                  </a:lnTo>
                  <a:lnTo>
                    <a:pt x="132" y="0"/>
                  </a:lnTo>
                  <a:lnTo>
                    <a:pt x="132" y="40"/>
                  </a:lnTo>
                  <a:lnTo>
                    <a:pt x="112" y="40"/>
                  </a:lnTo>
                  <a:lnTo>
                    <a:pt x="112" y="0"/>
                  </a:lnTo>
                  <a:lnTo>
                    <a:pt x="96" y="0"/>
                  </a:lnTo>
                  <a:lnTo>
                    <a:pt x="96" y="40"/>
                  </a:lnTo>
                  <a:lnTo>
                    <a:pt x="76" y="40"/>
                  </a:lnTo>
                  <a:lnTo>
                    <a:pt x="76" y="0"/>
                  </a:lnTo>
                  <a:lnTo>
                    <a:pt x="60" y="0"/>
                  </a:lnTo>
                  <a:lnTo>
                    <a:pt x="60" y="40"/>
                  </a:lnTo>
                  <a:lnTo>
                    <a:pt x="40" y="40"/>
                  </a:lnTo>
                  <a:lnTo>
                    <a:pt x="40" y="60"/>
                  </a:lnTo>
                  <a:lnTo>
                    <a:pt x="0" y="60"/>
                  </a:lnTo>
                  <a:lnTo>
                    <a:pt x="0" y="76"/>
                  </a:lnTo>
                  <a:lnTo>
                    <a:pt x="40" y="76"/>
                  </a:lnTo>
                  <a:lnTo>
                    <a:pt x="40" y="96"/>
                  </a:lnTo>
                  <a:lnTo>
                    <a:pt x="0" y="96"/>
                  </a:lnTo>
                  <a:lnTo>
                    <a:pt x="0" y="112"/>
                  </a:lnTo>
                  <a:lnTo>
                    <a:pt x="40" y="112"/>
                  </a:lnTo>
                  <a:lnTo>
                    <a:pt x="40" y="132"/>
                  </a:lnTo>
                  <a:lnTo>
                    <a:pt x="0" y="132"/>
                  </a:lnTo>
                  <a:lnTo>
                    <a:pt x="0" y="148"/>
                  </a:lnTo>
                  <a:lnTo>
                    <a:pt x="40" y="148"/>
                  </a:lnTo>
                  <a:lnTo>
                    <a:pt x="40" y="168"/>
                  </a:lnTo>
                  <a:lnTo>
                    <a:pt x="0" y="168"/>
                  </a:lnTo>
                  <a:lnTo>
                    <a:pt x="0" y="184"/>
                  </a:lnTo>
                  <a:lnTo>
                    <a:pt x="40" y="184"/>
                  </a:lnTo>
                  <a:lnTo>
                    <a:pt x="40" y="204"/>
                  </a:lnTo>
                  <a:lnTo>
                    <a:pt x="0" y="204"/>
                  </a:lnTo>
                  <a:lnTo>
                    <a:pt x="0" y="220"/>
                  </a:lnTo>
                  <a:lnTo>
                    <a:pt x="40" y="220"/>
                  </a:lnTo>
                  <a:lnTo>
                    <a:pt x="40" y="242"/>
                  </a:lnTo>
                  <a:lnTo>
                    <a:pt x="60" y="242"/>
                  </a:lnTo>
                  <a:lnTo>
                    <a:pt x="60" y="280"/>
                  </a:lnTo>
                  <a:lnTo>
                    <a:pt x="76" y="280"/>
                  </a:lnTo>
                  <a:lnTo>
                    <a:pt x="76" y="242"/>
                  </a:lnTo>
                  <a:lnTo>
                    <a:pt x="96" y="242"/>
                  </a:lnTo>
                  <a:lnTo>
                    <a:pt x="96" y="280"/>
                  </a:lnTo>
                  <a:lnTo>
                    <a:pt x="112" y="280"/>
                  </a:lnTo>
                  <a:lnTo>
                    <a:pt x="112" y="242"/>
                  </a:lnTo>
                  <a:lnTo>
                    <a:pt x="132" y="242"/>
                  </a:lnTo>
                  <a:lnTo>
                    <a:pt x="132" y="280"/>
                  </a:lnTo>
                  <a:lnTo>
                    <a:pt x="148" y="280"/>
                  </a:lnTo>
                  <a:lnTo>
                    <a:pt x="148" y="242"/>
                  </a:lnTo>
                  <a:lnTo>
                    <a:pt x="168" y="242"/>
                  </a:lnTo>
                  <a:lnTo>
                    <a:pt x="168" y="280"/>
                  </a:lnTo>
                  <a:lnTo>
                    <a:pt x="184" y="280"/>
                  </a:lnTo>
                  <a:lnTo>
                    <a:pt x="184" y="242"/>
                  </a:lnTo>
                  <a:lnTo>
                    <a:pt x="204" y="242"/>
                  </a:lnTo>
                  <a:lnTo>
                    <a:pt x="204" y="280"/>
                  </a:lnTo>
                  <a:lnTo>
                    <a:pt x="220" y="280"/>
                  </a:lnTo>
                  <a:lnTo>
                    <a:pt x="220" y="242"/>
                  </a:lnTo>
                  <a:lnTo>
                    <a:pt x="242" y="242"/>
                  </a:lnTo>
                  <a:lnTo>
                    <a:pt x="242" y="220"/>
                  </a:lnTo>
                  <a:lnTo>
                    <a:pt x="280" y="220"/>
                  </a:lnTo>
                  <a:lnTo>
                    <a:pt x="280" y="204"/>
                  </a:lnTo>
                  <a:lnTo>
                    <a:pt x="242" y="204"/>
                  </a:lnTo>
                  <a:lnTo>
                    <a:pt x="242" y="184"/>
                  </a:lnTo>
                  <a:lnTo>
                    <a:pt x="280" y="184"/>
                  </a:lnTo>
                  <a:lnTo>
                    <a:pt x="280" y="168"/>
                  </a:lnTo>
                  <a:lnTo>
                    <a:pt x="242" y="168"/>
                  </a:lnTo>
                  <a:lnTo>
                    <a:pt x="242" y="148"/>
                  </a:lnTo>
                  <a:lnTo>
                    <a:pt x="280" y="148"/>
                  </a:lnTo>
                  <a:lnTo>
                    <a:pt x="280" y="132"/>
                  </a:lnTo>
                  <a:lnTo>
                    <a:pt x="242" y="132"/>
                  </a:lnTo>
                  <a:lnTo>
                    <a:pt x="242" y="112"/>
                  </a:lnTo>
                  <a:lnTo>
                    <a:pt x="280" y="112"/>
                  </a:lnTo>
                  <a:lnTo>
                    <a:pt x="280" y="96"/>
                  </a:lnTo>
                  <a:lnTo>
                    <a:pt x="242" y="96"/>
                  </a:lnTo>
                  <a:lnTo>
                    <a:pt x="242" y="76"/>
                  </a:lnTo>
                  <a:lnTo>
                    <a:pt x="280" y="76"/>
                  </a:lnTo>
                  <a:close/>
                  <a:moveTo>
                    <a:pt x="222" y="222"/>
                  </a:moveTo>
                  <a:lnTo>
                    <a:pt x="60" y="222"/>
                  </a:lnTo>
                  <a:lnTo>
                    <a:pt x="60" y="60"/>
                  </a:lnTo>
                  <a:lnTo>
                    <a:pt x="222" y="60"/>
                  </a:lnTo>
                  <a:lnTo>
                    <a:pt x="222" y="22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p>
              <a:pPr algn="ctr" defTabSz="914106"/>
              <a:endParaRPr lang="en-US" sz="1176" dirty="0">
                <a:solidFill>
                  <a:srgbClr val="000000"/>
                </a:solidFill>
              </a:endParaRPr>
            </a:p>
          </p:txBody>
        </p:sp>
        <p:sp>
          <p:nvSpPr>
            <p:cNvPr id="102" name="Rectangle 11"/>
            <p:cNvSpPr>
              <a:spLocks noChangeArrowheads="1"/>
            </p:cNvSpPr>
            <p:nvPr/>
          </p:nvSpPr>
          <p:spPr bwMode="auto">
            <a:xfrm>
              <a:off x="8350146" y="5997517"/>
              <a:ext cx="83873" cy="838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7867" tIns="43934" rIns="87867" bIns="43934" numCol="1" anchor="t" anchorCtr="0" compatLnSpc="1">
              <a:prstTxWarp prst="textNoShape">
                <a:avLst/>
              </a:prstTxWarp>
            </a:bodyPr>
            <a:lstStyle/>
            <a:p>
              <a:pPr algn="ctr" defTabSz="914106"/>
              <a:endParaRPr lang="en-US" sz="1176" dirty="0">
                <a:solidFill>
                  <a:srgbClr val="000000"/>
                </a:solidFill>
              </a:endParaRPr>
            </a:p>
          </p:txBody>
        </p:sp>
        <p:sp>
          <p:nvSpPr>
            <p:cNvPr id="103" name="Rectangle 102"/>
            <p:cNvSpPr/>
            <p:nvPr/>
          </p:nvSpPr>
          <p:spPr bwMode="auto">
            <a:xfrm>
              <a:off x="8430206" y="6234666"/>
              <a:ext cx="12144" cy="1020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bwMode="auto">
            <a:xfrm>
              <a:off x="8490751" y="6288137"/>
              <a:ext cx="12144" cy="469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rot="5400000">
              <a:off x="8451097" y="6249909"/>
              <a:ext cx="12142" cy="407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06" name="Rectangle 105"/>
            <p:cNvSpPr/>
            <p:nvPr/>
          </p:nvSpPr>
          <p:spPr bwMode="auto">
            <a:xfrm rot="5400000">
              <a:off x="8478272" y="6277610"/>
              <a:ext cx="12142" cy="10604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07" name="Oval 106"/>
            <p:cNvSpPr/>
            <p:nvPr/>
          </p:nvSpPr>
          <p:spPr bwMode="auto">
            <a:xfrm>
              <a:off x="8423061" y="6257342"/>
              <a:ext cx="25789" cy="259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08" name="Oval 107"/>
            <p:cNvSpPr/>
            <p:nvPr/>
          </p:nvSpPr>
          <p:spPr bwMode="auto">
            <a:xfrm>
              <a:off x="8483862" y="6318322"/>
              <a:ext cx="25789" cy="259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09" name="Rectangle 108"/>
            <p:cNvSpPr/>
            <p:nvPr/>
          </p:nvSpPr>
          <p:spPr bwMode="auto">
            <a:xfrm>
              <a:off x="8410653" y="6183801"/>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10" name="Rectangle 109"/>
            <p:cNvSpPr/>
            <p:nvPr/>
          </p:nvSpPr>
          <p:spPr bwMode="auto">
            <a:xfrm>
              <a:off x="8470993" y="6245028"/>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11" name="Rectangle 110"/>
            <p:cNvSpPr/>
            <p:nvPr/>
          </p:nvSpPr>
          <p:spPr bwMode="auto">
            <a:xfrm>
              <a:off x="8531915" y="6305869"/>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12" name="Flowchart: Magnetic Disk 86"/>
            <p:cNvSpPr/>
            <p:nvPr/>
          </p:nvSpPr>
          <p:spPr bwMode="auto">
            <a:xfrm>
              <a:off x="8195936" y="6183632"/>
              <a:ext cx="150063" cy="180305"/>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1" tIns="143401" rIns="179251" bIns="143401"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13" name="Freeform 112"/>
            <p:cNvSpPr>
              <a:spLocks noEditPoints="1"/>
            </p:cNvSpPr>
            <p:nvPr/>
          </p:nvSpPr>
          <p:spPr bwMode="black">
            <a:xfrm>
              <a:off x="8986285"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lumMod val="25000"/>
              </a:schemeClr>
            </a:solidFill>
            <a:extLst/>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cxnSp>
          <p:nvCxnSpPr>
            <p:cNvPr id="128" name="Straight Connector 127"/>
            <p:cNvCxnSpPr/>
            <p:nvPr/>
          </p:nvCxnSpPr>
          <p:spPr>
            <a:xfrm flipV="1">
              <a:off x="9415491" y="3645257"/>
              <a:ext cx="0" cy="1193825"/>
            </a:xfrm>
            <a:prstGeom prst="line">
              <a:avLst/>
            </a:prstGeom>
            <a:ln w="34925">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9" name="Oval 5"/>
            <p:cNvSpPr>
              <a:spLocks noChangeArrowheads="1"/>
            </p:cNvSpPr>
            <p:nvPr/>
          </p:nvSpPr>
          <p:spPr bwMode="auto">
            <a:xfrm>
              <a:off x="8994516" y="2655977"/>
              <a:ext cx="826939" cy="831646"/>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ctr" anchorCtr="0" forceAA="0" compatLnSpc="1">
              <a:prstTxWarp prst="textNoShape">
                <a:avLst/>
              </a:prstTxWarp>
              <a:noAutofit/>
            </a:bodyPr>
            <a:lstStyle/>
            <a:p>
              <a:pPr algn="ctr" defTabSz="913926" fontAlgn="base">
                <a:lnSpc>
                  <a:spcPct val="90000"/>
                </a:lnSpc>
                <a:spcBef>
                  <a:spcPct val="0"/>
                </a:spcBef>
                <a:spcAft>
                  <a:spcPct val="0"/>
                </a:spcAft>
              </a:pPr>
              <a:endParaRPr lang="en-US" sz="2745">
                <a:solidFill>
                  <a:srgbClr val="FF8C00"/>
                </a:solidFill>
                <a:ea typeface="Segoe UI" pitchFamily="34" charset="0"/>
                <a:cs typeface="Segoe UI" pitchFamily="34" charset="0"/>
              </a:endParaRPr>
            </a:p>
          </p:txBody>
        </p:sp>
        <p:sp>
          <p:nvSpPr>
            <p:cNvPr id="130" name="Freeform 6"/>
            <p:cNvSpPr>
              <a:spLocks/>
            </p:cNvSpPr>
            <p:nvPr/>
          </p:nvSpPr>
          <p:spPr bwMode="auto">
            <a:xfrm>
              <a:off x="9188149"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chemeClr val="bg2">
                <a:lumMod val="50000"/>
              </a:schemeClr>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31" name="Freeform 7"/>
            <p:cNvSpPr>
              <a:spLocks/>
            </p:cNvSpPr>
            <p:nvPr/>
          </p:nvSpPr>
          <p:spPr bwMode="auto">
            <a:xfrm>
              <a:off x="9408143"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chemeClr val="tx1"/>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132" name="Freeform 8"/>
            <p:cNvSpPr>
              <a:spLocks/>
            </p:cNvSpPr>
            <p:nvPr/>
          </p:nvSpPr>
          <p:spPr bwMode="auto">
            <a:xfrm>
              <a:off x="9188149"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chemeClr val="bg2"/>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33" name="Oval 5"/>
            <p:cNvSpPr>
              <a:spLocks noChangeArrowheads="1"/>
            </p:cNvSpPr>
            <p:nvPr/>
          </p:nvSpPr>
          <p:spPr bwMode="auto">
            <a:xfrm>
              <a:off x="9108024" y="5863806"/>
              <a:ext cx="614935" cy="618434"/>
            </a:xfrm>
            <a:prstGeom prst="ellipse">
              <a:avLst/>
            </a:prstGeom>
            <a:solidFill>
              <a:schemeClr val="bg1">
                <a:lumMod val="85000"/>
                <a:alpha val="54118"/>
              </a:schemeClr>
            </a:solidFill>
            <a:ln w="19050">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34" name="Freeform 10"/>
            <p:cNvSpPr>
              <a:spLocks noEditPoints="1"/>
            </p:cNvSpPr>
            <p:nvPr/>
          </p:nvSpPr>
          <p:spPr bwMode="auto">
            <a:xfrm>
              <a:off x="9327542" y="5945603"/>
              <a:ext cx="186385" cy="186358"/>
            </a:xfrm>
            <a:custGeom>
              <a:avLst/>
              <a:gdLst>
                <a:gd name="T0" fmla="*/ 280 w 280"/>
                <a:gd name="T1" fmla="*/ 60 h 280"/>
                <a:gd name="T2" fmla="*/ 242 w 280"/>
                <a:gd name="T3" fmla="*/ 40 h 280"/>
                <a:gd name="T4" fmla="*/ 220 w 280"/>
                <a:gd name="T5" fmla="*/ 0 h 280"/>
                <a:gd name="T6" fmla="*/ 204 w 280"/>
                <a:gd name="T7" fmla="*/ 40 h 280"/>
                <a:gd name="T8" fmla="*/ 184 w 280"/>
                <a:gd name="T9" fmla="*/ 0 h 280"/>
                <a:gd name="T10" fmla="*/ 168 w 280"/>
                <a:gd name="T11" fmla="*/ 40 h 280"/>
                <a:gd name="T12" fmla="*/ 148 w 280"/>
                <a:gd name="T13" fmla="*/ 0 h 280"/>
                <a:gd name="T14" fmla="*/ 132 w 280"/>
                <a:gd name="T15" fmla="*/ 40 h 280"/>
                <a:gd name="T16" fmla="*/ 112 w 280"/>
                <a:gd name="T17" fmla="*/ 0 h 280"/>
                <a:gd name="T18" fmla="*/ 96 w 280"/>
                <a:gd name="T19" fmla="*/ 40 h 280"/>
                <a:gd name="T20" fmla="*/ 76 w 280"/>
                <a:gd name="T21" fmla="*/ 0 h 280"/>
                <a:gd name="T22" fmla="*/ 60 w 280"/>
                <a:gd name="T23" fmla="*/ 40 h 280"/>
                <a:gd name="T24" fmla="*/ 40 w 280"/>
                <a:gd name="T25" fmla="*/ 60 h 280"/>
                <a:gd name="T26" fmla="*/ 0 w 280"/>
                <a:gd name="T27" fmla="*/ 76 h 280"/>
                <a:gd name="T28" fmla="*/ 40 w 280"/>
                <a:gd name="T29" fmla="*/ 96 h 280"/>
                <a:gd name="T30" fmla="*/ 0 w 280"/>
                <a:gd name="T31" fmla="*/ 112 h 280"/>
                <a:gd name="T32" fmla="*/ 40 w 280"/>
                <a:gd name="T33" fmla="*/ 132 h 280"/>
                <a:gd name="T34" fmla="*/ 0 w 280"/>
                <a:gd name="T35" fmla="*/ 148 h 280"/>
                <a:gd name="T36" fmla="*/ 40 w 280"/>
                <a:gd name="T37" fmla="*/ 168 h 280"/>
                <a:gd name="T38" fmla="*/ 0 w 280"/>
                <a:gd name="T39" fmla="*/ 184 h 280"/>
                <a:gd name="T40" fmla="*/ 40 w 280"/>
                <a:gd name="T41" fmla="*/ 204 h 280"/>
                <a:gd name="T42" fmla="*/ 0 w 280"/>
                <a:gd name="T43" fmla="*/ 220 h 280"/>
                <a:gd name="T44" fmla="*/ 40 w 280"/>
                <a:gd name="T45" fmla="*/ 242 h 280"/>
                <a:gd name="T46" fmla="*/ 60 w 280"/>
                <a:gd name="T47" fmla="*/ 280 h 280"/>
                <a:gd name="T48" fmla="*/ 76 w 280"/>
                <a:gd name="T49" fmla="*/ 242 h 280"/>
                <a:gd name="T50" fmla="*/ 96 w 280"/>
                <a:gd name="T51" fmla="*/ 280 h 280"/>
                <a:gd name="T52" fmla="*/ 112 w 280"/>
                <a:gd name="T53" fmla="*/ 242 h 280"/>
                <a:gd name="T54" fmla="*/ 132 w 280"/>
                <a:gd name="T55" fmla="*/ 280 h 280"/>
                <a:gd name="T56" fmla="*/ 148 w 280"/>
                <a:gd name="T57" fmla="*/ 242 h 280"/>
                <a:gd name="T58" fmla="*/ 168 w 280"/>
                <a:gd name="T59" fmla="*/ 280 h 280"/>
                <a:gd name="T60" fmla="*/ 184 w 280"/>
                <a:gd name="T61" fmla="*/ 242 h 280"/>
                <a:gd name="T62" fmla="*/ 204 w 280"/>
                <a:gd name="T63" fmla="*/ 280 h 280"/>
                <a:gd name="T64" fmla="*/ 220 w 280"/>
                <a:gd name="T65" fmla="*/ 242 h 280"/>
                <a:gd name="T66" fmla="*/ 242 w 280"/>
                <a:gd name="T67" fmla="*/ 220 h 280"/>
                <a:gd name="T68" fmla="*/ 280 w 280"/>
                <a:gd name="T69" fmla="*/ 204 h 280"/>
                <a:gd name="T70" fmla="*/ 242 w 280"/>
                <a:gd name="T71" fmla="*/ 184 h 280"/>
                <a:gd name="T72" fmla="*/ 280 w 280"/>
                <a:gd name="T73" fmla="*/ 168 h 280"/>
                <a:gd name="T74" fmla="*/ 242 w 280"/>
                <a:gd name="T75" fmla="*/ 148 h 280"/>
                <a:gd name="T76" fmla="*/ 280 w 280"/>
                <a:gd name="T77" fmla="*/ 132 h 280"/>
                <a:gd name="T78" fmla="*/ 242 w 280"/>
                <a:gd name="T79" fmla="*/ 112 h 280"/>
                <a:gd name="T80" fmla="*/ 280 w 280"/>
                <a:gd name="T81" fmla="*/ 96 h 280"/>
                <a:gd name="T82" fmla="*/ 242 w 280"/>
                <a:gd name="T83" fmla="*/ 76 h 280"/>
                <a:gd name="T84" fmla="*/ 222 w 280"/>
                <a:gd name="T85" fmla="*/ 222 h 280"/>
                <a:gd name="T86" fmla="*/ 60 w 280"/>
                <a:gd name="T87" fmla="*/ 60 h 280"/>
                <a:gd name="T88" fmla="*/ 222 w 280"/>
                <a:gd name="T89"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80">
                  <a:moveTo>
                    <a:pt x="280" y="76"/>
                  </a:moveTo>
                  <a:lnTo>
                    <a:pt x="280" y="60"/>
                  </a:lnTo>
                  <a:lnTo>
                    <a:pt x="242" y="60"/>
                  </a:lnTo>
                  <a:lnTo>
                    <a:pt x="242" y="40"/>
                  </a:lnTo>
                  <a:lnTo>
                    <a:pt x="220" y="40"/>
                  </a:lnTo>
                  <a:lnTo>
                    <a:pt x="220" y="0"/>
                  </a:lnTo>
                  <a:lnTo>
                    <a:pt x="204" y="0"/>
                  </a:lnTo>
                  <a:lnTo>
                    <a:pt x="204" y="40"/>
                  </a:lnTo>
                  <a:lnTo>
                    <a:pt x="184" y="40"/>
                  </a:lnTo>
                  <a:lnTo>
                    <a:pt x="184" y="0"/>
                  </a:lnTo>
                  <a:lnTo>
                    <a:pt x="168" y="0"/>
                  </a:lnTo>
                  <a:lnTo>
                    <a:pt x="168" y="40"/>
                  </a:lnTo>
                  <a:lnTo>
                    <a:pt x="148" y="40"/>
                  </a:lnTo>
                  <a:lnTo>
                    <a:pt x="148" y="0"/>
                  </a:lnTo>
                  <a:lnTo>
                    <a:pt x="132" y="0"/>
                  </a:lnTo>
                  <a:lnTo>
                    <a:pt x="132" y="40"/>
                  </a:lnTo>
                  <a:lnTo>
                    <a:pt x="112" y="40"/>
                  </a:lnTo>
                  <a:lnTo>
                    <a:pt x="112" y="0"/>
                  </a:lnTo>
                  <a:lnTo>
                    <a:pt x="96" y="0"/>
                  </a:lnTo>
                  <a:lnTo>
                    <a:pt x="96" y="40"/>
                  </a:lnTo>
                  <a:lnTo>
                    <a:pt x="76" y="40"/>
                  </a:lnTo>
                  <a:lnTo>
                    <a:pt x="76" y="0"/>
                  </a:lnTo>
                  <a:lnTo>
                    <a:pt x="60" y="0"/>
                  </a:lnTo>
                  <a:lnTo>
                    <a:pt x="60" y="40"/>
                  </a:lnTo>
                  <a:lnTo>
                    <a:pt x="40" y="40"/>
                  </a:lnTo>
                  <a:lnTo>
                    <a:pt x="40" y="60"/>
                  </a:lnTo>
                  <a:lnTo>
                    <a:pt x="0" y="60"/>
                  </a:lnTo>
                  <a:lnTo>
                    <a:pt x="0" y="76"/>
                  </a:lnTo>
                  <a:lnTo>
                    <a:pt x="40" y="76"/>
                  </a:lnTo>
                  <a:lnTo>
                    <a:pt x="40" y="96"/>
                  </a:lnTo>
                  <a:lnTo>
                    <a:pt x="0" y="96"/>
                  </a:lnTo>
                  <a:lnTo>
                    <a:pt x="0" y="112"/>
                  </a:lnTo>
                  <a:lnTo>
                    <a:pt x="40" y="112"/>
                  </a:lnTo>
                  <a:lnTo>
                    <a:pt x="40" y="132"/>
                  </a:lnTo>
                  <a:lnTo>
                    <a:pt x="0" y="132"/>
                  </a:lnTo>
                  <a:lnTo>
                    <a:pt x="0" y="148"/>
                  </a:lnTo>
                  <a:lnTo>
                    <a:pt x="40" y="148"/>
                  </a:lnTo>
                  <a:lnTo>
                    <a:pt x="40" y="168"/>
                  </a:lnTo>
                  <a:lnTo>
                    <a:pt x="0" y="168"/>
                  </a:lnTo>
                  <a:lnTo>
                    <a:pt x="0" y="184"/>
                  </a:lnTo>
                  <a:lnTo>
                    <a:pt x="40" y="184"/>
                  </a:lnTo>
                  <a:lnTo>
                    <a:pt x="40" y="204"/>
                  </a:lnTo>
                  <a:lnTo>
                    <a:pt x="0" y="204"/>
                  </a:lnTo>
                  <a:lnTo>
                    <a:pt x="0" y="220"/>
                  </a:lnTo>
                  <a:lnTo>
                    <a:pt x="40" y="220"/>
                  </a:lnTo>
                  <a:lnTo>
                    <a:pt x="40" y="242"/>
                  </a:lnTo>
                  <a:lnTo>
                    <a:pt x="60" y="242"/>
                  </a:lnTo>
                  <a:lnTo>
                    <a:pt x="60" y="280"/>
                  </a:lnTo>
                  <a:lnTo>
                    <a:pt x="76" y="280"/>
                  </a:lnTo>
                  <a:lnTo>
                    <a:pt x="76" y="242"/>
                  </a:lnTo>
                  <a:lnTo>
                    <a:pt x="96" y="242"/>
                  </a:lnTo>
                  <a:lnTo>
                    <a:pt x="96" y="280"/>
                  </a:lnTo>
                  <a:lnTo>
                    <a:pt x="112" y="280"/>
                  </a:lnTo>
                  <a:lnTo>
                    <a:pt x="112" y="242"/>
                  </a:lnTo>
                  <a:lnTo>
                    <a:pt x="132" y="242"/>
                  </a:lnTo>
                  <a:lnTo>
                    <a:pt x="132" y="280"/>
                  </a:lnTo>
                  <a:lnTo>
                    <a:pt x="148" y="280"/>
                  </a:lnTo>
                  <a:lnTo>
                    <a:pt x="148" y="242"/>
                  </a:lnTo>
                  <a:lnTo>
                    <a:pt x="168" y="242"/>
                  </a:lnTo>
                  <a:lnTo>
                    <a:pt x="168" y="280"/>
                  </a:lnTo>
                  <a:lnTo>
                    <a:pt x="184" y="280"/>
                  </a:lnTo>
                  <a:lnTo>
                    <a:pt x="184" y="242"/>
                  </a:lnTo>
                  <a:lnTo>
                    <a:pt x="204" y="242"/>
                  </a:lnTo>
                  <a:lnTo>
                    <a:pt x="204" y="280"/>
                  </a:lnTo>
                  <a:lnTo>
                    <a:pt x="220" y="280"/>
                  </a:lnTo>
                  <a:lnTo>
                    <a:pt x="220" y="242"/>
                  </a:lnTo>
                  <a:lnTo>
                    <a:pt x="242" y="242"/>
                  </a:lnTo>
                  <a:lnTo>
                    <a:pt x="242" y="220"/>
                  </a:lnTo>
                  <a:lnTo>
                    <a:pt x="280" y="220"/>
                  </a:lnTo>
                  <a:lnTo>
                    <a:pt x="280" y="204"/>
                  </a:lnTo>
                  <a:lnTo>
                    <a:pt x="242" y="204"/>
                  </a:lnTo>
                  <a:lnTo>
                    <a:pt x="242" y="184"/>
                  </a:lnTo>
                  <a:lnTo>
                    <a:pt x="280" y="184"/>
                  </a:lnTo>
                  <a:lnTo>
                    <a:pt x="280" y="168"/>
                  </a:lnTo>
                  <a:lnTo>
                    <a:pt x="242" y="168"/>
                  </a:lnTo>
                  <a:lnTo>
                    <a:pt x="242" y="148"/>
                  </a:lnTo>
                  <a:lnTo>
                    <a:pt x="280" y="148"/>
                  </a:lnTo>
                  <a:lnTo>
                    <a:pt x="280" y="132"/>
                  </a:lnTo>
                  <a:lnTo>
                    <a:pt x="242" y="132"/>
                  </a:lnTo>
                  <a:lnTo>
                    <a:pt x="242" y="112"/>
                  </a:lnTo>
                  <a:lnTo>
                    <a:pt x="280" y="112"/>
                  </a:lnTo>
                  <a:lnTo>
                    <a:pt x="280" y="96"/>
                  </a:lnTo>
                  <a:lnTo>
                    <a:pt x="242" y="96"/>
                  </a:lnTo>
                  <a:lnTo>
                    <a:pt x="242" y="76"/>
                  </a:lnTo>
                  <a:lnTo>
                    <a:pt x="280" y="76"/>
                  </a:lnTo>
                  <a:close/>
                  <a:moveTo>
                    <a:pt x="222" y="222"/>
                  </a:moveTo>
                  <a:lnTo>
                    <a:pt x="60" y="222"/>
                  </a:lnTo>
                  <a:lnTo>
                    <a:pt x="60" y="60"/>
                  </a:lnTo>
                  <a:lnTo>
                    <a:pt x="222" y="60"/>
                  </a:lnTo>
                  <a:lnTo>
                    <a:pt x="222" y="22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p>
              <a:pPr algn="ctr" defTabSz="914106"/>
              <a:endParaRPr lang="en-US" sz="1176" dirty="0">
                <a:solidFill>
                  <a:srgbClr val="000000"/>
                </a:solidFill>
              </a:endParaRPr>
            </a:p>
          </p:txBody>
        </p:sp>
        <p:sp>
          <p:nvSpPr>
            <p:cNvPr id="135" name="Rectangle 11"/>
            <p:cNvSpPr>
              <a:spLocks noChangeArrowheads="1"/>
            </p:cNvSpPr>
            <p:nvPr/>
          </p:nvSpPr>
          <p:spPr bwMode="auto">
            <a:xfrm>
              <a:off x="9379463" y="5997517"/>
              <a:ext cx="83873" cy="838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7867" tIns="43934" rIns="87867" bIns="43934" numCol="1" anchor="t" anchorCtr="0" compatLnSpc="1">
              <a:prstTxWarp prst="textNoShape">
                <a:avLst/>
              </a:prstTxWarp>
            </a:bodyPr>
            <a:lstStyle/>
            <a:p>
              <a:pPr algn="ctr" defTabSz="914106"/>
              <a:endParaRPr lang="en-US" sz="1176" dirty="0">
                <a:solidFill>
                  <a:srgbClr val="000000"/>
                </a:solidFill>
              </a:endParaRPr>
            </a:p>
          </p:txBody>
        </p:sp>
        <p:sp>
          <p:nvSpPr>
            <p:cNvPr id="136" name="Rectangle 135"/>
            <p:cNvSpPr/>
            <p:nvPr/>
          </p:nvSpPr>
          <p:spPr bwMode="auto">
            <a:xfrm>
              <a:off x="9459523" y="6234666"/>
              <a:ext cx="12144" cy="1020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9520068" y="6288137"/>
              <a:ext cx="12144" cy="469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38" name="Rectangle 137"/>
            <p:cNvSpPr/>
            <p:nvPr/>
          </p:nvSpPr>
          <p:spPr bwMode="auto">
            <a:xfrm rot="5400000">
              <a:off x="9480414" y="6249909"/>
              <a:ext cx="12142" cy="407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39" name="Rectangle 138"/>
            <p:cNvSpPr/>
            <p:nvPr/>
          </p:nvSpPr>
          <p:spPr bwMode="auto">
            <a:xfrm rot="5400000">
              <a:off x="9507589" y="6277610"/>
              <a:ext cx="12142" cy="10604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40" name="Oval 139"/>
            <p:cNvSpPr/>
            <p:nvPr/>
          </p:nvSpPr>
          <p:spPr bwMode="auto">
            <a:xfrm>
              <a:off x="9452378" y="6257342"/>
              <a:ext cx="25789" cy="259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48" name="Oval 147"/>
            <p:cNvSpPr/>
            <p:nvPr/>
          </p:nvSpPr>
          <p:spPr bwMode="auto">
            <a:xfrm>
              <a:off x="9513179" y="6318322"/>
              <a:ext cx="25789" cy="259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49" name="Rectangle 148"/>
            <p:cNvSpPr/>
            <p:nvPr/>
          </p:nvSpPr>
          <p:spPr bwMode="auto">
            <a:xfrm>
              <a:off x="9439970" y="6183801"/>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50" name="Rectangle 149"/>
            <p:cNvSpPr/>
            <p:nvPr/>
          </p:nvSpPr>
          <p:spPr bwMode="auto">
            <a:xfrm>
              <a:off x="9500310" y="6245028"/>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51" name="Rectangle 150"/>
            <p:cNvSpPr/>
            <p:nvPr/>
          </p:nvSpPr>
          <p:spPr bwMode="auto">
            <a:xfrm>
              <a:off x="9561232" y="6305869"/>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52" name="Flowchart: Magnetic Disk 86"/>
            <p:cNvSpPr/>
            <p:nvPr/>
          </p:nvSpPr>
          <p:spPr bwMode="auto">
            <a:xfrm>
              <a:off x="9225253" y="6183632"/>
              <a:ext cx="150063" cy="180305"/>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1" tIns="143401" rIns="179251" bIns="143401"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53" name="Freeform 152"/>
            <p:cNvSpPr>
              <a:spLocks noEditPoints="1"/>
            </p:cNvSpPr>
            <p:nvPr/>
          </p:nvSpPr>
          <p:spPr bwMode="black">
            <a:xfrm>
              <a:off x="9982931" y="4938068"/>
              <a:ext cx="843402" cy="1700780"/>
            </a:xfrm>
            <a:custGeom>
              <a:avLst/>
              <a:gdLst/>
              <a:ahLst/>
              <a:cxnLst>
                <a:cxn ang="0">
                  <a:pos x="260" y="0"/>
                </a:cxn>
                <a:cxn ang="0">
                  <a:pos x="7" y="0"/>
                </a:cxn>
                <a:cxn ang="0">
                  <a:pos x="0" y="7"/>
                </a:cxn>
                <a:cxn ang="0">
                  <a:pos x="0" y="112"/>
                </a:cxn>
                <a:cxn ang="0">
                  <a:pos x="0" y="119"/>
                </a:cxn>
                <a:cxn ang="0">
                  <a:pos x="0" y="531"/>
                </a:cxn>
                <a:cxn ang="0">
                  <a:pos x="7" y="538"/>
                </a:cxn>
                <a:cxn ang="0">
                  <a:pos x="260" y="538"/>
                </a:cxn>
                <a:cxn ang="0">
                  <a:pos x="267" y="531"/>
                </a:cxn>
                <a:cxn ang="0">
                  <a:pos x="267" y="119"/>
                </a:cxn>
                <a:cxn ang="0">
                  <a:pos x="267" y="112"/>
                </a:cxn>
                <a:cxn ang="0">
                  <a:pos x="267" y="7"/>
                </a:cxn>
                <a:cxn ang="0">
                  <a:pos x="260" y="0"/>
                </a:cxn>
                <a:cxn ang="0">
                  <a:pos x="32" y="82"/>
                </a:cxn>
                <a:cxn ang="0">
                  <a:pos x="32" y="57"/>
                </a:cxn>
                <a:cxn ang="0">
                  <a:pos x="39" y="50"/>
                </a:cxn>
                <a:cxn ang="0">
                  <a:pos x="228" y="50"/>
                </a:cxn>
                <a:cxn ang="0">
                  <a:pos x="235" y="57"/>
                </a:cxn>
                <a:cxn ang="0">
                  <a:pos x="235" y="82"/>
                </a:cxn>
                <a:cxn ang="0">
                  <a:pos x="228" y="89"/>
                </a:cxn>
                <a:cxn ang="0">
                  <a:pos x="39" y="89"/>
                </a:cxn>
                <a:cxn ang="0">
                  <a:pos x="32" y="82"/>
                </a:cxn>
                <a:cxn ang="0">
                  <a:pos x="213" y="254"/>
                </a:cxn>
                <a:cxn ang="0">
                  <a:pos x="195" y="236"/>
                </a:cxn>
                <a:cxn ang="0">
                  <a:pos x="213" y="218"/>
                </a:cxn>
                <a:cxn ang="0">
                  <a:pos x="232" y="236"/>
                </a:cxn>
                <a:cxn ang="0">
                  <a:pos x="213" y="254"/>
                </a:cxn>
                <a:cxn ang="0">
                  <a:pos x="213" y="194"/>
                </a:cxn>
                <a:cxn ang="0">
                  <a:pos x="189" y="170"/>
                </a:cxn>
                <a:cxn ang="0">
                  <a:pos x="213" y="146"/>
                </a:cxn>
                <a:cxn ang="0">
                  <a:pos x="238" y="170"/>
                </a:cxn>
                <a:cxn ang="0">
                  <a:pos x="213" y="194"/>
                </a:cxn>
              </a:cxnLst>
              <a:rect l="0" t="0" r="r" b="b"/>
              <a:pathLst>
                <a:path w="267" h="538">
                  <a:moveTo>
                    <a:pt x="260" y="0"/>
                  </a:moveTo>
                  <a:cubicBezTo>
                    <a:pt x="7" y="0"/>
                    <a:pt x="7" y="0"/>
                    <a:pt x="7" y="0"/>
                  </a:cubicBezTo>
                  <a:cubicBezTo>
                    <a:pt x="3" y="0"/>
                    <a:pt x="0" y="3"/>
                    <a:pt x="0" y="7"/>
                  </a:cubicBezTo>
                  <a:cubicBezTo>
                    <a:pt x="0" y="112"/>
                    <a:pt x="0" y="112"/>
                    <a:pt x="0" y="112"/>
                  </a:cubicBezTo>
                  <a:cubicBezTo>
                    <a:pt x="0" y="119"/>
                    <a:pt x="0" y="119"/>
                    <a:pt x="0" y="119"/>
                  </a:cubicBezTo>
                  <a:cubicBezTo>
                    <a:pt x="0" y="531"/>
                    <a:pt x="0" y="531"/>
                    <a:pt x="0" y="531"/>
                  </a:cubicBezTo>
                  <a:cubicBezTo>
                    <a:pt x="0" y="535"/>
                    <a:pt x="3" y="538"/>
                    <a:pt x="7" y="538"/>
                  </a:cubicBezTo>
                  <a:cubicBezTo>
                    <a:pt x="260" y="538"/>
                    <a:pt x="260" y="538"/>
                    <a:pt x="260" y="538"/>
                  </a:cubicBezTo>
                  <a:cubicBezTo>
                    <a:pt x="264" y="538"/>
                    <a:pt x="267" y="535"/>
                    <a:pt x="267" y="531"/>
                  </a:cubicBezTo>
                  <a:cubicBezTo>
                    <a:pt x="267" y="119"/>
                    <a:pt x="267" y="119"/>
                    <a:pt x="267" y="119"/>
                  </a:cubicBezTo>
                  <a:cubicBezTo>
                    <a:pt x="267" y="112"/>
                    <a:pt x="267" y="112"/>
                    <a:pt x="267" y="112"/>
                  </a:cubicBezTo>
                  <a:cubicBezTo>
                    <a:pt x="267" y="7"/>
                    <a:pt x="267" y="7"/>
                    <a:pt x="267" y="7"/>
                  </a:cubicBezTo>
                  <a:cubicBezTo>
                    <a:pt x="267" y="3"/>
                    <a:pt x="264" y="0"/>
                    <a:pt x="260" y="0"/>
                  </a:cubicBezTo>
                  <a:close/>
                  <a:moveTo>
                    <a:pt x="32" y="82"/>
                  </a:moveTo>
                  <a:cubicBezTo>
                    <a:pt x="32" y="57"/>
                    <a:pt x="32" y="57"/>
                    <a:pt x="32" y="57"/>
                  </a:cubicBezTo>
                  <a:cubicBezTo>
                    <a:pt x="32" y="53"/>
                    <a:pt x="35" y="50"/>
                    <a:pt x="39" y="50"/>
                  </a:cubicBezTo>
                  <a:cubicBezTo>
                    <a:pt x="228" y="50"/>
                    <a:pt x="228" y="50"/>
                    <a:pt x="228" y="50"/>
                  </a:cubicBezTo>
                  <a:cubicBezTo>
                    <a:pt x="232" y="50"/>
                    <a:pt x="235" y="53"/>
                    <a:pt x="235" y="57"/>
                  </a:cubicBezTo>
                  <a:cubicBezTo>
                    <a:pt x="235" y="82"/>
                    <a:pt x="235" y="82"/>
                    <a:pt x="235" y="82"/>
                  </a:cubicBezTo>
                  <a:cubicBezTo>
                    <a:pt x="235" y="86"/>
                    <a:pt x="232" y="89"/>
                    <a:pt x="228" y="89"/>
                  </a:cubicBezTo>
                  <a:cubicBezTo>
                    <a:pt x="39" y="89"/>
                    <a:pt x="39" y="89"/>
                    <a:pt x="39" y="89"/>
                  </a:cubicBezTo>
                  <a:cubicBezTo>
                    <a:pt x="35" y="89"/>
                    <a:pt x="32" y="86"/>
                    <a:pt x="32" y="82"/>
                  </a:cubicBezTo>
                  <a:close/>
                  <a:moveTo>
                    <a:pt x="213" y="254"/>
                  </a:moveTo>
                  <a:cubicBezTo>
                    <a:pt x="203" y="254"/>
                    <a:pt x="195" y="246"/>
                    <a:pt x="195" y="236"/>
                  </a:cubicBezTo>
                  <a:cubicBezTo>
                    <a:pt x="195" y="226"/>
                    <a:pt x="203" y="218"/>
                    <a:pt x="213" y="218"/>
                  </a:cubicBezTo>
                  <a:cubicBezTo>
                    <a:pt x="223" y="218"/>
                    <a:pt x="232" y="226"/>
                    <a:pt x="232" y="236"/>
                  </a:cubicBezTo>
                  <a:cubicBezTo>
                    <a:pt x="232" y="246"/>
                    <a:pt x="223" y="254"/>
                    <a:pt x="213" y="254"/>
                  </a:cubicBezTo>
                  <a:close/>
                  <a:moveTo>
                    <a:pt x="213" y="194"/>
                  </a:moveTo>
                  <a:cubicBezTo>
                    <a:pt x="200" y="194"/>
                    <a:pt x="189" y="183"/>
                    <a:pt x="189" y="170"/>
                  </a:cubicBezTo>
                  <a:cubicBezTo>
                    <a:pt x="189" y="156"/>
                    <a:pt x="200" y="146"/>
                    <a:pt x="213" y="146"/>
                  </a:cubicBezTo>
                  <a:cubicBezTo>
                    <a:pt x="227" y="146"/>
                    <a:pt x="238" y="156"/>
                    <a:pt x="238" y="170"/>
                  </a:cubicBezTo>
                  <a:cubicBezTo>
                    <a:pt x="238" y="183"/>
                    <a:pt x="227" y="194"/>
                    <a:pt x="213" y="194"/>
                  </a:cubicBezTo>
                  <a:close/>
                </a:path>
              </a:pathLst>
            </a:custGeom>
            <a:solidFill>
              <a:schemeClr val="bg2">
                <a:lumMod val="25000"/>
              </a:schemeClr>
            </a:solidFill>
            <a:extLst/>
          </p:spPr>
          <p:txBody>
            <a:bodyPr wrap="square" lIns="146283" tIns="146283" rIns="146283" bIns="146283" rtlCol="0">
              <a:noAutofit/>
            </a:bodyPr>
            <a:lstStyle/>
            <a:p>
              <a:pPr defTabSz="932383">
                <a:lnSpc>
                  <a:spcPts val="3060"/>
                </a:lnSpc>
              </a:pPr>
              <a:endParaRPr lang="en-US" sz="2800" dirty="0">
                <a:solidFill>
                  <a:srgbClr val="FFFFFF"/>
                </a:solidFill>
                <a:latin typeface="Segoe UI Light"/>
              </a:endParaRPr>
            </a:p>
          </p:txBody>
        </p:sp>
        <p:cxnSp>
          <p:nvCxnSpPr>
            <p:cNvPr id="154" name="Straight Connector 153"/>
            <p:cNvCxnSpPr/>
            <p:nvPr/>
          </p:nvCxnSpPr>
          <p:spPr>
            <a:xfrm flipV="1">
              <a:off x="10412138" y="3645257"/>
              <a:ext cx="0" cy="1193825"/>
            </a:xfrm>
            <a:prstGeom prst="line">
              <a:avLst/>
            </a:prstGeom>
            <a:ln w="34925">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55" name="Oval 5"/>
            <p:cNvSpPr>
              <a:spLocks noChangeArrowheads="1"/>
            </p:cNvSpPr>
            <p:nvPr/>
          </p:nvSpPr>
          <p:spPr bwMode="auto">
            <a:xfrm>
              <a:off x="9991163" y="2655977"/>
              <a:ext cx="826939" cy="831646"/>
            </a:xfrm>
            <a:prstGeom prst="ellipse">
              <a:avLst/>
            </a:prstGeom>
            <a:solidFill>
              <a:schemeClr val="bg1"/>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ctr" anchorCtr="0" forceAA="0" compatLnSpc="1">
              <a:prstTxWarp prst="textNoShape">
                <a:avLst/>
              </a:prstTxWarp>
              <a:noAutofit/>
            </a:bodyPr>
            <a:lstStyle/>
            <a:p>
              <a:pPr algn="ctr" defTabSz="913926" fontAlgn="base">
                <a:lnSpc>
                  <a:spcPct val="90000"/>
                </a:lnSpc>
                <a:spcBef>
                  <a:spcPct val="0"/>
                </a:spcBef>
                <a:spcAft>
                  <a:spcPct val="0"/>
                </a:spcAft>
              </a:pPr>
              <a:endParaRPr lang="en-US" sz="2745">
                <a:solidFill>
                  <a:srgbClr val="FF8C00"/>
                </a:solidFill>
                <a:ea typeface="Segoe UI" pitchFamily="34" charset="0"/>
                <a:cs typeface="Segoe UI" pitchFamily="34" charset="0"/>
              </a:endParaRPr>
            </a:p>
          </p:txBody>
        </p:sp>
        <p:sp>
          <p:nvSpPr>
            <p:cNvPr id="156" name="Freeform 6"/>
            <p:cNvSpPr>
              <a:spLocks/>
            </p:cNvSpPr>
            <p:nvPr/>
          </p:nvSpPr>
          <p:spPr bwMode="auto">
            <a:xfrm>
              <a:off x="10184796" y="2944386"/>
              <a:ext cx="221563" cy="379105"/>
            </a:xfrm>
            <a:custGeom>
              <a:avLst/>
              <a:gdLst>
                <a:gd name="T0" fmla="*/ 706 w 706"/>
                <a:gd name="T1" fmla="*/ 403 h 1208"/>
                <a:gd name="T2" fmla="*/ 699 w 706"/>
                <a:gd name="T3" fmla="*/ 1208 h 1208"/>
                <a:gd name="T4" fmla="*/ 0 w 706"/>
                <a:gd name="T5" fmla="*/ 805 h 1208"/>
                <a:gd name="T6" fmla="*/ 0 w 706"/>
                <a:gd name="T7" fmla="*/ 0 h 1208"/>
                <a:gd name="T8" fmla="*/ 706 w 706"/>
                <a:gd name="T9" fmla="*/ 403 h 1208"/>
                <a:gd name="T10" fmla="*/ 706 w 706"/>
                <a:gd name="T11" fmla="*/ 403 h 1208"/>
                <a:gd name="T12" fmla="*/ 706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06" y="403"/>
                  </a:moveTo>
                  <a:lnTo>
                    <a:pt x="699" y="1208"/>
                  </a:lnTo>
                  <a:lnTo>
                    <a:pt x="0" y="805"/>
                  </a:lnTo>
                  <a:lnTo>
                    <a:pt x="0" y="0"/>
                  </a:lnTo>
                  <a:lnTo>
                    <a:pt x="706" y="403"/>
                  </a:lnTo>
                  <a:lnTo>
                    <a:pt x="706" y="403"/>
                  </a:lnTo>
                  <a:lnTo>
                    <a:pt x="706" y="403"/>
                  </a:lnTo>
                  <a:close/>
                </a:path>
              </a:pathLst>
            </a:custGeom>
            <a:solidFill>
              <a:schemeClr val="bg2">
                <a:lumMod val="50000"/>
              </a:schemeClr>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57" name="Freeform 7"/>
            <p:cNvSpPr>
              <a:spLocks/>
            </p:cNvSpPr>
            <p:nvPr/>
          </p:nvSpPr>
          <p:spPr bwMode="auto">
            <a:xfrm>
              <a:off x="10404790" y="2944386"/>
              <a:ext cx="221563" cy="379105"/>
            </a:xfrm>
            <a:custGeom>
              <a:avLst/>
              <a:gdLst>
                <a:gd name="T0" fmla="*/ 7 w 706"/>
                <a:gd name="T1" fmla="*/ 403 h 1208"/>
                <a:gd name="T2" fmla="*/ 0 w 706"/>
                <a:gd name="T3" fmla="*/ 1208 h 1208"/>
                <a:gd name="T4" fmla="*/ 701 w 706"/>
                <a:gd name="T5" fmla="*/ 805 h 1208"/>
                <a:gd name="T6" fmla="*/ 706 w 706"/>
                <a:gd name="T7" fmla="*/ 0 h 1208"/>
                <a:gd name="T8" fmla="*/ 7 w 706"/>
                <a:gd name="T9" fmla="*/ 403 h 1208"/>
                <a:gd name="T10" fmla="*/ 7 w 706"/>
                <a:gd name="T11" fmla="*/ 403 h 1208"/>
                <a:gd name="T12" fmla="*/ 7 w 706"/>
                <a:gd name="T13" fmla="*/ 403 h 1208"/>
              </a:gdLst>
              <a:ahLst/>
              <a:cxnLst>
                <a:cxn ang="0">
                  <a:pos x="T0" y="T1"/>
                </a:cxn>
                <a:cxn ang="0">
                  <a:pos x="T2" y="T3"/>
                </a:cxn>
                <a:cxn ang="0">
                  <a:pos x="T4" y="T5"/>
                </a:cxn>
                <a:cxn ang="0">
                  <a:pos x="T6" y="T7"/>
                </a:cxn>
                <a:cxn ang="0">
                  <a:pos x="T8" y="T9"/>
                </a:cxn>
                <a:cxn ang="0">
                  <a:pos x="T10" y="T11"/>
                </a:cxn>
                <a:cxn ang="0">
                  <a:pos x="T12" y="T13"/>
                </a:cxn>
              </a:cxnLst>
              <a:rect l="0" t="0" r="r" b="b"/>
              <a:pathLst>
                <a:path w="706" h="1208">
                  <a:moveTo>
                    <a:pt x="7" y="403"/>
                  </a:moveTo>
                  <a:lnTo>
                    <a:pt x="0" y="1208"/>
                  </a:lnTo>
                  <a:lnTo>
                    <a:pt x="701" y="805"/>
                  </a:lnTo>
                  <a:lnTo>
                    <a:pt x="706" y="0"/>
                  </a:lnTo>
                  <a:lnTo>
                    <a:pt x="7" y="403"/>
                  </a:lnTo>
                  <a:lnTo>
                    <a:pt x="7" y="403"/>
                  </a:lnTo>
                  <a:lnTo>
                    <a:pt x="7" y="403"/>
                  </a:lnTo>
                  <a:close/>
                </a:path>
              </a:pathLst>
            </a:custGeom>
            <a:solidFill>
              <a:schemeClr val="tx1"/>
            </a:solidFill>
          </p:spPr>
          <p:txBody>
            <a:bodyPr wrap="square" lIns="146283" tIns="146283" rIns="146283" bIns="146283" rtlCol="0">
              <a:noAutofit/>
            </a:bodyPr>
            <a:lstStyle/>
            <a:p>
              <a:pPr defTabSz="932383">
                <a:lnSpc>
                  <a:spcPts val="3060"/>
                </a:lnSpc>
              </a:pPr>
              <a:endParaRPr lang="en-US" sz="2800">
                <a:solidFill>
                  <a:srgbClr val="FFFFFF"/>
                </a:solidFill>
                <a:latin typeface="Segoe UI Light"/>
              </a:endParaRPr>
            </a:p>
          </p:txBody>
        </p:sp>
        <p:sp>
          <p:nvSpPr>
            <p:cNvPr id="158" name="Freeform 8"/>
            <p:cNvSpPr>
              <a:spLocks/>
            </p:cNvSpPr>
            <p:nvPr/>
          </p:nvSpPr>
          <p:spPr bwMode="auto">
            <a:xfrm>
              <a:off x="10184796" y="2817912"/>
              <a:ext cx="441557" cy="252946"/>
            </a:xfrm>
            <a:custGeom>
              <a:avLst/>
              <a:gdLst>
                <a:gd name="T0" fmla="*/ 708 w 1407"/>
                <a:gd name="T1" fmla="*/ 806 h 806"/>
                <a:gd name="T2" fmla="*/ 0 w 1407"/>
                <a:gd name="T3" fmla="*/ 398 h 806"/>
                <a:gd name="T4" fmla="*/ 701 w 1407"/>
                <a:gd name="T5" fmla="*/ 0 h 806"/>
                <a:gd name="T6" fmla="*/ 1407 w 1407"/>
                <a:gd name="T7" fmla="*/ 398 h 806"/>
                <a:gd name="T8" fmla="*/ 708 w 1407"/>
                <a:gd name="T9" fmla="*/ 806 h 806"/>
                <a:gd name="T10" fmla="*/ 708 w 1407"/>
                <a:gd name="T11" fmla="*/ 806 h 806"/>
                <a:gd name="T12" fmla="*/ 708 w 1407"/>
                <a:gd name="T13" fmla="*/ 806 h 806"/>
              </a:gdLst>
              <a:ahLst/>
              <a:cxnLst>
                <a:cxn ang="0">
                  <a:pos x="T0" y="T1"/>
                </a:cxn>
                <a:cxn ang="0">
                  <a:pos x="T2" y="T3"/>
                </a:cxn>
                <a:cxn ang="0">
                  <a:pos x="T4" y="T5"/>
                </a:cxn>
                <a:cxn ang="0">
                  <a:pos x="T6" y="T7"/>
                </a:cxn>
                <a:cxn ang="0">
                  <a:pos x="T8" y="T9"/>
                </a:cxn>
                <a:cxn ang="0">
                  <a:pos x="T10" y="T11"/>
                </a:cxn>
                <a:cxn ang="0">
                  <a:pos x="T12" y="T13"/>
                </a:cxn>
              </a:cxnLst>
              <a:rect l="0" t="0" r="r" b="b"/>
              <a:pathLst>
                <a:path w="1407" h="806">
                  <a:moveTo>
                    <a:pt x="708" y="806"/>
                  </a:moveTo>
                  <a:lnTo>
                    <a:pt x="0" y="398"/>
                  </a:lnTo>
                  <a:lnTo>
                    <a:pt x="701" y="0"/>
                  </a:lnTo>
                  <a:lnTo>
                    <a:pt x="1407" y="398"/>
                  </a:lnTo>
                  <a:lnTo>
                    <a:pt x="708" y="806"/>
                  </a:lnTo>
                  <a:lnTo>
                    <a:pt x="708" y="806"/>
                  </a:lnTo>
                  <a:lnTo>
                    <a:pt x="708" y="806"/>
                  </a:lnTo>
                  <a:close/>
                </a:path>
              </a:pathLst>
            </a:custGeom>
            <a:solidFill>
              <a:schemeClr val="bg2"/>
            </a:solidFill>
            <a:ln>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59" name="Oval 5"/>
            <p:cNvSpPr>
              <a:spLocks noChangeArrowheads="1"/>
            </p:cNvSpPr>
            <p:nvPr/>
          </p:nvSpPr>
          <p:spPr bwMode="auto">
            <a:xfrm>
              <a:off x="10104670" y="5863806"/>
              <a:ext cx="614935" cy="618434"/>
            </a:xfrm>
            <a:prstGeom prst="ellipse">
              <a:avLst/>
            </a:prstGeom>
            <a:solidFill>
              <a:schemeClr val="bg1">
                <a:lumMod val="85000"/>
                <a:alpha val="54118"/>
              </a:schemeClr>
            </a:solidFill>
            <a:ln w="19050">
              <a:noFill/>
            </a:ln>
          </p:spPr>
          <p:txBody>
            <a:bodyPr vert="horz" wrap="square" lIns="89629" tIns="44815" rIns="89629" bIns="44815" numCol="1" anchor="t" anchorCtr="0" compatLnSpc="1">
              <a:prstTxWarp prst="textNoShape">
                <a:avLst/>
              </a:prstTxWarp>
            </a:bodyPr>
            <a:lstStyle/>
            <a:p>
              <a:pPr defTabSz="914191"/>
              <a:endParaRPr lang="en-US" sz="1764">
                <a:solidFill>
                  <a:srgbClr val="000000"/>
                </a:solidFill>
              </a:endParaRPr>
            </a:p>
          </p:txBody>
        </p:sp>
        <p:sp>
          <p:nvSpPr>
            <p:cNvPr id="160" name="Freeform 10"/>
            <p:cNvSpPr>
              <a:spLocks noEditPoints="1"/>
            </p:cNvSpPr>
            <p:nvPr/>
          </p:nvSpPr>
          <p:spPr bwMode="auto">
            <a:xfrm>
              <a:off x="10324189" y="5945603"/>
              <a:ext cx="186385" cy="186358"/>
            </a:xfrm>
            <a:custGeom>
              <a:avLst/>
              <a:gdLst>
                <a:gd name="T0" fmla="*/ 280 w 280"/>
                <a:gd name="T1" fmla="*/ 60 h 280"/>
                <a:gd name="T2" fmla="*/ 242 w 280"/>
                <a:gd name="T3" fmla="*/ 40 h 280"/>
                <a:gd name="T4" fmla="*/ 220 w 280"/>
                <a:gd name="T5" fmla="*/ 0 h 280"/>
                <a:gd name="T6" fmla="*/ 204 w 280"/>
                <a:gd name="T7" fmla="*/ 40 h 280"/>
                <a:gd name="T8" fmla="*/ 184 w 280"/>
                <a:gd name="T9" fmla="*/ 0 h 280"/>
                <a:gd name="T10" fmla="*/ 168 w 280"/>
                <a:gd name="T11" fmla="*/ 40 h 280"/>
                <a:gd name="T12" fmla="*/ 148 w 280"/>
                <a:gd name="T13" fmla="*/ 0 h 280"/>
                <a:gd name="T14" fmla="*/ 132 w 280"/>
                <a:gd name="T15" fmla="*/ 40 h 280"/>
                <a:gd name="T16" fmla="*/ 112 w 280"/>
                <a:gd name="T17" fmla="*/ 0 h 280"/>
                <a:gd name="T18" fmla="*/ 96 w 280"/>
                <a:gd name="T19" fmla="*/ 40 h 280"/>
                <a:gd name="T20" fmla="*/ 76 w 280"/>
                <a:gd name="T21" fmla="*/ 0 h 280"/>
                <a:gd name="T22" fmla="*/ 60 w 280"/>
                <a:gd name="T23" fmla="*/ 40 h 280"/>
                <a:gd name="T24" fmla="*/ 40 w 280"/>
                <a:gd name="T25" fmla="*/ 60 h 280"/>
                <a:gd name="T26" fmla="*/ 0 w 280"/>
                <a:gd name="T27" fmla="*/ 76 h 280"/>
                <a:gd name="T28" fmla="*/ 40 w 280"/>
                <a:gd name="T29" fmla="*/ 96 h 280"/>
                <a:gd name="T30" fmla="*/ 0 w 280"/>
                <a:gd name="T31" fmla="*/ 112 h 280"/>
                <a:gd name="T32" fmla="*/ 40 w 280"/>
                <a:gd name="T33" fmla="*/ 132 h 280"/>
                <a:gd name="T34" fmla="*/ 0 w 280"/>
                <a:gd name="T35" fmla="*/ 148 h 280"/>
                <a:gd name="T36" fmla="*/ 40 w 280"/>
                <a:gd name="T37" fmla="*/ 168 h 280"/>
                <a:gd name="T38" fmla="*/ 0 w 280"/>
                <a:gd name="T39" fmla="*/ 184 h 280"/>
                <a:gd name="T40" fmla="*/ 40 w 280"/>
                <a:gd name="T41" fmla="*/ 204 h 280"/>
                <a:gd name="T42" fmla="*/ 0 w 280"/>
                <a:gd name="T43" fmla="*/ 220 h 280"/>
                <a:gd name="T44" fmla="*/ 40 w 280"/>
                <a:gd name="T45" fmla="*/ 242 h 280"/>
                <a:gd name="T46" fmla="*/ 60 w 280"/>
                <a:gd name="T47" fmla="*/ 280 h 280"/>
                <a:gd name="T48" fmla="*/ 76 w 280"/>
                <a:gd name="T49" fmla="*/ 242 h 280"/>
                <a:gd name="T50" fmla="*/ 96 w 280"/>
                <a:gd name="T51" fmla="*/ 280 h 280"/>
                <a:gd name="T52" fmla="*/ 112 w 280"/>
                <a:gd name="T53" fmla="*/ 242 h 280"/>
                <a:gd name="T54" fmla="*/ 132 w 280"/>
                <a:gd name="T55" fmla="*/ 280 h 280"/>
                <a:gd name="T56" fmla="*/ 148 w 280"/>
                <a:gd name="T57" fmla="*/ 242 h 280"/>
                <a:gd name="T58" fmla="*/ 168 w 280"/>
                <a:gd name="T59" fmla="*/ 280 h 280"/>
                <a:gd name="T60" fmla="*/ 184 w 280"/>
                <a:gd name="T61" fmla="*/ 242 h 280"/>
                <a:gd name="T62" fmla="*/ 204 w 280"/>
                <a:gd name="T63" fmla="*/ 280 h 280"/>
                <a:gd name="T64" fmla="*/ 220 w 280"/>
                <a:gd name="T65" fmla="*/ 242 h 280"/>
                <a:gd name="T66" fmla="*/ 242 w 280"/>
                <a:gd name="T67" fmla="*/ 220 h 280"/>
                <a:gd name="T68" fmla="*/ 280 w 280"/>
                <a:gd name="T69" fmla="*/ 204 h 280"/>
                <a:gd name="T70" fmla="*/ 242 w 280"/>
                <a:gd name="T71" fmla="*/ 184 h 280"/>
                <a:gd name="T72" fmla="*/ 280 w 280"/>
                <a:gd name="T73" fmla="*/ 168 h 280"/>
                <a:gd name="T74" fmla="*/ 242 w 280"/>
                <a:gd name="T75" fmla="*/ 148 h 280"/>
                <a:gd name="T76" fmla="*/ 280 w 280"/>
                <a:gd name="T77" fmla="*/ 132 h 280"/>
                <a:gd name="T78" fmla="*/ 242 w 280"/>
                <a:gd name="T79" fmla="*/ 112 h 280"/>
                <a:gd name="T80" fmla="*/ 280 w 280"/>
                <a:gd name="T81" fmla="*/ 96 h 280"/>
                <a:gd name="T82" fmla="*/ 242 w 280"/>
                <a:gd name="T83" fmla="*/ 76 h 280"/>
                <a:gd name="T84" fmla="*/ 222 w 280"/>
                <a:gd name="T85" fmla="*/ 222 h 280"/>
                <a:gd name="T86" fmla="*/ 60 w 280"/>
                <a:gd name="T87" fmla="*/ 60 h 280"/>
                <a:gd name="T88" fmla="*/ 222 w 280"/>
                <a:gd name="T89"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80">
                  <a:moveTo>
                    <a:pt x="280" y="76"/>
                  </a:moveTo>
                  <a:lnTo>
                    <a:pt x="280" y="60"/>
                  </a:lnTo>
                  <a:lnTo>
                    <a:pt x="242" y="60"/>
                  </a:lnTo>
                  <a:lnTo>
                    <a:pt x="242" y="40"/>
                  </a:lnTo>
                  <a:lnTo>
                    <a:pt x="220" y="40"/>
                  </a:lnTo>
                  <a:lnTo>
                    <a:pt x="220" y="0"/>
                  </a:lnTo>
                  <a:lnTo>
                    <a:pt x="204" y="0"/>
                  </a:lnTo>
                  <a:lnTo>
                    <a:pt x="204" y="40"/>
                  </a:lnTo>
                  <a:lnTo>
                    <a:pt x="184" y="40"/>
                  </a:lnTo>
                  <a:lnTo>
                    <a:pt x="184" y="0"/>
                  </a:lnTo>
                  <a:lnTo>
                    <a:pt x="168" y="0"/>
                  </a:lnTo>
                  <a:lnTo>
                    <a:pt x="168" y="40"/>
                  </a:lnTo>
                  <a:lnTo>
                    <a:pt x="148" y="40"/>
                  </a:lnTo>
                  <a:lnTo>
                    <a:pt x="148" y="0"/>
                  </a:lnTo>
                  <a:lnTo>
                    <a:pt x="132" y="0"/>
                  </a:lnTo>
                  <a:lnTo>
                    <a:pt x="132" y="40"/>
                  </a:lnTo>
                  <a:lnTo>
                    <a:pt x="112" y="40"/>
                  </a:lnTo>
                  <a:lnTo>
                    <a:pt x="112" y="0"/>
                  </a:lnTo>
                  <a:lnTo>
                    <a:pt x="96" y="0"/>
                  </a:lnTo>
                  <a:lnTo>
                    <a:pt x="96" y="40"/>
                  </a:lnTo>
                  <a:lnTo>
                    <a:pt x="76" y="40"/>
                  </a:lnTo>
                  <a:lnTo>
                    <a:pt x="76" y="0"/>
                  </a:lnTo>
                  <a:lnTo>
                    <a:pt x="60" y="0"/>
                  </a:lnTo>
                  <a:lnTo>
                    <a:pt x="60" y="40"/>
                  </a:lnTo>
                  <a:lnTo>
                    <a:pt x="40" y="40"/>
                  </a:lnTo>
                  <a:lnTo>
                    <a:pt x="40" y="60"/>
                  </a:lnTo>
                  <a:lnTo>
                    <a:pt x="0" y="60"/>
                  </a:lnTo>
                  <a:lnTo>
                    <a:pt x="0" y="76"/>
                  </a:lnTo>
                  <a:lnTo>
                    <a:pt x="40" y="76"/>
                  </a:lnTo>
                  <a:lnTo>
                    <a:pt x="40" y="96"/>
                  </a:lnTo>
                  <a:lnTo>
                    <a:pt x="0" y="96"/>
                  </a:lnTo>
                  <a:lnTo>
                    <a:pt x="0" y="112"/>
                  </a:lnTo>
                  <a:lnTo>
                    <a:pt x="40" y="112"/>
                  </a:lnTo>
                  <a:lnTo>
                    <a:pt x="40" y="132"/>
                  </a:lnTo>
                  <a:lnTo>
                    <a:pt x="0" y="132"/>
                  </a:lnTo>
                  <a:lnTo>
                    <a:pt x="0" y="148"/>
                  </a:lnTo>
                  <a:lnTo>
                    <a:pt x="40" y="148"/>
                  </a:lnTo>
                  <a:lnTo>
                    <a:pt x="40" y="168"/>
                  </a:lnTo>
                  <a:lnTo>
                    <a:pt x="0" y="168"/>
                  </a:lnTo>
                  <a:lnTo>
                    <a:pt x="0" y="184"/>
                  </a:lnTo>
                  <a:lnTo>
                    <a:pt x="40" y="184"/>
                  </a:lnTo>
                  <a:lnTo>
                    <a:pt x="40" y="204"/>
                  </a:lnTo>
                  <a:lnTo>
                    <a:pt x="0" y="204"/>
                  </a:lnTo>
                  <a:lnTo>
                    <a:pt x="0" y="220"/>
                  </a:lnTo>
                  <a:lnTo>
                    <a:pt x="40" y="220"/>
                  </a:lnTo>
                  <a:lnTo>
                    <a:pt x="40" y="242"/>
                  </a:lnTo>
                  <a:lnTo>
                    <a:pt x="60" y="242"/>
                  </a:lnTo>
                  <a:lnTo>
                    <a:pt x="60" y="280"/>
                  </a:lnTo>
                  <a:lnTo>
                    <a:pt x="76" y="280"/>
                  </a:lnTo>
                  <a:lnTo>
                    <a:pt x="76" y="242"/>
                  </a:lnTo>
                  <a:lnTo>
                    <a:pt x="96" y="242"/>
                  </a:lnTo>
                  <a:lnTo>
                    <a:pt x="96" y="280"/>
                  </a:lnTo>
                  <a:lnTo>
                    <a:pt x="112" y="280"/>
                  </a:lnTo>
                  <a:lnTo>
                    <a:pt x="112" y="242"/>
                  </a:lnTo>
                  <a:lnTo>
                    <a:pt x="132" y="242"/>
                  </a:lnTo>
                  <a:lnTo>
                    <a:pt x="132" y="280"/>
                  </a:lnTo>
                  <a:lnTo>
                    <a:pt x="148" y="280"/>
                  </a:lnTo>
                  <a:lnTo>
                    <a:pt x="148" y="242"/>
                  </a:lnTo>
                  <a:lnTo>
                    <a:pt x="168" y="242"/>
                  </a:lnTo>
                  <a:lnTo>
                    <a:pt x="168" y="280"/>
                  </a:lnTo>
                  <a:lnTo>
                    <a:pt x="184" y="280"/>
                  </a:lnTo>
                  <a:lnTo>
                    <a:pt x="184" y="242"/>
                  </a:lnTo>
                  <a:lnTo>
                    <a:pt x="204" y="242"/>
                  </a:lnTo>
                  <a:lnTo>
                    <a:pt x="204" y="280"/>
                  </a:lnTo>
                  <a:lnTo>
                    <a:pt x="220" y="280"/>
                  </a:lnTo>
                  <a:lnTo>
                    <a:pt x="220" y="242"/>
                  </a:lnTo>
                  <a:lnTo>
                    <a:pt x="242" y="242"/>
                  </a:lnTo>
                  <a:lnTo>
                    <a:pt x="242" y="220"/>
                  </a:lnTo>
                  <a:lnTo>
                    <a:pt x="280" y="220"/>
                  </a:lnTo>
                  <a:lnTo>
                    <a:pt x="280" y="204"/>
                  </a:lnTo>
                  <a:lnTo>
                    <a:pt x="242" y="204"/>
                  </a:lnTo>
                  <a:lnTo>
                    <a:pt x="242" y="184"/>
                  </a:lnTo>
                  <a:lnTo>
                    <a:pt x="280" y="184"/>
                  </a:lnTo>
                  <a:lnTo>
                    <a:pt x="280" y="168"/>
                  </a:lnTo>
                  <a:lnTo>
                    <a:pt x="242" y="168"/>
                  </a:lnTo>
                  <a:lnTo>
                    <a:pt x="242" y="148"/>
                  </a:lnTo>
                  <a:lnTo>
                    <a:pt x="280" y="148"/>
                  </a:lnTo>
                  <a:lnTo>
                    <a:pt x="280" y="132"/>
                  </a:lnTo>
                  <a:lnTo>
                    <a:pt x="242" y="132"/>
                  </a:lnTo>
                  <a:lnTo>
                    <a:pt x="242" y="112"/>
                  </a:lnTo>
                  <a:lnTo>
                    <a:pt x="280" y="112"/>
                  </a:lnTo>
                  <a:lnTo>
                    <a:pt x="280" y="96"/>
                  </a:lnTo>
                  <a:lnTo>
                    <a:pt x="242" y="96"/>
                  </a:lnTo>
                  <a:lnTo>
                    <a:pt x="242" y="76"/>
                  </a:lnTo>
                  <a:lnTo>
                    <a:pt x="280" y="76"/>
                  </a:lnTo>
                  <a:close/>
                  <a:moveTo>
                    <a:pt x="222" y="222"/>
                  </a:moveTo>
                  <a:lnTo>
                    <a:pt x="60" y="222"/>
                  </a:lnTo>
                  <a:lnTo>
                    <a:pt x="60" y="60"/>
                  </a:lnTo>
                  <a:lnTo>
                    <a:pt x="222" y="60"/>
                  </a:lnTo>
                  <a:lnTo>
                    <a:pt x="222" y="22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7867" tIns="43934" rIns="87867" bIns="43934" numCol="1" anchor="t" anchorCtr="0" compatLnSpc="1">
              <a:prstTxWarp prst="textNoShape">
                <a:avLst/>
              </a:prstTxWarp>
            </a:bodyPr>
            <a:lstStyle/>
            <a:p>
              <a:pPr algn="ctr" defTabSz="914106"/>
              <a:endParaRPr lang="en-US" sz="1176" dirty="0">
                <a:solidFill>
                  <a:srgbClr val="000000"/>
                </a:solidFill>
              </a:endParaRPr>
            </a:p>
          </p:txBody>
        </p:sp>
        <p:sp>
          <p:nvSpPr>
            <p:cNvPr id="181" name="Rectangle 11"/>
            <p:cNvSpPr>
              <a:spLocks noChangeArrowheads="1"/>
            </p:cNvSpPr>
            <p:nvPr/>
          </p:nvSpPr>
          <p:spPr bwMode="auto">
            <a:xfrm>
              <a:off x="10376110" y="5997517"/>
              <a:ext cx="83873" cy="838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7867" tIns="43934" rIns="87867" bIns="43934" numCol="1" anchor="t" anchorCtr="0" compatLnSpc="1">
              <a:prstTxWarp prst="textNoShape">
                <a:avLst/>
              </a:prstTxWarp>
            </a:bodyPr>
            <a:lstStyle/>
            <a:p>
              <a:pPr algn="ctr" defTabSz="914106"/>
              <a:endParaRPr lang="en-US" sz="1176" dirty="0">
                <a:solidFill>
                  <a:srgbClr val="000000"/>
                </a:solidFill>
              </a:endParaRPr>
            </a:p>
          </p:txBody>
        </p:sp>
        <p:sp>
          <p:nvSpPr>
            <p:cNvPr id="186" name="Rectangle 185"/>
            <p:cNvSpPr/>
            <p:nvPr/>
          </p:nvSpPr>
          <p:spPr bwMode="auto">
            <a:xfrm>
              <a:off x="10456170" y="6234666"/>
              <a:ext cx="12144" cy="1020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87" name="Rectangle 186"/>
            <p:cNvSpPr/>
            <p:nvPr/>
          </p:nvSpPr>
          <p:spPr bwMode="auto">
            <a:xfrm>
              <a:off x="10516715" y="6288137"/>
              <a:ext cx="12144" cy="4695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88" name="Rectangle 187"/>
            <p:cNvSpPr/>
            <p:nvPr/>
          </p:nvSpPr>
          <p:spPr bwMode="auto">
            <a:xfrm rot="5400000">
              <a:off x="10477061" y="6249909"/>
              <a:ext cx="12142" cy="4075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89" name="Rectangle 188"/>
            <p:cNvSpPr/>
            <p:nvPr/>
          </p:nvSpPr>
          <p:spPr bwMode="auto">
            <a:xfrm rot="5400000">
              <a:off x="10504236" y="6277610"/>
              <a:ext cx="12142" cy="10604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90" name="Oval 189"/>
            <p:cNvSpPr/>
            <p:nvPr/>
          </p:nvSpPr>
          <p:spPr bwMode="auto">
            <a:xfrm>
              <a:off x="10449024" y="6257342"/>
              <a:ext cx="25789" cy="259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91" name="Oval 190"/>
            <p:cNvSpPr/>
            <p:nvPr/>
          </p:nvSpPr>
          <p:spPr bwMode="auto">
            <a:xfrm>
              <a:off x="10509825" y="6318322"/>
              <a:ext cx="25789" cy="2597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92" name="Rectangle 191"/>
            <p:cNvSpPr/>
            <p:nvPr/>
          </p:nvSpPr>
          <p:spPr bwMode="auto">
            <a:xfrm>
              <a:off x="10436617" y="6183801"/>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93" name="Rectangle 192"/>
            <p:cNvSpPr/>
            <p:nvPr/>
          </p:nvSpPr>
          <p:spPr bwMode="auto">
            <a:xfrm>
              <a:off x="10496957" y="6245028"/>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94" name="Rectangle 193"/>
            <p:cNvSpPr/>
            <p:nvPr/>
          </p:nvSpPr>
          <p:spPr bwMode="auto">
            <a:xfrm>
              <a:off x="10557878" y="6305869"/>
              <a:ext cx="51249" cy="512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36" tIns="140589" rIns="175736" bIns="140589"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sp>
          <p:nvSpPr>
            <p:cNvPr id="195" name="Flowchart: Magnetic Disk 86"/>
            <p:cNvSpPr/>
            <p:nvPr/>
          </p:nvSpPr>
          <p:spPr bwMode="auto">
            <a:xfrm>
              <a:off x="10221900" y="6183632"/>
              <a:ext cx="150063" cy="180305"/>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1" tIns="143401" rIns="179251" bIns="143401" numCol="1" spcCol="0" rtlCol="0" fromWordArt="0" anchor="t" anchorCtr="0" forceAA="0" compatLnSpc="1">
              <a:prstTxWarp prst="textNoShape">
                <a:avLst/>
              </a:prstTxWarp>
              <a:noAutofit/>
            </a:bodyPr>
            <a:lstStyle/>
            <a:p>
              <a:pPr algn="ctr" defTabSz="913841" fontAlgn="base">
                <a:lnSpc>
                  <a:spcPct val="90000"/>
                </a:lnSpc>
                <a:spcBef>
                  <a:spcPct val="0"/>
                </a:spcBef>
                <a:spcAft>
                  <a:spcPct val="0"/>
                </a:spcAft>
              </a:pPr>
              <a:endParaRPr lang="en-US" sz="156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8" name="Group 27"/>
          <p:cNvGrpSpPr/>
          <p:nvPr/>
        </p:nvGrpSpPr>
        <p:grpSpPr>
          <a:xfrm>
            <a:off x="5734153" y="4275864"/>
            <a:ext cx="968551" cy="964406"/>
            <a:chOff x="5734085" y="4275974"/>
            <a:chExt cx="968688" cy="964543"/>
          </a:xfrm>
        </p:grpSpPr>
        <p:grpSp>
          <p:nvGrpSpPr>
            <p:cNvPr id="19" name="Group 18"/>
            <p:cNvGrpSpPr/>
            <p:nvPr/>
          </p:nvGrpSpPr>
          <p:grpSpPr>
            <a:xfrm>
              <a:off x="5734085" y="4275974"/>
              <a:ext cx="964544" cy="964542"/>
              <a:chOff x="5734085" y="4275974"/>
              <a:chExt cx="964544" cy="964542"/>
            </a:xfrm>
          </p:grpSpPr>
          <p:sp>
            <p:nvSpPr>
              <p:cNvPr id="18" name="Oval 17"/>
              <p:cNvSpPr/>
              <p:nvPr/>
            </p:nvSpPr>
            <p:spPr bwMode="auto">
              <a:xfrm>
                <a:off x="5755348" y="4297236"/>
                <a:ext cx="922018" cy="92201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5"/>
              <p:cNvSpPr>
                <a:spLocks noEditPoints="1"/>
              </p:cNvSpPr>
              <p:nvPr/>
            </p:nvSpPr>
            <p:spPr bwMode="auto">
              <a:xfrm>
                <a:off x="5734085" y="4275974"/>
                <a:ext cx="964544" cy="964542"/>
              </a:xfrm>
              <a:custGeom>
                <a:avLst/>
                <a:gdLst>
                  <a:gd name="T0" fmla="*/ 1389 w 2352"/>
                  <a:gd name="T1" fmla="*/ 1058 h 2353"/>
                  <a:gd name="T2" fmla="*/ 1026 w 2352"/>
                  <a:gd name="T3" fmla="*/ 726 h 2353"/>
                  <a:gd name="T4" fmla="*/ 1326 w 2352"/>
                  <a:gd name="T5" fmla="*/ 726 h 2353"/>
                  <a:gd name="T6" fmla="*/ 1815 w 2352"/>
                  <a:gd name="T7" fmla="*/ 1184 h 2353"/>
                  <a:gd name="T8" fmla="*/ 1326 w 2352"/>
                  <a:gd name="T9" fmla="*/ 1642 h 2353"/>
                  <a:gd name="T10" fmla="*/ 1026 w 2352"/>
                  <a:gd name="T11" fmla="*/ 1642 h 2353"/>
                  <a:gd name="T12" fmla="*/ 1389 w 2352"/>
                  <a:gd name="T13" fmla="*/ 1295 h 2353"/>
                  <a:gd name="T14" fmla="*/ 568 w 2352"/>
                  <a:gd name="T15" fmla="*/ 1295 h 2353"/>
                  <a:gd name="T16" fmla="*/ 568 w 2352"/>
                  <a:gd name="T17" fmla="*/ 1058 h 2353"/>
                  <a:gd name="T18" fmla="*/ 1389 w 2352"/>
                  <a:gd name="T19" fmla="*/ 1058 h 2353"/>
                  <a:gd name="T20" fmla="*/ 1389 w 2352"/>
                  <a:gd name="T21" fmla="*/ 1058 h 2353"/>
                  <a:gd name="T22" fmla="*/ 1168 w 2352"/>
                  <a:gd name="T23" fmla="*/ 142 h 2353"/>
                  <a:gd name="T24" fmla="*/ 2210 w 2352"/>
                  <a:gd name="T25" fmla="*/ 1184 h 2353"/>
                  <a:gd name="T26" fmla="*/ 1168 w 2352"/>
                  <a:gd name="T27" fmla="*/ 2210 h 2353"/>
                  <a:gd name="T28" fmla="*/ 142 w 2352"/>
                  <a:gd name="T29" fmla="*/ 1184 h 2353"/>
                  <a:gd name="T30" fmla="*/ 1168 w 2352"/>
                  <a:gd name="T31" fmla="*/ 142 h 2353"/>
                  <a:gd name="T32" fmla="*/ 1168 w 2352"/>
                  <a:gd name="T33" fmla="*/ 0 h 2353"/>
                  <a:gd name="T34" fmla="*/ 0 w 2352"/>
                  <a:gd name="T35" fmla="*/ 1184 h 2353"/>
                  <a:gd name="T36" fmla="*/ 1168 w 2352"/>
                  <a:gd name="T37" fmla="*/ 2353 h 2353"/>
                  <a:gd name="T38" fmla="*/ 2352 w 2352"/>
                  <a:gd name="T39" fmla="*/ 1184 h 2353"/>
                  <a:gd name="T40" fmla="*/ 1168 w 2352"/>
                  <a:gd name="T41" fmla="*/ 0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2" h="2353">
                    <a:moveTo>
                      <a:pt x="1389" y="1058"/>
                    </a:moveTo>
                    <a:cubicBezTo>
                      <a:pt x="1026" y="726"/>
                      <a:pt x="1026" y="726"/>
                      <a:pt x="1026" y="726"/>
                    </a:cubicBezTo>
                    <a:cubicBezTo>
                      <a:pt x="1326" y="726"/>
                      <a:pt x="1326" y="726"/>
                      <a:pt x="1326" y="726"/>
                    </a:cubicBezTo>
                    <a:cubicBezTo>
                      <a:pt x="1815" y="1184"/>
                      <a:pt x="1815" y="1184"/>
                      <a:pt x="1815" y="1184"/>
                    </a:cubicBezTo>
                    <a:cubicBezTo>
                      <a:pt x="1326" y="1642"/>
                      <a:pt x="1326" y="1642"/>
                      <a:pt x="1326" y="1642"/>
                    </a:cubicBezTo>
                    <a:cubicBezTo>
                      <a:pt x="1026" y="1642"/>
                      <a:pt x="1026" y="1642"/>
                      <a:pt x="1026" y="1642"/>
                    </a:cubicBezTo>
                    <a:cubicBezTo>
                      <a:pt x="1389" y="1295"/>
                      <a:pt x="1389" y="1295"/>
                      <a:pt x="1389" y="1295"/>
                    </a:cubicBezTo>
                    <a:cubicBezTo>
                      <a:pt x="568" y="1295"/>
                      <a:pt x="568" y="1295"/>
                      <a:pt x="568" y="1295"/>
                    </a:cubicBezTo>
                    <a:cubicBezTo>
                      <a:pt x="568" y="1058"/>
                      <a:pt x="568" y="1058"/>
                      <a:pt x="568" y="1058"/>
                    </a:cubicBezTo>
                    <a:cubicBezTo>
                      <a:pt x="1389" y="1058"/>
                      <a:pt x="1389" y="1058"/>
                      <a:pt x="1389" y="1058"/>
                    </a:cubicBezTo>
                    <a:cubicBezTo>
                      <a:pt x="1389" y="1058"/>
                      <a:pt x="1389" y="1058"/>
                      <a:pt x="1389" y="1058"/>
                    </a:cubicBezTo>
                    <a:close/>
                    <a:moveTo>
                      <a:pt x="1168" y="142"/>
                    </a:moveTo>
                    <a:cubicBezTo>
                      <a:pt x="1737" y="142"/>
                      <a:pt x="2210" y="616"/>
                      <a:pt x="2210" y="1184"/>
                    </a:cubicBezTo>
                    <a:cubicBezTo>
                      <a:pt x="2210" y="1753"/>
                      <a:pt x="1737" y="2210"/>
                      <a:pt x="1168" y="2210"/>
                    </a:cubicBezTo>
                    <a:cubicBezTo>
                      <a:pt x="600" y="2210"/>
                      <a:pt x="142" y="1753"/>
                      <a:pt x="142" y="1184"/>
                    </a:cubicBezTo>
                    <a:cubicBezTo>
                      <a:pt x="142" y="616"/>
                      <a:pt x="600" y="142"/>
                      <a:pt x="1168" y="142"/>
                    </a:cubicBezTo>
                    <a:moveTo>
                      <a:pt x="1168" y="0"/>
                    </a:moveTo>
                    <a:cubicBezTo>
                      <a:pt x="521" y="0"/>
                      <a:pt x="0" y="521"/>
                      <a:pt x="0" y="1184"/>
                    </a:cubicBezTo>
                    <a:cubicBezTo>
                      <a:pt x="0" y="1832"/>
                      <a:pt x="521" y="2353"/>
                      <a:pt x="1168" y="2353"/>
                    </a:cubicBezTo>
                    <a:cubicBezTo>
                      <a:pt x="1831" y="2353"/>
                      <a:pt x="2352" y="1832"/>
                      <a:pt x="2352" y="1184"/>
                    </a:cubicBezTo>
                    <a:cubicBezTo>
                      <a:pt x="2352" y="521"/>
                      <a:pt x="1831" y="0"/>
                      <a:pt x="1168" y="0"/>
                    </a:cubicBezTo>
                  </a:path>
                </a:pathLst>
              </a:custGeom>
              <a:solidFill>
                <a:schemeClr val="tx2"/>
              </a:solidFill>
              <a:ln>
                <a:noFill/>
              </a:ln>
            </p:spPr>
            <p:txBody>
              <a:bodyPr vert="horz" wrap="square" lIns="91427" tIns="45713" rIns="91427" bIns="45713" numCol="1" anchor="t" anchorCtr="0" compatLnSpc="1">
                <a:prstTxWarp prst="textNoShape">
                  <a:avLst/>
                </a:prstTxWarp>
              </a:bodyPr>
              <a:lstStyle/>
              <a:p>
                <a:pPr defTabSz="932597"/>
                <a:endParaRPr lang="en-US">
                  <a:solidFill>
                    <a:srgbClr val="505050"/>
                  </a:solidFill>
                </a:endParaRPr>
              </a:p>
            </p:txBody>
          </p:sp>
        </p:grpSp>
        <p:sp>
          <p:nvSpPr>
            <p:cNvPr id="27" name="Freeform 9"/>
            <p:cNvSpPr>
              <a:spLocks/>
            </p:cNvSpPr>
            <p:nvPr/>
          </p:nvSpPr>
          <p:spPr bwMode="auto">
            <a:xfrm>
              <a:off x="6219744" y="4275974"/>
              <a:ext cx="483029" cy="964543"/>
            </a:xfrm>
            <a:custGeom>
              <a:avLst/>
              <a:gdLst>
                <a:gd name="T0" fmla="*/ 0 w 1176"/>
                <a:gd name="T1" fmla="*/ 0 h 2352"/>
                <a:gd name="T2" fmla="*/ 0 w 1176"/>
                <a:gd name="T3" fmla="*/ 142 h 2352"/>
                <a:gd name="T4" fmla="*/ 1034 w 1176"/>
                <a:gd name="T5" fmla="*/ 1184 h 2352"/>
                <a:gd name="T6" fmla="*/ 0 w 1176"/>
                <a:gd name="T7" fmla="*/ 2210 h 2352"/>
                <a:gd name="T8" fmla="*/ 0 w 1176"/>
                <a:gd name="T9" fmla="*/ 2352 h 2352"/>
                <a:gd name="T10" fmla="*/ 1176 w 1176"/>
                <a:gd name="T11" fmla="*/ 1184 h 2352"/>
                <a:gd name="T12" fmla="*/ 0 w 1176"/>
                <a:gd name="T13" fmla="*/ 0 h 2352"/>
              </a:gdLst>
              <a:ahLst/>
              <a:cxnLst>
                <a:cxn ang="0">
                  <a:pos x="T0" y="T1"/>
                </a:cxn>
                <a:cxn ang="0">
                  <a:pos x="T2" y="T3"/>
                </a:cxn>
                <a:cxn ang="0">
                  <a:pos x="T4" y="T5"/>
                </a:cxn>
                <a:cxn ang="0">
                  <a:pos x="T6" y="T7"/>
                </a:cxn>
                <a:cxn ang="0">
                  <a:pos x="T8" y="T9"/>
                </a:cxn>
                <a:cxn ang="0">
                  <a:pos x="T10" y="T11"/>
                </a:cxn>
                <a:cxn ang="0">
                  <a:pos x="T12" y="T13"/>
                </a:cxn>
              </a:cxnLst>
              <a:rect l="0" t="0" r="r" b="b"/>
              <a:pathLst>
                <a:path w="1176" h="2352">
                  <a:moveTo>
                    <a:pt x="0" y="0"/>
                  </a:moveTo>
                  <a:cubicBezTo>
                    <a:pt x="0" y="142"/>
                    <a:pt x="0" y="142"/>
                    <a:pt x="0" y="142"/>
                  </a:cubicBezTo>
                  <a:cubicBezTo>
                    <a:pt x="565" y="147"/>
                    <a:pt x="1034" y="618"/>
                    <a:pt x="1034" y="1184"/>
                  </a:cubicBezTo>
                  <a:cubicBezTo>
                    <a:pt x="1034" y="1750"/>
                    <a:pt x="565" y="2206"/>
                    <a:pt x="0" y="2210"/>
                  </a:cubicBezTo>
                  <a:cubicBezTo>
                    <a:pt x="0" y="2352"/>
                    <a:pt x="0" y="2352"/>
                    <a:pt x="0" y="2352"/>
                  </a:cubicBezTo>
                  <a:cubicBezTo>
                    <a:pt x="659" y="2348"/>
                    <a:pt x="1176" y="1829"/>
                    <a:pt x="1176" y="1184"/>
                  </a:cubicBezTo>
                  <a:cubicBezTo>
                    <a:pt x="1176" y="524"/>
                    <a:pt x="659" y="4"/>
                    <a:pt x="0" y="0"/>
                  </a:cubicBezTo>
                  <a:close/>
                </a:path>
              </a:pathLst>
            </a:custGeom>
            <a:solidFill>
              <a:schemeClr val="accent4"/>
            </a:solidFill>
            <a:ln>
              <a:noFill/>
            </a:ln>
          </p:spPr>
          <p:txBody>
            <a:bodyPr vert="horz" wrap="square" lIns="91427" tIns="45713" rIns="91427" bIns="45713" numCol="1" anchor="t" anchorCtr="0" compatLnSpc="1">
              <a:prstTxWarp prst="textNoShape">
                <a:avLst/>
              </a:prstTxWarp>
            </a:bodyPr>
            <a:lstStyle/>
            <a:p>
              <a:pPr defTabSz="932597"/>
              <a:endParaRPr lang="en-US">
                <a:solidFill>
                  <a:srgbClr val="505050"/>
                </a:solidFill>
              </a:endParaRPr>
            </a:p>
          </p:txBody>
        </p:sp>
      </p:grpSp>
    </p:spTree>
    <p:extLst>
      <p:ext uri="{BB962C8B-B14F-4D97-AF65-F5344CB8AC3E}">
        <p14:creationId xmlns:p14="http://schemas.microsoft.com/office/powerpoint/2010/main" val="16508911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500" fill="hold"/>
                                        <p:tgtEl>
                                          <p:spTgt spid="200"/>
                                        </p:tgtEl>
                                        <p:attrNameLst>
                                          <p:attrName>ppt_x</p:attrName>
                                        </p:attrNameLst>
                                      </p:cBhvr>
                                      <p:tavLst>
                                        <p:tav tm="0">
                                          <p:val>
                                            <p:strVal val="0-#ppt_w/2"/>
                                          </p:val>
                                        </p:tav>
                                        <p:tav tm="100000">
                                          <p:val>
                                            <p:strVal val="#ppt_x"/>
                                          </p:val>
                                        </p:tav>
                                      </p:tavLst>
                                    </p:anim>
                                    <p:anim calcmode="lin" valueType="num">
                                      <p:cBhvr additive="base">
                                        <p:cTn id="8" dur="500" fill="hold"/>
                                        <p:tgtEl>
                                          <p:spTgt spid="2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6">
                                            <p:txEl>
                                              <p:pRg st="0" end="0"/>
                                            </p:txEl>
                                          </p:spTgt>
                                        </p:tgtEl>
                                        <p:attrNameLst>
                                          <p:attrName>style.visibility</p:attrName>
                                        </p:attrNameLst>
                                      </p:cBhvr>
                                      <p:to>
                                        <p:strVal val="visible"/>
                                      </p:to>
                                    </p:set>
                                    <p:animEffect transition="in" filter="fade">
                                      <p:cBhvr>
                                        <p:cTn id="12" dur="500"/>
                                        <p:tgtEl>
                                          <p:spTgt spid="7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6">
                                            <p:txEl>
                                              <p:pRg st="1" end="1"/>
                                            </p:txEl>
                                          </p:spTgt>
                                        </p:tgtEl>
                                        <p:attrNameLst>
                                          <p:attrName>style.visibility</p:attrName>
                                        </p:attrNameLst>
                                      </p:cBhvr>
                                      <p:to>
                                        <p:strVal val="visible"/>
                                      </p:to>
                                    </p:set>
                                    <p:animEffect transition="in" filter="fade">
                                      <p:cBhvr>
                                        <p:cTn id="15" dur="500"/>
                                        <p:tgtEl>
                                          <p:spTgt spid="76">
                                            <p:txEl>
                                              <p:pRg st="1" end="1"/>
                                            </p:txEl>
                                          </p:spTgt>
                                        </p:tgtEl>
                                      </p:cBhvr>
                                    </p:animEffect>
                                  </p:childTnLst>
                                </p:cTn>
                              </p:par>
                            </p:childTnLst>
                          </p:cTn>
                        </p:par>
                        <p:par>
                          <p:cTn id="16" fill="hold">
                            <p:stCondLst>
                              <p:cond delay="1000"/>
                            </p:stCondLst>
                            <p:childTnLst>
                              <p:par>
                                <p:cTn id="17" presetID="2" presetClass="entr" presetSubtype="2" decel="100000" fill="hold" grpId="0" nodeType="afterEffect">
                                  <p:stCondLst>
                                    <p:cond delay="0"/>
                                  </p:stCondLst>
                                  <p:childTnLst>
                                    <p:set>
                                      <p:cBhvr>
                                        <p:cTn id="18" dur="1" fill="hold">
                                          <p:stCondLst>
                                            <p:cond delay="0"/>
                                          </p:stCondLst>
                                        </p:cTn>
                                        <p:tgtEl>
                                          <p:spTgt spid="204"/>
                                        </p:tgtEl>
                                        <p:attrNameLst>
                                          <p:attrName>style.visibility</p:attrName>
                                        </p:attrNameLst>
                                      </p:cBhvr>
                                      <p:to>
                                        <p:strVal val="visible"/>
                                      </p:to>
                                    </p:set>
                                    <p:anim calcmode="lin" valueType="num">
                                      <p:cBhvr additive="base">
                                        <p:cTn id="19" dur="500" fill="hold"/>
                                        <p:tgtEl>
                                          <p:spTgt spid="204"/>
                                        </p:tgtEl>
                                        <p:attrNameLst>
                                          <p:attrName>ppt_x</p:attrName>
                                        </p:attrNameLst>
                                      </p:cBhvr>
                                      <p:tavLst>
                                        <p:tav tm="0">
                                          <p:val>
                                            <p:strVal val="1+#ppt_w/2"/>
                                          </p:val>
                                        </p:tav>
                                        <p:tav tm="100000">
                                          <p:val>
                                            <p:strVal val="#ppt_x"/>
                                          </p:val>
                                        </p:tav>
                                      </p:tavLst>
                                    </p:anim>
                                    <p:anim calcmode="lin" valueType="num">
                                      <p:cBhvr additive="base">
                                        <p:cTn id="20" dur="500" fill="hold"/>
                                        <p:tgtEl>
                                          <p:spTgt spid="20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05">
                                            <p:txEl>
                                              <p:pRg st="0" end="0"/>
                                            </p:txEl>
                                          </p:spTgt>
                                        </p:tgtEl>
                                        <p:attrNameLst>
                                          <p:attrName>style.visibility</p:attrName>
                                        </p:attrNameLst>
                                      </p:cBhvr>
                                      <p:to>
                                        <p:strVal val="visible"/>
                                      </p:to>
                                    </p:set>
                                    <p:animEffect transition="in" filter="fade">
                                      <p:cBhvr>
                                        <p:cTn id="24" dur="500"/>
                                        <p:tgtEl>
                                          <p:spTgt spid="205">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5">
                                            <p:txEl>
                                              <p:pRg st="1" end="1"/>
                                            </p:txEl>
                                          </p:spTgt>
                                        </p:tgtEl>
                                        <p:attrNameLst>
                                          <p:attrName>style.visibility</p:attrName>
                                        </p:attrNameLst>
                                      </p:cBhvr>
                                      <p:to>
                                        <p:strVal val="visible"/>
                                      </p:to>
                                    </p:set>
                                    <p:animEffect transition="in" filter="fade">
                                      <p:cBhvr>
                                        <p:cTn id="27" dur="500"/>
                                        <p:tgtEl>
                                          <p:spTgt spid="205">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6">
                                            <p:txEl>
                                              <p:pRg st="2" end="2"/>
                                            </p:txEl>
                                          </p:spTgt>
                                        </p:tgtEl>
                                        <p:attrNameLst>
                                          <p:attrName>style.visibility</p:attrName>
                                        </p:attrNameLst>
                                      </p:cBhvr>
                                      <p:to>
                                        <p:strVal val="visible"/>
                                      </p:to>
                                    </p:set>
                                    <p:animEffect transition="in" filter="fade">
                                      <p:cBhvr>
                                        <p:cTn id="30" dur="500"/>
                                        <p:tgtEl>
                                          <p:spTgt spid="76">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5">
                                            <p:txEl>
                                              <p:pRg st="2" end="2"/>
                                            </p:txEl>
                                          </p:spTgt>
                                        </p:tgtEl>
                                        <p:attrNameLst>
                                          <p:attrName>style.visibility</p:attrName>
                                        </p:attrNameLst>
                                      </p:cBhvr>
                                      <p:to>
                                        <p:strVal val="visible"/>
                                      </p:to>
                                    </p:set>
                                    <p:animEffect transition="in" filter="fade">
                                      <p:cBhvr>
                                        <p:cTn id="33" dur="500"/>
                                        <p:tgtEl>
                                          <p:spTgt spid="205">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6">
                                            <p:txEl>
                                              <p:pRg st="3" end="3"/>
                                            </p:txEl>
                                          </p:spTgt>
                                        </p:tgtEl>
                                        <p:attrNameLst>
                                          <p:attrName>style.visibility</p:attrName>
                                        </p:attrNameLst>
                                      </p:cBhvr>
                                      <p:to>
                                        <p:strVal val="visible"/>
                                      </p:to>
                                    </p:set>
                                    <p:animEffect transition="in" filter="fade">
                                      <p:cBhvr>
                                        <p:cTn id="36" dur="500"/>
                                        <p:tgtEl>
                                          <p:spTgt spid="76">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5">
                                            <p:txEl>
                                              <p:pRg st="3" end="3"/>
                                            </p:txEl>
                                          </p:spTgt>
                                        </p:tgtEl>
                                        <p:attrNameLst>
                                          <p:attrName>style.visibility</p:attrName>
                                        </p:attrNameLst>
                                      </p:cBhvr>
                                      <p:to>
                                        <p:strVal val="visible"/>
                                      </p:to>
                                    </p:set>
                                    <p:animEffect transition="in" filter="fade">
                                      <p:cBhvr>
                                        <p:cTn id="39" dur="500"/>
                                        <p:tgtEl>
                                          <p:spTgt spid="205">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6">
                                            <p:txEl>
                                              <p:pRg st="4" end="4"/>
                                            </p:txEl>
                                          </p:spTgt>
                                        </p:tgtEl>
                                        <p:attrNameLst>
                                          <p:attrName>style.visibility</p:attrName>
                                        </p:attrNameLst>
                                      </p:cBhvr>
                                      <p:to>
                                        <p:strVal val="visible"/>
                                      </p:to>
                                    </p:set>
                                    <p:animEffect transition="in" filter="fade">
                                      <p:cBhvr>
                                        <p:cTn id="42" dur="500"/>
                                        <p:tgtEl>
                                          <p:spTgt spid="76">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xEl>
                                              <p:pRg st="4" end="4"/>
                                            </p:txEl>
                                          </p:spTgt>
                                        </p:tgtEl>
                                        <p:attrNameLst>
                                          <p:attrName>style.visibility</p:attrName>
                                        </p:attrNameLst>
                                      </p:cBhvr>
                                      <p:to>
                                        <p:strVal val="visible"/>
                                      </p:to>
                                    </p:set>
                                    <p:animEffect transition="in" filter="fade">
                                      <p:cBhvr>
                                        <p:cTn id="45" dur="500"/>
                                        <p:tgtEl>
                                          <p:spTgt spid="205">
                                            <p:txEl>
                                              <p:pRg st="4" end="4"/>
                                            </p:txEl>
                                          </p:spTgt>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500"/>
                                        <p:tgtEl>
                                          <p:spTgt spid="72"/>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204" grpId="0" animBg="1"/>
      <p:bldP spid="76" grpId="0" build="p"/>
      <p:bldP spid="20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70" y="144938"/>
            <a:ext cx="11130977" cy="931216"/>
          </a:xfrm>
        </p:spPr>
        <p:txBody>
          <a:bodyPr>
            <a:normAutofit/>
          </a:bodyPr>
          <a:lstStyle/>
          <a:p>
            <a:r>
              <a:rPr lang="en-US" dirty="0" smtClean="0"/>
              <a:t>Disruptive technological trends</a:t>
            </a:r>
            <a:endParaRPr lang="en-US" dirty="0"/>
          </a:p>
        </p:txBody>
      </p:sp>
      <p:grpSp>
        <p:nvGrpSpPr>
          <p:cNvPr id="3" name="Group 2"/>
          <p:cNvGrpSpPr/>
          <p:nvPr/>
        </p:nvGrpSpPr>
        <p:grpSpPr>
          <a:xfrm>
            <a:off x="675394" y="1330842"/>
            <a:ext cx="11405749" cy="2852220"/>
            <a:chOff x="675394" y="1994952"/>
            <a:chExt cx="11405749" cy="2852220"/>
          </a:xfrm>
        </p:grpSpPr>
        <p:sp>
          <p:nvSpPr>
            <p:cNvPr id="5" name="Freeform 4"/>
            <p:cNvSpPr/>
            <p:nvPr/>
          </p:nvSpPr>
          <p:spPr>
            <a:xfrm>
              <a:off x="675394" y="2094923"/>
              <a:ext cx="2632951" cy="2652278"/>
            </a:xfrm>
            <a:custGeom>
              <a:avLst/>
              <a:gdLst>
                <a:gd name="connsiteX0" fmla="*/ 0 w 2632951"/>
                <a:gd name="connsiteY0" fmla="*/ 1326139 h 2652278"/>
                <a:gd name="connsiteX1" fmla="*/ 1316476 w 2632951"/>
                <a:gd name="connsiteY1" fmla="*/ 0 h 2652278"/>
                <a:gd name="connsiteX2" fmla="*/ 2632952 w 2632951"/>
                <a:gd name="connsiteY2" fmla="*/ 1326139 h 2652278"/>
                <a:gd name="connsiteX3" fmla="*/ 1316476 w 2632951"/>
                <a:gd name="connsiteY3" fmla="*/ 2652278 h 2652278"/>
                <a:gd name="connsiteX4" fmla="*/ 0 w 2632951"/>
                <a:gd name="connsiteY4" fmla="*/ 1326139 h 265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951" h="2652278">
                  <a:moveTo>
                    <a:pt x="0" y="1326139"/>
                  </a:moveTo>
                  <a:cubicBezTo>
                    <a:pt x="0" y="593733"/>
                    <a:pt x="589406" y="0"/>
                    <a:pt x="1316476" y="0"/>
                  </a:cubicBezTo>
                  <a:cubicBezTo>
                    <a:pt x="2043546" y="0"/>
                    <a:pt x="2632952" y="593733"/>
                    <a:pt x="2632952" y="1326139"/>
                  </a:cubicBezTo>
                  <a:cubicBezTo>
                    <a:pt x="2632952" y="2058545"/>
                    <a:pt x="2043546" y="2652278"/>
                    <a:pt x="1316476" y="2652278"/>
                  </a:cubicBezTo>
                  <a:cubicBezTo>
                    <a:pt x="589406" y="2652278"/>
                    <a:pt x="0" y="2058545"/>
                    <a:pt x="0" y="132613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257" tIns="415087" rIns="412257" bIns="415087" numCol="1" spcCol="1270" anchor="ctr" anchorCtr="0">
              <a:noAutofit/>
            </a:bodyPr>
            <a:lstStyle/>
            <a:p>
              <a:pPr algn="ctr" defTabSz="933450">
                <a:lnSpc>
                  <a:spcPct val="90000"/>
                </a:lnSpc>
                <a:spcBef>
                  <a:spcPct val="0"/>
                </a:spcBef>
                <a:spcAft>
                  <a:spcPct val="35000"/>
                </a:spcAft>
              </a:pPr>
              <a:r>
                <a:rPr lang="en-US" sz="2100" dirty="0" smtClean="0">
                  <a:solidFill>
                    <a:srgbClr val="FFFFFF"/>
                  </a:solidFill>
                </a:rPr>
                <a:t>Disaggregated </a:t>
              </a:r>
              <a:r>
                <a:rPr lang="en-US" sz="2100" smtClean="0">
                  <a:solidFill>
                    <a:srgbClr val="FFFFFF"/>
                  </a:solidFill>
                </a:rPr>
                <a:t>software stack</a:t>
              </a:r>
              <a:endParaRPr lang="en-US" sz="2100" dirty="0">
                <a:solidFill>
                  <a:srgbClr val="FFFFFF"/>
                </a:solidFill>
              </a:endParaRPr>
            </a:p>
          </p:txBody>
        </p:sp>
        <p:sp>
          <p:nvSpPr>
            <p:cNvPr id="6" name="Freeform 5"/>
            <p:cNvSpPr/>
            <p:nvPr/>
          </p:nvSpPr>
          <p:spPr>
            <a:xfrm>
              <a:off x="3492544" y="2763210"/>
              <a:ext cx="1315704" cy="1315704"/>
            </a:xfrm>
            <a:custGeom>
              <a:avLst/>
              <a:gdLst>
                <a:gd name="connsiteX0" fmla="*/ 174397 w 1315704"/>
                <a:gd name="connsiteY0" fmla="*/ 503125 h 1315704"/>
                <a:gd name="connsiteX1" fmla="*/ 503125 w 1315704"/>
                <a:gd name="connsiteY1" fmla="*/ 503125 h 1315704"/>
                <a:gd name="connsiteX2" fmla="*/ 503125 w 1315704"/>
                <a:gd name="connsiteY2" fmla="*/ 174397 h 1315704"/>
                <a:gd name="connsiteX3" fmla="*/ 812579 w 1315704"/>
                <a:gd name="connsiteY3" fmla="*/ 174397 h 1315704"/>
                <a:gd name="connsiteX4" fmla="*/ 812579 w 1315704"/>
                <a:gd name="connsiteY4" fmla="*/ 503125 h 1315704"/>
                <a:gd name="connsiteX5" fmla="*/ 1141307 w 1315704"/>
                <a:gd name="connsiteY5" fmla="*/ 503125 h 1315704"/>
                <a:gd name="connsiteX6" fmla="*/ 1141307 w 1315704"/>
                <a:gd name="connsiteY6" fmla="*/ 812579 h 1315704"/>
                <a:gd name="connsiteX7" fmla="*/ 812579 w 1315704"/>
                <a:gd name="connsiteY7" fmla="*/ 812579 h 1315704"/>
                <a:gd name="connsiteX8" fmla="*/ 812579 w 1315704"/>
                <a:gd name="connsiteY8" fmla="*/ 1141307 h 1315704"/>
                <a:gd name="connsiteX9" fmla="*/ 503125 w 1315704"/>
                <a:gd name="connsiteY9" fmla="*/ 1141307 h 1315704"/>
                <a:gd name="connsiteX10" fmla="*/ 503125 w 1315704"/>
                <a:gd name="connsiteY10" fmla="*/ 812579 h 1315704"/>
                <a:gd name="connsiteX11" fmla="*/ 174397 w 1315704"/>
                <a:gd name="connsiteY11" fmla="*/ 812579 h 1315704"/>
                <a:gd name="connsiteX12" fmla="*/ 174397 w 1315704"/>
                <a:gd name="connsiteY12" fmla="*/ 503125 h 131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5704" h="1315704">
                  <a:moveTo>
                    <a:pt x="174397" y="503125"/>
                  </a:moveTo>
                  <a:lnTo>
                    <a:pt x="503125" y="503125"/>
                  </a:lnTo>
                  <a:lnTo>
                    <a:pt x="503125" y="174397"/>
                  </a:lnTo>
                  <a:lnTo>
                    <a:pt x="812579" y="174397"/>
                  </a:lnTo>
                  <a:lnTo>
                    <a:pt x="812579" y="503125"/>
                  </a:lnTo>
                  <a:lnTo>
                    <a:pt x="1141307" y="503125"/>
                  </a:lnTo>
                  <a:lnTo>
                    <a:pt x="1141307" y="812579"/>
                  </a:lnTo>
                  <a:lnTo>
                    <a:pt x="812579" y="812579"/>
                  </a:lnTo>
                  <a:lnTo>
                    <a:pt x="812579" y="1141307"/>
                  </a:lnTo>
                  <a:lnTo>
                    <a:pt x="503125" y="1141307"/>
                  </a:lnTo>
                  <a:lnTo>
                    <a:pt x="503125" y="812579"/>
                  </a:lnTo>
                  <a:lnTo>
                    <a:pt x="174397" y="812579"/>
                  </a:lnTo>
                  <a:lnTo>
                    <a:pt x="174397" y="50312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74397" tIns="503125" rIns="174397" bIns="503125" numCol="1" spcCol="1270" anchor="ctr" anchorCtr="0">
              <a:noAutofit/>
            </a:bodyPr>
            <a:lstStyle/>
            <a:p>
              <a:pPr algn="ctr" defTabSz="755650">
                <a:lnSpc>
                  <a:spcPct val="90000"/>
                </a:lnSpc>
                <a:spcBef>
                  <a:spcPct val="0"/>
                </a:spcBef>
                <a:spcAft>
                  <a:spcPct val="35000"/>
                </a:spcAft>
              </a:pPr>
              <a:endParaRPr lang="en-US" sz="1700">
                <a:solidFill>
                  <a:srgbClr val="FFFFFF"/>
                </a:solidFill>
              </a:endParaRPr>
            </a:p>
          </p:txBody>
        </p:sp>
        <p:sp>
          <p:nvSpPr>
            <p:cNvPr id="7" name="Freeform 6"/>
            <p:cNvSpPr/>
            <p:nvPr/>
          </p:nvSpPr>
          <p:spPr>
            <a:xfrm>
              <a:off x="4992447" y="1994952"/>
              <a:ext cx="2675098" cy="2852220"/>
            </a:xfrm>
            <a:custGeom>
              <a:avLst/>
              <a:gdLst>
                <a:gd name="connsiteX0" fmla="*/ 0 w 2675098"/>
                <a:gd name="connsiteY0" fmla="*/ 1426110 h 2852220"/>
                <a:gd name="connsiteX1" fmla="*/ 1337549 w 2675098"/>
                <a:gd name="connsiteY1" fmla="*/ 0 h 2852220"/>
                <a:gd name="connsiteX2" fmla="*/ 2675098 w 2675098"/>
                <a:gd name="connsiteY2" fmla="*/ 1426110 h 2852220"/>
                <a:gd name="connsiteX3" fmla="*/ 1337549 w 2675098"/>
                <a:gd name="connsiteY3" fmla="*/ 2852220 h 2852220"/>
                <a:gd name="connsiteX4" fmla="*/ 0 w 2675098"/>
                <a:gd name="connsiteY4" fmla="*/ 1426110 h 2852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098" h="2852220">
                  <a:moveTo>
                    <a:pt x="0" y="1426110"/>
                  </a:moveTo>
                  <a:cubicBezTo>
                    <a:pt x="0" y="638491"/>
                    <a:pt x="598841" y="0"/>
                    <a:pt x="1337549" y="0"/>
                  </a:cubicBezTo>
                  <a:cubicBezTo>
                    <a:pt x="2076257" y="0"/>
                    <a:pt x="2675098" y="638491"/>
                    <a:pt x="2675098" y="1426110"/>
                  </a:cubicBezTo>
                  <a:cubicBezTo>
                    <a:pt x="2675098" y="2213729"/>
                    <a:pt x="2076257" y="2852220"/>
                    <a:pt x="1337549" y="2852220"/>
                  </a:cubicBezTo>
                  <a:cubicBezTo>
                    <a:pt x="598841" y="2852220"/>
                    <a:pt x="0" y="2213729"/>
                    <a:pt x="0" y="1426110"/>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8429" tIns="444368" rIns="418429" bIns="444368" numCol="1" spcCol="1270" anchor="ctr" anchorCtr="0">
              <a:noAutofit/>
            </a:bodyPr>
            <a:lstStyle/>
            <a:p>
              <a:pPr algn="ctr" defTabSz="933450">
                <a:lnSpc>
                  <a:spcPct val="90000"/>
                </a:lnSpc>
                <a:spcBef>
                  <a:spcPct val="0"/>
                </a:spcBef>
                <a:spcAft>
                  <a:spcPct val="35000"/>
                </a:spcAft>
              </a:pPr>
              <a:r>
                <a:rPr lang="en-US" sz="2100" dirty="0" smtClean="0">
                  <a:solidFill>
                    <a:srgbClr val="FFFFFF"/>
                  </a:solidFill>
                </a:rPr>
                <a:t>Disaggregation of hardware</a:t>
              </a:r>
              <a:endParaRPr lang="en-US" sz="2100" dirty="0">
                <a:solidFill>
                  <a:srgbClr val="FFFFFF"/>
                </a:solidFill>
              </a:endParaRPr>
            </a:p>
          </p:txBody>
        </p:sp>
        <p:sp>
          <p:nvSpPr>
            <p:cNvPr id="9" name="Freeform 8"/>
            <p:cNvSpPr/>
            <p:nvPr/>
          </p:nvSpPr>
          <p:spPr>
            <a:xfrm>
              <a:off x="9351647" y="1999943"/>
              <a:ext cx="2729496" cy="2842238"/>
            </a:xfrm>
            <a:custGeom>
              <a:avLst/>
              <a:gdLst>
                <a:gd name="connsiteX0" fmla="*/ 0 w 2729496"/>
                <a:gd name="connsiteY0" fmla="*/ 1421119 h 2842238"/>
                <a:gd name="connsiteX1" fmla="*/ 1364748 w 2729496"/>
                <a:gd name="connsiteY1" fmla="*/ 0 h 2842238"/>
                <a:gd name="connsiteX2" fmla="*/ 2729496 w 2729496"/>
                <a:gd name="connsiteY2" fmla="*/ 1421119 h 2842238"/>
                <a:gd name="connsiteX3" fmla="*/ 1364748 w 2729496"/>
                <a:gd name="connsiteY3" fmla="*/ 2842238 h 2842238"/>
                <a:gd name="connsiteX4" fmla="*/ 0 w 2729496"/>
                <a:gd name="connsiteY4" fmla="*/ 1421119 h 2842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496" h="2842238">
                  <a:moveTo>
                    <a:pt x="0" y="1421119"/>
                  </a:moveTo>
                  <a:cubicBezTo>
                    <a:pt x="0" y="636257"/>
                    <a:pt x="611018" y="0"/>
                    <a:pt x="1364748" y="0"/>
                  </a:cubicBezTo>
                  <a:cubicBezTo>
                    <a:pt x="2118478" y="0"/>
                    <a:pt x="2729496" y="636257"/>
                    <a:pt x="2729496" y="1421119"/>
                  </a:cubicBezTo>
                  <a:cubicBezTo>
                    <a:pt x="2729496" y="2205981"/>
                    <a:pt x="2118478" y="2842238"/>
                    <a:pt x="1364748" y="2842238"/>
                  </a:cubicBezTo>
                  <a:cubicBezTo>
                    <a:pt x="611018" y="2842238"/>
                    <a:pt x="0" y="2205981"/>
                    <a:pt x="0" y="142111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6395" tIns="442906" rIns="426395" bIns="442906" numCol="1" spcCol="1270" anchor="ctr" anchorCtr="0">
              <a:noAutofit/>
            </a:bodyPr>
            <a:lstStyle/>
            <a:p>
              <a:pPr algn="ctr" defTabSz="933450">
                <a:lnSpc>
                  <a:spcPct val="90000"/>
                </a:lnSpc>
                <a:spcBef>
                  <a:spcPct val="0"/>
                </a:spcBef>
                <a:spcAft>
                  <a:spcPct val="35000"/>
                </a:spcAft>
              </a:pPr>
              <a:r>
                <a:rPr lang="en-US" sz="2100" dirty="0" smtClean="0">
                  <a:solidFill>
                    <a:srgbClr val="FFFFFF"/>
                  </a:solidFill>
                </a:rPr>
                <a:t>Capable merchant silicon</a:t>
              </a:r>
              <a:endParaRPr lang="en-US" sz="2100" dirty="0">
                <a:solidFill>
                  <a:srgbClr val="FFFFFF"/>
                </a:solidFill>
              </a:endParaRPr>
            </a:p>
          </p:txBody>
        </p:sp>
      </p:grpSp>
      <p:sp>
        <p:nvSpPr>
          <p:cNvPr id="17" name="Freeform 16"/>
          <p:cNvSpPr/>
          <p:nvPr/>
        </p:nvSpPr>
        <p:spPr>
          <a:xfrm>
            <a:off x="7798133" y="2105358"/>
            <a:ext cx="1315704" cy="1315704"/>
          </a:xfrm>
          <a:custGeom>
            <a:avLst/>
            <a:gdLst>
              <a:gd name="connsiteX0" fmla="*/ 174397 w 1315704"/>
              <a:gd name="connsiteY0" fmla="*/ 503125 h 1315704"/>
              <a:gd name="connsiteX1" fmla="*/ 503125 w 1315704"/>
              <a:gd name="connsiteY1" fmla="*/ 503125 h 1315704"/>
              <a:gd name="connsiteX2" fmla="*/ 503125 w 1315704"/>
              <a:gd name="connsiteY2" fmla="*/ 174397 h 1315704"/>
              <a:gd name="connsiteX3" fmla="*/ 812579 w 1315704"/>
              <a:gd name="connsiteY3" fmla="*/ 174397 h 1315704"/>
              <a:gd name="connsiteX4" fmla="*/ 812579 w 1315704"/>
              <a:gd name="connsiteY4" fmla="*/ 503125 h 1315704"/>
              <a:gd name="connsiteX5" fmla="*/ 1141307 w 1315704"/>
              <a:gd name="connsiteY5" fmla="*/ 503125 h 1315704"/>
              <a:gd name="connsiteX6" fmla="*/ 1141307 w 1315704"/>
              <a:gd name="connsiteY6" fmla="*/ 812579 h 1315704"/>
              <a:gd name="connsiteX7" fmla="*/ 812579 w 1315704"/>
              <a:gd name="connsiteY7" fmla="*/ 812579 h 1315704"/>
              <a:gd name="connsiteX8" fmla="*/ 812579 w 1315704"/>
              <a:gd name="connsiteY8" fmla="*/ 1141307 h 1315704"/>
              <a:gd name="connsiteX9" fmla="*/ 503125 w 1315704"/>
              <a:gd name="connsiteY9" fmla="*/ 1141307 h 1315704"/>
              <a:gd name="connsiteX10" fmla="*/ 503125 w 1315704"/>
              <a:gd name="connsiteY10" fmla="*/ 812579 h 1315704"/>
              <a:gd name="connsiteX11" fmla="*/ 174397 w 1315704"/>
              <a:gd name="connsiteY11" fmla="*/ 812579 h 1315704"/>
              <a:gd name="connsiteX12" fmla="*/ 174397 w 1315704"/>
              <a:gd name="connsiteY12" fmla="*/ 503125 h 131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5704" h="1315704">
                <a:moveTo>
                  <a:pt x="174397" y="503125"/>
                </a:moveTo>
                <a:lnTo>
                  <a:pt x="503125" y="503125"/>
                </a:lnTo>
                <a:lnTo>
                  <a:pt x="503125" y="174397"/>
                </a:lnTo>
                <a:lnTo>
                  <a:pt x="812579" y="174397"/>
                </a:lnTo>
                <a:lnTo>
                  <a:pt x="812579" y="503125"/>
                </a:lnTo>
                <a:lnTo>
                  <a:pt x="1141307" y="503125"/>
                </a:lnTo>
                <a:lnTo>
                  <a:pt x="1141307" y="812579"/>
                </a:lnTo>
                <a:lnTo>
                  <a:pt x="812579" y="812579"/>
                </a:lnTo>
                <a:lnTo>
                  <a:pt x="812579" y="1141307"/>
                </a:lnTo>
                <a:lnTo>
                  <a:pt x="503125" y="1141307"/>
                </a:lnTo>
                <a:lnTo>
                  <a:pt x="503125" y="812579"/>
                </a:lnTo>
                <a:lnTo>
                  <a:pt x="174397" y="812579"/>
                </a:lnTo>
                <a:lnTo>
                  <a:pt x="174397" y="503125"/>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74397" tIns="503125" rIns="174397" bIns="503125" numCol="1" spcCol="1270" anchor="ctr" anchorCtr="0">
            <a:noAutofit/>
          </a:bodyPr>
          <a:lstStyle/>
          <a:p>
            <a:pPr algn="ctr" defTabSz="755650">
              <a:lnSpc>
                <a:spcPct val="90000"/>
              </a:lnSpc>
              <a:spcBef>
                <a:spcPct val="0"/>
              </a:spcBef>
              <a:spcAft>
                <a:spcPct val="35000"/>
              </a:spcAft>
            </a:pPr>
            <a:endParaRPr lang="en-US" sz="1700">
              <a:solidFill>
                <a:srgbClr val="FFFFFF"/>
              </a:solidFill>
            </a:endParaRPr>
          </a:p>
        </p:txBody>
      </p:sp>
      <p:pic>
        <p:nvPicPr>
          <p:cNvPr id="29" name="Picture 28"/>
          <p:cNvPicPr>
            <a:picLocks noChangeAspect="1"/>
          </p:cNvPicPr>
          <p:nvPr/>
        </p:nvPicPr>
        <p:blipFill>
          <a:blip r:embed="rId2"/>
          <a:stretch>
            <a:fillRect/>
          </a:stretch>
        </p:blipFill>
        <p:spPr>
          <a:xfrm>
            <a:off x="624340" y="4437750"/>
            <a:ext cx="2850697" cy="2259912"/>
          </a:xfrm>
          <a:prstGeom prst="rect">
            <a:avLst/>
          </a:prstGeom>
        </p:spPr>
      </p:pic>
      <p:grpSp>
        <p:nvGrpSpPr>
          <p:cNvPr id="30" name="Group 29"/>
          <p:cNvGrpSpPr/>
          <p:nvPr/>
        </p:nvGrpSpPr>
        <p:grpSpPr>
          <a:xfrm>
            <a:off x="3779837" y="4106862"/>
            <a:ext cx="5340523" cy="2818691"/>
            <a:chOff x="184409" y="1418016"/>
            <a:chExt cx="11778575" cy="4643851"/>
          </a:xfrm>
        </p:grpSpPr>
        <p:sp>
          <p:nvSpPr>
            <p:cNvPr id="31" name="Rounded Rectangle 30"/>
            <p:cNvSpPr/>
            <p:nvPr/>
          </p:nvSpPr>
          <p:spPr bwMode="auto">
            <a:xfrm rot="5400000">
              <a:off x="333043" y="2228234"/>
              <a:ext cx="3448329" cy="3257167"/>
            </a:xfrm>
            <a:prstGeom prst="roundRect">
              <a:avLst>
                <a:gd name="adj" fmla="val 4167"/>
              </a:avLst>
            </a:prstGeom>
            <a:solidFill>
              <a:schemeClr val="accent1">
                <a:lumMod val="20000"/>
                <a:lumOff val="80000"/>
                <a:alpha val="75000"/>
              </a:schemeClr>
            </a:solidFill>
            <a:ln w="38100" cap="flat" cmpd="sng" algn="ctr">
              <a:solidFill>
                <a:schemeClr val="accent1">
                  <a:lumMod val="60000"/>
                  <a:lumOff val="40000"/>
                </a:schemeClr>
              </a:solidFill>
              <a:prstDash val="solid"/>
              <a:round/>
              <a:headEnd type="none" w="med" len="med"/>
              <a:tailEnd type="none" w="med" len="med"/>
            </a:ln>
            <a:effectLst/>
          </p:spPr>
          <p:txBody>
            <a:bodyPr vert="horz" wrap="square" lIns="76139" tIns="38072" rIns="76139" bIns="38072" numCol="1" rtlCol="0" anchor="t" anchorCtr="1" compatLnSpc="1">
              <a:prstTxWarp prst="textNoShape">
                <a:avLst/>
              </a:prstTxWarp>
              <a:noAutofit/>
            </a:bodyPr>
            <a:lstStyle/>
            <a:p>
              <a:pPr algn="ctr" defTabSz="761931" fontAlgn="base">
                <a:lnSpc>
                  <a:spcPct val="95000"/>
                </a:lnSpc>
                <a:spcBef>
                  <a:spcPct val="30000"/>
                </a:spcBef>
                <a:spcAft>
                  <a:spcPct val="0"/>
                </a:spcAft>
                <a:buClr>
                  <a:prstClr val="black"/>
                </a:buClr>
              </a:pPr>
              <a:endParaRPr lang="en-US" sz="1667">
                <a:solidFill>
                  <a:prstClr val="black"/>
                </a:solidFill>
                <a:effectLst>
                  <a:outerShdw blurRad="38100" dist="38100" dir="2700000" algn="tl">
                    <a:srgbClr val="000000">
                      <a:alpha val="43137"/>
                    </a:srgbClr>
                  </a:outerShdw>
                </a:effectLst>
                <a:cs typeface="Calibri" pitchFamily="34" charset="0"/>
              </a:endParaRPr>
            </a:p>
          </p:txBody>
        </p:sp>
        <p:sp>
          <p:nvSpPr>
            <p:cNvPr id="32" name="Rounded Rectangle 31"/>
            <p:cNvSpPr/>
            <p:nvPr/>
          </p:nvSpPr>
          <p:spPr bwMode="auto">
            <a:xfrm rot="5400000">
              <a:off x="4031074" y="2101244"/>
              <a:ext cx="3448323" cy="3511146"/>
            </a:xfrm>
            <a:prstGeom prst="roundRect">
              <a:avLst>
                <a:gd name="adj" fmla="val 4167"/>
              </a:avLst>
            </a:prstGeom>
            <a:solidFill>
              <a:schemeClr val="bg1">
                <a:lumMod val="20000"/>
                <a:lumOff val="80000"/>
                <a:alpha val="74000"/>
              </a:schemeClr>
            </a:solidFill>
            <a:ln w="38100" cap="flat" cmpd="sng" algn="ctr">
              <a:solidFill>
                <a:schemeClr val="accent1">
                  <a:lumMod val="40000"/>
                  <a:lumOff val="60000"/>
                </a:schemeClr>
              </a:solidFill>
              <a:prstDash val="solid"/>
              <a:round/>
              <a:headEnd type="none" w="med" len="med"/>
              <a:tailEnd type="none" w="med" len="med"/>
            </a:ln>
            <a:effectLst/>
          </p:spPr>
          <p:txBody>
            <a:bodyPr vert="horz" wrap="square" lIns="76139" tIns="38072" rIns="76139" bIns="38072" numCol="1" rtlCol="0" anchor="t" anchorCtr="1" compatLnSpc="1">
              <a:prstTxWarp prst="textNoShape">
                <a:avLst/>
              </a:prstTxWarp>
              <a:noAutofit/>
            </a:bodyPr>
            <a:lstStyle/>
            <a:p>
              <a:pPr algn="ctr" defTabSz="761931" fontAlgn="base">
                <a:lnSpc>
                  <a:spcPct val="95000"/>
                </a:lnSpc>
                <a:spcBef>
                  <a:spcPct val="30000"/>
                </a:spcBef>
                <a:spcAft>
                  <a:spcPct val="0"/>
                </a:spcAft>
                <a:buClr>
                  <a:prstClr val="black"/>
                </a:buClr>
              </a:pPr>
              <a:endParaRPr lang="en-US" sz="1667">
                <a:solidFill>
                  <a:prstClr val="black"/>
                </a:solidFill>
                <a:effectLst>
                  <a:outerShdw blurRad="38100" dist="38100" dir="2700000" algn="tl">
                    <a:srgbClr val="000000">
                      <a:alpha val="43137"/>
                    </a:srgbClr>
                  </a:outerShdw>
                </a:effectLst>
                <a:cs typeface="Calibri" pitchFamily="34" charset="0"/>
              </a:endParaRPr>
            </a:p>
          </p:txBody>
        </p:sp>
        <p:sp>
          <p:nvSpPr>
            <p:cNvPr id="33" name="Rounded Rectangle 32"/>
            <p:cNvSpPr/>
            <p:nvPr/>
          </p:nvSpPr>
          <p:spPr bwMode="auto">
            <a:xfrm rot="5400000">
              <a:off x="7960824" y="1959405"/>
              <a:ext cx="3483952" cy="3759200"/>
            </a:xfrm>
            <a:prstGeom prst="roundRect">
              <a:avLst>
                <a:gd name="adj" fmla="val 4167"/>
              </a:avLst>
            </a:prstGeom>
            <a:solidFill>
              <a:schemeClr val="bg1">
                <a:lumMod val="40000"/>
                <a:lumOff val="60000"/>
                <a:alpha val="75000"/>
              </a:schemeClr>
            </a:solidFill>
            <a:ln w="38100" cap="flat" cmpd="sng" algn="ctr">
              <a:solidFill>
                <a:schemeClr val="accent1">
                  <a:lumMod val="60000"/>
                  <a:lumOff val="40000"/>
                </a:schemeClr>
              </a:solidFill>
              <a:prstDash val="solid"/>
              <a:round/>
              <a:headEnd type="none" w="med" len="med"/>
              <a:tailEnd type="none" w="med" len="med"/>
            </a:ln>
            <a:effectLst/>
          </p:spPr>
          <p:txBody>
            <a:bodyPr vert="horz" wrap="square" lIns="76139" tIns="38072" rIns="76139" bIns="38072" numCol="1" rtlCol="0" anchor="t" anchorCtr="1" compatLnSpc="1">
              <a:prstTxWarp prst="textNoShape">
                <a:avLst/>
              </a:prstTxWarp>
              <a:noAutofit/>
            </a:bodyPr>
            <a:lstStyle/>
            <a:p>
              <a:pPr algn="ctr" defTabSz="761931" fontAlgn="base">
                <a:lnSpc>
                  <a:spcPct val="95000"/>
                </a:lnSpc>
                <a:spcBef>
                  <a:spcPct val="30000"/>
                </a:spcBef>
                <a:spcAft>
                  <a:spcPct val="0"/>
                </a:spcAft>
                <a:buClr>
                  <a:prstClr val="black"/>
                </a:buClr>
              </a:pPr>
              <a:endParaRPr lang="en-US" sz="1667">
                <a:solidFill>
                  <a:prstClr val="black"/>
                </a:solidFill>
                <a:effectLst>
                  <a:outerShdw blurRad="38100" dist="38100" dir="2700000" algn="tl">
                    <a:srgbClr val="000000">
                      <a:alpha val="43137"/>
                    </a:srgbClr>
                  </a:outerShdw>
                </a:effectLst>
                <a:cs typeface="Calibri" pitchFamily="34" charset="0"/>
              </a:endParaRPr>
            </a:p>
          </p:txBody>
        </p:sp>
        <p:sp>
          <p:nvSpPr>
            <p:cNvPr id="34" name="TextBox 33"/>
            <p:cNvSpPr txBox="1"/>
            <p:nvPr/>
          </p:nvSpPr>
          <p:spPr>
            <a:xfrm>
              <a:off x="1406491" y="1443274"/>
              <a:ext cx="1119103" cy="545862"/>
            </a:xfrm>
            <a:prstGeom prst="rect">
              <a:avLst/>
            </a:prstGeom>
            <a:noFill/>
          </p:spPr>
          <p:txBody>
            <a:bodyPr wrap="none" lIns="108846" tIns="54423" rIns="108846" bIns="54423">
              <a:spAutoFit/>
            </a:bodyPr>
            <a:lstStyle/>
            <a:p>
              <a:pPr defTabSz="761931">
                <a:defRPr/>
              </a:pPr>
              <a:r>
                <a:rPr lang="en-US" sz="2833" kern="0" dirty="0">
                  <a:solidFill>
                    <a:prstClr val="black"/>
                  </a:solidFill>
                  <a:effectLst>
                    <a:outerShdw blurRad="38100" dist="38100" dir="2700000" algn="tl">
                      <a:srgbClr val="000000">
                        <a:alpha val="43137"/>
                      </a:srgbClr>
                    </a:outerShdw>
                  </a:effectLst>
                  <a:cs typeface="Calibri" pitchFamily="34" charset="0"/>
                </a:rPr>
                <a:t>Today</a:t>
              </a:r>
            </a:p>
          </p:txBody>
        </p:sp>
        <p:sp>
          <p:nvSpPr>
            <p:cNvPr id="35" name="TextBox 34"/>
            <p:cNvSpPr txBox="1"/>
            <p:nvPr/>
          </p:nvSpPr>
          <p:spPr>
            <a:xfrm>
              <a:off x="9278455" y="1430645"/>
              <a:ext cx="1279403" cy="545862"/>
            </a:xfrm>
            <a:prstGeom prst="rect">
              <a:avLst/>
            </a:prstGeom>
            <a:noFill/>
          </p:spPr>
          <p:txBody>
            <a:bodyPr wrap="none" lIns="108846" tIns="54423" rIns="108846" bIns="54423">
              <a:spAutoFit/>
            </a:bodyPr>
            <a:lstStyle/>
            <a:p>
              <a:pPr defTabSz="761931">
                <a:defRPr/>
              </a:pPr>
              <a:r>
                <a:rPr lang="en-US" sz="2833" kern="0" dirty="0">
                  <a:solidFill>
                    <a:prstClr val="black"/>
                  </a:solidFill>
                  <a:effectLst>
                    <a:outerShdw blurRad="38100" dist="38100" dir="2700000" algn="tl">
                      <a:srgbClr val="000000">
                        <a:alpha val="43137"/>
                      </a:srgbClr>
                    </a:outerShdw>
                  </a:effectLst>
                  <a:cs typeface="Calibri" pitchFamily="34" charset="0"/>
                </a:rPr>
                <a:t>Future </a:t>
              </a:r>
            </a:p>
          </p:txBody>
        </p:sp>
        <p:sp>
          <p:nvSpPr>
            <p:cNvPr id="36" name="TextBox 35"/>
            <p:cNvSpPr txBox="1"/>
            <p:nvPr/>
          </p:nvSpPr>
          <p:spPr>
            <a:xfrm>
              <a:off x="4885591" y="1418016"/>
              <a:ext cx="1220093" cy="545862"/>
            </a:xfrm>
            <a:prstGeom prst="rect">
              <a:avLst/>
            </a:prstGeom>
            <a:noFill/>
          </p:spPr>
          <p:txBody>
            <a:bodyPr wrap="none" lIns="108846" tIns="54423" rIns="108846" bIns="54423">
              <a:spAutoFit/>
            </a:bodyPr>
            <a:lstStyle/>
            <a:p>
              <a:pPr defTabSz="761931">
                <a:defRPr/>
              </a:pPr>
              <a:r>
                <a:rPr lang="en-US" sz="2833" kern="0" dirty="0">
                  <a:solidFill>
                    <a:prstClr val="black"/>
                  </a:solidFill>
                  <a:effectLst>
                    <a:outerShdw blurRad="38100" dist="38100" dir="2700000" algn="tl">
                      <a:srgbClr val="000000">
                        <a:alpha val="43137"/>
                      </a:srgbClr>
                    </a:outerShdw>
                  </a:effectLst>
                  <a:cs typeface="Calibri" pitchFamily="34" charset="0"/>
                </a:rPr>
                <a:t>&gt; 2014</a:t>
              </a:r>
            </a:p>
          </p:txBody>
        </p:sp>
        <p:sp>
          <p:nvSpPr>
            <p:cNvPr id="37" name="Rectangle 13"/>
            <p:cNvSpPr>
              <a:spLocks noChangeArrowheads="1"/>
            </p:cNvSpPr>
            <p:nvPr/>
          </p:nvSpPr>
          <p:spPr bwMode="auto">
            <a:xfrm>
              <a:off x="1570381" y="2761580"/>
              <a:ext cx="2193248" cy="153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6" tIns="42668" rIns="85336" bIns="42668">
              <a:spAutoFit/>
            </a:bodyPr>
            <a:lstStyle/>
            <a:p>
              <a:pPr marL="152386" indent="-152386" defTabSz="914400">
                <a:spcBef>
                  <a:spcPts val="500"/>
                </a:spcBef>
                <a:buFont typeface="Arial" pitchFamily="34" charset="0"/>
                <a:buChar char="•"/>
              </a:pPr>
              <a:r>
                <a:rPr lang="en-US" sz="1200" b="1" dirty="0">
                  <a:solidFill>
                    <a:srgbClr val="FFC000">
                      <a:lumMod val="25000"/>
                    </a:srgbClr>
                  </a:solidFill>
                  <a:ea typeface="ヒラギノ角ゴ ProN W6" pitchFamily="-84" charset="-128"/>
                  <a:cs typeface="Calibri" pitchFamily="34" charset="0"/>
                </a:rPr>
                <a:t>Shared Power</a:t>
              </a:r>
            </a:p>
            <a:p>
              <a:pPr marL="152386" indent="-152386" defTabSz="914400">
                <a:spcBef>
                  <a:spcPts val="500"/>
                </a:spcBef>
                <a:buFont typeface="Arial" pitchFamily="34" charset="0"/>
                <a:buChar char="•"/>
              </a:pPr>
              <a:r>
                <a:rPr lang="en-US" sz="1200" b="1" dirty="0">
                  <a:solidFill>
                    <a:srgbClr val="FFC000">
                      <a:lumMod val="25000"/>
                    </a:srgbClr>
                  </a:solidFill>
                  <a:ea typeface="ヒラギノ角ゴ ProN W6" pitchFamily="-84" charset="-128"/>
                  <a:cs typeface="Calibri" pitchFamily="34" charset="0"/>
                </a:rPr>
                <a:t>Shared Cooling</a:t>
              </a:r>
            </a:p>
            <a:p>
              <a:pPr marL="152386" indent="-152386" defTabSz="914400">
                <a:spcBef>
                  <a:spcPts val="500"/>
                </a:spcBef>
                <a:buFont typeface="Arial" pitchFamily="34" charset="0"/>
                <a:buChar char="•"/>
              </a:pPr>
              <a:r>
                <a:rPr lang="en-US" sz="1200" b="1" dirty="0">
                  <a:solidFill>
                    <a:srgbClr val="FFC000">
                      <a:lumMod val="25000"/>
                    </a:srgbClr>
                  </a:solidFill>
                  <a:ea typeface="ヒラギノ角ゴ ProN W6" pitchFamily="-84" charset="-128"/>
                  <a:cs typeface="Calibri" pitchFamily="34" charset="0"/>
                </a:rPr>
                <a:t>Rack Management</a:t>
              </a:r>
            </a:p>
          </p:txBody>
        </p:sp>
        <p:sp>
          <p:nvSpPr>
            <p:cNvPr id="38" name="Rectangle 37"/>
            <p:cNvSpPr/>
            <p:nvPr/>
          </p:nvSpPr>
          <p:spPr>
            <a:xfrm>
              <a:off x="3922892" y="2142329"/>
              <a:ext cx="3587918" cy="307773"/>
            </a:xfrm>
            <a:prstGeom prst="rect">
              <a:avLst/>
            </a:prstGeom>
          </p:spPr>
          <p:txBody>
            <a:bodyPr wrap="square" lIns="76196" tIns="38098" rIns="76196" bIns="38098">
              <a:spAutoFit/>
            </a:bodyPr>
            <a:lstStyle/>
            <a:p>
              <a:pPr algn="ctr" defTabSz="761931">
                <a:defRPr/>
              </a:pPr>
              <a:r>
                <a:rPr lang="en-US" sz="1500" b="1" kern="0" dirty="0">
                  <a:solidFill>
                    <a:srgbClr val="FFC000">
                      <a:lumMod val="25000"/>
                    </a:srgbClr>
                  </a:solidFill>
                  <a:cs typeface="Calibri" pitchFamily="34" charset="0"/>
                </a:rPr>
                <a:t>Fabric Integration</a:t>
              </a:r>
            </a:p>
          </p:txBody>
        </p:sp>
        <p:grpSp>
          <p:nvGrpSpPr>
            <p:cNvPr id="39" name="Group 15"/>
            <p:cNvGrpSpPr>
              <a:grpSpLocks/>
            </p:cNvGrpSpPr>
            <p:nvPr/>
          </p:nvGrpSpPr>
          <p:grpSpPr bwMode="auto">
            <a:xfrm>
              <a:off x="4083759" y="2228179"/>
              <a:ext cx="1256838" cy="3407753"/>
              <a:chOff x="3254537" y="555469"/>
              <a:chExt cx="1198668" cy="2619125"/>
            </a:xfrm>
          </p:grpSpPr>
          <p:pic>
            <p:nvPicPr>
              <p:cNvPr id="117" name="Picture 116" descr="Picture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4537" y="555469"/>
                <a:ext cx="1198668" cy="2619125"/>
              </a:xfrm>
              <a:prstGeom prst="rect">
                <a:avLst/>
              </a:prstGeom>
              <a:effectLst>
                <a:outerShdw blurRad="50800" dist="38100" dir="2700000" algn="tl" rotWithShape="0">
                  <a:schemeClr val="bg2">
                    <a:alpha val="40000"/>
                  </a:schemeClr>
                </a:outerShdw>
              </a:effectLst>
            </p:spPr>
          </p:pic>
          <p:sp>
            <p:nvSpPr>
              <p:cNvPr id="118" name="Freeform 117"/>
              <p:cNvSpPr/>
              <p:nvPr/>
            </p:nvSpPr>
            <p:spPr>
              <a:xfrm>
                <a:off x="4079921" y="2670032"/>
                <a:ext cx="144497" cy="48158"/>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19" name="Freeform 118"/>
              <p:cNvSpPr/>
              <p:nvPr/>
            </p:nvSpPr>
            <p:spPr>
              <a:xfrm>
                <a:off x="4079921" y="2579189"/>
                <a:ext cx="144497" cy="47063"/>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0" name="Freeform 119"/>
              <p:cNvSpPr/>
              <p:nvPr/>
            </p:nvSpPr>
            <p:spPr>
              <a:xfrm>
                <a:off x="4079921" y="2487252"/>
                <a:ext cx="144497" cy="47063"/>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1" name="Freeform 120"/>
              <p:cNvSpPr/>
              <p:nvPr/>
            </p:nvSpPr>
            <p:spPr>
              <a:xfrm>
                <a:off x="4079921" y="2395314"/>
                <a:ext cx="144497" cy="48158"/>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2" name="Freeform 121"/>
              <p:cNvSpPr/>
              <p:nvPr/>
            </p:nvSpPr>
            <p:spPr>
              <a:xfrm>
                <a:off x="4083205" y="2755402"/>
                <a:ext cx="144497" cy="48158"/>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3" name="Freeform 122"/>
              <p:cNvSpPr/>
              <p:nvPr/>
            </p:nvSpPr>
            <p:spPr>
              <a:xfrm>
                <a:off x="4078827" y="2093234"/>
                <a:ext cx="144497" cy="47063"/>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4" name="Freeform 123"/>
              <p:cNvSpPr/>
              <p:nvPr/>
            </p:nvSpPr>
            <p:spPr>
              <a:xfrm>
                <a:off x="4078827" y="2001296"/>
                <a:ext cx="144497" cy="47063"/>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5" name="Freeform 124"/>
              <p:cNvSpPr/>
              <p:nvPr/>
            </p:nvSpPr>
            <p:spPr>
              <a:xfrm>
                <a:off x="4078827" y="1910453"/>
                <a:ext cx="144497" cy="47064"/>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6" name="Freeform 125"/>
              <p:cNvSpPr/>
              <p:nvPr/>
            </p:nvSpPr>
            <p:spPr>
              <a:xfrm>
                <a:off x="4078827" y="1818515"/>
                <a:ext cx="144497" cy="47064"/>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7" name="Freeform 126"/>
              <p:cNvSpPr/>
              <p:nvPr/>
            </p:nvSpPr>
            <p:spPr>
              <a:xfrm>
                <a:off x="4074448" y="2178604"/>
                <a:ext cx="144497" cy="47063"/>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8" name="Freeform 127"/>
              <p:cNvSpPr/>
              <p:nvPr/>
            </p:nvSpPr>
            <p:spPr>
              <a:xfrm>
                <a:off x="4077732" y="1515341"/>
                <a:ext cx="144497" cy="48158"/>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29" name="Freeform 128"/>
              <p:cNvSpPr/>
              <p:nvPr/>
            </p:nvSpPr>
            <p:spPr>
              <a:xfrm>
                <a:off x="4077732" y="1424497"/>
                <a:ext cx="144497" cy="47064"/>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30" name="Freeform 129"/>
              <p:cNvSpPr/>
              <p:nvPr/>
            </p:nvSpPr>
            <p:spPr>
              <a:xfrm>
                <a:off x="4077732" y="1332560"/>
                <a:ext cx="144497" cy="47064"/>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31" name="Freeform 130"/>
              <p:cNvSpPr/>
              <p:nvPr/>
            </p:nvSpPr>
            <p:spPr>
              <a:xfrm>
                <a:off x="4077732" y="1240622"/>
                <a:ext cx="144497" cy="48158"/>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sp>
            <p:nvSpPr>
              <p:cNvPr id="132" name="Freeform 131"/>
              <p:cNvSpPr/>
              <p:nvPr/>
            </p:nvSpPr>
            <p:spPr>
              <a:xfrm>
                <a:off x="4073353" y="1600711"/>
                <a:ext cx="144497" cy="48158"/>
              </a:xfrm>
              <a:custGeom>
                <a:avLst/>
                <a:gdLst>
                  <a:gd name="connsiteX0" fmla="*/ 228600 w 228600"/>
                  <a:gd name="connsiteY0" fmla="*/ 50800 h 91017"/>
                  <a:gd name="connsiteX1" fmla="*/ 133350 w 228600"/>
                  <a:gd name="connsiteY1" fmla="*/ 82550 h 91017"/>
                  <a:gd name="connsiteX2" fmla="*/ 0 w 228600"/>
                  <a:gd name="connsiteY2" fmla="*/ 0 h 91017"/>
                </a:gdLst>
                <a:ahLst/>
                <a:cxnLst>
                  <a:cxn ang="0">
                    <a:pos x="connsiteX0" y="connsiteY0"/>
                  </a:cxn>
                  <a:cxn ang="0">
                    <a:pos x="connsiteX1" y="connsiteY1"/>
                  </a:cxn>
                  <a:cxn ang="0">
                    <a:pos x="connsiteX2" y="connsiteY2"/>
                  </a:cxn>
                </a:cxnLst>
                <a:rect l="l" t="t" r="r" b="b"/>
                <a:pathLst>
                  <a:path w="228600" h="91017">
                    <a:moveTo>
                      <a:pt x="228600" y="50800"/>
                    </a:moveTo>
                    <a:cubicBezTo>
                      <a:pt x="200025" y="70908"/>
                      <a:pt x="171450" y="91017"/>
                      <a:pt x="133350" y="82550"/>
                    </a:cubicBezTo>
                    <a:cubicBezTo>
                      <a:pt x="95250" y="74083"/>
                      <a:pt x="47625" y="37041"/>
                      <a:pt x="0" y="0"/>
                    </a:cubicBezTo>
                  </a:path>
                </a:pathLst>
              </a:cu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txBody>
              <a:bodyPr lIns="76143" tIns="38073" rIns="76143" bIns="38073" anchorCtr="1"/>
              <a:lstStyle/>
              <a:p>
                <a:pPr algn="ctr" defTabSz="914400">
                  <a:lnSpc>
                    <a:spcPct val="95000"/>
                  </a:lnSpc>
                  <a:spcBef>
                    <a:spcPct val="30000"/>
                  </a:spcBef>
                  <a:buClr>
                    <a:prstClr val="white"/>
                  </a:buClr>
                  <a:defRPr/>
                </a:pPr>
                <a:endParaRPr lang="en-US" sz="2583" dirty="0">
                  <a:solidFill>
                    <a:prstClr val="black"/>
                  </a:solidFill>
                  <a:effectLst>
                    <a:outerShdw blurRad="38100" dist="38100" dir="2700000" algn="tl">
                      <a:srgbClr val="000000">
                        <a:alpha val="43137"/>
                      </a:srgbClr>
                    </a:outerShdw>
                  </a:effectLst>
                  <a:cs typeface="Calibri" pitchFamily="34" charset="0"/>
                </a:endParaRPr>
              </a:p>
            </p:txBody>
          </p:sp>
          <p:cxnSp>
            <p:nvCxnSpPr>
              <p:cNvPr id="133" name="Straight Connector 132"/>
              <p:cNvCxnSpPr/>
              <p:nvPr/>
            </p:nvCxnSpPr>
            <p:spPr>
              <a:xfrm flipH="1">
                <a:off x="3898205" y="1160725"/>
                <a:ext cx="392988" cy="15323"/>
              </a:xfrm>
              <a:prstGeom prst="line">
                <a:avLst/>
              </a:pr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34" name="Straight Connector 133"/>
              <p:cNvCxnSpPr/>
              <p:nvPr/>
            </p:nvCxnSpPr>
            <p:spPr>
              <a:xfrm flipH="1">
                <a:off x="4042702" y="1190276"/>
                <a:ext cx="217840" cy="8756"/>
              </a:xfrm>
              <a:prstGeom prst="line">
                <a:avLst/>
              </a:pr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35" name="Straight Connector 134"/>
              <p:cNvCxnSpPr/>
              <p:nvPr/>
            </p:nvCxnSpPr>
            <p:spPr>
              <a:xfrm flipH="1">
                <a:off x="4124803" y="1220921"/>
                <a:ext cx="101804" cy="6567"/>
              </a:xfrm>
              <a:prstGeom prst="line">
                <a:avLst/>
              </a:pr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36" name="Straight Connector 135"/>
              <p:cNvCxnSpPr/>
              <p:nvPr/>
            </p:nvCxnSpPr>
            <p:spPr bwMode="auto">
              <a:xfrm flipV="1">
                <a:off x="4224418" y="1214355"/>
                <a:ext cx="0" cy="1570600"/>
              </a:xfrm>
              <a:prstGeom prst="line">
                <a:avLst/>
              </a:pr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37" name="Straight Connector 136"/>
              <p:cNvCxnSpPr/>
              <p:nvPr/>
            </p:nvCxnSpPr>
            <p:spPr bwMode="auto">
              <a:xfrm flipV="1">
                <a:off x="4253974" y="1183709"/>
                <a:ext cx="0" cy="1484134"/>
              </a:xfrm>
              <a:prstGeom prst="line">
                <a:avLst/>
              </a:pr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138" name="Straight Connector 137"/>
              <p:cNvCxnSpPr/>
              <p:nvPr/>
            </p:nvCxnSpPr>
            <p:spPr bwMode="auto">
              <a:xfrm flipV="1">
                <a:off x="4283530" y="1157441"/>
                <a:ext cx="0" cy="1408614"/>
              </a:xfrm>
              <a:prstGeom prst="line">
                <a:avLst/>
              </a:prstGeom>
              <a:noFill/>
              <a:ln w="12700" cap="flat" cmpd="sng" algn="ctr">
                <a:solidFill>
                  <a:srgbClr val="00FF00"/>
                </a:solidFill>
                <a:prstDash val="solid"/>
                <a:round/>
                <a:headEnd type="none" w="med" len="med"/>
                <a:tailEnd type="none" w="med" len="med"/>
              </a:ln>
              <a:effectLst>
                <a:outerShdw blurRad="50800" dist="38100" dir="2700000" algn="tl" rotWithShape="0">
                  <a:prstClr val="black">
                    <a:alpha val="40000"/>
                  </a:prstClr>
                </a:outerShdw>
              </a:effectLst>
            </p:spPr>
          </p:cxnSp>
        </p:grpSp>
        <p:sp>
          <p:nvSpPr>
            <p:cNvPr id="40" name="Rectangle 13"/>
            <p:cNvSpPr>
              <a:spLocks noChangeArrowheads="1"/>
            </p:cNvSpPr>
            <p:nvPr/>
          </p:nvSpPr>
          <p:spPr bwMode="auto">
            <a:xfrm>
              <a:off x="5317067" y="2610030"/>
              <a:ext cx="2248647" cy="160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336" tIns="42668" rIns="85336" bIns="42668">
              <a:spAutoFit/>
            </a:bodyPr>
            <a:lstStyle/>
            <a:p>
              <a:pPr marL="152386" indent="-152386" defTabSz="914400">
                <a:lnSpc>
                  <a:spcPts val="1905"/>
                </a:lnSpc>
                <a:spcBef>
                  <a:spcPts val="500"/>
                </a:spcBef>
                <a:buFont typeface="Arial" pitchFamily="34" charset="0"/>
                <a:buChar char="•"/>
              </a:pPr>
              <a:r>
                <a:rPr lang="en-US" sz="1000" b="1" dirty="0">
                  <a:solidFill>
                    <a:srgbClr val="FFC000">
                      <a:lumMod val="25000"/>
                    </a:srgbClr>
                  </a:solidFill>
                  <a:ea typeface="ヒラギノ角ゴ ProN W6" pitchFamily="-84" charset="-128"/>
                  <a:cs typeface="Calibri" pitchFamily="34" charset="0"/>
                </a:rPr>
                <a:t>Modular refresh</a:t>
              </a:r>
            </a:p>
            <a:p>
              <a:pPr marL="152386" indent="-152386" defTabSz="914400">
                <a:lnSpc>
                  <a:spcPts val="1905"/>
                </a:lnSpc>
                <a:spcBef>
                  <a:spcPts val="500"/>
                </a:spcBef>
                <a:buFont typeface="Arial" pitchFamily="34" charset="0"/>
                <a:buChar char="•"/>
              </a:pPr>
              <a:r>
                <a:rPr lang="en-US" sz="1000" b="1" dirty="0">
                  <a:solidFill>
                    <a:srgbClr val="FFC000">
                      <a:lumMod val="25000"/>
                    </a:srgbClr>
                  </a:solidFill>
                  <a:ea typeface="ヒラギノ角ゴ ProN W6" pitchFamily="-84" charset="-128"/>
                  <a:cs typeface="Calibri" pitchFamily="34" charset="0"/>
                </a:rPr>
                <a:t>Rack Fabric </a:t>
              </a:r>
            </a:p>
            <a:p>
              <a:pPr marL="152386" indent="-152386" defTabSz="914400">
                <a:lnSpc>
                  <a:spcPts val="1905"/>
                </a:lnSpc>
                <a:spcBef>
                  <a:spcPts val="500"/>
                </a:spcBef>
                <a:buFont typeface="Arial" pitchFamily="34" charset="0"/>
                <a:buChar char="•"/>
              </a:pPr>
              <a:r>
                <a:rPr lang="en-US" sz="1000" b="1" dirty="0">
                  <a:solidFill>
                    <a:srgbClr val="FFC000">
                      <a:lumMod val="25000"/>
                    </a:srgbClr>
                  </a:solidFill>
                  <a:ea typeface="ヒラギノ角ゴ ProN W6" pitchFamily="-84" charset="-128"/>
                  <a:cs typeface="Calibri" pitchFamily="34" charset="0"/>
                </a:rPr>
                <a:t>Optical Interconnects</a:t>
              </a:r>
            </a:p>
          </p:txBody>
        </p:sp>
        <p:sp>
          <p:nvSpPr>
            <p:cNvPr id="41" name="Rectangle 40"/>
            <p:cNvSpPr/>
            <p:nvPr/>
          </p:nvSpPr>
          <p:spPr>
            <a:xfrm>
              <a:off x="7737148" y="2149297"/>
              <a:ext cx="3958055" cy="416554"/>
            </a:xfrm>
            <a:prstGeom prst="rect">
              <a:avLst/>
            </a:prstGeom>
          </p:spPr>
          <p:txBody>
            <a:bodyPr wrap="square" lIns="76196" tIns="38098" rIns="76196" bIns="38098">
              <a:spAutoFit/>
            </a:bodyPr>
            <a:lstStyle/>
            <a:p>
              <a:pPr algn="ctr" defTabSz="761931">
                <a:defRPr/>
              </a:pPr>
              <a:r>
                <a:rPr lang="en-US" sz="1500" b="1" kern="0" dirty="0">
                  <a:solidFill>
                    <a:srgbClr val="FFC000">
                      <a:lumMod val="25000"/>
                    </a:srgbClr>
                  </a:solidFill>
                  <a:cs typeface="Calibri" pitchFamily="34" charset="0"/>
                </a:rPr>
                <a:t>Subsystem Aggregation </a:t>
              </a:r>
            </a:p>
          </p:txBody>
        </p:sp>
        <p:grpSp>
          <p:nvGrpSpPr>
            <p:cNvPr id="42" name="Group 41"/>
            <p:cNvGrpSpPr/>
            <p:nvPr/>
          </p:nvGrpSpPr>
          <p:grpSpPr>
            <a:xfrm rot="2311802">
              <a:off x="5470639" y="3771029"/>
              <a:ext cx="1342953" cy="1872775"/>
              <a:chOff x="8599137" y="3057014"/>
              <a:chExt cx="4364303" cy="4299693"/>
            </a:xfrm>
          </p:grpSpPr>
          <p:sp>
            <p:nvSpPr>
              <p:cNvPr id="113" name="Freeform 112"/>
              <p:cNvSpPr/>
              <p:nvPr/>
            </p:nvSpPr>
            <p:spPr bwMode="auto">
              <a:xfrm>
                <a:off x="9777259" y="6098340"/>
                <a:ext cx="1653983" cy="1180884"/>
              </a:xfrm>
              <a:custGeom>
                <a:avLst/>
                <a:gdLst>
                  <a:gd name="connsiteX0" fmla="*/ 2832100 w 3086100"/>
                  <a:gd name="connsiteY0" fmla="*/ 1524000 h 1524000"/>
                  <a:gd name="connsiteX1" fmla="*/ 0 w 3086100"/>
                  <a:gd name="connsiteY1" fmla="*/ 685800 h 1524000"/>
                  <a:gd name="connsiteX2" fmla="*/ 800100 w 3086100"/>
                  <a:gd name="connsiteY2" fmla="*/ 0 h 1524000"/>
                  <a:gd name="connsiteX3" fmla="*/ 3086100 w 3086100"/>
                  <a:gd name="connsiteY3" fmla="*/ 952500 h 1524000"/>
                  <a:gd name="connsiteX4" fmla="*/ 2882900 w 3086100"/>
                  <a:gd name="connsiteY4" fmla="*/ 137160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00" h="1524000">
                    <a:moveTo>
                      <a:pt x="2832100" y="1524000"/>
                    </a:moveTo>
                    <a:lnTo>
                      <a:pt x="0" y="685800"/>
                    </a:lnTo>
                    <a:lnTo>
                      <a:pt x="800100" y="0"/>
                    </a:lnTo>
                    <a:lnTo>
                      <a:pt x="3086100" y="952500"/>
                    </a:lnTo>
                    <a:lnTo>
                      <a:pt x="2882900" y="1371600"/>
                    </a:lnTo>
                  </a:path>
                </a:pathLst>
              </a:custGeom>
              <a:gradFill flip="none" rotWithShape="1">
                <a:gsLst>
                  <a:gs pos="0">
                    <a:schemeClr val="accent1">
                      <a:tint val="66000"/>
                      <a:satMod val="160000"/>
                      <a:alpha val="0"/>
                    </a:schemeClr>
                  </a:gs>
                  <a:gs pos="100000">
                    <a:schemeClr val="accent3"/>
                  </a:gs>
                </a:gsLst>
                <a:lin ang="18600000" scaled="0"/>
                <a:tileRect/>
              </a:gradFill>
              <a:ln w="9525" cap="flat" cmpd="sng" algn="ctr">
                <a:noFill/>
                <a:prstDash val="solid"/>
                <a:round/>
                <a:headEnd type="none" w="med" len="med"/>
                <a:tailEnd type="none" w="med" len="med"/>
              </a:ln>
              <a:effectLst/>
            </p:spPr>
            <p:txBody>
              <a:bodyPr vert="horz" wrap="square" lIns="76143" tIns="38073" rIns="76143" bIns="38073" numCol="1" rtlCol="0" anchor="t" anchorCtr="1" compatLnSpc="1">
                <a:prstTxWarp prst="textNoShape">
                  <a:avLst/>
                </a:prstTxWarp>
                <a:noAutofit/>
              </a:bodyPr>
              <a:lstStyle/>
              <a:p>
                <a:pPr algn="ctr" defTabSz="761931" fontAlgn="base">
                  <a:lnSpc>
                    <a:spcPct val="95000"/>
                  </a:lnSpc>
                  <a:spcBef>
                    <a:spcPct val="30000"/>
                  </a:spcBef>
                  <a:spcAft>
                    <a:spcPct val="0"/>
                  </a:spcAft>
                  <a:buClr>
                    <a:prstClr val="black"/>
                  </a:buClr>
                </a:pPr>
                <a:endParaRPr lang="en-US" sz="1667">
                  <a:solidFill>
                    <a:prstClr val="black"/>
                  </a:solidFill>
                  <a:effectLst>
                    <a:outerShdw blurRad="38100" dist="38100" dir="2700000" algn="tl">
                      <a:srgbClr val="000000">
                        <a:alpha val="43137"/>
                      </a:srgbClr>
                    </a:outerShdw>
                  </a:effectLst>
                  <a:cs typeface="Calibri" pitchFamily="34" charset="0"/>
                </a:endParaRPr>
              </a:p>
            </p:txBody>
          </p:sp>
          <p:pic>
            <p:nvPicPr>
              <p:cNvPr id="114" name="Picture 2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10007724" y="5352384"/>
                <a:ext cx="2955716" cy="2004323"/>
              </a:xfrm>
              <a:prstGeom prst="rect">
                <a:avLst/>
              </a:prstGeom>
              <a:noFill/>
              <a:ln>
                <a:noFill/>
              </a:ln>
              <a:effectLst>
                <a:outerShdw blurRad="1905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Freeform 114"/>
              <p:cNvSpPr/>
              <p:nvPr/>
            </p:nvSpPr>
            <p:spPr bwMode="auto">
              <a:xfrm>
                <a:off x="8599137" y="3659722"/>
                <a:ext cx="1816102" cy="1079500"/>
              </a:xfrm>
              <a:custGeom>
                <a:avLst/>
                <a:gdLst>
                  <a:gd name="connsiteX0" fmla="*/ 63500 w 1816100"/>
                  <a:gd name="connsiteY0" fmla="*/ 152400 h 1079500"/>
                  <a:gd name="connsiteX1" fmla="*/ 596900 w 1816100"/>
                  <a:gd name="connsiteY1" fmla="*/ 0 h 1079500"/>
                  <a:gd name="connsiteX2" fmla="*/ 1816100 w 1816100"/>
                  <a:gd name="connsiteY2" fmla="*/ 1079500 h 1079500"/>
                  <a:gd name="connsiteX3" fmla="*/ 0 w 1816100"/>
                  <a:gd name="connsiteY3" fmla="*/ 292100 h 1079500"/>
                </a:gdLst>
                <a:ahLst/>
                <a:cxnLst>
                  <a:cxn ang="0">
                    <a:pos x="connsiteX0" y="connsiteY0"/>
                  </a:cxn>
                  <a:cxn ang="0">
                    <a:pos x="connsiteX1" y="connsiteY1"/>
                  </a:cxn>
                  <a:cxn ang="0">
                    <a:pos x="connsiteX2" y="connsiteY2"/>
                  </a:cxn>
                  <a:cxn ang="0">
                    <a:pos x="connsiteX3" y="connsiteY3"/>
                  </a:cxn>
                </a:cxnLst>
                <a:rect l="l" t="t" r="r" b="b"/>
                <a:pathLst>
                  <a:path w="1816100" h="1079500">
                    <a:moveTo>
                      <a:pt x="63500" y="152400"/>
                    </a:moveTo>
                    <a:lnTo>
                      <a:pt x="596900" y="0"/>
                    </a:lnTo>
                    <a:lnTo>
                      <a:pt x="1816100" y="1079500"/>
                    </a:lnTo>
                    <a:lnTo>
                      <a:pt x="0" y="292100"/>
                    </a:lnTo>
                  </a:path>
                </a:pathLst>
              </a:custGeom>
              <a:gradFill>
                <a:gsLst>
                  <a:gs pos="0">
                    <a:schemeClr val="accent1">
                      <a:tint val="66000"/>
                      <a:satMod val="160000"/>
                      <a:alpha val="0"/>
                    </a:schemeClr>
                  </a:gs>
                  <a:gs pos="100000">
                    <a:schemeClr val="accent3"/>
                  </a:gs>
                </a:gsLst>
                <a:lin ang="18600000" scaled="0"/>
              </a:gradFill>
              <a:ln w="9525" cap="flat" cmpd="sng" algn="ctr">
                <a:noFill/>
                <a:prstDash val="solid"/>
                <a:round/>
                <a:headEnd type="none" w="med" len="med"/>
                <a:tailEnd type="none" w="med" len="med"/>
              </a:ln>
              <a:effectLst/>
            </p:spPr>
            <p:txBody>
              <a:bodyPr vert="horz" wrap="square" lIns="76143" tIns="38073" rIns="76143" bIns="38073" numCol="1" rtlCol="0" anchor="t" anchorCtr="1" compatLnSpc="1">
                <a:prstTxWarp prst="textNoShape">
                  <a:avLst/>
                </a:prstTxWarp>
                <a:noAutofit/>
              </a:bodyPr>
              <a:lstStyle/>
              <a:p>
                <a:pPr algn="ctr" defTabSz="761931" fontAlgn="base">
                  <a:lnSpc>
                    <a:spcPct val="95000"/>
                  </a:lnSpc>
                  <a:spcBef>
                    <a:spcPct val="30000"/>
                  </a:spcBef>
                  <a:spcAft>
                    <a:spcPct val="0"/>
                  </a:spcAft>
                  <a:buClr>
                    <a:prstClr val="black"/>
                  </a:buClr>
                </a:pPr>
                <a:endParaRPr lang="en-US" sz="1667">
                  <a:solidFill>
                    <a:prstClr val="black"/>
                  </a:solidFill>
                  <a:effectLst>
                    <a:outerShdw blurRad="38100" dist="38100" dir="2700000" algn="tl">
                      <a:srgbClr val="000000">
                        <a:alpha val="43137"/>
                      </a:srgbClr>
                    </a:outerShdw>
                  </a:effectLst>
                  <a:cs typeface="Calibri" pitchFamily="34" charset="0"/>
                </a:endParaRPr>
              </a:p>
            </p:txBody>
          </p:sp>
          <p:pic>
            <p:nvPicPr>
              <p:cNvPr id="116" name="Picture 3"/>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rot="347518">
                <a:off x="9032015" y="3057014"/>
                <a:ext cx="2322658" cy="1715247"/>
              </a:xfrm>
              <a:prstGeom prst="rect">
                <a:avLst/>
              </a:prstGeom>
              <a:noFill/>
              <a:ln>
                <a:noFill/>
              </a:ln>
              <a:effectLst>
                <a:outerShdw blurRad="1905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3" name="Picture 4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0420" y="2706626"/>
              <a:ext cx="1044011" cy="2417153"/>
            </a:xfrm>
            <a:prstGeom prst="rect">
              <a:avLst/>
            </a:prstGeom>
            <a:effectLst>
              <a:outerShdw blurRad="50800" dist="38100" dir="2700000" algn="tr" rotWithShape="0">
                <a:prstClr val="black">
                  <a:alpha val="40000"/>
                </a:prstClr>
              </a:outerShdw>
            </a:effectLst>
          </p:spPr>
        </p:pic>
        <p:sp>
          <p:nvSpPr>
            <p:cNvPr id="44" name="Rectangle 43"/>
            <p:cNvSpPr/>
            <p:nvPr/>
          </p:nvSpPr>
          <p:spPr>
            <a:xfrm>
              <a:off x="184409" y="4992053"/>
              <a:ext cx="11764191" cy="338135"/>
            </a:xfrm>
            <a:prstGeom prst="rect">
              <a:avLst/>
            </a:prstGeom>
            <a:noFill/>
            <a:ln w="3175" cap="flat" cmpd="sng" algn="ctr">
              <a:noFill/>
              <a:prstDash val="solid"/>
              <a:round/>
              <a:headEnd type="none" w="sm" len="sm"/>
              <a:tailEnd type="none" w="sm" len="sm"/>
            </a:ln>
            <a:effectLst/>
          </p:spPr>
          <p:txBody>
            <a:bodyPr vert="horz" wrap="none" lIns="108852" tIns="54426" rIns="108852" bIns="54426" numCol="1" rtlCol="0" anchor="ctr" anchorCtr="0" compatLnSpc="1">
              <a:prstTxWarp prst="textNoShape">
                <a:avLst/>
              </a:prstTxWarp>
            </a:bodyPr>
            <a:lstStyle/>
            <a:p>
              <a:pPr algn="ctr" defTabSz="914400" eaLnBrk="0" fontAlgn="base" hangingPunct="0">
                <a:spcBef>
                  <a:spcPct val="0"/>
                </a:spcBef>
                <a:spcAft>
                  <a:spcPct val="0"/>
                </a:spcAft>
              </a:pPr>
              <a:endParaRPr lang="en-US" sz="2417" b="1">
                <a:solidFill>
                  <a:prstClr val="black"/>
                </a:solidFill>
                <a:cs typeface="Calibri" pitchFamily="34" charset="0"/>
              </a:endParaRPr>
            </a:p>
          </p:txBody>
        </p:sp>
        <p:sp>
          <p:nvSpPr>
            <p:cNvPr id="45" name="Rectangle 13"/>
            <p:cNvSpPr>
              <a:spLocks noChangeArrowheads="1"/>
            </p:cNvSpPr>
            <p:nvPr/>
          </p:nvSpPr>
          <p:spPr bwMode="auto">
            <a:xfrm>
              <a:off x="9613898" y="2837778"/>
              <a:ext cx="2349086" cy="322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marL="153576" indent="-153576" defTabSz="914400">
                <a:lnSpc>
                  <a:spcPts val="1667"/>
                </a:lnSpc>
                <a:spcBef>
                  <a:spcPts val="797"/>
                </a:spcBef>
                <a:buFont typeface="Arial" pitchFamily="34" charset="0"/>
                <a:buChar char="•"/>
              </a:pPr>
              <a:r>
                <a:rPr lang="en-US" sz="1200" b="1" dirty="0">
                  <a:solidFill>
                    <a:srgbClr val="FFC000">
                      <a:lumMod val="25000"/>
                    </a:srgbClr>
                  </a:solidFill>
                  <a:ea typeface="ヒラギノ角ゴ ProN W6" pitchFamily="-84" charset="-128"/>
                  <a:cs typeface="Calibri" pitchFamily="34" charset="0"/>
                </a:rPr>
                <a:t>Pooled compute</a:t>
              </a:r>
            </a:p>
            <a:p>
              <a:pPr marL="153576" indent="-153576" defTabSz="914400">
                <a:lnSpc>
                  <a:spcPts val="1667"/>
                </a:lnSpc>
                <a:spcBef>
                  <a:spcPts val="797"/>
                </a:spcBef>
                <a:buFont typeface="Arial" pitchFamily="34" charset="0"/>
                <a:buChar char="•"/>
              </a:pPr>
              <a:r>
                <a:rPr lang="en-US" sz="1200" b="1" dirty="0">
                  <a:solidFill>
                    <a:srgbClr val="FFC000">
                      <a:lumMod val="25000"/>
                    </a:srgbClr>
                  </a:solidFill>
                  <a:ea typeface="ヒラギノ角ゴ ProN W6" pitchFamily="-84" charset="-128"/>
                  <a:cs typeface="Calibri" pitchFamily="34" charset="0"/>
                </a:rPr>
                <a:t>Pooled storage</a:t>
              </a:r>
            </a:p>
            <a:p>
              <a:pPr marL="153576" indent="-153576" defTabSz="914400">
                <a:lnSpc>
                  <a:spcPts val="1667"/>
                </a:lnSpc>
                <a:spcBef>
                  <a:spcPts val="797"/>
                </a:spcBef>
                <a:buFont typeface="Arial" pitchFamily="34" charset="0"/>
                <a:buChar char="•"/>
              </a:pPr>
              <a:r>
                <a:rPr lang="en-US" sz="1200" b="1" dirty="0">
                  <a:solidFill>
                    <a:srgbClr val="FFC000">
                      <a:lumMod val="25000"/>
                    </a:srgbClr>
                  </a:solidFill>
                  <a:ea typeface="ヒラギノ角ゴ ProN W6" pitchFamily="-84" charset="-128"/>
                  <a:cs typeface="Calibri" pitchFamily="34" charset="0"/>
                </a:rPr>
                <a:t>Pooled </a:t>
              </a:r>
              <a:r>
                <a:rPr lang="en-US" sz="1200" b="1" dirty="0" smtClean="0">
                  <a:solidFill>
                    <a:srgbClr val="FFC000">
                      <a:lumMod val="25000"/>
                    </a:srgbClr>
                  </a:solidFill>
                  <a:ea typeface="ヒラギノ角ゴ ProN W6" pitchFamily="-84" charset="-128"/>
                  <a:cs typeface="Calibri" pitchFamily="34" charset="0"/>
                </a:rPr>
                <a:t>memory</a:t>
              </a:r>
              <a:endParaRPr lang="en-US" sz="1200" b="1" dirty="0">
                <a:solidFill>
                  <a:srgbClr val="FFC000">
                    <a:lumMod val="25000"/>
                  </a:srgbClr>
                </a:solidFill>
                <a:ea typeface="ヒラギノ角ゴ ProN W6" pitchFamily="-84" charset="-128"/>
                <a:cs typeface="Calibri" pitchFamily="34" charset="0"/>
              </a:endParaRPr>
            </a:p>
            <a:p>
              <a:pPr marL="153576" indent="-153576" defTabSz="914400">
                <a:lnSpc>
                  <a:spcPts val="1667"/>
                </a:lnSpc>
                <a:spcBef>
                  <a:spcPts val="797"/>
                </a:spcBef>
                <a:buFont typeface="Arial" pitchFamily="34" charset="0"/>
                <a:buChar char="•"/>
              </a:pPr>
              <a:endParaRPr lang="en-US" sz="1667" b="1" dirty="0">
                <a:solidFill>
                  <a:prstClr val="black"/>
                </a:solidFill>
                <a:ea typeface="ヒラギノ角ゴ ProN W6" pitchFamily="-84" charset="-128"/>
                <a:cs typeface="Calibri" pitchFamily="34" charset="0"/>
              </a:endParaRPr>
            </a:p>
          </p:txBody>
        </p:sp>
        <p:grpSp>
          <p:nvGrpSpPr>
            <p:cNvPr id="46" name="Group 45"/>
            <p:cNvGrpSpPr/>
            <p:nvPr/>
          </p:nvGrpSpPr>
          <p:grpSpPr>
            <a:xfrm>
              <a:off x="8049202" y="2691874"/>
              <a:ext cx="1371600" cy="2601311"/>
              <a:chOff x="4681648" y="1631627"/>
              <a:chExt cx="2386069" cy="4102897"/>
            </a:xfrm>
          </p:grpSpPr>
          <p:grpSp>
            <p:nvGrpSpPr>
              <p:cNvPr id="47" name="Group 46"/>
              <p:cNvGrpSpPr/>
              <p:nvPr/>
            </p:nvGrpSpPr>
            <p:grpSpPr>
              <a:xfrm>
                <a:off x="4711454" y="1631627"/>
                <a:ext cx="2356263" cy="4102897"/>
                <a:chOff x="6177958" y="1240896"/>
                <a:chExt cx="2673614" cy="3829202"/>
              </a:xfrm>
            </p:grpSpPr>
            <p:sp>
              <p:nvSpPr>
                <p:cNvPr id="110" name="Rectangle 109"/>
                <p:cNvSpPr/>
                <p:nvPr/>
              </p:nvSpPr>
              <p:spPr>
                <a:xfrm>
                  <a:off x="6263897" y="1241690"/>
                  <a:ext cx="2501740" cy="21043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914400"/>
                  <a:endParaRPr lang="en-US" sz="1083">
                    <a:solidFill>
                      <a:srgbClr val="061922"/>
                    </a:solidFill>
                  </a:endParaRPr>
                </a:p>
              </p:txBody>
            </p:sp>
            <p:sp>
              <p:nvSpPr>
                <p:cNvPr id="111" name="Rectangle 110"/>
                <p:cNvSpPr/>
                <p:nvPr/>
              </p:nvSpPr>
              <p:spPr>
                <a:xfrm>
                  <a:off x="6177958" y="1241267"/>
                  <a:ext cx="105413" cy="382883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914400"/>
                  <a:endParaRPr lang="en-US" sz="1083">
                    <a:solidFill>
                      <a:srgbClr val="061922"/>
                    </a:solidFill>
                  </a:endParaRPr>
                </a:p>
              </p:txBody>
            </p:sp>
            <p:sp>
              <p:nvSpPr>
                <p:cNvPr id="112" name="Rectangle 111"/>
                <p:cNvSpPr/>
                <p:nvPr/>
              </p:nvSpPr>
              <p:spPr>
                <a:xfrm>
                  <a:off x="8746159" y="1240896"/>
                  <a:ext cx="105413" cy="382883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defTabSz="914400"/>
                  <a:endParaRPr lang="en-US" sz="1083">
                    <a:solidFill>
                      <a:srgbClr val="061922"/>
                    </a:solidFill>
                  </a:endParaRPr>
                </a:p>
              </p:txBody>
            </p:sp>
          </p:grpSp>
          <p:sp>
            <p:nvSpPr>
              <p:cNvPr id="48" name="Rectangle 47"/>
              <p:cNvSpPr/>
              <p:nvPr/>
            </p:nvSpPr>
            <p:spPr bwMode="auto">
              <a:xfrm>
                <a:off x="4845014" y="1904256"/>
                <a:ext cx="2082665" cy="639958"/>
              </a:xfrm>
              <a:prstGeom prst="rect">
                <a:avLst/>
              </a:prstGeom>
              <a:gradFill flip="none" rotWithShape="1">
                <a:gsLst>
                  <a:gs pos="100000">
                    <a:schemeClr val="bg1">
                      <a:lumMod val="95000"/>
                    </a:schemeClr>
                  </a:gs>
                  <a:gs pos="26000">
                    <a:srgbClr val="0083C5"/>
                  </a:gs>
                </a:gsLst>
                <a:lin ang="13980000" scaled="0"/>
                <a:tileRect/>
              </a:gradFill>
              <a:ln w="3175" cap="flat" cmpd="sng" algn="ctr">
                <a:solidFill>
                  <a:srgbClr val="0083C5"/>
                </a:solidFill>
                <a:prstDash val="solid"/>
                <a:round/>
                <a:headEnd type="none" w="med" len="med"/>
                <a:tailEnd type="none" w="med" len="med"/>
              </a:ln>
              <a:effectLst>
                <a:outerShdw blurRad="50800" dist="38100" dir="2700000" algn="tl" rotWithShape="0">
                  <a:srgbClr val="000000">
                    <a:alpha val="43000"/>
                  </a:srgbClr>
                </a:outerShdw>
              </a:effectLst>
            </p:spPr>
            <p:txBody>
              <a:bodyPr wrap="none" anchor="t"/>
              <a:lstStyle/>
              <a:p>
                <a:pPr algn="ctr" defTabSz="914400">
                  <a:defRPr/>
                </a:pPr>
                <a:r>
                  <a:rPr lang="en-US" sz="900" b="1" dirty="0">
                    <a:solidFill>
                      <a:srgbClr val="061922"/>
                    </a:solidFill>
                    <a:ea typeface="ＭＳ Ｐゴシック" charset="-128"/>
                    <a:cs typeface="Calibri"/>
                  </a:rPr>
                  <a:t>IO</a:t>
                </a:r>
              </a:p>
            </p:txBody>
          </p:sp>
          <p:sp>
            <p:nvSpPr>
              <p:cNvPr id="49" name="Rectangle 48"/>
              <p:cNvSpPr/>
              <p:nvPr/>
            </p:nvSpPr>
            <p:spPr bwMode="auto">
              <a:xfrm>
                <a:off x="4845015" y="3160545"/>
                <a:ext cx="2082665" cy="719155"/>
              </a:xfrm>
              <a:prstGeom prst="rect">
                <a:avLst/>
              </a:prstGeom>
              <a:solidFill>
                <a:schemeClr val="accent1">
                  <a:lumMod val="40000"/>
                  <a:lumOff val="60000"/>
                </a:schemeClr>
              </a:solidFill>
              <a:ln w="3175" cap="flat" cmpd="sng" algn="ctr">
                <a:solidFill>
                  <a:srgbClr val="0083C5"/>
                </a:solidFill>
                <a:prstDash val="solid"/>
                <a:round/>
                <a:headEnd type="none" w="med" len="med"/>
                <a:tailEnd type="none" w="med" len="med"/>
              </a:ln>
              <a:effectLst>
                <a:outerShdw blurRad="50800" dist="38100" dir="2700000" algn="tl" rotWithShape="0">
                  <a:srgbClr val="000000">
                    <a:alpha val="43000"/>
                  </a:srgbClr>
                </a:outerShdw>
              </a:effectLst>
            </p:spPr>
            <p:txBody>
              <a:bodyPr wrap="none" anchor="t"/>
              <a:lstStyle/>
              <a:p>
                <a:pPr algn="ctr" defTabSz="914400">
                  <a:defRPr/>
                </a:pPr>
                <a:r>
                  <a:rPr lang="en-US" sz="900" b="1" dirty="0">
                    <a:solidFill>
                      <a:srgbClr val="061922"/>
                    </a:solidFill>
                    <a:ea typeface="ＭＳ Ｐゴシック" charset="-128"/>
                    <a:cs typeface="Calibri"/>
                  </a:rPr>
                  <a:t>Compute</a:t>
                </a:r>
              </a:p>
            </p:txBody>
          </p:sp>
          <p:sp>
            <p:nvSpPr>
              <p:cNvPr id="50" name="Rectangle 49"/>
              <p:cNvSpPr/>
              <p:nvPr/>
            </p:nvSpPr>
            <p:spPr bwMode="auto">
              <a:xfrm>
                <a:off x="4845015" y="3946707"/>
                <a:ext cx="2082665" cy="719155"/>
              </a:xfrm>
              <a:prstGeom prst="rect">
                <a:avLst/>
              </a:prstGeom>
              <a:solidFill>
                <a:schemeClr val="accent6">
                  <a:lumMod val="60000"/>
                  <a:lumOff val="40000"/>
                </a:schemeClr>
              </a:solidFill>
              <a:ln w="3175" cap="flat" cmpd="sng" algn="ctr">
                <a:solidFill>
                  <a:srgbClr val="0083C5"/>
                </a:solidFill>
                <a:prstDash val="solid"/>
                <a:round/>
                <a:headEnd type="none" w="med" len="med"/>
                <a:tailEnd type="none" w="med" len="med"/>
              </a:ln>
              <a:effectLst>
                <a:outerShdw blurRad="50800" dist="38100" dir="2700000" algn="tl" rotWithShape="0">
                  <a:srgbClr val="000000">
                    <a:alpha val="43000"/>
                  </a:srgbClr>
                </a:outerShdw>
              </a:effectLst>
            </p:spPr>
            <p:txBody>
              <a:bodyPr wrap="none" anchor="t"/>
              <a:lstStyle/>
              <a:p>
                <a:pPr algn="ctr" defTabSz="914400">
                  <a:defRPr/>
                </a:pPr>
                <a:r>
                  <a:rPr lang="en-US" sz="900" b="1" dirty="0">
                    <a:solidFill>
                      <a:srgbClr val="061922"/>
                    </a:solidFill>
                    <a:ea typeface="ＭＳ Ｐゴシック" charset="-128"/>
                    <a:cs typeface="Calibri"/>
                  </a:rPr>
                  <a:t>Memory</a:t>
                </a:r>
              </a:p>
            </p:txBody>
          </p:sp>
          <p:sp>
            <p:nvSpPr>
              <p:cNvPr id="51" name="Rectangle 50"/>
              <p:cNvSpPr/>
              <p:nvPr/>
            </p:nvSpPr>
            <p:spPr bwMode="auto">
              <a:xfrm>
                <a:off x="4845014" y="4732868"/>
                <a:ext cx="2082665" cy="719156"/>
              </a:xfrm>
              <a:prstGeom prst="rect">
                <a:avLst/>
              </a:prstGeom>
              <a:solidFill>
                <a:srgbClr val="97E9A7"/>
              </a:solidFill>
              <a:ln w="3175" cap="flat" cmpd="sng" algn="ctr">
                <a:solidFill>
                  <a:srgbClr val="0083C5"/>
                </a:solidFill>
                <a:prstDash val="solid"/>
                <a:round/>
                <a:headEnd type="none" w="med" len="med"/>
                <a:tailEnd type="none" w="med" len="med"/>
              </a:ln>
              <a:effectLst>
                <a:outerShdw blurRad="50800" dist="38100" dir="2700000" algn="tl" rotWithShape="0">
                  <a:srgbClr val="000000">
                    <a:alpha val="43000"/>
                  </a:srgbClr>
                </a:outerShdw>
              </a:effectLst>
            </p:spPr>
            <p:txBody>
              <a:bodyPr wrap="none" anchor="t"/>
              <a:lstStyle/>
              <a:p>
                <a:pPr algn="ctr" defTabSz="914400">
                  <a:defRPr/>
                </a:pPr>
                <a:r>
                  <a:rPr lang="en-US" sz="900" b="1" dirty="0">
                    <a:solidFill>
                      <a:srgbClr val="061922"/>
                    </a:solidFill>
                    <a:ea typeface="ＭＳ Ｐゴシック" charset="-128"/>
                    <a:cs typeface="Calibri"/>
                  </a:rPr>
                  <a:t>Storage</a:t>
                </a:r>
              </a:p>
            </p:txBody>
          </p:sp>
          <p:cxnSp>
            <p:nvCxnSpPr>
              <p:cNvPr id="52" name="Straight Connector 15"/>
              <p:cNvCxnSpPr>
                <a:cxnSpLocks noChangeShapeType="1"/>
                <a:stCxn id="82" idx="0"/>
                <a:endCxn id="76" idx="2"/>
              </p:cNvCxnSpPr>
              <p:nvPr/>
            </p:nvCxnSpPr>
            <p:spPr bwMode="auto">
              <a:xfrm flipV="1">
                <a:off x="4914260" y="2281848"/>
                <a:ext cx="175673" cy="179627"/>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53" name="Straight Connector 15"/>
              <p:cNvCxnSpPr>
                <a:cxnSpLocks noChangeShapeType="1"/>
                <a:stCxn id="85" idx="0"/>
                <a:endCxn id="76" idx="2"/>
              </p:cNvCxnSpPr>
              <p:nvPr/>
            </p:nvCxnSpPr>
            <p:spPr bwMode="auto">
              <a:xfrm flipH="1" flipV="1">
                <a:off x="5089933" y="2281848"/>
                <a:ext cx="1301" cy="179627"/>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54" name="Straight Connector 15"/>
              <p:cNvCxnSpPr>
                <a:cxnSpLocks noChangeShapeType="1"/>
                <a:stCxn id="66" idx="1"/>
                <a:endCxn id="76" idx="2"/>
              </p:cNvCxnSpPr>
              <p:nvPr/>
            </p:nvCxnSpPr>
            <p:spPr bwMode="auto">
              <a:xfrm flipH="1" flipV="1">
                <a:off x="5089933" y="2281848"/>
                <a:ext cx="144969" cy="145905"/>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55" name="Straight Connector 15"/>
              <p:cNvCxnSpPr>
                <a:cxnSpLocks noChangeShapeType="1"/>
                <a:stCxn id="67" idx="1"/>
                <a:endCxn id="76" idx="2"/>
              </p:cNvCxnSpPr>
              <p:nvPr/>
            </p:nvCxnSpPr>
            <p:spPr bwMode="auto">
              <a:xfrm flipH="1" flipV="1">
                <a:off x="5089933" y="2281848"/>
                <a:ext cx="321735" cy="145905"/>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56" name="Straight Connector 15"/>
              <p:cNvCxnSpPr>
                <a:cxnSpLocks noChangeShapeType="1"/>
                <a:stCxn id="68" idx="1"/>
                <a:endCxn id="76" idx="2"/>
              </p:cNvCxnSpPr>
              <p:nvPr/>
            </p:nvCxnSpPr>
            <p:spPr bwMode="auto">
              <a:xfrm flipH="1" flipV="1">
                <a:off x="5089933" y="2281848"/>
                <a:ext cx="498501" cy="145905"/>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57" name="Straight Connector 15"/>
              <p:cNvCxnSpPr>
                <a:cxnSpLocks noChangeShapeType="1"/>
                <a:stCxn id="69" idx="1"/>
                <a:endCxn id="76" idx="2"/>
              </p:cNvCxnSpPr>
              <p:nvPr/>
            </p:nvCxnSpPr>
            <p:spPr bwMode="auto">
              <a:xfrm flipH="1" flipV="1">
                <a:off x="5089933" y="2281848"/>
                <a:ext cx="675267" cy="145905"/>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58" name="Straight Connector 15"/>
              <p:cNvCxnSpPr>
                <a:cxnSpLocks noChangeShapeType="1"/>
                <a:stCxn id="70" idx="1"/>
                <a:endCxn id="76" idx="3"/>
              </p:cNvCxnSpPr>
              <p:nvPr/>
            </p:nvCxnSpPr>
            <p:spPr bwMode="auto">
              <a:xfrm flipH="1" flipV="1">
                <a:off x="5217546" y="2154235"/>
                <a:ext cx="724420" cy="273518"/>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59" name="Straight Connector 15"/>
              <p:cNvCxnSpPr>
                <a:cxnSpLocks noChangeShapeType="1"/>
                <a:stCxn id="71" idx="1"/>
                <a:endCxn id="76" idx="3"/>
              </p:cNvCxnSpPr>
              <p:nvPr/>
            </p:nvCxnSpPr>
            <p:spPr bwMode="auto">
              <a:xfrm flipH="1" flipV="1">
                <a:off x="5217546" y="2154235"/>
                <a:ext cx="901186" cy="273518"/>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60" name="Straight Connector 15"/>
              <p:cNvCxnSpPr>
                <a:cxnSpLocks noChangeShapeType="1"/>
                <a:stCxn id="72" idx="1"/>
                <a:endCxn id="76" idx="3"/>
              </p:cNvCxnSpPr>
              <p:nvPr/>
            </p:nvCxnSpPr>
            <p:spPr bwMode="auto">
              <a:xfrm flipH="1" flipV="1">
                <a:off x="5217546" y="2154235"/>
                <a:ext cx="1077952" cy="273518"/>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61" name="Straight Connector 15"/>
              <p:cNvCxnSpPr>
                <a:cxnSpLocks noChangeShapeType="1"/>
                <a:stCxn id="73" idx="1"/>
                <a:endCxn id="76" idx="3"/>
              </p:cNvCxnSpPr>
              <p:nvPr/>
            </p:nvCxnSpPr>
            <p:spPr bwMode="auto">
              <a:xfrm flipH="1" flipV="1">
                <a:off x="5217546" y="2154235"/>
                <a:ext cx="1254718" cy="273518"/>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62" name="Straight Connector 15"/>
              <p:cNvCxnSpPr>
                <a:cxnSpLocks noChangeShapeType="1"/>
                <a:stCxn id="74" idx="1"/>
                <a:endCxn id="76" idx="3"/>
              </p:cNvCxnSpPr>
              <p:nvPr/>
            </p:nvCxnSpPr>
            <p:spPr bwMode="auto">
              <a:xfrm flipH="1" flipV="1">
                <a:off x="5217546" y="2154235"/>
                <a:ext cx="1431484" cy="273518"/>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cxnSp>
            <p:nvCxnSpPr>
              <p:cNvPr id="63" name="Straight Connector 15"/>
              <p:cNvCxnSpPr>
                <a:cxnSpLocks noChangeShapeType="1"/>
                <a:stCxn id="75" idx="1"/>
                <a:endCxn id="76" idx="3"/>
              </p:cNvCxnSpPr>
              <p:nvPr/>
            </p:nvCxnSpPr>
            <p:spPr bwMode="auto">
              <a:xfrm flipH="1" flipV="1">
                <a:off x="5217546" y="2154235"/>
                <a:ext cx="1608253" cy="273518"/>
              </a:xfrm>
              <a:prstGeom prst="line">
                <a:avLst/>
              </a:prstGeom>
              <a:noFill/>
              <a:ln w="12700" cmpd="sng">
                <a:solidFill>
                  <a:schemeClr val="accent5"/>
                </a:solidFill>
                <a:round/>
                <a:headEnd/>
                <a:tailEnd/>
              </a:ln>
              <a:extLst>
                <a:ext uri="{909E8E84-426E-40DD-AFC4-6F175D3DCCD1}">
                  <a14:hiddenFill xmlns:a14="http://schemas.microsoft.com/office/drawing/2010/main">
                    <a:noFill/>
                  </a14:hiddenFill>
                </a:ext>
              </a:extLst>
            </p:spPr>
          </p:cxnSp>
          <p:sp>
            <p:nvSpPr>
              <p:cNvPr id="64" name="Oval 63"/>
              <p:cNvSpPr/>
              <p:nvPr/>
            </p:nvSpPr>
            <p:spPr>
              <a:xfrm>
                <a:off x="4867644"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65" name="Oval 64"/>
              <p:cNvSpPr/>
              <p:nvPr/>
            </p:nvSpPr>
            <p:spPr>
              <a:xfrm>
                <a:off x="5044410"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66" name="Oval 65"/>
              <p:cNvSpPr/>
              <p:nvPr/>
            </p:nvSpPr>
            <p:spPr>
              <a:xfrm>
                <a:off x="5221176"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67" name="Oval 66"/>
              <p:cNvSpPr/>
              <p:nvPr/>
            </p:nvSpPr>
            <p:spPr>
              <a:xfrm>
                <a:off x="5397942"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68" name="Oval 67"/>
              <p:cNvSpPr/>
              <p:nvPr/>
            </p:nvSpPr>
            <p:spPr>
              <a:xfrm>
                <a:off x="5574708"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69" name="Oval 68"/>
              <p:cNvSpPr/>
              <p:nvPr/>
            </p:nvSpPr>
            <p:spPr>
              <a:xfrm>
                <a:off x="5751474"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70" name="Oval 69"/>
              <p:cNvSpPr/>
              <p:nvPr/>
            </p:nvSpPr>
            <p:spPr>
              <a:xfrm>
                <a:off x="5928240"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71" name="Oval 70"/>
              <p:cNvSpPr/>
              <p:nvPr/>
            </p:nvSpPr>
            <p:spPr>
              <a:xfrm>
                <a:off x="6105006"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72" name="Oval 71"/>
              <p:cNvSpPr/>
              <p:nvPr/>
            </p:nvSpPr>
            <p:spPr>
              <a:xfrm>
                <a:off x="6281772"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73" name="Oval 72"/>
              <p:cNvSpPr/>
              <p:nvPr/>
            </p:nvSpPr>
            <p:spPr>
              <a:xfrm>
                <a:off x="6458538"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74" name="Oval 73"/>
              <p:cNvSpPr/>
              <p:nvPr/>
            </p:nvSpPr>
            <p:spPr>
              <a:xfrm>
                <a:off x="6635304"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75" name="Oval 74"/>
              <p:cNvSpPr/>
              <p:nvPr/>
            </p:nvSpPr>
            <p:spPr>
              <a:xfrm>
                <a:off x="6812073" y="2414027"/>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76" name="Rectangle 75"/>
              <p:cNvSpPr/>
              <p:nvPr/>
            </p:nvSpPr>
            <p:spPr>
              <a:xfrm>
                <a:off x="4962320" y="2026622"/>
                <a:ext cx="255226" cy="255226"/>
              </a:xfrm>
              <a:prstGeom prst="rect">
                <a:avLst/>
              </a:prstGeom>
              <a:gradFill flip="none" rotWithShape="1">
                <a:gsLst>
                  <a:gs pos="0">
                    <a:schemeClr val="tx1">
                      <a:lumMod val="50000"/>
                      <a:lumOff val="50000"/>
                    </a:schemeClr>
                  </a:gs>
                  <a:gs pos="100000">
                    <a:schemeClr val="tx1"/>
                  </a:gs>
                  <a:gs pos="12000">
                    <a:schemeClr val="tx1">
                      <a:lumMod val="75000"/>
                      <a:lumOff val="25000"/>
                    </a:schemeClr>
                  </a:gs>
                </a:gsLst>
                <a:lin ang="3000000" scaled="0"/>
                <a:tileRect/>
              </a:gradFill>
              <a:ln w="3175" cmpd="sng"/>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X</a:t>
                </a:r>
              </a:p>
            </p:txBody>
          </p:sp>
          <p:cxnSp>
            <p:nvCxnSpPr>
              <p:cNvPr id="77" name="Straight Connector 15"/>
              <p:cNvCxnSpPr>
                <a:cxnSpLocks noChangeShapeType="1"/>
                <a:stCxn id="92" idx="0"/>
                <a:endCxn id="86" idx="5"/>
              </p:cNvCxnSpPr>
              <p:nvPr/>
            </p:nvCxnSpPr>
            <p:spPr bwMode="auto">
              <a:xfrm flipH="1" flipV="1">
                <a:off x="4950250" y="3312744"/>
                <a:ext cx="140347" cy="241073"/>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cxnSp>
            <p:nvCxnSpPr>
              <p:cNvPr id="78" name="Straight Connector 15"/>
              <p:cNvCxnSpPr>
                <a:cxnSpLocks noChangeShapeType="1"/>
                <a:stCxn id="99" idx="0"/>
                <a:endCxn id="83" idx="5"/>
              </p:cNvCxnSpPr>
              <p:nvPr/>
            </p:nvCxnSpPr>
            <p:spPr bwMode="auto">
              <a:xfrm flipH="1" flipV="1">
                <a:off x="4947646" y="4075133"/>
                <a:ext cx="142756" cy="241450"/>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cxnSp>
            <p:nvCxnSpPr>
              <p:cNvPr id="79" name="Straight Connector 15"/>
              <p:cNvCxnSpPr>
                <a:cxnSpLocks noChangeShapeType="1"/>
                <a:stCxn id="106" idx="0"/>
                <a:endCxn id="81" idx="5"/>
              </p:cNvCxnSpPr>
              <p:nvPr/>
            </p:nvCxnSpPr>
            <p:spPr bwMode="auto">
              <a:xfrm flipH="1" flipV="1">
                <a:off x="4950042" y="4837522"/>
                <a:ext cx="140165" cy="241828"/>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grpSp>
            <p:nvGrpSpPr>
              <p:cNvPr id="80" name="Group 79"/>
              <p:cNvGrpSpPr/>
              <p:nvPr/>
            </p:nvGrpSpPr>
            <p:grpSpPr>
              <a:xfrm>
                <a:off x="4962594" y="5014945"/>
                <a:ext cx="1908624" cy="388925"/>
                <a:chOff x="5784166" y="2840136"/>
                <a:chExt cx="1908624" cy="388925"/>
              </a:xfrm>
            </p:grpSpPr>
            <p:cxnSp>
              <p:nvCxnSpPr>
                <p:cNvPr id="103" name="Straight Connector 15"/>
                <p:cNvCxnSpPr>
                  <a:cxnSpLocks noChangeShapeType="1"/>
                  <a:stCxn id="107" idx="1"/>
                  <a:endCxn id="106" idx="3"/>
                </p:cNvCxnSpPr>
                <p:nvPr/>
              </p:nvCxnSpPr>
              <p:spPr bwMode="auto">
                <a:xfrm flipH="1" flipV="1">
                  <a:off x="6039392" y="3032154"/>
                  <a:ext cx="432186" cy="23916"/>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cxnSp>
              <p:nvCxnSpPr>
                <p:cNvPr id="104" name="Straight Connector 15"/>
                <p:cNvCxnSpPr>
                  <a:cxnSpLocks noChangeShapeType="1"/>
                  <a:stCxn id="109" idx="1"/>
                  <a:endCxn id="106" idx="3"/>
                </p:cNvCxnSpPr>
                <p:nvPr/>
              </p:nvCxnSpPr>
              <p:spPr bwMode="auto">
                <a:xfrm flipH="1" flipV="1">
                  <a:off x="6039392" y="3032154"/>
                  <a:ext cx="1347814" cy="44115"/>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grpSp>
              <p:nvGrpSpPr>
                <p:cNvPr id="105" name="Group 104"/>
                <p:cNvGrpSpPr/>
                <p:nvPr/>
              </p:nvGrpSpPr>
              <p:grpSpPr>
                <a:xfrm>
                  <a:off x="6471578" y="2840136"/>
                  <a:ext cx="1221212" cy="388925"/>
                  <a:chOff x="6471578" y="2840136"/>
                  <a:chExt cx="1221212" cy="388925"/>
                </a:xfrm>
              </p:grpSpPr>
              <p:sp>
                <p:nvSpPr>
                  <p:cNvPr id="107" name="Rectangle 106"/>
                  <p:cNvSpPr/>
                  <p:nvPr/>
                </p:nvSpPr>
                <p:spPr>
                  <a:xfrm>
                    <a:off x="6471578" y="2903278"/>
                    <a:ext cx="305584" cy="305584"/>
                  </a:xfrm>
                  <a:prstGeom prst="rect">
                    <a:avLst/>
                  </a:prstGeom>
                  <a:solidFill>
                    <a:schemeClr val="accent1"/>
                  </a:solidFill>
                  <a:ln w="3175" cmpd="sng">
                    <a:solidFill>
                      <a:schemeClr val="accent5"/>
                    </a:solidFill>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HDD</a:t>
                    </a:r>
                  </a:p>
                </p:txBody>
              </p:sp>
              <p:sp>
                <p:nvSpPr>
                  <p:cNvPr id="108" name="TextBox 107"/>
                  <p:cNvSpPr txBox="1"/>
                  <p:nvPr/>
                </p:nvSpPr>
                <p:spPr>
                  <a:xfrm>
                    <a:off x="6773601" y="2840136"/>
                    <a:ext cx="759065" cy="287119"/>
                  </a:xfrm>
                  <a:prstGeom prst="rect">
                    <a:avLst/>
                  </a:prstGeom>
                  <a:noFill/>
                  <a:effectLst>
                    <a:outerShdw blurRad="50800" dist="38100" dir="2700000">
                      <a:srgbClr val="000000">
                        <a:alpha val="43000"/>
                      </a:srgbClr>
                    </a:outerShdw>
                  </a:effectLst>
                </p:spPr>
                <p:txBody>
                  <a:bodyPr wrap="none">
                    <a:spAutoFit/>
                  </a:bodyPr>
                  <a:lstStyle/>
                  <a:p>
                    <a:pPr defTabSz="914400">
                      <a:defRPr/>
                    </a:pPr>
                    <a:r>
                      <a:rPr lang="en-US" sz="583" dirty="0">
                        <a:solidFill>
                          <a:srgbClr val="000000"/>
                        </a:solidFill>
                        <a:latin typeface="Wingdings" charset="0"/>
                        <a:cs typeface="Wingdings" charset="0"/>
                      </a:rPr>
                      <a:t>  </a:t>
                    </a:r>
                    <a:endParaRPr lang="en-US" sz="583" dirty="0">
                      <a:solidFill>
                        <a:srgbClr val="000000"/>
                      </a:solidFill>
                      <a:latin typeface="Formata Regular" charset="0"/>
                      <a:cs typeface="Formata Regular" charset="0"/>
                    </a:endParaRPr>
                  </a:p>
                </p:txBody>
              </p:sp>
              <p:sp>
                <p:nvSpPr>
                  <p:cNvPr id="109" name="Rectangle 108"/>
                  <p:cNvSpPr/>
                  <p:nvPr/>
                </p:nvSpPr>
                <p:spPr>
                  <a:xfrm>
                    <a:off x="7387206" y="2923477"/>
                    <a:ext cx="305584" cy="305584"/>
                  </a:xfrm>
                  <a:prstGeom prst="rect">
                    <a:avLst/>
                  </a:prstGeom>
                  <a:solidFill>
                    <a:schemeClr val="accent1"/>
                  </a:solidFill>
                  <a:ln w="3175" cmpd="sng">
                    <a:solidFill>
                      <a:schemeClr val="accent5"/>
                    </a:solidFill>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HDD</a:t>
                    </a:r>
                  </a:p>
                </p:txBody>
              </p:sp>
            </p:grpSp>
            <p:sp>
              <p:nvSpPr>
                <p:cNvPr id="106" name="Rectangle 105"/>
                <p:cNvSpPr/>
                <p:nvPr/>
              </p:nvSpPr>
              <p:spPr>
                <a:xfrm>
                  <a:off x="5784166" y="2904541"/>
                  <a:ext cx="255226" cy="255226"/>
                </a:xfrm>
                <a:prstGeom prst="rect">
                  <a:avLst/>
                </a:prstGeom>
                <a:gradFill flip="none" rotWithShape="1">
                  <a:gsLst>
                    <a:gs pos="0">
                      <a:schemeClr val="tx1">
                        <a:lumMod val="50000"/>
                        <a:lumOff val="50000"/>
                      </a:schemeClr>
                    </a:gs>
                    <a:gs pos="100000">
                      <a:schemeClr val="tx1"/>
                    </a:gs>
                    <a:gs pos="12000">
                      <a:schemeClr val="tx1">
                        <a:lumMod val="75000"/>
                        <a:lumOff val="25000"/>
                      </a:schemeClr>
                    </a:gs>
                  </a:gsLst>
                  <a:lin ang="3000000" scaled="0"/>
                  <a:tileRect/>
                </a:gradFill>
                <a:ln w="3175" cmpd="sng"/>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X</a:t>
                  </a:r>
                </a:p>
              </p:txBody>
            </p:sp>
          </p:grpSp>
          <p:sp>
            <p:nvSpPr>
              <p:cNvPr id="81" name="Oval 80"/>
              <p:cNvSpPr/>
              <p:nvPr/>
            </p:nvSpPr>
            <p:spPr>
              <a:xfrm>
                <a:off x="4870041" y="4757521"/>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sp>
            <p:nvSpPr>
              <p:cNvPr id="82" name="Freeform 81"/>
              <p:cNvSpPr/>
              <p:nvPr/>
            </p:nvSpPr>
            <p:spPr>
              <a:xfrm>
                <a:off x="4681648" y="2461475"/>
                <a:ext cx="236555" cy="2342147"/>
              </a:xfrm>
              <a:custGeom>
                <a:avLst/>
                <a:gdLst>
                  <a:gd name="connsiteX0" fmla="*/ 300009 w 300009"/>
                  <a:gd name="connsiteY0" fmla="*/ 0 h 1024981"/>
                  <a:gd name="connsiteX1" fmla="*/ 0 w 300009"/>
                  <a:gd name="connsiteY1" fmla="*/ 414992 h 1024981"/>
                  <a:gd name="connsiteX2" fmla="*/ 300009 w 300009"/>
                  <a:gd name="connsiteY2" fmla="*/ 1024981 h 1024981"/>
                  <a:gd name="connsiteX0" fmla="*/ 355583 w 1485202"/>
                  <a:gd name="connsiteY0" fmla="*/ 0 h 1024981"/>
                  <a:gd name="connsiteX1" fmla="*/ 55574 w 1485202"/>
                  <a:gd name="connsiteY1" fmla="*/ 414992 h 1024981"/>
                  <a:gd name="connsiteX2" fmla="*/ 1485202 w 1485202"/>
                  <a:gd name="connsiteY2" fmla="*/ 1024981 h 1024981"/>
                  <a:gd name="connsiteX0" fmla="*/ 436125 w 2737990"/>
                  <a:gd name="connsiteY0" fmla="*/ 0 h 1024981"/>
                  <a:gd name="connsiteX1" fmla="*/ 136116 w 2737990"/>
                  <a:gd name="connsiteY1" fmla="*/ 414992 h 1024981"/>
                  <a:gd name="connsiteX2" fmla="*/ 2737990 w 2737990"/>
                  <a:gd name="connsiteY2" fmla="*/ 1024981 h 1024981"/>
                  <a:gd name="connsiteX0" fmla="*/ 2642165 w 2642165"/>
                  <a:gd name="connsiteY0" fmla="*/ 0 h 1023451"/>
                  <a:gd name="connsiteX1" fmla="*/ 12 w 2642165"/>
                  <a:gd name="connsiteY1" fmla="*/ 413462 h 1023451"/>
                  <a:gd name="connsiteX2" fmla="*/ 2601886 w 2642165"/>
                  <a:gd name="connsiteY2" fmla="*/ 1023451 h 1023451"/>
                  <a:gd name="connsiteX0" fmla="*/ 2558516 w 2601886"/>
                  <a:gd name="connsiteY0" fmla="*/ 0 h 1024981"/>
                  <a:gd name="connsiteX1" fmla="*/ 12 w 2601886"/>
                  <a:gd name="connsiteY1" fmla="*/ 414992 h 1024981"/>
                  <a:gd name="connsiteX2" fmla="*/ 2601886 w 2601886"/>
                  <a:gd name="connsiteY2" fmla="*/ 1024981 h 1024981"/>
                  <a:gd name="connsiteX0" fmla="*/ 2558538 w 2601908"/>
                  <a:gd name="connsiteY0" fmla="*/ 0 h 1024981"/>
                  <a:gd name="connsiteX1" fmla="*/ 34 w 2601908"/>
                  <a:gd name="connsiteY1" fmla="*/ 414992 h 1024981"/>
                  <a:gd name="connsiteX2" fmla="*/ 2601908 w 2601908"/>
                  <a:gd name="connsiteY2" fmla="*/ 1024981 h 1024981"/>
                </a:gdLst>
                <a:ahLst/>
                <a:cxnLst>
                  <a:cxn ang="0">
                    <a:pos x="connsiteX0" y="connsiteY0"/>
                  </a:cxn>
                  <a:cxn ang="0">
                    <a:pos x="connsiteX1" y="connsiteY1"/>
                  </a:cxn>
                  <a:cxn ang="0">
                    <a:pos x="connsiteX2" y="connsiteY2"/>
                  </a:cxn>
                </a:cxnLst>
                <a:rect l="l" t="t" r="r" b="b"/>
                <a:pathLst>
                  <a:path w="2601908" h="1024981">
                    <a:moveTo>
                      <a:pt x="2558538" y="0"/>
                    </a:moveTo>
                    <a:cubicBezTo>
                      <a:pt x="1028334" y="111376"/>
                      <a:pt x="-7194" y="244162"/>
                      <a:pt x="34" y="414992"/>
                    </a:cubicBezTo>
                    <a:cubicBezTo>
                      <a:pt x="7262" y="585822"/>
                      <a:pt x="2601908" y="1024981"/>
                      <a:pt x="2601908" y="1024981"/>
                    </a:cubicBezTo>
                  </a:path>
                </a:pathLst>
              </a:custGeom>
              <a:noFill/>
              <a:ln>
                <a:solidFill>
                  <a:schemeClr val="accent2"/>
                </a:solidFill>
                <a:headEnd type="oval"/>
                <a:tailEnd type="ova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sz="1083">
                  <a:solidFill>
                    <a:srgbClr val="061922"/>
                  </a:solidFill>
                </a:endParaRPr>
              </a:p>
            </p:txBody>
          </p:sp>
          <p:sp>
            <p:nvSpPr>
              <p:cNvPr id="83" name="Oval 82"/>
              <p:cNvSpPr/>
              <p:nvPr/>
            </p:nvSpPr>
            <p:spPr>
              <a:xfrm>
                <a:off x="4867645" y="3995132"/>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grpSp>
            <p:nvGrpSpPr>
              <p:cNvPr id="84" name="Group 83"/>
              <p:cNvGrpSpPr/>
              <p:nvPr/>
            </p:nvGrpSpPr>
            <p:grpSpPr>
              <a:xfrm>
                <a:off x="4962789" y="4247289"/>
                <a:ext cx="1908624" cy="393814"/>
                <a:chOff x="5784166" y="2835247"/>
                <a:chExt cx="1908624" cy="393814"/>
              </a:xfrm>
            </p:grpSpPr>
            <p:cxnSp>
              <p:nvCxnSpPr>
                <p:cNvPr id="96" name="Straight Connector 15"/>
                <p:cNvCxnSpPr>
                  <a:cxnSpLocks noChangeShapeType="1"/>
                  <a:stCxn id="100" idx="1"/>
                  <a:endCxn id="99" idx="3"/>
                </p:cNvCxnSpPr>
                <p:nvPr/>
              </p:nvCxnSpPr>
              <p:spPr bwMode="auto">
                <a:xfrm flipH="1">
                  <a:off x="6039392" y="2988039"/>
                  <a:ext cx="432186" cy="44115"/>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cxnSp>
              <p:nvCxnSpPr>
                <p:cNvPr id="97" name="Straight Connector 15"/>
                <p:cNvCxnSpPr>
                  <a:cxnSpLocks noChangeShapeType="1"/>
                  <a:stCxn id="102" idx="1"/>
                  <a:endCxn id="99" idx="3"/>
                </p:cNvCxnSpPr>
                <p:nvPr/>
              </p:nvCxnSpPr>
              <p:spPr bwMode="auto">
                <a:xfrm flipH="1" flipV="1">
                  <a:off x="6039392" y="3032154"/>
                  <a:ext cx="1347814" cy="44115"/>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grpSp>
              <p:nvGrpSpPr>
                <p:cNvPr id="98" name="Group 97"/>
                <p:cNvGrpSpPr/>
                <p:nvPr/>
              </p:nvGrpSpPr>
              <p:grpSpPr>
                <a:xfrm>
                  <a:off x="6471578" y="2835247"/>
                  <a:ext cx="1221212" cy="393814"/>
                  <a:chOff x="6471578" y="2835247"/>
                  <a:chExt cx="1221212" cy="393814"/>
                </a:xfrm>
              </p:grpSpPr>
              <p:sp>
                <p:nvSpPr>
                  <p:cNvPr id="100" name="Rectangle 99"/>
                  <p:cNvSpPr/>
                  <p:nvPr/>
                </p:nvSpPr>
                <p:spPr>
                  <a:xfrm>
                    <a:off x="6471578" y="2835247"/>
                    <a:ext cx="305584" cy="305584"/>
                  </a:xfrm>
                  <a:prstGeom prst="rect">
                    <a:avLst/>
                  </a:prstGeom>
                  <a:solidFill>
                    <a:schemeClr val="accent1"/>
                  </a:solidFill>
                  <a:ln w="3175" cmpd="sng">
                    <a:solidFill>
                      <a:schemeClr val="accent5"/>
                    </a:solidFill>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SSD</a:t>
                    </a:r>
                  </a:p>
                </p:txBody>
              </p:sp>
              <p:sp>
                <p:nvSpPr>
                  <p:cNvPr id="101" name="TextBox 100"/>
                  <p:cNvSpPr txBox="1"/>
                  <p:nvPr/>
                </p:nvSpPr>
                <p:spPr>
                  <a:xfrm>
                    <a:off x="6773601" y="2840136"/>
                    <a:ext cx="759065" cy="287118"/>
                  </a:xfrm>
                  <a:prstGeom prst="rect">
                    <a:avLst/>
                  </a:prstGeom>
                  <a:noFill/>
                  <a:effectLst>
                    <a:outerShdw blurRad="50800" dist="38100" dir="2700000">
                      <a:srgbClr val="000000">
                        <a:alpha val="43000"/>
                      </a:srgbClr>
                    </a:outerShdw>
                  </a:effectLst>
                </p:spPr>
                <p:txBody>
                  <a:bodyPr wrap="none">
                    <a:spAutoFit/>
                  </a:bodyPr>
                  <a:lstStyle/>
                  <a:p>
                    <a:pPr defTabSz="914400">
                      <a:defRPr/>
                    </a:pPr>
                    <a:r>
                      <a:rPr lang="en-US" sz="583" dirty="0">
                        <a:solidFill>
                          <a:srgbClr val="000000"/>
                        </a:solidFill>
                        <a:latin typeface="Wingdings" charset="0"/>
                        <a:cs typeface="Wingdings" charset="0"/>
                      </a:rPr>
                      <a:t>  </a:t>
                    </a:r>
                    <a:endParaRPr lang="en-US" sz="583" dirty="0">
                      <a:solidFill>
                        <a:srgbClr val="000000"/>
                      </a:solidFill>
                      <a:latin typeface="Formata Regular" charset="0"/>
                      <a:cs typeface="Formata Regular" charset="0"/>
                    </a:endParaRPr>
                  </a:p>
                </p:txBody>
              </p:sp>
              <p:sp>
                <p:nvSpPr>
                  <p:cNvPr id="102" name="Rectangle 101"/>
                  <p:cNvSpPr/>
                  <p:nvPr/>
                </p:nvSpPr>
                <p:spPr>
                  <a:xfrm>
                    <a:off x="7387206" y="2923477"/>
                    <a:ext cx="305584" cy="305584"/>
                  </a:xfrm>
                  <a:prstGeom prst="rect">
                    <a:avLst/>
                  </a:prstGeom>
                  <a:solidFill>
                    <a:schemeClr val="accent1"/>
                  </a:solidFill>
                  <a:ln w="3175" cmpd="sng">
                    <a:solidFill>
                      <a:schemeClr val="accent5"/>
                    </a:solidFill>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SSD</a:t>
                    </a:r>
                  </a:p>
                </p:txBody>
              </p:sp>
            </p:grpSp>
            <p:sp>
              <p:nvSpPr>
                <p:cNvPr id="99" name="Rectangle 98"/>
                <p:cNvSpPr/>
                <p:nvPr/>
              </p:nvSpPr>
              <p:spPr>
                <a:xfrm>
                  <a:off x="5784166" y="2904541"/>
                  <a:ext cx="255226" cy="255226"/>
                </a:xfrm>
                <a:prstGeom prst="rect">
                  <a:avLst/>
                </a:prstGeom>
                <a:gradFill flip="none" rotWithShape="1">
                  <a:gsLst>
                    <a:gs pos="0">
                      <a:schemeClr val="tx1">
                        <a:lumMod val="50000"/>
                        <a:lumOff val="50000"/>
                      </a:schemeClr>
                    </a:gs>
                    <a:gs pos="100000">
                      <a:schemeClr val="tx1"/>
                    </a:gs>
                    <a:gs pos="12000">
                      <a:schemeClr val="tx1">
                        <a:lumMod val="75000"/>
                        <a:lumOff val="25000"/>
                      </a:schemeClr>
                    </a:gs>
                  </a:gsLst>
                  <a:lin ang="3000000" scaled="0"/>
                  <a:tileRect/>
                </a:gradFill>
                <a:ln w="3175" cmpd="sng"/>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X</a:t>
                  </a:r>
                </a:p>
              </p:txBody>
            </p:sp>
          </p:grpSp>
          <p:sp>
            <p:nvSpPr>
              <p:cNvPr id="85" name="Freeform 84"/>
              <p:cNvSpPr/>
              <p:nvPr/>
            </p:nvSpPr>
            <p:spPr>
              <a:xfrm>
                <a:off x="4801509" y="2461475"/>
                <a:ext cx="289725" cy="1578839"/>
              </a:xfrm>
              <a:custGeom>
                <a:avLst/>
                <a:gdLst>
                  <a:gd name="connsiteX0" fmla="*/ 300009 w 300009"/>
                  <a:gd name="connsiteY0" fmla="*/ 0 h 1024981"/>
                  <a:gd name="connsiteX1" fmla="*/ 0 w 300009"/>
                  <a:gd name="connsiteY1" fmla="*/ 414992 h 1024981"/>
                  <a:gd name="connsiteX2" fmla="*/ 300009 w 300009"/>
                  <a:gd name="connsiteY2" fmla="*/ 1024981 h 1024981"/>
                  <a:gd name="connsiteX0" fmla="*/ 355583 w 1485202"/>
                  <a:gd name="connsiteY0" fmla="*/ 0 h 1024981"/>
                  <a:gd name="connsiteX1" fmla="*/ 55574 w 1485202"/>
                  <a:gd name="connsiteY1" fmla="*/ 414992 h 1024981"/>
                  <a:gd name="connsiteX2" fmla="*/ 1485202 w 1485202"/>
                  <a:gd name="connsiteY2" fmla="*/ 1024981 h 1024981"/>
                  <a:gd name="connsiteX0" fmla="*/ 2973214 w 2973215"/>
                  <a:gd name="connsiteY0" fmla="*/ 0 h 1022797"/>
                  <a:gd name="connsiteX1" fmla="*/ 25912 w 2973215"/>
                  <a:gd name="connsiteY1" fmla="*/ 412808 h 1022797"/>
                  <a:gd name="connsiteX2" fmla="*/ 1455540 w 2973215"/>
                  <a:gd name="connsiteY2" fmla="*/ 1022797 h 1022797"/>
                  <a:gd name="connsiteX0" fmla="*/ 2939548 w 2939548"/>
                  <a:gd name="connsiteY0" fmla="*/ 0 h 1027164"/>
                  <a:gd name="connsiteX1" fmla="*/ 24924 w 2939548"/>
                  <a:gd name="connsiteY1" fmla="*/ 417175 h 1027164"/>
                  <a:gd name="connsiteX2" fmla="*/ 1454552 w 2939548"/>
                  <a:gd name="connsiteY2" fmla="*/ 1027164 h 1027164"/>
                  <a:gd name="connsiteX0" fmla="*/ 2939548 w 2939548"/>
                  <a:gd name="connsiteY0" fmla="*/ 0 h 1027164"/>
                  <a:gd name="connsiteX1" fmla="*/ 24924 w 2939548"/>
                  <a:gd name="connsiteY1" fmla="*/ 417175 h 1027164"/>
                  <a:gd name="connsiteX2" fmla="*/ 1454552 w 2939548"/>
                  <a:gd name="connsiteY2" fmla="*/ 1027164 h 1027164"/>
                  <a:gd name="connsiteX0" fmla="*/ 2490221 w 2490221"/>
                  <a:gd name="connsiteY0" fmla="*/ 0 h 1027164"/>
                  <a:gd name="connsiteX1" fmla="*/ 33151 w 2490221"/>
                  <a:gd name="connsiteY1" fmla="*/ 454295 h 1027164"/>
                  <a:gd name="connsiteX2" fmla="*/ 1005225 w 2490221"/>
                  <a:gd name="connsiteY2" fmla="*/ 1027164 h 1027164"/>
                  <a:gd name="connsiteX0" fmla="*/ 2490221 w 2490221"/>
                  <a:gd name="connsiteY0" fmla="*/ 0 h 1027164"/>
                  <a:gd name="connsiteX1" fmla="*/ 33151 w 2490221"/>
                  <a:gd name="connsiteY1" fmla="*/ 454295 h 1027164"/>
                  <a:gd name="connsiteX2" fmla="*/ 1005225 w 2490221"/>
                  <a:gd name="connsiteY2" fmla="*/ 1027164 h 1027164"/>
                </a:gdLst>
                <a:ahLst/>
                <a:cxnLst>
                  <a:cxn ang="0">
                    <a:pos x="connsiteX0" y="connsiteY0"/>
                  </a:cxn>
                  <a:cxn ang="0">
                    <a:pos x="connsiteX1" y="connsiteY1"/>
                  </a:cxn>
                  <a:cxn ang="0">
                    <a:pos x="connsiteX2" y="connsiteY2"/>
                  </a:cxn>
                </a:cxnLst>
                <a:rect l="l" t="t" r="r" b="b"/>
                <a:pathLst>
                  <a:path w="2490221" h="1027164">
                    <a:moveTo>
                      <a:pt x="2490221" y="0"/>
                    </a:moveTo>
                    <a:cubicBezTo>
                      <a:pt x="1457784" y="102429"/>
                      <a:pt x="280647" y="226328"/>
                      <a:pt x="33151" y="454295"/>
                    </a:cubicBezTo>
                    <a:cubicBezTo>
                      <a:pt x="-214345" y="682262"/>
                      <a:pt x="1005225" y="1027164"/>
                      <a:pt x="1005225" y="1027164"/>
                    </a:cubicBezTo>
                  </a:path>
                </a:pathLst>
              </a:custGeom>
              <a:noFill/>
              <a:ln>
                <a:solidFill>
                  <a:schemeClr val="accent2"/>
                </a:solidFill>
                <a:headEnd type="oval"/>
                <a:tailEnd type="ova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sz="1083">
                  <a:solidFill>
                    <a:srgbClr val="061922"/>
                  </a:solidFill>
                </a:endParaRPr>
              </a:p>
            </p:txBody>
          </p:sp>
          <p:sp>
            <p:nvSpPr>
              <p:cNvPr id="86" name="Oval 85"/>
              <p:cNvSpPr/>
              <p:nvPr/>
            </p:nvSpPr>
            <p:spPr>
              <a:xfrm>
                <a:off x="4870249" y="3232743"/>
                <a:ext cx="93727" cy="93727"/>
              </a:xfrm>
              <a:prstGeom prst="ellipse">
                <a:avLst/>
              </a:prstGeom>
              <a:solidFill>
                <a:srgbClr val="F8CA00"/>
              </a:solidFill>
              <a:ln w="12700" cmpd="sng"/>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083">
                  <a:solidFill>
                    <a:srgbClr val="061922"/>
                  </a:solidFill>
                </a:endParaRPr>
              </a:p>
            </p:txBody>
          </p:sp>
          <p:grpSp>
            <p:nvGrpSpPr>
              <p:cNvPr id="87" name="Group 86"/>
              <p:cNvGrpSpPr/>
              <p:nvPr/>
            </p:nvGrpSpPr>
            <p:grpSpPr>
              <a:xfrm>
                <a:off x="4962984" y="3484523"/>
                <a:ext cx="1908624" cy="393814"/>
                <a:chOff x="5784166" y="2835247"/>
                <a:chExt cx="1908624" cy="393814"/>
              </a:xfrm>
            </p:grpSpPr>
            <p:cxnSp>
              <p:nvCxnSpPr>
                <p:cNvPr id="89" name="Straight Connector 15"/>
                <p:cNvCxnSpPr>
                  <a:cxnSpLocks noChangeShapeType="1"/>
                  <a:stCxn id="93" idx="1"/>
                  <a:endCxn id="92" idx="3"/>
                </p:cNvCxnSpPr>
                <p:nvPr/>
              </p:nvCxnSpPr>
              <p:spPr bwMode="auto">
                <a:xfrm flipH="1">
                  <a:off x="6039392" y="2988039"/>
                  <a:ext cx="432186" cy="44115"/>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cxnSp>
              <p:nvCxnSpPr>
                <p:cNvPr id="90" name="Straight Connector 15"/>
                <p:cNvCxnSpPr>
                  <a:cxnSpLocks noChangeShapeType="1"/>
                  <a:stCxn id="95" idx="1"/>
                  <a:endCxn id="92" idx="3"/>
                </p:cNvCxnSpPr>
                <p:nvPr/>
              </p:nvCxnSpPr>
              <p:spPr bwMode="auto">
                <a:xfrm flipH="1" flipV="1">
                  <a:off x="6039392" y="3032154"/>
                  <a:ext cx="1347814" cy="44115"/>
                </a:xfrm>
                <a:prstGeom prst="line">
                  <a:avLst/>
                </a:prstGeom>
                <a:noFill/>
                <a:ln w="12700" cmpd="sng">
                  <a:solidFill>
                    <a:srgbClr val="0860A8"/>
                  </a:solidFill>
                  <a:round/>
                  <a:headEnd/>
                  <a:tailEnd/>
                </a:ln>
                <a:extLst>
                  <a:ext uri="{909E8E84-426E-40DD-AFC4-6F175D3DCCD1}">
                    <a14:hiddenFill xmlns:a14="http://schemas.microsoft.com/office/drawing/2010/main">
                      <a:noFill/>
                    </a14:hiddenFill>
                  </a:ext>
                </a:extLst>
              </p:spPr>
            </p:cxnSp>
            <p:grpSp>
              <p:nvGrpSpPr>
                <p:cNvPr id="91" name="Group 90"/>
                <p:cNvGrpSpPr/>
                <p:nvPr/>
              </p:nvGrpSpPr>
              <p:grpSpPr>
                <a:xfrm>
                  <a:off x="6471578" y="2835247"/>
                  <a:ext cx="1221212" cy="393814"/>
                  <a:chOff x="6471578" y="2835247"/>
                  <a:chExt cx="1221212" cy="393814"/>
                </a:xfrm>
              </p:grpSpPr>
              <p:sp>
                <p:nvSpPr>
                  <p:cNvPr id="93" name="Rectangle 92"/>
                  <p:cNvSpPr/>
                  <p:nvPr/>
                </p:nvSpPr>
                <p:spPr>
                  <a:xfrm>
                    <a:off x="6471578" y="2835247"/>
                    <a:ext cx="305584" cy="305584"/>
                  </a:xfrm>
                  <a:prstGeom prst="rect">
                    <a:avLst/>
                  </a:prstGeom>
                  <a:solidFill>
                    <a:schemeClr val="accent1"/>
                  </a:solidFill>
                  <a:ln w="3175" cmpd="sng">
                    <a:solidFill>
                      <a:schemeClr val="accent5"/>
                    </a:solidFill>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CPU</a:t>
                    </a:r>
                  </a:p>
                </p:txBody>
              </p:sp>
              <p:sp>
                <p:nvSpPr>
                  <p:cNvPr id="94" name="TextBox 93"/>
                  <p:cNvSpPr txBox="1"/>
                  <p:nvPr/>
                </p:nvSpPr>
                <p:spPr>
                  <a:xfrm>
                    <a:off x="6773601" y="2840136"/>
                    <a:ext cx="759065" cy="287118"/>
                  </a:xfrm>
                  <a:prstGeom prst="rect">
                    <a:avLst/>
                  </a:prstGeom>
                  <a:noFill/>
                  <a:effectLst>
                    <a:outerShdw blurRad="50800" dist="38100" dir="2700000">
                      <a:srgbClr val="000000">
                        <a:alpha val="43000"/>
                      </a:srgbClr>
                    </a:outerShdw>
                  </a:effectLst>
                </p:spPr>
                <p:txBody>
                  <a:bodyPr wrap="none">
                    <a:spAutoFit/>
                  </a:bodyPr>
                  <a:lstStyle/>
                  <a:p>
                    <a:pPr defTabSz="914400">
                      <a:defRPr/>
                    </a:pPr>
                    <a:r>
                      <a:rPr lang="en-US" sz="583" dirty="0">
                        <a:solidFill>
                          <a:srgbClr val="000000"/>
                        </a:solidFill>
                        <a:latin typeface="Wingdings" charset="0"/>
                        <a:cs typeface="Wingdings" charset="0"/>
                      </a:rPr>
                      <a:t>  </a:t>
                    </a:r>
                    <a:endParaRPr lang="en-US" sz="583" dirty="0">
                      <a:solidFill>
                        <a:srgbClr val="000000"/>
                      </a:solidFill>
                      <a:latin typeface="Formata Regular" charset="0"/>
                      <a:cs typeface="Formata Regular" charset="0"/>
                    </a:endParaRPr>
                  </a:p>
                </p:txBody>
              </p:sp>
              <p:sp>
                <p:nvSpPr>
                  <p:cNvPr id="95" name="Rectangle 94"/>
                  <p:cNvSpPr/>
                  <p:nvPr/>
                </p:nvSpPr>
                <p:spPr>
                  <a:xfrm>
                    <a:off x="7387206" y="2923477"/>
                    <a:ext cx="305584" cy="305584"/>
                  </a:xfrm>
                  <a:prstGeom prst="rect">
                    <a:avLst/>
                  </a:prstGeom>
                  <a:solidFill>
                    <a:schemeClr val="accent1"/>
                  </a:solidFill>
                  <a:ln w="3175" cmpd="sng">
                    <a:solidFill>
                      <a:schemeClr val="accent5"/>
                    </a:solidFill>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CPU</a:t>
                    </a:r>
                  </a:p>
                </p:txBody>
              </p:sp>
            </p:grpSp>
            <p:sp>
              <p:nvSpPr>
                <p:cNvPr id="92" name="Rectangle 91"/>
                <p:cNvSpPr/>
                <p:nvPr/>
              </p:nvSpPr>
              <p:spPr>
                <a:xfrm>
                  <a:off x="5784166" y="2904541"/>
                  <a:ext cx="255226" cy="255226"/>
                </a:xfrm>
                <a:prstGeom prst="rect">
                  <a:avLst/>
                </a:prstGeom>
                <a:gradFill flip="none" rotWithShape="1">
                  <a:gsLst>
                    <a:gs pos="0">
                      <a:schemeClr val="tx1">
                        <a:lumMod val="50000"/>
                        <a:lumOff val="50000"/>
                      </a:schemeClr>
                    </a:gs>
                    <a:gs pos="100000">
                      <a:schemeClr val="tx1"/>
                    </a:gs>
                    <a:gs pos="12000">
                      <a:schemeClr val="tx1">
                        <a:lumMod val="75000"/>
                        <a:lumOff val="25000"/>
                      </a:schemeClr>
                    </a:gs>
                  </a:gsLst>
                  <a:lin ang="3000000" scaled="0"/>
                  <a:tileRect/>
                </a:gradFill>
                <a:ln w="3175" cmpd="sng"/>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914400"/>
                  <a:r>
                    <a:rPr lang="en-US" sz="583" dirty="0">
                      <a:solidFill>
                        <a:srgbClr val="FFFFFF"/>
                      </a:solidFill>
                      <a:cs typeface="Calibri"/>
                    </a:rPr>
                    <a:t>X</a:t>
                  </a:r>
                </a:p>
              </p:txBody>
            </p:sp>
          </p:grpSp>
          <p:sp>
            <p:nvSpPr>
              <p:cNvPr id="88" name="Freeform 87"/>
              <p:cNvSpPr/>
              <p:nvPr/>
            </p:nvSpPr>
            <p:spPr>
              <a:xfrm>
                <a:off x="4915472" y="2461475"/>
                <a:ext cx="353629" cy="816002"/>
              </a:xfrm>
              <a:custGeom>
                <a:avLst/>
                <a:gdLst>
                  <a:gd name="connsiteX0" fmla="*/ 300009 w 300009"/>
                  <a:gd name="connsiteY0" fmla="*/ 0 h 1024981"/>
                  <a:gd name="connsiteX1" fmla="*/ 0 w 300009"/>
                  <a:gd name="connsiteY1" fmla="*/ 414992 h 1024981"/>
                  <a:gd name="connsiteX2" fmla="*/ 300009 w 300009"/>
                  <a:gd name="connsiteY2" fmla="*/ 1024981 h 1024981"/>
                  <a:gd name="connsiteX0" fmla="*/ 3938623 w 3938623"/>
                  <a:gd name="connsiteY0" fmla="*/ 0 h 1021178"/>
                  <a:gd name="connsiteX1" fmla="*/ 195253 w 3938623"/>
                  <a:gd name="connsiteY1" fmla="*/ 411189 h 1021178"/>
                  <a:gd name="connsiteX2" fmla="*/ 495262 w 3938623"/>
                  <a:gd name="connsiteY2" fmla="*/ 1021178 h 1021178"/>
                  <a:gd name="connsiteX0" fmla="*/ 3938623 w 3938623"/>
                  <a:gd name="connsiteY0" fmla="*/ 0 h 1021178"/>
                  <a:gd name="connsiteX1" fmla="*/ 195253 w 3938623"/>
                  <a:gd name="connsiteY1" fmla="*/ 411189 h 1021178"/>
                  <a:gd name="connsiteX2" fmla="*/ 495262 w 3938623"/>
                  <a:gd name="connsiteY2" fmla="*/ 1021178 h 1021178"/>
                  <a:gd name="connsiteX0" fmla="*/ 2738660 w 2738659"/>
                  <a:gd name="connsiteY0" fmla="*/ 0 h 1021178"/>
                  <a:gd name="connsiteX1" fmla="*/ 118130 w 2738659"/>
                  <a:gd name="connsiteY1" fmla="*/ 411189 h 1021178"/>
                  <a:gd name="connsiteX2" fmla="*/ 418139 w 2738659"/>
                  <a:gd name="connsiteY2" fmla="*/ 1021178 h 1021178"/>
                  <a:gd name="connsiteX0" fmla="*/ 2738660 w 2738659"/>
                  <a:gd name="connsiteY0" fmla="*/ 0 h 1021178"/>
                  <a:gd name="connsiteX1" fmla="*/ 118130 w 2738659"/>
                  <a:gd name="connsiteY1" fmla="*/ 411189 h 1021178"/>
                  <a:gd name="connsiteX2" fmla="*/ 418139 w 2738659"/>
                  <a:gd name="connsiteY2" fmla="*/ 1021178 h 1021178"/>
                  <a:gd name="connsiteX0" fmla="*/ 2321545 w 2321544"/>
                  <a:gd name="connsiteY0" fmla="*/ 0 h 1021178"/>
                  <a:gd name="connsiteX1" fmla="*/ 349762 w 2321544"/>
                  <a:gd name="connsiteY1" fmla="*/ 441608 h 1021178"/>
                  <a:gd name="connsiteX2" fmla="*/ 1024 w 2321544"/>
                  <a:gd name="connsiteY2" fmla="*/ 1021178 h 1021178"/>
                  <a:gd name="connsiteX0" fmla="*/ 2320521 w 2320520"/>
                  <a:gd name="connsiteY0" fmla="*/ 0 h 1021178"/>
                  <a:gd name="connsiteX1" fmla="*/ 423598 w 2320520"/>
                  <a:gd name="connsiteY1" fmla="*/ 449213 h 1021178"/>
                  <a:gd name="connsiteX2" fmla="*/ 0 w 2320520"/>
                  <a:gd name="connsiteY2" fmla="*/ 1021178 h 1021178"/>
                  <a:gd name="connsiteX0" fmla="*/ 2320521 w 2320520"/>
                  <a:gd name="connsiteY0" fmla="*/ 0 h 1021178"/>
                  <a:gd name="connsiteX1" fmla="*/ 423598 w 2320520"/>
                  <a:gd name="connsiteY1" fmla="*/ 449213 h 1021178"/>
                  <a:gd name="connsiteX2" fmla="*/ 0 w 2320520"/>
                  <a:gd name="connsiteY2" fmla="*/ 1021178 h 1021178"/>
                </a:gdLst>
                <a:ahLst/>
                <a:cxnLst>
                  <a:cxn ang="0">
                    <a:pos x="connsiteX0" y="connsiteY0"/>
                  </a:cxn>
                  <a:cxn ang="0">
                    <a:pos x="connsiteX1" y="connsiteY1"/>
                  </a:cxn>
                  <a:cxn ang="0">
                    <a:pos x="connsiteX2" y="connsiteY2"/>
                  </a:cxn>
                </a:cxnLst>
                <a:rect l="l" t="t" r="r" b="b"/>
                <a:pathLst>
                  <a:path w="2320520" h="1021178">
                    <a:moveTo>
                      <a:pt x="2320521" y="0"/>
                    </a:moveTo>
                    <a:cubicBezTo>
                      <a:pt x="1272244" y="156301"/>
                      <a:pt x="810352" y="279017"/>
                      <a:pt x="423598" y="449213"/>
                    </a:cubicBezTo>
                    <a:cubicBezTo>
                      <a:pt x="36844" y="619409"/>
                      <a:pt x="0" y="1021178"/>
                      <a:pt x="0" y="1021178"/>
                    </a:cubicBezTo>
                  </a:path>
                </a:pathLst>
              </a:custGeom>
              <a:noFill/>
              <a:ln>
                <a:solidFill>
                  <a:schemeClr val="accent2"/>
                </a:solidFill>
                <a:headEnd type="oval"/>
                <a:tailEnd type="ova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sz="1083">
                  <a:solidFill>
                    <a:srgbClr val="061922"/>
                  </a:solidFill>
                </a:endParaRPr>
              </a:p>
            </p:txBody>
          </p:sp>
        </p:grpSp>
      </p:grpSp>
      <p:pic>
        <p:nvPicPr>
          <p:cNvPr id="139" name="Picture 1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1557" y="4437750"/>
            <a:ext cx="2600325" cy="609600"/>
          </a:xfrm>
          <a:prstGeom prst="rect">
            <a:avLst/>
          </a:prstGeom>
        </p:spPr>
      </p:pic>
      <p:pic>
        <p:nvPicPr>
          <p:cNvPr id="140" name="Picture 139"/>
          <p:cNvPicPr>
            <a:picLocks noChangeAspect="1"/>
          </p:cNvPicPr>
          <p:nvPr/>
        </p:nvPicPr>
        <p:blipFill>
          <a:blip r:embed="rId8"/>
          <a:stretch>
            <a:fillRect/>
          </a:stretch>
        </p:blipFill>
        <p:spPr>
          <a:xfrm>
            <a:off x="9521557" y="5141675"/>
            <a:ext cx="1207286" cy="908453"/>
          </a:xfrm>
          <a:prstGeom prst="rect">
            <a:avLst/>
          </a:prstGeom>
        </p:spPr>
      </p:pic>
      <p:pic>
        <p:nvPicPr>
          <p:cNvPr id="141" name="Picture 140"/>
          <p:cNvPicPr>
            <a:picLocks noChangeAspect="1"/>
          </p:cNvPicPr>
          <p:nvPr/>
        </p:nvPicPr>
        <p:blipFill>
          <a:blip r:embed="rId9"/>
          <a:stretch>
            <a:fillRect/>
          </a:stretch>
        </p:blipFill>
        <p:spPr>
          <a:xfrm>
            <a:off x="10964243" y="5148890"/>
            <a:ext cx="971380" cy="914286"/>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5142" y="6184081"/>
            <a:ext cx="1822717" cy="670814"/>
          </a:xfrm>
          <a:prstGeom prst="rect">
            <a:avLst/>
          </a:prstGeom>
        </p:spPr>
      </p:pic>
    </p:spTree>
    <p:extLst>
      <p:ext uri="{BB962C8B-B14F-4D97-AF65-F5344CB8AC3E}">
        <p14:creationId xmlns:p14="http://schemas.microsoft.com/office/powerpoint/2010/main" val="424765621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70523" y="4466207"/>
            <a:ext cx="11892520" cy="2231003"/>
            <a:chOff x="269678" y="4466345"/>
            <a:chExt cx="11894207" cy="2231319"/>
          </a:xfrm>
        </p:grpSpPr>
        <p:grpSp>
          <p:nvGrpSpPr>
            <p:cNvPr id="12" name="Group 11"/>
            <p:cNvGrpSpPr/>
            <p:nvPr/>
          </p:nvGrpSpPr>
          <p:grpSpPr>
            <a:xfrm>
              <a:off x="269678" y="4466345"/>
              <a:ext cx="11894207" cy="2231319"/>
              <a:chOff x="269678" y="4466345"/>
              <a:chExt cx="11894207" cy="2231319"/>
            </a:xfrm>
          </p:grpSpPr>
          <p:sp>
            <p:nvSpPr>
              <p:cNvPr id="3" name="Rectangle 2"/>
              <p:cNvSpPr/>
              <p:nvPr/>
            </p:nvSpPr>
            <p:spPr bwMode="auto">
              <a:xfrm>
                <a:off x="274321" y="5203468"/>
                <a:ext cx="11889564" cy="14941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algn="ctr" defTabSz="1243027" fontAlgn="base">
                  <a:lnSpc>
                    <a:spcPct val="90000"/>
                  </a:lnSpc>
                  <a:spcBef>
                    <a:spcPct val="0"/>
                  </a:spcBef>
                  <a:spcAft>
                    <a:spcPct val="0"/>
                  </a:spcAft>
                </a:pPr>
                <a:endParaRPr lang="en-US" sz="1866" b="1" dirty="0">
                  <a:gradFill>
                    <a:gsLst>
                      <a:gs pos="5714">
                        <a:srgbClr val="505050"/>
                      </a:gs>
                      <a:gs pos="81000">
                        <a:srgbClr val="505050"/>
                      </a:gs>
                    </a:gsLst>
                    <a:lin ang="5400000" scaled="0"/>
                  </a:gradFill>
                  <a:ea typeface="Segoe UI" pitchFamily="34" charset="0"/>
                  <a:cs typeface="Segoe UI" pitchFamily="34" charset="0"/>
                </a:endParaRPr>
              </a:p>
            </p:txBody>
          </p:sp>
          <p:sp>
            <p:nvSpPr>
              <p:cNvPr id="180" name="Isosceles Triangle 179"/>
              <p:cNvSpPr/>
              <p:nvPr/>
            </p:nvSpPr>
            <p:spPr bwMode="auto">
              <a:xfrm flipV="1">
                <a:off x="269678" y="4630057"/>
                <a:ext cx="2972775" cy="280858"/>
              </a:xfrm>
              <a:prstGeom prst="triangle">
                <a:avLst>
                  <a:gd name="adj" fmla="val 50081"/>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1065676" y="5124805"/>
                <a:ext cx="2336064" cy="960220"/>
              </a:xfrm>
              <a:prstGeom prst="rect">
                <a:avLst/>
              </a:prstGeom>
              <a:noFill/>
              <a:ln w="34925" cap="rnd">
                <a:noFill/>
                <a:round/>
                <a:headEnd/>
                <a:tailEnd/>
              </a:ln>
              <a:effectLst/>
            </p:spPr>
            <p:txBody>
              <a:bodyPr vert="horz" wrap="square" lIns="182854" tIns="146262" rIns="182854" bIns="146262" numCol="1" anchor="t" anchorCtr="0" compatLnSpc="1">
                <a:prstTxWarp prst="textNoShape">
                  <a:avLst/>
                </a:prstTxWarp>
                <a:noAutofit/>
              </a:bodyPr>
              <a:lstStyle>
                <a:defPPr>
                  <a:defRPr lang="en-US"/>
                </a:defPPr>
                <a:lvl1pPr>
                  <a:lnSpc>
                    <a:spcPct val="90000"/>
                  </a:lnSpc>
                  <a:defRPr sz="2400">
                    <a:gradFill>
                      <a:gsLst>
                        <a:gs pos="21368">
                          <a:schemeClr val="bg1"/>
                        </a:gs>
                        <a:gs pos="51000">
                          <a:schemeClr val="bg1"/>
                        </a:gs>
                      </a:gsLst>
                      <a:lin ang="5400000" scaled="1"/>
                    </a:gradFill>
                    <a:latin typeface="Segoe UI Semilight" panose="020B0402040204020203" pitchFamily="34" charset="0"/>
                    <a:cs typeface="Segoe UI Semilight" panose="020B0402040204020203" pitchFamily="34" charset="0"/>
                  </a:defRPr>
                </a:lvl1pPr>
              </a:lstStyle>
              <a:p>
                <a:pPr defTabSz="932330"/>
                <a:r>
                  <a:rPr lang="en-US" sz="1599" dirty="0">
                    <a:gradFill>
                      <a:gsLst>
                        <a:gs pos="3810">
                          <a:srgbClr val="505050"/>
                        </a:gs>
                        <a:gs pos="100000">
                          <a:srgbClr val="505050"/>
                        </a:gs>
                      </a:gsLst>
                      <a:lin ang="5400000" scaled="1"/>
                    </a:gradFill>
                    <a:latin typeface="Segoe UI"/>
                    <a:cs typeface="Segoe UI" panose="020B0502040204020203" pitchFamily="34" charset="0"/>
                  </a:rPr>
                  <a:t>Enhance virtual networking reliability, performance, and interoperability</a:t>
                </a:r>
              </a:p>
            </p:txBody>
          </p:sp>
          <p:sp>
            <p:nvSpPr>
              <p:cNvPr id="9" name="TextBox 8"/>
              <p:cNvSpPr txBox="1"/>
              <p:nvPr/>
            </p:nvSpPr>
            <p:spPr>
              <a:xfrm>
                <a:off x="6898099" y="5124804"/>
                <a:ext cx="2285559" cy="1181820"/>
              </a:xfrm>
              <a:prstGeom prst="rect">
                <a:avLst/>
              </a:prstGeom>
              <a:noFill/>
              <a:ln w="34925" cap="rnd">
                <a:noFill/>
                <a:round/>
                <a:headEnd/>
                <a:tailEnd/>
              </a:ln>
              <a:effectLst/>
            </p:spPr>
            <p:txBody>
              <a:bodyPr vert="horz" wrap="square" lIns="182854" tIns="146262" rIns="182854" bIns="146262" numCol="1" anchor="t" anchorCtr="0" compatLnSpc="1">
                <a:prstTxWarp prst="textNoShape">
                  <a:avLst/>
                </a:prstTxWarp>
                <a:noAutofit/>
              </a:bodyPr>
              <a:lstStyle>
                <a:defPPr>
                  <a:defRPr lang="en-US"/>
                </a:defPPr>
                <a:lvl1pPr>
                  <a:lnSpc>
                    <a:spcPct val="90000"/>
                  </a:lnSpc>
                  <a:defRPr sz="2400">
                    <a:gradFill>
                      <a:gsLst>
                        <a:gs pos="21368">
                          <a:schemeClr val="bg1"/>
                        </a:gs>
                        <a:gs pos="51000">
                          <a:schemeClr val="bg1"/>
                        </a:gs>
                      </a:gsLst>
                      <a:lin ang="5400000" scaled="1"/>
                    </a:gradFill>
                    <a:latin typeface="Segoe UI Semilight" panose="020B0402040204020203" pitchFamily="34" charset="0"/>
                    <a:cs typeface="Segoe UI Semilight" panose="020B0402040204020203" pitchFamily="34" charset="0"/>
                  </a:defRPr>
                </a:lvl1pPr>
              </a:lstStyle>
              <a:p>
                <a:pPr defTabSz="932330"/>
                <a:r>
                  <a:rPr lang="en-US" sz="1599" dirty="0">
                    <a:gradFill>
                      <a:gsLst>
                        <a:gs pos="3810">
                          <a:srgbClr val="505050"/>
                        </a:gs>
                        <a:gs pos="100000">
                          <a:srgbClr val="505050"/>
                        </a:gs>
                      </a:gsLst>
                      <a:lin ang="5400000" scaled="1"/>
                    </a:gradFill>
                    <a:latin typeface="Segoe UI"/>
                    <a:cs typeface="Segoe UI" panose="020B0502040204020203" pitchFamily="34" charset="0"/>
                  </a:rPr>
                  <a:t>Transform the network cloud by </a:t>
                </a:r>
                <a:r>
                  <a:rPr lang="en-US" sz="1599" dirty="0" smtClean="0">
                    <a:gradFill>
                      <a:gsLst>
                        <a:gs pos="3810">
                          <a:srgbClr val="505050"/>
                        </a:gs>
                        <a:gs pos="100000">
                          <a:srgbClr val="505050"/>
                        </a:gs>
                      </a:gsLst>
                      <a:lin ang="5400000" scaled="1"/>
                    </a:gradFill>
                    <a:latin typeface="Segoe UI"/>
                    <a:cs typeface="Segoe UI" panose="020B0502040204020203" pitchFamily="34" charset="0"/>
                  </a:rPr>
                  <a:t>incorporating technology disruptors</a:t>
                </a:r>
                <a:endParaRPr lang="en-US" sz="1599" dirty="0">
                  <a:gradFill>
                    <a:gsLst>
                      <a:gs pos="3810">
                        <a:srgbClr val="505050"/>
                      </a:gs>
                      <a:gs pos="100000">
                        <a:srgbClr val="505050"/>
                      </a:gs>
                    </a:gsLst>
                    <a:lin ang="5400000" scaled="1"/>
                  </a:gradFill>
                  <a:latin typeface="Segoe UI"/>
                  <a:cs typeface="Segoe UI" panose="020B0502040204020203" pitchFamily="34" charset="0"/>
                </a:endParaRPr>
              </a:p>
            </p:txBody>
          </p:sp>
          <p:sp>
            <p:nvSpPr>
              <p:cNvPr id="10" name="TextBox 9"/>
              <p:cNvSpPr txBox="1"/>
              <p:nvPr/>
            </p:nvSpPr>
            <p:spPr>
              <a:xfrm>
                <a:off x="4074749" y="5124805"/>
                <a:ext cx="2093197" cy="960220"/>
              </a:xfrm>
              <a:prstGeom prst="rect">
                <a:avLst/>
              </a:prstGeom>
              <a:noFill/>
              <a:ln w="34925" cap="rnd">
                <a:noFill/>
                <a:round/>
                <a:headEnd/>
                <a:tailEnd/>
              </a:ln>
              <a:effectLst/>
            </p:spPr>
            <p:txBody>
              <a:bodyPr vert="horz" wrap="square" lIns="182854" tIns="146262" rIns="182854" bIns="146262" numCol="1" anchor="t" anchorCtr="0" compatLnSpc="1">
                <a:prstTxWarp prst="textNoShape">
                  <a:avLst/>
                </a:prstTxWarp>
                <a:noAutofit/>
              </a:bodyPr>
              <a:lstStyle>
                <a:defPPr>
                  <a:defRPr lang="en-US"/>
                </a:defPPr>
                <a:lvl1pPr>
                  <a:lnSpc>
                    <a:spcPct val="90000"/>
                  </a:lnSpc>
                  <a:defRPr sz="2400">
                    <a:gradFill>
                      <a:gsLst>
                        <a:gs pos="21368">
                          <a:schemeClr val="bg1"/>
                        </a:gs>
                        <a:gs pos="51000">
                          <a:schemeClr val="bg1"/>
                        </a:gs>
                      </a:gsLst>
                      <a:lin ang="5400000" scaled="1"/>
                    </a:gradFill>
                    <a:latin typeface="Segoe UI Semilight" panose="020B0402040204020203" pitchFamily="34" charset="0"/>
                    <a:cs typeface="Segoe UI Semilight" panose="020B0402040204020203" pitchFamily="34" charset="0"/>
                  </a:defRPr>
                </a:lvl1pPr>
              </a:lstStyle>
              <a:p>
                <a:pPr defTabSz="932330"/>
                <a:r>
                  <a:rPr lang="en-US" sz="1599" dirty="0">
                    <a:solidFill>
                      <a:srgbClr val="505050"/>
                    </a:solidFill>
                  </a:rPr>
                  <a:t>Enable centralized configuration and management across virtual and physical networks</a:t>
                </a:r>
                <a:endParaRPr lang="en-US" sz="1599" dirty="0">
                  <a:solidFill>
                    <a:srgbClr val="505050"/>
                  </a:solidFill>
                  <a:latin typeface="Segoe UI"/>
                  <a:cs typeface="Segoe UI" panose="020B0502040204020203" pitchFamily="34" charset="0"/>
                </a:endParaRPr>
              </a:p>
            </p:txBody>
          </p:sp>
          <p:sp>
            <p:nvSpPr>
              <p:cNvPr id="181" name="Isosceles Triangle 180"/>
              <p:cNvSpPr/>
              <p:nvPr/>
            </p:nvSpPr>
            <p:spPr bwMode="auto">
              <a:xfrm flipV="1">
                <a:off x="3242454" y="4630057"/>
                <a:ext cx="2955602" cy="280858"/>
              </a:xfrm>
              <a:prstGeom prst="triangle">
                <a:avLst>
                  <a:gd name="adj" fmla="val 50081"/>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2" name="Isosceles Triangle 181"/>
              <p:cNvSpPr/>
              <p:nvPr/>
            </p:nvSpPr>
            <p:spPr bwMode="auto">
              <a:xfrm flipV="1">
                <a:off x="6210884" y="4630057"/>
                <a:ext cx="2972775" cy="280858"/>
              </a:xfrm>
              <a:prstGeom prst="triangle">
                <a:avLst>
                  <a:gd name="adj" fmla="val 50081"/>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3" name="Isosceles Triangle 182"/>
              <p:cNvSpPr/>
              <p:nvPr/>
            </p:nvSpPr>
            <p:spPr bwMode="auto">
              <a:xfrm flipV="1">
                <a:off x="9183660" y="4630057"/>
                <a:ext cx="2955602" cy="280858"/>
              </a:xfrm>
              <a:prstGeom prst="triangle">
                <a:avLst>
                  <a:gd name="adj" fmla="val 50081"/>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7" name="Rectangle 156"/>
              <p:cNvSpPr/>
              <p:nvPr/>
            </p:nvSpPr>
            <p:spPr bwMode="auto">
              <a:xfrm>
                <a:off x="274048" y="4466345"/>
                <a:ext cx="11889245" cy="74742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spAutoFit/>
              </a:bodyPr>
              <a:lstStyle/>
              <a:p>
                <a:pPr defTabSz="1243027" fontAlgn="base">
                  <a:lnSpc>
                    <a:spcPct val="90000"/>
                  </a:lnSpc>
                  <a:spcBef>
                    <a:spcPct val="0"/>
                  </a:spcBef>
                  <a:spcAft>
                    <a:spcPct val="0"/>
                  </a:spcAft>
                </a:pPr>
                <a:r>
                  <a:rPr lang="en-US" sz="3199" dirty="0">
                    <a:gradFill>
                      <a:gsLst>
                        <a:gs pos="22857">
                          <a:srgbClr val="00188F"/>
                        </a:gs>
                        <a:gs pos="58000">
                          <a:srgbClr val="00188F"/>
                        </a:gs>
                      </a:gsLst>
                      <a:lin ang="5400000" scaled="0"/>
                    </a:gradFill>
                    <a:latin typeface="Segoe UI Light"/>
                    <a:ea typeface="Segoe UI" pitchFamily="34" charset="0"/>
                    <a:cs typeface="Segoe UI" pitchFamily="34" charset="0"/>
                  </a:rPr>
                  <a:t>Microsoft software-defined networking in your datacenter</a:t>
                </a:r>
              </a:p>
            </p:txBody>
          </p:sp>
          <p:sp>
            <p:nvSpPr>
              <p:cNvPr id="45" name="TextBox 44"/>
              <p:cNvSpPr txBox="1"/>
              <p:nvPr/>
            </p:nvSpPr>
            <p:spPr>
              <a:xfrm>
                <a:off x="9562846" y="5124805"/>
                <a:ext cx="2359006" cy="1181820"/>
              </a:xfrm>
              <a:prstGeom prst="rect">
                <a:avLst/>
              </a:prstGeom>
              <a:noFill/>
              <a:ln w="34925" cap="rnd">
                <a:noFill/>
                <a:round/>
                <a:headEnd/>
                <a:tailEnd/>
              </a:ln>
              <a:effectLst/>
            </p:spPr>
            <p:txBody>
              <a:bodyPr vert="horz" wrap="square" lIns="182854" tIns="146262" rIns="182854" bIns="146262" numCol="1" anchor="t" anchorCtr="0" compatLnSpc="1">
                <a:prstTxWarp prst="textNoShape">
                  <a:avLst/>
                </a:prstTxWarp>
                <a:noAutofit/>
              </a:bodyPr>
              <a:lstStyle>
                <a:defPPr>
                  <a:defRPr lang="en-US"/>
                </a:defPPr>
                <a:lvl1pPr>
                  <a:lnSpc>
                    <a:spcPct val="90000"/>
                  </a:lnSpc>
                  <a:defRPr sz="2400">
                    <a:gradFill>
                      <a:gsLst>
                        <a:gs pos="21368">
                          <a:schemeClr val="bg1"/>
                        </a:gs>
                        <a:gs pos="51000">
                          <a:schemeClr val="bg1"/>
                        </a:gs>
                      </a:gsLst>
                      <a:lin ang="5400000" scaled="1"/>
                    </a:gradFill>
                    <a:latin typeface="Segoe UI Semilight" panose="020B0402040204020203" pitchFamily="34" charset="0"/>
                    <a:cs typeface="Segoe UI Semilight" panose="020B0402040204020203" pitchFamily="34" charset="0"/>
                  </a:defRPr>
                </a:lvl1pPr>
              </a:lstStyle>
              <a:p>
                <a:pPr defTabSz="932330"/>
                <a:r>
                  <a:rPr lang="en-US" sz="1599" dirty="0">
                    <a:gradFill>
                      <a:gsLst>
                        <a:gs pos="3810">
                          <a:srgbClr val="505050"/>
                        </a:gs>
                        <a:gs pos="100000">
                          <a:srgbClr val="505050"/>
                        </a:gs>
                      </a:gsLst>
                      <a:lin ang="5400000" scaled="1"/>
                    </a:gradFill>
                    <a:latin typeface="Segoe UI"/>
                    <a:cs typeface="Segoe UI" panose="020B0502040204020203" pitchFamily="34" charset="0"/>
                  </a:rPr>
                  <a:t>Enable seamless </a:t>
                </a:r>
                <a:br>
                  <a:rPr lang="en-US" sz="1599" dirty="0">
                    <a:gradFill>
                      <a:gsLst>
                        <a:gs pos="3810">
                          <a:srgbClr val="505050"/>
                        </a:gs>
                        <a:gs pos="100000">
                          <a:srgbClr val="505050"/>
                        </a:gs>
                      </a:gsLst>
                      <a:lin ang="5400000" scaled="1"/>
                    </a:gradFill>
                    <a:latin typeface="Segoe UI"/>
                    <a:cs typeface="Segoe UI" panose="020B0502040204020203" pitchFamily="34" charset="0"/>
                  </a:rPr>
                </a:br>
                <a:r>
                  <a:rPr lang="en-US" sz="1599" dirty="0">
                    <a:gradFill>
                      <a:gsLst>
                        <a:gs pos="3810">
                          <a:srgbClr val="505050"/>
                        </a:gs>
                        <a:gs pos="100000">
                          <a:srgbClr val="505050"/>
                        </a:gs>
                      </a:gsLst>
                      <a:lin ang="5400000" scaled="1"/>
                    </a:gradFill>
                    <a:latin typeface="Segoe UI"/>
                    <a:cs typeface="Segoe UI" panose="020B0502040204020203" pitchFamily="34" charset="0"/>
                  </a:rPr>
                  <a:t>datacenter extensions </a:t>
                </a:r>
                <a:br>
                  <a:rPr lang="en-US" sz="1599" dirty="0">
                    <a:gradFill>
                      <a:gsLst>
                        <a:gs pos="3810">
                          <a:srgbClr val="505050"/>
                        </a:gs>
                        <a:gs pos="100000">
                          <a:srgbClr val="505050"/>
                        </a:gs>
                      </a:gsLst>
                      <a:lin ang="5400000" scaled="1"/>
                    </a:gradFill>
                    <a:latin typeface="Segoe UI"/>
                    <a:cs typeface="Segoe UI" panose="020B0502040204020203" pitchFamily="34" charset="0"/>
                  </a:rPr>
                </a:br>
                <a:r>
                  <a:rPr lang="en-US" sz="1599" dirty="0">
                    <a:gradFill>
                      <a:gsLst>
                        <a:gs pos="3810">
                          <a:srgbClr val="505050"/>
                        </a:gs>
                        <a:gs pos="100000">
                          <a:srgbClr val="505050"/>
                        </a:gs>
                      </a:gsLst>
                      <a:lin ang="5400000" scaled="1"/>
                    </a:gradFill>
                    <a:latin typeface="Segoe UI"/>
                    <a:cs typeface="Segoe UI" panose="020B0502040204020203" pitchFamily="34" charset="0"/>
                  </a:rPr>
                  <a:t>for flexible workload placement and mobility </a:t>
                </a:r>
              </a:p>
            </p:txBody>
          </p:sp>
        </p:grpSp>
        <p:grpSp>
          <p:nvGrpSpPr>
            <p:cNvPr id="4" name="Group 3"/>
            <p:cNvGrpSpPr/>
            <p:nvPr/>
          </p:nvGrpSpPr>
          <p:grpSpPr>
            <a:xfrm>
              <a:off x="438521" y="5248055"/>
              <a:ext cx="574660" cy="573332"/>
              <a:chOff x="438521" y="5248055"/>
              <a:chExt cx="574660" cy="573332"/>
            </a:xfrm>
          </p:grpSpPr>
          <p:sp>
            <p:nvSpPr>
              <p:cNvPr id="24" name="Freeform 10"/>
              <p:cNvSpPr>
                <a:spLocks/>
              </p:cNvSpPr>
              <p:nvPr/>
            </p:nvSpPr>
            <p:spPr bwMode="auto">
              <a:xfrm>
                <a:off x="556638" y="5256018"/>
                <a:ext cx="443272" cy="390184"/>
              </a:xfrm>
              <a:custGeom>
                <a:avLst/>
                <a:gdLst>
                  <a:gd name="T0" fmla="*/ 334 w 334"/>
                  <a:gd name="T1" fmla="*/ 48 h 294"/>
                  <a:gd name="T2" fmla="*/ 271 w 334"/>
                  <a:gd name="T3" fmla="*/ 0 h 294"/>
                  <a:gd name="T4" fmla="*/ 127 w 334"/>
                  <a:gd name="T5" fmla="*/ 187 h 294"/>
                  <a:gd name="T6" fmla="*/ 45 w 334"/>
                  <a:gd name="T7" fmla="*/ 124 h 294"/>
                  <a:gd name="T8" fmla="*/ 0 w 334"/>
                  <a:gd name="T9" fmla="*/ 183 h 294"/>
                  <a:gd name="T10" fmla="*/ 145 w 334"/>
                  <a:gd name="T11" fmla="*/ 294 h 294"/>
                  <a:gd name="T12" fmla="*/ 190 w 334"/>
                  <a:gd name="T13" fmla="*/ 235 h 294"/>
                  <a:gd name="T14" fmla="*/ 190 w 334"/>
                  <a:gd name="T15" fmla="*/ 235 h 294"/>
                  <a:gd name="T16" fmla="*/ 334 w 334"/>
                  <a:gd name="T17" fmla="*/ 48 h 294"/>
                  <a:gd name="T18" fmla="*/ 334 w 334"/>
                  <a:gd name="T19" fmla="*/ 48 h 294"/>
                  <a:gd name="T20" fmla="*/ 334 w 334"/>
                  <a:gd name="T21" fmla="*/ 4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294">
                    <a:moveTo>
                      <a:pt x="334" y="48"/>
                    </a:moveTo>
                    <a:lnTo>
                      <a:pt x="271" y="0"/>
                    </a:lnTo>
                    <a:lnTo>
                      <a:pt x="127" y="187"/>
                    </a:lnTo>
                    <a:lnTo>
                      <a:pt x="45" y="124"/>
                    </a:lnTo>
                    <a:lnTo>
                      <a:pt x="0" y="183"/>
                    </a:lnTo>
                    <a:lnTo>
                      <a:pt x="145" y="294"/>
                    </a:lnTo>
                    <a:lnTo>
                      <a:pt x="190" y="235"/>
                    </a:lnTo>
                    <a:lnTo>
                      <a:pt x="190" y="235"/>
                    </a:lnTo>
                    <a:lnTo>
                      <a:pt x="334" y="48"/>
                    </a:lnTo>
                    <a:lnTo>
                      <a:pt x="334" y="48"/>
                    </a:lnTo>
                    <a:lnTo>
                      <a:pt x="334" y="4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5" name="Freeform 11"/>
              <p:cNvSpPr>
                <a:spLocks/>
              </p:cNvSpPr>
              <p:nvPr/>
            </p:nvSpPr>
            <p:spPr bwMode="auto">
              <a:xfrm>
                <a:off x="438521" y="5248055"/>
                <a:ext cx="574660" cy="573332"/>
              </a:xfrm>
              <a:custGeom>
                <a:avLst/>
                <a:gdLst>
                  <a:gd name="T0" fmla="*/ 2088 w 2178"/>
                  <a:gd name="T1" fmla="*/ 653 h 2178"/>
                  <a:gd name="T2" fmla="*/ 1949 w 2178"/>
                  <a:gd name="T3" fmla="*/ 834 h 2178"/>
                  <a:gd name="T4" fmla="*/ 1987 w 2178"/>
                  <a:gd name="T5" fmla="*/ 1094 h 2178"/>
                  <a:gd name="T6" fmla="*/ 1083 w 2178"/>
                  <a:gd name="T7" fmla="*/ 1998 h 2178"/>
                  <a:gd name="T8" fmla="*/ 179 w 2178"/>
                  <a:gd name="T9" fmla="*/ 1094 h 2178"/>
                  <a:gd name="T10" fmla="*/ 1083 w 2178"/>
                  <a:gd name="T11" fmla="*/ 190 h 2178"/>
                  <a:gd name="T12" fmla="*/ 1373 w 2178"/>
                  <a:gd name="T13" fmla="*/ 238 h 2178"/>
                  <a:gd name="T14" fmla="*/ 1496 w 2178"/>
                  <a:gd name="T15" fmla="*/ 78 h 2178"/>
                  <a:gd name="T16" fmla="*/ 1089 w 2178"/>
                  <a:gd name="T17" fmla="*/ 0 h 2178"/>
                  <a:gd name="T18" fmla="*/ 319 w 2178"/>
                  <a:gd name="T19" fmla="*/ 319 h 2178"/>
                  <a:gd name="T20" fmla="*/ 0 w 2178"/>
                  <a:gd name="T21" fmla="*/ 1089 h 2178"/>
                  <a:gd name="T22" fmla="*/ 319 w 2178"/>
                  <a:gd name="T23" fmla="*/ 1859 h 2178"/>
                  <a:gd name="T24" fmla="*/ 1089 w 2178"/>
                  <a:gd name="T25" fmla="*/ 2178 h 2178"/>
                  <a:gd name="T26" fmla="*/ 1859 w 2178"/>
                  <a:gd name="T27" fmla="*/ 1859 h 2178"/>
                  <a:gd name="T28" fmla="*/ 2178 w 2178"/>
                  <a:gd name="T29" fmla="*/ 1089 h 2178"/>
                  <a:gd name="T30" fmla="*/ 2088 w 2178"/>
                  <a:gd name="T31" fmla="*/ 653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8" h="2178">
                    <a:moveTo>
                      <a:pt x="2088" y="653"/>
                    </a:moveTo>
                    <a:cubicBezTo>
                      <a:pt x="1949" y="834"/>
                      <a:pt x="1949" y="834"/>
                      <a:pt x="1949" y="834"/>
                    </a:cubicBezTo>
                    <a:cubicBezTo>
                      <a:pt x="1974" y="916"/>
                      <a:pt x="1987" y="1003"/>
                      <a:pt x="1987" y="1094"/>
                    </a:cubicBezTo>
                    <a:cubicBezTo>
                      <a:pt x="1987" y="1593"/>
                      <a:pt x="1582" y="1998"/>
                      <a:pt x="1083" y="1998"/>
                    </a:cubicBezTo>
                    <a:cubicBezTo>
                      <a:pt x="584" y="1998"/>
                      <a:pt x="179" y="1593"/>
                      <a:pt x="179" y="1094"/>
                    </a:cubicBezTo>
                    <a:cubicBezTo>
                      <a:pt x="179" y="595"/>
                      <a:pt x="584" y="190"/>
                      <a:pt x="1083" y="190"/>
                    </a:cubicBezTo>
                    <a:cubicBezTo>
                      <a:pt x="1184" y="190"/>
                      <a:pt x="1282" y="207"/>
                      <a:pt x="1373" y="238"/>
                    </a:cubicBezTo>
                    <a:cubicBezTo>
                      <a:pt x="1496" y="78"/>
                      <a:pt x="1496" y="78"/>
                      <a:pt x="1496" y="78"/>
                    </a:cubicBezTo>
                    <a:cubicBezTo>
                      <a:pt x="1368" y="27"/>
                      <a:pt x="1231" y="0"/>
                      <a:pt x="1089" y="0"/>
                    </a:cubicBezTo>
                    <a:cubicBezTo>
                      <a:pt x="798" y="0"/>
                      <a:pt x="524" y="113"/>
                      <a:pt x="319" y="319"/>
                    </a:cubicBezTo>
                    <a:cubicBezTo>
                      <a:pt x="113" y="525"/>
                      <a:pt x="0" y="798"/>
                      <a:pt x="0" y="1089"/>
                    </a:cubicBezTo>
                    <a:cubicBezTo>
                      <a:pt x="0" y="1380"/>
                      <a:pt x="113" y="1654"/>
                      <a:pt x="319" y="1859"/>
                    </a:cubicBezTo>
                    <a:cubicBezTo>
                      <a:pt x="524" y="2065"/>
                      <a:pt x="798" y="2178"/>
                      <a:pt x="1089" y="2178"/>
                    </a:cubicBezTo>
                    <a:cubicBezTo>
                      <a:pt x="1380" y="2178"/>
                      <a:pt x="1653" y="2065"/>
                      <a:pt x="1859" y="1859"/>
                    </a:cubicBezTo>
                    <a:cubicBezTo>
                      <a:pt x="2065" y="1654"/>
                      <a:pt x="2178" y="1380"/>
                      <a:pt x="2178" y="1089"/>
                    </a:cubicBezTo>
                    <a:cubicBezTo>
                      <a:pt x="2178" y="937"/>
                      <a:pt x="2147" y="789"/>
                      <a:pt x="2088" y="65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5" name="Group 4"/>
            <p:cNvGrpSpPr/>
            <p:nvPr/>
          </p:nvGrpSpPr>
          <p:grpSpPr>
            <a:xfrm>
              <a:off x="3460868" y="5248055"/>
              <a:ext cx="574661" cy="573332"/>
              <a:chOff x="4401073" y="5248055"/>
              <a:chExt cx="574661" cy="573332"/>
            </a:xfrm>
          </p:grpSpPr>
          <p:sp>
            <p:nvSpPr>
              <p:cNvPr id="26" name="Freeform 10"/>
              <p:cNvSpPr>
                <a:spLocks/>
              </p:cNvSpPr>
              <p:nvPr/>
            </p:nvSpPr>
            <p:spPr bwMode="auto">
              <a:xfrm>
                <a:off x="4519190" y="5256018"/>
                <a:ext cx="443272" cy="390184"/>
              </a:xfrm>
              <a:custGeom>
                <a:avLst/>
                <a:gdLst>
                  <a:gd name="T0" fmla="*/ 334 w 334"/>
                  <a:gd name="T1" fmla="*/ 48 h 294"/>
                  <a:gd name="T2" fmla="*/ 271 w 334"/>
                  <a:gd name="T3" fmla="*/ 0 h 294"/>
                  <a:gd name="T4" fmla="*/ 127 w 334"/>
                  <a:gd name="T5" fmla="*/ 187 h 294"/>
                  <a:gd name="T6" fmla="*/ 45 w 334"/>
                  <a:gd name="T7" fmla="*/ 124 h 294"/>
                  <a:gd name="T8" fmla="*/ 0 w 334"/>
                  <a:gd name="T9" fmla="*/ 183 h 294"/>
                  <a:gd name="T10" fmla="*/ 145 w 334"/>
                  <a:gd name="T11" fmla="*/ 294 h 294"/>
                  <a:gd name="T12" fmla="*/ 190 w 334"/>
                  <a:gd name="T13" fmla="*/ 235 h 294"/>
                  <a:gd name="T14" fmla="*/ 190 w 334"/>
                  <a:gd name="T15" fmla="*/ 235 h 294"/>
                  <a:gd name="T16" fmla="*/ 334 w 334"/>
                  <a:gd name="T17" fmla="*/ 48 h 294"/>
                  <a:gd name="T18" fmla="*/ 334 w 334"/>
                  <a:gd name="T19" fmla="*/ 48 h 294"/>
                  <a:gd name="T20" fmla="*/ 334 w 334"/>
                  <a:gd name="T21" fmla="*/ 4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294">
                    <a:moveTo>
                      <a:pt x="334" y="48"/>
                    </a:moveTo>
                    <a:lnTo>
                      <a:pt x="271" y="0"/>
                    </a:lnTo>
                    <a:lnTo>
                      <a:pt x="127" y="187"/>
                    </a:lnTo>
                    <a:lnTo>
                      <a:pt x="45" y="124"/>
                    </a:lnTo>
                    <a:lnTo>
                      <a:pt x="0" y="183"/>
                    </a:lnTo>
                    <a:lnTo>
                      <a:pt x="145" y="294"/>
                    </a:lnTo>
                    <a:lnTo>
                      <a:pt x="190" y="235"/>
                    </a:lnTo>
                    <a:lnTo>
                      <a:pt x="190" y="235"/>
                    </a:lnTo>
                    <a:lnTo>
                      <a:pt x="334" y="48"/>
                    </a:lnTo>
                    <a:lnTo>
                      <a:pt x="334" y="48"/>
                    </a:lnTo>
                    <a:lnTo>
                      <a:pt x="334" y="4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Freeform 11"/>
              <p:cNvSpPr>
                <a:spLocks/>
              </p:cNvSpPr>
              <p:nvPr/>
            </p:nvSpPr>
            <p:spPr bwMode="auto">
              <a:xfrm>
                <a:off x="4401073" y="5248055"/>
                <a:ext cx="574661" cy="573332"/>
              </a:xfrm>
              <a:custGeom>
                <a:avLst/>
                <a:gdLst>
                  <a:gd name="T0" fmla="*/ 2088 w 2178"/>
                  <a:gd name="T1" fmla="*/ 653 h 2178"/>
                  <a:gd name="T2" fmla="*/ 1949 w 2178"/>
                  <a:gd name="T3" fmla="*/ 834 h 2178"/>
                  <a:gd name="T4" fmla="*/ 1987 w 2178"/>
                  <a:gd name="T5" fmla="*/ 1094 h 2178"/>
                  <a:gd name="T6" fmla="*/ 1083 w 2178"/>
                  <a:gd name="T7" fmla="*/ 1998 h 2178"/>
                  <a:gd name="T8" fmla="*/ 179 w 2178"/>
                  <a:gd name="T9" fmla="*/ 1094 h 2178"/>
                  <a:gd name="T10" fmla="*/ 1083 w 2178"/>
                  <a:gd name="T11" fmla="*/ 190 h 2178"/>
                  <a:gd name="T12" fmla="*/ 1373 w 2178"/>
                  <a:gd name="T13" fmla="*/ 238 h 2178"/>
                  <a:gd name="T14" fmla="*/ 1496 w 2178"/>
                  <a:gd name="T15" fmla="*/ 78 h 2178"/>
                  <a:gd name="T16" fmla="*/ 1089 w 2178"/>
                  <a:gd name="T17" fmla="*/ 0 h 2178"/>
                  <a:gd name="T18" fmla="*/ 319 w 2178"/>
                  <a:gd name="T19" fmla="*/ 319 h 2178"/>
                  <a:gd name="T20" fmla="*/ 0 w 2178"/>
                  <a:gd name="T21" fmla="*/ 1089 h 2178"/>
                  <a:gd name="T22" fmla="*/ 319 w 2178"/>
                  <a:gd name="T23" fmla="*/ 1859 h 2178"/>
                  <a:gd name="T24" fmla="*/ 1089 w 2178"/>
                  <a:gd name="T25" fmla="*/ 2178 h 2178"/>
                  <a:gd name="T26" fmla="*/ 1859 w 2178"/>
                  <a:gd name="T27" fmla="*/ 1859 h 2178"/>
                  <a:gd name="T28" fmla="*/ 2178 w 2178"/>
                  <a:gd name="T29" fmla="*/ 1089 h 2178"/>
                  <a:gd name="T30" fmla="*/ 2088 w 2178"/>
                  <a:gd name="T31" fmla="*/ 653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8" h="2178">
                    <a:moveTo>
                      <a:pt x="2088" y="653"/>
                    </a:moveTo>
                    <a:cubicBezTo>
                      <a:pt x="1949" y="834"/>
                      <a:pt x="1949" y="834"/>
                      <a:pt x="1949" y="834"/>
                    </a:cubicBezTo>
                    <a:cubicBezTo>
                      <a:pt x="1974" y="916"/>
                      <a:pt x="1987" y="1003"/>
                      <a:pt x="1987" y="1094"/>
                    </a:cubicBezTo>
                    <a:cubicBezTo>
                      <a:pt x="1987" y="1593"/>
                      <a:pt x="1582" y="1998"/>
                      <a:pt x="1083" y="1998"/>
                    </a:cubicBezTo>
                    <a:cubicBezTo>
                      <a:pt x="584" y="1998"/>
                      <a:pt x="179" y="1593"/>
                      <a:pt x="179" y="1094"/>
                    </a:cubicBezTo>
                    <a:cubicBezTo>
                      <a:pt x="179" y="595"/>
                      <a:pt x="584" y="190"/>
                      <a:pt x="1083" y="190"/>
                    </a:cubicBezTo>
                    <a:cubicBezTo>
                      <a:pt x="1184" y="190"/>
                      <a:pt x="1282" y="207"/>
                      <a:pt x="1373" y="238"/>
                    </a:cubicBezTo>
                    <a:cubicBezTo>
                      <a:pt x="1496" y="78"/>
                      <a:pt x="1496" y="78"/>
                      <a:pt x="1496" y="78"/>
                    </a:cubicBezTo>
                    <a:cubicBezTo>
                      <a:pt x="1368" y="27"/>
                      <a:pt x="1231" y="0"/>
                      <a:pt x="1089" y="0"/>
                    </a:cubicBezTo>
                    <a:cubicBezTo>
                      <a:pt x="798" y="0"/>
                      <a:pt x="524" y="113"/>
                      <a:pt x="319" y="319"/>
                    </a:cubicBezTo>
                    <a:cubicBezTo>
                      <a:pt x="113" y="525"/>
                      <a:pt x="0" y="798"/>
                      <a:pt x="0" y="1089"/>
                    </a:cubicBezTo>
                    <a:cubicBezTo>
                      <a:pt x="0" y="1380"/>
                      <a:pt x="113" y="1654"/>
                      <a:pt x="319" y="1859"/>
                    </a:cubicBezTo>
                    <a:cubicBezTo>
                      <a:pt x="524" y="2065"/>
                      <a:pt x="798" y="2178"/>
                      <a:pt x="1089" y="2178"/>
                    </a:cubicBezTo>
                    <a:cubicBezTo>
                      <a:pt x="1380" y="2178"/>
                      <a:pt x="1653" y="2065"/>
                      <a:pt x="1859" y="1859"/>
                    </a:cubicBezTo>
                    <a:cubicBezTo>
                      <a:pt x="2065" y="1654"/>
                      <a:pt x="2178" y="1380"/>
                      <a:pt x="2178" y="1089"/>
                    </a:cubicBezTo>
                    <a:cubicBezTo>
                      <a:pt x="2178" y="937"/>
                      <a:pt x="2147" y="789"/>
                      <a:pt x="2088" y="65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6" name="Group 5"/>
            <p:cNvGrpSpPr/>
            <p:nvPr/>
          </p:nvGrpSpPr>
          <p:grpSpPr>
            <a:xfrm>
              <a:off x="6287955" y="5248055"/>
              <a:ext cx="574660" cy="573332"/>
              <a:chOff x="5656849" y="5248055"/>
              <a:chExt cx="574660" cy="573332"/>
            </a:xfrm>
          </p:grpSpPr>
          <p:sp>
            <p:nvSpPr>
              <p:cNvPr id="29" name="Freeform 10"/>
              <p:cNvSpPr>
                <a:spLocks/>
              </p:cNvSpPr>
              <p:nvPr/>
            </p:nvSpPr>
            <p:spPr bwMode="auto">
              <a:xfrm>
                <a:off x="5774966" y="5256018"/>
                <a:ext cx="443272" cy="390184"/>
              </a:xfrm>
              <a:custGeom>
                <a:avLst/>
                <a:gdLst>
                  <a:gd name="T0" fmla="*/ 334 w 334"/>
                  <a:gd name="T1" fmla="*/ 48 h 294"/>
                  <a:gd name="T2" fmla="*/ 271 w 334"/>
                  <a:gd name="T3" fmla="*/ 0 h 294"/>
                  <a:gd name="T4" fmla="*/ 127 w 334"/>
                  <a:gd name="T5" fmla="*/ 187 h 294"/>
                  <a:gd name="T6" fmla="*/ 45 w 334"/>
                  <a:gd name="T7" fmla="*/ 124 h 294"/>
                  <a:gd name="T8" fmla="*/ 0 w 334"/>
                  <a:gd name="T9" fmla="*/ 183 h 294"/>
                  <a:gd name="T10" fmla="*/ 145 w 334"/>
                  <a:gd name="T11" fmla="*/ 294 h 294"/>
                  <a:gd name="T12" fmla="*/ 190 w 334"/>
                  <a:gd name="T13" fmla="*/ 235 h 294"/>
                  <a:gd name="T14" fmla="*/ 190 w 334"/>
                  <a:gd name="T15" fmla="*/ 235 h 294"/>
                  <a:gd name="T16" fmla="*/ 334 w 334"/>
                  <a:gd name="T17" fmla="*/ 48 h 294"/>
                  <a:gd name="T18" fmla="*/ 334 w 334"/>
                  <a:gd name="T19" fmla="*/ 48 h 294"/>
                  <a:gd name="T20" fmla="*/ 334 w 334"/>
                  <a:gd name="T21" fmla="*/ 4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294">
                    <a:moveTo>
                      <a:pt x="334" y="48"/>
                    </a:moveTo>
                    <a:lnTo>
                      <a:pt x="271" y="0"/>
                    </a:lnTo>
                    <a:lnTo>
                      <a:pt x="127" y="187"/>
                    </a:lnTo>
                    <a:lnTo>
                      <a:pt x="45" y="124"/>
                    </a:lnTo>
                    <a:lnTo>
                      <a:pt x="0" y="183"/>
                    </a:lnTo>
                    <a:lnTo>
                      <a:pt x="145" y="294"/>
                    </a:lnTo>
                    <a:lnTo>
                      <a:pt x="190" y="235"/>
                    </a:lnTo>
                    <a:lnTo>
                      <a:pt x="190" y="235"/>
                    </a:lnTo>
                    <a:lnTo>
                      <a:pt x="334" y="48"/>
                    </a:lnTo>
                    <a:lnTo>
                      <a:pt x="334" y="48"/>
                    </a:lnTo>
                    <a:lnTo>
                      <a:pt x="334" y="4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Freeform 11"/>
              <p:cNvSpPr>
                <a:spLocks/>
              </p:cNvSpPr>
              <p:nvPr/>
            </p:nvSpPr>
            <p:spPr bwMode="auto">
              <a:xfrm>
                <a:off x="5656849" y="5248055"/>
                <a:ext cx="574660" cy="573332"/>
              </a:xfrm>
              <a:custGeom>
                <a:avLst/>
                <a:gdLst>
                  <a:gd name="T0" fmla="*/ 2088 w 2178"/>
                  <a:gd name="T1" fmla="*/ 653 h 2178"/>
                  <a:gd name="T2" fmla="*/ 1949 w 2178"/>
                  <a:gd name="T3" fmla="*/ 834 h 2178"/>
                  <a:gd name="T4" fmla="*/ 1987 w 2178"/>
                  <a:gd name="T5" fmla="*/ 1094 h 2178"/>
                  <a:gd name="T6" fmla="*/ 1083 w 2178"/>
                  <a:gd name="T7" fmla="*/ 1998 h 2178"/>
                  <a:gd name="T8" fmla="*/ 179 w 2178"/>
                  <a:gd name="T9" fmla="*/ 1094 h 2178"/>
                  <a:gd name="T10" fmla="*/ 1083 w 2178"/>
                  <a:gd name="T11" fmla="*/ 190 h 2178"/>
                  <a:gd name="T12" fmla="*/ 1373 w 2178"/>
                  <a:gd name="T13" fmla="*/ 238 h 2178"/>
                  <a:gd name="T14" fmla="*/ 1496 w 2178"/>
                  <a:gd name="T15" fmla="*/ 78 h 2178"/>
                  <a:gd name="T16" fmla="*/ 1089 w 2178"/>
                  <a:gd name="T17" fmla="*/ 0 h 2178"/>
                  <a:gd name="T18" fmla="*/ 319 w 2178"/>
                  <a:gd name="T19" fmla="*/ 319 h 2178"/>
                  <a:gd name="T20" fmla="*/ 0 w 2178"/>
                  <a:gd name="T21" fmla="*/ 1089 h 2178"/>
                  <a:gd name="T22" fmla="*/ 319 w 2178"/>
                  <a:gd name="T23" fmla="*/ 1859 h 2178"/>
                  <a:gd name="T24" fmla="*/ 1089 w 2178"/>
                  <a:gd name="T25" fmla="*/ 2178 h 2178"/>
                  <a:gd name="T26" fmla="*/ 1859 w 2178"/>
                  <a:gd name="T27" fmla="*/ 1859 h 2178"/>
                  <a:gd name="T28" fmla="*/ 2178 w 2178"/>
                  <a:gd name="T29" fmla="*/ 1089 h 2178"/>
                  <a:gd name="T30" fmla="*/ 2088 w 2178"/>
                  <a:gd name="T31" fmla="*/ 653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8" h="2178">
                    <a:moveTo>
                      <a:pt x="2088" y="653"/>
                    </a:moveTo>
                    <a:cubicBezTo>
                      <a:pt x="1949" y="834"/>
                      <a:pt x="1949" y="834"/>
                      <a:pt x="1949" y="834"/>
                    </a:cubicBezTo>
                    <a:cubicBezTo>
                      <a:pt x="1974" y="916"/>
                      <a:pt x="1987" y="1003"/>
                      <a:pt x="1987" y="1094"/>
                    </a:cubicBezTo>
                    <a:cubicBezTo>
                      <a:pt x="1987" y="1593"/>
                      <a:pt x="1582" y="1998"/>
                      <a:pt x="1083" y="1998"/>
                    </a:cubicBezTo>
                    <a:cubicBezTo>
                      <a:pt x="584" y="1998"/>
                      <a:pt x="179" y="1593"/>
                      <a:pt x="179" y="1094"/>
                    </a:cubicBezTo>
                    <a:cubicBezTo>
                      <a:pt x="179" y="595"/>
                      <a:pt x="584" y="190"/>
                      <a:pt x="1083" y="190"/>
                    </a:cubicBezTo>
                    <a:cubicBezTo>
                      <a:pt x="1184" y="190"/>
                      <a:pt x="1282" y="207"/>
                      <a:pt x="1373" y="238"/>
                    </a:cubicBezTo>
                    <a:cubicBezTo>
                      <a:pt x="1496" y="78"/>
                      <a:pt x="1496" y="78"/>
                      <a:pt x="1496" y="78"/>
                    </a:cubicBezTo>
                    <a:cubicBezTo>
                      <a:pt x="1368" y="27"/>
                      <a:pt x="1231" y="0"/>
                      <a:pt x="1089" y="0"/>
                    </a:cubicBezTo>
                    <a:cubicBezTo>
                      <a:pt x="798" y="0"/>
                      <a:pt x="524" y="113"/>
                      <a:pt x="319" y="319"/>
                    </a:cubicBezTo>
                    <a:cubicBezTo>
                      <a:pt x="113" y="525"/>
                      <a:pt x="0" y="798"/>
                      <a:pt x="0" y="1089"/>
                    </a:cubicBezTo>
                    <a:cubicBezTo>
                      <a:pt x="0" y="1380"/>
                      <a:pt x="113" y="1654"/>
                      <a:pt x="319" y="1859"/>
                    </a:cubicBezTo>
                    <a:cubicBezTo>
                      <a:pt x="524" y="2065"/>
                      <a:pt x="798" y="2178"/>
                      <a:pt x="1089" y="2178"/>
                    </a:cubicBezTo>
                    <a:cubicBezTo>
                      <a:pt x="1380" y="2178"/>
                      <a:pt x="1653" y="2065"/>
                      <a:pt x="1859" y="1859"/>
                    </a:cubicBezTo>
                    <a:cubicBezTo>
                      <a:pt x="2065" y="1654"/>
                      <a:pt x="2178" y="1380"/>
                      <a:pt x="2178" y="1089"/>
                    </a:cubicBezTo>
                    <a:cubicBezTo>
                      <a:pt x="2178" y="937"/>
                      <a:pt x="2147" y="789"/>
                      <a:pt x="2088" y="65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8" name="Group 7"/>
            <p:cNvGrpSpPr/>
            <p:nvPr/>
          </p:nvGrpSpPr>
          <p:grpSpPr>
            <a:xfrm>
              <a:off x="8953080" y="5248055"/>
              <a:ext cx="574661" cy="573332"/>
              <a:chOff x="9619401" y="5248055"/>
              <a:chExt cx="574661" cy="573332"/>
            </a:xfrm>
          </p:grpSpPr>
          <p:sp>
            <p:nvSpPr>
              <p:cNvPr id="31" name="Freeform 10"/>
              <p:cNvSpPr>
                <a:spLocks/>
              </p:cNvSpPr>
              <p:nvPr/>
            </p:nvSpPr>
            <p:spPr bwMode="auto">
              <a:xfrm>
                <a:off x="9737518" y="5256018"/>
                <a:ext cx="443272" cy="390184"/>
              </a:xfrm>
              <a:custGeom>
                <a:avLst/>
                <a:gdLst>
                  <a:gd name="T0" fmla="*/ 334 w 334"/>
                  <a:gd name="T1" fmla="*/ 48 h 294"/>
                  <a:gd name="T2" fmla="*/ 271 w 334"/>
                  <a:gd name="T3" fmla="*/ 0 h 294"/>
                  <a:gd name="T4" fmla="*/ 127 w 334"/>
                  <a:gd name="T5" fmla="*/ 187 h 294"/>
                  <a:gd name="T6" fmla="*/ 45 w 334"/>
                  <a:gd name="T7" fmla="*/ 124 h 294"/>
                  <a:gd name="T8" fmla="*/ 0 w 334"/>
                  <a:gd name="T9" fmla="*/ 183 h 294"/>
                  <a:gd name="T10" fmla="*/ 145 w 334"/>
                  <a:gd name="T11" fmla="*/ 294 h 294"/>
                  <a:gd name="T12" fmla="*/ 190 w 334"/>
                  <a:gd name="T13" fmla="*/ 235 h 294"/>
                  <a:gd name="T14" fmla="*/ 190 w 334"/>
                  <a:gd name="T15" fmla="*/ 235 h 294"/>
                  <a:gd name="T16" fmla="*/ 334 w 334"/>
                  <a:gd name="T17" fmla="*/ 48 h 294"/>
                  <a:gd name="T18" fmla="*/ 334 w 334"/>
                  <a:gd name="T19" fmla="*/ 48 h 294"/>
                  <a:gd name="T20" fmla="*/ 334 w 334"/>
                  <a:gd name="T21" fmla="*/ 4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294">
                    <a:moveTo>
                      <a:pt x="334" y="48"/>
                    </a:moveTo>
                    <a:lnTo>
                      <a:pt x="271" y="0"/>
                    </a:lnTo>
                    <a:lnTo>
                      <a:pt x="127" y="187"/>
                    </a:lnTo>
                    <a:lnTo>
                      <a:pt x="45" y="124"/>
                    </a:lnTo>
                    <a:lnTo>
                      <a:pt x="0" y="183"/>
                    </a:lnTo>
                    <a:lnTo>
                      <a:pt x="145" y="294"/>
                    </a:lnTo>
                    <a:lnTo>
                      <a:pt x="190" y="235"/>
                    </a:lnTo>
                    <a:lnTo>
                      <a:pt x="190" y="235"/>
                    </a:lnTo>
                    <a:lnTo>
                      <a:pt x="334" y="48"/>
                    </a:lnTo>
                    <a:lnTo>
                      <a:pt x="334" y="48"/>
                    </a:lnTo>
                    <a:lnTo>
                      <a:pt x="334" y="4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Freeform 11"/>
              <p:cNvSpPr>
                <a:spLocks/>
              </p:cNvSpPr>
              <p:nvPr/>
            </p:nvSpPr>
            <p:spPr bwMode="auto">
              <a:xfrm>
                <a:off x="9619401" y="5248055"/>
                <a:ext cx="574661" cy="573332"/>
              </a:xfrm>
              <a:custGeom>
                <a:avLst/>
                <a:gdLst>
                  <a:gd name="T0" fmla="*/ 2088 w 2178"/>
                  <a:gd name="T1" fmla="*/ 653 h 2178"/>
                  <a:gd name="T2" fmla="*/ 1949 w 2178"/>
                  <a:gd name="T3" fmla="*/ 834 h 2178"/>
                  <a:gd name="T4" fmla="*/ 1987 w 2178"/>
                  <a:gd name="T5" fmla="*/ 1094 h 2178"/>
                  <a:gd name="T6" fmla="*/ 1083 w 2178"/>
                  <a:gd name="T7" fmla="*/ 1998 h 2178"/>
                  <a:gd name="T8" fmla="*/ 179 w 2178"/>
                  <a:gd name="T9" fmla="*/ 1094 h 2178"/>
                  <a:gd name="T10" fmla="*/ 1083 w 2178"/>
                  <a:gd name="T11" fmla="*/ 190 h 2178"/>
                  <a:gd name="T12" fmla="*/ 1373 w 2178"/>
                  <a:gd name="T13" fmla="*/ 238 h 2178"/>
                  <a:gd name="T14" fmla="*/ 1496 w 2178"/>
                  <a:gd name="T15" fmla="*/ 78 h 2178"/>
                  <a:gd name="T16" fmla="*/ 1089 w 2178"/>
                  <a:gd name="T17" fmla="*/ 0 h 2178"/>
                  <a:gd name="T18" fmla="*/ 319 w 2178"/>
                  <a:gd name="T19" fmla="*/ 319 h 2178"/>
                  <a:gd name="T20" fmla="*/ 0 w 2178"/>
                  <a:gd name="T21" fmla="*/ 1089 h 2178"/>
                  <a:gd name="T22" fmla="*/ 319 w 2178"/>
                  <a:gd name="T23" fmla="*/ 1859 h 2178"/>
                  <a:gd name="T24" fmla="*/ 1089 w 2178"/>
                  <a:gd name="T25" fmla="*/ 2178 h 2178"/>
                  <a:gd name="T26" fmla="*/ 1859 w 2178"/>
                  <a:gd name="T27" fmla="*/ 1859 h 2178"/>
                  <a:gd name="T28" fmla="*/ 2178 w 2178"/>
                  <a:gd name="T29" fmla="*/ 1089 h 2178"/>
                  <a:gd name="T30" fmla="*/ 2088 w 2178"/>
                  <a:gd name="T31" fmla="*/ 653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78" h="2178">
                    <a:moveTo>
                      <a:pt x="2088" y="653"/>
                    </a:moveTo>
                    <a:cubicBezTo>
                      <a:pt x="1949" y="834"/>
                      <a:pt x="1949" y="834"/>
                      <a:pt x="1949" y="834"/>
                    </a:cubicBezTo>
                    <a:cubicBezTo>
                      <a:pt x="1974" y="916"/>
                      <a:pt x="1987" y="1003"/>
                      <a:pt x="1987" y="1094"/>
                    </a:cubicBezTo>
                    <a:cubicBezTo>
                      <a:pt x="1987" y="1593"/>
                      <a:pt x="1582" y="1998"/>
                      <a:pt x="1083" y="1998"/>
                    </a:cubicBezTo>
                    <a:cubicBezTo>
                      <a:pt x="584" y="1998"/>
                      <a:pt x="179" y="1593"/>
                      <a:pt x="179" y="1094"/>
                    </a:cubicBezTo>
                    <a:cubicBezTo>
                      <a:pt x="179" y="595"/>
                      <a:pt x="584" y="190"/>
                      <a:pt x="1083" y="190"/>
                    </a:cubicBezTo>
                    <a:cubicBezTo>
                      <a:pt x="1184" y="190"/>
                      <a:pt x="1282" y="207"/>
                      <a:pt x="1373" y="238"/>
                    </a:cubicBezTo>
                    <a:cubicBezTo>
                      <a:pt x="1496" y="78"/>
                      <a:pt x="1496" y="78"/>
                      <a:pt x="1496" y="78"/>
                    </a:cubicBezTo>
                    <a:cubicBezTo>
                      <a:pt x="1368" y="27"/>
                      <a:pt x="1231" y="0"/>
                      <a:pt x="1089" y="0"/>
                    </a:cubicBezTo>
                    <a:cubicBezTo>
                      <a:pt x="798" y="0"/>
                      <a:pt x="524" y="113"/>
                      <a:pt x="319" y="319"/>
                    </a:cubicBezTo>
                    <a:cubicBezTo>
                      <a:pt x="113" y="525"/>
                      <a:pt x="0" y="798"/>
                      <a:pt x="0" y="1089"/>
                    </a:cubicBezTo>
                    <a:cubicBezTo>
                      <a:pt x="0" y="1380"/>
                      <a:pt x="113" y="1654"/>
                      <a:pt x="319" y="1859"/>
                    </a:cubicBezTo>
                    <a:cubicBezTo>
                      <a:pt x="524" y="2065"/>
                      <a:pt x="798" y="2178"/>
                      <a:pt x="1089" y="2178"/>
                    </a:cubicBezTo>
                    <a:cubicBezTo>
                      <a:pt x="1380" y="2178"/>
                      <a:pt x="1653" y="2065"/>
                      <a:pt x="1859" y="1859"/>
                    </a:cubicBezTo>
                    <a:cubicBezTo>
                      <a:pt x="2065" y="1654"/>
                      <a:pt x="2178" y="1380"/>
                      <a:pt x="2178" y="1089"/>
                    </a:cubicBezTo>
                    <a:cubicBezTo>
                      <a:pt x="2178" y="937"/>
                      <a:pt x="2147" y="789"/>
                      <a:pt x="2088" y="65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sp>
        <p:nvSpPr>
          <p:cNvPr id="2" name="Title 1"/>
          <p:cNvSpPr>
            <a:spLocks noGrp="1"/>
          </p:cNvSpPr>
          <p:nvPr>
            <p:ph type="title"/>
          </p:nvPr>
        </p:nvSpPr>
        <p:spPr>
          <a:xfrm>
            <a:off x="0" y="169260"/>
            <a:ext cx="12435593" cy="1311022"/>
          </a:xfrm>
        </p:spPr>
        <p:txBody>
          <a:bodyPr/>
          <a:lstStyle/>
          <a:p>
            <a:r>
              <a:rPr lang="en-US" sz="4799" dirty="0" smtClean="0"/>
              <a:t>Networking: Enable </a:t>
            </a:r>
            <a:r>
              <a:rPr lang="en-US" sz="4799" dirty="0"/>
              <a:t>flexible workload placement &amp; mobility</a:t>
            </a:r>
          </a:p>
        </p:txBody>
      </p:sp>
      <p:sp>
        <p:nvSpPr>
          <p:cNvPr id="135" name="Rectangle 134"/>
          <p:cNvSpPr/>
          <p:nvPr/>
        </p:nvSpPr>
        <p:spPr bwMode="auto">
          <a:xfrm>
            <a:off x="275482" y="2500292"/>
            <a:ext cx="3962126" cy="1964374"/>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defTabSz="932330">
              <a:lnSpc>
                <a:spcPct val="90000"/>
              </a:lnSpc>
            </a:pPr>
            <a:r>
              <a:rPr lang="en-US" sz="2000" dirty="0">
                <a:gradFill>
                  <a:gsLst>
                    <a:gs pos="21368">
                      <a:srgbClr val="FFFFFF"/>
                    </a:gs>
                    <a:gs pos="85000">
                      <a:srgbClr val="FFFFFF"/>
                    </a:gs>
                  </a:gsLst>
                  <a:lin ang="5400000" scaled="1"/>
                </a:gradFill>
                <a:cs typeface="Segoe UI Semilight" panose="020B0402040204020203" pitchFamily="34" charset="0"/>
              </a:rPr>
              <a:t>Flexibility</a:t>
            </a:r>
          </a:p>
        </p:txBody>
      </p:sp>
      <p:sp>
        <p:nvSpPr>
          <p:cNvPr id="141" name="Rectangle 140"/>
          <p:cNvSpPr/>
          <p:nvPr/>
        </p:nvSpPr>
        <p:spPr bwMode="auto">
          <a:xfrm>
            <a:off x="4237607" y="2500292"/>
            <a:ext cx="3962126" cy="196437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defTabSz="932330">
              <a:lnSpc>
                <a:spcPct val="90000"/>
              </a:lnSpc>
            </a:pPr>
            <a:r>
              <a:rPr lang="en-US" sz="2000" dirty="0">
                <a:gradFill>
                  <a:gsLst>
                    <a:gs pos="21368">
                      <a:srgbClr val="FFFFFF"/>
                    </a:gs>
                    <a:gs pos="85000">
                      <a:srgbClr val="FFFFFF"/>
                    </a:gs>
                  </a:gsLst>
                  <a:lin ang="5400000" scaled="1"/>
                </a:gradFill>
                <a:cs typeface="Segoe UI Semilight" panose="020B0402040204020203" pitchFamily="34" charset="0"/>
              </a:rPr>
              <a:t>Reliability and </a:t>
            </a:r>
            <a:br>
              <a:rPr lang="en-US" sz="2000" dirty="0">
                <a:gradFill>
                  <a:gsLst>
                    <a:gs pos="21368">
                      <a:srgbClr val="FFFFFF"/>
                    </a:gs>
                    <a:gs pos="85000">
                      <a:srgbClr val="FFFFFF"/>
                    </a:gs>
                  </a:gsLst>
                  <a:lin ang="5400000" scaled="1"/>
                </a:gradFill>
                <a:cs typeface="Segoe UI Semilight" panose="020B0402040204020203" pitchFamily="34" charset="0"/>
              </a:rPr>
            </a:br>
            <a:r>
              <a:rPr lang="en-US" sz="2000" dirty="0">
                <a:gradFill>
                  <a:gsLst>
                    <a:gs pos="21368">
                      <a:srgbClr val="FFFFFF"/>
                    </a:gs>
                    <a:gs pos="85000">
                      <a:srgbClr val="FFFFFF"/>
                    </a:gs>
                  </a:gsLst>
                  <a:lin ang="5400000" scaled="1"/>
                </a:gradFill>
                <a:cs typeface="Segoe UI Semilight" panose="020B0402040204020203" pitchFamily="34" charset="0"/>
              </a:rPr>
              <a:t>high-performance </a:t>
            </a:r>
          </a:p>
        </p:txBody>
      </p:sp>
      <p:sp>
        <p:nvSpPr>
          <p:cNvPr id="142" name="Rectangle 141"/>
          <p:cNvSpPr/>
          <p:nvPr/>
        </p:nvSpPr>
        <p:spPr bwMode="auto">
          <a:xfrm>
            <a:off x="8199734" y="2500292"/>
            <a:ext cx="3962126" cy="196437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defTabSz="932330">
              <a:lnSpc>
                <a:spcPct val="90000"/>
              </a:lnSpc>
            </a:pPr>
            <a:r>
              <a:rPr lang="en-US" sz="2000" dirty="0">
                <a:gradFill>
                  <a:gsLst>
                    <a:gs pos="21368">
                      <a:srgbClr val="FFFFFF"/>
                    </a:gs>
                    <a:gs pos="85000">
                      <a:srgbClr val="FFFFFF"/>
                    </a:gs>
                  </a:gsLst>
                  <a:lin ang="5400000" scaled="1"/>
                </a:gradFill>
                <a:cs typeface="Segoe UI Semilight" panose="020B0402040204020203" pitchFamily="34" charset="0"/>
              </a:rPr>
              <a:t>Application/</a:t>
            </a:r>
            <a:br>
              <a:rPr lang="en-US" sz="2000" dirty="0">
                <a:gradFill>
                  <a:gsLst>
                    <a:gs pos="21368">
                      <a:srgbClr val="FFFFFF"/>
                    </a:gs>
                    <a:gs pos="85000">
                      <a:srgbClr val="FFFFFF"/>
                    </a:gs>
                  </a:gsLst>
                  <a:lin ang="5400000" scaled="1"/>
                </a:gradFill>
                <a:cs typeface="Segoe UI Semilight" panose="020B0402040204020203" pitchFamily="34" charset="0"/>
              </a:rPr>
            </a:br>
            <a:r>
              <a:rPr lang="en-US" sz="2000" dirty="0">
                <a:gradFill>
                  <a:gsLst>
                    <a:gs pos="21368">
                      <a:srgbClr val="FFFFFF"/>
                    </a:gs>
                    <a:gs pos="85000">
                      <a:srgbClr val="FFFFFF"/>
                    </a:gs>
                  </a:gsLst>
                  <a:lin ang="5400000" scaled="1"/>
                </a:gradFill>
                <a:cs typeface="Segoe UI Semilight" panose="020B0402040204020203" pitchFamily="34" charset="0"/>
              </a:rPr>
              <a:t>Workload focus</a:t>
            </a:r>
          </a:p>
        </p:txBody>
      </p:sp>
      <p:sp>
        <p:nvSpPr>
          <p:cNvPr id="152" name="Rectangle 151"/>
          <p:cNvSpPr/>
          <p:nvPr/>
        </p:nvSpPr>
        <p:spPr bwMode="auto">
          <a:xfrm>
            <a:off x="275483" y="1757355"/>
            <a:ext cx="11887558" cy="74731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spAutoFit/>
          </a:bodyPr>
          <a:lstStyle/>
          <a:p>
            <a:pPr defTabSz="1243027" fontAlgn="base">
              <a:lnSpc>
                <a:spcPct val="90000"/>
              </a:lnSpc>
              <a:spcBef>
                <a:spcPct val="0"/>
              </a:spcBef>
              <a:spcAft>
                <a:spcPct val="0"/>
              </a:spcAft>
            </a:pPr>
            <a:r>
              <a:rPr lang="en-US" sz="3199" dirty="0">
                <a:gradFill>
                  <a:gsLst>
                    <a:gs pos="22857">
                      <a:srgbClr val="00188F"/>
                    </a:gs>
                    <a:gs pos="58000">
                      <a:srgbClr val="00188F"/>
                    </a:gs>
                  </a:gsLst>
                  <a:lin ang="5400000" scaled="0"/>
                </a:gradFill>
                <a:latin typeface="Segoe UI Light"/>
                <a:ea typeface="Segoe UI" pitchFamily="34" charset="0"/>
                <a:cs typeface="Segoe UI" pitchFamily="34" charset="0"/>
              </a:rPr>
              <a:t>Customers require</a:t>
            </a:r>
          </a:p>
        </p:txBody>
      </p:sp>
      <p:sp>
        <p:nvSpPr>
          <p:cNvPr id="43" name="Freeform 23"/>
          <p:cNvSpPr>
            <a:spLocks noEditPoints="1"/>
          </p:cNvSpPr>
          <p:nvPr/>
        </p:nvSpPr>
        <p:spPr bwMode="auto">
          <a:xfrm>
            <a:off x="3311927" y="2683674"/>
            <a:ext cx="626974" cy="626973"/>
          </a:xfrm>
          <a:custGeom>
            <a:avLst/>
            <a:gdLst>
              <a:gd name="T0" fmla="*/ 255 w 1277"/>
              <a:gd name="T1" fmla="*/ 319 h 1277"/>
              <a:gd name="T2" fmla="*/ 0 w 1277"/>
              <a:gd name="T3" fmla="*/ 255 h 1277"/>
              <a:gd name="T4" fmla="*/ 64 w 1277"/>
              <a:gd name="T5" fmla="*/ 0 h 1277"/>
              <a:gd name="T6" fmla="*/ 319 w 1277"/>
              <a:gd name="T7" fmla="*/ 64 h 1277"/>
              <a:gd name="T8" fmla="*/ 1277 w 1277"/>
              <a:gd name="T9" fmla="*/ 64 h 1277"/>
              <a:gd name="T10" fmla="*/ 1021 w 1277"/>
              <a:gd name="T11" fmla="*/ 0 h 1277"/>
              <a:gd name="T12" fmla="*/ 958 w 1277"/>
              <a:gd name="T13" fmla="*/ 255 h 1277"/>
              <a:gd name="T14" fmla="*/ 1213 w 1277"/>
              <a:gd name="T15" fmla="*/ 319 h 1277"/>
              <a:gd name="T16" fmla="*/ 1277 w 1277"/>
              <a:gd name="T17" fmla="*/ 64 h 1277"/>
              <a:gd name="T18" fmla="*/ 736 w 1277"/>
              <a:gd name="T19" fmla="*/ 0 h 1277"/>
              <a:gd name="T20" fmla="*/ 481 w 1277"/>
              <a:gd name="T21" fmla="*/ 64 h 1277"/>
              <a:gd name="T22" fmla="*/ 545 w 1277"/>
              <a:gd name="T23" fmla="*/ 319 h 1277"/>
              <a:gd name="T24" fmla="*/ 800 w 1277"/>
              <a:gd name="T25" fmla="*/ 255 h 1277"/>
              <a:gd name="T26" fmla="*/ 800 w 1277"/>
              <a:gd name="T27" fmla="*/ 64 h 1277"/>
              <a:gd name="T28" fmla="*/ 161 w 1277"/>
              <a:gd name="T29" fmla="*/ 1277 h 1277"/>
              <a:gd name="T30" fmla="*/ 225 w 1277"/>
              <a:gd name="T31" fmla="*/ 1115 h 1277"/>
              <a:gd name="T32" fmla="*/ 161 w 1277"/>
              <a:gd name="T33" fmla="*/ 1051 h 1277"/>
              <a:gd name="T34" fmla="*/ 481 w 1277"/>
              <a:gd name="T35" fmla="*/ 1115 h 1277"/>
              <a:gd name="T36" fmla="*/ 638 w 1277"/>
              <a:gd name="T37" fmla="*/ 958 h 1277"/>
              <a:gd name="T38" fmla="*/ 574 w 1277"/>
              <a:gd name="T39" fmla="*/ 1115 h 1277"/>
              <a:gd name="T40" fmla="*/ 1119 w 1277"/>
              <a:gd name="T41" fmla="*/ 958 h 1277"/>
              <a:gd name="T42" fmla="*/ 1277 w 1277"/>
              <a:gd name="T43" fmla="*/ 1115 h 1277"/>
              <a:gd name="T44" fmla="*/ 1119 w 1277"/>
              <a:gd name="T45" fmla="*/ 1179 h 1277"/>
              <a:gd name="T46" fmla="*/ 1183 w 1277"/>
              <a:gd name="T47" fmla="*/ 1115 h 1277"/>
              <a:gd name="T48" fmla="*/ 1094 w 1277"/>
              <a:gd name="T49" fmla="*/ 740 h 1277"/>
              <a:gd name="T50" fmla="*/ 1145 w 1277"/>
              <a:gd name="T51" fmla="*/ 689 h 1277"/>
              <a:gd name="T52" fmla="*/ 276 w 1277"/>
              <a:gd name="T53" fmla="*/ 689 h 1277"/>
              <a:gd name="T54" fmla="*/ 587 w 1277"/>
              <a:gd name="T55" fmla="*/ 740 h 1277"/>
              <a:gd name="T56" fmla="*/ 276 w 1277"/>
              <a:gd name="T57" fmla="*/ 689 h 1277"/>
              <a:gd name="T58" fmla="*/ 136 w 1277"/>
              <a:gd name="T59" fmla="*/ 447 h 1277"/>
              <a:gd name="T60" fmla="*/ 187 w 1277"/>
              <a:gd name="T61" fmla="*/ 630 h 1277"/>
              <a:gd name="T62" fmla="*/ 161 w 1277"/>
              <a:gd name="T63" fmla="*/ 323 h 1277"/>
              <a:gd name="T64" fmla="*/ 1000 w 1277"/>
              <a:gd name="T65" fmla="*/ 447 h 1277"/>
              <a:gd name="T66" fmla="*/ 689 w 1277"/>
              <a:gd name="T67" fmla="*/ 634 h 1277"/>
              <a:gd name="T68" fmla="*/ 1085 w 1277"/>
              <a:gd name="T69" fmla="*/ 362 h 1277"/>
              <a:gd name="T70" fmla="*/ 472 w 1277"/>
              <a:gd name="T71" fmla="*/ 591 h 1277"/>
              <a:gd name="T72" fmla="*/ 149 w 1277"/>
              <a:gd name="T73" fmla="*/ 740 h 1277"/>
              <a:gd name="T74" fmla="*/ 204 w 1277"/>
              <a:gd name="T75" fmla="*/ 740 h 1277"/>
              <a:gd name="T76" fmla="*/ 468 w 1277"/>
              <a:gd name="T77" fmla="*/ 643 h 1277"/>
              <a:gd name="T78" fmla="*/ 472 w 1277"/>
              <a:gd name="T79" fmla="*/ 591 h 1277"/>
              <a:gd name="T80" fmla="*/ 519 w 1277"/>
              <a:gd name="T81" fmla="*/ 447 h 1277"/>
              <a:gd name="T82" fmla="*/ 664 w 1277"/>
              <a:gd name="T83" fmla="*/ 881 h 1277"/>
              <a:gd name="T84" fmla="*/ 762 w 1277"/>
              <a:gd name="T85" fmla="*/ 447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7" h="1277">
                <a:moveTo>
                  <a:pt x="221" y="157"/>
                </a:moveTo>
                <a:cubicBezTo>
                  <a:pt x="319" y="255"/>
                  <a:pt x="319" y="255"/>
                  <a:pt x="319" y="255"/>
                </a:cubicBezTo>
                <a:cubicBezTo>
                  <a:pt x="255" y="319"/>
                  <a:pt x="255" y="319"/>
                  <a:pt x="255" y="319"/>
                </a:cubicBezTo>
                <a:cubicBezTo>
                  <a:pt x="157" y="221"/>
                  <a:pt x="157" y="221"/>
                  <a:pt x="157" y="221"/>
                </a:cubicBezTo>
                <a:cubicBezTo>
                  <a:pt x="64" y="319"/>
                  <a:pt x="64" y="319"/>
                  <a:pt x="64" y="319"/>
                </a:cubicBezTo>
                <a:cubicBezTo>
                  <a:pt x="0" y="255"/>
                  <a:pt x="0" y="255"/>
                  <a:pt x="0" y="255"/>
                </a:cubicBezTo>
                <a:cubicBezTo>
                  <a:pt x="98" y="157"/>
                  <a:pt x="98" y="157"/>
                  <a:pt x="98" y="157"/>
                </a:cubicBezTo>
                <a:cubicBezTo>
                  <a:pt x="0" y="64"/>
                  <a:pt x="0" y="64"/>
                  <a:pt x="0" y="64"/>
                </a:cubicBezTo>
                <a:cubicBezTo>
                  <a:pt x="64" y="0"/>
                  <a:pt x="64" y="0"/>
                  <a:pt x="64" y="0"/>
                </a:cubicBezTo>
                <a:cubicBezTo>
                  <a:pt x="157" y="93"/>
                  <a:pt x="157" y="93"/>
                  <a:pt x="157" y="93"/>
                </a:cubicBezTo>
                <a:cubicBezTo>
                  <a:pt x="255" y="0"/>
                  <a:pt x="255" y="0"/>
                  <a:pt x="255" y="0"/>
                </a:cubicBezTo>
                <a:cubicBezTo>
                  <a:pt x="319" y="64"/>
                  <a:pt x="319" y="64"/>
                  <a:pt x="319" y="64"/>
                </a:cubicBezTo>
                <a:cubicBezTo>
                  <a:pt x="221" y="157"/>
                  <a:pt x="221" y="157"/>
                  <a:pt x="221" y="157"/>
                </a:cubicBezTo>
                <a:cubicBezTo>
                  <a:pt x="221" y="157"/>
                  <a:pt x="221" y="157"/>
                  <a:pt x="221" y="157"/>
                </a:cubicBezTo>
                <a:close/>
                <a:moveTo>
                  <a:pt x="1277" y="64"/>
                </a:moveTo>
                <a:cubicBezTo>
                  <a:pt x="1213" y="0"/>
                  <a:pt x="1213" y="0"/>
                  <a:pt x="1213" y="0"/>
                </a:cubicBezTo>
                <a:cubicBezTo>
                  <a:pt x="1115" y="93"/>
                  <a:pt x="1115" y="93"/>
                  <a:pt x="1115" y="93"/>
                </a:cubicBezTo>
                <a:cubicBezTo>
                  <a:pt x="1021" y="0"/>
                  <a:pt x="1021" y="0"/>
                  <a:pt x="1021" y="0"/>
                </a:cubicBezTo>
                <a:cubicBezTo>
                  <a:pt x="958" y="64"/>
                  <a:pt x="958" y="64"/>
                  <a:pt x="958" y="64"/>
                </a:cubicBezTo>
                <a:cubicBezTo>
                  <a:pt x="1055" y="157"/>
                  <a:pt x="1055" y="157"/>
                  <a:pt x="1055" y="157"/>
                </a:cubicBezTo>
                <a:cubicBezTo>
                  <a:pt x="958" y="255"/>
                  <a:pt x="958" y="255"/>
                  <a:pt x="958" y="255"/>
                </a:cubicBezTo>
                <a:cubicBezTo>
                  <a:pt x="1021" y="319"/>
                  <a:pt x="1021" y="319"/>
                  <a:pt x="1021" y="319"/>
                </a:cubicBezTo>
                <a:cubicBezTo>
                  <a:pt x="1115" y="221"/>
                  <a:pt x="1115" y="221"/>
                  <a:pt x="1115" y="221"/>
                </a:cubicBezTo>
                <a:cubicBezTo>
                  <a:pt x="1213" y="319"/>
                  <a:pt x="1213" y="319"/>
                  <a:pt x="1213" y="319"/>
                </a:cubicBezTo>
                <a:cubicBezTo>
                  <a:pt x="1277" y="255"/>
                  <a:pt x="1277" y="255"/>
                  <a:pt x="1277" y="255"/>
                </a:cubicBezTo>
                <a:cubicBezTo>
                  <a:pt x="1179" y="157"/>
                  <a:pt x="1179" y="157"/>
                  <a:pt x="1179" y="157"/>
                </a:cubicBezTo>
                <a:cubicBezTo>
                  <a:pt x="1277" y="64"/>
                  <a:pt x="1277" y="64"/>
                  <a:pt x="1277" y="64"/>
                </a:cubicBezTo>
                <a:cubicBezTo>
                  <a:pt x="1277" y="64"/>
                  <a:pt x="1277" y="64"/>
                  <a:pt x="1277" y="64"/>
                </a:cubicBezTo>
                <a:close/>
                <a:moveTo>
                  <a:pt x="800" y="64"/>
                </a:moveTo>
                <a:cubicBezTo>
                  <a:pt x="736" y="0"/>
                  <a:pt x="736" y="0"/>
                  <a:pt x="736" y="0"/>
                </a:cubicBezTo>
                <a:cubicBezTo>
                  <a:pt x="638" y="93"/>
                  <a:pt x="638" y="93"/>
                  <a:pt x="638" y="93"/>
                </a:cubicBezTo>
                <a:cubicBezTo>
                  <a:pt x="545" y="0"/>
                  <a:pt x="545" y="0"/>
                  <a:pt x="545" y="0"/>
                </a:cubicBezTo>
                <a:cubicBezTo>
                  <a:pt x="481" y="64"/>
                  <a:pt x="481" y="64"/>
                  <a:pt x="481" y="64"/>
                </a:cubicBezTo>
                <a:cubicBezTo>
                  <a:pt x="574" y="157"/>
                  <a:pt x="574" y="157"/>
                  <a:pt x="574" y="157"/>
                </a:cubicBezTo>
                <a:cubicBezTo>
                  <a:pt x="481" y="255"/>
                  <a:pt x="481" y="255"/>
                  <a:pt x="481" y="255"/>
                </a:cubicBezTo>
                <a:cubicBezTo>
                  <a:pt x="545" y="319"/>
                  <a:pt x="545" y="319"/>
                  <a:pt x="545" y="319"/>
                </a:cubicBezTo>
                <a:cubicBezTo>
                  <a:pt x="638" y="221"/>
                  <a:pt x="638" y="221"/>
                  <a:pt x="638" y="221"/>
                </a:cubicBezTo>
                <a:cubicBezTo>
                  <a:pt x="736" y="319"/>
                  <a:pt x="736" y="319"/>
                  <a:pt x="736" y="319"/>
                </a:cubicBezTo>
                <a:cubicBezTo>
                  <a:pt x="800" y="255"/>
                  <a:pt x="800" y="255"/>
                  <a:pt x="800" y="255"/>
                </a:cubicBezTo>
                <a:cubicBezTo>
                  <a:pt x="702" y="157"/>
                  <a:pt x="702" y="157"/>
                  <a:pt x="702" y="157"/>
                </a:cubicBezTo>
                <a:cubicBezTo>
                  <a:pt x="800" y="64"/>
                  <a:pt x="800" y="64"/>
                  <a:pt x="800" y="64"/>
                </a:cubicBezTo>
                <a:cubicBezTo>
                  <a:pt x="800" y="64"/>
                  <a:pt x="800" y="64"/>
                  <a:pt x="800" y="64"/>
                </a:cubicBezTo>
                <a:close/>
                <a:moveTo>
                  <a:pt x="161" y="958"/>
                </a:moveTo>
                <a:cubicBezTo>
                  <a:pt x="72" y="958"/>
                  <a:pt x="0" y="1030"/>
                  <a:pt x="0" y="1115"/>
                </a:cubicBezTo>
                <a:cubicBezTo>
                  <a:pt x="0" y="1204"/>
                  <a:pt x="72" y="1277"/>
                  <a:pt x="161" y="1277"/>
                </a:cubicBezTo>
                <a:cubicBezTo>
                  <a:pt x="247" y="1277"/>
                  <a:pt x="319" y="1204"/>
                  <a:pt x="319" y="1115"/>
                </a:cubicBezTo>
                <a:cubicBezTo>
                  <a:pt x="319" y="1030"/>
                  <a:pt x="247" y="958"/>
                  <a:pt x="161" y="958"/>
                </a:cubicBezTo>
                <a:close/>
                <a:moveTo>
                  <a:pt x="225" y="1115"/>
                </a:moveTo>
                <a:cubicBezTo>
                  <a:pt x="225" y="1153"/>
                  <a:pt x="196" y="1179"/>
                  <a:pt x="161" y="1179"/>
                </a:cubicBezTo>
                <a:cubicBezTo>
                  <a:pt x="123" y="1179"/>
                  <a:pt x="98" y="1153"/>
                  <a:pt x="98" y="1115"/>
                </a:cubicBezTo>
                <a:cubicBezTo>
                  <a:pt x="98" y="1081"/>
                  <a:pt x="123" y="1051"/>
                  <a:pt x="161" y="1051"/>
                </a:cubicBezTo>
                <a:cubicBezTo>
                  <a:pt x="196" y="1051"/>
                  <a:pt x="225" y="1081"/>
                  <a:pt x="225" y="1115"/>
                </a:cubicBezTo>
                <a:close/>
                <a:moveTo>
                  <a:pt x="638" y="958"/>
                </a:moveTo>
                <a:cubicBezTo>
                  <a:pt x="549" y="958"/>
                  <a:pt x="481" y="1030"/>
                  <a:pt x="481" y="1115"/>
                </a:cubicBezTo>
                <a:cubicBezTo>
                  <a:pt x="481" y="1204"/>
                  <a:pt x="549" y="1277"/>
                  <a:pt x="638" y="1277"/>
                </a:cubicBezTo>
                <a:cubicBezTo>
                  <a:pt x="728" y="1277"/>
                  <a:pt x="800" y="1204"/>
                  <a:pt x="800" y="1115"/>
                </a:cubicBezTo>
                <a:cubicBezTo>
                  <a:pt x="800" y="1030"/>
                  <a:pt x="728" y="958"/>
                  <a:pt x="638" y="958"/>
                </a:cubicBezTo>
                <a:close/>
                <a:moveTo>
                  <a:pt x="702" y="1115"/>
                </a:moveTo>
                <a:cubicBezTo>
                  <a:pt x="702" y="1153"/>
                  <a:pt x="672" y="1179"/>
                  <a:pt x="638" y="1179"/>
                </a:cubicBezTo>
                <a:cubicBezTo>
                  <a:pt x="604" y="1179"/>
                  <a:pt x="574" y="1153"/>
                  <a:pt x="574" y="1115"/>
                </a:cubicBezTo>
                <a:cubicBezTo>
                  <a:pt x="574" y="1081"/>
                  <a:pt x="604" y="1051"/>
                  <a:pt x="638" y="1051"/>
                </a:cubicBezTo>
                <a:cubicBezTo>
                  <a:pt x="672" y="1051"/>
                  <a:pt x="702" y="1081"/>
                  <a:pt x="702" y="1115"/>
                </a:cubicBezTo>
                <a:close/>
                <a:moveTo>
                  <a:pt x="1119" y="958"/>
                </a:moveTo>
                <a:cubicBezTo>
                  <a:pt x="1030" y="958"/>
                  <a:pt x="958" y="1030"/>
                  <a:pt x="958" y="1115"/>
                </a:cubicBezTo>
                <a:cubicBezTo>
                  <a:pt x="958" y="1204"/>
                  <a:pt x="1030" y="1277"/>
                  <a:pt x="1119" y="1277"/>
                </a:cubicBezTo>
                <a:cubicBezTo>
                  <a:pt x="1204" y="1277"/>
                  <a:pt x="1277" y="1204"/>
                  <a:pt x="1277" y="1115"/>
                </a:cubicBezTo>
                <a:cubicBezTo>
                  <a:pt x="1277" y="1030"/>
                  <a:pt x="1204" y="958"/>
                  <a:pt x="1119" y="958"/>
                </a:cubicBezTo>
                <a:close/>
                <a:moveTo>
                  <a:pt x="1183" y="1115"/>
                </a:moveTo>
                <a:cubicBezTo>
                  <a:pt x="1183" y="1153"/>
                  <a:pt x="1153" y="1179"/>
                  <a:pt x="1119" y="1179"/>
                </a:cubicBezTo>
                <a:cubicBezTo>
                  <a:pt x="1081" y="1179"/>
                  <a:pt x="1055" y="1153"/>
                  <a:pt x="1055" y="1115"/>
                </a:cubicBezTo>
                <a:cubicBezTo>
                  <a:pt x="1055" y="1081"/>
                  <a:pt x="1081" y="1051"/>
                  <a:pt x="1119" y="1051"/>
                </a:cubicBezTo>
                <a:cubicBezTo>
                  <a:pt x="1153" y="1051"/>
                  <a:pt x="1183" y="1081"/>
                  <a:pt x="1183" y="1115"/>
                </a:cubicBezTo>
                <a:close/>
                <a:moveTo>
                  <a:pt x="689" y="689"/>
                </a:moveTo>
                <a:cubicBezTo>
                  <a:pt x="689" y="740"/>
                  <a:pt x="689" y="740"/>
                  <a:pt x="689" y="740"/>
                </a:cubicBezTo>
                <a:cubicBezTo>
                  <a:pt x="1094" y="740"/>
                  <a:pt x="1094" y="740"/>
                  <a:pt x="1094" y="740"/>
                </a:cubicBezTo>
                <a:cubicBezTo>
                  <a:pt x="1094" y="881"/>
                  <a:pt x="1094" y="881"/>
                  <a:pt x="1094" y="881"/>
                </a:cubicBezTo>
                <a:cubicBezTo>
                  <a:pt x="1145" y="881"/>
                  <a:pt x="1145" y="881"/>
                  <a:pt x="1145" y="881"/>
                </a:cubicBezTo>
                <a:cubicBezTo>
                  <a:pt x="1145" y="689"/>
                  <a:pt x="1145" y="689"/>
                  <a:pt x="1145" y="689"/>
                </a:cubicBezTo>
                <a:cubicBezTo>
                  <a:pt x="689" y="689"/>
                  <a:pt x="689" y="689"/>
                  <a:pt x="689" y="689"/>
                </a:cubicBezTo>
                <a:cubicBezTo>
                  <a:pt x="689" y="689"/>
                  <a:pt x="689" y="689"/>
                  <a:pt x="689" y="689"/>
                </a:cubicBezTo>
                <a:close/>
                <a:moveTo>
                  <a:pt x="276" y="689"/>
                </a:moveTo>
                <a:cubicBezTo>
                  <a:pt x="268" y="694"/>
                  <a:pt x="264" y="698"/>
                  <a:pt x="255" y="706"/>
                </a:cubicBezTo>
                <a:cubicBezTo>
                  <a:pt x="247" y="715"/>
                  <a:pt x="238" y="728"/>
                  <a:pt x="234" y="740"/>
                </a:cubicBezTo>
                <a:cubicBezTo>
                  <a:pt x="587" y="740"/>
                  <a:pt x="587" y="740"/>
                  <a:pt x="587" y="740"/>
                </a:cubicBezTo>
                <a:cubicBezTo>
                  <a:pt x="587" y="689"/>
                  <a:pt x="587" y="689"/>
                  <a:pt x="587" y="689"/>
                </a:cubicBezTo>
                <a:cubicBezTo>
                  <a:pt x="276" y="689"/>
                  <a:pt x="276" y="689"/>
                  <a:pt x="276" y="689"/>
                </a:cubicBezTo>
                <a:cubicBezTo>
                  <a:pt x="276" y="689"/>
                  <a:pt x="276" y="689"/>
                  <a:pt x="276" y="689"/>
                </a:cubicBezTo>
                <a:close/>
                <a:moveTo>
                  <a:pt x="161" y="323"/>
                </a:moveTo>
                <a:cubicBezTo>
                  <a:pt x="38" y="447"/>
                  <a:pt x="38" y="447"/>
                  <a:pt x="38" y="447"/>
                </a:cubicBezTo>
                <a:cubicBezTo>
                  <a:pt x="136" y="447"/>
                  <a:pt x="136" y="447"/>
                  <a:pt x="136" y="447"/>
                </a:cubicBezTo>
                <a:cubicBezTo>
                  <a:pt x="136" y="711"/>
                  <a:pt x="136" y="711"/>
                  <a:pt x="136" y="711"/>
                </a:cubicBezTo>
                <a:cubicBezTo>
                  <a:pt x="144" y="681"/>
                  <a:pt x="161" y="655"/>
                  <a:pt x="183" y="634"/>
                </a:cubicBezTo>
                <a:cubicBezTo>
                  <a:pt x="183" y="634"/>
                  <a:pt x="183" y="630"/>
                  <a:pt x="187" y="630"/>
                </a:cubicBezTo>
                <a:cubicBezTo>
                  <a:pt x="187" y="447"/>
                  <a:pt x="187" y="447"/>
                  <a:pt x="187" y="447"/>
                </a:cubicBezTo>
                <a:cubicBezTo>
                  <a:pt x="281" y="447"/>
                  <a:pt x="281" y="447"/>
                  <a:pt x="281" y="447"/>
                </a:cubicBezTo>
                <a:cubicBezTo>
                  <a:pt x="161" y="323"/>
                  <a:pt x="161" y="323"/>
                  <a:pt x="161" y="323"/>
                </a:cubicBezTo>
                <a:cubicBezTo>
                  <a:pt x="161" y="323"/>
                  <a:pt x="161" y="323"/>
                  <a:pt x="161" y="323"/>
                </a:cubicBezTo>
                <a:close/>
                <a:moveTo>
                  <a:pt x="915" y="362"/>
                </a:moveTo>
                <a:cubicBezTo>
                  <a:pt x="1000" y="447"/>
                  <a:pt x="1000" y="447"/>
                  <a:pt x="1000" y="447"/>
                </a:cubicBezTo>
                <a:cubicBezTo>
                  <a:pt x="983" y="430"/>
                  <a:pt x="983" y="430"/>
                  <a:pt x="983" y="430"/>
                </a:cubicBezTo>
                <a:cubicBezTo>
                  <a:pt x="885" y="523"/>
                  <a:pt x="787" y="566"/>
                  <a:pt x="689" y="583"/>
                </a:cubicBezTo>
                <a:cubicBezTo>
                  <a:pt x="689" y="634"/>
                  <a:pt x="689" y="634"/>
                  <a:pt x="689" y="634"/>
                </a:cubicBezTo>
                <a:cubicBezTo>
                  <a:pt x="796" y="617"/>
                  <a:pt x="911" y="574"/>
                  <a:pt x="1017" y="464"/>
                </a:cubicBezTo>
                <a:cubicBezTo>
                  <a:pt x="1085" y="532"/>
                  <a:pt x="1085" y="532"/>
                  <a:pt x="1085" y="532"/>
                </a:cubicBezTo>
                <a:cubicBezTo>
                  <a:pt x="1085" y="362"/>
                  <a:pt x="1085" y="362"/>
                  <a:pt x="1085" y="362"/>
                </a:cubicBezTo>
                <a:cubicBezTo>
                  <a:pt x="915" y="362"/>
                  <a:pt x="915" y="362"/>
                  <a:pt x="915" y="362"/>
                </a:cubicBezTo>
                <a:cubicBezTo>
                  <a:pt x="915" y="362"/>
                  <a:pt x="915" y="362"/>
                  <a:pt x="915" y="362"/>
                </a:cubicBezTo>
                <a:close/>
                <a:moveTo>
                  <a:pt x="472" y="591"/>
                </a:moveTo>
                <a:cubicBezTo>
                  <a:pt x="362" y="591"/>
                  <a:pt x="264" y="587"/>
                  <a:pt x="200" y="651"/>
                </a:cubicBezTo>
                <a:cubicBezTo>
                  <a:pt x="196" y="655"/>
                  <a:pt x="191" y="664"/>
                  <a:pt x="187" y="668"/>
                </a:cubicBezTo>
                <a:cubicBezTo>
                  <a:pt x="170" y="689"/>
                  <a:pt x="157" y="711"/>
                  <a:pt x="149" y="740"/>
                </a:cubicBezTo>
                <a:cubicBezTo>
                  <a:pt x="140" y="779"/>
                  <a:pt x="136" y="826"/>
                  <a:pt x="136" y="881"/>
                </a:cubicBezTo>
                <a:cubicBezTo>
                  <a:pt x="187" y="881"/>
                  <a:pt x="187" y="881"/>
                  <a:pt x="187" y="881"/>
                </a:cubicBezTo>
                <a:cubicBezTo>
                  <a:pt x="187" y="821"/>
                  <a:pt x="191" y="774"/>
                  <a:pt x="204" y="740"/>
                </a:cubicBezTo>
                <a:cubicBezTo>
                  <a:pt x="213" y="719"/>
                  <a:pt x="221" y="702"/>
                  <a:pt x="234" y="689"/>
                </a:cubicBezTo>
                <a:cubicBezTo>
                  <a:pt x="238" y="689"/>
                  <a:pt x="238" y="689"/>
                  <a:pt x="238" y="685"/>
                </a:cubicBezTo>
                <a:cubicBezTo>
                  <a:pt x="285" y="638"/>
                  <a:pt x="366" y="643"/>
                  <a:pt x="468" y="643"/>
                </a:cubicBezTo>
                <a:cubicBezTo>
                  <a:pt x="506" y="643"/>
                  <a:pt x="545" y="647"/>
                  <a:pt x="587" y="643"/>
                </a:cubicBezTo>
                <a:cubicBezTo>
                  <a:pt x="587" y="591"/>
                  <a:pt x="587" y="591"/>
                  <a:pt x="587" y="591"/>
                </a:cubicBezTo>
                <a:cubicBezTo>
                  <a:pt x="545" y="596"/>
                  <a:pt x="506" y="591"/>
                  <a:pt x="472" y="591"/>
                </a:cubicBezTo>
                <a:close/>
                <a:moveTo>
                  <a:pt x="762" y="447"/>
                </a:moveTo>
                <a:cubicBezTo>
                  <a:pt x="638" y="323"/>
                  <a:pt x="638" y="323"/>
                  <a:pt x="638" y="323"/>
                </a:cubicBezTo>
                <a:cubicBezTo>
                  <a:pt x="519" y="447"/>
                  <a:pt x="519" y="447"/>
                  <a:pt x="519" y="447"/>
                </a:cubicBezTo>
                <a:cubicBezTo>
                  <a:pt x="613" y="447"/>
                  <a:pt x="613" y="447"/>
                  <a:pt x="613" y="447"/>
                </a:cubicBezTo>
                <a:cubicBezTo>
                  <a:pt x="613" y="881"/>
                  <a:pt x="613" y="881"/>
                  <a:pt x="613" y="881"/>
                </a:cubicBezTo>
                <a:cubicBezTo>
                  <a:pt x="664" y="881"/>
                  <a:pt x="664" y="881"/>
                  <a:pt x="664" y="881"/>
                </a:cubicBezTo>
                <a:cubicBezTo>
                  <a:pt x="664" y="447"/>
                  <a:pt x="664" y="447"/>
                  <a:pt x="664" y="447"/>
                </a:cubicBezTo>
                <a:cubicBezTo>
                  <a:pt x="762" y="447"/>
                  <a:pt x="762" y="447"/>
                  <a:pt x="762" y="447"/>
                </a:cubicBezTo>
                <a:cubicBezTo>
                  <a:pt x="762" y="447"/>
                  <a:pt x="762" y="447"/>
                  <a:pt x="762" y="447"/>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11"/>
          <p:cNvSpPr>
            <a:spLocks/>
          </p:cNvSpPr>
          <p:nvPr/>
        </p:nvSpPr>
        <p:spPr bwMode="auto">
          <a:xfrm>
            <a:off x="11119468" y="2683674"/>
            <a:ext cx="801574" cy="599989"/>
          </a:xfrm>
          <a:custGeom>
            <a:avLst/>
            <a:gdLst>
              <a:gd name="T0" fmla="*/ 1689 w 1700"/>
              <a:gd name="T1" fmla="*/ 730 h 1277"/>
              <a:gd name="T2" fmla="*/ 1619 w 1700"/>
              <a:gd name="T3" fmla="*/ 676 h 1277"/>
              <a:gd name="T4" fmla="*/ 1587 w 1700"/>
              <a:gd name="T5" fmla="*/ 660 h 1277"/>
              <a:gd name="T6" fmla="*/ 669 w 1700"/>
              <a:gd name="T7" fmla="*/ 314 h 1277"/>
              <a:gd name="T8" fmla="*/ 675 w 1700"/>
              <a:gd name="T9" fmla="*/ 303 h 1277"/>
              <a:gd name="T10" fmla="*/ 540 w 1700"/>
              <a:gd name="T11" fmla="*/ 211 h 1277"/>
              <a:gd name="T12" fmla="*/ 826 w 1700"/>
              <a:gd name="T13" fmla="*/ 60 h 1277"/>
              <a:gd name="T14" fmla="*/ 556 w 1700"/>
              <a:gd name="T15" fmla="*/ 44 h 1277"/>
              <a:gd name="T16" fmla="*/ 329 w 1700"/>
              <a:gd name="T17" fmla="*/ 238 h 1277"/>
              <a:gd name="T18" fmla="*/ 292 w 1700"/>
              <a:gd name="T19" fmla="*/ 460 h 1277"/>
              <a:gd name="T20" fmla="*/ 200 w 1700"/>
              <a:gd name="T21" fmla="*/ 606 h 1277"/>
              <a:gd name="T22" fmla="*/ 302 w 1700"/>
              <a:gd name="T23" fmla="*/ 720 h 1277"/>
              <a:gd name="T24" fmla="*/ 340 w 1700"/>
              <a:gd name="T25" fmla="*/ 730 h 1277"/>
              <a:gd name="T26" fmla="*/ 189 w 1700"/>
              <a:gd name="T27" fmla="*/ 730 h 1277"/>
              <a:gd name="T28" fmla="*/ 167 w 1700"/>
              <a:gd name="T29" fmla="*/ 763 h 1277"/>
              <a:gd name="T30" fmla="*/ 189 w 1700"/>
              <a:gd name="T31" fmla="*/ 795 h 1277"/>
              <a:gd name="T32" fmla="*/ 270 w 1700"/>
              <a:gd name="T33" fmla="*/ 795 h 1277"/>
              <a:gd name="T34" fmla="*/ 270 w 1700"/>
              <a:gd name="T35" fmla="*/ 952 h 1277"/>
              <a:gd name="T36" fmla="*/ 0 w 1700"/>
              <a:gd name="T37" fmla="*/ 952 h 1277"/>
              <a:gd name="T38" fmla="*/ 0 w 1700"/>
              <a:gd name="T39" fmla="*/ 1277 h 1277"/>
              <a:gd name="T40" fmla="*/ 1225 w 1700"/>
              <a:gd name="T41" fmla="*/ 1277 h 1277"/>
              <a:gd name="T42" fmla="*/ 1225 w 1700"/>
              <a:gd name="T43" fmla="*/ 952 h 1277"/>
              <a:gd name="T44" fmla="*/ 329 w 1700"/>
              <a:gd name="T45" fmla="*/ 952 h 1277"/>
              <a:gd name="T46" fmla="*/ 329 w 1700"/>
              <a:gd name="T47" fmla="*/ 795 h 1277"/>
              <a:gd name="T48" fmla="*/ 405 w 1700"/>
              <a:gd name="T49" fmla="*/ 795 h 1277"/>
              <a:gd name="T50" fmla="*/ 426 w 1700"/>
              <a:gd name="T51" fmla="*/ 763 h 1277"/>
              <a:gd name="T52" fmla="*/ 405 w 1700"/>
              <a:gd name="T53" fmla="*/ 730 h 1277"/>
              <a:gd name="T54" fmla="*/ 378 w 1700"/>
              <a:gd name="T55" fmla="*/ 730 h 1277"/>
              <a:gd name="T56" fmla="*/ 416 w 1700"/>
              <a:gd name="T57" fmla="*/ 687 h 1277"/>
              <a:gd name="T58" fmla="*/ 453 w 1700"/>
              <a:gd name="T59" fmla="*/ 503 h 1277"/>
              <a:gd name="T60" fmla="*/ 605 w 1700"/>
              <a:gd name="T61" fmla="*/ 503 h 1277"/>
              <a:gd name="T62" fmla="*/ 610 w 1700"/>
              <a:gd name="T63" fmla="*/ 487 h 1277"/>
              <a:gd name="T64" fmla="*/ 1522 w 1700"/>
              <a:gd name="T65" fmla="*/ 833 h 1277"/>
              <a:gd name="T66" fmla="*/ 1560 w 1700"/>
              <a:gd name="T67" fmla="*/ 844 h 1277"/>
              <a:gd name="T68" fmla="*/ 1646 w 1700"/>
              <a:gd name="T69" fmla="*/ 844 h 1277"/>
              <a:gd name="T70" fmla="*/ 1695 w 1700"/>
              <a:gd name="T71" fmla="*/ 784 h 1277"/>
              <a:gd name="T72" fmla="*/ 1689 w 1700"/>
              <a:gd name="T73" fmla="*/ 730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0" h="1277">
                <a:moveTo>
                  <a:pt x="1689" y="730"/>
                </a:moveTo>
                <a:cubicBezTo>
                  <a:pt x="1678" y="709"/>
                  <a:pt x="1651" y="687"/>
                  <a:pt x="1619" y="676"/>
                </a:cubicBezTo>
                <a:cubicBezTo>
                  <a:pt x="1608" y="671"/>
                  <a:pt x="1597" y="665"/>
                  <a:pt x="1587" y="660"/>
                </a:cubicBezTo>
                <a:cubicBezTo>
                  <a:pt x="1279" y="547"/>
                  <a:pt x="977" y="433"/>
                  <a:pt x="669" y="314"/>
                </a:cubicBezTo>
                <a:cubicBezTo>
                  <a:pt x="675" y="303"/>
                  <a:pt x="675" y="303"/>
                  <a:pt x="675" y="303"/>
                </a:cubicBezTo>
                <a:cubicBezTo>
                  <a:pt x="712" y="282"/>
                  <a:pt x="561" y="276"/>
                  <a:pt x="540" y="211"/>
                </a:cubicBezTo>
                <a:cubicBezTo>
                  <a:pt x="518" y="141"/>
                  <a:pt x="788" y="76"/>
                  <a:pt x="826" y="60"/>
                </a:cubicBezTo>
                <a:cubicBezTo>
                  <a:pt x="869" y="38"/>
                  <a:pt x="675" y="0"/>
                  <a:pt x="556" y="44"/>
                </a:cubicBezTo>
                <a:cubicBezTo>
                  <a:pt x="437" y="87"/>
                  <a:pt x="372" y="157"/>
                  <a:pt x="329" y="238"/>
                </a:cubicBezTo>
                <a:cubicBezTo>
                  <a:pt x="286" y="314"/>
                  <a:pt x="297" y="417"/>
                  <a:pt x="292" y="460"/>
                </a:cubicBezTo>
                <a:cubicBezTo>
                  <a:pt x="292" y="498"/>
                  <a:pt x="216" y="563"/>
                  <a:pt x="200" y="606"/>
                </a:cubicBezTo>
                <a:cubicBezTo>
                  <a:pt x="173" y="676"/>
                  <a:pt x="248" y="698"/>
                  <a:pt x="302" y="720"/>
                </a:cubicBezTo>
                <a:cubicBezTo>
                  <a:pt x="319" y="725"/>
                  <a:pt x="329" y="730"/>
                  <a:pt x="340" y="730"/>
                </a:cubicBezTo>
                <a:cubicBezTo>
                  <a:pt x="189" y="730"/>
                  <a:pt x="189" y="730"/>
                  <a:pt x="189" y="730"/>
                </a:cubicBezTo>
                <a:cubicBezTo>
                  <a:pt x="178" y="730"/>
                  <a:pt x="167" y="747"/>
                  <a:pt x="167" y="763"/>
                </a:cubicBezTo>
                <a:cubicBezTo>
                  <a:pt x="167" y="779"/>
                  <a:pt x="178" y="795"/>
                  <a:pt x="189" y="795"/>
                </a:cubicBezTo>
                <a:cubicBezTo>
                  <a:pt x="270" y="795"/>
                  <a:pt x="270" y="795"/>
                  <a:pt x="270" y="795"/>
                </a:cubicBezTo>
                <a:cubicBezTo>
                  <a:pt x="270" y="952"/>
                  <a:pt x="270" y="952"/>
                  <a:pt x="270" y="952"/>
                </a:cubicBezTo>
                <a:cubicBezTo>
                  <a:pt x="0" y="952"/>
                  <a:pt x="0" y="952"/>
                  <a:pt x="0" y="952"/>
                </a:cubicBezTo>
                <a:cubicBezTo>
                  <a:pt x="0" y="1277"/>
                  <a:pt x="0" y="1277"/>
                  <a:pt x="0" y="1277"/>
                </a:cubicBezTo>
                <a:cubicBezTo>
                  <a:pt x="1225" y="1277"/>
                  <a:pt x="1225" y="1277"/>
                  <a:pt x="1225" y="1277"/>
                </a:cubicBezTo>
                <a:cubicBezTo>
                  <a:pt x="1225" y="952"/>
                  <a:pt x="1225" y="952"/>
                  <a:pt x="1225" y="952"/>
                </a:cubicBezTo>
                <a:cubicBezTo>
                  <a:pt x="329" y="952"/>
                  <a:pt x="329" y="952"/>
                  <a:pt x="329" y="952"/>
                </a:cubicBezTo>
                <a:cubicBezTo>
                  <a:pt x="329" y="795"/>
                  <a:pt x="329" y="795"/>
                  <a:pt x="329" y="795"/>
                </a:cubicBezTo>
                <a:cubicBezTo>
                  <a:pt x="405" y="795"/>
                  <a:pt x="405" y="795"/>
                  <a:pt x="405" y="795"/>
                </a:cubicBezTo>
                <a:cubicBezTo>
                  <a:pt x="416" y="795"/>
                  <a:pt x="426" y="779"/>
                  <a:pt x="426" y="763"/>
                </a:cubicBezTo>
                <a:cubicBezTo>
                  <a:pt x="426" y="747"/>
                  <a:pt x="416" y="730"/>
                  <a:pt x="405" y="730"/>
                </a:cubicBezTo>
                <a:cubicBezTo>
                  <a:pt x="378" y="730"/>
                  <a:pt x="378" y="730"/>
                  <a:pt x="378" y="730"/>
                </a:cubicBezTo>
                <a:cubicBezTo>
                  <a:pt x="394" y="725"/>
                  <a:pt x="405" y="714"/>
                  <a:pt x="416" y="687"/>
                </a:cubicBezTo>
                <a:cubicBezTo>
                  <a:pt x="443" y="638"/>
                  <a:pt x="410" y="563"/>
                  <a:pt x="453" y="503"/>
                </a:cubicBezTo>
                <a:cubicBezTo>
                  <a:pt x="491" y="449"/>
                  <a:pt x="605" y="503"/>
                  <a:pt x="605" y="503"/>
                </a:cubicBezTo>
                <a:cubicBezTo>
                  <a:pt x="610" y="487"/>
                  <a:pt x="610" y="487"/>
                  <a:pt x="610" y="487"/>
                </a:cubicBezTo>
                <a:cubicBezTo>
                  <a:pt x="918" y="601"/>
                  <a:pt x="1220" y="714"/>
                  <a:pt x="1522" y="833"/>
                </a:cubicBezTo>
                <a:cubicBezTo>
                  <a:pt x="1533" y="833"/>
                  <a:pt x="1549" y="839"/>
                  <a:pt x="1560" y="844"/>
                </a:cubicBezTo>
                <a:cubicBezTo>
                  <a:pt x="1587" y="855"/>
                  <a:pt x="1619" y="855"/>
                  <a:pt x="1646" y="844"/>
                </a:cubicBezTo>
                <a:cubicBezTo>
                  <a:pt x="1673" y="833"/>
                  <a:pt x="1695" y="811"/>
                  <a:pt x="1695" y="784"/>
                </a:cubicBezTo>
                <a:cubicBezTo>
                  <a:pt x="1700" y="768"/>
                  <a:pt x="1695" y="747"/>
                  <a:pt x="1689" y="730"/>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38" name="Group 37"/>
          <p:cNvGrpSpPr/>
          <p:nvPr/>
        </p:nvGrpSpPr>
        <p:grpSpPr>
          <a:xfrm>
            <a:off x="7303621" y="2683674"/>
            <a:ext cx="655295" cy="601336"/>
            <a:chOff x="7329676" y="2754021"/>
            <a:chExt cx="655388" cy="601422"/>
          </a:xfrm>
          <a:solidFill>
            <a:schemeClr val="bg1"/>
          </a:solidFill>
        </p:grpSpPr>
        <p:sp>
          <p:nvSpPr>
            <p:cNvPr id="39" name="Freeform 9"/>
            <p:cNvSpPr>
              <a:spLocks noEditPoints="1"/>
            </p:cNvSpPr>
            <p:nvPr/>
          </p:nvSpPr>
          <p:spPr bwMode="auto">
            <a:xfrm>
              <a:off x="7329676" y="2836045"/>
              <a:ext cx="436835" cy="436969"/>
            </a:xfrm>
            <a:custGeom>
              <a:avLst/>
              <a:gdLst>
                <a:gd name="T0" fmla="*/ 1241 w 1369"/>
                <a:gd name="T1" fmla="*/ 1047 h 1369"/>
                <a:gd name="T2" fmla="*/ 1179 w 1369"/>
                <a:gd name="T3" fmla="*/ 843 h 1369"/>
                <a:gd name="T4" fmla="*/ 1362 w 1369"/>
                <a:gd name="T5" fmla="*/ 806 h 1369"/>
                <a:gd name="T6" fmla="*/ 1369 w 1369"/>
                <a:gd name="T7" fmla="*/ 587 h 1369"/>
                <a:gd name="T8" fmla="*/ 1344 w 1369"/>
                <a:gd name="T9" fmla="*/ 555 h 1369"/>
                <a:gd name="T10" fmla="*/ 1145 w 1369"/>
                <a:gd name="T11" fmla="*/ 443 h 1369"/>
                <a:gd name="T12" fmla="*/ 1238 w 1369"/>
                <a:gd name="T13" fmla="*/ 321 h 1369"/>
                <a:gd name="T14" fmla="*/ 1091 w 1369"/>
                <a:gd name="T15" fmla="*/ 129 h 1369"/>
                <a:gd name="T16" fmla="*/ 1047 w 1369"/>
                <a:gd name="T17" fmla="*/ 128 h 1369"/>
                <a:gd name="T18" fmla="*/ 841 w 1369"/>
                <a:gd name="T19" fmla="*/ 190 h 1369"/>
                <a:gd name="T20" fmla="*/ 805 w 1369"/>
                <a:gd name="T21" fmla="*/ 8 h 1369"/>
                <a:gd name="T22" fmla="*/ 585 w 1369"/>
                <a:gd name="T23" fmla="*/ 0 h 1369"/>
                <a:gd name="T24" fmla="*/ 528 w 1369"/>
                <a:gd name="T25" fmla="*/ 190 h 1369"/>
                <a:gd name="T26" fmla="*/ 323 w 1369"/>
                <a:gd name="T27" fmla="*/ 128 h 1369"/>
                <a:gd name="T28" fmla="*/ 216 w 1369"/>
                <a:gd name="T29" fmla="*/ 184 h 1369"/>
                <a:gd name="T30" fmla="*/ 121 w 1369"/>
                <a:gd name="T31" fmla="*/ 300 h 1369"/>
                <a:gd name="T32" fmla="*/ 224 w 1369"/>
                <a:gd name="T33" fmla="*/ 445 h 1369"/>
                <a:gd name="T34" fmla="*/ 24 w 1369"/>
                <a:gd name="T35" fmla="*/ 552 h 1369"/>
                <a:gd name="T36" fmla="*/ 0 w 1369"/>
                <a:gd name="T37" fmla="*/ 584 h 1369"/>
                <a:gd name="T38" fmla="*/ 7 w 1369"/>
                <a:gd name="T39" fmla="*/ 803 h 1369"/>
                <a:gd name="T40" fmla="*/ 188 w 1369"/>
                <a:gd name="T41" fmla="*/ 839 h 1369"/>
                <a:gd name="T42" fmla="*/ 175 w 1369"/>
                <a:gd name="T43" fmla="*/ 992 h 1369"/>
                <a:gd name="T44" fmla="*/ 124 w 1369"/>
                <a:gd name="T45" fmla="*/ 1069 h 1369"/>
                <a:gd name="T46" fmla="*/ 300 w 1369"/>
                <a:gd name="T47" fmla="*/ 1248 h 1369"/>
                <a:gd name="T48" fmla="*/ 448 w 1369"/>
                <a:gd name="T49" fmla="*/ 1146 h 1369"/>
                <a:gd name="T50" fmla="*/ 553 w 1369"/>
                <a:gd name="T51" fmla="*/ 1343 h 1369"/>
                <a:gd name="T52" fmla="*/ 585 w 1369"/>
                <a:gd name="T53" fmla="*/ 1369 h 1369"/>
                <a:gd name="T54" fmla="*/ 816 w 1369"/>
                <a:gd name="T55" fmla="*/ 1344 h 1369"/>
                <a:gd name="T56" fmla="*/ 923 w 1369"/>
                <a:gd name="T57" fmla="*/ 1145 h 1369"/>
                <a:gd name="T58" fmla="*/ 1069 w 1369"/>
                <a:gd name="T59" fmla="*/ 1248 h 1369"/>
                <a:gd name="T60" fmla="*/ 1241 w 1369"/>
                <a:gd name="T61" fmla="*/ 1089 h 1369"/>
                <a:gd name="T62" fmla="*/ 878 w 1369"/>
                <a:gd name="T63" fmla="*/ 878 h 1369"/>
                <a:gd name="T64" fmla="*/ 491 w 1369"/>
                <a:gd name="T65" fmla="*/ 878 h 1369"/>
                <a:gd name="T66" fmla="*/ 491 w 1369"/>
                <a:gd name="T67" fmla="*/ 491 h 1369"/>
                <a:gd name="T68" fmla="*/ 878 w 1369"/>
                <a:gd name="T69" fmla="*/ 491 h 1369"/>
                <a:gd name="T70" fmla="*/ 878 w 1369"/>
                <a:gd name="T71" fmla="*/ 87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9" h="1369">
                  <a:moveTo>
                    <a:pt x="1249" y="1069"/>
                  </a:moveTo>
                  <a:cubicBezTo>
                    <a:pt x="1249" y="1062"/>
                    <a:pt x="1246" y="1054"/>
                    <a:pt x="1241" y="1047"/>
                  </a:cubicBezTo>
                  <a:cubicBezTo>
                    <a:pt x="1201" y="999"/>
                    <a:pt x="1169" y="958"/>
                    <a:pt x="1145" y="924"/>
                  </a:cubicBezTo>
                  <a:cubicBezTo>
                    <a:pt x="1160" y="895"/>
                    <a:pt x="1171" y="868"/>
                    <a:pt x="1179" y="843"/>
                  </a:cubicBezTo>
                  <a:cubicBezTo>
                    <a:pt x="1345" y="817"/>
                    <a:pt x="1345" y="817"/>
                    <a:pt x="1345" y="817"/>
                  </a:cubicBezTo>
                  <a:cubicBezTo>
                    <a:pt x="1351" y="816"/>
                    <a:pt x="1357" y="813"/>
                    <a:pt x="1362" y="806"/>
                  </a:cubicBezTo>
                  <a:cubicBezTo>
                    <a:pt x="1367" y="799"/>
                    <a:pt x="1369" y="792"/>
                    <a:pt x="1369" y="785"/>
                  </a:cubicBezTo>
                  <a:cubicBezTo>
                    <a:pt x="1369" y="587"/>
                    <a:pt x="1369" y="587"/>
                    <a:pt x="1369" y="587"/>
                  </a:cubicBezTo>
                  <a:cubicBezTo>
                    <a:pt x="1369" y="579"/>
                    <a:pt x="1367" y="572"/>
                    <a:pt x="1362" y="566"/>
                  </a:cubicBezTo>
                  <a:cubicBezTo>
                    <a:pt x="1357" y="560"/>
                    <a:pt x="1351" y="556"/>
                    <a:pt x="1344" y="555"/>
                  </a:cubicBezTo>
                  <a:cubicBezTo>
                    <a:pt x="1181" y="530"/>
                    <a:pt x="1181" y="530"/>
                    <a:pt x="1181" y="530"/>
                  </a:cubicBezTo>
                  <a:cubicBezTo>
                    <a:pt x="1173" y="506"/>
                    <a:pt x="1161" y="477"/>
                    <a:pt x="1145" y="443"/>
                  </a:cubicBezTo>
                  <a:cubicBezTo>
                    <a:pt x="1155" y="427"/>
                    <a:pt x="1171" y="406"/>
                    <a:pt x="1193" y="378"/>
                  </a:cubicBezTo>
                  <a:cubicBezTo>
                    <a:pt x="1214" y="351"/>
                    <a:pt x="1229" y="332"/>
                    <a:pt x="1238" y="321"/>
                  </a:cubicBezTo>
                  <a:cubicBezTo>
                    <a:pt x="1243" y="314"/>
                    <a:pt x="1245" y="307"/>
                    <a:pt x="1245" y="300"/>
                  </a:cubicBezTo>
                  <a:cubicBezTo>
                    <a:pt x="1245" y="281"/>
                    <a:pt x="1194" y="224"/>
                    <a:pt x="1091" y="129"/>
                  </a:cubicBezTo>
                  <a:cubicBezTo>
                    <a:pt x="1084" y="123"/>
                    <a:pt x="1077" y="121"/>
                    <a:pt x="1069" y="121"/>
                  </a:cubicBezTo>
                  <a:cubicBezTo>
                    <a:pt x="1060" y="121"/>
                    <a:pt x="1053" y="123"/>
                    <a:pt x="1047" y="128"/>
                  </a:cubicBezTo>
                  <a:cubicBezTo>
                    <a:pt x="921" y="223"/>
                    <a:pt x="921" y="223"/>
                    <a:pt x="921" y="223"/>
                  </a:cubicBezTo>
                  <a:cubicBezTo>
                    <a:pt x="892" y="208"/>
                    <a:pt x="865" y="197"/>
                    <a:pt x="841" y="190"/>
                  </a:cubicBezTo>
                  <a:cubicBezTo>
                    <a:pt x="816" y="26"/>
                    <a:pt x="816" y="26"/>
                    <a:pt x="816" y="26"/>
                  </a:cubicBezTo>
                  <a:cubicBezTo>
                    <a:pt x="815" y="19"/>
                    <a:pt x="812" y="13"/>
                    <a:pt x="805" y="8"/>
                  </a:cubicBezTo>
                  <a:cubicBezTo>
                    <a:pt x="799" y="2"/>
                    <a:pt x="792" y="0"/>
                    <a:pt x="784" y="0"/>
                  </a:cubicBezTo>
                  <a:cubicBezTo>
                    <a:pt x="585" y="0"/>
                    <a:pt x="585" y="0"/>
                    <a:pt x="585" y="0"/>
                  </a:cubicBezTo>
                  <a:cubicBezTo>
                    <a:pt x="569" y="0"/>
                    <a:pt x="558" y="8"/>
                    <a:pt x="553" y="25"/>
                  </a:cubicBezTo>
                  <a:cubicBezTo>
                    <a:pt x="544" y="58"/>
                    <a:pt x="536" y="113"/>
                    <a:pt x="528" y="190"/>
                  </a:cubicBezTo>
                  <a:cubicBezTo>
                    <a:pt x="498" y="200"/>
                    <a:pt x="470" y="211"/>
                    <a:pt x="446" y="224"/>
                  </a:cubicBezTo>
                  <a:cubicBezTo>
                    <a:pt x="323" y="128"/>
                    <a:pt x="323" y="128"/>
                    <a:pt x="323" y="128"/>
                  </a:cubicBezTo>
                  <a:cubicBezTo>
                    <a:pt x="316" y="123"/>
                    <a:pt x="308" y="121"/>
                    <a:pt x="300" y="121"/>
                  </a:cubicBezTo>
                  <a:cubicBezTo>
                    <a:pt x="287" y="121"/>
                    <a:pt x="259" y="142"/>
                    <a:pt x="216" y="184"/>
                  </a:cubicBezTo>
                  <a:cubicBezTo>
                    <a:pt x="173" y="226"/>
                    <a:pt x="144" y="258"/>
                    <a:pt x="128" y="279"/>
                  </a:cubicBezTo>
                  <a:cubicBezTo>
                    <a:pt x="123" y="285"/>
                    <a:pt x="121" y="292"/>
                    <a:pt x="121" y="300"/>
                  </a:cubicBezTo>
                  <a:cubicBezTo>
                    <a:pt x="121" y="307"/>
                    <a:pt x="123" y="314"/>
                    <a:pt x="128" y="322"/>
                  </a:cubicBezTo>
                  <a:cubicBezTo>
                    <a:pt x="168" y="370"/>
                    <a:pt x="200" y="411"/>
                    <a:pt x="224" y="445"/>
                  </a:cubicBezTo>
                  <a:cubicBezTo>
                    <a:pt x="209" y="474"/>
                    <a:pt x="198" y="501"/>
                    <a:pt x="190" y="526"/>
                  </a:cubicBezTo>
                  <a:cubicBezTo>
                    <a:pt x="24" y="552"/>
                    <a:pt x="24" y="552"/>
                    <a:pt x="24" y="552"/>
                  </a:cubicBezTo>
                  <a:cubicBezTo>
                    <a:pt x="18" y="552"/>
                    <a:pt x="12" y="556"/>
                    <a:pt x="7" y="563"/>
                  </a:cubicBezTo>
                  <a:cubicBezTo>
                    <a:pt x="2" y="570"/>
                    <a:pt x="0" y="577"/>
                    <a:pt x="0" y="584"/>
                  </a:cubicBezTo>
                  <a:cubicBezTo>
                    <a:pt x="0" y="782"/>
                    <a:pt x="0" y="782"/>
                    <a:pt x="0" y="782"/>
                  </a:cubicBezTo>
                  <a:cubicBezTo>
                    <a:pt x="0" y="790"/>
                    <a:pt x="2" y="797"/>
                    <a:pt x="7" y="803"/>
                  </a:cubicBezTo>
                  <a:cubicBezTo>
                    <a:pt x="12" y="809"/>
                    <a:pt x="18" y="812"/>
                    <a:pt x="25" y="813"/>
                  </a:cubicBezTo>
                  <a:cubicBezTo>
                    <a:pt x="188" y="839"/>
                    <a:pt x="188" y="839"/>
                    <a:pt x="188" y="839"/>
                  </a:cubicBezTo>
                  <a:cubicBezTo>
                    <a:pt x="197" y="866"/>
                    <a:pt x="209" y="895"/>
                    <a:pt x="225" y="926"/>
                  </a:cubicBezTo>
                  <a:cubicBezTo>
                    <a:pt x="214" y="942"/>
                    <a:pt x="197" y="964"/>
                    <a:pt x="175" y="992"/>
                  </a:cubicBezTo>
                  <a:cubicBezTo>
                    <a:pt x="153" y="1019"/>
                    <a:pt x="138" y="1038"/>
                    <a:pt x="131" y="1048"/>
                  </a:cubicBezTo>
                  <a:cubicBezTo>
                    <a:pt x="126" y="1055"/>
                    <a:pt x="124" y="1062"/>
                    <a:pt x="124" y="1069"/>
                  </a:cubicBezTo>
                  <a:cubicBezTo>
                    <a:pt x="124" y="1088"/>
                    <a:pt x="175" y="1145"/>
                    <a:pt x="278" y="1240"/>
                  </a:cubicBezTo>
                  <a:cubicBezTo>
                    <a:pt x="285" y="1246"/>
                    <a:pt x="293" y="1248"/>
                    <a:pt x="300" y="1248"/>
                  </a:cubicBezTo>
                  <a:cubicBezTo>
                    <a:pt x="310" y="1248"/>
                    <a:pt x="317" y="1246"/>
                    <a:pt x="322" y="1241"/>
                  </a:cubicBezTo>
                  <a:cubicBezTo>
                    <a:pt x="448" y="1146"/>
                    <a:pt x="448" y="1146"/>
                    <a:pt x="448" y="1146"/>
                  </a:cubicBezTo>
                  <a:cubicBezTo>
                    <a:pt x="477" y="1161"/>
                    <a:pt x="504" y="1172"/>
                    <a:pt x="528" y="1179"/>
                  </a:cubicBezTo>
                  <a:cubicBezTo>
                    <a:pt x="553" y="1343"/>
                    <a:pt x="553" y="1343"/>
                    <a:pt x="553" y="1343"/>
                  </a:cubicBezTo>
                  <a:cubicBezTo>
                    <a:pt x="554" y="1350"/>
                    <a:pt x="557" y="1356"/>
                    <a:pt x="564" y="1361"/>
                  </a:cubicBezTo>
                  <a:cubicBezTo>
                    <a:pt x="570" y="1367"/>
                    <a:pt x="577" y="1369"/>
                    <a:pt x="585" y="1369"/>
                  </a:cubicBezTo>
                  <a:cubicBezTo>
                    <a:pt x="784" y="1369"/>
                    <a:pt x="784" y="1369"/>
                    <a:pt x="784" y="1369"/>
                  </a:cubicBezTo>
                  <a:cubicBezTo>
                    <a:pt x="800" y="1369"/>
                    <a:pt x="811" y="1361"/>
                    <a:pt x="816" y="1344"/>
                  </a:cubicBezTo>
                  <a:cubicBezTo>
                    <a:pt x="825" y="1310"/>
                    <a:pt x="833" y="1255"/>
                    <a:pt x="841" y="1178"/>
                  </a:cubicBezTo>
                  <a:cubicBezTo>
                    <a:pt x="869" y="1169"/>
                    <a:pt x="897" y="1158"/>
                    <a:pt x="923" y="1145"/>
                  </a:cubicBezTo>
                  <a:cubicBezTo>
                    <a:pt x="1046" y="1241"/>
                    <a:pt x="1046" y="1241"/>
                    <a:pt x="1046" y="1241"/>
                  </a:cubicBezTo>
                  <a:cubicBezTo>
                    <a:pt x="1053" y="1246"/>
                    <a:pt x="1061" y="1248"/>
                    <a:pt x="1069" y="1248"/>
                  </a:cubicBezTo>
                  <a:cubicBezTo>
                    <a:pt x="1082" y="1248"/>
                    <a:pt x="1110" y="1227"/>
                    <a:pt x="1153" y="1185"/>
                  </a:cubicBezTo>
                  <a:cubicBezTo>
                    <a:pt x="1195" y="1142"/>
                    <a:pt x="1225" y="1110"/>
                    <a:pt x="1241" y="1089"/>
                  </a:cubicBezTo>
                  <a:cubicBezTo>
                    <a:pt x="1246" y="1084"/>
                    <a:pt x="1249" y="1077"/>
                    <a:pt x="1249" y="1069"/>
                  </a:cubicBezTo>
                  <a:close/>
                  <a:moveTo>
                    <a:pt x="878" y="878"/>
                  </a:moveTo>
                  <a:cubicBezTo>
                    <a:pt x="825" y="932"/>
                    <a:pt x="760" y="958"/>
                    <a:pt x="685" y="958"/>
                  </a:cubicBezTo>
                  <a:cubicBezTo>
                    <a:pt x="609" y="958"/>
                    <a:pt x="544" y="932"/>
                    <a:pt x="491" y="878"/>
                  </a:cubicBezTo>
                  <a:cubicBezTo>
                    <a:pt x="437" y="825"/>
                    <a:pt x="411" y="760"/>
                    <a:pt x="411" y="684"/>
                  </a:cubicBezTo>
                  <a:cubicBezTo>
                    <a:pt x="411" y="609"/>
                    <a:pt x="437" y="544"/>
                    <a:pt x="491" y="491"/>
                  </a:cubicBezTo>
                  <a:cubicBezTo>
                    <a:pt x="544" y="437"/>
                    <a:pt x="609" y="411"/>
                    <a:pt x="685" y="411"/>
                  </a:cubicBezTo>
                  <a:cubicBezTo>
                    <a:pt x="760" y="411"/>
                    <a:pt x="825" y="437"/>
                    <a:pt x="878" y="491"/>
                  </a:cubicBezTo>
                  <a:cubicBezTo>
                    <a:pt x="932" y="544"/>
                    <a:pt x="958" y="609"/>
                    <a:pt x="958" y="684"/>
                  </a:cubicBezTo>
                  <a:cubicBezTo>
                    <a:pt x="958" y="760"/>
                    <a:pt x="932" y="825"/>
                    <a:pt x="878" y="8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Freeform 10"/>
            <p:cNvSpPr>
              <a:spLocks noEditPoints="1"/>
            </p:cNvSpPr>
            <p:nvPr/>
          </p:nvSpPr>
          <p:spPr bwMode="auto">
            <a:xfrm>
              <a:off x="7722801" y="3103839"/>
              <a:ext cx="262263" cy="251604"/>
            </a:xfrm>
            <a:custGeom>
              <a:avLst/>
              <a:gdLst>
                <a:gd name="T0" fmla="*/ 663 w 822"/>
                <a:gd name="T1" fmla="*/ 285 h 788"/>
                <a:gd name="T2" fmla="*/ 631 w 822"/>
                <a:gd name="T3" fmla="*/ 230 h 788"/>
                <a:gd name="T4" fmla="*/ 685 w 822"/>
                <a:gd name="T5" fmla="*/ 82 h 788"/>
                <a:gd name="T6" fmla="*/ 681 w 822"/>
                <a:gd name="T7" fmla="*/ 74 h 788"/>
                <a:gd name="T8" fmla="*/ 548 w 822"/>
                <a:gd name="T9" fmla="*/ 0 h 788"/>
                <a:gd name="T10" fmla="*/ 542 w 822"/>
                <a:gd name="T11" fmla="*/ 2 h 788"/>
                <a:gd name="T12" fmla="*/ 443 w 822"/>
                <a:gd name="T13" fmla="*/ 122 h 788"/>
                <a:gd name="T14" fmla="*/ 411 w 822"/>
                <a:gd name="T15" fmla="*/ 119 h 788"/>
                <a:gd name="T16" fmla="*/ 379 w 822"/>
                <a:gd name="T17" fmla="*/ 122 h 788"/>
                <a:gd name="T18" fmla="*/ 324 w 822"/>
                <a:gd name="T19" fmla="*/ 49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8 h 788"/>
                <a:gd name="T36" fmla="*/ 0 w 822"/>
                <a:gd name="T37" fmla="*/ 468 h 788"/>
                <a:gd name="T38" fmla="*/ 160 w 822"/>
                <a:gd name="T39" fmla="*/ 501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7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1 h 788"/>
                <a:gd name="T68" fmla="*/ 822 w 822"/>
                <a:gd name="T69" fmla="*/ 468 h 788"/>
                <a:gd name="T70" fmla="*/ 822 w 822"/>
                <a:gd name="T71" fmla="*/ 318 h 788"/>
                <a:gd name="T72" fmla="*/ 663 w 822"/>
                <a:gd name="T73" fmla="*/ 285 h 788"/>
                <a:gd name="T74" fmla="*/ 508 w 822"/>
                <a:gd name="T75" fmla="*/ 490 h 788"/>
                <a:gd name="T76" fmla="*/ 411 w 822"/>
                <a:gd name="T77" fmla="*/ 530 h 788"/>
                <a:gd name="T78" fmla="*/ 315 w 822"/>
                <a:gd name="T79" fmla="*/ 490 h 788"/>
                <a:gd name="T80" fmla="*/ 274 w 822"/>
                <a:gd name="T81" fmla="*/ 393 h 788"/>
                <a:gd name="T82" fmla="*/ 315 w 822"/>
                <a:gd name="T83" fmla="*/ 297 h 788"/>
                <a:gd name="T84" fmla="*/ 411 w 822"/>
                <a:gd name="T85" fmla="*/ 256 h 788"/>
                <a:gd name="T86" fmla="*/ 508 w 822"/>
                <a:gd name="T87" fmla="*/ 297 h 788"/>
                <a:gd name="T88" fmla="*/ 548 w 822"/>
                <a:gd name="T89" fmla="*/ 393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4"/>
                  </a:cubicBezTo>
                  <a:cubicBezTo>
                    <a:pt x="595" y="25"/>
                    <a:pt x="551" y="0"/>
                    <a:pt x="548" y="0"/>
                  </a:cubicBezTo>
                  <a:cubicBezTo>
                    <a:pt x="542" y="2"/>
                    <a:pt x="542" y="2"/>
                    <a:pt x="542" y="2"/>
                  </a:cubicBezTo>
                  <a:cubicBezTo>
                    <a:pt x="513" y="31"/>
                    <a:pt x="480" y="71"/>
                    <a:pt x="443" y="122"/>
                  </a:cubicBezTo>
                  <a:cubicBezTo>
                    <a:pt x="429" y="120"/>
                    <a:pt x="419" y="119"/>
                    <a:pt x="411" y="119"/>
                  </a:cubicBezTo>
                  <a:cubicBezTo>
                    <a:pt x="404" y="119"/>
                    <a:pt x="394" y="120"/>
                    <a:pt x="379" y="122"/>
                  </a:cubicBezTo>
                  <a:cubicBezTo>
                    <a:pt x="369" y="107"/>
                    <a:pt x="351" y="83"/>
                    <a:pt x="324" y="49"/>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8"/>
                  </a:cubicBezTo>
                  <a:cubicBezTo>
                    <a:pt x="0" y="468"/>
                    <a:pt x="0" y="468"/>
                    <a:pt x="0" y="468"/>
                  </a:cubicBezTo>
                  <a:cubicBezTo>
                    <a:pt x="0" y="480"/>
                    <a:pt x="54" y="491"/>
                    <a:pt x="160" y="501"/>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1"/>
                    <a:pt x="324" y="738"/>
                  </a:cubicBezTo>
                  <a:cubicBezTo>
                    <a:pt x="351" y="704"/>
                    <a:pt x="369" y="680"/>
                    <a:pt x="379" y="665"/>
                  </a:cubicBezTo>
                  <a:cubicBezTo>
                    <a:pt x="394" y="667"/>
                    <a:pt x="404" y="667"/>
                    <a:pt x="411" y="667"/>
                  </a:cubicBezTo>
                  <a:cubicBezTo>
                    <a:pt x="419" y="667"/>
                    <a:pt x="429" y="667"/>
                    <a:pt x="443" y="665"/>
                  </a:cubicBezTo>
                  <a:cubicBezTo>
                    <a:pt x="453" y="680"/>
                    <a:pt x="472" y="704"/>
                    <a:pt x="499" y="738"/>
                  </a:cubicBezTo>
                  <a:cubicBezTo>
                    <a:pt x="526" y="771"/>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1"/>
                  </a:cubicBezTo>
                  <a:cubicBezTo>
                    <a:pt x="769" y="491"/>
                    <a:pt x="822" y="480"/>
                    <a:pt x="822" y="468"/>
                  </a:cubicBezTo>
                  <a:cubicBezTo>
                    <a:pt x="822" y="318"/>
                    <a:pt x="822" y="318"/>
                    <a:pt x="822" y="318"/>
                  </a:cubicBezTo>
                  <a:cubicBezTo>
                    <a:pt x="822" y="307"/>
                    <a:pt x="769" y="296"/>
                    <a:pt x="663" y="285"/>
                  </a:cubicBezTo>
                  <a:close/>
                  <a:moveTo>
                    <a:pt x="508" y="490"/>
                  </a:moveTo>
                  <a:cubicBezTo>
                    <a:pt x="481" y="517"/>
                    <a:pt x="449" y="530"/>
                    <a:pt x="411" y="530"/>
                  </a:cubicBezTo>
                  <a:cubicBezTo>
                    <a:pt x="374" y="530"/>
                    <a:pt x="341" y="517"/>
                    <a:pt x="315" y="490"/>
                  </a:cubicBezTo>
                  <a:cubicBezTo>
                    <a:pt x="288" y="463"/>
                    <a:pt x="274" y="431"/>
                    <a:pt x="274" y="393"/>
                  </a:cubicBezTo>
                  <a:cubicBezTo>
                    <a:pt x="274" y="356"/>
                    <a:pt x="288" y="324"/>
                    <a:pt x="315" y="297"/>
                  </a:cubicBezTo>
                  <a:cubicBezTo>
                    <a:pt x="342" y="270"/>
                    <a:pt x="374" y="256"/>
                    <a:pt x="411" y="256"/>
                  </a:cubicBezTo>
                  <a:cubicBezTo>
                    <a:pt x="448" y="256"/>
                    <a:pt x="481" y="270"/>
                    <a:pt x="508" y="297"/>
                  </a:cubicBezTo>
                  <a:cubicBezTo>
                    <a:pt x="535" y="324"/>
                    <a:pt x="548" y="356"/>
                    <a:pt x="548" y="393"/>
                  </a:cubicBezTo>
                  <a:cubicBezTo>
                    <a:pt x="548" y="431"/>
                    <a:pt x="535" y="463"/>
                    <a:pt x="508"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Freeform 11"/>
            <p:cNvSpPr>
              <a:spLocks noEditPoints="1"/>
            </p:cNvSpPr>
            <p:nvPr/>
          </p:nvSpPr>
          <p:spPr bwMode="auto">
            <a:xfrm>
              <a:off x="7722801" y="2754021"/>
              <a:ext cx="262263" cy="251469"/>
            </a:xfrm>
            <a:custGeom>
              <a:avLst/>
              <a:gdLst>
                <a:gd name="T0" fmla="*/ 663 w 822"/>
                <a:gd name="T1" fmla="*/ 285 h 788"/>
                <a:gd name="T2" fmla="*/ 631 w 822"/>
                <a:gd name="T3" fmla="*/ 230 h 788"/>
                <a:gd name="T4" fmla="*/ 685 w 822"/>
                <a:gd name="T5" fmla="*/ 82 h 788"/>
                <a:gd name="T6" fmla="*/ 681 w 822"/>
                <a:gd name="T7" fmla="*/ 75 h 788"/>
                <a:gd name="T8" fmla="*/ 548 w 822"/>
                <a:gd name="T9" fmla="*/ 0 h 788"/>
                <a:gd name="T10" fmla="*/ 542 w 822"/>
                <a:gd name="T11" fmla="*/ 2 h 788"/>
                <a:gd name="T12" fmla="*/ 443 w 822"/>
                <a:gd name="T13" fmla="*/ 122 h 788"/>
                <a:gd name="T14" fmla="*/ 411 w 822"/>
                <a:gd name="T15" fmla="*/ 120 h 788"/>
                <a:gd name="T16" fmla="*/ 379 w 822"/>
                <a:gd name="T17" fmla="*/ 122 h 788"/>
                <a:gd name="T18" fmla="*/ 324 w 822"/>
                <a:gd name="T19" fmla="*/ 50 h 788"/>
                <a:gd name="T20" fmla="*/ 274 w 822"/>
                <a:gd name="T21" fmla="*/ 0 h 788"/>
                <a:gd name="T22" fmla="*/ 242 w 822"/>
                <a:gd name="T23" fmla="*/ 17 h 788"/>
                <a:gd name="T24" fmla="*/ 179 w 822"/>
                <a:gd name="T25" fmla="*/ 53 h 788"/>
                <a:gd name="T26" fmla="*/ 142 w 822"/>
                <a:gd name="T27" fmla="*/ 75 h 788"/>
                <a:gd name="T28" fmla="*/ 137 w 822"/>
                <a:gd name="T29" fmla="*/ 82 h 788"/>
                <a:gd name="T30" fmla="*/ 192 w 822"/>
                <a:gd name="T31" fmla="*/ 230 h 788"/>
                <a:gd name="T32" fmla="*/ 160 w 822"/>
                <a:gd name="T33" fmla="*/ 285 h 788"/>
                <a:gd name="T34" fmla="*/ 0 w 822"/>
                <a:gd name="T35" fmla="*/ 319 h 788"/>
                <a:gd name="T36" fmla="*/ 0 w 822"/>
                <a:gd name="T37" fmla="*/ 468 h 788"/>
                <a:gd name="T38" fmla="*/ 160 w 822"/>
                <a:gd name="T39" fmla="*/ 502 h 788"/>
                <a:gd name="T40" fmla="*/ 192 w 822"/>
                <a:gd name="T41" fmla="*/ 557 h 788"/>
                <a:gd name="T42" fmla="*/ 137 w 822"/>
                <a:gd name="T43" fmla="*/ 705 h 788"/>
                <a:gd name="T44" fmla="*/ 142 w 822"/>
                <a:gd name="T45" fmla="*/ 712 h 788"/>
                <a:gd name="T46" fmla="*/ 274 w 822"/>
                <a:gd name="T47" fmla="*/ 788 h 788"/>
                <a:gd name="T48" fmla="*/ 324 w 822"/>
                <a:gd name="T49" fmla="*/ 738 h 788"/>
                <a:gd name="T50" fmla="*/ 379 w 822"/>
                <a:gd name="T51" fmla="*/ 665 h 788"/>
                <a:gd name="T52" fmla="*/ 411 w 822"/>
                <a:gd name="T53" fmla="*/ 668 h 788"/>
                <a:gd name="T54" fmla="*/ 443 w 822"/>
                <a:gd name="T55" fmla="*/ 665 h 788"/>
                <a:gd name="T56" fmla="*/ 499 w 822"/>
                <a:gd name="T57" fmla="*/ 738 h 788"/>
                <a:gd name="T58" fmla="*/ 548 w 822"/>
                <a:gd name="T59" fmla="*/ 788 h 788"/>
                <a:gd name="T60" fmla="*/ 681 w 822"/>
                <a:gd name="T61" fmla="*/ 712 h 788"/>
                <a:gd name="T62" fmla="*/ 685 w 822"/>
                <a:gd name="T63" fmla="*/ 705 h 788"/>
                <a:gd name="T64" fmla="*/ 631 w 822"/>
                <a:gd name="T65" fmla="*/ 557 h 788"/>
                <a:gd name="T66" fmla="*/ 663 w 822"/>
                <a:gd name="T67" fmla="*/ 502 h 788"/>
                <a:gd name="T68" fmla="*/ 822 w 822"/>
                <a:gd name="T69" fmla="*/ 468 h 788"/>
                <a:gd name="T70" fmla="*/ 822 w 822"/>
                <a:gd name="T71" fmla="*/ 319 h 788"/>
                <a:gd name="T72" fmla="*/ 663 w 822"/>
                <a:gd name="T73" fmla="*/ 285 h 788"/>
                <a:gd name="T74" fmla="*/ 508 w 822"/>
                <a:gd name="T75" fmla="*/ 490 h 788"/>
                <a:gd name="T76" fmla="*/ 411 w 822"/>
                <a:gd name="T77" fmla="*/ 531 h 788"/>
                <a:gd name="T78" fmla="*/ 315 w 822"/>
                <a:gd name="T79" fmla="*/ 490 h 788"/>
                <a:gd name="T80" fmla="*/ 274 w 822"/>
                <a:gd name="T81" fmla="*/ 394 h 788"/>
                <a:gd name="T82" fmla="*/ 315 w 822"/>
                <a:gd name="T83" fmla="*/ 297 h 788"/>
                <a:gd name="T84" fmla="*/ 411 w 822"/>
                <a:gd name="T85" fmla="*/ 257 h 788"/>
                <a:gd name="T86" fmla="*/ 508 w 822"/>
                <a:gd name="T87" fmla="*/ 297 h 788"/>
                <a:gd name="T88" fmla="*/ 548 w 822"/>
                <a:gd name="T89" fmla="*/ 394 h 788"/>
                <a:gd name="T90" fmla="*/ 508 w 822"/>
                <a:gd name="T91" fmla="*/ 49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2" h="788">
                  <a:moveTo>
                    <a:pt x="663" y="285"/>
                  </a:moveTo>
                  <a:cubicBezTo>
                    <a:pt x="654" y="265"/>
                    <a:pt x="643" y="246"/>
                    <a:pt x="631" y="230"/>
                  </a:cubicBezTo>
                  <a:cubicBezTo>
                    <a:pt x="667" y="149"/>
                    <a:pt x="685" y="100"/>
                    <a:pt x="685" y="82"/>
                  </a:cubicBezTo>
                  <a:cubicBezTo>
                    <a:pt x="685" y="79"/>
                    <a:pt x="684" y="77"/>
                    <a:pt x="681" y="75"/>
                  </a:cubicBezTo>
                  <a:cubicBezTo>
                    <a:pt x="595" y="25"/>
                    <a:pt x="551" y="0"/>
                    <a:pt x="548" y="0"/>
                  </a:cubicBezTo>
                  <a:cubicBezTo>
                    <a:pt x="542" y="2"/>
                    <a:pt x="542" y="2"/>
                    <a:pt x="542" y="2"/>
                  </a:cubicBezTo>
                  <a:cubicBezTo>
                    <a:pt x="513" y="31"/>
                    <a:pt x="480" y="71"/>
                    <a:pt x="443" y="122"/>
                  </a:cubicBezTo>
                  <a:cubicBezTo>
                    <a:pt x="429" y="120"/>
                    <a:pt x="419" y="120"/>
                    <a:pt x="411" y="120"/>
                  </a:cubicBezTo>
                  <a:cubicBezTo>
                    <a:pt x="404" y="120"/>
                    <a:pt x="394" y="120"/>
                    <a:pt x="379" y="122"/>
                  </a:cubicBezTo>
                  <a:cubicBezTo>
                    <a:pt x="369" y="107"/>
                    <a:pt x="351" y="83"/>
                    <a:pt x="324" y="50"/>
                  </a:cubicBezTo>
                  <a:cubicBezTo>
                    <a:pt x="297" y="16"/>
                    <a:pt x="280" y="0"/>
                    <a:pt x="274" y="0"/>
                  </a:cubicBezTo>
                  <a:cubicBezTo>
                    <a:pt x="273" y="0"/>
                    <a:pt x="262" y="5"/>
                    <a:pt x="242" y="17"/>
                  </a:cubicBezTo>
                  <a:cubicBezTo>
                    <a:pt x="222" y="28"/>
                    <a:pt x="201" y="40"/>
                    <a:pt x="179" y="53"/>
                  </a:cubicBezTo>
                  <a:cubicBezTo>
                    <a:pt x="157" y="66"/>
                    <a:pt x="145" y="73"/>
                    <a:pt x="142" y="75"/>
                  </a:cubicBezTo>
                  <a:cubicBezTo>
                    <a:pt x="139" y="77"/>
                    <a:pt x="137" y="79"/>
                    <a:pt x="137" y="82"/>
                  </a:cubicBezTo>
                  <a:cubicBezTo>
                    <a:pt x="137" y="100"/>
                    <a:pt x="156" y="149"/>
                    <a:pt x="192" y="230"/>
                  </a:cubicBezTo>
                  <a:cubicBezTo>
                    <a:pt x="180" y="246"/>
                    <a:pt x="169" y="265"/>
                    <a:pt x="160" y="285"/>
                  </a:cubicBezTo>
                  <a:cubicBezTo>
                    <a:pt x="54" y="296"/>
                    <a:pt x="0" y="307"/>
                    <a:pt x="0" y="319"/>
                  </a:cubicBezTo>
                  <a:cubicBezTo>
                    <a:pt x="0" y="468"/>
                    <a:pt x="0" y="468"/>
                    <a:pt x="0" y="468"/>
                  </a:cubicBezTo>
                  <a:cubicBezTo>
                    <a:pt x="0" y="480"/>
                    <a:pt x="54" y="491"/>
                    <a:pt x="160" y="502"/>
                  </a:cubicBezTo>
                  <a:cubicBezTo>
                    <a:pt x="168" y="521"/>
                    <a:pt x="179" y="539"/>
                    <a:pt x="192" y="557"/>
                  </a:cubicBezTo>
                  <a:cubicBezTo>
                    <a:pt x="156" y="638"/>
                    <a:pt x="137" y="687"/>
                    <a:pt x="137" y="705"/>
                  </a:cubicBezTo>
                  <a:cubicBezTo>
                    <a:pt x="137" y="708"/>
                    <a:pt x="139" y="710"/>
                    <a:pt x="142" y="712"/>
                  </a:cubicBezTo>
                  <a:cubicBezTo>
                    <a:pt x="229" y="763"/>
                    <a:pt x="273" y="788"/>
                    <a:pt x="274" y="788"/>
                  </a:cubicBezTo>
                  <a:cubicBezTo>
                    <a:pt x="280" y="788"/>
                    <a:pt x="297" y="772"/>
                    <a:pt x="324" y="738"/>
                  </a:cubicBezTo>
                  <a:cubicBezTo>
                    <a:pt x="351" y="705"/>
                    <a:pt x="369" y="680"/>
                    <a:pt x="379" y="665"/>
                  </a:cubicBezTo>
                  <a:cubicBezTo>
                    <a:pt x="394" y="667"/>
                    <a:pt x="404" y="668"/>
                    <a:pt x="411" y="668"/>
                  </a:cubicBezTo>
                  <a:cubicBezTo>
                    <a:pt x="419" y="668"/>
                    <a:pt x="429" y="667"/>
                    <a:pt x="443" y="665"/>
                  </a:cubicBezTo>
                  <a:cubicBezTo>
                    <a:pt x="453" y="680"/>
                    <a:pt x="472" y="705"/>
                    <a:pt x="499" y="738"/>
                  </a:cubicBezTo>
                  <a:cubicBezTo>
                    <a:pt x="526" y="772"/>
                    <a:pt x="543" y="788"/>
                    <a:pt x="548" y="788"/>
                  </a:cubicBezTo>
                  <a:cubicBezTo>
                    <a:pt x="550" y="788"/>
                    <a:pt x="594" y="763"/>
                    <a:pt x="681" y="712"/>
                  </a:cubicBezTo>
                  <a:cubicBezTo>
                    <a:pt x="684" y="710"/>
                    <a:pt x="685" y="708"/>
                    <a:pt x="685" y="705"/>
                  </a:cubicBezTo>
                  <a:cubicBezTo>
                    <a:pt x="685" y="687"/>
                    <a:pt x="667" y="638"/>
                    <a:pt x="631" y="557"/>
                  </a:cubicBezTo>
                  <a:cubicBezTo>
                    <a:pt x="644" y="539"/>
                    <a:pt x="654" y="521"/>
                    <a:pt x="663" y="502"/>
                  </a:cubicBezTo>
                  <a:cubicBezTo>
                    <a:pt x="769" y="491"/>
                    <a:pt x="822" y="480"/>
                    <a:pt x="822" y="468"/>
                  </a:cubicBezTo>
                  <a:cubicBezTo>
                    <a:pt x="822" y="319"/>
                    <a:pt x="822" y="319"/>
                    <a:pt x="822" y="319"/>
                  </a:cubicBezTo>
                  <a:cubicBezTo>
                    <a:pt x="822" y="307"/>
                    <a:pt x="769" y="296"/>
                    <a:pt x="663" y="285"/>
                  </a:cubicBezTo>
                  <a:close/>
                  <a:moveTo>
                    <a:pt x="508" y="490"/>
                  </a:moveTo>
                  <a:cubicBezTo>
                    <a:pt x="481" y="517"/>
                    <a:pt x="449" y="531"/>
                    <a:pt x="411" y="531"/>
                  </a:cubicBezTo>
                  <a:cubicBezTo>
                    <a:pt x="374" y="531"/>
                    <a:pt x="341" y="517"/>
                    <a:pt x="315" y="490"/>
                  </a:cubicBezTo>
                  <a:cubicBezTo>
                    <a:pt x="288" y="464"/>
                    <a:pt x="274" y="431"/>
                    <a:pt x="274" y="394"/>
                  </a:cubicBezTo>
                  <a:cubicBezTo>
                    <a:pt x="274" y="356"/>
                    <a:pt x="288" y="324"/>
                    <a:pt x="315" y="297"/>
                  </a:cubicBezTo>
                  <a:cubicBezTo>
                    <a:pt x="342" y="270"/>
                    <a:pt x="374" y="257"/>
                    <a:pt x="411" y="257"/>
                  </a:cubicBezTo>
                  <a:cubicBezTo>
                    <a:pt x="448" y="257"/>
                    <a:pt x="481" y="270"/>
                    <a:pt x="508" y="297"/>
                  </a:cubicBezTo>
                  <a:cubicBezTo>
                    <a:pt x="535" y="324"/>
                    <a:pt x="548" y="356"/>
                    <a:pt x="548" y="394"/>
                  </a:cubicBezTo>
                  <a:cubicBezTo>
                    <a:pt x="548" y="431"/>
                    <a:pt x="535" y="464"/>
                    <a:pt x="508"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Tree>
    <p:extLst>
      <p:ext uri="{BB962C8B-B14F-4D97-AF65-F5344CB8AC3E}">
        <p14:creationId xmlns:p14="http://schemas.microsoft.com/office/powerpoint/2010/main" val="3995069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4" presetClass="path" presetSubtype="0" decel="100000" fill="hold" nodeType="withEffect">
                                  <p:stCondLst>
                                    <p:cond delay="0"/>
                                  </p:stCondLst>
                                  <p:childTnLst>
                                    <p:animMotion origin="layout" path="M 0 -3.8266E-6 L 0 -0.33908 " pathEditMode="relative" rAng="0" ptsTypes="AA">
                                      <p:cBhvr>
                                        <p:cTn id="8" dur="500" spd="-100000" fill="hold"/>
                                        <p:tgtEl>
                                          <p:spTgt spid="11"/>
                                        </p:tgtEl>
                                        <p:attrNameLst>
                                          <p:attrName>ppt_x</p:attrName>
                                          <p:attrName>ppt_y</p:attrName>
                                        </p:attrNameLst>
                                      </p:cBhvr>
                                      <p:rCtr x="0" y="-16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83" y="497"/>
            <a:ext cx="2940754" cy="6993533"/>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rotWithShape="1">
          <a:blip r:embed="rId3"/>
          <a:srcRect l="510" t="1068" r="904" b="24"/>
          <a:stretch/>
        </p:blipFill>
        <p:spPr>
          <a:xfrm>
            <a:off x="3170237" y="296898"/>
            <a:ext cx="8919331" cy="6324564"/>
          </a:xfrm>
          <a:prstGeom prst="rect">
            <a:avLst/>
          </a:prstGeom>
        </p:spPr>
      </p:pic>
      <p:sp>
        <p:nvSpPr>
          <p:cNvPr id="5" name="Title 4"/>
          <p:cNvSpPr>
            <a:spLocks noGrp="1"/>
          </p:cNvSpPr>
          <p:nvPr>
            <p:ph type="title"/>
          </p:nvPr>
        </p:nvSpPr>
        <p:spPr>
          <a:xfrm>
            <a:off x="-30163" y="296898"/>
            <a:ext cx="11887518" cy="914365"/>
          </a:xfrm>
        </p:spPr>
        <p:txBody>
          <a:bodyPr/>
          <a:lstStyle/>
          <a:p>
            <a:r>
              <a:rPr lang="en-US" sz="4399" dirty="0"/>
              <a:t>WS12R2: </a:t>
            </a:r>
            <a:br>
              <a:rPr lang="en-US" sz="4399" dirty="0"/>
            </a:br>
            <a:r>
              <a:rPr lang="en-US" sz="4399" dirty="0"/>
              <a:t>Delivering </a:t>
            </a:r>
            <a:br>
              <a:rPr lang="en-US" sz="4399" dirty="0"/>
            </a:br>
            <a:r>
              <a:rPr lang="en-US" sz="4399" dirty="0"/>
              <a:t>Networking </a:t>
            </a:r>
            <a:br>
              <a:rPr lang="en-US" sz="4399" dirty="0"/>
            </a:br>
            <a:r>
              <a:rPr lang="en-US" sz="4399" dirty="0"/>
              <a:t>Without </a:t>
            </a:r>
            <a:br>
              <a:rPr lang="en-US" sz="4399" dirty="0"/>
            </a:br>
            <a:r>
              <a:rPr lang="en-US" sz="4399" dirty="0"/>
              <a:t>Boundaries </a:t>
            </a:r>
          </a:p>
        </p:txBody>
      </p:sp>
    </p:spTree>
    <p:extLst>
      <p:ext uri="{BB962C8B-B14F-4D97-AF65-F5344CB8AC3E}">
        <p14:creationId xmlns:p14="http://schemas.microsoft.com/office/powerpoint/2010/main" val="1543061398"/>
      </p:ext>
    </p:extLst>
  </p:cSld>
  <p:clrMapOvr>
    <a:masterClrMapping/>
  </p:clrMapOvr>
  <mc:AlternateContent xmlns:mc="http://schemas.openxmlformats.org/markup-compatibility/2006" xmlns:p14="http://schemas.microsoft.com/office/powerpoint/2010/main">
    <mc:Choice Requires="p14">
      <p:transition spd="slow" p14:dur="1250">
        <p:push/>
      </p:transition>
    </mc:Choice>
    <mc:Fallback xmlns="">
      <p:transition spd="slow">
        <p:push/>
      </p:transition>
    </mc:Fallback>
  </mc:AlternateContent>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9_Server and Cloud 2013">
  <a:themeElements>
    <a:clrScheme name="Custom 7">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3.potx" id="{E6C7328A-7432-4964-ABFD-DFF5D441CE7B}" vid="{837F8EB0-5AAA-4548-B4B7-BF228168AD0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Bala Rajagopalan; Rajeev Nagar</External_x0020_Speaker>
    <Session_x0020_Code xmlns="e36bfbf9-5e42-489c-a259-4c54eb22cb57">CDP-B224</Session_x0020_Code>
    <Presentation_x0020_Date xmlns="e36bfbf9-5e42-489c-a259-4c54eb22cb57">2014-10-28T00:00:00+01:00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36bfbf9-5e42-489c-a259-4c54eb22cb57"/>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3</TotalTime>
  <Words>3510</Words>
  <Application>Microsoft Office PowerPoint</Application>
  <PresentationFormat>Custom</PresentationFormat>
  <Paragraphs>424</Paragraphs>
  <Slides>29</Slides>
  <Notes>21</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ＭＳ Ｐゴシック</vt:lpstr>
      <vt:lpstr>Arial</vt:lpstr>
      <vt:lpstr>Calibri</vt:lpstr>
      <vt:lpstr>Formata Regular</vt:lpstr>
      <vt:lpstr>Segoe Light</vt:lpstr>
      <vt:lpstr>Segoe UI</vt:lpstr>
      <vt:lpstr>Segoe UI Light</vt:lpstr>
      <vt:lpstr>Segoe UI Semibold</vt:lpstr>
      <vt:lpstr>Segoe UI Semilight</vt:lpstr>
      <vt:lpstr>Symbol</vt:lpstr>
      <vt:lpstr>Wingdings</vt:lpstr>
      <vt:lpstr>ヒラギノ角ゴ ProN W6</vt:lpstr>
      <vt:lpstr>TEE14 Speaker PPT Template</vt:lpstr>
      <vt:lpstr>9_Server and Cloud 2013</vt:lpstr>
      <vt:lpstr>PowerPoint Presentation</vt:lpstr>
      <vt:lpstr>Next Generation Networking – SDN, NFV, &amp; Cloud-Scale Fundamentals</vt:lpstr>
      <vt:lpstr>Microsoft  cloud platform</vt:lpstr>
      <vt:lpstr>Microsoft Azure: Productive platform for today and tomorrow's apps  </vt:lpstr>
      <vt:lpstr>Our approach: Azure innovation everywhere</vt:lpstr>
      <vt:lpstr>Datacenter modernization is key to app innovation  </vt:lpstr>
      <vt:lpstr>Disruptive technological trends</vt:lpstr>
      <vt:lpstr>Networking: Enable flexible workload placement &amp; mobility</vt:lpstr>
      <vt:lpstr>WS12R2:  Delivering  Networking  Without  Boundaries </vt:lpstr>
      <vt:lpstr>Next Generation Networking: Key Deliverables </vt:lpstr>
      <vt:lpstr>SDN Infrastructure</vt:lpstr>
      <vt:lpstr>Network Function Virtualization</vt:lpstr>
      <vt:lpstr>Cloud Scale Fundamentals </vt:lpstr>
      <vt:lpstr>Next Generation Networking </vt:lpstr>
      <vt:lpstr>Conventional Multi-Tier Application Deployment Leveraging Networking Enhancements</vt:lpstr>
      <vt:lpstr>Conceptual Deployment Model</vt:lpstr>
      <vt:lpstr>Physical Network Topology</vt:lpstr>
      <vt:lpstr>Video  Cloud-Shop Application</vt:lpstr>
      <vt:lpstr>Conceptual Deployment: Cloud-Shop</vt:lpstr>
      <vt:lpstr>PowerPoint Presentation</vt:lpstr>
      <vt:lpstr>Video  Contoso Content Streaming</vt:lpstr>
      <vt:lpstr>Conceptual Deployment: Contoso</vt:lpstr>
      <vt:lpstr>PowerPoint Presentation</vt:lpstr>
      <vt:lpstr>Related content</vt:lpstr>
      <vt:lpstr>For more information</vt:lpstr>
      <vt:lpstr>Resources</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Generation Networking in the Next Release of Windows Server: SDN, NFV and Cloud Scale Fundamentals</dc:title>
  <dc:subject>TechEd 2014</dc:subject>
  <dc:creator>Shows</dc:creator>
  <cp:keywords/>
  <dc:description>Template: Jordan Cayabyab, Artitudes Design
Formatting: 
Audience Type:</dc:description>
  <cp:lastModifiedBy>Sylvia Tedjo</cp:lastModifiedBy>
  <cp:revision>3</cp:revision>
  <dcterms:created xsi:type="dcterms:W3CDTF">2014-10-28T12:28:57Z</dcterms:created>
  <dcterms:modified xsi:type="dcterms:W3CDTF">2014-10-28T16:19:09Z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